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336" r:id="rId5"/>
    <p:sldMasterId id="2147484396" r:id="rId6"/>
    <p:sldMasterId id="2147484408" r:id="rId7"/>
    <p:sldMasterId id="2147484420" r:id="rId8"/>
    <p:sldMasterId id="2147484432" r:id="rId9"/>
    <p:sldMasterId id="2147484502" r:id="rId10"/>
    <p:sldMasterId id="2147484514" r:id="rId11"/>
    <p:sldMasterId id="2147484526" r:id="rId12"/>
    <p:sldMasterId id="2147484548" r:id="rId13"/>
    <p:sldMasterId id="2147484560" r:id="rId14"/>
  </p:sldMasterIdLst>
  <p:notesMasterIdLst>
    <p:notesMasterId r:id="rId78"/>
  </p:notesMasterIdLst>
  <p:sldIdLst>
    <p:sldId id="349" r:id="rId15"/>
    <p:sldId id="445" r:id="rId16"/>
    <p:sldId id="351" r:id="rId17"/>
    <p:sldId id="446" r:id="rId18"/>
    <p:sldId id="453" r:id="rId19"/>
    <p:sldId id="447" r:id="rId20"/>
    <p:sldId id="449" r:id="rId21"/>
    <p:sldId id="450" r:id="rId22"/>
    <p:sldId id="451" r:id="rId23"/>
    <p:sldId id="359" r:id="rId24"/>
    <p:sldId id="360" r:id="rId25"/>
    <p:sldId id="361" r:id="rId26"/>
    <p:sldId id="421" r:id="rId27"/>
    <p:sldId id="363" r:id="rId28"/>
    <p:sldId id="364" r:id="rId29"/>
    <p:sldId id="365" r:id="rId30"/>
    <p:sldId id="366" r:id="rId31"/>
    <p:sldId id="442" r:id="rId32"/>
    <p:sldId id="368" r:id="rId33"/>
    <p:sldId id="369" r:id="rId34"/>
    <p:sldId id="370" r:id="rId35"/>
    <p:sldId id="371" r:id="rId36"/>
    <p:sldId id="372" r:id="rId37"/>
    <p:sldId id="374" r:id="rId38"/>
    <p:sldId id="375" r:id="rId39"/>
    <p:sldId id="376" r:id="rId40"/>
    <p:sldId id="377" r:id="rId41"/>
    <p:sldId id="378" r:id="rId42"/>
    <p:sldId id="380" r:id="rId43"/>
    <p:sldId id="381" r:id="rId44"/>
    <p:sldId id="382" r:id="rId45"/>
    <p:sldId id="383" r:id="rId46"/>
    <p:sldId id="384" r:id="rId47"/>
    <p:sldId id="385" r:id="rId48"/>
    <p:sldId id="386" r:id="rId49"/>
    <p:sldId id="387" r:id="rId50"/>
    <p:sldId id="452" r:id="rId51"/>
    <p:sldId id="444" r:id="rId52"/>
    <p:sldId id="423" r:id="rId53"/>
    <p:sldId id="391" r:id="rId54"/>
    <p:sldId id="392" r:id="rId55"/>
    <p:sldId id="393" r:id="rId56"/>
    <p:sldId id="411" r:id="rId57"/>
    <p:sldId id="396" r:id="rId58"/>
    <p:sldId id="397" r:id="rId59"/>
    <p:sldId id="398" r:id="rId60"/>
    <p:sldId id="399" r:id="rId61"/>
    <p:sldId id="400" r:id="rId62"/>
    <p:sldId id="401" r:id="rId63"/>
    <p:sldId id="404" r:id="rId64"/>
    <p:sldId id="405" r:id="rId65"/>
    <p:sldId id="406" r:id="rId66"/>
    <p:sldId id="428" r:id="rId67"/>
    <p:sldId id="424" r:id="rId68"/>
    <p:sldId id="425" r:id="rId69"/>
    <p:sldId id="431" r:id="rId70"/>
    <p:sldId id="430" r:id="rId71"/>
    <p:sldId id="429" r:id="rId72"/>
    <p:sldId id="434" r:id="rId73"/>
    <p:sldId id="433" r:id="rId74"/>
    <p:sldId id="432" r:id="rId75"/>
    <p:sldId id="426" r:id="rId76"/>
    <p:sldId id="427" r:id="rId7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Yueqi Yan" initials="YY" lastIdx="1" clrIdx="6">
    <p:extLst>
      <p:ext uri="{19B8F6BF-5375-455C-9EA6-DF929625EA0E}">
        <p15:presenceInfo xmlns:p15="http://schemas.microsoft.com/office/powerpoint/2012/main" userId="S-1-5-21-842925246-492894223-1343024091-7148" providerId="AD"/>
      </p:ext>
    </p:extLst>
  </p:cmAuthor>
  <p:cmAuthor id="1" name="Kimberly Stevens" initials="KS" lastIdx="43" clrIdx="0">
    <p:extLst>
      <p:ext uri="{19B8F6BF-5375-455C-9EA6-DF929625EA0E}">
        <p15:presenceInfo xmlns:p15="http://schemas.microsoft.com/office/powerpoint/2012/main" userId="S-1-5-21-842925246-492894223-1343024091-7172" providerId="AD"/>
      </p:ext>
    </p:extLst>
  </p:cmAuthor>
  <p:cmAuthor id="2" name="katie Ryan" initials="kR" lastIdx="18" clrIdx="1">
    <p:extLst>
      <p:ext uri="{19B8F6BF-5375-455C-9EA6-DF929625EA0E}">
        <p15:presenceInfo xmlns:p15="http://schemas.microsoft.com/office/powerpoint/2012/main" userId="S-1-5-21-842925246-492894223-1343024091-6824" providerId="AD"/>
      </p:ext>
    </p:extLst>
  </p:cmAuthor>
  <p:cmAuthor id="3" name="Sarah O'Rourke" initials="SO" lastIdx="9" clrIdx="2">
    <p:extLst>
      <p:ext uri="{19B8F6BF-5375-455C-9EA6-DF929625EA0E}">
        <p15:presenceInfo xmlns:p15="http://schemas.microsoft.com/office/powerpoint/2012/main" userId="S-1-5-21-842925246-492894223-1343024091-7151" providerId="AD"/>
      </p:ext>
    </p:extLst>
  </p:cmAuthor>
  <p:cmAuthor id="4" name="Lexi Allison" initials="LA" lastIdx="9" clrIdx="3">
    <p:extLst>
      <p:ext uri="{19B8F6BF-5375-455C-9EA6-DF929625EA0E}">
        <p15:presenceInfo xmlns:p15="http://schemas.microsoft.com/office/powerpoint/2012/main" userId="S-1-5-21-842925246-492894223-1343024091-7164" providerId="AD"/>
      </p:ext>
    </p:extLst>
  </p:cmAuthor>
  <p:cmAuthor id="5" name="Vaughn, Christy" initials="VC" lastIdx="4" clrIdx="4">
    <p:extLst>
      <p:ext uri="{19B8F6BF-5375-455C-9EA6-DF929625EA0E}">
        <p15:presenceInfo xmlns:p15="http://schemas.microsoft.com/office/powerpoint/2012/main" userId="S-1-5-21-2338163137-2684688362-157462135-91667" providerId="AD"/>
      </p:ext>
    </p:extLst>
  </p:cmAuthor>
  <p:cmAuthor id="6" name="Dupree, Margaret" initials="DM" lastIdx="4" clrIdx="5">
    <p:extLst>
      <p:ext uri="{19B8F6BF-5375-455C-9EA6-DF929625EA0E}">
        <p15:presenceInfo xmlns:p15="http://schemas.microsoft.com/office/powerpoint/2012/main" userId="S-1-5-21-2338163137-2684688362-157462135-929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162"/>
    <a:srgbClr val="0F4263"/>
    <a:srgbClr val="336B90"/>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66193" autoAdjust="0"/>
  </p:normalViewPr>
  <p:slideViewPr>
    <p:cSldViewPr snapToGrid="0">
      <p:cViewPr varScale="1">
        <p:scale>
          <a:sx n="80" d="100"/>
          <a:sy n="80" d="100"/>
        </p:scale>
        <p:origin x="179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1" d="100"/>
          <a:sy n="81" d="100"/>
        </p:scale>
        <p:origin x="2776"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281328677399745E-2"/>
          <c:y val="6.846642992640127E-2"/>
          <c:w val="0.90571867661279182"/>
          <c:h val="0.86706072458133931"/>
        </c:manualLayout>
      </c:layout>
      <c:barChart>
        <c:barDir val="col"/>
        <c:grouping val="clustered"/>
        <c:varyColors val="1"/>
        <c:ser>
          <c:idx val="0"/>
          <c:order val="0"/>
          <c:invertIfNegative val="0"/>
          <c:dPt>
            <c:idx val="0"/>
            <c:invertIfNegative val="0"/>
            <c:bubble3D val="0"/>
            <c:spPr>
              <a:solidFill>
                <a:srgbClr val="FFC653"/>
              </a:solidFill>
              <a:ln>
                <a:noFill/>
              </a:ln>
              <a:effectLst/>
            </c:spPr>
            <c:extLst xmlns:c16r2="http://schemas.microsoft.com/office/drawing/2015/06/chart">
              <c:ext xmlns:c16="http://schemas.microsoft.com/office/drawing/2014/chart" uri="{C3380CC4-5D6E-409C-BE32-E72D297353CC}">
                <c16:uniqueId val="{00000001-02EA-4DB7-B6B7-5C5616C676CF}"/>
              </c:ext>
            </c:extLst>
          </c:dPt>
          <c:dPt>
            <c:idx val="1"/>
            <c:invertIfNegative val="0"/>
            <c:bubble3D val="0"/>
            <c:spPr>
              <a:solidFill>
                <a:srgbClr val="31859C"/>
              </a:solidFill>
              <a:ln>
                <a:noFill/>
              </a:ln>
              <a:effectLst/>
            </c:spPr>
            <c:extLst xmlns:c16r2="http://schemas.microsoft.com/office/drawing/2015/06/chart">
              <c:ext xmlns:c16="http://schemas.microsoft.com/office/drawing/2014/chart" uri="{C3380CC4-5D6E-409C-BE32-E72D297353CC}">
                <c16:uniqueId val="{00000003-02EA-4DB7-B6B7-5C5616C676CF}"/>
              </c:ext>
            </c:extLst>
          </c:dPt>
          <c:dPt>
            <c:idx val="2"/>
            <c:invertIfNegative val="0"/>
            <c:bubble3D val="0"/>
            <c:spPr>
              <a:solidFill>
                <a:srgbClr val="595959"/>
              </a:solidFill>
              <a:ln>
                <a:noFill/>
              </a:ln>
              <a:effectLst/>
            </c:spPr>
            <c:extLst xmlns:c16r2="http://schemas.microsoft.com/office/drawing/2015/06/chart">
              <c:ext xmlns:c16="http://schemas.microsoft.com/office/drawing/2014/chart" uri="{C3380CC4-5D6E-409C-BE32-E72D297353CC}">
                <c16:uniqueId val="{00000005-02EA-4DB7-B6B7-5C5616C676CF}"/>
              </c:ext>
            </c:extLst>
          </c:dPt>
          <c:dPt>
            <c:idx val="3"/>
            <c:invertIfNegative val="0"/>
            <c:bubble3D val="0"/>
            <c:spPr>
              <a:solidFill>
                <a:srgbClr val="BFBFBF"/>
              </a:solidFill>
              <a:ln>
                <a:noFill/>
              </a:ln>
              <a:effectLst/>
            </c:spPr>
            <c:extLst xmlns:c16r2="http://schemas.microsoft.com/office/drawing/2015/06/chart">
              <c:ext xmlns:c16="http://schemas.microsoft.com/office/drawing/2014/chart" uri="{C3380CC4-5D6E-409C-BE32-E72D297353CC}">
                <c16:uniqueId val="{00000007-02EA-4DB7-B6B7-5C5616C676CF}"/>
              </c:ext>
            </c:extLst>
          </c:dPt>
          <c:dPt>
            <c:idx val="4"/>
            <c:invertIfNegative val="0"/>
            <c:bubble3D val="0"/>
            <c:spPr>
              <a:solidFill>
                <a:srgbClr val="FF9933"/>
              </a:solidFill>
              <a:ln>
                <a:noFill/>
              </a:ln>
              <a:effectLst/>
            </c:spPr>
            <c:extLst xmlns:c16r2="http://schemas.microsoft.com/office/drawing/2015/06/chart">
              <c:ext xmlns:c16="http://schemas.microsoft.com/office/drawing/2014/chart" uri="{C3380CC4-5D6E-409C-BE32-E72D297353CC}">
                <c16:uniqueId val="{00000009-02EA-4DB7-B6B7-5C5616C676CF}"/>
              </c:ext>
            </c:extLst>
          </c:dPt>
          <c:dPt>
            <c:idx val="5"/>
            <c:invertIfNegative val="0"/>
            <c:bubble3D val="0"/>
            <c:spPr>
              <a:solidFill>
                <a:srgbClr val="336B90"/>
              </a:solidFill>
              <a:ln>
                <a:solidFill>
                  <a:srgbClr val="336B90"/>
                </a:solidFill>
              </a:ln>
              <a:effectLst/>
            </c:spPr>
            <c:extLst xmlns:c16r2="http://schemas.microsoft.com/office/drawing/2015/06/chart">
              <c:ext xmlns:c16="http://schemas.microsoft.com/office/drawing/2014/chart" uri="{C3380CC4-5D6E-409C-BE32-E72D297353CC}">
                <c16:uniqueId val="{0000000B-02EA-4DB7-B6B7-5C5616C676CF}"/>
              </c:ext>
            </c:extLst>
          </c:dPt>
          <c:dPt>
            <c:idx val="6"/>
            <c:invertIfNegative val="0"/>
            <c:bubble3D val="0"/>
            <c:spPr>
              <a:solidFill>
                <a:srgbClr val="AFABAB"/>
              </a:solidFill>
              <a:ln>
                <a:noFill/>
              </a:ln>
              <a:effectLst/>
            </c:spPr>
            <c:extLst xmlns:c16r2="http://schemas.microsoft.com/office/drawing/2015/06/chart">
              <c:ext xmlns:c16="http://schemas.microsoft.com/office/drawing/2014/chart" uri="{C3380CC4-5D6E-409C-BE32-E72D297353CC}">
                <c16:uniqueId val="{0000000D-02EA-4DB7-B6B7-5C5616C676CF}"/>
              </c:ext>
            </c:extLst>
          </c:dPt>
          <c:cat>
            <c:strRef>
              <c:f>Sheet1!$A$2:$A$8</c:f>
              <c:strCache>
                <c:ptCount val="7"/>
                <c:pt idx="0">
                  <c:v>Tobacco</c:v>
                </c:pt>
                <c:pt idx="1">
                  <c:v>Alcohol</c:v>
                </c:pt>
                <c:pt idx="2">
                  <c:v>Illicit Drugs</c:v>
                </c:pt>
                <c:pt idx="3">
                  <c:v>Binge Drinking</c:v>
                </c:pt>
                <c:pt idx="4">
                  <c:v>Heavy Drinking</c:v>
                </c:pt>
                <c:pt idx="5">
                  <c:v>NAS</c:v>
                </c:pt>
                <c:pt idx="6">
                  <c:v>FASD</c:v>
                </c:pt>
              </c:strCache>
            </c:strRef>
          </c:cat>
          <c:val>
            <c:numRef>
              <c:f>Sheet1!$B$2:$B$8</c:f>
              <c:numCache>
                <c:formatCode>#,##0</c:formatCode>
                <c:ptCount val="7"/>
                <c:pt idx="0">
                  <c:v>488000</c:v>
                </c:pt>
                <c:pt idx="1">
                  <c:v>348000</c:v>
                </c:pt>
                <c:pt idx="2">
                  <c:v>216000</c:v>
                </c:pt>
                <c:pt idx="3">
                  <c:v>176000</c:v>
                </c:pt>
                <c:pt idx="4">
                  <c:v>34000</c:v>
                </c:pt>
                <c:pt idx="5">
                  <c:v>28000</c:v>
                </c:pt>
                <c:pt idx="6">
                  <c:v>23000</c:v>
                </c:pt>
              </c:numCache>
            </c:numRef>
          </c:val>
          <c:extLst xmlns:c16r2="http://schemas.microsoft.com/office/drawing/2015/06/chart">
            <c:ext xmlns:c16="http://schemas.microsoft.com/office/drawing/2014/chart" uri="{C3380CC4-5D6E-409C-BE32-E72D297353CC}">
              <c16:uniqueId val="{0000000E-02EA-4DB7-B6B7-5C5616C676CF}"/>
            </c:ext>
          </c:extLst>
        </c:ser>
        <c:dLbls>
          <c:showLegendKey val="0"/>
          <c:showVal val="0"/>
          <c:showCatName val="0"/>
          <c:showSerName val="0"/>
          <c:showPercent val="0"/>
          <c:showBubbleSize val="0"/>
        </c:dLbls>
        <c:gapWidth val="100"/>
        <c:overlap val="-24"/>
        <c:axId val="256036336"/>
        <c:axId val="256036896"/>
      </c:barChart>
      <c:catAx>
        <c:axId val="2560363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6036896"/>
        <c:crosses val="autoZero"/>
        <c:auto val="1"/>
        <c:lblAlgn val="ctr"/>
        <c:lblOffset val="100"/>
        <c:noMultiLvlLbl val="0"/>
      </c:catAx>
      <c:valAx>
        <c:axId val="256036896"/>
        <c:scaling>
          <c:orientation val="minMax"/>
          <c:max val="60000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6036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National</c:v>
                </c:pt>
              </c:strCache>
            </c:strRef>
          </c:tx>
          <c:spPr>
            <a:ln w="52705" cap="rnd">
              <a:solidFill>
                <a:srgbClr val="336B90"/>
              </a:solidFill>
              <a:round/>
            </a:ln>
            <a:effectLst/>
          </c:spPr>
          <c:marker>
            <c:symbol val="circle"/>
            <c:size val="5"/>
            <c:spPr>
              <a:solidFill>
                <a:srgbClr val="336B90"/>
              </a:solidFill>
              <a:ln w="52705">
                <a:solidFill>
                  <a:srgbClr val="336B90"/>
                </a:solidFill>
              </a:ln>
              <a:effectLst/>
            </c:spPr>
          </c:marker>
          <c:dLbls>
            <c:dLbl>
              <c:idx val="1"/>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986-4B14-AF5C-41515F67BF99}"/>
                </c:ext>
                <c:ext xmlns:c15="http://schemas.microsoft.com/office/drawing/2012/chart" uri="{CE6537A1-D6FC-4f65-9D91-7224C49458BB}">
                  <c15:layout/>
                </c:ext>
              </c:extLst>
            </c:dLbl>
            <c:dLbl>
              <c:idx val="3"/>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986-4B14-AF5C-41515F67BF99}"/>
                </c:ext>
                <c:ext xmlns:c15="http://schemas.microsoft.com/office/drawing/2012/chart" uri="{CE6537A1-D6FC-4f65-9D91-7224C49458BB}">
                  <c15:layout/>
                </c:ext>
              </c:extLst>
            </c:dLbl>
            <c:dLbl>
              <c:idx val="5"/>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986-4B14-AF5C-41515F67BF99}"/>
                </c:ext>
                <c:ext xmlns:c15="http://schemas.microsoft.com/office/drawing/2012/chart" uri="{CE6537A1-D6FC-4f65-9D91-7224C49458BB}">
                  <c15:layout/>
                </c:ext>
              </c:extLst>
            </c:dLbl>
            <c:dLbl>
              <c:idx val="7"/>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986-4B14-AF5C-41515F67BF99}"/>
                </c:ext>
                <c:ext xmlns:c15="http://schemas.microsoft.com/office/drawing/2012/chart" uri="{CE6537A1-D6FC-4f65-9D91-7224C49458BB}">
                  <c15:layout/>
                </c:ext>
              </c:extLst>
            </c:dLbl>
            <c:dLbl>
              <c:idx val="9"/>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986-4B14-AF5C-41515F67BF99}"/>
                </c:ext>
                <c:ext xmlns:c15="http://schemas.microsoft.com/office/drawing/2012/chart" uri="{CE6537A1-D6FC-4f65-9D91-7224C49458BB}">
                  <c15:layout/>
                </c:ext>
              </c:extLst>
            </c:dLbl>
            <c:dLbl>
              <c:idx val="11"/>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986-4B14-AF5C-41515F67BF99}"/>
                </c:ext>
                <c:ext xmlns:c15="http://schemas.microsoft.com/office/drawing/2012/chart" uri="{CE6537A1-D6FC-4f65-9D91-7224C49458BB}">
                  <c15:layout/>
                </c:ext>
              </c:extLst>
            </c:dLbl>
            <c:dLbl>
              <c:idx val="13"/>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986-4B14-AF5C-41515F67BF99}"/>
                </c:ext>
                <c:ext xmlns:c15="http://schemas.microsoft.com/office/drawing/2012/chart" uri="{CE6537A1-D6FC-4f65-9D91-7224C49458BB}">
                  <c15:layout/>
                </c:ext>
              </c:extLst>
            </c:dLbl>
            <c:dLbl>
              <c:idx val="15"/>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986-4B14-AF5C-41515F67BF99}"/>
                </c:ext>
                <c:ext xmlns:c15="http://schemas.microsoft.com/office/drawing/2012/chart" uri="{CE6537A1-D6FC-4f65-9D91-7224C49458BB}">
                  <c15:layout/>
                </c:ext>
              </c:extLst>
            </c:dLbl>
            <c:dLbl>
              <c:idx val="17"/>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986-4B14-AF5C-41515F67BF99}"/>
                </c:ex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Sheet1!$B$2:$B$19</c:f>
              <c:numCache>
                <c:formatCode>0.0%</c:formatCode>
                <c:ptCount val="18"/>
                <c:pt idx="0">
                  <c:v>0.18534594911046307</c:v>
                </c:pt>
                <c:pt idx="1">
                  <c:v>0.19616810728333381</c:v>
                </c:pt>
                <c:pt idx="2">
                  <c:v>0.219</c:v>
                </c:pt>
                <c:pt idx="3">
                  <c:v>0.23</c:v>
                </c:pt>
                <c:pt idx="4">
                  <c:v>0.23899999999999999</c:v>
                </c:pt>
                <c:pt idx="5">
                  <c:v>0.24726733042274518</c:v>
                </c:pt>
                <c:pt idx="6">
                  <c:v>0.25898481213966829</c:v>
                </c:pt>
                <c:pt idx="7">
                  <c:v>0.26527641551795944</c:v>
                </c:pt>
                <c:pt idx="8">
                  <c:v>0.25966922300309064</c:v>
                </c:pt>
                <c:pt idx="9">
                  <c:v>0.26188674826843922</c:v>
                </c:pt>
                <c:pt idx="10">
                  <c:v>0.28499999999999998</c:v>
                </c:pt>
                <c:pt idx="11">
                  <c:v>0.29499999999999998</c:v>
                </c:pt>
                <c:pt idx="12">
                  <c:v>0.307</c:v>
                </c:pt>
                <c:pt idx="13">
                  <c:v>0.313</c:v>
                </c:pt>
                <c:pt idx="14">
                  <c:v>0.32200000000000001</c:v>
                </c:pt>
                <c:pt idx="15">
                  <c:v>0.34399999999999997</c:v>
                </c:pt>
                <c:pt idx="16">
                  <c:v>0.35299999999999998</c:v>
                </c:pt>
                <c:pt idx="17">
                  <c:v>0.377</c:v>
                </c:pt>
              </c:numCache>
            </c:numRef>
          </c:val>
          <c:smooth val="0"/>
          <c:extLst xmlns:c16r2="http://schemas.microsoft.com/office/drawing/2015/06/chart">
            <c:ext xmlns:c16="http://schemas.microsoft.com/office/drawing/2014/chart" uri="{C3380CC4-5D6E-409C-BE32-E72D297353CC}">
              <c16:uniqueId val="{00000000-36D5-47DA-B433-D0AADE16B8EE}"/>
            </c:ext>
          </c:extLst>
        </c:ser>
        <c:dLbls>
          <c:showLegendKey val="0"/>
          <c:showVal val="0"/>
          <c:showCatName val="0"/>
          <c:showSerName val="0"/>
          <c:showPercent val="0"/>
          <c:showBubbleSize val="0"/>
        </c:dLbls>
        <c:marker val="1"/>
        <c:smooth val="0"/>
        <c:axId val="256041376"/>
        <c:axId val="256041936"/>
      </c:lineChart>
      <c:catAx>
        <c:axId val="25604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6041936"/>
        <c:crosses val="autoZero"/>
        <c:auto val="1"/>
        <c:lblAlgn val="ctr"/>
        <c:lblOffset val="100"/>
        <c:noMultiLvlLbl val="0"/>
      </c:catAx>
      <c:valAx>
        <c:axId val="256041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6041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79492528428625"/>
          <c:y val="0.10325399217187547"/>
          <c:w val="0.88110013694956435"/>
          <c:h val="0.80891776519944847"/>
        </c:manualLayout>
      </c:layout>
      <c:lineChart>
        <c:grouping val="standard"/>
        <c:varyColors val="0"/>
        <c:ser>
          <c:idx val="0"/>
          <c:order val="0"/>
          <c:tx>
            <c:strRef>
              <c:f>Sheet1!$B$1</c:f>
              <c:strCache>
                <c:ptCount val="1"/>
                <c:pt idx="0">
                  <c:v>number</c:v>
                </c:pt>
              </c:strCache>
            </c:strRef>
          </c:tx>
          <c:spPr>
            <a:ln w="52705" cap="rnd">
              <a:solidFill>
                <a:srgbClr val="336B90"/>
              </a:solidFill>
              <a:round/>
            </a:ln>
            <a:effectLst/>
          </c:spPr>
          <c:marker>
            <c:symbol val="circle"/>
            <c:size val="5"/>
            <c:spPr>
              <a:solidFill>
                <a:srgbClr val="336B90"/>
              </a:solidFill>
              <a:ln w="52705">
                <a:solidFill>
                  <a:srgbClr val="336B90"/>
                </a:solidFill>
              </a:ln>
              <a:effectLst/>
            </c:spPr>
          </c:marker>
          <c:dPt>
            <c:idx val="6"/>
            <c:marker>
              <c:symbol val="circle"/>
              <c:size val="5"/>
              <c:spPr>
                <a:solidFill>
                  <a:srgbClr val="336B90"/>
                </a:solidFill>
                <a:ln w="52705">
                  <a:solidFill>
                    <a:srgbClr val="336B90"/>
                  </a:solidFill>
                </a:ln>
                <a:effectLst/>
              </c:spPr>
            </c:marker>
            <c:bubble3D val="0"/>
            <c:spPr>
              <a:ln w="52705" cap="rnd">
                <a:solidFill>
                  <a:srgbClr val="336B90"/>
                </a:solidFill>
                <a:round/>
              </a:ln>
              <a:effectLst/>
            </c:spPr>
            <c:extLst xmlns:c16r2="http://schemas.microsoft.com/office/drawing/2015/06/chart">
              <c:ext xmlns:c16="http://schemas.microsoft.com/office/drawing/2014/chart" uri="{C3380CC4-5D6E-409C-BE32-E72D297353CC}">
                <c16:uniqueId val="{00000001-8B27-432E-AEF3-F1BF5DFC004E}"/>
              </c:ext>
            </c:extLst>
          </c:dPt>
          <c:dPt>
            <c:idx val="7"/>
            <c:marker>
              <c:symbol val="circle"/>
              <c:size val="5"/>
              <c:spPr>
                <a:solidFill>
                  <a:srgbClr val="336B90"/>
                </a:solidFill>
                <a:ln w="52705">
                  <a:solidFill>
                    <a:srgbClr val="336B90"/>
                  </a:solidFill>
                </a:ln>
                <a:effectLst/>
              </c:spPr>
            </c:marker>
            <c:bubble3D val="0"/>
            <c:spPr>
              <a:ln w="52705" cap="rnd">
                <a:solidFill>
                  <a:srgbClr val="336B90"/>
                </a:solidFill>
                <a:round/>
              </a:ln>
              <a:effectLst/>
            </c:spPr>
            <c:extLst xmlns:c16r2="http://schemas.microsoft.com/office/drawing/2015/06/chart">
              <c:ext xmlns:c16="http://schemas.microsoft.com/office/drawing/2014/chart" uri="{C3380CC4-5D6E-409C-BE32-E72D297353CC}">
                <c16:uniqueId val="{00000003-8B27-432E-AEF3-F1BF5DFC004E}"/>
              </c:ext>
            </c:extLst>
          </c:dPt>
          <c:dPt>
            <c:idx val="8"/>
            <c:marker>
              <c:symbol val="circle"/>
              <c:size val="5"/>
              <c:spPr>
                <a:solidFill>
                  <a:srgbClr val="336B90"/>
                </a:solidFill>
                <a:ln w="52705">
                  <a:solidFill>
                    <a:srgbClr val="336B90"/>
                  </a:solidFill>
                </a:ln>
                <a:effectLst/>
              </c:spPr>
            </c:marker>
            <c:bubble3D val="0"/>
            <c:spPr>
              <a:ln w="52705" cap="rnd">
                <a:solidFill>
                  <a:srgbClr val="336B90"/>
                </a:solidFill>
                <a:round/>
              </a:ln>
              <a:effectLst/>
            </c:spPr>
            <c:extLst xmlns:c16r2="http://schemas.microsoft.com/office/drawing/2015/06/chart">
              <c:ext xmlns:c16="http://schemas.microsoft.com/office/drawing/2014/chart" uri="{C3380CC4-5D6E-409C-BE32-E72D297353CC}">
                <c16:uniqueId val="{00000005-8B27-432E-AEF3-F1BF5DFC004E}"/>
              </c:ext>
            </c:extLst>
          </c:dPt>
          <c:dPt>
            <c:idx val="9"/>
            <c:marker>
              <c:symbol val="circle"/>
              <c:size val="5"/>
              <c:spPr>
                <a:solidFill>
                  <a:srgbClr val="336B90"/>
                </a:solidFill>
                <a:ln w="52705">
                  <a:solidFill>
                    <a:srgbClr val="336B90"/>
                  </a:solidFill>
                </a:ln>
                <a:effectLst/>
              </c:spPr>
            </c:marker>
            <c:bubble3D val="0"/>
            <c:spPr>
              <a:ln w="52705" cap="rnd">
                <a:solidFill>
                  <a:srgbClr val="336B90"/>
                </a:solidFill>
                <a:round/>
              </a:ln>
              <a:effectLst/>
            </c:spPr>
            <c:extLst xmlns:c16r2="http://schemas.microsoft.com/office/drawing/2015/06/chart">
              <c:ext xmlns:c16="http://schemas.microsoft.com/office/drawing/2014/chart" uri="{C3380CC4-5D6E-409C-BE32-E72D297353CC}">
                <c16:uniqueId val="{00000007-8B27-432E-AEF3-F1BF5DFC004E}"/>
              </c:ext>
            </c:extLst>
          </c:dPt>
          <c:dPt>
            <c:idx val="10"/>
            <c:marker>
              <c:symbol val="circle"/>
              <c:size val="5"/>
              <c:spPr>
                <a:solidFill>
                  <a:srgbClr val="336B90"/>
                </a:solidFill>
                <a:ln w="52705">
                  <a:solidFill>
                    <a:srgbClr val="336B90"/>
                  </a:solidFill>
                </a:ln>
                <a:effectLst/>
              </c:spPr>
            </c:marker>
            <c:bubble3D val="0"/>
            <c:spPr>
              <a:ln w="52705" cap="rnd">
                <a:solidFill>
                  <a:srgbClr val="336B90"/>
                </a:solidFill>
                <a:round/>
              </a:ln>
              <a:effectLst/>
            </c:spPr>
            <c:extLst xmlns:c16r2="http://schemas.microsoft.com/office/drawing/2015/06/chart">
              <c:ext xmlns:c16="http://schemas.microsoft.com/office/drawing/2014/chart" uri="{C3380CC4-5D6E-409C-BE32-E72D297353CC}">
                <c16:uniqueId val="{00000009-8B27-432E-AEF3-F1BF5DFC004E}"/>
              </c:ext>
            </c:extLst>
          </c:dPt>
          <c:dPt>
            <c:idx val="11"/>
            <c:marker>
              <c:symbol val="circle"/>
              <c:size val="5"/>
              <c:spPr>
                <a:solidFill>
                  <a:srgbClr val="336B90"/>
                </a:solidFill>
                <a:ln w="52705">
                  <a:solidFill>
                    <a:srgbClr val="336B90"/>
                  </a:solidFill>
                </a:ln>
                <a:effectLst/>
              </c:spPr>
            </c:marker>
            <c:bubble3D val="0"/>
            <c:spPr>
              <a:ln w="52705" cap="rnd">
                <a:solidFill>
                  <a:srgbClr val="336B90"/>
                </a:solidFill>
                <a:round/>
              </a:ln>
              <a:effectLst/>
            </c:spPr>
            <c:extLst xmlns:c16r2="http://schemas.microsoft.com/office/drawing/2015/06/chart">
              <c:ext xmlns:c16="http://schemas.microsoft.com/office/drawing/2014/chart" uri="{C3380CC4-5D6E-409C-BE32-E72D297353CC}">
                <c16:uniqueId val="{0000000B-8B27-432E-AEF3-F1BF5DFC004E}"/>
              </c:ext>
            </c:extLst>
          </c:dPt>
          <c:dPt>
            <c:idx val="12"/>
            <c:marker>
              <c:symbol val="circle"/>
              <c:size val="5"/>
              <c:spPr>
                <a:solidFill>
                  <a:srgbClr val="336B90"/>
                </a:solidFill>
                <a:ln w="52705">
                  <a:solidFill>
                    <a:srgbClr val="336B90"/>
                  </a:solidFill>
                </a:ln>
                <a:effectLst/>
              </c:spPr>
            </c:marker>
            <c:bubble3D val="0"/>
            <c:spPr>
              <a:ln w="52705" cap="rnd">
                <a:solidFill>
                  <a:srgbClr val="336B90"/>
                </a:solidFill>
                <a:round/>
              </a:ln>
              <a:effectLst/>
            </c:spPr>
            <c:extLst xmlns:c16r2="http://schemas.microsoft.com/office/drawing/2015/06/chart">
              <c:ext xmlns:c16="http://schemas.microsoft.com/office/drawing/2014/chart" uri="{C3380CC4-5D6E-409C-BE32-E72D297353CC}">
                <c16:uniqueId val="{0000000D-8B27-432E-AEF3-F1BF5DFC004E}"/>
              </c:ext>
            </c:extLst>
          </c:dPt>
          <c:dLbls>
            <c:dLbl>
              <c:idx val="1"/>
              <c:layout>
                <c:manualLayout>
                  <c:x val="-4.8546346011457665E-2"/>
                  <c:y val="5.262899528611003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8B27-432E-AEF3-F1BF5DFC004E}"/>
                </c:ext>
                <c:ext xmlns:c15="http://schemas.microsoft.com/office/drawing/2012/chart" uri="{CE6537A1-D6FC-4f65-9D91-7224C49458BB}">
                  <c15:layout/>
                </c:ext>
              </c:extLst>
            </c:dLbl>
            <c:dLbl>
              <c:idx val="2"/>
              <c:layout>
                <c:manualLayout>
                  <c:x val="-2.6006380004063863E-2"/>
                  <c:y val="-3.929287405924743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8B27-432E-AEF3-F1BF5DFC004E}"/>
                </c:ext>
                <c:ext xmlns:c15="http://schemas.microsoft.com/office/drawing/2012/chart" uri="{CE6537A1-D6FC-4f65-9D91-7224C49458BB}">
                  <c15:layout/>
                </c:ext>
              </c:extLst>
            </c:dLbl>
            <c:dLbl>
              <c:idx val="3"/>
              <c:layout>
                <c:manualLayout>
                  <c:x val="-6.175173266543884E-2"/>
                  <c:y val="5.02852454302875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8B27-432E-AEF3-F1BF5DFC004E}"/>
                </c:ext>
                <c:ext xmlns:c15="http://schemas.microsoft.com/office/drawing/2012/chart" uri="{CE6537A1-D6FC-4f65-9D91-7224C49458BB}">
                  <c15:layout/>
                </c:ext>
              </c:extLst>
            </c:dLbl>
            <c:dLbl>
              <c:idx val="5"/>
              <c:layout>
                <c:manualLayout>
                  <c:x val="-3.3140061581812999E-2"/>
                  <c:y val="5.731649499775498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8B27-432E-AEF3-F1BF5DFC004E}"/>
                </c:ext>
                <c:ext xmlns:c15="http://schemas.microsoft.com/office/drawing/2012/chart" uri="{CE6537A1-D6FC-4f65-9D91-7224C49458BB}">
                  <c15:layout/>
                </c:ext>
              </c:extLst>
            </c:dLbl>
            <c:dLbl>
              <c:idx val="7"/>
              <c:layout>
                <c:manualLayout>
                  <c:x val="-5.8450386001943549E-2"/>
                  <c:y val="5.262899528611003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B27-432E-AEF3-F1BF5DFC004E}"/>
                </c:ext>
                <c:ext xmlns:c15="http://schemas.microsoft.com/office/drawing/2012/chart" uri="{CE6537A1-D6FC-4f65-9D91-7224C49458BB}">
                  <c15:layout/>
                </c:ext>
              </c:extLst>
            </c:dLbl>
            <c:dLbl>
              <c:idx val="8"/>
              <c:layout>
                <c:manualLayout>
                  <c:x val="-2.1604584452736886E-2"/>
                  <c:y val="-3.929287405924745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B27-432E-AEF3-F1BF5DFC004E}"/>
                </c:ext>
                <c:ext xmlns:c15="http://schemas.microsoft.com/office/drawing/2012/chart" uri="{CE6537A1-D6FC-4f65-9D91-7224C49458BB}">
                  <c15:layout/>
                </c:ext>
              </c:extLst>
            </c:dLbl>
            <c:dLbl>
              <c:idx val="9"/>
              <c:layout>
                <c:manualLayout>
                  <c:x val="-4.5712646800531505E-2"/>
                  <c:y val="5.553524510732990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B27-432E-AEF3-F1BF5DFC004E}"/>
                </c:ext>
                <c:ext xmlns:c15="http://schemas.microsoft.com/office/drawing/2012/chart" uri="{CE6537A1-D6FC-4f65-9D91-7224C49458BB}">
                  <c15:layout/>
                </c:ext>
              </c:extLst>
            </c:dLbl>
            <c:dLbl>
              <c:idx val="11"/>
              <c:layout>
                <c:manualLayout>
                  <c:x val="-3.9742754908803545E-2"/>
                  <c:y val="4.559774571864252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8B27-432E-AEF3-F1BF5DFC004E}"/>
                </c:ext>
                <c:ext xmlns:c15="http://schemas.microsoft.com/office/drawing/2012/chart" uri="{CE6537A1-D6FC-4f65-9D91-7224C49458BB}">
                  <c15:layout/>
                </c:ext>
              </c:extLst>
            </c:dLbl>
            <c:dLbl>
              <c:idx val="13"/>
              <c:layout>
                <c:manualLayout>
                  <c:x val="-3.3140061581812957E-2"/>
                  <c:y val="6.903524427686727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8B27-432E-AEF3-F1BF5DFC004E}"/>
                </c:ext>
                <c:ext xmlns:c15="http://schemas.microsoft.com/office/drawing/2012/chart" uri="{CE6537A1-D6FC-4f65-9D91-7224C49458BB}">
                  <c15:layout/>
                </c:ext>
              </c:extLst>
            </c:dLbl>
            <c:dLbl>
              <c:idx val="15"/>
              <c:layout>
                <c:manualLayout>
                  <c:x val="-2.5436919366990607E-2"/>
                  <c:y val="6.903524427686735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8B27-432E-AEF3-F1BF5DFC004E}"/>
                </c:ext>
                <c:ext xmlns:c15="http://schemas.microsoft.com/office/drawing/2012/chart" uri="{CE6537A1-D6FC-4f65-9D91-7224C49458BB}">
                  <c15:layout/>
                </c:ext>
              </c:extLst>
            </c:dLbl>
            <c:dLbl>
              <c:idx val="17"/>
              <c:layout/>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8B27-432E-AEF3-F1BF5DFC004E}"/>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noFill/>
                      <a:round/>
                    </a:ln>
                    <a:effectLst/>
                  </c:spPr>
                </c15:leaderLines>
              </c:ext>
            </c:extLst>
          </c:dLbls>
          <c:cat>
            <c:numRef>
              <c:f>Sheet1!$A$2:$A$19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Sheet1!$B$2:$B$19</c:f>
              <c:numCache>
                <c:formatCode>_(* #,##0_);_(* \(#,##0\);_(* "-"??_);_(@_)</c:formatCode>
                <c:ptCount val="18"/>
                <c:pt idx="0">
                  <c:v>545222</c:v>
                </c:pt>
                <c:pt idx="1">
                  <c:v>544430</c:v>
                </c:pt>
                <c:pt idx="2">
                  <c:v>523616</c:v>
                </c:pt>
                <c:pt idx="3">
                  <c:v>509986</c:v>
                </c:pt>
                <c:pt idx="4">
                  <c:v>507555</c:v>
                </c:pt>
                <c:pt idx="5">
                  <c:v>511420</c:v>
                </c:pt>
                <c:pt idx="6">
                  <c:v>505279</c:v>
                </c:pt>
                <c:pt idx="7">
                  <c:v>488226</c:v>
                </c:pt>
                <c:pt idx="8">
                  <c:v>463792</c:v>
                </c:pt>
                <c:pt idx="9">
                  <c:v>420415</c:v>
                </c:pt>
                <c:pt idx="10">
                  <c:v>411555</c:v>
                </c:pt>
                <c:pt idx="11">
                  <c:v>397227</c:v>
                </c:pt>
                <c:pt idx="12">
                  <c:v>396352</c:v>
                </c:pt>
                <c:pt idx="13">
                  <c:v>400891</c:v>
                </c:pt>
                <c:pt idx="14">
                  <c:v>414429</c:v>
                </c:pt>
                <c:pt idx="15">
                  <c:v>427434</c:v>
                </c:pt>
                <c:pt idx="16">
                  <c:v>437465</c:v>
                </c:pt>
                <c:pt idx="17">
                  <c:v>442995</c:v>
                </c:pt>
              </c:numCache>
            </c:numRef>
          </c:val>
          <c:smooth val="0"/>
          <c:extLst xmlns:c16r2="http://schemas.microsoft.com/office/drawing/2015/06/chart">
            <c:ext xmlns:c16="http://schemas.microsoft.com/office/drawing/2014/chart" uri="{C3380CC4-5D6E-409C-BE32-E72D297353CC}">
              <c16:uniqueId val="{00000014-8B27-432E-AEF3-F1BF5DFC004E}"/>
            </c:ext>
          </c:extLst>
        </c:ser>
        <c:dLbls>
          <c:showLegendKey val="0"/>
          <c:showVal val="0"/>
          <c:showCatName val="0"/>
          <c:showSerName val="0"/>
          <c:showPercent val="0"/>
          <c:showBubbleSize val="0"/>
        </c:dLbls>
        <c:marker val="1"/>
        <c:smooth val="0"/>
        <c:axId val="255185472"/>
        <c:axId val="255186032"/>
      </c:lineChart>
      <c:catAx>
        <c:axId val="255185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5186032"/>
        <c:crosses val="autoZero"/>
        <c:auto val="1"/>
        <c:lblAlgn val="ctr"/>
        <c:lblOffset val="100"/>
        <c:noMultiLvlLbl val="0"/>
      </c:catAx>
      <c:valAx>
        <c:axId val="255186032"/>
        <c:scaling>
          <c:orientation val="minMax"/>
          <c:min val="3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5185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14349369119555E-2"/>
          <c:y val="8.8431536023166335E-2"/>
          <c:w val="0.94541693916167457"/>
          <c:h val="0.77157877530218233"/>
        </c:manualLayout>
      </c:layout>
      <c:barChart>
        <c:barDir val="col"/>
        <c:grouping val="clustered"/>
        <c:varyColors val="0"/>
        <c:ser>
          <c:idx val="0"/>
          <c:order val="0"/>
          <c:tx>
            <c:strRef>
              <c:f>Sheet1!$B$1</c:f>
              <c:strCache>
                <c:ptCount val="1"/>
                <c:pt idx="0">
                  <c:v>Number of children</c:v>
                </c:pt>
              </c:strCache>
            </c:strRef>
          </c:tx>
          <c:spPr>
            <a:solidFill>
              <a:srgbClr val="336B90"/>
            </a:solidFill>
            <a:ln>
              <a:solidFill>
                <a:srgbClr val="336B90"/>
              </a:solidFill>
            </a:ln>
            <a:effectLst/>
          </c:spPr>
          <c:invertIfNegative val="0"/>
          <c:dPt>
            <c:idx val="0"/>
            <c:invertIfNegative val="0"/>
            <c:bubble3D val="0"/>
            <c:spPr>
              <a:solidFill>
                <a:srgbClr val="FFC000"/>
              </a:solidFill>
              <a:ln>
                <a:solidFill>
                  <a:srgbClr val="FFC000"/>
                </a:solidFill>
              </a:ln>
              <a:effectLst/>
            </c:spPr>
            <c:extLst xmlns:c16r2="http://schemas.microsoft.com/office/drawing/2015/06/chart">
              <c:ext xmlns:c16="http://schemas.microsoft.com/office/drawing/2014/chart" uri="{C3380CC4-5D6E-409C-BE32-E72D297353CC}">
                <c16:uniqueId val="{00000001-C38A-4F2D-9869-49B126B21144}"/>
              </c:ext>
            </c:extLst>
          </c:dPt>
          <c:dPt>
            <c:idx val="7"/>
            <c:invertIfNegative val="0"/>
            <c:bubble3D val="0"/>
            <c:spPr>
              <a:solidFill>
                <a:srgbClr val="336B90"/>
              </a:solidFill>
              <a:ln>
                <a:solidFill>
                  <a:srgbClr val="336B90"/>
                </a:solidFill>
              </a:ln>
              <a:effectLst/>
            </c:spPr>
            <c:extLst xmlns:c16r2="http://schemas.microsoft.com/office/drawing/2015/06/chart">
              <c:ext xmlns:c16="http://schemas.microsoft.com/office/drawing/2014/chart" uri="{C3380CC4-5D6E-409C-BE32-E72D297353CC}">
                <c16:uniqueId val="{00000003-C38A-4F2D-9869-49B126B21144}"/>
              </c:ext>
            </c:extLst>
          </c:dPt>
          <c:dPt>
            <c:idx val="14"/>
            <c:invertIfNegative val="0"/>
            <c:bubble3D val="0"/>
            <c:spPr>
              <a:solidFill>
                <a:srgbClr val="336B90"/>
              </a:solidFill>
              <a:ln>
                <a:solidFill>
                  <a:srgbClr val="336B90"/>
                </a:solidFill>
              </a:ln>
              <a:effectLst/>
            </c:spPr>
            <c:extLst xmlns:c16r2="http://schemas.microsoft.com/office/drawing/2015/06/chart">
              <c:ext xmlns:c16="http://schemas.microsoft.com/office/drawing/2014/chart" uri="{C3380CC4-5D6E-409C-BE32-E72D297353CC}">
                <c16:uniqueId val="{00000005-C38A-4F2D-9869-49B126B21144}"/>
              </c:ext>
            </c:extLst>
          </c:dPt>
          <c:dPt>
            <c:idx val="18"/>
            <c:invertIfNegative val="0"/>
            <c:bubble3D val="0"/>
            <c:spPr>
              <a:solidFill>
                <a:srgbClr val="336B90"/>
              </a:solidFill>
              <a:ln>
                <a:solidFill>
                  <a:srgbClr val="336B90"/>
                </a:solidFill>
              </a:ln>
              <a:effectLst/>
            </c:spPr>
            <c:extLst xmlns:c16r2="http://schemas.microsoft.com/office/drawing/2015/06/chart">
              <c:ext xmlns:c16="http://schemas.microsoft.com/office/drawing/2014/chart" uri="{C3380CC4-5D6E-409C-BE32-E72D297353CC}">
                <c16:uniqueId val="{00000007-C38A-4F2D-9869-49B126B21144}"/>
              </c:ext>
            </c:extLst>
          </c:dPt>
          <c:dLbls>
            <c:dLbl>
              <c:idx val="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38A-4F2D-9869-49B126B2114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Less Than 1 Year</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strCache>
            </c:strRef>
          </c:cat>
          <c:val>
            <c:numRef>
              <c:f>Sheet1!$B$2:$B$20</c:f>
              <c:numCache>
                <c:formatCode>#,##0</c:formatCode>
                <c:ptCount val="19"/>
                <c:pt idx="0">
                  <c:v>50076</c:v>
                </c:pt>
                <c:pt idx="1">
                  <c:v>20117</c:v>
                </c:pt>
                <c:pt idx="2">
                  <c:v>18210</c:v>
                </c:pt>
                <c:pt idx="3">
                  <c:v>16323</c:v>
                </c:pt>
                <c:pt idx="4">
                  <c:v>14654</c:v>
                </c:pt>
                <c:pt idx="5">
                  <c:v>13349</c:v>
                </c:pt>
                <c:pt idx="6">
                  <c:v>12818</c:v>
                </c:pt>
                <c:pt idx="7">
                  <c:v>12263</c:v>
                </c:pt>
                <c:pt idx="8">
                  <c:v>11648</c:v>
                </c:pt>
                <c:pt idx="9">
                  <c:v>11062</c:v>
                </c:pt>
                <c:pt idx="10">
                  <c:v>10393</c:v>
                </c:pt>
                <c:pt idx="11">
                  <c:v>9542</c:v>
                </c:pt>
                <c:pt idx="12">
                  <c:v>9705</c:v>
                </c:pt>
                <c:pt idx="13">
                  <c:v>10368</c:v>
                </c:pt>
                <c:pt idx="14">
                  <c:v>11900</c:v>
                </c:pt>
                <c:pt idx="15">
                  <c:v>13104</c:v>
                </c:pt>
                <c:pt idx="16">
                  <c:v>13271</c:v>
                </c:pt>
                <c:pt idx="17">
                  <c:v>9409</c:v>
                </c:pt>
                <c:pt idx="18">
                  <c:v>1455</c:v>
                </c:pt>
              </c:numCache>
            </c:numRef>
          </c:val>
          <c:extLst xmlns:c16r2="http://schemas.microsoft.com/office/drawing/2015/06/chart">
            <c:ext xmlns:c16="http://schemas.microsoft.com/office/drawing/2014/chart" uri="{C3380CC4-5D6E-409C-BE32-E72D297353CC}">
              <c16:uniqueId val="{00000008-C38A-4F2D-9869-49B126B21144}"/>
            </c:ext>
          </c:extLst>
        </c:ser>
        <c:dLbls>
          <c:showLegendKey val="0"/>
          <c:showVal val="0"/>
          <c:showCatName val="0"/>
          <c:showSerName val="0"/>
          <c:showPercent val="0"/>
          <c:showBubbleSize val="0"/>
        </c:dLbls>
        <c:gapWidth val="100"/>
        <c:overlap val="-27"/>
        <c:axId val="259375632"/>
        <c:axId val="259376192"/>
      </c:barChart>
      <c:catAx>
        <c:axId val="25937563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dirty="0">
                    <a:latin typeface="Arial" panose="020B0604020202020204" pitchFamily="34" charset="0"/>
                    <a:cs typeface="Arial" panose="020B0604020202020204" pitchFamily="34" charset="0"/>
                  </a:rPr>
                  <a:t>Age</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9376192"/>
        <c:crosses val="autoZero"/>
        <c:auto val="1"/>
        <c:lblAlgn val="ctr"/>
        <c:lblOffset val="100"/>
        <c:noMultiLvlLbl val="0"/>
      </c:catAx>
      <c:valAx>
        <c:axId val="259376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9375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E85A2-8131-45E4-A6E7-9D69AE200C2E}" type="doc">
      <dgm:prSet loTypeId="urn:microsoft.com/office/officeart/2005/8/layout/rings+Icon" loCatId="relationship" qsTypeId="urn:microsoft.com/office/officeart/2005/8/quickstyle/simple1" qsCatId="simple" csTypeId="urn:microsoft.com/office/officeart/2005/8/colors/colorful2" csCatId="colorful" phldr="1"/>
      <dgm:spPr/>
    </dgm:pt>
    <dgm:pt modelId="{41993F13-764A-4AFA-86A8-9389E23167CD}">
      <dgm:prSet phldrT="[Text]" custT="1"/>
      <dgm:spPr>
        <a:solidFill>
          <a:srgbClr val="CDE9EF">
            <a:alpha val="75000"/>
          </a:srgbClr>
        </a:solidFill>
        <a:ln>
          <a:noFill/>
        </a:ln>
      </dgm:spPr>
      <dgm:t>
        <a:bodyPr/>
        <a:lstStyle/>
        <a:p>
          <a:pPr>
            <a:spcAft>
              <a:spcPct val="35000"/>
            </a:spcAft>
          </a:pPr>
          <a:r>
            <a:rPr lang="en-US" sz="1600" b="1" u="none" cap="none" baseline="0" dirty="0">
              <a:solidFill>
                <a:schemeClr val="tx1"/>
              </a:solidFill>
              <a:effectLst/>
              <a:latin typeface="Arial" panose="020B0604020202020204" pitchFamily="34" charset="0"/>
              <a:cs typeface="Arial" panose="020B0604020202020204" pitchFamily="34" charset="0"/>
            </a:rPr>
            <a:t>Parent Recovery</a:t>
          </a:r>
        </a:p>
        <a:p>
          <a:pPr>
            <a:spcAft>
              <a:spcPts val="1200"/>
            </a:spcAft>
          </a:pPr>
          <a:r>
            <a:rPr lang="en-US" sz="1600" b="0" dirty="0">
              <a:latin typeface="Arial" panose="020B0604020202020204" pitchFamily="34" charset="0"/>
              <a:cs typeface="Arial" panose="020B0604020202020204" pitchFamily="34" charset="0"/>
            </a:rPr>
            <a:t>Parenting skills </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and competencies</a:t>
          </a:r>
        </a:p>
        <a:p>
          <a:pPr>
            <a:spcAft>
              <a:spcPts val="1200"/>
            </a:spcAft>
          </a:pPr>
          <a:r>
            <a:rPr lang="en-US" sz="1600" b="0" dirty="0">
              <a:latin typeface="Arial" panose="020B0604020202020204" pitchFamily="34" charset="0"/>
              <a:cs typeface="Arial" panose="020B0604020202020204" pitchFamily="34" charset="0"/>
            </a:rPr>
            <a:t>Family connections </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and resources</a:t>
          </a:r>
        </a:p>
        <a:p>
          <a:pPr>
            <a:spcAft>
              <a:spcPts val="1200"/>
            </a:spcAft>
          </a:pPr>
          <a:r>
            <a:rPr lang="en-US" sz="1600" b="0" dirty="0">
              <a:latin typeface="Arial" panose="020B0604020202020204" pitchFamily="34" charset="0"/>
              <a:cs typeface="Arial" panose="020B0604020202020204" pitchFamily="34" charset="0"/>
            </a:rPr>
            <a:t>Parental mental health</a:t>
          </a:r>
        </a:p>
        <a:p>
          <a:pPr>
            <a:spcAft>
              <a:spcPts val="1200"/>
            </a:spcAft>
          </a:pPr>
          <a:r>
            <a:rPr lang="en-US" sz="1600" b="0" dirty="0">
              <a:latin typeface="Arial" panose="020B0604020202020204" pitchFamily="34" charset="0"/>
              <a:cs typeface="Arial" panose="020B0604020202020204" pitchFamily="34" charset="0"/>
            </a:rPr>
            <a:t>Medication management</a:t>
          </a:r>
        </a:p>
        <a:p>
          <a:pPr>
            <a:spcAft>
              <a:spcPts val="600"/>
            </a:spcAft>
          </a:pPr>
          <a:r>
            <a:rPr lang="en-US" sz="1600" b="0" dirty="0">
              <a:latin typeface="Arial" panose="020B0604020202020204" pitchFamily="34" charset="0"/>
              <a:cs typeface="Arial" panose="020B0604020202020204" pitchFamily="34" charset="0"/>
            </a:rPr>
            <a:t>Parental substance use</a:t>
          </a:r>
        </a:p>
        <a:p>
          <a:pPr>
            <a:spcAft>
              <a:spcPts val="600"/>
            </a:spcAft>
          </a:pPr>
          <a:r>
            <a:rPr lang="en-US" sz="1600" b="0" dirty="0">
              <a:latin typeface="Arial" panose="020B0604020202020204" pitchFamily="34" charset="0"/>
              <a:cs typeface="Arial" panose="020B0604020202020204" pitchFamily="34" charset="0"/>
            </a:rPr>
            <a:t>Domestic violence</a:t>
          </a:r>
          <a:endParaRPr lang="en-US" sz="1600" b="0" dirty="0">
            <a:solidFill>
              <a:schemeClr val="accent5">
                <a:lumMod val="50000"/>
              </a:schemeClr>
            </a:solidFill>
            <a:effectLst/>
            <a:latin typeface="Arial" panose="020B0604020202020204" pitchFamily="34" charset="0"/>
            <a:cs typeface="Arial" panose="020B0604020202020204" pitchFamily="34" charset="0"/>
          </a:endParaRPr>
        </a:p>
      </dgm:t>
    </dgm:pt>
    <dgm:pt modelId="{8CE1306A-DC77-419E-A4A5-64C7C76CB939}" type="parTrans" cxnId="{3A72219C-454C-4D6C-B1B3-82CE6E1FF538}">
      <dgm:prSet/>
      <dgm:spPr/>
      <dgm:t>
        <a:bodyPr/>
        <a:lstStyle/>
        <a:p>
          <a:endParaRPr lang="en-US" sz="1600"/>
        </a:p>
      </dgm:t>
    </dgm:pt>
    <dgm:pt modelId="{C00900A3-8812-4B3C-9263-967EAB663E8C}" type="sibTrans" cxnId="{3A72219C-454C-4D6C-B1B3-82CE6E1FF538}">
      <dgm:prSet/>
      <dgm:spPr/>
      <dgm:t>
        <a:bodyPr/>
        <a:lstStyle/>
        <a:p>
          <a:endParaRPr lang="en-US" sz="1600"/>
        </a:p>
      </dgm:t>
    </dgm:pt>
    <dgm:pt modelId="{E3B1C7EE-1EEA-4AB8-BA25-1BFB7A5B2925}">
      <dgm:prSet phldrT="[Text]" custT="1"/>
      <dgm:spPr>
        <a:solidFill>
          <a:srgbClr val="65BCCD">
            <a:alpha val="75000"/>
          </a:srgbClr>
        </a:solidFill>
        <a:ln>
          <a:noFill/>
        </a:ln>
      </dgm:spPr>
      <dgm:t>
        <a:bodyPr/>
        <a:lstStyle/>
        <a:p>
          <a:pPr>
            <a:spcAft>
              <a:spcPct val="35000"/>
            </a:spcAft>
          </a:pPr>
          <a:r>
            <a:rPr lang="en-US" sz="1600" b="1" u="none"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Family Recovery </a:t>
          </a:r>
          <a:br>
            <a:rPr lang="en-US" sz="1600" b="1" u="none"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br>
          <a:r>
            <a:rPr lang="en-US" sz="1600" b="1" u="none"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and Well-being</a:t>
          </a:r>
        </a:p>
        <a:p>
          <a:pPr>
            <a:spcAft>
              <a:spcPts val="1200"/>
            </a:spcAft>
          </a:pPr>
          <a:r>
            <a:rPr lang="en-US" sz="1600" b="0" dirty="0">
              <a:latin typeface="Arial" panose="020B0604020202020204" pitchFamily="34" charset="0"/>
              <a:cs typeface="Arial" panose="020B0604020202020204" pitchFamily="34" charset="0"/>
            </a:rPr>
            <a:t>Basic necessities</a:t>
          </a:r>
        </a:p>
        <a:p>
          <a:pPr>
            <a:spcAft>
              <a:spcPts val="1200"/>
            </a:spcAft>
          </a:pPr>
          <a:r>
            <a:rPr lang="en-US" sz="1600" b="0" dirty="0">
              <a:latin typeface="Arial" panose="020B0604020202020204" pitchFamily="34" charset="0"/>
              <a:cs typeface="Arial" panose="020B0604020202020204" pitchFamily="34" charset="0"/>
            </a:rPr>
            <a:t>Employment</a:t>
          </a:r>
        </a:p>
        <a:p>
          <a:pPr>
            <a:spcAft>
              <a:spcPts val="1200"/>
            </a:spcAft>
          </a:pPr>
          <a:r>
            <a:rPr lang="en-US" sz="1600" b="0" dirty="0">
              <a:latin typeface="Arial" panose="020B0604020202020204" pitchFamily="34" charset="0"/>
              <a:cs typeface="Arial" panose="020B0604020202020204" pitchFamily="34" charset="0"/>
            </a:rPr>
            <a:t>Housing </a:t>
          </a:r>
        </a:p>
        <a:p>
          <a:pPr>
            <a:spcAft>
              <a:spcPts val="1200"/>
            </a:spcAft>
          </a:pPr>
          <a:r>
            <a:rPr lang="en-US" sz="1600" b="0" dirty="0">
              <a:latin typeface="Arial" panose="020B0604020202020204" pitchFamily="34" charset="0"/>
              <a:cs typeface="Arial" panose="020B0604020202020204" pitchFamily="34" charset="0"/>
            </a:rPr>
            <a:t>Child care</a:t>
          </a:r>
        </a:p>
        <a:p>
          <a:pPr>
            <a:spcAft>
              <a:spcPts val="1200"/>
            </a:spcAft>
          </a:pPr>
          <a:r>
            <a:rPr lang="en-US" sz="1600" b="0" dirty="0">
              <a:latin typeface="Arial" panose="020B0604020202020204" pitchFamily="34" charset="0"/>
              <a:cs typeface="Arial" panose="020B0604020202020204" pitchFamily="34" charset="0"/>
            </a:rPr>
            <a:t>Transportation</a:t>
          </a:r>
        </a:p>
        <a:p>
          <a:pPr>
            <a:spcAft>
              <a:spcPts val="1200"/>
            </a:spcAft>
          </a:pPr>
          <a:r>
            <a:rPr lang="en-US" sz="1600" b="0" dirty="0">
              <a:latin typeface="Arial" panose="020B0604020202020204" pitchFamily="34" charset="0"/>
              <a:cs typeface="Arial" panose="020B0604020202020204" pitchFamily="34" charset="0"/>
            </a:rPr>
            <a:t>Family counseling</a:t>
          </a:r>
        </a:p>
        <a:p>
          <a:pPr>
            <a:spcAft>
              <a:spcPts val="600"/>
            </a:spcAft>
          </a:pPr>
          <a:r>
            <a:rPr lang="en-US" sz="1600" b="0" dirty="0">
              <a:latin typeface="Arial" panose="020B0604020202020204" pitchFamily="34" charset="0"/>
              <a:cs typeface="Arial" panose="020B0604020202020204" pitchFamily="34" charset="0"/>
            </a:rPr>
            <a:t>Specialized parenting</a:t>
          </a:r>
          <a:endParaRPr lang="en-US" sz="1600" b="0" i="0" u="none" cap="none" baseline="0" dirty="0">
            <a:solidFill>
              <a:schemeClr val="accent5">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dgm:t>
    </dgm:pt>
    <dgm:pt modelId="{6CD9A58A-DE7D-4BC0-BA9B-B9474D57E083}" type="parTrans" cxnId="{24898900-1111-42F1-9400-1E4F45D51442}">
      <dgm:prSet/>
      <dgm:spPr/>
      <dgm:t>
        <a:bodyPr/>
        <a:lstStyle/>
        <a:p>
          <a:endParaRPr lang="en-US" sz="1600"/>
        </a:p>
      </dgm:t>
    </dgm:pt>
    <dgm:pt modelId="{85FE88FA-6147-437A-805C-263EADAE37E3}" type="sibTrans" cxnId="{24898900-1111-42F1-9400-1E4F45D51442}">
      <dgm:prSet/>
      <dgm:spPr/>
      <dgm:t>
        <a:bodyPr/>
        <a:lstStyle/>
        <a:p>
          <a:endParaRPr lang="en-US" sz="1600"/>
        </a:p>
      </dgm:t>
    </dgm:pt>
    <dgm:pt modelId="{2A75AAC4-2649-4D72-85B8-510C121D4DD1}">
      <dgm:prSet phldrT="[Text]" custT="1"/>
      <dgm:spPr>
        <a:solidFill>
          <a:srgbClr val="CDE9EF">
            <a:alpha val="75000"/>
          </a:srgbClr>
        </a:solidFill>
        <a:ln>
          <a:noFill/>
        </a:ln>
      </dgm:spPr>
      <dgm:t>
        <a:bodyPr/>
        <a:lstStyle/>
        <a:p>
          <a:pPr>
            <a:spcAft>
              <a:spcPct val="35000"/>
            </a:spcAft>
          </a:pPr>
          <a:r>
            <a:rPr lang="en-US" sz="1600" b="1" i="0" u="none" cap="none" baseline="0" dirty="0">
              <a:solidFill>
                <a:schemeClr val="tx1"/>
              </a:solidFill>
              <a:latin typeface="Arial" panose="020B0604020202020204" pitchFamily="34" charset="0"/>
              <a:cs typeface="Arial" panose="020B0604020202020204" pitchFamily="34" charset="0"/>
            </a:rPr>
            <a:t>Child Well-being</a:t>
          </a:r>
        </a:p>
        <a:p>
          <a:pPr>
            <a:spcAft>
              <a:spcPts val="1200"/>
            </a:spcAft>
          </a:pPr>
          <a:r>
            <a:rPr lang="en-US" sz="1600" b="0" dirty="0">
              <a:latin typeface="Arial" panose="020B0604020202020204" pitchFamily="34" charset="0"/>
              <a:cs typeface="Arial" panose="020B0604020202020204" pitchFamily="34" charset="0"/>
            </a:rPr>
            <a:t>Well-being/behavior</a:t>
          </a:r>
        </a:p>
        <a:p>
          <a:pPr>
            <a:spcAft>
              <a:spcPts val="1200"/>
            </a:spcAft>
          </a:pPr>
          <a:r>
            <a:rPr lang="en-US" sz="1600" b="0" dirty="0">
              <a:latin typeface="Arial" panose="020B0604020202020204" pitchFamily="34" charset="0"/>
              <a:cs typeface="Arial" panose="020B0604020202020204" pitchFamily="34" charset="0"/>
            </a:rPr>
            <a:t>Developmental/health</a:t>
          </a:r>
        </a:p>
        <a:p>
          <a:pPr>
            <a:spcAft>
              <a:spcPts val="1200"/>
            </a:spcAft>
          </a:pPr>
          <a:r>
            <a:rPr lang="en-US" sz="1600" b="0" dirty="0">
              <a:latin typeface="Arial" panose="020B0604020202020204" pitchFamily="34" charset="0"/>
              <a:cs typeface="Arial" panose="020B0604020202020204" pitchFamily="34" charset="0"/>
            </a:rPr>
            <a:t>School readiness</a:t>
          </a:r>
        </a:p>
        <a:p>
          <a:pPr>
            <a:spcAft>
              <a:spcPts val="1200"/>
            </a:spcAft>
          </a:pPr>
          <a:r>
            <a:rPr lang="en-US" sz="1600" b="0" dirty="0">
              <a:latin typeface="Arial" panose="020B0604020202020204" pitchFamily="34" charset="0"/>
              <a:cs typeface="Arial" panose="020B0604020202020204" pitchFamily="34" charset="0"/>
            </a:rPr>
            <a:t>Trauma</a:t>
          </a:r>
        </a:p>
        <a:p>
          <a:pPr>
            <a:spcAft>
              <a:spcPts val="1200"/>
            </a:spcAft>
          </a:pPr>
          <a:r>
            <a:rPr lang="en-US" sz="1600" b="0" dirty="0">
              <a:latin typeface="Arial" panose="020B0604020202020204" pitchFamily="34" charset="0"/>
              <a:cs typeface="Arial" panose="020B0604020202020204" pitchFamily="34" charset="0"/>
            </a:rPr>
            <a:t>Mental health</a:t>
          </a:r>
        </a:p>
        <a:p>
          <a:pPr>
            <a:spcAft>
              <a:spcPts val="1200"/>
            </a:spcAft>
          </a:pPr>
          <a:r>
            <a:rPr lang="en-US" sz="1600" b="0" dirty="0">
              <a:latin typeface="Arial" panose="020B0604020202020204" pitchFamily="34" charset="0"/>
              <a:cs typeface="Arial" panose="020B0604020202020204" pitchFamily="34" charset="0"/>
            </a:rPr>
            <a:t>Adolescent </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substance </a:t>
          </a:r>
          <a:r>
            <a:rPr lang="en-US" sz="1600" b="0" dirty="0" smtClean="0">
              <a:latin typeface="Arial" panose="020B0604020202020204" pitchFamily="34" charset="0"/>
              <a:cs typeface="Arial" panose="020B0604020202020204" pitchFamily="34" charset="0"/>
            </a:rPr>
            <a:t>use</a:t>
          </a:r>
          <a:endParaRPr lang="en-US" sz="1600" b="0" dirty="0">
            <a:latin typeface="Arial" panose="020B0604020202020204" pitchFamily="34" charset="0"/>
            <a:cs typeface="Arial" panose="020B0604020202020204" pitchFamily="34" charset="0"/>
          </a:endParaRPr>
        </a:p>
        <a:p>
          <a:pPr>
            <a:spcAft>
              <a:spcPts val="600"/>
            </a:spcAft>
          </a:pPr>
          <a:r>
            <a:rPr lang="en-US" sz="1600" b="0" dirty="0">
              <a:latin typeface="Arial" panose="020B0604020202020204" pitchFamily="34" charset="0"/>
              <a:cs typeface="Arial" panose="020B0604020202020204" pitchFamily="34" charset="0"/>
            </a:rPr>
            <a:t>At-risk youth prevention</a:t>
          </a:r>
          <a:endParaRPr lang="en-US" sz="1600" b="0" dirty="0">
            <a:solidFill>
              <a:schemeClr val="accent5">
                <a:lumMod val="50000"/>
              </a:schemeClr>
            </a:solidFill>
            <a:latin typeface="Arial" panose="020B0604020202020204" pitchFamily="34" charset="0"/>
            <a:cs typeface="Arial" panose="020B0604020202020204" pitchFamily="34" charset="0"/>
          </a:endParaRPr>
        </a:p>
      </dgm:t>
    </dgm:pt>
    <dgm:pt modelId="{D7ED13CB-1357-4A47-B0C2-A553CAB0632C}" type="parTrans" cxnId="{A3BCD4ED-91C1-4039-9755-30A44328EE55}">
      <dgm:prSet/>
      <dgm:spPr/>
      <dgm:t>
        <a:bodyPr/>
        <a:lstStyle/>
        <a:p>
          <a:endParaRPr lang="en-US" sz="1600"/>
        </a:p>
      </dgm:t>
    </dgm:pt>
    <dgm:pt modelId="{46B57908-4487-4AF8-A4A4-6DF1B5DEF578}" type="sibTrans" cxnId="{A3BCD4ED-91C1-4039-9755-30A44328EE55}">
      <dgm:prSet/>
      <dgm:spPr/>
      <dgm:t>
        <a:bodyPr/>
        <a:lstStyle/>
        <a:p>
          <a:endParaRPr lang="en-US" sz="1600"/>
        </a:p>
      </dgm:t>
    </dgm:pt>
    <dgm:pt modelId="{AF3823E0-036A-4F78-A91B-F4151C55CE4B}" type="pres">
      <dgm:prSet presAssocID="{88AE85A2-8131-45E4-A6E7-9D69AE200C2E}" presName="Name0" presStyleCnt="0">
        <dgm:presLayoutVars>
          <dgm:chMax val="7"/>
          <dgm:dir/>
          <dgm:resizeHandles val="exact"/>
        </dgm:presLayoutVars>
      </dgm:prSet>
      <dgm:spPr/>
    </dgm:pt>
    <dgm:pt modelId="{8A9BC15D-4C19-43BC-AFB0-FBB70E2EDDD6}" type="pres">
      <dgm:prSet presAssocID="{88AE85A2-8131-45E4-A6E7-9D69AE200C2E}" presName="ellipse1" presStyleLbl="vennNode1" presStyleIdx="0" presStyleCnt="3" custScaleX="116103" custScaleY="116636" custLinFactNeighborX="-38604" custLinFactNeighborY="27051">
        <dgm:presLayoutVars>
          <dgm:bulletEnabled val="1"/>
        </dgm:presLayoutVars>
      </dgm:prSet>
      <dgm:spPr/>
      <dgm:t>
        <a:bodyPr/>
        <a:lstStyle/>
        <a:p>
          <a:endParaRPr lang="en-US"/>
        </a:p>
      </dgm:t>
    </dgm:pt>
    <dgm:pt modelId="{030B4BF0-5BAE-4B08-A552-F248D644E40F}" type="pres">
      <dgm:prSet presAssocID="{88AE85A2-8131-45E4-A6E7-9D69AE200C2E}" presName="ellipse2" presStyleLbl="vennNode1" presStyleIdx="1" presStyleCnt="3" custScaleX="109854" custScaleY="111664" custLinFactNeighborX="981" custLinFactNeighborY="-9216">
        <dgm:presLayoutVars>
          <dgm:bulletEnabled val="1"/>
        </dgm:presLayoutVars>
      </dgm:prSet>
      <dgm:spPr/>
      <dgm:t>
        <a:bodyPr/>
        <a:lstStyle/>
        <a:p>
          <a:endParaRPr lang="en-US"/>
        </a:p>
      </dgm:t>
    </dgm:pt>
    <dgm:pt modelId="{76FD2C5A-1941-4EF0-9BE7-258862E4413A}" type="pres">
      <dgm:prSet presAssocID="{88AE85A2-8131-45E4-A6E7-9D69AE200C2E}" presName="ellipse3" presStyleLbl="vennNode1" presStyleIdx="2" presStyleCnt="3" custScaleX="116281" custScaleY="114490" custLinFactNeighborX="46824" custLinFactNeighborY="25424">
        <dgm:presLayoutVars>
          <dgm:bulletEnabled val="1"/>
        </dgm:presLayoutVars>
      </dgm:prSet>
      <dgm:spPr/>
      <dgm:t>
        <a:bodyPr/>
        <a:lstStyle/>
        <a:p>
          <a:endParaRPr lang="en-US"/>
        </a:p>
      </dgm:t>
    </dgm:pt>
  </dgm:ptLst>
  <dgm:cxnLst>
    <dgm:cxn modelId="{3A72219C-454C-4D6C-B1B3-82CE6E1FF538}" srcId="{88AE85A2-8131-45E4-A6E7-9D69AE200C2E}" destId="{41993F13-764A-4AFA-86A8-9389E23167CD}" srcOrd="0" destOrd="0" parTransId="{8CE1306A-DC77-419E-A4A5-64C7C76CB939}" sibTransId="{C00900A3-8812-4B3C-9263-967EAB663E8C}"/>
    <dgm:cxn modelId="{A3BCD4ED-91C1-4039-9755-30A44328EE55}" srcId="{88AE85A2-8131-45E4-A6E7-9D69AE200C2E}" destId="{2A75AAC4-2649-4D72-85B8-510C121D4DD1}" srcOrd="2" destOrd="0" parTransId="{D7ED13CB-1357-4A47-B0C2-A553CAB0632C}" sibTransId="{46B57908-4487-4AF8-A4A4-6DF1B5DEF578}"/>
    <dgm:cxn modelId="{6839D685-BDC8-4A82-B8A1-BEB63A6DD615}" type="presOf" srcId="{41993F13-764A-4AFA-86A8-9389E23167CD}" destId="{8A9BC15D-4C19-43BC-AFB0-FBB70E2EDDD6}" srcOrd="0" destOrd="0" presId="urn:microsoft.com/office/officeart/2005/8/layout/rings+Icon"/>
    <dgm:cxn modelId="{6D7D1AAA-1CBB-4897-A487-0A48CFBCA1FA}" type="presOf" srcId="{2A75AAC4-2649-4D72-85B8-510C121D4DD1}" destId="{76FD2C5A-1941-4EF0-9BE7-258862E4413A}" srcOrd="0" destOrd="0" presId="urn:microsoft.com/office/officeart/2005/8/layout/rings+Icon"/>
    <dgm:cxn modelId="{24898900-1111-42F1-9400-1E4F45D51442}" srcId="{88AE85A2-8131-45E4-A6E7-9D69AE200C2E}" destId="{E3B1C7EE-1EEA-4AB8-BA25-1BFB7A5B2925}" srcOrd="1" destOrd="0" parTransId="{6CD9A58A-DE7D-4BC0-BA9B-B9474D57E083}" sibTransId="{85FE88FA-6147-437A-805C-263EADAE37E3}"/>
    <dgm:cxn modelId="{0FAEF7AD-A714-4B10-9FCB-65F57F84A593}" type="presOf" srcId="{E3B1C7EE-1EEA-4AB8-BA25-1BFB7A5B2925}" destId="{030B4BF0-5BAE-4B08-A552-F248D644E40F}" srcOrd="0" destOrd="0" presId="urn:microsoft.com/office/officeart/2005/8/layout/rings+Icon"/>
    <dgm:cxn modelId="{542DDCC5-11F8-4333-A6CB-904E7CF1F153}" type="presOf" srcId="{88AE85A2-8131-45E4-A6E7-9D69AE200C2E}" destId="{AF3823E0-036A-4F78-A91B-F4151C55CE4B}" srcOrd="0" destOrd="0" presId="urn:microsoft.com/office/officeart/2005/8/layout/rings+Icon"/>
    <dgm:cxn modelId="{B8B184C5-BE19-4561-B0A1-23588A1CD0EB}" type="presParOf" srcId="{AF3823E0-036A-4F78-A91B-F4151C55CE4B}" destId="{8A9BC15D-4C19-43BC-AFB0-FBB70E2EDDD6}" srcOrd="0" destOrd="0" presId="urn:microsoft.com/office/officeart/2005/8/layout/rings+Icon"/>
    <dgm:cxn modelId="{34600571-3346-4255-B243-3B00B6D08272}" type="presParOf" srcId="{AF3823E0-036A-4F78-A91B-F4151C55CE4B}" destId="{030B4BF0-5BAE-4B08-A552-F248D644E40F}" srcOrd="1" destOrd="0" presId="urn:microsoft.com/office/officeart/2005/8/layout/rings+Icon"/>
    <dgm:cxn modelId="{4C39EE8D-8C1F-4A7A-87ED-0ADF7274ABA2}" type="presParOf" srcId="{AF3823E0-036A-4F78-A91B-F4151C55CE4B}" destId="{76FD2C5A-1941-4EF0-9BE7-258862E4413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BC15D-4C19-43BC-AFB0-FBB70E2EDDD6}">
      <dsp:nvSpPr>
        <dsp:cNvPr id="0" name=""/>
        <dsp:cNvSpPr/>
      </dsp:nvSpPr>
      <dsp:spPr>
        <a:xfrm>
          <a:off x="826367" y="657730"/>
          <a:ext cx="3822865" cy="3840360"/>
        </a:xfrm>
        <a:prstGeom prst="ellipse">
          <a:avLst/>
        </a:prstGeom>
        <a:solidFill>
          <a:srgbClr val="CDE9EF">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cap="none" baseline="0" dirty="0">
              <a:solidFill>
                <a:schemeClr val="tx1"/>
              </a:solidFill>
              <a:effectLst/>
              <a:latin typeface="Arial" panose="020B0604020202020204" pitchFamily="34" charset="0"/>
              <a:cs typeface="Arial" panose="020B0604020202020204" pitchFamily="34" charset="0"/>
            </a:rPr>
            <a:t>Parent Recovery</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Parenting skills </a:t>
          </a:r>
          <a:br>
            <a:rPr lang="en-US" sz="1600" b="0" kern="1200" dirty="0">
              <a:latin typeface="Arial" panose="020B0604020202020204" pitchFamily="34" charset="0"/>
              <a:cs typeface="Arial" panose="020B0604020202020204" pitchFamily="34" charset="0"/>
            </a:rPr>
          </a:br>
          <a:r>
            <a:rPr lang="en-US" sz="1600" b="0" kern="1200" dirty="0">
              <a:latin typeface="Arial" panose="020B0604020202020204" pitchFamily="34" charset="0"/>
              <a:cs typeface="Arial" panose="020B0604020202020204" pitchFamily="34" charset="0"/>
            </a:rPr>
            <a:t>and competencies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Family connections </a:t>
          </a:r>
          <a:br>
            <a:rPr lang="en-US" sz="1600" b="0" kern="1200" dirty="0">
              <a:latin typeface="Arial" panose="020B0604020202020204" pitchFamily="34" charset="0"/>
              <a:cs typeface="Arial" panose="020B0604020202020204" pitchFamily="34" charset="0"/>
            </a:rPr>
          </a:br>
          <a:r>
            <a:rPr lang="en-US" sz="1600" b="0" kern="1200" dirty="0">
              <a:latin typeface="Arial" panose="020B0604020202020204" pitchFamily="34" charset="0"/>
              <a:cs typeface="Arial" panose="020B0604020202020204" pitchFamily="34" charset="0"/>
            </a:rPr>
            <a:t>and resources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Parental mental health</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Medication management</a:t>
          </a: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Parental substance use</a:t>
          </a: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Domestic violence</a:t>
          </a:r>
          <a:endParaRPr lang="en-US" sz="1600" b="0" kern="1200" dirty="0">
            <a:solidFill>
              <a:schemeClr val="accent5">
                <a:lumMod val="50000"/>
              </a:schemeClr>
            </a:solidFill>
            <a:effectLst/>
            <a:latin typeface="Arial" panose="020B0604020202020204" pitchFamily="34" charset="0"/>
            <a:cs typeface="Arial" panose="020B0604020202020204" pitchFamily="34" charset="0"/>
          </a:endParaRPr>
        </a:p>
      </dsp:txBody>
      <dsp:txXfrm>
        <a:off x="1386213" y="1220138"/>
        <a:ext cx="2703173" cy="2715544"/>
      </dsp:txXfrm>
    </dsp:sp>
    <dsp:sp modelId="{030B4BF0-5BAE-4B08-A552-F248D644E40F}">
      <dsp:nvSpPr>
        <dsp:cNvPr id="0" name=""/>
        <dsp:cNvSpPr/>
      </dsp:nvSpPr>
      <dsp:spPr>
        <a:xfrm>
          <a:off x="3927398" y="1741439"/>
          <a:ext cx="3617108" cy="3676652"/>
        </a:xfrm>
        <a:prstGeom prst="ellipse">
          <a:avLst/>
        </a:prstGeom>
        <a:solidFill>
          <a:srgbClr val="65BCCD">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Family Recovery </a:t>
          </a:r>
          <a:br>
            <a:rPr lang="en-US" sz="1600" b="1" u="none" kern="1200"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br>
          <a:r>
            <a:rPr lang="en-US" sz="1600" b="1" u="none" kern="1200"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and Well-being</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Basic necessities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Employment</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Housing </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Child care</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Transportation</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Family counseling</a:t>
          </a: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Specialized parenting</a:t>
          </a:r>
          <a:endParaRPr lang="en-US" sz="1600" b="0" i="0" u="none" kern="1200" cap="none" baseline="0" dirty="0">
            <a:solidFill>
              <a:schemeClr val="accent5">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dsp:txBody>
      <dsp:txXfrm>
        <a:off x="4457111" y="2279872"/>
        <a:ext cx="2557682" cy="2599786"/>
      </dsp:txXfrm>
    </dsp:sp>
    <dsp:sp modelId="{76FD2C5A-1941-4EF0-9BE7-258862E4413A}">
      <dsp:nvSpPr>
        <dsp:cNvPr id="0" name=""/>
        <dsp:cNvSpPr/>
      </dsp:nvSpPr>
      <dsp:spPr>
        <a:xfrm>
          <a:off x="7023790" y="639489"/>
          <a:ext cx="3828726" cy="3769701"/>
        </a:xfrm>
        <a:prstGeom prst="ellipse">
          <a:avLst/>
        </a:prstGeom>
        <a:solidFill>
          <a:srgbClr val="CDE9EF">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i="0" u="none" kern="1200" cap="none" baseline="0" dirty="0">
              <a:solidFill>
                <a:schemeClr val="tx1"/>
              </a:solidFill>
              <a:latin typeface="Arial" panose="020B0604020202020204" pitchFamily="34" charset="0"/>
              <a:cs typeface="Arial" panose="020B0604020202020204" pitchFamily="34" charset="0"/>
            </a:rPr>
            <a:t>Child Well-being</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Well-being/behavior</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Developmental/health</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School readiness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Trauma</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Mental health</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Adolescent </a:t>
          </a:r>
          <a:br>
            <a:rPr lang="en-US" sz="1600" b="0" kern="1200" dirty="0">
              <a:latin typeface="Arial" panose="020B0604020202020204" pitchFamily="34" charset="0"/>
              <a:cs typeface="Arial" panose="020B0604020202020204" pitchFamily="34" charset="0"/>
            </a:rPr>
          </a:br>
          <a:r>
            <a:rPr lang="en-US" sz="1600" b="0" kern="1200" dirty="0">
              <a:latin typeface="Arial" panose="020B0604020202020204" pitchFamily="34" charset="0"/>
              <a:cs typeface="Arial" panose="020B0604020202020204" pitchFamily="34" charset="0"/>
            </a:rPr>
            <a:t>substance </a:t>
          </a:r>
          <a:r>
            <a:rPr lang="en-US" sz="1600" b="0" kern="1200" dirty="0" smtClean="0">
              <a:latin typeface="Arial" panose="020B0604020202020204" pitchFamily="34" charset="0"/>
              <a:cs typeface="Arial" panose="020B0604020202020204" pitchFamily="34" charset="0"/>
            </a:rPr>
            <a:t>use</a:t>
          </a:r>
          <a:endParaRPr lang="en-US" sz="1600" b="0" kern="1200" dirty="0">
            <a:latin typeface="Arial" panose="020B0604020202020204" pitchFamily="34" charset="0"/>
            <a:cs typeface="Arial" panose="020B0604020202020204" pitchFamily="34" charset="0"/>
          </a:endParaRP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At-risk youth prevention</a:t>
          </a:r>
          <a:endParaRPr lang="en-US" sz="1600" b="0" kern="1200" dirty="0">
            <a:solidFill>
              <a:schemeClr val="accent5">
                <a:lumMod val="50000"/>
              </a:schemeClr>
            </a:solidFill>
            <a:latin typeface="Arial" panose="020B0604020202020204" pitchFamily="34" charset="0"/>
            <a:cs typeface="Arial" panose="020B0604020202020204" pitchFamily="34" charset="0"/>
          </a:endParaRPr>
        </a:p>
      </dsp:txBody>
      <dsp:txXfrm>
        <a:off x="7584494" y="1191549"/>
        <a:ext cx="2707318" cy="2665581"/>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0.34475</cdr:x>
      <cdr:y>0.10601</cdr:y>
    </cdr:from>
    <cdr:to>
      <cdr:x>0.65836</cdr:x>
      <cdr:y>0.17059</cdr:y>
    </cdr:to>
    <cdr:sp macro="" textlink="">
      <cdr:nvSpPr>
        <cdr:cNvPr id="2" name="TextBox 8"/>
        <cdr:cNvSpPr txBox="1"/>
      </cdr:nvSpPr>
      <cdr:spPr>
        <a:xfrm xmlns:a="http://schemas.openxmlformats.org/drawingml/2006/main">
          <a:off x="3953612" y="555772"/>
          <a:ext cx="3596511" cy="33857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a:solidFill>
                <a:schemeClr val="tx1">
                  <a:lumMod val="65000"/>
                  <a:lumOff val="35000"/>
                </a:schemeClr>
              </a:solidFill>
              <a:latin typeface="Calibri Light" panose="020F0302020204030204" pitchFamily="34" charset="0"/>
            </a:rPr>
            <a:t>N = </a:t>
          </a:r>
          <a:r>
            <a:rPr lang="en-US" sz="1600" b="1" dirty="0">
              <a:solidFill>
                <a:schemeClr val="tx1">
                  <a:lumMod val="65000"/>
                  <a:lumOff val="35000"/>
                </a:schemeClr>
              </a:solidFill>
              <a:latin typeface="Arial" panose="020B0604020202020204" pitchFamily="34" charset="0"/>
              <a:cs typeface="Arial" panose="020B0604020202020204" pitchFamily="34" charset="0"/>
            </a:rPr>
            <a:t>269,690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A4FFE7-5361-4478-BE79-E08E5FFE368B}" type="datetimeFigureOut">
              <a:rPr lang="en-US" smtClean="0"/>
              <a:t>8/22/2019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055F39-DBF2-4708-9D0C-92AF29BAD49E}" type="slidenum">
              <a:rPr lang="en-US" smtClean="0"/>
              <a:t>‹#›</a:t>
            </a:fld>
            <a:endParaRPr lang="en-US"/>
          </a:p>
        </p:txBody>
      </p:sp>
    </p:spTree>
    <p:extLst>
      <p:ext uri="{BB962C8B-B14F-4D97-AF65-F5344CB8AC3E}">
        <p14:creationId xmlns:p14="http://schemas.microsoft.com/office/powerpoint/2010/main" val="228681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t>1</a:t>
            </a:fld>
            <a:endParaRPr lang="en-US"/>
          </a:p>
        </p:txBody>
      </p:sp>
    </p:spTree>
    <p:extLst>
      <p:ext uri="{BB962C8B-B14F-4D97-AF65-F5344CB8AC3E}">
        <p14:creationId xmlns:p14="http://schemas.microsoft.com/office/powerpoint/2010/main" val="65882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4863" y="1273175"/>
            <a:ext cx="6113462" cy="3438525"/>
          </a:xfrm>
        </p:spPr>
      </p:sp>
      <p:sp>
        <p:nvSpPr>
          <p:cNvPr id="3" name="Notes Placeholder 2"/>
          <p:cNvSpPr>
            <a:spLocks noGrp="1"/>
          </p:cNvSpPr>
          <p:nvPr>
            <p:ph type="body" idx="1"/>
          </p:nvPr>
        </p:nvSpPr>
        <p:spPr/>
        <p:txBody>
          <a:bodyPr/>
          <a:lstStyle/>
          <a:p>
            <a:pPr lvl="0" defTabSz="465887">
              <a:lnSpc>
                <a:spcPct val="117999"/>
              </a:lnSpc>
              <a:defRPr/>
            </a:pPr>
            <a:r>
              <a:rPr lang="en-US" sz="1200" dirty="0">
                <a:latin typeface="Arial" panose="020B0604020202020204" pitchFamily="34" charset="0"/>
                <a:cs typeface="Arial" panose="020B0604020202020204" pitchFamily="34" charset="0"/>
              </a:rPr>
              <a:t>Now that we have looked at the data, lets look at the effects of prenatal</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substance exposure.  </a:t>
            </a:r>
          </a:p>
          <a:p>
            <a:pPr lvl="0" defTabSz="465887">
              <a:lnSpc>
                <a:spcPct val="117999"/>
              </a:lnSpc>
              <a:defRPr/>
            </a:pPr>
            <a:endParaRPr lang="en-US" sz="1200" dirty="0">
              <a:latin typeface="Arial" panose="020B0604020202020204" pitchFamily="34" charset="0"/>
              <a:cs typeface="Arial" panose="020B0604020202020204" pitchFamily="34" charset="0"/>
            </a:endParaRPr>
          </a:p>
          <a:p>
            <a:pPr marL="0" marR="0" lvl="0" indent="0" algn="l" defTabSz="465887" rtl="0" eaLnBrk="1" fontAlgn="auto" latinLnBrk="0" hangingPunct="1">
              <a:lnSpc>
                <a:spcPct val="117999"/>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American Academy of Pediatrics published a technical</a:t>
            </a:r>
            <a:r>
              <a:rPr lang="en-US" sz="1200" baseline="0" dirty="0">
                <a:latin typeface="Arial" panose="020B0604020202020204" pitchFamily="34" charset="0"/>
                <a:cs typeface="Arial" panose="020B0604020202020204" pitchFamily="34" charset="0"/>
              </a:rPr>
              <a:t> report that includes a c</a:t>
            </a:r>
            <a:r>
              <a:rPr lang="en-US" sz="1200" dirty="0">
                <a:latin typeface="Arial" panose="020B0604020202020204" pitchFamily="34" charset="0"/>
                <a:cs typeface="Arial" panose="020B0604020202020204" pitchFamily="34" charset="0"/>
              </a:rPr>
              <a:t>omprehensive review of approximately 275 peer reviewed articles spanning 40 years (1968-2006). W</a:t>
            </a:r>
            <a:r>
              <a:rPr lang="en-US" sz="1200" kern="1200" dirty="0">
                <a:solidFill>
                  <a:schemeClr val="tx1"/>
                </a:solidFill>
                <a:latin typeface="Arial" panose="020B0604020202020204" pitchFamily="34" charset="0"/>
                <a:ea typeface="+mn-ea"/>
                <a:cs typeface="Arial" panose="020B0604020202020204" pitchFamily="34" charset="0"/>
              </a:rPr>
              <a:t>hile the article date is 2013, the research it is based on is from articles only up to 2006, so we are still learning a great deal about how prenatal substance exposure affected infants</a:t>
            </a:r>
            <a:r>
              <a:rPr lang="en-US" sz="1200" kern="1200" baseline="0" dirty="0">
                <a:solidFill>
                  <a:schemeClr val="tx1"/>
                </a:solidFill>
                <a:latin typeface="Arial" panose="020B0604020202020204" pitchFamily="34" charset="0"/>
                <a:ea typeface="+mn-ea"/>
                <a:cs typeface="Arial" panose="020B0604020202020204" pitchFamily="34" charset="0"/>
              </a:rPr>
              <a:t> and children. </a:t>
            </a:r>
            <a:endParaRPr lang="en-US" sz="1200" dirty="0">
              <a:latin typeface="Arial" panose="020B0604020202020204" pitchFamily="34" charset="0"/>
              <a:cs typeface="Arial" panose="020B0604020202020204" pitchFamily="34" charset="0"/>
            </a:endParaRPr>
          </a:p>
          <a:p>
            <a:pPr lvl="0" defTabSz="465887">
              <a:lnSpc>
                <a:spcPct val="117999"/>
              </a:lnSpc>
              <a:defRPr/>
            </a:pPr>
            <a:endParaRPr lang="en-US" sz="1200" dirty="0">
              <a:latin typeface="Arial" panose="020B0604020202020204" pitchFamily="34" charset="0"/>
              <a:cs typeface="Arial" panose="020B0604020202020204" pitchFamily="34" charset="0"/>
            </a:endParaRPr>
          </a:p>
          <a:p>
            <a:pPr lvl="0" defTabSz="465887">
              <a:lnSpc>
                <a:spcPct val="117999"/>
              </a:lnSpc>
              <a:defRPr/>
            </a:pPr>
            <a:r>
              <a:rPr lang="en-US" sz="1200" dirty="0">
                <a:latin typeface="Arial" panose="020B0604020202020204" pitchFamily="34" charset="0"/>
                <a:cs typeface="Arial" panose="020B0604020202020204" pitchFamily="34" charset="0"/>
              </a:rPr>
              <a:t>It’s important to note that in practice it is rare to find a child who is exposed to only one substance, and the point is not to compare across substances but to point out similarities in some developmental domains, to recognize that more research is needed and that polysubstance use should be expected when looking at developmental outcomes.</a:t>
            </a:r>
          </a:p>
          <a:p>
            <a:pPr lvl="0"/>
            <a:endParaRPr lang="en-US" sz="1200" dirty="0">
              <a:solidFill>
                <a:prstClr val="black"/>
              </a:solidFill>
              <a:latin typeface="Arial" panose="020B0604020202020204" pitchFamily="34" charset="0"/>
              <a:cs typeface="Arial" panose="020B0604020202020204" pitchFamily="34" charset="0"/>
            </a:endParaRPr>
          </a:p>
          <a:p>
            <a:pPr marL="147734" lvl="0" indent="-147734">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This knowledge is very much in a state of flux and we don’t have all the information we need to make this a solid ANSWER.</a:t>
            </a:r>
          </a:p>
          <a:p>
            <a:pPr marL="147734" lvl="0" indent="-147734">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Very few individuals are single substance users so it is not easy to parse this out by substance.</a:t>
            </a:r>
          </a:p>
          <a:p>
            <a:pPr marL="147734" lvl="0" indent="-147734">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While opioids have a strong effect on short-term withdrawal symptoms, other substances such as alcohol, cocaine, marijuana and nicotine show more effects on long-term outcomes. </a:t>
            </a:r>
          </a:p>
          <a:p>
            <a:pPr marL="147734" lvl="0" indent="-147734">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Prenatal exposure to alcohol has effects in 9 of 10 developmental domains studied including short-term/birth outcomes and long-term outcomes. </a:t>
            </a:r>
          </a:p>
          <a:p>
            <a:pPr marL="147734" lvl="0" indent="-147734">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There are some substances and outcomes for which there is not consensus or not enough data to determine consensus</a:t>
            </a:r>
            <a:r>
              <a:rPr lang="en-US" sz="1200" i="1" dirty="0">
                <a:solidFill>
                  <a:prstClr val="black"/>
                </a:solidFill>
                <a:latin typeface="Arial" panose="020B0604020202020204" pitchFamily="34" charset="0"/>
                <a:cs typeface="Arial" panose="020B0604020202020204" pitchFamily="34" charset="0"/>
              </a:rPr>
              <a:t>. </a:t>
            </a:r>
          </a:p>
          <a:p>
            <a:pPr lvl="0"/>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4101132" y="9213879"/>
            <a:ext cx="3137441" cy="486713"/>
          </a:xfrm>
          <a:prstGeom prst="rect">
            <a:avLst/>
          </a:prstGeom>
        </p:spPr>
        <p:txBody>
          <a:bodyPr lIns="96653" tIns="48326" rIns="96653" bIns="48326"/>
          <a:lstStyle/>
          <a:p>
            <a:fld id="{A1577B5E-5F4F-4323-A3F8-7162DDA357F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1541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28663"/>
            <a:ext cx="6465888" cy="3636962"/>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Presenter may want to point out the</a:t>
            </a:r>
            <a:r>
              <a:rPr lang="en-US" baseline="0" dirty="0">
                <a:latin typeface="Arial" panose="020B0604020202020204" pitchFamily="34" charset="0"/>
                <a:cs typeface="Arial" panose="020B0604020202020204" pitchFamily="34" charset="0"/>
              </a:rPr>
              <a:t> withdrawal effect of opiates, but other substances, alcohol in particular, have shown strong effects in the other domains of child development.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559313" y="7063974"/>
            <a:ext cx="4252976" cy="373146"/>
          </a:xfrm>
          <a:prstGeom prst="rect">
            <a:avLst/>
          </a:prstGeom>
        </p:spPr>
        <p:txBody>
          <a:bodyPr lIns="96653" tIns="48326" rIns="96653" bIns="48326"/>
          <a:lstStyle/>
          <a:p>
            <a:fld id="{3B244F8D-D847-4B14-A56F-3D1D1420A15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4757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28663"/>
            <a:ext cx="6465888" cy="3636962"/>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Similarly, for</a:t>
            </a:r>
            <a:r>
              <a:rPr lang="en-US" baseline="0" dirty="0">
                <a:latin typeface="Arial" panose="020B0604020202020204" pitchFamily="34" charset="0"/>
                <a:cs typeface="Arial" panose="020B0604020202020204" pitchFamily="34" charset="0"/>
              </a:rPr>
              <a:t> alcohol, it’s important to note that there has been an effect demonstrated in each of the domains of child development for the longer-term outcomes. This may be attributed to the fact that alcohol may have been studied more than the other substances.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It’s also important to note the lack on longer-term outcome studies related to methamphetamine exposure.</a:t>
            </a:r>
          </a:p>
        </p:txBody>
      </p:sp>
      <p:sp>
        <p:nvSpPr>
          <p:cNvPr id="4" name="Slide Number Placeholder 3"/>
          <p:cNvSpPr>
            <a:spLocks noGrp="1"/>
          </p:cNvSpPr>
          <p:nvPr>
            <p:ph type="sldNum" sz="quarter" idx="10"/>
          </p:nvPr>
        </p:nvSpPr>
        <p:spPr>
          <a:xfrm>
            <a:off x="5559313" y="7063974"/>
            <a:ext cx="4252976" cy="373146"/>
          </a:xfrm>
          <a:prstGeom prst="rect">
            <a:avLst/>
          </a:prstGeom>
        </p:spPr>
        <p:txBody>
          <a:bodyPr lIns="96653" tIns="48326" rIns="96653" bIns="48326"/>
          <a:lstStyle/>
          <a:p>
            <a:fld id="{3B244F8D-D847-4B14-A56F-3D1D1420A15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25359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lnSpc>
                <a:spcPct val="117999"/>
              </a:lnSpc>
              <a:defRPr/>
            </a:pPr>
            <a:r>
              <a:rPr lang="en-US" sz="1200" dirty="0">
                <a:solidFill>
                  <a:prstClr val="black"/>
                </a:solidFill>
                <a:latin typeface="Arial" panose="020B0604020202020204" pitchFamily="34" charset="0"/>
                <a:cs typeface="Arial" panose="020B0604020202020204" pitchFamily="34" charset="0"/>
              </a:rPr>
              <a:t>Many factors influence how an infant is affected by prenatal and postnatal exposure to substances, not just the physical exposure to the substance in utero. Screening and assessing families across all domains helps us better understand the affect of parental substance use disorder on infants and children.  </a:t>
            </a:r>
          </a:p>
          <a:p>
            <a:pPr defTabSz="465887">
              <a:lnSpc>
                <a:spcPct val="117999"/>
              </a:lnSpc>
              <a:defRPr/>
            </a:pPr>
            <a:endParaRPr lang="en-US" sz="1200" dirty="0">
              <a:solidFill>
                <a:prstClr val="black"/>
              </a:solidFill>
              <a:latin typeface="Arial" panose="020B0604020202020204" pitchFamily="34" charset="0"/>
              <a:cs typeface="Arial" panose="020B0604020202020204" pitchFamily="34" charset="0"/>
            </a:endParaRPr>
          </a:p>
          <a:p>
            <a:pPr defTabSz="465887">
              <a:lnSpc>
                <a:spcPct val="117999"/>
              </a:lnSpc>
              <a:defRPr/>
            </a:pPr>
            <a:r>
              <a:rPr lang="en-US" sz="1200" b="1" dirty="0">
                <a:solidFill>
                  <a:prstClr val="black"/>
                </a:solidFill>
                <a:latin typeface="Arial" panose="020B0604020202020204" pitchFamily="34" charset="0"/>
                <a:cs typeface="Arial" panose="020B0604020202020204" pitchFamily="34" charset="0"/>
              </a:rPr>
              <a:t>***Looking at the factors listed on this slide, use flip chart paper to highlight each category. What are the types of information under each category that participants would want more information from families to help understand how an infant might be affected by the prenatal or postnatal environment. For example, under Family Characteristics, participants want to gather information about the living situation, information on substance use or co-occurring challenges among family members in the household and family supports in place. </a:t>
            </a:r>
          </a:p>
          <a:p>
            <a:pPr defTabSz="465887">
              <a:lnSpc>
                <a:spcPct val="117999"/>
              </a:lnSpc>
              <a:defRPr/>
            </a:pPr>
            <a:endParaRPr lang="en-US" sz="1200" b="1" dirty="0">
              <a:solidFill>
                <a:prstClr val="black"/>
              </a:solidFill>
              <a:latin typeface="Arial" panose="020B0604020202020204" pitchFamily="34" charset="0"/>
              <a:cs typeface="Arial" panose="020B0604020202020204" pitchFamily="34" charset="0"/>
            </a:endParaRPr>
          </a:p>
          <a:p>
            <a:pPr defTabSz="465887">
              <a:lnSpc>
                <a:spcPct val="117999"/>
              </a:lnSpc>
              <a:defRPr/>
            </a:pPr>
            <a:r>
              <a:rPr lang="en-US" sz="1200" b="1" dirty="0">
                <a:solidFill>
                  <a:prstClr val="black"/>
                </a:solidFill>
                <a:latin typeface="Arial" panose="020B0604020202020204" pitchFamily="34" charset="0"/>
                <a:cs typeface="Arial" panose="020B0604020202020204" pitchFamily="34" charset="0"/>
              </a:rPr>
              <a:t>Continue to make a list of the types of information needed under each category.     </a:t>
            </a:r>
          </a:p>
          <a:p>
            <a:pPr defTabSz="465887">
              <a:lnSpc>
                <a:spcPct val="117999"/>
              </a:lnSpc>
              <a:defRPr/>
            </a:pPr>
            <a:endParaRPr lang="en-US" sz="1200" dirty="0">
              <a:solidFill>
                <a:prstClr val="black"/>
              </a:solidFill>
              <a:latin typeface="Arial" panose="020B0604020202020204" pitchFamily="34" charset="0"/>
              <a:cs typeface="Arial" panose="020B0604020202020204" pitchFamily="34" charset="0"/>
            </a:endParaRPr>
          </a:p>
          <a:p>
            <a:pPr defTabSz="465887">
              <a:lnSpc>
                <a:spcPct val="117999"/>
              </a:lnSpc>
              <a:defRPr/>
            </a:pPr>
            <a:endParaRPr lang="en-US" sz="1200" dirty="0">
              <a:solidFill>
                <a:prstClr val="black"/>
              </a:solidFill>
              <a:latin typeface="Arial" panose="020B0604020202020204" pitchFamily="34" charset="0"/>
              <a:cs typeface="Arial" panose="020B0604020202020204" pitchFamily="34" charset="0"/>
            </a:endParaRPr>
          </a:p>
          <a:p>
            <a:pPr defTabSz="465887">
              <a:lnSpc>
                <a:spcPct val="117999"/>
              </a:lnSpc>
              <a:defRPr/>
            </a:pPr>
            <a:endParaRPr lang="en-US" sz="1200" dirty="0">
              <a:solidFill>
                <a:prstClr val="black"/>
              </a:solidFill>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675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defTabSz="465887">
              <a:lnSpc>
                <a:spcPct val="117999"/>
              </a:lnSpc>
              <a:defRPr/>
            </a:pPr>
            <a:r>
              <a:rPr lang="en-US" sz="1200" dirty="0">
                <a:latin typeface="Arial" panose="020B0604020202020204" pitchFamily="34" charset="0"/>
                <a:cs typeface="Arial" panose="020B0604020202020204" pitchFamily="34" charset="0"/>
              </a:rPr>
              <a:t>There are a number</a:t>
            </a:r>
            <a:r>
              <a:rPr lang="en-US" sz="1200" baseline="0" dirty="0">
                <a:latin typeface="Arial" panose="020B0604020202020204" pitchFamily="34" charset="0"/>
                <a:cs typeface="Arial" panose="020B0604020202020204" pitchFamily="34" charset="0"/>
              </a:rPr>
              <a:t> of challenges for a mother-infant dyad affected by a substance use disorder. Some are specific to the mother’s use (exposure), while others are related to the environments often accompanying drug use and drug seeking. </a:t>
            </a:r>
          </a:p>
          <a:p>
            <a:pPr lvl="0" defTabSz="465887">
              <a:lnSpc>
                <a:spcPct val="117999"/>
              </a:lnSpc>
              <a:defRPr/>
            </a:pPr>
            <a:endParaRPr lang="en-US" sz="1200" baseline="0" dirty="0">
              <a:latin typeface="Arial" panose="020B0604020202020204" pitchFamily="34" charset="0"/>
              <a:cs typeface="Arial" panose="020B0604020202020204" pitchFamily="34" charset="0"/>
            </a:endParaRPr>
          </a:p>
          <a:p>
            <a:pPr lvl="0" defTabSz="465887">
              <a:lnSpc>
                <a:spcPct val="117999"/>
              </a:lnSpc>
              <a:defRPr/>
            </a:pPr>
            <a:r>
              <a:rPr lang="en-US" sz="1200" dirty="0">
                <a:latin typeface="Arial" panose="020B0604020202020204" pitchFamily="34" charset="0"/>
                <a:cs typeface="Arial" panose="020B0604020202020204" pitchFamily="34" charset="0"/>
              </a:rPr>
              <a:t>Additionally, the effects of stigma and shame</a:t>
            </a:r>
            <a:r>
              <a:rPr lang="en-US" sz="1200" baseline="0" dirty="0">
                <a:latin typeface="Arial" panose="020B0604020202020204" pitchFamily="34" charset="0"/>
                <a:cs typeface="Arial" panose="020B0604020202020204" pitchFamily="34" charset="0"/>
              </a:rPr>
              <a:t> can impact parenting and parenting confidence.  Parenting confidence can affect bonding and infant well-being.</a:t>
            </a:r>
          </a:p>
          <a:p>
            <a:pPr lvl="0" defTabSz="465887">
              <a:lnSpc>
                <a:spcPct val="117999"/>
              </a:lnSpc>
              <a:defRPr/>
            </a:pPr>
            <a:endParaRPr lang="en-US" sz="1200" baseline="0" dirty="0">
              <a:latin typeface="Arial" panose="020B0604020202020204" pitchFamily="34" charset="0"/>
              <a:cs typeface="Arial" panose="020B0604020202020204" pitchFamily="34" charset="0"/>
            </a:endParaRPr>
          </a:p>
          <a:p>
            <a:pPr marL="174708" lvl="0" indent="-174708" defTabSz="465887">
              <a:lnSpc>
                <a:spcPct val="117999"/>
              </a:lnSpc>
              <a:buFont typeface="Arial" panose="020B0604020202020204" pitchFamily="34" charset="0"/>
              <a:buChar char="•"/>
              <a:defRPr/>
            </a:pPr>
            <a:r>
              <a:rPr lang="en-US" sz="1200" dirty="0">
                <a:latin typeface="Arial" panose="020B0604020202020204" pitchFamily="34" charset="0"/>
                <a:ea typeface="Arial" panose="020B0604020202020204" pitchFamily="34" charset="0"/>
                <a:cs typeface="Arial" panose="020B0604020202020204" pitchFamily="34" charset="0"/>
                <a:sym typeface="Helvetica Neue"/>
              </a:rPr>
              <a:t>Challenging behaviors such as irritability, uncoordinated movements, dysregulated sleep-awake patterns, hypertonicity, and autonomic signs of stress, frequently displayed by an infant undergoing </a:t>
            </a:r>
            <a:r>
              <a:rPr lang="en-US" sz="1200" b="0" dirty="0">
                <a:solidFill>
                  <a:srgbClr val="0F4162"/>
                </a:solidFill>
                <a:latin typeface="Arial" panose="020B0604020202020204" pitchFamily="34" charset="0"/>
                <a:cs typeface="Arial" panose="020B0604020202020204" pitchFamily="34" charset="0"/>
              </a:rPr>
              <a:t>neonatal abstinence syndrome</a:t>
            </a:r>
            <a:r>
              <a:rPr lang="en-US" sz="1200" dirty="0">
                <a:latin typeface="Arial" panose="020B0604020202020204" pitchFamily="34" charset="0"/>
                <a:ea typeface="Arial" panose="020B0604020202020204" pitchFamily="34" charset="0"/>
                <a:cs typeface="Arial" panose="020B0604020202020204" pitchFamily="34" charset="0"/>
                <a:sym typeface="Helvetica Neue"/>
              </a:rPr>
              <a:t>, can initiate altered caregiver behaviors, which have been considered an additional teratogenic effect of prenatal substance exposure.</a:t>
            </a:r>
          </a:p>
          <a:p>
            <a:pPr marL="174708" lvl="0" indent="-174708" defTabSz="465887">
              <a:lnSpc>
                <a:spcPct val="117999"/>
              </a:lnSpc>
              <a:buFont typeface="Arial" panose="020B0604020202020204" pitchFamily="34" charset="0"/>
              <a:buChar char="•"/>
              <a:defRPr/>
            </a:pPr>
            <a:endParaRPr lang="en-US" sz="1200" dirty="0">
              <a:latin typeface="Arial" panose="020B0604020202020204" pitchFamily="34" charset="0"/>
              <a:ea typeface="Arial" panose="020B0604020202020204" pitchFamily="34" charset="0"/>
              <a:cs typeface="Arial" panose="020B0604020202020204" pitchFamily="34" charset="0"/>
              <a:sym typeface="Helvetica Neue"/>
            </a:endParaRPr>
          </a:p>
          <a:p>
            <a:pPr marL="174708" lvl="0" indent="-174708" defTabSz="465887">
              <a:lnSpc>
                <a:spcPct val="117999"/>
              </a:lnSpc>
              <a:buFont typeface="Arial" panose="020B0604020202020204" pitchFamily="34" charset="0"/>
              <a:buChar char="•"/>
              <a:defRPr/>
            </a:pPr>
            <a:r>
              <a:rPr lang="en-US" sz="1200" dirty="0">
                <a:latin typeface="Arial" panose="020B0604020202020204" pitchFamily="34" charset="0"/>
                <a:ea typeface="Arial" panose="020B0604020202020204" pitchFamily="34" charset="0"/>
                <a:cs typeface="Arial" panose="020B0604020202020204" pitchFamily="34" charset="0"/>
                <a:sym typeface="Helvetica Neue"/>
              </a:rPr>
              <a:t>Understanding and responding to neurobehavioral dysfunction of the newborn may help to promote the infant’s self-organization and self-regulating abilities. However, a mother with a substance use disorder may have physical and psychological well-being that is debilitated in the perinatal period, and her ability to recognize and respond to the newborn’s cues may be limited. </a:t>
            </a:r>
          </a:p>
          <a:p>
            <a:pPr marL="174708" lvl="0" indent="-174708" defTabSz="465887">
              <a:lnSpc>
                <a:spcPct val="117999"/>
              </a:lnSpc>
              <a:buFont typeface="Arial" panose="020B0604020202020204" pitchFamily="34" charset="0"/>
              <a:buChar char="•"/>
              <a:defRPr/>
            </a:pPr>
            <a:endParaRPr lang="en-US" sz="1200" dirty="0">
              <a:latin typeface="Arial" panose="020B0604020202020204" pitchFamily="34" charset="0"/>
              <a:ea typeface="Arial" panose="020B0604020202020204" pitchFamily="34" charset="0"/>
              <a:cs typeface="Arial" panose="020B0604020202020204" pitchFamily="34" charset="0"/>
              <a:sym typeface="Helvetica Neue"/>
            </a:endParaRPr>
          </a:p>
          <a:p>
            <a:pPr marL="174708" lvl="0" indent="-174708" defTabSz="465887">
              <a:lnSpc>
                <a:spcPct val="117999"/>
              </a:lnSpc>
              <a:buFont typeface="Arial" panose="020B0604020202020204" pitchFamily="34" charset="0"/>
              <a:buChar char="•"/>
              <a:defRPr/>
            </a:pPr>
            <a:r>
              <a:rPr lang="en-US" sz="1200" dirty="0">
                <a:latin typeface="Arial" panose="020B0604020202020204" pitchFamily="34" charset="0"/>
                <a:ea typeface="Arial" panose="020B0604020202020204" pitchFamily="34" charset="0"/>
                <a:cs typeface="Arial" panose="020B0604020202020204" pitchFamily="34" charset="0"/>
                <a:sym typeface="Helvetica Neue"/>
              </a:rPr>
              <a:t>Multiple factors affect the mother’s emotional and physical availability to help regulate and organize her newborn exhibiting </a:t>
            </a:r>
            <a:r>
              <a:rPr lang="en-US" sz="1200" b="0" dirty="0">
                <a:solidFill>
                  <a:srgbClr val="0F4162"/>
                </a:solidFill>
                <a:latin typeface="Arial" panose="020B0604020202020204" pitchFamily="34" charset="0"/>
                <a:cs typeface="Arial" panose="020B0604020202020204" pitchFamily="34" charset="0"/>
              </a:rPr>
              <a:t>neonatal abstinence syndrome</a:t>
            </a:r>
            <a:r>
              <a:rPr lang="en-US" sz="1200" dirty="0">
                <a:latin typeface="Arial" panose="020B0604020202020204" pitchFamily="34" charset="0"/>
                <a:ea typeface="Arial" panose="020B0604020202020204" pitchFamily="34" charset="0"/>
                <a:cs typeface="Arial" panose="020B0604020202020204" pitchFamily="34" charset="0"/>
                <a:sym typeface="Helvetica Neue"/>
              </a:rPr>
              <a:t>. Maternal substance </a:t>
            </a:r>
            <a:r>
              <a:rPr lang="en-US" sz="1200" dirty="0" smtClean="0">
                <a:latin typeface="Arial" panose="020B0604020202020204" pitchFamily="34" charset="0"/>
                <a:ea typeface="Arial" panose="020B0604020202020204" pitchFamily="34" charset="0"/>
                <a:cs typeface="Arial" panose="020B0604020202020204" pitchFamily="34" charset="0"/>
                <a:sym typeface="Helvetica Neue"/>
              </a:rPr>
              <a:t>use</a:t>
            </a:r>
            <a:r>
              <a:rPr lang="en-US" sz="1200" dirty="0">
                <a:latin typeface="Arial" panose="020B0604020202020204" pitchFamily="34" charset="0"/>
                <a:ea typeface="Arial" panose="020B0604020202020204" pitchFamily="34" charset="0"/>
                <a:cs typeface="Arial" panose="020B0604020202020204" pitchFamily="34" charset="0"/>
                <a:sym typeface="Helvetica Neue"/>
              </a:rPr>
              <a:t>, mood disorders, and adverse childhood experiences may influence maternal responses to the newborn cues.</a:t>
            </a:r>
          </a:p>
          <a:p>
            <a:pPr marL="174708" lvl="0" indent="-174708" defTabSz="465887">
              <a:lnSpc>
                <a:spcPct val="117999"/>
              </a:lnSpc>
              <a:buFont typeface="Arial" panose="020B0604020202020204" pitchFamily="34" charset="0"/>
              <a:buChar char="•"/>
              <a:defRPr/>
            </a:pPr>
            <a:endParaRPr lang="en-US" sz="1200" dirty="0">
              <a:latin typeface="Arial" panose="020B0604020202020204" pitchFamily="34" charset="0"/>
              <a:ea typeface="Arial" panose="020B0604020202020204" pitchFamily="34" charset="0"/>
              <a:cs typeface="Arial" panose="020B0604020202020204" pitchFamily="34" charset="0"/>
              <a:sym typeface="Helvetica Neue"/>
            </a:endParaRPr>
          </a:p>
          <a:p>
            <a:pPr marL="174708" lvl="0" indent="-174708" defTabSz="465887">
              <a:lnSpc>
                <a:spcPct val="117999"/>
              </a:lnSpc>
              <a:buFont typeface="Arial" panose="020B0604020202020204" pitchFamily="34" charset="0"/>
              <a:buChar char="•"/>
              <a:defRPr/>
            </a:pPr>
            <a:r>
              <a:rPr lang="en-US" sz="1200" dirty="0">
                <a:latin typeface="Arial" panose="020B0604020202020204" pitchFamily="34" charset="0"/>
                <a:ea typeface="Arial" panose="020B0604020202020204" pitchFamily="34" charset="0"/>
                <a:cs typeface="Arial" panose="020B0604020202020204" pitchFamily="34" charset="0"/>
                <a:sym typeface="Helvetica Neue"/>
              </a:rPr>
              <a:t>Deeply held cultural beliefs and negative stereotypes frequently result in punitive responses toward the substance dependent pregnant and parenting woman by the providers who are most poised to positively impact the mother and child.</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pPr algn="ctr" defTabSz="841185" hangingPunct="0"/>
            <a:fld id="{F07D2409-7930-49F3-836F-ED0EE0F35E48}" type="slidenum">
              <a:rPr lang="en-US" sz="5100" kern="0">
                <a:solidFill>
                  <a:prstClr val="black"/>
                </a:solidFill>
                <a:sym typeface="Helvetica Light"/>
              </a:rPr>
              <a:pPr algn="ctr" defTabSz="841185" hangingPunct="0"/>
              <a:t>14</a:t>
            </a:fld>
            <a:endParaRPr lang="en-US" sz="5100" kern="0">
              <a:solidFill>
                <a:prstClr val="black"/>
              </a:solidFill>
              <a:sym typeface="Helvetica Light"/>
            </a:endParaRPr>
          </a:p>
        </p:txBody>
      </p:sp>
    </p:spTree>
    <p:extLst>
      <p:ext uri="{BB962C8B-B14F-4D97-AF65-F5344CB8AC3E}">
        <p14:creationId xmlns:p14="http://schemas.microsoft.com/office/powerpoint/2010/main" val="990418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048254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a:t>
            </a:r>
            <a:r>
              <a:rPr lang="en-US" baseline="0" dirty="0"/>
              <a:t> in the range of diagnosis and symptoms of fetal alcohol spectrum disorder can make the disorder challenging to understand and identify. Child welfare staff should understand that fetal alcohol spectrum disorder can look very different for different infants/children due to this wide ranging spectrum. </a:t>
            </a:r>
            <a:endParaRPr lang="en-US" dirty="0"/>
          </a:p>
        </p:txBody>
      </p:sp>
      <p:sp>
        <p:nvSpPr>
          <p:cNvPr id="4" name="Slide Number Placeholder 3"/>
          <p:cNvSpPr>
            <a:spLocks noGrp="1"/>
          </p:cNvSpPr>
          <p:nvPr>
            <p:ph type="sldNum" sz="quarter" idx="10"/>
          </p:nvPr>
        </p:nvSpPr>
        <p:spPr/>
        <p:txBody>
          <a:bodyPr/>
          <a:lstStyle/>
          <a:p>
            <a:fld id="{0ACEA44E-77D1-4ACB-B4AF-770395ABA502}" type="slidenum">
              <a:rPr lang="en-US" smtClean="0"/>
              <a:t>16</a:t>
            </a:fld>
            <a:endParaRPr lang="en-US"/>
          </a:p>
        </p:txBody>
      </p:sp>
    </p:spTree>
    <p:extLst>
      <p:ext uri="{BB962C8B-B14F-4D97-AF65-F5344CB8AC3E}">
        <p14:creationId xmlns:p14="http://schemas.microsoft.com/office/powerpoint/2010/main" val="160114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children with </a:t>
            </a:r>
            <a:r>
              <a:rPr lang="en-US" baseline="0" dirty="0"/>
              <a:t>fetal alcohol spectrum disorder</a:t>
            </a:r>
            <a:r>
              <a:rPr lang="en-US" dirty="0"/>
              <a:t>s remain undetected because there is a lack of accurate, routine screening in prenatal clinics and pediatric settings. Thus, current prevalence figures underestimate the magnitude of these disorders, but studies do show that children in foster care have an increased likelihood of having a </a:t>
            </a:r>
            <a:r>
              <a:rPr lang="en-US" baseline="0" dirty="0"/>
              <a:t>fetal alcohol spectrum disorder</a:t>
            </a:r>
            <a:r>
              <a:rPr lang="en-US" dirty="0"/>
              <a:t>.</a:t>
            </a:r>
          </a:p>
          <a:p>
            <a:endParaRPr lang="en-US" dirty="0"/>
          </a:p>
        </p:txBody>
      </p:sp>
      <p:sp>
        <p:nvSpPr>
          <p:cNvPr id="4" name="Slide Number Placeholder 3"/>
          <p:cNvSpPr>
            <a:spLocks noGrp="1"/>
          </p:cNvSpPr>
          <p:nvPr>
            <p:ph type="sldNum" sz="quarter" idx="10"/>
          </p:nvPr>
        </p:nvSpPr>
        <p:spPr/>
        <p:txBody>
          <a:bodyPr/>
          <a:lstStyle/>
          <a:p>
            <a:fld id="{0ACEA44E-77D1-4ACB-B4AF-770395ABA502}" type="slidenum">
              <a:rPr lang="en-US" smtClean="0"/>
              <a:t>17</a:t>
            </a:fld>
            <a:endParaRPr lang="en-US"/>
          </a:p>
        </p:txBody>
      </p:sp>
    </p:spTree>
    <p:extLst>
      <p:ext uri="{BB962C8B-B14F-4D97-AF65-F5344CB8AC3E}">
        <p14:creationId xmlns:p14="http://schemas.microsoft.com/office/powerpoint/2010/main" val="46682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Knowing about the less clear or visually apparent expressions of fetal alcohol spectrum disorder is important for child welfare staff when creating appropriately supportive case plans that can address the needs and unique challenges that infants and children with fetal alcohol spectrum disorder may face.  </a:t>
            </a:r>
          </a:p>
          <a:p>
            <a:endParaRPr lang="en-US" baseline="0" dirty="0"/>
          </a:p>
          <a:p>
            <a:r>
              <a:rPr lang="en-US" baseline="0" dirty="0"/>
              <a:t>Considerations of attention and cognitive deficits are important when considering what interventions to put in place and how to provide those interventions.  </a:t>
            </a:r>
          </a:p>
          <a:p>
            <a:endParaRPr lang="en-US" baseline="0" dirty="0"/>
          </a:p>
          <a:p>
            <a:r>
              <a:rPr lang="en-US" baseline="0" dirty="0"/>
              <a:t>The key takeaway is that many children affected by fetal alcohol spectrum disorder do not have physical abnormalities.  It is important to ask all mothers about their use of alcohol or other drug use during pregnancy to properly intervene and refer to services.  </a:t>
            </a:r>
            <a:endParaRPr lang="en-US" dirty="0"/>
          </a:p>
        </p:txBody>
      </p:sp>
      <p:sp>
        <p:nvSpPr>
          <p:cNvPr id="4" name="Slide Number Placeholder 3"/>
          <p:cNvSpPr>
            <a:spLocks noGrp="1"/>
          </p:cNvSpPr>
          <p:nvPr>
            <p:ph type="sldNum" sz="quarter" idx="10"/>
          </p:nvPr>
        </p:nvSpPr>
        <p:spPr/>
        <p:txBody>
          <a:bodyPr/>
          <a:lstStyle/>
          <a:p>
            <a:fld id="{0ACEA44E-77D1-4ACB-B4AF-770395ABA502}" type="slidenum">
              <a:rPr lang="en-US" smtClean="0"/>
              <a:t>18</a:t>
            </a:fld>
            <a:endParaRPr lang="en-US"/>
          </a:p>
        </p:txBody>
      </p:sp>
    </p:spTree>
    <p:extLst>
      <p:ext uri="{BB962C8B-B14F-4D97-AF65-F5344CB8AC3E}">
        <p14:creationId xmlns:p14="http://schemas.microsoft.com/office/powerpoint/2010/main" val="71157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Screening: </a:t>
            </a:r>
            <a:r>
              <a:rPr lang="en-US" b="0" dirty="0"/>
              <a:t>B</a:t>
            </a:r>
            <a:r>
              <a:rPr lang="en-US" dirty="0"/>
              <a:t>ecause alcohol is legal, it may be challenging for a child welfare staff to distinguish between appropriate alcohol use and a use disorder.  Universal screening using an evidence-based tool can help a child welfare worker make this distinction and determine when a child needs a referral to services. </a:t>
            </a:r>
          </a:p>
          <a:p>
            <a:endParaRPr lang="en-US" b="1" dirty="0"/>
          </a:p>
          <a:p>
            <a:r>
              <a:rPr lang="en-US" b="1" dirty="0"/>
              <a:t>Prevention: </a:t>
            </a:r>
            <a:r>
              <a:rPr lang="en-US" b="0" dirty="0"/>
              <a:t>W</a:t>
            </a:r>
            <a:r>
              <a:rPr lang="en-US" dirty="0"/>
              <a:t>hile there is no research that points to there being any safe amount of alcohol to consume at pregnancy, people see alcohol as “not that dangerous” in many groups, particularly young adults.  Therefore,</a:t>
            </a:r>
            <a:r>
              <a:rPr lang="en-US" baseline="0" dirty="0"/>
              <a:t> accurate e</a:t>
            </a:r>
            <a:r>
              <a:rPr lang="en-US" dirty="0"/>
              <a:t>ducation about</a:t>
            </a:r>
            <a:r>
              <a:rPr lang="en-US" baseline="0" dirty="0"/>
              <a:t> the possible effects of alcohol consumption during pregnancy is important for parents.</a:t>
            </a:r>
            <a:endParaRPr lang="en-US" dirty="0"/>
          </a:p>
          <a:p>
            <a:endParaRPr lang="en-US" dirty="0"/>
          </a:p>
          <a:p>
            <a:r>
              <a:rPr lang="en-US" b="1" dirty="0"/>
              <a:t>Diagnosing</a:t>
            </a:r>
            <a:r>
              <a:rPr lang="en-US" dirty="0"/>
              <a:t> fetal alcohol spectrum disorders can be difficult because there is no specific diagnostic medical test and a broad range of symptoms and signs are included under the fetal alcohol spectrum disorder umbrella. Greater awareness and consistent screening are needed to be effective in identifying and diagnosing fetal alcohol spectrum disorders. Pediatricians should consider fetal alcohol spectrum disorders when evaluating children with developmental problems, behavioral concerns, or school failure. These diagnoses should be considered for children in foster care, especially if drug or alcohol use by a parent was a contributing factor for their involvement in the system. </a:t>
            </a:r>
            <a:endParaRPr lang="en-US" i="0" dirty="0"/>
          </a:p>
        </p:txBody>
      </p:sp>
      <p:sp>
        <p:nvSpPr>
          <p:cNvPr id="4" name="Slide Number Placeholder 3"/>
          <p:cNvSpPr>
            <a:spLocks noGrp="1"/>
          </p:cNvSpPr>
          <p:nvPr>
            <p:ph type="sldNum" sz="quarter" idx="10"/>
          </p:nvPr>
        </p:nvSpPr>
        <p:spPr/>
        <p:txBody>
          <a:bodyPr/>
          <a:lstStyle/>
          <a:p>
            <a:fld id="{0ACEA44E-77D1-4ACB-B4AF-770395ABA502}" type="slidenum">
              <a:rPr lang="en-US" smtClean="0"/>
              <a:t>19</a:t>
            </a:fld>
            <a:endParaRPr lang="en-US"/>
          </a:p>
        </p:txBody>
      </p:sp>
    </p:spTree>
    <p:extLst>
      <p:ext uri="{BB962C8B-B14F-4D97-AF65-F5344CB8AC3E}">
        <p14:creationId xmlns:p14="http://schemas.microsoft.com/office/powerpoint/2010/main" val="195868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This toolkit was developed by the National Center on Substance Abuse and Child Welfare (NCSACW),</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an initiative of </a:t>
            </a:r>
            <a:r>
              <a:rPr lang="en-US" sz="1200" kern="1200" dirty="0" smtClean="0">
                <a:solidFill>
                  <a:schemeClr val="tx1"/>
                </a:solidFill>
                <a:effectLst/>
                <a:latin typeface="Arial" panose="020B0604020202020204" pitchFamily="34" charset="0"/>
                <a:ea typeface="+mn-ea"/>
                <a:cs typeface="Arial" panose="020B0604020202020204" pitchFamily="34" charset="0"/>
              </a:rPr>
              <a:t>the U.S. </a:t>
            </a:r>
            <a:r>
              <a:rPr lang="en-US" sz="1200" kern="1200" dirty="0">
                <a:solidFill>
                  <a:schemeClr val="tx1"/>
                </a:solidFill>
                <a:effectLst/>
                <a:latin typeface="Arial" panose="020B0604020202020204" pitchFamily="34" charset="0"/>
                <a:ea typeface="+mn-ea"/>
                <a:cs typeface="Arial" panose="020B0604020202020204" pitchFamily="34" charset="0"/>
              </a:rPr>
              <a:t>Department of Health and Human Services jointly funded by the Substance Abuse and Mental Health Services Administration's (SAMHSA) Center for Substance Abuse Treatment (CSAT) and the Administration on Children, Youth and Families (ACYF), Children's Bureau's Office on Child Abuse and Neglect (OCAN).</a:t>
            </a:r>
          </a:p>
          <a:p>
            <a:endParaRPr lang="en-US" dirty="0"/>
          </a:p>
        </p:txBody>
      </p:sp>
      <p:sp>
        <p:nvSpPr>
          <p:cNvPr id="4" name="Slide Number Placeholder 3"/>
          <p:cNvSpPr>
            <a:spLocks noGrp="1"/>
          </p:cNvSpPr>
          <p:nvPr>
            <p:ph type="sldNum" sz="quarter" idx="10"/>
          </p:nvPr>
        </p:nvSpPr>
        <p:spPr/>
        <p:txBody>
          <a:bodyPr/>
          <a:lstStyle/>
          <a:p>
            <a:fld id="{0ACEA44E-77D1-4ACB-B4AF-770395ABA50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00491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418205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lnSpc>
                <a:spcPct val="117999"/>
              </a:lnSpc>
              <a:defRPr/>
            </a:pPr>
            <a:r>
              <a:rPr lang="en-US" baseline="0" dirty="0"/>
              <a:t>There is not a lot of clarity about the use of these terms. Neonatal abstinence syndrome is a broader term about the withdrawal symptoms from prenatal substance exposure and neonatal opioid withdrawal syndrome is specific to opioid withdrawal. </a:t>
            </a:r>
          </a:p>
          <a:p>
            <a:pPr defTabSz="465887">
              <a:lnSpc>
                <a:spcPct val="117999"/>
              </a:lnSpc>
              <a:defRPr/>
            </a:pPr>
            <a:endParaRPr lang="en-US" baseline="0" dirty="0"/>
          </a:p>
          <a:p>
            <a:pPr defTabSz="465887">
              <a:lnSpc>
                <a:spcPct val="117999"/>
              </a:lnSpc>
              <a:defRPr/>
            </a:pPr>
            <a:r>
              <a:rPr lang="en-US" baseline="0" dirty="0"/>
              <a:t>However, in practice the neonatal abstinence syndrome  is often used as the term to indicate opioid withdrawal. Neonatal abstinence syndrome can be overlooked or misdiagnosed as infants seizures, feeding abnormalities, etc. so the importance of universal screening of mothers for substance use disorders is important.  If a child welfare staff has concerns about a parent or caregivers substance use, regardless of the infant’s diagnosis, it is important to screen those parents and connect them to a substance use disorder provider for a full assessment when indicated by the screening tool.</a:t>
            </a:r>
          </a:p>
          <a:p>
            <a:pPr defTabSz="465887">
              <a:lnSpc>
                <a:spcPct val="117999"/>
              </a:lnSpc>
              <a:defRPr/>
            </a:pPr>
            <a:endParaRPr lang="en-US" baseline="0" dirty="0"/>
          </a:p>
          <a:p>
            <a:pPr defTabSz="465887">
              <a:lnSpc>
                <a:spcPct val="117999"/>
              </a:lnSpc>
              <a:defRPr/>
            </a:pPr>
            <a:r>
              <a:rPr lang="en-US" baseline="0" dirty="0"/>
              <a:t>Neonatal abstinence syndrome</a:t>
            </a:r>
            <a:r>
              <a:rPr lang="en-US" dirty="0">
                <a:latin typeface="Arial" panose="020B0604020202020204" pitchFamily="34" charset="0"/>
                <a:ea typeface="Arial" panose="020B0604020202020204" pitchFamily="34" charset="0"/>
                <a:cs typeface="Arial" panose="020B0604020202020204" pitchFamily="34" charset="0"/>
                <a:sym typeface="Helvetica Neue"/>
              </a:rPr>
              <a:t> is comprised of physiologic signs and behaviors that indicate a dysfunctional regulation of the central and autonomic nervous systems, and is variable in its expression in affected infants. </a:t>
            </a:r>
          </a:p>
          <a:p>
            <a:pPr defTabSz="465887">
              <a:lnSpc>
                <a:spcPct val="117999"/>
              </a:lnSpc>
              <a:defRPr/>
            </a:pPr>
            <a:endParaRPr lang="en-US" dirty="0">
              <a:latin typeface="Arial" panose="020B0604020202020204" pitchFamily="34" charset="0"/>
              <a:cs typeface="Arial" panose="020B0604020202020204" pitchFamily="34" charset="0"/>
              <a:sym typeface="Helvetica Neue"/>
            </a:endParaRPr>
          </a:p>
          <a:p>
            <a:pPr defTabSz="465887">
              <a:lnSpc>
                <a:spcPct val="117999"/>
              </a:lnSpc>
              <a:defRPr/>
            </a:pPr>
            <a:r>
              <a:rPr lang="en-US" baseline="0" dirty="0"/>
              <a:t>Neonatal abstinence syndrome </a:t>
            </a:r>
            <a:r>
              <a:rPr lang="en-US" dirty="0">
                <a:latin typeface="Arial" panose="020B0604020202020204" pitchFamily="34" charset="0"/>
                <a:cs typeface="Arial" panose="020B0604020202020204" pitchFamily="34" charset="0"/>
                <a:sym typeface="Helvetica Neue"/>
              </a:rPr>
              <a:t>can be the result of a mother who took an opioid pain medication as prescribed or was part of a medication assisted treatment program for individuals</a:t>
            </a:r>
            <a:r>
              <a:rPr lang="en-US" baseline="0" dirty="0">
                <a:latin typeface="Arial" panose="020B0604020202020204" pitchFamily="34" charset="0"/>
                <a:cs typeface="Arial" panose="020B0604020202020204" pitchFamily="34" charset="0"/>
                <a:sym typeface="Helvetica Neue"/>
              </a:rPr>
              <a:t> with a prior substance use disorder </a:t>
            </a:r>
            <a:r>
              <a:rPr lang="en-US" dirty="0">
                <a:latin typeface="Arial" panose="020B0604020202020204" pitchFamily="34" charset="0"/>
                <a:cs typeface="Arial" panose="020B0604020202020204" pitchFamily="34" charset="0"/>
                <a:sym typeface="Helvetica Neue"/>
              </a:rPr>
              <a:t>. </a:t>
            </a:r>
            <a:r>
              <a:rPr lang="en-US" baseline="0" dirty="0"/>
              <a:t>Neonatal abstinence syndrome </a:t>
            </a:r>
            <a:r>
              <a:rPr lang="en-US" dirty="0">
                <a:latin typeface="Arial" panose="020B0604020202020204" pitchFamily="34" charset="0"/>
                <a:cs typeface="Arial" panose="020B0604020202020204" pitchFamily="34" charset="0"/>
                <a:sym typeface="Helvetica Neue"/>
              </a:rPr>
              <a:t>or </a:t>
            </a:r>
            <a:r>
              <a:rPr lang="en-US" baseline="0" dirty="0"/>
              <a:t>neonatal opioid withdrawal syndrome</a:t>
            </a:r>
            <a:r>
              <a:rPr lang="en-US" dirty="0">
                <a:latin typeface="Arial" panose="020B0604020202020204" pitchFamily="34" charset="0"/>
                <a:cs typeface="Arial" panose="020B0604020202020204" pitchFamily="34" charset="0"/>
                <a:sym typeface="Helvetica Neue"/>
              </a:rPr>
              <a:t> are medical terms to describe medical symptoms or behaviors and does not necessarily define risk to children.  </a:t>
            </a:r>
            <a:endParaRPr lang="en-US" baseline="0" dirty="0"/>
          </a:p>
          <a:p>
            <a:endParaRPr lang="en-US" sz="2400" i="1" dirty="0">
              <a:latin typeface="Helvetica Neue"/>
              <a:ea typeface="Helvetica Neue"/>
              <a:cs typeface="Arial" panose="020B0604020202020204" pitchFamily="34" charset="0"/>
              <a:sym typeface="Helvetica Neue"/>
            </a:endParaRPr>
          </a:p>
          <a:p>
            <a:endParaRPr lang="en-US" sz="2400" dirty="0">
              <a:latin typeface="Helvetica Neue"/>
              <a:ea typeface="Helvetica Neue"/>
              <a:cs typeface="Arial" panose="020B0604020202020204" pitchFamily="34" charset="0"/>
              <a:sym typeface="Helvetica Neue"/>
            </a:endParaRPr>
          </a:p>
          <a:p>
            <a:r>
              <a:rPr lang="en-US" sz="2400" dirty="0">
                <a:latin typeface="Helvetica Neue"/>
                <a:ea typeface="Helvetica Neue"/>
                <a:cs typeface="Arial" panose="020B0604020202020204" pitchFamily="34" charset="0"/>
                <a:sym typeface="Helvetica Neue"/>
              </a:rPr>
              <a:t>           </a:t>
            </a:r>
          </a:p>
          <a:p>
            <a:r>
              <a:rPr lang="en-US" sz="2400" dirty="0">
                <a:latin typeface="Helvetica Neue"/>
                <a:ea typeface="Helvetica Neue"/>
                <a:cs typeface="Arial" panose="020B0604020202020204" pitchFamily="34" charset="0"/>
                <a:sym typeface="Helvetica Neue"/>
              </a:rPr>
              <a:t>              </a:t>
            </a:r>
          </a:p>
          <a:p>
            <a:endParaRPr lang="en-US" sz="2400" dirty="0">
              <a:latin typeface="Helvetica Neue"/>
              <a:cs typeface="Arial" panose="020B0604020202020204" pitchFamily="34" charset="0"/>
              <a:sym typeface="Helvetica Neue"/>
            </a:endParaRPr>
          </a:p>
          <a:p>
            <a:endParaRPr lang="en-US" sz="2400" dirty="0"/>
          </a:p>
          <a:p>
            <a:pPr defTabSz="465887">
              <a:lnSpc>
                <a:spcPct val="117999"/>
              </a:lnSpc>
              <a:defRPr/>
            </a:pPr>
            <a:endParaRPr lang="en-US" dirty="0"/>
          </a:p>
          <a:p>
            <a:endParaRPr lang="en-US" dirty="0"/>
          </a:p>
        </p:txBody>
      </p:sp>
    </p:spTree>
    <p:extLst>
      <p:ext uri="{BB962C8B-B14F-4D97-AF65-F5344CB8AC3E}">
        <p14:creationId xmlns:p14="http://schemas.microsoft.com/office/powerpoint/2010/main" val="696960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1682369">
              <a:lnSpc>
                <a:spcPct val="117999"/>
              </a:lnSpc>
              <a:defRPr/>
            </a:pPr>
            <a:r>
              <a:rPr lang="en-US" dirty="0"/>
              <a:t>Data on the incidence of </a:t>
            </a:r>
            <a:r>
              <a:rPr lang="en-US" baseline="0" dirty="0"/>
              <a:t>neonatal abstinence syndrome </a:t>
            </a:r>
            <a:r>
              <a:rPr lang="en-US" dirty="0"/>
              <a:t>is limited to publically available,</a:t>
            </a:r>
            <a:r>
              <a:rPr lang="en-US" baseline="0" dirty="0"/>
              <a:t> state-level data, with rates varying widely across states.</a:t>
            </a:r>
          </a:p>
          <a:p>
            <a:pPr marL="698830" indent="-698830" defTabSz="1682369">
              <a:buFont typeface="Arial" panose="020B0604020202020204" pitchFamily="34" charset="0"/>
              <a:buChar char="•"/>
            </a:pPr>
            <a:endParaRPr lang="en-US" dirty="0"/>
          </a:p>
          <a:p>
            <a:pPr defTabSz="1682369"/>
            <a:r>
              <a:rPr lang="en-US" dirty="0"/>
              <a:t>Between 2000 – 2009, the incidence of </a:t>
            </a:r>
            <a:r>
              <a:rPr lang="en-US" baseline="0" dirty="0"/>
              <a:t>neonatal abstinence syndrome</a:t>
            </a:r>
            <a:r>
              <a:rPr lang="en-US" dirty="0"/>
              <a:t> increased threefold from 1.2 to 3.4 per 1,000 hospital visits (Patrick et al., 2012). From 2009 – 2012, </a:t>
            </a:r>
            <a:r>
              <a:rPr lang="en-US" baseline="0" dirty="0"/>
              <a:t>neonatal abstinence syndrome</a:t>
            </a:r>
            <a:r>
              <a:rPr lang="en-US" dirty="0"/>
              <a:t> incidence continued to increase from 3.4 to 5.8 per 1,000 hospital visits. This represents an increase in incidence of 383% (Patrick et al., 2015).</a:t>
            </a:r>
          </a:p>
          <a:p>
            <a:pPr marL="698830" indent="-698830" defTabSz="1682369">
              <a:lnSpc>
                <a:spcPct val="117999"/>
              </a:lnSpc>
              <a:buFont typeface="Arial" panose="020B0604020202020204" pitchFamily="34" charset="0"/>
              <a:buChar char="•"/>
              <a:defRPr/>
            </a:pPr>
            <a:endParaRPr lang="en-US" dirty="0"/>
          </a:p>
          <a:p>
            <a:pPr defTabSz="1682369">
              <a:lnSpc>
                <a:spcPct val="117999"/>
              </a:lnSpc>
              <a:defRPr/>
            </a:pPr>
            <a:r>
              <a:rPr lang="en-US" dirty="0"/>
              <a:t>The CDC examined publically available data from 1999 – 2013 and found similar results, with </a:t>
            </a:r>
            <a:r>
              <a:rPr lang="en-US" baseline="0" dirty="0"/>
              <a:t>neonatal abstinence syndrome</a:t>
            </a:r>
            <a:r>
              <a:rPr lang="en-US" dirty="0"/>
              <a:t> incidence increasing from 1.5 to 6.0, representing a 300% increase (</a:t>
            </a:r>
            <a:r>
              <a:rPr lang="en-US" dirty="0" err="1"/>
              <a:t>Ko</a:t>
            </a:r>
            <a:r>
              <a:rPr lang="en-US" dirty="0"/>
              <a:t> et al., 2016). The rates of </a:t>
            </a:r>
            <a:r>
              <a:rPr lang="en-US" baseline="0" dirty="0"/>
              <a:t>neonatal abstinence syndrome</a:t>
            </a:r>
            <a:r>
              <a:rPr lang="en-US" dirty="0"/>
              <a:t> continue to rise with data from 2016 that included 23 hospitals in the US pediatric system indicating an incidence of 20 per 1,000 live births. (</a:t>
            </a:r>
            <a:r>
              <a:rPr lang="en-US" dirty="0" err="1"/>
              <a:t>Milliren</a:t>
            </a:r>
            <a:r>
              <a:rPr lang="en-US" dirty="0"/>
              <a:t> et al., 2017).</a:t>
            </a:r>
          </a:p>
          <a:p>
            <a:pPr defTabSz="1682369">
              <a:lnSpc>
                <a:spcPct val="117999"/>
              </a:lnSpc>
              <a:defRPr/>
            </a:pPr>
            <a:endParaRPr lang="en-US" dirty="0"/>
          </a:p>
          <a:p>
            <a:pPr defTabSz="1682369">
              <a:lnSpc>
                <a:spcPct val="117999"/>
              </a:lnSpc>
              <a:defRPr/>
            </a:pPr>
            <a:r>
              <a:rPr lang="en-US" dirty="0"/>
              <a:t>While the data isn’t perfect, it is important to note the increases and continue to identify policies and provide appropriate services for these infants that are evidence-based and include their parents/caregivers.</a:t>
            </a:r>
          </a:p>
          <a:p>
            <a:pPr marL="698830" indent="-698830" defTabSz="1682369">
              <a:lnSpc>
                <a:spcPct val="117999"/>
              </a:lnSpc>
              <a:buFont typeface="Arial" panose="020B0604020202020204" pitchFamily="34" charset="0"/>
              <a:buChar char="•"/>
              <a:defRPr/>
            </a:pPr>
            <a:endParaRPr lang="en-US" dirty="0"/>
          </a:p>
          <a:p>
            <a:pPr marL="698830" indent="-698830" defTabSz="1682369">
              <a:buFont typeface="Arial" panose="020B0604020202020204" pitchFamily="34" charset="0"/>
              <a:buChar char="•"/>
            </a:pPr>
            <a:endParaRPr lang="en-US" dirty="0"/>
          </a:p>
        </p:txBody>
      </p:sp>
    </p:spTree>
    <p:extLst>
      <p:ext uri="{BB962C8B-B14F-4D97-AF65-F5344CB8AC3E}">
        <p14:creationId xmlns:p14="http://schemas.microsoft.com/office/powerpoint/2010/main" val="52068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lnSpc>
                <a:spcPct val="117999"/>
              </a:lnSpc>
              <a:defRPr/>
            </a:pPr>
            <a:r>
              <a:rPr lang="en-US" dirty="0"/>
              <a:t>Not all</a:t>
            </a:r>
            <a:r>
              <a:rPr lang="en-US" baseline="0" dirty="0"/>
              <a:t> infants exposed to opioids experience neonatal abstinence syndrome or </a:t>
            </a:r>
            <a:r>
              <a:rPr lang="en-US" kern="0" dirty="0">
                <a:latin typeface="Arial" panose="020B0604020202020204" pitchFamily="34" charset="0"/>
                <a:cs typeface="Arial" panose="020B0604020202020204" pitchFamily="34" charset="0"/>
              </a:rPr>
              <a:t>neonatal opioid withdrawal syndrome</a:t>
            </a:r>
            <a:r>
              <a:rPr lang="en-US" dirty="0"/>
              <a:t> and we do not know all the factors that lead to the development of these</a:t>
            </a:r>
            <a:r>
              <a:rPr lang="en-US" baseline="0" dirty="0"/>
              <a:t> syndromes</a:t>
            </a:r>
            <a:r>
              <a:rPr lang="en-US" dirty="0"/>
              <a:t>.</a:t>
            </a:r>
            <a:r>
              <a:rPr lang="en-US" baseline="0" dirty="0"/>
              <a:t> </a:t>
            </a:r>
            <a:r>
              <a:rPr lang="en-US" dirty="0">
                <a:cs typeface="Arial" panose="020B0604020202020204" pitchFamily="34" charset="0"/>
              </a:rPr>
              <a:t>Timing of onset is related to the characteristics of the substance used by the mother and the time of last dose. </a:t>
            </a:r>
            <a:r>
              <a:rPr lang="en-US">
                <a:cs typeface="Arial" panose="020B0604020202020204" pitchFamily="34" charset="0"/>
              </a:rPr>
              <a:t>Most infants exposed </a:t>
            </a:r>
            <a:r>
              <a:rPr lang="en-US" dirty="0">
                <a:cs typeface="Arial" panose="020B0604020202020204" pitchFamily="34" charset="0"/>
              </a:rPr>
              <a:t>to opioids are exposed to multiple substances.</a:t>
            </a:r>
          </a:p>
          <a:p>
            <a:pPr defTabSz="465887">
              <a:lnSpc>
                <a:spcPct val="117999"/>
              </a:lnSpc>
              <a:defRPr/>
            </a:pPr>
            <a:endParaRPr lang="en-US" dirty="0"/>
          </a:p>
          <a:p>
            <a:pPr defTabSz="465887">
              <a:lnSpc>
                <a:spcPct val="117999"/>
              </a:lnSpc>
              <a:defRPr/>
            </a:pPr>
            <a:r>
              <a:rPr lang="en-US" dirty="0"/>
              <a:t>How infants are cared for seems to make a big difference in the duration of symptoms and</a:t>
            </a:r>
            <a:r>
              <a:rPr lang="en-US" baseline="0" dirty="0"/>
              <a:t> many i</a:t>
            </a:r>
            <a:r>
              <a:rPr lang="en-US" dirty="0"/>
              <a:t>nfants respond</a:t>
            </a:r>
            <a:r>
              <a:rPr lang="en-US" baseline="0" dirty="0"/>
              <a:t> well to nonpharmacological treatment (examples of this are mothers rooming in with babies, skin to skin contact, etc. – decreasing or eliminating the need for medication).</a:t>
            </a:r>
          </a:p>
          <a:p>
            <a:pPr defTabSz="465887">
              <a:lnSpc>
                <a:spcPct val="117999"/>
              </a:lnSpc>
              <a:defRPr/>
            </a:pPr>
            <a:endParaRPr lang="en-US" baseline="0" dirty="0"/>
          </a:p>
          <a:p>
            <a:pPr marL="0" lvl="5" defTabSz="465887">
              <a:lnSpc>
                <a:spcPct val="117999"/>
              </a:lnSpc>
              <a:defRPr/>
            </a:pPr>
            <a:r>
              <a:rPr lang="en-US" baseline="0" dirty="0"/>
              <a:t>Symptoms of these syndromes include: </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Blotchy skin</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Difficulty with sleeping and eating</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Trembling</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Irritability</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Difficult to soothe</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Diarrhea</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Slow weight gain</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Sweating</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Hyperactive reflexes</a:t>
            </a:r>
          </a:p>
          <a:p>
            <a:pPr marL="174708" lvl="5" indent="-174708" defTabSz="465887">
              <a:lnSpc>
                <a:spcPct val="117999"/>
              </a:lnSpc>
              <a:buFont typeface="Arial" panose="020B0604020202020204" pitchFamily="34" charset="0"/>
              <a:buChar char="•"/>
              <a:defRPr/>
            </a:pPr>
            <a:r>
              <a:rPr lang="en-US" dirty="0">
                <a:cs typeface="Arial" panose="020B0604020202020204" pitchFamily="34" charset="0"/>
              </a:rPr>
              <a:t>Increased muscle tone </a:t>
            </a:r>
          </a:p>
          <a:p>
            <a:endParaRPr lang="en-US" sz="2400" i="1" dirty="0">
              <a:latin typeface="Helvetica Neue"/>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217469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There are a number of reasons</a:t>
            </a:r>
            <a:r>
              <a:rPr lang="en-US" baseline="0" dirty="0"/>
              <a:t> that </a:t>
            </a:r>
            <a:r>
              <a:rPr lang="en-US" kern="0" dirty="0">
                <a:solidFill>
                  <a:srgbClr val="000000"/>
                </a:solidFill>
                <a:latin typeface="Arial" panose="020B0604020202020204" pitchFamily="34" charset="0"/>
                <a:cs typeface="Arial" panose="020B0604020202020204" pitchFamily="34" charset="0"/>
                <a:sym typeface="Helvetica Light"/>
              </a:rPr>
              <a:t>neonatal abstinence syndrome</a:t>
            </a:r>
            <a:r>
              <a:rPr lang="en-US" baseline="0" dirty="0"/>
              <a:t> presents risks to mother-infant dyad including:</a:t>
            </a:r>
          </a:p>
          <a:p>
            <a:pPr marL="174708" indent="-174708">
              <a:buFont typeface="Arial" panose="020B0604020202020204" pitchFamily="34" charset="0"/>
              <a:buChar char="•"/>
            </a:pPr>
            <a:r>
              <a:rPr lang="en-US" baseline="0" dirty="0"/>
              <a:t>Babies not exhibiting certain cues due to their neonatal abstinence syndrome and parents not understanding what the baby needs</a:t>
            </a:r>
          </a:p>
          <a:p>
            <a:pPr marL="174708" indent="-174708">
              <a:buFont typeface="Arial" panose="020B0604020202020204" pitchFamily="34" charset="0"/>
              <a:buChar char="•"/>
            </a:pPr>
            <a:r>
              <a:rPr lang="en-US" baseline="0" dirty="0"/>
              <a:t>Challenges for parents in interpreting these cues as well as confidence in their ability to parent – particularly among first-time parents </a:t>
            </a:r>
          </a:p>
          <a:p>
            <a:pPr marL="174708" indent="-174708">
              <a:buFont typeface="Arial" panose="020B0604020202020204" pitchFamily="34" charset="0"/>
              <a:buChar char="•"/>
            </a:pPr>
            <a:r>
              <a:rPr lang="en-US" baseline="0" dirty="0"/>
              <a:t>A lack of training about substance use disorders and effects of prenatal substance exposure among hospital staff creating stigma and inconsistent support to the infant/parent</a:t>
            </a:r>
          </a:p>
          <a:p>
            <a:endParaRPr lang="en-US" baseline="0" dirty="0"/>
          </a:p>
          <a:p>
            <a:r>
              <a:rPr lang="en-US" dirty="0">
                <a:latin typeface="Arial" panose="020B0604020202020204" pitchFamily="34" charset="0"/>
                <a:ea typeface="Arial" panose="020B0604020202020204" pitchFamily="34" charset="0"/>
                <a:cs typeface="Arial" panose="020B0604020202020204" pitchFamily="34" charset="0"/>
                <a:sym typeface="Helvetica Neue"/>
              </a:rPr>
              <a:t>The disorganized rather than adaptive behaviors displayed by each infant undergoing the effects of in-utero exposure may impair basic functions such as feeding, sleeping, and the ability to be alert and communicate clear cues to caregivers. Understanding and responding to neurobehavioral dysfunction of the newborn may help to promote the infant’s self-organization and self-regulating abilities. </a:t>
            </a:r>
          </a:p>
          <a:p>
            <a:endParaRPr lang="en-US" dirty="0">
              <a:latin typeface="Arial" panose="020B0604020202020204" pitchFamily="34" charset="0"/>
              <a:cs typeface="Arial" panose="020B0604020202020204" pitchFamily="34" charset="0"/>
              <a:sym typeface="Helvetica Neue"/>
            </a:endParaRPr>
          </a:p>
          <a:p>
            <a:r>
              <a:rPr lang="en-US" dirty="0">
                <a:latin typeface="Arial" panose="020B0604020202020204" pitchFamily="34" charset="0"/>
                <a:cs typeface="Arial" panose="020B0604020202020204" pitchFamily="34" charset="0"/>
                <a:sym typeface="Helvetica Neue"/>
              </a:rPr>
              <a:t>Child welfare workers need to consider these challenges when creating case plans for these infants to ensure that their parents/caregivers are receiving services that address their ability to bond and care for infants with these unique challenges.  Parents/caregivers with substance use disorders will likely need treatment as well as recovery supports that address their parenting role in order to safely meet the needs of these infants. </a:t>
            </a:r>
          </a:p>
          <a:p>
            <a:endParaRPr lang="en-US" dirty="0">
              <a:latin typeface="Arial" panose="020B0604020202020204" pitchFamily="34" charset="0"/>
              <a:cs typeface="Arial" panose="020B0604020202020204" pitchFamily="34" charset="0"/>
              <a:sym typeface="Helvetica Neue"/>
            </a:endParaRPr>
          </a:p>
          <a:p>
            <a:r>
              <a:rPr lang="en-US" dirty="0">
                <a:latin typeface="Arial" panose="020B0604020202020204" pitchFamily="34" charset="0"/>
                <a:cs typeface="Arial" panose="020B0604020202020204" pitchFamily="34" charset="0"/>
                <a:sym typeface="Helvetica Neue"/>
              </a:rPr>
              <a:t>Remember that some infants are experiencing </a:t>
            </a:r>
            <a:r>
              <a:rPr lang="en-US" kern="0" dirty="0">
                <a:solidFill>
                  <a:srgbClr val="000000"/>
                </a:solidFill>
                <a:latin typeface="Arial" panose="020B0604020202020204" pitchFamily="34" charset="0"/>
                <a:cs typeface="Arial" panose="020B0604020202020204" pitchFamily="34" charset="0"/>
                <a:sym typeface="Helvetica Light"/>
              </a:rPr>
              <a:t>neonatal abstinence syndrome</a:t>
            </a:r>
            <a:r>
              <a:rPr lang="en-US" dirty="0">
                <a:latin typeface="Arial" panose="020B0604020202020204" pitchFamily="34" charset="0"/>
                <a:cs typeface="Arial" panose="020B0604020202020204" pitchFamily="34" charset="0"/>
                <a:sym typeface="Helvetica Neue"/>
              </a:rPr>
              <a:t> as a result of participating in a medication-assisted treatment program during pregnancy or being prescribed a medication during pregnancy for a medical condition.  The environmental risks for these populations may be very different.  </a:t>
            </a:r>
            <a:endParaRPr lang="en-US" dirty="0"/>
          </a:p>
        </p:txBody>
      </p:sp>
    </p:spTree>
    <p:extLst>
      <p:ext uri="{BB962C8B-B14F-4D97-AF65-F5344CB8AC3E}">
        <p14:creationId xmlns:p14="http://schemas.microsoft.com/office/powerpoint/2010/main" val="3240054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298917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These opportunities,</a:t>
            </a:r>
            <a:r>
              <a:rPr lang="en-US" baseline="0" dirty="0"/>
              <a:t> challenges and practice strategy suggestions were developed from practice-based wisdom developed through work of the National Center on Substance Abuse and Child Welfare contract working with sites through in-depth technical assistance.  This slide represents information compiled through work with Round 1 and Round 2 sites of the Substance-Exposed Infants In-Depth Technical Assistance project and is represented in the Substance-Exposed Infants In-Depth Technical Assistance report from 2017. </a:t>
            </a:r>
          </a:p>
          <a:p>
            <a:endParaRPr lang="en-US" baseline="0" dirty="0"/>
          </a:p>
          <a:p>
            <a:r>
              <a:rPr lang="en-US" baseline="0" dirty="0"/>
              <a:t>While child welfare staff are not often involved with families prenatally, they can encourage their health care counterparts to screen pregnant women to identify substance use disorders prenatally and encourage entry into treatment.  Child welfare staff can also encourage substance use disorder treatment partners to encourage parents to consider their parenting role while they are in treatment and recovery and provide supports to substance use disorder treatment partners in connecting parents in treatment and recovery programs to parenting and education and support services.</a:t>
            </a:r>
          </a:p>
          <a:p>
            <a:endParaRPr lang="en-US" baseline="0" dirty="0"/>
          </a:p>
          <a:p>
            <a:r>
              <a:rPr lang="en-US" baseline="0" dirty="0"/>
              <a:t>Child welfare staff can work with hospital partners to create consistent birth protocols that are not punitive for new parents but that identify the needs of the infant and the parents for the infant to remain safe while providing an opportunity for that infant to bond with their parent/caregiver and create a strong attachment.</a:t>
            </a:r>
          </a:p>
          <a:p>
            <a:endParaRPr lang="en-US" baseline="0" dirty="0"/>
          </a:p>
          <a:p>
            <a:r>
              <a:rPr lang="en-US" baseline="0" dirty="0"/>
              <a:t>Ongoing supports are important to include in the case plans of infants with prenatal exposure to ensure that they are maintaining optimal well-being through development assessments and services, getting appropriate healthcare services for their unique needs and have healthy, safe caregivers that have the supports they need to bond, attach and parent these infants. </a:t>
            </a:r>
          </a:p>
          <a:p>
            <a:endParaRPr lang="en-US" dirty="0"/>
          </a:p>
        </p:txBody>
      </p:sp>
    </p:spTree>
    <p:extLst>
      <p:ext uri="{BB962C8B-B14F-4D97-AF65-F5344CB8AC3E}">
        <p14:creationId xmlns:p14="http://schemas.microsoft.com/office/powerpoint/2010/main" val="3464664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lnSpc>
                <a:spcPct val="117999"/>
              </a:lnSpc>
              <a:defRPr/>
            </a:pPr>
            <a:r>
              <a:rPr lang="en-US" dirty="0"/>
              <a:t>These opportunities,</a:t>
            </a:r>
            <a:r>
              <a:rPr lang="en-US" baseline="0" dirty="0"/>
              <a:t> challenges and practice strategy suggestions were developed from practice-based wisdom developed through working with sites through in-depth technical assistance. </a:t>
            </a:r>
          </a:p>
          <a:p>
            <a:pPr defTabSz="465887">
              <a:lnSpc>
                <a:spcPct val="117999"/>
              </a:lnSpc>
              <a:defRPr/>
            </a:pPr>
            <a:endParaRPr lang="en-US" baseline="0" dirty="0"/>
          </a:p>
          <a:p>
            <a:pPr defTabSz="465887">
              <a:lnSpc>
                <a:spcPct val="117999"/>
              </a:lnSpc>
              <a:defRPr/>
            </a:pPr>
            <a:r>
              <a:rPr lang="en-US" baseline="0" dirty="0"/>
              <a:t>In a collaborative team, the child welfare partner can offer great power in convening groups to address the needs of families by considering the needs of the parent in order to ensure a strong bond and secure attachment for the infant that will allow for optimal well-being as well as the needs of the infant for safety. </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pPr algn="ctr" defTabSz="841185" hangingPunct="0"/>
            <a:fld id="{537F788F-D433-48EA-9D29-52142A74EEEB}" type="slidenum">
              <a:rPr lang="en-US" sz="5100" kern="0">
                <a:solidFill>
                  <a:prstClr val="black"/>
                </a:solidFill>
                <a:latin typeface="Helvetica Light"/>
                <a:sym typeface="Helvetica Light"/>
              </a:rPr>
              <a:pPr algn="ctr" defTabSz="841185" hangingPunct="0"/>
              <a:t>27</a:t>
            </a:fld>
            <a:endParaRPr lang="en-US" sz="5100" kern="0">
              <a:solidFill>
                <a:prstClr val="black"/>
              </a:solidFill>
              <a:latin typeface="Helvetica Light"/>
              <a:sym typeface="Helvetica Light"/>
            </a:endParaRPr>
          </a:p>
        </p:txBody>
      </p:sp>
    </p:spTree>
    <p:extLst>
      <p:ext uri="{BB962C8B-B14F-4D97-AF65-F5344CB8AC3E}">
        <p14:creationId xmlns:p14="http://schemas.microsoft.com/office/powerpoint/2010/main" val="4039711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lnSpc>
                <a:spcPct val="117999"/>
              </a:lnSpc>
              <a:defRPr/>
            </a:pPr>
            <a:r>
              <a:rPr lang="en-US" dirty="0"/>
              <a:t>These </a:t>
            </a:r>
            <a:r>
              <a:rPr lang="en-US" baseline="0" dirty="0"/>
              <a:t>practice strategy suggestions were developed from practice-based wisdom developed through work of the National Center on Substance Abuse and Child Welfare contract working with sites through in-depth technical assistance.</a:t>
            </a:r>
          </a:p>
          <a:p>
            <a:pPr defTabSz="465887">
              <a:lnSpc>
                <a:spcPct val="117999"/>
              </a:lnSpc>
              <a:defRPr/>
            </a:pPr>
            <a:endParaRPr lang="en-US" baseline="0" dirty="0"/>
          </a:p>
          <a:p>
            <a:pPr defTabSz="465887">
              <a:lnSpc>
                <a:spcPct val="117999"/>
              </a:lnSpc>
              <a:defRPr/>
            </a:pPr>
            <a:r>
              <a:rPr lang="en-US" baseline="0" dirty="0"/>
              <a:t>Child welfare workers should ask hospitals about their screening and testing policies during delivery.  Understand if the hospital uses non-pharmacological treatments.  This information is important when developing a case plan to ensure that parents can participate in the process when safety is not a concern. Knowing about these standards and policies before the birth event can help child welfare workers be prepared to develop these case plans and to know what partners might be available to help them make case planning decisions and recommendations.  </a:t>
            </a:r>
          </a:p>
          <a:p>
            <a:pPr defTabSz="465887">
              <a:lnSpc>
                <a:spcPct val="117999"/>
              </a:lnSpc>
              <a:defRPr/>
            </a:pPr>
            <a:endParaRPr lang="en-US" baseline="0" dirty="0"/>
          </a:p>
          <a:p>
            <a:endParaRPr lang="en-US" dirty="0"/>
          </a:p>
        </p:txBody>
      </p:sp>
      <p:sp>
        <p:nvSpPr>
          <p:cNvPr id="4" name="Slide Number Placeholder 3"/>
          <p:cNvSpPr>
            <a:spLocks noGrp="1"/>
          </p:cNvSpPr>
          <p:nvPr>
            <p:ph type="sldNum" sz="quarter" idx="10"/>
          </p:nvPr>
        </p:nvSpPr>
        <p:spPr>
          <a:xfrm>
            <a:off x="5382827" y="6769642"/>
            <a:ext cx="4117961" cy="357598"/>
          </a:xfrm>
          <a:prstGeom prst="rect">
            <a:avLst/>
          </a:prstGeom>
        </p:spPr>
        <p:txBody>
          <a:bodyPr/>
          <a:lstStyle/>
          <a:p>
            <a:pPr algn="ctr" defTabSz="841185" hangingPunct="0"/>
            <a:fld id="{EC529A97-859F-4162-BAA4-061BDE721F59}" type="slidenum">
              <a:rPr lang="en-US" sz="5100" kern="0">
                <a:solidFill>
                  <a:prstClr val="black"/>
                </a:solidFill>
                <a:latin typeface="Helvetica Light"/>
                <a:sym typeface="Helvetica Light"/>
              </a:rPr>
              <a:pPr algn="ctr" defTabSz="841185" hangingPunct="0"/>
              <a:t>28</a:t>
            </a:fld>
            <a:endParaRPr lang="en-US" sz="5100" kern="0" dirty="0">
              <a:solidFill>
                <a:prstClr val="black"/>
              </a:solidFill>
              <a:latin typeface="Helvetica Light"/>
              <a:sym typeface="Helvetica Light"/>
            </a:endParaRPr>
          </a:p>
        </p:txBody>
      </p:sp>
    </p:spTree>
    <p:extLst>
      <p:ext uri="{BB962C8B-B14F-4D97-AF65-F5344CB8AC3E}">
        <p14:creationId xmlns:p14="http://schemas.microsoft.com/office/powerpoint/2010/main" val="2017904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26816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solidFill>
                  <a:srgbClr val="0F4162"/>
                </a:solidFill>
                <a:latin typeface="Arial" panose="020B0604020202020204" pitchFamily="34" charset="0"/>
                <a:cs typeface="Arial" panose="020B0604020202020204" pitchFamily="34" charset="0"/>
              </a:rPr>
              <a:t>The goal of this special topic training is to understand the unique needs of infants who were prenatally exposed to substances and their families.  The training will cover the effects of prenatal substance use on an infant; including an overview of Fetal Alcohol Spectrum Disorder (FASD), Neonatal Abstinence Syndrome (NAS), Neonatal Opioid Withdrawal Syndrome (NOWS) and withdrawal symptoms.  Participants will gain knowledge in screening and treatment referrals for affected family members, including services to address the needs of infants who were prenatally exposed. Collaboration between the systems of care to serve infants and their families is critical for successful outcomes. </a:t>
            </a:r>
            <a:r>
              <a:rPr lang="en-US" b="0" baseline="0" dirty="0">
                <a:solidFill>
                  <a:schemeClr val="tx1"/>
                </a:solidFill>
                <a:latin typeface="+mn-lt"/>
                <a:cs typeface="+mn-cs"/>
              </a:rPr>
              <a:t> </a:t>
            </a:r>
            <a:r>
              <a:rPr lang="en-US" b="0" dirty="0">
                <a:solidFill>
                  <a:srgbClr val="0F4162"/>
                </a:solidFill>
                <a:latin typeface="Arial" panose="020B0604020202020204" pitchFamily="34" charset="0"/>
                <a:cs typeface="Arial" panose="020B0604020202020204" pitchFamily="34" charset="0"/>
              </a:rPr>
              <a:t>A summary of the amendments made to the Child Abuse and Prevention Treatment Act (CAPTA) by the Comprehensive Addiction and Recovery Act (CARA) specifically related to infants with prenatal</a:t>
            </a:r>
            <a:r>
              <a:rPr lang="en-US" b="0" baseline="0" dirty="0">
                <a:solidFill>
                  <a:srgbClr val="0F4162"/>
                </a:solidFill>
                <a:latin typeface="Arial" panose="020B0604020202020204" pitchFamily="34" charset="0"/>
                <a:cs typeface="Arial" panose="020B0604020202020204" pitchFamily="34" charset="0"/>
              </a:rPr>
              <a:t> substance exposure and their families</a:t>
            </a:r>
            <a:r>
              <a:rPr lang="en-US" b="0" dirty="0">
                <a:solidFill>
                  <a:srgbClr val="0F4162"/>
                </a:solidFill>
                <a:latin typeface="Arial" panose="020B0604020202020204" pitchFamily="34" charset="0"/>
                <a:cs typeface="Arial" panose="020B0604020202020204" pitchFamily="34" charset="0"/>
              </a:rPr>
              <a:t> will be highlighted. </a:t>
            </a:r>
          </a:p>
        </p:txBody>
      </p:sp>
      <p:sp>
        <p:nvSpPr>
          <p:cNvPr id="4" name="Slide Number Placeholder 3"/>
          <p:cNvSpPr>
            <a:spLocks noGrp="1"/>
          </p:cNvSpPr>
          <p:nvPr>
            <p:ph type="sldNum" sz="quarter" idx="10"/>
          </p:nvPr>
        </p:nvSpPr>
        <p:spPr/>
        <p:txBody>
          <a:bodyPr/>
          <a:lstStyle/>
          <a:p>
            <a:fld id="{0ACEA44E-77D1-4ACB-B4AF-770395ABA502}" type="slidenum">
              <a:rPr lang="en-US" smtClean="0"/>
              <a:t>3</a:t>
            </a:fld>
            <a:endParaRPr lang="en-US"/>
          </a:p>
        </p:txBody>
      </p:sp>
    </p:spTree>
    <p:extLst>
      <p:ext uri="{BB962C8B-B14F-4D97-AF65-F5344CB8AC3E}">
        <p14:creationId xmlns:p14="http://schemas.microsoft.com/office/powerpoint/2010/main" val="1552587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Discuss</a:t>
            </a:r>
            <a:r>
              <a:rPr lang="en-US" baseline="0" dirty="0"/>
              <a:t> the following reasons for why it is important to use medication-assisted treatment to support positive outcomes for both the mother and the infant:</a:t>
            </a:r>
          </a:p>
          <a:p>
            <a:pPr marL="174708" indent="-174708">
              <a:buFont typeface="Arial" panose="020B0604020202020204" pitchFamily="34" charset="0"/>
              <a:buChar char="•"/>
            </a:pPr>
            <a:r>
              <a:rPr lang="en-US" baseline="0" dirty="0"/>
              <a:t>Increases retention in treatment </a:t>
            </a:r>
          </a:p>
          <a:p>
            <a:pPr marL="174708" indent="-174708">
              <a:buFont typeface="Arial" panose="020B0604020202020204" pitchFamily="34" charset="0"/>
              <a:buChar char="•"/>
            </a:pPr>
            <a:r>
              <a:rPr lang="en-US" baseline="0" dirty="0"/>
              <a:t>Decreases illicit opioid use </a:t>
            </a:r>
          </a:p>
          <a:p>
            <a:pPr marL="174708" indent="-174708">
              <a:buFont typeface="Arial" panose="020B0604020202020204" pitchFamily="34" charset="0"/>
              <a:buChar char="•"/>
            </a:pPr>
            <a:r>
              <a:rPr lang="en-US" baseline="0" dirty="0"/>
              <a:t>Decreases criminal activities, re-arrest and re-incarceration</a:t>
            </a:r>
          </a:p>
          <a:p>
            <a:pPr marL="174708" indent="-174708">
              <a:buFont typeface="Arial" panose="020B0604020202020204" pitchFamily="34" charset="0"/>
              <a:buChar char="•"/>
            </a:pPr>
            <a:r>
              <a:rPr lang="en-US" baseline="0" dirty="0"/>
              <a:t>Decreases drug-related HIV risk behavior</a:t>
            </a:r>
          </a:p>
          <a:p>
            <a:pPr marL="174708" indent="-174708">
              <a:buFont typeface="Arial" panose="020B0604020202020204" pitchFamily="34" charset="0"/>
              <a:buChar char="•"/>
            </a:pPr>
            <a:r>
              <a:rPr lang="en-US" baseline="0" dirty="0"/>
              <a:t>Decreases pregnancy-related complications</a:t>
            </a:r>
          </a:p>
          <a:p>
            <a:pPr marL="174708" indent="-174708">
              <a:buFont typeface="Arial" panose="020B0604020202020204" pitchFamily="34" charset="0"/>
              <a:buChar char="•"/>
            </a:pPr>
            <a:r>
              <a:rPr lang="en-US" baseline="0" dirty="0"/>
              <a:t>Reduces maternal craving and fetal exposure to illicit drugs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It is important to remember that, in medication assisted treatment, medication is just one part of the overall treatment.  Medication supports individuals in attending to other elements of their treatment and recovery plan including therapy, mental health counseling, employment counseling and a myriad of other services to support their treatment and recovery. </a:t>
            </a:r>
          </a:p>
          <a:p>
            <a:endParaRPr lang="en-US" baseline="0"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4D5219C3-03CA-4043-BEDD-F9284CE6AF8D}" type="slidenum">
              <a:rPr smtClean="0">
                <a:solidFill>
                  <a:prstClr val="black"/>
                </a:solidFill>
              </a:rPr>
              <a:pPr/>
              <a:t>30</a:t>
            </a:fld>
            <a:endParaRPr dirty="0">
              <a:solidFill>
                <a:prstClr val="black"/>
              </a:solidFill>
            </a:endParaRPr>
          </a:p>
        </p:txBody>
      </p:sp>
    </p:spTree>
    <p:extLst>
      <p:ext uri="{BB962C8B-B14F-4D97-AF65-F5344CB8AC3E}">
        <p14:creationId xmlns:p14="http://schemas.microsoft.com/office/powerpoint/2010/main" val="475676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2901950" y="952500"/>
            <a:ext cx="4568825" cy="2570163"/>
          </a:xfrm>
          <a:ln/>
        </p:spPr>
      </p:sp>
      <p:sp>
        <p:nvSpPr>
          <p:cNvPr id="164867" name="Notes Placeholder 2"/>
          <p:cNvSpPr>
            <a:spLocks noGrp="1"/>
          </p:cNvSpPr>
          <p:nvPr>
            <p:ph type="body" idx="1"/>
          </p:nvPr>
        </p:nvSpPr>
        <p:spPr>
          <a:noFill/>
        </p:spPr>
        <p:txBody>
          <a:bodyPr/>
          <a:lstStyle/>
          <a:p>
            <a:pPr>
              <a:buFont typeface="Monotype Sorts"/>
              <a:buNone/>
            </a:pPr>
            <a:r>
              <a:rPr lang="en-US" altLang="en-US" dirty="0">
                <a:latin typeface="Arial" panose="020B0604020202020204" pitchFamily="34" charset="0"/>
              </a:rPr>
              <a:t>Benefits of medication</a:t>
            </a:r>
            <a:r>
              <a:rPr lang="en-US" altLang="en-US" baseline="0" dirty="0">
                <a:latin typeface="Arial" panose="020B0604020202020204" pitchFamily="34" charset="0"/>
              </a:rPr>
              <a:t>-assisted treatment</a:t>
            </a:r>
            <a:r>
              <a:rPr lang="en-US" altLang="en-US" dirty="0">
                <a:latin typeface="Arial" panose="020B0604020202020204" pitchFamily="34" charset="0"/>
              </a:rPr>
              <a:t> during pregnancy:</a:t>
            </a:r>
          </a:p>
          <a:p>
            <a:pPr marL="174708" indent="-174708">
              <a:buFont typeface="Arial" panose="020B0604020202020204" pitchFamily="34" charset="0"/>
              <a:buChar char="•"/>
            </a:pPr>
            <a:r>
              <a:rPr lang="en-US" altLang="en-US" dirty="0">
                <a:latin typeface="Arial" panose="020B0604020202020204" pitchFamily="34" charset="0"/>
              </a:rPr>
              <a:t>Direct Effect</a:t>
            </a:r>
          </a:p>
          <a:p>
            <a:pPr marL="640594" lvl="1" indent="-174708">
              <a:buFont typeface="Arial" panose="020B0604020202020204" pitchFamily="34" charset="0"/>
              <a:buChar char="•"/>
            </a:pPr>
            <a:r>
              <a:rPr lang="en-US" altLang="en-US" dirty="0">
                <a:solidFill>
                  <a:schemeClr val="tx2"/>
                </a:solidFill>
                <a:latin typeface="Arial" panose="020B0604020202020204" pitchFamily="34" charset="0"/>
              </a:rPr>
              <a:t>Prevents erratic maternal opioid levels and protects the fetus from repeated episodes of withdrawal</a:t>
            </a:r>
          </a:p>
          <a:p>
            <a:pPr marL="640594" lvl="1" indent="-174708">
              <a:buFont typeface="Arial" panose="020B0604020202020204" pitchFamily="34" charset="0"/>
              <a:buChar char="•"/>
            </a:pPr>
            <a:r>
              <a:rPr lang="en-US" altLang="en-US" dirty="0">
                <a:solidFill>
                  <a:schemeClr val="tx2"/>
                </a:solidFill>
                <a:latin typeface="Arial" panose="020B0604020202020204" pitchFamily="34" charset="0"/>
              </a:rPr>
              <a:t>Decreases the likelihood of mother relapsing and the potential dangers that go along with</a:t>
            </a:r>
            <a:r>
              <a:rPr lang="en-US" altLang="en-US" baseline="0" dirty="0">
                <a:solidFill>
                  <a:schemeClr val="tx2"/>
                </a:solidFill>
                <a:latin typeface="Arial" panose="020B0604020202020204" pitchFamily="34" charset="0"/>
              </a:rPr>
              <a:t> relapse</a:t>
            </a:r>
            <a:endParaRPr lang="en-US" altLang="en-US" dirty="0">
              <a:solidFill>
                <a:schemeClr val="tx2"/>
              </a:solidFill>
              <a:latin typeface="Arial" panose="020B0604020202020204" pitchFamily="34" charset="0"/>
            </a:endParaRPr>
          </a:p>
          <a:p>
            <a:pPr marL="174708" indent="-174708">
              <a:lnSpc>
                <a:spcPct val="90000"/>
              </a:lnSpc>
              <a:buFont typeface="Arial" panose="020B0604020202020204" pitchFamily="34" charset="0"/>
              <a:buChar char="•"/>
            </a:pPr>
            <a:r>
              <a:rPr lang="en-US" altLang="en-US" dirty="0">
                <a:latin typeface="Arial" panose="020B0604020202020204" pitchFamily="34" charset="0"/>
              </a:rPr>
              <a:t>Indirect Effects</a:t>
            </a:r>
          </a:p>
          <a:p>
            <a:pPr marL="640594" lvl="1" indent="-174708">
              <a:lnSpc>
                <a:spcPct val="90000"/>
              </a:lnSpc>
              <a:buFont typeface="Arial" panose="020B0604020202020204" pitchFamily="34" charset="0"/>
              <a:buChar char="•"/>
            </a:pPr>
            <a:r>
              <a:rPr lang="en-US" altLang="en-US" dirty="0">
                <a:solidFill>
                  <a:schemeClr val="tx2"/>
                </a:solidFill>
                <a:latin typeface="Arial" panose="020B0604020202020204" pitchFamily="34" charset="0"/>
              </a:rPr>
              <a:t>Decreases risks to fetus of infection from HIV, hepatitis and sexually-transmitted diseases</a:t>
            </a:r>
          </a:p>
          <a:p>
            <a:pPr marL="640594" lvl="1" indent="-174708">
              <a:lnSpc>
                <a:spcPct val="90000"/>
              </a:lnSpc>
              <a:buFont typeface="Arial" panose="020B0604020202020204" pitchFamily="34" charset="0"/>
              <a:buChar char="•"/>
            </a:pPr>
            <a:r>
              <a:rPr lang="en-US" altLang="en-US" dirty="0">
                <a:solidFill>
                  <a:schemeClr val="tx2"/>
                </a:solidFill>
                <a:latin typeface="Arial" panose="020B0604020202020204" pitchFamily="34" charset="0"/>
              </a:rPr>
              <a:t>Reduces the incidence of</a:t>
            </a:r>
            <a:r>
              <a:rPr lang="en-US" altLang="en-US" baseline="0" dirty="0">
                <a:solidFill>
                  <a:schemeClr val="tx2"/>
                </a:solidFill>
                <a:latin typeface="Arial" panose="020B0604020202020204" pitchFamily="34" charset="0"/>
              </a:rPr>
              <a:t> </a:t>
            </a:r>
            <a:r>
              <a:rPr lang="en-US" altLang="en-US" dirty="0">
                <a:solidFill>
                  <a:schemeClr val="tx2"/>
                </a:solidFill>
                <a:latin typeface="Arial" panose="020B0604020202020204" pitchFamily="34" charset="0"/>
              </a:rPr>
              <a:t>obstetrical and fetal complications </a:t>
            </a:r>
          </a:p>
          <a:p>
            <a:pPr marL="465887" lvl="1">
              <a:lnSpc>
                <a:spcPct val="90000"/>
              </a:lnSpc>
            </a:pPr>
            <a:endParaRPr lang="en-US" altLang="en-US" dirty="0">
              <a:solidFill>
                <a:schemeClr val="tx2"/>
              </a:solidFill>
              <a:latin typeface="Arial" panose="020B0604020202020204" pitchFamily="34" charset="0"/>
            </a:endParaRPr>
          </a:p>
          <a:p>
            <a:r>
              <a:rPr lang="en-US" dirty="0">
                <a:latin typeface="Arial" panose="020B0604020202020204" pitchFamily="34" charset="0"/>
                <a:ea typeface="Arial" panose="020B0604020202020204" pitchFamily="34" charset="0"/>
                <a:cs typeface="Arial" panose="020B0604020202020204" pitchFamily="34" charset="0"/>
                <a:sym typeface="Helvetica Neue"/>
              </a:rPr>
              <a:t>Though medication maintenance in the setting of comprehensive service provision during pregnancy significantly improves pregnancy outcomes for opioid dependent women, including decreases</a:t>
            </a:r>
            <a:r>
              <a:rPr lang="en-US" baseline="0" dirty="0">
                <a:latin typeface="Arial" panose="020B0604020202020204" pitchFamily="34" charset="0"/>
                <a:ea typeface="Arial" panose="020B0604020202020204" pitchFamily="34" charset="0"/>
                <a:cs typeface="Arial" panose="020B0604020202020204" pitchFamily="34" charset="0"/>
                <a:sym typeface="Helvetica Neue"/>
              </a:rPr>
              <a:t> in pre-term birth and infection disease transmission,</a:t>
            </a:r>
            <a:r>
              <a:rPr lang="en-US" dirty="0">
                <a:latin typeface="Arial" panose="020B0604020202020204" pitchFamily="34" charset="0"/>
                <a:ea typeface="Arial" panose="020B0604020202020204" pitchFamily="34" charset="0"/>
                <a:cs typeface="Arial" panose="020B0604020202020204" pitchFamily="34" charset="0"/>
                <a:sym typeface="Helvetica Neue"/>
              </a:rPr>
              <a:t> its use has implications for the infant, most notably the neonatal abstinence syndrome. </a:t>
            </a:r>
          </a:p>
          <a:p>
            <a:endParaRPr lang="en-US" altLang="en-US" dirty="0">
              <a:latin typeface="Arial" panose="020B0604020202020204" pitchFamily="34" charset="0"/>
              <a:cs typeface="Arial" panose="020B0604020202020204" pitchFamily="34" charset="0"/>
              <a:sym typeface="Helvetica Neue"/>
            </a:endParaRPr>
          </a:p>
          <a:p>
            <a:r>
              <a:rPr lang="en-US" altLang="en-US" dirty="0">
                <a:latin typeface="Arial" panose="020B0604020202020204" pitchFamily="34" charset="0"/>
                <a:cs typeface="Arial" panose="020B0604020202020204" pitchFamily="34" charset="0"/>
                <a:sym typeface="Helvetica Neue"/>
              </a:rPr>
              <a:t>Although</a:t>
            </a:r>
            <a:r>
              <a:rPr lang="en-US" altLang="en-US" baseline="0" dirty="0">
                <a:latin typeface="Arial" panose="020B0604020202020204" pitchFamily="34" charset="0"/>
                <a:cs typeface="Arial" panose="020B0604020202020204" pitchFamily="34" charset="0"/>
                <a:sym typeface="Helvetica Neue"/>
              </a:rPr>
              <a:t> the infant may experience neonatal abstinence syndrome at birth, the other risk factors associated with parental use of alcohol or other drugs are diminished for women who have been stable in treatment during pregnancy, as well as their infants.  </a:t>
            </a:r>
            <a:endParaRPr lang="en-US" altLang="en-US" dirty="0">
              <a:latin typeface="Arial" panose="020B0604020202020204" pitchFamily="34" charset="0"/>
            </a:endParaRPr>
          </a:p>
        </p:txBody>
      </p:sp>
      <p:sp>
        <p:nvSpPr>
          <p:cNvPr id="164868" name="Slide Number Placeholder 3"/>
          <p:cNvSpPr>
            <a:spLocks noGrp="1"/>
          </p:cNvSpPr>
          <p:nvPr>
            <p:ph type="sldNum" sz="quarter" idx="5"/>
          </p:nvPr>
        </p:nvSpPr>
        <p:spPr>
          <a:xfrm>
            <a:off x="4059181" y="8977134"/>
            <a:ext cx="3105348" cy="474207"/>
          </a:xfrm>
          <a:prstGeom prst="rect">
            <a:avLst/>
          </a:prstGeom>
          <a:noFill/>
        </p:spPr>
        <p:txBody>
          <a:bodyPr/>
          <a:lstStyle>
            <a:lvl1pPr>
              <a:defRPr>
                <a:solidFill>
                  <a:schemeClr val="tx1"/>
                </a:solidFill>
                <a:latin typeface="Arial" panose="020B0604020202020204" pitchFamily="34" charset="0"/>
              </a:defRPr>
            </a:lvl1pPr>
            <a:lvl2pPr marL="815347" indent="-313595">
              <a:defRPr>
                <a:solidFill>
                  <a:schemeClr val="tx1"/>
                </a:solidFill>
                <a:latin typeface="Arial" panose="020B0604020202020204" pitchFamily="34" charset="0"/>
              </a:defRPr>
            </a:lvl2pPr>
            <a:lvl3pPr marL="1254381" indent="-250876">
              <a:defRPr>
                <a:solidFill>
                  <a:schemeClr val="tx1"/>
                </a:solidFill>
                <a:latin typeface="Arial" panose="020B0604020202020204" pitchFamily="34" charset="0"/>
              </a:defRPr>
            </a:lvl3pPr>
            <a:lvl4pPr marL="1756132" indent="-250876">
              <a:defRPr>
                <a:solidFill>
                  <a:schemeClr val="tx1"/>
                </a:solidFill>
                <a:latin typeface="Arial" panose="020B0604020202020204" pitchFamily="34" charset="0"/>
              </a:defRPr>
            </a:lvl4pPr>
            <a:lvl5pPr marL="2257884" indent="-250876">
              <a:defRPr>
                <a:solidFill>
                  <a:schemeClr val="tx1"/>
                </a:solidFill>
                <a:latin typeface="Arial" panose="020B0604020202020204" pitchFamily="34" charset="0"/>
              </a:defRPr>
            </a:lvl5pPr>
            <a:lvl6pPr marL="2759636" indent="-250876" eaLnBrk="0" fontAlgn="base" hangingPunct="0">
              <a:spcBef>
                <a:spcPct val="0"/>
              </a:spcBef>
              <a:spcAft>
                <a:spcPct val="0"/>
              </a:spcAft>
              <a:defRPr>
                <a:solidFill>
                  <a:schemeClr val="tx1"/>
                </a:solidFill>
                <a:latin typeface="Arial" panose="020B0604020202020204" pitchFamily="34" charset="0"/>
              </a:defRPr>
            </a:lvl6pPr>
            <a:lvl7pPr marL="3261388" indent="-250876" eaLnBrk="0" fontAlgn="base" hangingPunct="0">
              <a:spcBef>
                <a:spcPct val="0"/>
              </a:spcBef>
              <a:spcAft>
                <a:spcPct val="0"/>
              </a:spcAft>
              <a:defRPr>
                <a:solidFill>
                  <a:schemeClr val="tx1"/>
                </a:solidFill>
                <a:latin typeface="Arial" panose="020B0604020202020204" pitchFamily="34" charset="0"/>
              </a:defRPr>
            </a:lvl7pPr>
            <a:lvl8pPr marL="3763141" indent="-250876" eaLnBrk="0" fontAlgn="base" hangingPunct="0">
              <a:spcBef>
                <a:spcPct val="0"/>
              </a:spcBef>
              <a:spcAft>
                <a:spcPct val="0"/>
              </a:spcAft>
              <a:defRPr>
                <a:solidFill>
                  <a:schemeClr val="tx1"/>
                </a:solidFill>
                <a:latin typeface="Arial" panose="020B0604020202020204" pitchFamily="34" charset="0"/>
              </a:defRPr>
            </a:lvl8pPr>
            <a:lvl9pPr marL="4264891" indent="-250876" eaLnBrk="0" fontAlgn="base" hangingPunct="0">
              <a:spcBef>
                <a:spcPct val="0"/>
              </a:spcBef>
              <a:spcAft>
                <a:spcPct val="0"/>
              </a:spcAft>
              <a:defRPr>
                <a:solidFill>
                  <a:schemeClr val="tx1"/>
                </a:solidFill>
                <a:latin typeface="Arial" panose="020B0604020202020204" pitchFamily="34" charset="0"/>
              </a:defRPr>
            </a:lvl9pPr>
          </a:lstStyle>
          <a:p>
            <a:fld id="{80F56644-6B7B-4643-A6E7-CA6AFAB00604}" type="slidenum">
              <a:rPr lang="en-US" altLang="en-US" smtClean="0">
                <a:solidFill>
                  <a:prstClr val="black"/>
                </a:solidFill>
              </a:rPr>
              <a:pPr/>
              <a:t>31</a:t>
            </a:fld>
            <a:endParaRPr lang="en-US" altLang="en-US">
              <a:solidFill>
                <a:prstClr val="black"/>
              </a:solidFill>
            </a:endParaRPr>
          </a:p>
        </p:txBody>
      </p:sp>
    </p:spTree>
    <p:extLst>
      <p:ext uri="{BB962C8B-B14F-4D97-AF65-F5344CB8AC3E}">
        <p14:creationId xmlns:p14="http://schemas.microsoft.com/office/powerpoint/2010/main" val="2487309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There are a diverse range of medications that can be used to treat opioid use disorders</a:t>
            </a:r>
            <a:r>
              <a:rPr lang="en-US" baseline="0" dirty="0"/>
              <a:t> in conjunction with a comprehensive substance use treatment program.</a:t>
            </a:r>
            <a:r>
              <a:rPr lang="en-US" dirty="0"/>
              <a:t>  </a:t>
            </a:r>
          </a:p>
          <a:p>
            <a:endParaRPr lang="en-US" dirty="0"/>
          </a:p>
          <a:p>
            <a:r>
              <a:rPr lang="en-US" dirty="0"/>
              <a:t>For pregnant women, considerations</a:t>
            </a:r>
            <a:r>
              <a:rPr lang="en-US" baseline="0" dirty="0"/>
              <a:t> about benefits to the infant related to development of neonatal abstinence syndrome, necessary lengths of say in the hospital setting and likelihood of relapse/return to use should be reviewed with their physician and opioid treatment provider to determine the appropriate course of action, as evidence on benefits and drawbacks of each medication is still emerging. </a:t>
            </a:r>
            <a:r>
              <a:rPr lang="en-US" dirty="0"/>
              <a:t> </a:t>
            </a:r>
          </a:p>
        </p:txBody>
      </p:sp>
      <p:sp>
        <p:nvSpPr>
          <p:cNvPr id="4" name="Slide Number Placeholder 3"/>
          <p:cNvSpPr>
            <a:spLocks noGrp="1"/>
          </p:cNvSpPr>
          <p:nvPr>
            <p:ph type="sldNum" sz="quarter" idx="10"/>
          </p:nvPr>
        </p:nvSpPr>
        <p:spPr>
          <a:xfrm>
            <a:off x="5382827" y="6769642"/>
            <a:ext cx="4117961" cy="357598"/>
          </a:xfrm>
          <a:prstGeom prst="rect">
            <a:avLst/>
          </a:prstGeom>
        </p:spPr>
        <p:txBody>
          <a:bodyPr/>
          <a:lstStyle/>
          <a:p>
            <a:fld id="{697C0289-6196-4B79-914F-BB49D5497BB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57470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922773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ysClr val="windowText" lastClr="000000"/>
                </a:solidFill>
                <a:latin typeface="Arial" panose="020B0604020202020204" pitchFamily="34" charset="0"/>
              </a:rPr>
              <a:t>Interventions that support a mother to read and respond to her baby’s cues have been shown to improve mother-infant interaction and improve child safety and well-being.  Positive attitudes and supportive clinicians can enhance these interactions and improve their effect.  Child welfare workers can build these types of interventions into case plans to best support an infants safety and well-being through appropriate services to parents. </a:t>
            </a:r>
          </a:p>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t>34</a:t>
            </a:fld>
            <a:endParaRPr lang="en-US"/>
          </a:p>
        </p:txBody>
      </p:sp>
    </p:spTree>
    <p:extLst>
      <p:ext uri="{BB962C8B-B14F-4D97-AF65-F5344CB8AC3E}">
        <p14:creationId xmlns:p14="http://schemas.microsoft.com/office/powerpoint/2010/main" val="598408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1863547"/>
            <a:r>
              <a:rPr lang="en-US" sz="2000" dirty="0">
                <a:solidFill>
                  <a:prstClr val="black"/>
                </a:solidFill>
                <a:latin typeface="Calibri" panose="020F0502020204030204"/>
                <a:ea typeface="Helvetica Neue"/>
                <a:cs typeface="Helvetica Neue"/>
                <a:sym typeface="Helvetica Neue"/>
              </a:rPr>
              <a:t>Research shows that supporting parents in recovery with time with their children to bond and providing encouraging and supportive messages can improve the outcomes for infants in their first days of life in the hospital.  Child welfare staff can implement protocols in a way that supports this bonding, allows for observation of the parent and child interaction to improve safety decision making and provides education and support to parents that may allow the parent and infant to remain together safely. </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235C9E78-2159-421B-A531-7047694C378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292371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Some studies have shown that nearly 50% of maternal deaths in the postpartum period are related to substance use and overdose.</a:t>
            </a:r>
          </a:p>
        </p:txBody>
      </p:sp>
    </p:spTree>
    <p:extLst>
      <p:ext uri="{BB962C8B-B14F-4D97-AF65-F5344CB8AC3E}">
        <p14:creationId xmlns:p14="http://schemas.microsoft.com/office/powerpoint/2010/main" val="4107342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serving</a:t>
            </a:r>
            <a:r>
              <a:rPr lang="en-US" baseline="0" dirty="0"/>
              <a:t> a family holistically, the focus is on the parent’s recovery, the child’s well-being, and the family recovery and well-being as a whole.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Services to support parent’s recovery should address:</a:t>
            </a:r>
          </a:p>
          <a:p>
            <a:pPr marL="628650" lvl="1" indent="-171450">
              <a:buFont typeface="Arial" panose="020B0604020202020204" pitchFamily="34" charset="0"/>
              <a:buChar char="•"/>
            </a:pPr>
            <a:r>
              <a:rPr lang="en-US" dirty="0"/>
              <a:t>Parenting skills and competencies</a:t>
            </a:r>
          </a:p>
          <a:p>
            <a:pPr marL="628650" lvl="1" indent="-171450">
              <a:buFont typeface="Arial" panose="020B0604020202020204" pitchFamily="34" charset="0"/>
              <a:buChar char="•"/>
            </a:pPr>
            <a:r>
              <a:rPr lang="en-US" dirty="0"/>
              <a:t>Family connections and resources</a:t>
            </a:r>
          </a:p>
          <a:p>
            <a:pPr marL="628650" lvl="1" indent="-171450">
              <a:buFont typeface="Arial" panose="020B0604020202020204" pitchFamily="34" charset="0"/>
              <a:buChar char="•"/>
            </a:pPr>
            <a:r>
              <a:rPr lang="en-US" dirty="0"/>
              <a:t>Parental mental health</a:t>
            </a:r>
          </a:p>
          <a:p>
            <a:pPr marL="628650" lvl="1" indent="-171450">
              <a:buFont typeface="Arial" panose="020B0604020202020204" pitchFamily="34" charset="0"/>
              <a:buChar char="•"/>
            </a:pPr>
            <a:r>
              <a:rPr lang="en-US" dirty="0"/>
              <a:t>Medication management</a:t>
            </a:r>
          </a:p>
          <a:p>
            <a:pPr marL="628650" lvl="1" indent="-171450">
              <a:buFont typeface="Arial" panose="020B0604020202020204" pitchFamily="34" charset="0"/>
              <a:buChar char="•"/>
            </a:pPr>
            <a:r>
              <a:rPr lang="en-US" dirty="0"/>
              <a:t>Parental substance use</a:t>
            </a:r>
          </a:p>
          <a:p>
            <a:pPr marL="628650" lvl="1" indent="-171450">
              <a:buFont typeface="Arial" panose="020B0604020202020204" pitchFamily="34" charset="0"/>
              <a:buChar char="•"/>
            </a:pPr>
            <a:r>
              <a:rPr lang="en-US" dirty="0"/>
              <a:t>Domestic violence</a:t>
            </a:r>
          </a:p>
          <a:p>
            <a:pPr marL="171450" lvl="0" indent="-171450">
              <a:buFont typeface="Arial" panose="020B0604020202020204" pitchFamily="34" charset="0"/>
              <a:buChar char="•"/>
            </a:pPr>
            <a:r>
              <a:rPr lang="en-US" dirty="0"/>
              <a:t>Services</a:t>
            </a:r>
            <a:r>
              <a:rPr lang="en-US" baseline="0" dirty="0"/>
              <a:t> that support child well-being must address:</a:t>
            </a:r>
          </a:p>
          <a:p>
            <a:pPr marL="628650" lvl="1" indent="-171450">
              <a:buFont typeface="Arial" panose="020B0604020202020204" pitchFamily="34" charset="0"/>
              <a:buChar char="•"/>
            </a:pPr>
            <a:r>
              <a:rPr lang="en-US" dirty="0"/>
              <a:t>Well-being/behavior</a:t>
            </a:r>
          </a:p>
          <a:p>
            <a:pPr marL="628650" lvl="1" indent="-171450">
              <a:buFont typeface="Arial" panose="020B0604020202020204" pitchFamily="34" charset="0"/>
              <a:buChar char="•"/>
            </a:pPr>
            <a:r>
              <a:rPr lang="en-US" dirty="0"/>
              <a:t>Developmental/health</a:t>
            </a:r>
          </a:p>
          <a:p>
            <a:pPr marL="628650" lvl="1" indent="-171450">
              <a:buFont typeface="Arial" panose="020B0604020202020204" pitchFamily="34" charset="0"/>
              <a:buChar char="•"/>
            </a:pPr>
            <a:r>
              <a:rPr lang="en-US" dirty="0"/>
              <a:t>School readiness</a:t>
            </a:r>
          </a:p>
          <a:p>
            <a:pPr marL="628650" lvl="1" indent="-171450">
              <a:buFont typeface="Arial" panose="020B0604020202020204" pitchFamily="34" charset="0"/>
              <a:buChar char="•"/>
            </a:pPr>
            <a:r>
              <a:rPr lang="en-US" dirty="0"/>
              <a:t>Trauma</a:t>
            </a:r>
          </a:p>
          <a:p>
            <a:pPr marL="628650" lvl="1" indent="-171450">
              <a:buFont typeface="Arial" panose="020B0604020202020204" pitchFamily="34" charset="0"/>
              <a:buChar char="•"/>
            </a:pPr>
            <a:r>
              <a:rPr lang="en-US" dirty="0"/>
              <a:t>Mental health</a:t>
            </a:r>
          </a:p>
          <a:p>
            <a:pPr marL="628650" lvl="1" indent="-171450">
              <a:buFont typeface="Arial" panose="020B0604020202020204" pitchFamily="34" charset="0"/>
              <a:buChar char="•"/>
            </a:pPr>
            <a:r>
              <a:rPr lang="en-US" dirty="0"/>
              <a:t>Adolescent substance use</a:t>
            </a:r>
          </a:p>
          <a:p>
            <a:pPr marL="628650" lvl="1" indent="-171450">
              <a:buFont typeface="Arial" panose="020B0604020202020204" pitchFamily="34" charset="0"/>
              <a:buChar char="•"/>
            </a:pPr>
            <a:r>
              <a:rPr lang="en-US" dirty="0"/>
              <a:t>At-risk youth prevention</a:t>
            </a:r>
          </a:p>
          <a:p>
            <a:pPr marL="171450" lvl="0" indent="-171450">
              <a:buFont typeface="Arial" panose="020B0604020202020204" pitchFamily="34" charset="0"/>
              <a:buChar char="•"/>
            </a:pPr>
            <a:r>
              <a:rPr lang="en-US" dirty="0"/>
              <a:t>Supporting</a:t>
            </a:r>
            <a:r>
              <a:rPr lang="en-US" baseline="0" dirty="0"/>
              <a:t> the entire family's recovery and well-being means providing:</a:t>
            </a:r>
          </a:p>
          <a:p>
            <a:pPr marL="628650" lvl="1" indent="-171450">
              <a:buFont typeface="Arial" panose="020B0604020202020204" pitchFamily="34" charset="0"/>
              <a:buChar char="•"/>
            </a:pPr>
            <a:r>
              <a:rPr lang="en-US" dirty="0"/>
              <a:t>Basic necessities</a:t>
            </a:r>
          </a:p>
          <a:p>
            <a:pPr marL="628650" lvl="1" indent="-171450">
              <a:buFont typeface="Arial" panose="020B0604020202020204" pitchFamily="34" charset="0"/>
              <a:buChar char="•"/>
            </a:pPr>
            <a:r>
              <a:rPr lang="en-US" dirty="0"/>
              <a:t>Employment</a:t>
            </a:r>
          </a:p>
          <a:p>
            <a:pPr marL="628650" lvl="1" indent="-171450">
              <a:buFont typeface="Arial" panose="020B0604020202020204" pitchFamily="34" charset="0"/>
              <a:buChar char="•"/>
            </a:pPr>
            <a:r>
              <a:rPr lang="en-US" dirty="0"/>
              <a:t>Housing </a:t>
            </a:r>
          </a:p>
          <a:p>
            <a:pPr marL="628650" lvl="1" indent="-171450">
              <a:buFont typeface="Arial" panose="020B0604020202020204" pitchFamily="34" charset="0"/>
              <a:buChar char="•"/>
            </a:pPr>
            <a:r>
              <a:rPr lang="en-US" dirty="0"/>
              <a:t>Child care</a:t>
            </a:r>
          </a:p>
          <a:p>
            <a:pPr marL="628650" lvl="1" indent="-171450">
              <a:buFont typeface="Arial" panose="020B0604020202020204" pitchFamily="34" charset="0"/>
              <a:buChar char="•"/>
            </a:pPr>
            <a:r>
              <a:rPr lang="en-US" dirty="0"/>
              <a:t>Transportation</a:t>
            </a:r>
          </a:p>
          <a:p>
            <a:pPr marL="628650" lvl="1" indent="-171450">
              <a:buFont typeface="Arial" panose="020B0604020202020204" pitchFamily="34" charset="0"/>
              <a:buChar char="•"/>
            </a:pPr>
            <a:r>
              <a:rPr lang="en-US" dirty="0"/>
              <a:t>Family counseling</a:t>
            </a:r>
          </a:p>
          <a:p>
            <a:pPr marL="628650" lvl="1" indent="-171450">
              <a:buFont typeface="Arial" panose="020B0604020202020204" pitchFamily="34" charset="0"/>
              <a:buChar char="•"/>
            </a:pPr>
            <a:r>
              <a:rPr lang="en-US" dirty="0"/>
              <a:t>Specialized Parenting</a:t>
            </a:r>
          </a:p>
        </p:txBody>
      </p:sp>
      <p:sp>
        <p:nvSpPr>
          <p:cNvPr id="4" name="Slide Number Placeholder 3"/>
          <p:cNvSpPr>
            <a:spLocks noGrp="1"/>
          </p:cNvSpPr>
          <p:nvPr>
            <p:ph type="sldNum" sz="quarter" idx="10"/>
          </p:nvPr>
        </p:nvSpPr>
        <p:spPr/>
        <p:txBody>
          <a:bodyPr/>
          <a:lstStyle/>
          <a:p>
            <a:fld id="{CF34A6E2-1780-4924-9497-DF7877FC2D45}"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6916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200" b="0" i="0" kern="1200" dirty="0">
                <a:solidFill>
                  <a:schemeClr val="tx1"/>
                </a:solidFill>
                <a:effectLst/>
                <a:latin typeface="+mn-lt"/>
                <a:ea typeface="+mn-ea"/>
                <a:cs typeface="+mn-cs"/>
              </a:rPr>
              <a:t>Review</a:t>
            </a:r>
            <a:r>
              <a:rPr lang="en-US" sz="1200" b="0" i="0" kern="1200" baseline="0" dirty="0">
                <a:solidFill>
                  <a:schemeClr val="tx1"/>
                </a:solidFill>
                <a:effectLst/>
                <a:latin typeface="+mn-lt"/>
                <a:ea typeface="+mn-ea"/>
                <a:cs typeface="+mn-cs"/>
              </a:rPr>
              <a:t> the outcomes of family-centered treatment.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lvl="0" indent="0" algn="l">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AA64E9-55D9-465D-837A-513327C7D3D5}"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9924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1023938"/>
            <a:ext cx="4908550" cy="2760662"/>
          </a:xfrm>
        </p:spPr>
      </p:sp>
      <p:sp>
        <p:nvSpPr>
          <p:cNvPr id="3" name="Notes Placeholder 2"/>
          <p:cNvSpPr>
            <a:spLocks noGrp="1"/>
          </p:cNvSpPr>
          <p:nvPr>
            <p:ph type="body" idx="1"/>
          </p:nvPr>
        </p:nvSpPr>
        <p:spPr/>
        <p:txBody>
          <a:bodyPr/>
          <a:lstStyle/>
          <a:p>
            <a:pPr defTabSz="931774">
              <a:defRPr/>
            </a:pPr>
            <a:r>
              <a:rPr lang="en-US" dirty="0">
                <a:solidFill>
                  <a:srgbClr val="1F497D"/>
                </a:solidFill>
                <a:latin typeface="Gill Sans MT Condensed" panose="020B0506020104020203" pitchFamily="34" charset="0"/>
              </a:rPr>
              <a:t>If parental substance use impacts children and family relationships, child</a:t>
            </a:r>
            <a:r>
              <a:rPr lang="en-US" baseline="0" dirty="0">
                <a:solidFill>
                  <a:srgbClr val="1F497D"/>
                </a:solidFill>
                <a:latin typeface="Gill Sans MT Condensed" panose="020B0506020104020203" pitchFamily="34" charset="0"/>
              </a:rPr>
              <a:t> </a:t>
            </a:r>
            <a:r>
              <a:rPr lang="en-US" dirty="0">
                <a:solidFill>
                  <a:srgbClr val="1F497D"/>
                </a:solidFill>
                <a:latin typeface="Gill Sans MT Condensed" panose="020B0506020104020203" pitchFamily="34" charset="0"/>
              </a:rPr>
              <a:t>well-being and parent recovery must also occur in the context of family relationships.</a:t>
            </a:r>
          </a:p>
          <a:p>
            <a:pPr defTabSz="931774">
              <a:defRPr/>
            </a:pPr>
            <a:endParaRPr lang="en-US" dirty="0">
              <a:solidFill>
                <a:srgbClr val="1F497D"/>
              </a:solidFill>
              <a:latin typeface="Gill Sans MT Condensed" panose="020B0506020104020203" pitchFamily="34" charset="0"/>
            </a:endParaRPr>
          </a:p>
          <a:p>
            <a:pPr defTabSz="931774">
              <a:defRPr/>
            </a:pPr>
            <a:endParaRPr lang="en-US" dirty="0">
              <a:solidFill>
                <a:srgbClr val="9BBB59">
                  <a:lumMod val="50000"/>
                </a:srgbClr>
              </a:solidFill>
              <a:latin typeface="Gill Sans MT Condensed" panose="020B0506020104020203" pitchFamily="34" charset="0"/>
            </a:endParaRPr>
          </a:p>
          <a:p>
            <a:endParaRPr lang="en-US" baseline="0" dirty="0"/>
          </a:p>
        </p:txBody>
      </p:sp>
      <p:sp>
        <p:nvSpPr>
          <p:cNvPr id="4" name="Slide Number Placeholder 3"/>
          <p:cNvSpPr>
            <a:spLocks noGrp="1"/>
          </p:cNvSpPr>
          <p:nvPr>
            <p:ph type="sldNum" sz="quarter" idx="10"/>
          </p:nvPr>
        </p:nvSpPr>
        <p:spPr>
          <a:xfrm>
            <a:off x="5382827" y="6769642"/>
            <a:ext cx="4117961" cy="357598"/>
          </a:xfrm>
          <a:prstGeom prst="rect">
            <a:avLst/>
          </a:prstGeom>
        </p:spPr>
        <p:txBody>
          <a:bodyPr lIns="94947" tIns="47474" rIns="94947" bIns="47474"/>
          <a:lstStyle/>
          <a:p>
            <a:pPr>
              <a:defRPr/>
            </a:pPr>
            <a:fld id="{CFCAECDE-312E-477C-9E36-DED31127EE48}" type="slidenum">
              <a:rPr smtClean="0">
                <a:solidFill>
                  <a:prstClr val="black"/>
                </a:solidFill>
              </a:rPr>
              <a:pPr>
                <a:defRPr/>
              </a:pPr>
              <a:t>39</a:t>
            </a:fld>
            <a:endParaRPr dirty="0">
              <a:solidFill>
                <a:prstClr val="black"/>
              </a:solidFill>
            </a:endParaRPr>
          </a:p>
        </p:txBody>
      </p:sp>
    </p:spTree>
    <p:extLst>
      <p:ext uri="{BB962C8B-B14F-4D97-AF65-F5344CB8AC3E}">
        <p14:creationId xmlns:p14="http://schemas.microsoft.com/office/powerpoint/2010/main" val="171675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Differences in values among participants are important to recognize, as they may come up in the training and can come up with the families participants are working with.  These questions can be asked at the beginning of this training to help understand the different values and perspectives participants bring to the training.  Have a brief discussion with participants on how their individual values can affect their work with families.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***Review the slide questions from </a:t>
            </a:r>
            <a:r>
              <a:rPr lang="en-US" sz="1200" b="1" i="1" kern="1200" dirty="0">
                <a:solidFill>
                  <a:schemeClr val="tx1"/>
                </a:solidFill>
                <a:effectLst/>
                <a:latin typeface="+mn-lt"/>
                <a:ea typeface="+mn-ea"/>
                <a:cs typeface="+mn-cs"/>
              </a:rPr>
              <a:t>The Collaborative Values Inventory (CVI),</a:t>
            </a:r>
            <a:r>
              <a:rPr lang="en-US" sz="1200" b="1" kern="1200" dirty="0">
                <a:solidFill>
                  <a:schemeClr val="tx1"/>
                </a:solidFill>
                <a:effectLst/>
                <a:latin typeface="+mn-lt"/>
                <a:ea typeface="+mn-ea"/>
                <a:cs typeface="+mn-cs"/>
              </a:rPr>
              <a:t> a validated tool that assesses how much a group shares beliefs and values that underlie its work. Participants can share their experiences or keep their answers private. Discussion should be limited to understanding value clarification, instead of debating individual answer to questions. Participants will fall along a continuum.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85612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675750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eaLnBrk="0" hangingPunct="0">
              <a:spcBef>
                <a:spcPct val="20000"/>
              </a:spcBef>
              <a:buClr>
                <a:schemeClr val="accent2"/>
              </a:buClr>
              <a:buSzPct val="85000"/>
              <a:defRPr/>
            </a:pPr>
            <a:r>
              <a:rPr lang="en-US" dirty="0"/>
              <a:t>Parental substance use disorders are a factor in many child welfare cases, and research linking the two issues is compelling. Substance use and child maltreatment are often multi-generational problems that can only be addressed through a coordinated approach across multiple systems to address needs of both parents and children. Collaboration supports better outcomes for families.</a:t>
            </a:r>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CFCAECDE-312E-477C-9E36-DED31127EE48}"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676419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Families in treatment experience benefits when child welfare professionals understand the context of the parent’s substance use disorders and how treatment works. Collaboration promotes these benefits for families:</a:t>
            </a:r>
          </a:p>
          <a:p>
            <a:endParaRPr lang="en-US" dirty="0"/>
          </a:p>
          <a:p>
            <a:pPr marL="174708" indent="-174708">
              <a:buFont typeface="Arial" panose="020B0604020202020204" pitchFamily="34" charset="0"/>
              <a:buChar char="•"/>
            </a:pPr>
            <a:r>
              <a:rPr lang="en-US" dirty="0"/>
              <a:t>Improves family engagement and enhances family outcomes:</a:t>
            </a:r>
          </a:p>
          <a:p>
            <a:pPr marL="640594" lvl="1" indent="-174708">
              <a:buFont typeface="Arial" panose="020B0604020202020204" pitchFamily="34" charset="0"/>
              <a:buChar char="•"/>
            </a:pPr>
            <a:r>
              <a:rPr lang="en-US" dirty="0"/>
              <a:t>Parents with substance use disorders often know their children are endangered and may avoid treatment for fear of losing them. Collaborative treatment can help parents provide for their children’s safety and well-being and focusing on this fact can help engage and retain parents in the treatment process. This collaborative support is particularly important for parents of infants and young children who may not have access to other supportive relationships. </a:t>
            </a:r>
          </a:p>
          <a:p>
            <a:pPr marL="640594" lvl="1"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Reduces family stress:</a:t>
            </a:r>
          </a:p>
          <a:p>
            <a:pPr marL="640594" lvl="1" indent="-174708">
              <a:buFont typeface="Arial" panose="020B0604020202020204" pitchFamily="34" charset="0"/>
              <a:buChar char="•"/>
            </a:pPr>
            <a:r>
              <a:rPr lang="en-US" dirty="0"/>
              <a:t>Parents with substance use disorders are often stressed by parenting responsibilities, which can contribute to abuse or neglect. The parents may need help to prevent future abuse or neglect or to reduce the risk of future maltreatment. By collaborating with treatment professionals, child welfare professionals can help parents develop the skills to effectively parent within the context of their recovery program. Professionals can work together to time and deliver services in a way that maximizes parent success.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Helps families meet requirements:</a:t>
            </a:r>
          </a:p>
          <a:p>
            <a:pPr marL="640594" lvl="1" indent="-174708">
              <a:buFont typeface="Arial" panose="020B0604020202020204" pitchFamily="34" charset="0"/>
              <a:buChar char="•"/>
            </a:pPr>
            <a:r>
              <a:rPr lang="en-US" dirty="0"/>
              <a:t>Child welfare and dependency court requirements may differ from the treatment requirements. This can produce stress for parents who are trying to meet all the requirements, thus prompting relapse. Working collaboratively, child welfare professionals can increase the treatment counselors’ awareness of these pressure points to help clients meet federal and state timelines, as well as achieve goals regarding their children. Treatment professionals can also help child welfare professionals understand parent triggers that may lead to relapse.  </a:t>
            </a:r>
          </a:p>
          <a:p>
            <a:pPr marL="640594" lvl="1"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Improves planning and information sharing:</a:t>
            </a:r>
          </a:p>
          <a:p>
            <a:pPr marL="640594" lvl="1" indent="-174708">
              <a:buFont typeface="Arial" panose="020B0604020202020204" pitchFamily="34" charset="0"/>
              <a:buChar char="•"/>
            </a:pPr>
            <a:r>
              <a:rPr lang="en-US" dirty="0"/>
              <a:t>Understanding the needs of parents with substance use disorders improves working with them and optimizes family outcomes. Substance-using parents are almost always affected by relationships with children, partners, parents, and siblings and may be dealing with trauma and other co-occurring mental health disorders. Understanding the context of a parent’s addiction will help child welfare professionals collaboratively work with treatment professionals to plan and coordinate treatment approaches and child welfare services such as safety planning, child visitation, and post-reunification supports that will enhance positive outcomes. Treatment professionals are often asked to give child welfare professionals information about their clients’ progress in treatment or to testify in court, which raises issues of confidentiality. By collaborating with child welfare colleagues, treatment professionals can identify how to share critical information that will help the client without violating client confidentiality. </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92CE182E-8E72-4B40-AD6B-DCF58932C75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605071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156764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Child Abuse Prevention and Treatment Act</a:t>
            </a:r>
            <a:r>
              <a:rPr lang="en-US" baseline="0" dirty="0"/>
              <a:t> legislation covers many elements of funding, education, research and policy related to child abuse and neglect.  The amendments highlighted here are those specifically related to Infants with Prenatal Substance Exposure.</a:t>
            </a:r>
            <a:endParaRPr lang="en-US" dirty="0"/>
          </a:p>
        </p:txBody>
      </p:sp>
      <p:sp>
        <p:nvSpPr>
          <p:cNvPr id="4" name="Slide Number Placeholder 3"/>
          <p:cNvSpPr>
            <a:spLocks noGrp="1"/>
          </p:cNvSpPr>
          <p:nvPr>
            <p:ph type="sldNum" sz="quarter" idx="10"/>
          </p:nvPr>
        </p:nvSpPr>
        <p:spPr>
          <a:xfrm>
            <a:off x="5382827" y="6769642"/>
            <a:ext cx="4117961" cy="357598"/>
          </a:xfrm>
          <a:prstGeom prst="rect">
            <a:avLst/>
          </a:prstGeom>
        </p:spPr>
        <p:txBody>
          <a:bodyPr/>
          <a:lstStyle/>
          <a:p>
            <a:pPr algn="ctr" defTabSz="841185" hangingPunct="0"/>
            <a:fld id="{EC529A97-859F-4162-BAA4-061BDE721F59}" type="slidenum">
              <a:rPr lang="en-US" sz="5100" kern="0">
                <a:solidFill>
                  <a:prstClr val="black"/>
                </a:solidFill>
                <a:latin typeface="Helvetica Light"/>
                <a:sym typeface="Helvetica Light"/>
              </a:rPr>
              <a:pPr algn="ctr" defTabSz="841185" hangingPunct="0"/>
              <a:t>44</a:t>
            </a:fld>
            <a:endParaRPr lang="en-US" sz="5100" kern="0" dirty="0">
              <a:solidFill>
                <a:prstClr val="black"/>
              </a:solidFill>
              <a:latin typeface="Helvetica Light"/>
              <a:sym typeface="Helvetica Light"/>
            </a:endParaRPr>
          </a:p>
        </p:txBody>
      </p:sp>
    </p:spTree>
    <p:extLst>
      <p:ext uri="{BB962C8B-B14F-4D97-AF65-F5344CB8AC3E}">
        <p14:creationId xmlns:p14="http://schemas.microsoft.com/office/powerpoint/2010/main" val="3588904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CAPTA was first created for diverse purposes in 1974.</a:t>
            </a:r>
          </a:p>
        </p:txBody>
      </p:sp>
    </p:spTree>
    <p:extLst>
      <p:ext uri="{BB962C8B-B14F-4D97-AF65-F5344CB8AC3E}">
        <p14:creationId xmlns:p14="http://schemas.microsoft.com/office/powerpoint/2010/main" val="2411841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first</a:t>
            </a:r>
            <a:r>
              <a:rPr lang="en-US" baseline="0" dirty="0"/>
              <a:t> time that a Plans of Safe Care for infants with prenatal exposure was mentioned was in 2003 amendments to CAPTA made by the “Keeping Children and Families Safe Act”; at this time a governor’s assurance of policies and procedures to provide referrals to address these infants needs, requirements for health care providers to make notifications and for development of Plan of Safe Care was required.  </a:t>
            </a:r>
          </a:p>
          <a:p>
            <a:endParaRPr lang="en-US" baseline="0" dirty="0"/>
          </a:p>
          <a:p>
            <a:r>
              <a:rPr lang="en-US" baseline="0" dirty="0"/>
              <a:t>At the same time, this legislation amendment required a </a:t>
            </a:r>
            <a:r>
              <a:rPr lang="en-US" b="1" baseline="0" dirty="0"/>
              <a:t>notification</a:t>
            </a:r>
            <a:r>
              <a:rPr lang="en-US" baseline="0" dirty="0"/>
              <a:t> to child welfare for infants being born with and identified as being affected by illegal substance abuse or withdrawal symptoms.  The word notification was used, not a report or allegation.  States have operationalized notification differently.</a:t>
            </a:r>
            <a:endParaRPr lang="en-US" dirty="0"/>
          </a:p>
        </p:txBody>
      </p:sp>
      <p:sp>
        <p:nvSpPr>
          <p:cNvPr id="4" name="Slide Number Placeholder 3"/>
          <p:cNvSpPr>
            <a:spLocks noGrp="1"/>
          </p:cNvSpPr>
          <p:nvPr>
            <p:ph type="sldNum" sz="quarter" idx="10"/>
          </p:nvPr>
        </p:nvSpPr>
        <p:spPr>
          <a:xfrm>
            <a:off x="5382827" y="6769642"/>
            <a:ext cx="4117961" cy="357598"/>
          </a:xfrm>
          <a:prstGeom prst="rect">
            <a:avLst/>
          </a:prstGeom>
        </p:spPr>
        <p:txBody>
          <a:bodyPr/>
          <a:lstStyle/>
          <a:p>
            <a:pPr algn="ctr" defTabSz="841185" hangingPunct="0"/>
            <a:fld id="{EC529A97-859F-4162-BAA4-061BDE721F59}" type="slidenum">
              <a:rPr lang="en-US" sz="5100" kern="0">
                <a:solidFill>
                  <a:prstClr val="black"/>
                </a:solidFill>
                <a:latin typeface="Helvetica Light"/>
                <a:sym typeface="Helvetica Light"/>
              </a:rPr>
              <a:pPr algn="ctr" defTabSz="841185" hangingPunct="0"/>
              <a:t>46</a:t>
            </a:fld>
            <a:endParaRPr lang="en-US" sz="5100" kern="0" dirty="0">
              <a:solidFill>
                <a:prstClr val="black"/>
              </a:solidFill>
              <a:latin typeface="Helvetica Light"/>
              <a:sym typeface="Helvetica Light"/>
            </a:endParaRPr>
          </a:p>
        </p:txBody>
      </p:sp>
    </p:spTree>
    <p:extLst>
      <p:ext uri="{BB962C8B-B14F-4D97-AF65-F5344CB8AC3E}">
        <p14:creationId xmlns:p14="http://schemas.microsoft.com/office/powerpoint/2010/main" val="2251739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2010,</a:t>
            </a:r>
            <a:r>
              <a:rPr lang="en-US" baseline="0" dirty="0"/>
              <a:t> amendments were made that c</a:t>
            </a:r>
            <a:r>
              <a:rPr lang="en-US" dirty="0"/>
              <a:t>larified that </a:t>
            </a:r>
            <a:r>
              <a:rPr lang="en-US" kern="0" dirty="0">
                <a:solidFill>
                  <a:prstClr val="black"/>
                </a:solidFill>
                <a:sym typeface="Helvetica Light"/>
              </a:rPr>
              <a:t>fetal alcohol spectrum disorder</a:t>
            </a:r>
            <a:r>
              <a:rPr lang="en-US" dirty="0"/>
              <a:t> was included</a:t>
            </a:r>
            <a:r>
              <a:rPr lang="en-US" baseline="0" dirty="0"/>
              <a:t> in the group of infants considered to be “effected by illegal substance abuse” and reporting requirements were added to annual state data reports.  Again, many child welfare departments were already including </a:t>
            </a:r>
            <a:r>
              <a:rPr lang="en-US" kern="0" dirty="0">
                <a:solidFill>
                  <a:prstClr val="black"/>
                </a:solidFill>
                <a:sym typeface="Helvetica Light"/>
              </a:rPr>
              <a:t>fetal alcohol spectrum disorder</a:t>
            </a:r>
            <a:r>
              <a:rPr lang="en-US" baseline="0" dirty="0"/>
              <a:t> infants in their safety planning and case planning services and didn’t make changes to policies at this time. </a:t>
            </a:r>
            <a:endParaRPr lang="en-US" dirty="0"/>
          </a:p>
        </p:txBody>
      </p:sp>
    </p:spTree>
    <p:extLst>
      <p:ext uri="{BB962C8B-B14F-4D97-AF65-F5344CB8AC3E}">
        <p14:creationId xmlns:p14="http://schemas.microsoft.com/office/powerpoint/2010/main" val="1019634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2016 changes made by CARA have renewed</a:t>
            </a:r>
            <a:r>
              <a:rPr lang="en-US" baseline="0" dirty="0"/>
              <a:t> the focus on these infants and their families.</a:t>
            </a:r>
          </a:p>
          <a:p>
            <a:endParaRPr lang="en-US" baseline="0" dirty="0"/>
          </a:p>
          <a:p>
            <a:r>
              <a:rPr lang="en-US" baseline="0" dirty="0"/>
              <a:t>2016 required the needs of family/caregivers be addressed and removed the term “illegal,” forcing many states to change policies about which infants received plans of safe care and what was included in those plans.</a:t>
            </a:r>
          </a:p>
          <a:p>
            <a:endParaRPr lang="en-US" baseline="0" dirty="0"/>
          </a:p>
          <a:p>
            <a:r>
              <a:rPr lang="en-US" baseline="0" dirty="0"/>
              <a:t>2016 amendments also required that the health and substance use disorder treatment needs of the infant and affected family/caregiver be addressed as part of a Plan of Safe Care.</a:t>
            </a:r>
            <a:endParaRPr lang="en-US" dirty="0"/>
          </a:p>
        </p:txBody>
      </p:sp>
    </p:spTree>
    <p:extLst>
      <p:ext uri="{BB962C8B-B14F-4D97-AF65-F5344CB8AC3E}">
        <p14:creationId xmlns:p14="http://schemas.microsoft.com/office/powerpoint/2010/main" val="4175737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Data</a:t>
            </a:r>
            <a:r>
              <a:rPr lang="en-US" baseline="0" dirty="0"/>
              <a:t> collection, reporting and federal monitoring/oversight requirements were made in 2016.  Due to these requirements, child welfare systems, many for the first time, formalized protocols and practice implementation that substantially changed when and who received Plans of Safe Care as well as what information was contained in those plans and how that information was collected and shared. </a:t>
            </a:r>
          </a:p>
          <a:p>
            <a:endParaRPr lang="en-US" baseline="0" dirty="0"/>
          </a:p>
          <a:p>
            <a:r>
              <a:rPr lang="en-US" b="1" baseline="0" dirty="0"/>
              <a:t>***Insert information about how your agency is implementing Plans of Safe Care.  Include policy, procedure and practice requirements for participants.</a:t>
            </a:r>
            <a:endParaRPr lang="en-US" b="1" dirty="0"/>
          </a:p>
        </p:txBody>
      </p:sp>
    </p:spTree>
    <p:extLst>
      <p:ext uri="{BB962C8B-B14F-4D97-AF65-F5344CB8AC3E}">
        <p14:creationId xmlns:p14="http://schemas.microsoft.com/office/powerpoint/2010/main" val="268772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1241425"/>
            <a:ext cx="5957888" cy="3351213"/>
          </a:xfrm>
        </p:spPr>
      </p:sp>
      <p:sp>
        <p:nvSpPr>
          <p:cNvPr id="3" name="Notes Placeholder 2"/>
          <p:cNvSpPr>
            <a:spLocks noGrp="1"/>
          </p:cNvSpPr>
          <p:nvPr>
            <p:ph type="body" idx="1"/>
          </p:nvPr>
        </p:nvSpPr>
        <p:spPr/>
        <p:txBody>
          <a:bodyPr/>
          <a:lstStyle/>
          <a:p>
            <a:pPr defTabSz="949478">
              <a:defRPr/>
            </a:pPr>
            <a:r>
              <a:rPr lang="en-US" i="0" baseline="0" dirty="0"/>
              <a:t>Because prenatal substance exposure incidence is not collected systematically in any current data sources, including hospital data, it can be difficult to determine exactly how many infants may be affected.  Some formal diagnoses exist for neonatal abstinence syndrome and fetal alcohol spectrum disorder, but only a small percentage of the total number of infants who have been affected by prenatal exposure receive these diagnoses.  Through looking at the National Survey on Drug Use and Health, we have some data on substance use by pregnant women that point to the number of infants who may be born affected by prenatal exposure. None of these data take into account challenges with screening and identifying infants with prenatal exposure, making it all the more difficult to identify the actual prevalence of infants affected by prenatal substance exposure. </a:t>
            </a:r>
            <a:endParaRPr lang="en-US" dirty="0"/>
          </a:p>
          <a:p>
            <a:endParaRPr lang="en-US" dirty="0"/>
          </a:p>
          <a:p>
            <a:r>
              <a:rPr lang="en-US" dirty="0"/>
              <a:t>*Percentages are applied to the almost 4 million infants born in 2017 (Source:</a:t>
            </a:r>
            <a:r>
              <a:rPr lang="en-US" baseline="0" dirty="0"/>
              <a:t> U.S. Department of Health and Human Services, 2018).</a:t>
            </a:r>
          </a:p>
          <a:p>
            <a:r>
              <a:rPr lang="en-US" baseline="0" dirty="0"/>
              <a:t>** Includes nine categories of illicit drug use: use of marijuana, cocaine, heroin, hallucinogens, and inhalants, as well as the non-medical use of prescription-type pain relievers, tranquilizers, stimulants, and sedatives (Source: Center for Behavioral Health Statistics an Quality, 2018).</a:t>
            </a:r>
          </a:p>
          <a:p>
            <a:endParaRPr lang="en-US" baseline="0" dirty="0"/>
          </a:p>
          <a:p>
            <a:pPr defTabSz="1004401">
              <a:defRPr/>
            </a:pPr>
            <a:endParaRPr lang="en-US" dirty="0"/>
          </a:p>
        </p:txBody>
      </p:sp>
      <p:sp>
        <p:nvSpPr>
          <p:cNvPr id="4" name="Slide Number Placeholder 3"/>
          <p:cNvSpPr>
            <a:spLocks noGrp="1"/>
          </p:cNvSpPr>
          <p:nvPr>
            <p:ph type="sldNum" sz="quarter" idx="10"/>
          </p:nvPr>
        </p:nvSpPr>
        <p:spPr/>
        <p:txBody>
          <a:bodyPr/>
          <a:lstStyle/>
          <a:p>
            <a:fld id="{BA3CED44-6999-4014-9B95-1025B154F49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241761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xfrm>
            <a:off x="717550" y="1162050"/>
            <a:ext cx="5575300" cy="3136900"/>
          </a:xfrm>
          <a:ln/>
        </p:spPr>
      </p:sp>
      <p:sp>
        <p:nvSpPr>
          <p:cNvPr id="194563" name="Notes Placeholder 2"/>
          <p:cNvSpPr>
            <a:spLocks noGrp="1"/>
          </p:cNvSpPr>
          <p:nvPr>
            <p:ph type="body" idx="1"/>
          </p:nvPr>
        </p:nvSpPr>
        <p:spPr>
          <a:noFill/>
        </p:spPr>
        <p:txBody>
          <a:bodyPr/>
          <a:lstStyle/>
          <a:p>
            <a:r>
              <a:rPr lang="en-US" altLang="en-US" dirty="0">
                <a:latin typeface="Arial" panose="020B0604020202020204" pitchFamily="34" charset="0"/>
              </a:rPr>
              <a:t>While no federal</a:t>
            </a:r>
            <a:r>
              <a:rPr lang="en-US" altLang="en-US" baseline="0" dirty="0">
                <a:latin typeface="Arial" panose="020B0604020202020204" pitchFamily="34" charset="0"/>
              </a:rPr>
              <a:t> guidance defines a plan of safe care, these best practices may be used to create a useful tool for collaborative teams who are coordinating to address the needs of the infant and their family/caregiver. </a:t>
            </a:r>
          </a:p>
          <a:p>
            <a:endParaRPr lang="en-US" altLang="en-US" dirty="0">
              <a:latin typeface="Arial" panose="020B0604020202020204" pitchFamily="34" charset="0"/>
            </a:endParaRPr>
          </a:p>
          <a:p>
            <a:r>
              <a:rPr lang="en-US" altLang="en-US" dirty="0">
                <a:latin typeface="Arial" panose="020B0604020202020204" pitchFamily="34" charset="0"/>
              </a:rPr>
              <a:t>The Plan</a:t>
            </a:r>
            <a:r>
              <a:rPr lang="en-US" altLang="en-US" baseline="0" dirty="0">
                <a:latin typeface="Arial" panose="020B0604020202020204" pitchFamily="34" charset="0"/>
              </a:rPr>
              <a:t> of Safe Care</a:t>
            </a:r>
            <a:r>
              <a:rPr lang="en-US" altLang="en-US" dirty="0">
                <a:latin typeface="Arial" panose="020B0604020202020204" pitchFamily="34" charset="0"/>
              </a:rPr>
              <a:t> provides a way to operationalize services to mother and baby. It’s clear that the needs of this population are multi-layered. The Plan</a:t>
            </a:r>
            <a:r>
              <a:rPr lang="en-US" altLang="en-US" baseline="0" dirty="0">
                <a:latin typeface="Arial" panose="020B0604020202020204" pitchFamily="34" charset="0"/>
              </a:rPr>
              <a:t> of Safe Care</a:t>
            </a:r>
            <a:r>
              <a:rPr lang="en-US" altLang="en-US" dirty="0">
                <a:latin typeface="Arial" panose="020B0604020202020204" pitchFamily="34" charset="0"/>
              </a:rPr>
              <a:t> provides a vehicle to coordinate across systems so that all of the different service needs can be met. </a:t>
            </a:r>
          </a:p>
          <a:p>
            <a:endParaRPr lang="en-US" altLang="en-US" dirty="0">
              <a:latin typeface="Arial" panose="020B0604020202020204" pitchFamily="34" charset="0"/>
            </a:endParaRPr>
          </a:p>
          <a:p>
            <a:r>
              <a:rPr lang="en-US" altLang="en-US" dirty="0">
                <a:latin typeface="Arial" panose="020B0604020202020204" pitchFamily="34" charset="0"/>
              </a:rPr>
              <a:t>If</a:t>
            </a:r>
            <a:r>
              <a:rPr lang="en-US" altLang="en-US" baseline="0" dirty="0">
                <a:latin typeface="Arial" panose="020B0604020202020204" pitchFamily="34" charset="0"/>
              </a:rPr>
              <a:t> partners exist in the community or child welfare policy allows (such as in Vermont), </a:t>
            </a:r>
            <a:r>
              <a:rPr lang="en-US" altLang="en-US" dirty="0">
                <a:latin typeface="Arial" panose="020B0604020202020204" pitchFamily="34" charset="0"/>
              </a:rPr>
              <a:t>development of a Plan of</a:t>
            </a:r>
            <a:r>
              <a:rPr lang="en-US" altLang="en-US" baseline="0" dirty="0">
                <a:latin typeface="Arial" panose="020B0604020202020204" pitchFamily="34" charset="0"/>
              </a:rPr>
              <a:t> </a:t>
            </a:r>
            <a:r>
              <a:rPr lang="en-US" altLang="en-US" dirty="0">
                <a:latin typeface="Arial" panose="020B0604020202020204" pitchFamily="34" charset="0"/>
              </a:rPr>
              <a:t>Safe Care prior to the birth of the infant supports systems, including the family, to prepare for the birth of an infant who may have special needs. Having a plan in place prevents a need to revert to crisis mode. </a:t>
            </a:r>
          </a:p>
          <a:p>
            <a:endParaRPr lang="en-US" altLang="en-US" dirty="0">
              <a:latin typeface="Arial" panose="020B0604020202020204" pitchFamily="34" charset="0"/>
            </a:endParaRPr>
          </a:p>
          <a:p>
            <a:r>
              <a:rPr lang="en-US" altLang="en-US" dirty="0">
                <a:latin typeface="Arial" panose="020B0604020202020204" pitchFamily="34" charset="0"/>
              </a:rPr>
              <a:t>Beyond the pregnancy, the plan ensures that services continue beyond the birth event. The often forgotten “postpartum” period is critical – it’s a time of major stress and life changes for the mother, mothers are at particularly high risk for relapse and post-partum depression, and of course the needs of the infant who is prentally exposed must be identified and addressed. </a:t>
            </a:r>
          </a:p>
          <a:p>
            <a:endParaRPr lang="en-US" altLang="en-US" dirty="0">
              <a:latin typeface="Arial" panose="020B0604020202020204" pitchFamily="34" charset="0"/>
            </a:endParaRPr>
          </a:p>
          <a:p>
            <a:r>
              <a:rPr lang="en-US" altLang="en-US" dirty="0">
                <a:latin typeface="Arial" panose="020B0604020202020204" pitchFamily="34" charset="0"/>
              </a:rPr>
              <a:t>Since the plan is not just a one-time document and seeks to drive a comprehensive service array, a structure to ensure coordination of, access to, and engagement in services is helpful.  </a:t>
            </a:r>
            <a:r>
              <a:rPr lang="en-US" dirty="0"/>
              <a:t>The Plan of</a:t>
            </a:r>
            <a:r>
              <a:rPr lang="en-US" baseline="0" dirty="0"/>
              <a:t> </a:t>
            </a:r>
            <a:r>
              <a:rPr lang="en-US" dirty="0"/>
              <a:t>Safe Care provides</a:t>
            </a:r>
            <a:r>
              <a:rPr lang="en-US" baseline="0" dirty="0"/>
              <a:t> a way to operationalize services to mother and baby. </a:t>
            </a:r>
          </a:p>
          <a:p>
            <a:endParaRPr lang="en-US" dirty="0"/>
          </a:p>
          <a:p>
            <a:r>
              <a:rPr lang="en-US" baseline="0" dirty="0"/>
              <a:t>In a sense, the Plan of Safe Care can be seen as the coordination of multiple care plans – the hospital discharge plan which includes recommendations for the mother and infant’s care, the care plan developed by the pediatrician or specialist, the child welfare case plan, the mother’s substance use treatment plan, etc.</a:t>
            </a:r>
          </a:p>
          <a:p>
            <a:endParaRPr lang="en-US" baseline="0" dirty="0"/>
          </a:p>
        </p:txBody>
      </p:sp>
      <p:sp>
        <p:nvSpPr>
          <p:cNvPr id="194564" name="Slide Number Placeholder 3"/>
          <p:cNvSpPr>
            <a:spLocks noGrp="1"/>
          </p:cNvSpPr>
          <p:nvPr>
            <p:ph type="sldNum" sz="quarter" idx="5"/>
          </p:nvPr>
        </p:nvSpPr>
        <p:spPr>
          <a:xfrm>
            <a:off x="4059181" y="8977134"/>
            <a:ext cx="3105348" cy="474207"/>
          </a:xfrm>
          <a:prstGeom prst="rect">
            <a:avLst/>
          </a:prstGeom>
          <a:noFill/>
        </p:spPr>
        <p:txBody>
          <a:bodyPr/>
          <a:lstStyle>
            <a:lvl1pPr>
              <a:defRPr>
                <a:solidFill>
                  <a:schemeClr val="tx1"/>
                </a:solidFill>
                <a:latin typeface="Arial" panose="020B0604020202020204" pitchFamily="34" charset="0"/>
              </a:defRPr>
            </a:lvl1pPr>
            <a:lvl2pPr marL="753831" indent="-287944">
              <a:defRPr>
                <a:solidFill>
                  <a:schemeClr val="tx1"/>
                </a:solidFill>
                <a:latin typeface="Arial" panose="020B0604020202020204" pitchFamily="34" charset="0"/>
              </a:defRPr>
            </a:lvl2pPr>
            <a:lvl3pPr marL="1159865" indent="-229708">
              <a:defRPr>
                <a:solidFill>
                  <a:schemeClr val="tx1"/>
                </a:solidFill>
                <a:latin typeface="Arial" panose="020B0604020202020204" pitchFamily="34" charset="0"/>
              </a:defRPr>
            </a:lvl3pPr>
            <a:lvl4pPr marL="1625751" indent="-229708">
              <a:defRPr>
                <a:solidFill>
                  <a:schemeClr val="tx1"/>
                </a:solidFill>
                <a:latin typeface="Arial" panose="020B0604020202020204" pitchFamily="34" charset="0"/>
              </a:defRPr>
            </a:lvl4pPr>
            <a:lvl5pPr marL="2090020" indent="-229708">
              <a:defRPr>
                <a:solidFill>
                  <a:schemeClr val="tx1"/>
                </a:solidFill>
                <a:latin typeface="Arial" panose="020B0604020202020204" pitchFamily="34" charset="0"/>
              </a:defRPr>
            </a:lvl5pPr>
            <a:lvl6pPr marL="2555907" indent="-229708" eaLnBrk="0" fontAlgn="base" hangingPunct="0">
              <a:spcBef>
                <a:spcPct val="0"/>
              </a:spcBef>
              <a:spcAft>
                <a:spcPct val="0"/>
              </a:spcAft>
              <a:defRPr>
                <a:solidFill>
                  <a:schemeClr val="tx1"/>
                </a:solidFill>
                <a:latin typeface="Arial" panose="020B0604020202020204" pitchFamily="34" charset="0"/>
              </a:defRPr>
            </a:lvl6pPr>
            <a:lvl7pPr marL="3021794" indent="-229708" eaLnBrk="0" fontAlgn="base" hangingPunct="0">
              <a:spcBef>
                <a:spcPct val="0"/>
              </a:spcBef>
              <a:spcAft>
                <a:spcPct val="0"/>
              </a:spcAft>
              <a:defRPr>
                <a:solidFill>
                  <a:schemeClr val="tx1"/>
                </a:solidFill>
                <a:latin typeface="Arial" panose="020B0604020202020204" pitchFamily="34" charset="0"/>
              </a:defRPr>
            </a:lvl7pPr>
            <a:lvl8pPr marL="3487680" indent="-229708" eaLnBrk="0" fontAlgn="base" hangingPunct="0">
              <a:spcBef>
                <a:spcPct val="0"/>
              </a:spcBef>
              <a:spcAft>
                <a:spcPct val="0"/>
              </a:spcAft>
              <a:defRPr>
                <a:solidFill>
                  <a:schemeClr val="tx1"/>
                </a:solidFill>
                <a:latin typeface="Arial" panose="020B0604020202020204" pitchFamily="34" charset="0"/>
              </a:defRPr>
            </a:lvl8pPr>
            <a:lvl9pPr marL="3953567" indent="-229708" eaLnBrk="0" fontAlgn="base" hangingPunct="0">
              <a:spcBef>
                <a:spcPct val="0"/>
              </a:spcBef>
              <a:spcAft>
                <a:spcPct val="0"/>
              </a:spcAft>
              <a:defRPr>
                <a:solidFill>
                  <a:schemeClr val="tx1"/>
                </a:solidFill>
                <a:latin typeface="Arial" panose="020B0604020202020204" pitchFamily="34" charset="0"/>
              </a:defRPr>
            </a:lvl9pPr>
          </a:lstStyle>
          <a:p>
            <a:fld id="{C7B31BCA-98EA-4656-A689-FB30105D5EE5}" type="slidenum">
              <a:rPr altLang="en-US" smtClean="0">
                <a:solidFill>
                  <a:srgbClr val="000000"/>
                </a:solidFill>
              </a:rPr>
              <a:pPr/>
              <a:t>50</a:t>
            </a:fld>
            <a:endParaRPr altLang="en-US" dirty="0">
              <a:solidFill>
                <a:srgbClr val="000000"/>
              </a:solidFill>
            </a:endParaRPr>
          </a:p>
        </p:txBody>
      </p:sp>
    </p:spTree>
    <p:extLst>
      <p:ext uri="{BB962C8B-B14F-4D97-AF65-F5344CB8AC3E}">
        <p14:creationId xmlns:p14="http://schemas.microsoft.com/office/powerpoint/2010/main" val="2156712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49478"/>
            <a:r>
              <a:rPr lang="en-US" dirty="0">
                <a:latin typeface="Arial" panose="020B0604020202020204" pitchFamily="34" charset="0"/>
                <a:cs typeface="Arial" panose="020B0604020202020204" pitchFamily="34" charset="0"/>
              </a:rPr>
              <a:t>Although a Safety Plan, Discharge Plan, or Treatment Plan may address some of the components in a Plan of Safe Care, they have different purposes and, individually</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may not include all the needed components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p>
          <a:p>
            <a:pPr defTabSz="949478"/>
            <a:endParaRPr lang="en-US" sz="2200" dirty="0">
              <a:latin typeface="Arial" panose="020B0604020202020204" pitchFamily="34" charset="0"/>
              <a:ea typeface="Helvetica Neue"/>
              <a:cs typeface="Arial" panose="020B0604020202020204" pitchFamily="34" charset="0"/>
              <a:sym typeface="Helvetica Neue"/>
            </a:endParaRPr>
          </a:p>
          <a:p>
            <a:pPr defTabSz="949478"/>
            <a:r>
              <a:rPr lang="en-US" sz="2200" dirty="0">
                <a:latin typeface="Helvetica Neue"/>
                <a:ea typeface="Helvetica Neue"/>
                <a:cs typeface="Helvetica Neue"/>
                <a:sym typeface="Helvetica Neue"/>
              </a:rPr>
              <a:t>Child welfare system safety plans may focus on immediate safety of a child, while Plans of Safe Care focus on the safety and well-being of infants by addressing the health and substance use disorder treatment needs of the infant and affected family or caregiver.  This process may include more extensive follow-up plans that support families and focus on the longer-term well-being of the infant and family or caregiver.  </a:t>
            </a:r>
          </a:p>
          <a:p>
            <a:pPr defTabSz="949478"/>
            <a:endParaRPr lang="en-US" sz="2200" dirty="0">
              <a:latin typeface="Helvetica Neue"/>
              <a:ea typeface="Helvetica Neue"/>
              <a:cs typeface="Helvetica Neue"/>
              <a:sym typeface="Helvetica Neue"/>
            </a:endParaRPr>
          </a:p>
          <a:p>
            <a:pPr defTabSz="949478"/>
            <a:r>
              <a:rPr lang="en-US" sz="2200" dirty="0">
                <a:latin typeface="Helvetica Neue"/>
                <a:ea typeface="Helvetica Neue"/>
                <a:cs typeface="Helvetica Neue"/>
                <a:sym typeface="Helvetica Neue"/>
              </a:rPr>
              <a:t>Substance use treatment plans may focus on treatment of adults, while Plans of Safe Care may include the treatment and broad services of the whole family, including the infant and parent-child dyad.  </a:t>
            </a:r>
          </a:p>
          <a:p>
            <a:pPr defTabSz="949478"/>
            <a:endParaRPr lang="en-US" sz="2200" dirty="0">
              <a:latin typeface="Helvetica Neue"/>
              <a:ea typeface="Helvetica Neue"/>
              <a:cs typeface="Helvetica Neue"/>
              <a:sym typeface="Helvetica Neue"/>
            </a:endParaRPr>
          </a:p>
          <a:p>
            <a:pPr defTabSz="949478"/>
            <a:r>
              <a:rPr lang="en-US" sz="2200" dirty="0">
                <a:latin typeface="Helvetica Neue"/>
                <a:ea typeface="Helvetica Neue"/>
                <a:cs typeface="Helvetica Neue"/>
                <a:sym typeface="Helvetica Neue"/>
              </a:rPr>
              <a:t>Hospital discharge plans may focus on the health and well-being of the infant, while Plans of Safe Care include the ongoing health and development of the infant as well as the educational and substance use disorder treatment needs of the family/caregiver who will be caring for the infant.  </a:t>
            </a:r>
          </a:p>
          <a:p>
            <a:endParaRPr lang="en-US" sz="2200" dirty="0">
              <a:latin typeface="Helvetica Neue"/>
              <a:ea typeface="Helvetica Neue"/>
              <a:cs typeface="Helvetica Neue"/>
              <a:sym typeface="Helvetica Neue"/>
            </a:endParaRPr>
          </a:p>
          <a:p>
            <a:r>
              <a:rPr lang="en-US" sz="2200" dirty="0">
                <a:latin typeface="Helvetica Neue"/>
                <a:ea typeface="Helvetica Neue"/>
                <a:cs typeface="Helvetica Neue"/>
                <a:sym typeface="Helvetica Neue"/>
              </a:rPr>
              <a:t>Current child welfare safety plans, substance use treatment plans, and hospital discharge plans can strengthen Plans of Safe Care.  Providing the full range of currently-available prevention and intervention services along with additional services to meet the family or caregiver’s on-going service needs benefit Plans of Safe Care.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a:xfrm>
            <a:off x="5382827" y="6769642"/>
            <a:ext cx="4117961" cy="357598"/>
          </a:xfrm>
          <a:prstGeom prst="rect">
            <a:avLst/>
          </a:prstGeom>
        </p:spPr>
        <p:txBody>
          <a:bodyPr/>
          <a:lstStyle/>
          <a:p>
            <a:pPr algn="ctr" defTabSz="841185" hangingPunct="0"/>
            <a:fld id="{C507B35E-E25B-4C7C-80C8-37B2AB0E8233}" type="slidenum">
              <a:rPr lang="en-US" sz="5100" kern="0">
                <a:solidFill>
                  <a:srgbClr val="000000"/>
                </a:solidFill>
                <a:latin typeface="Helvetica Light"/>
                <a:sym typeface="Helvetica Light"/>
              </a:rPr>
              <a:pPr algn="ctr" defTabSz="841185" hangingPunct="0"/>
              <a:t>51</a:t>
            </a:fld>
            <a:endParaRPr lang="en-US" sz="5100" kern="0">
              <a:solidFill>
                <a:srgbClr val="000000"/>
              </a:solidFill>
              <a:latin typeface="Helvetica Light"/>
              <a:sym typeface="Helvetica Light"/>
            </a:endParaRPr>
          </a:p>
        </p:txBody>
      </p:sp>
    </p:spTree>
    <p:extLst>
      <p:ext uri="{BB962C8B-B14F-4D97-AF65-F5344CB8AC3E}">
        <p14:creationId xmlns:p14="http://schemas.microsoft.com/office/powerpoint/2010/main" val="1012077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Based on experiences with states and practice based wisdom about benefits of collaboration, the potential benefits of plans of safe care include improved health of infants, improved family functioning, improved parent health, improved infant safety, improvements in collaboration that can create cost saving, and improvement in processes that can create cost savings.</a:t>
            </a:r>
          </a:p>
          <a:p>
            <a:endParaRPr lang="en-US" b="1" dirty="0"/>
          </a:p>
          <a:p>
            <a:r>
              <a:rPr lang="en-US" b="1" dirty="0"/>
              <a:t>***Insert information on Plans</a:t>
            </a:r>
            <a:r>
              <a:rPr lang="en-US" b="1" baseline="0" dirty="0"/>
              <a:t> of Safe Care in your state.  </a:t>
            </a:r>
            <a:endParaRPr lang="en-US" b="1" dirty="0"/>
          </a:p>
        </p:txBody>
      </p:sp>
      <p:sp>
        <p:nvSpPr>
          <p:cNvPr id="4" name="Slide Number Placeholder 3"/>
          <p:cNvSpPr>
            <a:spLocks noGrp="1"/>
          </p:cNvSpPr>
          <p:nvPr>
            <p:ph type="sldNum" sz="quarter" idx="10"/>
          </p:nvPr>
        </p:nvSpPr>
        <p:spPr>
          <a:xfrm>
            <a:off x="5382827" y="6769642"/>
            <a:ext cx="4117961" cy="357598"/>
          </a:xfrm>
          <a:prstGeom prst="rect">
            <a:avLst/>
          </a:prstGeom>
        </p:spPr>
        <p:txBody>
          <a:bodyPr/>
          <a:lstStyle/>
          <a:p>
            <a:fld id="{C507B35E-E25B-4C7C-80C8-37B2AB0E8233}" type="slidenum">
              <a:rPr lang="en-US" smtClean="0">
                <a:solidFill>
                  <a:prstClr val="black"/>
                </a:solidFill>
                <a:latin typeface="Calibri" panose="020F0502020204030204"/>
              </a: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1082151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AA64E9-55D9-465D-837A-513327C7D3D5}" type="slidenum">
              <a:rPr lang="en-US" smtClean="0"/>
              <a:t>53</a:t>
            </a:fld>
            <a:endParaRPr lang="en-US" dirty="0"/>
          </a:p>
        </p:txBody>
      </p:sp>
    </p:spTree>
    <p:extLst>
      <p:ext uri="{BB962C8B-B14F-4D97-AF65-F5344CB8AC3E}">
        <p14:creationId xmlns:p14="http://schemas.microsoft.com/office/powerpoint/2010/main" val="1202660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886688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433394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143269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107945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138932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244184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r>
              <a:rPr lang="en-US" dirty="0"/>
              <a:t>This</a:t>
            </a:r>
            <a:r>
              <a:rPr lang="en-US" baseline="0" dirty="0"/>
              <a:t> slide represents the children in out-of-home care during the fiscal year in which parental alcohol or other drug use was a contributing factor for removal. While it does appear that the percentage of cases with parental alcohol or drug use has been increasing over the past 15 years, it is important to note that some of this increase could be due to </a:t>
            </a:r>
            <a:r>
              <a:rPr lang="en-US" dirty="0"/>
              <a:t>better identification, data</a:t>
            </a:r>
            <a:r>
              <a:rPr lang="en-US" baseline="0" dirty="0"/>
              <a:t> collection, and worker training</a:t>
            </a:r>
            <a:r>
              <a:rPr lang="en-US" dirty="0"/>
              <a:t>—and may not all be attributable to an increase in substance</a:t>
            </a:r>
            <a:r>
              <a:rPr lang="en-US" baseline="0" dirty="0"/>
              <a:t> use disorder</a:t>
            </a:r>
            <a:r>
              <a:rPr lang="en-US" dirty="0"/>
              <a:t>. Additionally, in</a:t>
            </a:r>
            <a:r>
              <a:rPr lang="en-US" baseline="0" dirty="0"/>
              <a:t> this data collection tool, multiple reasons for removal can be listed and, in some jurisdictions, only the first identified reason may be included in the data set; so, for cases where parental alcohol or drug use is identified as a factor later in child welfare care OR in conjunction with other factors, it may not be represented in the number presented here.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u="sng" baseline="0" dirty="0"/>
              <a:t>Prevalence </a:t>
            </a:r>
            <a:r>
              <a:rPr lang="en-US" b="0" u="none" baseline="0" dirty="0"/>
              <a:t>of parental AOD as a contributing factor for removal within a given amount of time: it is helpful in understanding the “burden to the system” at a given time. </a:t>
            </a:r>
          </a:p>
          <a:p>
            <a:pPr marL="0" indent="0">
              <a:buFont typeface="Arial" panose="020B0604020202020204" pitchFamily="34" charset="0"/>
              <a:buNone/>
            </a:pPr>
            <a:endParaRPr lang="en-US" b="0" u="none"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Explanation</a:t>
            </a:r>
            <a:r>
              <a:rPr lang="en-US" b="1" baseline="0" dirty="0"/>
              <a:t> of data presented: </a:t>
            </a:r>
            <a:r>
              <a:rPr lang="en-US" b="0" baseline="0" dirty="0"/>
              <a:t>The % of children in OOHC who had AOD listed as a reason for removal (there can be more than 1 reason listed for removal). In 2017, there are 690,627 children in OOHC and 258,770 with parental AOD as a contributing factor for removal.</a:t>
            </a:r>
          </a:p>
          <a:p>
            <a:endParaRPr lang="en-US" baseline="0" dirty="0"/>
          </a:p>
        </p:txBody>
      </p:sp>
      <p:sp>
        <p:nvSpPr>
          <p:cNvPr id="4" name="Slide Number Placeholder 3"/>
          <p:cNvSpPr>
            <a:spLocks noGrp="1"/>
          </p:cNvSpPr>
          <p:nvPr>
            <p:ph type="sldNum" sz="quarter" idx="10"/>
          </p:nvPr>
        </p:nvSpPr>
        <p:spPr>
          <a:xfrm>
            <a:off x="7296721" y="5190059"/>
            <a:ext cx="5582125" cy="274158"/>
          </a:xfrm>
          <a:prstGeom prst="rect">
            <a:avLst/>
          </a:prstGeom>
        </p:spPr>
        <p:txBody>
          <a:bodyPr lIns="94947" tIns="47474" rIns="94947" bIns="47474"/>
          <a:lstStyle/>
          <a:p>
            <a:pPr algn="ctr" defTabSz="841185" hangingPunct="0"/>
            <a:fld id="{235C9E78-2159-421B-A531-7047694C3782}" type="slidenum">
              <a:rPr lang="en-US" sz="5100" kern="0">
                <a:solidFill>
                  <a:srgbClr val="000000"/>
                </a:solidFill>
                <a:latin typeface="Helvetica Light"/>
                <a:sym typeface="Helvetica Light"/>
              </a:rPr>
              <a:pPr algn="ctr" defTabSz="841185" hangingPunct="0"/>
              <a:t>6</a:t>
            </a:fld>
            <a:endParaRPr lang="en-US" sz="5100" kern="0" dirty="0">
              <a:solidFill>
                <a:srgbClr val="000000"/>
              </a:solidFill>
              <a:latin typeface="Helvetica Light"/>
              <a:sym typeface="Helvetica Light"/>
            </a:endParaRPr>
          </a:p>
        </p:txBody>
      </p:sp>
    </p:spTree>
    <p:extLst>
      <p:ext uri="{BB962C8B-B14F-4D97-AF65-F5344CB8AC3E}">
        <p14:creationId xmlns:p14="http://schemas.microsoft.com/office/powerpoint/2010/main" val="28477853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740023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9835198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017025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43186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What percentage of cases involve parental</a:t>
            </a:r>
            <a:r>
              <a:rPr lang="en-US" baseline="0" dirty="0"/>
              <a:t> substance use</a:t>
            </a:r>
            <a:r>
              <a:rPr lang="en-US" dirty="0"/>
              <a:t>?</a:t>
            </a:r>
          </a:p>
          <a:p>
            <a:pPr defTabSz="931774">
              <a:defRPr/>
            </a:pPr>
            <a:endParaRPr lang="en-US" dirty="0"/>
          </a:p>
          <a:p>
            <a:r>
              <a:rPr lang="en-US" dirty="0"/>
              <a:t>Based on AFCARS data from 2017, this map shows the prevalence of alcohol</a:t>
            </a:r>
            <a:r>
              <a:rPr lang="en-US" baseline="0" dirty="0"/>
              <a:t> or other drug use as a contributing factor for removal by state.  As you can see, this varies widely by state due to differences in reporting and policies about how this data is captured and inputted into state data systems that feed the AFCARS data.  This variation likely contributes to a substantial undercount of children removed with parental alcohol or other drug use as a contributing factor.  </a:t>
            </a:r>
          </a:p>
          <a:p>
            <a:pPr marL="174708" indent="-174708">
              <a:buFont typeface="Arial" panose="020B0604020202020204" pitchFamily="34" charset="0"/>
              <a:buChar char="•"/>
            </a:pPr>
            <a:endParaRPr lang="en-US" dirty="0"/>
          </a:p>
          <a:p>
            <a:r>
              <a:rPr lang="en-US" dirty="0"/>
              <a:t>In many child</a:t>
            </a:r>
            <a:r>
              <a:rPr lang="en-US" baseline="0" dirty="0"/>
              <a:t> welfare cases, </a:t>
            </a:r>
            <a:r>
              <a:rPr lang="en-US" dirty="0"/>
              <a:t>substance</a:t>
            </a:r>
            <a:r>
              <a:rPr lang="en-US" baseline="0" dirty="0"/>
              <a:t> use</a:t>
            </a:r>
            <a:r>
              <a:rPr lang="en-US" dirty="0"/>
              <a:t> is not identified as a contributing</a:t>
            </a:r>
            <a:r>
              <a:rPr lang="en-US" baseline="0" dirty="0"/>
              <a:t> </a:t>
            </a:r>
            <a:r>
              <a:rPr lang="en-US" dirty="0"/>
              <a:t>factor until the point it is impossible to ignore,</a:t>
            </a:r>
            <a:r>
              <a:rPr lang="en-US" baseline="0" dirty="0"/>
              <a:t> making it </a:t>
            </a:r>
            <a:r>
              <a:rPr lang="en-US" dirty="0"/>
              <a:t>more difficult to intervene and creating greater impact on the children in the family.</a:t>
            </a:r>
          </a:p>
          <a:p>
            <a:pPr marL="174708" indent="-174708">
              <a:buFont typeface="Arial" panose="020B0604020202020204" pitchFamily="34" charset="0"/>
              <a:buChar char="•"/>
            </a:pPr>
            <a:endParaRPr lang="en-US" dirty="0"/>
          </a:p>
          <a:p>
            <a:r>
              <a:rPr lang="en-US" dirty="0"/>
              <a:t>Some of the states with higher rates of parental</a:t>
            </a:r>
            <a:r>
              <a:rPr lang="en-US" baseline="0" dirty="0"/>
              <a:t> alcohol or other drug use as a contributing factor for removal have implemented universal screening, training on data collection and entry, or other training or data policies that have improved the accuracy of their data.  </a:t>
            </a:r>
            <a:endParaRPr lang="en-US" dirty="0"/>
          </a:p>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146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49478">
              <a:defRPr/>
            </a:pPr>
            <a:r>
              <a:rPr lang="en-US" dirty="0"/>
              <a:t>The graph</a:t>
            </a:r>
            <a:r>
              <a:rPr lang="en-US" baseline="0" dirty="0"/>
              <a:t> provides information about</a:t>
            </a:r>
            <a:r>
              <a:rPr lang="en-US" dirty="0"/>
              <a:t> kids who are</a:t>
            </a:r>
            <a:r>
              <a:rPr lang="en-US" b="1" dirty="0"/>
              <a:t> in </a:t>
            </a:r>
            <a:r>
              <a:rPr lang="en-US" dirty="0"/>
              <a:t>care as of September</a:t>
            </a:r>
            <a:r>
              <a:rPr lang="en-US" baseline="0" dirty="0"/>
              <a:t> 30</a:t>
            </a:r>
            <a:r>
              <a:rPr lang="en-US" baseline="30000" dirty="0"/>
              <a:t>th</a:t>
            </a:r>
            <a:r>
              <a:rPr lang="en-US" baseline="0" dirty="0"/>
              <a:t> of the listed year based on AFCARS data</a:t>
            </a:r>
            <a:r>
              <a:rPr lang="en-US" dirty="0"/>
              <a:t>. It’s not</a:t>
            </a:r>
            <a:r>
              <a:rPr lang="en-US" baseline="0" dirty="0"/>
              <a:t> about those who are entering out-of-home care but rather those who remain in care. </a:t>
            </a:r>
          </a:p>
          <a:p>
            <a:pPr defTabSz="949478">
              <a:defRPr/>
            </a:pPr>
            <a:endParaRPr lang="en-US" baseline="0" dirty="0"/>
          </a:p>
          <a:p>
            <a:pPr defTabSz="949478">
              <a:defRPr/>
            </a:pPr>
            <a:r>
              <a:rPr lang="en-US" dirty="0"/>
              <a:t>The key takeaway for this slide is after a decade of decreasing the number of children in out-of-home care, that trend began to reverse in 2012-2013. The increasing number of children in care result from both new intakes as well as children who are remaining longer in care.</a:t>
            </a:r>
          </a:p>
          <a:p>
            <a:pPr defTabSz="949478">
              <a:defRPr/>
            </a:pPr>
            <a:endParaRPr lang="en-US" baseline="0" dirty="0"/>
          </a:p>
          <a:p>
            <a:pPr defTabSz="949478">
              <a:defRPr/>
            </a:pPr>
            <a:endParaRPr lang="en-US" baseline="0" dirty="0"/>
          </a:p>
          <a:p>
            <a:endParaRPr lang="en-US" dirty="0"/>
          </a:p>
        </p:txBody>
      </p:sp>
      <p:sp>
        <p:nvSpPr>
          <p:cNvPr id="4" name="Slide Number Placeholder 3"/>
          <p:cNvSpPr>
            <a:spLocks noGrp="1"/>
          </p:cNvSpPr>
          <p:nvPr>
            <p:ph type="sldNum" sz="quarter" idx="10"/>
          </p:nvPr>
        </p:nvSpPr>
        <p:spPr>
          <a:xfrm>
            <a:off x="4059181" y="8977134"/>
            <a:ext cx="3105348" cy="474207"/>
          </a:xfrm>
          <a:prstGeom prst="rect">
            <a:avLst/>
          </a:prstGeom>
        </p:spPr>
        <p:txBody>
          <a:bodyPr/>
          <a:lstStyle/>
          <a:p>
            <a:pPr algn="ctr" defTabSz="841185" hangingPunct="0"/>
            <a:fld id="{51BEE9BE-173F-4F9C-9041-150998CC5DCA}" type="slidenum">
              <a:rPr lang="en-US" sz="5100" kern="0">
                <a:solidFill>
                  <a:prstClr val="black"/>
                </a:solidFill>
                <a:sym typeface="Helvetica Light"/>
              </a:rPr>
              <a:pPr algn="ctr" defTabSz="841185" hangingPunct="0"/>
              <a:t>8</a:t>
            </a:fld>
            <a:endParaRPr lang="en-US" sz="5100" kern="0">
              <a:solidFill>
                <a:prstClr val="black"/>
              </a:solidFill>
              <a:sym typeface="Helvetica Light"/>
            </a:endParaRPr>
          </a:p>
        </p:txBody>
      </p:sp>
    </p:spTree>
    <p:extLst>
      <p:ext uri="{BB962C8B-B14F-4D97-AF65-F5344CB8AC3E}">
        <p14:creationId xmlns:p14="http://schemas.microsoft.com/office/powerpoint/2010/main" val="299406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5201">
              <a:defRPr/>
            </a:pPr>
            <a:r>
              <a:rPr lang="en-US" b="0" dirty="0"/>
              <a:t>AFCARS</a:t>
            </a:r>
            <a:r>
              <a:rPr lang="en-US" b="0" baseline="0" dirty="0"/>
              <a:t> data from 2017 shows the number of children entering foster care by age group, with children under 1 representing the largest group by far.  This is due to the concern that these very young children are more susceptible to negative effects of the most common reasons for removal across all age groups, including parental substance use and neglect.  </a:t>
            </a:r>
            <a:endParaRPr lang="en-US" b="1" dirty="0"/>
          </a:p>
          <a:p>
            <a:pPr defTabSz="915201">
              <a:defRPr/>
            </a:pPr>
            <a:endParaRPr lang="en-US" b="1" dirty="0"/>
          </a:p>
          <a:p>
            <a:pPr defTabSz="915201">
              <a:defRPr/>
            </a:pPr>
            <a:r>
              <a:rPr lang="en-US" b="1" dirty="0"/>
              <a:t>Explanation</a:t>
            </a:r>
            <a:r>
              <a:rPr lang="en-US" b="1" baseline="0" dirty="0"/>
              <a:t> of data presented: </a:t>
            </a:r>
            <a:r>
              <a:rPr lang="en-US" b="0" baseline="0" dirty="0"/>
              <a:t>The number of children who </a:t>
            </a:r>
            <a:r>
              <a:rPr lang="en-US" b="0" u="sng" baseline="0" dirty="0"/>
              <a:t>entered out-of-home care during Fiscal Year</a:t>
            </a:r>
            <a:r>
              <a:rPr lang="en-US" b="0" u="none" baseline="0" dirty="0"/>
              <a:t> by age. A total of 269,690 children entered foster care in 2017. </a:t>
            </a:r>
          </a:p>
          <a:p>
            <a:pPr defTabSz="915201">
              <a:defRPr/>
            </a:pPr>
            <a:endParaRPr lang="en-US" b="0" u="none" baseline="0" dirty="0"/>
          </a:p>
          <a:p>
            <a:pPr marL="0" marR="0" lvl="0" indent="0" algn="l" defTabSz="915201" rtl="0" eaLnBrk="1" fontAlgn="auto" latinLnBrk="0" hangingPunct="1">
              <a:lnSpc>
                <a:spcPct val="100000"/>
              </a:lnSpc>
              <a:spcBef>
                <a:spcPts val="0"/>
              </a:spcBef>
              <a:spcAft>
                <a:spcPts val="0"/>
              </a:spcAft>
              <a:buClrTx/>
              <a:buSzTx/>
              <a:buFontTx/>
              <a:buNone/>
              <a:tabLst/>
              <a:defRPr/>
            </a:pPr>
            <a:r>
              <a:rPr lang="en-US" b="1" baseline="0" dirty="0"/>
              <a:t>Incidence</a:t>
            </a:r>
            <a:r>
              <a:rPr lang="en-US" b="0" baseline="0" dirty="0"/>
              <a:t> of foster care entry by age. Incidence is more helpful in understanding changes in events occurring over time. Incidence only includes new cases, and doesn’t take length of event into consideration at all. Incidence rates can vary much more than prevalence, especially with longer-lasting events, and don’t necessarily provide an overview of the entire system. </a:t>
            </a:r>
          </a:p>
          <a:p>
            <a:pPr defTabSz="915201">
              <a:defRPr/>
            </a:pPr>
            <a:endParaRPr lang="en-US" b="0" baseline="0" dirty="0"/>
          </a:p>
        </p:txBody>
      </p:sp>
      <p:sp>
        <p:nvSpPr>
          <p:cNvPr id="4" name="Slide Number Placeholder 3"/>
          <p:cNvSpPr>
            <a:spLocks noGrp="1"/>
          </p:cNvSpPr>
          <p:nvPr>
            <p:ph type="sldNum" sz="quarter" idx="10"/>
          </p:nvPr>
        </p:nvSpPr>
        <p:spPr>
          <a:xfrm>
            <a:off x="4059181" y="8977134"/>
            <a:ext cx="3105348" cy="474207"/>
          </a:xfrm>
          <a:prstGeom prst="rect">
            <a:avLst/>
          </a:prstGeom>
        </p:spPr>
        <p:txBody>
          <a:bodyPr/>
          <a:lstStyle/>
          <a:p>
            <a:pPr algn="ctr" defTabSz="841185" hangingPunct="0"/>
            <a:fld id="{235C9E78-2159-421B-A531-7047694C3782}" type="slidenum">
              <a:rPr lang="en-US" sz="5100" kern="0">
                <a:solidFill>
                  <a:srgbClr val="000000"/>
                </a:solidFill>
                <a:latin typeface="Helvetica Light"/>
                <a:sym typeface="Helvetica Light"/>
              </a:rPr>
              <a:pPr algn="ctr" defTabSz="841185" hangingPunct="0"/>
              <a:t>9</a:t>
            </a:fld>
            <a:endParaRPr lang="en-US" sz="5100" kern="0" dirty="0">
              <a:solidFill>
                <a:srgbClr val="000000"/>
              </a:solidFill>
              <a:latin typeface="Helvetica Light"/>
              <a:sym typeface="Helvetica Light"/>
            </a:endParaRPr>
          </a:p>
        </p:txBody>
      </p:sp>
    </p:spTree>
    <p:extLst>
      <p:ext uri="{BB962C8B-B14F-4D97-AF65-F5344CB8AC3E}">
        <p14:creationId xmlns:p14="http://schemas.microsoft.com/office/powerpoint/2010/main" val="4221669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77594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9279773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6" name="Shape 66"/>
          <p:cNvSpPr>
            <a:spLocks noGrp="1"/>
          </p:cNvSpPr>
          <p:nvPr>
            <p:ph type="pic" idx="13"/>
          </p:nvPr>
        </p:nvSpPr>
        <p:spPr>
          <a:xfrm>
            <a:off x="-55356" y="-28773"/>
            <a:ext cx="12251912" cy="4636095"/>
          </a:xfrm>
          <a:prstGeom prst="rect">
            <a:avLst/>
          </a:prstGeom>
        </p:spPr>
        <p:txBody>
          <a:bodyPr lIns="91439" tIns="45719" rIns="91439" bIns="45719" anchor="t">
            <a:noAutofit/>
          </a:bodyPr>
          <a:lstStyle/>
          <a:p>
            <a:endParaRPr/>
          </a:p>
        </p:txBody>
      </p:sp>
      <p:sp>
        <p:nvSpPr>
          <p:cNvPr id="67" name="Shape 67"/>
          <p:cNvSpPr>
            <a:spLocks noGrp="1"/>
          </p:cNvSpPr>
          <p:nvPr>
            <p:ph type="title"/>
          </p:nvPr>
        </p:nvSpPr>
        <p:spPr>
          <a:xfrm>
            <a:off x="571500" y="5067300"/>
            <a:ext cx="11557000" cy="1003300"/>
          </a:xfrm>
          <a:prstGeom prst="rect">
            <a:avLst/>
          </a:prstGeom>
        </p:spPr>
        <p:txBody>
          <a:bodyPr anchor="b"/>
          <a:lstStyle/>
          <a:p>
            <a:r>
              <a:t>Title Text</a:t>
            </a:r>
          </a:p>
        </p:txBody>
      </p:sp>
      <p:sp>
        <p:nvSpPr>
          <p:cNvPr id="68" name="Shape 68"/>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83718113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74934302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6582990" y="552450"/>
            <a:ext cx="4762501" cy="5753100"/>
          </a:xfrm>
          <a:prstGeom prst="rect">
            <a:avLst/>
          </a:prstGeom>
        </p:spPr>
        <p:txBody>
          <a:bodyPr lIns="91439" tIns="45719" rIns="91439" bIns="45719" anchor="t">
            <a:noAutofit/>
          </a:bodyPr>
          <a:lstStyle/>
          <a:p>
            <a:endParaRPr/>
          </a:p>
        </p:txBody>
      </p:sp>
      <p:sp>
        <p:nvSpPr>
          <p:cNvPr id="84" name="Shape 84"/>
          <p:cNvSpPr>
            <a:spLocks noGrp="1"/>
          </p:cNvSpPr>
          <p:nvPr>
            <p:ph type="title"/>
          </p:nvPr>
        </p:nvSpPr>
        <p:spPr>
          <a:xfrm>
            <a:off x="825500" y="552450"/>
            <a:ext cx="5111750" cy="2806700"/>
          </a:xfrm>
          <a:prstGeom prst="rect">
            <a:avLst/>
          </a:prstGeom>
        </p:spPr>
        <p:txBody>
          <a:bodyPr anchor="b"/>
          <a:lstStyle>
            <a:lvl1pPr>
              <a:defRPr sz="5000"/>
            </a:lvl1pPr>
          </a:lstStyle>
          <a:p>
            <a:r>
              <a:t>Title Text</a:t>
            </a:r>
          </a:p>
        </p:txBody>
      </p:sp>
      <p:sp>
        <p:nvSpPr>
          <p:cNvPr id="85" name="Shape 85"/>
          <p:cNvSpPr>
            <a:spLocks noGrp="1"/>
          </p:cNvSpPr>
          <p:nvPr>
            <p:ph type="body" sz="quarter" idx="1"/>
          </p:nvPr>
        </p:nvSpPr>
        <p:spPr>
          <a:xfrm>
            <a:off x="831850" y="3600450"/>
            <a:ext cx="5111750" cy="2882900"/>
          </a:xfrm>
          <a:prstGeom prst="rect">
            <a:avLst/>
          </a:prstGeom>
        </p:spPr>
        <p:txBody>
          <a:bodyPr anchor="t"/>
          <a:lstStyle>
            <a:lvl1pPr marL="0" indent="0">
              <a:spcBef>
                <a:spcPts val="0"/>
              </a:spcBef>
              <a:buSzTx/>
              <a:buNone/>
              <a:defRPr sz="2200">
                <a:solidFill>
                  <a:srgbClr val="000000"/>
                </a:solidFill>
                <a:latin typeface="Helvetica Light"/>
                <a:ea typeface="Helvetica Light"/>
                <a:cs typeface="Helvetica Light"/>
                <a:sym typeface="Helvetica Light"/>
              </a:defRPr>
            </a:lvl1pPr>
            <a:lvl2pPr marL="0" indent="114300">
              <a:spcBef>
                <a:spcPts val="0"/>
              </a:spcBef>
              <a:buSzTx/>
              <a:buNone/>
              <a:defRPr sz="2200">
                <a:solidFill>
                  <a:srgbClr val="000000"/>
                </a:solidFill>
                <a:latin typeface="Helvetica Light"/>
                <a:ea typeface="Helvetica Light"/>
                <a:cs typeface="Helvetica Light"/>
                <a:sym typeface="Helvetica Light"/>
              </a:defRPr>
            </a:lvl2pPr>
            <a:lvl3pPr marL="0" indent="228600">
              <a:spcBef>
                <a:spcPts val="0"/>
              </a:spcBef>
              <a:buSzTx/>
              <a:buNone/>
              <a:defRPr sz="2200">
                <a:solidFill>
                  <a:srgbClr val="000000"/>
                </a:solidFill>
                <a:latin typeface="Helvetica Light"/>
                <a:ea typeface="Helvetica Light"/>
                <a:cs typeface="Helvetica Light"/>
                <a:sym typeface="Helvetica Light"/>
              </a:defRPr>
            </a:lvl3pPr>
            <a:lvl4pPr marL="0" indent="342900">
              <a:spcBef>
                <a:spcPts val="0"/>
              </a:spcBef>
              <a:buSzTx/>
              <a:buNone/>
              <a:defRPr sz="2200">
                <a:solidFill>
                  <a:srgbClr val="000000"/>
                </a:solidFill>
                <a:latin typeface="Helvetica Light"/>
                <a:ea typeface="Helvetica Light"/>
                <a:cs typeface="Helvetica Light"/>
                <a:sym typeface="Helvetica Light"/>
              </a:defRPr>
            </a:lvl4pPr>
            <a:lvl5pPr marL="0" indent="457200">
              <a:spcBef>
                <a:spcPts val="0"/>
              </a:spcBef>
              <a:buSz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2603359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r>
              <a:t>Title Text</a:t>
            </a:r>
          </a:p>
        </p:txBody>
      </p:sp>
      <p:sp>
        <p:nvSpPr>
          <p:cNvPr id="94" name="Shape 94"/>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89773274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1" name="Shape 101"/>
          <p:cNvSpPr>
            <a:spLocks noGrp="1"/>
          </p:cNvSpPr>
          <p:nvPr>
            <p:ph type="title"/>
          </p:nvPr>
        </p:nvSpPr>
        <p:spPr>
          <a:xfrm>
            <a:off x="844550" y="476250"/>
            <a:ext cx="10502900" cy="1143000"/>
          </a:xfrm>
          <a:prstGeom prst="rect">
            <a:avLst/>
          </a:prstGeom>
        </p:spPr>
        <p:txBody>
          <a:bodyPr/>
          <a:lstStyle/>
          <a:p>
            <a:r>
              <a:t>Title Text</a:t>
            </a:r>
          </a:p>
        </p:txBody>
      </p:sp>
      <p:sp>
        <p:nvSpPr>
          <p:cNvPr id="102" name="Shape 10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55084020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10" name="Shape 110"/>
          <p:cNvSpPr>
            <a:spLocks noGrp="1"/>
          </p:cNvSpPr>
          <p:nvPr>
            <p:ph type="pic" sz="half" idx="13"/>
          </p:nvPr>
        </p:nvSpPr>
        <p:spPr>
          <a:xfrm>
            <a:off x="6584950" y="1619250"/>
            <a:ext cx="4762500" cy="4603750"/>
          </a:xfrm>
          <a:prstGeom prst="rect">
            <a:avLst/>
          </a:prstGeom>
        </p:spPr>
        <p:txBody>
          <a:bodyPr lIns="91439" tIns="45719" rIns="91439" bIns="45719" anchor="t">
            <a:noAutofit/>
          </a:bodyPr>
          <a:lstStyle/>
          <a:p>
            <a:endParaRPr/>
          </a:p>
        </p:txBody>
      </p:sp>
      <p:sp>
        <p:nvSpPr>
          <p:cNvPr id="111" name="Shape 111"/>
          <p:cNvSpPr>
            <a:spLocks noGrp="1"/>
          </p:cNvSpPr>
          <p:nvPr>
            <p:ph type="title"/>
          </p:nvPr>
        </p:nvSpPr>
        <p:spPr>
          <a:xfrm>
            <a:off x="844550" y="476250"/>
            <a:ext cx="10502900" cy="1143000"/>
          </a:xfrm>
          <a:prstGeom prst="rect">
            <a:avLst/>
          </a:prstGeom>
        </p:spPr>
        <p:txBody>
          <a:bodyPr/>
          <a:lstStyle/>
          <a:p>
            <a:r>
              <a:t>Title Text</a:t>
            </a:r>
          </a:p>
        </p:txBody>
      </p:sp>
      <p:sp>
        <p:nvSpPr>
          <p:cNvPr id="112" name="Shape 112"/>
          <p:cNvSpPr>
            <a:spLocks noGrp="1"/>
          </p:cNvSpPr>
          <p:nvPr>
            <p:ph type="body" sz="half" idx="1"/>
          </p:nvPr>
        </p:nvSpPr>
        <p:spPr>
          <a:xfrm>
            <a:off x="844550" y="1619250"/>
            <a:ext cx="5003800" cy="4603750"/>
          </a:xfrm>
          <a:prstGeom prst="rect">
            <a:avLst/>
          </a:prstGeom>
        </p:spPr>
        <p:txBody>
          <a:bodyPr/>
          <a:lstStyle>
            <a:lvl1pPr marL="248356" indent="-248356">
              <a:spcBef>
                <a:spcPts val="2250"/>
              </a:spcBef>
              <a:defRPr sz="2000" b="1"/>
            </a:lvl1pPr>
            <a:lvl2pPr marL="527756" indent="-248356">
              <a:spcBef>
                <a:spcPts val="2250"/>
              </a:spcBef>
              <a:defRPr sz="2000" b="1"/>
            </a:lvl2pPr>
            <a:lvl3pPr marL="807156" indent="-248356">
              <a:spcBef>
                <a:spcPts val="2250"/>
              </a:spcBef>
              <a:defRPr sz="2000" b="1"/>
            </a:lvl3pPr>
            <a:lvl4pPr marL="1086556" indent="-248356">
              <a:spcBef>
                <a:spcPts val="2250"/>
              </a:spcBef>
              <a:defRPr sz="2000" b="1"/>
            </a:lvl4pPr>
            <a:lvl5pPr marL="1365956" indent="-248356">
              <a:spcBef>
                <a:spcPts val="2250"/>
              </a:spcBef>
              <a:defRPr sz="2000" b="1"/>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12124766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20" name="Shape 120"/>
          <p:cNvSpPr>
            <a:spLocks noGrp="1"/>
          </p:cNvSpPr>
          <p:nvPr>
            <p:ph type="body" idx="1"/>
          </p:nvPr>
        </p:nvSpPr>
        <p:spPr>
          <a:xfrm>
            <a:off x="844550" y="889000"/>
            <a:ext cx="10502900" cy="50736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69841613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8" name="Shape 128"/>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129" name="Shape 129"/>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130" name="Shape 130"/>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131" name="Shape 131"/>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46784602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8" name="Shape 138"/>
          <p:cNvSpPr>
            <a:spLocks noGrp="1"/>
          </p:cNvSpPr>
          <p:nvPr>
            <p:ph type="body" sz="quarter" idx="13"/>
          </p:nvPr>
        </p:nvSpPr>
        <p:spPr>
          <a:xfrm>
            <a:off x="1193800" y="4476750"/>
            <a:ext cx="9810750" cy="394980"/>
          </a:xfrm>
          <a:prstGeom prst="rect">
            <a:avLst/>
          </a:prstGeom>
        </p:spPr>
        <p:txBody>
          <a:bodyPr anchor="t">
            <a:spAutoFit/>
          </a:bodyPr>
          <a:lstStyle>
            <a:lvl1pPr marL="0" indent="0" algn="ctr">
              <a:spcBef>
                <a:spcPts val="0"/>
              </a:spcBef>
              <a:buSzTx/>
              <a:buNone/>
              <a:defRPr sz="1900">
                <a:solidFill>
                  <a:srgbClr val="000000"/>
                </a:solidFill>
                <a:latin typeface="Helvetica Light"/>
                <a:ea typeface="Helvetica Light"/>
                <a:cs typeface="Helvetica Light"/>
                <a:sym typeface="Helvetica Light"/>
              </a:defRPr>
            </a:lvl1pPr>
          </a:lstStyle>
          <a:p>
            <a:r>
              <a:t>–Johnny Appleseed</a:t>
            </a:r>
          </a:p>
        </p:txBody>
      </p:sp>
      <p:sp>
        <p:nvSpPr>
          <p:cNvPr id="139" name="Shape 139"/>
          <p:cNvSpPr>
            <a:spLocks noGrp="1"/>
          </p:cNvSpPr>
          <p:nvPr>
            <p:ph type="body" sz="quarter" idx="14"/>
          </p:nvPr>
        </p:nvSpPr>
        <p:spPr>
          <a:xfrm>
            <a:off x="1193800" y="2993499"/>
            <a:ext cx="9810750" cy="502702"/>
          </a:xfrm>
          <a:prstGeom prst="rect">
            <a:avLst/>
          </a:prstGeom>
        </p:spPr>
        <p:txBody>
          <a:bodyPr>
            <a:spAutoFit/>
          </a:bodyPr>
          <a:lstStyle>
            <a:lvl1pPr marL="0" indent="0" algn="ctr">
              <a:spcBef>
                <a:spcPts val="0"/>
              </a:spcBef>
              <a:buSzTx/>
              <a:buNone/>
              <a:defRPr sz="2600">
                <a:solidFill>
                  <a:srgbClr val="000000"/>
                </a:solidFill>
                <a:latin typeface="Helvetica Light"/>
                <a:ea typeface="Helvetica Light"/>
                <a:cs typeface="Helvetica Light"/>
                <a:sym typeface="Helvetica Light"/>
              </a:defRPr>
            </a:lvl1pPr>
          </a:lstStyle>
          <a:p>
            <a:r>
              <a:t>“Type a quote here.” </a:t>
            </a:r>
          </a:p>
        </p:txBody>
      </p:sp>
      <p:sp>
        <p:nvSpPr>
          <p:cNvPr id="140" name="Shape 140"/>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77662829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47" name="Shape 147"/>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48" name="Shape 148"/>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94978325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1640299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55" name="Shape 155"/>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43784180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algn="ctr" defTabSz="412750" hangingPunct="0"/>
            <a:fld id="{BF69C651-1C1C-4023-9A38-3E6033F10BD2}" type="datetimeFigureOut">
              <a:rPr lang="en-US" sz="2500" kern="0" smtClean="0">
                <a:solidFill>
                  <a:prstClr val="black">
                    <a:tint val="75000"/>
                  </a:prstClr>
                </a:solidFill>
                <a:latin typeface="Helvetica Light"/>
                <a:sym typeface="Helvetica Light"/>
              </a:rPr>
              <a:pPr algn="ctr" defTabSz="412750" hangingPunct="0"/>
              <a:t>8/22/2019</a:t>
            </a:fld>
            <a:endParaRPr lang="en-US" sz="2500" kern="0" dirty="0">
              <a:solidFill>
                <a:prstClr val="black">
                  <a:tint val="75000"/>
                </a:prstClr>
              </a:solidFill>
              <a:latin typeface="Helvetica Light"/>
              <a:sym typeface="Helvetica Light"/>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algn="ctr" defTabSz="412750" hangingPunct="0"/>
            <a:endParaRPr lang="en-US" sz="2500" kern="0" dirty="0">
              <a:solidFill>
                <a:prstClr val="black">
                  <a:tint val="75000"/>
                </a:prstClr>
              </a:solidFill>
              <a:latin typeface="Helvetica Light"/>
              <a:sym typeface="Helvetica Light"/>
            </a:endParaRPr>
          </a:p>
        </p:txBody>
      </p:sp>
      <p:sp>
        <p:nvSpPr>
          <p:cNvPr id="6" name="Slide Number Placeholder 5"/>
          <p:cNvSpPr>
            <a:spLocks noGrp="1"/>
          </p:cNvSpPr>
          <p:nvPr>
            <p:ph type="sldNum" sz="quarter" idx="12"/>
          </p:nvPr>
        </p:nvSpPr>
        <p:spPr/>
        <p:txBody>
          <a:bodyPr/>
          <a:lstStyle/>
          <a:p>
            <a:fld id="{FC492D48-4C72-4E4A-A8FA-189552405AC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58702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4" name="Picture 6" descr="PPT Templat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609600" y="274320"/>
            <a:ext cx="10972800" cy="1020762"/>
          </a:xfrm>
        </p:spPr>
        <p:txBody>
          <a:bodyPr/>
          <a:lstStyle>
            <a:lvl1pPr algn="l">
              <a:defRPr/>
            </a:lvl1pPr>
          </a:lstStyle>
          <a:p>
            <a:r>
              <a:rPr lang="en-US"/>
              <a:t>Click to edit Master title style</a:t>
            </a:r>
          </a:p>
        </p:txBody>
      </p:sp>
      <p:sp>
        <p:nvSpPr>
          <p:cNvPr id="9"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1"/>
          <p:cNvSpPr>
            <a:spLocks noGrp="1"/>
          </p:cNvSpPr>
          <p:nvPr>
            <p:ph type="dt" sz="half" idx="10"/>
          </p:nvPr>
        </p:nvSpPr>
        <p:spPr>
          <a:xfrm>
            <a:off x="838200" y="6356351"/>
            <a:ext cx="2743200" cy="365125"/>
          </a:xfrm>
          <a:prstGeom prst="rect">
            <a:avLst/>
          </a:prstGeom>
        </p:spPr>
        <p:txBody>
          <a:bodyPr/>
          <a:lstStyle>
            <a:lvl1pPr eaLnBrk="0" hangingPunct="0">
              <a:defRPr/>
            </a:lvl1pPr>
          </a:lstStyle>
          <a:p>
            <a:pPr algn="ctr" defTabSz="412750">
              <a:defRPr/>
            </a:pPr>
            <a:fld id="{D70DB70D-FB2D-406B-ACAF-509E3CA20363}" type="datetime1">
              <a:rPr lang="en-US" sz="2500" kern="0" smtClean="0">
                <a:solidFill>
                  <a:prstClr val="black">
                    <a:tint val="75000"/>
                  </a:prstClr>
                </a:solidFill>
                <a:latin typeface="Helvetica Light"/>
                <a:sym typeface="Helvetica Light"/>
              </a:rPr>
              <a:pPr algn="ctr" defTabSz="412750">
                <a:defRPr/>
              </a:pPr>
              <a:t>8/22/2019</a:t>
            </a:fld>
            <a:endParaRPr lang="en-US" sz="2500" kern="0" dirty="0">
              <a:solidFill>
                <a:prstClr val="black">
                  <a:tint val="75000"/>
                </a:prstClr>
              </a:solidFill>
              <a:latin typeface="Helvetica Light"/>
              <a:sym typeface="Helvetica Light"/>
            </a:endParaRPr>
          </a:p>
        </p:txBody>
      </p:sp>
      <p:sp>
        <p:nvSpPr>
          <p:cNvPr id="6" name="Footer Placeholder 2"/>
          <p:cNvSpPr>
            <a:spLocks noGrp="1"/>
          </p:cNvSpPr>
          <p:nvPr>
            <p:ph type="ftr" sz="quarter" idx="11"/>
          </p:nvPr>
        </p:nvSpPr>
        <p:spPr>
          <a:xfrm>
            <a:off x="4165600" y="6356362"/>
            <a:ext cx="3860800" cy="365125"/>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lgn="ctr" defTabSz="412750">
              <a:defRPr/>
            </a:pPr>
            <a:endParaRPr lang="en-US" sz="2500" kern="0">
              <a:sym typeface="Helvetica Light"/>
            </a:endParaRPr>
          </a:p>
        </p:txBody>
      </p:sp>
      <p:sp>
        <p:nvSpPr>
          <p:cNvPr id="7" name="Slide Number Placeholder 3"/>
          <p:cNvSpPr>
            <a:spLocks noGrp="1"/>
          </p:cNvSpPr>
          <p:nvPr>
            <p:ph type="sldNum" sz="quarter" idx="12"/>
          </p:nvPr>
        </p:nvSpPr>
        <p:spPr/>
        <p:txBody>
          <a:bodyPr/>
          <a:lstStyle>
            <a:lvl1pPr eaLnBrk="0" hangingPunct="0">
              <a:defRPr/>
            </a:lvl1pPr>
          </a:lstStyle>
          <a:p>
            <a:pPr>
              <a:defRPr/>
            </a:pPr>
            <a:fld id="{0BF8FCAB-DDE6-4140-8D41-FDD42027F2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557482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5302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85968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25962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12182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262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66520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4077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331135352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17831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035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5966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76427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659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5291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3820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98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8150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966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Title Text</a:t>
            </a:r>
          </a:p>
        </p:txBody>
      </p:sp>
      <p:sp>
        <p:nvSpPr>
          <p:cNvPr id="20" name="Shape 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55518351"/>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8968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178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5049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338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867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1628014164"/>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Title Text</a:t>
            </a:r>
          </a:p>
        </p:txBody>
      </p:sp>
      <p:sp>
        <p:nvSpPr>
          <p:cNvPr id="20" name="Shape 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0454442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7" name="Picture Placeholder 2"/>
          <p:cNvSpPr>
            <a:spLocks noGrp="1"/>
          </p:cNvSpPr>
          <p:nvPr>
            <p:ph type="pic" sz="quarter" idx="11"/>
          </p:nvPr>
        </p:nvSpPr>
        <p:spPr>
          <a:xfrm>
            <a:off x="3454690" y="1382712"/>
            <a:ext cx="1706563" cy="1706563"/>
          </a:xfrm>
        </p:spPr>
        <p:txBody>
          <a:bodyPr/>
          <a:lstStyle/>
          <a:p>
            <a:endParaRPr lang="en-US"/>
          </a:p>
        </p:txBody>
      </p:sp>
      <p:sp>
        <p:nvSpPr>
          <p:cNvPr id="8" name="Picture Placeholder 2"/>
          <p:cNvSpPr>
            <a:spLocks noGrp="1"/>
          </p:cNvSpPr>
          <p:nvPr>
            <p:ph type="pic" sz="quarter" idx="12"/>
          </p:nvPr>
        </p:nvSpPr>
        <p:spPr>
          <a:xfrm>
            <a:off x="5348539" y="1382712"/>
            <a:ext cx="1706563" cy="1706563"/>
          </a:xfrm>
        </p:spPr>
        <p:txBody>
          <a:bodyPr/>
          <a:lstStyle/>
          <a:p>
            <a:endParaRPr lang="en-US"/>
          </a:p>
        </p:txBody>
      </p:sp>
      <p:sp>
        <p:nvSpPr>
          <p:cNvPr id="9" name="Picture Placeholder 2"/>
          <p:cNvSpPr>
            <a:spLocks noGrp="1"/>
          </p:cNvSpPr>
          <p:nvPr>
            <p:ph type="pic" sz="quarter" idx="13"/>
          </p:nvPr>
        </p:nvSpPr>
        <p:spPr>
          <a:xfrm>
            <a:off x="7242387" y="1382712"/>
            <a:ext cx="1706563" cy="1706563"/>
          </a:xfrm>
        </p:spPr>
        <p:txBody>
          <a:bodyPr/>
          <a:lstStyle/>
          <a:p>
            <a:endParaRPr lang="en-US"/>
          </a:p>
        </p:txBody>
      </p:sp>
      <p:sp>
        <p:nvSpPr>
          <p:cNvPr id="10" name="Picture Placeholder 2"/>
          <p:cNvSpPr>
            <a:spLocks noGrp="1"/>
          </p:cNvSpPr>
          <p:nvPr>
            <p:ph type="pic" sz="quarter" idx="14"/>
          </p:nvPr>
        </p:nvSpPr>
        <p:spPr>
          <a:xfrm>
            <a:off x="9136236" y="1382712"/>
            <a:ext cx="1706563" cy="1706563"/>
          </a:xfrm>
        </p:spPr>
        <p:txBody>
          <a:bodyPr/>
          <a:lstStyle/>
          <a:p>
            <a:endParaRPr lang="en-US"/>
          </a:p>
        </p:txBody>
      </p:sp>
      <p:sp>
        <p:nvSpPr>
          <p:cNvPr id="11" name="Picture Placeholder 2"/>
          <p:cNvSpPr>
            <a:spLocks noGrp="1"/>
          </p:cNvSpPr>
          <p:nvPr>
            <p:ph type="pic" sz="quarter" idx="15"/>
          </p:nvPr>
        </p:nvSpPr>
        <p:spPr>
          <a:xfrm>
            <a:off x="1560842" y="3254259"/>
            <a:ext cx="1706563" cy="1706563"/>
          </a:xfrm>
        </p:spPr>
        <p:txBody>
          <a:bodyPr/>
          <a:lstStyle/>
          <a:p>
            <a:endParaRPr lang="en-US"/>
          </a:p>
        </p:txBody>
      </p:sp>
      <p:sp>
        <p:nvSpPr>
          <p:cNvPr id="12" name="Picture Placeholder 2"/>
          <p:cNvSpPr>
            <a:spLocks noGrp="1"/>
          </p:cNvSpPr>
          <p:nvPr>
            <p:ph type="pic" sz="quarter" idx="16"/>
          </p:nvPr>
        </p:nvSpPr>
        <p:spPr>
          <a:xfrm>
            <a:off x="3454690" y="3254258"/>
            <a:ext cx="1706563" cy="1706563"/>
          </a:xfrm>
        </p:spPr>
        <p:txBody>
          <a:bodyPr/>
          <a:lstStyle/>
          <a:p>
            <a:endParaRPr lang="en-US"/>
          </a:p>
        </p:txBody>
      </p:sp>
      <p:sp>
        <p:nvSpPr>
          <p:cNvPr id="13" name="Picture Placeholder 2"/>
          <p:cNvSpPr>
            <a:spLocks noGrp="1"/>
          </p:cNvSpPr>
          <p:nvPr>
            <p:ph type="pic" sz="quarter" idx="17"/>
          </p:nvPr>
        </p:nvSpPr>
        <p:spPr>
          <a:xfrm>
            <a:off x="5348539" y="3254258"/>
            <a:ext cx="1706563" cy="1706563"/>
          </a:xfrm>
        </p:spPr>
        <p:txBody>
          <a:bodyPr/>
          <a:lstStyle/>
          <a:p>
            <a:endParaRPr lang="en-US"/>
          </a:p>
        </p:txBody>
      </p:sp>
      <p:sp>
        <p:nvSpPr>
          <p:cNvPr id="14" name="Picture Placeholder 2"/>
          <p:cNvSpPr>
            <a:spLocks noGrp="1"/>
          </p:cNvSpPr>
          <p:nvPr>
            <p:ph type="pic" sz="quarter" idx="18"/>
          </p:nvPr>
        </p:nvSpPr>
        <p:spPr>
          <a:xfrm>
            <a:off x="7242387" y="3254258"/>
            <a:ext cx="1706563" cy="1706563"/>
          </a:xfrm>
        </p:spPr>
        <p:txBody>
          <a:bodyPr/>
          <a:lstStyle/>
          <a:p>
            <a:endParaRPr lang="en-US"/>
          </a:p>
        </p:txBody>
      </p:sp>
      <p:sp>
        <p:nvSpPr>
          <p:cNvPr id="15" name="Picture Placeholder 2"/>
          <p:cNvSpPr>
            <a:spLocks noGrp="1"/>
          </p:cNvSpPr>
          <p:nvPr>
            <p:ph type="pic" sz="quarter" idx="19"/>
          </p:nvPr>
        </p:nvSpPr>
        <p:spPr>
          <a:xfrm>
            <a:off x="9136236" y="3254258"/>
            <a:ext cx="1706563" cy="1706563"/>
          </a:xfrm>
        </p:spPr>
        <p:txBody>
          <a:bodyPr/>
          <a:lstStyle/>
          <a:p>
            <a:endParaRPr lang="en-US"/>
          </a:p>
        </p:txBody>
      </p:sp>
    </p:spTree>
    <p:extLst>
      <p:ext uri="{BB962C8B-B14F-4D97-AF65-F5344CB8AC3E}">
        <p14:creationId xmlns:p14="http://schemas.microsoft.com/office/powerpoint/2010/main" val="99028113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7" name="Picture Placeholder 2"/>
          <p:cNvSpPr>
            <a:spLocks noGrp="1"/>
          </p:cNvSpPr>
          <p:nvPr>
            <p:ph type="pic" sz="quarter" idx="11"/>
          </p:nvPr>
        </p:nvSpPr>
        <p:spPr>
          <a:xfrm>
            <a:off x="3454690" y="1382712"/>
            <a:ext cx="1706563" cy="1706563"/>
          </a:xfrm>
        </p:spPr>
        <p:txBody>
          <a:bodyPr/>
          <a:lstStyle/>
          <a:p>
            <a:endParaRPr lang="en-US"/>
          </a:p>
        </p:txBody>
      </p:sp>
      <p:sp>
        <p:nvSpPr>
          <p:cNvPr id="8" name="Picture Placeholder 2"/>
          <p:cNvSpPr>
            <a:spLocks noGrp="1"/>
          </p:cNvSpPr>
          <p:nvPr>
            <p:ph type="pic" sz="quarter" idx="12"/>
          </p:nvPr>
        </p:nvSpPr>
        <p:spPr>
          <a:xfrm>
            <a:off x="5348539" y="1382712"/>
            <a:ext cx="1706563" cy="1706563"/>
          </a:xfrm>
        </p:spPr>
        <p:txBody>
          <a:bodyPr/>
          <a:lstStyle/>
          <a:p>
            <a:endParaRPr lang="en-US"/>
          </a:p>
        </p:txBody>
      </p:sp>
      <p:sp>
        <p:nvSpPr>
          <p:cNvPr id="9" name="Picture Placeholder 2"/>
          <p:cNvSpPr>
            <a:spLocks noGrp="1"/>
          </p:cNvSpPr>
          <p:nvPr>
            <p:ph type="pic" sz="quarter" idx="13"/>
          </p:nvPr>
        </p:nvSpPr>
        <p:spPr>
          <a:xfrm>
            <a:off x="7242387" y="1382712"/>
            <a:ext cx="1706563" cy="1706563"/>
          </a:xfrm>
        </p:spPr>
        <p:txBody>
          <a:bodyPr/>
          <a:lstStyle/>
          <a:p>
            <a:endParaRPr lang="en-US"/>
          </a:p>
        </p:txBody>
      </p:sp>
      <p:sp>
        <p:nvSpPr>
          <p:cNvPr id="10" name="Picture Placeholder 2"/>
          <p:cNvSpPr>
            <a:spLocks noGrp="1"/>
          </p:cNvSpPr>
          <p:nvPr>
            <p:ph type="pic" sz="quarter" idx="14"/>
          </p:nvPr>
        </p:nvSpPr>
        <p:spPr>
          <a:xfrm>
            <a:off x="9136236" y="1382712"/>
            <a:ext cx="1706563" cy="1706563"/>
          </a:xfrm>
        </p:spPr>
        <p:txBody>
          <a:bodyPr/>
          <a:lstStyle/>
          <a:p>
            <a:endParaRPr lang="en-US"/>
          </a:p>
        </p:txBody>
      </p:sp>
      <p:sp>
        <p:nvSpPr>
          <p:cNvPr id="11" name="Picture Placeholder 2"/>
          <p:cNvSpPr>
            <a:spLocks noGrp="1"/>
          </p:cNvSpPr>
          <p:nvPr>
            <p:ph type="pic" sz="quarter" idx="15"/>
          </p:nvPr>
        </p:nvSpPr>
        <p:spPr>
          <a:xfrm>
            <a:off x="1560842" y="3254259"/>
            <a:ext cx="1706563" cy="1706563"/>
          </a:xfrm>
        </p:spPr>
        <p:txBody>
          <a:bodyPr/>
          <a:lstStyle/>
          <a:p>
            <a:endParaRPr lang="en-US"/>
          </a:p>
        </p:txBody>
      </p:sp>
      <p:sp>
        <p:nvSpPr>
          <p:cNvPr id="12" name="Picture Placeholder 2"/>
          <p:cNvSpPr>
            <a:spLocks noGrp="1"/>
          </p:cNvSpPr>
          <p:nvPr>
            <p:ph type="pic" sz="quarter" idx="16"/>
          </p:nvPr>
        </p:nvSpPr>
        <p:spPr>
          <a:xfrm>
            <a:off x="3454690" y="3254258"/>
            <a:ext cx="1706563" cy="1706563"/>
          </a:xfrm>
        </p:spPr>
        <p:txBody>
          <a:bodyPr/>
          <a:lstStyle/>
          <a:p>
            <a:endParaRPr lang="en-US"/>
          </a:p>
        </p:txBody>
      </p:sp>
      <p:sp>
        <p:nvSpPr>
          <p:cNvPr id="13" name="Picture Placeholder 2"/>
          <p:cNvSpPr>
            <a:spLocks noGrp="1"/>
          </p:cNvSpPr>
          <p:nvPr>
            <p:ph type="pic" sz="quarter" idx="17"/>
          </p:nvPr>
        </p:nvSpPr>
        <p:spPr>
          <a:xfrm>
            <a:off x="5348539" y="3254258"/>
            <a:ext cx="1706563" cy="1706563"/>
          </a:xfrm>
        </p:spPr>
        <p:txBody>
          <a:bodyPr/>
          <a:lstStyle/>
          <a:p>
            <a:endParaRPr lang="en-US"/>
          </a:p>
        </p:txBody>
      </p:sp>
      <p:sp>
        <p:nvSpPr>
          <p:cNvPr id="14" name="Picture Placeholder 2"/>
          <p:cNvSpPr>
            <a:spLocks noGrp="1"/>
          </p:cNvSpPr>
          <p:nvPr>
            <p:ph type="pic" sz="quarter" idx="18"/>
          </p:nvPr>
        </p:nvSpPr>
        <p:spPr>
          <a:xfrm>
            <a:off x="7242387" y="3254258"/>
            <a:ext cx="1706563" cy="1706563"/>
          </a:xfrm>
        </p:spPr>
        <p:txBody>
          <a:bodyPr/>
          <a:lstStyle/>
          <a:p>
            <a:endParaRPr lang="en-US"/>
          </a:p>
        </p:txBody>
      </p:sp>
      <p:sp>
        <p:nvSpPr>
          <p:cNvPr id="15" name="Picture Placeholder 2"/>
          <p:cNvSpPr>
            <a:spLocks noGrp="1"/>
          </p:cNvSpPr>
          <p:nvPr>
            <p:ph type="pic" sz="quarter" idx="19"/>
          </p:nvPr>
        </p:nvSpPr>
        <p:spPr>
          <a:xfrm>
            <a:off x="9136236" y="3254258"/>
            <a:ext cx="1706563" cy="1706563"/>
          </a:xfrm>
        </p:spPr>
        <p:txBody>
          <a:bodyPr/>
          <a:lstStyle/>
          <a:p>
            <a:endParaRPr lang="en-US"/>
          </a:p>
        </p:txBody>
      </p:sp>
    </p:spTree>
    <p:extLst>
      <p:ext uri="{BB962C8B-B14F-4D97-AF65-F5344CB8AC3E}">
        <p14:creationId xmlns:p14="http://schemas.microsoft.com/office/powerpoint/2010/main" val="208675706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0940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3840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06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7265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79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3460734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0885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8392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2477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8616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4987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735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387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 y="0"/>
            <a:ext cx="12188952" cy="1307592"/>
          </a:xfrm>
          <a:solidFill>
            <a:srgbClr val="0F4263"/>
          </a:solidFill>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023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736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38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91726-EECE-4240-A393-6A37E51BC2E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311614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535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569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413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539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509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143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472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259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 y="0"/>
            <a:ext cx="12188952" cy="1307592"/>
          </a:xfrm>
          <a:solidFill>
            <a:srgbClr val="0F4263"/>
          </a:solidFill>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791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934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91726-EECE-4240-A393-6A37E51BC2E3}"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60328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943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820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626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76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42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457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378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744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7678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2831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91726-EECE-4240-A393-6A37E51BC2E3}" type="datetimeFigureOut">
              <a:rPr lang="en-US" smtClean="0"/>
              <a:t>8/22/2019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03056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8782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2626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4823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1027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7706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407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2944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375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5599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400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1726-EECE-4240-A393-6A37E51BC2E3}" type="datetimeFigureOut">
              <a:rPr lang="en-US" smtClean="0"/>
              <a:t>8/22/2019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3661102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424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72458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3880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8554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4143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4262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186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2483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6307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626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t>8/22/2019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4231949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8376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7234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84885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881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6620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8928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3009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9367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850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786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808733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8637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86804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44623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9251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785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352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9910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4560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3451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253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3098242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2534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09222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75941107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379774630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circle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32"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33"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34"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35"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36"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7"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8"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9"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40"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41"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42"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64306953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big photo">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43" name="Picture Placeholder 2"/>
          <p:cNvSpPr>
            <a:spLocks noGrp="1"/>
          </p:cNvSpPr>
          <p:nvPr>
            <p:ph type="pic" sz="quarter" idx="10"/>
          </p:nvPr>
        </p:nvSpPr>
        <p:spPr>
          <a:xfrm>
            <a:off x="-24139" y="-7144"/>
            <a:ext cx="6304396" cy="6872288"/>
          </a:xfrm>
          <a:custGeom>
            <a:avLst/>
            <a:gdLst>
              <a:gd name="connsiteX0" fmla="*/ 0 w 8369300"/>
              <a:gd name="connsiteY0" fmla="*/ 13744576 h 13744576"/>
              <a:gd name="connsiteX1" fmla="*/ 0 w 8369300"/>
              <a:gd name="connsiteY1" fmla="*/ 0 h 13744576"/>
              <a:gd name="connsiteX2" fmla="*/ 8369300 w 8369300"/>
              <a:gd name="connsiteY2" fmla="*/ 0 h 13744576"/>
              <a:gd name="connsiteX3" fmla="*/ 8369300 w 8369300"/>
              <a:gd name="connsiteY3" fmla="*/ 13744576 h 13744576"/>
              <a:gd name="connsiteX4" fmla="*/ 0 w 8369300"/>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8791" h="13744576">
                <a:moveTo>
                  <a:pt x="0" y="13744576"/>
                </a:moveTo>
                <a:lnTo>
                  <a:pt x="0" y="0"/>
                </a:lnTo>
                <a:lnTo>
                  <a:pt x="12608791" y="27709"/>
                </a:lnTo>
                <a:lnTo>
                  <a:pt x="8369300" y="13744576"/>
                </a:lnTo>
                <a:lnTo>
                  <a:pt x="0" y="13744576"/>
                </a:lnTo>
                <a:close/>
              </a:path>
            </a:pathLst>
          </a:custGeom>
          <a:ln w="12700">
            <a:miter lim="400000"/>
          </a:ln>
          <a:extLst>
            <a:ext uri="{C572A759-6A51-4108-AA02-DFA0A04FC94B}">
              <ma14:wrappingTextBox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8923760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 big photo (2)">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2" name="Picture Placeholder 4"/>
          <p:cNvSpPr>
            <a:spLocks noGrp="1"/>
          </p:cNvSpPr>
          <p:nvPr>
            <p:ph type="pic" sz="quarter" idx="10"/>
          </p:nvPr>
        </p:nvSpPr>
        <p:spPr>
          <a:xfrm>
            <a:off x="5890373" y="-6912"/>
            <a:ext cx="6317673" cy="6864912"/>
          </a:xfrm>
          <a:custGeom>
            <a:avLst/>
            <a:gdLst>
              <a:gd name="connsiteX0" fmla="*/ 0 w 8368145"/>
              <a:gd name="connsiteY0" fmla="*/ 13729824 h 13729824"/>
              <a:gd name="connsiteX1" fmla="*/ 0 w 8368145"/>
              <a:gd name="connsiteY1" fmla="*/ 0 h 13729824"/>
              <a:gd name="connsiteX2" fmla="*/ 8368145 w 8368145"/>
              <a:gd name="connsiteY2" fmla="*/ 0 h 13729824"/>
              <a:gd name="connsiteX3" fmla="*/ 8368145 w 8368145"/>
              <a:gd name="connsiteY3" fmla="*/ 13729824 h 13729824"/>
              <a:gd name="connsiteX4" fmla="*/ 0 w 8368145"/>
              <a:gd name="connsiteY4" fmla="*/ 13729824 h 13729824"/>
              <a:gd name="connsiteX0" fmla="*/ 4267200 w 12635345"/>
              <a:gd name="connsiteY0" fmla="*/ 13729824 h 13729824"/>
              <a:gd name="connsiteX1" fmla="*/ 0 w 12635345"/>
              <a:gd name="connsiteY1" fmla="*/ 0 h 13729824"/>
              <a:gd name="connsiteX2" fmla="*/ 12635345 w 12635345"/>
              <a:gd name="connsiteY2" fmla="*/ 0 h 13729824"/>
              <a:gd name="connsiteX3" fmla="*/ 12635345 w 12635345"/>
              <a:gd name="connsiteY3" fmla="*/ 13729824 h 13729824"/>
              <a:gd name="connsiteX4" fmla="*/ 4267200 w 12635345"/>
              <a:gd name="connsiteY4" fmla="*/ 13729824 h 1372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345" h="13729824">
                <a:moveTo>
                  <a:pt x="4267200" y="13729824"/>
                </a:moveTo>
                <a:lnTo>
                  <a:pt x="0" y="0"/>
                </a:lnTo>
                <a:lnTo>
                  <a:pt x="12635345" y="0"/>
                </a:lnTo>
                <a:lnTo>
                  <a:pt x="12635345" y="13729824"/>
                </a:lnTo>
                <a:lnTo>
                  <a:pt x="4267200" y="13729824"/>
                </a:lnTo>
                <a:close/>
              </a:path>
            </a:pathLst>
          </a:custGeom>
          <a:ln w="12700">
            <a:miter lim="400000"/>
          </a:ln>
          <a:extLst>
            <a:ext uri="{C572A759-6A51-4108-AA02-DFA0A04FC94B}">
              <ma14:wrappingTextBox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3763952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lank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44" name="Group 44"/>
          <p:cNvGrpSpPr/>
          <p:nvPr/>
        </p:nvGrpSpPr>
        <p:grpSpPr>
          <a:xfrm>
            <a:off x="10163185" y="6036046"/>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58" name="Group 58"/>
          <p:cNvGrpSpPr/>
          <p:nvPr/>
        </p:nvGrpSpPr>
        <p:grpSpPr>
          <a:xfrm>
            <a:off x="574846" y="5972072"/>
            <a:ext cx="3235307" cy="399030"/>
            <a:chOff x="0" y="-50591"/>
            <a:chExt cx="6470613" cy="798058"/>
          </a:xfrm>
        </p:grpSpPr>
        <p:sp>
          <p:nvSpPr>
            <p:cNvPr id="45" name="Shape 45"/>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pPr defTabSz="412750" hangingPunct="0"/>
              <a:r>
                <a:rPr sz="900" kern="0"/>
                <a:t>WWW.SITE2MAX.PRO</a:t>
              </a:r>
            </a:p>
          </p:txBody>
        </p:sp>
        <p:sp>
          <p:nvSpPr>
            <p:cNvPr id="46" name="Shape 46"/>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pPr defTabSz="412750" hangingPunct="0"/>
              <a:r>
                <a:rPr sz="900" kern="0" dirty="0">
                  <a:solidFill>
                    <a:srgbClr val="CDBC49"/>
                  </a:solidFill>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59" name="Shape 59"/>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72563561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44" name="Group 44"/>
          <p:cNvGrpSpPr/>
          <p:nvPr/>
        </p:nvGrpSpPr>
        <p:grpSpPr>
          <a:xfrm>
            <a:off x="10163185" y="6036046"/>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58" name="Group 58"/>
          <p:cNvGrpSpPr/>
          <p:nvPr/>
        </p:nvGrpSpPr>
        <p:grpSpPr>
          <a:xfrm>
            <a:off x="574846" y="5972072"/>
            <a:ext cx="3235307" cy="399030"/>
            <a:chOff x="0" y="-50591"/>
            <a:chExt cx="6470613" cy="798058"/>
          </a:xfrm>
        </p:grpSpPr>
        <p:sp>
          <p:nvSpPr>
            <p:cNvPr id="45" name="Shape 45"/>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pPr defTabSz="412750" hangingPunct="0"/>
              <a:r>
                <a:rPr sz="900" kern="0"/>
                <a:t>WWW.SITE2MAX.PRO</a:t>
              </a:r>
            </a:p>
          </p:txBody>
        </p:sp>
        <p:sp>
          <p:nvSpPr>
            <p:cNvPr id="46" name="Shape 46"/>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pPr defTabSz="412750" hangingPunct="0"/>
              <a:r>
                <a:rPr sz="900" kern="0" dirty="0">
                  <a:solidFill>
                    <a:srgbClr val="CDBC49"/>
                  </a:solidFill>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59" name="Shape 59"/>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24" name="Picture Placeholder 2"/>
          <p:cNvSpPr>
            <a:spLocks noGrp="1"/>
          </p:cNvSpPr>
          <p:nvPr>
            <p:ph type="pic" sz="quarter" idx="10"/>
          </p:nvPr>
        </p:nvSpPr>
        <p:spPr>
          <a:xfrm>
            <a:off x="927100" y="1028700"/>
            <a:ext cx="1258888" cy="1258888"/>
          </a:xfrm>
        </p:spPr>
        <p:txBody>
          <a:bodyPr/>
          <a:lstStyle/>
          <a:p>
            <a:endParaRPr lang="en-US"/>
          </a:p>
        </p:txBody>
      </p:sp>
      <p:sp>
        <p:nvSpPr>
          <p:cNvPr id="25" name="Picture Placeholder 2"/>
          <p:cNvSpPr>
            <a:spLocks noGrp="1"/>
          </p:cNvSpPr>
          <p:nvPr>
            <p:ph type="pic" sz="quarter" idx="11"/>
          </p:nvPr>
        </p:nvSpPr>
        <p:spPr>
          <a:xfrm>
            <a:off x="2314167" y="1028700"/>
            <a:ext cx="1258888" cy="1258888"/>
          </a:xfrm>
        </p:spPr>
        <p:txBody>
          <a:bodyPr/>
          <a:lstStyle/>
          <a:p>
            <a:endParaRPr lang="en-US"/>
          </a:p>
        </p:txBody>
      </p:sp>
      <p:sp>
        <p:nvSpPr>
          <p:cNvPr id="26" name="Picture Placeholder 2"/>
          <p:cNvSpPr>
            <a:spLocks noGrp="1"/>
          </p:cNvSpPr>
          <p:nvPr>
            <p:ph type="pic" sz="quarter" idx="12"/>
          </p:nvPr>
        </p:nvSpPr>
        <p:spPr>
          <a:xfrm>
            <a:off x="3701233" y="1028700"/>
            <a:ext cx="1258888" cy="1258888"/>
          </a:xfrm>
        </p:spPr>
        <p:txBody>
          <a:bodyPr/>
          <a:lstStyle/>
          <a:p>
            <a:endParaRPr lang="en-US"/>
          </a:p>
        </p:txBody>
      </p:sp>
      <p:sp>
        <p:nvSpPr>
          <p:cNvPr id="27" name="Picture Placeholder 2"/>
          <p:cNvSpPr>
            <a:spLocks noGrp="1"/>
          </p:cNvSpPr>
          <p:nvPr>
            <p:ph type="pic" sz="quarter" idx="13"/>
          </p:nvPr>
        </p:nvSpPr>
        <p:spPr>
          <a:xfrm>
            <a:off x="5088300" y="1028700"/>
            <a:ext cx="1258888" cy="1258888"/>
          </a:xfrm>
        </p:spPr>
        <p:txBody>
          <a:bodyPr/>
          <a:lstStyle/>
          <a:p>
            <a:endParaRPr lang="en-US"/>
          </a:p>
        </p:txBody>
      </p:sp>
      <p:sp>
        <p:nvSpPr>
          <p:cNvPr id="28" name="Picture Placeholder 2"/>
          <p:cNvSpPr>
            <a:spLocks noGrp="1"/>
          </p:cNvSpPr>
          <p:nvPr>
            <p:ph type="pic" sz="quarter" idx="14"/>
          </p:nvPr>
        </p:nvSpPr>
        <p:spPr>
          <a:xfrm>
            <a:off x="927100" y="2445525"/>
            <a:ext cx="1258888" cy="1258888"/>
          </a:xfrm>
        </p:spPr>
        <p:txBody>
          <a:bodyPr/>
          <a:lstStyle/>
          <a:p>
            <a:endParaRPr lang="en-US"/>
          </a:p>
        </p:txBody>
      </p:sp>
      <p:sp>
        <p:nvSpPr>
          <p:cNvPr id="29" name="Picture Placeholder 2"/>
          <p:cNvSpPr>
            <a:spLocks noGrp="1"/>
          </p:cNvSpPr>
          <p:nvPr>
            <p:ph type="pic" sz="quarter" idx="15"/>
          </p:nvPr>
        </p:nvSpPr>
        <p:spPr>
          <a:xfrm>
            <a:off x="2314167" y="2445525"/>
            <a:ext cx="1258888" cy="1258888"/>
          </a:xfrm>
        </p:spPr>
        <p:txBody>
          <a:bodyPr/>
          <a:lstStyle/>
          <a:p>
            <a:endParaRPr lang="en-US"/>
          </a:p>
        </p:txBody>
      </p:sp>
      <p:sp>
        <p:nvSpPr>
          <p:cNvPr id="30" name="Picture Placeholder 2"/>
          <p:cNvSpPr>
            <a:spLocks noGrp="1"/>
          </p:cNvSpPr>
          <p:nvPr>
            <p:ph type="pic" sz="quarter" idx="16"/>
          </p:nvPr>
        </p:nvSpPr>
        <p:spPr>
          <a:xfrm>
            <a:off x="3701233" y="2445525"/>
            <a:ext cx="1258888" cy="1258888"/>
          </a:xfrm>
        </p:spPr>
        <p:txBody>
          <a:bodyPr/>
          <a:lstStyle/>
          <a:p>
            <a:endParaRPr lang="en-US"/>
          </a:p>
        </p:txBody>
      </p:sp>
      <p:sp>
        <p:nvSpPr>
          <p:cNvPr id="31" name="Picture Placeholder 2"/>
          <p:cNvSpPr>
            <a:spLocks noGrp="1"/>
          </p:cNvSpPr>
          <p:nvPr>
            <p:ph type="pic" sz="quarter" idx="17"/>
          </p:nvPr>
        </p:nvSpPr>
        <p:spPr>
          <a:xfrm>
            <a:off x="5088300" y="2445525"/>
            <a:ext cx="1258888" cy="1258888"/>
          </a:xfrm>
        </p:spPr>
        <p:txBody>
          <a:bodyPr/>
          <a:lstStyle/>
          <a:p>
            <a:endParaRPr lang="en-US"/>
          </a:p>
        </p:txBody>
      </p:sp>
      <p:sp>
        <p:nvSpPr>
          <p:cNvPr id="32" name="Picture Placeholder 2"/>
          <p:cNvSpPr>
            <a:spLocks noGrp="1"/>
          </p:cNvSpPr>
          <p:nvPr>
            <p:ph type="pic" sz="quarter" idx="18"/>
          </p:nvPr>
        </p:nvSpPr>
        <p:spPr>
          <a:xfrm>
            <a:off x="927100" y="3871233"/>
            <a:ext cx="1258888" cy="1258888"/>
          </a:xfrm>
        </p:spPr>
        <p:txBody>
          <a:bodyPr/>
          <a:lstStyle/>
          <a:p>
            <a:endParaRPr lang="en-US"/>
          </a:p>
        </p:txBody>
      </p:sp>
      <p:sp>
        <p:nvSpPr>
          <p:cNvPr id="33" name="Picture Placeholder 2"/>
          <p:cNvSpPr>
            <a:spLocks noGrp="1"/>
          </p:cNvSpPr>
          <p:nvPr>
            <p:ph type="pic" sz="quarter" idx="19"/>
          </p:nvPr>
        </p:nvSpPr>
        <p:spPr>
          <a:xfrm>
            <a:off x="2314167" y="3871233"/>
            <a:ext cx="1258888" cy="1258888"/>
          </a:xfrm>
        </p:spPr>
        <p:txBody>
          <a:bodyPr/>
          <a:lstStyle/>
          <a:p>
            <a:endParaRPr lang="en-US"/>
          </a:p>
        </p:txBody>
      </p:sp>
      <p:sp>
        <p:nvSpPr>
          <p:cNvPr id="34" name="Picture Placeholder 2"/>
          <p:cNvSpPr>
            <a:spLocks noGrp="1"/>
          </p:cNvSpPr>
          <p:nvPr>
            <p:ph type="pic" sz="quarter" idx="20"/>
          </p:nvPr>
        </p:nvSpPr>
        <p:spPr>
          <a:xfrm>
            <a:off x="3701233" y="3871233"/>
            <a:ext cx="1258888" cy="1258888"/>
          </a:xfrm>
        </p:spPr>
        <p:txBody>
          <a:bodyPr/>
          <a:lstStyle/>
          <a:p>
            <a:endParaRPr lang="en-US"/>
          </a:p>
        </p:txBody>
      </p:sp>
      <p:sp>
        <p:nvSpPr>
          <p:cNvPr id="35"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40452362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circle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44" name="Group 44"/>
          <p:cNvGrpSpPr/>
          <p:nvPr/>
        </p:nvGrpSpPr>
        <p:grpSpPr>
          <a:xfrm>
            <a:off x="10163185" y="6036046"/>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58" name="Group 58"/>
          <p:cNvGrpSpPr/>
          <p:nvPr/>
        </p:nvGrpSpPr>
        <p:grpSpPr>
          <a:xfrm>
            <a:off x="574846" y="5972072"/>
            <a:ext cx="3235307" cy="399030"/>
            <a:chOff x="0" y="-50591"/>
            <a:chExt cx="6470613" cy="798058"/>
          </a:xfrm>
        </p:grpSpPr>
        <p:sp>
          <p:nvSpPr>
            <p:cNvPr id="45" name="Shape 45"/>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pPr defTabSz="412750" hangingPunct="0"/>
              <a:r>
                <a:rPr sz="900" kern="0"/>
                <a:t>WWW.SITE2MAX.PRO</a:t>
              </a:r>
            </a:p>
          </p:txBody>
        </p:sp>
        <p:sp>
          <p:nvSpPr>
            <p:cNvPr id="46" name="Shape 46"/>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pPr defTabSz="412750" hangingPunct="0"/>
              <a:r>
                <a:rPr sz="900" kern="0" dirty="0">
                  <a:solidFill>
                    <a:srgbClr val="CDBC49"/>
                  </a:solidFill>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59" name="Shape 59"/>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24"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25"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26"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27"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28"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29"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0"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1"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2"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33"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34"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35"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398998711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1.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t>8/22/2019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t>‹#›</a:t>
            </a:fld>
            <a:endParaRPr lang="en-US"/>
          </a:p>
        </p:txBody>
      </p:sp>
    </p:spTree>
    <p:extLst>
      <p:ext uri="{BB962C8B-B14F-4D97-AF65-F5344CB8AC3E}">
        <p14:creationId xmlns:p14="http://schemas.microsoft.com/office/powerpoint/2010/main" val="1058358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333" r:id="rId12"/>
    <p:sldLayoutId id="2147484334" r:id="rId13"/>
    <p:sldLayoutId id="214748433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9874619"/>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4077"/>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3632501"/>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237621"/>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solidFill>
                  <a:prstClr val="black">
                    <a:tint val="75000"/>
                  </a:prstClr>
                </a:solidFill>
              </a:rPr>
              <a:pPr/>
              <a:t>8/22/2019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729043"/>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1240800"/>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8821397"/>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8459933"/>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8/22/2019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4407101"/>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0" y="61595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47753" y="6540500"/>
            <a:ext cx="290144" cy="287258"/>
          </a:xfrm>
          <a:prstGeom prst="rect">
            <a:avLst/>
          </a:prstGeom>
          <a:ln w="12700">
            <a:miter lim="400000"/>
          </a:ln>
        </p:spPr>
        <p:txBody>
          <a:bodyPr wrap="none" lIns="50800" tIns="50800" rIns="50800" bIns="50800">
            <a:spAutoFit/>
          </a:bodyPr>
          <a:lstStyle>
            <a:lvl1pPr>
              <a:defRPr sz="1200"/>
            </a:lvl1pPr>
          </a:lstStyle>
          <a:p>
            <a:pPr algn="ctr" defTabSz="412750" hangingPunct="0"/>
            <a:fld id="{86CB4B4D-7CA3-9044-876B-883B54F8677D}" type="slidenum">
              <a:rPr lang="en-US" kern="0" smtClean="0">
                <a:solidFill>
                  <a:srgbClr val="000000"/>
                </a:solidFill>
                <a:latin typeface="Helvetica Light"/>
                <a:sym typeface="Helvetica Light"/>
              </a:rPr>
              <a:pPr algn="ctr" defTabSz="412750" hangingPunct="0"/>
              <a:t>‹#›</a:t>
            </a:fld>
            <a:endParaRPr lang="en-US" kern="0" dirty="0">
              <a:solidFill>
                <a:srgbClr val="000000"/>
              </a:solidFill>
              <a:latin typeface="Helvetica Light"/>
              <a:sym typeface="Helvetica Light"/>
            </a:endParaRPr>
          </a:p>
        </p:txBody>
      </p:sp>
    </p:spTree>
    <p:extLst>
      <p:ext uri="{BB962C8B-B14F-4D97-AF65-F5344CB8AC3E}">
        <p14:creationId xmlns:p14="http://schemas.microsoft.com/office/powerpoint/2010/main" val="2163576932"/>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 id="2147484538" r:id="rId12"/>
    <p:sldLayoutId id="2147484539" r:id="rId13"/>
    <p:sldLayoutId id="2147484540" r:id="rId14"/>
    <p:sldLayoutId id="2147484541" r:id="rId15"/>
    <p:sldLayoutId id="2147484542" r:id="rId16"/>
    <p:sldLayoutId id="2147484543" r:id="rId17"/>
    <p:sldLayoutId id="2147484544" r:id="rId18"/>
    <p:sldLayoutId id="2147484545" r:id="rId19"/>
    <p:sldLayoutId id="2147484546" r:id="rId20"/>
    <p:sldLayoutId id="2147484547" r:id="rId21"/>
  </p:sldLayoutIdLst>
  <p:transition spd="med"/>
  <p:txStyles>
    <p:titleStyle>
      <a:lvl1pPr marL="0" marR="0" indent="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1pPr>
      <a:lvl2pPr marL="0" marR="0" indent="1143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2pPr>
      <a:lvl3pPr marL="0" marR="0" indent="2286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3pPr>
      <a:lvl4pPr marL="0" marR="0" indent="3429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4pPr>
      <a:lvl5pPr marL="0" marR="0" indent="4572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5pPr>
      <a:lvl6pPr marL="0" marR="0" indent="5715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6pPr>
      <a:lvl7pPr marL="0" marR="0" indent="6858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7pPr>
      <a:lvl8pPr marL="0" marR="0" indent="8001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8pPr>
      <a:lvl9pPr marL="0" marR="0" indent="9144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9pPr>
    </p:titleStyle>
    <p:bodyStyle>
      <a:lvl1pPr marL="183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1pPr>
      <a:lvl2pPr marL="500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2pPr>
      <a:lvl3pPr marL="818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3pPr>
      <a:lvl4pPr marL="1135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4pPr>
      <a:lvl5pPr marL="1453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5pPr>
      <a:lvl6pPr marL="1770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6pPr>
      <a:lvl7pPr marL="2088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7pPr>
      <a:lvl8pPr marL="2405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8pPr>
      <a:lvl9pPr marL="2723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nchs/data/nvsr/nvsr67/nvsr67_08-508.pdf" TargetMode="External"/><Relationship Id="rId2" Type="http://schemas.openxmlformats.org/officeDocument/2006/relationships/notesSlide" Target="../notesSlides/notesSlide5.xml"/><Relationship Id="rId1" Type="http://schemas.openxmlformats.org/officeDocument/2006/relationships/slideLayout" Target="../slideLayouts/slideLayout125.xml"/><Relationship Id="rId5" Type="http://schemas.openxmlformats.org/officeDocument/2006/relationships/chart" Target="../charts/chart1.xml"/><Relationship Id="rId4" Type="http://schemas.openxmlformats.org/officeDocument/2006/relationships/hyperlink" Target="https://www.samhsa.gov/data/sites/default/files/cbhsq-reports/NSDUHDetailedTabs2017/NSDUHDetailedTabs2017.pdf"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ncsacw.samhsa.gov/"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hyperlink" Target="mailto:ncsacw@cffuture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hyperlink" Target="https://www.samhsa.gov/data/sites/default/files/NSDUH-DetTabs-2016/NSDUH-DetTabs-2016.pdf" TargetMode="External"/><Relationship Id="rId2" Type="http://schemas.openxmlformats.org/officeDocument/2006/relationships/notesSlide" Target="../notesSlides/notesSlide55.xml"/><Relationship Id="rId1" Type="http://schemas.openxmlformats.org/officeDocument/2006/relationships/slideLayout" Target="../slideLayouts/slideLayout49.xml"/><Relationship Id="rId4" Type="http://schemas.openxmlformats.org/officeDocument/2006/relationships/hyperlink" Target="http://www.cffutures.org/files/cvi.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woutcomes.acf.hhs.gov/cwodatasite/" TargetMode="External"/><Relationship Id="rId2" Type="http://schemas.openxmlformats.org/officeDocument/2006/relationships/notesSlide" Target="../notesSlides/notesSlide56.xml"/><Relationship Id="rId1" Type="http://schemas.openxmlformats.org/officeDocument/2006/relationships/slideLayout" Target="../slideLayouts/slideLayout49.xml"/><Relationship Id="rId4" Type="http://schemas.openxmlformats.org/officeDocument/2006/relationships/hyperlink" Target="https://www.ncbi.nlm.nih.gov/pubmed/26827463"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hyperlink" Target="http://pubs.niaaa.nih.gov/publications/arh25-3/159-167.htm" TargetMode="External"/><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hyperlink" Target="https://www.ncadd.org/about-addiction/alcohol/item/443-alcohol-and-pregnancy-fetal-alcohol-spectrum-disorder" TargetMode="External"/><Relationship Id="rId2" Type="http://schemas.openxmlformats.org/officeDocument/2006/relationships/notesSlide" Target="../notesSlides/notesSlide59.xml"/><Relationship Id="rId1" Type="http://schemas.openxmlformats.org/officeDocument/2006/relationships/slideLayout" Target="../slideLayouts/slideLayout49.xml"/><Relationship Id="rId6" Type="http://schemas.openxmlformats.org/officeDocument/2006/relationships/hyperlink" Target="https://www.drugabuse.gov/publications/treating-opioid-use-disorder-during-pregnancy/treating-opioid-use-disorder-during-pregnancy" TargetMode="External"/><Relationship Id="rId5" Type="http://schemas.openxmlformats.org/officeDocument/2006/relationships/hyperlink" Target="https://www.drugabuse.gov/publications/effective-treatments-opioid-addiction/effective-treatments-opioid-addiction" TargetMode="External"/><Relationship Id="rId4" Type="http://schemas.openxmlformats.org/officeDocument/2006/relationships/hyperlink" Target="http://www.nlm.nih.gov/medlineplus/ency/article/007313.htm"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ncsacw.samhsa.gov/files/IDTA_Executive_Summary.pdf" TargetMode="External"/><Relationship Id="rId2" Type="http://schemas.openxmlformats.org/officeDocument/2006/relationships/notesSlide" Target="../notesSlides/notesSlide60.xml"/><Relationship Id="rId1" Type="http://schemas.openxmlformats.org/officeDocument/2006/relationships/slideLayout" Target="../slideLayouts/slideLayout49.xml"/><Relationship Id="rId5" Type="http://schemas.openxmlformats.org/officeDocument/2006/relationships/hyperlink" Target="https://www.cdc.gov/nchs/data/nvsr/nvsr67/nvsr67_01_tables.pdf" TargetMode="External"/><Relationship Id="rId4" Type="http://schemas.openxmlformats.org/officeDocument/2006/relationships/hyperlink" Target="https://ndacan.cornell.edu/"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samhsa.gov/sites/default/files/family_treatment_paper508v.pdf" TargetMode="External"/><Relationship Id="rId2" Type="http://schemas.openxmlformats.org/officeDocument/2006/relationships/notesSlide" Target="../notesSlides/notesSlide61.xml"/><Relationship Id="rId1" Type="http://schemas.openxmlformats.org/officeDocument/2006/relationships/slideLayout" Target="../slideLayouts/slideLayout49.xml"/><Relationship Id="rId4" Type="http://schemas.openxmlformats.org/officeDocument/2006/relationships/hyperlink" Target="https://www.ncbi.nlm.nih.gov/pubmed/26827469"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8" Type="http://schemas.openxmlformats.org/officeDocument/2006/relationships/hyperlink" Target="https://ncsacw.samhsa.gov/files/Policy_Academy_Dissemination_Brief.pdf" TargetMode="External"/><Relationship Id="rId3" Type="http://schemas.openxmlformats.org/officeDocument/2006/relationships/hyperlink" Target="https://caseyfamilypro-wpengine.netdna-ssl.com/media/SC_Infant-Plans-of-Care.pdf" TargetMode="External"/><Relationship Id="rId7" Type="http://schemas.openxmlformats.org/officeDocument/2006/relationships/hyperlink" Target="https://ncsacw.samhsa.gov/files/Collaborative_Approach_508.pdf" TargetMode="External"/><Relationship Id="rId2" Type="http://schemas.openxmlformats.org/officeDocument/2006/relationships/notesSlide" Target="../notesSlides/notesSlide63.xml"/><Relationship Id="rId1" Type="http://schemas.openxmlformats.org/officeDocument/2006/relationships/slideLayout" Target="../slideLayouts/slideLayout60.xml"/><Relationship Id="rId6" Type="http://schemas.openxmlformats.org/officeDocument/2006/relationships/hyperlink" Target="http://www.nationalperinatal.org/Infographics" TargetMode="External"/><Relationship Id="rId5" Type="http://schemas.openxmlformats.org/officeDocument/2006/relationships/hyperlink" Target="https://ncsacw.samhsa.gov/files/CAPTA_SEI_Statutory_Summary.pdf" TargetMode="External"/><Relationship Id="rId4" Type="http://schemas.openxmlformats.org/officeDocument/2006/relationships/hyperlink" Target="http://childwelfaresparc.org/wp-content/uploads/2014/08/State-Level-Policy-Advocacy-for-Children-Affected-by-Parental-Substance-Us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923025" y="584882"/>
            <a:ext cx="10653623" cy="2490653"/>
          </a:xfrm>
        </p:spPr>
        <p:txBody>
          <a:bodyPr>
            <a:normAutofit/>
          </a:bodyPr>
          <a:lstStyle/>
          <a:p>
            <a:pPr>
              <a:spcAft>
                <a:spcPts val="1200"/>
              </a:spcAft>
            </a:pPr>
            <a:r>
              <a:rPr lang="en-US" sz="4000" b="1" dirty="0">
                <a:solidFill>
                  <a:schemeClr val="bg1"/>
                </a:solidFill>
                <a:latin typeface="Arial" panose="020B0604020202020204" pitchFamily="34" charset="0"/>
                <a:cs typeface="Arial" panose="020B0604020202020204" pitchFamily="34" charset="0"/>
              </a:rPr>
              <a:t>Special Topic: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Understanding Prenatal Substance Exposure and Child Welfare Implications</a:t>
            </a:r>
            <a:endParaRPr lang="en-US" b="1"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3509963"/>
            <a:ext cx="9144000" cy="646023"/>
          </a:xfrm>
        </p:spPr>
        <p:txBody>
          <a:bodyPr/>
          <a:lstStyle/>
          <a:p>
            <a:r>
              <a:rPr lang="en-US" sz="3600" b="1" i="1" dirty="0">
                <a:solidFill>
                  <a:schemeClr val="bg1"/>
                </a:solidFill>
                <a:latin typeface="Arial" panose="020B0604020202020204" pitchFamily="34" charset="0"/>
                <a:cs typeface="Arial" panose="020B0604020202020204" pitchFamily="34" charset="0"/>
              </a:rPr>
              <a:t>Child Welfare Training Toolkit</a:t>
            </a:r>
          </a:p>
          <a:p>
            <a:endParaRPr lang="en-US" dirty="0">
              <a:solidFill>
                <a:schemeClr val="bg1"/>
              </a:solidFill>
            </a:endParaRPr>
          </a:p>
          <a:p>
            <a:endParaRPr lang="en-US" dirty="0">
              <a:solidFill>
                <a:schemeClr val="bg1"/>
              </a:solidFill>
            </a:endParaRPr>
          </a:p>
        </p:txBody>
      </p:sp>
      <p:pic>
        <p:nvPicPr>
          <p:cNvPr id="4" name="Picture 3" descr="Logo for National Center on Substance Abuse and Child Welfare. "/>
          <p:cNvPicPr>
            <a:picLocks noChangeAspect="1"/>
          </p:cNvPicPr>
          <p:nvPr/>
        </p:nvPicPr>
        <p:blipFill>
          <a:blip r:embed="rId3"/>
          <a:stretch>
            <a:fillRect/>
          </a:stretch>
        </p:blipFill>
        <p:spPr>
          <a:xfrm>
            <a:off x="3701176" y="5070618"/>
            <a:ext cx="4789648" cy="1118750"/>
          </a:xfrm>
          <a:prstGeom prst="rect">
            <a:avLst/>
          </a:prstGeom>
        </p:spPr>
      </p:pic>
    </p:spTree>
    <p:extLst>
      <p:ext uri="{BB962C8B-B14F-4D97-AF65-F5344CB8AC3E}">
        <p14:creationId xmlns:p14="http://schemas.microsoft.com/office/powerpoint/2010/main" val="58390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74" t="12209" r="28839" b="-427"/>
          <a:stretch/>
        </p:blipFill>
        <p:spPr>
          <a:xfrm>
            <a:off x="8045793" y="1675650"/>
            <a:ext cx="3653901" cy="4770499"/>
          </a:xfrm>
          <a:prstGeom prst="rect">
            <a:avLst/>
          </a:prstGeom>
        </p:spPr>
      </p:pic>
      <p:grpSp>
        <p:nvGrpSpPr>
          <p:cNvPr id="27" name="Group 26">
            <a:extLst>
              <a:ext uri="{C183D7F6-B498-43B3-948B-1728B52AA6E4}">
                <adec:decorative xmlns:adec="http://schemas.microsoft.com/office/drawing/2017/decorative" xmlns="" val="1"/>
              </a:ext>
            </a:extLst>
          </p:cNvPr>
          <p:cNvGrpSpPr/>
          <p:nvPr/>
        </p:nvGrpSpPr>
        <p:grpSpPr>
          <a:xfrm>
            <a:off x="561753" y="1675650"/>
            <a:ext cx="7291876" cy="4770499"/>
            <a:chOff x="395346" y="266942"/>
            <a:chExt cx="7626250" cy="4770499"/>
          </a:xfrm>
        </p:grpSpPr>
        <p:sp>
          <p:nvSpPr>
            <p:cNvPr id="8" name="Rectangle 7"/>
            <p:cNvSpPr/>
            <p:nvPr/>
          </p:nvSpPr>
          <p:spPr>
            <a:xfrm>
              <a:off x="4293999" y="266942"/>
              <a:ext cx="3727597" cy="4770499"/>
            </a:xfrm>
            <a:prstGeom prst="rect">
              <a:avLst/>
            </a:prstGeom>
            <a:blipFill dpi="0" rotWithShape="1">
              <a:blip r:embed="rId4">
                <a:alphaModFix amt="75000"/>
                <a:grayscl/>
              </a:blip>
              <a:srcRect/>
              <a:stretch>
                <a:fillRect/>
              </a:stretch>
            </a:blipFill>
            <a:ln>
              <a:noFill/>
            </a:ln>
            <a:effectLst>
              <a:outerShdw blurRad="292100" dist="1016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00">
                <a:solidFill>
                  <a:prstClr val="white"/>
                </a:solidFill>
              </a:endParaRPr>
            </a:p>
          </p:txBody>
        </p:sp>
        <p:pic>
          <p:nvPicPr>
            <p:cNvPr id="6" name="Picture 5"/>
            <p:cNvPicPr>
              <a:picLocks noChangeAspect="1"/>
            </p:cNvPicPr>
            <p:nvPr/>
          </p:nvPicPr>
          <p:blipFill rotWithShape="1">
            <a:blip r:embed="rId5" cstate="print">
              <a:grayscl/>
              <a:extLst>
                <a:ext uri="{28A0092B-C50C-407E-A947-70E740481C1C}">
                  <a14:useLocalDpi xmlns:a14="http://schemas.microsoft.com/office/drawing/2010/main" val="0"/>
                </a:ext>
              </a:extLst>
            </a:blip>
            <a:srcRect l="46028"/>
            <a:stretch/>
          </p:blipFill>
          <p:spPr>
            <a:xfrm>
              <a:off x="395346" y="266942"/>
              <a:ext cx="3724794" cy="4770499"/>
            </a:xfrm>
            <a:prstGeom prst="rect">
              <a:avLst/>
            </a:prstGeom>
            <a:ln>
              <a:noFill/>
            </a:ln>
            <a:effectLst>
              <a:outerShdw blurRad="292100" dist="101600" dir="2700000" algn="tl" rotWithShape="0">
                <a:srgbClr val="333333">
                  <a:alpha val="65000"/>
                </a:srgbClr>
              </a:outerShdw>
            </a:effectLst>
          </p:spPr>
        </p:pic>
      </p:grpSp>
      <p:grpSp>
        <p:nvGrpSpPr>
          <p:cNvPr id="26" name="Group 25"/>
          <p:cNvGrpSpPr/>
          <p:nvPr/>
        </p:nvGrpSpPr>
        <p:grpSpPr>
          <a:xfrm>
            <a:off x="561754" y="1781990"/>
            <a:ext cx="10711275" cy="4309874"/>
            <a:chOff x="543153" y="1150903"/>
            <a:chExt cx="10711276" cy="4309873"/>
          </a:xfrm>
        </p:grpSpPr>
        <p:sp>
          <p:nvSpPr>
            <p:cNvPr id="11" name="TextBox 10"/>
            <p:cNvSpPr txBox="1"/>
            <p:nvPr/>
          </p:nvSpPr>
          <p:spPr>
            <a:xfrm>
              <a:off x="1236672" y="2918469"/>
              <a:ext cx="2718116" cy="707886"/>
            </a:xfrm>
            <a:prstGeom prst="rect">
              <a:avLst/>
            </a:prstGeom>
            <a:noFill/>
          </p:spPr>
          <p:txBody>
            <a:bodyPr wrap="none" rtlCol="0">
              <a:spAutoFit/>
            </a:bodyPr>
            <a:lstStyle/>
            <a:p>
              <a:r>
                <a:rPr lang="en-US" sz="4000" b="1" spc="-151" dirty="0">
                  <a:latin typeface="Arial" panose="020B0604020202020204" pitchFamily="34" charset="0"/>
                  <a:cs typeface="Arial" panose="020B0604020202020204" pitchFamily="34" charset="0"/>
                </a:rPr>
                <a:t>Short-Term</a:t>
              </a:r>
            </a:p>
          </p:txBody>
        </p:sp>
        <p:sp>
          <p:nvSpPr>
            <p:cNvPr id="12" name="TextBox 11"/>
            <p:cNvSpPr txBox="1"/>
            <p:nvPr/>
          </p:nvSpPr>
          <p:spPr>
            <a:xfrm>
              <a:off x="8339592" y="1150903"/>
              <a:ext cx="2914837" cy="769441"/>
            </a:xfrm>
            <a:prstGeom prst="rect">
              <a:avLst/>
            </a:prstGeom>
            <a:solidFill>
              <a:schemeClr val="bg1">
                <a:alpha val="70000"/>
              </a:schemeClr>
            </a:solidFill>
          </p:spPr>
          <p:txBody>
            <a:bodyPr wrap="none" rtlCol="0">
              <a:spAutoFit/>
            </a:bodyPr>
            <a:lstStyle/>
            <a:p>
              <a:r>
                <a:rPr lang="en-US" sz="4400" b="1" spc="-151" dirty="0">
                  <a:solidFill>
                    <a:prstClr val="black"/>
                  </a:solidFill>
                  <a:latin typeface="Arial" panose="020B0604020202020204" pitchFamily="34" charset="0"/>
                  <a:cs typeface="Arial" panose="020B0604020202020204" pitchFamily="34" charset="0"/>
                </a:rPr>
                <a:t>Long-Term</a:t>
              </a:r>
            </a:p>
          </p:txBody>
        </p:sp>
        <p:grpSp>
          <p:nvGrpSpPr>
            <p:cNvPr id="16" name="Group 15"/>
            <p:cNvGrpSpPr/>
            <p:nvPr/>
          </p:nvGrpSpPr>
          <p:grpSpPr>
            <a:xfrm>
              <a:off x="543153" y="3700284"/>
              <a:ext cx="10206193" cy="459573"/>
              <a:chOff x="719984" y="1603067"/>
              <a:chExt cx="10206193" cy="459573"/>
            </a:xfrm>
          </p:grpSpPr>
          <p:cxnSp>
            <p:nvCxnSpPr>
              <p:cNvPr id="15" name="Straight Connector 14"/>
              <p:cNvCxnSpPr/>
              <p:nvPr/>
            </p:nvCxnSpPr>
            <p:spPr>
              <a:xfrm>
                <a:off x="950735" y="1811218"/>
                <a:ext cx="9837396" cy="28847"/>
              </a:xfrm>
              <a:prstGeom prst="bentConnector3">
                <a:avLst>
                  <a:gd name="adj1" fmla="val 50000"/>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7" name="Oval 16"/>
              <p:cNvSpPr/>
              <p:nvPr/>
            </p:nvSpPr>
            <p:spPr>
              <a:xfrm>
                <a:off x="719984" y="1603067"/>
                <a:ext cx="485341" cy="445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00">
                  <a:solidFill>
                    <a:prstClr val="white"/>
                  </a:solidFill>
                </a:endParaRPr>
              </a:p>
            </p:txBody>
          </p:sp>
          <p:sp>
            <p:nvSpPr>
              <p:cNvPr id="18" name="Oval 17"/>
              <p:cNvSpPr/>
              <p:nvPr/>
            </p:nvSpPr>
            <p:spPr>
              <a:xfrm>
                <a:off x="6090909" y="1617490"/>
                <a:ext cx="485341" cy="445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000" dirty="0">
                    <a:solidFill>
                      <a:prstClr val="white"/>
                    </a:solidFill>
                  </a:rPr>
                  <a:t>v</a:t>
                </a:r>
              </a:p>
            </p:txBody>
          </p:sp>
          <p:sp>
            <p:nvSpPr>
              <p:cNvPr id="19" name="Oval 18"/>
              <p:cNvSpPr/>
              <p:nvPr/>
            </p:nvSpPr>
            <p:spPr>
              <a:xfrm>
                <a:off x="10440836" y="1603067"/>
                <a:ext cx="485341" cy="445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00">
                  <a:solidFill>
                    <a:prstClr val="white"/>
                  </a:solidFill>
                </a:endParaRPr>
              </a:p>
            </p:txBody>
          </p:sp>
        </p:grpSp>
        <p:sp>
          <p:nvSpPr>
            <p:cNvPr id="21" name="TextBox 20"/>
            <p:cNvSpPr txBox="1"/>
            <p:nvPr/>
          </p:nvSpPr>
          <p:spPr>
            <a:xfrm>
              <a:off x="1575803" y="3983448"/>
              <a:ext cx="2534293" cy="1323439"/>
            </a:xfrm>
            <a:prstGeom prst="rect">
              <a:avLst/>
            </a:prstGeom>
            <a:noFill/>
          </p:spPr>
          <p:txBody>
            <a:bodyPr wrap="square" rtlCol="0">
              <a:spAutoFit/>
            </a:bodyPr>
            <a:lstStyle/>
            <a:p>
              <a:pPr algn="r"/>
              <a:r>
                <a:rPr lang="en-US" sz="2000" b="1" dirty="0">
                  <a:solidFill>
                    <a:prstClr val="white"/>
                  </a:solidFill>
                  <a:latin typeface="Arial" panose="020B0604020202020204" pitchFamily="34" charset="0"/>
                  <a:cs typeface="Arial" panose="020B0604020202020204" pitchFamily="34" charset="0"/>
                </a:rPr>
                <a:t>Birth Anomalies</a:t>
              </a:r>
            </a:p>
            <a:p>
              <a:pPr algn="r"/>
              <a:r>
                <a:rPr lang="en-US" sz="2000" b="1" dirty="0">
                  <a:solidFill>
                    <a:prstClr val="white"/>
                  </a:solidFill>
                  <a:latin typeface="Arial" panose="020B0604020202020204" pitchFamily="34" charset="0"/>
                  <a:cs typeface="Arial" panose="020B0604020202020204" pitchFamily="34" charset="0"/>
                </a:rPr>
                <a:t>Fetal Growth</a:t>
              </a:r>
            </a:p>
            <a:p>
              <a:pPr algn="r"/>
              <a:r>
                <a:rPr lang="en-US" sz="2000" b="1" dirty="0">
                  <a:solidFill>
                    <a:prstClr val="white"/>
                  </a:solidFill>
                  <a:latin typeface="Arial" panose="020B0604020202020204" pitchFamily="34" charset="0"/>
                  <a:cs typeface="Arial" panose="020B0604020202020204" pitchFamily="34" charset="0"/>
                </a:rPr>
                <a:t>Neurobehavioral</a:t>
              </a:r>
            </a:p>
            <a:p>
              <a:pPr algn="r"/>
              <a:r>
                <a:rPr lang="en-US" sz="2000" b="1" dirty="0">
                  <a:solidFill>
                    <a:prstClr val="white"/>
                  </a:solidFill>
                  <a:latin typeface="Arial" panose="020B0604020202020204" pitchFamily="34" charset="0"/>
                  <a:cs typeface="Arial" panose="020B0604020202020204" pitchFamily="34" charset="0"/>
                </a:rPr>
                <a:t>Withdrawal</a:t>
              </a:r>
            </a:p>
          </p:txBody>
        </p:sp>
        <p:sp>
          <p:nvSpPr>
            <p:cNvPr id="22" name="TextBox 21"/>
            <p:cNvSpPr txBox="1"/>
            <p:nvPr/>
          </p:nvSpPr>
          <p:spPr>
            <a:xfrm>
              <a:off x="8348738" y="3829560"/>
              <a:ext cx="1691297" cy="1631216"/>
            </a:xfrm>
            <a:prstGeom prst="rect">
              <a:avLst/>
            </a:prstGeom>
            <a:solidFill>
              <a:schemeClr val="bg1">
                <a:alpha val="70000"/>
              </a:schemeClr>
            </a:solidFill>
          </p:spPr>
          <p:txBody>
            <a:bodyPr wrap="square" rtlCol="0">
              <a:spAutoFit/>
            </a:bodyPr>
            <a:lstStyle/>
            <a:p>
              <a:pPr algn="r"/>
              <a:r>
                <a:rPr lang="en-US" sz="2000" dirty="0">
                  <a:solidFill>
                    <a:prstClr val="black"/>
                  </a:solidFill>
                  <a:latin typeface="Arial" panose="020B0604020202020204" pitchFamily="34" charset="0"/>
                  <a:cs typeface="Arial" panose="020B0604020202020204" pitchFamily="34" charset="0"/>
                </a:rPr>
                <a:t>Achievement Behavior Cognition</a:t>
              </a:r>
            </a:p>
            <a:p>
              <a:pPr algn="r"/>
              <a:r>
                <a:rPr lang="en-US" sz="2000" dirty="0">
                  <a:solidFill>
                    <a:prstClr val="black"/>
                  </a:solidFill>
                  <a:latin typeface="Arial" panose="020B0604020202020204" pitchFamily="34" charset="0"/>
                  <a:cs typeface="Arial" panose="020B0604020202020204" pitchFamily="34" charset="0"/>
                </a:rPr>
                <a:t> Growth </a:t>
              </a:r>
            </a:p>
            <a:p>
              <a:pPr algn="r"/>
              <a:r>
                <a:rPr lang="en-US" sz="2000" dirty="0">
                  <a:solidFill>
                    <a:prstClr val="black"/>
                  </a:solidFill>
                  <a:latin typeface="Arial" panose="020B0604020202020204" pitchFamily="34" charset="0"/>
                  <a:cs typeface="Arial" panose="020B0604020202020204" pitchFamily="34" charset="0"/>
                </a:rPr>
                <a:t>Languag</a:t>
              </a:r>
              <a:r>
                <a:rPr lang="en-US" sz="2000" dirty="0">
                  <a:solidFill>
                    <a:prstClr val="black"/>
                  </a:solidFill>
                  <a:latin typeface="Trebuchet MS" panose="020B0603020202020204" pitchFamily="34" charset="0"/>
                  <a:cs typeface="Arial" panose="020B0604020202020204" pitchFamily="34" charset="0"/>
                </a:rPr>
                <a:t>e</a:t>
              </a:r>
            </a:p>
          </p:txBody>
        </p:sp>
      </p:grpSp>
      <p:sp>
        <p:nvSpPr>
          <p:cNvPr id="23" name="TextBox 22"/>
          <p:cNvSpPr txBox="1"/>
          <p:nvPr/>
        </p:nvSpPr>
        <p:spPr>
          <a:xfrm>
            <a:off x="288325" y="868406"/>
            <a:ext cx="11615351" cy="1200329"/>
          </a:xfrm>
          <a:prstGeom prst="rect">
            <a:avLst/>
          </a:prstGeom>
          <a:noFill/>
        </p:spPr>
        <p:txBody>
          <a:bodyPr wrap="square" rtlCol="0">
            <a:spAutoFit/>
          </a:bodyPr>
          <a:lstStyle/>
          <a:p>
            <a:r>
              <a:rPr lang="en-US" sz="2400" b="1" dirty="0">
                <a:solidFill>
                  <a:srgbClr val="0F4162"/>
                </a:solidFill>
                <a:latin typeface="Arial" panose="020B0604020202020204" pitchFamily="34" charset="0"/>
                <a:cs typeface="Arial" panose="020B0604020202020204" pitchFamily="34" charset="0"/>
              </a:rPr>
              <a:t>American Academy of Pediatrics Technical Report</a:t>
            </a:r>
          </a:p>
          <a:p>
            <a:r>
              <a:rPr lang="en-US" sz="2400" dirty="0">
                <a:solidFill>
                  <a:prstClr val="black"/>
                </a:solidFill>
                <a:latin typeface="Arial" panose="020B0604020202020204" pitchFamily="34" charset="0"/>
                <a:cs typeface="Arial" panose="020B0604020202020204" pitchFamily="34" charset="0"/>
              </a:rPr>
              <a:t>Comprehensive review of ~275 peer reviewed articles over 40 years (1968-2006)</a:t>
            </a:r>
          </a:p>
          <a:p>
            <a:endParaRPr lang="en-US" sz="2400" dirty="0">
              <a:solidFill>
                <a:prstClr val="black">
                  <a:lumMod val="65000"/>
                  <a:lumOff val="35000"/>
                </a:prstClr>
              </a:solidFill>
              <a:latin typeface="Arial" panose="020B0604020202020204"/>
            </a:endParaRPr>
          </a:p>
        </p:txBody>
      </p:sp>
      <p:sp>
        <p:nvSpPr>
          <p:cNvPr id="2" name="TextBox 1"/>
          <p:cNvSpPr txBox="1"/>
          <p:nvPr/>
        </p:nvSpPr>
        <p:spPr>
          <a:xfrm>
            <a:off x="9642153" y="6489921"/>
            <a:ext cx="2720898"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solidFill>
                  <a:srgbClr val="000000"/>
                </a:solidFill>
                <a:latin typeface="Arial" panose="020B0604020202020204" pitchFamily="34" charset="0"/>
                <a:ea typeface="Helvetica Light"/>
                <a:cs typeface="Arial" panose="020B0604020202020204" pitchFamily="34" charset="0"/>
                <a:sym typeface="Helvetica Light"/>
              </a:rPr>
              <a:t>(</a:t>
            </a:r>
            <a:r>
              <a:rPr lang="en-US" sz="1400" dirty="0" err="1">
                <a:solidFill>
                  <a:srgbClr val="000000"/>
                </a:solidFill>
                <a:latin typeface="Arial" panose="020B0604020202020204" pitchFamily="34" charset="0"/>
                <a:ea typeface="Helvetica Light"/>
                <a:cs typeface="Arial" panose="020B0604020202020204" pitchFamily="34" charset="0"/>
                <a:sym typeface="Helvetica Light"/>
              </a:rPr>
              <a:t>Behnke</a:t>
            </a:r>
            <a:r>
              <a:rPr lang="en-US" sz="1400" dirty="0">
                <a:solidFill>
                  <a:srgbClr val="000000"/>
                </a:solidFill>
                <a:latin typeface="Arial" panose="020B0604020202020204" pitchFamily="34" charset="0"/>
                <a:ea typeface="Helvetica Light"/>
                <a:cs typeface="Arial" panose="020B0604020202020204" pitchFamily="34" charset="0"/>
                <a:sym typeface="Helvetica Light"/>
              </a:rPr>
              <a:t> &amp; Smith, 2013)</a:t>
            </a:r>
          </a:p>
        </p:txBody>
      </p:sp>
      <p:sp>
        <p:nvSpPr>
          <p:cNvPr id="20" name="Rectangle 2"/>
          <p:cNvSpPr txBox="1">
            <a:spLocks noChangeArrowheads="1"/>
          </p:cNvSpPr>
          <p:nvPr/>
        </p:nvSpPr>
        <p:spPr>
          <a:xfrm>
            <a:off x="0" y="-3815"/>
            <a:ext cx="12192000" cy="91440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defTabSz="457200"/>
            <a:r>
              <a:rPr lang="en-US" sz="4000" dirty="0">
                <a:solidFill>
                  <a:prstClr val="white">
                    <a:lumMod val="95000"/>
                  </a:prstClr>
                </a:solidFill>
                <a:latin typeface="Arial" panose="020B0604020202020204" pitchFamily="34" charset="0"/>
                <a:cs typeface="Arial" panose="020B0604020202020204" pitchFamily="34" charset="0"/>
                <a:sym typeface="Helvetica Light"/>
              </a:rPr>
              <a:t>Effects of Prenatal Substance Exposure</a:t>
            </a:r>
          </a:p>
        </p:txBody>
      </p:sp>
    </p:spTree>
    <p:extLst>
      <p:ext uri="{BB962C8B-B14F-4D97-AF65-F5344CB8AC3E}">
        <p14:creationId xmlns:p14="http://schemas.microsoft.com/office/powerpoint/2010/main" val="161697883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8794468"/>
              </p:ext>
            </p:extLst>
          </p:nvPr>
        </p:nvGraphicFramePr>
        <p:xfrm>
          <a:off x="422387" y="1273172"/>
          <a:ext cx="11347226" cy="5051697"/>
        </p:xfrm>
        <a:graphic>
          <a:graphicData uri="http://schemas.openxmlformats.org/drawingml/2006/table">
            <a:tbl>
              <a:tblPr firstRow="1" bandRow="1">
                <a:tableStyleId>{5C22544A-7EE6-4342-B048-85BDC9FD1C3A}</a:tableStyleId>
              </a:tblPr>
              <a:tblGrid>
                <a:gridCol w="2671542">
                  <a:extLst>
                    <a:ext uri="{9D8B030D-6E8A-4147-A177-3AD203B41FA5}">
                      <a16:colId xmlns:a16="http://schemas.microsoft.com/office/drawing/2014/main" xmlns="" val="20000"/>
                    </a:ext>
                  </a:extLst>
                </a:gridCol>
                <a:gridCol w="2661387">
                  <a:extLst>
                    <a:ext uri="{9D8B030D-6E8A-4147-A177-3AD203B41FA5}">
                      <a16:colId xmlns:a16="http://schemas.microsoft.com/office/drawing/2014/main" xmlns="" val="20001"/>
                    </a:ext>
                  </a:extLst>
                </a:gridCol>
                <a:gridCol w="1836153">
                  <a:extLst>
                    <a:ext uri="{9D8B030D-6E8A-4147-A177-3AD203B41FA5}">
                      <a16:colId xmlns:a16="http://schemas.microsoft.com/office/drawing/2014/main" xmlns="" val="20002"/>
                    </a:ext>
                  </a:extLst>
                </a:gridCol>
                <a:gridCol w="1874010">
                  <a:extLst>
                    <a:ext uri="{9D8B030D-6E8A-4147-A177-3AD203B41FA5}">
                      <a16:colId xmlns:a16="http://schemas.microsoft.com/office/drawing/2014/main" xmlns="" val="20003"/>
                    </a:ext>
                  </a:extLst>
                </a:gridCol>
                <a:gridCol w="2304134">
                  <a:extLst>
                    <a:ext uri="{9D8B030D-6E8A-4147-A177-3AD203B41FA5}">
                      <a16:colId xmlns:a16="http://schemas.microsoft.com/office/drawing/2014/main" xmlns="" val="20004"/>
                    </a:ext>
                  </a:extLst>
                </a:gridCol>
              </a:tblGrid>
              <a:tr h="512172">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dirty="0">
                          <a:solidFill>
                            <a:schemeClr val="tx2">
                              <a:lumMod val="50000"/>
                            </a:schemeClr>
                          </a:solidFill>
                          <a:latin typeface="Arial" panose="020B0604020202020204" pitchFamily="34" charset="0"/>
                          <a:cs typeface="Arial" panose="020B0604020202020204" pitchFamily="34" charset="0"/>
                        </a:rPr>
                        <a:t>   Growth</a:t>
                      </a:r>
                      <a:r>
                        <a:rPr lang="en-US" sz="1800" b="1" baseline="0" dirty="0">
                          <a:solidFill>
                            <a:schemeClr val="tx2">
                              <a:lumMod val="50000"/>
                            </a:schemeClr>
                          </a:solidFill>
                          <a:latin typeface="Arial" panose="020B0604020202020204" pitchFamily="34" charset="0"/>
                          <a:cs typeface="Arial" panose="020B0604020202020204" pitchFamily="34" charset="0"/>
                        </a:rPr>
                        <a:t> </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baseline="0" dirty="0">
                          <a:solidFill>
                            <a:schemeClr val="tx2">
                              <a:lumMod val="50000"/>
                            </a:schemeClr>
                          </a:solidFill>
                          <a:latin typeface="Arial" panose="020B0604020202020204" pitchFamily="34" charset="0"/>
                          <a:cs typeface="Arial" panose="020B0604020202020204" pitchFamily="34" charset="0"/>
                        </a:rPr>
                        <a:t>Anomalies </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baseline="0" dirty="0">
                          <a:solidFill>
                            <a:schemeClr val="tx2">
                              <a:lumMod val="50000"/>
                            </a:schemeClr>
                          </a:solidFill>
                          <a:latin typeface="Arial" panose="020B0604020202020204" pitchFamily="34" charset="0"/>
                          <a:cs typeface="Arial" panose="020B0604020202020204" pitchFamily="34" charset="0"/>
                        </a:rPr>
                        <a:t>Withdrawal</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dirty="0">
                          <a:solidFill>
                            <a:schemeClr val="tx2">
                              <a:lumMod val="50000"/>
                            </a:schemeClr>
                          </a:solidFill>
                          <a:latin typeface="Arial" panose="020B0604020202020204" pitchFamily="34" charset="0"/>
                          <a:cs typeface="Arial" panose="020B0604020202020204" pitchFamily="34" charset="0"/>
                        </a:rPr>
                        <a:t>Neurobehavioral</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699">
                        <a:alpha val="50000"/>
                      </a:srgbClr>
                    </a:solidFill>
                  </a:tcPr>
                </a:tc>
                <a:extLst>
                  <a:ext uri="{0D108BD9-81ED-4DB2-BD59-A6C34878D82A}">
                    <a16:rowId xmlns:a16="http://schemas.microsoft.com/office/drawing/2014/main" xmlns="" val="10000"/>
                  </a:ext>
                </a:extLst>
              </a:tr>
              <a:tr h="743313">
                <a:tc>
                  <a:txBody>
                    <a:bodyPr/>
                    <a:lstStyle/>
                    <a:p>
                      <a:pPr lvl="0"/>
                      <a:r>
                        <a:rPr lang="en-US" sz="2400" b="1" dirty="0">
                          <a:latin typeface="Arial" panose="020B0604020202020204" pitchFamily="34" charset="0"/>
                          <a:cs typeface="Arial" panose="020B0604020202020204" pitchFamily="34" charset="0"/>
                        </a:rPr>
                        <a:t>        Alcohol</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anose="020B0604020202020204" pitchFamily="34" charset="0"/>
                          <a:cs typeface="Arial" panose="020B0604020202020204" pitchFamily="34" charset="0"/>
                        </a:rPr>
                        <a:t>Strong</a:t>
                      </a:r>
                      <a:r>
                        <a:rPr lang="en-US" sz="2000" b="1" baseline="0" dirty="0">
                          <a:solidFill>
                            <a:srgbClr val="FF0000"/>
                          </a:solidFill>
                          <a:latin typeface="Arial" panose="020B0604020202020204" pitchFamily="34" charset="0"/>
                          <a:cs typeface="Arial" panose="020B0604020202020204" pitchFamily="34" charset="0"/>
                        </a:rPr>
                        <a:t> Effect</a:t>
                      </a:r>
                      <a:endParaRPr lang="en-US" sz="2000" dirty="0">
                        <a:solidFill>
                          <a:srgbClr val="FF0000"/>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anose="020B0604020202020204" pitchFamily="34" charset="0"/>
                          <a:cs typeface="Arial" panose="020B0604020202020204" pitchFamily="34" charset="0"/>
                        </a:rPr>
                        <a:t>Strong</a:t>
                      </a:r>
                      <a:r>
                        <a:rPr lang="en-US" sz="2000" b="1" baseline="0" dirty="0">
                          <a:solidFill>
                            <a:srgbClr val="FF0000"/>
                          </a:solidFill>
                          <a:latin typeface="Arial" panose="020B0604020202020204" pitchFamily="34" charset="0"/>
                          <a:cs typeface="Arial" panose="020B0604020202020204" pitchFamily="34" charset="0"/>
                        </a:rPr>
                        <a:t> Effect</a:t>
                      </a:r>
                      <a:endParaRPr lang="en-US" sz="2000" b="1" dirty="0">
                        <a:solidFill>
                          <a:srgbClr val="FF0000"/>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600" dirty="0">
                          <a:latin typeface="Arial" panose="020B0604020202020204" pitchFamily="34" charset="0"/>
                          <a:cs typeface="Arial" panose="020B0604020202020204" pitchFamily="34" charset="0"/>
                        </a:rPr>
                        <a:t>No</a:t>
                      </a:r>
                    </a:p>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xmlns="" val="10001"/>
                  </a:ext>
                </a:extLst>
              </a:tr>
              <a:tr h="743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Nicotine</a:t>
                      </a:r>
                    </a:p>
                  </a:txBody>
                  <a:tcPr marL="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algn="ct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No </a:t>
                      </a:r>
                    </a:p>
                    <a:p>
                      <a:pPr marL="0" algn="ct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consensus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Arial" panose="020B0604020202020204" pitchFamily="34" charset="0"/>
                          <a:ea typeface="+mn-ea"/>
                          <a:cs typeface="Arial" panose="020B0604020202020204" pitchFamily="34" charset="0"/>
                        </a:rPr>
                        <a:t>No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Arial" panose="020B0604020202020204" pitchFamily="34" charset="0"/>
                          <a:ea typeface="+mn-ea"/>
                          <a:cs typeface="Arial" panose="020B0604020202020204" pitchFamily="34" charset="0"/>
                        </a:rPr>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xmlns="" val="10002"/>
                  </a:ext>
                </a:extLst>
              </a:tr>
              <a:tr h="743313">
                <a:tc>
                  <a:txBody>
                    <a:bodyPr/>
                    <a:lstStyle/>
                    <a:p>
                      <a:r>
                        <a:rPr lang="en-US" sz="2400" b="1" dirty="0">
                          <a:latin typeface="Arial" panose="020B0604020202020204" pitchFamily="34" charset="0"/>
                          <a:cs typeface="Arial" panose="020B0604020202020204" pitchFamily="34" charset="0"/>
                        </a:rPr>
                        <a:t>       Marijuana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600" dirty="0">
                          <a:latin typeface="Arial" panose="020B0604020202020204" pitchFamily="34" charset="0"/>
                          <a:cs typeface="Arial" panose="020B0604020202020204" pitchFamily="34" charset="0"/>
                        </a:rPr>
                        <a:t>No </a:t>
                      </a:r>
                    </a:p>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600" dirty="0">
                          <a:latin typeface="Arial" panose="020B0604020202020204" pitchFamily="34" charset="0"/>
                          <a:cs typeface="Arial" panose="020B0604020202020204" pitchFamily="34" charset="0"/>
                        </a:rPr>
                        <a:t>No </a:t>
                      </a:r>
                    </a:p>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600" dirty="0">
                          <a:latin typeface="Arial" panose="020B0604020202020204" pitchFamily="34" charset="0"/>
                          <a:cs typeface="Arial" panose="020B0604020202020204" pitchFamily="34" charset="0"/>
                        </a:rPr>
                        <a:t>No</a:t>
                      </a:r>
                    </a:p>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xmlns="" val="10003"/>
                  </a:ext>
                </a:extLst>
              </a:tr>
              <a:tr h="743313">
                <a:tc>
                  <a:txBody>
                    <a:bodyPr/>
                    <a:lstStyle/>
                    <a:p>
                      <a:r>
                        <a:rPr lang="en-US" sz="2400" b="1" dirty="0">
                          <a:latin typeface="Arial" panose="020B0604020202020204" pitchFamily="34" charset="0"/>
                          <a:cs typeface="Arial" panose="020B0604020202020204" pitchFamily="34" charset="0"/>
                        </a:rPr>
                        <a:t>       Opiates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600" dirty="0">
                          <a:latin typeface="Arial" panose="020B0604020202020204" pitchFamily="34" charset="0"/>
                          <a:cs typeface="Arial" panose="020B0604020202020204" pitchFamily="34" charset="0"/>
                        </a:rPr>
                        <a:t>No </a:t>
                      </a:r>
                    </a:p>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FF0000"/>
                          </a:solidFill>
                          <a:latin typeface="Arial" panose="020B0604020202020204" pitchFamily="34" charset="0"/>
                          <a:ea typeface="+mn-ea"/>
                          <a:cs typeface="Arial" panose="020B0604020202020204" pitchFamily="34" charset="0"/>
                        </a:rPr>
                        <a:t>Strong 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xmlns="" val="10004"/>
                  </a:ext>
                </a:extLst>
              </a:tr>
              <a:tr h="743313">
                <a:tc>
                  <a:txBody>
                    <a:bodyPr/>
                    <a:lstStyle/>
                    <a:p>
                      <a:r>
                        <a:rPr lang="en-US" sz="2400" b="1" dirty="0">
                          <a:latin typeface="Arial" panose="020B0604020202020204" pitchFamily="34" charset="0"/>
                          <a:cs typeface="Arial" panose="020B0604020202020204" pitchFamily="34" charset="0"/>
                        </a:rPr>
                        <a:t>        Cocaine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600" dirty="0">
                          <a:latin typeface="Arial" panose="020B0604020202020204" pitchFamily="34" charset="0"/>
                          <a:cs typeface="Arial" panose="020B0604020202020204" pitchFamily="34" charset="0"/>
                        </a:rPr>
                        <a:t>No</a:t>
                      </a:r>
                    </a:p>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600" dirty="0">
                          <a:latin typeface="Arial" panose="020B0604020202020204" pitchFamily="34" charset="0"/>
                          <a:cs typeface="Arial" panose="020B0604020202020204" pitchFamily="34" charset="0"/>
                        </a:rPr>
                        <a:t>No 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xmlns="" val="10005"/>
                  </a:ext>
                </a:extLst>
              </a:tr>
              <a:tr h="822960">
                <a:tc>
                  <a:txBody>
                    <a:bodyPr/>
                    <a:lstStyle/>
                    <a:p>
                      <a:r>
                        <a:rPr lang="en-US" sz="1800" b="1" dirty="0">
                          <a:latin typeface="Arial" panose="020B0604020202020204" pitchFamily="34" charset="0"/>
                          <a:cs typeface="Arial" panose="020B0604020202020204" pitchFamily="34" charset="0"/>
                        </a:rPr>
                        <a:t>      Methamphetamine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600" dirty="0">
                          <a:latin typeface="Arial" panose="020B0604020202020204" pitchFamily="34" charset="0"/>
                          <a:cs typeface="Arial" panose="020B0604020202020204" pitchFamily="34" charset="0"/>
                        </a:rPr>
                        <a:t>No</a:t>
                      </a:r>
                    </a:p>
                    <a:p>
                      <a:pPr algn="ctr"/>
                      <a:r>
                        <a:rPr lang="en-US" sz="1600" dirty="0">
                          <a:latin typeface="Arial" panose="020B0604020202020204" pitchFamily="34" charset="0"/>
                          <a:cs typeface="Arial" panose="020B0604020202020204" pitchFamily="34" charset="0"/>
                        </a:rPr>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2000" b="1" kern="1200" dirty="0">
                          <a:solidFill>
                            <a:srgbClr val="FF0000"/>
                          </a:solidFill>
                          <a:latin typeface="Arial" panose="020B0604020202020204" pitchFamily="34" charset="0"/>
                          <a:ea typeface="+mn-ea"/>
                          <a:cs typeface="Arial" panose="020B0604020202020204" pitchFamily="34" charset="0"/>
                        </a:rPr>
                        <a:t>Lack of </a:t>
                      </a:r>
                    </a:p>
                    <a:p>
                      <a:pPr algn="ctr"/>
                      <a:r>
                        <a:rPr lang="en-US" sz="2000" b="1" kern="1200" dirty="0">
                          <a:solidFill>
                            <a:srgbClr val="FF0000"/>
                          </a:solidFill>
                          <a:latin typeface="Arial" panose="020B0604020202020204" pitchFamily="34" charset="0"/>
                          <a:ea typeface="+mn-ea"/>
                          <a:cs typeface="Arial" panose="020B0604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Effect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xmlns="" val="10006"/>
                  </a:ext>
                </a:extLst>
              </a:tr>
            </a:tbl>
          </a:graphicData>
        </a:graphic>
      </p:graphicFrame>
      <p:sp>
        <p:nvSpPr>
          <p:cNvPr id="7" name="TextBox 6"/>
          <p:cNvSpPr txBox="1"/>
          <p:nvPr/>
        </p:nvSpPr>
        <p:spPr>
          <a:xfrm>
            <a:off x="9693200" y="6514792"/>
            <a:ext cx="207641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solidFill>
                  <a:srgbClr val="000000"/>
                </a:solidFill>
                <a:latin typeface="Arial" panose="020B0604020202020204" pitchFamily="34" charset="0"/>
                <a:ea typeface="Helvetica Light"/>
                <a:cs typeface="Arial" panose="020B0604020202020204" pitchFamily="34" charset="0"/>
                <a:sym typeface="Helvetica Light"/>
              </a:rPr>
              <a:t>(</a:t>
            </a:r>
            <a:r>
              <a:rPr lang="en-US" sz="1400" dirty="0" err="1">
                <a:solidFill>
                  <a:srgbClr val="000000"/>
                </a:solidFill>
                <a:latin typeface="Arial" panose="020B0604020202020204" pitchFamily="34" charset="0"/>
                <a:ea typeface="Helvetica Light"/>
                <a:cs typeface="Arial" panose="020B0604020202020204" pitchFamily="34" charset="0"/>
                <a:sym typeface="Helvetica Light"/>
              </a:rPr>
              <a:t>Behnke</a:t>
            </a:r>
            <a:r>
              <a:rPr lang="en-US" sz="1400" dirty="0">
                <a:solidFill>
                  <a:srgbClr val="000000"/>
                </a:solidFill>
                <a:latin typeface="Arial" panose="020B0604020202020204" pitchFamily="34" charset="0"/>
                <a:ea typeface="Helvetica Light"/>
                <a:cs typeface="Arial" panose="020B0604020202020204" pitchFamily="34" charset="0"/>
                <a:sym typeface="Helvetica Light"/>
              </a:rPr>
              <a:t> &amp; Smith, 2013)</a:t>
            </a:r>
          </a:p>
        </p:txBody>
      </p:sp>
      <p:sp>
        <p:nvSpPr>
          <p:cNvPr id="5" name="Rectangle 2"/>
          <p:cNvSpPr txBox="1">
            <a:spLocks noChangeArrowheads="1"/>
          </p:cNvSpPr>
          <p:nvPr/>
        </p:nvSpPr>
        <p:spPr>
          <a:xfrm>
            <a:off x="0" y="0"/>
            <a:ext cx="12192000" cy="1051560"/>
          </a:xfrm>
          <a:prstGeom prst="rect">
            <a:avLst/>
          </a:prstGeom>
          <a:solidFill>
            <a:srgbClr val="0F4263"/>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4000" dirty="0">
                <a:solidFill>
                  <a:prstClr val="white"/>
                </a:solidFill>
                <a:latin typeface="Arial" panose="020B0604020202020204" pitchFamily="34" charset="0"/>
                <a:cs typeface="Arial" panose="020B0604020202020204" pitchFamily="34" charset="0"/>
              </a:rPr>
              <a:t>Short-Term Effects of Prenatal Substance Exposure</a:t>
            </a:r>
          </a:p>
        </p:txBody>
      </p:sp>
    </p:spTree>
    <p:extLst>
      <p:ext uri="{BB962C8B-B14F-4D97-AF65-F5344CB8AC3E}">
        <p14:creationId xmlns:p14="http://schemas.microsoft.com/office/powerpoint/2010/main" val="1497327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3636899541"/>
              </p:ext>
            </p:extLst>
          </p:nvPr>
        </p:nvGraphicFramePr>
        <p:xfrm>
          <a:off x="364069" y="1240780"/>
          <a:ext cx="11430127" cy="5010514"/>
        </p:xfrm>
        <a:graphic>
          <a:graphicData uri="http://schemas.openxmlformats.org/drawingml/2006/table">
            <a:tbl>
              <a:tblPr firstRow="1" bandRow="1">
                <a:tableStyleId>{5C22544A-7EE6-4342-B048-85BDC9FD1C3A}</a:tableStyleId>
              </a:tblPr>
              <a:tblGrid>
                <a:gridCol w="2189126">
                  <a:extLst>
                    <a:ext uri="{9D8B030D-6E8A-4147-A177-3AD203B41FA5}">
                      <a16:colId xmlns:a16="http://schemas.microsoft.com/office/drawing/2014/main" xmlns="" val="20000"/>
                    </a:ext>
                  </a:extLst>
                </a:gridCol>
                <a:gridCol w="2711392">
                  <a:extLst>
                    <a:ext uri="{9D8B030D-6E8A-4147-A177-3AD203B41FA5}">
                      <a16:colId xmlns:a16="http://schemas.microsoft.com/office/drawing/2014/main" xmlns="" val="20001"/>
                    </a:ext>
                  </a:extLst>
                </a:gridCol>
                <a:gridCol w="1632402">
                  <a:extLst>
                    <a:ext uri="{9D8B030D-6E8A-4147-A177-3AD203B41FA5}">
                      <a16:colId xmlns:a16="http://schemas.microsoft.com/office/drawing/2014/main" xmlns="" val="20002"/>
                    </a:ext>
                  </a:extLst>
                </a:gridCol>
                <a:gridCol w="1632403">
                  <a:extLst>
                    <a:ext uri="{9D8B030D-6E8A-4147-A177-3AD203B41FA5}">
                      <a16:colId xmlns:a16="http://schemas.microsoft.com/office/drawing/2014/main" xmlns="" val="20003"/>
                    </a:ext>
                  </a:extLst>
                </a:gridCol>
                <a:gridCol w="1632402">
                  <a:extLst>
                    <a:ext uri="{9D8B030D-6E8A-4147-A177-3AD203B41FA5}">
                      <a16:colId xmlns:a16="http://schemas.microsoft.com/office/drawing/2014/main" xmlns="" val="20004"/>
                    </a:ext>
                  </a:extLst>
                </a:gridCol>
                <a:gridCol w="1632402">
                  <a:extLst>
                    <a:ext uri="{9D8B030D-6E8A-4147-A177-3AD203B41FA5}">
                      <a16:colId xmlns:a16="http://schemas.microsoft.com/office/drawing/2014/main" xmlns="" val="20005"/>
                    </a:ext>
                  </a:extLst>
                </a:gridCol>
              </a:tblGrid>
              <a:tr h="533530">
                <a:tc>
                  <a:txBody>
                    <a:bodyPr/>
                    <a:lstStyle/>
                    <a:p>
                      <a:endParaRPr lang="en-US" sz="2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algn="ctr" defTabSz="914400" rtl="0" eaLnBrk="1" latinLnBrk="0" hangingPunct="1"/>
                      <a:r>
                        <a:rPr lang="en-US" sz="1800" b="1" kern="1200" dirty="0">
                          <a:solidFill>
                            <a:schemeClr val="tx2">
                              <a:lumMod val="50000"/>
                            </a:schemeClr>
                          </a:solidFill>
                          <a:latin typeface="Arial" panose="020B0604020202020204" pitchFamily="34" charset="0"/>
                          <a:ea typeface="+mn-ea"/>
                          <a:cs typeface="Arial" panose="020B0604020202020204" pitchFamily="34" charset="0"/>
                        </a:rPr>
                        <a:t>    Growth</a:t>
                      </a: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lumMod val="50000"/>
                            </a:schemeClr>
                          </a:solidFill>
                          <a:latin typeface="Arial" panose="020B0604020202020204" pitchFamily="34" charset="0"/>
                          <a:ea typeface="+mn-ea"/>
                          <a:cs typeface="Arial" panose="020B0604020202020204" pitchFamily="34" charset="0"/>
                        </a:rPr>
                        <a:t>Behavior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lumMod val="50000"/>
                            </a:schemeClr>
                          </a:solidFill>
                          <a:latin typeface="Arial" panose="020B0604020202020204" pitchFamily="34" charset="0"/>
                          <a:ea typeface="+mn-ea"/>
                          <a:cs typeface="Arial" panose="020B0604020202020204" pitchFamily="34" charset="0"/>
                        </a:rPr>
                        <a:t>Cognition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algn="ctr" defTabSz="914400" rtl="0" eaLnBrk="1" latinLnBrk="0" hangingPunct="1"/>
                      <a:r>
                        <a:rPr lang="en-US" sz="1800" b="1" kern="1200" dirty="0">
                          <a:solidFill>
                            <a:schemeClr val="tx2">
                              <a:lumMod val="50000"/>
                            </a:schemeClr>
                          </a:solidFill>
                          <a:latin typeface="Arial" panose="020B0604020202020204" pitchFamily="34" charset="0"/>
                          <a:ea typeface="+mn-ea"/>
                          <a:cs typeface="Arial" panose="020B0604020202020204" pitchFamily="34" charset="0"/>
                        </a:rPr>
                        <a:t>Language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lumMod val="50000"/>
                            </a:schemeClr>
                          </a:solidFill>
                          <a:latin typeface="Arial" panose="020B0604020202020204" pitchFamily="34" charset="0"/>
                          <a:ea typeface="+mn-ea"/>
                          <a:cs typeface="Arial" panose="020B0604020202020204" pitchFamily="34" charset="0"/>
                        </a:rPr>
                        <a:t>Achievement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extLst>
                  <a:ext uri="{0D108BD9-81ED-4DB2-BD59-A6C34878D82A}">
                    <a16:rowId xmlns:a16="http://schemas.microsoft.com/office/drawing/2014/main" xmlns="" val="10000"/>
                  </a:ext>
                </a:extLst>
              </a:tr>
              <a:tr h="746164">
                <a:tc>
                  <a:txBody>
                    <a:bodyPr/>
                    <a:lstStyle/>
                    <a:p>
                      <a:r>
                        <a:rPr lang="en-US" sz="2000" b="1" dirty="0"/>
                        <a:t>          Alcohol</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rPr>
                        <a:t>Strong</a:t>
                      </a:r>
                      <a:r>
                        <a:rPr lang="en-US" sz="1800" b="1" i="0" baseline="0" dirty="0">
                          <a:solidFill>
                            <a:srgbClr val="FF0000"/>
                          </a:solidFill>
                        </a:rPr>
                        <a:t> Effect</a:t>
                      </a:r>
                      <a:endParaRPr lang="en-US" sz="1800" i="0" dirty="0">
                        <a:solidFill>
                          <a:srgbClr val="FF0000"/>
                        </a:solidFill>
                      </a:endParaRP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rPr>
                        <a:t>Strong</a:t>
                      </a:r>
                      <a:r>
                        <a:rPr lang="en-US" sz="1800" b="1" i="0" baseline="0" dirty="0">
                          <a:solidFill>
                            <a:srgbClr val="FF0000"/>
                          </a:solidFill>
                        </a:rPr>
                        <a:t> Effect</a:t>
                      </a:r>
                      <a:endParaRPr lang="en-US" sz="1800" i="0" dirty="0">
                        <a:solidFill>
                          <a:srgbClr val="FF0000"/>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rPr>
                        <a:t>Strong</a:t>
                      </a:r>
                      <a:r>
                        <a:rPr lang="en-US" sz="1800" b="1" i="0" baseline="0" dirty="0">
                          <a:solidFill>
                            <a:srgbClr val="FF0000"/>
                          </a:solidFill>
                        </a:rPr>
                        <a:t> Effect</a:t>
                      </a:r>
                      <a:endParaRPr lang="en-US" sz="1800" i="0" dirty="0">
                        <a:solidFill>
                          <a:srgbClr val="FF0000"/>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rPr>
                        <a:t>Strong</a:t>
                      </a:r>
                      <a:r>
                        <a:rPr lang="en-US" sz="1800" b="1" i="0" baseline="0" dirty="0">
                          <a:solidFill>
                            <a:srgbClr val="FF0000"/>
                          </a:solidFill>
                        </a:rPr>
                        <a:t> Effect</a:t>
                      </a:r>
                      <a:endParaRPr lang="en-US" sz="1800" i="0" dirty="0">
                        <a:solidFill>
                          <a:srgbClr val="FF0000"/>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xmlns="" val="10001"/>
                  </a:ext>
                </a:extLst>
              </a:tr>
              <a:tr h="746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Nicotine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chemeClr val="tx1"/>
                          </a:solidFill>
                        </a:rPr>
                        <a:t>No</a:t>
                      </a:r>
                      <a:r>
                        <a:rPr lang="en-US" sz="1800" b="1" i="0" baseline="0" dirty="0">
                          <a:solidFill>
                            <a:schemeClr val="tx1"/>
                          </a:solidFill>
                        </a:rPr>
                        <a:t> </a:t>
                      </a:r>
                    </a:p>
                    <a:p>
                      <a:pPr algn="ctr"/>
                      <a:r>
                        <a:rPr lang="en-US" sz="1800" b="1" i="0" baseline="0" dirty="0">
                          <a:solidFill>
                            <a:schemeClr val="tx1"/>
                          </a:solidFill>
                        </a:rPr>
                        <a:t>consensus</a:t>
                      </a:r>
                      <a:endParaRPr lang="en-US" sz="1800" b="1" i="0" dirty="0">
                        <a:solidFill>
                          <a:schemeClr val="tx1"/>
                        </a:solidFill>
                      </a:endParaRP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xmlns="" val="10002"/>
                  </a:ext>
                </a:extLst>
              </a:tr>
              <a:tr h="746164">
                <a:tc>
                  <a:txBody>
                    <a:bodyPr/>
                    <a:lstStyle/>
                    <a:p>
                      <a:r>
                        <a:rPr lang="en-US" sz="2000" b="1" dirty="0"/>
                        <a:t>          Marijuana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i="0" dirty="0"/>
                        <a:t>No</a:t>
                      </a:r>
                    </a:p>
                    <a:p>
                      <a:pPr algn="ctr"/>
                      <a:r>
                        <a:rPr lang="en-US" sz="1800" i="0" dirty="0"/>
                        <a:t>Effect</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i="0" dirty="0"/>
                        <a:t>No</a:t>
                      </a:r>
                    </a:p>
                    <a:p>
                      <a:pPr algn="ct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xmlns="" val="10003"/>
                  </a:ext>
                </a:extLst>
              </a:tr>
              <a:tr h="746164">
                <a:tc>
                  <a:txBody>
                    <a:bodyPr/>
                    <a:lstStyle/>
                    <a:p>
                      <a:r>
                        <a:rPr lang="en-US" sz="2000" b="1" dirty="0"/>
                        <a:t>          Opiates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i="0" dirty="0"/>
                        <a:t>No</a:t>
                      </a:r>
                    </a:p>
                    <a:p>
                      <a:pPr algn="ctr"/>
                      <a:r>
                        <a:rPr lang="en-US" sz="1800" i="0" dirty="0"/>
                        <a:t>Effect</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chemeClr val="tx1"/>
                          </a:solidFill>
                        </a:rPr>
                        <a:t>No</a:t>
                      </a:r>
                      <a:r>
                        <a:rPr lang="en-US" sz="1800" b="1" i="0" baseline="0" dirty="0">
                          <a:solidFill>
                            <a:schemeClr val="tx1"/>
                          </a:solidFill>
                        </a:rPr>
                        <a:t> </a:t>
                      </a:r>
                    </a:p>
                    <a:p>
                      <a:pPr algn="ctr"/>
                      <a:r>
                        <a:rPr lang="en-US" sz="1800" b="1" i="0" baseline="0" dirty="0">
                          <a:solidFill>
                            <a:schemeClr val="tx1"/>
                          </a:solidFill>
                        </a:rPr>
                        <a:t>consensus</a:t>
                      </a:r>
                      <a:endParaRPr lang="en-US" sz="1800" b="1" i="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rPr>
                        <a:t>Lack</a:t>
                      </a:r>
                      <a:r>
                        <a:rPr lang="en-US" sz="1800" b="1" i="0" baseline="0" dirty="0">
                          <a:solidFill>
                            <a:srgbClr val="FF0000"/>
                          </a:solidFill>
                        </a:rPr>
                        <a:t> of </a:t>
                      </a:r>
                    </a:p>
                    <a:p>
                      <a:pPr algn="ctr"/>
                      <a:r>
                        <a:rPr lang="en-US" sz="1800" b="1" i="0" baseline="0" dirty="0">
                          <a:solidFill>
                            <a:srgbClr val="FF0000"/>
                          </a:solidFill>
                        </a:rPr>
                        <a:t>Data</a:t>
                      </a:r>
                      <a:endParaRPr lang="en-US" sz="1800" b="1" i="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rPr>
                        <a:t>Lack</a:t>
                      </a:r>
                      <a:r>
                        <a:rPr lang="en-US" sz="1800" b="1" i="0" baseline="0" dirty="0">
                          <a:solidFill>
                            <a:srgbClr val="FF0000"/>
                          </a:solidFill>
                        </a:rPr>
                        <a:t> of </a:t>
                      </a:r>
                    </a:p>
                    <a:p>
                      <a:pPr algn="ctr"/>
                      <a:r>
                        <a:rPr lang="en-US" sz="1800" b="1" i="0" baseline="0" dirty="0">
                          <a:solidFill>
                            <a:srgbClr val="FF0000"/>
                          </a:solidFill>
                        </a:rPr>
                        <a:t>Data</a:t>
                      </a:r>
                      <a:endParaRPr lang="en-US" sz="1800" b="1" i="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xmlns="" val="10004"/>
                  </a:ext>
                </a:extLst>
              </a:tr>
              <a:tr h="746164">
                <a:tc>
                  <a:txBody>
                    <a:bodyPr/>
                    <a:lstStyle/>
                    <a:p>
                      <a:r>
                        <a:rPr lang="en-US" sz="2000" b="1" dirty="0"/>
                        <a:t>          Cocaine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b="1" i="0" dirty="0">
                          <a:solidFill>
                            <a:schemeClr val="tx1"/>
                          </a:solidFill>
                        </a:rPr>
                        <a:t>No</a:t>
                      </a:r>
                      <a:r>
                        <a:rPr lang="en-US" sz="1800" b="1" i="0" baseline="0" dirty="0">
                          <a:solidFill>
                            <a:schemeClr val="tx1"/>
                          </a:solidFill>
                        </a:rPr>
                        <a:t> </a:t>
                      </a:r>
                    </a:p>
                    <a:p>
                      <a:pPr algn="ctr"/>
                      <a:r>
                        <a:rPr lang="en-US" sz="1800" b="1" i="0" baseline="0" dirty="0">
                          <a:solidFill>
                            <a:schemeClr val="tx1"/>
                          </a:solidFill>
                        </a:rPr>
                        <a:t>consensus</a:t>
                      </a:r>
                      <a:endParaRPr lang="en-US" sz="1800" b="1" i="0"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t>Effect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b="1" i="0" dirty="0">
                          <a:solidFill>
                            <a:schemeClr val="tx1"/>
                          </a:solidFill>
                        </a:rPr>
                        <a:t>No</a:t>
                      </a:r>
                      <a:r>
                        <a:rPr lang="en-US" sz="1800" b="1" i="0" baseline="0" dirty="0">
                          <a:solidFill>
                            <a:schemeClr val="tx1"/>
                          </a:solidFill>
                        </a:rPr>
                        <a:t> </a:t>
                      </a:r>
                    </a:p>
                    <a:p>
                      <a:pPr algn="ctr"/>
                      <a:r>
                        <a:rPr lang="en-US" sz="1800" b="1" i="0" baseline="0" dirty="0">
                          <a:solidFill>
                            <a:schemeClr val="tx1"/>
                          </a:solidFill>
                        </a:rPr>
                        <a:t>consensus</a:t>
                      </a:r>
                      <a:endParaRPr lang="en-US" sz="1800" b="1" i="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xmlns="" val="10005"/>
                  </a:ext>
                </a:extLst>
              </a:tr>
              <a:tr h="746164">
                <a:tc>
                  <a:txBody>
                    <a:bodyPr/>
                    <a:lstStyle/>
                    <a:p>
                      <a:r>
                        <a:rPr lang="en-US" sz="1800" b="1" dirty="0"/>
                        <a:t>   Methamphetamine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rPr>
                        <a:t>Lack</a:t>
                      </a:r>
                      <a:r>
                        <a:rPr lang="en-US" sz="1800" b="1" i="0" baseline="0" dirty="0">
                          <a:solidFill>
                            <a:srgbClr val="FF0000"/>
                          </a:solidFill>
                        </a:rPr>
                        <a:t> of </a:t>
                      </a:r>
                    </a:p>
                    <a:p>
                      <a:pPr algn="ctr"/>
                      <a:r>
                        <a:rPr lang="en-US" sz="1800" b="1" i="0" baseline="0" dirty="0">
                          <a:solidFill>
                            <a:srgbClr val="FF0000"/>
                          </a:solidFill>
                        </a:rPr>
                        <a:t>Data</a:t>
                      </a:r>
                      <a:endParaRPr lang="en-US" sz="1800" b="1" i="0" dirty="0">
                        <a:solidFill>
                          <a:srgbClr val="FF0000"/>
                        </a:solidFill>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rPr>
                        <a:t>Lack</a:t>
                      </a:r>
                      <a:r>
                        <a:rPr lang="en-US" sz="1800" b="1" i="0" baseline="0" dirty="0">
                          <a:solidFill>
                            <a:srgbClr val="FF0000"/>
                          </a:solidFill>
                        </a:rPr>
                        <a:t> of </a:t>
                      </a:r>
                    </a:p>
                    <a:p>
                      <a:pPr algn="ctr"/>
                      <a:r>
                        <a:rPr lang="en-US" sz="1800" b="1" i="0" baseline="0" dirty="0">
                          <a:solidFill>
                            <a:srgbClr val="FF0000"/>
                          </a:solidFill>
                        </a:rPr>
                        <a:t>Data</a:t>
                      </a:r>
                      <a:endParaRPr lang="en-US" sz="1800" b="1" i="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rPr>
                        <a:t>Lack</a:t>
                      </a:r>
                      <a:r>
                        <a:rPr lang="en-US" sz="1800" b="1" i="0" baseline="0" dirty="0">
                          <a:solidFill>
                            <a:srgbClr val="FF0000"/>
                          </a:solidFill>
                        </a:rPr>
                        <a:t> of </a:t>
                      </a:r>
                    </a:p>
                    <a:p>
                      <a:pPr algn="ctr"/>
                      <a:r>
                        <a:rPr lang="en-US" sz="1800" b="1" i="0" baseline="0" dirty="0">
                          <a:solidFill>
                            <a:srgbClr val="FF0000"/>
                          </a:solidFill>
                        </a:rPr>
                        <a:t>Data</a:t>
                      </a:r>
                      <a:endParaRPr lang="en-US" sz="1800" b="1" i="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rPr>
                        <a:t>Lack</a:t>
                      </a:r>
                      <a:r>
                        <a:rPr lang="en-US" sz="1800" b="1" i="0" baseline="0" dirty="0">
                          <a:solidFill>
                            <a:srgbClr val="FF0000"/>
                          </a:solidFill>
                        </a:rPr>
                        <a:t> of </a:t>
                      </a:r>
                    </a:p>
                    <a:p>
                      <a:pPr algn="ctr"/>
                      <a:r>
                        <a:rPr lang="en-US" sz="1800" b="1" i="0" baseline="0" dirty="0">
                          <a:solidFill>
                            <a:srgbClr val="FF0000"/>
                          </a:solidFill>
                        </a:rPr>
                        <a:t>Data</a:t>
                      </a:r>
                      <a:endParaRPr lang="en-US" sz="1800" b="1" i="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rPr>
                        <a:t>Lack</a:t>
                      </a:r>
                      <a:r>
                        <a:rPr lang="en-US" sz="1800" b="1" i="0" baseline="0" dirty="0">
                          <a:solidFill>
                            <a:srgbClr val="FF0000"/>
                          </a:solidFill>
                        </a:rPr>
                        <a:t> of </a:t>
                      </a:r>
                    </a:p>
                    <a:p>
                      <a:pPr algn="ctr"/>
                      <a:r>
                        <a:rPr lang="en-US" sz="1800" b="1" i="0" baseline="0" dirty="0">
                          <a:solidFill>
                            <a:srgbClr val="FF0000"/>
                          </a:solidFill>
                        </a:rPr>
                        <a:t>Data</a:t>
                      </a:r>
                      <a:endParaRPr lang="en-US" sz="1800" b="1" i="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xmlns="" val="10006"/>
                  </a:ext>
                </a:extLst>
              </a:tr>
            </a:tbl>
          </a:graphicData>
        </a:graphic>
      </p:graphicFrame>
      <p:sp>
        <p:nvSpPr>
          <p:cNvPr id="7" name="Rectangle 2"/>
          <p:cNvSpPr txBox="1">
            <a:spLocks noChangeArrowheads="1"/>
          </p:cNvSpPr>
          <p:nvPr/>
        </p:nvSpPr>
        <p:spPr>
          <a:xfrm>
            <a:off x="0" y="-1"/>
            <a:ext cx="12192000" cy="1051560"/>
          </a:xfrm>
          <a:prstGeom prst="rect">
            <a:avLst/>
          </a:prstGeom>
          <a:solidFill>
            <a:srgbClr val="0F4263"/>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4000" dirty="0">
                <a:solidFill>
                  <a:prstClr val="white"/>
                </a:solidFill>
                <a:latin typeface="Arial" panose="020B0604020202020204" pitchFamily="34" charset="0"/>
                <a:cs typeface="Arial" panose="020B0604020202020204" pitchFamily="34" charset="0"/>
              </a:rPr>
              <a:t>Long-Term Effects of Prenatal Substance Exposure</a:t>
            </a:r>
          </a:p>
        </p:txBody>
      </p:sp>
      <p:sp>
        <p:nvSpPr>
          <p:cNvPr id="6" name="TextBox 5"/>
          <p:cNvSpPr txBox="1"/>
          <p:nvPr/>
        </p:nvSpPr>
        <p:spPr>
          <a:xfrm>
            <a:off x="9717783" y="6440515"/>
            <a:ext cx="207641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solidFill>
                  <a:srgbClr val="000000"/>
                </a:solidFill>
                <a:latin typeface="Arial" panose="020B0604020202020204" pitchFamily="34" charset="0"/>
                <a:ea typeface="Helvetica Light"/>
                <a:cs typeface="Arial" panose="020B0604020202020204" pitchFamily="34" charset="0"/>
                <a:sym typeface="Helvetica Light"/>
              </a:rPr>
              <a:t>(</a:t>
            </a:r>
            <a:r>
              <a:rPr lang="en-US" sz="1400" dirty="0" err="1">
                <a:solidFill>
                  <a:srgbClr val="000000"/>
                </a:solidFill>
                <a:latin typeface="Arial" panose="020B0604020202020204" pitchFamily="34" charset="0"/>
                <a:ea typeface="Helvetica Light"/>
                <a:cs typeface="Arial" panose="020B0604020202020204" pitchFamily="34" charset="0"/>
                <a:sym typeface="Helvetica Light"/>
              </a:rPr>
              <a:t>Behnke</a:t>
            </a:r>
            <a:r>
              <a:rPr lang="en-US" sz="1400" dirty="0">
                <a:solidFill>
                  <a:srgbClr val="000000"/>
                </a:solidFill>
                <a:latin typeface="Arial" panose="020B0604020202020204" pitchFamily="34" charset="0"/>
                <a:ea typeface="Helvetica Light"/>
                <a:cs typeface="Arial" panose="020B0604020202020204" pitchFamily="34" charset="0"/>
                <a:sym typeface="Helvetica Light"/>
              </a:rPr>
              <a:t> &amp; Smith, 2013)</a:t>
            </a:r>
          </a:p>
        </p:txBody>
      </p:sp>
    </p:spTree>
    <p:extLst>
      <p:ext uri="{BB962C8B-B14F-4D97-AF65-F5344CB8AC3E}">
        <p14:creationId xmlns:p14="http://schemas.microsoft.com/office/powerpoint/2010/main" val="195385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p:nvPr/>
        </p:nvSpPr>
        <p:spPr>
          <a:xfrm>
            <a:off x="696747" y="770161"/>
            <a:ext cx="6273014" cy="66684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defRPr sz="10000" b="1" cap="all">
                <a:solidFill>
                  <a:srgbClr val="2A3538"/>
                </a:solidFill>
                <a:latin typeface="+mn-lt"/>
                <a:ea typeface="+mn-ea"/>
                <a:cs typeface="+mn-cs"/>
                <a:sym typeface="Helvetica"/>
              </a:defRPr>
            </a:pPr>
            <a:endParaRPr sz="4000" b="1" cap="all" dirty="0">
              <a:solidFill>
                <a:srgbClr val="336B90"/>
              </a:solidFill>
              <a:latin typeface="Calibri" panose="020F0502020204030204" pitchFamily="34" charset="0"/>
              <a:sym typeface="Helvetica"/>
            </a:endParaRPr>
          </a:p>
        </p:txBody>
      </p:sp>
      <p:sp>
        <p:nvSpPr>
          <p:cNvPr id="300" name="Shape 300"/>
          <p:cNvSpPr/>
          <p:nvPr/>
        </p:nvSpPr>
        <p:spPr>
          <a:xfrm>
            <a:off x="473648" y="1385869"/>
            <a:ext cx="8495916" cy="420628"/>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spcBef>
                <a:spcPts val="4500"/>
              </a:spcBef>
              <a:defRPr sz="4000" b="1">
                <a:solidFill>
                  <a:srgbClr val="5E7484"/>
                </a:solidFill>
                <a:latin typeface="+mn-lt"/>
                <a:ea typeface="+mn-ea"/>
                <a:cs typeface="+mn-cs"/>
                <a:sym typeface="Helvetica"/>
              </a:defRPr>
            </a:lvl1pPr>
          </a:lstStyle>
          <a:p>
            <a:pPr>
              <a:spcBef>
                <a:spcPts val="600"/>
              </a:spcBef>
              <a:spcAft>
                <a:spcPts val="600"/>
              </a:spcAft>
              <a:defRPr/>
            </a:pPr>
            <a:r>
              <a:rPr lang="en-US" sz="2400" dirty="0">
                <a:solidFill>
                  <a:prstClr val="black"/>
                </a:solidFill>
                <a:cs typeface="Arial" panose="020B0604020202020204" pitchFamily="34" charset="0"/>
              </a:rPr>
              <a:t>Interaction of various prenatal and environmental factors:</a:t>
            </a:r>
          </a:p>
        </p:txBody>
      </p:sp>
      <p:sp>
        <p:nvSpPr>
          <p:cNvPr id="301" name="Shape 301"/>
          <p:cNvSpPr/>
          <p:nvPr/>
        </p:nvSpPr>
        <p:spPr>
          <a:xfrm>
            <a:off x="696747" y="1957675"/>
            <a:ext cx="6754689" cy="377539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a:spcBef>
                <a:spcPts val="5900"/>
              </a:spcBef>
              <a:defRPr sz="3000">
                <a:solidFill>
                  <a:srgbClr val="5E7484"/>
                </a:solidFill>
                <a:latin typeface="+mn-lt"/>
                <a:ea typeface="+mn-ea"/>
                <a:cs typeface="+mn-cs"/>
                <a:sym typeface="Helvetica"/>
              </a:defRPr>
            </a:lvl1pPr>
          </a:lstStyle>
          <a:p>
            <a:pPr marL="342900" lvl="1" indent="-342900">
              <a:spcBef>
                <a:spcPts val="600"/>
              </a:spcBef>
              <a:spcAft>
                <a:spcPts val="600"/>
              </a:spcAft>
              <a:buFont typeface="Arial" panose="020B0604020202020204" pitchFamily="34" charset="0"/>
              <a:buChar char="•"/>
              <a:defRPr/>
            </a:pPr>
            <a:r>
              <a:rPr lang="en-US" sz="2400" dirty="0">
                <a:solidFill>
                  <a:prstClr val="black"/>
                </a:solidFill>
                <a:cs typeface="Arial" panose="020B0604020202020204" pitchFamily="34" charset="0"/>
              </a:rPr>
              <a:t>Family characteristics</a:t>
            </a:r>
          </a:p>
          <a:p>
            <a:pPr marL="342900" lvl="1" indent="-342900">
              <a:spcBef>
                <a:spcPts val="600"/>
              </a:spcBef>
              <a:spcAft>
                <a:spcPts val="600"/>
              </a:spcAft>
              <a:buFont typeface="Arial" panose="020B0604020202020204" pitchFamily="34" charset="0"/>
              <a:buChar char="•"/>
              <a:defRPr/>
            </a:pPr>
            <a:r>
              <a:rPr lang="en-US" sz="2400" dirty="0">
                <a:solidFill>
                  <a:prstClr val="black"/>
                </a:solidFill>
                <a:cs typeface="Arial" panose="020B0604020202020204" pitchFamily="34" charset="0"/>
              </a:rPr>
              <a:t>Family trauma</a:t>
            </a:r>
          </a:p>
          <a:p>
            <a:pPr marL="342900" lvl="1" indent="-342900">
              <a:spcBef>
                <a:spcPts val="600"/>
              </a:spcBef>
              <a:spcAft>
                <a:spcPts val="600"/>
              </a:spcAft>
              <a:buFont typeface="Arial" panose="020B0604020202020204" pitchFamily="34" charset="0"/>
              <a:buChar char="•"/>
              <a:defRPr/>
            </a:pPr>
            <a:r>
              <a:rPr lang="en-US" sz="2400" dirty="0">
                <a:solidFill>
                  <a:prstClr val="black"/>
                </a:solidFill>
                <a:cs typeface="Arial" panose="020B0604020202020204" pitchFamily="34" charset="0"/>
              </a:rPr>
              <a:t>Prenatal care</a:t>
            </a:r>
          </a:p>
          <a:p>
            <a:pPr marL="342900" lvl="1" indent="-342900">
              <a:spcBef>
                <a:spcPts val="600"/>
              </a:spcBef>
              <a:spcAft>
                <a:spcPts val="600"/>
              </a:spcAft>
              <a:buFont typeface="Arial" panose="020B0604020202020204" pitchFamily="34" charset="0"/>
              <a:buChar char="•"/>
              <a:defRPr/>
            </a:pPr>
            <a:r>
              <a:rPr lang="en-US" sz="2400" dirty="0">
                <a:solidFill>
                  <a:prstClr val="black"/>
                </a:solidFill>
                <a:cs typeface="Arial" panose="020B0604020202020204" pitchFamily="34" charset="0"/>
              </a:rPr>
              <a:t>Exposure to multiple substances (alcohol and tobacco)</a:t>
            </a:r>
          </a:p>
          <a:p>
            <a:pPr marL="342900" lvl="1" indent="-342900">
              <a:spcBef>
                <a:spcPts val="600"/>
              </a:spcBef>
              <a:spcAft>
                <a:spcPts val="600"/>
              </a:spcAft>
              <a:buFont typeface="Arial" panose="020B0604020202020204" pitchFamily="34" charset="0"/>
              <a:buChar char="•"/>
              <a:defRPr/>
            </a:pPr>
            <a:r>
              <a:rPr lang="en-US" sz="2400" dirty="0">
                <a:solidFill>
                  <a:prstClr val="black"/>
                </a:solidFill>
                <a:cs typeface="Arial" panose="020B0604020202020204" pitchFamily="34" charset="0"/>
              </a:rPr>
              <a:t>Early childhood experiences in bonding with parent(s) and caregiver(s) </a:t>
            </a:r>
          </a:p>
          <a:p>
            <a:pPr marL="342900" lvl="1" indent="-342900">
              <a:spcBef>
                <a:spcPts val="600"/>
              </a:spcBef>
              <a:spcAft>
                <a:spcPts val="600"/>
              </a:spcAft>
              <a:buFont typeface="Arial" panose="020B0604020202020204" pitchFamily="34" charset="0"/>
              <a:buChar char="•"/>
              <a:defRPr/>
            </a:pPr>
            <a:r>
              <a:rPr lang="en-US" sz="2400" dirty="0">
                <a:solidFill>
                  <a:prstClr val="black"/>
                </a:solidFill>
                <a:cs typeface="Arial" panose="020B0604020202020204" pitchFamily="34" charset="0"/>
              </a:rPr>
              <a:t>Other health and psychosocial factors</a:t>
            </a:r>
            <a:endParaRPr lang="en-US" sz="2400" dirty="0">
              <a:solidFill>
                <a:srgbClr val="55738D"/>
              </a:solidFill>
              <a:cs typeface="Arial" panose="020B0604020202020204" pitchFamily="34" charset="0"/>
            </a:endParaRPr>
          </a:p>
        </p:txBody>
      </p:sp>
      <p:grpSp>
        <p:nvGrpSpPr>
          <p:cNvPr id="308" name="Group 308">
            <a:extLst>
              <a:ext uri="{C183D7F6-B498-43B3-948B-1728B52AA6E4}">
                <adec:decorative xmlns:adec="http://schemas.microsoft.com/office/drawing/2017/decorative" xmlns="" val="1"/>
              </a:ext>
            </a:extLst>
          </p:cNvPr>
          <p:cNvGrpSpPr/>
          <p:nvPr/>
        </p:nvGrpSpPr>
        <p:grpSpPr>
          <a:xfrm>
            <a:off x="7938399" y="2333152"/>
            <a:ext cx="3891190" cy="3382495"/>
            <a:chOff x="0" y="0"/>
            <a:chExt cx="7782378" cy="6764988"/>
          </a:xfrm>
        </p:grpSpPr>
        <p:sp>
          <p:nvSpPr>
            <p:cNvPr id="302" name="Shape 302"/>
            <p:cNvSpPr/>
            <p:nvPr/>
          </p:nvSpPr>
          <p:spPr>
            <a:xfrm>
              <a:off x="964426" y="0"/>
              <a:ext cx="5844026" cy="3379434"/>
            </a:xfrm>
            <a:custGeom>
              <a:avLst/>
              <a:gdLst/>
              <a:ahLst/>
              <a:cxnLst>
                <a:cxn ang="0">
                  <a:pos x="wd2" y="hd2"/>
                </a:cxn>
                <a:cxn ang="5400000">
                  <a:pos x="wd2" y="hd2"/>
                </a:cxn>
                <a:cxn ang="10800000">
                  <a:pos x="wd2" y="hd2"/>
                </a:cxn>
                <a:cxn ang="16200000">
                  <a:pos x="wd2" y="hd2"/>
                </a:cxn>
              </a:cxnLst>
              <a:rect l="0" t="0" r="r" b="b"/>
              <a:pathLst>
                <a:path w="21600" h="21430" extrusionOk="0">
                  <a:moveTo>
                    <a:pt x="0" y="10755"/>
                  </a:moveTo>
                  <a:lnTo>
                    <a:pt x="3594" y="0"/>
                  </a:lnTo>
                  <a:lnTo>
                    <a:pt x="18016" y="0"/>
                  </a:lnTo>
                  <a:lnTo>
                    <a:pt x="21600" y="10675"/>
                  </a:lnTo>
                  <a:lnTo>
                    <a:pt x="17571" y="12969"/>
                  </a:lnTo>
                  <a:cubicBezTo>
                    <a:pt x="17291" y="13139"/>
                    <a:pt x="17076" y="13534"/>
                    <a:pt x="16996" y="14026"/>
                  </a:cubicBezTo>
                  <a:cubicBezTo>
                    <a:pt x="16884" y="14710"/>
                    <a:pt x="17022" y="15328"/>
                    <a:pt x="17352" y="15705"/>
                  </a:cubicBezTo>
                  <a:cubicBezTo>
                    <a:pt x="17490" y="15863"/>
                    <a:pt x="17656" y="15952"/>
                    <a:pt x="17814" y="16072"/>
                  </a:cubicBezTo>
                  <a:cubicBezTo>
                    <a:pt x="18003" y="16217"/>
                    <a:pt x="18178" y="16405"/>
                    <a:pt x="18324" y="16640"/>
                  </a:cubicBezTo>
                  <a:cubicBezTo>
                    <a:pt x="18502" y="16929"/>
                    <a:pt x="18633" y="17271"/>
                    <a:pt x="18719" y="17642"/>
                  </a:cubicBezTo>
                  <a:cubicBezTo>
                    <a:pt x="18808" y="18027"/>
                    <a:pt x="18850" y="18449"/>
                    <a:pt x="18828" y="18869"/>
                  </a:cubicBezTo>
                  <a:cubicBezTo>
                    <a:pt x="18766" y="20036"/>
                    <a:pt x="18314" y="20912"/>
                    <a:pt x="17738" y="21262"/>
                  </a:cubicBezTo>
                  <a:cubicBezTo>
                    <a:pt x="17183" y="21600"/>
                    <a:pt x="16531" y="21437"/>
                    <a:pt x="16006" y="20705"/>
                  </a:cubicBezTo>
                  <a:cubicBezTo>
                    <a:pt x="15717" y="20302"/>
                    <a:pt x="15494" y="19710"/>
                    <a:pt x="15463" y="19047"/>
                  </a:cubicBezTo>
                  <a:cubicBezTo>
                    <a:pt x="15438" y="18518"/>
                    <a:pt x="15527" y="17977"/>
                    <a:pt x="15495" y="17481"/>
                  </a:cubicBezTo>
                  <a:cubicBezTo>
                    <a:pt x="15455" y="16874"/>
                    <a:pt x="15259" y="16385"/>
                    <a:pt x="14872" y="16159"/>
                  </a:cubicBezTo>
                  <a:cubicBezTo>
                    <a:pt x="14591" y="15995"/>
                    <a:pt x="14281" y="16101"/>
                    <a:pt x="14058" y="16438"/>
                  </a:cubicBezTo>
                  <a:lnTo>
                    <a:pt x="10841" y="21385"/>
                  </a:lnTo>
                  <a:lnTo>
                    <a:pt x="6605" y="18884"/>
                  </a:lnTo>
                  <a:cubicBezTo>
                    <a:pt x="6301" y="18607"/>
                    <a:pt x="6145" y="18013"/>
                    <a:pt x="6225" y="17440"/>
                  </a:cubicBezTo>
                  <a:cubicBezTo>
                    <a:pt x="6276" y="17076"/>
                    <a:pt x="6396" y="16810"/>
                    <a:pt x="6559" y="16603"/>
                  </a:cubicBezTo>
                  <a:cubicBezTo>
                    <a:pt x="6745" y="16367"/>
                    <a:pt x="6979" y="16227"/>
                    <a:pt x="7187" y="16017"/>
                  </a:cubicBezTo>
                  <a:cubicBezTo>
                    <a:pt x="7682" y="15516"/>
                    <a:pt x="8000" y="14675"/>
                    <a:pt x="8030" y="13711"/>
                  </a:cubicBezTo>
                  <a:cubicBezTo>
                    <a:pt x="8071" y="12354"/>
                    <a:pt x="7689" y="11271"/>
                    <a:pt x="7104" y="10721"/>
                  </a:cubicBezTo>
                  <a:cubicBezTo>
                    <a:pt x="6712" y="10352"/>
                    <a:pt x="6251" y="10252"/>
                    <a:pt x="5834" y="10390"/>
                  </a:cubicBezTo>
                  <a:cubicBezTo>
                    <a:pt x="5401" y="10532"/>
                    <a:pt x="5008" y="10939"/>
                    <a:pt x="4703" y="11646"/>
                  </a:cubicBezTo>
                  <a:cubicBezTo>
                    <a:pt x="4486" y="12152"/>
                    <a:pt x="4392" y="12799"/>
                    <a:pt x="4399" y="13447"/>
                  </a:cubicBezTo>
                  <a:cubicBezTo>
                    <a:pt x="4406" y="14057"/>
                    <a:pt x="4500" y="14655"/>
                    <a:pt x="4303" y="15191"/>
                  </a:cubicBezTo>
                  <a:cubicBezTo>
                    <a:pt x="4183" y="15518"/>
                    <a:pt x="3992" y="15710"/>
                    <a:pt x="3790" y="15772"/>
                  </a:cubicBezTo>
                  <a:cubicBezTo>
                    <a:pt x="3562" y="15842"/>
                    <a:pt x="3317" y="15746"/>
                    <a:pt x="3122" y="15464"/>
                  </a:cubicBezTo>
                  <a:lnTo>
                    <a:pt x="0" y="10755"/>
                  </a:lnTo>
                  <a:close/>
                </a:path>
              </a:pathLst>
            </a:custGeom>
            <a:solidFill>
              <a:schemeClr val="accent2">
                <a:lumMod val="20000"/>
                <a:lumOff val="80000"/>
              </a:schemeClr>
            </a:solidFill>
            <a:ln w="12700" cap="flat">
              <a:noFill/>
              <a:miter lim="400000"/>
            </a:ln>
            <a:effectLst/>
          </p:spPr>
          <p:txBody>
            <a:bodyPr wrap="square" lIns="35719" tIns="35719" rIns="35719" bIns="35719" numCol="1" anchor="ctr">
              <a:noAutofit/>
            </a:bodyPr>
            <a:lstStyle/>
            <a:p>
              <a:pPr defTabSz="410766">
                <a:defRPr sz="3200"/>
              </a:pPr>
              <a:endParaRPr sz="1600">
                <a:solidFill>
                  <a:prstClr val="black"/>
                </a:solidFill>
              </a:endParaRPr>
            </a:p>
          </p:txBody>
        </p:sp>
        <p:sp>
          <p:nvSpPr>
            <p:cNvPr id="303" name="Shape 303"/>
            <p:cNvSpPr/>
            <p:nvPr/>
          </p:nvSpPr>
          <p:spPr>
            <a:xfrm>
              <a:off x="0" y="1609354"/>
              <a:ext cx="4124659" cy="5155488"/>
            </a:xfrm>
            <a:custGeom>
              <a:avLst/>
              <a:gdLst/>
              <a:ahLst/>
              <a:cxnLst>
                <a:cxn ang="0">
                  <a:pos x="wd2" y="hd2"/>
                </a:cxn>
                <a:cxn ang="5400000">
                  <a:pos x="wd2" y="hd2"/>
                </a:cxn>
                <a:cxn ang="10800000">
                  <a:pos x="wd2" y="hd2"/>
                </a:cxn>
                <a:cxn ang="16200000">
                  <a:pos x="wd2" y="hd2"/>
                </a:cxn>
              </a:cxnLst>
              <a:rect l="0" t="0" r="r" b="b"/>
              <a:pathLst>
                <a:path w="21506" h="21509" extrusionOk="0">
                  <a:moveTo>
                    <a:pt x="0" y="7411"/>
                  </a:moveTo>
                  <a:lnTo>
                    <a:pt x="5053" y="287"/>
                  </a:lnTo>
                  <a:lnTo>
                    <a:pt x="9673" y="3498"/>
                  </a:lnTo>
                  <a:cubicBezTo>
                    <a:pt x="9963" y="3647"/>
                    <a:pt x="10330" y="3657"/>
                    <a:pt x="10633" y="3526"/>
                  </a:cubicBezTo>
                  <a:cubicBezTo>
                    <a:pt x="10986" y="3373"/>
                    <a:pt x="11143" y="3134"/>
                    <a:pt x="11195" y="2846"/>
                  </a:cubicBezTo>
                  <a:cubicBezTo>
                    <a:pt x="11259" y="2493"/>
                    <a:pt x="11140" y="2104"/>
                    <a:pt x="11177" y="1732"/>
                  </a:cubicBezTo>
                  <a:cubicBezTo>
                    <a:pt x="11267" y="847"/>
                    <a:pt x="12141" y="215"/>
                    <a:pt x="13240" y="44"/>
                  </a:cubicBezTo>
                  <a:cubicBezTo>
                    <a:pt x="14112" y="-91"/>
                    <a:pt x="14995" y="84"/>
                    <a:pt x="15613" y="550"/>
                  </a:cubicBezTo>
                  <a:cubicBezTo>
                    <a:pt x="16230" y="1016"/>
                    <a:pt x="16485" y="1658"/>
                    <a:pt x="16444" y="2260"/>
                  </a:cubicBezTo>
                  <a:cubicBezTo>
                    <a:pt x="16403" y="2867"/>
                    <a:pt x="16056" y="3450"/>
                    <a:pt x="15372" y="3821"/>
                  </a:cubicBezTo>
                  <a:cubicBezTo>
                    <a:pt x="15195" y="3918"/>
                    <a:pt x="14996" y="3998"/>
                    <a:pt x="14796" y="4072"/>
                  </a:cubicBezTo>
                  <a:cubicBezTo>
                    <a:pt x="14592" y="4148"/>
                    <a:pt x="14387" y="4218"/>
                    <a:pt x="14223" y="4330"/>
                  </a:cubicBezTo>
                  <a:cubicBezTo>
                    <a:pt x="13961" y="4510"/>
                    <a:pt x="13832" y="4751"/>
                    <a:pt x="13865" y="5034"/>
                  </a:cubicBezTo>
                  <a:cubicBezTo>
                    <a:pt x="13895" y="5292"/>
                    <a:pt x="14074" y="5524"/>
                    <a:pt x="14348" y="5662"/>
                  </a:cubicBezTo>
                  <a:lnTo>
                    <a:pt x="20428" y="7313"/>
                  </a:lnTo>
                  <a:lnTo>
                    <a:pt x="21483" y="12221"/>
                  </a:lnTo>
                  <a:cubicBezTo>
                    <a:pt x="21600" y="12645"/>
                    <a:pt x="21265" y="13065"/>
                    <a:pt x="20735" y="13160"/>
                  </a:cubicBezTo>
                  <a:cubicBezTo>
                    <a:pt x="20076" y="13278"/>
                    <a:pt x="19598" y="12888"/>
                    <a:pt x="19023" y="12653"/>
                  </a:cubicBezTo>
                  <a:cubicBezTo>
                    <a:pt x="18377" y="12390"/>
                    <a:pt x="17637" y="12335"/>
                    <a:pt x="16971" y="12516"/>
                  </a:cubicBezTo>
                  <a:cubicBezTo>
                    <a:pt x="15790" y="12839"/>
                    <a:pt x="15095" y="13646"/>
                    <a:pt x="15068" y="14520"/>
                  </a:cubicBezTo>
                  <a:cubicBezTo>
                    <a:pt x="15053" y="15021"/>
                    <a:pt x="15277" y="15516"/>
                    <a:pt x="15726" y="15926"/>
                  </a:cubicBezTo>
                  <a:cubicBezTo>
                    <a:pt x="16160" y="16323"/>
                    <a:pt x="16732" y="16543"/>
                    <a:pt x="17330" y="16603"/>
                  </a:cubicBezTo>
                  <a:cubicBezTo>
                    <a:pt x="17811" y="16652"/>
                    <a:pt x="18317" y="16597"/>
                    <a:pt x="18798" y="16420"/>
                  </a:cubicBezTo>
                  <a:cubicBezTo>
                    <a:pt x="19373" y="16209"/>
                    <a:pt x="19834" y="15804"/>
                    <a:pt x="20487" y="15870"/>
                  </a:cubicBezTo>
                  <a:cubicBezTo>
                    <a:pt x="21162" y="15937"/>
                    <a:pt x="21589" y="16485"/>
                    <a:pt x="21367" y="16999"/>
                  </a:cubicBezTo>
                  <a:lnTo>
                    <a:pt x="20137" y="21509"/>
                  </a:lnTo>
                  <a:lnTo>
                    <a:pt x="10103" y="21509"/>
                  </a:lnTo>
                  <a:lnTo>
                    <a:pt x="0" y="7411"/>
                  </a:lnTo>
                  <a:close/>
                </a:path>
              </a:pathLst>
            </a:custGeom>
            <a:solidFill>
              <a:srgbClr val="0F4162"/>
            </a:solidFill>
            <a:ln w="12700" cap="flat">
              <a:noFill/>
              <a:miter lim="400000"/>
            </a:ln>
            <a:effectLst/>
          </p:spPr>
          <p:txBody>
            <a:bodyPr wrap="square" lIns="35719" tIns="35719" rIns="35719" bIns="35719" numCol="1" anchor="ctr">
              <a:noAutofit/>
            </a:bodyPr>
            <a:lstStyle/>
            <a:p>
              <a:pPr defTabSz="410766">
                <a:defRPr sz="3200"/>
              </a:pPr>
              <a:endParaRPr sz="1600">
                <a:solidFill>
                  <a:prstClr val="black"/>
                </a:solidFill>
              </a:endParaRPr>
            </a:p>
          </p:txBody>
        </p:sp>
        <p:sp>
          <p:nvSpPr>
            <p:cNvPr id="304" name="Shape 304"/>
            <p:cNvSpPr/>
            <p:nvPr/>
          </p:nvSpPr>
          <p:spPr>
            <a:xfrm>
              <a:off x="2872589" y="1673170"/>
              <a:ext cx="4909789" cy="5091818"/>
            </a:xfrm>
            <a:custGeom>
              <a:avLst/>
              <a:gdLst/>
              <a:ahLst/>
              <a:cxnLst>
                <a:cxn ang="0">
                  <a:pos x="wd2" y="hd2"/>
                </a:cxn>
                <a:cxn ang="5400000">
                  <a:pos x="wd2" y="hd2"/>
                </a:cxn>
                <a:cxn ang="10800000">
                  <a:pos x="wd2" y="hd2"/>
                </a:cxn>
                <a:cxn ang="16200000">
                  <a:pos x="wd2" y="hd2"/>
                </a:cxn>
              </a:cxnLst>
              <a:rect l="0" t="0" r="r" b="b"/>
              <a:pathLst>
                <a:path w="21464" h="21600" extrusionOk="0">
                  <a:moveTo>
                    <a:pt x="17188" y="0"/>
                  </a:moveTo>
                  <a:lnTo>
                    <a:pt x="21464" y="7261"/>
                  </a:lnTo>
                  <a:lnTo>
                    <a:pt x="12919" y="21600"/>
                  </a:lnTo>
                  <a:lnTo>
                    <a:pt x="4270" y="21600"/>
                  </a:lnTo>
                  <a:lnTo>
                    <a:pt x="5238" y="17057"/>
                  </a:lnTo>
                  <a:cubicBezTo>
                    <a:pt x="5322" y="16823"/>
                    <a:pt x="5296" y="16580"/>
                    <a:pt x="5189" y="16378"/>
                  </a:cubicBezTo>
                  <a:cubicBezTo>
                    <a:pt x="5096" y="16202"/>
                    <a:pt x="4938" y="16052"/>
                    <a:pt x="4724" y="15989"/>
                  </a:cubicBezTo>
                  <a:cubicBezTo>
                    <a:pt x="4264" y="15853"/>
                    <a:pt x="3852" y="16200"/>
                    <a:pt x="3430" y="16427"/>
                  </a:cubicBezTo>
                  <a:cubicBezTo>
                    <a:pt x="2679" y="16831"/>
                    <a:pt x="1754" y="16832"/>
                    <a:pt x="1022" y="16375"/>
                  </a:cubicBezTo>
                  <a:cubicBezTo>
                    <a:pt x="252" y="15895"/>
                    <a:pt x="-136" y="15007"/>
                    <a:pt x="44" y="14136"/>
                  </a:cubicBezTo>
                  <a:cubicBezTo>
                    <a:pt x="205" y="13477"/>
                    <a:pt x="641" y="12912"/>
                    <a:pt x="1247" y="12576"/>
                  </a:cubicBezTo>
                  <a:cubicBezTo>
                    <a:pt x="1864" y="12234"/>
                    <a:pt x="2579" y="12161"/>
                    <a:pt x="3222" y="12440"/>
                  </a:cubicBezTo>
                  <a:cubicBezTo>
                    <a:pt x="3646" y="12623"/>
                    <a:pt x="4005" y="12961"/>
                    <a:pt x="4463" y="13039"/>
                  </a:cubicBezTo>
                  <a:cubicBezTo>
                    <a:pt x="4662" y="13074"/>
                    <a:pt x="4869" y="13054"/>
                    <a:pt x="5046" y="12959"/>
                  </a:cubicBezTo>
                  <a:cubicBezTo>
                    <a:pt x="5319" y="12811"/>
                    <a:pt x="5466" y="12512"/>
                    <a:pt x="5409" y="12214"/>
                  </a:cubicBezTo>
                  <a:lnTo>
                    <a:pt x="4506" y="7126"/>
                  </a:lnTo>
                  <a:lnTo>
                    <a:pt x="8287" y="3831"/>
                  </a:lnTo>
                  <a:cubicBezTo>
                    <a:pt x="8645" y="3484"/>
                    <a:pt x="9212" y="3446"/>
                    <a:pt x="9616" y="3741"/>
                  </a:cubicBezTo>
                  <a:cubicBezTo>
                    <a:pt x="10039" y="4049"/>
                    <a:pt x="10124" y="4533"/>
                    <a:pt x="10101" y="5034"/>
                  </a:cubicBezTo>
                  <a:cubicBezTo>
                    <a:pt x="10088" y="5319"/>
                    <a:pt x="10039" y="5610"/>
                    <a:pt x="10101" y="5883"/>
                  </a:cubicBezTo>
                  <a:cubicBezTo>
                    <a:pt x="10166" y="6173"/>
                    <a:pt x="10343" y="6415"/>
                    <a:pt x="10571" y="6609"/>
                  </a:cubicBezTo>
                  <a:cubicBezTo>
                    <a:pt x="10920" y="6907"/>
                    <a:pt x="11295" y="7092"/>
                    <a:pt x="11695" y="7142"/>
                  </a:cubicBezTo>
                  <a:cubicBezTo>
                    <a:pt x="12079" y="7191"/>
                    <a:pt x="12480" y="7117"/>
                    <a:pt x="12827" y="6943"/>
                  </a:cubicBezTo>
                  <a:cubicBezTo>
                    <a:pt x="13511" y="6601"/>
                    <a:pt x="13974" y="5891"/>
                    <a:pt x="13822" y="5049"/>
                  </a:cubicBezTo>
                  <a:cubicBezTo>
                    <a:pt x="13746" y="4631"/>
                    <a:pt x="13505" y="4301"/>
                    <a:pt x="13159" y="4057"/>
                  </a:cubicBezTo>
                  <a:cubicBezTo>
                    <a:pt x="12889" y="3866"/>
                    <a:pt x="12558" y="3736"/>
                    <a:pt x="12274" y="3546"/>
                  </a:cubicBezTo>
                  <a:cubicBezTo>
                    <a:pt x="11935" y="3319"/>
                    <a:pt x="11674" y="3024"/>
                    <a:pt x="11623" y="2620"/>
                  </a:cubicBezTo>
                  <a:cubicBezTo>
                    <a:pt x="11562" y="2133"/>
                    <a:pt x="11860" y="1671"/>
                    <a:pt x="12338" y="1513"/>
                  </a:cubicBezTo>
                  <a:lnTo>
                    <a:pt x="17188" y="0"/>
                  </a:lnTo>
                  <a:close/>
                </a:path>
              </a:pathLst>
            </a:custGeom>
            <a:solidFill>
              <a:srgbClr val="336B90"/>
            </a:solidFill>
            <a:ln w="12700" cap="flat">
              <a:noFill/>
              <a:miter lim="400000"/>
            </a:ln>
            <a:effectLst/>
          </p:spPr>
          <p:txBody>
            <a:bodyPr wrap="square" lIns="35719" tIns="35719" rIns="35719" bIns="35719" numCol="1" anchor="ctr">
              <a:noAutofit/>
            </a:bodyPr>
            <a:lstStyle/>
            <a:p>
              <a:pPr defTabSz="410766">
                <a:defRPr sz="3200"/>
              </a:pPr>
              <a:endParaRPr sz="1600">
                <a:solidFill>
                  <a:prstClr val="black"/>
                </a:solidFill>
              </a:endParaRPr>
            </a:p>
          </p:txBody>
        </p:sp>
      </p:grpSp>
      <p:sp>
        <p:nvSpPr>
          <p:cNvPr id="2" name="TextBox 1"/>
          <p:cNvSpPr txBox="1"/>
          <p:nvPr/>
        </p:nvSpPr>
        <p:spPr>
          <a:xfrm>
            <a:off x="464381" y="6348256"/>
            <a:ext cx="11270420" cy="4821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1400" dirty="0">
                <a:solidFill>
                  <a:prstClr val="black"/>
                </a:solidFill>
              </a:rPr>
              <a:t>(American College of Obstetricians and Gynecologists, 2017; </a:t>
            </a:r>
            <a:r>
              <a:rPr lang="en-US" sz="1400" dirty="0" err="1">
                <a:solidFill>
                  <a:prstClr val="black"/>
                </a:solidFill>
                <a:cs typeface="Arial" panose="020B0604020202020204" pitchFamily="34" charset="0"/>
              </a:rPr>
              <a:t>Bandstra</a:t>
            </a:r>
            <a:r>
              <a:rPr lang="en-US" sz="1400" dirty="0">
                <a:solidFill>
                  <a:prstClr val="black"/>
                </a:solidFill>
                <a:cs typeface="Arial" panose="020B0604020202020204" pitchFamily="34" charset="0"/>
              </a:rPr>
              <a:t> </a:t>
            </a:r>
            <a:r>
              <a:rPr lang="en-US" sz="1400" dirty="0">
                <a:solidFill>
                  <a:prstClr val="black"/>
                </a:solidFill>
              </a:rPr>
              <a:t>et al., 2010; </a:t>
            </a:r>
            <a:r>
              <a:rPr lang="en-US" sz="1400" dirty="0" err="1">
                <a:solidFill>
                  <a:prstClr val="black"/>
                </a:solidFill>
              </a:rPr>
              <a:t>Baldacchino</a:t>
            </a:r>
            <a:r>
              <a:rPr lang="en-US" sz="1400" dirty="0">
                <a:solidFill>
                  <a:prstClr val="black"/>
                </a:solidFill>
              </a:rPr>
              <a:t> et al., 2014; </a:t>
            </a:r>
            <a:r>
              <a:rPr lang="en-US" sz="1400" dirty="0" err="1">
                <a:solidFill>
                  <a:prstClr val="black"/>
                </a:solidFill>
              </a:rPr>
              <a:t>Nygaard</a:t>
            </a:r>
            <a:r>
              <a:rPr lang="en-US" sz="1400" dirty="0">
                <a:solidFill>
                  <a:prstClr val="black"/>
                </a:solidFill>
              </a:rPr>
              <a:t> et al., 2015)</a:t>
            </a:r>
          </a:p>
          <a:p>
            <a:endParaRPr lang="en-US" sz="1400" dirty="0">
              <a:solidFill>
                <a:prstClr val="black"/>
              </a:solidFill>
            </a:endParaRPr>
          </a:p>
        </p:txBody>
      </p:sp>
      <p:sp>
        <p:nvSpPr>
          <p:cNvPr id="13" name="Title 1"/>
          <p:cNvSpPr txBox="1">
            <a:spLocks/>
          </p:cNvSpPr>
          <p:nvPr/>
        </p:nvSpPr>
        <p:spPr>
          <a:xfrm>
            <a:off x="0" y="-4940"/>
            <a:ext cx="12192000" cy="1051560"/>
          </a:xfrm>
          <a:prstGeom prst="rect">
            <a:avLst/>
          </a:prstGeom>
          <a:solidFill>
            <a:srgbClr val="0F4162"/>
          </a:solidFill>
        </p:spPr>
        <p:txBody>
          <a:bodyPr anchor="ctr">
            <a:noAutofit/>
          </a:bodyPr>
          <a:lstStyle>
            <a:lvl1pPr marL="0" marR="0" indent="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14000" b="1" i="0" u="none" strike="noStrike" cap="all" spc="0" baseline="0">
                <a:ln>
                  <a:noFill/>
                </a:ln>
                <a:solidFill>
                  <a:srgbClr val="2A3538"/>
                </a:solidFill>
                <a:uFillTx/>
                <a:latin typeface="+mn-lt"/>
                <a:ea typeface="+mn-ea"/>
                <a:cs typeface="+mn-cs"/>
                <a:sym typeface="Helvetica"/>
              </a:defRPr>
            </a:lvl9pPr>
          </a:lstStyle>
          <a:p>
            <a:pPr algn="ctr">
              <a:defRPr sz="10000" b="1" cap="all">
                <a:solidFill>
                  <a:srgbClr val="2A3538"/>
                </a:solidFill>
                <a:latin typeface="+mn-lt"/>
                <a:ea typeface="+mn-ea"/>
                <a:cs typeface="+mn-cs"/>
                <a:sym typeface="Helvetica"/>
              </a:defRPr>
            </a:pPr>
            <a:r>
              <a:rPr lang="en-US" sz="4000" b="0" cap="none" dirty="0">
                <a:solidFill>
                  <a:prstClr val="white"/>
                </a:solidFill>
              </a:rPr>
              <a:t>Complex Interplay of Factors</a:t>
            </a:r>
          </a:p>
        </p:txBody>
      </p:sp>
    </p:spTree>
    <p:extLst>
      <p:ext uri="{BB962C8B-B14F-4D97-AF65-F5344CB8AC3E}">
        <p14:creationId xmlns:p14="http://schemas.microsoft.com/office/powerpoint/2010/main" val="134932449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206032"/>
            <a:ext cx="12192000" cy="4360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sym typeface="Helvetica Light"/>
            </a:endParaRPr>
          </a:p>
        </p:txBody>
      </p:sp>
      <p:pic>
        <p:nvPicPr>
          <p:cNvPr id="88" name="Picture 87">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770" t="461" r="11917" b="-461"/>
          <a:stretch/>
        </p:blipFill>
        <p:spPr>
          <a:xfrm>
            <a:off x="8283162" y="1650824"/>
            <a:ext cx="3592006" cy="5218756"/>
          </a:xfrm>
          <a:prstGeom prst="rect">
            <a:avLst/>
          </a:prstGeom>
        </p:spPr>
      </p:pic>
      <p:pic>
        <p:nvPicPr>
          <p:cNvPr id="87" name="Picture 86">
            <a:extLst>
              <a:ext uri="{C183D7F6-B498-43B3-948B-1728B52AA6E4}">
                <adec:decorative xmlns:adec="http://schemas.microsoft.com/office/drawing/2017/decorative" xmlns=""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5477" t="464" r="13982" b="-464"/>
          <a:stretch/>
        </p:blipFill>
        <p:spPr>
          <a:xfrm>
            <a:off x="2042884" y="1677363"/>
            <a:ext cx="3824211" cy="5180702"/>
          </a:xfrm>
          <a:prstGeom prst="rect">
            <a:avLst/>
          </a:prstGeom>
        </p:spPr>
      </p:pic>
      <p:sp>
        <p:nvSpPr>
          <p:cNvPr id="20" name="Chevron 4"/>
          <p:cNvSpPr/>
          <p:nvPr/>
        </p:nvSpPr>
        <p:spPr>
          <a:xfrm>
            <a:off x="1322826" y="2828851"/>
            <a:ext cx="1144908" cy="515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27" name="Chevron 4"/>
          <p:cNvSpPr/>
          <p:nvPr/>
        </p:nvSpPr>
        <p:spPr>
          <a:xfrm>
            <a:off x="1388602" y="1611945"/>
            <a:ext cx="1930474" cy="663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33" name="Chevron 4"/>
          <p:cNvSpPr/>
          <p:nvPr/>
        </p:nvSpPr>
        <p:spPr>
          <a:xfrm>
            <a:off x="1252830" y="5046506"/>
            <a:ext cx="1144908" cy="515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47" name="Chevron 4"/>
          <p:cNvSpPr/>
          <p:nvPr/>
        </p:nvSpPr>
        <p:spPr>
          <a:xfrm>
            <a:off x="6379001" y="3812398"/>
            <a:ext cx="1561957" cy="515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53" name="Chevron 4"/>
          <p:cNvSpPr/>
          <p:nvPr/>
        </p:nvSpPr>
        <p:spPr>
          <a:xfrm>
            <a:off x="6421677" y="4971401"/>
            <a:ext cx="1533949" cy="515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62" name="Chevron 4"/>
          <p:cNvSpPr/>
          <p:nvPr/>
        </p:nvSpPr>
        <p:spPr>
          <a:xfrm>
            <a:off x="6363448" y="6116475"/>
            <a:ext cx="1533949" cy="515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65" name="Chevron 4"/>
          <p:cNvSpPr/>
          <p:nvPr/>
        </p:nvSpPr>
        <p:spPr>
          <a:xfrm>
            <a:off x="6421677" y="1542161"/>
            <a:ext cx="1533949" cy="5367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71" name="Chevron 4"/>
          <p:cNvSpPr/>
          <p:nvPr/>
        </p:nvSpPr>
        <p:spPr>
          <a:xfrm>
            <a:off x="6459455" y="2703790"/>
            <a:ext cx="1533949" cy="515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5080" rIns="0" bIns="5080" numCol="1" spcCol="1270" anchor="ctr" anchorCtr="0">
            <a:noAutofit/>
          </a:bodyPr>
          <a:lstStyle/>
          <a:p>
            <a:pPr algn="ctr" defTabSz="355600">
              <a:lnSpc>
                <a:spcPct val="90000"/>
              </a:lnSpc>
              <a:spcBef>
                <a:spcPct val="0"/>
              </a:spcBef>
              <a:spcAft>
                <a:spcPct val="35000"/>
              </a:spcAft>
            </a:pPr>
            <a:endParaRPr lang="en-US" sz="800" dirty="0">
              <a:solidFill>
                <a:prstClr val="white"/>
              </a:solidFill>
              <a:sym typeface="Helvetica Light"/>
            </a:endParaRPr>
          </a:p>
        </p:txBody>
      </p:sp>
      <p:sp>
        <p:nvSpPr>
          <p:cNvPr id="3" name="TextBox 2"/>
          <p:cNvSpPr txBox="1"/>
          <p:nvPr/>
        </p:nvSpPr>
        <p:spPr>
          <a:xfrm>
            <a:off x="7391449" y="6553523"/>
            <a:ext cx="4800551" cy="307777"/>
          </a:xfrm>
          <a:prstGeom prst="rect">
            <a:avLst/>
          </a:prstGeom>
          <a:solidFill>
            <a:schemeClr val="bg1"/>
          </a:solidFill>
        </p:spPr>
        <p:txBody>
          <a:bodyPr wrap="square" rtlCol="0">
            <a:spAutoFit/>
          </a:bodyPr>
          <a:lstStyle/>
          <a:p>
            <a:pPr algn="ctr" defTabSz="412750" hangingPunct="0"/>
            <a:r>
              <a:rPr lang="en-US" sz="1400" kern="0" dirty="0">
                <a:latin typeface="Arial" panose="020B0604020202020204" pitchFamily="34" charset="0"/>
                <a:cs typeface="Arial" panose="020B0604020202020204" pitchFamily="34" charset="0"/>
                <a:sym typeface="Helvetica Light"/>
              </a:rPr>
              <a:t>(Velez &amp; </a:t>
            </a:r>
            <a:r>
              <a:rPr lang="en-US" sz="1400" kern="0" dirty="0" err="1">
                <a:latin typeface="Arial" panose="020B0604020202020204" pitchFamily="34" charset="0"/>
                <a:cs typeface="Arial" panose="020B0604020202020204" pitchFamily="34" charset="0"/>
                <a:sym typeface="Helvetica Light"/>
              </a:rPr>
              <a:t>Jansson</a:t>
            </a:r>
            <a:r>
              <a:rPr lang="en-US" sz="1400" kern="0" dirty="0">
                <a:latin typeface="Arial" panose="020B0604020202020204" pitchFamily="34" charset="0"/>
                <a:cs typeface="Arial" panose="020B0604020202020204" pitchFamily="34" charset="0"/>
                <a:sym typeface="Helvetica Light"/>
              </a:rPr>
              <a:t>, 2008; Velez &amp; </a:t>
            </a:r>
            <a:r>
              <a:rPr lang="en-US" sz="1400" kern="0" dirty="0" err="1">
                <a:latin typeface="Arial" panose="020B0604020202020204" pitchFamily="34" charset="0"/>
                <a:cs typeface="Arial" panose="020B0604020202020204" pitchFamily="34" charset="0"/>
                <a:sym typeface="Helvetica Light"/>
              </a:rPr>
              <a:t>Jansson</a:t>
            </a:r>
            <a:r>
              <a:rPr lang="en-US" sz="1400" kern="0" dirty="0">
                <a:latin typeface="Arial" panose="020B0604020202020204" pitchFamily="34" charset="0"/>
                <a:cs typeface="Arial" panose="020B0604020202020204" pitchFamily="34" charset="0"/>
                <a:sym typeface="Helvetica Light"/>
              </a:rPr>
              <a:t>, 2015)</a:t>
            </a:r>
          </a:p>
        </p:txBody>
      </p:sp>
      <p:sp>
        <p:nvSpPr>
          <p:cNvPr id="92" name="Rectangle 91"/>
          <p:cNvSpPr/>
          <p:nvPr/>
        </p:nvSpPr>
        <p:spPr>
          <a:xfrm>
            <a:off x="125249" y="1662182"/>
            <a:ext cx="3574092" cy="338554"/>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Altered responses</a:t>
            </a:r>
          </a:p>
        </p:txBody>
      </p:sp>
      <p:sp>
        <p:nvSpPr>
          <p:cNvPr id="99" name="Rectangle 98"/>
          <p:cNvSpPr/>
          <p:nvPr/>
        </p:nvSpPr>
        <p:spPr>
          <a:xfrm>
            <a:off x="6363448" y="1650824"/>
            <a:ext cx="3819700" cy="416011"/>
          </a:xfrm>
          <a:prstGeom prst="rect">
            <a:avLst/>
          </a:prstGeom>
          <a:solidFill>
            <a:srgbClr val="336B90"/>
          </a:solidFill>
        </p:spPr>
        <p:txBody>
          <a:bodyPr wrap="square">
            <a:spAutoFit/>
          </a:bodyPr>
          <a:lstStyle/>
          <a:p>
            <a:pPr>
              <a:lnSpc>
                <a:spcPct val="150000"/>
              </a:lnSpc>
            </a:pPr>
            <a:r>
              <a:rPr lang="en-US" sz="1600" dirty="0">
                <a:solidFill>
                  <a:prstClr val="white"/>
                </a:solidFill>
                <a:latin typeface="Arial" panose="020B0604020202020204" pitchFamily="34" charset="0"/>
                <a:cs typeface="Arial" panose="020B0604020202020204" pitchFamily="34" charset="0"/>
                <a:sym typeface="Helvetica Light"/>
              </a:rPr>
              <a:t>Developmental Harm</a:t>
            </a:r>
          </a:p>
        </p:txBody>
      </p:sp>
      <p:sp>
        <p:nvSpPr>
          <p:cNvPr id="98" name="Rectangle 97"/>
          <p:cNvSpPr/>
          <p:nvPr/>
        </p:nvSpPr>
        <p:spPr>
          <a:xfrm>
            <a:off x="6363448" y="4615188"/>
            <a:ext cx="3806928" cy="553998"/>
          </a:xfrm>
          <a:prstGeom prst="rect">
            <a:avLst/>
          </a:prstGeom>
          <a:solidFill>
            <a:srgbClr val="336B90"/>
          </a:solidFill>
        </p:spPr>
        <p:txBody>
          <a:bodyPr wrap="square" anchor="ctr">
            <a:spAutoFit/>
          </a:bodyPr>
          <a:lstStyle/>
          <a:p>
            <a:endParaRPr lang="en-US" sz="600" dirty="0">
              <a:solidFill>
                <a:prstClr val="white"/>
              </a:solidFill>
              <a:latin typeface="Calibri" panose="020F0502020204030204"/>
              <a:sym typeface="Helvetica Light"/>
            </a:endParaRPr>
          </a:p>
          <a:p>
            <a:r>
              <a:rPr lang="en-US" sz="1600" dirty="0">
                <a:solidFill>
                  <a:prstClr val="white"/>
                </a:solidFill>
                <a:latin typeface="Arial" panose="020B0604020202020204" pitchFamily="34" charset="0"/>
                <a:cs typeface="Arial" panose="020B0604020202020204" pitchFamily="34" charset="0"/>
                <a:sym typeface="Helvetica Light"/>
              </a:rPr>
              <a:t>Exposure to Violence</a:t>
            </a:r>
          </a:p>
          <a:p>
            <a:endParaRPr lang="en-US" sz="800" dirty="0">
              <a:solidFill>
                <a:prstClr val="white"/>
              </a:solidFill>
              <a:latin typeface="Calibri" panose="020F0502020204030204"/>
              <a:sym typeface="Helvetica Light"/>
            </a:endParaRPr>
          </a:p>
        </p:txBody>
      </p:sp>
      <p:sp>
        <p:nvSpPr>
          <p:cNvPr id="100" name="Rectangle 99"/>
          <p:cNvSpPr/>
          <p:nvPr/>
        </p:nvSpPr>
        <p:spPr>
          <a:xfrm>
            <a:off x="6344713" y="3292882"/>
            <a:ext cx="3819700"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Altered trajectories of development due to parental responsiveness</a:t>
            </a:r>
          </a:p>
        </p:txBody>
      </p:sp>
      <p:sp>
        <p:nvSpPr>
          <p:cNvPr id="101" name="Rectangle 100"/>
          <p:cNvSpPr/>
          <p:nvPr/>
        </p:nvSpPr>
        <p:spPr>
          <a:xfrm>
            <a:off x="6376220" y="5269042"/>
            <a:ext cx="3806928"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Effects on child development and emotional well-being</a:t>
            </a:r>
          </a:p>
        </p:txBody>
      </p:sp>
      <p:sp>
        <p:nvSpPr>
          <p:cNvPr id="102" name="Rectangle 101"/>
          <p:cNvSpPr/>
          <p:nvPr/>
        </p:nvSpPr>
        <p:spPr>
          <a:xfrm>
            <a:off x="6363448" y="5944540"/>
            <a:ext cx="3806928"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Acquired infections with health and developmental consequences</a:t>
            </a:r>
          </a:p>
        </p:txBody>
      </p:sp>
      <p:sp>
        <p:nvSpPr>
          <p:cNvPr id="81" name="Rectangle 80"/>
          <p:cNvSpPr/>
          <p:nvPr/>
        </p:nvSpPr>
        <p:spPr>
          <a:xfrm>
            <a:off x="145731" y="3871269"/>
            <a:ext cx="3584536"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Exposure to Violence or Chaotic Environment</a:t>
            </a:r>
          </a:p>
        </p:txBody>
      </p:sp>
      <p:sp>
        <p:nvSpPr>
          <p:cNvPr id="94" name="Rectangle 93"/>
          <p:cNvSpPr/>
          <p:nvPr/>
        </p:nvSpPr>
        <p:spPr>
          <a:xfrm>
            <a:off x="145731" y="4482394"/>
            <a:ext cx="3574092" cy="1077218"/>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Maternal Brain Changes</a:t>
            </a:r>
          </a:p>
          <a:p>
            <a:pPr marL="228600" indent="-228600">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sym typeface="Helvetica Light"/>
              </a:rPr>
              <a:t>Normal infant cues perceived as irritating</a:t>
            </a:r>
          </a:p>
          <a:p>
            <a:pPr marL="228600" indent="-228600">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sym typeface="Helvetica Light"/>
              </a:rPr>
              <a:t>Difficulties with self-regulation</a:t>
            </a:r>
          </a:p>
        </p:txBody>
      </p:sp>
      <p:sp>
        <p:nvSpPr>
          <p:cNvPr id="93" name="Rectangle 92"/>
          <p:cNvSpPr/>
          <p:nvPr/>
        </p:nvSpPr>
        <p:spPr>
          <a:xfrm>
            <a:off x="145731" y="5595843"/>
            <a:ext cx="3574092"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Psychiatric Comorbidities</a:t>
            </a:r>
          </a:p>
          <a:p>
            <a:pPr marL="228600" indent="-228600">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sym typeface="Helvetica Light"/>
              </a:rPr>
              <a:t>Depression, anxiety, PTSD</a:t>
            </a:r>
          </a:p>
        </p:txBody>
      </p:sp>
      <p:sp>
        <p:nvSpPr>
          <p:cNvPr id="97" name="Rectangle 96"/>
          <p:cNvSpPr/>
          <p:nvPr/>
        </p:nvSpPr>
        <p:spPr>
          <a:xfrm>
            <a:off x="145731" y="6214925"/>
            <a:ext cx="3574092"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Health Concerns</a:t>
            </a:r>
          </a:p>
          <a:p>
            <a:pPr marL="228600" indent="-228600">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sym typeface="Helvetica Light"/>
              </a:rPr>
              <a:t>HIV, </a:t>
            </a:r>
            <a:r>
              <a:rPr lang="en-US" sz="1600" dirty="0" err="1">
                <a:solidFill>
                  <a:prstClr val="white"/>
                </a:solidFill>
                <a:latin typeface="Arial" panose="020B0604020202020204" pitchFamily="34" charset="0"/>
                <a:cs typeface="Arial" panose="020B0604020202020204" pitchFamily="34" charset="0"/>
                <a:sym typeface="Helvetica Light"/>
              </a:rPr>
              <a:t>Hep</a:t>
            </a:r>
            <a:r>
              <a:rPr lang="en-US" sz="1600" dirty="0">
                <a:solidFill>
                  <a:prstClr val="white"/>
                </a:solidFill>
                <a:latin typeface="Arial" panose="020B0604020202020204" pitchFamily="34" charset="0"/>
                <a:cs typeface="Arial" panose="020B0604020202020204" pitchFamily="34" charset="0"/>
                <a:sym typeface="Helvetica Light"/>
              </a:rPr>
              <a:t> C, HSV, STDs</a:t>
            </a:r>
          </a:p>
        </p:txBody>
      </p:sp>
      <p:sp>
        <p:nvSpPr>
          <p:cNvPr id="37" name="TextBox 36"/>
          <p:cNvSpPr txBox="1"/>
          <p:nvPr/>
        </p:nvSpPr>
        <p:spPr>
          <a:xfrm>
            <a:off x="0" y="0"/>
            <a:ext cx="12192000" cy="1280160"/>
          </a:xfrm>
          <a:prstGeom prst="rect">
            <a:avLst/>
          </a:prstGeom>
          <a:solidFill>
            <a:srgbClr val="0F4162"/>
          </a:solidFill>
        </p:spPr>
        <p:txBody>
          <a:bodyPr wrap="square" rtlCol="0">
            <a:spAutoFit/>
          </a:bodyPr>
          <a:lstStyle/>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Challenges to Mother-Infant Dyad </a:t>
            </a:r>
          </a:p>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Affected by Substance Use Disorders</a:t>
            </a:r>
          </a:p>
        </p:txBody>
      </p:sp>
      <p:sp>
        <p:nvSpPr>
          <p:cNvPr id="28" name="Rectangle 27"/>
          <p:cNvSpPr/>
          <p:nvPr/>
        </p:nvSpPr>
        <p:spPr>
          <a:xfrm>
            <a:off x="125249" y="2845579"/>
            <a:ext cx="3594979" cy="338554"/>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Low parental confidence</a:t>
            </a:r>
          </a:p>
        </p:txBody>
      </p:sp>
      <p:sp>
        <p:nvSpPr>
          <p:cNvPr id="26" name="TextBox 25"/>
          <p:cNvSpPr txBox="1"/>
          <p:nvPr/>
        </p:nvSpPr>
        <p:spPr>
          <a:xfrm>
            <a:off x="150835" y="1241215"/>
            <a:ext cx="3459386" cy="461665"/>
          </a:xfrm>
          <a:prstGeom prst="rect">
            <a:avLst/>
          </a:prstGeom>
          <a:noFill/>
        </p:spPr>
        <p:txBody>
          <a:bodyPr wrap="square" rtlCol="0">
            <a:spAutoFit/>
          </a:bodyPr>
          <a:lstStyle/>
          <a:p>
            <a:pPr algn="ctr"/>
            <a:r>
              <a:rPr lang="en-US" sz="2400" b="1" dirty="0">
                <a:solidFill>
                  <a:prstClr val="black"/>
                </a:solidFill>
                <a:latin typeface="Arial" panose="020B0604020202020204" pitchFamily="34" charset="0"/>
                <a:cs typeface="Arial" panose="020B0604020202020204" pitchFamily="34" charset="0"/>
                <a:sym typeface="Helvetica Light"/>
              </a:rPr>
              <a:t>For the Mother</a:t>
            </a:r>
          </a:p>
        </p:txBody>
      </p:sp>
      <p:sp>
        <p:nvSpPr>
          <p:cNvPr id="29" name="TextBox 28"/>
          <p:cNvSpPr txBox="1"/>
          <p:nvPr/>
        </p:nvSpPr>
        <p:spPr>
          <a:xfrm>
            <a:off x="6209299" y="1225361"/>
            <a:ext cx="3431031" cy="461665"/>
          </a:xfrm>
          <a:prstGeom prst="rect">
            <a:avLst/>
          </a:prstGeom>
          <a:noFill/>
        </p:spPr>
        <p:txBody>
          <a:bodyPr wrap="square" rtlCol="0">
            <a:spAutoFit/>
          </a:bodyPr>
          <a:lstStyle/>
          <a:p>
            <a:pPr algn="ctr"/>
            <a:r>
              <a:rPr lang="en-US" sz="2400" b="1" dirty="0">
                <a:solidFill>
                  <a:prstClr val="black"/>
                </a:solidFill>
                <a:latin typeface="Arial" panose="020B0604020202020204" pitchFamily="34" charset="0"/>
                <a:cs typeface="Arial" panose="020B0604020202020204" pitchFamily="34" charset="0"/>
                <a:sym typeface="Helvetica Light"/>
              </a:rPr>
              <a:t>For the Child</a:t>
            </a:r>
          </a:p>
        </p:txBody>
      </p:sp>
      <p:sp>
        <p:nvSpPr>
          <p:cNvPr id="30" name="Rectangle 29"/>
          <p:cNvSpPr/>
          <p:nvPr/>
        </p:nvSpPr>
        <p:spPr>
          <a:xfrm>
            <a:off x="145731" y="3259734"/>
            <a:ext cx="3574092"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Lifestyle changes related to drug seeking and drug use </a:t>
            </a:r>
          </a:p>
        </p:txBody>
      </p:sp>
      <p:sp>
        <p:nvSpPr>
          <p:cNvPr id="31" name="Rectangle 30"/>
          <p:cNvSpPr/>
          <p:nvPr/>
        </p:nvSpPr>
        <p:spPr>
          <a:xfrm>
            <a:off x="125249" y="2450190"/>
            <a:ext cx="3594979" cy="338554"/>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Lack of parenting role models</a:t>
            </a:r>
          </a:p>
        </p:txBody>
      </p:sp>
      <p:sp>
        <p:nvSpPr>
          <p:cNvPr id="32" name="Rectangle 31"/>
          <p:cNvSpPr/>
          <p:nvPr/>
        </p:nvSpPr>
        <p:spPr>
          <a:xfrm>
            <a:off x="125248" y="2042627"/>
            <a:ext cx="3594979" cy="338554"/>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Stigma/Negative Stereotypes</a:t>
            </a:r>
          </a:p>
        </p:txBody>
      </p:sp>
      <p:sp>
        <p:nvSpPr>
          <p:cNvPr id="34" name="Rectangle 33"/>
          <p:cNvSpPr/>
          <p:nvPr/>
        </p:nvSpPr>
        <p:spPr>
          <a:xfrm>
            <a:off x="6344713" y="2633431"/>
            <a:ext cx="3819700"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Repeated Exposure: in-utero or secondary exposure</a:t>
            </a:r>
          </a:p>
        </p:txBody>
      </p:sp>
      <p:sp>
        <p:nvSpPr>
          <p:cNvPr id="35" name="Rectangle 34"/>
          <p:cNvSpPr/>
          <p:nvPr/>
        </p:nvSpPr>
        <p:spPr>
          <a:xfrm>
            <a:off x="6357062" y="2147016"/>
            <a:ext cx="3819700" cy="461665"/>
          </a:xfrm>
          <a:prstGeom prst="rect">
            <a:avLst/>
          </a:prstGeom>
          <a:solidFill>
            <a:srgbClr val="336B90"/>
          </a:solidFill>
        </p:spPr>
        <p:txBody>
          <a:bodyPr wrap="square">
            <a:spAutoFit/>
          </a:bodyPr>
          <a:lstStyle/>
          <a:p>
            <a:pPr>
              <a:lnSpc>
                <a:spcPct val="150000"/>
              </a:lnSpc>
            </a:pPr>
            <a:r>
              <a:rPr lang="en-US" sz="1600" dirty="0">
                <a:solidFill>
                  <a:prstClr val="white"/>
                </a:solidFill>
                <a:latin typeface="Arial" panose="020B0604020202020204" pitchFamily="34" charset="0"/>
                <a:cs typeface="Arial" panose="020B0604020202020204" pitchFamily="34" charset="0"/>
                <a:sym typeface="Helvetica Light"/>
              </a:rPr>
              <a:t>Neglect or Physical Harm</a:t>
            </a:r>
          </a:p>
        </p:txBody>
      </p:sp>
      <p:sp>
        <p:nvSpPr>
          <p:cNvPr id="36" name="Rectangle 35"/>
          <p:cNvSpPr/>
          <p:nvPr/>
        </p:nvSpPr>
        <p:spPr>
          <a:xfrm>
            <a:off x="6344713" y="3955352"/>
            <a:ext cx="3819700" cy="584775"/>
          </a:xfrm>
          <a:prstGeom prst="rect">
            <a:avLst/>
          </a:prstGeom>
          <a:solidFill>
            <a:srgbClr val="336B90"/>
          </a:solidFill>
        </p:spPr>
        <p:txBody>
          <a:bodyPr wrap="square">
            <a:spAutoFit/>
          </a:bodyPr>
          <a:lstStyle/>
          <a:p>
            <a:r>
              <a:rPr lang="en-US" sz="1600" dirty="0">
                <a:solidFill>
                  <a:prstClr val="white"/>
                </a:solidFill>
                <a:latin typeface="Arial" panose="020B0604020202020204" pitchFamily="34" charset="0"/>
                <a:cs typeface="Arial" panose="020B0604020202020204" pitchFamily="34" charset="0"/>
                <a:sym typeface="Helvetica Light"/>
              </a:rPr>
              <a:t>Risk of child maltreatment and physical harm</a:t>
            </a:r>
          </a:p>
        </p:txBody>
      </p:sp>
    </p:spTree>
    <p:extLst>
      <p:ext uri="{BB962C8B-B14F-4D97-AF65-F5344CB8AC3E}">
        <p14:creationId xmlns:p14="http://schemas.microsoft.com/office/powerpoint/2010/main" val="332253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308346" y="1459902"/>
            <a:ext cx="8521756" cy="3200876"/>
          </a:xfrm>
          <a:prstGeom prst="rect">
            <a:avLst/>
          </a:prstGeom>
          <a:noFill/>
        </p:spPr>
        <p:txBody>
          <a:bodyPr wrap="square" rtlCol="0">
            <a:spAutoFit/>
          </a:bodyPr>
          <a:lstStyle/>
          <a:p>
            <a:endParaRPr lang="en-US" sz="4000" dirty="0">
              <a:solidFill>
                <a:prstClr val="white"/>
              </a:solidFill>
            </a:endParaRPr>
          </a:p>
          <a:p>
            <a:endParaRPr lang="en-US" sz="5400" dirty="0">
              <a:solidFill>
                <a:prstClr val="white"/>
              </a:solidFill>
              <a:latin typeface="Arial" panose="020B0604020202020204" pitchFamily="34" charset="0"/>
              <a:cs typeface="Arial" panose="020B0604020202020204" pitchFamily="34" charset="0"/>
            </a:endParaRPr>
          </a:p>
          <a:p>
            <a:r>
              <a:rPr lang="en-US" sz="5400" dirty="0">
                <a:solidFill>
                  <a:prstClr val="white"/>
                </a:solidFill>
                <a:latin typeface="Arial" panose="020B0604020202020204" pitchFamily="34" charset="0"/>
                <a:cs typeface="Arial" panose="020B0604020202020204" pitchFamily="34" charset="0"/>
              </a:rPr>
              <a:t>Fetal Alcohol </a:t>
            </a:r>
          </a:p>
          <a:p>
            <a:r>
              <a:rPr lang="en-US" sz="5400" dirty="0">
                <a:solidFill>
                  <a:prstClr val="white"/>
                </a:solidFill>
                <a:latin typeface="Arial" panose="020B0604020202020204" pitchFamily="34" charset="0"/>
                <a:cs typeface="Arial" panose="020B0604020202020204" pitchFamily="34" charset="0"/>
              </a:rPr>
              <a:t>Spectrum Disorder (FASD)</a:t>
            </a:r>
            <a:endParaRPr lang="en-US" sz="5400" b="1" dirty="0">
              <a:solidFill>
                <a:prstClr val="white"/>
              </a:solidFill>
              <a:latin typeface="Arial" panose="020B0604020202020204" pitchFamily="34" charset="0"/>
              <a:cs typeface="Arial" panose="020B0604020202020204" pitchFamily="34" charset="0"/>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159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798" y="1223397"/>
            <a:ext cx="11200404" cy="5670335"/>
          </a:xfrm>
          <a:prstGeom prst="rect">
            <a:avLst/>
          </a:prstGeom>
        </p:spPr>
        <p:txBody>
          <a:bodyPr wrap="square">
            <a:spAutoFit/>
          </a:bodyPr>
          <a:lstStyle/>
          <a:p>
            <a:pPr marR="0" lvl="0">
              <a:lnSpc>
                <a:spcPct val="107000"/>
              </a:lnSpc>
              <a:spcBef>
                <a:spcPts val="600"/>
              </a:spcBef>
              <a:spcAft>
                <a:spcPts val="600"/>
              </a:spcAft>
            </a:pPr>
            <a:r>
              <a:rPr lang="en-US" sz="2400" b="1" dirty="0">
                <a:latin typeface="Arial" panose="020B0604020202020204" pitchFamily="34" charset="0"/>
                <a:cs typeface="Arial" panose="020B0604020202020204" pitchFamily="34" charset="0"/>
              </a:rPr>
              <a:t>Fetal Alcohol Spectrum Disorder:</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A non-diagnostic umbrella term describing the range of effects that can occur in an individual whose mother consumed alcohol during pregnancy</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These effects may include physical, mental, behavioral, and/or learning disabilities with possible lifelong implications</a:t>
            </a:r>
            <a:endParaRPr lang="en-US" sz="2400" dirty="0">
              <a:solidFill>
                <a:srgbClr val="0F4162"/>
              </a:solidFill>
              <a:latin typeface="Arial" panose="020B0604020202020204" pitchFamily="34" charset="0"/>
              <a:cs typeface="Arial" panose="020B0604020202020204" pitchFamily="34" charset="0"/>
            </a:endParaRPr>
          </a:p>
          <a:p>
            <a:pPr marR="0" lvl="0">
              <a:lnSpc>
                <a:spcPct val="107000"/>
              </a:lnSpc>
              <a:spcBef>
                <a:spcPts val="600"/>
              </a:spcBef>
              <a:spcAft>
                <a:spcPts val="600"/>
              </a:spcAft>
            </a:pPr>
            <a:r>
              <a:rPr lang="en-US" sz="2400" b="1" dirty="0">
                <a:latin typeface="Arial" panose="020B0604020202020204" pitchFamily="34" charset="0"/>
                <a:cs typeface="Arial" panose="020B0604020202020204" pitchFamily="34" charset="0"/>
              </a:rPr>
              <a:t>Possible diagnoses within the spectrum include:</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Fetal Alcohol Syndrome (FAS)</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Partial Fetal Alcohol Syndrome (</a:t>
            </a:r>
            <a:r>
              <a:rPr lang="en-US" sz="2400" dirty="0" err="1">
                <a:latin typeface="Arial" panose="020B0604020202020204" pitchFamily="34" charset="0"/>
                <a:cs typeface="Arial" panose="020B0604020202020204" pitchFamily="34" charset="0"/>
              </a:rPr>
              <a:t>pFAS</a:t>
            </a:r>
            <a:r>
              <a:rPr lang="en-US" sz="2400" dirty="0">
                <a:latin typeface="Arial" panose="020B0604020202020204" pitchFamily="34" charset="0"/>
                <a:cs typeface="Arial" panose="020B0604020202020204" pitchFamily="34" charset="0"/>
              </a:rPr>
              <a:t>)</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Alcohol-Related Neurodevelopmental Disorder (ARND)</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Static Encephalopathy/Alcohol-Exposed (SE/AE)</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Neurobehavioral Disorder/Alcohol-Exposed (ND/AE)</a:t>
            </a:r>
            <a:endParaRPr lang="en-US" sz="2400" dirty="0">
              <a:solidFill>
                <a:srgbClr val="0F4162"/>
              </a:solidFill>
              <a:latin typeface="Arial" panose="020B0604020202020204" pitchFamily="34" charset="0"/>
              <a:cs typeface="Arial" panose="020B0604020202020204" pitchFamily="34" charset="0"/>
            </a:endParaRPr>
          </a:p>
        </p:txBody>
      </p:sp>
      <p:sp>
        <p:nvSpPr>
          <p:cNvPr id="9" name="TextBox 8"/>
          <p:cNvSpPr txBox="1"/>
          <p:nvPr/>
        </p:nvSpPr>
        <p:spPr>
          <a:xfrm>
            <a:off x="0" y="171837"/>
            <a:ext cx="12192000" cy="1051560"/>
          </a:xfrm>
          <a:prstGeom prst="rect">
            <a:avLst/>
          </a:prstGeom>
          <a:solidFill>
            <a:srgbClr val="0F4162"/>
          </a:solidFill>
        </p:spPr>
        <p:txBody>
          <a:bodyPr wrap="square" rtlCol="0" anchor="ctr" anchorCtr="0">
            <a:noAutofit/>
          </a:bodyPr>
          <a:lstStyle/>
          <a:p>
            <a:pPr algn="ctr">
              <a:spcBef>
                <a:spcPts val="600"/>
              </a:spcBef>
              <a:spcAft>
                <a:spcPts val="600"/>
              </a:spcAft>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Fetal Alcohol Spectrum Disorder (FASD)</a:t>
            </a:r>
          </a:p>
        </p:txBody>
      </p:sp>
      <p:sp>
        <p:nvSpPr>
          <p:cNvPr id="3" name="Rectangle 2"/>
          <p:cNvSpPr/>
          <p:nvPr/>
        </p:nvSpPr>
        <p:spPr>
          <a:xfrm>
            <a:off x="6665898" y="6535155"/>
            <a:ext cx="5526102" cy="322845"/>
          </a:xfrm>
          <a:prstGeom prst="rect">
            <a:avLst/>
          </a:prstGeom>
        </p:spPr>
        <p:txBody>
          <a:bodyPr wrap="square">
            <a:spAutoFit/>
          </a:bodyPr>
          <a:lstStyle/>
          <a:p>
            <a:pPr marR="0" lvl="0">
              <a:lnSpc>
                <a:spcPct val="107000"/>
              </a:lnSpc>
              <a:spcBef>
                <a:spcPts val="0"/>
              </a:spcBef>
              <a:spcAft>
                <a:spcPts val="0"/>
              </a:spcAft>
            </a:pPr>
            <a:r>
              <a:rPr lang="en-US" sz="1400" dirty="0">
                <a:latin typeface="Arial" panose="020B0604020202020204" pitchFamily="34" charset="0"/>
                <a:cs typeface="Arial" panose="020B0604020202020204" pitchFamily="34" charset="0"/>
              </a:rPr>
              <a:t>(National Council on Alcoholism and Drug Dependence, Inc., 2015)</a:t>
            </a:r>
          </a:p>
        </p:txBody>
      </p:sp>
    </p:spTree>
    <p:extLst>
      <p:ext uri="{BB962C8B-B14F-4D97-AF65-F5344CB8AC3E}">
        <p14:creationId xmlns:p14="http://schemas.microsoft.com/office/powerpoint/2010/main" val="3284187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908" y="1051560"/>
            <a:ext cx="11499273" cy="6063198"/>
          </a:xfrm>
          <a:prstGeom prst="rect">
            <a:avLst/>
          </a:prstGeom>
        </p:spPr>
        <p:txBody>
          <a:bodyPr wrap="square">
            <a:spAutoFit/>
          </a:bodyPr>
          <a:lstStyle/>
          <a:p>
            <a:pPr marR="0" lvl="0">
              <a:spcBef>
                <a:spcPts val="600"/>
              </a:spcBef>
              <a:spcAft>
                <a:spcPts val="600"/>
              </a:spcAft>
            </a:pPr>
            <a:r>
              <a:rPr lang="en-US" sz="2400" b="1" dirty="0">
                <a:latin typeface="Arial" panose="020B0604020202020204" pitchFamily="34" charset="0"/>
                <a:cs typeface="Arial" panose="020B0604020202020204" pitchFamily="34" charset="0"/>
              </a:rPr>
              <a:t>Prevalence of fetal alcohol spectrum disorders:</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Estimated at 9.1 per 1,000 live births,</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A review of in-school screening and diagnosis studies suggest that the national rate could potentially be closer to 50 per 1,000</a:t>
            </a:r>
            <a:endParaRPr lang="en-US" sz="2400" dirty="0">
              <a:solidFill>
                <a:srgbClr val="0F4162"/>
              </a:solidFill>
              <a:latin typeface="Arial" panose="020B0604020202020204" pitchFamily="34" charset="0"/>
              <a:cs typeface="Arial" panose="020B0604020202020204" pitchFamily="34" charset="0"/>
            </a:endParaRPr>
          </a:p>
          <a:p>
            <a:pPr marR="0" lvl="0">
              <a:spcBef>
                <a:spcPts val="600"/>
              </a:spcBef>
              <a:spcAft>
                <a:spcPts val="600"/>
              </a:spcAft>
            </a:pPr>
            <a:r>
              <a:rPr lang="en-US" sz="2400" b="1" dirty="0">
                <a:latin typeface="Arial" panose="020B0604020202020204" pitchFamily="34" charset="0"/>
                <a:cs typeface="Arial" panose="020B0604020202020204" pitchFamily="34" charset="0"/>
              </a:rPr>
              <a:t>Factors that influence the effect that alcohol has on the developing fetus:</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Amount of alcohol</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Pattern and timing of exposure</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Genetics</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Mother’s use of tobacco and/or other substances</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Mother’s health and nutrition </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Mother’s level of stress and/or trauma</a:t>
            </a:r>
          </a:p>
          <a:p>
            <a:pPr marL="800100" lvl="1" indent="-342900">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Mother’s age </a:t>
            </a:r>
          </a:p>
        </p:txBody>
      </p:sp>
      <p:sp>
        <p:nvSpPr>
          <p:cNvPr id="8" name="TextBox 7"/>
          <p:cNvSpPr txBox="1"/>
          <p:nvPr/>
        </p:nvSpPr>
        <p:spPr>
          <a:xfrm>
            <a:off x="0" y="0"/>
            <a:ext cx="12192000" cy="1051560"/>
          </a:xfrm>
          <a:prstGeom prst="rect">
            <a:avLst/>
          </a:prstGeom>
          <a:solidFill>
            <a:srgbClr val="0F4162"/>
          </a:solidFill>
        </p:spPr>
        <p:txBody>
          <a:bodyPr wrap="square" rtlCol="0" anchor="ctr" anchorCtr="0">
            <a:noAutofit/>
          </a:bodyPr>
          <a:lstStyle/>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Fetal Alcohol Spectrum Disorder (FASD)</a:t>
            </a:r>
          </a:p>
        </p:txBody>
      </p:sp>
      <p:sp>
        <p:nvSpPr>
          <p:cNvPr id="3" name="TextBox 2"/>
          <p:cNvSpPr txBox="1"/>
          <p:nvPr/>
        </p:nvSpPr>
        <p:spPr>
          <a:xfrm>
            <a:off x="7744690" y="6487178"/>
            <a:ext cx="4447310" cy="322845"/>
          </a:xfrm>
          <a:prstGeom prst="rect">
            <a:avLst/>
          </a:prstGeom>
          <a:noFill/>
        </p:spPr>
        <p:txBody>
          <a:bodyPr wrap="square" rtlCol="0">
            <a:spAutoFit/>
          </a:bodyPr>
          <a:lstStyle/>
          <a:p>
            <a:pPr lvl="1">
              <a:lnSpc>
                <a:spcPct val="107000"/>
              </a:lnSpc>
            </a:pPr>
            <a:r>
              <a:rPr lang="en-US" sz="1400" dirty="0">
                <a:latin typeface="Arial" panose="020B0604020202020204" pitchFamily="34" charset="0"/>
                <a:cs typeface="Arial" panose="020B0604020202020204" pitchFamily="34" charset="0"/>
              </a:rPr>
              <a:t>(May et al., 2009; Guerri, Bazinet, &amp; Riley, 2009)</a:t>
            </a:r>
            <a:endParaRPr lang="en-US" sz="1400" dirty="0">
              <a:solidFill>
                <a:srgbClr val="0F41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267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763" y="1232806"/>
            <a:ext cx="11194473" cy="5625194"/>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b="1" dirty="0">
                <a:latin typeface="Arial" panose="020B0604020202020204" pitchFamily="34" charset="0"/>
                <a:cs typeface="Arial" panose="020B0604020202020204" pitchFamily="34" charset="0"/>
              </a:rPr>
              <a:t>Exposure to alcohol in utero can lead to impairment in the following neuropsychological domains:</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Intellectual performance</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Executive function</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Learning and memory</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Language</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Visual-spatial ability</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Motor function</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Attention</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Activity levels</a:t>
            </a:r>
          </a:p>
          <a:p>
            <a:pPr lvl="1">
              <a:lnSpc>
                <a:spcPct val="107000"/>
              </a:lnSpc>
            </a:pPr>
            <a:endParaRPr lang="en-US" sz="2200" dirty="0">
              <a:latin typeface="Arial" panose="020B060402020202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US" sz="2400" b="1" dirty="0">
                <a:latin typeface="Arial" panose="020B0604020202020204" pitchFamily="34" charset="0"/>
                <a:cs typeface="Arial" panose="020B0604020202020204" pitchFamily="34" charset="0"/>
              </a:rPr>
              <a:t>Prenatal alcohol exposure can also lead to behavioral problems such as:</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Adaptive dysfunction</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Academic difficulties</a:t>
            </a:r>
          </a:p>
          <a:p>
            <a:pPr marL="800100" lvl="1" indent="-342900">
              <a:lnSpc>
                <a:spcPct val="107000"/>
              </a:lnSpc>
              <a:buFont typeface="Symbol" panose="05050102010706020507" pitchFamily="18" charset="2"/>
              <a:buChar char=""/>
            </a:pPr>
            <a:r>
              <a:rPr lang="en-US" sz="2200" dirty="0">
                <a:latin typeface="Arial" panose="020B0604020202020204" pitchFamily="34" charset="0"/>
                <a:cs typeface="Arial" panose="020B0604020202020204" pitchFamily="34" charset="0"/>
              </a:rPr>
              <a:t>Increased rates of psychiatric disorders</a:t>
            </a:r>
          </a:p>
        </p:txBody>
      </p:sp>
      <p:sp>
        <p:nvSpPr>
          <p:cNvPr id="7" name="TextBox 6"/>
          <p:cNvSpPr txBox="1"/>
          <p:nvPr/>
        </p:nvSpPr>
        <p:spPr>
          <a:xfrm>
            <a:off x="0" y="0"/>
            <a:ext cx="12192000" cy="1051560"/>
          </a:xfrm>
          <a:prstGeom prst="rect">
            <a:avLst/>
          </a:prstGeom>
          <a:solidFill>
            <a:srgbClr val="0F4162"/>
          </a:solidFill>
        </p:spPr>
        <p:txBody>
          <a:bodyPr wrap="square" rtlCol="0" anchor="ctr" anchorCtr="0">
            <a:noAutofit/>
          </a:bodyPr>
          <a:lstStyle/>
          <a:p>
            <a:pPr algn="ctr">
              <a:spcBef>
                <a:spcPts val="600"/>
              </a:spcBef>
              <a:spcAft>
                <a:spcPts val="600"/>
              </a:spcAft>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Possible Effects of Fetal Alcohol Spectrum Disorder</a:t>
            </a:r>
          </a:p>
        </p:txBody>
      </p:sp>
      <p:sp>
        <p:nvSpPr>
          <p:cNvPr id="3" name="TextBox 2"/>
          <p:cNvSpPr txBox="1"/>
          <p:nvPr/>
        </p:nvSpPr>
        <p:spPr>
          <a:xfrm>
            <a:off x="9769643" y="6356522"/>
            <a:ext cx="224990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(Mattson et al., 2011) </a:t>
            </a:r>
          </a:p>
        </p:txBody>
      </p:sp>
    </p:spTree>
    <p:extLst>
      <p:ext uri="{BB962C8B-B14F-4D97-AF65-F5344CB8AC3E}">
        <p14:creationId xmlns:p14="http://schemas.microsoft.com/office/powerpoint/2010/main" val="1612500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458" y="1133356"/>
            <a:ext cx="11081083" cy="5724644"/>
          </a:xfrm>
          <a:prstGeom prst="rect">
            <a:avLst/>
          </a:prstGeom>
        </p:spPr>
        <p:txBody>
          <a:bodyPr wrap="square">
            <a:spAutoFit/>
          </a:bodyPr>
          <a:lstStyle/>
          <a:p>
            <a:pPr marL="342900" marR="0" lvl="0"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Alcohol is legal and perceived as a “low threat” substance, making prevention challenging</a:t>
            </a:r>
          </a:p>
          <a:p>
            <a:pPr marL="342900"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Diagnosis requires a medical evaluation and neurodevelopmental assessment conducted by a multidisciplinary team (Cook et al., 2016)</a:t>
            </a:r>
          </a:p>
          <a:p>
            <a:pPr marL="342900"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Neurobehavioral outcomes depend on the dose and pattern of alcohol consumption and the developmental stage when the fetus was exposed (Mattson et al., 2011)</a:t>
            </a:r>
          </a:p>
          <a:p>
            <a:pPr marL="342900" marR="0" lvl="0"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Primary disabilities resulting from FASD can lead to secondary disabilities including:</a:t>
            </a:r>
          </a:p>
          <a:p>
            <a:pPr marL="800100" lvl="1"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Issues in school</a:t>
            </a:r>
          </a:p>
          <a:p>
            <a:pPr marL="800100" lvl="1"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Mental health problems</a:t>
            </a:r>
          </a:p>
          <a:p>
            <a:pPr marL="800100" lvl="1"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Inappropriate sexual behavior</a:t>
            </a:r>
          </a:p>
          <a:p>
            <a:pPr marL="800100" lvl="1"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Alcohol and drug use</a:t>
            </a:r>
          </a:p>
          <a:p>
            <a:pPr marL="800100" lvl="1" indent="-342900">
              <a:spcBef>
                <a:spcPts val="500"/>
              </a:spcBef>
              <a:spcAft>
                <a:spcPts val="500"/>
              </a:spcAft>
              <a:buFont typeface="Symbol" panose="05050102010706020507" pitchFamily="18" charset="2"/>
              <a:buChar char=""/>
            </a:pPr>
            <a:r>
              <a:rPr lang="en-US" sz="2200" dirty="0">
                <a:latin typeface="Arial" panose="020B0604020202020204" pitchFamily="34" charset="0"/>
                <a:cs typeface="Arial" panose="020B0604020202020204" pitchFamily="34" charset="0"/>
              </a:rPr>
              <a:t>Involvement in the criminal justice system without early intervention and treatment (Benz et al., 2009)</a:t>
            </a:r>
          </a:p>
        </p:txBody>
      </p:sp>
      <p:sp>
        <p:nvSpPr>
          <p:cNvPr id="7" name="TextBox 6"/>
          <p:cNvSpPr txBox="1"/>
          <p:nvPr/>
        </p:nvSpPr>
        <p:spPr>
          <a:xfrm>
            <a:off x="0" y="0"/>
            <a:ext cx="12192000" cy="1051560"/>
          </a:xfrm>
          <a:prstGeom prst="rect">
            <a:avLst/>
          </a:prstGeom>
          <a:solidFill>
            <a:srgbClr val="0F4162"/>
          </a:solidFill>
        </p:spPr>
        <p:txBody>
          <a:bodyPr wrap="square" rtlCol="0" anchor="ctr" anchorCtr="0">
            <a:noAutofit/>
          </a:bodyPr>
          <a:lstStyle/>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Unique Aspects of Fetal Alcohol Spectrum Disorder</a:t>
            </a:r>
          </a:p>
        </p:txBody>
      </p:sp>
      <p:sp>
        <p:nvSpPr>
          <p:cNvPr id="4" name="TextBox 3"/>
          <p:cNvSpPr txBox="1"/>
          <p:nvPr/>
        </p:nvSpPr>
        <p:spPr>
          <a:xfrm>
            <a:off x="7419473" y="6424996"/>
            <a:ext cx="477252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(Cook et al., 2016; Mattson et al., 2011; Benz et al., 2009)</a:t>
            </a:r>
          </a:p>
        </p:txBody>
      </p:sp>
    </p:spTree>
    <p:extLst>
      <p:ext uri="{BB962C8B-B14F-4D97-AF65-F5344CB8AC3E}">
        <p14:creationId xmlns:p14="http://schemas.microsoft.com/office/powerpoint/2010/main" val="399844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4719" y="3886591"/>
            <a:ext cx="10763795" cy="584775"/>
          </a:xfrm>
          <a:prstGeom prst="rect">
            <a:avLst/>
          </a:prstGeom>
        </p:spPr>
        <p:txBody>
          <a:bodyPr wrap="square">
            <a:spAutoFit/>
          </a:bodyPr>
          <a:lstStyle/>
          <a:p>
            <a:pPr algn="ctr">
              <a:lnSpc>
                <a:spcPct val="80000"/>
              </a:lnSpc>
              <a:spcBef>
                <a:spcPct val="20000"/>
              </a:spcBef>
              <a:buClr>
                <a:srgbClr val="CC4757">
                  <a:lumMod val="50000"/>
                </a:srgbClr>
              </a:buClr>
              <a:buSzPct val="85000"/>
              <a:defRPr/>
            </a:pPr>
            <a:r>
              <a:rPr lang="en-US" sz="2000" i="1" dirty="0">
                <a:solidFill>
                  <a:srgbClr val="0F4162"/>
                </a:solidFill>
                <a:latin typeface="Arial" panose="020B0604020202020204" pitchFamily="34" charset="0"/>
                <a:cs typeface="Arial" panose="020B0604020202020204" pitchFamily="34" charset="0"/>
              </a:rPr>
              <a:t>A program of the Substance Abuse and Mental Health Services Administration (SAMHSA) and the Administration for Children and Families (ACF), Children’s Bureau</a:t>
            </a:r>
          </a:p>
        </p:txBody>
      </p:sp>
      <p:pic>
        <p:nvPicPr>
          <p:cNvPr id="11" name="Picture 10" descr="Logo for Children's Bureau. "/>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3417483" y="5364524"/>
            <a:ext cx="912035" cy="1086928"/>
          </a:xfrm>
          <a:prstGeom prst="rect">
            <a:avLst/>
          </a:prstGeom>
          <a:noFill/>
          <a:ln>
            <a:noFill/>
          </a:ln>
        </p:spPr>
      </p:pic>
      <p:sp>
        <p:nvSpPr>
          <p:cNvPr id="12" name="Rectangle 11"/>
          <p:cNvSpPr/>
          <p:nvPr/>
        </p:nvSpPr>
        <p:spPr>
          <a:xfrm>
            <a:off x="5525588" y="5677155"/>
            <a:ext cx="6227987" cy="461665"/>
          </a:xfrm>
          <a:prstGeom prst="rect">
            <a:avLst/>
          </a:prstGeom>
        </p:spPr>
        <p:txBody>
          <a:bodyPr wrap="square">
            <a:spAutoFit/>
          </a:bodyPr>
          <a:lstStyle/>
          <a:p>
            <a:pPr algn="ctr"/>
            <a:r>
              <a:rPr lang="en-US" sz="2400" b="1" dirty="0">
                <a:solidFill>
                  <a:srgbClr val="336B90"/>
                </a:solidFill>
                <a:latin typeface="Arial Narrow" panose="020B0606020202030204" pitchFamily="34" charset="0"/>
              </a:rPr>
              <a:t>www.ncsacw.samhsa.gov | ncsacw@cffutures.org</a:t>
            </a:r>
          </a:p>
        </p:txBody>
      </p:sp>
      <p:pic>
        <p:nvPicPr>
          <p:cNvPr id="2" name="Picture 1" descr="Logo for Substance Abuse and Mental Health Services Administr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13" y="5284093"/>
            <a:ext cx="2986088" cy="1247789"/>
          </a:xfrm>
          <a:prstGeom prst="rect">
            <a:avLst/>
          </a:prstGeom>
        </p:spPr>
      </p:pic>
      <p:pic>
        <p:nvPicPr>
          <p:cNvPr id="10" name="Content Placeholder 6">
            <a:extLst>
              <a:ext uri="{C183D7F6-B498-43B3-948B-1728B52AA6E4}">
                <adec:decorative xmlns:adec="http://schemas.microsoft.com/office/drawing/2017/decorative" xmlns=""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818" y="2178135"/>
            <a:ext cx="4758299" cy="1151661"/>
          </a:xfrm>
          <a:prstGeom prst="rect">
            <a:avLst/>
          </a:prstGeom>
          <a:solidFill>
            <a:srgbClr val="336B90"/>
          </a:solidFill>
        </p:spPr>
      </p:pic>
      <p:sp>
        <p:nvSpPr>
          <p:cNvPr id="9" name="Rectangle 2">
            <a:extLst>
              <a:ext uri="{FF2B5EF4-FFF2-40B4-BE49-F238E27FC236}">
                <a16:creationId xmlns:a16="http://schemas.microsoft.com/office/drawing/2014/main" xmlns="" id="{D56B1B14-8666-47BE-A5C6-70CEEDBE1CB2}"/>
              </a:ext>
            </a:extLst>
          </p:cNvPr>
          <p:cNvSpPr txBox="1">
            <a:spLocks noChangeArrowheads="1"/>
          </p:cNvSpPr>
          <p:nvPr/>
        </p:nvSpPr>
        <p:spPr>
          <a:xfrm>
            <a:off x="0" y="0"/>
            <a:ext cx="12192000" cy="105156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defTabSz="1641166"/>
            <a:r>
              <a:rPr lang="en-US" sz="4000" dirty="0">
                <a:solidFill>
                  <a:srgbClr val="FFFFFF"/>
                </a:solidFill>
                <a:latin typeface="Arial" panose="020B0604020202020204" pitchFamily="34" charset="0"/>
                <a:cs typeface="Arial" panose="020B0604020202020204" pitchFamily="34" charset="0"/>
              </a:rPr>
              <a:t>Acknowledgment</a:t>
            </a:r>
          </a:p>
        </p:txBody>
      </p:sp>
    </p:spTree>
    <p:extLst>
      <p:ext uri="{BB962C8B-B14F-4D97-AF65-F5344CB8AC3E}">
        <p14:creationId xmlns:p14="http://schemas.microsoft.com/office/powerpoint/2010/main" val="127997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145576"/>
            <a:ext cx="9228221"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15959" y="1329552"/>
            <a:ext cx="8812262" cy="4247317"/>
          </a:xfrm>
          <a:prstGeom prst="rect">
            <a:avLst/>
          </a:prstGeom>
          <a:noFill/>
        </p:spPr>
        <p:txBody>
          <a:bodyPr wrap="square" rtlCol="0">
            <a:spAutoFit/>
          </a:bodyPr>
          <a:lstStyle/>
          <a:p>
            <a:endParaRPr lang="en-US" sz="5400" dirty="0">
              <a:solidFill>
                <a:prstClr val="white"/>
              </a:solidFill>
              <a:latin typeface="Arial" panose="020B0604020202020204" pitchFamily="34" charset="0"/>
              <a:cs typeface="Arial" panose="020B0604020202020204" pitchFamily="34" charset="0"/>
            </a:endParaRPr>
          </a:p>
          <a:p>
            <a:r>
              <a:rPr lang="en-US" sz="5400" dirty="0">
                <a:solidFill>
                  <a:prstClr val="white"/>
                </a:solidFill>
                <a:latin typeface="Arial" panose="020B0604020202020204" pitchFamily="34" charset="0"/>
                <a:cs typeface="Arial" panose="020B0604020202020204" pitchFamily="34" charset="0"/>
              </a:rPr>
              <a:t>Neonatal Abstinence Syndrome (NAS) and Neonatal Opioid Withdrawal Syndrome (NOWS)</a:t>
            </a:r>
            <a:endParaRPr lang="en-US" sz="5400" b="1" dirty="0">
              <a:solidFill>
                <a:prstClr val="white"/>
              </a:solidFill>
              <a:latin typeface="Arial" panose="020B0604020202020204" pitchFamily="34" charset="0"/>
              <a:cs typeface="Arial" panose="020B0604020202020204" pitchFamily="34" charset="0"/>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422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95" r="24542"/>
          <a:stretch/>
        </p:blipFill>
        <p:spPr>
          <a:xfrm>
            <a:off x="6386616" y="25095"/>
            <a:ext cx="5805384" cy="6832905"/>
          </a:xfrm>
          <a:prstGeom prst="rect">
            <a:avLst/>
          </a:prstGeom>
        </p:spPr>
      </p:pic>
      <p:sp>
        <p:nvSpPr>
          <p:cNvPr id="175" name="Shape 175"/>
          <p:cNvSpPr/>
          <p:nvPr/>
        </p:nvSpPr>
        <p:spPr>
          <a:xfrm>
            <a:off x="-1" y="-30974"/>
            <a:ext cx="7185710" cy="6888974"/>
          </a:xfrm>
          <a:prstGeom prst="rect">
            <a:avLst/>
          </a:prstGeom>
          <a:solidFill>
            <a:schemeClr val="bg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0F4162"/>
              </a:solidFill>
              <a:latin typeface="Helvetica Light"/>
              <a:sym typeface="Helvetica Light"/>
            </a:endParaRPr>
          </a:p>
        </p:txBody>
      </p:sp>
      <p:sp>
        <p:nvSpPr>
          <p:cNvPr id="177" name="Shape 177"/>
          <p:cNvSpPr/>
          <p:nvPr/>
        </p:nvSpPr>
        <p:spPr>
          <a:xfrm>
            <a:off x="347053" y="1042448"/>
            <a:ext cx="6698957" cy="4667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defTabSz="412750" hangingPunct="0">
              <a:defRPr sz="14000" b="1" cap="all">
                <a:solidFill>
                  <a:srgbClr val="FFFFFF"/>
                </a:solidFill>
                <a:latin typeface="+mn-lt"/>
                <a:ea typeface="+mn-ea"/>
                <a:cs typeface="+mn-cs"/>
                <a:sym typeface="Helvetica"/>
              </a:defRPr>
            </a:pPr>
            <a:endParaRPr sz="2700" b="1" kern="0" cap="small" dirty="0">
              <a:solidFill>
                <a:srgbClr val="0F4162"/>
              </a:solidFill>
              <a:latin typeface="Calibri" panose="020F0502020204030204" pitchFamily="34" charset="0"/>
              <a:sym typeface="Helvetica"/>
            </a:endParaRPr>
          </a:p>
        </p:txBody>
      </p:sp>
      <p:sp>
        <p:nvSpPr>
          <p:cNvPr id="178" name="Shape 178"/>
          <p:cNvSpPr/>
          <p:nvPr/>
        </p:nvSpPr>
        <p:spPr>
          <a:xfrm>
            <a:off x="246212" y="1690946"/>
            <a:ext cx="6693284" cy="399083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spcBef>
                <a:spcPts val="4500"/>
              </a:spcBef>
              <a:defRPr sz="4000" b="1">
                <a:solidFill>
                  <a:srgbClr val="FFFFFF"/>
                </a:solidFill>
                <a:latin typeface="+mn-lt"/>
                <a:ea typeface="+mn-ea"/>
                <a:cs typeface="+mn-cs"/>
                <a:sym typeface="Helvetica"/>
              </a:defRPr>
            </a:lvl1pPr>
          </a:lstStyle>
          <a:p>
            <a:pPr defTabSz="412750" hangingPunct="0">
              <a:spcBef>
                <a:spcPts val="600"/>
              </a:spcBef>
              <a:spcAft>
                <a:spcPts val="600"/>
              </a:spcAft>
            </a:pPr>
            <a:r>
              <a:rPr lang="en-US" sz="2400" kern="0" dirty="0">
                <a:solidFill>
                  <a:schemeClr val="tx1"/>
                </a:solidFill>
                <a:latin typeface="Arial" panose="020B0604020202020204" pitchFamily="34" charset="0"/>
                <a:cs typeface="Arial" panose="020B0604020202020204" pitchFamily="34" charset="0"/>
              </a:rPr>
              <a:t>Neonatal Abstinence Syndrome*:</a:t>
            </a:r>
          </a:p>
          <a:p>
            <a:pPr marL="742950" lvl="1" indent="-28575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rPr>
              <a:t>Refers to withdrawal symptoms resulting from exposure to a variety of substances including opioids, nicotine, benzodiazepines and certain serotonin reuptake inhibitors </a:t>
            </a:r>
            <a:endParaRPr lang="en-US" sz="2400" b="0" kern="0" dirty="0">
              <a:solidFill>
                <a:schemeClr val="tx1"/>
              </a:solidFill>
              <a:latin typeface="Arial" panose="020B0604020202020204" pitchFamily="34" charset="0"/>
              <a:cs typeface="Arial" panose="020B0604020202020204" pitchFamily="34" charset="0"/>
            </a:endParaRPr>
          </a:p>
          <a:p>
            <a:pPr defTabSz="412750" hangingPunct="0">
              <a:spcBef>
                <a:spcPts val="600"/>
              </a:spcBef>
              <a:spcAft>
                <a:spcPts val="600"/>
              </a:spcAft>
            </a:pPr>
            <a:r>
              <a:rPr lang="en-US" sz="2400" kern="0" dirty="0">
                <a:solidFill>
                  <a:schemeClr val="tx1"/>
                </a:solidFill>
                <a:latin typeface="Arial" panose="020B0604020202020204" pitchFamily="34" charset="0"/>
                <a:cs typeface="Arial" panose="020B0604020202020204" pitchFamily="34" charset="0"/>
              </a:rPr>
              <a:t>Neonatal Opioid Withdrawal Syndrome:</a:t>
            </a:r>
          </a:p>
          <a:p>
            <a:pPr marL="742950" lvl="1" indent="-28575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rPr>
              <a:t>W</a:t>
            </a:r>
            <a:r>
              <a:rPr lang="en-US" sz="2400" b="0" kern="0" dirty="0">
                <a:solidFill>
                  <a:schemeClr val="tx1"/>
                </a:solidFill>
                <a:latin typeface="Arial" panose="020B0604020202020204" pitchFamily="34" charset="0"/>
                <a:cs typeface="Arial" panose="020B0604020202020204" pitchFamily="34" charset="0"/>
              </a:rPr>
              <a:t>ithdrawal from opioid exposure</a:t>
            </a:r>
          </a:p>
          <a:p>
            <a:pPr defTabSz="412750" hangingPunct="0">
              <a:spcBef>
                <a:spcPts val="600"/>
              </a:spcBef>
              <a:spcAft>
                <a:spcPts val="600"/>
              </a:spcAft>
            </a:pPr>
            <a:r>
              <a:rPr lang="en-US" sz="2400" b="0" kern="0" dirty="0">
                <a:solidFill>
                  <a:schemeClr val="tx1"/>
                </a:solidFill>
                <a:latin typeface="Arial" panose="020B0604020202020204" pitchFamily="34" charset="0"/>
                <a:cs typeface="Arial" panose="020B0604020202020204" pitchFamily="34" charset="0"/>
              </a:rPr>
              <a:t>* </a:t>
            </a:r>
            <a:r>
              <a:rPr lang="en-US" sz="2200" b="0" i="1" kern="0" dirty="0">
                <a:solidFill>
                  <a:schemeClr val="tx1"/>
                </a:solidFill>
                <a:latin typeface="Arial" panose="020B0604020202020204" pitchFamily="34" charset="0"/>
                <a:cs typeface="Arial" panose="020B0604020202020204" pitchFamily="34" charset="0"/>
              </a:rPr>
              <a:t>These terms are sometimes used interchangeably</a:t>
            </a:r>
          </a:p>
        </p:txBody>
      </p:sp>
      <p:sp>
        <p:nvSpPr>
          <p:cNvPr id="2" name="TextBox 1"/>
          <p:cNvSpPr txBox="1"/>
          <p:nvPr/>
        </p:nvSpPr>
        <p:spPr>
          <a:xfrm>
            <a:off x="237647" y="6243718"/>
            <a:ext cx="6917767" cy="482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latin typeface="Arial" panose="020B0604020202020204" pitchFamily="34" charset="0"/>
                <a:ea typeface="Helvetica Neue"/>
                <a:cs typeface="Arial" panose="020B0604020202020204" pitchFamily="34" charset="0"/>
                <a:sym typeface="Helvetica Neue"/>
              </a:rPr>
              <a:t>(American College of Obstetricians and Gynecologists, 2017; </a:t>
            </a:r>
            <a:r>
              <a:rPr lang="en-US" sz="1400" kern="0" dirty="0" err="1">
                <a:latin typeface="Arial" panose="020B0604020202020204" pitchFamily="34" charset="0"/>
                <a:ea typeface="Helvetica Neue"/>
                <a:cs typeface="Arial" panose="020B0604020202020204" pitchFamily="34" charset="0"/>
                <a:sym typeface="Helvetica Neue"/>
              </a:rPr>
              <a:t>Jansson</a:t>
            </a:r>
            <a:r>
              <a:rPr lang="en-US" sz="1400" kern="0" dirty="0">
                <a:latin typeface="Arial" panose="020B0604020202020204" pitchFamily="34" charset="0"/>
                <a:ea typeface="Helvetica Neue"/>
                <a:cs typeface="Arial" panose="020B0604020202020204" pitchFamily="34" charset="0"/>
                <a:sym typeface="Helvetica Neue"/>
              </a:rPr>
              <a:t> et al., 2009; Substance Abuse and Mental Health Services Administration, 2018; Jones et al., 2012)</a:t>
            </a:r>
            <a:endParaRPr lang="en-US" sz="1400" kern="0" dirty="0">
              <a:latin typeface="Arial" panose="020B0604020202020204" pitchFamily="34" charset="0"/>
              <a:cs typeface="Arial" panose="020B0604020202020204" pitchFamily="34" charset="0"/>
              <a:sym typeface="Helvetica Light"/>
            </a:endParaRPr>
          </a:p>
        </p:txBody>
      </p:sp>
      <p:sp>
        <p:nvSpPr>
          <p:cNvPr id="10" name="TextBox 9"/>
          <p:cNvSpPr txBox="1"/>
          <p:nvPr/>
        </p:nvSpPr>
        <p:spPr>
          <a:xfrm>
            <a:off x="0" y="-4313"/>
            <a:ext cx="12192000" cy="1323439"/>
          </a:xfrm>
          <a:prstGeom prst="rect">
            <a:avLst/>
          </a:prstGeom>
          <a:solidFill>
            <a:srgbClr val="0F4162"/>
          </a:solidFill>
        </p:spPr>
        <p:txBody>
          <a:bodyPr wrap="square" rtlCol="0">
            <a:spAutoFit/>
          </a:bodyPr>
          <a:lstStyle/>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Neonatal Abstinence Syndrome and </a:t>
            </a:r>
          </a:p>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Neonatal Opioid Withdrawal Syndrome </a:t>
            </a:r>
          </a:p>
        </p:txBody>
      </p:sp>
    </p:spTree>
    <p:extLst>
      <p:ext uri="{BB962C8B-B14F-4D97-AF65-F5344CB8AC3E}">
        <p14:creationId xmlns:p14="http://schemas.microsoft.com/office/powerpoint/2010/main" val="107662205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0" y="0"/>
            <a:ext cx="4251140" cy="6862833"/>
          </a:xfrm>
          <a:prstGeom prst="rect">
            <a:avLst/>
          </a:prstGeom>
          <a:solidFill>
            <a:srgbClr val="1F476B"/>
          </a:solidFill>
          <a:ln w="3175">
            <a:miter lim="400000"/>
          </a:ln>
        </p:spPr>
        <p:txBody>
          <a:bodyPr lIns="19050" tIns="19050" rIns="19050" bIns="19050" anchor="ctr"/>
          <a:lstStyle/>
          <a:p>
            <a:pPr algn="ctr" defTabSz="412750" hangingPunct="0">
              <a:defRPr sz="3000">
                <a:solidFill>
                  <a:srgbClr val="FFFFFF"/>
                </a:solidFill>
                <a:latin typeface="Helvetica Light"/>
                <a:ea typeface="Helvetica Light"/>
                <a:cs typeface="Helvetica Light"/>
                <a:sym typeface="Helvetica Light"/>
              </a:defRPr>
            </a:pPr>
            <a:endParaRPr sz="1500" kern="0">
              <a:solidFill>
                <a:prstClr val="white"/>
              </a:solidFill>
              <a:latin typeface="Helvetica Light"/>
              <a:ea typeface="Helvetica Light"/>
              <a:cs typeface="Helvetica Light"/>
              <a:sym typeface="Helvetica Light"/>
            </a:endParaRPr>
          </a:p>
        </p:txBody>
      </p:sp>
      <p:sp>
        <p:nvSpPr>
          <p:cNvPr id="319" name="Shape 319"/>
          <p:cNvSpPr/>
          <p:nvPr/>
        </p:nvSpPr>
        <p:spPr>
          <a:xfrm>
            <a:off x="346987" y="104254"/>
            <a:ext cx="3557165" cy="3429948"/>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p>
            <a:pPr defTabSz="412750" hangingPunct="0">
              <a:lnSpc>
                <a:spcPct val="90000"/>
              </a:lnSpc>
              <a:defRPr sz="11000" b="1">
                <a:solidFill>
                  <a:srgbClr val="282828"/>
                </a:solidFill>
                <a:latin typeface="Signika"/>
                <a:ea typeface="Signika"/>
                <a:cs typeface="Signika"/>
                <a:sym typeface="Signika"/>
              </a:defRPr>
            </a:pPr>
            <a:r>
              <a:rPr lang="en-US" sz="3600" b="1" kern="0" dirty="0">
                <a:solidFill>
                  <a:prstClr val="white"/>
                </a:solidFill>
                <a:latin typeface="Arial" panose="020B0604020202020204" pitchFamily="34" charset="0"/>
                <a:ea typeface="Signika"/>
                <a:cs typeface="Arial" panose="020B0604020202020204" pitchFamily="34" charset="0"/>
                <a:sym typeface="Signika"/>
              </a:rPr>
              <a:t>The reporting of neonatal abstinence syndrome has increased over the past 15 years</a:t>
            </a:r>
            <a:endParaRPr sz="3600" b="1" kern="0" dirty="0">
              <a:solidFill>
                <a:prstClr val="white"/>
              </a:solidFill>
              <a:latin typeface="Arial" panose="020B0604020202020204" pitchFamily="34" charset="0"/>
              <a:ea typeface="Signika"/>
              <a:cs typeface="Arial" panose="020B0604020202020204" pitchFamily="34" charset="0"/>
              <a:sym typeface="Signika"/>
            </a:endParaRPr>
          </a:p>
        </p:txBody>
      </p:sp>
      <p:sp>
        <p:nvSpPr>
          <p:cNvPr id="320" name="Shape 320"/>
          <p:cNvSpPr/>
          <p:nvPr/>
        </p:nvSpPr>
        <p:spPr>
          <a:xfrm>
            <a:off x="152388" y="3765145"/>
            <a:ext cx="4098752" cy="3092855"/>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lvl1pPr>
              <a:defRPr>
                <a:solidFill>
                  <a:srgbClr val="8F9291"/>
                </a:solidFill>
              </a:defRPr>
            </a:lvl1pPr>
          </a:lstStyle>
          <a:p>
            <a:pPr defTabSz="412750" hangingPunct="0"/>
            <a:r>
              <a:rPr lang="en-US" kern="0" dirty="0">
                <a:solidFill>
                  <a:prstClr val="white"/>
                </a:solidFill>
                <a:latin typeface="Arial" panose="020B0604020202020204" pitchFamily="34" charset="0"/>
                <a:cs typeface="Arial" panose="020B0604020202020204" pitchFamily="34" charset="0"/>
                <a:sym typeface="PT Sans"/>
              </a:rPr>
              <a:t>A number of data sources have looked at the incidence of neonatal abstinence syndrome. While it appears that the incidence is rising due to the opioid epidemic, it is unclear whether this rise is due to increased attention to neonatal abstinence syndrome and improvements in identification, or an increase in infants being born with neonatal abstinence syndrome. </a:t>
            </a:r>
          </a:p>
        </p:txBody>
      </p:sp>
      <p:sp>
        <p:nvSpPr>
          <p:cNvPr id="328" name="Shape 328"/>
          <p:cNvSpPr/>
          <p:nvPr/>
        </p:nvSpPr>
        <p:spPr>
          <a:xfrm>
            <a:off x="4717575" y="932791"/>
            <a:ext cx="3407946" cy="3135933"/>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p>
            <a:pPr defTabSz="412750" hangingPunct="0"/>
            <a:r>
              <a:rPr lang="en-US" sz="2800" kern="0" dirty="0">
                <a:latin typeface="Arial" panose="020B0604020202020204" pitchFamily="34" charset="0"/>
                <a:cs typeface="Arial" panose="020B0604020202020204" pitchFamily="34" charset="0"/>
                <a:sym typeface="PT Sans"/>
              </a:rPr>
              <a:t>In 2000, 1.2 per 1,000 hospital births were diagnosed as having Neonatal Abstinence Syndrome</a:t>
            </a:r>
          </a:p>
        </p:txBody>
      </p:sp>
      <p:sp>
        <p:nvSpPr>
          <p:cNvPr id="17" name="Shape 328"/>
          <p:cNvSpPr/>
          <p:nvPr/>
        </p:nvSpPr>
        <p:spPr>
          <a:xfrm>
            <a:off x="8323853" y="2195588"/>
            <a:ext cx="3388471" cy="3746271"/>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p>
            <a:pPr defTabSz="412750" hangingPunct="0"/>
            <a:r>
              <a:rPr lang="en-US" sz="2800" kern="0" dirty="0">
                <a:latin typeface="Arial" panose="020B0604020202020204" pitchFamily="34" charset="0"/>
                <a:cs typeface="Arial" panose="020B0604020202020204" pitchFamily="34" charset="0"/>
                <a:sym typeface="PT Sans"/>
              </a:rPr>
              <a:t>In 2016 data from 23 hospitals in the U.S. pediatric system indicate 20 per 1,000 live births were diagnosed as having Neonatal Abstinence Syndrome</a:t>
            </a:r>
            <a:endParaRPr sz="2800" kern="0" dirty="0">
              <a:latin typeface="Arial" panose="020B0604020202020204" pitchFamily="34" charset="0"/>
              <a:cs typeface="Arial" panose="020B0604020202020204" pitchFamily="34" charset="0"/>
              <a:sym typeface="PT Sans"/>
            </a:endParaRPr>
          </a:p>
        </p:txBody>
      </p:sp>
      <p:sp>
        <p:nvSpPr>
          <p:cNvPr id="8" name="TextBox 7"/>
          <p:cNvSpPr txBox="1"/>
          <p:nvPr/>
        </p:nvSpPr>
        <p:spPr>
          <a:xfrm>
            <a:off x="9357358" y="5634082"/>
            <a:ext cx="1952326" cy="307777"/>
          </a:xfrm>
          <a:prstGeom prst="rect">
            <a:avLst/>
          </a:prstGeom>
          <a:noFill/>
        </p:spPr>
        <p:txBody>
          <a:bodyPr wrap="square" rtlCol="0">
            <a:spAutoFit/>
          </a:bodyPr>
          <a:lstStyle/>
          <a:p>
            <a:pPr algn="ctr" defTabSz="412750" hangingPunct="0"/>
            <a:r>
              <a:rPr lang="en-US" sz="1400" kern="0" dirty="0">
                <a:latin typeface="Arial" panose="020B0604020202020204" pitchFamily="34" charset="0"/>
                <a:cs typeface="Arial" panose="020B0604020202020204" pitchFamily="34" charset="0"/>
                <a:sym typeface="Helvetica Light"/>
              </a:rPr>
              <a:t>(</a:t>
            </a:r>
            <a:r>
              <a:rPr lang="en-US" sz="1400" kern="0" dirty="0" err="1">
                <a:latin typeface="Arial" panose="020B0604020202020204" pitchFamily="34" charset="0"/>
                <a:cs typeface="Arial" panose="020B0604020202020204" pitchFamily="34" charset="0"/>
                <a:sym typeface="Helvetica Light"/>
              </a:rPr>
              <a:t>Milliren</a:t>
            </a:r>
            <a:r>
              <a:rPr lang="en-US" sz="1400" kern="0" dirty="0">
                <a:latin typeface="Arial" panose="020B0604020202020204" pitchFamily="34" charset="0"/>
                <a:cs typeface="Arial" panose="020B0604020202020204" pitchFamily="34" charset="0"/>
                <a:sym typeface="Helvetica Light"/>
              </a:rPr>
              <a:t> et al., 2017)</a:t>
            </a:r>
          </a:p>
        </p:txBody>
      </p:sp>
      <p:sp>
        <p:nvSpPr>
          <p:cNvPr id="2" name="TextBox 1"/>
          <p:cNvSpPr txBox="1"/>
          <p:nvPr/>
        </p:nvSpPr>
        <p:spPr>
          <a:xfrm>
            <a:off x="5078523" y="3611256"/>
            <a:ext cx="1887762" cy="307777"/>
          </a:xfrm>
          <a:prstGeom prst="rect">
            <a:avLst/>
          </a:prstGeom>
          <a:noFill/>
        </p:spPr>
        <p:txBody>
          <a:bodyPr wrap="square" rtlCol="0">
            <a:spAutoFit/>
          </a:bodyPr>
          <a:lstStyle/>
          <a:p>
            <a:r>
              <a:rPr lang="en-US" sz="1400" kern="0" dirty="0">
                <a:latin typeface="Arial" panose="020B0604020202020204" pitchFamily="34" charset="0"/>
                <a:cs typeface="Arial" panose="020B0604020202020204" pitchFamily="34" charset="0"/>
                <a:sym typeface="Helvetica Light"/>
              </a:rPr>
              <a:t>(Patrick et al., 2012)</a:t>
            </a:r>
            <a:endParaRPr lang="en-US" sz="1400" dirty="0"/>
          </a:p>
        </p:txBody>
      </p:sp>
    </p:spTree>
    <p:extLst>
      <p:ext uri="{BB962C8B-B14F-4D97-AF65-F5344CB8AC3E}">
        <p14:creationId xmlns:p14="http://schemas.microsoft.com/office/powerpoint/2010/main" val="34075514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1"/>
            <a:ext cx="12192000" cy="1323439"/>
          </a:xfrm>
          <a:prstGeom prst="rect">
            <a:avLst/>
          </a:prstGeom>
          <a:solidFill>
            <a:srgbClr val="0F4162"/>
          </a:solidFill>
        </p:spPr>
        <p:txBody>
          <a:bodyPr wrap="square" rtlCol="0">
            <a:spAutoFit/>
          </a:bodyPr>
          <a:lstStyle/>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Neonatal Abstinence Syndrome and </a:t>
            </a:r>
          </a:p>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Neonatal Opioid Withdrawal Syndrome</a:t>
            </a:r>
          </a:p>
        </p:txBody>
      </p:sp>
      <p:sp>
        <p:nvSpPr>
          <p:cNvPr id="12" name="Rectangle 11"/>
          <p:cNvSpPr/>
          <p:nvPr/>
        </p:nvSpPr>
        <p:spPr>
          <a:xfrm>
            <a:off x="684644" y="1583600"/>
            <a:ext cx="7015567" cy="4347968"/>
          </a:xfrm>
          <a:prstGeom prst="rect">
            <a:avLst/>
          </a:prstGeom>
        </p:spPr>
        <p:txBody>
          <a:bodyPr wrap="square">
            <a:spAutoFit/>
          </a:bodyPr>
          <a:lstStyle/>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rPr>
              <a:t>Neonatal abstinence syndrome occurs with notable variability, with </a:t>
            </a:r>
            <a:r>
              <a:rPr lang="en-US" sz="2400" b="1" kern="0" dirty="0">
                <a:latin typeface="Arial" panose="020B0604020202020204" pitchFamily="34" charset="0"/>
                <a:cs typeface="Arial" panose="020B0604020202020204" pitchFamily="34" charset="0"/>
              </a:rPr>
              <a:t>50-80% </a:t>
            </a:r>
            <a:r>
              <a:rPr lang="en-US" sz="2400" kern="0" dirty="0">
                <a:latin typeface="Arial" panose="020B0604020202020204" pitchFamily="34" charset="0"/>
                <a:cs typeface="Arial" panose="020B0604020202020204" pitchFamily="34" charset="0"/>
              </a:rPr>
              <a:t>of exposed infants developing symptoms </a:t>
            </a:r>
          </a:p>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rPr>
              <a:t>Of those infants who develop symptoms, approximately </a:t>
            </a:r>
            <a:r>
              <a:rPr lang="en-US" sz="2400" b="1" kern="0" dirty="0">
                <a:latin typeface="Arial" panose="020B0604020202020204" pitchFamily="34" charset="0"/>
                <a:cs typeface="Arial" panose="020B0604020202020204" pitchFamily="34" charset="0"/>
              </a:rPr>
              <a:t>50% </a:t>
            </a:r>
            <a:r>
              <a:rPr lang="en-US" sz="2400" kern="0" dirty="0">
                <a:latin typeface="Arial" panose="020B0604020202020204" pitchFamily="34" charset="0"/>
                <a:cs typeface="Arial" panose="020B0604020202020204" pitchFamily="34" charset="0"/>
              </a:rPr>
              <a:t>receive treatment</a:t>
            </a:r>
          </a:p>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rPr>
              <a:t>Neonatal opioid withdrawal syndrome is an expected and treatable condition that follows prenatal exposure to opioids</a:t>
            </a:r>
          </a:p>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rPr>
              <a:t>Symptoms generally begin within 1-3 days after birth but may take 5-10 days to appear</a:t>
            </a:r>
          </a:p>
        </p:txBody>
      </p:sp>
      <p:sp>
        <p:nvSpPr>
          <p:cNvPr id="26" name="TextBox 25"/>
          <p:cNvSpPr txBox="1"/>
          <p:nvPr/>
        </p:nvSpPr>
        <p:spPr>
          <a:xfrm>
            <a:off x="228600" y="6176051"/>
            <a:ext cx="7808493"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latin typeface="Arial" panose="020B0604020202020204" pitchFamily="34" charset="0"/>
                <a:ea typeface="Helvetica Neue"/>
                <a:cs typeface="Arial" panose="020B0604020202020204" pitchFamily="34" charset="0"/>
                <a:sym typeface="Helvetica Neue"/>
              </a:rPr>
              <a:t>(American College of Obstetricians and Gynecologists, 2017; National Institutes of Health, 2014; </a:t>
            </a:r>
            <a:r>
              <a:rPr lang="en-US" sz="1400" kern="0" dirty="0" err="1">
                <a:latin typeface="Arial" panose="020B0604020202020204" pitchFamily="34" charset="0"/>
                <a:ea typeface="Helvetica Neue"/>
                <a:cs typeface="Arial" panose="020B0604020202020204" pitchFamily="34" charset="0"/>
                <a:sym typeface="Helvetica Neue"/>
              </a:rPr>
              <a:t>Hudak</a:t>
            </a:r>
            <a:r>
              <a:rPr lang="en-US" sz="1400" kern="0" dirty="0">
                <a:latin typeface="Arial" panose="020B0604020202020204" pitchFamily="34" charset="0"/>
                <a:ea typeface="Helvetica Neue"/>
                <a:cs typeface="Arial" panose="020B0604020202020204" pitchFamily="34" charset="0"/>
                <a:sym typeface="Helvetica Neue"/>
              </a:rPr>
              <a:t> &amp; Tan, 2012; </a:t>
            </a:r>
            <a:r>
              <a:rPr lang="en-US" sz="1400" kern="0" dirty="0" err="1">
                <a:latin typeface="Arial" panose="020B0604020202020204" pitchFamily="34" charset="0"/>
                <a:ea typeface="Helvetica Neue"/>
                <a:cs typeface="Arial" panose="020B0604020202020204" pitchFamily="34" charset="0"/>
                <a:sym typeface="Helvetica Neue"/>
              </a:rPr>
              <a:t>Jansson</a:t>
            </a:r>
            <a:r>
              <a:rPr lang="en-US" sz="1400" kern="0" dirty="0">
                <a:latin typeface="Arial" panose="020B0604020202020204" pitchFamily="34" charset="0"/>
                <a:ea typeface="Helvetica Neue"/>
                <a:cs typeface="Arial" panose="020B0604020202020204" pitchFamily="34" charset="0"/>
                <a:sym typeface="Helvetica Neue"/>
              </a:rPr>
              <a:t> et al., 2009; Substance Abuse and Mental Health Services Administration, 2018; Jones et al., 2012)</a:t>
            </a:r>
            <a:endParaRPr lang="en-US" sz="1400" kern="0" dirty="0">
              <a:latin typeface="Arial" panose="020B0604020202020204" pitchFamily="34" charset="0"/>
              <a:cs typeface="Arial" panose="020B0604020202020204" pitchFamily="34" charset="0"/>
              <a:sym typeface="Helvetica Light"/>
            </a:endParaRPr>
          </a:p>
        </p:txBody>
      </p:sp>
      <p:pic>
        <p:nvPicPr>
          <p:cNvPr id="5" name="Picture 4">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26" r="27962"/>
          <a:stretch/>
        </p:blipFill>
        <p:spPr>
          <a:xfrm>
            <a:off x="8037094" y="1313254"/>
            <a:ext cx="4154905" cy="5544746"/>
          </a:xfrm>
          <a:prstGeom prst="rect">
            <a:avLst/>
          </a:prstGeom>
        </p:spPr>
      </p:pic>
    </p:spTree>
    <p:extLst>
      <p:ext uri="{BB962C8B-B14F-4D97-AF65-F5344CB8AC3E}">
        <p14:creationId xmlns:p14="http://schemas.microsoft.com/office/powerpoint/2010/main" val="3994706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C183D7F6-B498-43B3-948B-1728B52AA6E4}">
                <adec:decorative xmlns:adec="http://schemas.microsoft.com/office/drawing/2017/decorative" xmlns=""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6665" b="16665"/>
          <a:stretch>
            <a:fillRect/>
          </a:stretch>
        </p:blipFill>
        <p:spPr>
          <a:xfrm>
            <a:off x="1149350" y="1308177"/>
            <a:ext cx="2301875" cy="2302669"/>
          </a:xfrm>
          <a:prstGeom prst="ellipse">
            <a:avLst/>
          </a:prstGeom>
          <a:solidFill>
            <a:schemeClr val="bg2"/>
          </a:solidFill>
        </p:spPr>
      </p:pic>
      <p:pic>
        <p:nvPicPr>
          <p:cNvPr id="6" name="Picture Placeholder 5">
            <a:extLst>
              <a:ext uri="{C183D7F6-B498-43B3-948B-1728B52AA6E4}">
                <adec:decorative xmlns:adec="http://schemas.microsoft.com/office/drawing/2017/decorative" xmlns="" val="1"/>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6647" r="16647"/>
          <a:stretch>
            <a:fillRect/>
          </a:stretch>
        </p:blipFill>
        <p:spPr>
          <a:xfrm>
            <a:off x="4941094" y="1308177"/>
            <a:ext cx="2302669" cy="2302669"/>
          </a:xfrm>
          <a:prstGeom prst="ellipse">
            <a:avLst/>
          </a:prstGeom>
          <a:solidFill>
            <a:schemeClr val="bg2"/>
          </a:solidFill>
        </p:spPr>
      </p:pic>
      <p:pic>
        <p:nvPicPr>
          <p:cNvPr id="7" name="Picture Placeholder 6">
            <a:extLst>
              <a:ext uri="{C183D7F6-B498-43B3-948B-1728B52AA6E4}">
                <adec:decorative xmlns:adec="http://schemas.microsoft.com/office/drawing/2017/decorative" xmlns="" val="1"/>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8729663" y="1308970"/>
            <a:ext cx="2301875" cy="2301875"/>
          </a:xfrm>
          <a:prstGeom prst="ellipse">
            <a:avLst/>
          </a:prstGeom>
          <a:solidFill>
            <a:schemeClr val="bg2"/>
          </a:solidFill>
        </p:spPr>
      </p:pic>
      <p:sp>
        <p:nvSpPr>
          <p:cNvPr id="144" name="Shape 144"/>
          <p:cNvSpPr/>
          <p:nvPr/>
        </p:nvSpPr>
        <p:spPr>
          <a:xfrm>
            <a:off x="662824" y="4996858"/>
            <a:ext cx="3380509" cy="167776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Autofit/>
          </a:bodyPr>
          <a:lstStyle>
            <a:lvl1pPr algn="ctr"/>
          </a:lstStyle>
          <a:p>
            <a:pPr marL="285750" indent="-28575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Escalation of neonatal abstinence syndrome display</a:t>
            </a:r>
          </a:p>
          <a:p>
            <a:pPr marL="285750" indent="-28575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Use of medication</a:t>
            </a:r>
          </a:p>
          <a:p>
            <a:pPr marL="285750" indent="-28575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Prolonged hospital stay</a:t>
            </a:r>
          </a:p>
        </p:txBody>
      </p:sp>
      <p:sp>
        <p:nvSpPr>
          <p:cNvPr id="146" name="Shape 146"/>
          <p:cNvSpPr/>
          <p:nvPr/>
        </p:nvSpPr>
        <p:spPr>
          <a:xfrm>
            <a:off x="815064" y="3830188"/>
            <a:ext cx="3076030" cy="86946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spAutoFit/>
          </a:bodyPr>
          <a:lstStyle>
            <a:lvl1pPr algn="ctr">
              <a:lnSpc>
                <a:spcPct val="90000"/>
              </a:lnSpc>
              <a:defRPr sz="6000" b="1">
                <a:solidFill>
                  <a:srgbClr val="282828"/>
                </a:solidFill>
                <a:latin typeface="Signika"/>
                <a:ea typeface="Signika"/>
                <a:cs typeface="Signika"/>
                <a:sym typeface="Signika"/>
              </a:defRPr>
            </a:lvl1pPr>
          </a:lstStyle>
          <a:p>
            <a:pPr defTabSz="412750" hangingPunct="0"/>
            <a:r>
              <a:rPr lang="en-US" sz="2000" kern="0" dirty="0">
                <a:latin typeface="Arial" panose="020B0604020202020204" pitchFamily="34" charset="0"/>
                <a:cs typeface="Arial" panose="020B0604020202020204" pitchFamily="34" charset="0"/>
              </a:rPr>
              <a:t>Cues from babies are difficult to interpret because of:</a:t>
            </a:r>
            <a:endParaRPr sz="2000" kern="0" dirty="0">
              <a:latin typeface="Arial" panose="020B0604020202020204" pitchFamily="34" charset="0"/>
              <a:cs typeface="Arial" panose="020B0604020202020204" pitchFamily="34" charset="0"/>
            </a:endParaRPr>
          </a:p>
        </p:txBody>
      </p:sp>
      <p:sp>
        <p:nvSpPr>
          <p:cNvPr id="147" name="Shape 147"/>
          <p:cNvSpPr/>
          <p:nvPr/>
        </p:nvSpPr>
        <p:spPr>
          <a:xfrm>
            <a:off x="981792" y="1119221"/>
            <a:ext cx="2652218" cy="2652217"/>
          </a:xfrm>
          <a:prstGeom prst="ellipse">
            <a:avLst/>
          </a:prstGeom>
          <a:noFill/>
          <a:ln w="63500" cap="flat">
            <a:solidFill>
              <a:schemeClr val="accent3"/>
            </a:solidFill>
            <a:prstDash val="solid"/>
            <a:miter lim="400000"/>
          </a:ln>
          <a:effectLst/>
        </p:spPr>
        <p:txBody>
          <a:bodyPr wrap="square" lIns="19050" tIns="19050" rIns="19050" bIns="19050" numCol="1" anchor="ctr">
            <a:noAutofit/>
          </a:bodyPr>
          <a:lstStyle/>
          <a:p>
            <a:pPr algn="ctr" defTabSz="412750" hangingPunct="0">
              <a:defRPr sz="3000">
                <a:solidFill>
                  <a:srgbClr val="FFFFFF"/>
                </a:solidFill>
                <a:latin typeface="Helvetica Light"/>
                <a:ea typeface="Helvetica Light"/>
                <a:cs typeface="Helvetica Light"/>
                <a:sym typeface="Helvetica Light"/>
              </a:defRPr>
            </a:pPr>
            <a:endParaRPr sz="1500" kern="0">
              <a:solidFill>
                <a:srgbClr val="FFFFFF"/>
              </a:solidFill>
              <a:latin typeface="Helvetica Light"/>
              <a:ea typeface="Helvetica Light"/>
              <a:cs typeface="Helvetica Light"/>
              <a:sym typeface="Helvetica Light"/>
            </a:endParaRPr>
          </a:p>
        </p:txBody>
      </p:sp>
      <p:sp>
        <p:nvSpPr>
          <p:cNvPr id="149" name="Shape 149"/>
          <p:cNvSpPr/>
          <p:nvPr/>
        </p:nvSpPr>
        <p:spPr>
          <a:xfrm>
            <a:off x="4688276" y="5069188"/>
            <a:ext cx="2859087" cy="116200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a:bodyPr>
          <a:lstStyle>
            <a:lvl1pPr algn="ctr"/>
          </a:lstStyle>
          <a:p>
            <a:pPr marL="342900" indent="-34290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Decreases in parenting confidence</a:t>
            </a:r>
          </a:p>
          <a:p>
            <a:pPr marL="342900" indent="-34290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Inappropriate response</a:t>
            </a:r>
          </a:p>
        </p:txBody>
      </p:sp>
      <p:sp>
        <p:nvSpPr>
          <p:cNvPr id="152" name="Shape 152"/>
          <p:cNvSpPr/>
          <p:nvPr/>
        </p:nvSpPr>
        <p:spPr>
          <a:xfrm>
            <a:off x="4769892" y="1119221"/>
            <a:ext cx="2652217" cy="2652217"/>
          </a:xfrm>
          <a:prstGeom prst="ellipse">
            <a:avLst/>
          </a:prstGeom>
          <a:noFill/>
          <a:ln w="63500" cap="flat">
            <a:solidFill>
              <a:schemeClr val="accent3"/>
            </a:solidFill>
            <a:prstDash val="solid"/>
            <a:miter lim="400000"/>
          </a:ln>
          <a:effectLst/>
        </p:spPr>
        <p:txBody>
          <a:bodyPr wrap="square" lIns="19050" tIns="19050" rIns="19050" bIns="19050" numCol="1" anchor="ctr">
            <a:noAutofit/>
          </a:bodyPr>
          <a:lstStyle/>
          <a:p>
            <a:pPr algn="ctr" defTabSz="412750" hangingPunct="0">
              <a:defRPr sz="3000">
                <a:solidFill>
                  <a:srgbClr val="FFFFFF"/>
                </a:solidFill>
                <a:latin typeface="Helvetica Light"/>
                <a:ea typeface="Helvetica Light"/>
                <a:cs typeface="Helvetica Light"/>
                <a:sym typeface="Helvetica Light"/>
              </a:defRPr>
            </a:pPr>
            <a:endParaRPr sz="1500" kern="0">
              <a:solidFill>
                <a:srgbClr val="FFFFFF"/>
              </a:solidFill>
              <a:latin typeface="Helvetica Light"/>
              <a:ea typeface="Helvetica Light"/>
              <a:cs typeface="Helvetica Light"/>
              <a:sym typeface="Helvetica Light"/>
            </a:endParaRPr>
          </a:p>
        </p:txBody>
      </p:sp>
      <p:sp>
        <p:nvSpPr>
          <p:cNvPr id="154" name="Shape 154"/>
          <p:cNvSpPr/>
          <p:nvPr/>
        </p:nvSpPr>
        <p:spPr>
          <a:xfrm>
            <a:off x="7994073" y="5030330"/>
            <a:ext cx="4194351" cy="116200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Autofit/>
          </a:bodyPr>
          <a:lstStyle>
            <a:lvl1pPr algn="ctr"/>
          </a:lstStyle>
          <a:p>
            <a:pPr marL="342900" indent="-34290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Over/under medication</a:t>
            </a:r>
          </a:p>
          <a:p>
            <a:pPr marL="342900" indent="-34290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Premature hospitalization discharge</a:t>
            </a:r>
          </a:p>
          <a:p>
            <a:pPr marL="342900" indent="-342900" algn="l" defTabSz="412750" hangingPunct="0">
              <a:spcBef>
                <a:spcPts val="600"/>
              </a:spcBef>
              <a:spcAft>
                <a:spcPts val="600"/>
              </a:spcAft>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Helvetica Light"/>
              </a:rPr>
              <a:t>Re-hospitalization</a:t>
            </a:r>
          </a:p>
        </p:txBody>
      </p:sp>
      <p:sp>
        <p:nvSpPr>
          <p:cNvPr id="156" name="Shape 156"/>
          <p:cNvSpPr/>
          <p:nvPr/>
        </p:nvSpPr>
        <p:spPr>
          <a:xfrm>
            <a:off x="8282613" y="3830187"/>
            <a:ext cx="3389366" cy="86946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spAutoFit/>
          </a:bodyPr>
          <a:lstStyle>
            <a:lvl1pPr algn="ctr">
              <a:lnSpc>
                <a:spcPct val="90000"/>
              </a:lnSpc>
              <a:defRPr sz="6000" b="1">
                <a:solidFill>
                  <a:srgbClr val="282828"/>
                </a:solidFill>
                <a:latin typeface="Signika"/>
                <a:ea typeface="Signika"/>
                <a:cs typeface="Signika"/>
                <a:sym typeface="Signika"/>
              </a:defRPr>
            </a:lvl1pPr>
          </a:lstStyle>
          <a:p>
            <a:pPr defTabSz="412750" hangingPunct="0"/>
            <a:r>
              <a:rPr lang="en-US" sz="2000" kern="0" dirty="0">
                <a:latin typeface="Arial" panose="020B0604020202020204" pitchFamily="34" charset="0"/>
                <a:cs typeface="Arial" panose="020B0604020202020204" pitchFamily="34" charset="0"/>
              </a:rPr>
              <a:t>Lack of training and/or protocols among hospital staff can lead to:</a:t>
            </a:r>
          </a:p>
        </p:txBody>
      </p:sp>
      <p:sp>
        <p:nvSpPr>
          <p:cNvPr id="157" name="Shape 157"/>
          <p:cNvSpPr/>
          <p:nvPr/>
        </p:nvSpPr>
        <p:spPr>
          <a:xfrm>
            <a:off x="8557992" y="1119221"/>
            <a:ext cx="2652217" cy="2652217"/>
          </a:xfrm>
          <a:prstGeom prst="ellipse">
            <a:avLst/>
          </a:prstGeom>
          <a:noFill/>
          <a:ln w="63500" cap="flat">
            <a:solidFill>
              <a:schemeClr val="accent3"/>
            </a:solidFill>
            <a:prstDash val="solid"/>
            <a:miter lim="400000"/>
          </a:ln>
          <a:effectLst/>
        </p:spPr>
        <p:txBody>
          <a:bodyPr wrap="square" lIns="19050" tIns="19050" rIns="19050" bIns="19050" numCol="1" anchor="ctr">
            <a:noAutofit/>
          </a:bodyPr>
          <a:lstStyle/>
          <a:p>
            <a:pPr algn="ctr" defTabSz="412750" hangingPunct="0">
              <a:defRPr sz="3000">
                <a:solidFill>
                  <a:srgbClr val="FFFFFF"/>
                </a:solidFill>
                <a:latin typeface="Helvetica Light"/>
                <a:ea typeface="Helvetica Light"/>
                <a:cs typeface="Helvetica Light"/>
                <a:sym typeface="Helvetica Light"/>
              </a:defRPr>
            </a:pPr>
            <a:endParaRPr sz="1500" kern="0">
              <a:solidFill>
                <a:srgbClr val="FFFFFF"/>
              </a:solidFill>
              <a:latin typeface="Helvetica Light"/>
              <a:ea typeface="Helvetica Light"/>
              <a:cs typeface="Helvetica Light"/>
              <a:sym typeface="Helvetica Light"/>
            </a:endParaRPr>
          </a:p>
        </p:txBody>
      </p:sp>
      <p:sp>
        <p:nvSpPr>
          <p:cNvPr id="19" name="Shape 146"/>
          <p:cNvSpPr/>
          <p:nvPr/>
        </p:nvSpPr>
        <p:spPr>
          <a:xfrm>
            <a:off x="4637490" y="3869054"/>
            <a:ext cx="2909873" cy="86946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spAutoFit/>
          </a:bodyPr>
          <a:lstStyle>
            <a:lvl1pPr algn="ctr">
              <a:lnSpc>
                <a:spcPct val="90000"/>
              </a:lnSpc>
              <a:defRPr sz="6000" b="1">
                <a:solidFill>
                  <a:srgbClr val="282828"/>
                </a:solidFill>
                <a:latin typeface="Signika"/>
                <a:ea typeface="Signika"/>
                <a:cs typeface="Signika"/>
                <a:sym typeface="Signika"/>
              </a:defRPr>
            </a:lvl1pPr>
          </a:lstStyle>
          <a:p>
            <a:pPr defTabSz="412750" hangingPunct="0"/>
            <a:r>
              <a:rPr lang="en-US" sz="2000" kern="0" dirty="0">
                <a:latin typeface="Arial" panose="020B0604020202020204" pitchFamily="34" charset="0"/>
                <a:cs typeface="Arial" panose="020B0604020202020204" pitchFamily="34" charset="0"/>
              </a:rPr>
              <a:t>Inaccurate interpretation of cues by parents leads to:</a:t>
            </a:r>
          </a:p>
        </p:txBody>
      </p:sp>
      <p:sp>
        <p:nvSpPr>
          <p:cNvPr id="22" name="Shape 167"/>
          <p:cNvSpPr/>
          <p:nvPr/>
        </p:nvSpPr>
        <p:spPr>
          <a:xfrm>
            <a:off x="124765" y="608013"/>
            <a:ext cx="11935326" cy="554968"/>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ctr">
              <a:lnSpc>
                <a:spcPct val="90000"/>
              </a:lnSpc>
              <a:defRPr sz="11000" b="1">
                <a:solidFill>
                  <a:srgbClr val="282828"/>
                </a:solidFill>
                <a:latin typeface="Signika"/>
                <a:ea typeface="Signika"/>
                <a:cs typeface="Signika"/>
                <a:sym typeface="Signika"/>
              </a:defRPr>
            </a:lvl1pPr>
          </a:lstStyle>
          <a:p>
            <a:pPr defTabSz="412750" hangingPunct="0"/>
            <a:endParaRPr sz="3300" kern="0" dirty="0">
              <a:solidFill>
                <a:srgbClr val="000000"/>
              </a:solidFill>
              <a:latin typeface="Arial" panose="020B0604020202020204" pitchFamily="34" charset="0"/>
              <a:ea typeface="Helvetica Light"/>
              <a:cs typeface="Helvetica Light"/>
              <a:sym typeface="Helvetica Light"/>
            </a:endParaRPr>
          </a:p>
        </p:txBody>
      </p:sp>
      <p:sp>
        <p:nvSpPr>
          <p:cNvPr id="2" name="TextBox 1"/>
          <p:cNvSpPr txBox="1"/>
          <p:nvPr/>
        </p:nvSpPr>
        <p:spPr>
          <a:xfrm>
            <a:off x="8263195" y="6532725"/>
            <a:ext cx="392523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242852">
                    <a:lumMod val="50000"/>
                  </a:srgbClr>
                </a:solidFill>
                <a:latin typeface="Helvetica Light"/>
                <a:sym typeface="Helvetica Light"/>
              </a:rPr>
              <a:t>(Velez &amp; </a:t>
            </a:r>
            <a:r>
              <a:rPr lang="en-US" sz="1400" kern="0" dirty="0" err="1">
                <a:solidFill>
                  <a:srgbClr val="242852">
                    <a:lumMod val="50000"/>
                  </a:srgbClr>
                </a:solidFill>
                <a:latin typeface="Helvetica Light"/>
                <a:sym typeface="Helvetica Light"/>
              </a:rPr>
              <a:t>Jansson</a:t>
            </a:r>
            <a:r>
              <a:rPr lang="en-US" sz="1400" kern="0" dirty="0">
                <a:solidFill>
                  <a:srgbClr val="242852">
                    <a:lumMod val="50000"/>
                  </a:srgbClr>
                </a:solidFill>
                <a:latin typeface="Helvetica Light"/>
                <a:sym typeface="Helvetica Light"/>
              </a:rPr>
              <a:t>, 2008; Velez &amp; </a:t>
            </a:r>
            <a:r>
              <a:rPr lang="en-US" sz="1400" kern="0" dirty="0" err="1">
                <a:solidFill>
                  <a:srgbClr val="242852">
                    <a:lumMod val="50000"/>
                  </a:srgbClr>
                </a:solidFill>
                <a:latin typeface="Helvetica Light"/>
                <a:sym typeface="Helvetica Light"/>
              </a:rPr>
              <a:t>Jansson</a:t>
            </a:r>
            <a:r>
              <a:rPr lang="en-US" sz="1400" kern="0" dirty="0">
                <a:solidFill>
                  <a:srgbClr val="242852">
                    <a:lumMod val="50000"/>
                  </a:srgbClr>
                </a:solidFill>
                <a:latin typeface="Helvetica Light"/>
                <a:sym typeface="Helvetica Light"/>
              </a:rPr>
              <a:t>, 2015)</a:t>
            </a:r>
          </a:p>
        </p:txBody>
      </p:sp>
      <p:sp>
        <p:nvSpPr>
          <p:cNvPr id="17" name="TextBox 16"/>
          <p:cNvSpPr txBox="1"/>
          <p:nvPr/>
        </p:nvSpPr>
        <p:spPr>
          <a:xfrm>
            <a:off x="-3575" y="-6721"/>
            <a:ext cx="12192000" cy="1051560"/>
          </a:xfrm>
          <a:prstGeom prst="rect">
            <a:avLst/>
          </a:prstGeom>
          <a:solidFill>
            <a:srgbClr val="0F4162"/>
          </a:solidFill>
        </p:spPr>
        <p:txBody>
          <a:bodyPr wrap="square" rtlCol="0" anchor="ctr">
            <a:noAutofit/>
          </a:bodyPr>
          <a:lstStyle/>
          <a:p>
            <a:pPr algn="ctr" hangingPunct="0">
              <a:lnSpc>
                <a:spcPct val="90000"/>
              </a:lnSpc>
              <a:spcBef>
                <a:spcPct val="0"/>
              </a:spcBef>
            </a:pPr>
            <a:r>
              <a:rPr lang="en-US" sz="4000" dirty="0">
                <a:solidFill>
                  <a:schemeClr val="bg1"/>
                </a:solidFill>
                <a:latin typeface="Arial" panose="020B0604020202020204" pitchFamily="34" charset="0"/>
                <a:cs typeface="Arial" panose="020B0604020202020204" pitchFamily="34" charset="0"/>
                <a:sym typeface="Helvetica Light"/>
              </a:rPr>
              <a:t>Unique Risks of Neonatal Abstinence Syndrome</a:t>
            </a:r>
          </a:p>
        </p:txBody>
      </p:sp>
    </p:spTree>
    <p:extLst>
      <p:ext uri="{BB962C8B-B14F-4D97-AF65-F5344CB8AC3E}">
        <p14:creationId xmlns:p14="http://schemas.microsoft.com/office/powerpoint/2010/main" val="211770995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88818" y="2647960"/>
            <a:ext cx="7648300" cy="1754326"/>
          </a:xfrm>
          <a:prstGeom prst="rect">
            <a:avLst/>
          </a:prstGeom>
          <a:noFill/>
        </p:spPr>
        <p:txBody>
          <a:bodyPr wrap="square" rtlCol="0">
            <a:spAutoFit/>
          </a:bodyPr>
          <a:lstStyle/>
          <a:p>
            <a:endParaRPr lang="en-US" sz="5400" dirty="0">
              <a:solidFill>
                <a:prstClr val="white"/>
              </a:solidFill>
              <a:latin typeface="Arial" panose="020B0604020202020204" pitchFamily="34" charset="0"/>
              <a:cs typeface="Arial" panose="020B0604020202020204" pitchFamily="34" charset="0"/>
            </a:endParaRPr>
          </a:p>
          <a:p>
            <a:r>
              <a:rPr lang="en-US" sz="5400" dirty="0">
                <a:solidFill>
                  <a:prstClr val="white"/>
                </a:solidFill>
                <a:latin typeface="Arial" panose="020B0604020202020204" pitchFamily="34" charset="0"/>
                <a:cs typeface="Arial" panose="020B0604020202020204" pitchFamily="34" charset="0"/>
              </a:rPr>
              <a:t>Screening and Referral</a:t>
            </a:r>
            <a:endParaRPr lang="en-US" sz="5400" b="1" dirty="0">
              <a:solidFill>
                <a:prstClr val="white"/>
              </a:solidFill>
              <a:latin typeface="Arial" panose="020B0604020202020204" pitchFamily="34" charset="0"/>
              <a:cs typeface="Arial" panose="020B0604020202020204" pitchFamily="34" charset="0"/>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813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12192000" cy="1280160"/>
          </a:xfrm>
          <a:prstGeom prst="rect">
            <a:avLst/>
          </a:prstGeom>
          <a:solidFill>
            <a:srgbClr val="0F4162"/>
          </a:solidFill>
        </p:spPr>
        <p:txBody>
          <a:bodyPr wrap="square" rtlCol="0">
            <a:spAutoFit/>
          </a:bodyPr>
          <a:lstStyle/>
          <a:p>
            <a:pPr algn="ctr">
              <a:defRPr/>
            </a:pPr>
            <a:r>
              <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rPr>
              <a:t>Opportunities and Challenges</a:t>
            </a:r>
          </a:p>
          <a:p>
            <a:pPr algn="ctr">
              <a:defRPr/>
            </a:pPr>
            <a:endParaRPr lang="en-US" sz="4000" dirty="0">
              <a:solidFill>
                <a:prstClr val="white"/>
              </a:solidFill>
              <a:latin typeface="Arial" panose="020B0604020202020204" pitchFamily="34" charset="0"/>
              <a:ea typeface="SimSun" panose="02010600030101010101" pitchFamily="2" charset="-122"/>
              <a:cs typeface="Arial" panose="020B0604020202020204" pitchFamily="34" charset="0"/>
              <a:sym typeface="Helvetica Light"/>
            </a:endParaRPr>
          </a:p>
        </p:txBody>
      </p:sp>
      <p:pic>
        <p:nvPicPr>
          <p:cNvPr id="5" name="Picture 4">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34"/>
          <a:stretch/>
        </p:blipFill>
        <p:spPr>
          <a:xfrm>
            <a:off x="515147" y="2049619"/>
            <a:ext cx="3325674" cy="4273424"/>
          </a:xfrm>
          <a:prstGeom prst="rect">
            <a:avLst/>
          </a:prstGeom>
          <a:ln>
            <a:noFill/>
          </a:ln>
          <a:effectLst>
            <a:outerShdw blurRad="292100" dist="139700" dir="2700000" algn="tl" rotWithShape="0">
              <a:srgbClr val="333333">
                <a:alpha val="65000"/>
              </a:srgbClr>
            </a:outerShdw>
          </a:effectLst>
        </p:spPr>
      </p:pic>
      <p:pic>
        <p:nvPicPr>
          <p:cNvPr id="6" name="Picture 5">
            <a:extLst>
              <a:ext uri="{C183D7F6-B498-43B3-948B-1728B52AA6E4}">
                <adec:decorative xmlns:adec="http://schemas.microsoft.com/office/drawing/2017/decorative" xmlns=""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28"/>
          <a:stretch/>
        </p:blipFill>
        <p:spPr>
          <a:xfrm>
            <a:off x="4419600" y="2043791"/>
            <a:ext cx="3462328" cy="4279252"/>
          </a:xfrm>
          <a:prstGeom prst="rect">
            <a:avLst/>
          </a:prstGeom>
          <a:ln>
            <a:noFill/>
          </a:ln>
          <a:effectLst>
            <a:outerShdw blurRad="292100" dist="139700" dir="2700000" algn="tl" rotWithShape="0">
              <a:srgbClr val="333333">
                <a:alpha val="65000"/>
              </a:srgbClr>
            </a:outerShdw>
          </a:effectLst>
        </p:spPr>
      </p:pic>
      <p:pic>
        <p:nvPicPr>
          <p:cNvPr id="7" name="Picture 6">
            <a:extLst>
              <a:ext uri="{C183D7F6-B498-43B3-948B-1728B52AA6E4}">
                <adec:decorative xmlns:adec="http://schemas.microsoft.com/office/drawing/2017/decorative" xmlns=""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692" t="21166" r="32515" b="1"/>
          <a:stretch/>
        </p:blipFill>
        <p:spPr>
          <a:xfrm>
            <a:off x="8294534" y="2039559"/>
            <a:ext cx="3411335" cy="428348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236343" y="1651962"/>
            <a:ext cx="2132892" cy="769441"/>
          </a:xfrm>
          <a:prstGeom prst="rect">
            <a:avLst/>
          </a:prstGeom>
          <a:solidFill>
            <a:schemeClr val="bg1"/>
          </a:solidFill>
          <a:ln>
            <a:solidFill>
              <a:schemeClr val="tx1"/>
            </a:solidFill>
          </a:ln>
        </p:spPr>
        <p:txBody>
          <a:bodyPr wrap="none" rtlCol="0">
            <a:spAutoFit/>
          </a:bodyPr>
          <a:lstStyle/>
          <a:p>
            <a:pPr algn="ctr" defTabSz="412750" hangingPunct="0"/>
            <a:r>
              <a:rPr lang="en-US" sz="4400" kern="0" spc="-151" dirty="0">
                <a:latin typeface="Arial" panose="020B0604020202020204" pitchFamily="34" charset="0"/>
                <a:cs typeface="Arial" panose="020B0604020202020204" pitchFamily="34" charset="0"/>
                <a:sym typeface="Helvetica Light"/>
              </a:rPr>
              <a:t>Prenatal</a:t>
            </a:r>
          </a:p>
        </p:txBody>
      </p:sp>
      <p:sp>
        <p:nvSpPr>
          <p:cNvPr id="20" name="TextBox 19"/>
          <p:cNvSpPr txBox="1"/>
          <p:nvPr/>
        </p:nvSpPr>
        <p:spPr>
          <a:xfrm>
            <a:off x="55050" y="644792"/>
            <a:ext cx="12191427" cy="461665"/>
          </a:xfrm>
          <a:prstGeom prst="rect">
            <a:avLst/>
          </a:prstGeom>
          <a:noFill/>
        </p:spPr>
        <p:txBody>
          <a:bodyPr wrap="square" rtlCol="0">
            <a:spAutoFit/>
          </a:bodyPr>
          <a:lstStyle/>
          <a:p>
            <a:pPr algn="ctr" defTabSz="412750" hangingPunct="0"/>
            <a:r>
              <a:rPr lang="en-US" sz="2400" kern="0" dirty="0">
                <a:solidFill>
                  <a:schemeClr val="bg1"/>
                </a:solidFill>
                <a:latin typeface="Arial" panose="020B0604020202020204" pitchFamily="34" charset="0"/>
                <a:cs typeface="Arial" panose="020B0604020202020204" pitchFamily="34" charset="0"/>
                <a:sym typeface="Helvetica Light"/>
              </a:rPr>
              <a:t>For women with substance use disorders and their infants and families</a:t>
            </a:r>
          </a:p>
        </p:txBody>
      </p:sp>
      <p:sp>
        <p:nvSpPr>
          <p:cNvPr id="21" name="TextBox 20"/>
          <p:cNvSpPr txBox="1"/>
          <p:nvPr/>
        </p:nvSpPr>
        <p:spPr>
          <a:xfrm>
            <a:off x="526121" y="4488952"/>
            <a:ext cx="3314700" cy="1354217"/>
          </a:xfrm>
          <a:prstGeom prst="rect">
            <a:avLst/>
          </a:prstGeom>
          <a:solidFill>
            <a:schemeClr val="accent5">
              <a:lumMod val="20000"/>
              <a:lumOff val="80000"/>
            </a:schemeClr>
          </a:solidFill>
          <a:effectLst/>
        </p:spPr>
        <p:txBody>
          <a:bodyPr wrap="square" rtlCol="0">
            <a:spAutoFit/>
          </a:bodyPr>
          <a:lstStyle/>
          <a:p>
            <a:pPr algn="ctr" defTabSz="412750" hangingPunct="0"/>
            <a:r>
              <a:rPr lang="en-US" sz="2400" kern="0" spc="-151" dirty="0">
                <a:solidFill>
                  <a:prstClr val="black"/>
                </a:solidFill>
                <a:latin typeface="Arial" panose="020B0604020202020204" pitchFamily="34" charset="0"/>
                <a:cs typeface="Arial" panose="020B0604020202020204" pitchFamily="34" charset="0"/>
                <a:sym typeface="Helvetica Light"/>
              </a:rPr>
              <a:t>Prenatal Screening</a:t>
            </a:r>
          </a:p>
          <a:p>
            <a:pPr algn="ctr" defTabSz="412750" hangingPunct="0">
              <a:spcBef>
                <a:spcPts val="1200"/>
              </a:spcBef>
              <a:spcAft>
                <a:spcPts val="1200"/>
              </a:spcAft>
            </a:pPr>
            <a:r>
              <a:rPr lang="en-US" sz="2400" kern="0" spc="-151" dirty="0">
                <a:solidFill>
                  <a:prstClr val="black"/>
                </a:solidFill>
                <a:latin typeface="Arial" panose="020B0604020202020204" pitchFamily="34" charset="0"/>
                <a:cs typeface="Arial" panose="020B0604020202020204" pitchFamily="34" charset="0"/>
                <a:sym typeface="Helvetica Light"/>
              </a:rPr>
              <a:t>Substance Use Disorder Treatment</a:t>
            </a:r>
          </a:p>
        </p:txBody>
      </p:sp>
      <p:sp>
        <p:nvSpPr>
          <p:cNvPr id="25" name="TextBox 24"/>
          <p:cNvSpPr txBox="1"/>
          <p:nvPr/>
        </p:nvSpPr>
        <p:spPr>
          <a:xfrm>
            <a:off x="4419605" y="4827508"/>
            <a:ext cx="3462329" cy="461665"/>
          </a:xfrm>
          <a:prstGeom prst="rect">
            <a:avLst/>
          </a:prstGeom>
          <a:solidFill>
            <a:schemeClr val="accent5">
              <a:lumMod val="20000"/>
              <a:lumOff val="80000"/>
            </a:schemeClr>
          </a:solidFill>
          <a:effectLst/>
        </p:spPr>
        <p:txBody>
          <a:bodyPr wrap="square" rtlCol="0">
            <a:spAutoFit/>
          </a:bodyPr>
          <a:lstStyle/>
          <a:p>
            <a:pPr algn="ctr" defTabSz="412750" hangingPunct="0"/>
            <a:r>
              <a:rPr lang="en-US" sz="2400" kern="0" spc="-151" dirty="0">
                <a:solidFill>
                  <a:prstClr val="black"/>
                </a:solidFill>
                <a:latin typeface="Arial" panose="020B0604020202020204" pitchFamily="34" charset="0"/>
                <a:cs typeface="Arial" panose="020B0604020202020204" pitchFamily="34" charset="0"/>
                <a:sym typeface="Helvetica Light"/>
              </a:rPr>
              <a:t>Birth Protocols</a:t>
            </a:r>
          </a:p>
        </p:txBody>
      </p:sp>
      <p:sp>
        <p:nvSpPr>
          <p:cNvPr id="26" name="TextBox 25"/>
          <p:cNvSpPr txBox="1"/>
          <p:nvPr/>
        </p:nvSpPr>
        <p:spPr>
          <a:xfrm>
            <a:off x="5443148" y="1664897"/>
            <a:ext cx="1249060" cy="769441"/>
          </a:xfrm>
          <a:prstGeom prst="rect">
            <a:avLst/>
          </a:prstGeom>
          <a:solidFill>
            <a:schemeClr val="bg1"/>
          </a:solidFill>
          <a:ln>
            <a:solidFill>
              <a:schemeClr val="tx1"/>
            </a:solidFill>
          </a:ln>
        </p:spPr>
        <p:txBody>
          <a:bodyPr wrap="none" rtlCol="0">
            <a:spAutoFit/>
          </a:bodyPr>
          <a:lstStyle>
            <a:defPPr>
              <a:defRPr lang="en-US"/>
            </a:defPPr>
            <a:lvl1pPr>
              <a:defRPr sz="4400" spc="-150">
                <a:solidFill>
                  <a:schemeClr val="tx1">
                    <a:lumMod val="65000"/>
                    <a:lumOff val="35000"/>
                  </a:schemeClr>
                </a:solidFill>
                <a:latin typeface="Albertus MT" panose="020E0602030304020304" pitchFamily="34" charset="0"/>
              </a:defRPr>
            </a:lvl1pPr>
          </a:lstStyle>
          <a:p>
            <a:pPr algn="ctr" defTabSz="412750" hangingPunct="0"/>
            <a:r>
              <a:rPr lang="en-US" kern="0" dirty="0">
                <a:solidFill>
                  <a:schemeClr val="tx1"/>
                </a:solidFill>
                <a:latin typeface="Arial" panose="020B0604020202020204" pitchFamily="34" charset="0"/>
                <a:cs typeface="Arial" panose="020B0604020202020204" pitchFamily="34" charset="0"/>
                <a:sym typeface="Helvetica Light"/>
              </a:rPr>
              <a:t>Birth</a:t>
            </a:r>
          </a:p>
        </p:txBody>
      </p:sp>
      <p:sp>
        <p:nvSpPr>
          <p:cNvPr id="32" name="TextBox 31"/>
          <p:cNvSpPr txBox="1"/>
          <p:nvPr/>
        </p:nvSpPr>
        <p:spPr>
          <a:xfrm>
            <a:off x="9157082" y="1664898"/>
            <a:ext cx="1984069" cy="769441"/>
          </a:xfrm>
          <a:prstGeom prst="rect">
            <a:avLst/>
          </a:prstGeom>
          <a:solidFill>
            <a:schemeClr val="bg1"/>
          </a:solidFill>
          <a:ln>
            <a:solidFill>
              <a:schemeClr val="tx1"/>
            </a:solidFill>
          </a:ln>
        </p:spPr>
        <p:txBody>
          <a:bodyPr wrap="none" rtlCol="0">
            <a:spAutoFit/>
          </a:bodyPr>
          <a:lstStyle/>
          <a:p>
            <a:pPr algn="ctr" defTabSz="412750" hangingPunct="0"/>
            <a:r>
              <a:rPr lang="en-US" sz="4400" kern="0" spc="-151" dirty="0">
                <a:latin typeface="Arial" panose="020B0604020202020204" pitchFamily="34" charset="0"/>
                <a:cs typeface="Arial" panose="020B0604020202020204" pitchFamily="34" charset="0"/>
                <a:sym typeface="Helvetica Light"/>
              </a:rPr>
              <a:t>Beyond</a:t>
            </a:r>
          </a:p>
        </p:txBody>
      </p:sp>
      <p:sp>
        <p:nvSpPr>
          <p:cNvPr id="35" name="TextBox 34"/>
          <p:cNvSpPr txBox="1"/>
          <p:nvPr/>
        </p:nvSpPr>
        <p:spPr>
          <a:xfrm>
            <a:off x="8294534" y="4642841"/>
            <a:ext cx="3411335" cy="830997"/>
          </a:xfrm>
          <a:prstGeom prst="rect">
            <a:avLst/>
          </a:prstGeom>
          <a:solidFill>
            <a:schemeClr val="accent5">
              <a:lumMod val="20000"/>
              <a:lumOff val="80000"/>
            </a:schemeClr>
          </a:solidFill>
          <a:effectLst/>
        </p:spPr>
        <p:txBody>
          <a:bodyPr wrap="square" rtlCol="0">
            <a:spAutoFit/>
          </a:bodyPr>
          <a:lstStyle/>
          <a:p>
            <a:pPr algn="ctr" defTabSz="412750" hangingPunct="0"/>
            <a:r>
              <a:rPr lang="en-US" sz="2400" kern="0" dirty="0">
                <a:solidFill>
                  <a:srgbClr val="000000"/>
                </a:solidFill>
                <a:latin typeface="Arial" panose="020B0604020202020204" pitchFamily="34" charset="0"/>
                <a:ea typeface="Tahoma" panose="020B0604030504040204" pitchFamily="34" charset="0"/>
                <a:cs typeface="Arial" panose="020B0604020202020204" pitchFamily="34" charset="0"/>
                <a:sym typeface="Helvetica Light"/>
              </a:rPr>
              <a:t>Ongoing Support </a:t>
            </a:r>
          </a:p>
          <a:p>
            <a:pPr algn="ctr" defTabSz="412750" hangingPunct="0"/>
            <a:r>
              <a:rPr lang="en-US" sz="2400" kern="0" dirty="0">
                <a:solidFill>
                  <a:srgbClr val="000000"/>
                </a:solidFill>
                <a:latin typeface="Arial" panose="020B0604020202020204" pitchFamily="34" charset="0"/>
                <a:ea typeface="Tahoma" panose="020B0604030504040204" pitchFamily="34" charset="0"/>
                <a:cs typeface="Arial" panose="020B0604020202020204" pitchFamily="34" charset="0"/>
                <a:sym typeface="Helvetica Light"/>
              </a:rPr>
              <a:t>and Services</a:t>
            </a:r>
          </a:p>
        </p:txBody>
      </p:sp>
      <p:sp>
        <p:nvSpPr>
          <p:cNvPr id="2" name="TextBox 1"/>
          <p:cNvSpPr txBox="1"/>
          <p:nvPr/>
        </p:nvSpPr>
        <p:spPr>
          <a:xfrm>
            <a:off x="6458534" y="6439868"/>
            <a:ext cx="581768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(Substance Abuse and Mental Health Services Administration, 2017)</a:t>
            </a:r>
          </a:p>
        </p:txBody>
      </p:sp>
    </p:spTree>
    <p:extLst>
      <p:ext uri="{BB962C8B-B14F-4D97-AF65-F5344CB8AC3E}">
        <p14:creationId xmlns:p14="http://schemas.microsoft.com/office/powerpoint/2010/main" val="3296861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P spid="21" grpId="0" animBg="1"/>
      <p:bldP spid="25" grpId="0" animBg="1"/>
      <p:bldP spid="26" grpId="0" animBg="1"/>
      <p:bldP spid="32"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210992"/>
            <a:ext cx="12192000" cy="4360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ea typeface="Helvetica Light"/>
              <a:cs typeface="Helvetica Light"/>
              <a:sym typeface="Helvetica Light"/>
            </a:endParaRPr>
          </a:p>
        </p:txBody>
      </p:sp>
      <p:sp>
        <p:nvSpPr>
          <p:cNvPr id="4" name="TextBox 3"/>
          <p:cNvSpPr txBox="1"/>
          <p:nvPr/>
        </p:nvSpPr>
        <p:spPr>
          <a:xfrm>
            <a:off x="0" y="17812"/>
            <a:ext cx="12192000" cy="68223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a:p>
            <a:pPr algn="ctr" defTabSz="412750" hangingPunct="0"/>
            <a:endParaRPr lang="en-US" sz="2200" kern="0" dirty="0">
              <a:solidFill>
                <a:srgbClr val="000000"/>
              </a:solidFill>
              <a:latin typeface="Helvetica Light"/>
              <a:sym typeface="Helvetica Light"/>
            </a:endParaRPr>
          </a:p>
        </p:txBody>
      </p:sp>
      <p:sp>
        <p:nvSpPr>
          <p:cNvPr id="3" name="TextBox 2"/>
          <p:cNvSpPr txBox="1"/>
          <p:nvPr/>
        </p:nvSpPr>
        <p:spPr>
          <a:xfrm>
            <a:off x="5458692" y="1537855"/>
            <a:ext cx="6346702" cy="4616648"/>
          </a:xfrm>
          <a:prstGeom prst="rect">
            <a:avLst/>
          </a:prstGeom>
          <a:noFill/>
        </p:spPr>
        <p:txBody>
          <a:bodyPr wrap="square" rtlCol="0">
            <a:spAutoFit/>
          </a:bodyPr>
          <a:lstStyle/>
          <a:p>
            <a:pPr marL="433388" lvl="4" indent="-13716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Use the convening power of partners to meet with hospitals and health providers to create change</a:t>
            </a:r>
          </a:p>
          <a:p>
            <a:pPr marL="457200" indent="-13716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Clarify how substance use disorders are identified during pregnancy</a:t>
            </a:r>
          </a:p>
          <a:p>
            <a:pPr marL="457200" indent="-13716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Ensure effective treatment solutions for infant and family are available</a:t>
            </a:r>
          </a:p>
          <a:p>
            <a:pPr marL="457200" indent="-13716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Understand the recovery process – some parents can safely remain/reunify with children when they are in treatment and recovery</a:t>
            </a:r>
          </a:p>
        </p:txBody>
      </p:sp>
      <p:pic>
        <p:nvPicPr>
          <p:cNvPr id="5" name="Picture 4">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852"/>
          <a:stretch/>
        </p:blipFill>
        <p:spPr>
          <a:xfrm>
            <a:off x="540908" y="1798599"/>
            <a:ext cx="4474192" cy="4564129"/>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0" y="-7241"/>
            <a:ext cx="12191999" cy="1280160"/>
          </a:xfrm>
          <a:prstGeom prst="rect">
            <a:avLst/>
          </a:prstGeom>
          <a:solidFill>
            <a:srgbClr val="0F416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2750" hangingPunct="0"/>
            <a:r>
              <a:rPr lang="en-US" sz="4000" kern="0" dirty="0">
                <a:solidFill>
                  <a:prstClr val="white"/>
                </a:solidFill>
                <a:latin typeface="Arial" panose="020B0604020202020204" pitchFamily="34" charset="0"/>
                <a:cs typeface="Arial" panose="020B0604020202020204" pitchFamily="34" charset="0"/>
                <a:sym typeface="Helvetica Light"/>
              </a:rPr>
              <a:t>Practice Strategies to Support Infants with </a:t>
            </a:r>
          </a:p>
          <a:p>
            <a:pPr algn="ctr" defTabSz="412750" hangingPunct="0"/>
            <a:r>
              <a:rPr lang="en-US" sz="4000" kern="0" dirty="0">
                <a:solidFill>
                  <a:prstClr val="white"/>
                </a:solidFill>
                <a:latin typeface="Arial" panose="020B0604020202020204" pitchFamily="34" charset="0"/>
                <a:cs typeface="Arial" panose="020B0604020202020204" pitchFamily="34" charset="0"/>
                <a:sym typeface="Helvetica Light"/>
              </a:rPr>
              <a:t>Prenatal Substance Exposure and their Families</a:t>
            </a:r>
          </a:p>
        </p:txBody>
      </p:sp>
    </p:spTree>
    <p:extLst>
      <p:ext uri="{BB962C8B-B14F-4D97-AF65-F5344CB8AC3E}">
        <p14:creationId xmlns:p14="http://schemas.microsoft.com/office/powerpoint/2010/main" val="2262409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018" t="7334" r="11338" b="10521"/>
          <a:stretch/>
        </p:blipFill>
        <p:spPr>
          <a:xfrm flipH="1">
            <a:off x="0" y="1270896"/>
            <a:ext cx="5486904" cy="5697939"/>
          </a:xfrm>
          <a:prstGeom prst="rect">
            <a:avLst/>
          </a:prstGeom>
        </p:spPr>
      </p:pic>
      <p:sp>
        <p:nvSpPr>
          <p:cNvPr id="2" name="TextBox 1"/>
          <p:cNvSpPr txBox="1"/>
          <p:nvPr/>
        </p:nvSpPr>
        <p:spPr>
          <a:xfrm>
            <a:off x="5610978" y="1829037"/>
            <a:ext cx="6456947" cy="4247317"/>
          </a:xfrm>
          <a:prstGeom prst="rect">
            <a:avLst/>
          </a:prstGeom>
          <a:noFill/>
        </p:spPr>
        <p:txBody>
          <a:bodyPr wrap="square" rtlCol="0">
            <a:spAutoFit/>
          </a:bodyPr>
          <a:lstStyle/>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Hospitals universally screen mothers at delivery</a:t>
            </a:r>
          </a:p>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Infants are tested based on identified criteria and policies</a:t>
            </a:r>
          </a:p>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Hospitals understand and follow notification criteria</a:t>
            </a:r>
          </a:p>
          <a:p>
            <a:pPr marL="342900" indent="-342900" defTabSz="412750" hangingPunct="0">
              <a:spcBef>
                <a:spcPts val="600"/>
              </a:spcBef>
              <a:spcAft>
                <a:spcPts val="600"/>
              </a:spcAft>
              <a:buFont typeface="Arial" panose="020B0604020202020204" pitchFamily="34" charset="0"/>
              <a:buChar char="•"/>
            </a:pPr>
            <a:r>
              <a:rPr lang="en-US" sz="2400" kern="0" dirty="0">
                <a:latin typeface="Arial" panose="020B0604020202020204" pitchFamily="34" charset="0"/>
                <a:cs typeface="Arial" panose="020B0604020202020204" pitchFamily="34" charset="0"/>
                <a:sym typeface="Helvetica Light"/>
              </a:rPr>
              <a:t>Non-pharmacological treatments for </a:t>
            </a:r>
            <a:r>
              <a:rPr lang="en-US" sz="2400" dirty="0">
                <a:latin typeface="Arial" panose="020B0604020202020204" pitchFamily="34" charset="0"/>
                <a:cs typeface="Arial" panose="020B0604020202020204" pitchFamily="34" charset="0"/>
              </a:rPr>
              <a:t>Neonatal Abstinence Syndrome</a:t>
            </a:r>
            <a:r>
              <a:rPr lang="en-US" sz="2400" kern="0" dirty="0">
                <a:latin typeface="Arial" panose="020B0604020202020204" pitchFamily="34" charset="0"/>
                <a:cs typeface="Arial" panose="020B0604020202020204" pitchFamily="34" charset="0"/>
                <a:sym typeface="Helvetica Light"/>
              </a:rPr>
              <a:t> are used, including breastfeeding and rooming-in where not contraindicated</a:t>
            </a:r>
          </a:p>
        </p:txBody>
      </p:sp>
      <p:sp>
        <p:nvSpPr>
          <p:cNvPr id="4" name="Rectangle 3"/>
          <p:cNvSpPr/>
          <p:nvPr/>
        </p:nvSpPr>
        <p:spPr>
          <a:xfrm>
            <a:off x="5720862" y="204002"/>
            <a:ext cx="6471138" cy="507831"/>
          </a:xfrm>
          <a:prstGeom prst="rect">
            <a:avLst/>
          </a:prstGeom>
        </p:spPr>
        <p:txBody>
          <a:bodyPr wrap="square">
            <a:spAutoFit/>
          </a:bodyPr>
          <a:lstStyle/>
          <a:p>
            <a:pPr algn="ctr" defTabSz="412750" hangingPunct="0"/>
            <a:endParaRPr lang="en-US" sz="2700" kern="0" dirty="0">
              <a:solidFill>
                <a:srgbClr val="0F4162"/>
              </a:solidFill>
              <a:latin typeface="Calibri" panose="020F0502020204030204" pitchFamily="34" charset="0"/>
              <a:sym typeface="Helvetica Light"/>
            </a:endParaRPr>
          </a:p>
        </p:txBody>
      </p:sp>
      <p:sp>
        <p:nvSpPr>
          <p:cNvPr id="5" name="Rectangle 4"/>
          <p:cNvSpPr/>
          <p:nvPr/>
        </p:nvSpPr>
        <p:spPr>
          <a:xfrm>
            <a:off x="0" y="1"/>
            <a:ext cx="12192000" cy="1280160"/>
          </a:xfrm>
          <a:prstGeom prst="rect">
            <a:avLst/>
          </a:prstGeom>
          <a:solidFill>
            <a:srgbClr val="0F416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2750" hangingPunct="0"/>
            <a:r>
              <a:rPr lang="en-US" sz="3600" kern="0" dirty="0">
                <a:solidFill>
                  <a:prstClr val="white"/>
                </a:solidFill>
                <a:latin typeface="Arial" panose="020B0604020202020204" pitchFamily="34" charset="0"/>
                <a:cs typeface="Arial" panose="020B0604020202020204" pitchFamily="34" charset="0"/>
                <a:sym typeface="Helvetica Light"/>
              </a:rPr>
              <a:t>Practice Strategies to Support Infants with </a:t>
            </a:r>
          </a:p>
          <a:p>
            <a:pPr algn="ctr" defTabSz="412750" hangingPunct="0"/>
            <a:r>
              <a:rPr lang="en-US" sz="3600" kern="0" dirty="0">
                <a:solidFill>
                  <a:prstClr val="white"/>
                </a:solidFill>
                <a:latin typeface="Arial" panose="020B0604020202020204" pitchFamily="34" charset="0"/>
                <a:cs typeface="Arial" panose="020B0604020202020204" pitchFamily="34" charset="0"/>
                <a:sym typeface="Helvetica Light"/>
              </a:rPr>
              <a:t>Prenatal Substance Exposure and their Families</a:t>
            </a:r>
          </a:p>
        </p:txBody>
      </p:sp>
    </p:spTree>
    <p:extLst>
      <p:ext uri="{BB962C8B-B14F-4D97-AF65-F5344CB8AC3E}">
        <p14:creationId xmlns:p14="http://schemas.microsoft.com/office/powerpoint/2010/main" val="3976978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308345" y="2187545"/>
            <a:ext cx="9338163" cy="1754326"/>
          </a:xfrm>
          <a:prstGeom prst="rect">
            <a:avLst/>
          </a:prstGeom>
          <a:noFill/>
        </p:spPr>
        <p:txBody>
          <a:bodyPr wrap="square" rtlCol="0">
            <a:spAutoFit/>
          </a:bodyPr>
          <a:lstStyle/>
          <a:p>
            <a:r>
              <a:rPr lang="en-US" sz="5400" dirty="0">
                <a:solidFill>
                  <a:prstClr val="white"/>
                </a:solidFill>
                <a:latin typeface="Arial" panose="020B0604020202020204" pitchFamily="34" charset="0"/>
                <a:cs typeface="Arial" panose="020B0604020202020204" pitchFamily="34" charset="0"/>
              </a:rPr>
              <a:t>Medication-Assisted Treatment (MAT)</a:t>
            </a:r>
            <a:endParaRPr lang="en-US" sz="5400" b="1" dirty="0">
              <a:solidFill>
                <a:prstClr val="white"/>
              </a:solidFill>
              <a:latin typeface="Arial" panose="020B0604020202020204" pitchFamily="34" charset="0"/>
              <a:cs typeface="Arial" panose="020B0604020202020204" pitchFamily="34" charset="0"/>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3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1051560"/>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1641166" hangingPunct="1"/>
            <a:r>
              <a:rPr lang="en-US" sz="4000" kern="1200" dirty="0">
                <a:solidFill>
                  <a:schemeClr val="bg1"/>
                </a:solidFill>
                <a:latin typeface="Arial" panose="020B0604020202020204" pitchFamily="34" charset="0"/>
                <a:cs typeface="Arial" panose="020B0604020202020204" pitchFamily="34" charset="0"/>
              </a:rPr>
              <a:t>Learning Objectives</a:t>
            </a:r>
          </a:p>
        </p:txBody>
      </p:sp>
      <p:sp>
        <p:nvSpPr>
          <p:cNvPr id="2" name="Rectangle 1"/>
          <p:cNvSpPr/>
          <p:nvPr/>
        </p:nvSpPr>
        <p:spPr>
          <a:xfrm>
            <a:off x="152400" y="1193347"/>
            <a:ext cx="11887200" cy="5911618"/>
          </a:xfrm>
          <a:prstGeom prst="rect">
            <a:avLst/>
          </a:prstGeom>
        </p:spPr>
        <p:txBody>
          <a:bodyPr wrap="square">
            <a:spAutoFit/>
          </a:bodyPr>
          <a:lstStyle/>
          <a:p>
            <a:pPr marR="0" lvl="0">
              <a:lnSpc>
                <a:spcPct val="107000"/>
              </a:lnSpc>
              <a:spcBef>
                <a:spcPts val="500"/>
              </a:spcBef>
              <a:spcAft>
                <a:spcPts val="500"/>
              </a:spcAft>
            </a:pPr>
            <a:r>
              <a:rPr lang="en-US" sz="2400" dirty="0">
                <a:latin typeface="Arial" panose="020B0604020202020204" pitchFamily="34" charset="0"/>
                <a:cs typeface="Arial" panose="020B0604020202020204" pitchFamily="34" charset="0"/>
              </a:rPr>
              <a:t>After completing this training, child welfare workers will:</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Discuss the context and prevalence of prenatal substance use</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Identify the effects of prenatal substance use on infants and their families</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Discuss Fetal Alcohol Spectrum Disorders (FASDs), Neonatal Abstinence Syndrome (NAS), and Neonatal Opioid Withdrawal Syndrome (NOWS)</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Increase knowledge of screening and referral for treatment and resources</a:t>
            </a: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Identify the treatment needs of parents and infants </a:t>
            </a:r>
          </a:p>
          <a:p>
            <a:pPr marL="800100" lvl="1" indent="-342900">
              <a:lnSpc>
                <a:spcPct val="107000"/>
              </a:lnSpc>
              <a:spcBef>
                <a:spcPts val="500"/>
              </a:spcBef>
              <a:spcAft>
                <a:spcPts val="500"/>
              </a:spcAft>
              <a:buFont typeface="Symbol" panose="05050102010706020507" pitchFamily="18" charset="2"/>
              <a:buChar char=""/>
            </a:pPr>
            <a:r>
              <a:rPr lang="en-US" sz="2400" dirty="0">
                <a:solidFill>
                  <a:prstClr val="black"/>
                </a:solidFill>
                <a:latin typeface="Arial" panose="020B0604020202020204" pitchFamily="34" charset="0"/>
                <a:cs typeface="Arial" panose="020B0604020202020204" pitchFamily="34" charset="0"/>
              </a:rPr>
              <a:t>Value collaboration between systems of care for successful outcomes</a:t>
            </a:r>
            <a:endParaRPr lang="en-US" sz="2400" dirty="0">
              <a:latin typeface="Arial" panose="020B0604020202020204" pitchFamily="34" charset="0"/>
              <a:cs typeface="Arial" panose="020B0604020202020204" pitchFamily="34" charset="0"/>
            </a:endParaRPr>
          </a:p>
          <a:p>
            <a:pPr marL="800100" lvl="1" indent="-342900">
              <a:lnSpc>
                <a:spcPct val="107000"/>
              </a:lnSpc>
              <a:spcBef>
                <a:spcPts val="500"/>
              </a:spcBef>
              <a:spcAft>
                <a:spcPts val="500"/>
              </a:spcAft>
              <a:buFont typeface="Symbol" panose="05050102010706020507" pitchFamily="18" charset="2"/>
              <a:buChar char=""/>
            </a:pPr>
            <a:r>
              <a:rPr lang="en-US" sz="2400" dirty="0">
                <a:latin typeface="Arial" panose="020B0604020202020204" pitchFamily="34" charset="0"/>
                <a:cs typeface="Arial" panose="020B0604020202020204" pitchFamily="34" charset="0"/>
              </a:rPr>
              <a:t>Understand the implications of amendments to the Child Abuse Prevention and Treatment Act (CAPTA) made by the Comprehensive Addiction and Recovery Act (CARA) of 2016 related to infants with prenatal substance exposure and their families</a:t>
            </a:r>
          </a:p>
        </p:txBody>
      </p:sp>
    </p:spTree>
    <p:extLst>
      <p:ext uri="{BB962C8B-B14F-4D97-AF65-F5344CB8AC3E}">
        <p14:creationId xmlns:p14="http://schemas.microsoft.com/office/powerpoint/2010/main" val="761715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5" t="3318" r="44121" b="13745"/>
          <a:stretch/>
        </p:blipFill>
        <p:spPr>
          <a:xfrm>
            <a:off x="414276" y="1105653"/>
            <a:ext cx="4459477" cy="5315031"/>
          </a:xfrm>
          <a:prstGeom prst="ellipse">
            <a:avLst/>
          </a:prstGeom>
          <a:ln>
            <a:noFill/>
          </a:ln>
          <a:effectLst>
            <a:softEdge rad="112500"/>
          </a:effectLst>
        </p:spPr>
      </p:pic>
      <p:sp>
        <p:nvSpPr>
          <p:cNvPr id="21507" name="Content Placeholder 4"/>
          <p:cNvSpPr>
            <a:spLocks noGrp="1"/>
          </p:cNvSpPr>
          <p:nvPr>
            <p:ph idx="4294967295"/>
          </p:nvPr>
        </p:nvSpPr>
        <p:spPr>
          <a:xfrm>
            <a:off x="4873753" y="1321669"/>
            <a:ext cx="7011698" cy="4842994"/>
          </a:xfrm>
          <a:noFill/>
        </p:spPr>
        <p:txBody>
          <a:bodyPr>
            <a:noAutofit/>
          </a:bodyPr>
          <a:lstStyle/>
          <a:p>
            <a:pPr marL="0" lvl="1" indent="-137160">
              <a:lnSpc>
                <a:spcPct val="100000"/>
              </a:lnSpc>
              <a:spcBef>
                <a:spcPts val="600"/>
              </a:spcBef>
              <a:spcAft>
                <a:spcPts val="600"/>
              </a:spcAft>
              <a:buNone/>
            </a:pPr>
            <a:r>
              <a:rPr lang="en-US" sz="2400" dirty="0">
                <a:latin typeface="Arial" panose="020B0604020202020204" pitchFamily="34" charset="0"/>
                <a:cs typeface="Arial" panose="020B0604020202020204" pitchFamily="34" charset="0"/>
              </a:rPr>
              <a:t>As part of a comprehensive treatment program, medication-assisted treatment has been shown to:</a:t>
            </a:r>
          </a:p>
          <a:p>
            <a:pPr marL="192876" lvl="1" indent="-137160">
              <a:lnSpc>
                <a:spcPct val="100000"/>
              </a:lnSpc>
              <a:spcBef>
                <a:spcPts val="600"/>
              </a:spcBef>
              <a:spcAft>
                <a:spcPts val="600"/>
              </a:spcAft>
            </a:pPr>
            <a:r>
              <a:rPr lang="en-US" sz="2400" dirty="0">
                <a:latin typeface="Arial" panose="020B0604020202020204" pitchFamily="34" charset="0"/>
                <a:cs typeface="Arial" panose="020B0604020202020204" pitchFamily="34" charset="0"/>
              </a:rPr>
              <a:t>Increase retention in treatment </a:t>
            </a:r>
          </a:p>
          <a:p>
            <a:pPr marL="192876" lvl="1" indent="-137160">
              <a:lnSpc>
                <a:spcPct val="100000"/>
              </a:lnSpc>
              <a:spcBef>
                <a:spcPts val="600"/>
              </a:spcBef>
              <a:spcAft>
                <a:spcPts val="600"/>
              </a:spcAft>
            </a:pPr>
            <a:r>
              <a:rPr lang="en-US" sz="2400" dirty="0">
                <a:latin typeface="Arial" panose="020B0604020202020204" pitchFamily="34" charset="0"/>
                <a:cs typeface="Arial" panose="020B0604020202020204" pitchFamily="34" charset="0"/>
              </a:rPr>
              <a:t>Decrease illicit opioid use </a:t>
            </a:r>
          </a:p>
          <a:p>
            <a:pPr marL="192876" lvl="1" indent="-137160">
              <a:lnSpc>
                <a:spcPct val="100000"/>
              </a:lnSpc>
              <a:spcBef>
                <a:spcPts val="600"/>
              </a:spcBef>
              <a:spcAft>
                <a:spcPts val="600"/>
              </a:spcAft>
            </a:pPr>
            <a:r>
              <a:rPr lang="en-US" sz="2400" dirty="0">
                <a:latin typeface="Arial" panose="020B0604020202020204" pitchFamily="34" charset="0"/>
                <a:cs typeface="Arial" panose="020B0604020202020204" pitchFamily="34" charset="0"/>
              </a:rPr>
              <a:t>Decrease criminal activities, re-arrest and re-incarceration</a:t>
            </a:r>
          </a:p>
          <a:p>
            <a:pPr marL="192876" lvl="1" indent="-137160">
              <a:lnSpc>
                <a:spcPct val="100000"/>
              </a:lnSpc>
              <a:spcBef>
                <a:spcPts val="600"/>
              </a:spcBef>
              <a:spcAft>
                <a:spcPts val="600"/>
              </a:spcAft>
            </a:pPr>
            <a:r>
              <a:rPr lang="en-US" sz="2400" dirty="0">
                <a:latin typeface="Arial" panose="020B0604020202020204" pitchFamily="34" charset="0"/>
                <a:cs typeface="Arial" panose="020B0604020202020204" pitchFamily="34" charset="0"/>
              </a:rPr>
              <a:t>Decrease drug-related HIV risk behavior</a:t>
            </a:r>
          </a:p>
          <a:p>
            <a:pPr marL="192876" lvl="1" indent="-137160">
              <a:lnSpc>
                <a:spcPct val="100000"/>
              </a:lnSpc>
              <a:spcBef>
                <a:spcPts val="600"/>
              </a:spcBef>
              <a:spcAft>
                <a:spcPts val="600"/>
              </a:spcAft>
            </a:pPr>
            <a:r>
              <a:rPr lang="en-US" sz="2400" dirty="0">
                <a:latin typeface="Arial" panose="020B0604020202020204" pitchFamily="34" charset="0"/>
                <a:cs typeface="Arial" panose="020B0604020202020204" pitchFamily="34" charset="0"/>
              </a:rPr>
              <a:t>Decrease pregnancy-related complications</a:t>
            </a:r>
          </a:p>
          <a:p>
            <a:pPr marL="192876" lvl="1" indent="-1371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Reduce maternal craving and fetal exposure to illicit drugs</a:t>
            </a:r>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528637" y="6454855"/>
            <a:ext cx="11539971"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(Fullerton et al., 2014; American College of Obstetricians and Gynecologists, 2017; Dolan et al., 2005; Gordon et al., 2008; </a:t>
            </a:r>
            <a:r>
              <a:rPr lang="en-US" sz="1200" dirty="0" err="1">
                <a:latin typeface="Arial" panose="020B0604020202020204" pitchFamily="34" charset="0"/>
                <a:cs typeface="Arial" panose="020B0604020202020204" pitchFamily="34" charset="0"/>
              </a:rPr>
              <a:t>Havnes</a:t>
            </a:r>
            <a:r>
              <a:rPr lang="en-US" sz="1200" dirty="0">
                <a:latin typeface="Arial" panose="020B0604020202020204" pitchFamily="34" charset="0"/>
                <a:cs typeface="Arial" panose="020B0604020202020204" pitchFamily="34" charset="0"/>
              </a:rPr>
              <a:t> et al., 2012; </a:t>
            </a:r>
            <a:r>
              <a:rPr lang="en-US" sz="1200" dirty="0" err="1">
                <a:latin typeface="Arial" panose="020B0604020202020204" pitchFamily="34" charset="0"/>
                <a:cs typeface="Arial" panose="020B0604020202020204" pitchFamily="34" charset="0"/>
              </a:rPr>
              <a:t>Kinlock</a:t>
            </a:r>
            <a:r>
              <a:rPr lang="en-US" sz="1200" dirty="0">
                <a:latin typeface="Arial" panose="020B0604020202020204" pitchFamily="34" charset="0"/>
                <a:cs typeface="Arial" panose="020B0604020202020204" pitchFamily="34" charset="0"/>
              </a:rPr>
              <a:t> et al., 2008)</a:t>
            </a:r>
          </a:p>
        </p:txBody>
      </p:sp>
      <p:sp>
        <p:nvSpPr>
          <p:cNvPr id="8" name="Rectangle 7"/>
          <p:cNvSpPr/>
          <p:nvPr/>
        </p:nvSpPr>
        <p:spPr>
          <a:xfrm>
            <a:off x="4" y="-20082"/>
            <a:ext cx="12192000" cy="1051560"/>
          </a:xfrm>
          <a:prstGeom prst="rect">
            <a:avLst/>
          </a:prstGeom>
          <a:solidFill>
            <a:srgbClr val="0F416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2750" hangingPunct="0"/>
            <a:r>
              <a:rPr lang="en-US" sz="4000" kern="0" dirty="0">
                <a:solidFill>
                  <a:prstClr val="white"/>
                </a:solidFill>
                <a:latin typeface="Arial" panose="020B0604020202020204" pitchFamily="34" charset="0"/>
                <a:cs typeface="Arial" panose="020B0604020202020204" pitchFamily="34" charset="0"/>
                <a:sym typeface="Helvetica Light"/>
              </a:rPr>
              <a:t>Medication-Assisted Treatment</a:t>
            </a:r>
          </a:p>
        </p:txBody>
      </p:sp>
    </p:spTree>
    <p:extLst>
      <p:ext uri="{BB962C8B-B14F-4D97-AF65-F5344CB8AC3E}">
        <p14:creationId xmlns:p14="http://schemas.microsoft.com/office/powerpoint/2010/main" val="2652239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4">
            <a:extLst>
              <a:ext uri="{C183D7F6-B498-43B3-948B-1728B52AA6E4}">
                <adec:decorative xmlns:adec="http://schemas.microsoft.com/office/drawing/2017/decorative" xmlns="" val="1"/>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32657" y="1143000"/>
            <a:ext cx="12230100" cy="4017032"/>
          </a:xfrm>
          <a:custGeom>
            <a:avLst/>
            <a:gdLst>
              <a:gd name="connsiteX0" fmla="*/ 0 w 12230100"/>
              <a:gd name="connsiteY0" fmla="*/ 2057400 h 4017032"/>
              <a:gd name="connsiteX1" fmla="*/ 1845128 w 12230100"/>
              <a:gd name="connsiteY1" fmla="*/ 440871 h 4017032"/>
              <a:gd name="connsiteX2" fmla="*/ 3477986 w 12230100"/>
              <a:gd name="connsiteY2" fmla="*/ 4016829 h 4017032"/>
              <a:gd name="connsiteX3" fmla="*/ 5486400 w 12230100"/>
              <a:gd name="connsiteY3" fmla="*/ 261257 h 4017032"/>
              <a:gd name="connsiteX4" fmla="*/ 7168243 w 12230100"/>
              <a:gd name="connsiteY4" fmla="*/ 3967843 h 4017032"/>
              <a:gd name="connsiteX5" fmla="*/ 8703128 w 12230100"/>
              <a:gd name="connsiteY5" fmla="*/ 32657 h 4017032"/>
              <a:gd name="connsiteX6" fmla="*/ 10352314 w 12230100"/>
              <a:gd name="connsiteY6" fmla="*/ 3918857 h 4017032"/>
              <a:gd name="connsiteX7" fmla="*/ 12230100 w 12230100"/>
              <a:gd name="connsiteY7" fmla="*/ 0 h 4017032"/>
              <a:gd name="connsiteX8" fmla="*/ 12230100 w 12230100"/>
              <a:gd name="connsiteY8" fmla="*/ 0 h 401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0100" h="4017032">
                <a:moveTo>
                  <a:pt x="0" y="2057400"/>
                </a:moveTo>
                <a:cubicBezTo>
                  <a:pt x="632732" y="1085850"/>
                  <a:pt x="1265464" y="114300"/>
                  <a:pt x="1845128" y="440871"/>
                </a:cubicBezTo>
                <a:cubicBezTo>
                  <a:pt x="2424792" y="767442"/>
                  <a:pt x="2871107" y="4046765"/>
                  <a:pt x="3477986" y="4016829"/>
                </a:cubicBezTo>
                <a:cubicBezTo>
                  <a:pt x="4084865" y="3986893"/>
                  <a:pt x="4871357" y="269421"/>
                  <a:pt x="5486400" y="261257"/>
                </a:cubicBezTo>
                <a:cubicBezTo>
                  <a:pt x="6101443" y="253093"/>
                  <a:pt x="6632122" y="4005943"/>
                  <a:pt x="7168243" y="3967843"/>
                </a:cubicBezTo>
                <a:cubicBezTo>
                  <a:pt x="7704364" y="3929743"/>
                  <a:pt x="8172450" y="40821"/>
                  <a:pt x="8703128" y="32657"/>
                </a:cubicBezTo>
                <a:cubicBezTo>
                  <a:pt x="9233807" y="24493"/>
                  <a:pt x="9764485" y="3924300"/>
                  <a:pt x="10352314" y="3918857"/>
                </a:cubicBezTo>
                <a:cubicBezTo>
                  <a:pt x="10940143" y="3913414"/>
                  <a:pt x="12230100" y="0"/>
                  <a:pt x="12230100" y="0"/>
                </a:cubicBezTo>
                <a:lnTo>
                  <a:pt x="12230100" y="0"/>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00">
              <a:solidFill>
                <a:prstClr val="white"/>
              </a:solidFill>
            </a:endParaRPr>
          </a:p>
        </p:txBody>
      </p:sp>
      <p:sp>
        <p:nvSpPr>
          <p:cNvPr id="6" name="Freeform 5"/>
          <p:cNvSpPr/>
          <p:nvPr/>
        </p:nvSpPr>
        <p:spPr>
          <a:xfrm>
            <a:off x="-65313" y="2986562"/>
            <a:ext cx="12257314" cy="606465"/>
          </a:xfrm>
          <a:custGeom>
            <a:avLst/>
            <a:gdLst>
              <a:gd name="connsiteX0" fmla="*/ 0 w 12434263"/>
              <a:gd name="connsiteY0" fmla="*/ 197510 h 606465"/>
              <a:gd name="connsiteX1" fmla="*/ 1289957 w 12434263"/>
              <a:gd name="connsiteY1" fmla="*/ 17896 h 606465"/>
              <a:gd name="connsiteX2" fmla="*/ 2645228 w 12434263"/>
              <a:gd name="connsiteY2" fmla="*/ 524082 h 606465"/>
              <a:gd name="connsiteX3" fmla="*/ 3935185 w 12434263"/>
              <a:gd name="connsiteY3" fmla="*/ 148525 h 606465"/>
              <a:gd name="connsiteX4" fmla="*/ 5502728 w 12434263"/>
              <a:gd name="connsiteY4" fmla="*/ 605725 h 606465"/>
              <a:gd name="connsiteX5" fmla="*/ 7037614 w 12434263"/>
              <a:gd name="connsiteY5" fmla="*/ 17896 h 606465"/>
              <a:gd name="connsiteX6" fmla="*/ 8588828 w 12434263"/>
              <a:gd name="connsiteY6" fmla="*/ 589396 h 606465"/>
              <a:gd name="connsiteX7" fmla="*/ 9993085 w 12434263"/>
              <a:gd name="connsiteY7" fmla="*/ 1568 h 606465"/>
              <a:gd name="connsiteX8" fmla="*/ 11119757 w 12434263"/>
              <a:gd name="connsiteY8" fmla="*/ 409782 h 606465"/>
              <a:gd name="connsiteX9" fmla="*/ 12344400 w 12434263"/>
              <a:gd name="connsiteY9" fmla="*/ 181182 h 606465"/>
              <a:gd name="connsiteX10" fmla="*/ 12246428 w 12434263"/>
              <a:gd name="connsiteY10" fmla="*/ 181182 h 60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4263" h="606465">
                <a:moveTo>
                  <a:pt x="0" y="197510"/>
                </a:moveTo>
                <a:cubicBezTo>
                  <a:pt x="424543" y="80488"/>
                  <a:pt x="849086" y="-36533"/>
                  <a:pt x="1289957" y="17896"/>
                </a:cubicBezTo>
                <a:cubicBezTo>
                  <a:pt x="1730828" y="72325"/>
                  <a:pt x="2204357" y="502311"/>
                  <a:pt x="2645228" y="524082"/>
                </a:cubicBezTo>
                <a:cubicBezTo>
                  <a:pt x="3086099" y="545853"/>
                  <a:pt x="3458935" y="134918"/>
                  <a:pt x="3935185" y="148525"/>
                </a:cubicBezTo>
                <a:cubicBezTo>
                  <a:pt x="4411435" y="162132"/>
                  <a:pt x="4985657" y="627496"/>
                  <a:pt x="5502728" y="605725"/>
                </a:cubicBezTo>
                <a:cubicBezTo>
                  <a:pt x="6019799" y="583954"/>
                  <a:pt x="6523264" y="20617"/>
                  <a:pt x="7037614" y="17896"/>
                </a:cubicBezTo>
                <a:cubicBezTo>
                  <a:pt x="7551964" y="15175"/>
                  <a:pt x="8096250" y="592117"/>
                  <a:pt x="8588828" y="589396"/>
                </a:cubicBezTo>
                <a:cubicBezTo>
                  <a:pt x="9081406" y="586675"/>
                  <a:pt x="9571264" y="31504"/>
                  <a:pt x="9993085" y="1568"/>
                </a:cubicBezTo>
                <a:cubicBezTo>
                  <a:pt x="10414906" y="-28368"/>
                  <a:pt x="10727871" y="379846"/>
                  <a:pt x="11119757" y="409782"/>
                </a:cubicBezTo>
                <a:cubicBezTo>
                  <a:pt x="11511643" y="439718"/>
                  <a:pt x="12156622" y="219282"/>
                  <a:pt x="12344400" y="181182"/>
                </a:cubicBezTo>
                <a:cubicBezTo>
                  <a:pt x="12532178" y="143082"/>
                  <a:pt x="12389303" y="162132"/>
                  <a:pt x="12246428" y="181182"/>
                </a:cubicBezTo>
              </a:path>
            </a:pathLst>
          </a:cu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00">
              <a:solidFill>
                <a:prstClr val="white"/>
              </a:solidFill>
            </a:endParaRPr>
          </a:p>
        </p:txBody>
      </p:sp>
      <p:sp>
        <p:nvSpPr>
          <p:cNvPr id="3" name="Rectangle 2"/>
          <p:cNvSpPr/>
          <p:nvPr/>
        </p:nvSpPr>
        <p:spPr>
          <a:xfrm>
            <a:off x="1020467" y="5706816"/>
            <a:ext cx="11304698" cy="523220"/>
          </a:xfrm>
          <a:prstGeom prst="rect">
            <a:avLst/>
          </a:prstGeom>
        </p:spPr>
        <p:txBody>
          <a:bodyPr wrap="none">
            <a:spAutoFit/>
          </a:bodyPr>
          <a:lstStyle/>
          <a:p>
            <a:r>
              <a:rPr lang="en-US" sz="2800" dirty="0">
                <a:solidFill>
                  <a:srgbClr val="0F4162"/>
                </a:solidFill>
                <a:latin typeface="Arial" panose="020B0604020202020204" pitchFamily="34" charset="0"/>
                <a:cs typeface="Arial" panose="020B0604020202020204" pitchFamily="34" charset="0"/>
              </a:rPr>
              <a:t>Stability for pregnant woman and fetus including prevention of relapse</a:t>
            </a:r>
          </a:p>
        </p:txBody>
      </p:sp>
      <p:sp>
        <p:nvSpPr>
          <p:cNvPr id="4" name="TextBox 3"/>
          <p:cNvSpPr txBox="1"/>
          <p:nvPr/>
        </p:nvSpPr>
        <p:spPr>
          <a:xfrm>
            <a:off x="6672816" y="6442485"/>
            <a:ext cx="554406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1400" dirty="0">
                <a:latin typeface="Arial" panose="020B0604020202020204" pitchFamily="34" charset="0"/>
                <a:cs typeface="Arial" panose="020B0604020202020204" pitchFamily="34" charset="0"/>
              </a:rPr>
              <a:t>(Substance Abuse and Mental Health Services Administration, 2018)</a:t>
            </a:r>
            <a:endParaRPr lang="en-US" sz="1400" dirty="0">
              <a:solidFill>
                <a:srgbClr val="000000"/>
              </a:solidFill>
              <a:latin typeface="Arial" panose="020B0604020202020204" pitchFamily="34" charset="0"/>
              <a:cs typeface="Arial" panose="020B0604020202020204" pitchFamily="34" charset="0"/>
              <a:sym typeface="Helvetica Light"/>
            </a:endParaRPr>
          </a:p>
        </p:txBody>
      </p:sp>
      <p:sp>
        <p:nvSpPr>
          <p:cNvPr id="7" name="Rectangle 6"/>
          <p:cNvSpPr/>
          <p:nvPr/>
        </p:nvSpPr>
        <p:spPr>
          <a:xfrm>
            <a:off x="0" y="-15185"/>
            <a:ext cx="12188952" cy="1280160"/>
          </a:xfrm>
          <a:prstGeom prst="rect">
            <a:avLst/>
          </a:prstGeom>
          <a:solidFill>
            <a:srgbClr val="0F416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4000" dirty="0">
                <a:solidFill>
                  <a:schemeClr val="bg1"/>
                </a:solidFill>
                <a:latin typeface="Arial" panose="020B0604020202020204" pitchFamily="34" charset="0"/>
                <a:cs typeface="Arial" panose="020B0604020202020204" pitchFamily="34" charset="0"/>
              </a:rPr>
              <a:t>Benefits of Medication-Assisted Treatment </a:t>
            </a:r>
          </a:p>
          <a:p>
            <a:pPr algn="ctr"/>
            <a:r>
              <a:rPr lang="en-US" sz="4000" dirty="0">
                <a:solidFill>
                  <a:schemeClr val="bg1"/>
                </a:solidFill>
                <a:latin typeface="Arial" panose="020B0604020202020204" pitchFamily="34" charset="0"/>
                <a:cs typeface="Arial" panose="020B0604020202020204" pitchFamily="34" charset="0"/>
              </a:rPr>
              <a:t>for Pregnant Women</a:t>
            </a:r>
          </a:p>
        </p:txBody>
      </p:sp>
    </p:spTree>
    <p:extLst>
      <p:ext uri="{BB962C8B-B14F-4D97-AF65-F5344CB8AC3E}">
        <p14:creationId xmlns:p14="http://schemas.microsoft.com/office/powerpoint/2010/main" val="117185041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592" y="1333720"/>
            <a:ext cx="8391024" cy="3863278"/>
          </a:xfrm>
        </p:spPr>
        <p:txBody>
          <a:bodyPr>
            <a:normAutofit/>
          </a:bodyPr>
          <a:lstStyle/>
          <a:p>
            <a:pPr marL="457200" lvl="1" indent="-457200">
              <a:lnSpc>
                <a:spcPct val="110000"/>
              </a:lnSpc>
              <a:spcBef>
                <a:spcPts val="600"/>
              </a:spcBef>
              <a:spcAft>
                <a:spcPts val="600"/>
              </a:spcAft>
            </a:pPr>
            <a:r>
              <a:rPr lang="en-US" dirty="0">
                <a:latin typeface="Arial" panose="020B0604020202020204" pitchFamily="34" charset="0"/>
                <a:cs typeface="Arial" panose="020B0604020202020204" pitchFamily="34" charset="0"/>
              </a:rPr>
              <a:t>Methadone (50-year research base)</a:t>
            </a:r>
          </a:p>
          <a:p>
            <a:pPr marL="457200" lvl="1" indent="-457200">
              <a:lnSpc>
                <a:spcPct val="110000"/>
              </a:lnSpc>
              <a:spcBef>
                <a:spcPts val="600"/>
              </a:spcBef>
              <a:spcAft>
                <a:spcPts val="600"/>
              </a:spcAft>
            </a:pPr>
            <a:r>
              <a:rPr lang="en-US" dirty="0">
                <a:latin typeface="Arial" panose="020B0604020202020204" pitchFamily="34" charset="0"/>
                <a:cs typeface="Arial" panose="020B0604020202020204" pitchFamily="34" charset="0"/>
              </a:rPr>
              <a:t>Buprenorphine (</a:t>
            </a:r>
            <a:r>
              <a:rPr lang="en-US" dirty="0" err="1">
                <a:latin typeface="Arial" panose="020B0604020202020204" pitchFamily="34" charset="0"/>
                <a:cs typeface="Arial" panose="020B0604020202020204" pitchFamily="34" charset="0"/>
              </a:rPr>
              <a:t>Subutex</a:t>
            </a:r>
            <a:r>
              <a:rPr lang="en-US" dirty="0">
                <a:latin typeface="Arial" panose="020B0604020202020204" pitchFamily="34" charset="0"/>
                <a:cs typeface="Arial" panose="020B0604020202020204" pitchFamily="34" charset="0"/>
              </a:rPr>
              <a:t>; 2010- MOTHER Study)  </a:t>
            </a:r>
          </a:p>
          <a:p>
            <a:pPr marL="457200" lvl="1" indent="-457200">
              <a:lnSpc>
                <a:spcPct val="110000"/>
              </a:lnSpc>
              <a:spcBef>
                <a:spcPts val="600"/>
              </a:spcBef>
              <a:spcAft>
                <a:spcPts val="600"/>
              </a:spcAft>
            </a:pPr>
            <a:r>
              <a:rPr lang="en-US" dirty="0">
                <a:latin typeface="Arial" panose="020B0604020202020204" pitchFamily="34" charset="0"/>
                <a:cs typeface="Arial" panose="020B0604020202020204" pitchFamily="34" charset="0"/>
              </a:rPr>
              <a:t>Buprenorphine-Naloxone Combination (</a:t>
            </a:r>
            <a:r>
              <a:rPr lang="en-US" dirty="0" err="1">
                <a:latin typeface="Arial" panose="020B0604020202020204" pitchFamily="34" charset="0"/>
                <a:cs typeface="Arial" panose="020B0604020202020204" pitchFamily="34" charset="0"/>
              </a:rPr>
              <a:t>Suboxone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Zubsolv</a:t>
            </a:r>
            <a:r>
              <a:rPr lang="en-US" dirty="0">
                <a:latin typeface="Arial" panose="020B0604020202020204" pitchFamily="34" charset="0"/>
                <a:cs typeface="Arial" panose="020B0604020202020204" pitchFamily="34" charset="0"/>
              </a:rPr>
              <a:t>) </a:t>
            </a:r>
          </a:p>
          <a:p>
            <a:pPr marL="457200" lvl="1" indent="-457200">
              <a:lnSpc>
                <a:spcPct val="110000"/>
              </a:lnSpc>
              <a:spcBef>
                <a:spcPts val="600"/>
              </a:spcBef>
              <a:spcAft>
                <a:spcPts val="600"/>
              </a:spcAft>
            </a:pPr>
            <a:r>
              <a:rPr lang="en-US" dirty="0">
                <a:latin typeface="Arial" panose="020B0604020202020204" pitchFamily="34" charset="0"/>
                <a:cs typeface="Arial" panose="020B0604020202020204" pitchFamily="34" charset="0"/>
              </a:rPr>
              <a:t>Naltrexone Extended-Release (</a:t>
            </a:r>
            <a:r>
              <a:rPr lang="en-US" dirty="0" err="1">
                <a:latin typeface="Arial" panose="020B0604020202020204" pitchFamily="34" charset="0"/>
                <a:cs typeface="Arial" panose="020B0604020202020204" pitchFamily="34" charset="0"/>
              </a:rPr>
              <a:t>Vivitrol</a:t>
            </a:r>
            <a:r>
              <a:rPr lang="en-US" dirty="0">
                <a:latin typeface="Arial" panose="020B0604020202020204" pitchFamily="34" charset="0"/>
                <a:cs typeface="Arial" panose="020B0604020202020204" pitchFamily="34" charset="0"/>
              </a:rPr>
              <a:t>®) – once per month injection</a:t>
            </a:r>
          </a:p>
          <a:p>
            <a:pPr marL="457200" lvl="1" indent="-457200">
              <a:lnSpc>
                <a:spcPct val="110000"/>
              </a:lnSpc>
              <a:spcBef>
                <a:spcPts val="600"/>
              </a:spcBef>
              <a:spcAft>
                <a:spcPts val="600"/>
              </a:spcAft>
            </a:pPr>
            <a:r>
              <a:rPr lang="en-US" dirty="0">
                <a:latin typeface="Arial" panose="020B0604020202020204" pitchFamily="34" charset="0"/>
                <a:cs typeface="Arial" panose="020B0604020202020204" pitchFamily="34" charset="0"/>
              </a:rPr>
              <a:t>Naloxone (</a:t>
            </a:r>
            <a:r>
              <a:rPr lang="en-US" dirty="0" err="1">
                <a:latin typeface="Arial" panose="020B0604020202020204" pitchFamily="34" charset="0"/>
                <a:cs typeface="Arial" panose="020B0604020202020204" pitchFamily="34" charset="0"/>
              </a:rPr>
              <a:t>Narcan</a:t>
            </a:r>
            <a:r>
              <a:rPr lang="en-US" dirty="0">
                <a:latin typeface="Arial" panose="020B0604020202020204" pitchFamily="34" charset="0"/>
                <a:cs typeface="Arial" panose="020B0604020202020204" pitchFamily="34" charset="0"/>
              </a:rPr>
              <a:t>®) – Reverses overdose</a:t>
            </a:r>
          </a:p>
        </p:txBody>
      </p:sp>
      <p:grpSp>
        <p:nvGrpSpPr>
          <p:cNvPr id="7" name="Group 6"/>
          <p:cNvGrpSpPr/>
          <p:nvPr/>
        </p:nvGrpSpPr>
        <p:grpSpPr>
          <a:xfrm>
            <a:off x="8359029" y="1511143"/>
            <a:ext cx="2819627" cy="1020746"/>
            <a:chOff x="6931742" y="3592070"/>
            <a:chExt cx="3730084" cy="1543571"/>
          </a:xfrm>
        </p:grpSpPr>
        <p:sp>
          <p:nvSpPr>
            <p:cNvPr id="5" name="Right Brace 4"/>
            <p:cNvSpPr/>
            <p:nvPr/>
          </p:nvSpPr>
          <p:spPr>
            <a:xfrm>
              <a:off x="6931742" y="3592070"/>
              <a:ext cx="516193" cy="149055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endParaRPr lang="en-US" sz="5000">
                <a:solidFill>
                  <a:srgbClr val="44546A"/>
                </a:solidFill>
              </a:endParaRPr>
            </a:p>
          </p:txBody>
        </p:sp>
        <p:sp>
          <p:nvSpPr>
            <p:cNvPr id="6" name="TextBox 5"/>
            <p:cNvSpPr txBox="1"/>
            <p:nvPr/>
          </p:nvSpPr>
          <p:spPr>
            <a:xfrm>
              <a:off x="7885521" y="3879008"/>
              <a:ext cx="2776305" cy="1256633"/>
            </a:xfrm>
            <a:prstGeom prst="rect">
              <a:avLst/>
            </a:prstGeom>
            <a:noFill/>
          </p:spPr>
          <p:txBody>
            <a:bodyPr wrap="none" rtlCol="0">
              <a:spAutoFit/>
            </a:bodyPr>
            <a:lstStyle/>
            <a:p>
              <a:r>
                <a:rPr lang="en-US" sz="2400" b="1" dirty="0">
                  <a:solidFill>
                    <a:srgbClr val="336B90"/>
                  </a:solidFill>
                  <a:latin typeface="Arial" panose="020B0604020202020204" pitchFamily="34" charset="0"/>
                  <a:cs typeface="Arial" panose="020B0604020202020204" pitchFamily="34" charset="0"/>
                </a:rPr>
                <a:t>Used During </a:t>
              </a:r>
            </a:p>
            <a:p>
              <a:r>
                <a:rPr lang="en-US" sz="2400" b="1" dirty="0">
                  <a:solidFill>
                    <a:srgbClr val="336B90"/>
                  </a:solidFill>
                  <a:latin typeface="Arial" panose="020B0604020202020204" pitchFamily="34" charset="0"/>
                  <a:cs typeface="Arial" panose="020B0604020202020204" pitchFamily="34" charset="0"/>
                </a:rPr>
                <a:t>Pregnancy</a:t>
              </a:r>
            </a:p>
          </p:txBody>
        </p:sp>
      </p:grpSp>
      <p:sp>
        <p:nvSpPr>
          <p:cNvPr id="13" name="Title 1"/>
          <p:cNvSpPr txBox="1">
            <a:spLocks/>
          </p:cNvSpPr>
          <p:nvPr/>
        </p:nvSpPr>
        <p:spPr>
          <a:xfrm>
            <a:off x="0" y="-15803"/>
            <a:ext cx="12192000" cy="1051560"/>
          </a:xfrm>
          <a:prstGeom prst="rect">
            <a:avLst/>
          </a:prstGeom>
          <a:solidFill>
            <a:srgbClr val="0F416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prstClr val="white"/>
                </a:solidFill>
                <a:latin typeface="Arial" panose="020B0604020202020204" pitchFamily="34" charset="0"/>
                <a:cs typeface="Arial" panose="020B0604020202020204" pitchFamily="34" charset="0"/>
              </a:rPr>
              <a:t>Medications Used to Treat Opioid Use Disorders</a:t>
            </a:r>
            <a:endParaRPr lang="en-US" altLang="en-US" sz="40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86198" y="5543097"/>
            <a:ext cx="11579823" cy="830997"/>
          </a:xfrm>
          <a:prstGeom prst="rect">
            <a:avLst/>
          </a:prstGeom>
        </p:spPr>
        <p:txBody>
          <a:bodyPr wrap="square">
            <a:spAutoFit/>
          </a:bodyPr>
          <a:lstStyle/>
          <a:p>
            <a:r>
              <a:rPr lang="en-US" sz="2400" b="1" dirty="0">
                <a:solidFill>
                  <a:srgbClr val="336B90"/>
                </a:solidFill>
                <a:latin typeface="Arial" panose="020B0604020202020204" pitchFamily="34" charset="0"/>
                <a:cs typeface="Arial" panose="020B0604020202020204" pitchFamily="34" charset="0"/>
              </a:rPr>
              <a:t>“…opiate dependence is a medical disorder and … pharmacologic agents are effective in its treatment.”</a:t>
            </a:r>
          </a:p>
        </p:txBody>
      </p:sp>
      <p:sp>
        <p:nvSpPr>
          <p:cNvPr id="4" name="TextBox 3"/>
          <p:cNvSpPr txBox="1"/>
          <p:nvPr/>
        </p:nvSpPr>
        <p:spPr>
          <a:xfrm>
            <a:off x="4329635" y="6538496"/>
            <a:ext cx="8058787"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1400" dirty="0">
                <a:solidFill>
                  <a:prstClr val="black"/>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National Institute on Drug Abuse, </a:t>
            </a:r>
            <a:r>
              <a:rPr lang="en-US" sz="1400" dirty="0">
                <a:solidFill>
                  <a:prstClr val="black"/>
                </a:solidFill>
                <a:latin typeface="Arial" panose="020B0604020202020204" pitchFamily="34" charset="0"/>
                <a:cs typeface="Arial" panose="020B0604020202020204" pitchFamily="34" charset="0"/>
              </a:rPr>
              <a:t>2016; </a:t>
            </a:r>
            <a:r>
              <a:rPr lang="en-US" sz="1400" dirty="0">
                <a:latin typeface="Arial" panose="020B0604020202020204" pitchFamily="34" charset="0"/>
                <a:cs typeface="Arial" panose="020B0604020202020204" pitchFamily="34" charset="0"/>
              </a:rPr>
              <a:t>National Institute on Drug Abuse, </a:t>
            </a:r>
            <a:r>
              <a:rPr lang="en-US" sz="1400" dirty="0">
                <a:solidFill>
                  <a:prstClr val="black"/>
                </a:solidFill>
                <a:latin typeface="Arial" panose="020B0604020202020204" pitchFamily="34" charset="0"/>
                <a:cs typeface="Arial" panose="020B0604020202020204" pitchFamily="34" charset="0"/>
              </a:rPr>
              <a:t>2017; Jones et al., 2012)</a:t>
            </a:r>
          </a:p>
        </p:txBody>
      </p:sp>
    </p:spTree>
    <p:extLst>
      <p:ext uri="{BB962C8B-B14F-4D97-AF65-F5344CB8AC3E}">
        <p14:creationId xmlns:p14="http://schemas.microsoft.com/office/powerpoint/2010/main" val="27357752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08345" y="1638872"/>
            <a:ext cx="8294234" cy="2862322"/>
          </a:xfrm>
          <a:prstGeom prst="rect">
            <a:avLst/>
          </a:prstGeom>
          <a:noFill/>
        </p:spPr>
        <p:txBody>
          <a:bodyPr wrap="square" rtlCol="0">
            <a:spAutoFit/>
          </a:bodyPr>
          <a:lstStyle/>
          <a:p>
            <a:endParaRPr lang="en-US" sz="7200" dirty="0">
              <a:solidFill>
                <a:prstClr val="white"/>
              </a:solidFill>
              <a:latin typeface="Arial" panose="020B0604020202020204" pitchFamily="34" charset="0"/>
              <a:cs typeface="Arial" panose="020B0604020202020204" pitchFamily="34" charset="0"/>
            </a:endParaRPr>
          </a:p>
          <a:p>
            <a:r>
              <a:rPr lang="en-US" sz="5400" dirty="0">
                <a:solidFill>
                  <a:prstClr val="white"/>
                </a:solidFill>
                <a:latin typeface="Arial" panose="020B0604020202020204" pitchFamily="34" charset="0"/>
                <a:cs typeface="Arial" panose="020B0604020202020204" pitchFamily="34" charset="0"/>
              </a:rPr>
              <a:t>Treatment for Parents, Infants and Families</a:t>
            </a:r>
            <a:endParaRPr lang="en-US" sz="5400" b="1" dirty="0">
              <a:solidFill>
                <a:prstClr val="white"/>
              </a:solidFill>
              <a:latin typeface="Arial" panose="020B0604020202020204" pitchFamily="34" charset="0"/>
              <a:cs typeface="Arial" panose="020B0604020202020204" pitchFamily="34" charset="0"/>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912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568" y="1467853"/>
            <a:ext cx="6100011" cy="4860758"/>
          </a:xfrm>
        </p:spPr>
        <p:txBody>
          <a:bodyPr>
            <a:noAutofit/>
          </a:bodyPr>
          <a:lstStyle/>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The neonatal period is an optimal time to begin interventions to optimize dyadic interaction</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Improving clinician attitudes positively impact dyadic interactions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Nurses who demonstrated caring behaviors towards mothers were better able to help them recognize and interpret infant cues, thus enhancing mother-infant interactions</a:t>
            </a:r>
          </a:p>
        </p:txBody>
      </p:sp>
      <p:sp>
        <p:nvSpPr>
          <p:cNvPr id="4" name="Rectangle 3"/>
          <p:cNvSpPr/>
          <p:nvPr/>
        </p:nvSpPr>
        <p:spPr>
          <a:xfrm>
            <a:off x="4" y="-20082"/>
            <a:ext cx="12192000" cy="1051560"/>
          </a:xfrm>
          <a:prstGeom prst="rect">
            <a:avLst/>
          </a:prstGeom>
          <a:solidFill>
            <a:srgbClr val="0F416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2750" hangingPunct="0"/>
            <a:r>
              <a:rPr lang="en-US" sz="4000" kern="0" dirty="0">
                <a:solidFill>
                  <a:prstClr val="white"/>
                </a:solidFill>
                <a:latin typeface="Arial" panose="020B0604020202020204" pitchFamily="34" charset="0"/>
                <a:cs typeface="Arial" panose="020B0604020202020204" pitchFamily="34" charset="0"/>
                <a:sym typeface="Helvetica Light"/>
              </a:rPr>
              <a:t>Supporting the Mother/Infant Dyad</a:t>
            </a:r>
          </a:p>
        </p:txBody>
      </p:sp>
      <p:sp>
        <p:nvSpPr>
          <p:cNvPr id="5" name="Rectangle 4"/>
          <p:cNvSpPr/>
          <p:nvPr/>
        </p:nvSpPr>
        <p:spPr>
          <a:xfrm>
            <a:off x="2199746" y="6483561"/>
            <a:ext cx="4116833" cy="307777"/>
          </a:xfrm>
          <a:prstGeom prst="rect">
            <a:avLst/>
          </a:prstGeom>
        </p:spPr>
        <p:txBody>
          <a:bodyPr wrap="none">
            <a:spAutoFit/>
          </a:bodyPr>
          <a:lstStyle/>
          <a:p>
            <a:pPr algn="r" defTabSz="412750" hangingPunct="0"/>
            <a:r>
              <a:rPr lang="en-US" sz="1400" kern="0" dirty="0">
                <a:latin typeface="Arial" panose="020B0604020202020204" pitchFamily="34" charset="0"/>
                <a:ea typeface="Helvetica Light"/>
                <a:cs typeface="Arial" panose="020B0604020202020204" pitchFamily="34" charset="0"/>
                <a:sym typeface="Helvetica Light"/>
              </a:rPr>
              <a:t>(Velez &amp; </a:t>
            </a:r>
            <a:r>
              <a:rPr lang="en-US" sz="1400" kern="0" dirty="0" err="1">
                <a:latin typeface="Arial" panose="020B0604020202020204" pitchFamily="34" charset="0"/>
                <a:ea typeface="Helvetica Light"/>
                <a:cs typeface="Arial" panose="020B0604020202020204" pitchFamily="34" charset="0"/>
                <a:sym typeface="Helvetica Light"/>
              </a:rPr>
              <a:t>Jansson</a:t>
            </a:r>
            <a:r>
              <a:rPr lang="en-US" sz="1400" kern="0" dirty="0">
                <a:latin typeface="Arial" panose="020B0604020202020204" pitchFamily="34" charset="0"/>
                <a:ea typeface="Helvetica Light"/>
                <a:cs typeface="Arial" panose="020B0604020202020204" pitchFamily="34" charset="0"/>
                <a:sym typeface="Helvetica Light"/>
              </a:rPr>
              <a:t>, 2008; </a:t>
            </a:r>
            <a:r>
              <a:rPr lang="en-US" sz="1400" kern="0" dirty="0">
                <a:latin typeface="Arial" panose="020B0604020202020204" pitchFamily="34" charset="0"/>
                <a:cs typeface="Arial" panose="020B0604020202020204" pitchFamily="34" charset="0"/>
                <a:sym typeface="Helvetica Light"/>
              </a:rPr>
              <a:t>Velez &amp; </a:t>
            </a:r>
            <a:r>
              <a:rPr lang="en-US" sz="1400" kern="0" dirty="0" err="1">
                <a:latin typeface="Arial" panose="020B0604020202020204" pitchFamily="34" charset="0"/>
                <a:cs typeface="Arial" panose="020B0604020202020204" pitchFamily="34" charset="0"/>
                <a:sym typeface="Helvetica Light"/>
              </a:rPr>
              <a:t>Jansson</a:t>
            </a:r>
            <a:r>
              <a:rPr lang="en-US" sz="1400" kern="0" dirty="0">
                <a:latin typeface="Arial" panose="020B0604020202020204" pitchFamily="34" charset="0"/>
                <a:cs typeface="Arial" panose="020B0604020202020204" pitchFamily="34" charset="0"/>
                <a:sym typeface="Helvetica Light"/>
              </a:rPr>
              <a:t>, 2015) </a:t>
            </a:r>
            <a:endParaRPr lang="en-US" sz="1400" kern="0" dirty="0">
              <a:latin typeface="Arial" panose="020B0604020202020204" pitchFamily="34" charset="0"/>
              <a:ea typeface="Helvetica Light"/>
              <a:cs typeface="Arial" panose="020B0604020202020204" pitchFamily="34" charset="0"/>
              <a:sym typeface="Helvetica Light"/>
            </a:endParaRPr>
          </a:p>
        </p:txBody>
      </p:sp>
      <p:pic>
        <p:nvPicPr>
          <p:cNvPr id="6" name="Picture 5">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44" t="17249" r="14002" b="-466"/>
          <a:stretch/>
        </p:blipFill>
        <p:spPr>
          <a:xfrm>
            <a:off x="6533147" y="1031478"/>
            <a:ext cx="5658853" cy="5861492"/>
          </a:xfrm>
          <a:prstGeom prst="rect">
            <a:avLst/>
          </a:prstGeom>
        </p:spPr>
      </p:pic>
    </p:spTree>
    <p:extLst>
      <p:ext uri="{BB962C8B-B14F-4D97-AF65-F5344CB8AC3E}">
        <p14:creationId xmlns:p14="http://schemas.microsoft.com/office/powerpoint/2010/main" val="223106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 t="5812" r="4287" b="20558"/>
          <a:stretch/>
        </p:blipFill>
        <p:spPr>
          <a:xfrm flipH="1">
            <a:off x="-2" y="-1"/>
            <a:ext cx="12301433" cy="6919556"/>
          </a:xfrm>
          <a:prstGeom prst="rect">
            <a:avLst/>
          </a:prstGeom>
        </p:spPr>
      </p:pic>
      <p:sp>
        <p:nvSpPr>
          <p:cNvPr id="7" name="TextBox 6"/>
          <p:cNvSpPr txBox="1"/>
          <p:nvPr/>
        </p:nvSpPr>
        <p:spPr>
          <a:xfrm>
            <a:off x="2" y="5670688"/>
            <a:ext cx="12191998" cy="984885"/>
          </a:xfrm>
          <a:prstGeom prst="rect">
            <a:avLst/>
          </a:prstGeom>
          <a:solidFill>
            <a:schemeClr val="bg1">
              <a:alpha val="90000"/>
            </a:schemeClr>
          </a:solidFill>
        </p:spPr>
        <p:txBody>
          <a:bodyPr wrap="square" lIns="228600" rtlCol="0">
            <a:spAutoFit/>
          </a:bodyPr>
          <a:lstStyle/>
          <a:p>
            <a:pPr>
              <a:spcBef>
                <a:spcPts val="300"/>
              </a:spcBef>
              <a:spcAft>
                <a:spcPts val="300"/>
              </a:spcAft>
            </a:pPr>
            <a:r>
              <a:rPr lang="en-US" sz="2900" dirty="0">
                <a:solidFill>
                  <a:srgbClr val="0F4162"/>
                </a:solidFill>
                <a:latin typeface="Arial" panose="020B0604020202020204" pitchFamily="34" charset="0"/>
                <a:cs typeface="Arial" panose="020B0604020202020204" pitchFamily="34" charset="0"/>
              </a:rPr>
              <a:t>…substantial and sustained </a:t>
            </a:r>
            <a:r>
              <a:rPr lang="en-US" sz="2900" b="1" dirty="0">
                <a:solidFill>
                  <a:srgbClr val="0F4162"/>
                </a:solidFill>
                <a:latin typeface="Arial" panose="020B0604020202020204" pitchFamily="34" charset="0"/>
                <a:cs typeface="Arial" panose="020B0604020202020204" pitchFamily="34" charset="0"/>
              </a:rPr>
              <a:t>decreases</a:t>
            </a:r>
            <a:r>
              <a:rPr lang="en-US" sz="2900" dirty="0">
                <a:solidFill>
                  <a:srgbClr val="0F4162"/>
                </a:solidFill>
                <a:latin typeface="Arial" panose="020B0604020202020204" pitchFamily="34" charset="0"/>
                <a:cs typeface="Arial" panose="020B0604020202020204" pitchFamily="34" charset="0"/>
              </a:rPr>
              <a:t> in average </a:t>
            </a:r>
            <a:r>
              <a:rPr lang="en-US" sz="2900" b="1" dirty="0">
                <a:solidFill>
                  <a:srgbClr val="0F4162"/>
                </a:solidFill>
                <a:latin typeface="Arial" panose="020B0604020202020204" pitchFamily="34" charset="0"/>
                <a:cs typeface="Arial" panose="020B0604020202020204" pitchFamily="34" charset="0"/>
              </a:rPr>
              <a:t>length of stay</a:t>
            </a:r>
            <a:r>
              <a:rPr lang="en-US" sz="2900" dirty="0">
                <a:solidFill>
                  <a:srgbClr val="0F4162"/>
                </a:solidFill>
                <a:latin typeface="Arial" panose="020B0604020202020204" pitchFamily="34" charset="0"/>
                <a:cs typeface="Arial" panose="020B0604020202020204" pitchFamily="34" charset="0"/>
              </a:rPr>
              <a:t>, </a:t>
            </a:r>
            <a:br>
              <a:rPr lang="en-US" sz="2900" dirty="0">
                <a:solidFill>
                  <a:srgbClr val="0F4162"/>
                </a:solidFill>
                <a:latin typeface="Arial" panose="020B0604020202020204" pitchFamily="34" charset="0"/>
                <a:cs typeface="Arial" panose="020B0604020202020204" pitchFamily="34" charset="0"/>
              </a:rPr>
            </a:br>
            <a:r>
              <a:rPr lang="en-US" sz="2900" dirty="0">
                <a:solidFill>
                  <a:srgbClr val="0F4162"/>
                </a:solidFill>
                <a:latin typeface="Arial" panose="020B0604020202020204" pitchFamily="34" charset="0"/>
                <a:cs typeface="Arial" panose="020B0604020202020204" pitchFamily="34" charset="0"/>
              </a:rPr>
              <a:t>the proportion of </a:t>
            </a:r>
            <a:r>
              <a:rPr lang="en-US" sz="2900" b="1" dirty="0">
                <a:solidFill>
                  <a:srgbClr val="0F4162"/>
                </a:solidFill>
                <a:latin typeface="Arial" panose="020B0604020202020204" pitchFamily="34" charset="0"/>
                <a:cs typeface="Arial" panose="020B0604020202020204" pitchFamily="34" charset="0"/>
              </a:rPr>
              <a:t>infants treated with morphine</a:t>
            </a:r>
            <a:r>
              <a:rPr lang="en-US" sz="2900" dirty="0">
                <a:solidFill>
                  <a:srgbClr val="0F4162"/>
                </a:solidFill>
                <a:latin typeface="Arial" panose="020B0604020202020204" pitchFamily="34" charset="0"/>
                <a:cs typeface="Arial" panose="020B0604020202020204" pitchFamily="34" charset="0"/>
              </a:rPr>
              <a:t>, and </a:t>
            </a:r>
            <a:r>
              <a:rPr lang="en-US" sz="2900" b="1" dirty="0">
                <a:solidFill>
                  <a:srgbClr val="0F4162"/>
                </a:solidFill>
                <a:latin typeface="Arial" panose="020B0604020202020204" pitchFamily="34" charset="0"/>
                <a:cs typeface="Arial" panose="020B0604020202020204" pitchFamily="34" charset="0"/>
              </a:rPr>
              <a:t>hospital costs</a:t>
            </a:r>
            <a:r>
              <a:rPr lang="en-US" sz="2900" dirty="0">
                <a:solidFill>
                  <a:srgbClr val="0F4162"/>
                </a:solidFill>
                <a:latin typeface="Arial" panose="020B0604020202020204" pitchFamily="34" charset="0"/>
                <a:cs typeface="Arial" panose="020B0604020202020204" pitchFamily="34" charset="0"/>
              </a:rPr>
              <a:t>.</a:t>
            </a:r>
          </a:p>
        </p:txBody>
      </p:sp>
      <p:sp>
        <p:nvSpPr>
          <p:cNvPr id="9" name="TextBox 8"/>
          <p:cNvSpPr txBox="1"/>
          <p:nvPr/>
        </p:nvSpPr>
        <p:spPr>
          <a:xfrm>
            <a:off x="10195444" y="6633676"/>
            <a:ext cx="210598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(Grossman et al., 2017)</a:t>
            </a:r>
          </a:p>
        </p:txBody>
      </p:sp>
      <p:sp>
        <p:nvSpPr>
          <p:cNvPr id="8" name="Rectangle 7"/>
          <p:cNvSpPr/>
          <p:nvPr/>
        </p:nvSpPr>
        <p:spPr>
          <a:xfrm>
            <a:off x="-1" y="-1"/>
            <a:ext cx="12301432" cy="1280160"/>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28600" tIns="45720" rIns="22860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400" dirty="0">
                <a:solidFill>
                  <a:schemeClr val="bg1"/>
                </a:solidFill>
                <a:latin typeface="Arial" panose="020B0604020202020204" pitchFamily="34" charset="0"/>
                <a:cs typeface="Arial" panose="020B0604020202020204" pitchFamily="34" charset="0"/>
              </a:rPr>
              <a:t>Interventions for infant treatment focused on a simplified approach to assessment, nonpharmacological therapies, care outside of the NICU, and empowering messages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to parents that led to…</a:t>
            </a:r>
          </a:p>
        </p:txBody>
      </p:sp>
    </p:spTree>
    <p:extLst>
      <p:ext uri="{BB962C8B-B14F-4D97-AF65-F5344CB8AC3E}">
        <p14:creationId xmlns:p14="http://schemas.microsoft.com/office/powerpoint/2010/main" val="2676978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4" cy="6858000"/>
          </a:xfrm>
          <a:prstGeom prst="rect">
            <a:avLst/>
          </a:prstGeom>
          <a:solidFill>
            <a:schemeClr val="bg1"/>
          </a:solidFill>
        </p:spPr>
        <p:txBody>
          <a:bodyPr wrap="square" rtlCol="0">
            <a:spAutoFit/>
          </a:bodyPr>
          <a:lstStyle/>
          <a:p>
            <a:endParaRPr lang="en-US" dirty="0"/>
          </a:p>
        </p:txBody>
      </p:sp>
      <p:sp>
        <p:nvSpPr>
          <p:cNvPr id="17" name="TextBox 16"/>
          <p:cNvSpPr txBox="1"/>
          <p:nvPr/>
        </p:nvSpPr>
        <p:spPr>
          <a:xfrm>
            <a:off x="347089" y="1207942"/>
            <a:ext cx="11497825" cy="5252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spcBef>
                <a:spcPts val="600"/>
              </a:spcBef>
              <a:spcAft>
                <a:spcPts val="600"/>
              </a:spcAft>
            </a:pPr>
            <a:r>
              <a:rPr lang="en-US" sz="2400" dirty="0">
                <a:latin typeface="Arial" panose="020B0604020202020204" pitchFamily="34" charset="0"/>
                <a:cs typeface="Arial" panose="020B0604020202020204" pitchFamily="34" charset="0"/>
              </a:rPr>
              <a:t>The postpartum period can be a challenging time for mothers using opioids and those with substance use disorders...</a:t>
            </a:r>
          </a:p>
          <a:p>
            <a:pPr marL="342900" indent="-342900" defTabSz="412750" hangingPunct="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Women who use opioids during pregnancy are at increased risk of depression, anxiety, and maternal death compared to those not using opioids  </a:t>
            </a:r>
          </a:p>
          <a:p>
            <a:pPr marL="342900" indent="-342900" defTabSz="412750" hangingPunct="0">
              <a:spcBef>
                <a:spcPts val="600"/>
              </a:spcBef>
              <a:spcAft>
                <a:spcPts val="6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sym typeface="Helvetica Light"/>
              </a:rPr>
              <a:t>Recent studies indicate that nearly half of maternal deaths in the postpartum period may be related to substance use and 1 in 5 specifically related to overdose</a:t>
            </a:r>
          </a:p>
          <a:p>
            <a:pPr marL="342900" indent="-342900" defTabSz="412750" hangingPunct="0">
              <a:spcBef>
                <a:spcPts val="600"/>
              </a:spcBef>
              <a:spcAft>
                <a:spcPts val="6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sym typeface="Helvetica Light"/>
              </a:rPr>
              <a:t>Women with opioids use disorders are more susceptible to overdose between 7 and 12 months postpartum than any other time during pregnancy or the year after their infant’s birth</a:t>
            </a:r>
          </a:p>
          <a:p>
            <a:pPr marL="342900" indent="-342900" defTabSz="412750" hangingPunct="0">
              <a:spcBef>
                <a:spcPts val="600"/>
              </a:spcBef>
              <a:spcAft>
                <a:spcPts val="6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sym typeface="Helvetica Light"/>
              </a:rPr>
              <a:t>Women are more likely to overdose during pregnancy and throughout the first year postpartum if they are not on pharmacotherapy to treat their opioid use disorder</a:t>
            </a:r>
          </a:p>
        </p:txBody>
      </p:sp>
      <p:sp>
        <p:nvSpPr>
          <p:cNvPr id="2" name="TextBox 1"/>
          <p:cNvSpPr txBox="1"/>
          <p:nvPr/>
        </p:nvSpPr>
        <p:spPr>
          <a:xfrm>
            <a:off x="5772801" y="6451430"/>
            <a:ext cx="6419199"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solidFill>
                  <a:srgbClr val="000000"/>
                </a:solidFill>
                <a:latin typeface="Helvetica Light"/>
                <a:ea typeface="Helvetica Light"/>
                <a:cs typeface="Helvetica Light"/>
                <a:sym typeface="Helvetica Light"/>
              </a:rPr>
              <a:t>(Mehta et al., 2016; Metz et al., 2016; Whiteman et al., 2014; Schiff et al., 2018) </a:t>
            </a:r>
          </a:p>
        </p:txBody>
      </p:sp>
      <p:sp>
        <p:nvSpPr>
          <p:cNvPr id="8" name="Rectangle 7"/>
          <p:cNvSpPr/>
          <p:nvPr/>
        </p:nvSpPr>
        <p:spPr>
          <a:xfrm>
            <a:off x="4" y="-20082"/>
            <a:ext cx="12192000" cy="1051560"/>
          </a:xfrm>
          <a:prstGeom prst="rect">
            <a:avLst/>
          </a:prstGeom>
          <a:solidFill>
            <a:srgbClr val="0F416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2750" hangingPunct="0"/>
            <a:r>
              <a:rPr lang="en-US" sz="4000" kern="0" dirty="0">
                <a:solidFill>
                  <a:prstClr val="white"/>
                </a:solidFill>
                <a:latin typeface="Arial" panose="020B0604020202020204" pitchFamily="34" charset="0"/>
                <a:cs typeface="Arial" panose="020B0604020202020204" pitchFamily="34" charset="0"/>
                <a:sym typeface="Helvetica Light"/>
              </a:rPr>
              <a:t>Postpartum Period</a:t>
            </a:r>
          </a:p>
        </p:txBody>
      </p:sp>
    </p:spTree>
    <p:extLst>
      <p:ext uri="{BB962C8B-B14F-4D97-AF65-F5344CB8AC3E}">
        <p14:creationId xmlns:p14="http://schemas.microsoft.com/office/powerpoint/2010/main" val="36286518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112303303"/>
              </p:ext>
            </p:extLst>
          </p:nvPr>
        </p:nvGraphicFramePr>
        <p:xfrm>
          <a:off x="391885" y="998508"/>
          <a:ext cx="11408229" cy="548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xmlns="" id="{600ADE9B-F383-4C2C-96DB-E29746084B96}"/>
              </a:ext>
            </a:extLst>
          </p:cNvPr>
          <p:cNvSpPr txBox="1">
            <a:spLocks/>
          </p:cNvSpPr>
          <p:nvPr/>
        </p:nvSpPr>
        <p:spPr>
          <a:xfrm>
            <a:off x="0" y="0"/>
            <a:ext cx="12192000" cy="105156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4000" dirty="0">
                <a:solidFill>
                  <a:prstClr val="white"/>
                </a:solidFill>
              </a:rPr>
              <a:t>A Family Focus</a:t>
            </a:r>
          </a:p>
        </p:txBody>
      </p:sp>
      <p:sp>
        <p:nvSpPr>
          <p:cNvPr id="6" name="TextBox 5"/>
          <p:cNvSpPr txBox="1"/>
          <p:nvPr/>
        </p:nvSpPr>
        <p:spPr>
          <a:xfrm>
            <a:off x="7344230" y="6356848"/>
            <a:ext cx="4852978" cy="307777"/>
          </a:xfrm>
          <a:prstGeom prst="rect">
            <a:avLst/>
          </a:prstGeom>
          <a:noFill/>
        </p:spPr>
        <p:txBody>
          <a:bodyPr wrap="square" rtlCol="0">
            <a:spAutoFit/>
          </a:bodyPr>
          <a:lstStyle/>
          <a:p>
            <a:pPr algn="ctr"/>
            <a:r>
              <a:rPr lang="en-US" sz="1400" dirty="0">
                <a:solidFill>
                  <a:prstClr val="black"/>
                </a:solidFill>
                <a:cs typeface="Arial" panose="020B0604020202020204" pitchFamily="34" charset="0"/>
              </a:rPr>
              <a:t>(Werner, Young, Dennis, &amp; Amatetti, 2007)</a:t>
            </a:r>
          </a:p>
        </p:txBody>
      </p:sp>
    </p:spTree>
    <p:extLst>
      <p:ext uri="{BB962C8B-B14F-4D97-AF65-F5344CB8AC3E}">
        <p14:creationId xmlns:p14="http://schemas.microsoft.com/office/powerpoint/2010/main" val="2371091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40073" y="3210992"/>
            <a:ext cx="3351927" cy="4360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dirty="0">
              <a:solidFill>
                <a:srgbClr val="000000"/>
              </a:solidFill>
              <a:latin typeface="Helvetica Light"/>
              <a:ea typeface="Helvetica Light"/>
              <a:cs typeface="Helvetica Light"/>
              <a:sym typeface="Helvetica Light"/>
            </a:endParaRPr>
          </a:p>
        </p:txBody>
      </p:sp>
      <p:sp>
        <p:nvSpPr>
          <p:cNvPr id="3" name="TextBox 2"/>
          <p:cNvSpPr txBox="1"/>
          <p:nvPr/>
        </p:nvSpPr>
        <p:spPr>
          <a:xfrm>
            <a:off x="9645805" y="5876679"/>
            <a:ext cx="2163337" cy="4360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dirty="0">
              <a:solidFill>
                <a:srgbClr val="000000"/>
              </a:solidFill>
              <a:latin typeface="Helvetica Light"/>
              <a:ea typeface="Helvetica Light"/>
              <a:cs typeface="Helvetica Light"/>
              <a:sym typeface="Helvetica Light"/>
            </a:endParaRPr>
          </a:p>
        </p:txBody>
      </p:sp>
      <p:pic>
        <p:nvPicPr>
          <p:cNvPr id="9" name="Picture 8">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556970"/>
            <a:ext cx="8836898" cy="6301031"/>
          </a:xfrm>
          <a:prstGeom prst="rect">
            <a:avLst/>
          </a:prstGeom>
        </p:spPr>
      </p:pic>
      <p:sp>
        <p:nvSpPr>
          <p:cNvPr id="2" name="Rectangle 1"/>
          <p:cNvSpPr/>
          <p:nvPr/>
        </p:nvSpPr>
        <p:spPr>
          <a:xfrm>
            <a:off x="3319208" y="800847"/>
            <a:ext cx="8871205" cy="1938992"/>
          </a:xfrm>
          <a:prstGeom prst="rect">
            <a:avLst/>
          </a:prstGeom>
          <a:solidFill>
            <a:schemeClr val="accent2">
              <a:lumMod val="20000"/>
              <a:lumOff val="80000"/>
              <a:alpha val="75000"/>
            </a:schemeClr>
          </a:solidFill>
          <a:ln>
            <a:solidFill>
              <a:schemeClr val="tx1"/>
            </a:solidFill>
          </a:ln>
        </p:spPr>
        <p:txBody>
          <a:bodyPr wrap="square">
            <a:spAutoFit/>
          </a:bodyPr>
          <a:lstStyle/>
          <a:p>
            <a:pPr algn="r" defTabSz="914172">
              <a:spcBef>
                <a:spcPts val="1200"/>
              </a:spcBef>
              <a:spcAft>
                <a:spcPts val="1200"/>
              </a:spcAft>
            </a:pPr>
            <a:r>
              <a:rPr lang="en-US" sz="2400" dirty="0">
                <a:solidFill>
                  <a:srgbClr val="4472C4">
                    <a:lumMod val="50000"/>
                  </a:srgbClr>
                </a:solidFill>
                <a:ea typeface="Yu Gothic UI Semibold" panose="020B0700000000000000" pitchFamily="34" charset="-128"/>
              </a:rPr>
              <a:t>Mothers who participated in the Celebrating Families! Program and received integrated case management showed significant improvements in </a:t>
            </a:r>
            <a:r>
              <a:rPr lang="en-US" sz="2400" b="1" u="sng" dirty="0">
                <a:solidFill>
                  <a:srgbClr val="4472C4">
                    <a:lumMod val="50000"/>
                  </a:srgbClr>
                </a:solidFill>
                <a:ea typeface="Yu Gothic UI Semibold" panose="020B0700000000000000" pitchFamily="34" charset="-128"/>
              </a:rPr>
              <a:t>recovery</a:t>
            </a:r>
            <a:r>
              <a:rPr lang="en-US" sz="2400" dirty="0">
                <a:solidFill>
                  <a:srgbClr val="4472C4">
                    <a:lumMod val="50000"/>
                  </a:srgbClr>
                </a:solidFill>
                <a:ea typeface="Yu Gothic UI Semibold" panose="020B0700000000000000" pitchFamily="34" charset="-128"/>
              </a:rPr>
              <a:t>, including reduced mental health symptoms, reduction in risky behaviors, and longer program retention </a:t>
            </a:r>
            <a:r>
              <a:rPr lang="en-US" dirty="0">
                <a:solidFill>
                  <a:srgbClr val="4472C4">
                    <a:lumMod val="50000"/>
                  </a:srgbClr>
                </a:solidFill>
                <a:ea typeface="Yu Gothic UI Semibold" panose="020B0700000000000000" pitchFamily="34" charset="-128"/>
              </a:rPr>
              <a:t>(Zweben et al., 2015).</a:t>
            </a:r>
          </a:p>
        </p:txBody>
      </p:sp>
      <p:sp>
        <p:nvSpPr>
          <p:cNvPr id="6" name="Rectangle 5"/>
          <p:cNvSpPr/>
          <p:nvPr/>
        </p:nvSpPr>
        <p:spPr>
          <a:xfrm>
            <a:off x="5263122" y="4900550"/>
            <a:ext cx="6928878" cy="1846659"/>
          </a:xfrm>
          <a:prstGeom prst="rect">
            <a:avLst/>
          </a:prstGeom>
          <a:solidFill>
            <a:schemeClr val="accent2">
              <a:lumMod val="20000"/>
              <a:lumOff val="80000"/>
              <a:alpha val="75000"/>
            </a:schemeClr>
          </a:solidFill>
          <a:ln>
            <a:solidFill>
              <a:schemeClr val="tx1"/>
            </a:solidFill>
          </a:ln>
        </p:spPr>
        <p:txBody>
          <a:bodyPr wrap="square">
            <a:spAutoFit/>
          </a:bodyPr>
          <a:lstStyle/>
          <a:p>
            <a:pPr algn="r" defTabSz="914172">
              <a:spcBef>
                <a:spcPts val="1200"/>
              </a:spcBef>
              <a:spcAft>
                <a:spcPts val="1200"/>
              </a:spcAft>
            </a:pPr>
            <a:r>
              <a:rPr lang="en-US" sz="2400" b="1" dirty="0">
                <a:solidFill>
                  <a:srgbClr val="4472C4">
                    <a:lumMod val="50000"/>
                  </a:srgbClr>
                </a:solidFill>
                <a:ea typeface="Yu Gothic UI Semibold" panose="020B0700000000000000" pitchFamily="34" charset="-128"/>
                <a:cs typeface="Arial" pitchFamily="34" charset="0"/>
              </a:rPr>
              <a:t>Retention and completion of  comprehensive substance use treatment </a:t>
            </a:r>
            <a:r>
              <a:rPr lang="en-US" sz="2400" dirty="0">
                <a:solidFill>
                  <a:srgbClr val="4472C4">
                    <a:lumMod val="50000"/>
                  </a:srgbClr>
                </a:solidFill>
                <a:ea typeface="Yu Gothic UI Semibold" panose="020B0700000000000000" pitchFamily="34" charset="-128"/>
                <a:cs typeface="Arial" pitchFamily="34" charset="0"/>
              </a:rPr>
              <a:t>have been found to be the </a:t>
            </a:r>
            <a:r>
              <a:rPr lang="en-US" sz="2400" b="1" dirty="0">
                <a:solidFill>
                  <a:srgbClr val="4472C4">
                    <a:lumMod val="50000"/>
                  </a:srgbClr>
                </a:solidFill>
                <a:ea typeface="Yu Gothic UI Semibold" panose="020B0700000000000000" pitchFamily="34" charset="-128"/>
                <a:cs typeface="Arial" pitchFamily="34" charset="0"/>
              </a:rPr>
              <a:t>strongest predictors of reunification</a:t>
            </a:r>
            <a:r>
              <a:rPr lang="en-US" sz="2400" dirty="0">
                <a:solidFill>
                  <a:srgbClr val="4472C4">
                    <a:lumMod val="50000"/>
                  </a:srgbClr>
                </a:solidFill>
                <a:ea typeface="Yu Gothic UI Semibold" panose="020B0700000000000000" pitchFamily="34" charset="-128"/>
                <a:cs typeface="Arial" pitchFamily="34" charset="0"/>
              </a:rPr>
              <a:t> with children for parents with substance use disorders </a:t>
            </a:r>
            <a:r>
              <a:rPr lang="en-US" dirty="0">
                <a:solidFill>
                  <a:srgbClr val="4472C4">
                    <a:lumMod val="50000"/>
                  </a:srgbClr>
                </a:solidFill>
                <a:ea typeface="Yu Gothic UI Semibold" panose="020B0700000000000000" pitchFamily="34" charset="-128"/>
                <a:cs typeface="Arial" pitchFamily="34" charset="0"/>
              </a:rPr>
              <a:t>(Green, Rockhill, &amp; Furrer, 2007; Marsh, Smith, &amp; Bruni, 2011).</a:t>
            </a:r>
          </a:p>
        </p:txBody>
      </p:sp>
      <p:sp>
        <p:nvSpPr>
          <p:cNvPr id="7" name="Rectangle 6"/>
          <p:cNvSpPr/>
          <p:nvPr/>
        </p:nvSpPr>
        <p:spPr>
          <a:xfrm>
            <a:off x="4040233" y="2859928"/>
            <a:ext cx="8151767" cy="1938992"/>
          </a:xfrm>
          <a:prstGeom prst="rect">
            <a:avLst/>
          </a:prstGeom>
          <a:solidFill>
            <a:schemeClr val="accent2">
              <a:lumMod val="20000"/>
              <a:lumOff val="80000"/>
              <a:alpha val="75000"/>
            </a:schemeClr>
          </a:solidFill>
          <a:ln>
            <a:solidFill>
              <a:schemeClr val="tx1"/>
            </a:solidFill>
          </a:ln>
        </p:spPr>
        <p:txBody>
          <a:bodyPr wrap="square">
            <a:spAutoFit/>
          </a:bodyPr>
          <a:lstStyle/>
          <a:p>
            <a:pPr algn="r" defTabSz="914172">
              <a:spcBef>
                <a:spcPts val="1200"/>
              </a:spcBef>
              <a:spcAft>
                <a:spcPts val="1200"/>
              </a:spcAft>
            </a:pPr>
            <a:r>
              <a:rPr lang="en-US" sz="2400" dirty="0">
                <a:solidFill>
                  <a:srgbClr val="4472C4">
                    <a:lumMod val="50000"/>
                  </a:srgbClr>
                </a:solidFill>
                <a:ea typeface="Yu Gothic UI Semibold" panose="020B0700000000000000" pitchFamily="34" charset="-128"/>
              </a:rPr>
              <a:t>Women who participated in programs that included a </a:t>
            </a:r>
            <a:r>
              <a:rPr lang="en-US" sz="2400" b="1" dirty="0">
                <a:solidFill>
                  <a:srgbClr val="4472C4">
                    <a:lumMod val="50000"/>
                  </a:srgbClr>
                </a:solidFill>
                <a:ea typeface="Yu Gothic UI Semibold" panose="020B0700000000000000" pitchFamily="34" charset="-128"/>
              </a:rPr>
              <a:t>“high” level of family and children’s services </a:t>
            </a:r>
            <a:r>
              <a:rPr lang="en-US" sz="2400" dirty="0">
                <a:solidFill>
                  <a:srgbClr val="4472C4">
                    <a:lumMod val="50000"/>
                  </a:srgbClr>
                </a:solidFill>
                <a:ea typeface="Yu Gothic UI Semibold" panose="020B0700000000000000" pitchFamily="34" charset="-128"/>
              </a:rPr>
              <a:t>were </a:t>
            </a:r>
            <a:r>
              <a:rPr lang="en-US" sz="2400" b="1" u="sng" dirty="0">
                <a:solidFill>
                  <a:srgbClr val="4472C4">
                    <a:lumMod val="50000"/>
                  </a:srgbClr>
                </a:solidFill>
                <a:ea typeface="Yu Gothic UI Semibold" panose="020B0700000000000000" pitchFamily="34" charset="-128"/>
              </a:rPr>
              <a:t>twice as likely to reunify</a:t>
            </a:r>
            <a:r>
              <a:rPr lang="en-US" sz="2400" b="1" dirty="0">
                <a:solidFill>
                  <a:srgbClr val="4472C4">
                    <a:lumMod val="50000"/>
                  </a:srgbClr>
                </a:solidFill>
                <a:ea typeface="Yu Gothic UI Semibold" panose="020B0700000000000000" pitchFamily="34" charset="-128"/>
              </a:rPr>
              <a:t> </a:t>
            </a:r>
            <a:r>
              <a:rPr lang="en-US" sz="2400" dirty="0">
                <a:solidFill>
                  <a:srgbClr val="4472C4">
                    <a:lumMod val="50000"/>
                  </a:srgbClr>
                </a:solidFill>
                <a:ea typeface="Yu Gothic UI Semibold" panose="020B0700000000000000" pitchFamily="34" charset="-128"/>
              </a:rPr>
              <a:t>with their children, as those who participated in programs with a “low” level of these services </a:t>
            </a:r>
            <a:r>
              <a:rPr lang="en-US" dirty="0">
                <a:solidFill>
                  <a:srgbClr val="4472C4">
                    <a:lumMod val="50000"/>
                  </a:srgbClr>
                </a:solidFill>
                <a:ea typeface="Yu Gothic UI Semibold" panose="020B0700000000000000" pitchFamily="34" charset="-128"/>
              </a:rPr>
              <a:t>(Grella, Hser &amp; Yang, 2006).</a:t>
            </a:r>
          </a:p>
        </p:txBody>
      </p:sp>
      <p:sp>
        <p:nvSpPr>
          <p:cNvPr id="10" name="Title 5"/>
          <p:cNvSpPr txBox="1">
            <a:spLocks/>
          </p:cNvSpPr>
          <p:nvPr/>
        </p:nvSpPr>
        <p:spPr>
          <a:xfrm>
            <a:off x="1588" y="-10567"/>
            <a:ext cx="12192000" cy="737657"/>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3200" dirty="0">
                <a:solidFill>
                  <a:srgbClr val="FFFFFF"/>
                </a:solidFill>
                <a:cs typeface="Arial" panose="020B0604020202020204" pitchFamily="34" charset="0"/>
              </a:rPr>
              <a:t>Benefits of Family-Centered Substance Use Disorder Treatment</a:t>
            </a:r>
          </a:p>
        </p:txBody>
      </p:sp>
    </p:spTree>
    <p:extLst>
      <p:ext uri="{BB962C8B-B14F-4D97-AF65-F5344CB8AC3E}">
        <p14:creationId xmlns:p14="http://schemas.microsoft.com/office/powerpoint/2010/main" val="1108069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24" y="1319134"/>
            <a:ext cx="5304819" cy="3813858"/>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0" y="5528797"/>
            <a:ext cx="12192000" cy="975353"/>
            <a:chOff x="0" y="5603634"/>
            <a:chExt cx="12192000" cy="877978"/>
          </a:xfrm>
          <a:solidFill>
            <a:srgbClr val="0F4162"/>
          </a:solidFill>
        </p:grpSpPr>
        <p:sp>
          <p:nvSpPr>
            <p:cNvPr id="3" name="Rectangle 2"/>
            <p:cNvSpPr/>
            <p:nvPr/>
          </p:nvSpPr>
          <p:spPr>
            <a:xfrm>
              <a:off x="0" y="5603634"/>
              <a:ext cx="12192000" cy="877978"/>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dirty="0">
                <a:solidFill>
                  <a:prstClr val="white"/>
                </a:solidFill>
              </a:endParaRPr>
            </a:p>
          </p:txBody>
        </p:sp>
        <p:sp>
          <p:nvSpPr>
            <p:cNvPr id="10" name="Rectangle 9"/>
            <p:cNvSpPr/>
            <p:nvPr/>
          </p:nvSpPr>
          <p:spPr>
            <a:xfrm>
              <a:off x="362264" y="5603634"/>
              <a:ext cx="11609968" cy="748034"/>
            </a:xfrm>
            <a:prstGeom prst="rect">
              <a:avLst/>
            </a:prstGeom>
            <a:solidFill>
              <a:srgbClr val="0F4162"/>
            </a:solidFill>
          </p:spPr>
          <p:txBody>
            <a:bodyPr wrap="square">
              <a:spAutoFit/>
            </a:bodyPr>
            <a:lstStyle/>
            <a:p>
              <a:pPr algn="ctr"/>
              <a:r>
                <a:rPr lang="en-US" sz="2400" dirty="0">
                  <a:solidFill>
                    <a:prstClr val="white"/>
                  </a:solidFill>
                  <a:latin typeface="Arial" panose="020B0604020202020204" pitchFamily="34" charset="0"/>
                  <a:cs typeface="Arial" panose="020B0604020202020204" pitchFamily="34" charset="0"/>
                </a:rPr>
                <a:t>~85% of children in substantiated abuse and neglect cases                                  either stay home or go home  </a:t>
              </a:r>
            </a:p>
          </p:txBody>
        </p:sp>
      </p:grpSp>
      <p:sp>
        <p:nvSpPr>
          <p:cNvPr id="13" name="TextBox 12"/>
          <p:cNvSpPr txBox="1"/>
          <p:nvPr/>
        </p:nvSpPr>
        <p:spPr>
          <a:xfrm>
            <a:off x="6323289" y="1879501"/>
            <a:ext cx="5648943" cy="2092881"/>
          </a:xfrm>
          <a:prstGeom prst="rect">
            <a:avLst/>
          </a:prstGeom>
          <a:noFill/>
        </p:spPr>
        <p:txBody>
          <a:bodyPr wrap="square" rtlCol="0">
            <a:spAutoFit/>
          </a:bodyPr>
          <a:lstStyle/>
          <a:p>
            <a:pPr marL="428625" indent="-428625">
              <a:spcBef>
                <a:spcPts val="600"/>
              </a:spcBef>
              <a:spcAft>
                <a:spcPts val="600"/>
              </a:spcAft>
              <a:buFont typeface="Arial" panose="020B0604020202020204" pitchFamily="34" charset="0"/>
              <a:buChar char="•"/>
            </a:pPr>
            <a:r>
              <a:rPr lang="en-US" sz="2400" dirty="0">
                <a:solidFill>
                  <a:prstClr val="black"/>
                </a:solidFill>
                <a:cs typeface="Arial" panose="020B0604020202020204" pitchFamily="34" charset="0"/>
              </a:rPr>
              <a:t>Parents’ recovery occurs in the context of family relationships</a:t>
            </a:r>
          </a:p>
          <a:p>
            <a:pPr marL="428625" indent="-428625">
              <a:spcBef>
                <a:spcPts val="600"/>
              </a:spcBef>
              <a:spcAft>
                <a:spcPts val="600"/>
              </a:spcAft>
              <a:buFont typeface="Arial" panose="020B0604020202020204" pitchFamily="34" charset="0"/>
              <a:buChar char="•"/>
            </a:pPr>
            <a:r>
              <a:rPr lang="en-US" sz="2400" dirty="0">
                <a:solidFill>
                  <a:prstClr val="black"/>
                </a:solidFill>
                <a:cs typeface="Arial" panose="020B0604020202020204" pitchFamily="34" charset="0"/>
              </a:rPr>
              <a:t>Services that strengthen families and support parent-child relationships help keep children safe</a:t>
            </a:r>
          </a:p>
        </p:txBody>
      </p:sp>
      <p:sp>
        <p:nvSpPr>
          <p:cNvPr id="2" name="TextBox 1"/>
          <p:cNvSpPr txBox="1"/>
          <p:nvPr/>
        </p:nvSpPr>
        <p:spPr>
          <a:xfrm>
            <a:off x="2935704" y="6560483"/>
            <a:ext cx="9256296"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1600" dirty="0">
                <a:solidFill>
                  <a:prstClr val="black"/>
                </a:solidFill>
              </a:rPr>
              <a:t>(Children and Family Futures created estimate based on Child Welfare Outcomes Report Data, 2013) </a:t>
            </a:r>
          </a:p>
        </p:txBody>
      </p:sp>
      <p:sp>
        <p:nvSpPr>
          <p:cNvPr id="12" name="Title 5"/>
          <p:cNvSpPr txBox="1">
            <a:spLocks/>
          </p:cNvSpPr>
          <p:nvPr/>
        </p:nvSpPr>
        <p:spPr>
          <a:xfrm>
            <a:off x="0" y="-1"/>
            <a:ext cx="12192000" cy="105156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rgbClr val="FFFFFF"/>
                </a:solidFill>
                <a:cs typeface="Arial" panose="020B0604020202020204" pitchFamily="34" charset="0"/>
              </a:rPr>
              <a:t>Rethinking Family Recovery</a:t>
            </a:r>
          </a:p>
        </p:txBody>
      </p:sp>
    </p:spTree>
    <p:extLst>
      <p:ext uri="{BB962C8B-B14F-4D97-AF65-F5344CB8AC3E}">
        <p14:creationId xmlns:p14="http://schemas.microsoft.com/office/powerpoint/2010/main" val="33385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02646" y="2678024"/>
            <a:ext cx="11755818" cy="378325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sym typeface="Helvetica Light"/>
              </a:rPr>
              <a:t>In different circumstances, any person could be a parent with a substance use disorder</a:t>
            </a:r>
          </a:p>
          <a:p>
            <a:pPr>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sym typeface="Helvetica Light"/>
              </a:rPr>
              <a:t>Newborns with positive tests for illegal drugs should be removed from their parent's custody</a:t>
            </a:r>
          </a:p>
          <a:p>
            <a:pPr>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sym typeface="Helvetica Light"/>
              </a:rPr>
              <a:t>Medication-assisted treatment, prescription drugs that treat opioid addiction, should be made available to pregnant women</a:t>
            </a:r>
          </a:p>
          <a:p>
            <a:pPr>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sym typeface="Helvetica Light"/>
              </a:rPr>
              <a:t>When a parent refuses substance use disorder treatment they should face penalties</a:t>
            </a:r>
          </a:p>
          <a:p>
            <a:pPr>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sym typeface="Helvetica Light"/>
              </a:rPr>
              <a:t>Substance use disorder treatment will only be effective if a parent wants treatment  </a:t>
            </a:r>
          </a:p>
        </p:txBody>
      </p:sp>
      <p:grpSp>
        <p:nvGrpSpPr>
          <p:cNvPr id="3" name="Group 2">
            <a:extLst>
              <a:ext uri="{FF2B5EF4-FFF2-40B4-BE49-F238E27FC236}">
                <a16:creationId xmlns:a16="http://schemas.microsoft.com/office/drawing/2014/main" xmlns="" id="{DABB30FC-5FD4-42D3-A4EF-8E4D971EE74E}"/>
              </a:ext>
            </a:extLst>
          </p:cNvPr>
          <p:cNvGrpSpPr/>
          <p:nvPr/>
        </p:nvGrpSpPr>
        <p:grpSpPr>
          <a:xfrm>
            <a:off x="562811" y="1213461"/>
            <a:ext cx="11235489" cy="1417640"/>
            <a:chOff x="576060" y="1132204"/>
            <a:chExt cx="11235489" cy="1417640"/>
          </a:xfrm>
        </p:grpSpPr>
        <p:sp>
          <p:nvSpPr>
            <p:cNvPr id="6" name="Rectangle 5"/>
            <p:cNvSpPr/>
            <p:nvPr/>
          </p:nvSpPr>
          <p:spPr>
            <a:xfrm>
              <a:off x="576060" y="1804928"/>
              <a:ext cx="11235489" cy="72190"/>
            </a:xfrm>
            <a:prstGeom prst="rect">
              <a:avLst/>
            </a:prstGeom>
            <a:solidFill>
              <a:srgbClr val="336B90"/>
            </a:solidFill>
            <a:ln>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412750" hangingPunct="0"/>
              <a:endParaRPr lang="en-US" sz="5000" b="1" kern="0" dirty="0">
                <a:solidFill>
                  <a:srgbClr val="297FD5">
                    <a:lumMod val="75000"/>
                  </a:srgbClr>
                </a:solidFill>
                <a:sym typeface="Helvetica Light"/>
              </a:endParaRPr>
            </a:p>
          </p:txBody>
        </p:sp>
        <p:sp>
          <p:nvSpPr>
            <p:cNvPr id="8" name="Oval 7"/>
            <p:cNvSpPr/>
            <p:nvPr/>
          </p:nvSpPr>
          <p:spPr>
            <a:xfrm>
              <a:off x="3171518" y="1132205"/>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Disagree</a:t>
              </a:r>
            </a:p>
          </p:txBody>
        </p:sp>
        <p:sp>
          <p:nvSpPr>
            <p:cNvPr id="9" name="Oval 8"/>
            <p:cNvSpPr/>
            <p:nvPr/>
          </p:nvSpPr>
          <p:spPr>
            <a:xfrm>
              <a:off x="5432995" y="1132205"/>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dirty="0">
                  <a:solidFill>
                    <a:prstClr val="white"/>
                  </a:solidFill>
                  <a:latin typeface="Calibri" panose="020F0502020204030204" pitchFamily="34" charset="0"/>
                  <a:sym typeface="Helvetica Light"/>
                </a:rPr>
                <a:t>Neutral</a:t>
              </a:r>
              <a:r>
                <a:rPr lang="en-US" b="1" kern="0" dirty="0">
                  <a:solidFill>
                    <a:prstClr val="white"/>
                  </a:solidFill>
                  <a:latin typeface="Calibri" panose="020F0502020204030204" pitchFamily="34" charset="0"/>
                  <a:ea typeface="SimSun" panose="02010600030101010101" pitchFamily="2" charset="-122"/>
                  <a:sym typeface="Helvetica Light"/>
                </a:rPr>
                <a:t> or Unsure</a:t>
              </a:r>
            </a:p>
          </p:txBody>
        </p:sp>
        <p:sp>
          <p:nvSpPr>
            <p:cNvPr id="10" name="Oval 9"/>
            <p:cNvSpPr/>
            <p:nvPr/>
          </p:nvSpPr>
          <p:spPr>
            <a:xfrm>
              <a:off x="7694472" y="1132204"/>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Agree</a:t>
              </a:r>
            </a:p>
          </p:txBody>
        </p:sp>
        <p:sp>
          <p:nvSpPr>
            <p:cNvPr id="11" name="Oval 10"/>
            <p:cNvSpPr/>
            <p:nvPr/>
          </p:nvSpPr>
          <p:spPr>
            <a:xfrm>
              <a:off x="9961511" y="1132204"/>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Strongly Agree</a:t>
              </a:r>
            </a:p>
          </p:txBody>
        </p:sp>
        <p:sp>
          <p:nvSpPr>
            <p:cNvPr id="12" name="Oval 11"/>
            <p:cNvSpPr/>
            <p:nvPr/>
          </p:nvSpPr>
          <p:spPr>
            <a:xfrm>
              <a:off x="904479" y="1132204"/>
              <a:ext cx="1521621" cy="1417639"/>
            </a:xfrm>
            <a:prstGeom prst="ellipse">
              <a:avLst/>
            </a:prstGeom>
            <a:solidFill>
              <a:srgbClr val="0F4263"/>
            </a:solidFill>
            <a:ln>
              <a:solidFill>
                <a:srgbClr val="0F426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Strongly Disagree</a:t>
              </a:r>
            </a:p>
          </p:txBody>
        </p:sp>
      </p:grpSp>
      <p:sp>
        <p:nvSpPr>
          <p:cNvPr id="13" name="TextBox 12"/>
          <p:cNvSpPr txBox="1"/>
          <p:nvPr/>
        </p:nvSpPr>
        <p:spPr>
          <a:xfrm>
            <a:off x="8886304" y="6354314"/>
            <a:ext cx="3291556" cy="307777"/>
          </a:xfrm>
          <a:prstGeom prst="rect">
            <a:avLst/>
          </a:prstGeom>
          <a:noFill/>
        </p:spPr>
        <p:txBody>
          <a:bodyPr wrap="square" rtlCol="0">
            <a:spAutoFit/>
          </a:bodyPr>
          <a:lstStyle/>
          <a:p>
            <a:r>
              <a:rPr lang="en-US" sz="1400" dirty="0">
                <a:solidFill>
                  <a:prstClr val="black"/>
                </a:solidFill>
              </a:rPr>
              <a:t>(Children and Family Futures, 2017)</a:t>
            </a:r>
          </a:p>
        </p:txBody>
      </p:sp>
      <p:sp>
        <p:nvSpPr>
          <p:cNvPr id="16" name="Rectangle 2">
            <a:extLst>
              <a:ext uri="{FF2B5EF4-FFF2-40B4-BE49-F238E27FC236}">
                <a16:creationId xmlns:a16="http://schemas.microsoft.com/office/drawing/2014/main" xmlns="" id="{4CE7A5A8-027F-4737-83DB-4E37B948A027}"/>
              </a:ext>
            </a:extLst>
          </p:cNvPr>
          <p:cNvSpPr txBox="1">
            <a:spLocks noChangeArrowheads="1"/>
          </p:cNvSpPr>
          <p:nvPr/>
        </p:nvSpPr>
        <p:spPr>
          <a:xfrm>
            <a:off x="0" y="0"/>
            <a:ext cx="12192000" cy="105156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defTabSz="1641166"/>
            <a:r>
              <a:rPr lang="en-US" sz="4000" dirty="0">
                <a:solidFill>
                  <a:srgbClr val="FFFFFF"/>
                </a:solidFill>
                <a:cs typeface="Arial" panose="020B0604020202020204" pitchFamily="34" charset="0"/>
              </a:rPr>
              <a:t>Collaborative Values Inventory</a:t>
            </a:r>
          </a:p>
        </p:txBody>
      </p:sp>
    </p:spTree>
    <p:extLst>
      <p:ext uri="{BB962C8B-B14F-4D97-AF65-F5344CB8AC3E}">
        <p14:creationId xmlns:p14="http://schemas.microsoft.com/office/powerpoint/2010/main" val="6161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403198" y="2530571"/>
            <a:ext cx="8783897" cy="1754326"/>
          </a:xfrm>
          <a:prstGeom prst="rect">
            <a:avLst/>
          </a:prstGeom>
          <a:noFill/>
        </p:spPr>
        <p:txBody>
          <a:bodyPr wrap="square" rtlCol="0">
            <a:spAutoFit/>
          </a:bodyPr>
          <a:lstStyle/>
          <a:p>
            <a:r>
              <a:rPr lang="en-US" sz="5400" dirty="0">
                <a:solidFill>
                  <a:prstClr val="white"/>
                </a:solidFill>
                <a:latin typeface="Arial" panose="020B0604020202020204" pitchFamily="34" charset="0"/>
                <a:cs typeface="Arial" panose="020B0604020202020204" pitchFamily="34" charset="0"/>
              </a:rPr>
              <a:t>Collaborative Practice in Child Welfare </a:t>
            </a: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031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87" y="40453"/>
            <a:ext cx="12190413" cy="861193"/>
          </a:xfrm>
          <a:prstGeom prst="rect">
            <a:avLst/>
          </a:prstGeom>
          <a:solidFill>
            <a:schemeClr val="bg1"/>
          </a:solidFill>
        </p:spPr>
        <p:txBody>
          <a:bodyPr>
            <a:noAutofit/>
          </a:bodyPr>
          <a:lstStyle/>
          <a:p>
            <a:pPr defTabSz="914172" eaLnBrk="0" fontAlgn="base">
              <a:spcBef>
                <a:spcPct val="0"/>
              </a:spcBef>
              <a:spcAft>
                <a:spcPct val="0"/>
              </a:spcAft>
              <a:defRPr/>
            </a:pPr>
            <a:endParaRPr lang="en-US" sz="5399" dirty="0">
              <a:solidFill>
                <a:srgbClr val="0F4162"/>
              </a:solidFill>
              <a:latin typeface="Calibri" panose="020F0502020204030204" pitchFamily="34" charset="0"/>
              <a:ea typeface="Yu Gothic UI Semibold" panose="020B0700000000000000" pitchFamily="34" charset="-128"/>
            </a:endParaRPr>
          </a:p>
        </p:txBody>
      </p:sp>
      <p:sp>
        <p:nvSpPr>
          <p:cNvPr id="5" name="Content Placeholder 2"/>
          <p:cNvSpPr txBox="1">
            <a:spLocks/>
          </p:cNvSpPr>
          <p:nvPr/>
        </p:nvSpPr>
        <p:spPr>
          <a:xfrm>
            <a:off x="1982272" y="2971919"/>
            <a:ext cx="8227457" cy="3885188"/>
          </a:xfrm>
          <a:prstGeom prst="rect">
            <a:avLst/>
          </a:prstGeom>
        </p:spPr>
        <p:txBody>
          <a:bodyPr/>
          <a:lstStyle/>
          <a:p>
            <a:pPr marL="231717" indent="-231717" defTabSz="914172" eaLnBrk="0" fontAlgn="base">
              <a:spcBef>
                <a:spcPct val="20000"/>
              </a:spcBef>
              <a:spcAft>
                <a:spcPct val="0"/>
              </a:spcAft>
              <a:buClr>
                <a:srgbClr val="C0504D"/>
              </a:buClr>
              <a:buSzPct val="85000"/>
              <a:buFont typeface="Wingdings 2" pitchFamily="18" charset="2"/>
              <a:buChar char=""/>
              <a:defRPr/>
            </a:pPr>
            <a:endParaRPr lang="en-US" sz="2800" dirty="0">
              <a:solidFill>
                <a:prstClr val="black"/>
              </a:solidFill>
              <a:latin typeface="Arial"/>
              <a:cs typeface="Arial" charset="0"/>
            </a:endParaRPr>
          </a:p>
          <a:p>
            <a:pPr marL="231717" indent="-231717" defTabSz="914172" eaLnBrk="0" fontAlgn="base">
              <a:spcBef>
                <a:spcPct val="20000"/>
              </a:spcBef>
              <a:spcAft>
                <a:spcPct val="0"/>
              </a:spcAft>
              <a:buClr>
                <a:srgbClr val="C0504D"/>
              </a:buClr>
              <a:buSzPct val="85000"/>
              <a:buFont typeface="Wingdings 2" pitchFamily="18" charset="2"/>
              <a:buChar char=""/>
              <a:defRPr/>
            </a:pPr>
            <a:endParaRPr lang="en-US" sz="3599" dirty="0">
              <a:solidFill>
                <a:prstClr val="black"/>
              </a:solidFill>
              <a:latin typeface="Arial"/>
              <a:cs typeface="Arial" charset="0"/>
            </a:endParaRPr>
          </a:p>
          <a:p>
            <a:pPr marL="231717" indent="-231717" defTabSz="914172" eaLnBrk="0" fontAlgn="base">
              <a:spcBef>
                <a:spcPct val="20000"/>
              </a:spcBef>
              <a:spcAft>
                <a:spcPct val="0"/>
              </a:spcAft>
              <a:buClr>
                <a:srgbClr val="C0504D"/>
              </a:buClr>
              <a:buSzPct val="85000"/>
              <a:buFont typeface="Wingdings 2" pitchFamily="18" charset="2"/>
              <a:buChar char=""/>
              <a:defRPr/>
            </a:pPr>
            <a:endParaRPr lang="en-US" sz="3599" dirty="0">
              <a:solidFill>
                <a:prstClr val="black"/>
              </a:solidFill>
              <a:latin typeface="Arial"/>
              <a:cs typeface="Arial" charset="0"/>
            </a:endParaRPr>
          </a:p>
        </p:txBody>
      </p:sp>
      <p:sp>
        <p:nvSpPr>
          <p:cNvPr id="6" name="Rectangle 5"/>
          <p:cNvSpPr/>
          <p:nvPr/>
        </p:nvSpPr>
        <p:spPr>
          <a:xfrm>
            <a:off x="1714425" y="2032582"/>
            <a:ext cx="8495304" cy="2146742"/>
          </a:xfrm>
          <a:prstGeom prst="rect">
            <a:avLst/>
          </a:prstGeom>
          <a:solidFill>
            <a:schemeClr val="bg1"/>
          </a:solidFill>
        </p:spPr>
        <p:txBody>
          <a:bodyPr wrap="square">
            <a:spAutoFit/>
          </a:bodyPr>
          <a:lstStyle/>
          <a:p>
            <a:pPr lvl="1" algn="ctr" defTabSz="914172" eaLnBrk="0" fontAlgn="base">
              <a:spcBef>
                <a:spcPts val="1800"/>
              </a:spcBef>
              <a:spcAft>
                <a:spcPts val="900"/>
              </a:spcAft>
              <a:buClr>
                <a:srgbClr val="C0504D"/>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Substance use and child maltreatment are often </a:t>
            </a:r>
            <a:br>
              <a:rPr lang="en-US" sz="2400" dirty="0">
                <a:latin typeface="Arial" panose="020B0604020202020204" pitchFamily="34" charset="0"/>
                <a:ea typeface="Yu Gothic UI Semibold" panose="020B0700000000000000" pitchFamily="34" charset="-128"/>
                <a:cs typeface="Arial" panose="020B0604020202020204" pitchFamily="34" charset="0"/>
              </a:rPr>
            </a:br>
            <a:r>
              <a:rPr lang="en-US" sz="2400" b="1" dirty="0">
                <a:latin typeface="Arial" panose="020B0604020202020204" pitchFamily="34" charset="0"/>
                <a:ea typeface="Yu Gothic UI Semibold" panose="020B0700000000000000" pitchFamily="34" charset="-128"/>
                <a:cs typeface="Arial" panose="020B0604020202020204" pitchFamily="34" charset="0"/>
              </a:rPr>
              <a:t>multi-generational problems </a:t>
            </a:r>
            <a:r>
              <a:rPr lang="en-US" sz="2400" dirty="0">
                <a:latin typeface="Arial" panose="020B0604020202020204" pitchFamily="34" charset="0"/>
                <a:ea typeface="Yu Gothic UI Semibold" panose="020B0700000000000000" pitchFamily="34" charset="-128"/>
                <a:cs typeface="Arial" panose="020B0604020202020204" pitchFamily="34" charset="0"/>
              </a:rPr>
              <a:t>that can only be addressed through a coordinated approach across multiple systems to address needs of both parents and children</a:t>
            </a:r>
          </a:p>
          <a:p>
            <a:pPr defTabSz="914172" eaLnBrk="0" fontAlgn="base">
              <a:spcAft>
                <a:spcPts val="900"/>
              </a:spcAft>
              <a:buClr>
                <a:srgbClr val="C0504D"/>
              </a:buClr>
              <a:buSzPct val="85000"/>
              <a:defRPr/>
            </a:pPr>
            <a:endParaRPr lang="en-US" sz="3000" dirty="0">
              <a:latin typeface="Arial" panose="020B0604020202020204" pitchFamily="34" charset="0"/>
              <a:ea typeface="Yu Gothic UI Semibold" panose="020B0700000000000000" pitchFamily="34" charset="-128"/>
              <a:cs typeface="Arial" panose="020B0604020202020204" pitchFamily="34" charset="0"/>
            </a:endParaRPr>
          </a:p>
        </p:txBody>
      </p:sp>
      <p:sp>
        <p:nvSpPr>
          <p:cNvPr id="8" name="TextBox 7"/>
          <p:cNvSpPr txBox="1"/>
          <p:nvPr/>
        </p:nvSpPr>
        <p:spPr>
          <a:xfrm>
            <a:off x="3175" y="-13713"/>
            <a:ext cx="12192000" cy="707886"/>
          </a:xfrm>
          <a:prstGeom prst="rect">
            <a:avLst/>
          </a:prstGeom>
          <a:solidFill>
            <a:srgbClr val="0F4162"/>
          </a:solidFill>
        </p:spPr>
        <p:txBody>
          <a:bodyPr wrap="square" rtlCol="0">
            <a:spAutoFit/>
          </a:bodyPr>
          <a:lstStyle/>
          <a:p>
            <a:pPr algn="ctr" defTabSz="914172" eaLnBrk="0" fontAlgn="base">
              <a:spcBef>
                <a:spcPct val="0"/>
              </a:spcBef>
              <a:spcAft>
                <a:spcPct val="0"/>
              </a:spcAft>
              <a:defRPr/>
            </a:pPr>
            <a:r>
              <a:rPr lang="en-US" sz="40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The Importance of Collaboration</a:t>
            </a:r>
          </a:p>
        </p:txBody>
      </p:sp>
      <p:sp>
        <p:nvSpPr>
          <p:cNvPr id="3" name="Rectangle 2"/>
          <p:cNvSpPr/>
          <p:nvPr/>
        </p:nvSpPr>
        <p:spPr>
          <a:xfrm>
            <a:off x="7470744" y="6457070"/>
            <a:ext cx="4600940" cy="307777"/>
          </a:xfrm>
          <a:prstGeom prst="rect">
            <a:avLst/>
          </a:prstGeom>
        </p:spPr>
        <p:txBody>
          <a:bodyPr wrap="none">
            <a:spAutoFit/>
          </a:bodyPr>
          <a:lstStyle/>
          <a:p>
            <a:pPr lvl="0">
              <a:defRPr/>
            </a:pPr>
            <a:r>
              <a:rPr lang="en-US" sz="1400" dirty="0">
                <a:latin typeface="Arial" panose="020B0604020202020204" pitchFamily="34" charset="0"/>
                <a:ea typeface="Yu Gothic UI Semibold" panose="020B0700000000000000" pitchFamily="34" charset="-128"/>
                <a:cs typeface="Arial" panose="020B0604020202020204" pitchFamily="34" charset="0"/>
              </a:rPr>
              <a:t>(Boles, et al., 2012; Dennis, et al., 2015; Drabble, 2007)</a:t>
            </a:r>
            <a:endParaRPr lang="en-US" sz="1400" dirty="0">
              <a:latin typeface="Arial"/>
              <a:cs typeface="Arial" charset="0"/>
            </a:endParaRPr>
          </a:p>
        </p:txBody>
      </p:sp>
    </p:spTree>
    <p:extLst>
      <p:ext uri="{BB962C8B-B14F-4D97-AF65-F5344CB8AC3E}">
        <p14:creationId xmlns:p14="http://schemas.microsoft.com/office/powerpoint/2010/main" val="3018506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175" y="1791967"/>
            <a:ext cx="11274663" cy="1200329"/>
          </a:xfrm>
          <a:prstGeom prst="rect">
            <a:avLst/>
          </a:prstGeom>
          <a:noFill/>
        </p:spPr>
        <p:txBody>
          <a:bodyPr wrap="square" rtlCol="0">
            <a:spAutoFit/>
          </a:bodyPr>
          <a:lstStyle/>
          <a:p>
            <a:pPr defTabSz="914172"/>
            <a:r>
              <a:rPr lang="en-US" sz="2400" dirty="0">
                <a:latin typeface="Arial" panose="020B0604020202020204" pitchFamily="34" charset="0"/>
                <a:ea typeface="Yu Gothic UI Semibold" panose="020B0700000000000000" pitchFamily="34" charset="-128"/>
                <a:cs typeface="Arial" panose="020B0604020202020204" pitchFamily="34" charset="0"/>
              </a:rPr>
              <a:t>Meaningful collaboration across systems that includes agreement on </a:t>
            </a:r>
            <a:r>
              <a:rPr lang="en-US" sz="2400" b="1" dirty="0">
                <a:latin typeface="Arial" panose="020B0604020202020204" pitchFamily="34" charset="0"/>
                <a:ea typeface="Yu Gothic UI Semibold" panose="020B0700000000000000" pitchFamily="34" charset="-128"/>
                <a:cs typeface="Arial" panose="020B0604020202020204" pitchFamily="34" charset="0"/>
              </a:rPr>
              <a:t>common values</a:t>
            </a:r>
            <a:r>
              <a:rPr lang="en-US" sz="2400" dirty="0">
                <a:latin typeface="Arial" panose="020B0604020202020204" pitchFamily="34" charset="0"/>
                <a:ea typeface="Yu Gothic UI Semibold" panose="020B0700000000000000" pitchFamily="34" charset="-128"/>
                <a:cs typeface="Arial" panose="020B0604020202020204" pitchFamily="34" charset="0"/>
              </a:rPr>
              <a:t>, enhanced </a:t>
            </a:r>
            <a:r>
              <a:rPr lang="en-US" sz="2400" b="1" dirty="0">
                <a:latin typeface="Arial" panose="020B0604020202020204" pitchFamily="34" charset="0"/>
                <a:ea typeface="Yu Gothic UI Semibold" panose="020B0700000000000000" pitchFamily="34" charset="-128"/>
                <a:cs typeface="Arial" panose="020B0604020202020204" pitchFamily="34" charset="0"/>
              </a:rPr>
              <a:t>communication</a:t>
            </a:r>
            <a:r>
              <a:rPr lang="en-US" sz="2400" dirty="0">
                <a:latin typeface="Arial" panose="020B0604020202020204" pitchFamily="34" charset="0"/>
                <a:ea typeface="Yu Gothic UI Semibold" panose="020B0700000000000000" pitchFamily="34" charset="-128"/>
                <a:cs typeface="Arial" panose="020B0604020202020204" pitchFamily="34" charset="0"/>
              </a:rPr>
              <a:t> and </a:t>
            </a:r>
            <a:r>
              <a:rPr lang="en-US" sz="2400" b="1" dirty="0">
                <a:latin typeface="Arial" panose="020B0604020202020204" pitchFamily="34" charset="0"/>
                <a:ea typeface="Yu Gothic UI Semibold" panose="020B0700000000000000" pitchFamily="34" charset="-128"/>
                <a:cs typeface="Arial" panose="020B0604020202020204" pitchFamily="34" charset="0"/>
              </a:rPr>
              <a:t>information sharing</a:t>
            </a:r>
            <a:r>
              <a:rPr lang="en-US" sz="2400" dirty="0">
                <a:latin typeface="Arial" panose="020B0604020202020204" pitchFamily="34" charset="0"/>
                <a:ea typeface="Yu Gothic UI Semibold" panose="020B0700000000000000" pitchFamily="34" charset="-128"/>
                <a:cs typeface="Arial" panose="020B0604020202020204" pitchFamily="34" charset="0"/>
              </a:rPr>
              <a:t>, blended funding and data collection for </a:t>
            </a:r>
            <a:r>
              <a:rPr lang="en-US" sz="2400" b="1" dirty="0">
                <a:latin typeface="Arial" panose="020B0604020202020204" pitchFamily="34" charset="0"/>
                <a:ea typeface="Yu Gothic UI Semibold" panose="020B0700000000000000" pitchFamily="34" charset="-128"/>
                <a:cs typeface="Arial" panose="020B0604020202020204" pitchFamily="34" charset="0"/>
              </a:rPr>
              <a:t>shared outcomes</a:t>
            </a:r>
            <a:r>
              <a:rPr lang="en-US" sz="2400" dirty="0">
                <a:latin typeface="Arial" panose="020B0604020202020204" pitchFamily="34" charset="0"/>
                <a:ea typeface="Yu Gothic UI Semibold" panose="020B0700000000000000" pitchFamily="34" charset="-128"/>
                <a:cs typeface="Arial" panose="020B0604020202020204" pitchFamily="34" charset="0"/>
              </a:rPr>
              <a:t>…</a:t>
            </a:r>
          </a:p>
        </p:txBody>
      </p:sp>
      <p:sp>
        <p:nvSpPr>
          <p:cNvPr id="4" name="TextBox 3"/>
          <p:cNvSpPr txBox="1"/>
          <p:nvPr/>
        </p:nvSpPr>
        <p:spPr>
          <a:xfrm>
            <a:off x="281925" y="3645522"/>
            <a:ext cx="11910075" cy="1569660"/>
          </a:xfrm>
          <a:prstGeom prst="rect">
            <a:avLst/>
          </a:prstGeom>
          <a:noFill/>
        </p:spPr>
        <p:txBody>
          <a:bodyPr wrap="square" rtlCol="0">
            <a:spAutoFit/>
          </a:bodyPr>
          <a:lstStyle/>
          <a:p>
            <a:pPr defTabSz="914172"/>
            <a:r>
              <a:rPr lang="en-US" sz="2400" dirty="0">
                <a:latin typeface="Arial" panose="020B0604020202020204" pitchFamily="34" charset="0"/>
                <a:ea typeface="Yu Gothic UI Semibold" panose="020B0700000000000000" pitchFamily="34" charset="-128"/>
                <a:cs typeface="Arial" panose="020B0604020202020204" pitchFamily="34" charset="0"/>
              </a:rPr>
              <a:t>…results in improved outcomes for families including </a:t>
            </a:r>
            <a:r>
              <a:rPr lang="en-US" sz="2400" b="1" dirty="0">
                <a:latin typeface="Arial" panose="020B0604020202020204" pitchFamily="34" charset="0"/>
                <a:ea typeface="Yu Gothic UI Semibold" panose="020B0700000000000000" pitchFamily="34" charset="-128"/>
                <a:cs typeface="Arial" panose="020B0604020202020204" pitchFamily="34" charset="0"/>
              </a:rPr>
              <a:t>increased</a:t>
            </a:r>
            <a:r>
              <a:rPr lang="en-US" sz="2400" dirty="0">
                <a:latin typeface="Arial" panose="020B0604020202020204" pitchFamily="34" charset="0"/>
                <a:ea typeface="Yu Gothic UI Semibold" panose="020B0700000000000000" pitchFamily="34" charset="-128"/>
                <a:cs typeface="Arial" panose="020B0604020202020204" pitchFamily="34" charset="0"/>
              </a:rPr>
              <a:t> </a:t>
            </a:r>
            <a:r>
              <a:rPr lang="en-US" sz="2400" b="1" dirty="0">
                <a:latin typeface="Arial" panose="020B0604020202020204" pitchFamily="34" charset="0"/>
                <a:ea typeface="Yu Gothic UI Semibold" panose="020B0700000000000000" pitchFamily="34" charset="-128"/>
                <a:cs typeface="Arial" panose="020B0604020202020204" pitchFamily="34" charset="0"/>
              </a:rPr>
              <a:t>engagement and retention </a:t>
            </a:r>
            <a:r>
              <a:rPr lang="en-US" sz="2400" dirty="0">
                <a:latin typeface="Arial" panose="020B0604020202020204" pitchFamily="34" charset="0"/>
                <a:ea typeface="Yu Gothic UI Semibold" panose="020B0700000000000000" pitchFamily="34" charset="-128"/>
                <a:cs typeface="Arial" panose="020B0604020202020204" pitchFamily="34" charset="0"/>
              </a:rPr>
              <a:t>of parents in substance use treatment, </a:t>
            </a:r>
            <a:r>
              <a:rPr lang="en-US" sz="2400" b="1" dirty="0">
                <a:latin typeface="Arial" panose="020B0604020202020204" pitchFamily="34" charset="0"/>
                <a:ea typeface="Yu Gothic UI Semibold" panose="020B0700000000000000" pitchFamily="34" charset="-128"/>
                <a:cs typeface="Arial" panose="020B0604020202020204" pitchFamily="34" charset="0"/>
              </a:rPr>
              <a:t>fewer children removed </a:t>
            </a:r>
            <a:r>
              <a:rPr lang="en-US" sz="2400" dirty="0">
                <a:latin typeface="Arial" panose="020B0604020202020204" pitchFamily="34" charset="0"/>
                <a:ea typeface="Yu Gothic UI Semibold" panose="020B0700000000000000" pitchFamily="34" charset="-128"/>
                <a:cs typeface="Arial" panose="020B0604020202020204" pitchFamily="34" charset="0"/>
              </a:rPr>
              <a:t>from parental custody, </a:t>
            </a:r>
            <a:r>
              <a:rPr lang="en-US" sz="2400" b="1" dirty="0">
                <a:latin typeface="Arial" panose="020B0604020202020204" pitchFamily="34" charset="0"/>
                <a:ea typeface="Yu Gothic UI Semibold" panose="020B0700000000000000" pitchFamily="34" charset="-128"/>
                <a:cs typeface="Arial" panose="020B0604020202020204" pitchFamily="34" charset="0"/>
              </a:rPr>
              <a:t>increased family reunification </a:t>
            </a:r>
            <a:r>
              <a:rPr lang="en-US" sz="2400" dirty="0">
                <a:latin typeface="Arial" panose="020B0604020202020204" pitchFamily="34" charset="0"/>
                <a:ea typeface="Yu Gothic UI Semibold" panose="020B0700000000000000" pitchFamily="34" charset="-128"/>
                <a:cs typeface="Arial" panose="020B0604020202020204" pitchFamily="34" charset="0"/>
              </a:rPr>
              <a:t>post-removal and </a:t>
            </a:r>
            <a:r>
              <a:rPr lang="en-US" sz="2400" b="1" dirty="0">
                <a:latin typeface="Arial" panose="020B0604020202020204" pitchFamily="34" charset="0"/>
                <a:ea typeface="Yu Gothic UI Semibold" panose="020B0700000000000000" pitchFamily="34" charset="-128"/>
                <a:cs typeface="Arial" panose="020B0604020202020204" pitchFamily="34" charset="0"/>
              </a:rPr>
              <a:t>fewer children reentering</a:t>
            </a:r>
            <a:r>
              <a:rPr lang="en-US" sz="2400" dirty="0">
                <a:latin typeface="Arial" panose="020B0604020202020204" pitchFamily="34" charset="0"/>
                <a:ea typeface="Yu Gothic UI Semibold" panose="020B0700000000000000" pitchFamily="34" charset="-128"/>
                <a:cs typeface="Arial" panose="020B0604020202020204" pitchFamily="34" charset="0"/>
              </a:rPr>
              <a:t>  the child welfare system and foster care. </a:t>
            </a:r>
          </a:p>
        </p:txBody>
      </p:sp>
      <p:sp>
        <p:nvSpPr>
          <p:cNvPr id="6" name="TextBox 5"/>
          <p:cNvSpPr txBox="1"/>
          <p:nvPr/>
        </p:nvSpPr>
        <p:spPr>
          <a:xfrm>
            <a:off x="3175" y="-13713"/>
            <a:ext cx="12192000" cy="707886"/>
          </a:xfrm>
          <a:prstGeom prst="rect">
            <a:avLst/>
          </a:prstGeom>
          <a:solidFill>
            <a:srgbClr val="0F4162"/>
          </a:solidFill>
        </p:spPr>
        <p:txBody>
          <a:bodyPr wrap="square" rtlCol="0">
            <a:spAutoFit/>
          </a:bodyPr>
          <a:lstStyle/>
          <a:p>
            <a:pPr algn="ctr" defTabSz="914172" eaLnBrk="0" fontAlgn="base">
              <a:spcBef>
                <a:spcPct val="0"/>
              </a:spcBef>
              <a:spcAft>
                <a:spcPct val="0"/>
              </a:spcAft>
              <a:defRPr/>
            </a:pPr>
            <a:r>
              <a:rPr lang="en-US" sz="40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The Necessity of Collaboration</a:t>
            </a:r>
          </a:p>
        </p:txBody>
      </p:sp>
      <p:sp>
        <p:nvSpPr>
          <p:cNvPr id="7" name="Rectangle 6"/>
          <p:cNvSpPr/>
          <p:nvPr/>
        </p:nvSpPr>
        <p:spPr>
          <a:xfrm>
            <a:off x="7591060" y="6360980"/>
            <a:ext cx="4600940" cy="307777"/>
          </a:xfrm>
          <a:prstGeom prst="rect">
            <a:avLst/>
          </a:prstGeom>
        </p:spPr>
        <p:txBody>
          <a:bodyPr wrap="none">
            <a:spAutoFit/>
          </a:bodyPr>
          <a:lstStyle/>
          <a:p>
            <a:pPr lvl="0">
              <a:defRPr/>
            </a:pPr>
            <a:r>
              <a:rPr lang="en-US" sz="1400" dirty="0">
                <a:latin typeface="Arial" panose="020B0604020202020204" pitchFamily="34" charset="0"/>
                <a:ea typeface="Yu Gothic UI Semibold" panose="020B0700000000000000" pitchFamily="34" charset="-128"/>
                <a:cs typeface="Arial" panose="020B0604020202020204" pitchFamily="34" charset="0"/>
              </a:rPr>
              <a:t>(Boles, et al., 2012; Dennis, et al., 2015; Drabble, 2007)</a:t>
            </a:r>
            <a:endParaRPr lang="en-US" sz="1400" dirty="0">
              <a:latin typeface="Arial"/>
              <a:cs typeface="Arial" charset="0"/>
            </a:endParaRPr>
          </a:p>
        </p:txBody>
      </p:sp>
    </p:spTree>
    <p:extLst>
      <p:ext uri="{BB962C8B-B14F-4D97-AF65-F5344CB8AC3E}">
        <p14:creationId xmlns:p14="http://schemas.microsoft.com/office/powerpoint/2010/main" val="2565817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00850" y="1975136"/>
            <a:ext cx="9338163" cy="3416320"/>
          </a:xfrm>
          <a:prstGeom prst="rect">
            <a:avLst/>
          </a:prstGeom>
          <a:noFill/>
        </p:spPr>
        <p:txBody>
          <a:bodyPr wrap="square" rtlCol="0">
            <a:spAutoFit/>
          </a:bodyPr>
          <a:lstStyle/>
          <a:p>
            <a:endParaRPr lang="en-US" sz="5400" dirty="0">
              <a:solidFill>
                <a:prstClr val="white"/>
              </a:solidFill>
            </a:endParaRPr>
          </a:p>
          <a:p>
            <a:r>
              <a:rPr lang="en-US" sz="5400" dirty="0">
                <a:solidFill>
                  <a:prstClr val="white"/>
                </a:solidFill>
              </a:rPr>
              <a:t>Child Welfare </a:t>
            </a:r>
            <a:r>
              <a:rPr lang="en-US" sz="5400">
                <a:solidFill>
                  <a:prstClr val="white"/>
                </a:solidFill>
              </a:rPr>
              <a:t>Legislation Related </a:t>
            </a:r>
            <a:r>
              <a:rPr lang="en-US" sz="5400" dirty="0">
                <a:solidFill>
                  <a:prstClr val="white"/>
                </a:solidFill>
              </a:rPr>
              <a:t>to Infants with Prenatal Exposure</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673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5449"/>
            <a:ext cx="12166950" cy="69762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p:txBody>
      </p:sp>
      <p:sp>
        <p:nvSpPr>
          <p:cNvPr id="10" name="TextBox 9"/>
          <p:cNvSpPr txBox="1"/>
          <p:nvPr/>
        </p:nvSpPr>
        <p:spPr>
          <a:xfrm>
            <a:off x="7229259" y="1210267"/>
            <a:ext cx="4505018" cy="4154984"/>
          </a:xfrm>
          <a:prstGeom prst="rect">
            <a:avLst/>
          </a:prstGeom>
          <a:noFill/>
        </p:spPr>
        <p:txBody>
          <a:bodyPr wrap="square" rtlCol="0">
            <a:spAutoFit/>
          </a:bodyPr>
          <a:lstStyle/>
          <a:p>
            <a:pPr algn="r" defTabSz="412750" hangingPunct="0"/>
            <a:r>
              <a:rPr lang="en-US" sz="4400" kern="0" dirty="0">
                <a:solidFill>
                  <a:srgbClr val="4A66AC">
                    <a:lumMod val="50000"/>
                  </a:srgbClr>
                </a:solidFill>
                <a:latin typeface="Arial" panose="020B0604020202020204" pitchFamily="34" charset="0"/>
                <a:cs typeface="Arial" panose="020B0604020202020204" pitchFamily="34" charset="0"/>
                <a:sym typeface="Helvetica Light"/>
              </a:rPr>
              <a:t>Primary Changes in </a:t>
            </a:r>
            <a:r>
              <a:rPr lang="en-US" sz="4400" b="1" kern="0" spc="-150" dirty="0">
                <a:solidFill>
                  <a:srgbClr val="4A66AC">
                    <a:lumMod val="50000"/>
                  </a:srgbClr>
                </a:solidFill>
                <a:latin typeface="Arial" panose="020B0604020202020204" pitchFamily="34" charset="0"/>
                <a:cs typeface="Arial" panose="020B0604020202020204" pitchFamily="34" charset="0"/>
                <a:sym typeface="Helvetica Light"/>
              </a:rPr>
              <a:t>CAPTA</a:t>
            </a:r>
          </a:p>
          <a:p>
            <a:pPr algn="r" defTabSz="412750" hangingPunct="0"/>
            <a:r>
              <a:rPr lang="en-US" sz="4400" kern="0" spc="-150" dirty="0">
                <a:solidFill>
                  <a:srgbClr val="4A66AC">
                    <a:lumMod val="50000"/>
                  </a:srgbClr>
                </a:solidFill>
                <a:latin typeface="Arial" panose="020B0604020202020204" pitchFamily="34" charset="0"/>
                <a:cs typeface="Arial" panose="020B0604020202020204" pitchFamily="34" charset="0"/>
                <a:sym typeface="Helvetica Light"/>
              </a:rPr>
              <a:t>Related to Infants with Prenatal Substance Exposure</a:t>
            </a:r>
          </a:p>
        </p:txBody>
      </p:sp>
      <p:sp>
        <p:nvSpPr>
          <p:cNvPr id="2" name="Rounded Rectangle 1"/>
          <p:cNvSpPr/>
          <p:nvPr/>
        </p:nvSpPr>
        <p:spPr>
          <a:xfrm>
            <a:off x="1695087" y="377554"/>
            <a:ext cx="5101499" cy="1400446"/>
          </a:xfrm>
          <a:prstGeom prst="roundRect">
            <a:avLst/>
          </a:prstGeom>
          <a:solidFill>
            <a:srgbClr val="0F4162"/>
          </a:solidFill>
          <a:ln/>
        </p:spPr>
        <p:style>
          <a:lnRef idx="1">
            <a:schemeClr val="accent3"/>
          </a:lnRef>
          <a:fillRef idx="3">
            <a:schemeClr val="accent3"/>
          </a:fillRef>
          <a:effectRef idx="2">
            <a:schemeClr val="accent3"/>
          </a:effectRef>
          <a:fontRef idx="minor">
            <a:schemeClr val="lt1"/>
          </a:fontRef>
        </p:style>
        <p:txBody>
          <a:bodyPr rtlCol="0" anchor="ctr"/>
          <a:lstStyle/>
          <a:p>
            <a:pPr algn="ctr" defTabSz="412750" hangingPunct="0"/>
            <a:r>
              <a:rPr lang="en-US" sz="4800" b="1" kern="0" dirty="0">
                <a:solidFill>
                  <a:schemeClr val="bg1"/>
                </a:solidFill>
                <a:latin typeface="Arial" panose="020B0604020202020204" pitchFamily="34" charset="0"/>
                <a:cs typeface="Arial" panose="020B0604020202020204" pitchFamily="34" charset="0"/>
                <a:sym typeface="Helvetica Light"/>
              </a:rPr>
              <a:t>1974</a:t>
            </a:r>
          </a:p>
          <a:p>
            <a:pPr algn="ctr" defTabSz="412750" hangingPunct="0"/>
            <a:r>
              <a:rPr lang="en-US" sz="2000" kern="0" dirty="0">
                <a:solidFill>
                  <a:prstClr val="white"/>
                </a:solidFill>
                <a:latin typeface="Arial" panose="020B0604020202020204" pitchFamily="34" charset="0"/>
                <a:cs typeface="Arial" panose="020B0604020202020204" pitchFamily="34" charset="0"/>
                <a:sym typeface="Helvetica Light"/>
              </a:rPr>
              <a:t>Child Abuse Prevention and Treatment Act (CAPTA)</a:t>
            </a:r>
          </a:p>
        </p:txBody>
      </p:sp>
      <p:sp>
        <p:nvSpPr>
          <p:cNvPr id="16" name="Rounded Rectangle 15"/>
          <p:cNvSpPr/>
          <p:nvPr/>
        </p:nvSpPr>
        <p:spPr>
          <a:xfrm>
            <a:off x="1695087" y="2011697"/>
            <a:ext cx="5101499" cy="1276062"/>
          </a:xfrm>
          <a:prstGeom prst="roundRect">
            <a:avLst/>
          </a:prstGeom>
          <a:solidFill>
            <a:schemeClr val="tx2">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defTabSz="412750" hangingPunct="0"/>
            <a:r>
              <a:rPr lang="en-US" sz="4800" b="1" kern="0" dirty="0">
                <a:solidFill>
                  <a:schemeClr val="tx1"/>
                </a:solidFill>
                <a:latin typeface="Arial" panose="020B0604020202020204" pitchFamily="34" charset="0"/>
                <a:cs typeface="Arial" panose="020B0604020202020204" pitchFamily="34" charset="0"/>
                <a:sym typeface="Helvetica Light"/>
              </a:rPr>
              <a:t>2003</a:t>
            </a:r>
            <a:endParaRPr lang="en-US" sz="5400" b="1" kern="0" dirty="0">
              <a:solidFill>
                <a:schemeClr val="tx1"/>
              </a:solidFill>
              <a:latin typeface="Arial" panose="020B0604020202020204" pitchFamily="34" charset="0"/>
              <a:cs typeface="Arial" panose="020B0604020202020204" pitchFamily="34" charset="0"/>
              <a:sym typeface="Helvetica Light"/>
            </a:endParaRPr>
          </a:p>
          <a:p>
            <a:pPr algn="ctr" defTabSz="412750" hangingPunct="0"/>
            <a:r>
              <a:rPr lang="en-US" sz="2000" kern="0" dirty="0">
                <a:solidFill>
                  <a:schemeClr val="tx1"/>
                </a:solidFill>
                <a:latin typeface="Arial" panose="020B0604020202020204" pitchFamily="34" charset="0"/>
                <a:cs typeface="Arial" panose="020B0604020202020204" pitchFamily="34" charset="0"/>
                <a:sym typeface="Helvetica Light"/>
              </a:rPr>
              <a:t>The Keeping Children and </a:t>
            </a:r>
          </a:p>
          <a:p>
            <a:pPr algn="ctr" defTabSz="412750" hangingPunct="0"/>
            <a:r>
              <a:rPr lang="en-US" sz="2000" kern="0" dirty="0">
                <a:solidFill>
                  <a:schemeClr val="tx1"/>
                </a:solidFill>
                <a:latin typeface="Arial" panose="020B0604020202020204" pitchFamily="34" charset="0"/>
                <a:cs typeface="Arial" panose="020B0604020202020204" pitchFamily="34" charset="0"/>
                <a:sym typeface="Helvetica Light"/>
              </a:rPr>
              <a:t>Families Safe Act </a:t>
            </a:r>
          </a:p>
        </p:txBody>
      </p:sp>
      <p:sp>
        <p:nvSpPr>
          <p:cNvPr id="17" name="Rounded Rectangle 16"/>
          <p:cNvSpPr/>
          <p:nvPr/>
        </p:nvSpPr>
        <p:spPr>
          <a:xfrm>
            <a:off x="1695087" y="3521457"/>
            <a:ext cx="5101499" cy="1239218"/>
          </a:xfrm>
          <a:prstGeom prst="roundRect">
            <a:avLst/>
          </a:prstGeom>
          <a:solidFill>
            <a:schemeClr val="tx2">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defTabSz="412750" hangingPunct="0"/>
            <a:r>
              <a:rPr lang="en-US" sz="4800" b="1" kern="0" dirty="0">
                <a:solidFill>
                  <a:schemeClr val="tx1"/>
                </a:solidFill>
                <a:latin typeface="Arial" panose="020B0604020202020204" pitchFamily="34" charset="0"/>
                <a:cs typeface="Arial" panose="020B0604020202020204" pitchFamily="34" charset="0"/>
                <a:sym typeface="Helvetica Light"/>
              </a:rPr>
              <a:t>2010</a:t>
            </a:r>
          </a:p>
          <a:p>
            <a:pPr algn="ctr" defTabSz="412750" hangingPunct="0"/>
            <a:r>
              <a:rPr lang="en-US" sz="2000" kern="0" dirty="0">
                <a:solidFill>
                  <a:schemeClr val="tx1"/>
                </a:solidFill>
                <a:latin typeface="Arial" panose="020B0604020202020204" pitchFamily="34" charset="0"/>
                <a:cs typeface="Arial" panose="020B0604020202020204" pitchFamily="34" charset="0"/>
                <a:sym typeface="Helvetica Light"/>
              </a:rPr>
              <a:t>The CAPTA Reauthorization Act </a:t>
            </a:r>
          </a:p>
        </p:txBody>
      </p:sp>
      <p:sp>
        <p:nvSpPr>
          <p:cNvPr id="18" name="Rounded Rectangle 17"/>
          <p:cNvSpPr/>
          <p:nvPr/>
        </p:nvSpPr>
        <p:spPr>
          <a:xfrm>
            <a:off x="1695087" y="5088254"/>
            <a:ext cx="5101499" cy="1414146"/>
          </a:xfrm>
          <a:prstGeom prst="roundRect">
            <a:avLst/>
          </a:prstGeom>
          <a:solidFill>
            <a:schemeClr val="tx2">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defTabSz="412750" hangingPunct="0"/>
            <a:r>
              <a:rPr lang="en-US" sz="4800" b="1" kern="0" dirty="0">
                <a:solidFill>
                  <a:schemeClr val="tx1"/>
                </a:solidFill>
                <a:latin typeface="Arial" panose="020B0604020202020204" pitchFamily="34" charset="0"/>
                <a:cs typeface="Arial" panose="020B0604020202020204" pitchFamily="34" charset="0"/>
                <a:sym typeface="Helvetica Light"/>
              </a:rPr>
              <a:t>2016</a:t>
            </a:r>
          </a:p>
          <a:p>
            <a:pPr algn="ctr" defTabSz="412750" hangingPunct="0"/>
            <a:r>
              <a:rPr lang="en-US" sz="2000" kern="0" dirty="0">
                <a:solidFill>
                  <a:schemeClr val="tx1"/>
                </a:solidFill>
                <a:latin typeface="Arial" panose="020B0604020202020204" pitchFamily="34" charset="0"/>
                <a:cs typeface="Arial" panose="020B0604020202020204" pitchFamily="34" charset="0"/>
                <a:sym typeface="Helvetica Light"/>
              </a:rPr>
              <a:t>Comprehensive Addiction and </a:t>
            </a:r>
          </a:p>
          <a:p>
            <a:pPr algn="ctr" defTabSz="412750" hangingPunct="0"/>
            <a:r>
              <a:rPr lang="en-US" sz="2000" kern="0" dirty="0">
                <a:solidFill>
                  <a:schemeClr val="tx1"/>
                </a:solidFill>
                <a:latin typeface="Arial" panose="020B0604020202020204" pitchFamily="34" charset="0"/>
                <a:cs typeface="Arial" panose="020B0604020202020204" pitchFamily="34" charset="0"/>
                <a:sym typeface="Helvetica Light"/>
              </a:rPr>
              <a:t>Recovery Act (CARA)</a:t>
            </a:r>
          </a:p>
        </p:txBody>
      </p:sp>
      <p:sp>
        <p:nvSpPr>
          <p:cNvPr id="3" name="Isosceles Triangle 2"/>
          <p:cNvSpPr/>
          <p:nvPr/>
        </p:nvSpPr>
        <p:spPr>
          <a:xfrm rot="5400000">
            <a:off x="627797" y="672229"/>
            <a:ext cx="1023582" cy="668741"/>
          </a:xfrm>
          <a:prstGeom prst="triangle">
            <a:avLst/>
          </a:prstGeom>
          <a:solidFill>
            <a:srgbClr val="3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15" name="Isosceles Triangle 14"/>
          <p:cNvSpPr/>
          <p:nvPr/>
        </p:nvSpPr>
        <p:spPr>
          <a:xfrm rot="5400000">
            <a:off x="627796" y="2270477"/>
            <a:ext cx="1023582" cy="668741"/>
          </a:xfrm>
          <a:prstGeom prst="triangle">
            <a:avLst/>
          </a:prstGeom>
          <a:solidFill>
            <a:srgbClr val="3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19" name="Isosceles Triangle 18"/>
          <p:cNvSpPr/>
          <p:nvPr/>
        </p:nvSpPr>
        <p:spPr>
          <a:xfrm rot="5400000">
            <a:off x="627795" y="3879035"/>
            <a:ext cx="1023582" cy="668741"/>
          </a:xfrm>
          <a:prstGeom prst="triangle">
            <a:avLst/>
          </a:prstGeom>
          <a:solidFill>
            <a:srgbClr val="3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20" name="Isosceles Triangle 19"/>
          <p:cNvSpPr/>
          <p:nvPr/>
        </p:nvSpPr>
        <p:spPr>
          <a:xfrm rot="5400000">
            <a:off x="627794" y="5399453"/>
            <a:ext cx="1023582" cy="668741"/>
          </a:xfrm>
          <a:prstGeom prst="triangle">
            <a:avLst/>
          </a:prstGeom>
          <a:solidFill>
            <a:srgbClr val="3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Tree>
    <p:extLst>
      <p:ext uri="{BB962C8B-B14F-4D97-AF65-F5344CB8AC3E}">
        <p14:creationId xmlns:p14="http://schemas.microsoft.com/office/powerpoint/2010/main" val="189663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5449"/>
            <a:ext cx="12166950" cy="69762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p:txBody>
      </p:sp>
      <p:sp>
        <p:nvSpPr>
          <p:cNvPr id="3" name="TextBox 2"/>
          <p:cNvSpPr txBox="1"/>
          <p:nvPr/>
        </p:nvSpPr>
        <p:spPr>
          <a:xfrm>
            <a:off x="459045" y="1190227"/>
            <a:ext cx="11707905" cy="5293757"/>
          </a:xfrm>
          <a:prstGeom prst="rect">
            <a:avLst/>
          </a:prstGeom>
          <a:noFill/>
        </p:spPr>
        <p:txBody>
          <a:bodyPr wrap="square" rtlCol="0">
            <a:spAutoFit/>
          </a:bodyPr>
          <a:lstStyle/>
          <a:p>
            <a:pPr marL="457200" indent="-457200" defTabSz="412750" hangingPunct="0">
              <a:spcBef>
                <a:spcPts val="600"/>
              </a:spcBef>
              <a:spcAft>
                <a:spcPts val="600"/>
              </a:spcAft>
              <a:buFont typeface="Arial" panose="020B0604020202020204" pitchFamily="34" charset="0"/>
              <a:buChar char="•"/>
            </a:pPr>
            <a:r>
              <a:rPr lang="en-US" sz="2400" kern="0" dirty="0">
                <a:solidFill>
                  <a:prstClr val="black"/>
                </a:solidFill>
                <a:latin typeface="Arial" panose="020B0604020202020204" pitchFamily="34" charset="0"/>
                <a:cs typeface="Arial" panose="020B0604020202020204" pitchFamily="34" charset="0"/>
                <a:sym typeface="Helvetica Light"/>
              </a:rPr>
              <a:t>Federal funding to support prevention, assessment, investigation, prosecution, and treatment activities related to child abuse and neglect</a:t>
            </a:r>
          </a:p>
          <a:p>
            <a:pPr marL="457200" indent="-457200" defTabSz="412750" hangingPunct="0">
              <a:spcBef>
                <a:spcPts val="600"/>
              </a:spcBef>
              <a:spcAft>
                <a:spcPts val="600"/>
              </a:spcAft>
              <a:buFont typeface="Arial" panose="020B0604020202020204" pitchFamily="34" charset="0"/>
              <a:buChar char="•"/>
            </a:pPr>
            <a:r>
              <a:rPr lang="en-US" sz="2400" kern="0" dirty="0">
                <a:solidFill>
                  <a:prstClr val="black"/>
                </a:solidFill>
                <a:latin typeface="Arial" panose="020B0604020202020204" pitchFamily="34" charset="0"/>
                <a:cs typeface="Arial" panose="020B0604020202020204" pitchFamily="34" charset="0"/>
                <a:sym typeface="Helvetica Light"/>
              </a:rPr>
              <a:t>Current funding provides several grant programs:</a:t>
            </a:r>
          </a:p>
          <a:p>
            <a:pPr marL="914400" lvl="1" indent="-457200" defTabSz="412750" hangingPunct="0">
              <a:spcBef>
                <a:spcPts val="600"/>
              </a:spcBef>
              <a:spcAft>
                <a:spcPts val="600"/>
              </a:spcAft>
              <a:buFont typeface="Arial" panose="020B0604020202020204" pitchFamily="34" charset="0"/>
              <a:buChar char="•"/>
            </a:pPr>
            <a:r>
              <a:rPr lang="en-US" sz="2400" b="1" kern="0" dirty="0">
                <a:solidFill>
                  <a:prstClr val="black"/>
                </a:solidFill>
                <a:latin typeface="Arial" panose="020B0604020202020204" pitchFamily="34" charset="0"/>
                <a:cs typeface="Arial" panose="020B0604020202020204" pitchFamily="34" charset="0"/>
                <a:sym typeface="Helvetica Light"/>
              </a:rPr>
              <a:t>State Grants</a:t>
            </a:r>
            <a:r>
              <a:rPr lang="en-US" sz="2400" kern="0" dirty="0">
                <a:solidFill>
                  <a:prstClr val="black"/>
                </a:solidFill>
                <a:latin typeface="Arial" panose="020B0604020202020204" pitchFamily="34" charset="0"/>
                <a:cs typeface="Arial" panose="020B0604020202020204" pitchFamily="34" charset="0"/>
                <a:sym typeface="Helvetica Light"/>
              </a:rPr>
              <a:t>: a formula grant to improve Child Protective Services (CPS) </a:t>
            </a:r>
          </a:p>
          <a:p>
            <a:pPr marL="914400" lvl="1" indent="-457200" defTabSz="412750" hangingPunct="0">
              <a:spcBef>
                <a:spcPts val="600"/>
              </a:spcBef>
              <a:spcAft>
                <a:spcPts val="600"/>
              </a:spcAft>
              <a:buFont typeface="Arial" panose="020B0604020202020204" pitchFamily="34" charset="0"/>
              <a:buChar char="•"/>
            </a:pPr>
            <a:r>
              <a:rPr lang="en-US" sz="2400" b="1" kern="0" dirty="0">
                <a:solidFill>
                  <a:prstClr val="black"/>
                </a:solidFill>
                <a:latin typeface="Arial" panose="020B0604020202020204" pitchFamily="34" charset="0"/>
                <a:cs typeface="Arial" panose="020B0604020202020204" pitchFamily="34" charset="0"/>
                <a:sym typeface="Helvetica Light"/>
              </a:rPr>
              <a:t>Discretionary grants</a:t>
            </a:r>
            <a:r>
              <a:rPr lang="en-US" sz="2400" kern="0" dirty="0">
                <a:solidFill>
                  <a:prstClr val="black"/>
                </a:solidFill>
                <a:latin typeface="Arial" panose="020B0604020202020204" pitchFamily="34" charset="0"/>
                <a:cs typeface="Arial" panose="020B0604020202020204" pitchFamily="34" charset="0"/>
                <a:sym typeface="Helvetica Light"/>
              </a:rPr>
              <a:t>: competitively awarded funds to support research, technical assistance, and demonstration projects</a:t>
            </a:r>
          </a:p>
          <a:p>
            <a:pPr marL="914400" lvl="1" indent="-457200" defTabSz="412750" hangingPunct="0">
              <a:spcBef>
                <a:spcPts val="600"/>
              </a:spcBef>
              <a:spcAft>
                <a:spcPts val="600"/>
              </a:spcAft>
              <a:buFont typeface="Arial" panose="020B0604020202020204" pitchFamily="34" charset="0"/>
              <a:buChar char="•"/>
            </a:pPr>
            <a:r>
              <a:rPr lang="en-US" sz="2400" b="1" kern="0" dirty="0">
                <a:solidFill>
                  <a:prstClr val="black"/>
                </a:solidFill>
                <a:latin typeface="Arial" panose="020B0604020202020204" pitchFamily="34" charset="0"/>
                <a:cs typeface="Arial" panose="020B0604020202020204" pitchFamily="34" charset="0"/>
                <a:sym typeface="Helvetica Light"/>
              </a:rPr>
              <a:t>Community-based Grants </a:t>
            </a:r>
            <a:r>
              <a:rPr lang="en-US" sz="2400" kern="0" dirty="0">
                <a:solidFill>
                  <a:prstClr val="black"/>
                </a:solidFill>
                <a:latin typeface="Arial" panose="020B0604020202020204" pitchFamily="34" charset="0"/>
                <a:cs typeface="Arial" panose="020B0604020202020204" pitchFamily="34" charset="0"/>
                <a:sym typeface="Helvetica Light"/>
              </a:rPr>
              <a:t>(CBCAP): funding to all states for support of community-based activities to prevent child abuse and neglect</a:t>
            </a:r>
          </a:p>
          <a:p>
            <a:pPr marL="914400" lvl="1" indent="-457200" defTabSz="412750" hangingPunct="0">
              <a:spcBef>
                <a:spcPts val="600"/>
              </a:spcBef>
              <a:spcAft>
                <a:spcPts val="600"/>
              </a:spcAft>
              <a:buFont typeface="Arial" panose="020B0604020202020204" pitchFamily="34" charset="0"/>
              <a:buChar char="•"/>
            </a:pPr>
            <a:r>
              <a:rPr lang="en-US" sz="2400" b="1" kern="0" dirty="0">
                <a:solidFill>
                  <a:prstClr val="black"/>
                </a:solidFill>
                <a:latin typeface="Arial" panose="020B0604020202020204" pitchFamily="34" charset="0"/>
                <a:cs typeface="Arial" panose="020B0604020202020204" pitchFamily="34" charset="0"/>
                <a:sym typeface="Helvetica Light"/>
              </a:rPr>
              <a:t>Children’s Justice Act Grants</a:t>
            </a:r>
            <a:r>
              <a:rPr lang="en-US" sz="2400" kern="0" dirty="0">
                <a:solidFill>
                  <a:prstClr val="black"/>
                </a:solidFill>
                <a:latin typeface="Arial" panose="020B0604020202020204" pitchFamily="34" charset="0"/>
                <a:cs typeface="Arial" panose="020B0604020202020204" pitchFamily="34" charset="0"/>
                <a:sym typeface="Helvetica Light"/>
              </a:rPr>
              <a:t>: to States and territories to improve the assessment, investigation, and/or prosecution of child abuse and neglect cases with particular focus on sexual abuse and exploitation of children, child fatalities, and children who are disabled or with serious health disorders </a:t>
            </a:r>
          </a:p>
        </p:txBody>
      </p:sp>
      <p:sp>
        <p:nvSpPr>
          <p:cNvPr id="5" name="TextBox 4"/>
          <p:cNvSpPr txBox="1"/>
          <p:nvPr/>
        </p:nvSpPr>
        <p:spPr>
          <a:xfrm>
            <a:off x="692877" y="216770"/>
            <a:ext cx="1556836" cy="830997"/>
          </a:xfrm>
          <a:prstGeom prst="rect">
            <a:avLst/>
          </a:prstGeom>
          <a:solidFill>
            <a:srgbClr val="0F4162"/>
          </a:solidFill>
        </p:spPr>
        <p:txBody>
          <a:bodyPr wrap="none" rtlCol="0">
            <a:spAutoFit/>
          </a:bodyPr>
          <a:lstStyle/>
          <a:p>
            <a:pPr algn="ctr" defTabSz="412750" hangingPunct="0"/>
            <a:r>
              <a:rPr lang="en-US" sz="4800" kern="0" dirty="0">
                <a:solidFill>
                  <a:prstClr val="white"/>
                </a:solidFill>
                <a:latin typeface="Arial" panose="020B0604020202020204" pitchFamily="34" charset="0"/>
                <a:cs typeface="Arial" panose="020B0604020202020204" pitchFamily="34" charset="0"/>
                <a:sym typeface="Helvetica Light"/>
              </a:rPr>
              <a:t>1974</a:t>
            </a:r>
            <a:endParaRPr lang="en-US" sz="5400" kern="0" dirty="0">
              <a:solidFill>
                <a:prstClr val="white"/>
              </a:solidFill>
              <a:latin typeface="Arial" panose="020B0604020202020204" pitchFamily="34" charset="0"/>
              <a:cs typeface="Arial" panose="020B0604020202020204" pitchFamily="34" charset="0"/>
              <a:sym typeface="Helvetica Light"/>
            </a:endParaRPr>
          </a:p>
        </p:txBody>
      </p:sp>
      <p:sp>
        <p:nvSpPr>
          <p:cNvPr id="7" name="TextBox 6"/>
          <p:cNvSpPr txBox="1"/>
          <p:nvPr/>
        </p:nvSpPr>
        <p:spPr>
          <a:xfrm>
            <a:off x="2285493" y="355269"/>
            <a:ext cx="9787333" cy="584775"/>
          </a:xfrm>
          <a:prstGeom prst="rect">
            <a:avLst/>
          </a:prstGeom>
          <a:solidFill>
            <a:srgbClr val="0F4162"/>
          </a:solidFill>
        </p:spPr>
        <p:txBody>
          <a:bodyPr wrap="square" rtlCol="0">
            <a:spAutoFit/>
          </a:bodyPr>
          <a:lstStyle/>
          <a:p>
            <a:pPr algn="ctr" defTabSz="412750" hangingPunct="0"/>
            <a:r>
              <a:rPr lang="en-US" sz="3200" kern="0" dirty="0">
                <a:solidFill>
                  <a:prstClr val="white"/>
                </a:solidFill>
                <a:latin typeface="Arial" panose="020B0604020202020204" pitchFamily="34" charset="0"/>
                <a:cs typeface="Arial" panose="020B0604020202020204" pitchFamily="34" charset="0"/>
                <a:sym typeface="Helvetica Light"/>
              </a:rPr>
              <a:t>Child Abuse Prevention and Treatment Act (CAPTA)</a:t>
            </a:r>
          </a:p>
        </p:txBody>
      </p:sp>
      <p:sp>
        <p:nvSpPr>
          <p:cNvPr id="8" name="Isosceles Triangle 7"/>
          <p:cNvSpPr/>
          <p:nvPr/>
        </p:nvSpPr>
        <p:spPr>
          <a:xfrm rot="5400000">
            <a:off x="-189064" y="344065"/>
            <a:ext cx="1023582" cy="66874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Tree>
    <p:extLst>
      <p:ext uri="{BB962C8B-B14F-4D97-AF65-F5344CB8AC3E}">
        <p14:creationId xmlns:p14="http://schemas.microsoft.com/office/powerpoint/2010/main" val="3144643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691" y="1047767"/>
            <a:ext cx="12067309" cy="5755422"/>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sz="2200">
                <a:latin typeface="Arial" panose="020B0604020202020204" pitchFamily="34" charset="0"/>
                <a:cs typeface="Arial" panose="020B0604020202020204" pitchFamily="34" charset="0"/>
              </a:defRPr>
            </a:lvl1pPr>
            <a:lvl2pPr marL="914400" lvl="1" indent="-457200">
              <a:buFont typeface="Arial" panose="020B0604020202020204" pitchFamily="34" charset="0"/>
              <a:buChar char="•"/>
              <a:defRPr sz="2200" b="1">
                <a:latin typeface="Arial" panose="020B0604020202020204" pitchFamily="34" charset="0"/>
                <a:cs typeface="Arial" panose="020B0604020202020204" pitchFamily="34" charset="0"/>
              </a:defRPr>
            </a:lvl2pPr>
          </a:lstStyle>
          <a:p>
            <a:pPr defTabSz="412750" hangingPunct="0">
              <a:spcBef>
                <a:spcPts val="600"/>
              </a:spcBef>
              <a:spcAft>
                <a:spcPts val="600"/>
              </a:spcAft>
            </a:pPr>
            <a:r>
              <a:rPr lang="en-US" kern="0" dirty="0">
                <a:solidFill>
                  <a:prstClr val="black"/>
                </a:solidFill>
                <a:sym typeface="Helvetica Light"/>
              </a:rPr>
              <a:t>Amended CAPTA and created new conditions for states to receive their state grant:</a:t>
            </a:r>
          </a:p>
          <a:p>
            <a:pPr lvl="1" defTabSz="412750" hangingPunct="0">
              <a:spcBef>
                <a:spcPts val="600"/>
              </a:spcBef>
              <a:spcAft>
                <a:spcPts val="600"/>
              </a:spcAft>
            </a:pPr>
            <a:r>
              <a:rPr lang="en-US" b="0" kern="0" dirty="0">
                <a:solidFill>
                  <a:prstClr val="black"/>
                </a:solidFill>
                <a:sym typeface="Helvetica Light"/>
              </a:rPr>
              <a:t>Congressional report states: </a:t>
            </a:r>
            <a:r>
              <a:rPr lang="en-US" kern="0" dirty="0">
                <a:solidFill>
                  <a:prstClr val="black"/>
                </a:solidFill>
                <a:sym typeface="Helvetica Light"/>
              </a:rPr>
              <a:t>“</a:t>
            </a:r>
            <a:r>
              <a:rPr lang="en-US" kern="0" dirty="0">
                <a:solidFill>
                  <a:srgbClr val="4A66AC">
                    <a:lumMod val="75000"/>
                  </a:srgbClr>
                </a:solidFill>
                <a:sym typeface="Helvetica Light"/>
              </a:rPr>
              <a:t>To</a:t>
            </a:r>
            <a:r>
              <a:rPr lang="en-US" i="1" kern="0" dirty="0">
                <a:solidFill>
                  <a:srgbClr val="4A66AC">
                    <a:lumMod val="75000"/>
                  </a:srgbClr>
                </a:solidFill>
                <a:sym typeface="Helvetica Light"/>
              </a:rPr>
              <a:t> </a:t>
            </a:r>
            <a:r>
              <a:rPr lang="en-US" kern="0" dirty="0">
                <a:solidFill>
                  <a:srgbClr val="4A66AC">
                    <a:lumMod val="75000"/>
                  </a:srgbClr>
                </a:solidFill>
                <a:sym typeface="Helvetica Light"/>
              </a:rPr>
              <a:t>identify infants at risk of child abuse and neglect so appropriate services can be delivered to the infant and mother to provide for the safety of the child</a:t>
            </a:r>
            <a:r>
              <a:rPr lang="en-US" kern="0" dirty="0">
                <a:solidFill>
                  <a:srgbClr val="000000"/>
                </a:solidFill>
                <a:sym typeface="Helvetica Light"/>
              </a:rPr>
              <a:t>”</a:t>
            </a:r>
            <a:r>
              <a:rPr lang="en-US" b="0" kern="0" dirty="0">
                <a:solidFill>
                  <a:srgbClr val="FF9900"/>
                </a:solidFill>
                <a:sym typeface="Helvetica Light"/>
              </a:rPr>
              <a:t> </a:t>
            </a:r>
            <a:r>
              <a:rPr lang="en-US" b="0" kern="0" dirty="0">
                <a:solidFill>
                  <a:prstClr val="black"/>
                </a:solidFill>
                <a:sym typeface="Helvetica Light"/>
              </a:rPr>
              <a:t>and... </a:t>
            </a:r>
          </a:p>
          <a:p>
            <a:pPr lvl="1" defTabSz="412750" hangingPunct="0">
              <a:spcBef>
                <a:spcPts val="600"/>
              </a:spcBef>
              <a:spcAft>
                <a:spcPts val="600"/>
              </a:spcAft>
            </a:pPr>
            <a:r>
              <a:rPr lang="en-US" b="0" kern="0" dirty="0">
                <a:solidFill>
                  <a:prstClr val="black"/>
                </a:solidFill>
                <a:sym typeface="Helvetica Light"/>
              </a:rPr>
              <a:t>“</a:t>
            </a:r>
            <a:r>
              <a:rPr lang="en-US" kern="0" dirty="0">
                <a:solidFill>
                  <a:srgbClr val="4A66AC">
                    <a:lumMod val="75000"/>
                  </a:srgbClr>
                </a:solidFill>
                <a:sym typeface="Helvetica Light"/>
              </a:rPr>
              <a:t>the development of a safe plan of care</a:t>
            </a:r>
            <a:r>
              <a:rPr lang="en-US" b="0" kern="0" dirty="0">
                <a:solidFill>
                  <a:prstClr val="black"/>
                </a:solidFill>
                <a:sym typeface="Helvetica Light"/>
              </a:rPr>
              <a:t>...to protect a child who may be at increased risk of maltreatment, regardless of whether the State had determined that the child had been abused or neglected as a result of prenatal exposure”</a:t>
            </a:r>
          </a:p>
          <a:p>
            <a:pPr defTabSz="412750" hangingPunct="0">
              <a:spcBef>
                <a:spcPts val="600"/>
              </a:spcBef>
              <a:spcAft>
                <a:spcPts val="600"/>
              </a:spcAft>
            </a:pPr>
            <a:r>
              <a:rPr lang="en-US" kern="0" dirty="0">
                <a:solidFill>
                  <a:prstClr val="black"/>
                </a:solidFill>
                <a:sym typeface="Helvetica Light"/>
              </a:rPr>
              <a:t>To receive state grant, governor must assure they have policies and procedures for:</a:t>
            </a:r>
          </a:p>
          <a:p>
            <a:pPr lvl="1" defTabSz="412750" hangingPunct="0">
              <a:spcBef>
                <a:spcPts val="600"/>
              </a:spcBef>
              <a:spcAft>
                <a:spcPts val="600"/>
              </a:spcAft>
            </a:pPr>
            <a:r>
              <a:rPr lang="en-US" b="0" kern="0" dirty="0">
                <a:solidFill>
                  <a:prstClr val="black"/>
                </a:solidFill>
                <a:sym typeface="Helvetica Light"/>
              </a:rPr>
              <a:t>Appropriate referrals to address needs of infants </a:t>
            </a:r>
            <a:r>
              <a:rPr lang="en-US" kern="0" dirty="0">
                <a:solidFill>
                  <a:srgbClr val="000000"/>
                </a:solidFill>
                <a:sym typeface="Helvetica Light"/>
              </a:rPr>
              <a:t>“</a:t>
            </a:r>
            <a:r>
              <a:rPr lang="en-US" kern="0" dirty="0">
                <a:solidFill>
                  <a:srgbClr val="4A66AC">
                    <a:lumMod val="75000"/>
                  </a:srgbClr>
                </a:solidFill>
                <a:sym typeface="Helvetica Light"/>
              </a:rPr>
              <a:t>born with and identified as being affected by illegal substance abuse or withdrawal symptoms resulting from prenatal drug exposure</a:t>
            </a:r>
            <a:r>
              <a:rPr lang="en-US" kern="0" dirty="0">
                <a:solidFill>
                  <a:srgbClr val="000000"/>
                </a:solidFill>
                <a:sym typeface="Helvetica Light"/>
              </a:rPr>
              <a:t>”</a:t>
            </a:r>
          </a:p>
          <a:p>
            <a:pPr lvl="1" defTabSz="412750" hangingPunct="0">
              <a:spcBef>
                <a:spcPts val="600"/>
              </a:spcBef>
              <a:spcAft>
                <a:spcPts val="600"/>
              </a:spcAft>
            </a:pPr>
            <a:r>
              <a:rPr lang="en-US" kern="0" dirty="0">
                <a:solidFill>
                  <a:prstClr val="black"/>
                </a:solidFill>
                <a:sym typeface="Helvetica Light"/>
              </a:rPr>
              <a:t>“</a:t>
            </a:r>
            <a:r>
              <a:rPr lang="en-US" kern="0" dirty="0">
                <a:solidFill>
                  <a:srgbClr val="4A66AC">
                    <a:lumMod val="75000"/>
                  </a:srgbClr>
                </a:solidFill>
                <a:sym typeface="Helvetica Light"/>
              </a:rPr>
              <a:t>health care providers involved in the delivery or care of such infants notify the child protective services system</a:t>
            </a:r>
            <a:r>
              <a:rPr lang="en-US" kern="0" dirty="0">
                <a:solidFill>
                  <a:prstClr val="black"/>
                </a:solidFill>
                <a:sym typeface="Helvetica Light"/>
              </a:rPr>
              <a:t>…”</a:t>
            </a:r>
          </a:p>
          <a:p>
            <a:pPr lvl="1" defTabSz="412750" hangingPunct="0">
              <a:spcBef>
                <a:spcPts val="600"/>
              </a:spcBef>
              <a:spcAft>
                <a:spcPts val="600"/>
              </a:spcAft>
            </a:pPr>
            <a:r>
              <a:rPr lang="en-US" kern="0" dirty="0">
                <a:solidFill>
                  <a:prstClr val="black"/>
                </a:solidFill>
                <a:sym typeface="Helvetica Light"/>
              </a:rPr>
              <a:t>“</a:t>
            </a:r>
            <a:r>
              <a:rPr lang="en-US" kern="0" dirty="0">
                <a:solidFill>
                  <a:srgbClr val="4A66AC">
                    <a:lumMod val="75000"/>
                  </a:srgbClr>
                </a:solidFill>
                <a:sym typeface="Helvetica Light"/>
              </a:rPr>
              <a:t>the development of a plan of safe care</a:t>
            </a:r>
            <a:r>
              <a:rPr lang="en-US" kern="0" dirty="0">
                <a:solidFill>
                  <a:prstClr val="black"/>
                </a:solidFill>
                <a:sym typeface="Helvetica Light"/>
              </a:rPr>
              <a:t>…”</a:t>
            </a:r>
          </a:p>
        </p:txBody>
      </p:sp>
      <p:sp>
        <p:nvSpPr>
          <p:cNvPr id="6" name="TextBox 5"/>
          <p:cNvSpPr txBox="1"/>
          <p:nvPr/>
        </p:nvSpPr>
        <p:spPr>
          <a:xfrm>
            <a:off x="692877" y="216770"/>
            <a:ext cx="1556836" cy="830997"/>
          </a:xfrm>
          <a:prstGeom prst="rect">
            <a:avLst/>
          </a:prstGeom>
          <a:solidFill>
            <a:srgbClr val="0F4162"/>
          </a:solidFill>
        </p:spPr>
        <p:txBody>
          <a:bodyPr wrap="none" rtlCol="0">
            <a:spAutoFit/>
          </a:bodyPr>
          <a:lstStyle/>
          <a:p>
            <a:pPr algn="ctr" defTabSz="412750" hangingPunct="0"/>
            <a:r>
              <a:rPr lang="en-US" sz="4800" kern="0" dirty="0">
                <a:solidFill>
                  <a:prstClr val="white"/>
                </a:solidFill>
                <a:latin typeface="Arial" panose="020B0604020202020204" pitchFamily="34" charset="0"/>
                <a:cs typeface="Arial" panose="020B0604020202020204" pitchFamily="34" charset="0"/>
                <a:sym typeface="Helvetica Light"/>
              </a:rPr>
              <a:t>2003</a:t>
            </a:r>
          </a:p>
        </p:txBody>
      </p:sp>
      <p:sp>
        <p:nvSpPr>
          <p:cNvPr id="8" name="Isosceles Triangle 7"/>
          <p:cNvSpPr/>
          <p:nvPr/>
        </p:nvSpPr>
        <p:spPr>
          <a:xfrm rot="5400000">
            <a:off x="-189064" y="344065"/>
            <a:ext cx="1023582" cy="66874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9" name="TextBox 8"/>
          <p:cNvSpPr txBox="1"/>
          <p:nvPr/>
        </p:nvSpPr>
        <p:spPr>
          <a:xfrm>
            <a:off x="2285493" y="355269"/>
            <a:ext cx="9787333" cy="584775"/>
          </a:xfrm>
          <a:prstGeom prst="rect">
            <a:avLst/>
          </a:prstGeom>
          <a:solidFill>
            <a:srgbClr val="0F4162"/>
          </a:solidFill>
        </p:spPr>
        <p:txBody>
          <a:bodyPr wrap="square" rtlCol="0">
            <a:spAutoFit/>
          </a:bodyPr>
          <a:lstStyle/>
          <a:p>
            <a:pPr algn="ctr" defTabSz="412750" hangingPunct="0"/>
            <a:r>
              <a:rPr lang="en-US" sz="3200" kern="0" dirty="0">
                <a:solidFill>
                  <a:prstClr val="white"/>
                </a:solidFill>
                <a:latin typeface="Arial" panose="020B0604020202020204" pitchFamily="34" charset="0"/>
                <a:cs typeface="Arial" panose="020B0604020202020204" pitchFamily="34" charset="0"/>
                <a:sym typeface="Helvetica Light"/>
              </a:rPr>
              <a:t>The Keeping Children and Families Safe Act of 2003</a:t>
            </a:r>
          </a:p>
        </p:txBody>
      </p:sp>
    </p:spTree>
    <p:extLst>
      <p:ext uri="{BB962C8B-B14F-4D97-AF65-F5344CB8AC3E}">
        <p14:creationId xmlns:p14="http://schemas.microsoft.com/office/powerpoint/2010/main" val="2569598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5449"/>
            <a:ext cx="12166950" cy="69762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p:txBody>
      </p:sp>
      <p:sp>
        <p:nvSpPr>
          <p:cNvPr id="8" name="TextBox 7"/>
          <p:cNvSpPr txBox="1"/>
          <p:nvPr/>
        </p:nvSpPr>
        <p:spPr>
          <a:xfrm>
            <a:off x="419852" y="1180832"/>
            <a:ext cx="11327246" cy="5663089"/>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a:latin typeface="Arial" panose="020B0604020202020204" pitchFamily="34" charset="0"/>
                <a:cs typeface="Arial" panose="020B0604020202020204" pitchFamily="34" charset="0"/>
              </a:defRPr>
            </a:lvl1pPr>
            <a:lvl2pPr marL="914400" lvl="1" indent="-457200">
              <a:buFont typeface="Arial" panose="020B0604020202020204" pitchFamily="34" charset="0"/>
              <a:buChar char="•"/>
              <a:defRPr b="1">
                <a:latin typeface="Arial" panose="020B0604020202020204" pitchFamily="34" charset="0"/>
                <a:cs typeface="Arial" panose="020B0604020202020204" pitchFamily="34" charset="0"/>
              </a:defRPr>
            </a:lvl2pPr>
          </a:lstStyle>
          <a:p>
            <a:pPr defTabSz="412750" hangingPunct="0">
              <a:spcBef>
                <a:spcPts val="600"/>
              </a:spcBef>
              <a:spcAft>
                <a:spcPts val="600"/>
              </a:spcAft>
            </a:pPr>
            <a:r>
              <a:rPr lang="en-US" sz="2400" kern="0" dirty="0">
                <a:solidFill>
                  <a:prstClr val="black"/>
                </a:solidFill>
                <a:sym typeface="Helvetica Light"/>
              </a:rPr>
              <a:t>Conditions for receipt of state grant were updated to clarify definition of substance-exposed infant and added Fetal Alcohol Spectrum Disorder: </a:t>
            </a:r>
          </a:p>
          <a:p>
            <a:pPr lvl="1" indent="0" defTabSz="412750" hangingPunct="0">
              <a:spcBef>
                <a:spcPts val="600"/>
              </a:spcBef>
              <a:spcAft>
                <a:spcPts val="600"/>
              </a:spcAft>
              <a:buNone/>
            </a:pPr>
            <a:r>
              <a:rPr lang="en-US" sz="2400" b="0" kern="0" dirty="0">
                <a:solidFill>
                  <a:srgbClr val="000000"/>
                </a:solidFill>
                <a:sym typeface="Helvetica Light"/>
              </a:rPr>
              <a:t>“Born with and identified as being affected by illegal substance abuse or withdrawal symptoms resulting from prenatal drug exposure </a:t>
            </a:r>
            <a:r>
              <a:rPr lang="en-US" sz="2400" kern="0" dirty="0">
                <a:solidFill>
                  <a:srgbClr val="4A66AC">
                    <a:lumMod val="75000"/>
                  </a:srgbClr>
                </a:solidFill>
                <a:sym typeface="Helvetica Light"/>
              </a:rPr>
              <a:t>or a Fetal Alcohol Spectrum Disorder</a:t>
            </a:r>
            <a:r>
              <a:rPr lang="en-US" sz="2400" kern="0" dirty="0">
                <a:solidFill>
                  <a:srgbClr val="000000"/>
                </a:solidFill>
                <a:sym typeface="Helvetica Light"/>
              </a:rPr>
              <a:t>”</a:t>
            </a:r>
            <a:endParaRPr lang="en-US" sz="2400" kern="0" dirty="0">
              <a:solidFill>
                <a:prstClr val="black"/>
              </a:solidFill>
              <a:sym typeface="Helvetica Light"/>
            </a:endParaRPr>
          </a:p>
          <a:p>
            <a:pPr defTabSz="412750" hangingPunct="0">
              <a:spcBef>
                <a:spcPts val="600"/>
              </a:spcBef>
              <a:spcAft>
                <a:spcPts val="600"/>
              </a:spcAft>
            </a:pPr>
            <a:r>
              <a:rPr lang="en-US" sz="2400" kern="0" dirty="0">
                <a:solidFill>
                  <a:prstClr val="black"/>
                </a:solidFill>
                <a:sym typeface="Helvetica Light"/>
              </a:rPr>
              <a:t>Added reporting requirements to Annual State Data Reports to include: </a:t>
            </a:r>
          </a:p>
          <a:p>
            <a:pPr lvl="1" defTabSz="412750" hangingPunct="0">
              <a:spcBef>
                <a:spcPts val="600"/>
              </a:spcBef>
              <a:spcAft>
                <a:spcPts val="600"/>
              </a:spcAft>
            </a:pPr>
            <a:r>
              <a:rPr lang="en-US" sz="2400" b="0" kern="0" dirty="0">
                <a:solidFill>
                  <a:prstClr val="black"/>
                </a:solidFill>
                <a:sym typeface="Helvetica Light"/>
              </a:rPr>
              <a:t>Number of children referred to child welfare services identified as prenatally drug exposed or Fetal Alcohol Spectrum Disorders </a:t>
            </a:r>
          </a:p>
          <a:p>
            <a:pPr lvl="1" defTabSz="412750" hangingPunct="0">
              <a:spcBef>
                <a:spcPts val="600"/>
              </a:spcBef>
              <a:spcAft>
                <a:spcPts val="600"/>
              </a:spcAft>
            </a:pPr>
            <a:r>
              <a:rPr lang="en-US" sz="2400" b="0" kern="0" dirty="0">
                <a:solidFill>
                  <a:prstClr val="black"/>
                </a:solidFill>
                <a:sym typeface="Helvetica Light"/>
              </a:rPr>
              <a:t>Number of children involved in a substantiated case of abuse or neglect determined to be eligible for referral to Part C of the Individuals with Disabilities Education Act (children under age 3)</a:t>
            </a:r>
          </a:p>
          <a:p>
            <a:pPr lvl="1" defTabSz="412750" hangingPunct="0">
              <a:spcBef>
                <a:spcPts val="600"/>
              </a:spcBef>
              <a:spcAft>
                <a:spcPts val="600"/>
              </a:spcAft>
            </a:pPr>
            <a:r>
              <a:rPr lang="en-US" sz="2400" b="0" kern="0" dirty="0">
                <a:solidFill>
                  <a:prstClr val="black"/>
                </a:solidFill>
                <a:sym typeface="Helvetica Light"/>
              </a:rPr>
              <a:t>Number of children referred to agencies providing early intervention services under Part C</a:t>
            </a:r>
          </a:p>
        </p:txBody>
      </p:sp>
      <p:sp>
        <p:nvSpPr>
          <p:cNvPr id="9" name="TextBox 8"/>
          <p:cNvSpPr txBox="1"/>
          <p:nvPr/>
        </p:nvSpPr>
        <p:spPr>
          <a:xfrm>
            <a:off x="692877" y="216770"/>
            <a:ext cx="1556836" cy="830997"/>
          </a:xfrm>
          <a:prstGeom prst="rect">
            <a:avLst/>
          </a:prstGeom>
          <a:solidFill>
            <a:srgbClr val="0F4162"/>
          </a:solidFill>
        </p:spPr>
        <p:txBody>
          <a:bodyPr wrap="none" rtlCol="0">
            <a:spAutoFit/>
          </a:bodyPr>
          <a:lstStyle/>
          <a:p>
            <a:pPr algn="ctr" defTabSz="412750" hangingPunct="0"/>
            <a:r>
              <a:rPr lang="en-US" sz="4800" kern="0" dirty="0">
                <a:solidFill>
                  <a:prstClr val="white"/>
                </a:solidFill>
                <a:latin typeface="Arial" panose="020B0604020202020204" pitchFamily="34" charset="0"/>
                <a:cs typeface="Arial" panose="020B0604020202020204" pitchFamily="34" charset="0"/>
                <a:sym typeface="Helvetica Light"/>
              </a:rPr>
              <a:t>2010</a:t>
            </a:r>
            <a:endParaRPr lang="en-US" sz="5400" kern="0" dirty="0">
              <a:solidFill>
                <a:prstClr val="white"/>
              </a:solidFill>
              <a:latin typeface="Arial" panose="020B0604020202020204" pitchFamily="34" charset="0"/>
              <a:cs typeface="Arial" panose="020B0604020202020204" pitchFamily="34" charset="0"/>
              <a:sym typeface="Helvetica Light"/>
            </a:endParaRPr>
          </a:p>
        </p:txBody>
      </p:sp>
      <p:sp>
        <p:nvSpPr>
          <p:cNvPr id="10" name="Isosceles Triangle 9"/>
          <p:cNvSpPr/>
          <p:nvPr/>
        </p:nvSpPr>
        <p:spPr>
          <a:xfrm rot="5400000">
            <a:off x="-189064" y="344065"/>
            <a:ext cx="1023582" cy="66874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11" name="TextBox 10"/>
          <p:cNvSpPr txBox="1"/>
          <p:nvPr/>
        </p:nvSpPr>
        <p:spPr>
          <a:xfrm>
            <a:off x="2285493" y="355269"/>
            <a:ext cx="9787333" cy="646331"/>
          </a:xfrm>
          <a:prstGeom prst="rect">
            <a:avLst/>
          </a:prstGeom>
          <a:solidFill>
            <a:srgbClr val="0F4162"/>
          </a:solidFill>
        </p:spPr>
        <p:txBody>
          <a:bodyPr wrap="square" rtlCol="0">
            <a:spAutoFit/>
          </a:bodyPr>
          <a:lstStyle/>
          <a:p>
            <a:pPr algn="ctr" defTabSz="412750" hangingPunct="0"/>
            <a:r>
              <a:rPr lang="en-US" sz="3600" kern="0" dirty="0">
                <a:solidFill>
                  <a:prstClr val="white"/>
                </a:solidFill>
                <a:latin typeface="Arial" panose="020B0604020202020204" pitchFamily="34" charset="0"/>
                <a:cs typeface="Arial" panose="020B0604020202020204" pitchFamily="34" charset="0"/>
                <a:sym typeface="Helvetica Light"/>
              </a:rPr>
              <a:t>The CAPTA Reauthorization Act of 2010</a:t>
            </a:r>
          </a:p>
        </p:txBody>
      </p:sp>
    </p:spTree>
    <p:extLst>
      <p:ext uri="{BB962C8B-B14F-4D97-AF65-F5344CB8AC3E}">
        <p14:creationId xmlns:p14="http://schemas.microsoft.com/office/powerpoint/2010/main" val="3429436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37809"/>
            <a:ext cx="12166950" cy="736098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p:txBody>
      </p:sp>
      <p:sp>
        <p:nvSpPr>
          <p:cNvPr id="8" name="TextBox 7"/>
          <p:cNvSpPr txBox="1"/>
          <p:nvPr/>
        </p:nvSpPr>
        <p:spPr>
          <a:xfrm>
            <a:off x="303742" y="1141456"/>
            <a:ext cx="11523537" cy="5370701"/>
          </a:xfrm>
          <a:prstGeom prst="rect">
            <a:avLst/>
          </a:prstGeom>
          <a:solidFill>
            <a:schemeClr val="bg1"/>
          </a:solidFill>
        </p:spPr>
        <p:txBody>
          <a:bodyPr wrap="square" rtlCol="0">
            <a:spAutoFit/>
          </a:bodyPr>
          <a:lstStyle>
            <a:defPPr>
              <a:defRPr lang="en-US"/>
            </a:defPPr>
            <a:lvl1pPr marL="457200" indent="-457200">
              <a:buFont typeface="Arial" panose="020B0604020202020204" pitchFamily="34" charset="0"/>
              <a:buChar char="•"/>
              <a:defRPr>
                <a:latin typeface="Arial" panose="020B0604020202020204" pitchFamily="34" charset="0"/>
                <a:cs typeface="Arial" panose="020B0604020202020204" pitchFamily="34" charset="0"/>
              </a:defRPr>
            </a:lvl1pPr>
            <a:lvl2pPr marL="914400" lvl="1" indent="-457200">
              <a:buFont typeface="Arial" panose="020B0604020202020204" pitchFamily="34" charset="0"/>
              <a:buChar char="•"/>
              <a:defRPr b="1">
                <a:latin typeface="Arial" panose="020B0604020202020204" pitchFamily="34" charset="0"/>
                <a:cs typeface="Arial" panose="020B0604020202020204" pitchFamily="34" charset="0"/>
              </a:defRPr>
            </a:lvl2pPr>
          </a:lstStyle>
          <a:p>
            <a:pPr defTabSz="412750" hangingPunct="0">
              <a:spcBef>
                <a:spcPts val="600"/>
              </a:spcBef>
              <a:spcAft>
                <a:spcPts val="600"/>
              </a:spcAft>
            </a:pPr>
            <a:r>
              <a:rPr lang="en-US" sz="2400" kern="0" dirty="0">
                <a:solidFill>
                  <a:prstClr val="black"/>
                </a:solidFill>
                <a:sym typeface="Helvetica Light"/>
              </a:rPr>
              <a:t>Further clarified population requiring a Plan of Safe Care:</a:t>
            </a:r>
          </a:p>
          <a:p>
            <a:pPr lvl="1" indent="0" defTabSz="412750" hangingPunct="0">
              <a:spcBef>
                <a:spcPts val="600"/>
              </a:spcBef>
              <a:spcAft>
                <a:spcPts val="600"/>
              </a:spcAft>
              <a:buNone/>
            </a:pPr>
            <a:r>
              <a:rPr lang="en-US" sz="2400" b="0" kern="0" dirty="0">
                <a:solidFill>
                  <a:srgbClr val="000000"/>
                </a:solidFill>
                <a:sym typeface="Helvetica Light"/>
              </a:rPr>
              <a:t>“Born with and identified as being affected by substance abuse or withdrawal symptoms resulting from prenatal drug exposure, or a Fetal Alcohol Spectrum Disorder,” </a:t>
            </a:r>
            <a:r>
              <a:rPr lang="en-US" sz="2400" kern="0" dirty="0">
                <a:solidFill>
                  <a:srgbClr val="4A66AC">
                    <a:lumMod val="75000"/>
                  </a:srgbClr>
                </a:solidFill>
                <a:sym typeface="Helvetica Light"/>
              </a:rPr>
              <a:t>specifically removing “illegal”  </a:t>
            </a:r>
            <a:endParaRPr lang="en-US" sz="2400" kern="0" dirty="0">
              <a:solidFill>
                <a:prstClr val="black"/>
              </a:solidFill>
              <a:sym typeface="Helvetica Light"/>
            </a:endParaRPr>
          </a:p>
          <a:p>
            <a:pPr defTabSz="412750" hangingPunct="0">
              <a:spcBef>
                <a:spcPts val="600"/>
              </a:spcBef>
              <a:spcAft>
                <a:spcPts val="600"/>
              </a:spcAft>
            </a:pPr>
            <a:r>
              <a:rPr lang="en-US" sz="2400" kern="0" dirty="0">
                <a:solidFill>
                  <a:prstClr val="black"/>
                </a:solidFill>
                <a:sym typeface="Helvetica Light"/>
              </a:rPr>
              <a:t>Required the Plan of Safe Care to include needs of both the infant and family/caregiver:</a:t>
            </a:r>
          </a:p>
          <a:p>
            <a:pPr marL="1371600" lvl="4" defTabSz="412750" hangingPunct="0">
              <a:spcBef>
                <a:spcPts val="600"/>
              </a:spcBef>
              <a:spcAft>
                <a:spcPts val="600"/>
              </a:spcAft>
            </a:pPr>
            <a:r>
              <a:rPr lang="en-US" sz="2400" b="0" kern="0" dirty="0">
                <a:solidFill>
                  <a:srgbClr val="000000"/>
                </a:solidFill>
                <a:latin typeface="Arial" panose="020B0604020202020204" pitchFamily="34" charset="0"/>
                <a:cs typeface="Arial" panose="020B0604020202020204" pitchFamily="34" charset="0"/>
                <a:sym typeface="Helvetica Light"/>
              </a:rPr>
              <a:t>“the </a:t>
            </a:r>
            <a:r>
              <a:rPr lang="en-US" sz="2400" b="1" kern="0" dirty="0">
                <a:solidFill>
                  <a:srgbClr val="4A66AC">
                    <a:lumMod val="75000"/>
                  </a:srgbClr>
                </a:solidFill>
                <a:latin typeface="Arial" panose="020B0604020202020204" pitchFamily="34" charset="0"/>
                <a:cs typeface="Arial" panose="020B0604020202020204" pitchFamily="34" charset="0"/>
                <a:sym typeface="Helvetica Light"/>
              </a:rPr>
              <a:t>development of a Plan of Safe Care </a:t>
            </a:r>
            <a:r>
              <a:rPr lang="en-US" sz="2400" b="0" kern="0" dirty="0">
                <a:solidFill>
                  <a:srgbClr val="000000"/>
                </a:solidFill>
                <a:latin typeface="Arial" panose="020B0604020202020204" pitchFamily="34" charset="0"/>
                <a:cs typeface="Arial" panose="020B0604020202020204" pitchFamily="34" charset="0"/>
                <a:sym typeface="Helvetica Light"/>
              </a:rPr>
              <a:t>for the infant born and identified as being affected by substance abuse or withdrawal symptoms, or a Fetal Alcohol Spectrum Disorder to ensure the safety and well-being of such infant following release from the care of healthcare providers, including through –(</a:t>
            </a:r>
            <a:r>
              <a:rPr lang="en-US" sz="2400" kern="0" dirty="0">
                <a:solidFill>
                  <a:srgbClr val="000000"/>
                </a:solidFill>
                <a:latin typeface="Arial" panose="020B0604020202020204" pitchFamily="34" charset="0"/>
                <a:cs typeface="Arial" panose="020B0604020202020204" pitchFamily="34" charset="0"/>
                <a:sym typeface="Helvetica Light"/>
              </a:rPr>
              <a:t>I)</a:t>
            </a:r>
            <a:r>
              <a:rPr lang="en-US" sz="2400" b="1" kern="0" dirty="0">
                <a:solidFill>
                  <a:srgbClr val="4A66AC">
                    <a:lumMod val="75000"/>
                  </a:srgbClr>
                </a:solidFill>
                <a:latin typeface="Arial" panose="020B0604020202020204" pitchFamily="34" charset="0"/>
                <a:cs typeface="Arial" panose="020B0604020202020204" pitchFamily="34" charset="0"/>
                <a:sym typeface="Helvetica Light"/>
              </a:rPr>
              <a:t>addressing the health and substance use disorder treatment needs of the infant and affected family/caregiver”</a:t>
            </a:r>
            <a:endParaRPr lang="en-US" sz="2400" b="1" kern="0" dirty="0">
              <a:solidFill>
                <a:srgbClr val="FF9900"/>
              </a:solidFill>
              <a:latin typeface="Arial" panose="020B0604020202020204" pitchFamily="34" charset="0"/>
              <a:cs typeface="Arial" panose="020B0604020202020204" pitchFamily="34" charset="0"/>
              <a:sym typeface="Helvetica Light"/>
            </a:endParaRPr>
          </a:p>
          <a:p>
            <a:pPr defTabSz="412750" hangingPunct="0"/>
            <a:endParaRPr lang="en-US" sz="2000" kern="0" dirty="0">
              <a:solidFill>
                <a:prstClr val="black"/>
              </a:solidFill>
              <a:sym typeface="Helvetica Light"/>
            </a:endParaRPr>
          </a:p>
        </p:txBody>
      </p:sp>
      <p:sp>
        <p:nvSpPr>
          <p:cNvPr id="10" name="TextBox 9"/>
          <p:cNvSpPr txBox="1"/>
          <p:nvPr/>
        </p:nvSpPr>
        <p:spPr>
          <a:xfrm>
            <a:off x="692877" y="216770"/>
            <a:ext cx="1556836" cy="830997"/>
          </a:xfrm>
          <a:prstGeom prst="rect">
            <a:avLst/>
          </a:prstGeom>
          <a:solidFill>
            <a:srgbClr val="0F4162"/>
          </a:solidFill>
        </p:spPr>
        <p:txBody>
          <a:bodyPr wrap="none" rtlCol="0">
            <a:spAutoFit/>
          </a:bodyPr>
          <a:lstStyle/>
          <a:p>
            <a:pPr algn="ctr" defTabSz="412750" hangingPunct="0"/>
            <a:r>
              <a:rPr lang="en-US" sz="4800" kern="0" dirty="0">
                <a:solidFill>
                  <a:prstClr val="white"/>
                </a:solidFill>
                <a:latin typeface="Arial" panose="020B0604020202020204" pitchFamily="34" charset="0"/>
                <a:cs typeface="Arial" panose="020B0604020202020204" pitchFamily="34" charset="0"/>
                <a:sym typeface="Helvetica Light"/>
              </a:rPr>
              <a:t>2016</a:t>
            </a:r>
            <a:endParaRPr lang="en-US" sz="5400" kern="0" dirty="0">
              <a:solidFill>
                <a:prstClr val="white"/>
              </a:solidFill>
              <a:latin typeface="Arial" panose="020B0604020202020204" pitchFamily="34" charset="0"/>
              <a:cs typeface="Arial" panose="020B0604020202020204" pitchFamily="34" charset="0"/>
              <a:sym typeface="Helvetica Light"/>
            </a:endParaRPr>
          </a:p>
        </p:txBody>
      </p:sp>
      <p:sp>
        <p:nvSpPr>
          <p:cNvPr id="11" name="Isosceles Triangle 10"/>
          <p:cNvSpPr/>
          <p:nvPr/>
        </p:nvSpPr>
        <p:spPr>
          <a:xfrm rot="5400000">
            <a:off x="-189064" y="344065"/>
            <a:ext cx="1023582" cy="66874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12" name="TextBox 11"/>
          <p:cNvSpPr txBox="1"/>
          <p:nvPr/>
        </p:nvSpPr>
        <p:spPr>
          <a:xfrm>
            <a:off x="2285493" y="355269"/>
            <a:ext cx="9787333" cy="584775"/>
          </a:xfrm>
          <a:prstGeom prst="rect">
            <a:avLst/>
          </a:prstGeom>
          <a:solidFill>
            <a:srgbClr val="0F4162"/>
          </a:solidFill>
          <a:ln>
            <a:solidFill>
              <a:srgbClr val="0F4162"/>
            </a:solidFill>
          </a:ln>
        </p:spPr>
        <p:txBody>
          <a:bodyPr wrap="square" rtlCol="0">
            <a:spAutoFit/>
          </a:bodyPr>
          <a:lstStyle/>
          <a:p>
            <a:pPr algn="ctr" defTabSz="412750" hangingPunct="0"/>
            <a:r>
              <a:rPr lang="en-US" sz="3200" kern="0" dirty="0">
                <a:solidFill>
                  <a:prstClr val="white"/>
                </a:solidFill>
                <a:latin typeface="Arial" panose="020B0604020202020204" pitchFamily="34" charset="0"/>
                <a:cs typeface="Arial" panose="020B0604020202020204" pitchFamily="34" charset="0"/>
                <a:sym typeface="Helvetica Light"/>
              </a:rPr>
              <a:t>Comprehensive Addiction and Recovery Act (CARA)</a:t>
            </a:r>
          </a:p>
        </p:txBody>
      </p:sp>
    </p:spTree>
    <p:extLst>
      <p:ext uri="{BB962C8B-B14F-4D97-AF65-F5344CB8AC3E}">
        <p14:creationId xmlns:p14="http://schemas.microsoft.com/office/powerpoint/2010/main" val="2410927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5449"/>
            <a:ext cx="12166950" cy="69762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a:p>
            <a:pPr algn="ctr" defTabSz="412750" hangingPunct="0"/>
            <a:endParaRPr lang="en-US" sz="2500" kern="0" dirty="0">
              <a:solidFill>
                <a:srgbClr val="000000"/>
              </a:solidFill>
              <a:latin typeface="Helvetica Light"/>
              <a:ea typeface="Helvetica Light"/>
              <a:cs typeface="Helvetica Light"/>
              <a:sym typeface="Helvetica Light"/>
            </a:endParaRPr>
          </a:p>
        </p:txBody>
      </p:sp>
      <p:sp>
        <p:nvSpPr>
          <p:cNvPr id="10" name="TextBox 9"/>
          <p:cNvSpPr txBox="1"/>
          <p:nvPr/>
        </p:nvSpPr>
        <p:spPr>
          <a:xfrm>
            <a:off x="321706" y="1045410"/>
            <a:ext cx="11523537" cy="5780044"/>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a:latin typeface="Arial" panose="020B0604020202020204" pitchFamily="34" charset="0"/>
                <a:cs typeface="Arial" panose="020B0604020202020204" pitchFamily="34" charset="0"/>
              </a:defRPr>
            </a:lvl1pPr>
            <a:lvl2pPr marL="914400" lvl="1" indent="-457200">
              <a:buFont typeface="Arial" panose="020B0604020202020204" pitchFamily="34" charset="0"/>
              <a:buChar char="•"/>
              <a:defRPr b="1">
                <a:latin typeface="Arial" panose="020B0604020202020204" pitchFamily="34" charset="0"/>
                <a:cs typeface="Arial" panose="020B0604020202020204" pitchFamily="34" charset="0"/>
              </a:defRPr>
            </a:lvl2pPr>
          </a:lstStyle>
          <a:p>
            <a:pPr defTabSz="412750" hangingPunct="0">
              <a:spcBef>
                <a:spcPts val="600"/>
              </a:spcBef>
              <a:spcAft>
                <a:spcPts val="600"/>
              </a:spcAft>
            </a:pPr>
            <a:r>
              <a:rPr lang="en-US" sz="2400" b="1" kern="0" dirty="0">
                <a:solidFill>
                  <a:srgbClr val="4A66AC">
                    <a:lumMod val="75000"/>
                  </a:srgbClr>
                </a:solidFill>
                <a:sym typeface="Helvetica Light"/>
              </a:rPr>
              <a:t>Specified data reported by States</a:t>
            </a:r>
            <a:r>
              <a:rPr lang="en-US" sz="2400" kern="0" dirty="0">
                <a:solidFill>
                  <a:prstClr val="black"/>
                </a:solidFill>
                <a:sym typeface="Helvetica Light"/>
              </a:rPr>
              <a:t>, to the extent practicable, through National Child Abuse and Neglect Data System (NCANDS)</a:t>
            </a:r>
          </a:p>
          <a:p>
            <a:pPr lvl="1" defTabSz="412750" hangingPunct="0">
              <a:lnSpc>
                <a:spcPct val="115000"/>
              </a:lnSpc>
              <a:spcBef>
                <a:spcPts val="600"/>
              </a:spcBef>
              <a:spcAft>
                <a:spcPts val="600"/>
              </a:spcAft>
            </a:pPr>
            <a:r>
              <a:rPr lang="en-US" sz="2400" b="0" kern="0" dirty="0">
                <a:solidFill>
                  <a:prstClr val="black"/>
                </a:solidFill>
                <a:sym typeface="Helvetica Light"/>
              </a:rPr>
              <a:t>The number of infants identified as being affected by substance abuse, withdrawal symptoms resulting from prenatal drug exposure, or Fetal Alcohol Spectrum Disorder</a:t>
            </a:r>
          </a:p>
          <a:p>
            <a:pPr lvl="1" defTabSz="412750" hangingPunct="0">
              <a:lnSpc>
                <a:spcPct val="115000"/>
              </a:lnSpc>
              <a:spcBef>
                <a:spcPts val="600"/>
              </a:spcBef>
              <a:spcAft>
                <a:spcPts val="600"/>
              </a:spcAft>
            </a:pPr>
            <a:r>
              <a:rPr lang="en-US" sz="2400" b="0" kern="0" dirty="0">
                <a:solidFill>
                  <a:prstClr val="black"/>
                </a:solidFill>
                <a:sym typeface="Helvetica Light"/>
              </a:rPr>
              <a:t>The number of infants for whom a Plan of Safe Care was developed</a:t>
            </a:r>
          </a:p>
          <a:p>
            <a:pPr lvl="1" defTabSz="412750" hangingPunct="0">
              <a:lnSpc>
                <a:spcPct val="115000"/>
              </a:lnSpc>
              <a:spcBef>
                <a:spcPts val="600"/>
              </a:spcBef>
              <a:spcAft>
                <a:spcPts val="600"/>
              </a:spcAft>
            </a:pPr>
            <a:r>
              <a:rPr lang="en-US" sz="2400" b="0" kern="0" dirty="0">
                <a:solidFill>
                  <a:prstClr val="black"/>
                </a:solidFill>
                <a:sym typeface="Helvetica Light"/>
              </a:rPr>
              <a:t>The number of infants for whom referrals were made for appropriate services—including services for the affected family or caregiver</a:t>
            </a:r>
            <a:endParaRPr lang="en-US" sz="2400" kern="0" dirty="0">
              <a:solidFill>
                <a:prstClr val="black"/>
              </a:solidFill>
              <a:sym typeface="Helvetica Light"/>
            </a:endParaRPr>
          </a:p>
          <a:p>
            <a:pPr defTabSz="412750" hangingPunct="0">
              <a:spcBef>
                <a:spcPts val="600"/>
              </a:spcBef>
              <a:spcAft>
                <a:spcPts val="600"/>
              </a:spcAft>
            </a:pPr>
            <a:r>
              <a:rPr lang="en-US" sz="2400" kern="0" dirty="0">
                <a:solidFill>
                  <a:prstClr val="black"/>
                </a:solidFill>
                <a:sym typeface="Helvetica Light"/>
              </a:rPr>
              <a:t>Specified </a:t>
            </a:r>
            <a:r>
              <a:rPr lang="en-US" sz="2400" b="1" kern="0" dirty="0">
                <a:solidFill>
                  <a:srgbClr val="4A66AC">
                    <a:lumMod val="75000"/>
                  </a:srgbClr>
                </a:solidFill>
                <a:sym typeface="Helvetica Light"/>
              </a:rPr>
              <a:t>increased monitoring and oversight </a:t>
            </a:r>
          </a:p>
          <a:p>
            <a:pPr lvl="1" defTabSz="412750" hangingPunct="0">
              <a:spcBef>
                <a:spcPts val="600"/>
              </a:spcBef>
              <a:spcAft>
                <a:spcPts val="600"/>
              </a:spcAft>
            </a:pPr>
            <a:r>
              <a:rPr lang="en-US" sz="2400" b="0" kern="0" dirty="0">
                <a:solidFill>
                  <a:prstClr val="black"/>
                </a:solidFill>
                <a:sym typeface="Helvetica Light"/>
              </a:rPr>
              <a:t>Children’s Bureau through the annual CAPTA report in the State plan </a:t>
            </a:r>
          </a:p>
          <a:p>
            <a:pPr lvl="1" defTabSz="412750" hangingPunct="0">
              <a:spcBef>
                <a:spcPts val="600"/>
              </a:spcBef>
              <a:spcAft>
                <a:spcPts val="600"/>
              </a:spcAft>
            </a:pPr>
            <a:r>
              <a:rPr lang="en-US" sz="2400" b="0" kern="0" dirty="0">
                <a:solidFill>
                  <a:prstClr val="black"/>
                </a:solidFill>
                <a:sym typeface="Helvetica Light"/>
              </a:rPr>
              <a:t>States to ensure that Plans of Safe Care are implemented and that families have referrals to and delivery of appropriate services</a:t>
            </a:r>
          </a:p>
        </p:txBody>
      </p:sp>
      <p:sp>
        <p:nvSpPr>
          <p:cNvPr id="8" name="TextBox 7"/>
          <p:cNvSpPr txBox="1"/>
          <p:nvPr/>
        </p:nvSpPr>
        <p:spPr>
          <a:xfrm>
            <a:off x="692877" y="216770"/>
            <a:ext cx="1556836" cy="830997"/>
          </a:xfrm>
          <a:prstGeom prst="rect">
            <a:avLst/>
          </a:prstGeom>
          <a:solidFill>
            <a:srgbClr val="0F4162"/>
          </a:solidFill>
          <a:ln>
            <a:solidFill>
              <a:srgbClr val="0F4162"/>
            </a:solidFill>
          </a:ln>
        </p:spPr>
        <p:txBody>
          <a:bodyPr wrap="none" rtlCol="0">
            <a:spAutoFit/>
          </a:bodyPr>
          <a:lstStyle/>
          <a:p>
            <a:pPr algn="ctr" defTabSz="412750" hangingPunct="0"/>
            <a:r>
              <a:rPr lang="en-US" sz="4800" kern="0" dirty="0">
                <a:solidFill>
                  <a:prstClr val="white"/>
                </a:solidFill>
                <a:latin typeface="Arial" panose="020B0604020202020204" pitchFamily="34" charset="0"/>
                <a:cs typeface="Arial" panose="020B0604020202020204" pitchFamily="34" charset="0"/>
                <a:sym typeface="Helvetica Light"/>
              </a:rPr>
              <a:t>2016</a:t>
            </a:r>
            <a:endParaRPr lang="en-US" sz="5400" kern="0" dirty="0">
              <a:solidFill>
                <a:prstClr val="white"/>
              </a:solidFill>
              <a:latin typeface="Arial" panose="020B0604020202020204" pitchFamily="34" charset="0"/>
              <a:cs typeface="Arial" panose="020B0604020202020204" pitchFamily="34" charset="0"/>
              <a:sym typeface="Helvetica Light"/>
            </a:endParaRPr>
          </a:p>
        </p:txBody>
      </p:sp>
      <p:sp>
        <p:nvSpPr>
          <p:cNvPr id="11" name="Isosceles Triangle 10"/>
          <p:cNvSpPr/>
          <p:nvPr/>
        </p:nvSpPr>
        <p:spPr>
          <a:xfrm rot="5400000">
            <a:off x="-189064" y="344065"/>
            <a:ext cx="1023582" cy="66874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12" name="TextBox 11"/>
          <p:cNvSpPr txBox="1"/>
          <p:nvPr/>
        </p:nvSpPr>
        <p:spPr>
          <a:xfrm>
            <a:off x="2285493" y="355269"/>
            <a:ext cx="9787333" cy="584775"/>
          </a:xfrm>
          <a:prstGeom prst="rect">
            <a:avLst/>
          </a:prstGeom>
          <a:solidFill>
            <a:srgbClr val="0F4162"/>
          </a:solidFill>
          <a:ln>
            <a:solidFill>
              <a:srgbClr val="0F4162"/>
            </a:solidFill>
          </a:ln>
        </p:spPr>
        <p:txBody>
          <a:bodyPr wrap="square" rtlCol="0">
            <a:spAutoFit/>
          </a:bodyPr>
          <a:lstStyle/>
          <a:p>
            <a:pPr algn="ctr" defTabSz="412750" hangingPunct="0"/>
            <a:r>
              <a:rPr lang="en-US" sz="3200" kern="0" dirty="0">
                <a:solidFill>
                  <a:prstClr val="white"/>
                </a:solidFill>
                <a:latin typeface="Arial" panose="020B0604020202020204" pitchFamily="34" charset="0"/>
                <a:cs typeface="Arial" panose="020B0604020202020204" pitchFamily="34" charset="0"/>
                <a:sym typeface="Helvetica Light"/>
              </a:rPr>
              <a:t>Comprehensive Addiction and Recovery Act (CARA)</a:t>
            </a:r>
          </a:p>
        </p:txBody>
      </p:sp>
    </p:spTree>
    <p:extLst>
      <p:ext uri="{BB962C8B-B14F-4D97-AF65-F5344CB8AC3E}">
        <p14:creationId xmlns:p14="http://schemas.microsoft.com/office/powerpoint/2010/main" val="183501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6"/>
          <p:cNvSpPr txBox="1">
            <a:spLocks noChangeArrowheads="1"/>
          </p:cNvSpPr>
          <p:nvPr/>
        </p:nvSpPr>
        <p:spPr bwMode="auto">
          <a:xfrm>
            <a:off x="380289" y="5965634"/>
            <a:ext cx="11526981" cy="507831"/>
          </a:xfrm>
          <a:prstGeom prst="rect">
            <a:avLst/>
          </a:prstGeom>
          <a:noFill/>
          <a:ln w="9525">
            <a:noFill/>
            <a:miter lim="800000"/>
            <a:headEnd/>
            <a:tailEnd/>
          </a:ln>
        </p:spPr>
        <p:txBody>
          <a:bodyPr wrap="square">
            <a:spAutoFit/>
          </a:bodyPr>
          <a:lstStyle/>
          <a:p>
            <a:r>
              <a:rPr lang="en-US" sz="900" dirty="0">
                <a:solidFill>
                  <a:prstClr val="black"/>
                </a:solidFill>
                <a:latin typeface="Arial Narrow" panose="020B0606020202030204" pitchFamily="34" charset="0"/>
              </a:rPr>
              <a:t>*Approximately 4 million (3,855,500) live births in 2017; National Vital Statistics Report, Vol. 67, No. 8; </a:t>
            </a:r>
            <a:r>
              <a:rPr lang="en-US" sz="900" dirty="0">
                <a:solidFill>
                  <a:prstClr val="black"/>
                </a:solidFill>
                <a:latin typeface="Arial Narrow" panose="020B0606020202030204" pitchFamily="34" charset="0"/>
                <a:hlinkClick r:id="rId3"/>
              </a:rPr>
              <a:t>https://www.cdc.gov/nchs/data/nvsr/nvsr67/nvsr67_08-508.pdf</a:t>
            </a:r>
            <a:endParaRPr lang="en-US" sz="900" dirty="0">
              <a:solidFill>
                <a:prstClr val="black"/>
              </a:solidFill>
              <a:latin typeface="Arial Narrow" panose="020B0606020202030204" pitchFamily="34" charset="0"/>
            </a:endParaRPr>
          </a:p>
          <a:p>
            <a:r>
              <a:rPr lang="en-US" sz="900" dirty="0">
                <a:solidFill>
                  <a:prstClr val="black"/>
                </a:solidFill>
                <a:latin typeface="Arial Narrow" panose="020B0606020202030204" pitchFamily="34" charset="0"/>
              </a:rPr>
              <a:t>Estimates based on rates of past month drug use: National Survey on Drug Use and Health, 2017; </a:t>
            </a:r>
            <a:r>
              <a:rPr lang="en-US" sz="900" dirty="0">
                <a:solidFill>
                  <a:prstClr val="black"/>
                </a:solidFill>
                <a:latin typeface="Arial Narrow" panose="020B0606020202030204" pitchFamily="34" charset="0"/>
                <a:hlinkClick r:id="rId4"/>
              </a:rPr>
              <a:t>https://www.samhsa.gov/data/sites/default/files/cbhsq-reports/NSDUHDetailedTabs2017/NSDUHDetailedTabs2017.pdf</a:t>
            </a:r>
            <a:endParaRPr lang="en-US" sz="900" dirty="0">
              <a:solidFill>
                <a:prstClr val="black"/>
              </a:solidFill>
              <a:latin typeface="Arial Narrow" panose="020B0606020202030204" pitchFamily="34" charset="0"/>
            </a:endParaRPr>
          </a:p>
          <a:p>
            <a:r>
              <a:rPr lang="en-US" sz="900" dirty="0">
                <a:solidFill>
                  <a:prstClr val="black"/>
                </a:solidFill>
              </a:rPr>
              <a:t>** Includes nine categories of illicit drug use: use of marijuana, cocaine, heroin, hallucinogens, inhalants, and methamphetamine, as well as the non-medical use of prescription-type pain relievers, tranquilizers, stimulants, and sedatives </a:t>
            </a:r>
            <a:endParaRPr lang="en-US" sz="900" dirty="0">
              <a:solidFill>
                <a:prstClr val="black"/>
              </a:solidFill>
              <a:latin typeface="Arial Narrow" panose="020B0606020202030204" pitchFamily="34" charset="0"/>
            </a:endParaRPr>
          </a:p>
        </p:txBody>
      </p:sp>
      <p:graphicFrame>
        <p:nvGraphicFramePr>
          <p:cNvPr id="7" name="Chart 6" descr="Chart showing estimated number of infants affected by prenatal exposure by type of substance and infant disorder in 2017. Y-axis goes from 0 to 600,000. X-axis lists types of substances. Percentages apply to almost 4 million infants born in United States in 2017. Tobacco is 588,000, 14.7%. Alcohol is 460,000, 11.5%. Illicit drugs is 340,00, 8.5%. Illicit drugs include use of marijuana, cocaine, heroin, hallucinogens, and inhalants, as well as the non-medical use of prescription-type pain relievers, tranquilizers, stimulants, and sedatives. Binge drinking is 208,000, 5.2%. Horizontal arrow across this part of the chart says “Potentially Affected by Prenatal Exposure.” NAS is 24,000, 6 per 1,000 births. A horizontal arrow above this substance says “Withdrawal syndrome.” FASD is 6,000, .2-1.5 per 1,000 births. "/>
          <p:cNvGraphicFramePr>
            <a:graphicFrameLocks/>
          </p:cNvGraphicFramePr>
          <p:nvPr>
            <p:extLst>
              <p:ext uri="{D42A27DB-BD31-4B8C-83A1-F6EECF244321}">
                <p14:modId xmlns:p14="http://schemas.microsoft.com/office/powerpoint/2010/main" val="2224335426"/>
              </p:ext>
            </p:extLst>
          </p:nvPr>
        </p:nvGraphicFramePr>
        <p:xfrm>
          <a:off x="-98239" y="1015500"/>
          <a:ext cx="12135910" cy="4770923"/>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Connector 10"/>
          <p:cNvCxnSpPr/>
          <p:nvPr/>
        </p:nvCxnSpPr>
        <p:spPr>
          <a:xfrm flipH="1" flipV="1">
            <a:off x="8696549" y="1256744"/>
            <a:ext cx="16675" cy="4612689"/>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01221" y="1567198"/>
            <a:ext cx="1024030" cy="492443"/>
          </a:xfrm>
          <a:prstGeom prst="rect">
            <a:avLst/>
          </a:prstGeom>
          <a:solidFill>
            <a:schemeClr val="accent3">
              <a:alpha val="35000"/>
            </a:schemeClr>
          </a:solidFill>
        </p:spPr>
        <p:txBody>
          <a:bodyPr wrap="square" rtlCol="0">
            <a:spAutoFit/>
          </a:bodyPr>
          <a:lstStyle/>
          <a:p>
            <a:pPr algn="ctr"/>
            <a:r>
              <a:rPr lang="en-US" sz="1400" b="1" dirty="0">
                <a:solidFill>
                  <a:prstClr val="black"/>
                </a:solidFill>
              </a:rPr>
              <a:t>588,000</a:t>
            </a:r>
          </a:p>
          <a:p>
            <a:pPr algn="ctr"/>
            <a:r>
              <a:rPr lang="en-US" sz="1200" b="1" dirty="0">
                <a:solidFill>
                  <a:prstClr val="black"/>
                </a:solidFill>
              </a:rPr>
              <a:t>14.7%</a:t>
            </a:r>
          </a:p>
        </p:txBody>
      </p:sp>
      <p:sp>
        <p:nvSpPr>
          <p:cNvPr id="16" name="TextBox 15"/>
          <p:cNvSpPr txBox="1"/>
          <p:nvPr/>
        </p:nvSpPr>
        <p:spPr>
          <a:xfrm>
            <a:off x="2882868" y="2516751"/>
            <a:ext cx="1024030" cy="523220"/>
          </a:xfrm>
          <a:prstGeom prst="rect">
            <a:avLst/>
          </a:prstGeom>
          <a:solidFill>
            <a:schemeClr val="accent3">
              <a:alpha val="35000"/>
            </a:schemeClr>
          </a:solidFill>
        </p:spPr>
        <p:txBody>
          <a:bodyPr wrap="square" rtlCol="0">
            <a:spAutoFit/>
          </a:bodyPr>
          <a:lstStyle/>
          <a:p>
            <a:pPr algn="ctr"/>
            <a:r>
              <a:rPr lang="en-US" sz="1400" b="1" dirty="0">
                <a:solidFill>
                  <a:prstClr val="black"/>
                </a:solidFill>
              </a:rPr>
              <a:t>460,000</a:t>
            </a:r>
          </a:p>
          <a:p>
            <a:pPr algn="ctr"/>
            <a:r>
              <a:rPr lang="en-US" sz="1400" b="1" dirty="0">
                <a:solidFill>
                  <a:prstClr val="black"/>
                </a:solidFill>
              </a:rPr>
              <a:t>11.5%</a:t>
            </a:r>
          </a:p>
        </p:txBody>
      </p:sp>
      <p:sp>
        <p:nvSpPr>
          <p:cNvPr id="17" name="TextBox 16"/>
          <p:cNvSpPr txBox="1"/>
          <p:nvPr/>
        </p:nvSpPr>
        <p:spPr>
          <a:xfrm>
            <a:off x="6010130" y="3653894"/>
            <a:ext cx="997465" cy="523220"/>
          </a:xfrm>
          <a:prstGeom prst="rect">
            <a:avLst/>
          </a:prstGeom>
          <a:solidFill>
            <a:schemeClr val="accent3">
              <a:alpha val="35000"/>
            </a:schemeClr>
          </a:solidFill>
        </p:spPr>
        <p:txBody>
          <a:bodyPr wrap="square" rtlCol="0">
            <a:spAutoFit/>
          </a:bodyPr>
          <a:lstStyle/>
          <a:p>
            <a:pPr algn="ctr"/>
            <a:r>
              <a:rPr lang="en-US" sz="1400" b="1" dirty="0">
                <a:solidFill>
                  <a:prstClr val="black"/>
                </a:solidFill>
              </a:rPr>
              <a:t>208,000</a:t>
            </a:r>
          </a:p>
          <a:p>
            <a:pPr algn="ctr"/>
            <a:r>
              <a:rPr lang="en-US" sz="1400" b="1" dirty="0">
                <a:solidFill>
                  <a:prstClr val="black"/>
                </a:solidFill>
              </a:rPr>
              <a:t>5.2%</a:t>
            </a:r>
          </a:p>
        </p:txBody>
      </p:sp>
      <p:sp>
        <p:nvSpPr>
          <p:cNvPr id="18" name="TextBox 17"/>
          <p:cNvSpPr txBox="1"/>
          <p:nvPr/>
        </p:nvSpPr>
        <p:spPr>
          <a:xfrm>
            <a:off x="7564112" y="4638823"/>
            <a:ext cx="1084488" cy="523220"/>
          </a:xfrm>
          <a:prstGeom prst="rect">
            <a:avLst/>
          </a:prstGeom>
          <a:solidFill>
            <a:schemeClr val="accent3">
              <a:alpha val="35000"/>
            </a:schemeClr>
          </a:solidFill>
        </p:spPr>
        <p:txBody>
          <a:bodyPr wrap="square" rtlCol="0">
            <a:spAutoFit/>
          </a:bodyPr>
          <a:lstStyle/>
          <a:p>
            <a:pPr algn="ctr"/>
            <a:r>
              <a:rPr lang="en-US" sz="1400" b="1" dirty="0">
                <a:solidFill>
                  <a:prstClr val="black"/>
                </a:solidFill>
              </a:rPr>
              <a:t>20,000</a:t>
            </a:r>
          </a:p>
          <a:p>
            <a:pPr algn="ctr"/>
            <a:r>
              <a:rPr lang="en-US" sz="1400" b="1" dirty="0">
                <a:solidFill>
                  <a:prstClr val="black"/>
                </a:solidFill>
              </a:rPr>
              <a:t>.5%</a:t>
            </a:r>
          </a:p>
        </p:txBody>
      </p:sp>
      <p:sp>
        <p:nvSpPr>
          <p:cNvPr id="19" name="TextBox 18"/>
          <p:cNvSpPr txBox="1"/>
          <p:nvPr/>
        </p:nvSpPr>
        <p:spPr>
          <a:xfrm>
            <a:off x="10700532" y="4361780"/>
            <a:ext cx="1206739" cy="677108"/>
          </a:xfrm>
          <a:prstGeom prst="rect">
            <a:avLst/>
          </a:prstGeom>
          <a:solidFill>
            <a:schemeClr val="accent3">
              <a:alpha val="35000"/>
            </a:schemeClr>
          </a:solidFill>
        </p:spPr>
        <p:txBody>
          <a:bodyPr wrap="square" rtlCol="0">
            <a:spAutoFit/>
          </a:bodyPr>
          <a:lstStyle/>
          <a:p>
            <a:pPr algn="ctr"/>
            <a:r>
              <a:rPr lang="en-US" sz="1400" b="1" dirty="0">
                <a:solidFill>
                  <a:prstClr val="black"/>
                </a:solidFill>
              </a:rPr>
              <a:t>6,000</a:t>
            </a:r>
          </a:p>
          <a:p>
            <a:pPr algn="ctr"/>
            <a:r>
              <a:rPr lang="en-US" sz="1200" b="1" dirty="0">
                <a:solidFill>
                  <a:prstClr val="black"/>
                </a:solidFill>
              </a:rPr>
              <a:t>(.2-1.5 per 1,000 births)</a:t>
            </a:r>
          </a:p>
        </p:txBody>
      </p:sp>
      <p:sp>
        <p:nvSpPr>
          <p:cNvPr id="20" name="TextBox 19"/>
          <p:cNvSpPr txBox="1"/>
          <p:nvPr/>
        </p:nvSpPr>
        <p:spPr>
          <a:xfrm>
            <a:off x="9138299" y="4361780"/>
            <a:ext cx="1095704" cy="677108"/>
          </a:xfrm>
          <a:prstGeom prst="rect">
            <a:avLst/>
          </a:prstGeom>
          <a:solidFill>
            <a:schemeClr val="accent3">
              <a:alpha val="35000"/>
            </a:schemeClr>
          </a:solidFill>
        </p:spPr>
        <p:txBody>
          <a:bodyPr wrap="square" rtlCol="0">
            <a:spAutoFit/>
          </a:bodyPr>
          <a:lstStyle/>
          <a:p>
            <a:pPr algn="ctr"/>
            <a:r>
              <a:rPr lang="en-US" sz="1400" b="1" dirty="0">
                <a:solidFill>
                  <a:prstClr val="black"/>
                </a:solidFill>
              </a:rPr>
              <a:t>24,000</a:t>
            </a:r>
          </a:p>
          <a:p>
            <a:pPr algn="ctr"/>
            <a:r>
              <a:rPr lang="en-US" sz="1200" b="1" dirty="0">
                <a:solidFill>
                  <a:prstClr val="black"/>
                </a:solidFill>
              </a:rPr>
              <a:t>(6 per 1,000 births)</a:t>
            </a:r>
          </a:p>
        </p:txBody>
      </p:sp>
      <p:sp>
        <p:nvSpPr>
          <p:cNvPr id="15" name="Left-Right Arrow 14"/>
          <p:cNvSpPr/>
          <p:nvPr/>
        </p:nvSpPr>
        <p:spPr>
          <a:xfrm>
            <a:off x="1419880" y="2115129"/>
            <a:ext cx="7252110" cy="484632"/>
          </a:xfrm>
          <a:prstGeom prst="leftRightArrow">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prstClr val="black"/>
                </a:solidFill>
              </a:rPr>
              <a:t>Potentially Affected by Prenatal Exposure</a:t>
            </a:r>
          </a:p>
        </p:txBody>
      </p:sp>
      <p:cxnSp>
        <p:nvCxnSpPr>
          <p:cNvPr id="22" name="Straight Connector 21"/>
          <p:cNvCxnSpPr/>
          <p:nvPr/>
        </p:nvCxnSpPr>
        <p:spPr>
          <a:xfrm flipH="1" flipV="1">
            <a:off x="10458930" y="1278824"/>
            <a:ext cx="16675" cy="4612689"/>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1" name="Left-Right Arrow 20"/>
          <p:cNvSpPr/>
          <p:nvPr/>
        </p:nvSpPr>
        <p:spPr>
          <a:xfrm>
            <a:off x="8704886" y="3301127"/>
            <a:ext cx="1779897" cy="859660"/>
          </a:xfrm>
          <a:prstGeom prst="leftRightArrow">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prstClr val="black"/>
                </a:solidFill>
              </a:rPr>
              <a:t>Withdrawal</a:t>
            </a:r>
          </a:p>
          <a:p>
            <a:pPr algn="ctr"/>
            <a:r>
              <a:rPr lang="en-US" sz="1400" i="1" dirty="0">
                <a:solidFill>
                  <a:prstClr val="black"/>
                </a:solidFill>
              </a:rPr>
              <a:t>Syndrome</a:t>
            </a:r>
          </a:p>
        </p:txBody>
      </p:sp>
      <p:sp>
        <p:nvSpPr>
          <p:cNvPr id="23" name="TextBox 22"/>
          <p:cNvSpPr txBox="1"/>
          <p:nvPr/>
        </p:nvSpPr>
        <p:spPr>
          <a:xfrm>
            <a:off x="4469350" y="3375844"/>
            <a:ext cx="997465" cy="523220"/>
          </a:xfrm>
          <a:prstGeom prst="rect">
            <a:avLst/>
          </a:prstGeom>
          <a:solidFill>
            <a:schemeClr val="accent3">
              <a:alpha val="35000"/>
            </a:schemeClr>
          </a:solidFill>
        </p:spPr>
        <p:txBody>
          <a:bodyPr wrap="square" rtlCol="0">
            <a:spAutoFit/>
          </a:bodyPr>
          <a:lstStyle/>
          <a:p>
            <a:pPr algn="ctr"/>
            <a:r>
              <a:rPr lang="en-US" sz="1400" b="1" dirty="0">
                <a:solidFill>
                  <a:prstClr val="black"/>
                </a:solidFill>
              </a:rPr>
              <a:t>340,000</a:t>
            </a:r>
          </a:p>
          <a:p>
            <a:pPr algn="ctr"/>
            <a:r>
              <a:rPr lang="en-US" sz="1400" b="1" dirty="0">
                <a:solidFill>
                  <a:prstClr val="black"/>
                </a:solidFill>
              </a:rPr>
              <a:t>8.5%</a:t>
            </a:r>
          </a:p>
        </p:txBody>
      </p:sp>
      <p:sp>
        <p:nvSpPr>
          <p:cNvPr id="2" name="TextBox 1"/>
          <p:cNvSpPr txBox="1"/>
          <p:nvPr/>
        </p:nvSpPr>
        <p:spPr>
          <a:xfrm>
            <a:off x="5259066" y="5417091"/>
            <a:ext cx="415498" cy="369332"/>
          </a:xfrm>
          <a:prstGeom prst="rect">
            <a:avLst/>
          </a:prstGeom>
          <a:noFill/>
        </p:spPr>
        <p:txBody>
          <a:bodyPr wrap="none" rtlCol="0">
            <a:spAutoFit/>
          </a:bodyPr>
          <a:lstStyle/>
          <a:p>
            <a:r>
              <a:rPr lang="en-US" dirty="0">
                <a:solidFill>
                  <a:prstClr val="black"/>
                </a:solidFill>
              </a:rPr>
              <a:t>**</a:t>
            </a:r>
          </a:p>
        </p:txBody>
      </p:sp>
      <p:sp>
        <p:nvSpPr>
          <p:cNvPr id="24" name="TextBox 23"/>
          <p:cNvSpPr txBox="1"/>
          <p:nvPr/>
        </p:nvSpPr>
        <p:spPr>
          <a:xfrm>
            <a:off x="-98239" y="6547528"/>
            <a:ext cx="1230652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200" kern="0" dirty="0">
                <a:solidFill>
                  <a:srgbClr val="000000"/>
                </a:solidFill>
                <a:latin typeface="Arial" panose="020B0604020202020204" pitchFamily="34" charset="0"/>
                <a:cs typeface="Arial" panose="020B0604020202020204" pitchFamily="34" charset="0"/>
                <a:sym typeface="Helvetica Light"/>
              </a:rPr>
              <a:t>(U.S. Department of Health and Human Services, 2018; Center for Behavioral Health Statistics and Quality, 2018; Patrick et al., 2015; </a:t>
            </a:r>
            <a:r>
              <a:rPr lang="en-US" sz="1200" kern="0" dirty="0" err="1">
                <a:solidFill>
                  <a:srgbClr val="000000"/>
                </a:solidFill>
                <a:latin typeface="Arial" panose="020B0604020202020204" pitchFamily="34" charset="0"/>
                <a:cs typeface="Arial" panose="020B0604020202020204" pitchFamily="34" charset="0"/>
                <a:sym typeface="Helvetica Light"/>
              </a:rPr>
              <a:t>Milliren</a:t>
            </a:r>
            <a:r>
              <a:rPr lang="en-US" sz="1200" kern="0" dirty="0">
                <a:solidFill>
                  <a:srgbClr val="000000"/>
                </a:solidFill>
                <a:latin typeface="Arial" panose="020B0604020202020204" pitchFamily="34" charset="0"/>
                <a:cs typeface="Arial" panose="020B0604020202020204" pitchFamily="34" charset="0"/>
                <a:sym typeface="Helvetica Light"/>
              </a:rPr>
              <a:t> et. al, 2017; CDC, 2002)</a:t>
            </a:r>
          </a:p>
        </p:txBody>
      </p:sp>
      <p:sp>
        <p:nvSpPr>
          <p:cNvPr id="25" name="Title 5"/>
          <p:cNvSpPr txBox="1">
            <a:spLocks/>
          </p:cNvSpPr>
          <p:nvPr/>
        </p:nvSpPr>
        <p:spPr>
          <a:xfrm>
            <a:off x="0" y="-14054"/>
            <a:ext cx="12192000" cy="109728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r>
              <a:rPr lang="en-US" sz="3200" dirty="0">
                <a:solidFill>
                  <a:prstClr val="white">
                    <a:lumMod val="95000"/>
                  </a:prstClr>
                </a:solidFill>
                <a:latin typeface="Arial" panose="020B0604020202020204" pitchFamily="34" charset="0"/>
                <a:cs typeface="Arial" panose="020B0604020202020204" pitchFamily="34" charset="0"/>
                <a:sym typeface="Helvetica Light"/>
              </a:rPr>
              <a:t>Estimated Number of Infants* Affected by Prenatal Exposure, </a:t>
            </a:r>
            <a:br>
              <a:rPr lang="en-US" sz="3200" dirty="0">
                <a:solidFill>
                  <a:prstClr val="white">
                    <a:lumMod val="95000"/>
                  </a:prstClr>
                </a:solidFill>
                <a:latin typeface="Arial" panose="020B0604020202020204" pitchFamily="34" charset="0"/>
                <a:cs typeface="Arial" panose="020B0604020202020204" pitchFamily="34" charset="0"/>
                <a:sym typeface="Helvetica Light"/>
              </a:rPr>
            </a:br>
            <a:r>
              <a:rPr lang="en-US" sz="3200" dirty="0">
                <a:solidFill>
                  <a:prstClr val="white">
                    <a:lumMod val="95000"/>
                  </a:prstClr>
                </a:solidFill>
                <a:latin typeface="Arial" panose="020B0604020202020204" pitchFamily="34" charset="0"/>
                <a:cs typeface="Arial" panose="020B0604020202020204" pitchFamily="34" charset="0"/>
                <a:sym typeface="Helvetica Light"/>
              </a:rPr>
              <a:t>by Type of Substance and Infant Disorder, 2017</a:t>
            </a:r>
          </a:p>
        </p:txBody>
      </p:sp>
    </p:spTree>
    <p:extLst>
      <p:ext uri="{BB962C8B-B14F-4D97-AF65-F5344CB8AC3E}">
        <p14:creationId xmlns:p14="http://schemas.microsoft.com/office/powerpoint/2010/main" val="369797796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0" bldStep="ptInCategory"/>
                                            </p:graphicEl>
                                          </p:spTgt>
                                        </p:tgtEl>
                                        <p:attrNameLst>
                                          <p:attrName>style.visibility</p:attrName>
                                        </p:attrNameLst>
                                      </p:cBhvr>
                                      <p:to>
                                        <p:strVal val="visible"/>
                                      </p:to>
                                    </p:set>
                                    <p:animEffect transition="in" filter="wipe(down)">
                                      <p:cBhvr>
                                        <p:cTn id="12" dur="500"/>
                                        <p:tgtEl>
                                          <p:spTgt spid="7">
                                            <p:graphicEl>
                                              <a:chart seriesIdx="0" categoryIdx="0" bldStep="ptInCategory"/>
                                            </p:graphic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wipe(down)">
                                      <p:cBhvr>
                                        <p:cTn id="19" dur="500"/>
                                        <p:tgtEl>
                                          <p:spTgt spid="7">
                                            <p:graphicEl>
                                              <a:chart seriesIdx="0" categoryIdx="1" bldStep="ptInCategory"/>
                                            </p:graphic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wipe(down)">
                                      <p:cBhvr>
                                        <p:cTn id="26" dur="500"/>
                                        <p:tgtEl>
                                          <p:spTgt spid="7">
                                            <p:graphicEl>
                                              <a:chart seriesIdx="0" categoryIdx="2" bldStep="ptInCategory"/>
                                            </p:graphicEl>
                                          </p:spTgt>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wipe(down)">
                                      <p:cBhvr>
                                        <p:cTn id="33" dur="500"/>
                                        <p:tgtEl>
                                          <p:spTgt spid="7">
                                            <p:graphicEl>
                                              <a:chart seriesIdx="0" categoryIdx="3" bldStep="ptInCategory"/>
                                            </p:graphicEl>
                                          </p:spTgt>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wipe(down)">
                                      <p:cBhvr>
                                        <p:cTn id="40" dur="500"/>
                                        <p:tgtEl>
                                          <p:spTgt spid="7">
                                            <p:graphicEl>
                                              <a:chart seriesIdx="0" categoryIdx="4" bldStep="ptInCategory"/>
                                            </p:graphic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graphicEl>
                                              <a:chart seriesIdx="0" categoryIdx="5" bldStep="ptInCategory"/>
                                            </p:graphicEl>
                                          </p:spTgt>
                                        </p:tgtEl>
                                        <p:attrNameLst>
                                          <p:attrName>style.visibility</p:attrName>
                                        </p:attrNameLst>
                                      </p:cBhvr>
                                      <p:to>
                                        <p:strVal val="visible"/>
                                      </p:to>
                                    </p:set>
                                    <p:animEffect transition="in" filter="wipe(down)">
                                      <p:cBhvr>
                                        <p:cTn id="47" dur="500"/>
                                        <p:tgtEl>
                                          <p:spTgt spid="7">
                                            <p:graphicEl>
                                              <a:chart seriesIdx="0" categoryIdx="5"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7">
                                            <p:graphicEl>
                                              <a:chart seriesIdx="0" categoryIdx="6" bldStep="ptInCategory"/>
                                            </p:graphicEl>
                                          </p:spTgt>
                                        </p:tgtEl>
                                        <p:attrNameLst>
                                          <p:attrName>style.visibility</p:attrName>
                                        </p:attrNameLst>
                                      </p:cBhvr>
                                      <p:to>
                                        <p:strVal val="visible"/>
                                      </p:to>
                                    </p:set>
                                    <p:animEffect transition="in" filter="wipe(down)">
                                      <p:cBhvr>
                                        <p:cTn id="56" dur="500"/>
                                        <p:tgtEl>
                                          <p:spTgt spid="7">
                                            <p:graphicEl>
                                              <a:chart seriesIdx="0" categoryIdx="6" bldStep="ptInCategory"/>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El"/>
        </p:bldSub>
      </p:bldGraphic>
      <p:bldP spid="10" grpId="0" animBg="1"/>
      <p:bldP spid="16" grpId="0" animBg="1"/>
      <p:bldP spid="17" grpId="0" animBg="1"/>
      <p:bldP spid="18" grpId="0" animBg="1"/>
      <p:bldP spid="19" grpId="0" animBg="1"/>
      <p:bldP spid="20" grpId="0" animBg="1"/>
      <p:bldP spid="15" grpId="0" animBg="1"/>
      <p:bldP spid="21" grpId="0"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1" name="TextBox 3"/>
          <p:cNvSpPr txBox="1">
            <a:spLocks noChangeArrowheads="1"/>
          </p:cNvSpPr>
          <p:nvPr/>
        </p:nvSpPr>
        <p:spPr bwMode="auto">
          <a:xfrm>
            <a:off x="475014" y="1342360"/>
            <a:ext cx="10942954" cy="3662541"/>
          </a:xfrm>
          <a:prstGeom prst="rect">
            <a:avLst/>
          </a:prstGeom>
          <a:solidFill>
            <a:schemeClr val="bg1">
              <a:alpha val="75000"/>
            </a:schemeClr>
          </a:solidFill>
          <a:ln>
            <a:noFill/>
          </a:ln>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ts val="600"/>
              </a:spcBef>
              <a:spcAft>
                <a:spcPts val="600"/>
              </a:spcAft>
            </a:pPr>
            <a:r>
              <a:rPr lang="en-US" altLang="en-US" sz="2400" dirty="0">
                <a:latin typeface="Arial" panose="020B0604020202020204" pitchFamily="34" charset="0"/>
                <a:cs typeface="Arial" panose="020B0604020202020204" pitchFamily="34" charset="0"/>
              </a:rPr>
              <a:t>Can be developed prior to birth of the infant</a:t>
            </a:r>
          </a:p>
          <a:p>
            <a:pPr>
              <a:lnSpc>
                <a:spcPct val="150000"/>
              </a:lnSpc>
              <a:spcBef>
                <a:spcPts val="600"/>
              </a:spcBef>
              <a:spcAft>
                <a:spcPts val="600"/>
              </a:spcAft>
            </a:pPr>
            <a:r>
              <a:rPr lang="en-US" altLang="en-US" sz="2400" dirty="0">
                <a:latin typeface="Arial" panose="020B0604020202020204" pitchFamily="34" charset="0"/>
                <a:cs typeface="Arial" panose="020B0604020202020204" pitchFamily="34" charset="0"/>
              </a:rPr>
              <a:t>Includes a comprehensive, multidisciplinary assessment</a:t>
            </a:r>
          </a:p>
          <a:p>
            <a:pPr>
              <a:lnSpc>
                <a:spcPct val="150000"/>
              </a:lnSpc>
              <a:spcBef>
                <a:spcPts val="600"/>
              </a:spcBef>
              <a:spcAft>
                <a:spcPts val="600"/>
              </a:spcAft>
            </a:pPr>
            <a:r>
              <a:rPr lang="en-US" altLang="en-US" sz="2400" dirty="0">
                <a:latin typeface="Arial" panose="020B0604020202020204" pitchFamily="34" charset="0"/>
                <a:cs typeface="Arial" panose="020B0604020202020204" pitchFamily="34" charset="0"/>
              </a:rPr>
              <a:t>Has multiple intervention points: pregnancy, birth, and beyond</a:t>
            </a:r>
          </a:p>
          <a:p>
            <a:pPr>
              <a:lnSpc>
                <a:spcPct val="150000"/>
              </a:lnSpc>
              <a:spcBef>
                <a:spcPts val="600"/>
              </a:spcBef>
              <a:spcAft>
                <a:spcPts val="600"/>
              </a:spcAft>
            </a:pPr>
            <a:r>
              <a:rPr lang="en-US" altLang="en-US" sz="2400" dirty="0">
                <a:latin typeface="Arial" panose="020B0604020202020204" pitchFamily="34" charset="0"/>
                <a:cs typeface="Arial" panose="020B0604020202020204" pitchFamily="34" charset="0"/>
              </a:rPr>
              <a:t>Addresses needs of infant and family or caregiver</a:t>
            </a:r>
          </a:p>
          <a:p>
            <a:pPr>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Puts structure in place to ensure coordination of, access to, and engagement in services</a:t>
            </a:r>
          </a:p>
        </p:txBody>
      </p:sp>
      <p:sp>
        <p:nvSpPr>
          <p:cNvPr id="193542" name="TextBox 2"/>
          <p:cNvSpPr txBox="1">
            <a:spLocks noChangeArrowheads="1"/>
          </p:cNvSpPr>
          <p:nvPr/>
        </p:nvSpPr>
        <p:spPr bwMode="auto">
          <a:xfrm>
            <a:off x="0" y="1"/>
            <a:ext cx="12192000" cy="1051560"/>
          </a:xfrm>
          <a:prstGeom prst="rect">
            <a:avLst/>
          </a:prstGeom>
          <a:solidFill>
            <a:srgbClr val="0F4263"/>
          </a:solidFill>
        </p:spPr>
        <p:txBody>
          <a:bodyPr vert="horz" lIns="91440" tIns="45720" rIns="91440" bIns="45720" rtlCol="0" anchor="ctr">
            <a:noAutofit/>
          </a:bodyPr>
          <a:lstStyle>
            <a:defPPr>
              <a:defRPr lang="en-US"/>
            </a:defPPr>
            <a:lvl1pPr algn="ctr">
              <a:lnSpc>
                <a:spcPct val="90000"/>
              </a:lnSpc>
              <a:spcBef>
                <a:spcPct val="0"/>
              </a:spcBef>
              <a:defRPr sz="4000" b="1">
                <a:solidFill>
                  <a:schemeClr val="bg1"/>
                </a:solidFill>
              </a:defRPr>
            </a:lvl1pPr>
          </a:lstStyle>
          <a:p>
            <a:r>
              <a:rPr lang="en-US" altLang="en-US" b="0" dirty="0">
                <a:solidFill>
                  <a:prstClr val="white"/>
                </a:solidFill>
                <a:latin typeface="Arial" panose="020B0604020202020204" pitchFamily="34" charset="0"/>
                <a:cs typeface="Arial" panose="020B0604020202020204" pitchFamily="34" charset="0"/>
              </a:rPr>
              <a:t>CAPTA Plans of Safe Care Best Practices</a:t>
            </a:r>
          </a:p>
        </p:txBody>
      </p:sp>
    </p:spTree>
    <p:extLst>
      <p:ext uri="{BB962C8B-B14F-4D97-AF65-F5344CB8AC3E}">
        <p14:creationId xmlns:p14="http://schemas.microsoft.com/office/powerpoint/2010/main" val="34961302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63741" y="2005412"/>
            <a:ext cx="3118911" cy="3521333"/>
          </a:xfrm>
          <a:prstGeom prst="roundRect">
            <a:avLst/>
          </a:prstGeom>
          <a:gradFill>
            <a:gsLst>
              <a:gs pos="62000">
                <a:srgbClr val="336B90"/>
              </a:gs>
              <a:gs pos="25630">
                <a:srgbClr val="1A5480"/>
              </a:gs>
              <a:gs pos="0">
                <a:srgbClr val="0F4162"/>
              </a:gs>
              <a:gs pos="100000">
                <a:schemeClr val="accent1">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defTabSz="412750" hangingPunct="0"/>
            <a:r>
              <a:rPr lang="en-US" sz="4400" kern="0" dirty="0">
                <a:solidFill>
                  <a:prstClr val="white"/>
                </a:solidFill>
                <a:latin typeface="Albertus Extra Bold" panose="020E0802040304020204" pitchFamily="34" charset="0"/>
                <a:sym typeface="Helvetica Light"/>
              </a:rPr>
              <a:t>Child Welfare</a:t>
            </a:r>
          </a:p>
          <a:p>
            <a:pPr algn="ctr" defTabSz="412750" hangingPunct="0"/>
            <a:r>
              <a:rPr lang="en-US" sz="4400" kern="0" dirty="0">
                <a:solidFill>
                  <a:prstClr val="white"/>
                </a:solidFill>
                <a:latin typeface="Albertus Extra Bold" panose="020E0802040304020204" pitchFamily="34" charset="0"/>
                <a:sym typeface="Helvetica Light"/>
              </a:rPr>
              <a:t>Services</a:t>
            </a:r>
          </a:p>
          <a:p>
            <a:pPr algn="ctr" defTabSz="412750" hangingPunct="0"/>
            <a:r>
              <a:rPr lang="en-US" sz="4400" kern="0" dirty="0">
                <a:solidFill>
                  <a:prstClr val="white"/>
                </a:solidFill>
                <a:latin typeface="Albertus Extra Bold" panose="020E0802040304020204" pitchFamily="34" charset="0"/>
                <a:sym typeface="Helvetica Light"/>
              </a:rPr>
              <a:t>Safety Plan</a:t>
            </a:r>
          </a:p>
        </p:txBody>
      </p:sp>
      <p:sp>
        <p:nvSpPr>
          <p:cNvPr id="4" name="Rounded Rectangle 3"/>
          <p:cNvSpPr/>
          <p:nvPr/>
        </p:nvSpPr>
        <p:spPr>
          <a:xfrm>
            <a:off x="8646573" y="2006931"/>
            <a:ext cx="3127892" cy="3519814"/>
          </a:xfrm>
          <a:prstGeom prst="roundRect">
            <a:avLst/>
          </a:prstGeom>
          <a:gradFill>
            <a:gsLst>
              <a:gs pos="52200">
                <a:srgbClr val="336B90"/>
              </a:gs>
              <a:gs pos="0">
                <a:srgbClr val="0F4162"/>
              </a:gs>
              <a:gs pos="100000">
                <a:schemeClr val="accent1">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defTabSz="412750" hangingPunct="0"/>
            <a:r>
              <a:rPr lang="en-US" sz="4400" kern="0" dirty="0">
                <a:solidFill>
                  <a:prstClr val="white"/>
                </a:solidFill>
                <a:latin typeface="Albertus Extra Bold" panose="020E0802040304020204" pitchFamily="34" charset="0"/>
                <a:sym typeface="Helvetica Light"/>
              </a:rPr>
              <a:t>Hospital Discharge Plan</a:t>
            </a:r>
          </a:p>
        </p:txBody>
      </p:sp>
      <p:sp>
        <p:nvSpPr>
          <p:cNvPr id="5" name="Rounded Rectangle 4"/>
          <p:cNvSpPr/>
          <p:nvPr/>
        </p:nvSpPr>
        <p:spPr>
          <a:xfrm>
            <a:off x="4397021" y="2006931"/>
            <a:ext cx="3331538" cy="3519814"/>
          </a:xfrm>
          <a:prstGeom prst="roundRect">
            <a:avLst/>
          </a:prstGeom>
          <a:gradFill>
            <a:gsLst>
              <a:gs pos="0">
                <a:srgbClr val="0F4162"/>
              </a:gs>
              <a:gs pos="53100">
                <a:srgbClr val="336B90"/>
              </a:gs>
              <a:gs pos="100000">
                <a:schemeClr val="accent1">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defTabSz="412750" hangingPunct="0"/>
            <a:r>
              <a:rPr lang="en-US" sz="4400" kern="0" dirty="0">
                <a:solidFill>
                  <a:prstClr val="white"/>
                </a:solidFill>
                <a:latin typeface="Albertus Extra Bold" panose="020E0802040304020204" pitchFamily="34" charset="0"/>
                <a:sym typeface="Helvetica Light"/>
              </a:rPr>
              <a:t>Substance use</a:t>
            </a:r>
          </a:p>
          <a:p>
            <a:pPr algn="ctr" defTabSz="412750" hangingPunct="0"/>
            <a:r>
              <a:rPr lang="en-US" sz="4400" kern="0" dirty="0">
                <a:solidFill>
                  <a:prstClr val="white"/>
                </a:solidFill>
                <a:latin typeface="Albertus Extra Bold" panose="020E0802040304020204" pitchFamily="34" charset="0"/>
                <a:sym typeface="Helvetica Light"/>
              </a:rPr>
              <a:t>Disorder</a:t>
            </a:r>
          </a:p>
          <a:p>
            <a:pPr algn="ctr" defTabSz="412750" hangingPunct="0"/>
            <a:r>
              <a:rPr lang="en-US" sz="4400" kern="0" dirty="0">
                <a:solidFill>
                  <a:prstClr val="white"/>
                </a:solidFill>
                <a:latin typeface="Albertus Extra Bold" panose="020E0802040304020204" pitchFamily="34" charset="0"/>
                <a:sym typeface="Helvetica Light"/>
              </a:rPr>
              <a:t>Treatment Plan</a:t>
            </a:r>
          </a:p>
        </p:txBody>
      </p:sp>
      <p:sp>
        <p:nvSpPr>
          <p:cNvPr id="7" name="TextBox 2"/>
          <p:cNvSpPr txBox="1">
            <a:spLocks noChangeArrowheads="1"/>
          </p:cNvSpPr>
          <p:nvPr/>
        </p:nvSpPr>
        <p:spPr bwMode="auto">
          <a:xfrm>
            <a:off x="0" y="0"/>
            <a:ext cx="12192000" cy="1051560"/>
          </a:xfrm>
          <a:prstGeom prst="rect">
            <a:avLst/>
          </a:prstGeom>
          <a:solidFill>
            <a:srgbClr val="0F4263"/>
          </a:solidFill>
        </p:spPr>
        <p:txBody>
          <a:bodyPr vert="horz" lIns="91440" tIns="45720" rIns="91440" bIns="45720" rtlCol="0" anchor="ctr">
            <a:noAutofit/>
          </a:bodyPr>
          <a:lstStyle>
            <a:defPPr>
              <a:defRPr lang="en-US"/>
            </a:defPPr>
            <a:lvl1pPr algn="ctr">
              <a:lnSpc>
                <a:spcPct val="90000"/>
              </a:lnSpc>
              <a:spcBef>
                <a:spcPct val="0"/>
              </a:spcBef>
              <a:defRPr sz="4000" b="1">
                <a:solidFill>
                  <a:schemeClr val="bg1"/>
                </a:solidFill>
              </a:defRPr>
            </a:lvl1pPr>
          </a:lstStyle>
          <a:p>
            <a:r>
              <a:rPr lang="en-US" altLang="en-US" b="0" dirty="0">
                <a:solidFill>
                  <a:prstClr val="white"/>
                </a:solidFill>
                <a:latin typeface="Arial" panose="020B0604020202020204" pitchFamily="34" charset="0"/>
                <a:cs typeface="Arial" panose="020B0604020202020204" pitchFamily="34" charset="0"/>
              </a:rPr>
              <a:t>How is Plan of Safe Care Different?</a:t>
            </a:r>
          </a:p>
        </p:txBody>
      </p:sp>
    </p:spTree>
    <p:extLst>
      <p:ext uri="{BB962C8B-B14F-4D97-AF65-F5344CB8AC3E}">
        <p14:creationId xmlns:p14="http://schemas.microsoft.com/office/powerpoint/2010/main" val="1366269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9557" y="1591396"/>
            <a:ext cx="8508150" cy="1877437"/>
          </a:xfrm>
          <a:prstGeom prst="rect">
            <a:avLst/>
          </a:prstGeom>
          <a:solidFill>
            <a:schemeClr val="bg1">
              <a:alpha val="0"/>
            </a:schemeClr>
          </a:solidFill>
        </p:spPr>
        <p:txBody>
          <a:bodyPr wrap="square" rtlCol="0">
            <a:spAutoFit/>
          </a:bodyPr>
          <a:lstStyle/>
          <a:p>
            <a:pPr marL="126683">
              <a:spcBef>
                <a:spcPts val="600"/>
              </a:spcBef>
              <a:spcAft>
                <a:spcPts val="600"/>
              </a:spcAft>
            </a:pPr>
            <a:r>
              <a:rPr lang="en-US" sz="2400" dirty="0">
                <a:latin typeface="Arial" panose="020B0604020202020204" pitchFamily="34" charset="0"/>
                <a:cs typeface="Arial" panose="020B0604020202020204" pitchFamily="34" charset="0"/>
              </a:rPr>
              <a:t>Expectations based on experiences with grantees and knowledge of the benefits of collaboration:</a:t>
            </a:r>
          </a:p>
          <a:p>
            <a:pPr marL="739775" indent="-18288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Healthier babies and families</a:t>
            </a:r>
          </a:p>
          <a:p>
            <a:pPr marL="739775" indent="-18288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Improved collaboration and cost saving</a:t>
            </a:r>
          </a:p>
        </p:txBody>
      </p:sp>
      <p:sp>
        <p:nvSpPr>
          <p:cNvPr id="7" name="TextBox 6"/>
          <p:cNvSpPr txBox="1"/>
          <p:nvPr/>
        </p:nvSpPr>
        <p:spPr>
          <a:xfrm>
            <a:off x="431562" y="4779039"/>
            <a:ext cx="5771888" cy="600164"/>
          </a:xfrm>
          <a:prstGeom prst="rect">
            <a:avLst/>
          </a:prstGeom>
          <a:solidFill>
            <a:schemeClr val="bg1">
              <a:alpha val="0"/>
            </a:schemeClr>
          </a:solidFill>
        </p:spPr>
        <p:txBody>
          <a:bodyPr wrap="square" rtlCol="0">
            <a:spAutoFit/>
          </a:bodyPr>
          <a:lstStyle/>
          <a:p>
            <a:pPr marL="571500" indent="-571500">
              <a:buFont typeface="Arial" panose="020B0604020202020204" pitchFamily="34" charset="0"/>
              <a:buChar char="•"/>
            </a:pPr>
            <a:endParaRPr lang="en-US" sz="3300" dirty="0">
              <a:solidFill>
                <a:prstClr val="white"/>
              </a:solidFill>
              <a:latin typeface="Helvetica Condensed" panose="020B0606020202030204" pitchFamily="34" charset="0"/>
            </a:endParaRPr>
          </a:p>
        </p:txBody>
      </p:sp>
      <p:sp>
        <p:nvSpPr>
          <p:cNvPr id="8" name="TextBox 2"/>
          <p:cNvSpPr txBox="1">
            <a:spLocks noChangeArrowheads="1"/>
          </p:cNvSpPr>
          <p:nvPr/>
        </p:nvSpPr>
        <p:spPr bwMode="auto">
          <a:xfrm>
            <a:off x="0" y="0"/>
            <a:ext cx="12192000" cy="1051560"/>
          </a:xfrm>
          <a:prstGeom prst="rect">
            <a:avLst/>
          </a:prstGeom>
          <a:solidFill>
            <a:srgbClr val="0F4263"/>
          </a:solidFill>
        </p:spPr>
        <p:txBody>
          <a:bodyPr vert="horz" lIns="91440" tIns="45720" rIns="91440" bIns="45720" rtlCol="0" anchor="ctr">
            <a:noAutofit/>
          </a:bodyPr>
          <a:lstStyle>
            <a:defPPr>
              <a:defRPr lang="en-US"/>
            </a:defPPr>
            <a:lvl1pPr algn="ctr">
              <a:lnSpc>
                <a:spcPct val="90000"/>
              </a:lnSpc>
              <a:spcBef>
                <a:spcPct val="0"/>
              </a:spcBef>
              <a:defRPr sz="4000" b="1">
                <a:solidFill>
                  <a:schemeClr val="bg1"/>
                </a:solidFill>
              </a:defRPr>
            </a:lvl1pPr>
          </a:lstStyle>
          <a:p>
            <a:r>
              <a:rPr lang="en-US" altLang="en-US" b="0" dirty="0">
                <a:solidFill>
                  <a:prstClr val="white"/>
                </a:solidFill>
                <a:latin typeface="Arial" panose="020B0604020202020204" pitchFamily="34" charset="0"/>
                <a:cs typeface="Arial" panose="020B0604020202020204" pitchFamily="34" charset="0"/>
              </a:rPr>
              <a:t>Why Should We Do Plans of Safe Care?</a:t>
            </a:r>
          </a:p>
        </p:txBody>
      </p:sp>
    </p:spTree>
    <p:extLst>
      <p:ext uri="{BB962C8B-B14F-4D97-AF65-F5344CB8AC3E}">
        <p14:creationId xmlns:p14="http://schemas.microsoft.com/office/powerpoint/2010/main" val="979017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1186" y="2057920"/>
            <a:ext cx="7030236" cy="4632037"/>
          </a:xfrm>
          <a:prstGeom prst="rect">
            <a:avLst/>
          </a:prstGeom>
          <a:noFill/>
        </p:spPr>
        <p:txBody>
          <a:bodyPr wrap="square" rtlCol="0">
            <a:spAutoFit/>
          </a:bodyPr>
          <a:lstStyle/>
          <a:p>
            <a:pPr algn="ctr" eaLnBrk="0" hangingPunct="0">
              <a:spcBef>
                <a:spcPts val="600"/>
              </a:spcBef>
              <a:spcAft>
                <a:spcPts val="600"/>
              </a:spcAft>
              <a:buClr>
                <a:srgbClr val="CC4757">
                  <a:lumMod val="50000"/>
                </a:srgbClr>
              </a:buClr>
              <a:buSzPct val="85000"/>
              <a:defRPr/>
            </a:pPr>
            <a:r>
              <a:rPr lang="en-US" sz="2400" b="1" dirty="0">
                <a:latin typeface="Arial" panose="020B0604020202020204" pitchFamily="34" charset="0"/>
                <a:ea typeface="Yu Gothic UI Semibold" panose="020B0700000000000000" pitchFamily="34" charset="-128"/>
                <a:cs typeface="Arial" panose="020B0604020202020204" pitchFamily="34" charset="0"/>
              </a:rPr>
              <a:t>A Program of the</a:t>
            </a:r>
            <a:r>
              <a:rPr lang="en-US" sz="2400" dirty="0">
                <a:latin typeface="Arial" panose="020B0604020202020204" pitchFamily="34" charset="0"/>
                <a:ea typeface="Yu Gothic UI Semibold" panose="020B0700000000000000" pitchFamily="34" charset="-128"/>
                <a:cs typeface="Arial" panose="020B0604020202020204" pitchFamily="34" charset="0"/>
              </a:rPr>
              <a:t> </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Substance Abuse and Mental Health Services Administration</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Center for Substance Abuse Treatment</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and the</a:t>
            </a:r>
          </a:p>
          <a:p>
            <a:pPr algn="ctr" eaLnBrk="0" hangingPunct="0">
              <a:spcBef>
                <a:spcPts val="600"/>
              </a:spcBef>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Administration on Children, Youth and Families</a:t>
            </a:r>
          </a:p>
          <a:p>
            <a:pPr algn="ctr" eaLnBrk="0" hangingPunct="0">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Children’s Bureau</a:t>
            </a:r>
          </a:p>
          <a:p>
            <a:pPr algn="ctr" eaLnBrk="0" hangingPunct="0">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Office on Child Abuse and Neglect</a:t>
            </a:r>
          </a:p>
          <a:p>
            <a:pPr algn="ctr" eaLnBrk="0" hangingPunct="0">
              <a:spcBef>
                <a:spcPts val="600"/>
              </a:spcBef>
              <a:spcAft>
                <a:spcPts val="600"/>
              </a:spcAft>
              <a:buClr>
                <a:srgbClr val="CC4757">
                  <a:lumMod val="50000"/>
                </a:srgbClr>
              </a:buClr>
              <a:buSzPct val="85000"/>
              <a:defRPr/>
            </a:pPr>
            <a:r>
              <a:rPr lang="en-US" sz="2400" b="1" dirty="0">
                <a:latin typeface="Arial" panose="020B0604020202020204" pitchFamily="34" charset="0"/>
                <a:ea typeface="Yu Gothic UI Semibold" panose="020B0700000000000000" pitchFamily="34" charset="-128"/>
                <a:cs typeface="Arial" panose="020B0604020202020204" pitchFamily="34" charset="0"/>
                <a:hlinkClick r:id="rId3"/>
              </a:rPr>
              <a:t>www.ncsacw.samhsa.gov</a:t>
            </a:r>
            <a:endParaRPr lang="en-US" sz="2400" b="1" dirty="0">
              <a:latin typeface="Arial" panose="020B0604020202020204" pitchFamily="34" charset="0"/>
              <a:ea typeface="Yu Gothic UI Semibold" panose="020B0700000000000000" pitchFamily="34" charset="-128"/>
              <a:cs typeface="Arial" panose="020B0604020202020204" pitchFamily="34" charset="0"/>
            </a:endParaRPr>
          </a:p>
          <a:p>
            <a:pPr algn="ctr" eaLnBrk="0" hangingPunct="0">
              <a:spcBef>
                <a:spcPts val="600"/>
              </a:spcBef>
              <a:spcAft>
                <a:spcPts val="600"/>
              </a:spcAft>
              <a:buClr>
                <a:srgbClr val="CC4757">
                  <a:lumMod val="50000"/>
                </a:srgbClr>
              </a:buClr>
              <a:buSzPct val="85000"/>
              <a:defRPr/>
            </a:pPr>
            <a:r>
              <a:rPr lang="en-US" sz="2400" b="1" dirty="0">
                <a:latin typeface="Arial" panose="020B0604020202020204" pitchFamily="34" charset="0"/>
                <a:ea typeface="Yu Gothic UI Semibold" panose="020B0700000000000000" pitchFamily="34" charset="-128"/>
                <a:cs typeface="Arial" panose="020B0604020202020204" pitchFamily="34" charset="0"/>
                <a:hlinkClick r:id="rId4"/>
              </a:rPr>
              <a:t>ncsacw@cffutures.org</a:t>
            </a:r>
            <a:r>
              <a:rPr lang="en-US" sz="2400" b="1" dirty="0">
                <a:latin typeface="Arial" panose="020B0604020202020204" pitchFamily="34" charset="0"/>
                <a:ea typeface="Yu Gothic UI Semibold" panose="020B0700000000000000" pitchFamily="34" charset="-128"/>
                <a:cs typeface="Arial" panose="020B0604020202020204" pitchFamily="34" charset="0"/>
              </a:rPr>
              <a:t> </a:t>
            </a:r>
            <a:endParaRPr lang="en-US" sz="2400" dirty="0">
              <a:latin typeface="Arial" panose="020B0604020202020204" pitchFamily="34" charset="0"/>
              <a:ea typeface="Yu Gothic UI Semibold" panose="020B0700000000000000" pitchFamily="34" charset="-128"/>
              <a:cs typeface="Arial" panose="020B0604020202020204" pitchFamily="34" charset="0"/>
            </a:endParaRPr>
          </a:p>
        </p:txBody>
      </p:sp>
      <p:pic>
        <p:nvPicPr>
          <p:cNvPr id="4" name="Picture 3">
            <a:extLst>
              <a:ext uri="{C183D7F6-B498-43B3-948B-1728B52AA6E4}">
                <adec:decorative xmlns:adec="http://schemas.microsoft.com/office/drawing/2017/decorative" xmlns=""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108" r="807" b="95"/>
          <a:stretch/>
        </p:blipFill>
        <p:spPr>
          <a:xfrm>
            <a:off x="256489" y="200394"/>
            <a:ext cx="4175811" cy="6489563"/>
          </a:xfrm>
          <a:prstGeom prst="rect">
            <a:avLst/>
          </a:prstGeom>
        </p:spPr>
      </p:pic>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578" y="200394"/>
            <a:ext cx="6191452" cy="1448001"/>
          </a:xfrm>
          <a:prstGeom prst="rect">
            <a:avLst/>
          </a:prstGeom>
        </p:spPr>
      </p:pic>
    </p:spTree>
    <p:extLst>
      <p:ext uri="{BB962C8B-B14F-4D97-AF65-F5344CB8AC3E}">
        <p14:creationId xmlns:p14="http://schemas.microsoft.com/office/powerpoint/2010/main" val="2506208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308345" y="1145577"/>
            <a:ext cx="8723173" cy="3139321"/>
          </a:xfrm>
          <a:prstGeom prst="rect">
            <a:avLst/>
          </a:prstGeom>
          <a:noFill/>
        </p:spPr>
        <p:txBody>
          <a:bodyPr wrap="square" rtlCol="0">
            <a:spAutoFit/>
          </a:bodyPr>
          <a:lstStyle/>
          <a:p>
            <a:endParaRPr lang="en-US" sz="7200" dirty="0">
              <a:solidFill>
                <a:prstClr val="white"/>
              </a:solidFill>
            </a:endParaRPr>
          </a:p>
          <a:p>
            <a:r>
              <a:rPr lang="en-US" sz="5400" dirty="0">
                <a:solidFill>
                  <a:prstClr val="white"/>
                </a:solidFill>
              </a:rPr>
              <a:t>References</a:t>
            </a:r>
          </a:p>
          <a:p>
            <a:endParaRPr lang="en-US" sz="72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398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282702"/>
            <a:ext cx="11430000" cy="5714999"/>
          </a:xfrm>
        </p:spPr>
        <p:txBody>
          <a:bodyPr>
            <a:noAutofit/>
          </a:bodyPr>
          <a:lstStyle/>
          <a:p>
            <a:r>
              <a:rPr lang="en-US" sz="1600" dirty="0"/>
              <a:t>American College of Obstetricians and Gynecologists. (2017). Opioid use and opioid use disorder in pregnancy. Committee opinion No. 711. </a:t>
            </a:r>
            <a:r>
              <a:rPr lang="en-US" sz="1600" i="1" dirty="0"/>
              <a:t>Obstetrics &amp; Gynecology</a:t>
            </a:r>
            <a:r>
              <a:rPr lang="en-US" sz="1600" dirty="0"/>
              <a:t>, </a:t>
            </a:r>
            <a:r>
              <a:rPr lang="en-US" sz="1600" i="1" dirty="0"/>
              <a:t>130</a:t>
            </a:r>
            <a:r>
              <a:rPr lang="en-US" sz="1600" dirty="0"/>
              <a:t>(2), e81–e94.</a:t>
            </a:r>
          </a:p>
          <a:p>
            <a:r>
              <a:rPr lang="en-US" sz="1600" dirty="0" err="1"/>
              <a:t>Baldacchino</a:t>
            </a:r>
            <a:r>
              <a:rPr lang="en-US" sz="1600" dirty="0"/>
              <a:t>, A., Arbuckle, K., Petrie, D. J., &amp; </a:t>
            </a:r>
            <a:r>
              <a:rPr lang="en-US" sz="1600" dirty="0" err="1"/>
              <a:t>McCowan</a:t>
            </a:r>
            <a:r>
              <a:rPr lang="en-US" sz="1600" dirty="0"/>
              <a:t>, C. (2014). Neurobehavioral consequences of chronic intrauterine opioid exposure in infants and preschool children: A systematic review and meta-analysis. </a:t>
            </a:r>
            <a:r>
              <a:rPr lang="en-US" sz="1600" i="1" dirty="0"/>
              <a:t>BMC Psychiatry, 14</a:t>
            </a:r>
            <a:r>
              <a:rPr lang="en-US" sz="1600" dirty="0"/>
              <a:t>(1). doi:10.1186/1471-244x-14-104.</a:t>
            </a:r>
          </a:p>
          <a:p>
            <a:r>
              <a:rPr lang="en-US" sz="1600" dirty="0" err="1"/>
              <a:t>Bandstra</a:t>
            </a:r>
            <a:r>
              <a:rPr lang="en-US" sz="1600" dirty="0"/>
              <a:t>, E. S., Morrow, C. E., </a:t>
            </a:r>
            <a:r>
              <a:rPr lang="en-US" sz="1600" dirty="0" err="1"/>
              <a:t>Mansoor</a:t>
            </a:r>
            <a:r>
              <a:rPr lang="en-US" sz="1600" dirty="0"/>
              <a:t>, E., &amp; </a:t>
            </a:r>
            <a:r>
              <a:rPr lang="en-US" sz="1600" dirty="0" err="1"/>
              <a:t>Accornero</a:t>
            </a:r>
            <a:r>
              <a:rPr lang="en-US" sz="1600" dirty="0"/>
              <a:t>, V. H. (2010). Prenatal drug exposure: infant and toddler outcomes. </a:t>
            </a:r>
            <a:r>
              <a:rPr lang="en-US" sz="1600" i="1" dirty="0"/>
              <a:t>Journal of Addictive Diseases, 29</a:t>
            </a:r>
            <a:r>
              <a:rPr lang="en-US" sz="1600" dirty="0"/>
              <a:t>(2), 245–258. doi:10.1080/10550881003684871.</a:t>
            </a:r>
          </a:p>
          <a:p>
            <a:r>
              <a:rPr lang="en-US" sz="1600" dirty="0" err="1"/>
              <a:t>Behnke</a:t>
            </a:r>
            <a:r>
              <a:rPr lang="en-US" sz="1600" dirty="0"/>
              <a:t>, M., Smith, V. C., &amp; Committee on Substance Abuse. (2013). Prenatal substance abuse: Short-and long-term effects on the exposed fetus. </a:t>
            </a:r>
            <a:r>
              <a:rPr lang="en-US" sz="1600" i="1" dirty="0"/>
              <a:t>Pediatrics</a:t>
            </a:r>
            <a:r>
              <a:rPr lang="en-US" sz="1600" dirty="0"/>
              <a:t>, peds.2012-3931. doi:10.1542/peds.2012-3931</a:t>
            </a:r>
          </a:p>
          <a:p>
            <a:r>
              <a:rPr lang="en-US" sz="1600" dirty="0"/>
              <a:t>Benz, J., Rasmussen, C., &amp; Andrew, G. (2009). Diagnosing fetal alcohol spectrum disorder: History, challenges and future directions. </a:t>
            </a:r>
            <a:r>
              <a:rPr lang="en-US" sz="1600" i="1" dirty="0" err="1"/>
              <a:t>Paediatrics</a:t>
            </a:r>
            <a:r>
              <a:rPr lang="en-US" sz="1600" i="1" dirty="0"/>
              <a:t> &amp; Child Health</a:t>
            </a:r>
            <a:r>
              <a:rPr lang="en-US" sz="1600" dirty="0"/>
              <a:t>, </a:t>
            </a:r>
            <a:r>
              <a:rPr lang="en-US" sz="1600" i="1" dirty="0"/>
              <a:t>14</a:t>
            </a:r>
            <a:r>
              <a:rPr lang="en-US" sz="1600" dirty="0"/>
              <a:t>(4), 231–237.</a:t>
            </a:r>
          </a:p>
          <a:p>
            <a:r>
              <a:rPr lang="en-US" sz="1600" dirty="0"/>
              <a:t>Boles, S. M., Young, N. K., Dennis, K., &amp; DeCerchio, K. (2012). The Regional Partnership Grant Program: Enhancing collaboration, promising results. </a:t>
            </a:r>
            <a:r>
              <a:rPr lang="en-US" sz="1600" i="1" dirty="0"/>
              <a:t>Journal of Public Welfare, 6</a:t>
            </a:r>
            <a:r>
              <a:rPr lang="en-US" sz="1600" dirty="0"/>
              <a:t>(4), 482–496.</a:t>
            </a:r>
          </a:p>
          <a:p>
            <a:r>
              <a:rPr lang="en-US" sz="1600" dirty="0"/>
              <a:t>Center for Behavioral Health Statistics and Quality. (2017). </a:t>
            </a:r>
            <a:r>
              <a:rPr lang="en-US" sz="1600" i="1" dirty="0"/>
              <a:t>2016 National Survey on Drug Use and Health: Detailed tables</a:t>
            </a:r>
            <a:r>
              <a:rPr lang="en-US" sz="1600" dirty="0"/>
              <a:t>. Substance Abuse and Mental Health Services Administration, Rockville, MD. Retrieved from </a:t>
            </a:r>
            <a:r>
              <a:rPr lang="en-US" sz="1600" u="sng" dirty="0">
                <a:hlinkClick r:id="rId3"/>
              </a:rPr>
              <a:t>https://www.samhsa.gov/data/sites/default/files/NSDUH-DetTabs-2016/NSDUH-DetTabs-2016.pdf</a:t>
            </a:r>
            <a:r>
              <a:rPr lang="en-US" sz="1600" dirty="0"/>
              <a:t> </a:t>
            </a:r>
          </a:p>
          <a:p>
            <a:r>
              <a:rPr lang="en-US" sz="1600" dirty="0"/>
              <a:t>Children and Family Futures. (2017). </a:t>
            </a:r>
            <a:r>
              <a:rPr lang="en-US" sz="1600" i="1" dirty="0"/>
              <a:t>Collaborative values inventory</a:t>
            </a:r>
            <a:r>
              <a:rPr lang="en-US" sz="1600" dirty="0"/>
              <a:t>. Retrieved from </a:t>
            </a:r>
            <a:r>
              <a:rPr lang="en-US" sz="1600" u="sng" dirty="0">
                <a:hlinkClick r:id="rId4"/>
              </a:rPr>
              <a:t>http://www.cffutures.org/files/cvi.pdf</a:t>
            </a:r>
            <a:r>
              <a:rPr lang="en-US" sz="1600" dirty="0"/>
              <a:t> </a:t>
            </a:r>
          </a:p>
          <a:p>
            <a:pPr marL="0" indent="0">
              <a:buNone/>
            </a:pPr>
            <a:endParaRPr lang="en-US" sz="1400" dirty="0"/>
          </a:p>
        </p:txBody>
      </p:sp>
    </p:spTree>
    <p:extLst>
      <p:ext uri="{BB962C8B-B14F-4D97-AF65-F5344CB8AC3E}">
        <p14:creationId xmlns:p14="http://schemas.microsoft.com/office/powerpoint/2010/main" val="1507325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081315"/>
            <a:ext cx="11521440" cy="5714999"/>
          </a:xfrm>
        </p:spPr>
        <p:txBody>
          <a:bodyPr>
            <a:noAutofit/>
          </a:bodyPr>
          <a:lstStyle/>
          <a:p>
            <a:pPr>
              <a:spcBef>
                <a:spcPts val="800"/>
              </a:spcBef>
            </a:pPr>
            <a:r>
              <a:rPr lang="en-US" sz="1600" dirty="0"/>
              <a:t>Children’s Bureau. (2013). Child Welfare Outcomes Report Data, Custom Report Builder. U.S. Department of Health &amp; Human Services, Administration for Children &amp; Families. Retrieved from </a:t>
            </a:r>
            <a:r>
              <a:rPr lang="en-US" sz="1600" dirty="0">
                <a:hlinkClick r:id="rId3"/>
              </a:rPr>
              <a:t>https://cwoutcomes.acf.hhs.gov/cwodatasite/</a:t>
            </a:r>
            <a:endParaRPr lang="en-US" sz="1600" dirty="0"/>
          </a:p>
          <a:p>
            <a:pPr>
              <a:spcBef>
                <a:spcPts val="800"/>
              </a:spcBef>
            </a:pPr>
            <a:r>
              <a:rPr lang="en-US" sz="1600" dirty="0"/>
              <a:t>Cook, J. L., Green, C. R., Lilley, C. M., Anderson, S. M., Baldwin, M. E., </a:t>
            </a:r>
            <a:r>
              <a:rPr lang="en-US" sz="1600" dirty="0" err="1"/>
              <a:t>Chudley</a:t>
            </a:r>
            <a:r>
              <a:rPr lang="en-US" sz="1600" dirty="0"/>
              <a:t>, A. E., &amp; Mallon, B. F. (2016). Fetal alcohol spectrum disorder: A guideline for diagnosis across the lifespan. </a:t>
            </a:r>
            <a:r>
              <a:rPr lang="en-US" sz="1600" i="1" dirty="0"/>
              <a:t>Canadian Medical Association Journal</a:t>
            </a:r>
            <a:r>
              <a:rPr lang="en-US" sz="1600" dirty="0"/>
              <a:t>, </a:t>
            </a:r>
            <a:r>
              <a:rPr lang="en-US" sz="1600" i="1" dirty="0"/>
              <a:t>188</a:t>
            </a:r>
            <a:r>
              <a:rPr lang="en-US" sz="1600" dirty="0"/>
              <a:t>(3), 191–197.</a:t>
            </a:r>
          </a:p>
          <a:p>
            <a:pPr>
              <a:spcBef>
                <a:spcPts val="800"/>
              </a:spcBef>
            </a:pPr>
            <a:r>
              <a:rPr lang="en-US" sz="1600" dirty="0"/>
              <a:t>Davis, Jonathan M. MD. Differential Outcomes for Neonates with and Without Neonatal Abstinence Syndrome (NAS). SAMHSA Listening Session, April 2018. </a:t>
            </a:r>
          </a:p>
          <a:p>
            <a:r>
              <a:rPr lang="en-US" sz="1600" dirty="0"/>
              <a:t>Dennis, K., </a:t>
            </a:r>
            <a:r>
              <a:rPr lang="en-US" sz="1600" dirty="0" err="1"/>
              <a:t>Rodi</a:t>
            </a:r>
            <a:r>
              <a:rPr lang="en-US" sz="1600" dirty="0"/>
              <a:t>, M. S., Robinson, G., DeCerchio, K., Young, N. K., Gardner, S. L., … &amp; Corona, M. (2015). Promising results for cross-systems collaborative efforts to meet the needs of families impacted by substance use. </a:t>
            </a:r>
            <a:r>
              <a:rPr lang="en-US" sz="1600" i="1" dirty="0"/>
              <a:t>Child Welfare, 94</a:t>
            </a:r>
            <a:r>
              <a:rPr lang="en-US" sz="1600" dirty="0"/>
              <a:t>(5e), 21. Retrieved from </a:t>
            </a:r>
            <a:r>
              <a:rPr lang="en-US" sz="1600" dirty="0">
                <a:hlinkClick r:id="rId4"/>
              </a:rPr>
              <a:t>https://www.ncbi.nlm.nih.gov/pubmed/26827463</a:t>
            </a:r>
            <a:r>
              <a:rPr lang="en-US" sz="1600" dirty="0"/>
              <a:t> </a:t>
            </a:r>
          </a:p>
          <a:p>
            <a:r>
              <a:rPr lang="en-US" sz="1600" dirty="0"/>
              <a:t>Dolan, K. A., Shearer, J., White, B., Zhou, J., </a:t>
            </a:r>
            <a:r>
              <a:rPr lang="en-US" sz="1600" dirty="0" err="1"/>
              <a:t>Kaldor</a:t>
            </a:r>
            <a:r>
              <a:rPr lang="en-US" sz="1600" dirty="0"/>
              <a:t>, J., &amp; </a:t>
            </a:r>
            <a:r>
              <a:rPr lang="en-US" sz="1600" dirty="0" err="1"/>
              <a:t>Wodak</a:t>
            </a:r>
            <a:r>
              <a:rPr lang="en-US" sz="1600" dirty="0"/>
              <a:t>, A. D. (2005). Four‐year follow‐up of imprisoned male heroin users and methadone treatment: mortality, re‐incarceration and hepatitis C infection. </a:t>
            </a:r>
            <a:r>
              <a:rPr lang="en-US" sz="1600" i="1" dirty="0"/>
              <a:t>Addiction</a:t>
            </a:r>
            <a:r>
              <a:rPr lang="en-US" sz="1600" dirty="0"/>
              <a:t>, </a:t>
            </a:r>
            <a:r>
              <a:rPr lang="en-US" sz="1600" i="1" dirty="0"/>
              <a:t>100</a:t>
            </a:r>
            <a:r>
              <a:rPr lang="en-US" sz="1600" dirty="0"/>
              <a:t>(6), 820–828. doi:10.1111/j.1360-0443.2005.01050.x </a:t>
            </a:r>
          </a:p>
          <a:p>
            <a:r>
              <a:rPr lang="en-US" sz="1600" dirty="0"/>
              <a:t>Drabble, L. (2007). Pathways to collaboration: Exploring values and collaborative practice between child welfare and substance abuse treatment fields. </a:t>
            </a:r>
            <a:r>
              <a:rPr lang="en-US" sz="1600" i="1" dirty="0"/>
              <a:t>Child Maltreatment, 12</a:t>
            </a:r>
            <a:r>
              <a:rPr lang="en-US" sz="1600" dirty="0"/>
              <a:t>(1), 31–42. doi:10.1177/1077559506296721</a:t>
            </a:r>
          </a:p>
          <a:p>
            <a:pPr>
              <a:spcBef>
                <a:spcPts val="800"/>
              </a:spcBef>
            </a:pPr>
            <a:r>
              <a:rPr lang="en-US" sz="1600" dirty="0"/>
              <a:t>Fullerton, C. A., Kim, M., Thomas, C. P., Lyman, D. R., </a:t>
            </a:r>
            <a:r>
              <a:rPr lang="en-US" sz="1600" dirty="0" err="1"/>
              <a:t>Montejano</a:t>
            </a:r>
            <a:r>
              <a:rPr lang="en-US" sz="1600" dirty="0"/>
              <a:t>, L. B., Dougherty, R. H., ... &amp; Delphin-</a:t>
            </a:r>
            <a:r>
              <a:rPr lang="en-US" sz="1600" dirty="0" err="1"/>
              <a:t>Rittmon</a:t>
            </a:r>
            <a:r>
              <a:rPr lang="en-US" sz="1600" dirty="0"/>
              <a:t>, M. E. (2014). Medication-assisted treatment with methadone: Assessing the evidence. </a:t>
            </a:r>
            <a:r>
              <a:rPr lang="en-US" sz="1600" i="1" dirty="0"/>
              <a:t>Psychiatric Services</a:t>
            </a:r>
            <a:r>
              <a:rPr lang="en-US" sz="1600" dirty="0"/>
              <a:t>, </a:t>
            </a:r>
            <a:r>
              <a:rPr lang="en-US" sz="1600" i="1" dirty="0"/>
              <a:t>65</a:t>
            </a:r>
            <a:r>
              <a:rPr lang="en-US" sz="1600" dirty="0"/>
              <a:t>(2), 146–157. doi:10.1176/appi.ps.201300235</a:t>
            </a:r>
          </a:p>
          <a:p>
            <a:r>
              <a:rPr lang="en-US" sz="1600" dirty="0"/>
              <a:t>Green, B. L., </a:t>
            </a:r>
            <a:r>
              <a:rPr lang="en-US" sz="1600" dirty="0" err="1"/>
              <a:t>Rockhill</a:t>
            </a:r>
            <a:r>
              <a:rPr lang="en-US" sz="1600" dirty="0"/>
              <a:t>, A., &amp; </a:t>
            </a:r>
            <a:r>
              <a:rPr lang="en-US" sz="1600" dirty="0" err="1"/>
              <a:t>Furrer</a:t>
            </a:r>
            <a:r>
              <a:rPr lang="en-US" sz="1600" dirty="0"/>
              <a:t>, C. (2007). Does substance abuse treatment make a difference for child welfare case outcomes? A statewide longitudinal analysis. </a:t>
            </a:r>
            <a:r>
              <a:rPr lang="en-US" sz="1600" i="1" dirty="0"/>
              <a:t>Children and Youth Services Review, 29</a:t>
            </a:r>
            <a:r>
              <a:rPr lang="en-US" sz="1600" dirty="0"/>
              <a:t>(4), 460–473. doi:10.1016/j.childyouth.2006.08.006</a:t>
            </a:r>
          </a:p>
          <a:p>
            <a:endParaRPr lang="en-US" sz="1400" dirty="0"/>
          </a:p>
        </p:txBody>
      </p:sp>
    </p:spTree>
    <p:extLst>
      <p:ext uri="{BB962C8B-B14F-4D97-AF65-F5344CB8AC3E}">
        <p14:creationId xmlns:p14="http://schemas.microsoft.com/office/powerpoint/2010/main" val="138557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130302"/>
            <a:ext cx="11430000" cy="5714999"/>
          </a:xfrm>
        </p:spPr>
        <p:txBody>
          <a:bodyPr>
            <a:noAutofit/>
          </a:bodyPr>
          <a:lstStyle/>
          <a:p>
            <a:r>
              <a:rPr lang="en-US" sz="1600" dirty="0" err="1"/>
              <a:t>Grella</a:t>
            </a:r>
            <a:r>
              <a:rPr lang="en-US" sz="1600" dirty="0"/>
              <a:t>, C. E., </a:t>
            </a:r>
            <a:r>
              <a:rPr lang="en-US" sz="1600" dirty="0" err="1"/>
              <a:t>Hser</a:t>
            </a:r>
            <a:r>
              <a:rPr lang="en-US" sz="1600" dirty="0"/>
              <a:t>, Y., &amp; Huang, Y. (2006). Mothers in substance abuse treatment: Differences in characteristics based on involvement with child welfare services. </a:t>
            </a:r>
            <a:r>
              <a:rPr lang="en-US" sz="1600" i="1" dirty="0"/>
              <a:t>Child Abuse &amp; Neglect</a:t>
            </a:r>
            <a:r>
              <a:rPr lang="en-US" sz="1600" dirty="0"/>
              <a:t>, </a:t>
            </a:r>
            <a:r>
              <a:rPr lang="en-US" sz="1600" i="1" dirty="0"/>
              <a:t>30</a:t>
            </a:r>
            <a:r>
              <a:rPr lang="en-US" sz="1600" dirty="0"/>
              <a:t>(1), 55–73. doi:10.1016/j.chiabu.2005.07.005</a:t>
            </a:r>
          </a:p>
          <a:p>
            <a:r>
              <a:rPr lang="en-US" sz="1600" dirty="0"/>
              <a:t>Grossman, M. R., </a:t>
            </a:r>
            <a:r>
              <a:rPr lang="en-US" sz="1600" dirty="0" err="1"/>
              <a:t>Berkwitt</a:t>
            </a:r>
            <a:r>
              <a:rPr lang="en-US" sz="1600" dirty="0"/>
              <a:t>, A. K., Osborn, R. R., Xu, Y., </a:t>
            </a:r>
            <a:r>
              <a:rPr lang="en-US" sz="1600" dirty="0" err="1"/>
              <a:t>Esserman</a:t>
            </a:r>
            <a:r>
              <a:rPr lang="en-US" sz="1600" dirty="0"/>
              <a:t>, D. A., Shapiro, E. D., &amp; </a:t>
            </a:r>
            <a:r>
              <a:rPr lang="en-US" sz="1600" dirty="0" err="1"/>
              <a:t>Bizzarro</a:t>
            </a:r>
            <a:r>
              <a:rPr lang="en-US" sz="1600" dirty="0"/>
              <a:t>, M. J. (2017). An initiative to improve the quality of care of infants with neonatal abstinence syndrome. </a:t>
            </a:r>
            <a:r>
              <a:rPr lang="en-US" sz="1600" i="1" dirty="0"/>
              <a:t>Pediatrics, 139</a:t>
            </a:r>
            <a:r>
              <a:rPr lang="en-US" sz="1600" dirty="0"/>
              <a:t>(6), e20163360. doi:10.1542/peds.2016-3360</a:t>
            </a:r>
          </a:p>
          <a:p>
            <a:r>
              <a:rPr lang="en-US" sz="1600" dirty="0"/>
              <a:t>Gordon, M. S., </a:t>
            </a:r>
            <a:r>
              <a:rPr lang="en-US" sz="1600" dirty="0" err="1"/>
              <a:t>Kinlock</a:t>
            </a:r>
            <a:r>
              <a:rPr lang="en-US" sz="1600" dirty="0"/>
              <a:t>, T. W., Schwartz, R. P., &amp; O’Grady, K. E. (2008). A randomized clinical trial of methadone maintenance for prisoners: Findings at 6 months post‐release. </a:t>
            </a:r>
            <a:r>
              <a:rPr lang="en-US" sz="1600" i="1" dirty="0"/>
              <a:t>Addiction</a:t>
            </a:r>
            <a:r>
              <a:rPr lang="en-US" sz="1600" dirty="0"/>
              <a:t>, </a:t>
            </a:r>
            <a:r>
              <a:rPr lang="en-US" sz="1600" i="1" dirty="0"/>
              <a:t>103</a:t>
            </a:r>
            <a:r>
              <a:rPr lang="en-US" sz="1600" dirty="0"/>
              <a:t>(8), 1333–1342.</a:t>
            </a:r>
          </a:p>
          <a:p>
            <a:r>
              <a:rPr lang="en-US" sz="1600" dirty="0"/>
              <a:t>Guerri, C., Bazinet, A., &amp; Riley, E. P. (2009). </a:t>
            </a:r>
            <a:r>
              <a:rPr lang="en-US" sz="1600" dirty="0" err="1"/>
              <a:t>Foetal</a:t>
            </a:r>
            <a:r>
              <a:rPr lang="en-US" sz="1600" dirty="0"/>
              <a:t> alcohol spectrum disorders and alterations in brain and </a:t>
            </a:r>
            <a:r>
              <a:rPr lang="en-US" sz="1600" dirty="0" err="1"/>
              <a:t>behaviour</a:t>
            </a:r>
            <a:r>
              <a:rPr lang="en-US" sz="1600" dirty="0"/>
              <a:t>. </a:t>
            </a:r>
            <a:r>
              <a:rPr lang="en-US" sz="1600" i="1" dirty="0"/>
              <a:t>Alcohol &amp; Alcoholism, 44</a:t>
            </a:r>
            <a:r>
              <a:rPr lang="en-US" sz="1600" dirty="0"/>
              <a:t>(2), 108–114.</a:t>
            </a:r>
          </a:p>
          <a:p>
            <a:r>
              <a:rPr lang="en-US" sz="1600" dirty="0" err="1"/>
              <a:t>Havnes</a:t>
            </a:r>
            <a:r>
              <a:rPr lang="en-US" sz="1600" dirty="0"/>
              <a:t>, I., </a:t>
            </a:r>
            <a:r>
              <a:rPr lang="en-US" sz="1600" dirty="0" err="1"/>
              <a:t>Bukten</a:t>
            </a:r>
            <a:r>
              <a:rPr lang="en-US" sz="1600" dirty="0"/>
              <a:t>, A., </a:t>
            </a:r>
            <a:r>
              <a:rPr lang="en-US" sz="1600" dirty="0" err="1"/>
              <a:t>Gossop</a:t>
            </a:r>
            <a:r>
              <a:rPr lang="en-US" sz="1600" dirty="0"/>
              <a:t>, M., Waal, H., </a:t>
            </a:r>
            <a:r>
              <a:rPr lang="en-US" sz="1600" dirty="0" err="1"/>
              <a:t>Stangeland</a:t>
            </a:r>
            <a:r>
              <a:rPr lang="en-US" sz="1600" dirty="0"/>
              <a:t>, P., &amp; Clausen, T. (2012). Reductions in convictions for violent crime during opioid maintenance treatment: A longitudinal national cohort study. </a:t>
            </a:r>
            <a:r>
              <a:rPr lang="en-US" sz="1600" i="1" dirty="0"/>
              <a:t>Drug and Alcohol Dependence</a:t>
            </a:r>
            <a:r>
              <a:rPr lang="en-US" sz="1600" dirty="0"/>
              <a:t>, </a:t>
            </a:r>
            <a:r>
              <a:rPr lang="en-US" sz="1600" i="1" dirty="0"/>
              <a:t>124</a:t>
            </a:r>
            <a:r>
              <a:rPr lang="en-US" sz="1600" dirty="0"/>
              <a:t>(3), 307–310.</a:t>
            </a:r>
          </a:p>
          <a:p>
            <a:r>
              <a:rPr lang="en-US" sz="1600" dirty="0" err="1"/>
              <a:t>Hudak</a:t>
            </a:r>
            <a:r>
              <a:rPr lang="en-US" sz="1600" dirty="0"/>
              <a:t>, M.L., &amp; Tan, R.C., The Committee on Drugs and The Committee on Fetus and Newborn. (2012). Neonatal drug withdrawal. </a:t>
            </a:r>
            <a:r>
              <a:rPr lang="en-US" sz="1600" i="1" dirty="0"/>
              <a:t>Pediatrics</a:t>
            </a:r>
            <a:r>
              <a:rPr lang="en-US" sz="1600" dirty="0"/>
              <a:t>, </a:t>
            </a:r>
            <a:r>
              <a:rPr lang="en-US" sz="1600" i="1" dirty="0"/>
              <a:t>129</a:t>
            </a:r>
            <a:r>
              <a:rPr lang="en-US" sz="1600" dirty="0"/>
              <a:t>, e540–e560. doi:10.1542/peds.2011-3212</a:t>
            </a:r>
          </a:p>
          <a:p>
            <a:r>
              <a:rPr lang="en-US" sz="1600" dirty="0" err="1"/>
              <a:t>Jansson</a:t>
            </a:r>
            <a:r>
              <a:rPr lang="en-US" sz="1600" dirty="0"/>
              <a:t>, L. M., Velez, M., Harrow, C. (2009). The opioid exposed newborn: Assessment and pharmacological management. </a:t>
            </a:r>
            <a:r>
              <a:rPr lang="en-US" sz="1600" i="1" dirty="0"/>
              <a:t>Journal of Opioid Management, 5</a:t>
            </a:r>
            <a:r>
              <a:rPr lang="en-US" sz="1600" dirty="0"/>
              <a:t>(1), 47–55.</a:t>
            </a:r>
          </a:p>
          <a:p>
            <a:r>
              <a:rPr lang="en-US" sz="1600" dirty="0"/>
              <a:t>Jones, H. E., Chisolm, M. S., </a:t>
            </a:r>
            <a:r>
              <a:rPr lang="en-US" sz="1600" dirty="0" err="1"/>
              <a:t>Jansson</a:t>
            </a:r>
            <a:r>
              <a:rPr lang="en-US" sz="1600" dirty="0"/>
              <a:t>, L. M., &amp; Terplan, M. (2012). Naltrexone in the treatment of opioid-dependent pregnant women: The case for a considered and measured approach to research. </a:t>
            </a:r>
            <a:r>
              <a:rPr lang="en-US" sz="1600" i="1" dirty="0"/>
              <a:t>Addiction, 108</a:t>
            </a:r>
            <a:r>
              <a:rPr lang="en-US" sz="1600" dirty="0"/>
              <a:t>(2), 233–247. doi:10.1111/j.1360-0443.2012.03811.x</a:t>
            </a:r>
          </a:p>
        </p:txBody>
      </p:sp>
    </p:spTree>
    <p:extLst>
      <p:ext uri="{BB962C8B-B14F-4D97-AF65-F5344CB8AC3E}">
        <p14:creationId xmlns:p14="http://schemas.microsoft.com/office/powerpoint/2010/main" val="1187339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References</a:t>
            </a:r>
          </a:p>
        </p:txBody>
      </p:sp>
      <p:sp>
        <p:nvSpPr>
          <p:cNvPr id="4" name="Content Placeholder 3"/>
          <p:cNvSpPr>
            <a:spLocks noGrp="1"/>
          </p:cNvSpPr>
          <p:nvPr>
            <p:ph idx="1"/>
          </p:nvPr>
        </p:nvSpPr>
        <p:spPr>
          <a:xfrm>
            <a:off x="234950" y="1130302"/>
            <a:ext cx="11957050" cy="5714999"/>
          </a:xfrm>
        </p:spPr>
        <p:txBody>
          <a:bodyPr>
            <a:noAutofit/>
          </a:bodyPr>
          <a:lstStyle/>
          <a:p>
            <a:r>
              <a:rPr lang="en-US" sz="1600" dirty="0" err="1"/>
              <a:t>Kinlock</a:t>
            </a:r>
            <a:r>
              <a:rPr lang="en-US" sz="1600" dirty="0"/>
              <a:t>, T. W., Gordon, M. S., Schwartz, R. P., &amp; O’Grady, K. E. (2008). A study of methadone maintenance for male prisoners: 3-month </a:t>
            </a:r>
            <a:r>
              <a:rPr lang="en-US" sz="1600" dirty="0" err="1"/>
              <a:t>postrelease</a:t>
            </a:r>
            <a:r>
              <a:rPr lang="en-US" sz="1600" dirty="0"/>
              <a:t> outcomes. </a:t>
            </a:r>
            <a:r>
              <a:rPr lang="en-US" sz="1600" i="1" dirty="0"/>
              <a:t>Criminal Justice and Behavior</a:t>
            </a:r>
            <a:r>
              <a:rPr lang="en-US" sz="1600" dirty="0"/>
              <a:t>, </a:t>
            </a:r>
            <a:r>
              <a:rPr lang="en-US" sz="1600" i="1" dirty="0"/>
              <a:t>35</a:t>
            </a:r>
            <a:r>
              <a:rPr lang="en-US" sz="1600" dirty="0"/>
              <a:t>(1), 34–47.</a:t>
            </a:r>
          </a:p>
          <a:p>
            <a:r>
              <a:rPr lang="en-US" sz="1600" dirty="0" err="1"/>
              <a:t>Ko</a:t>
            </a:r>
            <a:r>
              <a:rPr lang="en-US" sz="1600" dirty="0"/>
              <a:t>, J. Y., Patrick, S. W., Tong, V. T., Patel, R., Lind, J. N., &amp; Barfield, W. D. (2016). Incidence of Neonatal Abstinence Syndrome – 28 States, 1999–2013. </a:t>
            </a:r>
            <a:r>
              <a:rPr lang="en-US" sz="1600" i="1" dirty="0"/>
              <a:t>Morbidity and Mortality Weekly Report, 65, </a:t>
            </a:r>
            <a:r>
              <a:rPr lang="en-US" sz="1600" dirty="0"/>
              <a:t>799–802. doi:10.15585/mmwr.mm6531a2</a:t>
            </a:r>
          </a:p>
          <a:p>
            <a:r>
              <a:rPr lang="en-US" sz="1600" dirty="0"/>
              <a:t>Marsh, J. C., Smith, B. D., &amp; </a:t>
            </a:r>
            <a:r>
              <a:rPr lang="en-US" sz="1600" dirty="0" err="1"/>
              <a:t>Bruni</a:t>
            </a:r>
            <a:r>
              <a:rPr lang="en-US" sz="1600" dirty="0"/>
              <a:t>, M. (2011). Integrated substance abuse and child welfare services for women: A progress review. </a:t>
            </a:r>
            <a:r>
              <a:rPr lang="en-US" sz="1600" i="1" dirty="0"/>
              <a:t>Child Youth </a:t>
            </a:r>
            <a:r>
              <a:rPr lang="en-US" sz="1600" i="1" dirty="0" err="1"/>
              <a:t>Serv</a:t>
            </a:r>
            <a:r>
              <a:rPr lang="en-US" sz="1600" i="1" dirty="0"/>
              <a:t> Rev</a:t>
            </a:r>
            <a:r>
              <a:rPr lang="en-US" sz="1600" dirty="0"/>
              <a:t>, </a:t>
            </a:r>
            <a:r>
              <a:rPr lang="en-US" sz="1600" i="1" dirty="0"/>
              <a:t>33</a:t>
            </a:r>
            <a:r>
              <a:rPr lang="en-US" sz="1600" dirty="0"/>
              <a:t>(3), 466–472. doi:10.1016/j.childyouth.2010.06.017 </a:t>
            </a:r>
          </a:p>
          <a:p>
            <a:r>
              <a:rPr lang="en-US" sz="1600" dirty="0"/>
              <a:t>Mattson, S. N., Crocker, N., &amp; Nguyen, T. T. (2011). Fetal alcohol spectrum disorders: neuropsychological and behavioral features. </a:t>
            </a:r>
            <a:r>
              <a:rPr lang="en-US" sz="1600" i="1" dirty="0"/>
              <a:t>Neuropsychology Review</a:t>
            </a:r>
            <a:r>
              <a:rPr lang="en-US" sz="1600" dirty="0"/>
              <a:t>, </a:t>
            </a:r>
            <a:r>
              <a:rPr lang="en-US" sz="1600" i="1" dirty="0"/>
              <a:t>21</a:t>
            </a:r>
            <a:r>
              <a:rPr lang="en-US" sz="1600" dirty="0"/>
              <a:t>(2), 81–101.</a:t>
            </a:r>
          </a:p>
          <a:p>
            <a:r>
              <a:rPr lang="en-US" sz="1600" dirty="0"/>
              <a:t>May, P. A., &amp; Gossage, J. P. (2001). Estimating the prevalence of fetal alcohol syndrome: A summary. </a:t>
            </a:r>
            <a:r>
              <a:rPr lang="en-US" sz="1600" i="1" dirty="0"/>
              <a:t>Alcohol Research &amp; Health,</a:t>
            </a:r>
            <a:r>
              <a:rPr lang="en-US" sz="1600" dirty="0"/>
              <a:t> </a:t>
            </a:r>
            <a:r>
              <a:rPr lang="en-US" sz="1600" i="1" dirty="0"/>
              <a:t>25</a:t>
            </a:r>
            <a:r>
              <a:rPr lang="en-US" sz="1600" dirty="0"/>
              <a:t>(3):159–167. Retrieved from </a:t>
            </a:r>
            <a:r>
              <a:rPr lang="en-US" sz="1600" u="sng" dirty="0">
                <a:hlinkClick r:id="rId3"/>
              </a:rPr>
              <a:t>http://pubs.niaaa.nih.gov/publications/arh25-3/159-167.htm</a:t>
            </a:r>
            <a:r>
              <a:rPr lang="en-US" sz="1600" dirty="0"/>
              <a:t> </a:t>
            </a:r>
          </a:p>
          <a:p>
            <a:r>
              <a:rPr lang="en-US" sz="1600" dirty="0"/>
              <a:t>May, P. A., Gossage, J. P., </a:t>
            </a:r>
            <a:r>
              <a:rPr lang="en-US" sz="1600" dirty="0" err="1"/>
              <a:t>Kalberg</a:t>
            </a:r>
            <a:r>
              <a:rPr lang="en-US" sz="1600" dirty="0"/>
              <a:t>, W. O., Robinson, L. K., Buckley, D., Manning, M., &amp; </a:t>
            </a:r>
            <a:r>
              <a:rPr lang="en-US" sz="1600" dirty="0" err="1"/>
              <a:t>Hoyme</a:t>
            </a:r>
            <a:r>
              <a:rPr lang="en-US" sz="1600" dirty="0"/>
              <a:t>, H. E. (2009). Prevalence and epidemiologic characteristics of FASD from various research methods with an emphasis on recent in‐school studies. </a:t>
            </a:r>
            <a:r>
              <a:rPr lang="en-US" sz="1600" i="1" dirty="0"/>
              <a:t>Developmental Disabilities Research Reviews, 15</a:t>
            </a:r>
            <a:r>
              <a:rPr lang="en-US" sz="1600" dirty="0"/>
              <a:t>(3), 176–192.</a:t>
            </a:r>
          </a:p>
          <a:p>
            <a:r>
              <a:rPr lang="en-US" sz="1600" dirty="0"/>
              <a:t>Mehta, P. K., </a:t>
            </a:r>
            <a:r>
              <a:rPr lang="en-US" sz="1600" dirty="0" err="1"/>
              <a:t>Bachhuber</a:t>
            </a:r>
            <a:r>
              <a:rPr lang="en-US" sz="1600" dirty="0"/>
              <a:t>, M. A., Hoffman, R., &amp; Srinivas, S. K. (2016). Deaths from unintentional injury, homicide, and suicide during or within 1 year of pregnancy in Philadelphia. </a:t>
            </a:r>
            <a:r>
              <a:rPr lang="en-US" sz="1600" i="1" dirty="0"/>
              <a:t>American Journal of Public Health</a:t>
            </a:r>
            <a:r>
              <a:rPr lang="en-US" sz="1600" dirty="0"/>
              <a:t>, </a:t>
            </a:r>
            <a:r>
              <a:rPr lang="en-US" sz="1600" i="1" dirty="0"/>
              <a:t>106</a:t>
            </a:r>
            <a:r>
              <a:rPr lang="en-US" sz="1600" dirty="0"/>
              <a:t>(12), 2208–2210. doi:10.2105/ajph.2016.303473 </a:t>
            </a:r>
          </a:p>
          <a:p>
            <a:r>
              <a:rPr lang="en-US" sz="1600" dirty="0"/>
              <a:t>Metz, T. D., </a:t>
            </a:r>
            <a:r>
              <a:rPr lang="en-US" sz="1600" dirty="0" err="1"/>
              <a:t>Rovner</a:t>
            </a:r>
            <a:r>
              <a:rPr lang="en-US" sz="1600" dirty="0"/>
              <a:t>, P., Hoffman, M. C., </a:t>
            </a:r>
            <a:r>
              <a:rPr lang="en-US" sz="1600" dirty="0" err="1"/>
              <a:t>Allshouse</a:t>
            </a:r>
            <a:r>
              <a:rPr lang="en-US" sz="1600" dirty="0"/>
              <a:t>, A. A., Beckwith, K. M., &amp; Binswanger, I. A. (2016). Maternal deaths from suicide and overdose in Colorado, 2004–2012. </a:t>
            </a:r>
            <a:r>
              <a:rPr lang="en-US" sz="1600" i="1" dirty="0"/>
              <a:t>Obstetrics &amp; Gynecology</a:t>
            </a:r>
            <a:r>
              <a:rPr lang="en-US" sz="1600" dirty="0"/>
              <a:t>, </a:t>
            </a:r>
            <a:r>
              <a:rPr lang="en-US" sz="1600" i="1" dirty="0"/>
              <a:t>128</a:t>
            </a:r>
            <a:r>
              <a:rPr lang="en-US" sz="1600" dirty="0"/>
              <a:t>(6), 1233–1240. doi:10.1097/aog.0000000000001695</a:t>
            </a:r>
          </a:p>
          <a:p>
            <a:endParaRPr lang="en-US" sz="1400" dirty="0"/>
          </a:p>
        </p:txBody>
      </p:sp>
    </p:spTree>
    <p:extLst>
      <p:ext uri="{BB962C8B-B14F-4D97-AF65-F5344CB8AC3E}">
        <p14:creationId xmlns:p14="http://schemas.microsoft.com/office/powerpoint/2010/main" val="2909389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References</a:t>
            </a:r>
          </a:p>
        </p:txBody>
      </p:sp>
      <p:sp>
        <p:nvSpPr>
          <p:cNvPr id="4" name="Content Placeholder 3"/>
          <p:cNvSpPr>
            <a:spLocks noGrp="1"/>
          </p:cNvSpPr>
          <p:nvPr>
            <p:ph idx="1"/>
          </p:nvPr>
        </p:nvSpPr>
        <p:spPr>
          <a:xfrm>
            <a:off x="289560" y="1130302"/>
            <a:ext cx="11612880" cy="5714999"/>
          </a:xfrm>
        </p:spPr>
        <p:txBody>
          <a:bodyPr>
            <a:noAutofit/>
          </a:bodyPr>
          <a:lstStyle/>
          <a:p>
            <a:r>
              <a:rPr lang="en-US" sz="1600" dirty="0" err="1"/>
              <a:t>Milliren</a:t>
            </a:r>
            <a:r>
              <a:rPr lang="en-US" sz="1600" dirty="0"/>
              <a:t>, C. E., Gupta, M., Graham, D. A., Melvin, P., </a:t>
            </a:r>
            <a:r>
              <a:rPr lang="en-US" sz="1600" dirty="0" err="1"/>
              <a:t>Jorina</a:t>
            </a:r>
            <a:r>
              <a:rPr lang="en-US" sz="1600" dirty="0"/>
              <a:t>, M., &amp; </a:t>
            </a:r>
            <a:r>
              <a:rPr lang="en-US" sz="1600" dirty="0" err="1"/>
              <a:t>Ozonoff</a:t>
            </a:r>
            <a:r>
              <a:rPr lang="en-US" sz="1600" dirty="0"/>
              <a:t>, A. (2017). Hospital variation in neonatal abstinence syndrome incidence, treatment modalities, resource use, and costs across pediatric hospitals in the United States, 2013 to 2016. </a:t>
            </a:r>
            <a:r>
              <a:rPr lang="en-US" sz="1600" i="1" dirty="0"/>
              <a:t>Hospital Pediatrics</a:t>
            </a:r>
            <a:r>
              <a:rPr lang="en-US" sz="1600" dirty="0"/>
              <a:t>, </a:t>
            </a:r>
            <a:r>
              <a:rPr lang="en-US" sz="1600" i="1" dirty="0"/>
              <a:t>8</a:t>
            </a:r>
            <a:r>
              <a:rPr lang="en-US" sz="1600" dirty="0"/>
              <a:t>(1), 15–20. doi:10.1542/hpeds.2017-0077</a:t>
            </a:r>
          </a:p>
          <a:p>
            <a:r>
              <a:rPr lang="en-US" sz="1600" dirty="0"/>
              <a:t>National Council on Alcoholism and Drug Dependence, Inc. (2015). </a:t>
            </a:r>
            <a:r>
              <a:rPr lang="en-US" sz="1600" i="1" dirty="0"/>
              <a:t>Fetal alcohol spectrum disorder. </a:t>
            </a:r>
            <a:r>
              <a:rPr lang="en-US" sz="1600" dirty="0"/>
              <a:t>Retrieved from </a:t>
            </a:r>
            <a:r>
              <a:rPr lang="en-US" sz="1600" u="sng" dirty="0">
                <a:hlinkClick r:id="rId3"/>
              </a:rPr>
              <a:t>https://www.ncadd.org/about-addiction/alcohol/item/443-alcohol-and-pregnancy-fetal-alcohol-spectrum-disorder</a:t>
            </a:r>
            <a:r>
              <a:rPr lang="en-US" sz="1600" dirty="0"/>
              <a:t> </a:t>
            </a:r>
          </a:p>
          <a:p>
            <a:r>
              <a:rPr lang="en-US" sz="1600" dirty="0"/>
              <a:t>National Institutes of Health, U.S. National Library of Medicine. (2014). </a:t>
            </a:r>
            <a:r>
              <a:rPr lang="en-US" sz="1600" i="1" dirty="0"/>
              <a:t>Neonatal abstinence syndrome</a:t>
            </a:r>
            <a:r>
              <a:rPr lang="en-US" sz="1600" dirty="0"/>
              <a:t>. Retrieved from </a:t>
            </a:r>
            <a:r>
              <a:rPr lang="en-US" sz="1600" u="sng" dirty="0">
                <a:hlinkClick r:id="rId4"/>
              </a:rPr>
              <a:t>http://www.nlm.nih.gov/medlineplus/ency/article/007313.htm</a:t>
            </a:r>
            <a:r>
              <a:rPr lang="en-US" sz="1600" dirty="0"/>
              <a:t>  </a:t>
            </a:r>
          </a:p>
          <a:p>
            <a:r>
              <a:rPr lang="en-US" sz="1600" dirty="0"/>
              <a:t>National Institute on Drug Abuse. (2016). </a:t>
            </a:r>
            <a:r>
              <a:rPr lang="en-US" sz="1600" i="1" dirty="0"/>
              <a:t>Effective treatments for opioid addiction</a:t>
            </a:r>
            <a:r>
              <a:rPr lang="en-US" sz="1600" dirty="0"/>
              <a:t>. Retrieved from </a:t>
            </a:r>
            <a:r>
              <a:rPr lang="en-US" sz="1600" u="sng" dirty="0">
                <a:hlinkClick r:id="rId5"/>
              </a:rPr>
              <a:t>https://www.drugabuse.gov/publications/effective-treatments-opioid-addiction/effective-treatments-opioid-addiction</a:t>
            </a:r>
            <a:r>
              <a:rPr lang="en-US" sz="1600" dirty="0"/>
              <a:t> </a:t>
            </a:r>
          </a:p>
          <a:p>
            <a:r>
              <a:rPr lang="en-US" sz="1600" dirty="0"/>
              <a:t>National Institute on Drug Abuse. (2017). </a:t>
            </a:r>
            <a:r>
              <a:rPr lang="en-US" sz="1600" i="1" dirty="0"/>
              <a:t>Treating opioid use disorder during pregnancy</a:t>
            </a:r>
            <a:r>
              <a:rPr lang="en-US" sz="1600" dirty="0"/>
              <a:t>. Retrieved from </a:t>
            </a:r>
            <a:r>
              <a:rPr lang="en-US" sz="1600" dirty="0">
                <a:hlinkClick r:id="rId6"/>
              </a:rPr>
              <a:t>https://www.drugabuse.gov/publications/treating-opioid-use-disorder-during-pregnancy/treating-opioid-use-disorder-during-pregnancy</a:t>
            </a:r>
            <a:r>
              <a:rPr lang="en-US" sz="1600" dirty="0"/>
              <a:t>  </a:t>
            </a:r>
          </a:p>
          <a:p>
            <a:r>
              <a:rPr lang="en-US" sz="1600" dirty="0" err="1"/>
              <a:t>Nygaard</a:t>
            </a:r>
            <a:r>
              <a:rPr lang="en-US" sz="1600" dirty="0"/>
              <a:t>, E., </a:t>
            </a:r>
            <a:r>
              <a:rPr lang="en-US" sz="1600" dirty="0" err="1"/>
              <a:t>Slinning</a:t>
            </a:r>
            <a:r>
              <a:rPr lang="en-US" sz="1600" dirty="0"/>
              <a:t>, K., Moe, V., &amp; </a:t>
            </a:r>
            <a:r>
              <a:rPr lang="en-US" sz="1600" dirty="0" err="1"/>
              <a:t>Walhoyd</a:t>
            </a:r>
            <a:r>
              <a:rPr lang="en-US" sz="1600" dirty="0"/>
              <a:t>, K. B. (2015). Cognitive function of youths born to mothers with opioid and poly-substance abuse problems during pregnancy. </a:t>
            </a:r>
            <a:r>
              <a:rPr lang="en-US" sz="1600" i="1" dirty="0"/>
              <a:t>Child </a:t>
            </a:r>
            <a:r>
              <a:rPr lang="en-US" sz="1600" i="1" dirty="0" err="1"/>
              <a:t>Nueropsychology</a:t>
            </a:r>
            <a:r>
              <a:rPr lang="en-US" sz="1600" i="1" dirty="0"/>
              <a:t>, 23</a:t>
            </a:r>
            <a:r>
              <a:rPr lang="en-US" sz="1600" dirty="0"/>
              <a:t>(2), 15–187.</a:t>
            </a:r>
          </a:p>
          <a:p>
            <a:r>
              <a:rPr lang="en-US" sz="1600" dirty="0"/>
              <a:t>Patrick, S. W., Davis, M. M., Lehmann, C. U., &amp; Cooper, W. O. (2015). Increasing incidence and geographic distribution of neonatal abstinence syndrome: United States 2009 to 2012. </a:t>
            </a:r>
            <a:r>
              <a:rPr lang="en-US" sz="1600" i="1" dirty="0"/>
              <a:t>Journal of Perinatology, 35(8</a:t>
            </a:r>
            <a:r>
              <a:rPr lang="en-US" sz="1600" dirty="0"/>
              <a:t>), 650–655. doi:10.1038/jp.2015.36</a:t>
            </a:r>
          </a:p>
          <a:p>
            <a:r>
              <a:rPr lang="en-US" sz="1600" dirty="0"/>
              <a:t>Patrick, S. W., Schumacher, R. E., </a:t>
            </a:r>
            <a:r>
              <a:rPr lang="en-US" sz="1600" dirty="0" err="1"/>
              <a:t>Benneyworth</a:t>
            </a:r>
            <a:r>
              <a:rPr lang="en-US" sz="1600" dirty="0"/>
              <a:t>, B. D., </a:t>
            </a:r>
            <a:r>
              <a:rPr lang="en-US" sz="1600" dirty="0" err="1"/>
              <a:t>Krans</a:t>
            </a:r>
            <a:r>
              <a:rPr lang="en-US" sz="1600" dirty="0"/>
              <a:t>, E. E., McAllister, J. M., &amp; Davis, M. M. (2012). Neonatal abstinence syndrome and associated health care expenditures: United States, 2000-2009. </a:t>
            </a:r>
            <a:r>
              <a:rPr lang="en-US" sz="1600" i="1" dirty="0"/>
              <a:t>JAMA</a:t>
            </a:r>
            <a:r>
              <a:rPr lang="en-US" sz="1600" dirty="0"/>
              <a:t>, </a:t>
            </a:r>
            <a:r>
              <a:rPr lang="en-US" sz="1600" i="1" dirty="0"/>
              <a:t>307</a:t>
            </a:r>
            <a:r>
              <a:rPr lang="en-US" sz="1600" dirty="0"/>
              <a:t>(18) 1934–1940. doi:10.1001/jama.2012.3951</a:t>
            </a:r>
          </a:p>
          <a:p>
            <a:endParaRPr lang="en-US" sz="1400" dirty="0"/>
          </a:p>
        </p:txBody>
      </p:sp>
    </p:spTree>
    <p:extLst>
      <p:ext uri="{BB962C8B-B14F-4D97-AF65-F5344CB8AC3E}">
        <p14:creationId xmlns:p14="http://schemas.microsoft.com/office/powerpoint/2010/main" val="335155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66950"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5000" dirty="0">
              <a:solidFill>
                <a:srgbClr val="000000"/>
              </a:solidFill>
              <a:latin typeface="Helvetica Light"/>
              <a:ea typeface="Helvetica Light"/>
              <a:cs typeface="Helvetica Light"/>
              <a:sym typeface="Helvetica Light"/>
            </a:endParaRPr>
          </a:p>
        </p:txBody>
      </p:sp>
      <p:sp>
        <p:nvSpPr>
          <p:cNvPr id="2" name="TextBox 1"/>
          <p:cNvSpPr txBox="1"/>
          <p:nvPr/>
        </p:nvSpPr>
        <p:spPr>
          <a:xfrm>
            <a:off x="0" y="3224671"/>
            <a:ext cx="12166950"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2500" kern="0" dirty="0">
              <a:solidFill>
                <a:srgbClr val="000000"/>
              </a:solidFill>
              <a:latin typeface="Helvetica Light"/>
              <a:ea typeface="Helvetica Light"/>
              <a:cs typeface="Helvetica Light"/>
              <a:sym typeface="Helvetica Light"/>
            </a:endParaRPr>
          </a:p>
        </p:txBody>
      </p:sp>
      <p:sp>
        <p:nvSpPr>
          <p:cNvPr id="6" name="TextBox 5"/>
          <p:cNvSpPr txBox="1"/>
          <p:nvPr/>
        </p:nvSpPr>
        <p:spPr>
          <a:xfrm>
            <a:off x="14974" y="6475862"/>
            <a:ext cx="7554226" cy="276999"/>
          </a:xfrm>
          <a:prstGeom prst="rect">
            <a:avLst/>
          </a:prstGeom>
          <a:noFill/>
        </p:spPr>
        <p:txBody>
          <a:bodyPr wrap="square" rtlCol="0">
            <a:spAutoFit/>
          </a:bodyPr>
          <a:lstStyle/>
          <a:p>
            <a:pPr defTabSz="412750" hangingPunct="0"/>
            <a:r>
              <a:rPr lang="en-US" sz="1200" i="1" kern="0" dirty="0">
                <a:solidFill>
                  <a:prstClr val="black">
                    <a:lumMod val="65000"/>
                    <a:lumOff val="35000"/>
                  </a:prstClr>
                </a:solidFill>
                <a:latin typeface="Arial" panose="020B0604020202020204" pitchFamily="34" charset="0"/>
                <a:cs typeface="Arial" panose="020B0604020202020204" pitchFamily="34" charset="0"/>
                <a:sym typeface="Helvetica Light"/>
              </a:rPr>
              <a:t>Note: Estimates based on </a:t>
            </a:r>
            <a:r>
              <a:rPr lang="en-US" sz="1200" b="1" i="1" u="sng" kern="0" dirty="0">
                <a:solidFill>
                  <a:prstClr val="black">
                    <a:lumMod val="65000"/>
                    <a:lumOff val="35000"/>
                  </a:prstClr>
                </a:solidFill>
                <a:latin typeface="Arial" panose="020B0604020202020204" pitchFamily="34" charset="0"/>
                <a:cs typeface="Arial" panose="020B0604020202020204" pitchFamily="34" charset="0"/>
                <a:sym typeface="Helvetica Light"/>
              </a:rPr>
              <a:t>all children who entered out-of-home care at some point </a:t>
            </a:r>
            <a:r>
              <a:rPr lang="en-US" sz="1200" i="1" kern="0" dirty="0">
                <a:solidFill>
                  <a:prstClr val="black">
                    <a:lumMod val="65000"/>
                    <a:lumOff val="35000"/>
                  </a:prstClr>
                </a:solidFill>
                <a:latin typeface="Arial" panose="020B0604020202020204" pitchFamily="34" charset="0"/>
                <a:cs typeface="Arial" panose="020B0604020202020204" pitchFamily="34" charset="0"/>
                <a:sym typeface="Helvetica Light"/>
              </a:rPr>
              <a:t>during the fiscal year.</a:t>
            </a:r>
          </a:p>
        </p:txBody>
      </p:sp>
      <p:sp>
        <p:nvSpPr>
          <p:cNvPr id="7" name="TextBox 6"/>
          <p:cNvSpPr txBox="1"/>
          <p:nvPr/>
        </p:nvSpPr>
        <p:spPr>
          <a:xfrm>
            <a:off x="7410734" y="6475862"/>
            <a:ext cx="4756216" cy="307777"/>
          </a:xfrm>
          <a:prstGeom prst="rect">
            <a:avLst/>
          </a:prstGeom>
          <a:noFill/>
        </p:spPr>
        <p:txBody>
          <a:bodyPr wrap="square" rtlCol="0">
            <a:spAutoFit/>
          </a:bodyPr>
          <a:lstStyle/>
          <a:p>
            <a:pPr algn="ctr" defTabSz="412750" hangingPunct="0"/>
            <a:r>
              <a:rPr lang="en-US" sz="1400" kern="0" dirty="0">
                <a:solidFill>
                  <a:prstClr val="black">
                    <a:lumMod val="65000"/>
                    <a:lumOff val="35000"/>
                  </a:prstClr>
                </a:solidFill>
                <a:latin typeface="Arial" panose="020B0604020202020204" pitchFamily="34" charset="0"/>
                <a:cs typeface="Arial" panose="020B0604020202020204" pitchFamily="34" charset="0"/>
                <a:sym typeface="Helvetica Light"/>
              </a:rPr>
              <a:t>(U.S. Department of Health and Human Services, 2018)</a:t>
            </a:r>
          </a:p>
        </p:txBody>
      </p:sp>
      <p:sp>
        <p:nvSpPr>
          <p:cNvPr id="8" name="Rectangle 7"/>
          <p:cNvSpPr/>
          <p:nvPr/>
        </p:nvSpPr>
        <p:spPr>
          <a:xfrm>
            <a:off x="999663" y="1136419"/>
            <a:ext cx="10182596" cy="523220"/>
          </a:xfrm>
          <a:prstGeom prst="rect">
            <a:avLst/>
          </a:prstGeom>
          <a:solidFill>
            <a:schemeClr val="bg1">
              <a:alpha val="39000"/>
            </a:schemeClr>
          </a:solidFill>
        </p:spPr>
        <p:txBody>
          <a:bodyPr wrap="none">
            <a:spAutoFit/>
          </a:bodyPr>
          <a:lstStyle/>
          <a:p>
            <a:pPr algn="ctr" defTabSz="412750" hangingPunct="0"/>
            <a:r>
              <a:rPr lang="en-US" sz="2800" b="1" kern="0" dirty="0">
                <a:solidFill>
                  <a:srgbClr val="336B90"/>
                </a:solidFill>
                <a:latin typeface="Arial" panose="020B0604020202020204" pitchFamily="34" charset="0"/>
                <a:cs typeface="Arial" panose="020B0604020202020204" pitchFamily="34" charset="0"/>
                <a:sym typeface="Helvetica Light"/>
              </a:rPr>
              <a:t>Number of Children in Out-of-Home Care in 2017 = 690,627</a:t>
            </a:r>
          </a:p>
        </p:txBody>
      </p:sp>
      <p:sp>
        <p:nvSpPr>
          <p:cNvPr id="9" name="Title 5"/>
          <p:cNvSpPr txBox="1">
            <a:spLocks/>
          </p:cNvSpPr>
          <p:nvPr/>
        </p:nvSpPr>
        <p:spPr>
          <a:xfrm>
            <a:off x="0" y="1"/>
            <a:ext cx="12192000" cy="109728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solidFill>
                  <a:prstClr val="white">
                    <a:lumMod val="95000"/>
                  </a:prstClr>
                </a:solidFill>
                <a:latin typeface="Arial" panose="020B0604020202020204" pitchFamily="34" charset="0"/>
                <a:cs typeface="Arial" panose="020B0604020202020204" pitchFamily="34" charset="0"/>
                <a:sym typeface="Helvetica Light"/>
              </a:rPr>
              <a:t>Prevalence of Parental Alcohol or Other Drug Use Reported as a Contributing Factor for Reason for Removal in the United States</a:t>
            </a:r>
          </a:p>
        </p:txBody>
      </p:sp>
      <p:graphicFrame>
        <p:nvGraphicFramePr>
          <p:cNvPr id="11" name="Chart 10" descr="Line graph of Prevalence of Parental Alcohol or Other Drug Use Reported as a Contributing Factor for Reason for Removal in the United States. Y-axis shows percentage starting at 0% to 40%. X-axis shows years from 2000 to 2017. Year 2000 is 18.5%. Year 2001 is 19.6%. Year 2002 is 21.9%. Year 2003 is 23%. Year 2004 is 23.9%. Year 2005 is 24.7%. Year 2006 is 25.9%. Year 2007 is 26.5%. Year 2008 is 26%. Year 2009 is 26.2%. Year 2010 is 28.5%. Year 2011 is 29.5%. Year 2012 is 30.7%. Year 2013 is 31.3%. Year 2014 is 32.2%. Year 2015 is 34.4%. Year 2016 is 35.3%. Year 2017 is 37.7%. "/>
          <p:cNvGraphicFramePr/>
          <p:nvPr>
            <p:extLst>
              <p:ext uri="{D42A27DB-BD31-4B8C-83A1-F6EECF244321}">
                <p14:modId xmlns:p14="http://schemas.microsoft.com/office/powerpoint/2010/main" val="969805941"/>
              </p:ext>
            </p:extLst>
          </p:nvPr>
        </p:nvGraphicFramePr>
        <p:xfrm>
          <a:off x="243923" y="1425063"/>
          <a:ext cx="11694077" cy="4805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8255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130302"/>
            <a:ext cx="11430000" cy="5714999"/>
          </a:xfrm>
        </p:spPr>
        <p:txBody>
          <a:bodyPr>
            <a:noAutofit/>
          </a:bodyPr>
          <a:lstStyle/>
          <a:p>
            <a:r>
              <a:rPr lang="en-US" sz="1600" dirty="0"/>
              <a:t>Schiff, D. M., Nielsen, T., Terplan, M., Hood, M., </a:t>
            </a:r>
            <a:r>
              <a:rPr lang="en-US" sz="1600" dirty="0" err="1"/>
              <a:t>Bernson</a:t>
            </a:r>
            <a:r>
              <a:rPr lang="en-US" sz="1600" dirty="0"/>
              <a:t>, D., </a:t>
            </a:r>
            <a:r>
              <a:rPr lang="en-US" sz="1600" dirty="0" err="1"/>
              <a:t>Diop</a:t>
            </a:r>
            <a:r>
              <a:rPr lang="en-US" sz="1600" dirty="0"/>
              <a:t>, H., ... &amp; Land, T. (2018). Fatal and nonfatal overdose among pregnant and postpartum women in Massachusetts. </a:t>
            </a:r>
            <a:r>
              <a:rPr lang="en-US" sz="1600" i="1" dirty="0"/>
              <a:t>Obstetrics &amp; Gynecology</a:t>
            </a:r>
            <a:r>
              <a:rPr lang="en-US" sz="1600" dirty="0"/>
              <a:t>, </a:t>
            </a:r>
            <a:r>
              <a:rPr lang="en-US" sz="1600" i="1" dirty="0"/>
              <a:t>132</a:t>
            </a:r>
            <a:r>
              <a:rPr lang="en-US" sz="1600" dirty="0"/>
              <a:t>(2), 466–474.</a:t>
            </a:r>
          </a:p>
          <a:p>
            <a:r>
              <a:rPr lang="en-US" sz="1600" dirty="0"/>
              <a:t>Substance Abuse and Mental Health Services Administration. (2017). </a:t>
            </a:r>
            <a:r>
              <a:rPr lang="en-US" sz="1600" i="1" dirty="0"/>
              <a:t>Substance-exposed infants: A report on progress in practice and policy development in states participating in a program of in-depth technical assistance September 2014 to September 2016: Executive summary</a:t>
            </a:r>
            <a:r>
              <a:rPr lang="en-US" sz="1600" dirty="0"/>
              <a:t>. Retrieved from </a:t>
            </a:r>
            <a:r>
              <a:rPr lang="en-US" sz="1600" u="sng" dirty="0">
                <a:hlinkClick r:id="rId3"/>
              </a:rPr>
              <a:t>https://ncsacw.samhsa.gov/files/IDTA_Executive_Summary.pdf</a:t>
            </a:r>
            <a:r>
              <a:rPr lang="en-US" sz="1600" dirty="0"/>
              <a:t> </a:t>
            </a:r>
          </a:p>
          <a:p>
            <a:r>
              <a:rPr lang="en-US" sz="1600" dirty="0"/>
              <a:t>Substance Abuse and Mental Health Services Administration. (2018). </a:t>
            </a:r>
            <a:r>
              <a:rPr lang="en-US" sz="1600" i="1" dirty="0"/>
              <a:t>Clinical Guidance for treating pregnant and parenting women with opioid use disorder and their infants.</a:t>
            </a:r>
            <a:r>
              <a:rPr lang="en-US" sz="1600" dirty="0"/>
              <a:t> HHS Publication No. (SMA) 18-5054. Rockville, MD: Substance Abuse and Mental Health Services Administration.</a:t>
            </a:r>
          </a:p>
          <a:p>
            <a:r>
              <a:rPr lang="en-US" sz="1600" dirty="0"/>
              <a:t>U.S. Department of Health and Human Services, Administration for Children and Families, Administration on Children, Youth and Families, Children’s Bureau. (2018). </a:t>
            </a:r>
            <a:r>
              <a:rPr lang="en-US" sz="1600" i="1" dirty="0"/>
              <a:t>Adoption and foster care analysis and reporting system (AFCARS) Foster Care File FY 2017</a:t>
            </a:r>
            <a:r>
              <a:rPr lang="en-US" sz="1600" dirty="0"/>
              <a:t>. Ithaca, NY: National Data Archive on Child Abuse and Neglect [distributor]. Retrieved from </a:t>
            </a:r>
            <a:r>
              <a:rPr lang="en-US" sz="1600" dirty="0">
                <a:hlinkClick r:id="rId4"/>
              </a:rPr>
              <a:t>https://ndacan.cornell.edu</a:t>
            </a:r>
            <a:r>
              <a:rPr lang="en-US" sz="1600" dirty="0"/>
              <a:t> </a:t>
            </a:r>
          </a:p>
          <a:p>
            <a:r>
              <a:rPr lang="en-US" sz="1600" dirty="0"/>
              <a:t>U.S. Department of Health and Human Services, Centers for Disease Control and Prevention, National Center for Health Statistics. (2018). Births: Final data for 2016. </a:t>
            </a:r>
            <a:r>
              <a:rPr lang="en-US" sz="1600" i="1" dirty="0"/>
              <a:t>National Vital Statistics Reports</a:t>
            </a:r>
            <a:r>
              <a:rPr lang="en-US" sz="1600" dirty="0"/>
              <a:t>, </a:t>
            </a:r>
            <a:r>
              <a:rPr lang="en-US" sz="1600" i="1" dirty="0"/>
              <a:t>59</a:t>
            </a:r>
            <a:r>
              <a:rPr lang="en-US" sz="1600" dirty="0"/>
              <a:t>(1). Hyattsville, MD: National Center for Health Statistics. Retrieved from </a:t>
            </a:r>
            <a:r>
              <a:rPr lang="en-US" sz="1600" u="sng" dirty="0">
                <a:hlinkClick r:id="rId5"/>
              </a:rPr>
              <a:t>https://www.cdc.gov/nchs/data/nvsr/nvsr67/nvsr67_01_tables.pdf</a:t>
            </a:r>
            <a:r>
              <a:rPr lang="en-US" sz="1600" dirty="0"/>
              <a:t> </a:t>
            </a:r>
          </a:p>
          <a:p>
            <a:r>
              <a:rPr lang="en-US" sz="1600" dirty="0"/>
              <a:t>Velez, M., &amp; </a:t>
            </a:r>
            <a:r>
              <a:rPr lang="en-US" sz="1600" dirty="0" err="1"/>
              <a:t>Jansson</a:t>
            </a:r>
            <a:r>
              <a:rPr lang="en-US" sz="1600" dirty="0"/>
              <a:t>, L. M. (2008). The opioid dependent mother and newborn dyad: Non-pharmacologic care. </a:t>
            </a:r>
            <a:r>
              <a:rPr lang="en-US" sz="1600" i="1" dirty="0"/>
              <a:t>Journal of Addiction Medicine</a:t>
            </a:r>
            <a:r>
              <a:rPr lang="en-US" sz="1600" dirty="0"/>
              <a:t>, </a:t>
            </a:r>
            <a:r>
              <a:rPr lang="en-US" sz="1600" i="1" dirty="0"/>
              <a:t>2</a:t>
            </a:r>
            <a:r>
              <a:rPr lang="en-US" sz="1600" dirty="0"/>
              <a:t>(3), 113. </a:t>
            </a:r>
          </a:p>
          <a:p>
            <a:r>
              <a:rPr lang="en-US" sz="1600" dirty="0"/>
              <a:t>Velez, M. L., &amp; </a:t>
            </a:r>
            <a:r>
              <a:rPr lang="en-US" sz="1600" dirty="0" err="1"/>
              <a:t>Jansson</a:t>
            </a:r>
            <a:r>
              <a:rPr lang="en-US" sz="1600" dirty="0"/>
              <a:t>, L. M. (2015). Perinatal addictions: Intrauterine exposures. </a:t>
            </a:r>
            <a:r>
              <a:rPr lang="en-US" sz="1600" i="1" dirty="0"/>
              <a:t>Textbook of Addiction Treatment: International Perspectives</a:t>
            </a:r>
            <a:r>
              <a:rPr lang="en-US" sz="1600" dirty="0"/>
              <a:t>, 2333–2363. doi:10.1007/978-88-470-5322-9_100</a:t>
            </a:r>
          </a:p>
          <a:p>
            <a:endParaRPr lang="en-US" sz="1400" dirty="0"/>
          </a:p>
        </p:txBody>
      </p:sp>
    </p:spTree>
    <p:extLst>
      <p:ext uri="{BB962C8B-B14F-4D97-AF65-F5344CB8AC3E}">
        <p14:creationId xmlns:p14="http://schemas.microsoft.com/office/powerpoint/2010/main" val="2726464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130302"/>
            <a:ext cx="11430000" cy="5595351"/>
          </a:xfrm>
        </p:spPr>
        <p:txBody>
          <a:bodyPr>
            <a:noAutofit/>
          </a:bodyPr>
          <a:lstStyle/>
          <a:p>
            <a:r>
              <a:rPr lang="en-US" sz="1600" dirty="0"/>
              <a:t>Werner, D., Young, N. K., Dennis, K, &amp; Amatetti, S. (2007). </a:t>
            </a:r>
            <a:r>
              <a:rPr lang="en-US" sz="1600" i="1" dirty="0"/>
              <a:t>Family-centered treatment for women with substance use disorders: History, key elements and challenges</a:t>
            </a:r>
            <a:r>
              <a:rPr lang="en-US" sz="1600" dirty="0"/>
              <a:t>. Department of Health and Human Services, Substance Abuse and Mental Health Services Administration. Retrieved from </a:t>
            </a:r>
            <a:r>
              <a:rPr lang="en-US" sz="1600" u="sng" dirty="0">
                <a:hlinkClick r:id="rId3"/>
              </a:rPr>
              <a:t>https://www.samhsa.gov/sites/default/files/family_treatment_paper508v.pdf</a:t>
            </a:r>
            <a:r>
              <a:rPr lang="en-US" sz="1600" dirty="0"/>
              <a:t> </a:t>
            </a:r>
          </a:p>
          <a:p>
            <a:r>
              <a:rPr lang="en-US" sz="1600" dirty="0"/>
              <a:t>Whiteman, V. E., </a:t>
            </a:r>
            <a:r>
              <a:rPr lang="en-US" sz="1600" dirty="0" err="1"/>
              <a:t>Salemi</a:t>
            </a:r>
            <a:r>
              <a:rPr lang="en-US" sz="1600" dirty="0"/>
              <a:t>, J. L., </a:t>
            </a:r>
            <a:r>
              <a:rPr lang="en-US" sz="1600" dirty="0" err="1"/>
              <a:t>Mogos</a:t>
            </a:r>
            <a:r>
              <a:rPr lang="en-US" sz="1600" dirty="0"/>
              <a:t>, M. F., Cain, M. A., </a:t>
            </a:r>
            <a:r>
              <a:rPr lang="en-US" sz="1600" dirty="0" err="1"/>
              <a:t>Aliyu</a:t>
            </a:r>
            <a:r>
              <a:rPr lang="en-US" sz="1600" dirty="0"/>
              <a:t>, M. H., &amp; </a:t>
            </a:r>
            <a:r>
              <a:rPr lang="en-US" sz="1600" dirty="0" err="1"/>
              <a:t>Salihu</a:t>
            </a:r>
            <a:r>
              <a:rPr lang="en-US" sz="1600" dirty="0"/>
              <a:t>, H. M. (2014). Maternal opioid drug use during pregnancy and its impact on perinatal morbidity, mortality, and the costs of medical care in the United States. </a:t>
            </a:r>
            <a:r>
              <a:rPr lang="en-US" sz="1600" i="1" dirty="0"/>
              <a:t>Journal of Pregnancy</a:t>
            </a:r>
            <a:r>
              <a:rPr lang="en-US" sz="1600" dirty="0"/>
              <a:t>, </a:t>
            </a:r>
            <a:r>
              <a:rPr lang="en-US" sz="1600" i="1" dirty="0"/>
              <a:t>2014</a:t>
            </a:r>
            <a:r>
              <a:rPr lang="en-US" sz="1600" dirty="0"/>
              <a:t>, 1–8. doi:10.1155/2014/906723</a:t>
            </a:r>
          </a:p>
          <a:p>
            <a:r>
              <a:rPr lang="en-US" sz="1600" dirty="0" err="1"/>
              <a:t>Zweben</a:t>
            </a:r>
            <a:r>
              <a:rPr lang="en-US" sz="1600" dirty="0"/>
              <a:t>, J. E., Moses, Y., Cohen, J. B., Price, G., Chapman, W., Lamb, J. (2015). Enhancing family protective factors in residential treatment for substance use disorders. </a:t>
            </a:r>
            <a:r>
              <a:rPr lang="en-US" sz="1600" i="1" dirty="0"/>
              <a:t>Child Welfare, 94</a:t>
            </a:r>
            <a:r>
              <a:rPr lang="en-US" sz="1600" dirty="0"/>
              <a:t>(5), 145–166. Retrieved from </a:t>
            </a:r>
            <a:r>
              <a:rPr lang="en-US" sz="1600" dirty="0">
                <a:hlinkClick r:id="rId4"/>
              </a:rPr>
              <a:t>https://www.ncbi.nlm.nih.gov/pubmed/26827469</a:t>
            </a:r>
            <a:r>
              <a:rPr lang="en-US" sz="1600" dirty="0"/>
              <a:t> </a:t>
            </a:r>
          </a:p>
        </p:txBody>
      </p:sp>
    </p:spTree>
    <p:extLst>
      <p:ext uri="{BB962C8B-B14F-4D97-AF65-F5344CB8AC3E}">
        <p14:creationId xmlns:p14="http://schemas.microsoft.com/office/powerpoint/2010/main" val="1914462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308345" y="1145577"/>
            <a:ext cx="9338163" cy="2031325"/>
          </a:xfrm>
          <a:prstGeom prst="rect">
            <a:avLst/>
          </a:prstGeom>
          <a:noFill/>
        </p:spPr>
        <p:txBody>
          <a:bodyPr wrap="square" rtlCol="0">
            <a:spAutoFit/>
          </a:bodyPr>
          <a:lstStyle/>
          <a:p>
            <a:endParaRPr lang="en-US" sz="7200" dirty="0">
              <a:solidFill>
                <a:prstClr val="white"/>
              </a:solidFill>
            </a:endParaRPr>
          </a:p>
          <a:p>
            <a:r>
              <a:rPr lang="en-US" sz="5400" dirty="0">
                <a:solidFill>
                  <a:prstClr val="white"/>
                </a:solidFill>
              </a:rPr>
              <a:t>Resources</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214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1400"/>
          </a:xfrm>
        </p:spPr>
        <p:txBody>
          <a:bodyPr>
            <a:normAutofit/>
          </a:bodyPr>
          <a:lstStyle/>
          <a:p>
            <a:pPr algn="ctr"/>
            <a:r>
              <a:rPr lang="en-US" sz="4000" dirty="0"/>
              <a:t>Resources</a:t>
            </a:r>
          </a:p>
        </p:txBody>
      </p:sp>
      <p:sp>
        <p:nvSpPr>
          <p:cNvPr id="4" name="Content Placeholder 3"/>
          <p:cNvSpPr>
            <a:spLocks noGrp="1"/>
          </p:cNvSpPr>
          <p:nvPr>
            <p:ph idx="1"/>
          </p:nvPr>
        </p:nvSpPr>
        <p:spPr>
          <a:xfrm>
            <a:off x="381000" y="1041401"/>
            <a:ext cx="11430000" cy="5305926"/>
          </a:xfrm>
        </p:spPr>
        <p:txBody>
          <a:bodyPr>
            <a:noAutofit/>
          </a:bodyPr>
          <a:lstStyle/>
          <a:p>
            <a:r>
              <a:rPr lang="en-US" sz="1600" dirty="0"/>
              <a:t>Casey Family Programs. (2017). </a:t>
            </a:r>
            <a:r>
              <a:rPr lang="en-US" sz="1600" i="1" dirty="0"/>
              <a:t>Safe Children-Information Packet: What Are Infant Plans of Safe Care? </a:t>
            </a:r>
            <a:r>
              <a:rPr lang="en-US" sz="1600" dirty="0"/>
              <a:t>Available at: </a:t>
            </a:r>
            <a:r>
              <a:rPr lang="en-US" sz="1600" u="sng" dirty="0">
                <a:hlinkClick r:id="rId3"/>
              </a:rPr>
              <a:t>https://caseyfamilypro-wpengine.netdna-ssl.com/media/SC_Infant-Plans-of-Care.pdf</a:t>
            </a:r>
            <a:r>
              <a:rPr lang="en-US" sz="1600" dirty="0"/>
              <a:t> </a:t>
            </a:r>
          </a:p>
          <a:p>
            <a:r>
              <a:rPr lang="en-US" sz="1600" dirty="0"/>
              <a:t>Gardner, S. (2014). </a:t>
            </a:r>
            <a:r>
              <a:rPr lang="en-US" sz="1600" i="1" dirty="0"/>
              <a:t>State-level policy advocacy for children affected by parental substance use</a:t>
            </a:r>
            <a:r>
              <a:rPr lang="en-US" sz="1600" dirty="0"/>
              <a:t>. Available at: </a:t>
            </a:r>
            <a:r>
              <a:rPr lang="en-US" sz="1600" dirty="0">
                <a:hlinkClick r:id="rId4"/>
              </a:rPr>
              <a:t>http://childwelfaresparc.org/wp-content/uploads/2014/08/State-Level-Policy-Advocacy-for-Children-Affected-by-Parental-Substance-Use.pdf</a:t>
            </a:r>
            <a:r>
              <a:rPr lang="en-US" sz="1600" dirty="0"/>
              <a:t> </a:t>
            </a:r>
          </a:p>
          <a:p>
            <a:r>
              <a:rPr lang="en-US" sz="1600" dirty="0"/>
              <a:t>National Center on Substance Abuse and Child Welfare. (2017). Child Abuse Prevention and Treatment Act: Substance exposed infants statutory summary. Available at: </a:t>
            </a:r>
            <a:r>
              <a:rPr lang="en-US" sz="1600" dirty="0">
                <a:hlinkClick r:id="rId5"/>
              </a:rPr>
              <a:t>https://ncsacw.samhsa.gov/files/CAPTA_SEI_Statutory_Summary.pdf</a:t>
            </a:r>
            <a:r>
              <a:rPr lang="en-US" sz="1600" dirty="0"/>
              <a:t> </a:t>
            </a:r>
          </a:p>
          <a:p>
            <a:r>
              <a:rPr lang="en-US" sz="1600" dirty="0"/>
              <a:t>National Perinatal Association Workgroup on Perinatal Substance Use. (2018). </a:t>
            </a:r>
            <a:r>
              <a:rPr lang="en-US" sz="1600" i="1" dirty="0"/>
              <a:t>Infographic Packet: Your Pregnancy and Substance Use, Perinatal Substance Use- 5 Ways You Can Improve Care during Pregnancy.</a:t>
            </a:r>
            <a:r>
              <a:rPr lang="en-US" sz="1600" dirty="0"/>
              <a:t> Available at </a:t>
            </a:r>
            <a:r>
              <a:rPr lang="en-US" sz="1600" u="sng" dirty="0">
                <a:hlinkClick r:id="rId6"/>
              </a:rPr>
              <a:t>http://www.nationalperinatal.org/Infographics</a:t>
            </a:r>
            <a:r>
              <a:rPr lang="en-US" sz="1600" dirty="0"/>
              <a:t> </a:t>
            </a:r>
          </a:p>
          <a:p>
            <a:r>
              <a:rPr lang="en-US" sz="1600" dirty="0"/>
              <a:t>Substance Abuse and Mental Health Services Administration. (2016). </a:t>
            </a:r>
            <a:r>
              <a:rPr lang="en-US" sz="1600" i="1" dirty="0"/>
              <a:t>A collaborative approach to the treatment of pregnant women with opioid use disorders</a:t>
            </a:r>
            <a:r>
              <a:rPr lang="en-US" sz="1600" dirty="0"/>
              <a:t>. HHS Publication No. (SMA) 16-4978. Rockville, MD: Substance Abuse and Mental Health Services Administration. Available at: </a:t>
            </a:r>
            <a:r>
              <a:rPr lang="en-US" sz="1600" u="sng" dirty="0">
                <a:hlinkClick r:id="rId7"/>
              </a:rPr>
              <a:t>https://ncsacw.samhsa.gov/files/Collaborative_Approach_508.pdf</a:t>
            </a:r>
            <a:r>
              <a:rPr lang="en-US" sz="1600" dirty="0"/>
              <a:t> </a:t>
            </a:r>
          </a:p>
          <a:p>
            <a:r>
              <a:rPr lang="en-US" sz="1600" dirty="0"/>
              <a:t>Substance Abuse and Mental Health Services Administration &amp; Administration on Children, Youth and Families, Children’s Bureau. (2017). </a:t>
            </a:r>
            <a:r>
              <a:rPr lang="en-US" sz="1600" i="1" dirty="0"/>
              <a:t>Summary 2017 policy academy: Improving outcomes for pregnant women and postpartum women with opioid use disorders and their infants, families and caregivers</a:t>
            </a:r>
            <a:r>
              <a:rPr lang="en-US" sz="1600" dirty="0"/>
              <a:t>. Available at: </a:t>
            </a:r>
            <a:r>
              <a:rPr lang="en-US" sz="1600" dirty="0">
                <a:hlinkClick r:id="rId8"/>
              </a:rPr>
              <a:t>https://ncsacw.samhsa.gov/files/Policy_Academy_Dissemination_Brief.pdf</a:t>
            </a:r>
            <a:r>
              <a:rPr lang="en-US" sz="1600" dirty="0"/>
              <a:t> </a:t>
            </a:r>
          </a:p>
          <a:p>
            <a:r>
              <a:rPr lang="en-US" sz="1600" dirty="0"/>
              <a:t>Substance Abuse and Mental Health Services Administration. (2018). </a:t>
            </a:r>
            <a:r>
              <a:rPr lang="en-US" sz="1600" i="1" dirty="0"/>
              <a:t>Clinical Guidance for Treating Pregnant and Parenting Women with Opioid Use Disorder and Their Infants.</a:t>
            </a:r>
            <a:r>
              <a:rPr lang="en-US" sz="1600" dirty="0"/>
              <a:t> HHS Publication No. (SMA) 18-5054. Rockville, MD: Substance Abuse and Mental Health Services Administration.</a:t>
            </a:r>
          </a:p>
        </p:txBody>
      </p:sp>
    </p:spTree>
    <p:extLst>
      <p:ext uri="{BB962C8B-B14F-4D97-AF65-F5344CB8AC3E}">
        <p14:creationId xmlns:p14="http://schemas.microsoft.com/office/powerpoint/2010/main" val="50832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the United States that shows the prevalence of parental alcohol or other drug use as a contributing factor for reason for removal, by state in 2017.  Percentages are best estimates based on color shade of each state. &#10;Alabama, 40%. Alaska, 70%. Arkansas, 50%. Arizona, 30%. California, 10%. Colorado, 40%. Connecticut, 30%.  Delaware, 10%. Florida, 40%. Georgia, 30%. Hawaii, 20%. Iowa, 60%. Idaho, 40%. Illinois, 10%. Indiana, 60%. Kansas, 40%. Kentucky, 20%. Louisiana, 10%. Massachusetts, 20%Maryland, 20%.  Maine, 50%.  Michigan, 30%. Minnesota, 40%. Missouri, 50%. Mississippi, 50%. Montana, 40%. North Carolina, 30%. North Dakota, 30%Nebraska, 30%. New Hampshire, 10%. New Jersey, 30%. New Mexico, 40%. Nevada, 20%. New York, 20%. Ohio, 20%.&#10;Oklahoma, 40%. Oregon, 50%. Pennsylvania, 20%Rhode Island, 20%. South Carolina, 10%. South Dakota, 40% Tennessee, 20%. Texas, 70%. Utah, 60%. &#10;Virginia, 20%. Vermont, 20%Washington, 40%. Wisconsin, 20%. West Virginia, 40%. Wyoming, 40%. ">
            <a:extLst>
              <a:ext uri="{FF2B5EF4-FFF2-40B4-BE49-F238E27FC236}">
                <a16:creationId xmlns:a16="http://schemas.microsoft.com/office/drawing/2014/main" xmlns="" id="{9D897C30-403E-44F7-9818-E1357E254440}"/>
              </a:ext>
            </a:extLst>
          </p:cNvPr>
          <p:cNvPicPr>
            <a:picLocks noChangeAspect="1"/>
          </p:cNvPicPr>
          <p:nvPr/>
        </p:nvPicPr>
        <p:blipFill>
          <a:blip r:embed="rId3"/>
          <a:stretch>
            <a:fillRect/>
          </a:stretch>
        </p:blipFill>
        <p:spPr>
          <a:xfrm>
            <a:off x="419971" y="1052945"/>
            <a:ext cx="11352057" cy="5198386"/>
          </a:xfrm>
          <a:prstGeom prst="rect">
            <a:avLst/>
          </a:prstGeom>
        </p:spPr>
      </p:pic>
      <p:sp>
        <p:nvSpPr>
          <p:cNvPr id="6" name="Title 1">
            <a:extLst>
              <a:ext uri="{FF2B5EF4-FFF2-40B4-BE49-F238E27FC236}">
                <a16:creationId xmlns:a16="http://schemas.microsoft.com/office/drawing/2014/main" xmlns="" id="{76918DFE-8FFF-462A-8B3E-5D6441FD8BC7}"/>
              </a:ext>
            </a:extLst>
          </p:cNvPr>
          <p:cNvSpPr txBox="1">
            <a:spLocks/>
          </p:cNvSpPr>
          <p:nvPr/>
        </p:nvSpPr>
        <p:spPr>
          <a:xfrm>
            <a:off x="0" y="-1"/>
            <a:ext cx="12207480" cy="1097280"/>
          </a:xfrm>
          <a:prstGeom prst="rect">
            <a:avLst/>
          </a:prstGeom>
          <a:solidFill>
            <a:srgbClr val="0F4263"/>
          </a:solidFill>
        </p:spPr>
        <p:txBody>
          <a:bodyPr vert="horz" lIns="91440" tIns="45720" rIns="91440" bIns="45720" rtlCol="0" anchor="ctr">
            <a:noAutofit/>
          </a:bodyPr>
          <a:lstStyle>
            <a:defPPr>
              <a:defRPr lang="en-US"/>
            </a:defPPr>
            <a:lvl1pPr algn="ctr">
              <a:lnSpc>
                <a:spcPct val="90000"/>
              </a:lnSpc>
              <a:spcBef>
                <a:spcPct val="0"/>
              </a:spcBef>
              <a:buNone/>
              <a:defRPr sz="3200" b="1">
                <a:solidFill>
                  <a:schemeClr val="bg1"/>
                </a:solidFill>
              </a:defRPr>
            </a:lvl1pPr>
          </a:lstStyle>
          <a:p>
            <a:r>
              <a:rPr lang="en-US" b="0" dirty="0">
                <a:solidFill>
                  <a:prstClr val="white"/>
                </a:solidFill>
              </a:rPr>
              <a:t>Prevalence of Parental Alcohol or Other Drug Use as a Contributing Factor for Reason for Removal by State, 2017</a:t>
            </a:r>
          </a:p>
        </p:txBody>
      </p:sp>
      <p:sp>
        <p:nvSpPr>
          <p:cNvPr id="7" name="TextBox 6">
            <a:extLst>
              <a:ext uri="{FF2B5EF4-FFF2-40B4-BE49-F238E27FC236}">
                <a16:creationId xmlns:a16="http://schemas.microsoft.com/office/drawing/2014/main" xmlns="" id="{54ED5C1F-4E50-4894-93DB-5845D4E098AB}"/>
              </a:ext>
            </a:extLst>
          </p:cNvPr>
          <p:cNvSpPr txBox="1"/>
          <p:nvPr/>
        </p:nvSpPr>
        <p:spPr>
          <a:xfrm>
            <a:off x="403123" y="6490901"/>
            <a:ext cx="9471255" cy="307777"/>
          </a:xfrm>
          <a:prstGeom prst="rect">
            <a:avLst/>
          </a:prstGeom>
          <a:noFill/>
        </p:spPr>
        <p:txBody>
          <a:bodyPr wrap="square" rtlCol="0">
            <a:spAutoFit/>
          </a:bodyPr>
          <a:lstStyle/>
          <a:p>
            <a:r>
              <a:rPr lang="en-US" sz="1400" i="1" dirty="0">
                <a:solidFill>
                  <a:prstClr val="black">
                    <a:lumMod val="65000"/>
                    <a:lumOff val="35000"/>
                  </a:prstClr>
                </a:solidFill>
              </a:rPr>
              <a:t>Note: Estimates based on </a:t>
            </a:r>
            <a:r>
              <a:rPr lang="en-US" sz="1400" b="1" i="1" u="sng" dirty="0">
                <a:solidFill>
                  <a:prstClr val="black">
                    <a:lumMod val="65000"/>
                    <a:lumOff val="35000"/>
                  </a:prstClr>
                </a:solidFill>
              </a:rPr>
              <a:t>children in out of home care at some point </a:t>
            </a:r>
            <a:r>
              <a:rPr lang="en-US" sz="1400" i="1" dirty="0">
                <a:solidFill>
                  <a:prstClr val="black">
                    <a:lumMod val="65000"/>
                    <a:lumOff val="35000"/>
                  </a:prstClr>
                </a:solidFill>
              </a:rPr>
              <a:t>during Fiscal Year 2017.</a:t>
            </a:r>
          </a:p>
        </p:txBody>
      </p:sp>
      <p:sp>
        <p:nvSpPr>
          <p:cNvPr id="9" name="TextBox 8">
            <a:extLst>
              <a:ext uri="{FF2B5EF4-FFF2-40B4-BE49-F238E27FC236}">
                <a16:creationId xmlns:a16="http://schemas.microsoft.com/office/drawing/2014/main" xmlns="" id="{593ADB2A-8380-49A2-AA3F-7EFF0740DA02}"/>
              </a:ext>
            </a:extLst>
          </p:cNvPr>
          <p:cNvSpPr txBox="1"/>
          <p:nvPr/>
        </p:nvSpPr>
        <p:spPr>
          <a:xfrm>
            <a:off x="8967999" y="5495453"/>
            <a:ext cx="2953707" cy="338554"/>
          </a:xfrm>
          <a:prstGeom prst="rect">
            <a:avLst/>
          </a:prstGeom>
          <a:noFill/>
        </p:spPr>
        <p:txBody>
          <a:bodyPr wrap="square" rtlCol="0">
            <a:spAutoFit/>
          </a:bodyPr>
          <a:lstStyle/>
          <a:p>
            <a:r>
              <a:rPr lang="en-US" sz="1600" b="1" dirty="0">
                <a:solidFill>
                  <a:srgbClr val="0F4263"/>
                </a:solidFill>
              </a:rPr>
              <a:t>National Average: 37.7%</a:t>
            </a:r>
          </a:p>
        </p:txBody>
      </p:sp>
      <p:sp>
        <p:nvSpPr>
          <p:cNvPr id="10" name="Rectangle 9">
            <a:extLst>
              <a:ext uri="{FF2B5EF4-FFF2-40B4-BE49-F238E27FC236}">
                <a16:creationId xmlns:a16="http://schemas.microsoft.com/office/drawing/2014/main" xmlns="" id="{24F713D5-C40F-45A3-8021-C799C146D96E}"/>
              </a:ext>
            </a:extLst>
          </p:cNvPr>
          <p:cNvSpPr/>
          <p:nvPr/>
        </p:nvSpPr>
        <p:spPr>
          <a:xfrm>
            <a:off x="-15481" y="6115605"/>
            <a:ext cx="11051931" cy="448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F4263"/>
                </a:solidFill>
              </a:rPr>
              <a:t>Efforts in data collection have improved in recent years, but significant undercount remains in some states.</a:t>
            </a:r>
          </a:p>
        </p:txBody>
      </p:sp>
      <p:sp>
        <p:nvSpPr>
          <p:cNvPr id="11" name="TextBox 10"/>
          <p:cNvSpPr txBox="1"/>
          <p:nvPr/>
        </p:nvSpPr>
        <p:spPr>
          <a:xfrm>
            <a:off x="8954220" y="6495944"/>
            <a:ext cx="3212730" cy="307777"/>
          </a:xfrm>
          <a:prstGeom prst="rect">
            <a:avLst/>
          </a:prstGeom>
          <a:noFill/>
        </p:spPr>
        <p:txBody>
          <a:bodyPr wrap="square" rtlCol="0">
            <a:spAutoFit/>
          </a:bodyPr>
          <a:lstStyle/>
          <a:p>
            <a:r>
              <a:rPr lang="en-US" sz="1400" i="1" dirty="0">
                <a:solidFill>
                  <a:prstClr val="black"/>
                </a:solidFill>
                <a:cs typeface="Arial" panose="020B0604020202020204" pitchFamily="34" charset="0"/>
              </a:rPr>
              <a:t>Source: AFCARS Data, 2000-2017</a:t>
            </a:r>
          </a:p>
        </p:txBody>
      </p:sp>
    </p:spTree>
    <p:extLst>
      <p:ext uri="{BB962C8B-B14F-4D97-AF65-F5344CB8AC3E}">
        <p14:creationId xmlns:p14="http://schemas.microsoft.com/office/powerpoint/2010/main" val="245111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66950" cy="477054"/>
          </a:xfrm>
          <a:prstGeom prst="rect">
            <a:avLst/>
          </a:prstGeom>
          <a:solidFill>
            <a:schemeClr val="bg1"/>
          </a:solidFill>
        </p:spPr>
        <p:txBody>
          <a:bodyPr wrap="square" rtlCol="0">
            <a:spAutoFit/>
          </a:bodyPr>
          <a:lstStyle/>
          <a:p>
            <a:pPr algn="ctr" defTabSz="412750" hangingPunct="0"/>
            <a:endParaRPr lang="en-US" sz="2500" kern="0" dirty="0">
              <a:solidFill>
                <a:srgbClr val="000000"/>
              </a:solidFill>
              <a:latin typeface="Helvetica Light"/>
              <a:sym typeface="Helvetica Light"/>
            </a:endParaRPr>
          </a:p>
        </p:txBody>
      </p:sp>
      <p:sp>
        <p:nvSpPr>
          <p:cNvPr id="6" name="Title 2"/>
          <p:cNvSpPr txBox="1">
            <a:spLocks/>
          </p:cNvSpPr>
          <p:nvPr/>
        </p:nvSpPr>
        <p:spPr>
          <a:xfrm>
            <a:off x="1181100" y="98426"/>
            <a:ext cx="10515600" cy="90741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sz="1862" b="0" i="0" u="none" strike="noStrike" kern="1200" spc="0" baseline="0">
                <a:solidFill>
                  <a:prstClr val="black">
                    <a:lumMod val="65000"/>
                    <a:lumOff val="35000"/>
                  </a:prstClr>
                </a:solidFill>
                <a:latin typeface="+mn-lt"/>
                <a:ea typeface="+mn-ea"/>
                <a:cs typeface="+mn-cs"/>
              </a:defRPr>
            </a:pPr>
            <a:endParaRPr lang="en-US" sz="3200" dirty="0">
              <a:solidFill>
                <a:prstClr val="black">
                  <a:lumMod val="85000"/>
                  <a:lumOff val="15000"/>
                </a:prstClr>
              </a:solidFill>
              <a:latin typeface="Calibri" panose="020F0502020204030204"/>
              <a:sym typeface="Helvetica Light"/>
            </a:endParaRPr>
          </a:p>
        </p:txBody>
      </p:sp>
      <p:sp>
        <p:nvSpPr>
          <p:cNvPr id="9" name="TextBox 8"/>
          <p:cNvSpPr txBox="1"/>
          <p:nvPr/>
        </p:nvSpPr>
        <p:spPr>
          <a:xfrm>
            <a:off x="243924" y="6423695"/>
            <a:ext cx="9471255" cy="338554"/>
          </a:xfrm>
          <a:prstGeom prst="rect">
            <a:avLst/>
          </a:prstGeom>
          <a:noFill/>
        </p:spPr>
        <p:txBody>
          <a:bodyPr wrap="square" rtlCol="0">
            <a:spAutoFit/>
          </a:bodyPr>
          <a:lstStyle/>
          <a:p>
            <a:r>
              <a:rPr lang="en-US" sz="1600" i="1" dirty="0">
                <a:solidFill>
                  <a:prstClr val="black">
                    <a:lumMod val="85000"/>
                    <a:lumOff val="15000"/>
                  </a:prstClr>
                </a:solidFill>
                <a:latin typeface="Arial" panose="020B0604020202020204" pitchFamily="34" charset="0"/>
                <a:cs typeface="Arial" panose="020B0604020202020204" pitchFamily="34" charset="0"/>
                <a:sym typeface="Helvetica Light"/>
              </a:rPr>
              <a:t>Note: Estimates based on </a:t>
            </a:r>
            <a:r>
              <a:rPr lang="en-US" sz="1600" b="1" i="1" u="sng" dirty="0">
                <a:solidFill>
                  <a:prstClr val="black">
                    <a:lumMod val="85000"/>
                    <a:lumOff val="15000"/>
                  </a:prstClr>
                </a:solidFill>
                <a:latin typeface="Arial" panose="020B0604020202020204" pitchFamily="34" charset="0"/>
                <a:cs typeface="Arial" panose="020B0604020202020204" pitchFamily="34" charset="0"/>
                <a:sym typeface="Helvetica Light"/>
              </a:rPr>
              <a:t>children in foster care</a:t>
            </a:r>
            <a:r>
              <a:rPr lang="en-US" sz="1600" b="1" i="1" dirty="0">
                <a:solidFill>
                  <a:prstClr val="black">
                    <a:lumMod val="85000"/>
                    <a:lumOff val="15000"/>
                  </a:prstClr>
                </a:solidFill>
                <a:latin typeface="Arial" panose="020B0604020202020204" pitchFamily="34" charset="0"/>
                <a:cs typeface="Arial" panose="020B0604020202020204" pitchFamily="34" charset="0"/>
                <a:sym typeface="Helvetica Light"/>
              </a:rPr>
              <a:t> </a:t>
            </a:r>
            <a:r>
              <a:rPr lang="en-US" sz="1600" i="1" dirty="0">
                <a:solidFill>
                  <a:prstClr val="black">
                    <a:lumMod val="85000"/>
                    <a:lumOff val="15000"/>
                  </a:prstClr>
                </a:solidFill>
                <a:latin typeface="Arial" panose="020B0604020202020204" pitchFamily="34" charset="0"/>
                <a:cs typeface="Arial" panose="020B0604020202020204" pitchFamily="34" charset="0"/>
                <a:sym typeface="Helvetica Light"/>
              </a:rPr>
              <a:t>as of September 30</a:t>
            </a:r>
          </a:p>
        </p:txBody>
      </p:sp>
      <p:sp>
        <p:nvSpPr>
          <p:cNvPr id="7" name="Rectangle 6"/>
          <p:cNvSpPr/>
          <p:nvPr/>
        </p:nvSpPr>
        <p:spPr>
          <a:xfrm>
            <a:off x="0" y="0"/>
            <a:ext cx="12192000" cy="1097280"/>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12750" hangingPunct="0"/>
            <a:r>
              <a:rPr lang="en-US" sz="3200" kern="0" dirty="0">
                <a:solidFill>
                  <a:srgbClr val="FFFFFF"/>
                </a:solidFill>
                <a:latin typeface="Arial" panose="020B0604020202020204" pitchFamily="34" charset="0"/>
                <a:cs typeface="Arial" panose="020B0604020202020204" pitchFamily="34" charset="0"/>
                <a:sym typeface="Helvetica Light"/>
              </a:rPr>
              <a:t>Number of Children in Out-of-Home Care at </a:t>
            </a:r>
            <a:br>
              <a:rPr lang="en-US" sz="3200" kern="0" dirty="0">
                <a:solidFill>
                  <a:srgbClr val="FFFFFF"/>
                </a:solidFill>
                <a:latin typeface="Arial" panose="020B0604020202020204" pitchFamily="34" charset="0"/>
                <a:cs typeface="Arial" panose="020B0604020202020204" pitchFamily="34" charset="0"/>
                <a:sym typeface="Helvetica Light"/>
              </a:rPr>
            </a:br>
            <a:r>
              <a:rPr lang="en-US" sz="3200" kern="0" dirty="0">
                <a:solidFill>
                  <a:srgbClr val="FFFFFF"/>
                </a:solidFill>
                <a:latin typeface="Arial" panose="020B0604020202020204" pitchFamily="34" charset="0"/>
                <a:cs typeface="Arial" panose="020B0604020202020204" pitchFamily="34" charset="0"/>
                <a:sym typeface="Helvetica Light"/>
              </a:rPr>
              <a:t>End of Fiscal Year in the United States, 2000 to 2017</a:t>
            </a:r>
          </a:p>
        </p:txBody>
      </p:sp>
      <p:sp>
        <p:nvSpPr>
          <p:cNvPr id="8" name="TextBox 7"/>
          <p:cNvSpPr txBox="1"/>
          <p:nvPr/>
        </p:nvSpPr>
        <p:spPr>
          <a:xfrm>
            <a:off x="7274257" y="6423695"/>
            <a:ext cx="4616075" cy="307777"/>
          </a:xfrm>
          <a:prstGeom prst="rect">
            <a:avLst/>
          </a:prstGeom>
          <a:noFill/>
        </p:spPr>
        <p:txBody>
          <a:bodyPr wrap="square" rtlCol="0">
            <a:spAutoFit/>
          </a:bodyPr>
          <a:lstStyle/>
          <a:p>
            <a:pPr algn="ctr" defTabSz="412750" hangingPunct="0"/>
            <a:r>
              <a:rPr lang="en-US" sz="1400" kern="0" dirty="0">
                <a:latin typeface="Arial" panose="020B0604020202020204" pitchFamily="34" charset="0"/>
                <a:cs typeface="Arial" panose="020B0604020202020204" pitchFamily="34" charset="0"/>
                <a:sym typeface="Helvetica Light"/>
              </a:rPr>
              <a:t>(U.S. Department of Health and Human Services, 2018)</a:t>
            </a:r>
          </a:p>
        </p:txBody>
      </p:sp>
      <p:graphicFrame>
        <p:nvGraphicFramePr>
          <p:cNvPr id="11" name="Chart 10" descr="Line graph of Number of Children in Out-of-Home Care at End of Fiscal Year in the United States, 2000 to 2017. Y-axis is a scale from 300,000 to 600,000. X-axis shows the years 2000 to 2017. Year 2000 is 545,222. Year 2001 is 544,430. Year 2002 is 523,616. Year 2003 is 509,986. Year 2004 is 507,555. Year 2005 is 511,420. Year 2006 is 505,279. Year 2007 is 488,226. Year 2008 is 463,792, Year 2009 is 420,415. Year 2010 is 411,555. Year 2011 is 397,227. Year 2012 is 396,352. Year 2013 is 400,891. Year 2014 is 414,429. Year 2015 is 427,434. Year 2016 is 437,465. Year 2017 is 442,995. The key takeaway for this chart is after a decade of decreasing the number of children in out-of-home care, that trend began to reverse in 2012-2013. The increasing number of children in care result from both new intakes as well as children who are remaining longer in care."/>
          <p:cNvGraphicFramePr/>
          <p:nvPr>
            <p:extLst>
              <p:ext uri="{D42A27DB-BD31-4B8C-83A1-F6EECF244321}">
                <p14:modId xmlns:p14="http://schemas.microsoft.com/office/powerpoint/2010/main" val="692909061"/>
              </p:ext>
            </p:extLst>
          </p:nvPr>
        </p:nvGraphicFramePr>
        <p:xfrm>
          <a:off x="313102" y="1005435"/>
          <a:ext cx="11540745"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7407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9"/>
            <a:ext cx="12192000" cy="1097280"/>
          </a:xfrm>
          <a:solidFill>
            <a:srgbClr val="0F4162"/>
          </a:solidFill>
          <a:ln>
            <a:solidFill>
              <a:srgbClr val="0F4162"/>
            </a:solidFill>
          </a:ln>
        </p:spPr>
        <p:txBody>
          <a:bodyPr vert="horz" lIns="91440" tIns="45720" rIns="91440" bIns="45720" rtlCol="0" anchor="ctr">
            <a:noAutofit/>
          </a:bodyPr>
          <a:lstStyle/>
          <a:p>
            <a:pPr algn="r"/>
            <a:r>
              <a:rPr lang="en-US" sz="3200" b="0" cap="none" dirty="0">
                <a:solidFill>
                  <a:schemeClr val="bg1"/>
                </a:solidFill>
                <a:latin typeface="Arial" panose="020B0604020202020204" pitchFamily="34" charset="0"/>
                <a:cs typeface="Arial" panose="020B0604020202020204" pitchFamily="34" charset="0"/>
              </a:rPr>
              <a:t>Number of Children who Entered Foster Care, </a:t>
            </a:r>
            <a:br>
              <a:rPr lang="en-US" sz="3200" b="0" cap="none" dirty="0">
                <a:solidFill>
                  <a:schemeClr val="bg1"/>
                </a:solidFill>
                <a:latin typeface="Arial" panose="020B0604020202020204" pitchFamily="34" charset="0"/>
                <a:cs typeface="Arial" panose="020B0604020202020204" pitchFamily="34" charset="0"/>
              </a:rPr>
            </a:br>
            <a:r>
              <a:rPr lang="en-US" sz="3200" b="0" cap="none" dirty="0">
                <a:solidFill>
                  <a:schemeClr val="bg1"/>
                </a:solidFill>
                <a:latin typeface="Arial" panose="020B0604020202020204" pitchFamily="34" charset="0"/>
                <a:cs typeface="Arial" panose="020B0604020202020204" pitchFamily="34" charset="0"/>
              </a:rPr>
              <a:t>by Age at Removal in the United States, 2016</a:t>
            </a:r>
          </a:p>
        </p:txBody>
      </p:sp>
      <p:sp>
        <p:nvSpPr>
          <p:cNvPr id="10" name="TextBox 9"/>
          <p:cNvSpPr txBox="1"/>
          <p:nvPr/>
        </p:nvSpPr>
        <p:spPr>
          <a:xfrm>
            <a:off x="0" y="6423695"/>
            <a:ext cx="7902548" cy="307777"/>
          </a:xfrm>
          <a:prstGeom prst="rect">
            <a:avLst/>
          </a:prstGeom>
          <a:noFill/>
        </p:spPr>
        <p:txBody>
          <a:bodyPr wrap="square" rtlCol="0">
            <a:spAutoFit/>
          </a:bodyPr>
          <a:lstStyle/>
          <a:p>
            <a:pPr algn="ctr" defTabSz="412750" hangingPunct="0"/>
            <a:r>
              <a:rPr lang="en-US" sz="1400" i="1" kern="0" dirty="0">
                <a:solidFill>
                  <a:prstClr val="black">
                    <a:lumMod val="65000"/>
                    <a:lumOff val="35000"/>
                  </a:prstClr>
                </a:solidFill>
                <a:latin typeface="Arial" panose="020B0604020202020204" pitchFamily="34" charset="0"/>
                <a:cs typeface="Arial" panose="020B0604020202020204" pitchFamily="34" charset="0"/>
                <a:sym typeface="Helvetica Light"/>
              </a:rPr>
              <a:t>Note: Estimates based on </a:t>
            </a:r>
            <a:r>
              <a:rPr lang="en-US" sz="1400" b="1" i="1" u="sng" kern="0" dirty="0">
                <a:solidFill>
                  <a:prstClr val="black">
                    <a:lumMod val="65000"/>
                    <a:lumOff val="35000"/>
                  </a:prstClr>
                </a:solidFill>
                <a:latin typeface="Arial" panose="020B0604020202020204" pitchFamily="34" charset="0"/>
                <a:cs typeface="Arial" panose="020B0604020202020204" pitchFamily="34" charset="0"/>
                <a:sym typeface="Helvetica Light"/>
              </a:rPr>
              <a:t>children who entered out of home care </a:t>
            </a:r>
            <a:r>
              <a:rPr lang="en-US" sz="1400" i="1" kern="0" dirty="0">
                <a:solidFill>
                  <a:prstClr val="black">
                    <a:lumMod val="65000"/>
                    <a:lumOff val="35000"/>
                  </a:prstClr>
                </a:solidFill>
                <a:latin typeface="Arial" panose="020B0604020202020204" pitchFamily="34" charset="0"/>
                <a:cs typeface="Arial" panose="020B0604020202020204" pitchFamily="34" charset="0"/>
                <a:sym typeface="Helvetica Light"/>
              </a:rPr>
              <a:t>during Fiscal Year</a:t>
            </a:r>
          </a:p>
        </p:txBody>
      </p:sp>
      <p:sp>
        <p:nvSpPr>
          <p:cNvPr id="7" name="TextBox 6"/>
          <p:cNvSpPr txBox="1"/>
          <p:nvPr/>
        </p:nvSpPr>
        <p:spPr>
          <a:xfrm>
            <a:off x="7451678" y="6423695"/>
            <a:ext cx="4651456" cy="307777"/>
          </a:xfrm>
          <a:prstGeom prst="rect">
            <a:avLst/>
          </a:prstGeom>
          <a:noFill/>
        </p:spPr>
        <p:txBody>
          <a:bodyPr wrap="square" rtlCol="0">
            <a:spAutoFit/>
          </a:bodyPr>
          <a:lstStyle/>
          <a:p>
            <a:pPr algn="ctr" defTabSz="412750" hangingPunct="0"/>
            <a:r>
              <a:rPr lang="en-US" sz="1400" kern="0" dirty="0">
                <a:solidFill>
                  <a:prstClr val="black"/>
                </a:solidFill>
                <a:latin typeface="Arial" panose="020B0604020202020204" pitchFamily="34" charset="0"/>
                <a:cs typeface="Arial" panose="020B0604020202020204" pitchFamily="34" charset="0"/>
                <a:sym typeface="Helvetica Light"/>
              </a:rPr>
              <a:t>(U.S. Department of Health and Human Services, 2018)</a:t>
            </a:r>
          </a:p>
        </p:txBody>
      </p:sp>
      <p:graphicFrame>
        <p:nvGraphicFramePr>
          <p:cNvPr id="9" name="Chart 8" descr="Bar graph shows the number of children who entered out-of-home care during Fiscal Year by age. A total of 269,690 children entered foster care in 2017. Y-axis shows number of children. X-axis shows ages, less than 1 year old to 18+. Less than one year old is 50,076. One year old is about 20,117. Two years old is about 18,210. Three years old is about 16,323. Four years old is about 14,654. Five years old is about 13,349. Six years old is about 12,818.  Seven years old is about 12,263. Eight years old is about 11,648. Nine years old is about 11,062. 10 years old is about 10,393. 11 years old is about 9,542. 12 Years old is 9,705. 13 years old is 10,368. 14 years old is 11,900. 15 years old is 13,104. 16 years old is 13,271. 17 years old is 9,409. 18 or more years old is 1,455."/>
          <p:cNvGraphicFramePr/>
          <p:nvPr>
            <p:extLst>
              <p:ext uri="{D42A27DB-BD31-4B8C-83A1-F6EECF244321}">
                <p14:modId xmlns:p14="http://schemas.microsoft.com/office/powerpoint/2010/main" val="2252493720"/>
              </p:ext>
            </p:extLst>
          </p:nvPr>
        </p:nvGraphicFramePr>
        <p:xfrm>
          <a:off x="352425" y="1124464"/>
          <a:ext cx="11468100" cy="5242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5149455"/>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White">
  <a:themeElements>
    <a:clrScheme name="Custom 6">
      <a:dk1>
        <a:sysClr val="windowText" lastClr="000000"/>
      </a:dk1>
      <a:lt1>
        <a:sysClr val="window" lastClr="FFFFFF"/>
      </a:lt1>
      <a:dk2>
        <a:srgbClr val="242852"/>
      </a:dk2>
      <a:lt2>
        <a:srgbClr val="ACCBF9"/>
      </a:lt2>
      <a:accent1>
        <a:srgbClr val="DFEBF5"/>
      </a:accent1>
      <a:accent2>
        <a:srgbClr val="C0D7EC"/>
      </a:accent2>
      <a:accent3>
        <a:srgbClr val="A0C4E3"/>
      </a:accent3>
      <a:accent4>
        <a:srgbClr val="3477B2"/>
      </a:accent4>
      <a:accent5>
        <a:srgbClr val="7EB2E6"/>
      </a:accent5>
      <a:accent6>
        <a:srgbClr val="1E5F9F"/>
      </a:accent6>
      <a:hlink>
        <a:srgbClr val="297FD5"/>
      </a:hlink>
      <a:folHlink>
        <a:srgbClr val="9D9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08750A486EE14A8ACCFE5AAA338A27" ma:contentTypeVersion="5" ma:contentTypeDescription="Create a new document." ma:contentTypeScope="" ma:versionID="595998b229005089b75d9ac31cf14823">
  <xsd:schema xmlns:xsd="http://www.w3.org/2001/XMLSchema" xmlns:xs="http://www.w3.org/2001/XMLSchema" xmlns:p="http://schemas.microsoft.com/office/2006/metadata/properties" targetNamespace="http://schemas.microsoft.com/office/2006/metadata/properties" ma:root="true" ma:fieldsID="9310dfd89bfbcceacbcbbb03476d02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4C0C60-091C-435F-A683-102C139C3C01}">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DBA3C99C-A259-4730-AAC3-89C1F7C0B8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FAF8222-46F8-4924-A605-8F2CA14D99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7243</TotalTime>
  <Words>11224</Words>
  <Application>Microsoft Office PowerPoint</Application>
  <PresentationFormat>Widescreen</PresentationFormat>
  <Paragraphs>978</Paragraphs>
  <Slides>63</Slides>
  <Notes>63</Notes>
  <HiddenSlides>0</HiddenSlides>
  <MMClips>0</MMClips>
  <ScaleCrop>false</ScaleCrop>
  <HeadingPairs>
    <vt:vector size="6" baseType="variant">
      <vt:variant>
        <vt:lpstr>Fonts Used</vt:lpstr>
      </vt:variant>
      <vt:variant>
        <vt:i4>20</vt:i4>
      </vt:variant>
      <vt:variant>
        <vt:lpstr>Theme</vt:lpstr>
      </vt:variant>
      <vt:variant>
        <vt:i4>11</vt:i4>
      </vt:variant>
      <vt:variant>
        <vt:lpstr>Slide Titles</vt:lpstr>
      </vt:variant>
      <vt:variant>
        <vt:i4>63</vt:i4>
      </vt:variant>
    </vt:vector>
  </HeadingPairs>
  <TitlesOfParts>
    <vt:vector size="94" baseType="lpstr">
      <vt:lpstr>SimSun</vt:lpstr>
      <vt:lpstr>Albertus Extra Bold</vt:lpstr>
      <vt:lpstr>Arial</vt:lpstr>
      <vt:lpstr>Arial Narrow</vt:lpstr>
      <vt:lpstr>Calibri</vt:lpstr>
      <vt:lpstr>Calibri Light</vt:lpstr>
      <vt:lpstr>Georgia</vt:lpstr>
      <vt:lpstr>Gill Sans MT Condensed</vt:lpstr>
      <vt:lpstr>Helvetica</vt:lpstr>
      <vt:lpstr>Helvetica Condensed</vt:lpstr>
      <vt:lpstr>Helvetica Light</vt:lpstr>
      <vt:lpstr>Helvetica Neue</vt:lpstr>
      <vt:lpstr>Monotype Sorts</vt:lpstr>
      <vt:lpstr>PT Sans</vt:lpstr>
      <vt:lpstr>Signika</vt:lpstr>
      <vt:lpstr>Symbol</vt:lpstr>
      <vt:lpstr>Tahoma</vt:lpstr>
      <vt:lpstr>Trebuchet MS</vt:lpstr>
      <vt:lpstr>Wingdings 2</vt:lpstr>
      <vt:lpstr>Yu Gothic UI Semibold</vt:lpstr>
      <vt:lpstr>Office Theme</vt:lpstr>
      <vt:lpstr>1_Office Theme</vt:lpstr>
      <vt:lpstr>6_Office Theme</vt:lpstr>
      <vt:lpstr>4_Office Theme</vt:lpstr>
      <vt:lpstr>7_Office Theme</vt:lpstr>
      <vt:lpstr>8_Office Theme</vt:lpstr>
      <vt:lpstr>2_Office Theme</vt:lpstr>
      <vt:lpstr>5_Office Theme</vt:lpstr>
      <vt:lpstr>1_White</vt:lpstr>
      <vt:lpstr>9_Office Theme</vt:lpstr>
      <vt:lpstr>3_Office Theme</vt:lpstr>
      <vt:lpstr>Special Topic:  Understanding Prenatal Substance Exposure and Child Welfare Implications</vt:lpstr>
      <vt:lpstr>PowerPoint Presentation</vt:lpstr>
      <vt:lpstr>Learning Objectives</vt:lpstr>
      <vt:lpstr>PowerPoint Presentation</vt:lpstr>
      <vt:lpstr>PowerPoint Presentation</vt:lpstr>
      <vt:lpstr>PowerPoint Presentation</vt:lpstr>
      <vt:lpstr>PowerPoint Presentation</vt:lpstr>
      <vt:lpstr>PowerPoint Presentation</vt:lpstr>
      <vt:lpstr>Number of Children who Entered Foster Care,  by Age at Removal in the United States,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lpstr>References</vt:lpstr>
      <vt:lpstr>References</vt:lpstr>
      <vt:lpstr>References</vt:lpstr>
      <vt:lpstr>References</vt:lpstr>
      <vt:lpstr>References</vt:lpstr>
      <vt:lpstr>PowerPoint Presentation</vt:lpstr>
      <vt:lpstr>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Kellerman</dc:creator>
  <cp:lastModifiedBy>Sarah O'Rourke</cp:lastModifiedBy>
  <cp:revision>250</cp:revision>
  <cp:lastPrinted>2018-11-14T18:24:51Z</cp:lastPrinted>
  <dcterms:created xsi:type="dcterms:W3CDTF">2018-07-16T22:22:20Z</dcterms:created>
  <dcterms:modified xsi:type="dcterms:W3CDTF">2019-08-22T21:00:58Z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0x010100C408750A486EE14A8ACCFE5AAA338A27</vt:lpwstr>
  </property>
</Properties>
</file>