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7.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8.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9.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0.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2.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3.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915" r:id="rId5"/>
    <p:sldMasterId id="2147483939" r:id="rId6"/>
    <p:sldMasterId id="2147483953" r:id="rId7"/>
    <p:sldMasterId id="2147483965" r:id="rId8"/>
    <p:sldMasterId id="2147483977" r:id="rId9"/>
    <p:sldMasterId id="2147483989" r:id="rId10"/>
    <p:sldMasterId id="2147484034" r:id="rId11"/>
    <p:sldMasterId id="2147484046" r:id="rId12"/>
    <p:sldMasterId id="2147484058" r:id="rId13"/>
    <p:sldMasterId id="2147484070" r:id="rId14"/>
    <p:sldMasterId id="2147484082" r:id="rId15"/>
    <p:sldMasterId id="2147484094" r:id="rId16"/>
    <p:sldMasterId id="2147484106" r:id="rId17"/>
  </p:sldMasterIdLst>
  <p:notesMasterIdLst>
    <p:notesMasterId r:id="rId82"/>
  </p:notesMasterIdLst>
  <p:sldIdLst>
    <p:sldId id="257" r:id="rId18"/>
    <p:sldId id="363" r:id="rId19"/>
    <p:sldId id="260" r:id="rId20"/>
    <p:sldId id="364" r:id="rId21"/>
    <p:sldId id="285" r:id="rId22"/>
    <p:sldId id="324" r:id="rId23"/>
    <p:sldId id="365" r:id="rId24"/>
    <p:sldId id="287" r:id="rId25"/>
    <p:sldId id="366" r:id="rId26"/>
    <p:sldId id="286" r:id="rId27"/>
    <p:sldId id="352" r:id="rId28"/>
    <p:sldId id="353" r:id="rId29"/>
    <p:sldId id="354" r:id="rId30"/>
    <p:sldId id="356" r:id="rId31"/>
    <p:sldId id="302" r:id="rId32"/>
    <p:sldId id="367" r:id="rId33"/>
    <p:sldId id="368" r:id="rId34"/>
    <p:sldId id="301" r:id="rId35"/>
    <p:sldId id="325" r:id="rId36"/>
    <p:sldId id="369" r:id="rId37"/>
    <p:sldId id="304" r:id="rId38"/>
    <p:sldId id="371" r:id="rId39"/>
    <p:sldId id="359" r:id="rId40"/>
    <p:sldId id="288" r:id="rId41"/>
    <p:sldId id="281" r:id="rId42"/>
    <p:sldId id="291" r:id="rId43"/>
    <p:sldId id="370" r:id="rId44"/>
    <p:sldId id="296" r:id="rId45"/>
    <p:sldId id="289" r:id="rId46"/>
    <p:sldId id="360" r:id="rId47"/>
    <p:sldId id="387" r:id="rId48"/>
    <p:sldId id="388" r:id="rId49"/>
    <p:sldId id="290" r:id="rId50"/>
    <p:sldId id="372" r:id="rId51"/>
    <p:sldId id="305" r:id="rId52"/>
    <p:sldId id="328" r:id="rId53"/>
    <p:sldId id="310" r:id="rId54"/>
    <p:sldId id="373" r:id="rId55"/>
    <p:sldId id="317" r:id="rId56"/>
    <p:sldId id="330" r:id="rId57"/>
    <p:sldId id="282" r:id="rId58"/>
    <p:sldId id="374" r:id="rId59"/>
    <p:sldId id="293" r:id="rId60"/>
    <p:sldId id="344" r:id="rId61"/>
    <p:sldId id="346" r:id="rId62"/>
    <p:sldId id="377" r:id="rId63"/>
    <p:sldId id="336" r:id="rId64"/>
    <p:sldId id="341" r:id="rId65"/>
    <p:sldId id="339" r:id="rId66"/>
    <p:sldId id="375" r:id="rId67"/>
    <p:sldId id="376" r:id="rId68"/>
    <p:sldId id="331" r:id="rId69"/>
    <p:sldId id="308" r:id="rId70"/>
    <p:sldId id="323" r:id="rId71"/>
    <p:sldId id="386" r:id="rId72"/>
    <p:sldId id="342" r:id="rId73"/>
    <p:sldId id="383" r:id="rId74"/>
    <p:sldId id="357" r:id="rId75"/>
    <p:sldId id="378" r:id="rId76"/>
    <p:sldId id="379" r:id="rId77"/>
    <p:sldId id="380" r:id="rId78"/>
    <p:sldId id="381" r:id="rId79"/>
    <p:sldId id="358" r:id="rId80"/>
    <p:sldId id="382" r:id="rId8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Dupree, Margaret" initials="DM" lastIdx="52" clrIdx="6">
    <p:extLst>
      <p:ext uri="{19B8F6BF-5375-455C-9EA6-DF929625EA0E}">
        <p15:presenceInfo xmlns:p15="http://schemas.microsoft.com/office/powerpoint/2012/main" userId="S-1-5-21-2338163137-2684688362-157462135-92954" providerId="AD"/>
      </p:ext>
    </p:extLst>
  </p:cmAuthor>
  <p:cmAuthor id="1" name="Amanda Kellerman" initials="AK" lastIdx="10" clrIdx="0">
    <p:extLst>
      <p:ext uri="{19B8F6BF-5375-455C-9EA6-DF929625EA0E}">
        <p15:presenceInfo xmlns:p15="http://schemas.microsoft.com/office/powerpoint/2012/main" userId="S-1-5-21-842925246-492894223-1343024091-6259" providerId="AD"/>
      </p:ext>
    </p:extLst>
  </p:cmAuthor>
  <p:cmAuthor id="2" name="Kimberly Stevens" initials="KS" lastIdx="7" clrIdx="1">
    <p:extLst>
      <p:ext uri="{19B8F6BF-5375-455C-9EA6-DF929625EA0E}">
        <p15:presenceInfo xmlns:p15="http://schemas.microsoft.com/office/powerpoint/2012/main" userId="S-1-5-21-842925246-492894223-1343024091-7172" providerId="AD"/>
      </p:ext>
    </p:extLst>
  </p:cmAuthor>
  <p:cmAuthor id="3" name="Nancy Hansen" initials="NH" lastIdx="23" clrIdx="2">
    <p:extLst>
      <p:ext uri="{19B8F6BF-5375-455C-9EA6-DF929625EA0E}">
        <p15:presenceInfo xmlns:p15="http://schemas.microsoft.com/office/powerpoint/2012/main" userId="S-1-5-21-842925246-492894223-1343024091-6165" providerId="AD"/>
      </p:ext>
    </p:extLst>
  </p:cmAuthor>
  <p:cmAuthor id="4" name="Jennifer Sanghera" initials="JS" lastIdx="1" clrIdx="3">
    <p:extLst>
      <p:ext uri="{19B8F6BF-5375-455C-9EA6-DF929625EA0E}">
        <p15:presenceInfo xmlns:p15="http://schemas.microsoft.com/office/powerpoint/2012/main" userId="S-1-5-21-842925246-492894223-1343024091-7192" providerId="AD"/>
      </p:ext>
    </p:extLst>
  </p:cmAuthor>
  <p:cmAuthor id="5" name="Sarah O'Rourke" initials="SO" lastIdx="66" clrIdx="4">
    <p:extLst>
      <p:ext uri="{19B8F6BF-5375-455C-9EA6-DF929625EA0E}">
        <p15:presenceInfo xmlns:p15="http://schemas.microsoft.com/office/powerpoint/2012/main" userId="S-1-5-21-842925246-492894223-1343024091-7151" providerId="AD"/>
      </p:ext>
    </p:extLst>
  </p:cmAuthor>
  <p:cmAuthor id="6" name="Vaughn, Christy" initials="VC" lastIdx="4" clrIdx="5">
    <p:extLst>
      <p:ext uri="{19B8F6BF-5375-455C-9EA6-DF929625EA0E}">
        <p15:presenceInfo xmlns:p15="http://schemas.microsoft.com/office/powerpoint/2012/main" userId="S-1-5-21-2338163137-2684688362-157462135-916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DEEF"/>
    <a:srgbClr val="5B9BD5"/>
    <a:srgbClr val="0F4162"/>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67500" autoAdjust="0"/>
  </p:normalViewPr>
  <p:slideViewPr>
    <p:cSldViewPr snapToGrid="0">
      <p:cViewPr varScale="1">
        <p:scale>
          <a:sx n="75" d="100"/>
          <a:sy n="75" d="100"/>
        </p:scale>
        <p:origin x="792" y="1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398"/>
    </p:cViewPr>
  </p:sorterViewPr>
  <p:notesViewPr>
    <p:cSldViewPr snapToGrid="0">
      <p:cViewPr>
        <p:scale>
          <a:sx n="110" d="100"/>
          <a:sy n="110" d="100"/>
        </p:scale>
        <p:origin x="798" y="-12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presProps" Target="presProps.xml"/><Relationship Id="rId16" Type="http://schemas.openxmlformats.org/officeDocument/2006/relationships/slideMaster" Target="slideMasters/slideMaster13.xml"/><Relationship Id="rId11" Type="http://schemas.openxmlformats.org/officeDocument/2006/relationships/slideMaster" Target="slideMasters/slideMaster8.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5" Type="http://schemas.openxmlformats.org/officeDocument/2006/relationships/slideMaster" Target="slideMasters/slideMaster2.xml"/><Relationship Id="rId19" Type="http://schemas.openxmlformats.org/officeDocument/2006/relationships/slide" Target="slides/slide2.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 Type="http://schemas.openxmlformats.org/officeDocument/2006/relationships/slideMaster" Target="slideMasters/slideMaster7.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 Target="slides/slide1.xml"/><Relationship Id="rId39" Type="http://schemas.openxmlformats.org/officeDocument/2006/relationships/slide" Target="slides/slide2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7" Type="http://schemas.openxmlformats.org/officeDocument/2006/relationships/slideMaster" Target="slideMasters/slideMaster4.xml"/><Relationship Id="rId71" Type="http://schemas.openxmlformats.org/officeDocument/2006/relationships/slide" Target="slides/slide54.xml"/><Relationship Id="rId2" Type="http://schemas.openxmlformats.org/officeDocument/2006/relationships/customXml" Target="../customXml/item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tableStyles" Target="tableStyles.xml"/><Relationship Id="rId61" Type="http://schemas.openxmlformats.org/officeDocument/2006/relationships/slide" Target="slides/slide44.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21979924219135E-2"/>
          <c:y val="6.4428456773594545E-2"/>
          <c:w val="0.68725570116005474"/>
          <c:h val="0.84987269747557626"/>
        </c:manualLayout>
      </c:layout>
      <c:barChart>
        <c:barDir val="col"/>
        <c:grouping val="clustered"/>
        <c:varyColors val="0"/>
        <c:ser>
          <c:idx val="0"/>
          <c:order val="0"/>
          <c:tx>
            <c:strRef>
              <c:f>Sheet1!$B$1</c:f>
              <c:strCache>
                <c:ptCount val="1"/>
                <c:pt idx="0">
                  <c:v>Male (n=70,294)</c:v>
                </c:pt>
              </c:strCache>
            </c:strRef>
          </c:tx>
          <c:spPr>
            <a:solidFill>
              <a:srgbClr val="0F416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Methamphetamine Use by Gender</c:v>
                </c:pt>
              </c:strCache>
            </c:strRef>
          </c:cat>
          <c:val>
            <c:numRef>
              <c:f>Sheet1!$B$2</c:f>
              <c:numCache>
                <c:formatCode>0.00%</c:formatCode>
                <c:ptCount val="1"/>
                <c:pt idx="0">
                  <c:v>7.0000000000000007E-2</c:v>
                </c:pt>
              </c:numCache>
            </c:numRef>
          </c:val>
          <c:extLst>
            <c:ext xmlns:c16="http://schemas.microsoft.com/office/drawing/2014/chart" uri="{C3380CC4-5D6E-409C-BE32-E72D297353CC}">
              <c16:uniqueId val="{00000000-A35D-4701-B101-BACD657997D4}"/>
            </c:ext>
          </c:extLst>
        </c:ser>
        <c:ser>
          <c:idx val="1"/>
          <c:order val="1"/>
          <c:tx>
            <c:strRef>
              <c:f>Sheet1!$C$1</c:f>
              <c:strCache>
                <c:ptCount val="1"/>
                <c:pt idx="0">
                  <c:v>Female (n=58,539)</c:v>
                </c:pt>
              </c:strCache>
            </c:strRef>
          </c:tx>
          <c:spPr>
            <a:solidFill>
              <a:srgbClr val="89898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Methamphetamine Use by Gender</c:v>
                </c:pt>
              </c:strCache>
            </c:strRef>
          </c:cat>
          <c:val>
            <c:numRef>
              <c:f>Sheet1!$C$2</c:f>
              <c:numCache>
                <c:formatCode>0.00%</c:formatCode>
                <c:ptCount val="1"/>
                <c:pt idx="0">
                  <c:v>0.111</c:v>
                </c:pt>
              </c:numCache>
            </c:numRef>
          </c:val>
          <c:extLst>
            <c:ext xmlns:c16="http://schemas.microsoft.com/office/drawing/2014/chart" uri="{C3380CC4-5D6E-409C-BE32-E72D297353CC}">
              <c16:uniqueId val="{00000001-A35D-4701-B101-BACD657997D4}"/>
            </c:ext>
          </c:extLst>
        </c:ser>
        <c:dLbls>
          <c:showLegendKey val="0"/>
          <c:showVal val="0"/>
          <c:showCatName val="0"/>
          <c:showSerName val="0"/>
          <c:showPercent val="0"/>
          <c:showBubbleSize val="0"/>
        </c:dLbls>
        <c:gapWidth val="219"/>
        <c:overlap val="-27"/>
        <c:axId val="162766232"/>
        <c:axId val="158408768"/>
      </c:barChart>
      <c:catAx>
        <c:axId val="162766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8408768"/>
        <c:crosses val="autoZero"/>
        <c:auto val="1"/>
        <c:lblAlgn val="ctr"/>
        <c:lblOffset val="100"/>
        <c:noMultiLvlLbl val="0"/>
      </c:catAx>
      <c:valAx>
        <c:axId val="158408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76623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121979924219135E-2"/>
          <c:y val="5.8892383068064526E-2"/>
          <c:w val="0.68725570116005474"/>
          <c:h val="0.84538499699634861"/>
        </c:manualLayout>
      </c:layout>
      <c:barChart>
        <c:barDir val="col"/>
        <c:grouping val="clustered"/>
        <c:varyColors val="0"/>
        <c:ser>
          <c:idx val="0"/>
          <c:order val="0"/>
          <c:tx>
            <c:strRef>
              <c:f>Sheet1!$B$1</c:f>
              <c:strCache>
                <c:ptCount val="1"/>
                <c:pt idx="0">
                  <c:v>Male (n=117,141)</c:v>
                </c:pt>
              </c:strCache>
            </c:strRef>
          </c:tx>
          <c:spPr>
            <a:solidFill>
              <a:srgbClr val="0F416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Methamphetamine Use by Gender</c:v>
                </c:pt>
              </c:strCache>
            </c:strRef>
          </c:cat>
          <c:val>
            <c:numRef>
              <c:f>Sheet1!$B$2</c:f>
              <c:numCache>
                <c:formatCode>0.0%</c:formatCode>
                <c:ptCount val="1"/>
                <c:pt idx="0">
                  <c:v>0.11700000000000001</c:v>
                </c:pt>
              </c:numCache>
            </c:numRef>
          </c:val>
          <c:extLst>
            <c:ext xmlns:c16="http://schemas.microsoft.com/office/drawing/2014/chart" uri="{C3380CC4-5D6E-409C-BE32-E72D297353CC}">
              <c16:uniqueId val="{00000000-8240-431A-BAC8-49B176F39E6E}"/>
            </c:ext>
          </c:extLst>
        </c:ser>
        <c:ser>
          <c:idx val="1"/>
          <c:order val="1"/>
          <c:tx>
            <c:strRef>
              <c:f>Sheet1!$C$1</c:f>
              <c:strCache>
                <c:ptCount val="1"/>
                <c:pt idx="0">
                  <c:v>Female (n=93,694)</c:v>
                </c:pt>
              </c:strCache>
            </c:strRef>
          </c:tx>
          <c:spPr>
            <a:solidFill>
              <a:srgbClr val="89898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Methamphetamine Use by Gender</c:v>
                </c:pt>
              </c:strCache>
            </c:strRef>
          </c:cat>
          <c:val>
            <c:numRef>
              <c:f>Sheet1!$C$2</c:f>
              <c:numCache>
                <c:formatCode>0.0%</c:formatCode>
                <c:ptCount val="1"/>
                <c:pt idx="0">
                  <c:v>0.18</c:v>
                </c:pt>
              </c:numCache>
            </c:numRef>
          </c:val>
          <c:extLst>
            <c:ext xmlns:c16="http://schemas.microsoft.com/office/drawing/2014/chart" uri="{C3380CC4-5D6E-409C-BE32-E72D297353CC}">
              <c16:uniqueId val="{00000001-8240-431A-BAC8-49B176F39E6E}"/>
            </c:ext>
          </c:extLst>
        </c:ser>
        <c:dLbls>
          <c:showLegendKey val="0"/>
          <c:showVal val="0"/>
          <c:showCatName val="0"/>
          <c:showSerName val="0"/>
          <c:showPercent val="0"/>
          <c:showBubbleSize val="0"/>
        </c:dLbls>
        <c:gapWidth val="219"/>
        <c:overlap val="-27"/>
        <c:axId val="163210016"/>
        <c:axId val="163210800"/>
      </c:barChart>
      <c:catAx>
        <c:axId val="16321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210800"/>
        <c:crosses val="autoZero"/>
        <c:auto val="1"/>
        <c:lblAlgn val="ctr"/>
        <c:lblOffset val="100"/>
        <c:noMultiLvlLbl val="0"/>
      </c:catAx>
      <c:valAx>
        <c:axId val="163210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210016"/>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401444005545817E-2"/>
          <c:y val="4.0791152936257659E-2"/>
          <c:w val="0.94541693916167457"/>
          <c:h val="0.57904710459853448"/>
        </c:manualLayout>
      </c:layout>
      <c:barChart>
        <c:barDir val="col"/>
        <c:grouping val="clustered"/>
        <c:varyColors val="0"/>
        <c:ser>
          <c:idx val="0"/>
          <c:order val="0"/>
          <c:tx>
            <c:strRef>
              <c:f>Sheet1!$B$1</c:f>
              <c:strCache>
                <c:ptCount val="1"/>
                <c:pt idx="0">
                  <c:v>Methamphetamine Use as Primary Substance </c:v>
                </c:pt>
              </c:strCache>
            </c:strRef>
          </c:tx>
          <c:spPr>
            <a:solidFill>
              <a:srgbClr val="0F4162"/>
            </a:solidFill>
            <a:ln>
              <a:noFill/>
            </a:ln>
            <a:effectLst/>
          </c:spPr>
          <c:invertIfNegative val="0"/>
          <c:dPt>
            <c:idx val="2"/>
            <c:invertIfNegative val="0"/>
            <c:bubble3D val="0"/>
            <c:spPr>
              <a:solidFill>
                <a:srgbClr val="0F4162"/>
              </a:solidFill>
              <a:ln>
                <a:noFill/>
              </a:ln>
              <a:effectLst/>
            </c:spPr>
            <c:extLst>
              <c:ext xmlns:c16="http://schemas.microsoft.com/office/drawing/2014/chart" uri="{C3380CC4-5D6E-409C-BE32-E72D297353CC}">
                <c16:uniqueId val="{00000001-0ED1-4B27-9992-50148E643754}"/>
              </c:ext>
            </c:extLst>
          </c:dPt>
          <c:dPt>
            <c:idx val="3"/>
            <c:invertIfNegative val="0"/>
            <c:bubble3D val="0"/>
            <c:spPr>
              <a:solidFill>
                <a:srgbClr val="0F4162"/>
              </a:solidFill>
              <a:ln>
                <a:noFill/>
              </a:ln>
              <a:effectLst/>
            </c:spPr>
            <c:extLst>
              <c:ext xmlns:c16="http://schemas.microsoft.com/office/drawing/2014/chart" uri="{C3380CC4-5D6E-409C-BE32-E72D297353CC}">
                <c16:uniqueId val="{00000003-0ED1-4B27-9992-50148E643754}"/>
              </c:ext>
            </c:extLst>
          </c:dPt>
          <c:dPt>
            <c:idx val="4"/>
            <c:invertIfNegative val="0"/>
            <c:bubble3D val="0"/>
            <c:spPr>
              <a:solidFill>
                <a:srgbClr val="0F4162"/>
              </a:solidFill>
              <a:ln>
                <a:noFill/>
              </a:ln>
              <a:effectLst/>
            </c:spPr>
            <c:extLst>
              <c:ext xmlns:c16="http://schemas.microsoft.com/office/drawing/2014/chart" uri="{C3380CC4-5D6E-409C-BE32-E72D297353CC}">
                <c16:uniqueId val="{00000005-0ED1-4B27-9992-50148E643754}"/>
              </c:ext>
            </c:extLst>
          </c:dPt>
          <c:dPt>
            <c:idx val="6"/>
            <c:invertIfNegative val="0"/>
            <c:bubble3D val="0"/>
            <c:spPr>
              <a:solidFill>
                <a:srgbClr val="0F4162"/>
              </a:solidFill>
              <a:ln>
                <a:noFill/>
              </a:ln>
              <a:effectLst/>
            </c:spPr>
            <c:extLst>
              <c:ext xmlns:c16="http://schemas.microsoft.com/office/drawing/2014/chart" uri="{C3380CC4-5D6E-409C-BE32-E72D297353CC}">
                <c16:uniqueId val="{00000007-0ED1-4B27-9992-50148E643754}"/>
              </c:ext>
            </c:extLst>
          </c:dPt>
          <c:dPt>
            <c:idx val="8"/>
            <c:invertIfNegative val="0"/>
            <c:bubble3D val="0"/>
            <c:spPr>
              <a:solidFill>
                <a:srgbClr val="0F4162"/>
              </a:solidFill>
              <a:ln>
                <a:noFill/>
              </a:ln>
              <a:effectLst/>
            </c:spPr>
            <c:extLst>
              <c:ext xmlns:c16="http://schemas.microsoft.com/office/drawing/2014/chart" uri="{C3380CC4-5D6E-409C-BE32-E72D297353CC}">
                <c16:uniqueId val="{00000009-0ED1-4B27-9992-50148E643754}"/>
              </c:ext>
            </c:extLst>
          </c:dPt>
          <c:dPt>
            <c:idx val="14"/>
            <c:invertIfNegative val="0"/>
            <c:bubble3D val="0"/>
            <c:spPr>
              <a:solidFill>
                <a:srgbClr val="0F4162"/>
              </a:solidFill>
              <a:ln>
                <a:noFill/>
              </a:ln>
              <a:effectLst/>
            </c:spPr>
            <c:extLst>
              <c:ext xmlns:c16="http://schemas.microsoft.com/office/drawing/2014/chart" uri="{C3380CC4-5D6E-409C-BE32-E72D297353CC}">
                <c16:uniqueId val="{0000000B-0ED1-4B27-9992-50148E643754}"/>
              </c:ext>
            </c:extLst>
          </c:dPt>
          <c:dPt>
            <c:idx val="15"/>
            <c:invertIfNegative val="0"/>
            <c:bubble3D val="0"/>
            <c:spPr>
              <a:solidFill>
                <a:srgbClr val="0F4162"/>
              </a:solidFill>
              <a:ln>
                <a:noFill/>
              </a:ln>
              <a:effectLst/>
            </c:spPr>
            <c:extLst>
              <c:ext xmlns:c16="http://schemas.microsoft.com/office/drawing/2014/chart" uri="{C3380CC4-5D6E-409C-BE32-E72D297353CC}">
                <c16:uniqueId val="{0000000D-0ED1-4B27-9992-50148E643754}"/>
              </c:ext>
            </c:extLst>
          </c:dPt>
          <c:dPt>
            <c:idx val="20"/>
            <c:invertIfNegative val="0"/>
            <c:bubble3D val="0"/>
            <c:spPr>
              <a:solidFill>
                <a:srgbClr val="0F4162"/>
              </a:solidFill>
              <a:ln>
                <a:noFill/>
              </a:ln>
              <a:effectLst/>
            </c:spPr>
            <c:extLst>
              <c:ext xmlns:c16="http://schemas.microsoft.com/office/drawing/2014/chart" uri="{C3380CC4-5D6E-409C-BE32-E72D297353CC}">
                <c16:uniqueId val="{0000000F-0ED1-4B27-9992-50148E643754}"/>
              </c:ext>
            </c:extLst>
          </c:dPt>
          <c:dPt>
            <c:idx val="25"/>
            <c:invertIfNegative val="0"/>
            <c:bubble3D val="0"/>
            <c:spPr>
              <a:solidFill>
                <a:srgbClr val="0F4162"/>
              </a:solidFill>
              <a:ln>
                <a:noFill/>
              </a:ln>
              <a:effectLst/>
            </c:spPr>
            <c:extLst>
              <c:ext xmlns:c16="http://schemas.microsoft.com/office/drawing/2014/chart" uri="{C3380CC4-5D6E-409C-BE32-E72D297353CC}">
                <c16:uniqueId val="{00000011-0ED1-4B27-9992-50148E643754}"/>
              </c:ext>
            </c:extLst>
          </c:dPt>
          <c:dPt>
            <c:idx val="31"/>
            <c:invertIfNegative val="0"/>
            <c:bubble3D val="0"/>
            <c:spPr>
              <a:solidFill>
                <a:srgbClr val="0F4162"/>
              </a:solidFill>
              <a:ln>
                <a:noFill/>
              </a:ln>
              <a:effectLst/>
            </c:spPr>
            <c:extLst>
              <c:ext xmlns:c16="http://schemas.microsoft.com/office/drawing/2014/chart" uri="{C3380CC4-5D6E-409C-BE32-E72D297353CC}">
                <c16:uniqueId val="{00000013-0ED1-4B27-9992-50148E643754}"/>
              </c:ext>
            </c:extLst>
          </c:dPt>
          <c:dPt>
            <c:idx val="32"/>
            <c:invertIfNegative val="0"/>
            <c:bubble3D val="0"/>
            <c:spPr>
              <a:solidFill>
                <a:srgbClr val="0F4162"/>
              </a:solidFill>
              <a:ln>
                <a:noFill/>
              </a:ln>
              <a:effectLst/>
            </c:spPr>
            <c:extLst>
              <c:ext xmlns:c16="http://schemas.microsoft.com/office/drawing/2014/chart" uri="{C3380CC4-5D6E-409C-BE32-E72D297353CC}">
                <c16:uniqueId val="{00000015-0ED1-4B27-9992-50148E643754}"/>
              </c:ext>
            </c:extLst>
          </c:dPt>
          <c:dPt>
            <c:idx val="33"/>
            <c:invertIfNegative val="0"/>
            <c:bubble3D val="0"/>
            <c:spPr>
              <a:solidFill>
                <a:srgbClr val="0F4162"/>
              </a:solidFill>
              <a:ln>
                <a:noFill/>
              </a:ln>
              <a:effectLst/>
            </c:spPr>
            <c:extLst>
              <c:ext xmlns:c16="http://schemas.microsoft.com/office/drawing/2014/chart" uri="{C3380CC4-5D6E-409C-BE32-E72D297353CC}">
                <c16:uniqueId val="{00000017-0ED1-4B27-9992-50148E643754}"/>
              </c:ext>
            </c:extLst>
          </c:dPt>
          <c:dPt>
            <c:idx val="35"/>
            <c:invertIfNegative val="0"/>
            <c:bubble3D val="0"/>
            <c:spPr>
              <a:solidFill>
                <a:srgbClr val="0F4162"/>
              </a:solidFill>
              <a:ln>
                <a:noFill/>
              </a:ln>
              <a:effectLst/>
            </c:spPr>
            <c:extLst>
              <c:ext xmlns:c16="http://schemas.microsoft.com/office/drawing/2014/chart" uri="{C3380CC4-5D6E-409C-BE32-E72D297353CC}">
                <c16:uniqueId val="{00000019-0ED1-4B27-9992-50148E643754}"/>
              </c:ext>
            </c:extLst>
          </c:dPt>
          <c:dPt>
            <c:idx val="43"/>
            <c:invertIfNegative val="0"/>
            <c:bubble3D val="0"/>
            <c:spPr>
              <a:solidFill>
                <a:srgbClr val="0F4162"/>
              </a:solidFill>
              <a:ln>
                <a:noFill/>
              </a:ln>
              <a:effectLst/>
            </c:spPr>
            <c:extLst>
              <c:ext xmlns:c16="http://schemas.microsoft.com/office/drawing/2014/chart" uri="{C3380CC4-5D6E-409C-BE32-E72D297353CC}">
                <c16:uniqueId val="{0000001B-0ED1-4B27-9992-50148E643754}"/>
              </c:ext>
            </c:extLst>
          </c:dPt>
          <c:cat>
            <c:strRef>
              <c:f>Sheet1!$A$2:$A$47</c:f>
              <c:strCache>
                <c:ptCount val="46"/>
                <c:pt idx="0">
                  <c:v>IDAHO</c:v>
                </c:pt>
                <c:pt idx="1">
                  <c:v>HAWAII</c:v>
                </c:pt>
                <c:pt idx="2">
                  <c:v>CALIFORNIA</c:v>
                </c:pt>
                <c:pt idx="3">
                  <c:v>NEVADA</c:v>
                </c:pt>
                <c:pt idx="4">
                  <c:v>OKLAHOMA</c:v>
                </c:pt>
                <c:pt idx="5">
                  <c:v>UTAH</c:v>
                </c:pt>
                <c:pt idx="6">
                  <c:v>NORTH DAKOTA</c:v>
                </c:pt>
                <c:pt idx="7">
                  <c:v>WASHINGTON</c:v>
                </c:pt>
                <c:pt idx="8">
                  <c:v>ARIZONA</c:v>
                </c:pt>
                <c:pt idx="9">
                  <c:v>IOWA</c:v>
                </c:pt>
                <c:pt idx="10">
                  <c:v>ARKANSAS</c:v>
                </c:pt>
                <c:pt idx="11">
                  <c:v>MONTANA</c:v>
                </c:pt>
                <c:pt idx="12">
                  <c:v>MISSOURI</c:v>
                </c:pt>
                <c:pt idx="13">
                  <c:v>MINNESOTA</c:v>
                </c:pt>
                <c:pt idx="14">
                  <c:v>WYOMING</c:v>
                </c:pt>
                <c:pt idx="15">
                  <c:v>NEBRASKA</c:v>
                </c:pt>
                <c:pt idx="16">
                  <c:v>MISSISSIPPI</c:v>
                </c:pt>
                <c:pt idx="17">
                  <c:v>TEXAS</c:v>
                </c:pt>
                <c:pt idx="18">
                  <c:v>SOUTH DAKOTA</c:v>
                </c:pt>
                <c:pt idx="19">
                  <c:v>COLORADO</c:v>
                </c:pt>
                <c:pt idx="20">
                  <c:v>INDIANA</c:v>
                </c:pt>
                <c:pt idx="21">
                  <c:v>ALASKA</c:v>
                </c:pt>
                <c:pt idx="22">
                  <c:v>ALABAMA</c:v>
                </c:pt>
                <c:pt idx="23">
                  <c:v>KENTUCKY</c:v>
                </c:pt>
                <c:pt idx="24">
                  <c:v>LOUISIANA</c:v>
                </c:pt>
                <c:pt idx="25">
                  <c:v>TENNESSEE</c:v>
                </c:pt>
                <c:pt idx="26">
                  <c:v>NEW MEXICO</c:v>
                </c:pt>
                <c:pt idx="27">
                  <c:v>ILLINOIS</c:v>
                </c:pt>
                <c:pt idx="28">
                  <c:v>VIRGINIA</c:v>
                </c:pt>
                <c:pt idx="29">
                  <c:v>WISCONSIN</c:v>
                </c:pt>
                <c:pt idx="30">
                  <c:v>NEW HAMPSHIRE</c:v>
                </c:pt>
                <c:pt idx="31">
                  <c:v>FLORIDA</c:v>
                </c:pt>
                <c:pt idx="32">
                  <c:v>WEST VIRGINIA</c:v>
                </c:pt>
                <c:pt idx="33">
                  <c:v>NORTH CAROLINA</c:v>
                </c:pt>
                <c:pt idx="34">
                  <c:v>OHIO</c:v>
                </c:pt>
                <c:pt idx="35">
                  <c:v>MICHIGAN</c:v>
                </c:pt>
                <c:pt idx="36">
                  <c:v>NEW YORK</c:v>
                </c:pt>
                <c:pt idx="37">
                  <c:v>MAINE</c:v>
                </c:pt>
                <c:pt idx="38">
                  <c:v>VERMONT</c:v>
                </c:pt>
                <c:pt idx="39">
                  <c:v>DISTRICT OF COLUMBIA</c:v>
                </c:pt>
                <c:pt idx="40">
                  <c:v>NEW JERSEY</c:v>
                </c:pt>
                <c:pt idx="41">
                  <c:v>RHODE ISLAND</c:v>
                </c:pt>
                <c:pt idx="42">
                  <c:v>MASSACHUSETTS</c:v>
                </c:pt>
                <c:pt idx="43">
                  <c:v>DELAWARE</c:v>
                </c:pt>
                <c:pt idx="44">
                  <c:v>CONNECTICUT</c:v>
                </c:pt>
                <c:pt idx="45">
                  <c:v>MARYLAND</c:v>
                </c:pt>
              </c:strCache>
            </c:strRef>
          </c:cat>
          <c:val>
            <c:numRef>
              <c:f>Sheet1!$B$2:$B$47</c:f>
              <c:numCache>
                <c:formatCode>###0.0%</c:formatCode>
                <c:ptCount val="46"/>
                <c:pt idx="0">
                  <c:v>0.48882265275707903</c:v>
                </c:pt>
                <c:pt idx="1">
                  <c:v>0.46303563019934074</c:v>
                </c:pt>
                <c:pt idx="2">
                  <c:v>0.44149102758027875</c:v>
                </c:pt>
                <c:pt idx="3">
                  <c:v>0.43475628216772633</c:v>
                </c:pt>
                <c:pt idx="4">
                  <c:v>0.4264726264726264</c:v>
                </c:pt>
                <c:pt idx="5">
                  <c:v>0.41544517966328842</c:v>
                </c:pt>
                <c:pt idx="6">
                  <c:v>0.40379310344827585</c:v>
                </c:pt>
                <c:pt idx="7">
                  <c:v>0.36593349796129326</c:v>
                </c:pt>
                <c:pt idx="8">
                  <c:v>0.34857416726575607</c:v>
                </c:pt>
                <c:pt idx="9">
                  <c:v>0.34103156274056962</c:v>
                </c:pt>
                <c:pt idx="10">
                  <c:v>0.33841048332198775</c:v>
                </c:pt>
                <c:pt idx="11">
                  <c:v>0.31127285037237645</c:v>
                </c:pt>
                <c:pt idx="12">
                  <c:v>0.30050427659989415</c:v>
                </c:pt>
                <c:pt idx="13">
                  <c:v>0.2873924824062119</c:v>
                </c:pt>
                <c:pt idx="14">
                  <c:v>0.27880639942477081</c:v>
                </c:pt>
                <c:pt idx="15">
                  <c:v>0.24553517191106791</c:v>
                </c:pt>
                <c:pt idx="16">
                  <c:v>0.23143923683119039</c:v>
                </c:pt>
                <c:pt idx="17">
                  <c:v>0.21824993310141824</c:v>
                </c:pt>
                <c:pt idx="18">
                  <c:v>0.21308891838088917</c:v>
                </c:pt>
                <c:pt idx="19">
                  <c:v>0.18800533704341479</c:v>
                </c:pt>
                <c:pt idx="20">
                  <c:v>0.17814166391392572</c:v>
                </c:pt>
                <c:pt idx="21">
                  <c:v>0.17608594114899578</c:v>
                </c:pt>
                <c:pt idx="22">
                  <c:v>0.17509481668773705</c:v>
                </c:pt>
                <c:pt idx="23">
                  <c:v>0.17120151570969949</c:v>
                </c:pt>
                <c:pt idx="24">
                  <c:v>0.15368521160247267</c:v>
                </c:pt>
                <c:pt idx="25">
                  <c:v>0.14637253587233473</c:v>
                </c:pt>
                <c:pt idx="26">
                  <c:v>7.5300466028942845E-2</c:v>
                </c:pt>
                <c:pt idx="27">
                  <c:v>6.9461310535775006E-2</c:v>
                </c:pt>
                <c:pt idx="28">
                  <c:v>5.8437961595273265E-2</c:v>
                </c:pt>
                <c:pt idx="29">
                  <c:v>5.6823760432007854E-2</c:v>
                </c:pt>
                <c:pt idx="30">
                  <c:v>5.2513966480446934E-2</c:v>
                </c:pt>
                <c:pt idx="31">
                  <c:v>4.9234244709478098E-2</c:v>
                </c:pt>
                <c:pt idx="32">
                  <c:v>4.7886393659180987E-2</c:v>
                </c:pt>
                <c:pt idx="33">
                  <c:v>4.3640554149860969E-2</c:v>
                </c:pt>
                <c:pt idx="34">
                  <c:v>3.3883980023050327E-2</c:v>
                </c:pt>
                <c:pt idx="35">
                  <c:v>3.3399782529902139E-2</c:v>
                </c:pt>
                <c:pt idx="36">
                  <c:v>1.131035953578474E-2</c:v>
                </c:pt>
                <c:pt idx="37">
                  <c:v>1.0625933919973437E-2</c:v>
                </c:pt>
                <c:pt idx="38">
                  <c:v>6.6873425082380304E-3</c:v>
                </c:pt>
                <c:pt idx="39">
                  <c:v>6.1126714026102759E-3</c:v>
                </c:pt>
                <c:pt idx="40">
                  <c:v>5.1234066052062398E-3</c:v>
                </c:pt>
                <c:pt idx="41">
                  <c:v>4.959870141581748E-3</c:v>
                </c:pt>
                <c:pt idx="42">
                  <c:v>4.8484050721776138E-3</c:v>
                </c:pt>
                <c:pt idx="43">
                  <c:v>4.7150187213978647E-3</c:v>
                </c:pt>
                <c:pt idx="44">
                  <c:v>2.3484926812696633E-3</c:v>
                </c:pt>
                <c:pt idx="45">
                  <c:v>1.4928343949044587E-3</c:v>
                </c:pt>
              </c:numCache>
            </c:numRef>
          </c:val>
          <c:extLst>
            <c:ext xmlns:c16="http://schemas.microsoft.com/office/drawing/2014/chart" uri="{C3380CC4-5D6E-409C-BE32-E72D297353CC}">
              <c16:uniqueId val="{0000001C-0ED1-4B27-9992-50148E643754}"/>
            </c:ext>
          </c:extLst>
        </c:ser>
        <c:dLbls>
          <c:showLegendKey val="0"/>
          <c:showVal val="0"/>
          <c:showCatName val="0"/>
          <c:showSerName val="0"/>
          <c:showPercent val="0"/>
          <c:showBubbleSize val="0"/>
        </c:dLbls>
        <c:gapWidth val="219"/>
        <c:overlap val="-27"/>
        <c:axId val="163211584"/>
        <c:axId val="163211976"/>
      </c:barChart>
      <c:catAx>
        <c:axId val="163211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3211976"/>
        <c:crosses val="autoZero"/>
        <c:auto val="1"/>
        <c:lblAlgn val="ctr"/>
        <c:lblOffset val="100"/>
        <c:noMultiLvlLbl val="0"/>
      </c:catAx>
      <c:valAx>
        <c:axId val="163211976"/>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32115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20433819247655E-2"/>
          <c:y val="0.23441021227730177"/>
          <c:w val="0.93384728717998045"/>
          <c:h val="0.6343258768530422"/>
        </c:manualLayout>
      </c:layout>
      <c:lineChart>
        <c:grouping val="standard"/>
        <c:varyColors val="0"/>
        <c:ser>
          <c:idx val="2"/>
          <c:order val="0"/>
          <c:tx>
            <c:strRef>
              <c:f>Sheet1!$B$1</c:f>
              <c:strCache>
                <c:ptCount val="1"/>
                <c:pt idx="0">
                  <c:v>Meth as Primary Substance Problem</c:v>
                </c:pt>
              </c:strCache>
            </c:strRef>
          </c:tx>
          <c:spPr>
            <a:ln w="44450" cap="rnd">
              <a:solidFill>
                <a:schemeClr val="accent1"/>
              </a:solidFill>
              <a:round/>
            </a:ln>
            <a:effectLst/>
          </c:spPr>
          <c:marker>
            <c:symbol val="circle"/>
            <c:size val="6"/>
            <c:spPr>
              <a:solidFill>
                <a:schemeClr val="accent1"/>
              </a:solidFill>
              <a:ln w="38100">
                <a:solidFill>
                  <a:schemeClr val="accent1">
                    <a:alpha val="97000"/>
                  </a:schemeClr>
                </a:solidFill>
              </a:ln>
              <a:effectLst/>
            </c:spPr>
          </c:marker>
          <c:dPt>
            <c:idx val="1"/>
            <c:marker>
              <c:symbol val="circle"/>
              <c:size val="6"/>
              <c:spPr>
                <a:solidFill>
                  <a:schemeClr val="accent1"/>
                </a:solidFill>
                <a:ln w="38100">
                  <a:solidFill>
                    <a:schemeClr val="accent1">
                      <a:alpha val="97000"/>
                    </a:schemeClr>
                  </a:solidFill>
                </a:ln>
                <a:effectLst/>
              </c:spPr>
            </c:marker>
            <c:bubble3D val="0"/>
            <c:spPr>
              <a:ln w="44450" cap="rnd">
                <a:solidFill>
                  <a:schemeClr val="accent1"/>
                </a:solidFill>
                <a:round/>
              </a:ln>
              <a:effectLst/>
            </c:spPr>
            <c:extLst>
              <c:ext xmlns:c16="http://schemas.microsoft.com/office/drawing/2014/chart" uri="{C3380CC4-5D6E-409C-BE32-E72D297353CC}">
                <c16:uniqueId val="{00000001-523A-4C31-BC06-813C29748D47}"/>
              </c:ext>
            </c:extLst>
          </c:dPt>
          <c:dLbls>
            <c:dLbl>
              <c:idx val="0"/>
              <c:layout>
                <c:manualLayout>
                  <c:x val="-2.8113273096671623E-2"/>
                  <c:y val="3.3681128556491725E-2"/>
                </c:manualLayout>
              </c:layout>
              <c:tx>
                <c:rich>
                  <a:bodyPr/>
                  <a:lstStyle/>
                  <a:p>
                    <a:fld id="{5E00BDE8-BD20-4D67-8BF3-881CE0785BFD}" type="VALUE">
                      <a:rPr lang="en-US" smtClean="0"/>
                      <a:pPr/>
                      <a:t>[VALUE]</a:t>
                    </a:fld>
                    <a:endParaRPr lang="en-US"/>
                  </a:p>
                </c:rich>
              </c:tx>
              <c:showLegendKey val="0"/>
              <c:showVal val="1"/>
              <c:showCatName val="0"/>
              <c:showSerName val="0"/>
              <c:showPercent val="0"/>
              <c:showBubbleSize val="0"/>
              <c:extLst>
                <c:ext xmlns:c15="http://schemas.microsoft.com/office/drawing/2012/chart" uri="{CE6537A1-D6FC-4f65-9D91-7224C49458BB}">
                  <c15:layout>
                    <c:manualLayout>
                      <c:w val="4.7153197912539579E-2"/>
                      <c:h val="3.7070292117488794E-2"/>
                    </c:manualLayout>
                  </c15:layout>
                  <c15:dlblFieldTable/>
                  <c15:showDataLabelsRange val="0"/>
                </c:ext>
                <c:ext xmlns:c16="http://schemas.microsoft.com/office/drawing/2014/chart" uri="{C3380CC4-5D6E-409C-BE32-E72D297353CC}">
                  <c16:uniqueId val="{00000002-523A-4C31-BC06-813C29748D47}"/>
                </c:ext>
              </c:extLst>
            </c:dLbl>
            <c:dLbl>
              <c:idx val="1"/>
              <c:layout>
                <c:manualLayout>
                  <c:x val="-2.3152143001246933E-2"/>
                  <c:y val="2.3155775882588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23A-4C31-BC06-813C29748D47}"/>
                </c:ext>
              </c:extLst>
            </c:dLbl>
            <c:dLbl>
              <c:idx val="2"/>
              <c:layout>
                <c:manualLayout>
                  <c:x val="-2.7562075001484467E-2"/>
                  <c:y val="1.8945634813026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23A-4C31-BC06-813C29748D47}"/>
                </c:ext>
              </c:extLst>
            </c:dLbl>
            <c:dLbl>
              <c:idx val="3"/>
              <c:layout>
                <c:manualLayout>
                  <c:x val="-2.094717700112822E-2"/>
                  <c:y val="2.9470987486930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23A-4C31-BC06-813C29748D47}"/>
                </c:ext>
              </c:extLst>
            </c:dLbl>
            <c:dLbl>
              <c:idx val="4"/>
              <c:layout>
                <c:manualLayout>
                  <c:x val="-1.4332279000771952E-2"/>
                  <c:y val="2.105070534780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23A-4C31-BC06-813C29748D47}"/>
                </c:ext>
              </c:extLst>
            </c:dLbl>
            <c:dLbl>
              <c:idx val="5"/>
              <c:layout>
                <c:manualLayout>
                  <c:x val="-2.4254626001306311E-2"/>
                  <c:y val="2.3155775882588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23A-4C31-BC06-813C29748D47}"/>
                </c:ext>
              </c:extLst>
            </c:dLbl>
            <c:dLbl>
              <c:idx val="6"/>
              <c:layout>
                <c:manualLayout>
                  <c:x val="-2.5357109001365771E-2"/>
                  <c:y val="3.15760580217109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23A-4C31-BC06-813C29748D47}"/>
                </c:ext>
              </c:extLst>
            </c:dLbl>
            <c:dLbl>
              <c:idx val="7"/>
              <c:layout>
                <c:manualLayout>
                  <c:x val="-3.3074490001781413E-2"/>
                  <c:y val="3.78912696260532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23A-4C31-BC06-813C29748D47}"/>
                </c:ext>
              </c:extLst>
            </c:dLbl>
            <c:dLbl>
              <c:idx val="8"/>
              <c:layout>
                <c:manualLayout>
                  <c:x val="-2.6459592001425069E-2"/>
                  <c:y val="1.8945634813026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23A-4C31-BC06-813C29748D47}"/>
                </c:ext>
              </c:extLst>
            </c:dLbl>
            <c:dLbl>
              <c:idx val="10"/>
              <c:layout>
                <c:manualLayout>
                  <c:x val="-3.5279456001900092E-2"/>
                  <c:y val="-2.7365916952149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23A-4C31-BC06-813C29748D47}"/>
                </c:ext>
              </c:extLst>
            </c:dLbl>
            <c:dLbl>
              <c:idx val="11"/>
              <c:layout>
                <c:manualLayout>
                  <c:x val="-2.7562075001484446E-2"/>
                  <c:y val="2.94709874869302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23A-4C31-BC06-813C29748D47}"/>
                </c:ext>
              </c:extLst>
            </c:dLbl>
            <c:dLbl>
              <c:idx val="12"/>
              <c:layout>
                <c:manualLayout>
                  <c:x val="-2.7562075001484446E-2"/>
                  <c:y val="-3.5786199091272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23A-4C31-BC06-813C29748D47}"/>
                </c:ext>
              </c:extLst>
            </c:dLbl>
            <c:dLbl>
              <c:idx val="13"/>
              <c:layout>
                <c:manualLayout>
                  <c:x val="-3.0869524001662579E-2"/>
                  <c:y val="-2.3155775882588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23A-4C31-BC06-813C29748D47}"/>
                </c:ext>
              </c:extLst>
            </c:dLbl>
            <c:dLbl>
              <c:idx val="14"/>
              <c:layout>
                <c:manualLayout>
                  <c:x val="-2.6459592001425069E-2"/>
                  <c:y val="-1.89456348130266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23A-4C31-BC06-813C29748D47}"/>
                </c:ext>
              </c:extLst>
            </c:dLbl>
            <c:dLbl>
              <c:idx val="15"/>
              <c:layout>
                <c:manualLayout>
                  <c:x val="-3.6381939001959469E-2"/>
                  <c:y val="-2.52608464173688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23A-4C31-BC06-813C29748D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Sheet1!$A$2:$A$18</c:f>
              <c:numCache>
                <c:formatCode>General</c:formatCode>
                <c:ptCount val="17"/>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numCache>
            </c:numRef>
          </c:cat>
          <c:val>
            <c:numRef>
              <c:f>Sheet1!$B$2:$B$18</c:f>
              <c:numCache>
                <c:formatCode>0.0%</c:formatCode>
                <c:ptCount val="17"/>
                <c:pt idx="0">
                  <c:v>0.10299999999999999</c:v>
                </c:pt>
                <c:pt idx="1">
                  <c:v>0.113</c:v>
                </c:pt>
                <c:pt idx="2">
                  <c:v>0.128</c:v>
                </c:pt>
                <c:pt idx="3">
                  <c:v>0.16400000000000001</c:v>
                </c:pt>
                <c:pt idx="4">
                  <c:v>0.17799999999999999</c:v>
                </c:pt>
                <c:pt idx="5">
                  <c:v>0.187</c:v>
                </c:pt>
                <c:pt idx="6">
                  <c:v>0.217</c:v>
                </c:pt>
                <c:pt idx="7">
                  <c:v>0.216</c:v>
                </c:pt>
                <c:pt idx="8">
                  <c:v>0.19600000000000001</c:v>
                </c:pt>
                <c:pt idx="9">
                  <c:v>8.5000000000000006E-2</c:v>
                </c:pt>
                <c:pt idx="10">
                  <c:v>0.14599999999999999</c:v>
                </c:pt>
                <c:pt idx="11">
                  <c:v>0.14899999999999999</c:v>
                </c:pt>
                <c:pt idx="12">
                  <c:v>8.2000000000000003E-2</c:v>
                </c:pt>
                <c:pt idx="13">
                  <c:v>9.7000000000000003E-2</c:v>
                </c:pt>
                <c:pt idx="14">
                  <c:v>0.111</c:v>
                </c:pt>
                <c:pt idx="15">
                  <c:v>0.11700000000000001</c:v>
                </c:pt>
                <c:pt idx="16">
                  <c:v>0.17599999999999999</c:v>
                </c:pt>
              </c:numCache>
            </c:numRef>
          </c:val>
          <c:smooth val="0"/>
          <c:extLst>
            <c:ext xmlns:c16="http://schemas.microsoft.com/office/drawing/2014/chart" uri="{C3380CC4-5D6E-409C-BE32-E72D297353CC}">
              <c16:uniqueId val="{00000010-523A-4C31-BC06-813C29748D47}"/>
            </c:ext>
          </c:extLst>
        </c:ser>
        <c:dLbls>
          <c:showLegendKey val="0"/>
          <c:showVal val="0"/>
          <c:showCatName val="0"/>
          <c:showSerName val="0"/>
          <c:showPercent val="0"/>
          <c:showBubbleSize val="0"/>
        </c:dLbls>
        <c:marker val="1"/>
        <c:smooth val="0"/>
        <c:axId val="163212368"/>
        <c:axId val="158408376"/>
      </c:lineChart>
      <c:catAx>
        <c:axId val="16321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8408376"/>
        <c:crosses val="autoZero"/>
        <c:auto val="1"/>
        <c:lblAlgn val="ctr"/>
        <c:lblOffset val="100"/>
        <c:noMultiLvlLbl val="0"/>
      </c:catAx>
      <c:valAx>
        <c:axId val="1584083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321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64431D-CEB2-4802-93EC-B287E31DCFCA}" type="doc">
      <dgm:prSet loTypeId="urn:microsoft.com/office/officeart/2005/8/layout/radial3" loCatId="relationship" qsTypeId="urn:microsoft.com/office/officeart/2005/8/quickstyle/simple1" qsCatId="simple" csTypeId="urn:microsoft.com/office/officeart/2005/8/colors/colorful1#14" csCatId="colorful" phldr="1"/>
      <dgm:spPr/>
      <dgm:t>
        <a:bodyPr/>
        <a:lstStyle/>
        <a:p>
          <a:endParaRPr lang="en-US"/>
        </a:p>
      </dgm:t>
    </dgm:pt>
    <dgm:pt modelId="{BFC8C3F8-468D-40F0-BA49-3C75ECD489DC}">
      <dgm:prSet phldrT="[Text]"/>
      <dgm:spPr>
        <a:xfrm>
          <a:off x="1946492" y="1294473"/>
          <a:ext cx="3224829" cy="3224829"/>
        </a:xfrm>
        <a:solidFill>
          <a:srgbClr val="629DD1">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Text" lastClr="000000"/>
              </a:solidFill>
              <a:latin typeface="Tw Cen MT Condensed Extra Bold" panose="020B0803020202020204" pitchFamily="34" charset="0"/>
              <a:ea typeface="+mn-ea"/>
              <a:cs typeface="+mn-cs"/>
            </a:rPr>
            <a:t>Parental substance use affects the whole family</a:t>
          </a:r>
        </a:p>
      </dgm:t>
    </dgm:pt>
    <dgm:pt modelId="{EA4E692D-DA00-425C-BCCB-585F7F22628E}" type="parTrans" cxnId="{908918C5-3E36-45EF-8F2E-8352F220A820}">
      <dgm:prSet/>
      <dgm:spPr/>
      <dgm:t>
        <a:bodyPr/>
        <a:lstStyle/>
        <a:p>
          <a:endParaRPr lang="en-US"/>
        </a:p>
      </dgm:t>
    </dgm:pt>
    <dgm:pt modelId="{2EFAC079-1427-473B-8087-FD5A701F8805}" type="sibTrans" cxnId="{908918C5-3E36-45EF-8F2E-8352F220A820}">
      <dgm:prSet/>
      <dgm:spPr/>
      <dgm:t>
        <a:bodyPr/>
        <a:lstStyle/>
        <a:p>
          <a:endParaRPr lang="en-US"/>
        </a:p>
      </dgm:t>
    </dgm:pt>
    <dgm:pt modelId="{28FABF5B-9124-44FE-A338-DCC22258B811}">
      <dgm:prSet phldrT="[Text]" custT="1"/>
      <dgm:spPr>
        <a:xfrm>
          <a:off x="2673777" y="575"/>
          <a:ext cx="1612414" cy="1612414"/>
        </a:xfrm>
        <a:solidFill>
          <a:srgbClr val="297F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sz="1700" dirty="0">
              <a:solidFill>
                <a:schemeClr val="tx1"/>
              </a:solidFill>
              <a:latin typeface="Tw Cen MT Condensed Extra Bold" panose="020B0803020202020204" pitchFamily="34" charset="0"/>
              <a:ea typeface="+mn-ea"/>
              <a:cs typeface="+mn-cs"/>
            </a:rPr>
            <a:t>Developmental effects</a:t>
          </a:r>
        </a:p>
      </dgm:t>
    </dgm:pt>
    <dgm:pt modelId="{E0DFACBF-4459-4A02-8C9E-FBE5F3890AB2}" type="parTrans" cxnId="{06D8DCC1-E173-4D45-B286-6CA248665AD6}">
      <dgm:prSet/>
      <dgm:spPr/>
      <dgm:t>
        <a:bodyPr/>
        <a:lstStyle/>
        <a:p>
          <a:endParaRPr lang="en-US"/>
        </a:p>
      </dgm:t>
    </dgm:pt>
    <dgm:pt modelId="{CFCD4049-4716-4415-B7E3-E3878E5E331C}" type="sibTrans" cxnId="{06D8DCC1-E173-4D45-B286-6CA248665AD6}">
      <dgm:prSet/>
      <dgm:spPr/>
      <dgm:t>
        <a:bodyPr/>
        <a:lstStyle/>
        <a:p>
          <a:endParaRPr lang="en-US"/>
        </a:p>
      </dgm:t>
    </dgm:pt>
    <dgm:pt modelId="{6BCF6F6B-C74F-465A-A328-8CC0DC55A682}">
      <dgm:prSet phldrT="[Text]"/>
      <dgm:spPr>
        <a:xfrm>
          <a:off x="4773883" y="2100681"/>
          <a:ext cx="1612414" cy="1612414"/>
        </a:xfrm>
        <a:solidFill>
          <a:srgbClr val="7F8FA9">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Text" lastClr="000000"/>
              </a:solidFill>
              <a:latin typeface="Tw Cen MT Condensed Extra Bold" panose="020B0803020202020204" pitchFamily="34" charset="0"/>
              <a:ea typeface="+mn-ea"/>
              <a:cs typeface="+mn-cs"/>
            </a:rPr>
            <a:t>Psychosocial effects  </a:t>
          </a:r>
        </a:p>
      </dgm:t>
    </dgm:pt>
    <dgm:pt modelId="{9CAEA195-CCB8-4823-90DE-1012AFD653AC}" type="parTrans" cxnId="{5AAC85F6-F2B5-4112-A636-87384767478B}">
      <dgm:prSet/>
      <dgm:spPr/>
      <dgm:t>
        <a:bodyPr/>
        <a:lstStyle/>
        <a:p>
          <a:endParaRPr lang="en-US"/>
        </a:p>
      </dgm:t>
    </dgm:pt>
    <dgm:pt modelId="{A19137D8-F22B-4576-9A45-F2ABE4D3CEE0}" type="sibTrans" cxnId="{5AAC85F6-F2B5-4112-A636-87384767478B}">
      <dgm:prSet/>
      <dgm:spPr/>
      <dgm:t>
        <a:bodyPr/>
        <a:lstStyle/>
        <a:p>
          <a:endParaRPr lang="en-US"/>
        </a:p>
      </dgm:t>
    </dgm:pt>
    <dgm:pt modelId="{711B5CB5-A798-480C-AE5A-FD787F08161F}">
      <dgm:prSet phldrT="[Text]"/>
      <dgm:spPr>
        <a:xfrm>
          <a:off x="2673777" y="4200786"/>
          <a:ext cx="1612414" cy="1612414"/>
        </a:xfrm>
        <a:solidFill>
          <a:srgbClr val="5AA2AE">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Text" lastClr="000000"/>
              </a:solidFill>
              <a:latin typeface="Tw Cen MT Condensed Extra Bold" panose="020B0803020202020204" pitchFamily="34" charset="0"/>
              <a:ea typeface="+mn-ea"/>
              <a:cs typeface="+mn-cs"/>
            </a:rPr>
            <a:t>Effects on parenting </a:t>
          </a:r>
        </a:p>
      </dgm:t>
    </dgm:pt>
    <dgm:pt modelId="{651232F6-5303-49F5-812A-2519A6084E13}" type="parTrans" cxnId="{552D64C7-98FE-4D26-A216-30D0F51E989D}">
      <dgm:prSet/>
      <dgm:spPr/>
      <dgm:t>
        <a:bodyPr/>
        <a:lstStyle/>
        <a:p>
          <a:endParaRPr lang="en-US"/>
        </a:p>
      </dgm:t>
    </dgm:pt>
    <dgm:pt modelId="{7F42E7F7-B89D-47FF-A74A-6E90977F325B}" type="sibTrans" cxnId="{552D64C7-98FE-4D26-A216-30D0F51E989D}">
      <dgm:prSet/>
      <dgm:spPr/>
      <dgm:t>
        <a:bodyPr/>
        <a:lstStyle/>
        <a:p>
          <a:endParaRPr lang="en-US"/>
        </a:p>
      </dgm:t>
    </dgm:pt>
    <dgm:pt modelId="{77667CD5-A818-4D50-AD37-80CC2889D16F}">
      <dgm:prSet phldrT="[Text]"/>
      <dgm:spPr>
        <a:xfrm>
          <a:off x="573672" y="2100681"/>
          <a:ext cx="1612414" cy="1612414"/>
        </a:xfrm>
        <a:solidFill>
          <a:srgbClr val="9D90A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r>
            <a:rPr lang="en-US" dirty="0">
              <a:solidFill>
                <a:sysClr val="windowText" lastClr="000000"/>
              </a:solidFill>
              <a:latin typeface="Tw Cen MT Condensed Extra Bold" panose="020B0803020202020204" pitchFamily="34" charset="0"/>
              <a:ea typeface="+mn-ea"/>
              <a:cs typeface="+mn-cs"/>
            </a:rPr>
            <a:t>Generational effects </a:t>
          </a:r>
        </a:p>
      </dgm:t>
    </dgm:pt>
    <dgm:pt modelId="{7C53362E-228C-45E7-A9B6-565E2A7874E6}" type="parTrans" cxnId="{D90F26FD-68B1-4AAD-A22C-AFCCD298C7EE}">
      <dgm:prSet/>
      <dgm:spPr/>
      <dgm:t>
        <a:bodyPr/>
        <a:lstStyle/>
        <a:p>
          <a:endParaRPr lang="en-US"/>
        </a:p>
      </dgm:t>
    </dgm:pt>
    <dgm:pt modelId="{17BF456C-BC8D-4F44-B59D-4B46F195588D}" type="sibTrans" cxnId="{D90F26FD-68B1-4AAD-A22C-AFCCD298C7EE}">
      <dgm:prSet/>
      <dgm:spPr/>
      <dgm:t>
        <a:bodyPr/>
        <a:lstStyle/>
        <a:p>
          <a:endParaRPr lang="en-US"/>
        </a:p>
      </dgm:t>
    </dgm:pt>
    <dgm:pt modelId="{E19F6055-68C1-4B3A-844C-4EF50868D456}" type="pres">
      <dgm:prSet presAssocID="{C664431D-CEB2-4802-93EC-B287E31DCFCA}" presName="composite" presStyleCnt="0">
        <dgm:presLayoutVars>
          <dgm:chMax val="1"/>
          <dgm:dir/>
          <dgm:resizeHandles val="exact"/>
        </dgm:presLayoutVars>
      </dgm:prSet>
      <dgm:spPr/>
    </dgm:pt>
    <dgm:pt modelId="{8C1D09A4-421A-41E9-B4DF-41D5DCD1E3C7}" type="pres">
      <dgm:prSet presAssocID="{C664431D-CEB2-4802-93EC-B287E31DCFCA}" presName="radial" presStyleCnt="0">
        <dgm:presLayoutVars>
          <dgm:animLvl val="ctr"/>
        </dgm:presLayoutVars>
      </dgm:prSet>
      <dgm:spPr/>
    </dgm:pt>
    <dgm:pt modelId="{1AA195EB-4052-4E7B-B7BA-C11B65638DD4}" type="pres">
      <dgm:prSet presAssocID="{BFC8C3F8-468D-40F0-BA49-3C75ECD489DC}" presName="centerShape" presStyleLbl="vennNode1" presStyleIdx="0" presStyleCnt="5" custLinFactNeighborX="1879"/>
      <dgm:spPr>
        <a:prstGeom prst="ellipse">
          <a:avLst/>
        </a:prstGeom>
      </dgm:spPr>
    </dgm:pt>
    <dgm:pt modelId="{7C759F77-98EC-4328-9A30-07207A476CE9}" type="pres">
      <dgm:prSet presAssocID="{28FABF5B-9124-44FE-A338-DCC22258B811}" presName="node" presStyleLbl="vennNode1" presStyleIdx="1" presStyleCnt="5" custScaleX="119127" custScaleY="119992">
        <dgm:presLayoutVars>
          <dgm:bulletEnabled val="1"/>
        </dgm:presLayoutVars>
      </dgm:prSet>
      <dgm:spPr>
        <a:prstGeom prst="ellipse">
          <a:avLst/>
        </a:prstGeom>
      </dgm:spPr>
    </dgm:pt>
    <dgm:pt modelId="{B54015A4-F97D-4764-A51D-F22B3A9E639A}" type="pres">
      <dgm:prSet presAssocID="{6BCF6F6B-C74F-465A-A328-8CC0DC55A682}" presName="node" presStyleLbl="vennNode1" presStyleIdx="2" presStyleCnt="5">
        <dgm:presLayoutVars>
          <dgm:bulletEnabled val="1"/>
        </dgm:presLayoutVars>
      </dgm:prSet>
      <dgm:spPr>
        <a:prstGeom prst="ellipse">
          <a:avLst/>
        </a:prstGeom>
      </dgm:spPr>
    </dgm:pt>
    <dgm:pt modelId="{08585E6A-1EB2-40C1-8EE4-1D1C57FE5352}" type="pres">
      <dgm:prSet presAssocID="{711B5CB5-A798-480C-AE5A-FD787F08161F}" presName="node" presStyleLbl="vennNode1" presStyleIdx="3" presStyleCnt="5">
        <dgm:presLayoutVars>
          <dgm:bulletEnabled val="1"/>
        </dgm:presLayoutVars>
      </dgm:prSet>
      <dgm:spPr>
        <a:prstGeom prst="ellipse">
          <a:avLst/>
        </a:prstGeom>
      </dgm:spPr>
    </dgm:pt>
    <dgm:pt modelId="{AFB2BE43-07AD-4AAB-AF98-66A25432807E}" type="pres">
      <dgm:prSet presAssocID="{77667CD5-A818-4D50-AD37-80CC2889D16F}" presName="node" presStyleLbl="vennNode1" presStyleIdx="4" presStyleCnt="5">
        <dgm:presLayoutVars>
          <dgm:bulletEnabled val="1"/>
        </dgm:presLayoutVars>
      </dgm:prSet>
      <dgm:spPr>
        <a:prstGeom prst="ellipse">
          <a:avLst/>
        </a:prstGeom>
      </dgm:spPr>
    </dgm:pt>
  </dgm:ptLst>
  <dgm:cxnLst>
    <dgm:cxn modelId="{8586E921-4716-4CB6-99FD-BAA051218578}" type="presOf" srcId="{28FABF5B-9124-44FE-A338-DCC22258B811}" destId="{7C759F77-98EC-4328-9A30-07207A476CE9}" srcOrd="0" destOrd="0" presId="urn:microsoft.com/office/officeart/2005/8/layout/radial3"/>
    <dgm:cxn modelId="{36F6F833-7C12-43CC-B4E0-27CD6CBFE493}" type="presOf" srcId="{6BCF6F6B-C74F-465A-A328-8CC0DC55A682}" destId="{B54015A4-F97D-4764-A51D-F22B3A9E639A}" srcOrd="0" destOrd="0" presId="urn:microsoft.com/office/officeart/2005/8/layout/radial3"/>
    <dgm:cxn modelId="{E9BA293E-8BC4-43A6-80FA-F817A5A85CA1}" type="presOf" srcId="{BFC8C3F8-468D-40F0-BA49-3C75ECD489DC}" destId="{1AA195EB-4052-4E7B-B7BA-C11B65638DD4}" srcOrd="0" destOrd="0" presId="urn:microsoft.com/office/officeart/2005/8/layout/radial3"/>
    <dgm:cxn modelId="{3E0FA548-4633-429F-A5BC-55F2AE9AD073}" type="presOf" srcId="{77667CD5-A818-4D50-AD37-80CC2889D16F}" destId="{AFB2BE43-07AD-4AAB-AF98-66A25432807E}" srcOrd="0" destOrd="0" presId="urn:microsoft.com/office/officeart/2005/8/layout/radial3"/>
    <dgm:cxn modelId="{3BA9E170-6A68-45F6-B121-0095FC69EEA5}" type="presOf" srcId="{C664431D-CEB2-4802-93EC-B287E31DCFCA}" destId="{E19F6055-68C1-4B3A-844C-4EF50868D456}" srcOrd="0" destOrd="0" presId="urn:microsoft.com/office/officeart/2005/8/layout/radial3"/>
    <dgm:cxn modelId="{BE3EB873-B838-4A7E-A0A1-5B164A23A279}" type="presOf" srcId="{711B5CB5-A798-480C-AE5A-FD787F08161F}" destId="{08585E6A-1EB2-40C1-8EE4-1D1C57FE5352}" srcOrd="0" destOrd="0" presId="urn:microsoft.com/office/officeart/2005/8/layout/radial3"/>
    <dgm:cxn modelId="{06D8DCC1-E173-4D45-B286-6CA248665AD6}" srcId="{BFC8C3F8-468D-40F0-BA49-3C75ECD489DC}" destId="{28FABF5B-9124-44FE-A338-DCC22258B811}" srcOrd="0" destOrd="0" parTransId="{E0DFACBF-4459-4A02-8C9E-FBE5F3890AB2}" sibTransId="{CFCD4049-4716-4415-B7E3-E3878E5E331C}"/>
    <dgm:cxn modelId="{908918C5-3E36-45EF-8F2E-8352F220A820}" srcId="{C664431D-CEB2-4802-93EC-B287E31DCFCA}" destId="{BFC8C3F8-468D-40F0-BA49-3C75ECD489DC}" srcOrd="0" destOrd="0" parTransId="{EA4E692D-DA00-425C-BCCB-585F7F22628E}" sibTransId="{2EFAC079-1427-473B-8087-FD5A701F8805}"/>
    <dgm:cxn modelId="{552D64C7-98FE-4D26-A216-30D0F51E989D}" srcId="{BFC8C3F8-468D-40F0-BA49-3C75ECD489DC}" destId="{711B5CB5-A798-480C-AE5A-FD787F08161F}" srcOrd="2" destOrd="0" parTransId="{651232F6-5303-49F5-812A-2519A6084E13}" sibTransId="{7F42E7F7-B89D-47FF-A74A-6E90977F325B}"/>
    <dgm:cxn modelId="{5AAC85F6-F2B5-4112-A636-87384767478B}" srcId="{BFC8C3F8-468D-40F0-BA49-3C75ECD489DC}" destId="{6BCF6F6B-C74F-465A-A328-8CC0DC55A682}" srcOrd="1" destOrd="0" parTransId="{9CAEA195-CCB8-4823-90DE-1012AFD653AC}" sibTransId="{A19137D8-F22B-4576-9A45-F2ABE4D3CEE0}"/>
    <dgm:cxn modelId="{D90F26FD-68B1-4AAD-A22C-AFCCD298C7EE}" srcId="{BFC8C3F8-468D-40F0-BA49-3C75ECD489DC}" destId="{77667CD5-A818-4D50-AD37-80CC2889D16F}" srcOrd="3" destOrd="0" parTransId="{7C53362E-228C-45E7-A9B6-565E2A7874E6}" sibTransId="{17BF456C-BC8D-4F44-B59D-4B46F195588D}"/>
    <dgm:cxn modelId="{87CD3D32-6F5A-4762-AC21-E9C7A82FF215}" type="presParOf" srcId="{E19F6055-68C1-4B3A-844C-4EF50868D456}" destId="{8C1D09A4-421A-41E9-B4DF-41D5DCD1E3C7}" srcOrd="0" destOrd="0" presId="urn:microsoft.com/office/officeart/2005/8/layout/radial3"/>
    <dgm:cxn modelId="{FA64A37D-F020-42D5-922A-B40384AD99ED}" type="presParOf" srcId="{8C1D09A4-421A-41E9-B4DF-41D5DCD1E3C7}" destId="{1AA195EB-4052-4E7B-B7BA-C11B65638DD4}" srcOrd="0" destOrd="0" presId="urn:microsoft.com/office/officeart/2005/8/layout/radial3"/>
    <dgm:cxn modelId="{A6EC9E74-AB46-4547-A447-FE8B117CB6AB}" type="presParOf" srcId="{8C1D09A4-421A-41E9-B4DF-41D5DCD1E3C7}" destId="{7C759F77-98EC-4328-9A30-07207A476CE9}" srcOrd="1" destOrd="0" presId="urn:microsoft.com/office/officeart/2005/8/layout/radial3"/>
    <dgm:cxn modelId="{2D43BF9B-793A-4899-B991-120DEEE7326C}" type="presParOf" srcId="{8C1D09A4-421A-41E9-B4DF-41D5DCD1E3C7}" destId="{B54015A4-F97D-4764-A51D-F22B3A9E639A}" srcOrd="2" destOrd="0" presId="urn:microsoft.com/office/officeart/2005/8/layout/radial3"/>
    <dgm:cxn modelId="{92FFA00B-FB4C-41CB-B0DD-D8D5A8159352}" type="presParOf" srcId="{8C1D09A4-421A-41E9-B4DF-41D5DCD1E3C7}" destId="{08585E6A-1EB2-40C1-8EE4-1D1C57FE5352}" srcOrd="3" destOrd="0" presId="urn:microsoft.com/office/officeart/2005/8/layout/radial3"/>
    <dgm:cxn modelId="{FC823D5B-D3C5-475C-AF99-E3BC776337CF}" type="presParOf" srcId="{8C1D09A4-421A-41E9-B4DF-41D5DCD1E3C7}" destId="{AFB2BE43-07AD-4AAB-AF98-66A25432807E}" srcOrd="4"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A195EB-4052-4E7B-B7BA-C11B65638DD4}">
      <dsp:nvSpPr>
        <dsp:cNvPr id="0" name=""/>
        <dsp:cNvSpPr/>
      </dsp:nvSpPr>
      <dsp:spPr>
        <a:xfrm>
          <a:off x="1946492" y="1375062"/>
          <a:ext cx="3224829" cy="3224829"/>
        </a:xfrm>
        <a:prstGeom prst="ellipse">
          <a:avLst/>
        </a:prstGeom>
        <a:solidFill>
          <a:srgbClr val="629DD1">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ysClr val="windowText" lastClr="000000"/>
              </a:solidFill>
              <a:latin typeface="Tw Cen MT Condensed Extra Bold" panose="020B0803020202020204" pitchFamily="34" charset="0"/>
              <a:ea typeface="+mn-ea"/>
              <a:cs typeface="+mn-cs"/>
            </a:rPr>
            <a:t>Parental substance use affects the whole family</a:t>
          </a:r>
        </a:p>
      </dsp:txBody>
      <dsp:txXfrm>
        <a:off x="2418757" y="1847327"/>
        <a:ext cx="2280299" cy="2280299"/>
      </dsp:txXfrm>
    </dsp:sp>
    <dsp:sp modelId="{7C759F77-98EC-4328-9A30-07207A476CE9}">
      <dsp:nvSpPr>
        <dsp:cNvPr id="0" name=""/>
        <dsp:cNvSpPr/>
      </dsp:nvSpPr>
      <dsp:spPr>
        <a:xfrm>
          <a:off x="2519574" y="-80012"/>
          <a:ext cx="1920821" cy="1934768"/>
        </a:xfrm>
        <a:prstGeom prst="ellipse">
          <a:avLst/>
        </a:prstGeom>
        <a:solidFill>
          <a:srgbClr val="297FD5">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latin typeface="Tw Cen MT Condensed Extra Bold" panose="020B0803020202020204" pitchFamily="34" charset="0"/>
              <a:ea typeface="+mn-ea"/>
              <a:cs typeface="+mn-cs"/>
            </a:rPr>
            <a:t>Developmental effects</a:t>
          </a:r>
        </a:p>
      </dsp:txBody>
      <dsp:txXfrm>
        <a:off x="2800872" y="203328"/>
        <a:ext cx="1358225" cy="1368088"/>
      </dsp:txXfrm>
    </dsp:sp>
    <dsp:sp modelId="{B54015A4-F97D-4764-A51D-F22B3A9E639A}">
      <dsp:nvSpPr>
        <dsp:cNvPr id="0" name=""/>
        <dsp:cNvSpPr/>
      </dsp:nvSpPr>
      <dsp:spPr>
        <a:xfrm>
          <a:off x="4773883" y="2181269"/>
          <a:ext cx="1612414" cy="1612414"/>
        </a:xfrm>
        <a:prstGeom prst="ellipse">
          <a:avLst/>
        </a:prstGeom>
        <a:solidFill>
          <a:srgbClr val="7F8FA9">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Text" lastClr="000000"/>
              </a:solidFill>
              <a:latin typeface="Tw Cen MT Condensed Extra Bold" panose="020B0803020202020204" pitchFamily="34" charset="0"/>
              <a:ea typeface="+mn-ea"/>
              <a:cs typeface="+mn-cs"/>
            </a:rPr>
            <a:t>Psychosocial effects  </a:t>
          </a:r>
        </a:p>
      </dsp:txBody>
      <dsp:txXfrm>
        <a:off x="5010016" y="2417402"/>
        <a:ext cx="1140148" cy="1140148"/>
      </dsp:txXfrm>
    </dsp:sp>
    <dsp:sp modelId="{08585E6A-1EB2-40C1-8EE4-1D1C57FE5352}">
      <dsp:nvSpPr>
        <dsp:cNvPr id="0" name=""/>
        <dsp:cNvSpPr/>
      </dsp:nvSpPr>
      <dsp:spPr>
        <a:xfrm>
          <a:off x="2673777" y="4281375"/>
          <a:ext cx="1612414" cy="1612414"/>
        </a:xfrm>
        <a:prstGeom prst="ellipse">
          <a:avLst/>
        </a:prstGeom>
        <a:solidFill>
          <a:srgbClr val="5AA2AE">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Text" lastClr="000000"/>
              </a:solidFill>
              <a:latin typeface="Tw Cen MT Condensed Extra Bold" panose="020B0803020202020204" pitchFamily="34" charset="0"/>
              <a:ea typeface="+mn-ea"/>
              <a:cs typeface="+mn-cs"/>
            </a:rPr>
            <a:t>Effects on parenting </a:t>
          </a:r>
        </a:p>
      </dsp:txBody>
      <dsp:txXfrm>
        <a:off x="2909910" y="4517508"/>
        <a:ext cx="1140148" cy="1140148"/>
      </dsp:txXfrm>
    </dsp:sp>
    <dsp:sp modelId="{AFB2BE43-07AD-4AAB-AF98-66A25432807E}">
      <dsp:nvSpPr>
        <dsp:cNvPr id="0" name=""/>
        <dsp:cNvSpPr/>
      </dsp:nvSpPr>
      <dsp:spPr>
        <a:xfrm>
          <a:off x="573672" y="2181269"/>
          <a:ext cx="1612414" cy="1612414"/>
        </a:xfrm>
        <a:prstGeom prst="ellipse">
          <a:avLst/>
        </a:prstGeom>
        <a:solidFill>
          <a:srgbClr val="9D90A0">
            <a:alpha val="5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Text" lastClr="000000"/>
              </a:solidFill>
              <a:latin typeface="Tw Cen MT Condensed Extra Bold" panose="020B0803020202020204" pitchFamily="34" charset="0"/>
              <a:ea typeface="+mn-ea"/>
              <a:cs typeface="+mn-cs"/>
            </a:rPr>
            <a:t>Generational effects </a:t>
          </a:r>
        </a:p>
      </dsp:txBody>
      <dsp:txXfrm>
        <a:off x="809805" y="2417402"/>
        <a:ext cx="1140148" cy="1140148"/>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A4FFE7-5361-4478-BE79-E08E5FFE368B}" type="datetimeFigureOut">
              <a:rPr lang="en-US" smtClean="0"/>
              <a:t>7/26/19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055F39-DBF2-4708-9D0C-92AF29BAD49E}" type="slidenum">
              <a:rPr lang="en-US" smtClean="0"/>
              <a:t>‹#›</a:t>
            </a:fld>
            <a:endParaRPr lang="en-US" dirty="0"/>
          </a:p>
        </p:txBody>
      </p:sp>
    </p:spTree>
    <p:extLst>
      <p:ext uri="{BB962C8B-B14F-4D97-AF65-F5344CB8AC3E}">
        <p14:creationId xmlns:p14="http://schemas.microsoft.com/office/powerpoint/2010/main" val="2286816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t>1</a:t>
            </a:fld>
            <a:endParaRPr lang="en-US" dirty="0"/>
          </a:p>
        </p:txBody>
      </p:sp>
    </p:spTree>
    <p:extLst>
      <p:ext uri="{BB962C8B-B14F-4D97-AF65-F5344CB8AC3E}">
        <p14:creationId xmlns:p14="http://schemas.microsoft.com/office/powerpoint/2010/main" val="3031157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these general facts regarding</a:t>
            </a:r>
            <a:r>
              <a:rPr lang="en-US" baseline="0" dirty="0"/>
              <a:t> the prevalence of methamphetamine use.</a:t>
            </a:r>
          </a:p>
          <a:p>
            <a:endParaRPr lang="en-US" baseline="0" dirty="0"/>
          </a:p>
          <a:p>
            <a:r>
              <a:rPr lang="en-US" dirty="0"/>
              <a:t>Over 650,000 people</a:t>
            </a:r>
            <a:r>
              <a:rPr lang="en-US" baseline="0" dirty="0"/>
              <a:t> met the criteria for </a:t>
            </a:r>
            <a:r>
              <a:rPr lang="en-US" sz="1200" kern="1200" dirty="0">
                <a:solidFill>
                  <a:schemeClr val="tx1"/>
                </a:solidFill>
                <a:effectLst/>
                <a:latin typeface="Arial" panose="020B0604020202020204" pitchFamily="34" charset="0"/>
                <a:ea typeface="+mn-ea"/>
                <a:cs typeface="Arial" panose="020B0604020202020204" pitchFamily="34" charset="0"/>
              </a:rPr>
              <a:t>methamphetamine</a:t>
            </a:r>
            <a:r>
              <a:rPr lang="en-US" baseline="0" dirty="0"/>
              <a:t> use disorder in 2016. Some areas of the country and some communities see a higher prevalence of methamphetamine use and disorders. </a:t>
            </a:r>
          </a:p>
          <a:p>
            <a:endParaRPr lang="en-US" baseline="0" dirty="0"/>
          </a:p>
          <a:p>
            <a:r>
              <a:rPr lang="en-US" baseline="0" dirty="0"/>
              <a:t>Note the increases in overdose deaths due to methamphetamine.</a:t>
            </a:r>
          </a:p>
          <a:p>
            <a:endParaRPr lang="en-US" baseline="0" dirty="0"/>
          </a:p>
          <a:p>
            <a:r>
              <a:rPr lang="en-US" b="1" baseline="0" dirty="0"/>
              <a:t>***If you have local data on prevalence, include that information.</a:t>
            </a:r>
          </a:p>
        </p:txBody>
      </p:sp>
      <p:sp>
        <p:nvSpPr>
          <p:cNvPr id="4" name="Slide Number Placeholder 3"/>
          <p:cNvSpPr>
            <a:spLocks noGrp="1"/>
          </p:cNvSpPr>
          <p:nvPr>
            <p:ph type="sldNum" sz="quarter" idx="10"/>
          </p:nvPr>
        </p:nvSpPr>
        <p:spPr/>
        <p:txBody>
          <a:bodyPr/>
          <a:lstStyle/>
          <a:p>
            <a:fld id="{0ACEA44E-77D1-4ACB-B4AF-770395ABA502}" type="slidenum">
              <a:rPr lang="en-US" smtClean="0"/>
              <a:t>10</a:t>
            </a:fld>
            <a:endParaRPr lang="en-US" dirty="0"/>
          </a:p>
        </p:txBody>
      </p:sp>
    </p:spTree>
    <p:extLst>
      <p:ext uri="{BB962C8B-B14F-4D97-AF65-F5344CB8AC3E}">
        <p14:creationId xmlns:p14="http://schemas.microsoft.com/office/powerpoint/2010/main" val="859739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Total treatment admissions in the United States in 2015: 1,645,968</a:t>
            </a:r>
            <a:r>
              <a:rPr lang="en-US" sz="1200" b="0" i="1" kern="1200" dirty="0">
                <a:solidFill>
                  <a:schemeClr val="tx1"/>
                </a:solidFill>
                <a:effectLst/>
                <a:latin typeface="+mn-lt"/>
                <a:ea typeface="+mn-ea"/>
                <a:cs typeface="+mn-cs"/>
              </a:rPr>
              <a:t>.</a:t>
            </a:r>
          </a:p>
        </p:txBody>
      </p:sp>
      <p:sp>
        <p:nvSpPr>
          <p:cNvPr id="4" name="Date Placeholder 3"/>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522368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t>12</a:t>
            </a:fld>
            <a:endParaRPr lang="en-US" dirty="0"/>
          </a:p>
        </p:txBody>
      </p:sp>
    </p:spTree>
    <p:extLst>
      <p:ext uri="{BB962C8B-B14F-4D97-AF65-F5344CB8AC3E}">
        <p14:creationId xmlns:p14="http://schemas.microsoft.com/office/powerpoint/2010/main" val="3449255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t>13</a:t>
            </a:fld>
            <a:endParaRPr lang="en-US" dirty="0"/>
          </a:p>
        </p:txBody>
      </p:sp>
    </p:spTree>
    <p:extLst>
      <p:ext uri="{BB962C8B-B14F-4D97-AF65-F5344CB8AC3E}">
        <p14:creationId xmlns:p14="http://schemas.microsoft.com/office/powerpoint/2010/main" val="1022224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This information is currently not available for any fiscal year after 2015.</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Note: Georgia, Kansas, Oregon, Pennsylvania, and</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South Carolina did not submit valid data in time for the release of the 2015</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data set. More recent data sets have not been made publicly available yet.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p:txBody>
      </p:sp>
      <p:sp>
        <p:nvSpPr>
          <p:cNvPr id="4" name="Slide Number Placeholder 3"/>
          <p:cNvSpPr>
            <a:spLocks noGrp="1"/>
          </p:cNvSpPr>
          <p:nvPr>
            <p:ph type="sldNum" sz="quarter" idx="10"/>
          </p:nvPr>
        </p:nvSpPr>
        <p:spPr/>
        <p:txBody>
          <a:bodyPr/>
          <a:lstStyle/>
          <a:p>
            <a:fld id="{235C9E78-2159-421B-A531-7047694C3782}" type="slidenum">
              <a:rPr lang="en-US" smtClean="0"/>
              <a:t>14</a:t>
            </a:fld>
            <a:endParaRPr lang="en-US" dirty="0"/>
          </a:p>
        </p:txBody>
      </p:sp>
    </p:spTree>
    <p:extLst>
      <p:ext uri="{BB962C8B-B14F-4D97-AF65-F5344CB8AC3E}">
        <p14:creationId xmlns:p14="http://schemas.microsoft.com/office/powerpoint/2010/main" val="2307112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following effects</a:t>
            </a:r>
            <a:r>
              <a:rPr lang="en-US" baseline="0" dirty="0"/>
              <a:t> of methamphetamine use:</a:t>
            </a:r>
            <a:endParaRPr lang="en-US" dirty="0"/>
          </a:p>
          <a:p>
            <a:pPr marL="171450" indent="-171450">
              <a:buFont typeface="Arial" panose="020B0604020202020204" pitchFamily="34" charset="0"/>
              <a:buChar char="•"/>
            </a:pPr>
            <a:r>
              <a:rPr lang="en-US" dirty="0"/>
              <a:t>Euphoria </a:t>
            </a:r>
          </a:p>
          <a:p>
            <a:pPr marL="171450" indent="-171450">
              <a:buFont typeface="Arial" panose="020B0604020202020204" pitchFamily="34" charset="0"/>
              <a:buChar char="•"/>
            </a:pPr>
            <a:r>
              <a:rPr lang="en-US" dirty="0"/>
              <a:t>Increased heart rate and blood pressure </a:t>
            </a:r>
          </a:p>
          <a:p>
            <a:pPr marL="171450" indent="-171450">
              <a:buFont typeface="Arial" panose="020B0604020202020204" pitchFamily="34" charset="0"/>
              <a:buChar char="•"/>
            </a:pPr>
            <a:r>
              <a:rPr lang="en-US" dirty="0"/>
              <a:t>Increased wakefulness; insomnia </a:t>
            </a:r>
          </a:p>
          <a:p>
            <a:pPr marL="171450" indent="-171450">
              <a:buFont typeface="Arial" panose="020B0604020202020204" pitchFamily="34" charset="0"/>
              <a:buChar char="•"/>
            </a:pPr>
            <a:r>
              <a:rPr lang="en-US" dirty="0"/>
              <a:t>Increased physical activity </a:t>
            </a:r>
          </a:p>
          <a:p>
            <a:pPr marL="171450" indent="-171450">
              <a:buFont typeface="Arial" panose="020B0604020202020204" pitchFamily="34" charset="0"/>
              <a:buChar char="•"/>
            </a:pPr>
            <a:r>
              <a:rPr lang="en-US" dirty="0"/>
              <a:t>Decreased appetite; extreme anorexia </a:t>
            </a:r>
          </a:p>
          <a:p>
            <a:pPr marL="171450" indent="-171450">
              <a:buFont typeface="Arial" panose="020B0604020202020204" pitchFamily="34" charset="0"/>
              <a:buChar char="•"/>
            </a:pPr>
            <a:r>
              <a:rPr lang="en-US" dirty="0"/>
              <a:t>Respiratory problems </a:t>
            </a:r>
          </a:p>
          <a:p>
            <a:pPr marL="171450" indent="-171450">
              <a:buFont typeface="Arial" panose="020B0604020202020204" pitchFamily="34" charset="0"/>
              <a:buChar char="•"/>
            </a:pPr>
            <a:r>
              <a:rPr lang="en-US" dirty="0"/>
              <a:t>Hyperthermia, convulsions, and cardiovascular problems, which can lead to death </a:t>
            </a:r>
          </a:p>
        </p:txBody>
      </p:sp>
      <p:sp>
        <p:nvSpPr>
          <p:cNvPr id="4" name="Slide Number Placeholder 3"/>
          <p:cNvSpPr>
            <a:spLocks noGrp="1"/>
          </p:cNvSpPr>
          <p:nvPr>
            <p:ph type="sldNum" sz="quarter" idx="10"/>
          </p:nvPr>
        </p:nvSpPr>
        <p:spPr/>
        <p:txBody>
          <a:bodyPr/>
          <a:lstStyle/>
          <a:p>
            <a:fld id="{0ACEA44E-77D1-4ACB-B4AF-770395ABA502}" type="slidenum">
              <a:rPr lang="en-US" smtClean="0"/>
              <a:t>15</a:t>
            </a:fld>
            <a:endParaRPr lang="en-US" dirty="0"/>
          </a:p>
        </p:txBody>
      </p:sp>
    </p:spTree>
    <p:extLst>
      <p:ext uri="{BB962C8B-B14F-4D97-AF65-F5344CB8AC3E}">
        <p14:creationId xmlns:p14="http://schemas.microsoft.com/office/powerpoint/2010/main" val="15873025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 following effects</a:t>
            </a:r>
            <a:r>
              <a:rPr lang="en-US" baseline="0" dirty="0"/>
              <a:t> of methamphetamine use:</a:t>
            </a:r>
            <a:endParaRPr lang="en-US" dirty="0"/>
          </a:p>
          <a:p>
            <a:pPr marL="171450" indent="-171450">
              <a:buFont typeface="Arial" panose="020B0604020202020204" pitchFamily="34" charset="0"/>
              <a:buChar char="•"/>
            </a:pPr>
            <a:r>
              <a:rPr lang="en-US" dirty="0"/>
              <a:t>Irritability, confusion, tremors </a:t>
            </a:r>
          </a:p>
          <a:p>
            <a:pPr marL="171450" indent="-171450">
              <a:buFont typeface="Arial" panose="020B0604020202020204" pitchFamily="34" charset="0"/>
              <a:buChar char="•"/>
            </a:pPr>
            <a:r>
              <a:rPr lang="en-US" dirty="0"/>
              <a:t>Anxiety, paranoia, or violent behavior </a:t>
            </a:r>
          </a:p>
          <a:p>
            <a:pPr marL="171450" indent="-171450">
              <a:buFont typeface="Arial" panose="020B0604020202020204" pitchFamily="34" charset="0"/>
              <a:buChar char="•"/>
            </a:pPr>
            <a:r>
              <a:rPr lang="en-US" dirty="0"/>
              <a:t>Possible</a:t>
            </a:r>
            <a:r>
              <a:rPr lang="en-US" baseline="0" dirty="0"/>
              <a:t> </a:t>
            </a:r>
            <a:r>
              <a:rPr lang="en-US" dirty="0"/>
              <a:t>irreversible damage to blood vessels in the brain, producing strokes</a:t>
            </a:r>
          </a:p>
          <a:p>
            <a:endParaRPr lang="en-US" dirty="0"/>
          </a:p>
          <a:p>
            <a:r>
              <a:rPr lang="en-US" b="1" dirty="0"/>
              <a:t>***Ask participants to discuss whether other conditions can mirror the listed effects.</a:t>
            </a:r>
          </a:p>
          <a:p>
            <a:endParaRPr lang="en-US" b="1" dirty="0"/>
          </a:p>
          <a:p>
            <a:r>
              <a:rPr lang="en-US" b="1" dirty="0"/>
              <a:t>Emphasize the need for a comprehensive assessment of parenting capacity and assessment for a substance use disorder. </a:t>
            </a: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t>16</a:t>
            </a:fld>
            <a:endParaRPr lang="en-US" dirty="0"/>
          </a:p>
        </p:txBody>
      </p:sp>
    </p:spTree>
    <p:extLst>
      <p:ext uri="{BB962C8B-B14F-4D97-AF65-F5344CB8AC3E}">
        <p14:creationId xmlns:p14="http://schemas.microsoft.com/office/powerpoint/2010/main" val="2669891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 this</a:t>
            </a:r>
            <a:r>
              <a:rPr lang="en-US" b="1" baseline="0" dirty="0"/>
              <a:t> </a:t>
            </a:r>
            <a:r>
              <a:rPr lang="en-US" b="1" dirty="0"/>
              <a:t>video about</a:t>
            </a:r>
            <a:r>
              <a:rPr lang="en-US" b="1" baseline="0" dirty="0"/>
              <a:t> how the brain responds to methamphetamine. </a:t>
            </a:r>
            <a:endParaRPr lang="en-US" b="1" dirty="0"/>
          </a:p>
          <a:p>
            <a:endParaRPr lang="en-US" dirty="0"/>
          </a:p>
          <a:p>
            <a:r>
              <a:rPr lang="en-US" dirty="0"/>
              <a:t>For up to six months after they stop using, a person with a substance use disorder recovering from sustained, heavy meth use may have trouble processing information and may experience anhedonia (inability to experience even the simplest pleasures), depression, and anxiety.</a:t>
            </a:r>
          </a:p>
          <a:p>
            <a:endParaRPr lang="en-US" dirty="0"/>
          </a:p>
          <a:p>
            <a:r>
              <a:rPr lang="en-US" dirty="0"/>
              <a:t>However, research finds that the brains of people who use meth show signs of recovery after 12 to 14 months of abstinence.</a:t>
            </a:r>
          </a:p>
          <a:p>
            <a:endParaRPr lang="en-US" dirty="0"/>
          </a:p>
          <a:p>
            <a:r>
              <a:rPr lang="en-US" dirty="0"/>
              <a:t>https://www.youtube.com/watch?v=TTMNXzL4O4s#action=share </a:t>
            </a:r>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5149909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have some unique issues related to methamphetamine</a:t>
            </a:r>
            <a:r>
              <a:rPr lang="en-US" baseline="0" dirty="0"/>
              <a:t> use.  </a:t>
            </a:r>
          </a:p>
          <a:p>
            <a:endParaRPr lang="en-US" baseline="0" dirty="0"/>
          </a:p>
          <a:p>
            <a:r>
              <a:rPr lang="en-US" b="1" baseline="0" dirty="0"/>
              <a:t>***Slide </a:t>
            </a:r>
            <a:r>
              <a:rPr lang="en-US" b="1" dirty="0"/>
              <a:t>20</a:t>
            </a:r>
            <a:r>
              <a:rPr lang="en-US" b="1" baseline="0" dirty="0"/>
              <a:t> contains a video related to women and methamphetamine use.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t>18</a:t>
            </a:fld>
            <a:endParaRPr lang="en-US" dirty="0"/>
          </a:p>
        </p:txBody>
      </p:sp>
    </p:spTree>
    <p:extLst>
      <p:ext uri="{BB962C8B-B14F-4D97-AF65-F5344CB8AC3E}">
        <p14:creationId xmlns:p14="http://schemas.microsoft.com/office/powerpoint/2010/main" val="3126653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a:t>
            </a:r>
            <a:r>
              <a:rPr lang="en-US" baseline="0" dirty="0"/>
              <a:t> the trend lines. There was a sharp decline in the prevalence of methamphetamine use disorder after federal legislation was enacted to restrict some of the ingredients that are involved in making methamphetamine. There has been a steady increase in treatment admissions for methamphetamine since 2011, with many communities facing methamphetamine and opioids in their community.  </a:t>
            </a:r>
            <a:endParaRPr lang="en-US" dirty="0"/>
          </a:p>
          <a:p>
            <a:endParaRPr lang="en-US" baseline="0" dirty="0"/>
          </a:p>
          <a:p>
            <a:r>
              <a:rPr lang="en-US" b="1" dirty="0"/>
              <a:t>***Based on the data presented, ask participants about their perception of the prevalence of methamphetamines in their case loads.</a:t>
            </a:r>
            <a:r>
              <a:rPr lang="en-US" b="1" baseline="0" dirty="0"/>
              <a:t> </a:t>
            </a:r>
            <a:r>
              <a:rPr lang="en-US" b="1" dirty="0"/>
              <a:t>What factors may contribute to child welfare involvement?</a:t>
            </a:r>
            <a:endParaRPr lang="en-US" b="1" baseline="0" dirty="0"/>
          </a:p>
          <a:p>
            <a:endParaRPr lang="en-US" b="1" baseline="0" dirty="0"/>
          </a:p>
          <a:p>
            <a:endParaRPr lang="en-US" b="1" dirty="0"/>
          </a:p>
        </p:txBody>
      </p:sp>
      <p:sp>
        <p:nvSpPr>
          <p:cNvPr id="4" name="Slide Number Placeholder 3"/>
          <p:cNvSpPr>
            <a:spLocks noGrp="1"/>
          </p:cNvSpPr>
          <p:nvPr>
            <p:ph type="sldNum" sz="quarter" idx="10"/>
          </p:nvPr>
        </p:nvSpPr>
        <p:spPr/>
        <p:txBody>
          <a:bodyPr/>
          <a:lstStyle/>
          <a:p>
            <a:fld id="{873101E6-6F01-43DF-A9D4-7A82B53FFB9A}" type="slidenum">
              <a:rPr lang="en-US" smtClean="0"/>
              <a:t>19</a:t>
            </a:fld>
            <a:endParaRPr lang="en-US" dirty="0"/>
          </a:p>
        </p:txBody>
      </p:sp>
    </p:spTree>
    <p:extLst>
      <p:ext uri="{BB962C8B-B14F-4D97-AF65-F5344CB8AC3E}">
        <p14:creationId xmlns:p14="http://schemas.microsoft.com/office/powerpoint/2010/main" val="130728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This toolkit was developed by the National Center on Substance Abuse and Child Welfare (NCSACW),</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an initiative of the U.S. Department of Health and Human Services jointly funded by the Substance Abuse and Mental Health Services Administration's (SAMHSA) Center for Substance Abuse Treatment (CSAT) and the Administration on Children, Youth and Families (ACYF), Children's Bureau's Office on Child Abuse and Neglect (OCAN).</a:t>
            </a: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5335204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***Play video: “</a:t>
            </a:r>
            <a:r>
              <a:rPr lang="en-US" sz="1200" b="1" i="0" kern="1200" dirty="0">
                <a:solidFill>
                  <a:schemeClr val="tx1"/>
                </a:solidFill>
                <a:effectLst/>
                <a:latin typeface="Arial" panose="020B0604020202020204" pitchFamily="34" charset="0"/>
                <a:ea typeface="+mn-ea"/>
                <a:cs typeface="Arial" panose="020B0604020202020204" pitchFamily="34" charset="0"/>
              </a:rPr>
              <a:t>Meth Inside Out: Human Impact—Women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“Human Impact” provides an eye-opening introduction to the impact of meth on individuals, families, and communities across the globe. The</a:t>
            </a:r>
            <a:r>
              <a:rPr lang="en-US" sz="1200" b="0" i="0" kern="1200" baseline="0" dirty="0">
                <a:solidFill>
                  <a:schemeClr val="tx1"/>
                </a:solidFill>
                <a:effectLst/>
                <a:latin typeface="Arial" panose="020B0604020202020204" pitchFamily="34" charset="0"/>
                <a:ea typeface="+mn-ea"/>
                <a:cs typeface="Arial" panose="020B0604020202020204" pitchFamily="34" charset="0"/>
              </a:rPr>
              <a:t> video: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Arial" panose="020B0604020202020204" pitchFamily="34" charset="0"/>
              <a:ea typeface="+mn-ea"/>
              <a:cs typeface="Arial" panose="020B0604020202020204" pitchFamily="34" charset="0"/>
            </a:endParaRP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Explores motivations for use, including the need to escape negative feelings, lose weight, enhance sex, and increase energy.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Reveals how many of these factors impact women disproportionately, resulting in specialized needs in recovery.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Focuses on the magnitude and consequences of use, including job and property loss, poverty, incarceration, and effects on children.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Spotlights the link between meth and violence, especially domestic violence and crimes that result in imprisonment. </a:t>
            </a:r>
          </a:p>
          <a:p>
            <a:pPr marL="171450" lvl="0" indent="-171450">
              <a:buFont typeface="Arial" panose="020B0604020202020204" pitchFamily="34" charset="0"/>
              <a:buChar char="•"/>
            </a:pPr>
            <a:r>
              <a:rPr lang="en-US" sz="1200" kern="1200" dirty="0">
                <a:solidFill>
                  <a:schemeClr val="tx1"/>
                </a:solidFill>
                <a:effectLst/>
                <a:latin typeface="Arial" panose="020B0604020202020204" pitchFamily="34" charset="0"/>
                <a:ea typeface="+mn-ea"/>
                <a:cs typeface="Arial" panose="020B0604020202020204" pitchFamily="34" charset="0"/>
              </a:rPr>
              <a:t>Concludes with realistic solutions.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panose="020B0604020202020204" pitchFamily="34" charset="0"/>
                <a:ea typeface="+mn-ea"/>
                <a:cs typeface="Arial" panose="020B0604020202020204" pitchFamily="34" charset="0"/>
              </a:rPr>
              <a:t>https://youtu.be/M36726ef6B4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9357844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these general points</a:t>
            </a:r>
            <a:r>
              <a:rPr lang="en-US" baseline="0" dirty="0"/>
              <a:t> to remember.</a:t>
            </a:r>
          </a:p>
          <a:p>
            <a:endParaRPr lang="en-US" baseline="0" dirty="0"/>
          </a:p>
          <a:p>
            <a:r>
              <a:rPr lang="en-US" dirty="0"/>
              <a:t>A</a:t>
            </a:r>
            <a:r>
              <a:rPr lang="en-US" baseline="0" dirty="0"/>
              <a:t> person can overdose on methamphetamines, it is highly addictive, and it has withdrawal symptoms that can make engagement and treatment challenging. </a:t>
            </a:r>
          </a:p>
        </p:txBody>
      </p:sp>
      <p:sp>
        <p:nvSpPr>
          <p:cNvPr id="4" name="Slide Number Placeholder 3"/>
          <p:cNvSpPr>
            <a:spLocks noGrp="1"/>
          </p:cNvSpPr>
          <p:nvPr>
            <p:ph type="sldNum" sz="quarter" idx="10"/>
          </p:nvPr>
        </p:nvSpPr>
        <p:spPr/>
        <p:txBody>
          <a:bodyPr/>
          <a:lstStyle/>
          <a:p>
            <a:fld id="{0ACEA44E-77D1-4ACB-B4AF-770395ABA502}" type="slidenum">
              <a:rPr lang="en-US" smtClean="0"/>
              <a:t>21</a:t>
            </a:fld>
            <a:endParaRPr lang="en-US" dirty="0"/>
          </a:p>
        </p:txBody>
      </p:sp>
    </p:spTree>
    <p:extLst>
      <p:ext uri="{BB962C8B-B14F-4D97-AF65-F5344CB8AC3E}">
        <p14:creationId xmlns:p14="http://schemas.microsoft.com/office/powerpoint/2010/main" val="3314577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767932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This slide summarizes the ways that parental substance use can affect the family.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next sections address different aspects of the effects related to methamphetamines. However, as with any substance use disorder, the whole family is affected.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r>
              <a:rPr lang="en-US" sz="1200" b="1" kern="1200" dirty="0">
                <a:solidFill>
                  <a:schemeClr val="tx1"/>
                </a:solidFill>
                <a:effectLst/>
                <a:latin typeface="Arial" panose="020B0604020202020204" pitchFamily="34" charset="0"/>
                <a:ea typeface="+mn-ea"/>
                <a:cs typeface="Arial" panose="020B0604020202020204" pitchFamily="34" charset="0"/>
              </a:rPr>
              <a:t>***Review the highlights from the previous slides and ask participants if they have any other examples of the effects of parental substance use on the family—particularly given the data about the unique characteristics of women who use methamphetamine. Ask participants to discuss how the unique needs of women may require services to address needs or potential barriers to case plan compliance such as employment, child care, trauma, domestic violence, and mental or physical health care.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CFCAECDE-312E-477C-9E36-DED31127EE48}"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2451945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Children in methamphetamine-involved families are at increased likelihood of placement in foster care and decreased likelihood of reunification compared to children in families with alcohol use or no substance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Methamphetamine use is</a:t>
            </a:r>
            <a:r>
              <a:rPr lang="en-US" sz="1200" baseline="0" dirty="0"/>
              <a:t> considered especially </a:t>
            </a:r>
            <a:r>
              <a:rPr lang="en-US" sz="1200" dirty="0"/>
              <a:t>dangerous for children because of the high rates of female caregiver use, the existence of home laboratories, and increased violence and neglect in the home.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indent="0">
              <a:buFont typeface="Arial" panose="020B0604020202020204" pitchFamily="34" charset="0"/>
              <a:buNone/>
            </a:pPr>
            <a:r>
              <a:rPr lang="en-US" sz="1200" dirty="0">
                <a:cs typeface="Arial" panose="020B0604020202020204" pitchFamily="34" charset="0"/>
              </a:rPr>
              <a:t>In child welfare cases where parental methamphetamine use and methamphetamine polysubstance use are present, out-of-home placements may be more common, and decreased reunification rates and higher rates of adoption are seen as compared to cases with other types of parental substance use.</a:t>
            </a:r>
          </a:p>
          <a:p>
            <a:pPr marL="0" indent="0">
              <a:buFont typeface="Arial" panose="020B0604020202020204" pitchFamily="34" charset="0"/>
              <a:buNone/>
            </a:pPr>
            <a:endParaRPr lang="en-US" sz="1200" dirty="0">
              <a:cs typeface="Arial" panose="020B0604020202020204" pitchFamily="34" charset="0"/>
            </a:endParaRPr>
          </a:p>
          <a:p>
            <a:pPr marL="0" indent="0">
              <a:buFont typeface="Arial" panose="020B0604020202020204" pitchFamily="34" charset="0"/>
              <a:buNone/>
            </a:pPr>
            <a:r>
              <a:rPr lang="en-US" sz="1200" b="1" dirty="0">
                <a:cs typeface="Arial" panose="020B0604020202020204" pitchFamily="34" charset="0"/>
              </a:rPr>
              <a:t>***</a:t>
            </a:r>
            <a:r>
              <a:rPr lang="en-US" sz="1200" b="1" baseline="0" dirty="0">
                <a:cs typeface="Arial" panose="020B0604020202020204" pitchFamily="34" charset="0"/>
              </a:rPr>
              <a:t> Ask participants their impressions. While these were studies in different parts of the country with varying methodologies, what policies, practices, or caseworker knowledge could contribute to these outcomes? </a:t>
            </a:r>
            <a:endParaRPr lang="en-US"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F4162"/>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t>24</a:t>
            </a:fld>
            <a:endParaRPr lang="en-US" dirty="0"/>
          </a:p>
        </p:txBody>
      </p:sp>
    </p:spTree>
    <p:extLst>
      <p:ext uri="{BB962C8B-B14F-4D97-AF65-F5344CB8AC3E}">
        <p14:creationId xmlns:p14="http://schemas.microsoft.com/office/powerpoint/2010/main" val="3270109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4C65A285-4658-433A-BD4F-7F945C3578A8}" type="slidenum">
              <a:rPr lang="en-US" altLang="en-US" sz="1200">
                <a:solidFill>
                  <a:srgbClr val="000000"/>
                </a:solidFill>
              </a:rPr>
              <a:pPr eaLnBrk="1" hangingPunct="1"/>
              <a:t>25</a:t>
            </a:fld>
            <a:endParaRPr lang="en-US" altLang="en-US" sz="1200" dirty="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cs typeface="Arial" panose="020B0604020202020204" pitchFamily="34" charset="0"/>
              </a:rPr>
              <a:t>These</a:t>
            </a:r>
            <a:r>
              <a:rPr lang="en-US" altLang="en-US" baseline="0" dirty="0">
                <a:latin typeface="Arial" panose="020B0604020202020204" pitchFamily="34" charset="0"/>
                <a:cs typeface="Arial" panose="020B0604020202020204" pitchFamily="34" charset="0"/>
              </a:rPr>
              <a:t> are some of the risks that may come along with a parent’s methamphetamine use</a:t>
            </a:r>
            <a:r>
              <a:rPr lang="en-US" altLang="en-US" dirty="0">
                <a:latin typeface="Arial" panose="020B0604020202020204" pitchFamily="34" charset="0"/>
                <a:cs typeface="Arial" panose="020B0604020202020204" pitchFamily="34" charset="0"/>
              </a:rPr>
              <a:t> and should be considered when identifying and assessing safety threats, risk, and parenting capacity.</a:t>
            </a:r>
          </a:p>
          <a:p>
            <a:pPr eaLnBrk="1" hangingPunct="1"/>
            <a:endParaRPr lang="en-US" altLang="en-US" dirty="0">
              <a:latin typeface="Arial" panose="020B0604020202020204" pitchFamily="34" charset="0"/>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***Brainstorm with participants the best approach to identifying methamphetamine use. Ensure that substance use disorder screening questions, examination of the physical environment and personal appearance, and drug testing are used. Caution that physical appearance and behavioral signs don’t necessarily mean a parent is using methamphetamine. A comprehensive substance use disorder assessment by a professional is needed to fully understand the extent of the use.</a:t>
            </a:r>
            <a:endParaRPr lang="en-US" sz="1200" kern="1200" dirty="0">
              <a:solidFill>
                <a:schemeClr val="tx1"/>
              </a:solidFill>
              <a:effectLst/>
              <a:latin typeface="Arial" panose="020B0604020202020204" pitchFamily="34" charset="0"/>
              <a:ea typeface="+mn-ea"/>
              <a:cs typeface="Arial" panose="020B0604020202020204" pitchFamily="34" charset="0"/>
            </a:endParaRPr>
          </a:p>
          <a:p>
            <a:pPr eaLnBrk="1" hangingPunct="1"/>
            <a:endParaRPr lang="en-US" altLang="en-US" dirty="0"/>
          </a:p>
        </p:txBody>
      </p:sp>
    </p:spTree>
    <p:extLst>
      <p:ext uri="{BB962C8B-B14F-4D97-AF65-F5344CB8AC3E}">
        <p14:creationId xmlns:p14="http://schemas.microsoft.com/office/powerpoint/2010/main" val="8024767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spcAft>
                <a:spcPts val="600"/>
              </a:spcAft>
              <a:buFont typeface="Arial" panose="020B0604020202020204" pitchFamily="34" charset="0"/>
              <a:buNone/>
            </a:pPr>
            <a:r>
              <a:rPr lang="en-US" sz="1200" dirty="0">
                <a:latin typeface="Arial" panose="020B0604020202020204" pitchFamily="34" charset="0"/>
                <a:cs typeface="Arial" panose="020B0604020202020204" pitchFamily="34" charset="0"/>
              </a:rPr>
              <a:t>Children affected by parental methamphetamine use are often exposed to violence, parental absence, emotional abuse, and chronic maltreatment; these factors have detrimental effects on child development.</a:t>
            </a:r>
          </a:p>
          <a:p>
            <a:endParaRPr lang="en-US" sz="1200" dirty="0">
              <a:cs typeface="Arial" panose="020B0604020202020204" pitchFamily="34" charset="0"/>
            </a:endParaRPr>
          </a:p>
          <a:p>
            <a:r>
              <a:rPr lang="en-US" sz="1200" dirty="0">
                <a:cs typeface="Arial" panose="020B0604020202020204" pitchFamily="34" charset="0"/>
              </a:rPr>
              <a:t>Parents with methamphetamine use disorder often exhibit irritability, anger, and violence, compromising child safety.</a:t>
            </a:r>
          </a:p>
          <a:p>
            <a:endParaRPr lang="en-US" sz="1200" dirty="0">
              <a:cs typeface="Arial" panose="020B0604020202020204" pitchFamily="34" charset="0"/>
            </a:endParaRPr>
          </a:p>
          <a:p>
            <a:r>
              <a:rPr lang="en-US" sz="1200" dirty="0">
                <a:cs typeface="Arial" panose="020B0604020202020204" pitchFamily="34" charset="0"/>
              </a:rPr>
              <a:t>Exposure to psychoactive components of the stimulant during childhood can hinder development and lead to cognitive deficits.</a:t>
            </a:r>
          </a:p>
          <a:p>
            <a:endParaRPr lang="en-US" sz="1200" dirty="0">
              <a:cs typeface="Arial" panose="020B0604020202020204" pitchFamily="34" charset="0"/>
            </a:endParaRPr>
          </a:p>
          <a:p>
            <a:r>
              <a:rPr lang="en-US" sz="1200" b="1" dirty="0">
                <a:cs typeface="Arial" panose="020B0604020202020204" pitchFamily="34" charset="0"/>
              </a:rPr>
              <a:t>***Ask participants for examples</a:t>
            </a:r>
            <a:r>
              <a:rPr lang="en-US" sz="1200" b="1" baseline="0" dirty="0">
                <a:cs typeface="Arial" panose="020B0604020202020204" pitchFamily="34" charset="0"/>
              </a:rPr>
              <a:t> of interventions to address the needs of children belonging to families affected by substance use disorders. Include information about specific programs and services for children. </a:t>
            </a:r>
          </a:p>
          <a:p>
            <a:endParaRPr lang="en-US" sz="1100" b="1" baseline="0" dirty="0">
              <a:cs typeface="Arial" panose="020B0604020202020204" pitchFamily="34" charset="0"/>
            </a:endParaRPr>
          </a:p>
          <a:p>
            <a:r>
              <a:rPr lang="en-US" sz="1100" b="0" baseline="0" dirty="0">
                <a:cs typeface="Arial" panose="020B0604020202020204" pitchFamily="34" charset="0"/>
              </a:rPr>
              <a:t>See </a:t>
            </a:r>
            <a:r>
              <a:rPr lang="en-US" sz="1100" b="0" i="1" baseline="0" dirty="0">
                <a:cs typeface="Arial" panose="020B0604020202020204" pitchFamily="34" charset="0"/>
              </a:rPr>
              <a:t>Module 6: Understanding the Needs of Children of Parents with Substance Use or Co-Occurring Disorders </a:t>
            </a:r>
            <a:r>
              <a:rPr lang="en-US" sz="1100" b="0" baseline="0" dirty="0">
                <a:cs typeface="Arial" panose="020B0604020202020204" pitchFamily="34" charset="0"/>
              </a:rPr>
              <a:t>for more information.</a:t>
            </a:r>
            <a:endParaRPr lang="en-US" sz="11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0ACEA44E-77D1-4ACB-B4AF-770395ABA502}" type="slidenum">
              <a:rPr lang="en-US" smtClean="0"/>
              <a:t>26</a:t>
            </a:fld>
            <a:endParaRPr lang="en-US" dirty="0"/>
          </a:p>
        </p:txBody>
      </p:sp>
    </p:spTree>
    <p:extLst>
      <p:ext uri="{BB962C8B-B14F-4D97-AF65-F5344CB8AC3E}">
        <p14:creationId xmlns:p14="http://schemas.microsoft.com/office/powerpoint/2010/main" val="2045546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22527715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panose="020B0604020202020204" pitchFamily="34" charset="0"/>
                <a:ea typeface="+mn-ea"/>
                <a:cs typeface="Arial" panose="020B0604020202020204" pitchFamily="34" charset="0"/>
              </a:rPr>
              <a:t>Methamphetamine use during pregnancy is associated with shorter gestational ages and lower birth weight, especially if the substance </a:t>
            </a:r>
            <a:r>
              <a:rPr lang="en-US" sz="1200" b="0" i="0" kern="1200" baseline="0" dirty="0">
                <a:solidFill>
                  <a:schemeClr val="tx1"/>
                </a:solidFill>
                <a:effectLst/>
                <a:latin typeface="Arial" panose="020B0604020202020204" pitchFamily="34" charset="0"/>
                <a:ea typeface="+mn-ea"/>
                <a:cs typeface="Arial" panose="020B0604020202020204" pitchFamily="34" charset="0"/>
              </a:rPr>
              <a:t>is </a:t>
            </a:r>
            <a:r>
              <a:rPr lang="en-US" sz="1200" b="0" i="0" kern="1200" dirty="0">
                <a:solidFill>
                  <a:schemeClr val="tx1"/>
                </a:solidFill>
                <a:effectLst/>
                <a:latin typeface="Arial" panose="020B0604020202020204" pitchFamily="34" charset="0"/>
                <a:ea typeface="+mn-ea"/>
                <a:cs typeface="Arial" panose="020B0604020202020204" pitchFamily="34" charset="0"/>
              </a:rPr>
              <a:t>used continuously during pregnancy.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Studies that</a:t>
            </a:r>
            <a:r>
              <a:rPr lang="en-US" baseline="0" dirty="0">
                <a:latin typeface="Arial" panose="020B0604020202020204" pitchFamily="34" charset="0"/>
                <a:cs typeface="Arial" panose="020B0604020202020204" pitchFamily="34" charset="0"/>
              </a:rPr>
              <a:t> examine the effects of </a:t>
            </a:r>
            <a:r>
              <a:rPr lang="en-US" dirty="0">
                <a:latin typeface="Arial" panose="020B0604020202020204" pitchFamily="34" charset="0"/>
                <a:cs typeface="Arial" panose="020B0604020202020204" pitchFamily="34" charset="0"/>
              </a:rPr>
              <a:t>prenatal</a:t>
            </a:r>
            <a:r>
              <a:rPr lang="en-US" baseline="0" dirty="0">
                <a:latin typeface="Arial" panose="020B0604020202020204" pitchFamily="34" charset="0"/>
                <a:cs typeface="Arial" panose="020B0604020202020204" pitchFamily="34" charset="0"/>
              </a:rPr>
              <a:t> exposure to methamphetamine </a:t>
            </a:r>
            <a:r>
              <a:rPr lang="en-US" dirty="0">
                <a:latin typeface="Arial" panose="020B0604020202020204" pitchFamily="34" charset="0"/>
                <a:cs typeface="Arial" panose="020B0604020202020204" pitchFamily="34" charset="0"/>
              </a:rPr>
              <a:t>suffer from methodological problems such as poor compliance, small sample size, and multiple other confounding variables, such as the effects of poverty, poor diet, and tobacco use.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studies of other substance use during pregnancy, these other variables have been shown to be as harmful or more harmful than the substance use itself.</a:t>
            </a:r>
          </a:p>
          <a:p>
            <a:pPr marL="0" indent="0">
              <a:buFont typeface="+mj-lt"/>
              <a:buNone/>
            </a:pPr>
            <a:endParaRPr lang="en-US" dirty="0"/>
          </a:p>
          <a:p>
            <a:endParaRPr lang="en-US" dirty="0"/>
          </a:p>
        </p:txBody>
      </p:sp>
      <p:sp>
        <p:nvSpPr>
          <p:cNvPr id="4" name="Slide Number Placeholder 3"/>
          <p:cNvSpPr>
            <a:spLocks noGrp="1"/>
          </p:cNvSpPr>
          <p:nvPr>
            <p:ph type="sldNum" sz="quarter" idx="10"/>
          </p:nvPr>
        </p:nvSpPr>
        <p:spPr/>
        <p:txBody>
          <a:bodyPr/>
          <a:lstStyle/>
          <a:p>
            <a:fld id="{B5B96F63-7554-416E-AFA9-E7B870EA2A8F}"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5159688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Chronic and long-term use of methamphetamine can impact the developmental trajectory of children prenatally exposed to the stimulant and increase the risks of abuse and neglect.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t>29</a:t>
            </a:fld>
            <a:endParaRPr lang="en-US" dirty="0"/>
          </a:p>
        </p:txBody>
      </p:sp>
    </p:spTree>
    <p:extLst>
      <p:ext uri="{BB962C8B-B14F-4D97-AF65-F5344CB8AC3E}">
        <p14:creationId xmlns:p14="http://schemas.microsoft.com/office/powerpoint/2010/main" val="24166855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The goal of this special topic training is to provide an overview of the effects of methamphetamine use on families. The training provides information on methamphetamine and signs of use. Participants will be able to assess how methamphetamine use may impact the safety and well-being of the family, and gain an understanding of the warning signs of methamphetamine manufacturing. Participants will learn referral and treatment options for family members.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F416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F4162"/>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F4162"/>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t>3</a:t>
            </a:fld>
            <a:endParaRPr lang="en-US" dirty="0"/>
          </a:p>
        </p:txBody>
      </p:sp>
    </p:spTree>
    <p:extLst>
      <p:ext uri="{BB962C8B-B14F-4D97-AF65-F5344CB8AC3E}">
        <p14:creationId xmlns:p14="http://schemas.microsoft.com/office/powerpoint/2010/main" val="42350867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4863" y="1273175"/>
            <a:ext cx="6113462" cy="3438525"/>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The following slides</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look at the effects of prenatal substance exposure. </a:t>
            </a:r>
          </a:p>
          <a:p>
            <a:pPr lvl="0" defTabSz="465887">
              <a:lnSpc>
                <a:spcPct val="117999"/>
              </a:lnSpc>
              <a:defRPr/>
            </a:pPr>
            <a:endParaRPr lang="en-US" sz="1200" dirty="0">
              <a:latin typeface="Arial" panose="020B0604020202020204" pitchFamily="34" charset="0"/>
              <a:cs typeface="Arial" panose="020B0604020202020204" pitchFamily="34" charset="0"/>
            </a:endParaRPr>
          </a:p>
          <a:p>
            <a:pPr marL="0" marR="0" lvl="0" indent="0" algn="l" defTabSz="465887" rtl="0" eaLnBrk="1" fontAlgn="auto" latinLnBrk="0" hangingPunct="1">
              <a:lnSpc>
                <a:spcPct val="117999"/>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The American Academy of Pediatrics published a technical</a:t>
            </a:r>
            <a:r>
              <a:rPr lang="en-US" sz="1200" baseline="0" dirty="0">
                <a:latin typeface="Arial" panose="020B0604020202020204" pitchFamily="34" charset="0"/>
                <a:cs typeface="Arial" panose="020B0604020202020204" pitchFamily="34" charset="0"/>
              </a:rPr>
              <a:t> report that included a c</a:t>
            </a:r>
            <a:r>
              <a:rPr lang="en-US" sz="1200" dirty="0">
                <a:latin typeface="Arial" panose="020B0604020202020204" pitchFamily="34" charset="0"/>
                <a:cs typeface="Arial" panose="020B0604020202020204" pitchFamily="34" charset="0"/>
              </a:rPr>
              <a:t>omprehensive review of approximately 275 peer-reviewed articles spanning 40 years (1968-2006). W</a:t>
            </a:r>
            <a:r>
              <a:rPr lang="en-US" sz="1200" kern="1200" dirty="0">
                <a:solidFill>
                  <a:schemeClr val="tx1"/>
                </a:solidFill>
                <a:latin typeface="Arial" panose="020B0604020202020204" pitchFamily="34" charset="0"/>
                <a:ea typeface="+mn-ea"/>
                <a:cs typeface="Arial" panose="020B0604020202020204" pitchFamily="34" charset="0"/>
              </a:rPr>
              <a:t>hile the article was published in 2013, it</a:t>
            </a:r>
            <a:r>
              <a:rPr lang="en-US" sz="1200" kern="1200" baseline="0" dirty="0">
                <a:solidFill>
                  <a:schemeClr val="tx1"/>
                </a:solidFill>
                <a:latin typeface="Arial" panose="020B0604020202020204" pitchFamily="34" charset="0"/>
                <a:ea typeface="+mn-ea"/>
                <a:cs typeface="Arial" panose="020B0604020202020204" pitchFamily="34" charset="0"/>
              </a:rPr>
              <a:t> is based on articles published up to 2006</a:t>
            </a:r>
            <a:r>
              <a:rPr lang="en-US" sz="1200" kern="1200" dirty="0">
                <a:solidFill>
                  <a:schemeClr val="tx1"/>
                </a:solidFill>
                <a:latin typeface="Arial" panose="020B0604020202020204" pitchFamily="34" charset="0"/>
                <a:ea typeface="+mn-ea"/>
                <a:cs typeface="Arial" panose="020B0604020202020204" pitchFamily="34" charset="0"/>
              </a:rPr>
              <a:t>, so there is still a great deal to learn about how prenatal substance exposure affects infants</a:t>
            </a:r>
            <a:r>
              <a:rPr lang="en-US" sz="1200" kern="1200" baseline="0" dirty="0">
                <a:solidFill>
                  <a:schemeClr val="tx1"/>
                </a:solidFill>
                <a:latin typeface="Arial" panose="020B0604020202020204" pitchFamily="34" charset="0"/>
                <a:ea typeface="+mn-ea"/>
                <a:cs typeface="Arial" panose="020B0604020202020204" pitchFamily="34" charset="0"/>
              </a:rPr>
              <a:t> and children. </a:t>
            </a:r>
            <a:endParaRPr lang="en-US" sz="1200" dirty="0">
              <a:latin typeface="Arial" panose="020B0604020202020204" pitchFamily="34" charset="0"/>
              <a:cs typeface="Arial" panose="020B0604020202020204" pitchFamily="34" charset="0"/>
            </a:endParaRPr>
          </a:p>
          <a:p>
            <a:pPr lvl="0" defTabSz="465887">
              <a:lnSpc>
                <a:spcPct val="117999"/>
              </a:lnSpc>
              <a:defRPr/>
            </a:pPr>
            <a:endParaRPr lang="en-US" sz="1200" dirty="0">
              <a:latin typeface="Arial" panose="020B0604020202020204" pitchFamily="34" charset="0"/>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It</a:t>
            </a:r>
            <a:r>
              <a:rPr lang="en-US" sz="1200" kern="1200" baseline="0" dirty="0">
                <a:solidFill>
                  <a:schemeClr val="tx1"/>
                </a:solidFill>
                <a:effectLst/>
                <a:latin typeface="Arial" panose="020B0604020202020204" pitchFamily="34" charset="0"/>
                <a:ea typeface="+mn-ea"/>
                <a:cs typeface="Arial" panose="020B0604020202020204" pitchFamily="34" charset="0"/>
              </a:rPr>
              <a:t> is</a:t>
            </a:r>
            <a:r>
              <a:rPr lang="en-US" sz="1200" kern="1200" dirty="0">
                <a:solidFill>
                  <a:schemeClr val="tx1"/>
                </a:solidFill>
                <a:effectLst/>
                <a:latin typeface="Arial" panose="020B0604020202020204" pitchFamily="34" charset="0"/>
                <a:ea typeface="+mn-ea"/>
                <a:cs typeface="Arial" panose="020B0604020202020204" pitchFamily="34" charset="0"/>
              </a:rPr>
              <a:t> important to note that very few individuals use one substance at a time, so it is difficult to parse out the effects by substance.</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The point</a:t>
            </a:r>
            <a:r>
              <a:rPr lang="en-US" sz="1200" kern="1200" baseline="0" dirty="0">
                <a:solidFill>
                  <a:schemeClr val="tx1"/>
                </a:solidFill>
                <a:effectLst/>
                <a:latin typeface="Arial" panose="020B0604020202020204" pitchFamily="34" charset="0"/>
                <a:ea typeface="+mn-ea"/>
                <a:cs typeface="Arial" panose="020B0604020202020204" pitchFamily="34" charset="0"/>
              </a:rPr>
              <a:t> of sharing this data </a:t>
            </a:r>
            <a:r>
              <a:rPr lang="en-US" sz="1200" kern="1200" dirty="0">
                <a:solidFill>
                  <a:schemeClr val="tx1"/>
                </a:solidFill>
                <a:effectLst/>
                <a:latin typeface="Arial" panose="020B0604020202020204" pitchFamily="34" charset="0"/>
                <a:ea typeface="+mn-ea"/>
                <a:cs typeface="Arial" panose="020B0604020202020204" pitchFamily="34" charset="0"/>
              </a:rPr>
              <a:t>is not to compare across substances but to point out similarities in some developmental domains, to recognize that more research is needed, and to understand polysubstance use should be expected when looking at developmental outcomes.</a:t>
            </a:r>
          </a:p>
          <a:p>
            <a:pPr lvl="0"/>
            <a:endParaRPr lang="en-US" sz="1200" dirty="0">
              <a:solidFill>
                <a:prstClr val="black"/>
              </a:solidFill>
              <a:latin typeface="Arial" panose="020B0604020202020204" pitchFamily="34" charset="0"/>
              <a:cs typeface="Arial" panose="020B0604020202020204" pitchFamily="34" charset="0"/>
            </a:endParaRPr>
          </a:p>
          <a:p>
            <a:pPr marL="147734" lvl="0" indent="-147734">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This knowledge is very much in a state of flux and there is not enough information to make a formal conclusion.</a:t>
            </a:r>
          </a:p>
          <a:p>
            <a:pPr marL="147734" lvl="0" indent="-147734">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Very few individuals only</a:t>
            </a:r>
            <a:r>
              <a:rPr lang="en-US" sz="1200" baseline="0" dirty="0">
                <a:solidFill>
                  <a:prstClr val="black"/>
                </a:solidFill>
                <a:latin typeface="Arial" panose="020B0604020202020204" pitchFamily="34" charset="0"/>
                <a:cs typeface="Arial" panose="020B0604020202020204" pitchFamily="34" charset="0"/>
              </a:rPr>
              <a:t> use a single substance</a:t>
            </a:r>
            <a:r>
              <a:rPr lang="en-US" sz="1200" dirty="0">
                <a:solidFill>
                  <a:prstClr val="black"/>
                </a:solidFill>
                <a:latin typeface="Arial" panose="020B0604020202020204" pitchFamily="34" charset="0"/>
                <a:cs typeface="Arial" panose="020B0604020202020204" pitchFamily="34" charset="0"/>
              </a:rPr>
              <a:t>, so it is not easy to parse this out by substance.</a:t>
            </a:r>
          </a:p>
          <a:p>
            <a:pPr marL="147734" lvl="0" indent="-147734">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While opioids have a strong effect on short-term withdrawal symptoms, other substances such as alcohol, cocaine, marijuana, and nicotine show more effects on long-term outcomes. </a:t>
            </a:r>
          </a:p>
          <a:p>
            <a:pPr marL="147734" lvl="0" indent="-147734">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Prenatal exposure to alcohol has effects in 9 of 10 developmental domains studied, including short-term/birth outcomes and long-term outcomes. </a:t>
            </a:r>
          </a:p>
          <a:p>
            <a:pPr marL="147734" lvl="0" indent="-147734">
              <a:buFont typeface="Arial" panose="020B0604020202020204" pitchFamily="34" charset="0"/>
              <a:buChar char="•"/>
            </a:pPr>
            <a:r>
              <a:rPr lang="en-US" sz="1200" dirty="0">
                <a:solidFill>
                  <a:prstClr val="black"/>
                </a:solidFill>
                <a:latin typeface="Arial" panose="020B0604020202020204" pitchFamily="34" charset="0"/>
                <a:cs typeface="Arial" panose="020B0604020202020204" pitchFamily="34" charset="0"/>
              </a:rPr>
              <a:t>There are some substances and outcomes for which there is not consensus or not enough data to determine consensus</a:t>
            </a:r>
            <a:r>
              <a:rPr lang="en-US" sz="1200" i="1" dirty="0">
                <a:solidFill>
                  <a:prstClr val="black"/>
                </a:solidFill>
                <a:latin typeface="Arial" panose="020B0604020202020204" pitchFamily="34" charset="0"/>
                <a:cs typeface="Arial" panose="020B0604020202020204" pitchFamily="34" charset="0"/>
              </a:rPr>
              <a:t>. </a:t>
            </a:r>
          </a:p>
          <a:p>
            <a:endParaRPr lang="en-US" dirty="0"/>
          </a:p>
        </p:txBody>
      </p:sp>
      <p:sp>
        <p:nvSpPr>
          <p:cNvPr id="4" name="Slide Number Placeholder 3"/>
          <p:cNvSpPr>
            <a:spLocks noGrp="1"/>
          </p:cNvSpPr>
          <p:nvPr>
            <p:ph type="sldNum" sz="quarter" idx="10"/>
          </p:nvPr>
        </p:nvSpPr>
        <p:spPr>
          <a:xfrm>
            <a:off x="4101132" y="9213879"/>
            <a:ext cx="3137441" cy="486713"/>
          </a:xfrm>
          <a:prstGeom prst="rect">
            <a:avLst/>
          </a:prstGeom>
        </p:spPr>
        <p:txBody>
          <a:bodyPr lIns="96653" tIns="48326" rIns="96653" bIns="48326"/>
          <a:lstStyle/>
          <a:p>
            <a:fld id="{A1577B5E-5F4F-4323-A3F8-7162DDA357F1}"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33809463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728663"/>
            <a:ext cx="6465888" cy="3636962"/>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trainer may want to point out the</a:t>
            </a:r>
            <a:r>
              <a:rPr lang="en-US" baseline="0" dirty="0">
                <a:latin typeface="Arial" panose="020B0604020202020204" pitchFamily="34" charset="0"/>
                <a:cs typeface="Arial" panose="020B0604020202020204" pitchFamily="34" charset="0"/>
              </a:rPr>
              <a:t> withdrawal effect of opiates, but other substances, alcohol in particular, have shown strong effects in the other domains of child development.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5559313" y="7063974"/>
            <a:ext cx="4252976" cy="373146"/>
          </a:xfrm>
          <a:prstGeom prst="rect">
            <a:avLst/>
          </a:prstGeom>
        </p:spPr>
        <p:txBody>
          <a:bodyPr lIns="96653" tIns="48326" rIns="96653" bIns="48326"/>
          <a:lstStyle/>
          <a:p>
            <a:fld id="{3B244F8D-D847-4B14-A56F-3D1D1420A15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6342395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7350" y="728663"/>
            <a:ext cx="6465888" cy="3636962"/>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Similarly, for alcohol, it</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important to note that an effect has been demonstrated in each domain of child development for the longer-term outcomes. This may be attributed to the fact that alcohol has been studied more than the other substances.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a:t>
            </a:r>
            <a:r>
              <a:rPr lang="en-US" sz="1200" kern="1200" baseline="0" dirty="0">
                <a:solidFill>
                  <a:schemeClr val="tx1"/>
                </a:solidFill>
                <a:effectLst/>
                <a:latin typeface="+mn-lt"/>
                <a:ea typeface="+mn-ea"/>
                <a:cs typeface="+mn-cs"/>
              </a:rPr>
              <a:t> is</a:t>
            </a:r>
            <a:r>
              <a:rPr lang="en-US" sz="1200" kern="1200" dirty="0">
                <a:solidFill>
                  <a:schemeClr val="tx1"/>
                </a:solidFill>
                <a:effectLst/>
                <a:latin typeface="+mn-lt"/>
                <a:ea typeface="+mn-ea"/>
                <a:cs typeface="+mn-cs"/>
              </a:rPr>
              <a:t> also important to note the lack of longer-term outcome studies related to methamphetamine exposure.</a:t>
            </a:r>
          </a:p>
        </p:txBody>
      </p:sp>
      <p:sp>
        <p:nvSpPr>
          <p:cNvPr id="4" name="Slide Number Placeholder 3"/>
          <p:cNvSpPr>
            <a:spLocks noGrp="1"/>
          </p:cNvSpPr>
          <p:nvPr>
            <p:ph type="sldNum" sz="quarter" idx="10"/>
          </p:nvPr>
        </p:nvSpPr>
        <p:spPr>
          <a:xfrm>
            <a:off x="5559313" y="7063974"/>
            <a:ext cx="4252976" cy="373146"/>
          </a:xfrm>
          <a:prstGeom prst="rect">
            <a:avLst/>
          </a:prstGeom>
        </p:spPr>
        <p:txBody>
          <a:bodyPr lIns="96653" tIns="48326" rIns="96653" bIns="48326"/>
          <a:lstStyle/>
          <a:p>
            <a:fld id="{3B244F8D-D847-4B14-A56F-3D1D1420A15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96554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Chronic and long-term use of methamphetamine can impact the developmental trajectory of children prenatally exposed to the stimulant and increase the risks of abuse and neglect. </a:t>
            </a:r>
          </a:p>
          <a:p>
            <a:endParaRPr lang="en-US" dirty="0">
              <a:latin typeface="Arial" panose="020B0604020202020204" pitchFamily="34" charset="0"/>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 Discuss available services for infants with prenatal exposure. Include referral processes</a:t>
            </a:r>
            <a:r>
              <a:rPr lang="en-US" sz="1200" b="1" kern="1200" baseline="0" dirty="0">
                <a:solidFill>
                  <a:schemeClr val="tx1"/>
                </a:solidFill>
                <a:effectLst/>
                <a:latin typeface="Arial" panose="020B0604020202020204" pitchFamily="34" charset="0"/>
                <a:ea typeface="+mn-ea"/>
                <a:cs typeface="Arial" panose="020B0604020202020204" pitchFamily="34" charset="0"/>
              </a:rPr>
              <a:t> and </a:t>
            </a:r>
            <a:r>
              <a:rPr lang="en-US" sz="1200" b="1" kern="1200" dirty="0">
                <a:solidFill>
                  <a:schemeClr val="tx1"/>
                </a:solidFill>
                <a:effectLst/>
                <a:latin typeface="Arial" panose="020B0604020202020204" pitchFamily="34" charset="0"/>
                <a:ea typeface="+mn-ea"/>
                <a:cs typeface="Arial" panose="020B0604020202020204" pitchFamily="34" charset="0"/>
              </a:rPr>
              <a:t>eligibility information.</a:t>
            </a: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t>33</a:t>
            </a:fld>
            <a:endParaRPr lang="en-US" dirty="0"/>
          </a:p>
        </p:txBody>
      </p:sp>
    </p:spTree>
    <p:extLst>
      <p:ext uri="{BB962C8B-B14F-4D97-AF65-F5344CB8AC3E}">
        <p14:creationId xmlns:p14="http://schemas.microsoft.com/office/powerpoint/2010/main" val="6442670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4014131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F428DDA-A0A0-43DC-B510-0A2C63965839}" type="slidenum">
              <a:rPr lang="en-US" altLang="en-US" sz="1200">
                <a:solidFill>
                  <a:srgbClr val="000000"/>
                </a:solidFill>
              </a:rPr>
              <a:pPr eaLnBrk="1" hangingPunct="1"/>
              <a:t>35</a:t>
            </a:fld>
            <a:endParaRPr lang="en-US" altLang="en-US" sz="1200" dirty="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There are some unique aspects to consider related to how methamphetamine is produced and how its production might affect family functioning and child safety.</a:t>
            </a:r>
          </a:p>
          <a:p>
            <a:pPr eaLnBrk="1" hangingPunct="1"/>
            <a:endParaRPr lang="en-US" altLang="en-US" baseline="0" dirty="0"/>
          </a:p>
        </p:txBody>
      </p:sp>
    </p:spTree>
    <p:extLst>
      <p:ext uri="{BB962C8B-B14F-4D97-AF65-F5344CB8AC3E}">
        <p14:creationId xmlns:p14="http://schemas.microsoft.com/office/powerpoint/2010/main" val="3863451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slide information.</a:t>
            </a:r>
          </a:p>
        </p:txBody>
      </p:sp>
      <p:sp>
        <p:nvSpPr>
          <p:cNvPr id="4" name="Slide Number Placeholder 3"/>
          <p:cNvSpPr>
            <a:spLocks noGrp="1"/>
          </p:cNvSpPr>
          <p:nvPr>
            <p:ph type="sldNum" sz="quarter" idx="10"/>
          </p:nvPr>
        </p:nvSpPr>
        <p:spPr/>
        <p:txBody>
          <a:bodyPr/>
          <a:lstStyle/>
          <a:p>
            <a:fld id="{0ACEA44E-77D1-4ACB-B4AF-770395ABA502}" type="slidenum">
              <a:rPr lang="en-US" smtClean="0"/>
              <a:t>36</a:t>
            </a:fld>
            <a:endParaRPr lang="en-US" dirty="0"/>
          </a:p>
        </p:txBody>
      </p:sp>
    </p:spTree>
    <p:extLst>
      <p:ext uri="{BB962C8B-B14F-4D97-AF65-F5344CB8AC3E}">
        <p14:creationId xmlns:p14="http://schemas.microsoft.com/office/powerpoint/2010/main" val="35467693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F428DDA-A0A0-43DC-B510-0A2C63965839}" type="slidenum">
              <a:rPr lang="en-US" altLang="en-US" sz="1200">
                <a:solidFill>
                  <a:srgbClr val="000000"/>
                </a:solidFill>
              </a:rPr>
              <a:pPr eaLnBrk="1" hangingPunct="1"/>
              <a:t>37</a:t>
            </a:fld>
            <a:endParaRPr lang="en-US" altLang="en-US" sz="1200" dirty="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Although</a:t>
            </a:r>
            <a:r>
              <a:rPr lang="en-US" altLang="en-US" baseline="0" dirty="0"/>
              <a:t> most methamphetamine is now made in super labs, knowing the signs of a small home lab is important. Review the possible signs of methamphetamine production.  </a:t>
            </a: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1511008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F428DDA-A0A0-43DC-B510-0A2C63965839}" type="slidenum">
              <a:rPr lang="en-US" altLang="en-US" sz="1200">
                <a:solidFill>
                  <a:srgbClr val="000000"/>
                </a:solidFill>
              </a:rPr>
              <a:pPr eaLnBrk="1" hangingPunct="1"/>
              <a:t>38</a:t>
            </a:fld>
            <a:endParaRPr lang="en-US" altLang="en-US" sz="1200" dirty="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Although</a:t>
            </a:r>
            <a:r>
              <a:rPr lang="en-US" altLang="en-US" baseline="0" dirty="0"/>
              <a:t> most methamphetamine is now made in super labs, knowing the signs of a small home lab is important. Review the possible signs of methamphetamine production.  </a:t>
            </a:r>
          </a:p>
          <a:p>
            <a:pPr eaLnBrk="1" hangingPunct="1"/>
            <a:endParaRPr lang="en-US" altLang="en-US" dirty="0"/>
          </a:p>
        </p:txBody>
      </p:sp>
    </p:spTree>
    <p:extLst>
      <p:ext uri="{BB962C8B-B14F-4D97-AF65-F5344CB8AC3E}">
        <p14:creationId xmlns:p14="http://schemas.microsoft.com/office/powerpoint/2010/main" val="4057908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lgn="l" defTabSz="914400" rtl="0" eaLnBrk="1" fontAlgn="auto" latinLnBrk="0" hangingPunct="1">
              <a:lnSpc>
                <a:spcPct val="100000"/>
              </a:lnSpc>
              <a:spcBef>
                <a:spcPts val="0"/>
              </a:spcBef>
              <a:spcAft>
                <a:spcPts val="0"/>
              </a:spcAft>
              <a:buClrTx/>
              <a:buSzTx/>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 Include information about local resources related to the production of methamphetamine and the child welfare safety policy.</a:t>
            </a: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t>39</a:t>
            </a:fld>
            <a:endParaRPr lang="en-US" dirty="0"/>
          </a:p>
        </p:txBody>
      </p:sp>
    </p:spTree>
    <p:extLst>
      <p:ext uri="{BB962C8B-B14F-4D97-AF65-F5344CB8AC3E}">
        <p14:creationId xmlns:p14="http://schemas.microsoft.com/office/powerpoint/2010/main" val="1390455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Differences in values among participants are important to recognize, as they may come up in the training and can come up with the families who participants are working with. These questions can be asked at the beginning of this training to help participants understand the different values and perspectives that they bring to the training. Have a brief discussion with participants on how their individual values can affect their work with families.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b="1" kern="1200" dirty="0">
                <a:solidFill>
                  <a:schemeClr val="tx1"/>
                </a:solidFill>
                <a:effectLst/>
                <a:latin typeface="Arial" panose="020B0604020202020204" pitchFamily="34" charset="0"/>
                <a:ea typeface="+mn-ea"/>
                <a:cs typeface="Arial" panose="020B0604020202020204" pitchFamily="34" charset="0"/>
              </a:rPr>
              <a:t>***Review the slide questions from </a:t>
            </a:r>
            <a:r>
              <a:rPr lang="en-US" sz="1200" b="1" i="1" kern="1200" dirty="0">
                <a:solidFill>
                  <a:schemeClr val="tx1"/>
                </a:solidFill>
                <a:effectLst/>
                <a:latin typeface="Arial" panose="020B0604020202020204" pitchFamily="34" charset="0"/>
                <a:ea typeface="+mn-ea"/>
                <a:cs typeface="Arial" panose="020B0604020202020204" pitchFamily="34" charset="0"/>
              </a:rPr>
              <a:t>The Collaborative Values Inventory (CVI),</a:t>
            </a:r>
            <a:r>
              <a:rPr lang="en-US" sz="1200" b="1" kern="1200" dirty="0">
                <a:solidFill>
                  <a:schemeClr val="tx1"/>
                </a:solidFill>
                <a:effectLst/>
                <a:latin typeface="Arial" panose="020B0604020202020204" pitchFamily="34" charset="0"/>
                <a:ea typeface="+mn-ea"/>
                <a:cs typeface="Arial" panose="020B0604020202020204" pitchFamily="34" charset="0"/>
              </a:rPr>
              <a:t> a validated tool that assesses how much a group shares beliefs and values that underlie its work. Participants can share their experiences or keep their answers private. Discussion should be limited to understanding value clarification, instead of debating individual answers to questions. Participants’ responses will fall along a continuum. </a:t>
            </a:r>
            <a:endParaRPr lang="en-US" sz="1200" kern="1200" dirty="0">
              <a:solidFill>
                <a:schemeClr val="tx1"/>
              </a:solidFill>
              <a:effectLst/>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03251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Drug Endangered Children (DEC) programs are multidisciplinary in nature and aim to address the safety and physical health needs of children. Communities that have adopted DEC strategies more recently have made efforts to address the needs of the whole family.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Some communities have studied outcomes related to DEC protocols. One study found that younger children were more likely to be designated by Child Protective Services as being at high or moderate risk of further abuse, to test positive for methamphetamine, and to have maternal alleged perpetrators of abuse. Older children were more likely to be designated as being at low risk for further abuse, to test negative for methamphetamine, and to have paternal alleged perpetrators of abuse.  </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The same study provided practice implications, including noting the young age at which children tend to be removed from homes with methamphetamine laboratories and being sensitive to the developmental needs of these children; following and intervening with these children long term; and encouraging father involvement in at-risk families given results suggesting that the presence of fathers in these families may act as a protective factor.</a:t>
            </a:r>
          </a:p>
          <a:p>
            <a:pPr marR="0" lvl="0" algn="l" defTabSz="914400" rtl="0" eaLnBrk="1" fontAlgn="auto" latinLnBrk="0" hangingPunct="1">
              <a:lnSpc>
                <a:spcPct val="100000"/>
              </a:lnSpc>
              <a:spcBef>
                <a:spcPts val="0"/>
              </a:spcBef>
              <a:spcAft>
                <a:spcPts val="0"/>
              </a:spcAft>
              <a:buClrTx/>
              <a:buSzTx/>
              <a:tabLst/>
              <a:defRPr/>
            </a:pPr>
            <a:endParaRPr lang="en-US" dirty="0">
              <a:latin typeface="Arial" panose="020B0604020202020204" pitchFamily="34" charset="0"/>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lang="en-US" sz="1200" b="1" i="0" kern="1200" dirty="0">
                <a:solidFill>
                  <a:schemeClr val="tx1"/>
                </a:solidFill>
                <a:effectLst/>
                <a:latin typeface="Arial" panose="020B0604020202020204" pitchFamily="34" charset="0"/>
                <a:ea typeface="+mn-ea"/>
                <a:cs typeface="Arial" panose="020B0604020202020204" pitchFamily="34" charset="0"/>
              </a:rPr>
              <a:t>*** Discuss</a:t>
            </a:r>
            <a:r>
              <a:rPr lang="en-US" sz="1200" b="1" i="0" kern="1200" baseline="0" dirty="0">
                <a:solidFill>
                  <a:schemeClr val="tx1"/>
                </a:solidFill>
                <a:effectLst/>
                <a:latin typeface="Arial" panose="020B0604020202020204" pitchFamily="34" charset="0"/>
                <a:ea typeface="+mn-ea"/>
                <a:cs typeface="Arial" panose="020B0604020202020204" pitchFamily="34" charset="0"/>
              </a:rPr>
              <a:t> and </a:t>
            </a:r>
            <a:r>
              <a:rPr lang="en-US" sz="1200" b="1" i="0" kern="1200" dirty="0">
                <a:solidFill>
                  <a:schemeClr val="tx1"/>
                </a:solidFill>
                <a:effectLst/>
                <a:latin typeface="Arial" panose="020B0604020202020204" pitchFamily="34" charset="0"/>
                <a:ea typeface="+mn-ea"/>
                <a:cs typeface="Arial" panose="020B0604020202020204" pitchFamily="34" charset="0"/>
              </a:rPr>
              <a:t>integrate information about DEC programs in your community.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t>40</a:t>
            </a:fld>
            <a:endParaRPr lang="en-US" dirty="0"/>
          </a:p>
        </p:txBody>
      </p:sp>
    </p:spTree>
    <p:extLst>
      <p:ext uri="{BB962C8B-B14F-4D97-AF65-F5344CB8AC3E}">
        <p14:creationId xmlns:p14="http://schemas.microsoft.com/office/powerpoint/2010/main" val="2417845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fld id="{BF428DDA-A0A0-43DC-B510-0A2C63965839}" type="slidenum">
              <a:rPr lang="en-US" altLang="en-US" sz="1200">
                <a:solidFill>
                  <a:srgbClr val="000000"/>
                </a:solidFill>
              </a:rPr>
              <a:pPr eaLnBrk="1" hangingPunct="1"/>
              <a:t>41</a:t>
            </a:fld>
            <a:endParaRPr lang="en-US" altLang="en-US" sz="1200" dirty="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Due to the nature of methamphetamine production, there may be some additional practice considerations necessary when a child is identified in a home where methamphetamine is being produced.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kern="1200" dirty="0">
              <a:solidFill>
                <a:srgbClr val="0F4162"/>
              </a:solidFill>
              <a:latin typeface="Arial" panose="020B0604020202020204" pitchFamily="34" charset="0"/>
              <a:cs typeface="Arial" panose="020B0604020202020204" pitchFamily="34" charset="0"/>
            </a:endParaRPr>
          </a:p>
          <a:p>
            <a:r>
              <a:rPr lang="en-US" altLang="en-US" b="1" dirty="0"/>
              <a:t>***Highlight any policies or procedures your agency has related to methamphetamine, particularly if there are concerns about meth labs.  </a:t>
            </a:r>
          </a:p>
          <a:p>
            <a:endParaRPr lang="en-US" altLang="en-US" b="1" dirty="0"/>
          </a:p>
          <a:p>
            <a:r>
              <a:rPr lang="en-US" altLang="en-US" b="1" dirty="0"/>
              <a:t>What is the procedure if a worker has concerns during a home visit that there may be meth manufacturing in the home?</a:t>
            </a:r>
          </a:p>
          <a:p>
            <a:pPr eaLnBrk="1" hangingPunct="1"/>
            <a:endParaRPr lang="en-US" altLang="en-US" dirty="0"/>
          </a:p>
        </p:txBody>
      </p:sp>
    </p:spTree>
    <p:extLst>
      <p:ext uri="{BB962C8B-B14F-4D97-AF65-F5344CB8AC3E}">
        <p14:creationId xmlns:p14="http://schemas.microsoft.com/office/powerpoint/2010/main" val="33226365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1505920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A 2006 National Institute on Drug Abuse report noted that treatment models based upon cognitive behavioral therapy, contingency management, and motivational interviewing, such as those used in the Matrix Model, are effective in promoting and sustaining recovery from methamphetamine use and should be strongly considered by child welfare systems referring parents who use methamphetamine</a:t>
            </a:r>
            <a:r>
              <a:rPr lang="en-US" sz="1200" kern="1200" baseline="0" dirty="0">
                <a:solidFill>
                  <a:schemeClr val="tx1"/>
                </a:solidFill>
                <a:effectLst/>
                <a:latin typeface="Arial" panose="020B0604020202020204" pitchFamily="34" charset="0"/>
                <a:ea typeface="+mn-ea"/>
                <a:cs typeface="Arial" panose="020B0604020202020204" pitchFamily="34" charset="0"/>
              </a:rPr>
              <a:t> </a:t>
            </a:r>
            <a:r>
              <a:rPr lang="en-US" sz="1200" kern="1200" dirty="0">
                <a:solidFill>
                  <a:schemeClr val="tx1"/>
                </a:solidFill>
                <a:effectLst/>
                <a:latin typeface="Arial" panose="020B0604020202020204" pitchFamily="34" charset="0"/>
                <a:ea typeface="+mn-ea"/>
                <a:cs typeface="Arial" panose="020B0604020202020204" pitchFamily="34" charset="0"/>
              </a:rPr>
              <a:t>to treatment. One key difference between The</a:t>
            </a:r>
            <a:r>
              <a:rPr lang="en-US" sz="1200" kern="1200" baseline="0" dirty="0">
                <a:solidFill>
                  <a:schemeClr val="tx1"/>
                </a:solidFill>
                <a:effectLst/>
                <a:latin typeface="Arial" panose="020B0604020202020204" pitchFamily="34" charset="0"/>
                <a:ea typeface="+mn-ea"/>
                <a:cs typeface="Arial" panose="020B0604020202020204" pitchFamily="34" charset="0"/>
              </a:rPr>
              <a:t> Matrix Model</a:t>
            </a:r>
            <a:r>
              <a:rPr lang="en-US" sz="1200" kern="1200" dirty="0">
                <a:solidFill>
                  <a:schemeClr val="tx1"/>
                </a:solidFill>
                <a:effectLst/>
                <a:latin typeface="Arial" panose="020B0604020202020204" pitchFamily="34" charset="0"/>
                <a:ea typeface="+mn-ea"/>
                <a:cs typeface="Arial" panose="020B0604020202020204" pitchFamily="34" charset="0"/>
              </a:rPr>
              <a:t> and other</a:t>
            </a:r>
            <a:r>
              <a:rPr lang="en-US" sz="1200" kern="1200" baseline="0" dirty="0">
                <a:solidFill>
                  <a:schemeClr val="tx1"/>
                </a:solidFill>
                <a:effectLst/>
                <a:latin typeface="Arial" panose="020B0604020202020204" pitchFamily="34" charset="0"/>
                <a:ea typeface="+mn-ea"/>
                <a:cs typeface="Arial" panose="020B0604020202020204" pitchFamily="34" charset="0"/>
              </a:rPr>
              <a:t> treatment models</a:t>
            </a:r>
            <a:r>
              <a:rPr lang="en-US" sz="1200" kern="1200" dirty="0">
                <a:solidFill>
                  <a:schemeClr val="tx1"/>
                </a:solidFill>
                <a:effectLst/>
                <a:latin typeface="Arial" panose="020B0604020202020204" pitchFamily="34" charset="0"/>
                <a:ea typeface="+mn-ea"/>
                <a:cs typeface="Arial" panose="020B0604020202020204" pitchFamily="34" charset="0"/>
              </a:rPr>
              <a:t> is its duration. Many methamphetamine treatment programs last 30 or fewer days, but The Matrix Model lasts up to six months. This fits better with what we know about how long it takes the brain to recover from the effects of methamphetamine</a:t>
            </a:r>
            <a:r>
              <a:rPr lang="en-US" sz="1200" kern="1200" baseline="0" dirty="0">
                <a:solidFill>
                  <a:schemeClr val="tx1"/>
                </a:solidFill>
                <a:effectLst/>
                <a:latin typeface="Arial" panose="020B0604020202020204" pitchFamily="34" charset="0"/>
                <a:ea typeface="+mn-ea"/>
                <a:cs typeface="Arial" panose="020B0604020202020204" pitchFamily="34" charset="0"/>
              </a:rPr>
              <a:t> use</a:t>
            </a:r>
            <a:r>
              <a:rPr lang="en-US" sz="1200" kern="1200" dirty="0">
                <a:solidFill>
                  <a:schemeClr val="tx1"/>
                </a:solidFill>
                <a:effectLst/>
                <a:latin typeface="Arial" panose="020B0604020202020204" pitchFamily="34" charset="0"/>
                <a:ea typeface="+mn-ea"/>
                <a:cs typeface="Arial" panose="020B0604020202020204" pitchFamily="34" charset="0"/>
              </a:rPr>
              <a:t>.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There is currently research underway to develop a medication to support the treatment of methamphetamine use disorders. </a:t>
            </a:r>
          </a:p>
        </p:txBody>
      </p:sp>
      <p:sp>
        <p:nvSpPr>
          <p:cNvPr id="4" name="Slide Number Placeholder 3"/>
          <p:cNvSpPr>
            <a:spLocks noGrp="1"/>
          </p:cNvSpPr>
          <p:nvPr>
            <p:ph type="sldNum" sz="quarter" idx="10"/>
          </p:nvPr>
        </p:nvSpPr>
        <p:spPr/>
        <p:txBody>
          <a:bodyPr/>
          <a:lstStyle/>
          <a:p>
            <a:fld id="{0ACEA44E-77D1-4ACB-B4AF-770395ABA502}" type="slidenum">
              <a:rPr lang="en-US" smtClean="0"/>
              <a:t>43</a:t>
            </a:fld>
            <a:endParaRPr lang="en-US" dirty="0"/>
          </a:p>
        </p:txBody>
      </p:sp>
    </p:spTree>
    <p:extLst>
      <p:ext uri="{BB962C8B-B14F-4D97-AF65-F5344CB8AC3E}">
        <p14:creationId xmlns:p14="http://schemas.microsoft.com/office/powerpoint/2010/main" val="40109231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Treatment for methamphetamine use disorders is possible with active engagement, incentive-based approaches, and timely access to structured treatment. Although treatment for methamphetamine use disorders is available, agencies often struggle to meet the complex needs of parents who require longer in-patient stays and supervised withdrawal services. </a:t>
            </a:r>
          </a:p>
          <a:p>
            <a:endParaRPr lang="en-US" sz="1200" kern="1200" dirty="0">
              <a:solidFill>
                <a:schemeClr val="tx1"/>
              </a:solidFill>
              <a:effectLst/>
              <a:latin typeface="Arial" panose="020B0604020202020204" pitchFamily="34" charset="0"/>
              <a:ea typeface="+mn-ea"/>
              <a:cs typeface="Arial" panose="020B0604020202020204" pitchFamily="34" charset="0"/>
            </a:endParaRPr>
          </a:p>
          <a:p>
            <a:r>
              <a:rPr lang="en-US" sz="1200" kern="1200" dirty="0">
                <a:solidFill>
                  <a:schemeClr val="tx1"/>
                </a:solidFill>
                <a:effectLst/>
                <a:latin typeface="Arial" panose="020B0604020202020204" pitchFamily="34" charset="0"/>
                <a:ea typeface="+mn-ea"/>
                <a:cs typeface="Arial" panose="020B0604020202020204" pitchFamily="34" charset="0"/>
              </a:rPr>
              <a:t>Improving outcomes for families affected by parental substance use disorders and child welfare involvement starts with cross-systems commitment and a coordinated approach to address the multiple and complex needs of parents and children.</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Through collaborative efforts around the country, evidence is emerging on what families need to succeed in their efforts to reunify with their children and maintain their recovery.</a:t>
            </a:r>
          </a:p>
        </p:txBody>
      </p:sp>
      <p:sp>
        <p:nvSpPr>
          <p:cNvPr id="4" name="Slide Number Placeholder 3"/>
          <p:cNvSpPr>
            <a:spLocks noGrp="1"/>
          </p:cNvSpPr>
          <p:nvPr>
            <p:ph type="sldNum" sz="quarter" idx="10"/>
          </p:nvPr>
        </p:nvSpPr>
        <p:spPr/>
        <p:txBody>
          <a:bodyPr/>
          <a:lstStyle/>
          <a:p>
            <a:fld id="{0ACEA44E-77D1-4ACB-B4AF-770395ABA502}" type="slidenum">
              <a:rPr lang="en-US" smtClean="0"/>
              <a:t>44</a:t>
            </a:fld>
            <a:endParaRPr lang="en-US" dirty="0"/>
          </a:p>
        </p:txBody>
      </p:sp>
    </p:spTree>
    <p:extLst>
      <p:ext uri="{BB962C8B-B14F-4D97-AF65-F5344CB8AC3E}">
        <p14:creationId xmlns:p14="http://schemas.microsoft.com/office/powerpoint/2010/main" val="27447647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Monitoring treatment and assessing a parent’s progress in recovery is one of the critical pieces to consider when making decisions in child welfare practice. There are several factors that can be useful in determining whether parents are making progress, including: </a:t>
            </a: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level of participation in treatment services</a:t>
            </a: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Knowledge they have gained through substance use education</a:t>
            </a: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The level of participation in recovery support systems</a:t>
            </a: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Compliance with the child welfare services plan</a:t>
            </a: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Visitation with children (when appropriate)</a:t>
            </a: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Parenting skills and functioning</a:t>
            </a: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Interpersonal relationships</a:t>
            </a: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Keeping appointments and being on time </a:t>
            </a: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Abstinence from substances </a:t>
            </a:r>
          </a:p>
          <a:p>
            <a:pPr marL="0" indent="0">
              <a:buFont typeface="Arial" panose="020B0604020202020204" pitchFamily="34" charset="0"/>
              <a:buNone/>
            </a:pP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For further strategies for monitoring and assessing progress, please see </a:t>
            </a:r>
            <a:r>
              <a:rPr lang="en-US" sz="1200" b="0" i="1" kern="1200" dirty="0">
                <a:solidFill>
                  <a:schemeClr val="tx1"/>
                </a:solidFill>
                <a:effectLst/>
                <a:latin typeface="Arial" panose="020B0604020202020204" pitchFamily="34" charset="0"/>
                <a:ea typeface="+mn-ea"/>
                <a:cs typeface="Arial" panose="020B0604020202020204" pitchFamily="34" charset="0"/>
              </a:rPr>
              <a:t>Module 5:</a:t>
            </a:r>
            <a:r>
              <a:rPr lang="en-US" sz="1200" b="0" i="1" kern="1200" baseline="0" dirty="0">
                <a:solidFill>
                  <a:schemeClr val="tx1"/>
                </a:solidFill>
                <a:effectLst/>
                <a:latin typeface="Arial" panose="020B0604020202020204" pitchFamily="34" charset="0"/>
                <a:ea typeface="+mn-ea"/>
                <a:cs typeface="Arial" panose="020B0604020202020204" pitchFamily="34" charset="0"/>
              </a:rPr>
              <a:t> Case Planning, Family Strengthening, and Planning for Safety for Families with a Substance Use Disorder</a:t>
            </a:r>
            <a:r>
              <a:rPr lang="en-US" sz="1200" b="0" i="1" kern="1200" dirty="0">
                <a:solidFill>
                  <a:schemeClr val="tx1"/>
                </a:solidFill>
                <a:effectLst/>
                <a:latin typeface="Arial" panose="020B0604020202020204" pitchFamily="34" charset="0"/>
                <a:ea typeface="+mn-ea"/>
                <a:cs typeface="Arial" panose="020B0604020202020204" pitchFamily="34" charset="0"/>
              </a:rPr>
              <a:t>.</a:t>
            </a: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1BCB87-4CC9-4D37-BDC3-E8A0FA5D025D}"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25690866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 this</a:t>
            </a:r>
            <a:r>
              <a:rPr lang="en-US" b="1" baseline="0" dirty="0"/>
              <a:t> </a:t>
            </a:r>
            <a:r>
              <a:rPr lang="en-US" b="1" dirty="0"/>
              <a:t>video about</a:t>
            </a:r>
            <a:r>
              <a:rPr lang="en-US" b="1" baseline="0" dirty="0"/>
              <a:t> relapse. </a:t>
            </a:r>
          </a:p>
          <a:p>
            <a:endParaRPr lang="en-US" b="1" dirty="0"/>
          </a:p>
          <a:p>
            <a:r>
              <a:rPr lang="en-US" sz="1200" kern="1200" dirty="0">
                <a:solidFill>
                  <a:schemeClr val="tx1"/>
                </a:solidFill>
                <a:effectLst/>
                <a:latin typeface="Arial" panose="020B0604020202020204" pitchFamily="34" charset="0"/>
                <a:ea typeface="+mn-ea"/>
                <a:cs typeface="Arial" panose="020B0604020202020204" pitchFamily="34" charset="0"/>
              </a:rPr>
              <a:t>“Windows to Recovery” explores effective treatment practices across program types and settings. This episode empowers the viewer by providing information and concrete tools for recovery, including creating structure, participating in sober activities, avoiding high-risk situations, and coping with cravings. “Windows to Recovery” reveals that treatment is not a quick fix, but a set of activities leading to long-term changes in lifestyle, thinking, and behavior. The episode shows, without a doubt, that recovery is within reach. Chapter 9, “Relapse,” discusses common relapse scenarios and relapse drift and how a relapse episode can be used to strengthen the treatment program to avoid relapse in the future. It conveys the importance of getting back into treatment after a relapse and how many people in recovery need to attend treatment more than once.</a:t>
            </a:r>
          </a:p>
          <a:p>
            <a:endParaRPr lang="en-US" sz="1200" b="0" i="0" kern="1200" dirty="0">
              <a:solidFill>
                <a:schemeClr val="tx1"/>
              </a:solidFill>
              <a:effectLst/>
              <a:latin typeface="Arial" panose="020B0604020202020204" pitchFamily="34" charset="0"/>
              <a:ea typeface="+mn-ea"/>
              <a:cs typeface="Arial" panose="020B0604020202020204" pitchFamily="34" charset="0"/>
            </a:endParaRPr>
          </a:p>
          <a:p>
            <a:r>
              <a:rPr lang="en-US" b="0" dirty="0"/>
              <a:t>https://www.youtube.com/watch?v=TP9xlmCwnZo </a:t>
            </a:r>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247725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96100" y="296863"/>
            <a:ext cx="2646363" cy="1489075"/>
          </a:xfrm>
        </p:spPr>
      </p:sp>
      <p:sp>
        <p:nvSpPr>
          <p:cNvPr id="3" name="Notes Placeholder 2"/>
          <p:cNvSpPr>
            <a:spLocks noGrp="1"/>
          </p:cNvSpPr>
          <p:nvPr>
            <p:ph type="body" idx="1"/>
          </p:nvPr>
        </p:nvSpPr>
        <p:spPr/>
        <p:txBody>
          <a:bodyPr>
            <a:normAutofit/>
          </a:bodyPr>
          <a:lstStyle/>
          <a:p>
            <a:r>
              <a:rPr lang="en-US" dirty="0"/>
              <a:t>Although a substance use disorder is a chronic,</a:t>
            </a:r>
            <a:r>
              <a:rPr lang="en-US" baseline="0" dirty="0"/>
              <a:t> relapsing brain disease, there is hope. </a:t>
            </a:r>
          </a:p>
          <a:p>
            <a:endParaRPr lang="en-US" sz="1200" baseline="0" dirty="0">
              <a:solidFill>
                <a:prstClr val="white"/>
              </a:solidFill>
              <a:latin typeface="Yu Gothic UI Semibold"/>
              <a:cs typeface="Arial" panose="020B0604020202020204" pitchFamily="34" charset="0"/>
            </a:endParaRPr>
          </a:p>
          <a:p>
            <a:r>
              <a:rPr lang="en-US" sz="1200" dirty="0">
                <a:solidFill>
                  <a:prstClr val="white"/>
                </a:solidFill>
                <a:latin typeface="Yu Gothic UI Semibold"/>
                <a:cs typeface="Arial" panose="020B0604020202020204" pitchFamily="34" charset="0"/>
              </a:rPr>
              <a:t>These images show the brain’s remarkable potential to recover, at least partially, after a long abstinence from drugs—in this case, methamphetamine.</a:t>
            </a:r>
            <a:endParaRPr lang="en-US" sz="1200" baseline="30000" dirty="0">
              <a:solidFill>
                <a:prstClr val="white"/>
              </a:solidFill>
              <a:latin typeface="Yu Gothic UI Semibold"/>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solidFill>
                <a:prstClr val="white"/>
              </a:solidFill>
              <a:latin typeface="Yu Gothic UI Semibold"/>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30000" dirty="0">
              <a:solidFill>
                <a:prstClr val="white"/>
              </a:solidFill>
              <a:latin typeface="Yu Gothic UI Semibold"/>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prstClr val="white"/>
                </a:solidFill>
                <a:latin typeface="Yu Gothic UI Semibold"/>
                <a:cs typeface="Arial" panose="020B0604020202020204" pitchFamily="34" charset="0"/>
              </a:rPr>
              <a:t>The image on the left is of a person who is not using substances and the image on the right is similar to that of a person not using substances after a period of abstinence from methamphetamine.   </a:t>
            </a:r>
            <a:endParaRPr lang="en-US" sz="1200" baseline="30000" dirty="0">
              <a:solidFill>
                <a:prstClr val="white"/>
              </a:solidFill>
              <a:latin typeface="Yu Gothic UI Semibold"/>
              <a:cs typeface="Arial" panose="020B0604020202020204" pitchFamily="34" charset="0"/>
            </a:endParaRPr>
          </a:p>
        </p:txBody>
      </p:sp>
      <p:sp>
        <p:nvSpPr>
          <p:cNvPr id="4" name="Slide Number Placeholder 3"/>
          <p:cNvSpPr>
            <a:spLocks noGrp="1"/>
          </p:cNvSpPr>
          <p:nvPr>
            <p:ph type="sldNum" sz="quarter" idx="10"/>
          </p:nvPr>
        </p:nvSpPr>
        <p:spPr/>
        <p:txBody>
          <a:bodyPr/>
          <a:lstStyle/>
          <a:p>
            <a:fld id="{A38EF11D-6412-49C2-94D2-C4063DD6BFEC}"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4008842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When a parent demonstrates significant progress in achieving treatment goals and other associated supports are in place, he or she may be ready to be discharged from treatment services. </a:t>
            </a:r>
            <a:r>
              <a:rPr lang="en-US" sz="1200" kern="1200" dirty="0">
                <a:solidFill>
                  <a:schemeClr val="tx1"/>
                </a:solidFill>
                <a:effectLst/>
                <a:latin typeface="Arial" panose="020B0604020202020204" pitchFamily="34" charset="0"/>
                <a:ea typeface="+mn-ea"/>
                <a:cs typeface="Arial" panose="020B0604020202020204" pitchFamily="34" charset="0"/>
              </a:rPr>
              <a:t>Examples include the following:</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Substantial progress in achieving individual treatment goals</a:t>
            </a: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Sobriety, with evidence that the parent knows how to avoid relapse and live a sober life, which can include things such as having a sponsor or regularly attending Alcoholics Anonymous (AA) or Narcotics Anonymous (NA) meetings</a:t>
            </a:r>
          </a:p>
          <a:p>
            <a:pPr marL="171450" indent="-171450">
              <a:buFont typeface="Arial" panose="020B0604020202020204" pitchFamily="34" charset="0"/>
              <a:buChar char="•"/>
            </a:pP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Stabilization or resolution of any serious medical or mental health challenges, with appropriate plans for continuing or re-entering treatment, as needed</a:t>
            </a:r>
          </a:p>
          <a:p>
            <a:pPr marL="171450" indent="-171450">
              <a:buFont typeface="Arial" panose="020B0604020202020204" pitchFamily="34" charset="0"/>
              <a:buChar char="•"/>
            </a:pPr>
            <a:r>
              <a:rPr lang="en-US" altLang="en-US" sz="1200" kern="1200" dirty="0">
                <a:solidFill>
                  <a:schemeClr val="tx1"/>
                </a:solidFill>
                <a:latin typeface="Arial" panose="020B0604020202020204" pitchFamily="34" charset="0"/>
                <a:ea typeface="+mn-ea"/>
                <a:cs typeface="Arial" panose="020B0604020202020204" pitchFamily="34" charset="0"/>
              </a:rPr>
              <a:t>Evidence of a well-developed support system</a:t>
            </a:r>
          </a:p>
          <a:p>
            <a:pPr marL="0" indent="0">
              <a:buFont typeface="Arial" panose="020B0604020202020204" pitchFamily="34" charset="0"/>
              <a:buNone/>
            </a:pPr>
            <a:endParaRPr lang="en-US" altLang="en-US" sz="1200" kern="1200" dirty="0">
              <a:solidFill>
                <a:schemeClr val="tx1"/>
              </a:solidFill>
              <a:latin typeface="Arial" panose="020B0604020202020204" pitchFamily="34" charset="0"/>
              <a:ea typeface="+mn-ea"/>
              <a:cs typeface="Arial" panose="020B0604020202020204" pitchFamily="34" charset="0"/>
            </a:endParaRPr>
          </a:p>
          <a:p>
            <a:pPr marL="0" indent="0">
              <a:buFont typeface="Arial" panose="020B0604020202020204" pitchFamily="34" charset="0"/>
              <a:buNone/>
            </a:pPr>
            <a:r>
              <a:rPr lang="en-US" altLang="en-US" sz="1200" kern="1200" dirty="0">
                <a:solidFill>
                  <a:schemeClr val="tx1"/>
                </a:solidFill>
                <a:latin typeface="Arial" panose="020B0604020202020204" pitchFamily="34" charset="0"/>
                <a:ea typeface="+mn-ea"/>
                <a:cs typeface="Arial" panose="020B0604020202020204" pitchFamily="34" charset="0"/>
              </a:rPr>
              <a:t>Treatment</a:t>
            </a:r>
            <a:r>
              <a:rPr lang="en-US" altLang="en-US" sz="1200" kern="1200" baseline="0" dirty="0">
                <a:solidFill>
                  <a:schemeClr val="tx1"/>
                </a:solidFill>
                <a:latin typeface="Arial" panose="020B0604020202020204" pitchFamily="34" charset="0"/>
                <a:ea typeface="+mn-ea"/>
                <a:cs typeface="Arial" panose="020B0604020202020204" pitchFamily="34" charset="0"/>
              </a:rPr>
              <a:t> programs often have criteria for discharge from their treatment program. If you have a parent in a substance use disorder treatment program, ask the program what the criteria are for treatment completion.  </a:t>
            </a:r>
            <a:endParaRPr lang="en-US" altLang="en-US" sz="1200" kern="1200" dirty="0">
              <a:solidFill>
                <a:schemeClr val="tx1"/>
              </a:solidFill>
              <a:latin typeface="Arial" panose="020B0604020202020204" pitchFamily="34" charset="0"/>
              <a:ea typeface="+mn-ea"/>
              <a:cs typeface="Arial" panose="020B0604020202020204" pitchFamily="34" charset="0"/>
            </a:endParaRPr>
          </a:p>
        </p:txBody>
      </p:sp>
      <p:sp>
        <p:nvSpPr>
          <p:cNvPr id="86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2B391D-0CB3-4D24-895F-184251044E14}" type="slidenum">
              <a:rPr lang="en-US" altLang="en-US"/>
              <a:pPr eaLnBrk="1" hangingPunct="1"/>
              <a:t>48</a:t>
            </a:fld>
            <a:endParaRPr lang="en-US" altLang="en-US" dirty="0"/>
          </a:p>
        </p:txBody>
      </p:sp>
    </p:spTree>
    <p:extLst>
      <p:ext uri="{BB962C8B-B14F-4D97-AF65-F5344CB8AC3E}">
        <p14:creationId xmlns:p14="http://schemas.microsoft.com/office/powerpoint/2010/main" val="24232920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***Ask participants</a:t>
            </a:r>
            <a:r>
              <a:rPr lang="en-US" b="1" baseline="0" dirty="0"/>
              <a:t> to </a:t>
            </a:r>
            <a:r>
              <a:rPr lang="en-US" b="1" dirty="0"/>
              <a:t>brainstorm strategies</a:t>
            </a:r>
            <a:r>
              <a:rPr lang="en-US" b="1" baseline="0" dirty="0"/>
              <a:t> to reduce the stress of transitions. What services may be available to help? </a:t>
            </a:r>
            <a:endParaRPr lang="en-US" b="1" dirty="0"/>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a:p>
            <a:pPr marL="0" indent="0">
              <a:buFont typeface="Arial" panose="020B0604020202020204" pitchFamily="34" charse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2E1BCB87-4CC9-4D37-BDC3-E8A0FA5D025D}"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56259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these general facts about methamphetamine.  </a:t>
            </a:r>
          </a:p>
        </p:txBody>
      </p:sp>
      <p:sp>
        <p:nvSpPr>
          <p:cNvPr id="4" name="Slide Number Placeholder 3"/>
          <p:cNvSpPr>
            <a:spLocks noGrp="1"/>
          </p:cNvSpPr>
          <p:nvPr>
            <p:ph type="sldNum" sz="quarter" idx="10"/>
          </p:nvPr>
        </p:nvSpPr>
        <p:spPr/>
        <p:txBody>
          <a:bodyPr/>
          <a:lstStyle/>
          <a:p>
            <a:fld id="{0ACEA44E-77D1-4ACB-B4AF-770395ABA502}" type="slidenum">
              <a:rPr lang="en-US" smtClean="0"/>
              <a:t>5</a:t>
            </a:fld>
            <a:endParaRPr lang="en-US" dirty="0"/>
          </a:p>
        </p:txBody>
      </p:sp>
    </p:spTree>
    <p:extLst>
      <p:ext uri="{BB962C8B-B14F-4D97-AF65-F5344CB8AC3E}">
        <p14:creationId xmlns:p14="http://schemas.microsoft.com/office/powerpoint/2010/main" val="2061717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***Show this</a:t>
            </a:r>
            <a:r>
              <a:rPr lang="en-US" b="1" baseline="0" dirty="0"/>
              <a:t> </a:t>
            </a:r>
            <a:r>
              <a:rPr lang="en-US" b="1" dirty="0"/>
              <a:t>video about</a:t>
            </a:r>
            <a:r>
              <a:rPr lang="en-US" b="1" baseline="0" dirty="0"/>
              <a:t> continuing care and recovery. </a:t>
            </a:r>
            <a:endParaRPr lang="en-US" b="1" dirty="0"/>
          </a:p>
          <a:p>
            <a:endParaRPr lang="en-US" dirty="0"/>
          </a:p>
          <a:p>
            <a:r>
              <a:rPr lang="en-US" sz="1200" kern="1200" dirty="0">
                <a:solidFill>
                  <a:schemeClr val="tx1"/>
                </a:solidFill>
                <a:effectLst/>
                <a:latin typeface="Arial" panose="020B0604020202020204" pitchFamily="34" charset="0"/>
                <a:ea typeface="+mn-ea"/>
                <a:cs typeface="Arial" panose="020B0604020202020204" pitchFamily="34" charset="0"/>
              </a:rPr>
              <a:t>“Windows to Recovery” explores effective treatment practices across program types and settings. This episode empowers the viewer by providing information and concrete tools for recovery, including creating structure, participating in sober activities, avoiding high-risk situations, and coping with cravings. “Windows to Recovery” reveals that treatment is not a quick fix, but a set of activities leading to long-term changes in lifestyle, thinking, and behavior. The episode shows, without a doubt, that recovery is within reach. Chapter 8, “Building a New Life,” emphasizes the need to make new friends, develop new skills, and find new activities that align with the goals of recovery.</a:t>
            </a:r>
          </a:p>
          <a:p>
            <a:endParaRPr lang="en-US" dirty="0"/>
          </a:p>
          <a:p>
            <a:r>
              <a:rPr lang="en-US" dirty="0"/>
              <a:t>https://www.youtube.com/watch?v=4hRxj9WibcE</a:t>
            </a:r>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5679111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0205278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Substance</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use interferes with engagement both directly, through impairment, and indirectly, as parents attempt to manage feelings of shame and stigma by closing off contact with services.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a:t>
            </a:r>
            <a:r>
              <a:rPr lang="en-US" sz="1200" b="0" i="0" u="none" strike="noStrike" kern="1200" baseline="0" dirty="0">
                <a:solidFill>
                  <a:schemeClr val="tx1"/>
                </a:solidFill>
                <a:latin typeface="Arial" panose="020B0604020202020204" pitchFamily="34" charset="0"/>
                <a:ea typeface="+mn-ea"/>
                <a:cs typeface="Arial" panose="020B0604020202020204" pitchFamily="34" charset="0"/>
              </a:rPr>
              <a:t>arental methamphetamine use is as treatable as other forms of substance use. Experts in the treatment of methamphetamine have identified women with small children as a special population of people who use methamphetamine in need of increased support in treatment. Treatment should take into account the particular needs of women with young children such as residential treatment programs for women and children or intensive outpatient programs with available sober housing.</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t>52</a:t>
            </a:fld>
            <a:endParaRPr lang="en-US" dirty="0"/>
          </a:p>
        </p:txBody>
      </p:sp>
    </p:spTree>
    <p:extLst>
      <p:ext uri="{BB962C8B-B14F-4D97-AF65-F5344CB8AC3E}">
        <p14:creationId xmlns:p14="http://schemas.microsoft.com/office/powerpoint/2010/main" val="24457001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panose="020B0604020202020204" pitchFamily="34" charset="0"/>
                <a:ea typeface="+mn-ea"/>
                <a:cs typeface="Arial" panose="020B0604020202020204" pitchFamily="34" charset="0"/>
              </a:rPr>
              <a:t>Attempts to join with parents who are using methamphetamine can be frustrating. Because the drug heightens energy and inflates self-esteem, some people who use meth feel so “on top of the world” that they are genuinely unable to see any reason for child welfare involvement with their family. Yet, it is important to avoid pre-judging or demonizing people who use meth. Engaging parents in all aspects of their case plan and providing support and connections to treatment are paramount to successful outcomes.</a:t>
            </a:r>
          </a:p>
          <a:p>
            <a:r>
              <a:rPr lang="en-US" sz="1200" kern="1200" dirty="0">
                <a:solidFill>
                  <a:schemeClr val="tx1"/>
                </a:solidFill>
                <a:effectLst/>
                <a:latin typeface="Arial" panose="020B0604020202020204" pitchFamily="34" charset="0"/>
                <a:ea typeface="+mn-ea"/>
                <a:cs typeface="Arial" panose="020B0604020202020204" pitchFamily="34" charset="0"/>
              </a:rPr>
              <a:t> </a:t>
            </a:r>
          </a:p>
          <a:p>
            <a:r>
              <a:rPr lang="en-US" sz="1200" kern="1200" dirty="0">
                <a:solidFill>
                  <a:schemeClr val="tx1"/>
                </a:solidFill>
                <a:effectLst/>
                <a:latin typeface="Arial" panose="020B0604020202020204" pitchFamily="34" charset="0"/>
                <a:ea typeface="+mn-ea"/>
                <a:cs typeface="Arial" panose="020B0604020202020204" pitchFamily="34" charset="0"/>
              </a:rPr>
              <a:t>Knowing how to recognize the signs of meth intoxication is important, since it is linked to violent and unpredictable behavior. Follow your agency’s safety protocols. Never do anything to endanger yourself or others.</a:t>
            </a:r>
            <a:endParaRPr lang="en-US" sz="1200" dirty="0">
              <a:solidFill>
                <a:srgbClr val="0F4162"/>
              </a:solidFill>
              <a:latin typeface="Arial" panose="020B0604020202020204" pitchFamily="34" charset="0"/>
              <a:cs typeface="Arial" panose="020B0604020202020204" pitchFamily="34" charset="0"/>
            </a:endParaRPr>
          </a:p>
          <a:p>
            <a:endParaRPr lang="en-US" sz="1200" dirty="0">
              <a:solidFill>
                <a:srgbClr val="0F4162"/>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ACEA44E-77D1-4ACB-B4AF-770395ABA502}" type="slidenum">
              <a:rPr lang="en-US" smtClean="0"/>
              <a:t>53</a:t>
            </a:fld>
            <a:endParaRPr lang="en-US" dirty="0"/>
          </a:p>
        </p:txBody>
      </p:sp>
    </p:spTree>
    <p:extLst>
      <p:ext uri="{BB962C8B-B14F-4D97-AF65-F5344CB8AC3E}">
        <p14:creationId xmlns:p14="http://schemas.microsoft.com/office/powerpoint/2010/main" val="42677608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panose="020B0604020202020204" pitchFamily="34" charset="0"/>
                <a:ea typeface="+mn-ea"/>
                <a:cs typeface="Arial" panose="020B0604020202020204" pitchFamily="34" charset="0"/>
              </a:rPr>
              <a:t>Consider the consequences of brain function with chronic meth use when developing a service plan or expecting families to keep</a:t>
            </a:r>
            <a:r>
              <a:rPr lang="en-US" sz="1200" kern="1200" baseline="0" dirty="0">
                <a:solidFill>
                  <a:schemeClr val="tx1"/>
                </a:solidFill>
                <a:effectLst/>
                <a:latin typeface="Arial" panose="020B0604020202020204" pitchFamily="34" charset="0"/>
                <a:ea typeface="+mn-ea"/>
                <a:cs typeface="Arial" panose="020B0604020202020204" pitchFamily="34" charset="0"/>
              </a:rPr>
              <a:t> multiple appointments on a daily basis.</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t>54</a:t>
            </a:fld>
            <a:endParaRPr lang="en-US" dirty="0"/>
          </a:p>
        </p:txBody>
      </p:sp>
    </p:spTree>
    <p:extLst>
      <p:ext uri="{BB962C8B-B14F-4D97-AF65-F5344CB8AC3E}">
        <p14:creationId xmlns:p14="http://schemas.microsoft.com/office/powerpoint/2010/main" val="298644025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1473108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****Review casework tips with participants. Brainstorm ideas that a child welfare worker could use to facilitate hope, engagement, and retention in treatment and to develop a sound recovery support network. </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b="1" dirty="0"/>
          </a:p>
          <a:p>
            <a:r>
              <a:rPr lang="en-US" sz="1200" b="1" kern="1200" dirty="0">
                <a:solidFill>
                  <a:schemeClr val="tx1"/>
                </a:solidFill>
                <a:effectLst/>
                <a:latin typeface="Arial" panose="020B0604020202020204" pitchFamily="34" charset="0"/>
                <a:ea typeface="+mn-ea"/>
                <a:cs typeface="Arial" panose="020B0604020202020204" pitchFamily="34" charset="0"/>
              </a:rPr>
              <a:t>Suggestions could include identifying peer support programs, conveying information in multiple ways (i.e. written, verbal), providing a calendar, providing transportation, providing referrals to family treatment court programs, having realistic expectations about healing, and addressing mental and physical health disorders and past trauma.</a:t>
            </a:r>
            <a:endParaRPr lang="en-US" sz="1200" kern="1200" dirty="0">
              <a:solidFill>
                <a:schemeClr val="tx1"/>
              </a:solidFill>
              <a:effectLst/>
              <a:latin typeface="Arial" panose="020B0604020202020204" pitchFamily="34" charset="0"/>
              <a:ea typeface="+mn-ea"/>
              <a:cs typeface="Arial" panose="020B0604020202020204" pitchFamily="34" charset="0"/>
            </a:endParaRPr>
          </a:p>
          <a:p>
            <a:endParaRPr lang="en-US" altLang="en-US" b="1" i="1" dirty="0"/>
          </a:p>
        </p:txBody>
      </p:sp>
      <p:sp>
        <p:nvSpPr>
          <p:cNvPr id="4" name="Slide Number Placeholder 3"/>
          <p:cNvSpPr>
            <a:spLocks noGrp="1"/>
          </p:cNvSpPr>
          <p:nvPr>
            <p:ph type="sldNum" sz="quarter" idx="10"/>
          </p:nvPr>
        </p:nvSpPr>
        <p:spPr/>
        <p:txBody>
          <a:bodyPr/>
          <a:lstStyle/>
          <a:p>
            <a:fld id="{BB4B4F75-DB7D-4FAF-B00C-4D08F096DC88}" type="slidenum">
              <a:rPr lang="en-US" smtClean="0"/>
              <a:t>56</a:t>
            </a:fld>
            <a:endParaRPr lang="en-US" dirty="0"/>
          </a:p>
        </p:txBody>
      </p:sp>
    </p:spTree>
    <p:extLst>
      <p:ext uri="{BB962C8B-B14F-4D97-AF65-F5344CB8AC3E}">
        <p14:creationId xmlns:p14="http://schemas.microsoft.com/office/powerpoint/2010/main" val="13180643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AA64E9-55D9-465D-837A-513327C7D3D5}"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300110577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2551524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4145434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these general facts about methamphetamine.  </a:t>
            </a: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t>6</a:t>
            </a:fld>
            <a:endParaRPr lang="en-US" dirty="0"/>
          </a:p>
        </p:txBody>
      </p:sp>
    </p:spTree>
    <p:extLst>
      <p:ext uri="{BB962C8B-B14F-4D97-AF65-F5344CB8AC3E}">
        <p14:creationId xmlns:p14="http://schemas.microsoft.com/office/powerpoint/2010/main" val="6384483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607971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296443860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156380821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055F39-DBF2-4708-9D0C-92AF29BAD49E}"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3023471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1BCB87-4CC9-4D37-BDC3-E8A0FA5D025D}"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2042606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these general facts about methamphetamine.  </a:t>
            </a:r>
          </a:p>
        </p:txBody>
      </p:sp>
      <p:sp>
        <p:nvSpPr>
          <p:cNvPr id="4" name="Slide Number Placeholder 3"/>
          <p:cNvSpPr>
            <a:spLocks noGrp="1"/>
          </p:cNvSpPr>
          <p:nvPr>
            <p:ph type="sldNum" sz="quarter" idx="10"/>
          </p:nvPr>
        </p:nvSpPr>
        <p:spPr/>
        <p:txBody>
          <a:bodyPr/>
          <a:lstStyle/>
          <a:p>
            <a:fld id="{0ACEA44E-77D1-4ACB-B4AF-770395ABA502}"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612316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number of efforts over the years have been initiated to try to address the production and supply of methamphetamine in the United States.</a:t>
            </a:r>
          </a:p>
          <a:p>
            <a:endParaRPr lang="en-US" baseline="0" dirty="0"/>
          </a:p>
          <a:p>
            <a:r>
              <a:rPr lang="en-US" baseline="0" dirty="0"/>
              <a:t>You see this if you go to the pharmacy and try to purchase a product that has pseudoephedrine in it, such as Sudafed.</a:t>
            </a:r>
          </a:p>
          <a:p>
            <a:endParaRPr lang="en-US" baseline="0" dirty="0"/>
          </a:p>
          <a:p>
            <a:r>
              <a:rPr lang="en-US" baseline="0" dirty="0"/>
              <a:t>The restriction of the supply of the products used for home production of methamphetamine helped to decrease the number of home labs.  </a:t>
            </a:r>
          </a:p>
          <a:p>
            <a:endParaRPr lang="en-US" baseline="0" dirty="0"/>
          </a:p>
          <a:p>
            <a:r>
              <a:rPr lang="en-US" baseline="0" dirty="0"/>
              <a:t>However, methamphetamine is still produced in large labs called super labs in the United States and in other countries, and is sold on the streets.  </a:t>
            </a:r>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t>8</a:t>
            </a:fld>
            <a:endParaRPr lang="en-US" dirty="0"/>
          </a:p>
        </p:txBody>
      </p:sp>
    </p:spTree>
    <p:extLst>
      <p:ext uri="{BB962C8B-B14F-4D97-AF65-F5344CB8AC3E}">
        <p14:creationId xmlns:p14="http://schemas.microsoft.com/office/powerpoint/2010/main" val="42815146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0ACEA44E-77D1-4ACB-B4AF-770395ABA502}"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86816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2326737-9A2F-41D0-BBA7-624DD2AD7802}" type="datetime1">
              <a:rPr lang="en-US" smtClean="0"/>
              <a:t>7/26/19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77594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D198FB-C7BE-4337-BFB5-AC940032324E}" type="datetime1">
              <a:rPr lang="en-US" smtClean="0"/>
              <a:t>7/26/19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9279773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97976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999065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945855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18352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09533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142465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87618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242071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82467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5783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DEE857-E7C5-4489-B0A7-24F7954261D8}" type="datetime1">
              <a:rPr lang="en-US" smtClean="0"/>
              <a:t>7/26/19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16402990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205338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035019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972254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13380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08602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45220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88952" cy="1307592"/>
          </a:xfrm>
          <a:solidFill>
            <a:srgbClr val="0F4263"/>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011347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505549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943998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554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_page">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 action="ppaction://noaction"/>
                </a:defRPr>
              </a:lvl1pPr>
            </a:lstStyle>
            <a:p>
              <a:pPr defTabSz="412750" hangingPunct="0"/>
              <a:r>
                <a:rPr sz="900" kern="0" dirty="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dirty="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dirty="0"/>
          </a:p>
        </p:txBody>
      </p:sp>
      <p:sp>
        <p:nvSpPr>
          <p:cNvPr id="3" name="Picture Placeholder 2"/>
          <p:cNvSpPr>
            <a:spLocks noGrp="1"/>
          </p:cNvSpPr>
          <p:nvPr>
            <p:ph type="pic" sz="quarter" idx="10"/>
          </p:nvPr>
        </p:nvSpPr>
        <p:spPr>
          <a:xfrm>
            <a:off x="927100" y="1028700"/>
            <a:ext cx="1258888" cy="1258888"/>
          </a:xfrm>
        </p:spPr>
        <p:txBody>
          <a:bodyPr/>
          <a:lstStyle/>
          <a:p>
            <a:endParaRPr lang="en-US" dirty="0"/>
          </a:p>
        </p:txBody>
      </p:sp>
      <p:sp>
        <p:nvSpPr>
          <p:cNvPr id="32" name="Picture Placeholder 2"/>
          <p:cNvSpPr>
            <a:spLocks noGrp="1"/>
          </p:cNvSpPr>
          <p:nvPr>
            <p:ph type="pic" sz="quarter" idx="11"/>
          </p:nvPr>
        </p:nvSpPr>
        <p:spPr>
          <a:xfrm>
            <a:off x="2314167" y="1028700"/>
            <a:ext cx="1258888" cy="1258888"/>
          </a:xfrm>
        </p:spPr>
        <p:txBody>
          <a:bodyPr/>
          <a:lstStyle/>
          <a:p>
            <a:endParaRPr lang="en-US" dirty="0"/>
          </a:p>
        </p:txBody>
      </p:sp>
      <p:sp>
        <p:nvSpPr>
          <p:cNvPr id="33" name="Picture Placeholder 2"/>
          <p:cNvSpPr>
            <a:spLocks noGrp="1"/>
          </p:cNvSpPr>
          <p:nvPr>
            <p:ph type="pic" sz="quarter" idx="12"/>
          </p:nvPr>
        </p:nvSpPr>
        <p:spPr>
          <a:xfrm>
            <a:off x="3701233" y="1028700"/>
            <a:ext cx="1258888" cy="1258888"/>
          </a:xfrm>
        </p:spPr>
        <p:txBody>
          <a:bodyPr/>
          <a:lstStyle/>
          <a:p>
            <a:endParaRPr lang="en-US" dirty="0"/>
          </a:p>
        </p:txBody>
      </p:sp>
      <p:sp>
        <p:nvSpPr>
          <p:cNvPr id="34" name="Picture Placeholder 2"/>
          <p:cNvSpPr>
            <a:spLocks noGrp="1"/>
          </p:cNvSpPr>
          <p:nvPr>
            <p:ph type="pic" sz="quarter" idx="13"/>
          </p:nvPr>
        </p:nvSpPr>
        <p:spPr>
          <a:xfrm>
            <a:off x="5088300" y="1028700"/>
            <a:ext cx="1258888" cy="1258888"/>
          </a:xfrm>
        </p:spPr>
        <p:txBody>
          <a:bodyPr/>
          <a:lstStyle/>
          <a:p>
            <a:endParaRPr lang="en-US" dirty="0"/>
          </a:p>
        </p:txBody>
      </p:sp>
      <p:sp>
        <p:nvSpPr>
          <p:cNvPr id="35" name="Picture Placeholder 2"/>
          <p:cNvSpPr>
            <a:spLocks noGrp="1"/>
          </p:cNvSpPr>
          <p:nvPr>
            <p:ph type="pic" sz="quarter" idx="14"/>
          </p:nvPr>
        </p:nvSpPr>
        <p:spPr>
          <a:xfrm>
            <a:off x="927100" y="2445525"/>
            <a:ext cx="1258888" cy="1258888"/>
          </a:xfrm>
        </p:spPr>
        <p:txBody>
          <a:bodyPr/>
          <a:lstStyle/>
          <a:p>
            <a:endParaRPr lang="en-US" dirty="0"/>
          </a:p>
        </p:txBody>
      </p:sp>
      <p:sp>
        <p:nvSpPr>
          <p:cNvPr id="36" name="Picture Placeholder 2"/>
          <p:cNvSpPr>
            <a:spLocks noGrp="1"/>
          </p:cNvSpPr>
          <p:nvPr>
            <p:ph type="pic" sz="quarter" idx="15"/>
          </p:nvPr>
        </p:nvSpPr>
        <p:spPr>
          <a:xfrm>
            <a:off x="2314167" y="2445525"/>
            <a:ext cx="1258888" cy="1258888"/>
          </a:xfrm>
        </p:spPr>
        <p:txBody>
          <a:bodyPr/>
          <a:lstStyle/>
          <a:p>
            <a:endParaRPr lang="en-US" dirty="0"/>
          </a:p>
        </p:txBody>
      </p:sp>
      <p:sp>
        <p:nvSpPr>
          <p:cNvPr id="37" name="Picture Placeholder 2"/>
          <p:cNvSpPr>
            <a:spLocks noGrp="1"/>
          </p:cNvSpPr>
          <p:nvPr>
            <p:ph type="pic" sz="quarter" idx="16"/>
          </p:nvPr>
        </p:nvSpPr>
        <p:spPr>
          <a:xfrm>
            <a:off x="3701233" y="2445525"/>
            <a:ext cx="1258888" cy="1258888"/>
          </a:xfrm>
        </p:spPr>
        <p:txBody>
          <a:bodyPr/>
          <a:lstStyle/>
          <a:p>
            <a:endParaRPr lang="en-US" dirty="0"/>
          </a:p>
        </p:txBody>
      </p:sp>
      <p:sp>
        <p:nvSpPr>
          <p:cNvPr id="38" name="Picture Placeholder 2"/>
          <p:cNvSpPr>
            <a:spLocks noGrp="1"/>
          </p:cNvSpPr>
          <p:nvPr>
            <p:ph type="pic" sz="quarter" idx="17"/>
          </p:nvPr>
        </p:nvSpPr>
        <p:spPr>
          <a:xfrm>
            <a:off x="5088300" y="2445525"/>
            <a:ext cx="1258888" cy="1258888"/>
          </a:xfrm>
        </p:spPr>
        <p:txBody>
          <a:bodyPr/>
          <a:lstStyle/>
          <a:p>
            <a:endParaRPr lang="en-US" dirty="0"/>
          </a:p>
        </p:txBody>
      </p:sp>
      <p:sp>
        <p:nvSpPr>
          <p:cNvPr id="39" name="Picture Placeholder 2"/>
          <p:cNvSpPr>
            <a:spLocks noGrp="1"/>
          </p:cNvSpPr>
          <p:nvPr>
            <p:ph type="pic" sz="quarter" idx="18"/>
          </p:nvPr>
        </p:nvSpPr>
        <p:spPr>
          <a:xfrm>
            <a:off x="927100" y="3871233"/>
            <a:ext cx="1258888" cy="1258888"/>
          </a:xfrm>
        </p:spPr>
        <p:txBody>
          <a:bodyPr/>
          <a:lstStyle/>
          <a:p>
            <a:endParaRPr lang="en-US" dirty="0"/>
          </a:p>
        </p:txBody>
      </p:sp>
      <p:sp>
        <p:nvSpPr>
          <p:cNvPr id="40" name="Picture Placeholder 2"/>
          <p:cNvSpPr>
            <a:spLocks noGrp="1"/>
          </p:cNvSpPr>
          <p:nvPr>
            <p:ph type="pic" sz="quarter" idx="19"/>
          </p:nvPr>
        </p:nvSpPr>
        <p:spPr>
          <a:xfrm>
            <a:off x="2314167" y="3871233"/>
            <a:ext cx="1258888" cy="1258888"/>
          </a:xfrm>
        </p:spPr>
        <p:txBody>
          <a:bodyPr/>
          <a:lstStyle/>
          <a:p>
            <a:endParaRPr lang="en-US" dirty="0"/>
          </a:p>
        </p:txBody>
      </p:sp>
      <p:sp>
        <p:nvSpPr>
          <p:cNvPr id="41" name="Picture Placeholder 2"/>
          <p:cNvSpPr>
            <a:spLocks noGrp="1"/>
          </p:cNvSpPr>
          <p:nvPr>
            <p:ph type="pic" sz="quarter" idx="20"/>
          </p:nvPr>
        </p:nvSpPr>
        <p:spPr>
          <a:xfrm>
            <a:off x="3701233" y="3871233"/>
            <a:ext cx="1258888" cy="1258888"/>
          </a:xfrm>
        </p:spPr>
        <p:txBody>
          <a:bodyPr/>
          <a:lstStyle/>
          <a:p>
            <a:endParaRPr lang="en-US" dirty="0"/>
          </a:p>
        </p:txBody>
      </p:sp>
      <p:sp>
        <p:nvSpPr>
          <p:cNvPr id="42" name="Picture Placeholder 2"/>
          <p:cNvSpPr>
            <a:spLocks noGrp="1"/>
          </p:cNvSpPr>
          <p:nvPr>
            <p:ph type="pic" sz="quarter" idx="21"/>
          </p:nvPr>
        </p:nvSpPr>
        <p:spPr>
          <a:xfrm>
            <a:off x="5088300" y="3871233"/>
            <a:ext cx="1258888" cy="1258888"/>
          </a:xfrm>
        </p:spPr>
        <p:txBody>
          <a:bodyPr/>
          <a:lstStyle/>
          <a:p>
            <a:endParaRPr lang="en-US" dirty="0"/>
          </a:p>
        </p:txBody>
      </p:sp>
    </p:spTree>
    <p:extLst>
      <p:ext uri="{BB962C8B-B14F-4D97-AF65-F5344CB8AC3E}">
        <p14:creationId xmlns:p14="http://schemas.microsoft.com/office/powerpoint/2010/main" val="3483143042"/>
      </p:ext>
    </p:extLst>
  </p:cSld>
  <p:clrMapOvr>
    <a:masterClrMapping/>
  </p:clrMapOvr>
  <p:transition spd="med"/>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17548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08085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17645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40934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34829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7743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45148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74050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65681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001052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circle_page">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 action="ppaction://noaction"/>
                </a:defRPr>
              </a:lvl1pPr>
            </a:lstStyle>
            <a:p>
              <a:pPr defTabSz="412750" hangingPunct="0"/>
              <a:r>
                <a:rPr sz="900" kern="0" dirty="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dirty="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dirty="0"/>
          </a:p>
        </p:txBody>
      </p:sp>
      <p:sp>
        <p:nvSpPr>
          <p:cNvPr id="3" name="Picture Placeholder 2"/>
          <p:cNvSpPr>
            <a:spLocks noGrp="1"/>
          </p:cNvSpPr>
          <p:nvPr>
            <p:ph type="pic" sz="quarter" idx="10"/>
          </p:nvPr>
        </p:nvSpPr>
        <p:spPr>
          <a:xfrm>
            <a:off x="927100" y="1028700"/>
            <a:ext cx="1258888" cy="1258888"/>
          </a:xfrm>
          <a:prstGeom prst="ellipse">
            <a:avLst/>
          </a:prstGeom>
        </p:spPr>
        <p:txBody>
          <a:bodyPr/>
          <a:lstStyle/>
          <a:p>
            <a:endParaRPr lang="en-US" dirty="0"/>
          </a:p>
        </p:txBody>
      </p:sp>
      <p:sp>
        <p:nvSpPr>
          <p:cNvPr id="32" name="Picture Placeholder 2"/>
          <p:cNvSpPr>
            <a:spLocks noGrp="1"/>
          </p:cNvSpPr>
          <p:nvPr>
            <p:ph type="pic" sz="quarter" idx="11"/>
          </p:nvPr>
        </p:nvSpPr>
        <p:spPr>
          <a:xfrm>
            <a:off x="2314167" y="1028700"/>
            <a:ext cx="1258888" cy="1258888"/>
          </a:xfrm>
          <a:prstGeom prst="ellipse">
            <a:avLst/>
          </a:prstGeom>
        </p:spPr>
        <p:txBody>
          <a:bodyPr/>
          <a:lstStyle/>
          <a:p>
            <a:endParaRPr lang="en-US" dirty="0"/>
          </a:p>
        </p:txBody>
      </p:sp>
      <p:sp>
        <p:nvSpPr>
          <p:cNvPr id="33" name="Picture Placeholder 2"/>
          <p:cNvSpPr>
            <a:spLocks noGrp="1"/>
          </p:cNvSpPr>
          <p:nvPr>
            <p:ph type="pic" sz="quarter" idx="12"/>
          </p:nvPr>
        </p:nvSpPr>
        <p:spPr>
          <a:xfrm>
            <a:off x="3701233" y="1028700"/>
            <a:ext cx="1258888" cy="1258888"/>
          </a:xfrm>
          <a:prstGeom prst="ellipse">
            <a:avLst/>
          </a:prstGeom>
        </p:spPr>
        <p:txBody>
          <a:bodyPr/>
          <a:lstStyle/>
          <a:p>
            <a:endParaRPr lang="en-US" dirty="0"/>
          </a:p>
        </p:txBody>
      </p:sp>
      <p:sp>
        <p:nvSpPr>
          <p:cNvPr id="34" name="Picture Placeholder 2"/>
          <p:cNvSpPr>
            <a:spLocks noGrp="1"/>
          </p:cNvSpPr>
          <p:nvPr>
            <p:ph type="pic" sz="quarter" idx="13"/>
          </p:nvPr>
        </p:nvSpPr>
        <p:spPr>
          <a:xfrm>
            <a:off x="5088300" y="1028700"/>
            <a:ext cx="1258888" cy="1258888"/>
          </a:xfrm>
          <a:prstGeom prst="ellipse">
            <a:avLst/>
          </a:prstGeom>
        </p:spPr>
        <p:txBody>
          <a:bodyPr/>
          <a:lstStyle/>
          <a:p>
            <a:endParaRPr lang="en-US" dirty="0"/>
          </a:p>
        </p:txBody>
      </p:sp>
      <p:sp>
        <p:nvSpPr>
          <p:cNvPr id="35" name="Picture Placeholder 2"/>
          <p:cNvSpPr>
            <a:spLocks noGrp="1"/>
          </p:cNvSpPr>
          <p:nvPr>
            <p:ph type="pic" sz="quarter" idx="14"/>
          </p:nvPr>
        </p:nvSpPr>
        <p:spPr>
          <a:xfrm>
            <a:off x="927100" y="2445525"/>
            <a:ext cx="1258888" cy="1258888"/>
          </a:xfrm>
          <a:prstGeom prst="ellipse">
            <a:avLst/>
          </a:prstGeom>
        </p:spPr>
        <p:txBody>
          <a:bodyPr/>
          <a:lstStyle/>
          <a:p>
            <a:endParaRPr lang="en-US" dirty="0"/>
          </a:p>
        </p:txBody>
      </p:sp>
      <p:sp>
        <p:nvSpPr>
          <p:cNvPr id="36" name="Picture Placeholder 2"/>
          <p:cNvSpPr>
            <a:spLocks noGrp="1"/>
          </p:cNvSpPr>
          <p:nvPr>
            <p:ph type="pic" sz="quarter" idx="15"/>
          </p:nvPr>
        </p:nvSpPr>
        <p:spPr>
          <a:xfrm>
            <a:off x="2314167" y="2445525"/>
            <a:ext cx="1258888" cy="1258888"/>
          </a:xfrm>
          <a:prstGeom prst="ellipse">
            <a:avLst/>
          </a:prstGeom>
        </p:spPr>
        <p:txBody>
          <a:bodyPr/>
          <a:lstStyle/>
          <a:p>
            <a:endParaRPr lang="en-US" dirty="0"/>
          </a:p>
        </p:txBody>
      </p:sp>
      <p:sp>
        <p:nvSpPr>
          <p:cNvPr id="37" name="Picture Placeholder 2"/>
          <p:cNvSpPr>
            <a:spLocks noGrp="1"/>
          </p:cNvSpPr>
          <p:nvPr>
            <p:ph type="pic" sz="quarter" idx="16"/>
          </p:nvPr>
        </p:nvSpPr>
        <p:spPr>
          <a:xfrm>
            <a:off x="3701233" y="2445525"/>
            <a:ext cx="1258888" cy="1258888"/>
          </a:xfrm>
          <a:prstGeom prst="ellipse">
            <a:avLst/>
          </a:prstGeom>
        </p:spPr>
        <p:txBody>
          <a:bodyPr/>
          <a:lstStyle/>
          <a:p>
            <a:endParaRPr lang="en-US" dirty="0"/>
          </a:p>
        </p:txBody>
      </p:sp>
      <p:sp>
        <p:nvSpPr>
          <p:cNvPr id="38" name="Picture Placeholder 2"/>
          <p:cNvSpPr>
            <a:spLocks noGrp="1"/>
          </p:cNvSpPr>
          <p:nvPr>
            <p:ph type="pic" sz="quarter" idx="17"/>
          </p:nvPr>
        </p:nvSpPr>
        <p:spPr>
          <a:xfrm>
            <a:off x="5088300" y="2445525"/>
            <a:ext cx="1258888" cy="1258888"/>
          </a:xfrm>
          <a:prstGeom prst="ellipse">
            <a:avLst/>
          </a:prstGeom>
        </p:spPr>
        <p:txBody>
          <a:bodyPr/>
          <a:lstStyle/>
          <a:p>
            <a:endParaRPr lang="en-US" dirty="0"/>
          </a:p>
        </p:txBody>
      </p:sp>
      <p:sp>
        <p:nvSpPr>
          <p:cNvPr id="39" name="Picture Placeholder 2"/>
          <p:cNvSpPr>
            <a:spLocks noGrp="1"/>
          </p:cNvSpPr>
          <p:nvPr>
            <p:ph type="pic" sz="quarter" idx="18"/>
          </p:nvPr>
        </p:nvSpPr>
        <p:spPr>
          <a:xfrm>
            <a:off x="927100" y="3871233"/>
            <a:ext cx="1258888" cy="1258888"/>
          </a:xfrm>
          <a:prstGeom prst="ellipse">
            <a:avLst/>
          </a:prstGeom>
        </p:spPr>
        <p:txBody>
          <a:bodyPr/>
          <a:lstStyle/>
          <a:p>
            <a:endParaRPr lang="en-US" dirty="0"/>
          </a:p>
        </p:txBody>
      </p:sp>
      <p:sp>
        <p:nvSpPr>
          <p:cNvPr id="40" name="Picture Placeholder 2"/>
          <p:cNvSpPr>
            <a:spLocks noGrp="1"/>
          </p:cNvSpPr>
          <p:nvPr>
            <p:ph type="pic" sz="quarter" idx="19"/>
          </p:nvPr>
        </p:nvSpPr>
        <p:spPr>
          <a:xfrm>
            <a:off x="2314167" y="3871233"/>
            <a:ext cx="1258888" cy="1258888"/>
          </a:xfrm>
          <a:prstGeom prst="ellipse">
            <a:avLst/>
          </a:prstGeom>
        </p:spPr>
        <p:txBody>
          <a:bodyPr/>
          <a:lstStyle/>
          <a:p>
            <a:endParaRPr lang="en-US" dirty="0"/>
          </a:p>
        </p:txBody>
      </p:sp>
      <p:sp>
        <p:nvSpPr>
          <p:cNvPr id="41" name="Picture Placeholder 2"/>
          <p:cNvSpPr>
            <a:spLocks noGrp="1"/>
          </p:cNvSpPr>
          <p:nvPr>
            <p:ph type="pic" sz="quarter" idx="20"/>
          </p:nvPr>
        </p:nvSpPr>
        <p:spPr>
          <a:xfrm>
            <a:off x="3701233" y="3871233"/>
            <a:ext cx="1258888" cy="1258888"/>
          </a:xfrm>
          <a:prstGeom prst="ellipse">
            <a:avLst/>
          </a:prstGeom>
        </p:spPr>
        <p:txBody>
          <a:bodyPr/>
          <a:lstStyle/>
          <a:p>
            <a:endParaRPr lang="en-US" dirty="0"/>
          </a:p>
        </p:txBody>
      </p:sp>
      <p:sp>
        <p:nvSpPr>
          <p:cNvPr id="42" name="Picture Placeholder 2"/>
          <p:cNvSpPr>
            <a:spLocks noGrp="1"/>
          </p:cNvSpPr>
          <p:nvPr>
            <p:ph type="pic" sz="quarter" idx="21"/>
          </p:nvPr>
        </p:nvSpPr>
        <p:spPr>
          <a:xfrm>
            <a:off x="5088300" y="3871233"/>
            <a:ext cx="1258888" cy="1258888"/>
          </a:xfrm>
          <a:prstGeom prst="ellipse">
            <a:avLst/>
          </a:prstGeom>
        </p:spPr>
        <p:txBody>
          <a:bodyPr/>
          <a:lstStyle/>
          <a:p>
            <a:endParaRPr lang="en-US" dirty="0"/>
          </a:p>
        </p:txBody>
      </p:sp>
    </p:spTree>
    <p:extLst>
      <p:ext uri="{BB962C8B-B14F-4D97-AF65-F5344CB8AC3E}">
        <p14:creationId xmlns:p14="http://schemas.microsoft.com/office/powerpoint/2010/main" val="226991356"/>
      </p:ext>
    </p:extLst>
  </p:cSld>
  <p:clrMapOvr>
    <a:masterClrMapping/>
  </p:clrMapOvr>
  <p:transition spd="med"/>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606715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17245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301765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98689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445559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31250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35300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649689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1910601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44153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 big photo">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 action="ppaction://noaction"/>
                </a:defRPr>
              </a:lvl1pPr>
            </a:lstStyle>
            <a:p>
              <a:pPr defTabSz="412750" hangingPunct="0"/>
              <a:r>
                <a:rPr sz="900" kern="0" dirty="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dirty="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dirty="0"/>
          </a:p>
        </p:txBody>
      </p:sp>
      <p:sp>
        <p:nvSpPr>
          <p:cNvPr id="43" name="Picture Placeholder 2"/>
          <p:cNvSpPr>
            <a:spLocks noGrp="1"/>
          </p:cNvSpPr>
          <p:nvPr>
            <p:ph type="pic" sz="quarter" idx="10"/>
          </p:nvPr>
        </p:nvSpPr>
        <p:spPr>
          <a:xfrm>
            <a:off x="-24139" y="-7144"/>
            <a:ext cx="6304396" cy="6872288"/>
          </a:xfrm>
          <a:custGeom>
            <a:avLst/>
            <a:gdLst>
              <a:gd name="connsiteX0" fmla="*/ 0 w 8369300"/>
              <a:gd name="connsiteY0" fmla="*/ 13744576 h 13744576"/>
              <a:gd name="connsiteX1" fmla="*/ 0 w 8369300"/>
              <a:gd name="connsiteY1" fmla="*/ 0 h 13744576"/>
              <a:gd name="connsiteX2" fmla="*/ 8369300 w 8369300"/>
              <a:gd name="connsiteY2" fmla="*/ 0 h 13744576"/>
              <a:gd name="connsiteX3" fmla="*/ 8369300 w 8369300"/>
              <a:gd name="connsiteY3" fmla="*/ 13744576 h 13744576"/>
              <a:gd name="connsiteX4" fmla="*/ 0 w 8369300"/>
              <a:gd name="connsiteY4" fmla="*/ 13744576 h 13744576"/>
              <a:gd name="connsiteX0" fmla="*/ 0 w 12608791"/>
              <a:gd name="connsiteY0" fmla="*/ 13744576 h 13744576"/>
              <a:gd name="connsiteX1" fmla="*/ 0 w 12608791"/>
              <a:gd name="connsiteY1" fmla="*/ 0 h 13744576"/>
              <a:gd name="connsiteX2" fmla="*/ 12608791 w 12608791"/>
              <a:gd name="connsiteY2" fmla="*/ 27709 h 13744576"/>
              <a:gd name="connsiteX3" fmla="*/ 8369300 w 12608791"/>
              <a:gd name="connsiteY3" fmla="*/ 13744576 h 13744576"/>
              <a:gd name="connsiteX4" fmla="*/ 0 w 12608791"/>
              <a:gd name="connsiteY4" fmla="*/ 13744576 h 13744576"/>
              <a:gd name="connsiteX0" fmla="*/ 0 w 12608791"/>
              <a:gd name="connsiteY0" fmla="*/ 13744576 h 13744576"/>
              <a:gd name="connsiteX1" fmla="*/ 0 w 12608791"/>
              <a:gd name="connsiteY1" fmla="*/ 0 h 13744576"/>
              <a:gd name="connsiteX2" fmla="*/ 12608791 w 12608791"/>
              <a:gd name="connsiteY2" fmla="*/ 27709 h 13744576"/>
              <a:gd name="connsiteX3" fmla="*/ 8369300 w 12608791"/>
              <a:gd name="connsiteY3" fmla="*/ 13744576 h 13744576"/>
              <a:gd name="connsiteX4" fmla="*/ 0 w 12608791"/>
              <a:gd name="connsiteY4" fmla="*/ 13744576 h 13744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08791" h="13744576">
                <a:moveTo>
                  <a:pt x="0" y="13744576"/>
                </a:moveTo>
                <a:lnTo>
                  <a:pt x="0" y="0"/>
                </a:lnTo>
                <a:lnTo>
                  <a:pt x="12608791" y="27709"/>
                </a:lnTo>
                <a:lnTo>
                  <a:pt x="8369300" y="13744576"/>
                </a:lnTo>
                <a:lnTo>
                  <a:pt x="0" y="13744576"/>
                </a:lnTo>
                <a:close/>
              </a:path>
            </a:pathLst>
          </a:custGeom>
          <a:ln w="12700">
            <a:miter lim="400000"/>
          </a:ln>
          <a:extLst>
            <a:ext uri="{C572A759-6A51-4108-AA02-DFA0A04FC94B}">
              <ma14:wrappingTextBoxFlag xmlns="" xmlns:ma14="http://schemas.microsoft.com/office/mac/drawingml/2011/main" val="1"/>
            </a:ext>
          </a:extLst>
        </p:spPr>
        <p:txBody>
          <a:bodyPr/>
          <a:lstStyle/>
          <a:p>
            <a:endParaRPr lang="en-US" dirty="0"/>
          </a:p>
        </p:txBody>
      </p:sp>
    </p:spTree>
    <p:extLst>
      <p:ext uri="{BB962C8B-B14F-4D97-AF65-F5344CB8AC3E}">
        <p14:creationId xmlns:p14="http://schemas.microsoft.com/office/powerpoint/2010/main" val="2591391193"/>
      </p:ext>
    </p:extLst>
  </p:cSld>
  <p:clrMapOvr>
    <a:masterClrMapping/>
  </p:clrMapOvr>
  <p:transition spd="med"/>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475113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3924811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9754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75329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111680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089246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623707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789339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397777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4037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big photo (2)">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 action="ppaction://noaction"/>
                </a:defRPr>
              </a:lvl1pPr>
            </a:lstStyle>
            <a:p>
              <a:pPr defTabSz="412750" hangingPunct="0"/>
              <a:r>
                <a:rPr sz="900" kern="0" dirty="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dirty="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pPr/>
              <a:t>‹#›</a:t>
            </a:fld>
            <a:endParaRPr dirty="0"/>
          </a:p>
        </p:txBody>
      </p:sp>
      <p:sp>
        <p:nvSpPr>
          <p:cNvPr id="32" name="Picture Placeholder 4"/>
          <p:cNvSpPr>
            <a:spLocks noGrp="1"/>
          </p:cNvSpPr>
          <p:nvPr>
            <p:ph type="pic" sz="quarter" idx="10"/>
          </p:nvPr>
        </p:nvSpPr>
        <p:spPr>
          <a:xfrm>
            <a:off x="5890373" y="-6912"/>
            <a:ext cx="6317673" cy="6864912"/>
          </a:xfrm>
          <a:custGeom>
            <a:avLst/>
            <a:gdLst>
              <a:gd name="connsiteX0" fmla="*/ 0 w 8368145"/>
              <a:gd name="connsiteY0" fmla="*/ 13729824 h 13729824"/>
              <a:gd name="connsiteX1" fmla="*/ 0 w 8368145"/>
              <a:gd name="connsiteY1" fmla="*/ 0 h 13729824"/>
              <a:gd name="connsiteX2" fmla="*/ 8368145 w 8368145"/>
              <a:gd name="connsiteY2" fmla="*/ 0 h 13729824"/>
              <a:gd name="connsiteX3" fmla="*/ 8368145 w 8368145"/>
              <a:gd name="connsiteY3" fmla="*/ 13729824 h 13729824"/>
              <a:gd name="connsiteX4" fmla="*/ 0 w 8368145"/>
              <a:gd name="connsiteY4" fmla="*/ 13729824 h 13729824"/>
              <a:gd name="connsiteX0" fmla="*/ 4267200 w 12635345"/>
              <a:gd name="connsiteY0" fmla="*/ 13729824 h 13729824"/>
              <a:gd name="connsiteX1" fmla="*/ 0 w 12635345"/>
              <a:gd name="connsiteY1" fmla="*/ 0 h 13729824"/>
              <a:gd name="connsiteX2" fmla="*/ 12635345 w 12635345"/>
              <a:gd name="connsiteY2" fmla="*/ 0 h 13729824"/>
              <a:gd name="connsiteX3" fmla="*/ 12635345 w 12635345"/>
              <a:gd name="connsiteY3" fmla="*/ 13729824 h 13729824"/>
              <a:gd name="connsiteX4" fmla="*/ 4267200 w 12635345"/>
              <a:gd name="connsiteY4" fmla="*/ 13729824 h 1372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5345" h="13729824">
                <a:moveTo>
                  <a:pt x="4267200" y="13729824"/>
                </a:moveTo>
                <a:lnTo>
                  <a:pt x="0" y="0"/>
                </a:lnTo>
                <a:lnTo>
                  <a:pt x="12635345" y="0"/>
                </a:lnTo>
                <a:lnTo>
                  <a:pt x="12635345" y="13729824"/>
                </a:lnTo>
                <a:lnTo>
                  <a:pt x="4267200" y="13729824"/>
                </a:lnTo>
                <a:close/>
              </a:path>
            </a:pathLst>
          </a:custGeom>
          <a:ln w="12700">
            <a:miter lim="400000"/>
          </a:ln>
          <a:extLst>
            <a:ext uri="{C572A759-6A51-4108-AA02-DFA0A04FC94B}">
              <ma14:wrappingTextBoxFlag xmlns="" xmlns:ma14="http://schemas.microsoft.com/office/mac/drawingml/2011/main" val="1"/>
            </a:ext>
          </a:extLst>
        </p:spPr>
        <p:txBody>
          <a:bodyPr/>
          <a:lstStyle/>
          <a:p>
            <a:endParaRPr lang="en-US" dirty="0"/>
          </a:p>
        </p:txBody>
      </p:sp>
    </p:spTree>
    <p:extLst>
      <p:ext uri="{BB962C8B-B14F-4D97-AF65-F5344CB8AC3E}">
        <p14:creationId xmlns:p14="http://schemas.microsoft.com/office/powerpoint/2010/main" val="1793492241"/>
      </p:ext>
    </p:extLst>
  </p:cSld>
  <p:clrMapOvr>
    <a:masterClrMapping/>
  </p:clrMapOvr>
  <p:transition spd="med"/>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98650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85690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591499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6459740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93521255"/>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7050394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258282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114959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4699402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025564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page (color)">
    <p:spTree>
      <p:nvGrpSpPr>
        <p:cNvPr id="1" name=""/>
        <p:cNvGrpSpPr/>
        <p:nvPr/>
      </p:nvGrpSpPr>
      <p:grpSpPr>
        <a:xfrm>
          <a:off x="0" y="0"/>
          <a:ext cx="0" cy="0"/>
          <a:chOff x="0" y="0"/>
          <a:chExt cx="0" cy="0"/>
        </a:xfrm>
      </p:grpSpPr>
      <p:sp>
        <p:nvSpPr>
          <p:cNvPr id="38" name="Shape 38"/>
          <p:cNvSpPr/>
          <p:nvPr/>
        </p:nvSpPr>
        <p:spPr>
          <a:xfrm>
            <a:off x="-35159" y="-7086"/>
            <a:ext cx="12262318" cy="6872171"/>
          </a:xfrm>
          <a:prstGeom prst="rect">
            <a:avLst/>
          </a:prstGeom>
          <a:solidFill>
            <a:schemeClr val="accent1"/>
          </a:solidFill>
          <a:ln w="12700">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latin typeface="Helvetica Light"/>
              <a:sym typeface="Helvetica Light"/>
            </a:endParaRPr>
          </a:p>
        </p:txBody>
      </p:sp>
      <p:sp>
        <p:nvSpPr>
          <p:cNvPr id="39" name="Shape 39"/>
          <p:cNvSpPr/>
          <p:nvPr/>
        </p:nvSpPr>
        <p:spPr>
          <a:xfrm>
            <a:off x="279400" y="254000"/>
            <a:ext cx="11633200" cy="6301830"/>
          </a:xfrm>
          <a:prstGeom prst="rect">
            <a:avLst/>
          </a:prstGeom>
          <a:ln w="63500">
            <a:solidFill>
              <a:schemeClr val="accent2"/>
            </a:solidFill>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latin typeface="Helvetica Light"/>
              <a:sym typeface="Helvetica Light"/>
            </a:endParaRPr>
          </a:p>
        </p:txBody>
      </p:sp>
      <p:grpSp>
        <p:nvGrpSpPr>
          <p:cNvPr id="44" name="Group 44"/>
          <p:cNvGrpSpPr/>
          <p:nvPr/>
        </p:nvGrpSpPr>
        <p:grpSpPr>
          <a:xfrm>
            <a:off x="10163185" y="6036046"/>
            <a:ext cx="1533829" cy="283781"/>
            <a:chOff x="0" y="0"/>
            <a:chExt cx="3067657" cy="567559"/>
          </a:xfrm>
          <a:solidFill>
            <a:schemeClr val="accent2"/>
          </a:solidFill>
        </p:grpSpPr>
        <p:sp>
          <p:nvSpPr>
            <p:cNvPr id="40" name="Shape 40"/>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41" name="Shape 41"/>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42" name="Shape 42"/>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43" name="Shape 43"/>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grpSp>
      <p:grpSp>
        <p:nvGrpSpPr>
          <p:cNvPr id="58" name="Group 58"/>
          <p:cNvGrpSpPr/>
          <p:nvPr/>
        </p:nvGrpSpPr>
        <p:grpSpPr>
          <a:xfrm>
            <a:off x="574846" y="5972072"/>
            <a:ext cx="3235307" cy="399030"/>
            <a:chOff x="0" y="-50591"/>
            <a:chExt cx="6470613" cy="798058"/>
          </a:xfrm>
        </p:grpSpPr>
        <p:sp>
          <p:nvSpPr>
            <p:cNvPr id="45" name="Shape 45"/>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068D95"/>
                  </a:solidFill>
                  <a:latin typeface="+mn-lt"/>
                  <a:ea typeface="+mn-ea"/>
                  <a:cs typeface="+mn-cs"/>
                  <a:sym typeface="Helvetica"/>
                  <a:hlinkClick r:id="" action="ppaction://noaction"/>
                </a:defRPr>
              </a:lvl1pPr>
            </a:lstStyle>
            <a:p>
              <a:pPr defTabSz="412750" hangingPunct="0"/>
              <a:r>
                <a:rPr sz="900" kern="0" dirty="0"/>
                <a:t>WWW.SITE2MAX.PRO</a:t>
              </a:r>
            </a:p>
          </p:txBody>
        </p:sp>
        <p:sp>
          <p:nvSpPr>
            <p:cNvPr id="46" name="Shape 46"/>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068D95"/>
                  </a:solidFill>
                  <a:latin typeface="+mn-lt"/>
                  <a:ea typeface="+mn-ea"/>
                  <a:cs typeface="+mn-cs"/>
                  <a:sym typeface="Helvetica"/>
                </a:defRPr>
              </a:lvl1pPr>
            </a:lstStyle>
            <a:p>
              <a:pPr defTabSz="412750" hangingPunct="0"/>
              <a:r>
                <a:rPr sz="900" kern="0" dirty="0">
                  <a:solidFill>
                    <a:srgbClr val="629DD1"/>
                  </a:solidFill>
                </a:rPr>
                <a:t>Free PowerPoint &amp; KeyNote Templates</a:t>
              </a:r>
            </a:p>
          </p:txBody>
        </p:sp>
        <p:grpSp>
          <p:nvGrpSpPr>
            <p:cNvPr id="57" name="Group 57"/>
            <p:cNvGrpSpPr/>
            <p:nvPr/>
          </p:nvGrpSpPr>
          <p:grpSpPr>
            <a:xfrm>
              <a:off x="0" y="103781"/>
              <a:ext cx="591162" cy="508658"/>
              <a:chOff x="0" y="0"/>
              <a:chExt cx="591161" cy="508657"/>
            </a:xfrm>
          </p:grpSpPr>
          <p:sp>
            <p:nvSpPr>
              <p:cNvPr id="47" name="Shape 47"/>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48" name="Shape 48"/>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49" name="Shape 49"/>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50" name="Shape 50"/>
              <p:cNvSpPr/>
              <p:nvPr/>
            </p:nvSpPr>
            <p:spPr>
              <a:xfrm>
                <a:off x="189045"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sp>
            <p:nvSpPr>
              <p:cNvPr id="51" name="Shape 51"/>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52" name="Shape 52"/>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53" name="Shape 53"/>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54" name="Shape 54"/>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55" name="Shape 55"/>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56" name="Shape 56"/>
              <p:cNvSpPr/>
              <p:nvPr/>
            </p:nvSpPr>
            <p:spPr>
              <a:xfrm>
                <a:off x="354848"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grpSp>
      </p:grpSp>
      <p:sp>
        <p:nvSpPr>
          <p:cNvPr id="59" name="Shape 59"/>
          <p:cNvSpPr>
            <a:spLocks noGrp="1"/>
          </p:cNvSpPr>
          <p:nvPr>
            <p:ph type="sldNum" sz="quarter" idx="2"/>
          </p:nvPr>
        </p:nvSpPr>
        <p:spPr>
          <a:prstGeom prst="rect">
            <a:avLst/>
          </a:prstGeom>
        </p:spPr>
        <p:txBody>
          <a:bodyPr/>
          <a:lstStyle/>
          <a:p>
            <a:fld id="{86CB4B4D-7CA3-9044-876B-883B54F8677D}" type="slidenum">
              <a:rPr/>
              <a:pPr/>
              <a:t>‹#›</a:t>
            </a:fld>
            <a:endParaRPr dirty="0"/>
          </a:p>
        </p:txBody>
      </p:sp>
      <p:sp>
        <p:nvSpPr>
          <p:cNvPr id="24" name="Picture Placeholder 2"/>
          <p:cNvSpPr>
            <a:spLocks noGrp="1"/>
          </p:cNvSpPr>
          <p:nvPr>
            <p:ph type="pic" sz="quarter" idx="10"/>
          </p:nvPr>
        </p:nvSpPr>
        <p:spPr>
          <a:xfrm>
            <a:off x="927100" y="1028700"/>
            <a:ext cx="1258888" cy="1258888"/>
          </a:xfrm>
        </p:spPr>
        <p:txBody>
          <a:bodyPr/>
          <a:lstStyle/>
          <a:p>
            <a:endParaRPr lang="en-US" dirty="0"/>
          </a:p>
        </p:txBody>
      </p:sp>
      <p:sp>
        <p:nvSpPr>
          <p:cNvPr id="25" name="Picture Placeholder 2"/>
          <p:cNvSpPr>
            <a:spLocks noGrp="1"/>
          </p:cNvSpPr>
          <p:nvPr>
            <p:ph type="pic" sz="quarter" idx="11"/>
          </p:nvPr>
        </p:nvSpPr>
        <p:spPr>
          <a:xfrm>
            <a:off x="2314167" y="1028700"/>
            <a:ext cx="1258888" cy="1258888"/>
          </a:xfrm>
        </p:spPr>
        <p:txBody>
          <a:bodyPr/>
          <a:lstStyle/>
          <a:p>
            <a:endParaRPr lang="en-US" dirty="0"/>
          </a:p>
        </p:txBody>
      </p:sp>
      <p:sp>
        <p:nvSpPr>
          <p:cNvPr id="26" name="Picture Placeholder 2"/>
          <p:cNvSpPr>
            <a:spLocks noGrp="1"/>
          </p:cNvSpPr>
          <p:nvPr>
            <p:ph type="pic" sz="quarter" idx="12"/>
          </p:nvPr>
        </p:nvSpPr>
        <p:spPr>
          <a:xfrm>
            <a:off x="3701233" y="1028700"/>
            <a:ext cx="1258888" cy="1258888"/>
          </a:xfrm>
        </p:spPr>
        <p:txBody>
          <a:bodyPr/>
          <a:lstStyle/>
          <a:p>
            <a:endParaRPr lang="en-US" dirty="0"/>
          </a:p>
        </p:txBody>
      </p:sp>
      <p:sp>
        <p:nvSpPr>
          <p:cNvPr id="27" name="Picture Placeholder 2"/>
          <p:cNvSpPr>
            <a:spLocks noGrp="1"/>
          </p:cNvSpPr>
          <p:nvPr>
            <p:ph type="pic" sz="quarter" idx="13"/>
          </p:nvPr>
        </p:nvSpPr>
        <p:spPr>
          <a:xfrm>
            <a:off x="5088300" y="1028700"/>
            <a:ext cx="1258888" cy="1258888"/>
          </a:xfrm>
        </p:spPr>
        <p:txBody>
          <a:bodyPr/>
          <a:lstStyle/>
          <a:p>
            <a:endParaRPr lang="en-US" dirty="0"/>
          </a:p>
        </p:txBody>
      </p:sp>
      <p:sp>
        <p:nvSpPr>
          <p:cNvPr id="28" name="Picture Placeholder 2"/>
          <p:cNvSpPr>
            <a:spLocks noGrp="1"/>
          </p:cNvSpPr>
          <p:nvPr>
            <p:ph type="pic" sz="quarter" idx="14"/>
          </p:nvPr>
        </p:nvSpPr>
        <p:spPr>
          <a:xfrm>
            <a:off x="927100" y="2445525"/>
            <a:ext cx="1258888" cy="1258888"/>
          </a:xfrm>
        </p:spPr>
        <p:txBody>
          <a:bodyPr/>
          <a:lstStyle/>
          <a:p>
            <a:endParaRPr lang="en-US" dirty="0"/>
          </a:p>
        </p:txBody>
      </p:sp>
      <p:sp>
        <p:nvSpPr>
          <p:cNvPr id="29" name="Picture Placeholder 2"/>
          <p:cNvSpPr>
            <a:spLocks noGrp="1"/>
          </p:cNvSpPr>
          <p:nvPr>
            <p:ph type="pic" sz="quarter" idx="15"/>
          </p:nvPr>
        </p:nvSpPr>
        <p:spPr>
          <a:xfrm>
            <a:off x="2314167" y="2445525"/>
            <a:ext cx="1258888" cy="1258888"/>
          </a:xfrm>
        </p:spPr>
        <p:txBody>
          <a:bodyPr/>
          <a:lstStyle/>
          <a:p>
            <a:endParaRPr lang="en-US" dirty="0"/>
          </a:p>
        </p:txBody>
      </p:sp>
      <p:sp>
        <p:nvSpPr>
          <p:cNvPr id="30" name="Picture Placeholder 2"/>
          <p:cNvSpPr>
            <a:spLocks noGrp="1"/>
          </p:cNvSpPr>
          <p:nvPr>
            <p:ph type="pic" sz="quarter" idx="16"/>
          </p:nvPr>
        </p:nvSpPr>
        <p:spPr>
          <a:xfrm>
            <a:off x="3701233" y="2445525"/>
            <a:ext cx="1258888" cy="1258888"/>
          </a:xfrm>
        </p:spPr>
        <p:txBody>
          <a:bodyPr/>
          <a:lstStyle/>
          <a:p>
            <a:endParaRPr lang="en-US" dirty="0"/>
          </a:p>
        </p:txBody>
      </p:sp>
      <p:sp>
        <p:nvSpPr>
          <p:cNvPr id="31" name="Picture Placeholder 2"/>
          <p:cNvSpPr>
            <a:spLocks noGrp="1"/>
          </p:cNvSpPr>
          <p:nvPr>
            <p:ph type="pic" sz="quarter" idx="17"/>
          </p:nvPr>
        </p:nvSpPr>
        <p:spPr>
          <a:xfrm>
            <a:off x="5088300" y="2445525"/>
            <a:ext cx="1258888" cy="1258888"/>
          </a:xfrm>
        </p:spPr>
        <p:txBody>
          <a:bodyPr/>
          <a:lstStyle/>
          <a:p>
            <a:endParaRPr lang="en-US" dirty="0"/>
          </a:p>
        </p:txBody>
      </p:sp>
      <p:sp>
        <p:nvSpPr>
          <p:cNvPr id="32" name="Picture Placeholder 2"/>
          <p:cNvSpPr>
            <a:spLocks noGrp="1"/>
          </p:cNvSpPr>
          <p:nvPr>
            <p:ph type="pic" sz="quarter" idx="18"/>
          </p:nvPr>
        </p:nvSpPr>
        <p:spPr>
          <a:xfrm>
            <a:off x="927100" y="3871233"/>
            <a:ext cx="1258888" cy="1258888"/>
          </a:xfrm>
        </p:spPr>
        <p:txBody>
          <a:bodyPr/>
          <a:lstStyle/>
          <a:p>
            <a:endParaRPr lang="en-US" dirty="0"/>
          </a:p>
        </p:txBody>
      </p:sp>
      <p:sp>
        <p:nvSpPr>
          <p:cNvPr id="33" name="Picture Placeholder 2"/>
          <p:cNvSpPr>
            <a:spLocks noGrp="1"/>
          </p:cNvSpPr>
          <p:nvPr>
            <p:ph type="pic" sz="quarter" idx="19"/>
          </p:nvPr>
        </p:nvSpPr>
        <p:spPr>
          <a:xfrm>
            <a:off x="2314167" y="3871233"/>
            <a:ext cx="1258888" cy="1258888"/>
          </a:xfrm>
        </p:spPr>
        <p:txBody>
          <a:bodyPr/>
          <a:lstStyle/>
          <a:p>
            <a:endParaRPr lang="en-US" dirty="0"/>
          </a:p>
        </p:txBody>
      </p:sp>
      <p:sp>
        <p:nvSpPr>
          <p:cNvPr id="34" name="Picture Placeholder 2"/>
          <p:cNvSpPr>
            <a:spLocks noGrp="1"/>
          </p:cNvSpPr>
          <p:nvPr>
            <p:ph type="pic" sz="quarter" idx="20"/>
          </p:nvPr>
        </p:nvSpPr>
        <p:spPr>
          <a:xfrm>
            <a:off x="3701233" y="3871233"/>
            <a:ext cx="1258888" cy="1258888"/>
          </a:xfrm>
        </p:spPr>
        <p:txBody>
          <a:bodyPr/>
          <a:lstStyle/>
          <a:p>
            <a:endParaRPr lang="en-US" dirty="0"/>
          </a:p>
        </p:txBody>
      </p:sp>
      <p:sp>
        <p:nvSpPr>
          <p:cNvPr id="35" name="Picture Placeholder 2"/>
          <p:cNvSpPr>
            <a:spLocks noGrp="1"/>
          </p:cNvSpPr>
          <p:nvPr>
            <p:ph type="pic" sz="quarter" idx="21"/>
          </p:nvPr>
        </p:nvSpPr>
        <p:spPr>
          <a:xfrm>
            <a:off x="5088300" y="3871233"/>
            <a:ext cx="1258888" cy="1258888"/>
          </a:xfrm>
        </p:spPr>
        <p:txBody>
          <a:bodyPr/>
          <a:lstStyle/>
          <a:p>
            <a:endParaRPr lang="en-US" dirty="0"/>
          </a:p>
        </p:txBody>
      </p:sp>
    </p:spTree>
    <p:extLst>
      <p:ext uri="{BB962C8B-B14F-4D97-AF65-F5344CB8AC3E}">
        <p14:creationId xmlns:p14="http://schemas.microsoft.com/office/powerpoint/2010/main" val="3626919278"/>
      </p:ext>
    </p:extLst>
  </p:cSld>
  <p:clrMapOvr>
    <a:masterClrMapping/>
  </p:clrMapOvr>
  <p:transition spd="med"/>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88952" cy="1307592"/>
          </a:xfrm>
          <a:solidFill>
            <a:srgbClr val="0F4263"/>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053766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41426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730648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0370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963252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909186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73018602"/>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35471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521426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08930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circle page (color)">
    <p:spTree>
      <p:nvGrpSpPr>
        <p:cNvPr id="1" name=""/>
        <p:cNvGrpSpPr/>
        <p:nvPr/>
      </p:nvGrpSpPr>
      <p:grpSpPr>
        <a:xfrm>
          <a:off x="0" y="0"/>
          <a:ext cx="0" cy="0"/>
          <a:chOff x="0" y="0"/>
          <a:chExt cx="0" cy="0"/>
        </a:xfrm>
      </p:grpSpPr>
      <p:sp>
        <p:nvSpPr>
          <p:cNvPr id="38" name="Shape 38"/>
          <p:cNvSpPr/>
          <p:nvPr/>
        </p:nvSpPr>
        <p:spPr>
          <a:xfrm>
            <a:off x="-35159" y="-7086"/>
            <a:ext cx="12262318" cy="6872171"/>
          </a:xfrm>
          <a:prstGeom prst="rect">
            <a:avLst/>
          </a:prstGeom>
          <a:solidFill>
            <a:schemeClr val="accent1"/>
          </a:solidFill>
          <a:ln w="12700">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latin typeface="Helvetica Light"/>
              <a:sym typeface="Helvetica Light"/>
            </a:endParaRPr>
          </a:p>
        </p:txBody>
      </p:sp>
      <p:sp>
        <p:nvSpPr>
          <p:cNvPr id="39" name="Shape 39"/>
          <p:cNvSpPr/>
          <p:nvPr/>
        </p:nvSpPr>
        <p:spPr>
          <a:xfrm>
            <a:off x="279400" y="254000"/>
            <a:ext cx="11633200" cy="6301830"/>
          </a:xfrm>
          <a:prstGeom prst="rect">
            <a:avLst/>
          </a:prstGeom>
          <a:ln w="63500">
            <a:solidFill>
              <a:schemeClr val="accent2"/>
            </a:solidFill>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latin typeface="Helvetica Light"/>
              <a:sym typeface="Helvetica Light"/>
            </a:endParaRPr>
          </a:p>
        </p:txBody>
      </p:sp>
      <p:grpSp>
        <p:nvGrpSpPr>
          <p:cNvPr id="44" name="Group 44"/>
          <p:cNvGrpSpPr/>
          <p:nvPr/>
        </p:nvGrpSpPr>
        <p:grpSpPr>
          <a:xfrm>
            <a:off x="10163185" y="6036046"/>
            <a:ext cx="1533829" cy="283781"/>
            <a:chOff x="0" y="0"/>
            <a:chExt cx="3067657" cy="567559"/>
          </a:xfrm>
          <a:solidFill>
            <a:schemeClr val="accent2"/>
          </a:solidFill>
        </p:grpSpPr>
        <p:sp>
          <p:nvSpPr>
            <p:cNvPr id="40" name="Shape 40"/>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41" name="Shape 41"/>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42" name="Shape 42"/>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43" name="Shape 43"/>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grp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grpSp>
      <p:grpSp>
        <p:nvGrpSpPr>
          <p:cNvPr id="58" name="Group 58"/>
          <p:cNvGrpSpPr/>
          <p:nvPr/>
        </p:nvGrpSpPr>
        <p:grpSpPr>
          <a:xfrm>
            <a:off x="574846" y="5972072"/>
            <a:ext cx="3235307" cy="399030"/>
            <a:chOff x="0" y="-50591"/>
            <a:chExt cx="6470613" cy="798058"/>
          </a:xfrm>
        </p:grpSpPr>
        <p:sp>
          <p:nvSpPr>
            <p:cNvPr id="45" name="Shape 45"/>
            <p:cNvSpPr/>
            <p:nvPr/>
          </p:nvSpPr>
          <p:spPr>
            <a:xfrm>
              <a:off x="707266" y="-50591"/>
              <a:ext cx="2641748" cy="4821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50800" tIns="50800" rIns="50800" bIns="50800" numCol="1" anchor="ctr">
              <a:spAutoFit/>
            </a:bodyPr>
            <a:lstStyle>
              <a:lvl1pPr algn="l">
                <a:defRPr sz="1800" b="1">
                  <a:solidFill>
                    <a:srgbClr val="068D95"/>
                  </a:solidFill>
                  <a:latin typeface="+mn-lt"/>
                  <a:ea typeface="+mn-ea"/>
                  <a:cs typeface="+mn-cs"/>
                  <a:sym typeface="Helvetica"/>
                  <a:hlinkClick r:id="" action="ppaction://noaction"/>
                </a:defRPr>
              </a:lvl1pPr>
            </a:lstStyle>
            <a:p>
              <a:pPr defTabSz="412750" hangingPunct="0"/>
              <a:r>
                <a:rPr sz="900" kern="0" dirty="0"/>
                <a:t>WWW.SITE2MAX.PRO</a:t>
              </a:r>
            </a:p>
          </p:txBody>
        </p:sp>
        <p:sp>
          <p:nvSpPr>
            <p:cNvPr id="46" name="Shape 46"/>
            <p:cNvSpPr/>
            <p:nvPr/>
          </p:nvSpPr>
          <p:spPr>
            <a:xfrm>
              <a:off x="704450" y="265284"/>
              <a:ext cx="5766163" cy="4821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50800" tIns="50800" rIns="50800" bIns="50800" numCol="1" anchor="ctr">
              <a:spAutoFit/>
            </a:bodyPr>
            <a:lstStyle>
              <a:lvl1pPr algn="l">
                <a:defRPr sz="1800">
                  <a:solidFill>
                    <a:srgbClr val="068D95"/>
                  </a:solidFill>
                  <a:latin typeface="+mn-lt"/>
                  <a:ea typeface="+mn-ea"/>
                  <a:cs typeface="+mn-cs"/>
                  <a:sym typeface="Helvetica"/>
                </a:defRPr>
              </a:lvl1pPr>
            </a:lstStyle>
            <a:p>
              <a:pPr defTabSz="412750" hangingPunct="0"/>
              <a:r>
                <a:rPr sz="900" kern="0" dirty="0">
                  <a:solidFill>
                    <a:srgbClr val="629DD1"/>
                  </a:solidFill>
                </a:rPr>
                <a:t>Free PowerPoint &amp; KeyNote Templates</a:t>
              </a:r>
            </a:p>
          </p:txBody>
        </p:sp>
        <p:grpSp>
          <p:nvGrpSpPr>
            <p:cNvPr id="57" name="Group 57"/>
            <p:cNvGrpSpPr/>
            <p:nvPr/>
          </p:nvGrpSpPr>
          <p:grpSpPr>
            <a:xfrm>
              <a:off x="0" y="103781"/>
              <a:ext cx="591162" cy="508658"/>
              <a:chOff x="0" y="0"/>
              <a:chExt cx="591161" cy="508657"/>
            </a:xfrm>
          </p:grpSpPr>
          <p:sp>
            <p:nvSpPr>
              <p:cNvPr id="47" name="Shape 47"/>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48" name="Shape 48"/>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49" name="Shape 49"/>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50" name="Shape 50"/>
              <p:cNvSpPr/>
              <p:nvPr/>
            </p:nvSpPr>
            <p:spPr>
              <a:xfrm>
                <a:off x="189045"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sp>
            <p:nvSpPr>
              <p:cNvPr id="51" name="Shape 51"/>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52" name="Shape 52"/>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53" name="Shape 53"/>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54" name="Shape 54"/>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55" name="Shape 55"/>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chemeClr val="accent2"/>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56" name="Shape 56"/>
              <p:cNvSpPr/>
              <p:nvPr/>
            </p:nvSpPr>
            <p:spPr>
              <a:xfrm>
                <a:off x="354848" y="262322"/>
                <a:ext cx="45114" cy="45114"/>
              </a:xfrm>
              <a:prstGeom prst="ellipse">
                <a:avLst/>
              </a:prstGeom>
              <a:solidFill>
                <a:schemeClr val="accent1"/>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grpSp>
      </p:grpSp>
      <p:sp>
        <p:nvSpPr>
          <p:cNvPr id="59" name="Shape 59"/>
          <p:cNvSpPr>
            <a:spLocks noGrp="1"/>
          </p:cNvSpPr>
          <p:nvPr>
            <p:ph type="sldNum" sz="quarter" idx="2"/>
          </p:nvPr>
        </p:nvSpPr>
        <p:spPr>
          <a:prstGeom prst="rect">
            <a:avLst/>
          </a:prstGeom>
        </p:spPr>
        <p:txBody>
          <a:bodyPr/>
          <a:lstStyle/>
          <a:p>
            <a:fld id="{86CB4B4D-7CA3-9044-876B-883B54F8677D}" type="slidenum">
              <a:rPr/>
              <a:pPr/>
              <a:t>‹#›</a:t>
            </a:fld>
            <a:endParaRPr dirty="0"/>
          </a:p>
        </p:txBody>
      </p:sp>
      <p:sp>
        <p:nvSpPr>
          <p:cNvPr id="24" name="Picture Placeholder 2"/>
          <p:cNvSpPr>
            <a:spLocks noGrp="1"/>
          </p:cNvSpPr>
          <p:nvPr>
            <p:ph type="pic" sz="quarter" idx="10"/>
          </p:nvPr>
        </p:nvSpPr>
        <p:spPr>
          <a:xfrm>
            <a:off x="927100" y="1028700"/>
            <a:ext cx="1258888" cy="1258888"/>
          </a:xfrm>
          <a:prstGeom prst="ellipse">
            <a:avLst/>
          </a:prstGeom>
        </p:spPr>
        <p:txBody>
          <a:bodyPr/>
          <a:lstStyle/>
          <a:p>
            <a:endParaRPr lang="en-US" dirty="0"/>
          </a:p>
        </p:txBody>
      </p:sp>
      <p:sp>
        <p:nvSpPr>
          <p:cNvPr id="25" name="Picture Placeholder 2"/>
          <p:cNvSpPr>
            <a:spLocks noGrp="1"/>
          </p:cNvSpPr>
          <p:nvPr>
            <p:ph type="pic" sz="quarter" idx="11"/>
          </p:nvPr>
        </p:nvSpPr>
        <p:spPr>
          <a:xfrm>
            <a:off x="2314167" y="1028700"/>
            <a:ext cx="1258888" cy="1258888"/>
          </a:xfrm>
          <a:prstGeom prst="ellipse">
            <a:avLst/>
          </a:prstGeom>
        </p:spPr>
        <p:txBody>
          <a:bodyPr/>
          <a:lstStyle/>
          <a:p>
            <a:endParaRPr lang="en-US" dirty="0"/>
          </a:p>
        </p:txBody>
      </p:sp>
      <p:sp>
        <p:nvSpPr>
          <p:cNvPr id="26" name="Picture Placeholder 2"/>
          <p:cNvSpPr>
            <a:spLocks noGrp="1"/>
          </p:cNvSpPr>
          <p:nvPr>
            <p:ph type="pic" sz="quarter" idx="12"/>
          </p:nvPr>
        </p:nvSpPr>
        <p:spPr>
          <a:xfrm>
            <a:off x="3701233" y="1028700"/>
            <a:ext cx="1258888" cy="1258888"/>
          </a:xfrm>
          <a:prstGeom prst="ellipse">
            <a:avLst/>
          </a:prstGeom>
        </p:spPr>
        <p:txBody>
          <a:bodyPr/>
          <a:lstStyle/>
          <a:p>
            <a:endParaRPr lang="en-US" dirty="0"/>
          </a:p>
        </p:txBody>
      </p:sp>
      <p:sp>
        <p:nvSpPr>
          <p:cNvPr id="27" name="Picture Placeholder 2"/>
          <p:cNvSpPr>
            <a:spLocks noGrp="1"/>
          </p:cNvSpPr>
          <p:nvPr>
            <p:ph type="pic" sz="quarter" idx="13"/>
          </p:nvPr>
        </p:nvSpPr>
        <p:spPr>
          <a:xfrm>
            <a:off x="5088300" y="1028700"/>
            <a:ext cx="1258888" cy="1258888"/>
          </a:xfrm>
          <a:prstGeom prst="ellipse">
            <a:avLst/>
          </a:prstGeom>
        </p:spPr>
        <p:txBody>
          <a:bodyPr/>
          <a:lstStyle/>
          <a:p>
            <a:endParaRPr lang="en-US" dirty="0"/>
          </a:p>
        </p:txBody>
      </p:sp>
      <p:sp>
        <p:nvSpPr>
          <p:cNvPr id="28" name="Picture Placeholder 2"/>
          <p:cNvSpPr>
            <a:spLocks noGrp="1"/>
          </p:cNvSpPr>
          <p:nvPr>
            <p:ph type="pic" sz="quarter" idx="14"/>
          </p:nvPr>
        </p:nvSpPr>
        <p:spPr>
          <a:xfrm>
            <a:off x="927100" y="2445525"/>
            <a:ext cx="1258888" cy="1258888"/>
          </a:xfrm>
          <a:prstGeom prst="ellipse">
            <a:avLst/>
          </a:prstGeom>
        </p:spPr>
        <p:txBody>
          <a:bodyPr/>
          <a:lstStyle/>
          <a:p>
            <a:endParaRPr lang="en-US" dirty="0"/>
          </a:p>
        </p:txBody>
      </p:sp>
      <p:sp>
        <p:nvSpPr>
          <p:cNvPr id="29" name="Picture Placeholder 2"/>
          <p:cNvSpPr>
            <a:spLocks noGrp="1"/>
          </p:cNvSpPr>
          <p:nvPr>
            <p:ph type="pic" sz="quarter" idx="15"/>
          </p:nvPr>
        </p:nvSpPr>
        <p:spPr>
          <a:xfrm>
            <a:off x="2314167" y="2445525"/>
            <a:ext cx="1258888" cy="1258888"/>
          </a:xfrm>
          <a:prstGeom prst="ellipse">
            <a:avLst/>
          </a:prstGeom>
        </p:spPr>
        <p:txBody>
          <a:bodyPr/>
          <a:lstStyle/>
          <a:p>
            <a:endParaRPr lang="en-US" dirty="0"/>
          </a:p>
        </p:txBody>
      </p:sp>
      <p:sp>
        <p:nvSpPr>
          <p:cNvPr id="30" name="Picture Placeholder 2"/>
          <p:cNvSpPr>
            <a:spLocks noGrp="1"/>
          </p:cNvSpPr>
          <p:nvPr>
            <p:ph type="pic" sz="quarter" idx="16"/>
          </p:nvPr>
        </p:nvSpPr>
        <p:spPr>
          <a:xfrm>
            <a:off x="3701233" y="2445525"/>
            <a:ext cx="1258888" cy="1258888"/>
          </a:xfrm>
          <a:prstGeom prst="ellipse">
            <a:avLst/>
          </a:prstGeom>
        </p:spPr>
        <p:txBody>
          <a:bodyPr/>
          <a:lstStyle/>
          <a:p>
            <a:endParaRPr lang="en-US" dirty="0"/>
          </a:p>
        </p:txBody>
      </p:sp>
      <p:sp>
        <p:nvSpPr>
          <p:cNvPr id="31" name="Picture Placeholder 2"/>
          <p:cNvSpPr>
            <a:spLocks noGrp="1"/>
          </p:cNvSpPr>
          <p:nvPr>
            <p:ph type="pic" sz="quarter" idx="17"/>
          </p:nvPr>
        </p:nvSpPr>
        <p:spPr>
          <a:xfrm>
            <a:off x="5088300" y="2445525"/>
            <a:ext cx="1258888" cy="1258888"/>
          </a:xfrm>
          <a:prstGeom prst="ellipse">
            <a:avLst/>
          </a:prstGeom>
        </p:spPr>
        <p:txBody>
          <a:bodyPr/>
          <a:lstStyle/>
          <a:p>
            <a:endParaRPr lang="en-US" dirty="0"/>
          </a:p>
        </p:txBody>
      </p:sp>
      <p:sp>
        <p:nvSpPr>
          <p:cNvPr id="32" name="Picture Placeholder 2"/>
          <p:cNvSpPr>
            <a:spLocks noGrp="1"/>
          </p:cNvSpPr>
          <p:nvPr>
            <p:ph type="pic" sz="quarter" idx="18"/>
          </p:nvPr>
        </p:nvSpPr>
        <p:spPr>
          <a:xfrm>
            <a:off x="927100" y="3871233"/>
            <a:ext cx="1258888" cy="1258888"/>
          </a:xfrm>
          <a:prstGeom prst="ellipse">
            <a:avLst/>
          </a:prstGeom>
        </p:spPr>
        <p:txBody>
          <a:bodyPr/>
          <a:lstStyle/>
          <a:p>
            <a:endParaRPr lang="en-US" dirty="0"/>
          </a:p>
        </p:txBody>
      </p:sp>
      <p:sp>
        <p:nvSpPr>
          <p:cNvPr id="33" name="Picture Placeholder 2"/>
          <p:cNvSpPr>
            <a:spLocks noGrp="1"/>
          </p:cNvSpPr>
          <p:nvPr>
            <p:ph type="pic" sz="quarter" idx="19"/>
          </p:nvPr>
        </p:nvSpPr>
        <p:spPr>
          <a:xfrm>
            <a:off x="2314167" y="3871233"/>
            <a:ext cx="1258888" cy="1258888"/>
          </a:xfrm>
          <a:prstGeom prst="ellipse">
            <a:avLst/>
          </a:prstGeom>
        </p:spPr>
        <p:txBody>
          <a:bodyPr/>
          <a:lstStyle/>
          <a:p>
            <a:endParaRPr lang="en-US" dirty="0"/>
          </a:p>
        </p:txBody>
      </p:sp>
      <p:sp>
        <p:nvSpPr>
          <p:cNvPr id="34" name="Picture Placeholder 2"/>
          <p:cNvSpPr>
            <a:spLocks noGrp="1"/>
          </p:cNvSpPr>
          <p:nvPr>
            <p:ph type="pic" sz="quarter" idx="20"/>
          </p:nvPr>
        </p:nvSpPr>
        <p:spPr>
          <a:xfrm>
            <a:off x="3701233" y="3871233"/>
            <a:ext cx="1258888" cy="1258888"/>
          </a:xfrm>
          <a:prstGeom prst="ellipse">
            <a:avLst/>
          </a:prstGeom>
        </p:spPr>
        <p:txBody>
          <a:bodyPr/>
          <a:lstStyle/>
          <a:p>
            <a:endParaRPr lang="en-US" dirty="0"/>
          </a:p>
        </p:txBody>
      </p:sp>
      <p:sp>
        <p:nvSpPr>
          <p:cNvPr id="35" name="Picture Placeholder 2"/>
          <p:cNvSpPr>
            <a:spLocks noGrp="1"/>
          </p:cNvSpPr>
          <p:nvPr>
            <p:ph type="pic" sz="quarter" idx="21"/>
          </p:nvPr>
        </p:nvSpPr>
        <p:spPr>
          <a:xfrm>
            <a:off x="5088300" y="3871233"/>
            <a:ext cx="1258888" cy="1258888"/>
          </a:xfrm>
          <a:prstGeom prst="ellipse">
            <a:avLst/>
          </a:prstGeom>
        </p:spPr>
        <p:txBody>
          <a:bodyPr/>
          <a:lstStyle/>
          <a:p>
            <a:endParaRPr lang="en-US" dirty="0"/>
          </a:p>
        </p:txBody>
      </p:sp>
    </p:spTree>
    <p:extLst>
      <p:ext uri="{BB962C8B-B14F-4D97-AF65-F5344CB8AC3E}">
        <p14:creationId xmlns:p14="http://schemas.microsoft.com/office/powerpoint/2010/main" val="93268913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66" name="Shape 66"/>
          <p:cNvSpPr>
            <a:spLocks noGrp="1"/>
          </p:cNvSpPr>
          <p:nvPr>
            <p:ph type="pic" idx="13"/>
          </p:nvPr>
        </p:nvSpPr>
        <p:spPr>
          <a:xfrm>
            <a:off x="-55356" y="-28773"/>
            <a:ext cx="12251912" cy="4636095"/>
          </a:xfrm>
          <a:prstGeom prst="rect">
            <a:avLst/>
          </a:prstGeom>
        </p:spPr>
        <p:txBody>
          <a:bodyPr lIns="91439" tIns="45719" rIns="91439" bIns="45719" anchor="t">
            <a:noAutofit/>
          </a:bodyPr>
          <a:lstStyle/>
          <a:p>
            <a:endParaRPr dirty="0"/>
          </a:p>
        </p:txBody>
      </p:sp>
      <p:sp>
        <p:nvSpPr>
          <p:cNvPr id="67" name="Shape 67"/>
          <p:cNvSpPr>
            <a:spLocks noGrp="1"/>
          </p:cNvSpPr>
          <p:nvPr>
            <p:ph type="title"/>
          </p:nvPr>
        </p:nvSpPr>
        <p:spPr>
          <a:xfrm>
            <a:off x="571500" y="5067300"/>
            <a:ext cx="11557000" cy="1003300"/>
          </a:xfrm>
          <a:prstGeom prst="rect">
            <a:avLst/>
          </a:prstGeom>
        </p:spPr>
        <p:txBody>
          <a:bodyPr anchor="b"/>
          <a:lstStyle/>
          <a:p>
            <a:r>
              <a:t>Title Text</a:t>
            </a:r>
          </a:p>
        </p:txBody>
      </p:sp>
      <p:sp>
        <p:nvSpPr>
          <p:cNvPr id="68" name="Shape 6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314100278"/>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75" name="Shape 75"/>
          <p:cNvSpPr>
            <a:spLocks noGrp="1"/>
          </p:cNvSpPr>
          <p:nvPr>
            <p:ph type="title"/>
          </p:nvPr>
        </p:nvSpPr>
        <p:spPr>
          <a:xfrm>
            <a:off x="1181100" y="2266950"/>
            <a:ext cx="10414000" cy="2324100"/>
          </a:xfrm>
          <a:prstGeom prst="rect">
            <a:avLst/>
          </a:prstGeom>
        </p:spPr>
        <p:txBody>
          <a:bodyPr/>
          <a:lstStyle/>
          <a:p>
            <a:r>
              <a:t>Title Text</a:t>
            </a:r>
          </a:p>
        </p:txBody>
      </p:sp>
      <p:sp>
        <p:nvSpPr>
          <p:cNvPr id="76" name="Shape 7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76548101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8D875C4-9287-470F-BABC-8E4EBEB2B68F}" type="datetime1">
              <a:rPr lang="en-US" smtClean="0"/>
              <a:t>7/26/19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3460734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83" name="Shape 83"/>
          <p:cNvSpPr>
            <a:spLocks noGrp="1"/>
          </p:cNvSpPr>
          <p:nvPr>
            <p:ph type="pic" sz="half" idx="13"/>
          </p:nvPr>
        </p:nvSpPr>
        <p:spPr>
          <a:xfrm>
            <a:off x="6582990" y="552450"/>
            <a:ext cx="4762501" cy="5753100"/>
          </a:xfrm>
          <a:prstGeom prst="rect">
            <a:avLst/>
          </a:prstGeom>
        </p:spPr>
        <p:txBody>
          <a:bodyPr lIns="91439" tIns="45719" rIns="91439" bIns="45719" anchor="t">
            <a:noAutofit/>
          </a:bodyPr>
          <a:lstStyle/>
          <a:p>
            <a:endParaRPr dirty="0"/>
          </a:p>
        </p:txBody>
      </p:sp>
      <p:sp>
        <p:nvSpPr>
          <p:cNvPr id="84" name="Shape 84"/>
          <p:cNvSpPr>
            <a:spLocks noGrp="1"/>
          </p:cNvSpPr>
          <p:nvPr>
            <p:ph type="title"/>
          </p:nvPr>
        </p:nvSpPr>
        <p:spPr>
          <a:xfrm>
            <a:off x="825500" y="552450"/>
            <a:ext cx="5111750" cy="2806700"/>
          </a:xfrm>
          <a:prstGeom prst="rect">
            <a:avLst/>
          </a:prstGeom>
        </p:spPr>
        <p:txBody>
          <a:bodyPr anchor="b"/>
          <a:lstStyle>
            <a:lvl1pPr>
              <a:defRPr sz="5000"/>
            </a:lvl1pPr>
          </a:lstStyle>
          <a:p>
            <a:r>
              <a:t>Title Text</a:t>
            </a:r>
          </a:p>
        </p:txBody>
      </p:sp>
      <p:sp>
        <p:nvSpPr>
          <p:cNvPr id="85" name="Shape 85"/>
          <p:cNvSpPr>
            <a:spLocks noGrp="1"/>
          </p:cNvSpPr>
          <p:nvPr>
            <p:ph type="body" sz="quarter" idx="1"/>
          </p:nvPr>
        </p:nvSpPr>
        <p:spPr>
          <a:xfrm>
            <a:off x="831850" y="3600450"/>
            <a:ext cx="5111750" cy="2882900"/>
          </a:xfrm>
          <a:prstGeom prst="rect">
            <a:avLst/>
          </a:prstGeom>
        </p:spPr>
        <p:txBody>
          <a:bodyPr anchor="t"/>
          <a:lstStyle>
            <a:lvl1pPr marL="0" indent="0">
              <a:spcBef>
                <a:spcPts val="0"/>
              </a:spcBef>
              <a:buSzTx/>
              <a:buNone/>
              <a:defRPr sz="2200">
                <a:solidFill>
                  <a:srgbClr val="000000"/>
                </a:solidFill>
                <a:latin typeface="Helvetica Light"/>
                <a:ea typeface="Helvetica Light"/>
                <a:cs typeface="Helvetica Light"/>
                <a:sym typeface="Helvetica Light"/>
              </a:defRPr>
            </a:lvl1pPr>
            <a:lvl2pPr marL="0" indent="114300">
              <a:spcBef>
                <a:spcPts val="0"/>
              </a:spcBef>
              <a:buSzTx/>
              <a:buNone/>
              <a:defRPr sz="2200">
                <a:solidFill>
                  <a:srgbClr val="000000"/>
                </a:solidFill>
                <a:latin typeface="Helvetica Light"/>
                <a:ea typeface="Helvetica Light"/>
                <a:cs typeface="Helvetica Light"/>
                <a:sym typeface="Helvetica Light"/>
              </a:defRPr>
            </a:lvl2pPr>
            <a:lvl3pPr marL="0" indent="228600">
              <a:spcBef>
                <a:spcPts val="0"/>
              </a:spcBef>
              <a:buSzTx/>
              <a:buNone/>
              <a:defRPr sz="2200">
                <a:solidFill>
                  <a:srgbClr val="000000"/>
                </a:solidFill>
                <a:latin typeface="Helvetica Light"/>
                <a:ea typeface="Helvetica Light"/>
                <a:cs typeface="Helvetica Light"/>
                <a:sym typeface="Helvetica Light"/>
              </a:defRPr>
            </a:lvl3pPr>
            <a:lvl4pPr marL="0" indent="342900">
              <a:spcBef>
                <a:spcPts val="0"/>
              </a:spcBef>
              <a:buSzTx/>
              <a:buNone/>
              <a:defRPr sz="2200">
                <a:solidFill>
                  <a:srgbClr val="000000"/>
                </a:solidFill>
                <a:latin typeface="Helvetica Light"/>
                <a:ea typeface="Helvetica Light"/>
                <a:cs typeface="Helvetica Light"/>
                <a:sym typeface="Helvetica Light"/>
              </a:defRPr>
            </a:lvl4pPr>
            <a:lvl5pPr marL="0" indent="457200">
              <a:spcBef>
                <a:spcPts val="0"/>
              </a:spcBef>
              <a:buSzTx/>
              <a:buNone/>
              <a:defRPr sz="2200">
                <a:solidFill>
                  <a:srgbClr val="000000"/>
                </a:solidFill>
                <a:latin typeface="Helvetica Light"/>
                <a:ea typeface="Helvetica Light"/>
                <a:cs typeface="Helvetica Light"/>
                <a:sym typeface="Helvetica Light"/>
              </a:defRPr>
            </a:lvl5pPr>
          </a:lstStyle>
          <a:p>
            <a:r>
              <a:t>Body Level One</a:t>
            </a:r>
          </a:p>
          <a:p>
            <a:pPr lvl="1"/>
            <a:r>
              <a:t>Body Level Two</a:t>
            </a:r>
          </a:p>
          <a:p>
            <a:pPr lvl="2"/>
            <a:r>
              <a:t>Body Level Three</a:t>
            </a:r>
          </a:p>
          <a:p>
            <a:pPr lvl="3"/>
            <a:r>
              <a:t>Body Level Four</a:t>
            </a:r>
          </a:p>
          <a:p>
            <a:pPr lvl="4"/>
            <a:r>
              <a:t>Body Level Five</a:t>
            </a:r>
          </a:p>
        </p:txBody>
      </p:sp>
      <p:sp>
        <p:nvSpPr>
          <p:cNvPr id="86" name="Shape 86"/>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65388651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93" name="Shape 93"/>
          <p:cNvSpPr>
            <a:spLocks noGrp="1"/>
          </p:cNvSpPr>
          <p:nvPr>
            <p:ph type="title"/>
          </p:nvPr>
        </p:nvSpPr>
        <p:spPr>
          <a:prstGeom prst="rect">
            <a:avLst/>
          </a:prstGeom>
        </p:spPr>
        <p:txBody>
          <a:bodyPr/>
          <a:lstStyle/>
          <a:p>
            <a:r>
              <a:t>Title Text</a:t>
            </a:r>
          </a:p>
        </p:txBody>
      </p:sp>
      <p:sp>
        <p:nvSpPr>
          <p:cNvPr id="94" name="Shape 94"/>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125060104"/>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110" name="Shape 110"/>
          <p:cNvSpPr>
            <a:spLocks noGrp="1"/>
          </p:cNvSpPr>
          <p:nvPr>
            <p:ph type="pic" sz="half" idx="13"/>
          </p:nvPr>
        </p:nvSpPr>
        <p:spPr>
          <a:xfrm>
            <a:off x="6584950" y="1619250"/>
            <a:ext cx="4762500" cy="4603750"/>
          </a:xfrm>
          <a:prstGeom prst="rect">
            <a:avLst/>
          </a:prstGeom>
        </p:spPr>
        <p:txBody>
          <a:bodyPr lIns="91439" tIns="45719" rIns="91439" bIns="45719" anchor="t">
            <a:noAutofit/>
          </a:bodyPr>
          <a:lstStyle/>
          <a:p>
            <a:endParaRPr dirty="0"/>
          </a:p>
        </p:txBody>
      </p:sp>
      <p:sp>
        <p:nvSpPr>
          <p:cNvPr id="111" name="Shape 111"/>
          <p:cNvSpPr>
            <a:spLocks noGrp="1"/>
          </p:cNvSpPr>
          <p:nvPr>
            <p:ph type="title"/>
          </p:nvPr>
        </p:nvSpPr>
        <p:spPr>
          <a:xfrm>
            <a:off x="844550" y="476250"/>
            <a:ext cx="10502900" cy="1143000"/>
          </a:xfrm>
          <a:prstGeom prst="rect">
            <a:avLst/>
          </a:prstGeom>
        </p:spPr>
        <p:txBody>
          <a:bodyPr/>
          <a:lstStyle/>
          <a:p>
            <a:r>
              <a:t>Title Text</a:t>
            </a:r>
          </a:p>
        </p:txBody>
      </p:sp>
      <p:sp>
        <p:nvSpPr>
          <p:cNvPr id="112" name="Shape 112"/>
          <p:cNvSpPr>
            <a:spLocks noGrp="1"/>
          </p:cNvSpPr>
          <p:nvPr>
            <p:ph type="body" sz="half" idx="1"/>
          </p:nvPr>
        </p:nvSpPr>
        <p:spPr>
          <a:xfrm>
            <a:off x="844550" y="1619250"/>
            <a:ext cx="5003800" cy="4603750"/>
          </a:xfrm>
          <a:prstGeom prst="rect">
            <a:avLst/>
          </a:prstGeom>
        </p:spPr>
        <p:txBody>
          <a:bodyPr/>
          <a:lstStyle>
            <a:lvl1pPr marL="248356" indent="-248356">
              <a:spcBef>
                <a:spcPts val="2250"/>
              </a:spcBef>
              <a:defRPr sz="2000" b="1"/>
            </a:lvl1pPr>
            <a:lvl2pPr marL="527756" indent="-248356">
              <a:spcBef>
                <a:spcPts val="2250"/>
              </a:spcBef>
              <a:defRPr sz="2000" b="1"/>
            </a:lvl2pPr>
            <a:lvl3pPr marL="807156" indent="-248356">
              <a:spcBef>
                <a:spcPts val="2250"/>
              </a:spcBef>
              <a:defRPr sz="2000" b="1"/>
            </a:lvl3pPr>
            <a:lvl4pPr marL="1086556" indent="-248356">
              <a:spcBef>
                <a:spcPts val="2250"/>
              </a:spcBef>
              <a:defRPr sz="2000" b="1"/>
            </a:lvl4pPr>
            <a:lvl5pPr marL="1365956" indent="-248356">
              <a:spcBef>
                <a:spcPts val="2250"/>
              </a:spcBef>
              <a:defRPr sz="2000" b="1"/>
            </a:lvl5pPr>
          </a:lstStyle>
          <a:p>
            <a:r>
              <a:t>Body Level One</a:t>
            </a:r>
          </a:p>
          <a:p>
            <a:pPr lvl="1"/>
            <a:r>
              <a:t>Body Level Two</a:t>
            </a:r>
          </a:p>
          <a:p>
            <a:pPr lvl="2"/>
            <a:r>
              <a:t>Body Level Three</a:t>
            </a:r>
          </a:p>
          <a:p>
            <a:pPr lvl="3"/>
            <a:r>
              <a:t>Body Level Four</a:t>
            </a:r>
          </a:p>
          <a:p>
            <a:pPr lvl="4"/>
            <a:r>
              <a:t>Body Level Five</a:t>
            </a:r>
          </a:p>
        </p:txBody>
      </p:sp>
      <p:sp>
        <p:nvSpPr>
          <p:cNvPr id="113" name="Shape 113"/>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778467889"/>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20" name="Shape 120"/>
          <p:cNvSpPr>
            <a:spLocks noGrp="1"/>
          </p:cNvSpPr>
          <p:nvPr>
            <p:ph type="body" idx="1"/>
          </p:nvPr>
        </p:nvSpPr>
        <p:spPr>
          <a:xfrm>
            <a:off x="844550" y="889000"/>
            <a:ext cx="10502900" cy="507365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Shape 12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94096671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8" name="Shape 128"/>
          <p:cNvSpPr>
            <a:spLocks noGrp="1"/>
          </p:cNvSpPr>
          <p:nvPr>
            <p:ph type="pic" sz="quarter" idx="13"/>
          </p:nvPr>
        </p:nvSpPr>
        <p:spPr>
          <a:xfrm>
            <a:off x="7880350" y="3524250"/>
            <a:ext cx="3702050" cy="2774950"/>
          </a:xfrm>
          <a:prstGeom prst="rect">
            <a:avLst/>
          </a:prstGeom>
        </p:spPr>
        <p:txBody>
          <a:bodyPr lIns="91439" tIns="45719" rIns="91439" bIns="45719" anchor="t">
            <a:noAutofit/>
          </a:bodyPr>
          <a:lstStyle/>
          <a:p>
            <a:endParaRPr dirty="0"/>
          </a:p>
        </p:txBody>
      </p:sp>
      <p:sp>
        <p:nvSpPr>
          <p:cNvPr id="129" name="Shape 129"/>
          <p:cNvSpPr>
            <a:spLocks noGrp="1"/>
          </p:cNvSpPr>
          <p:nvPr>
            <p:ph type="pic" sz="quarter" idx="14"/>
          </p:nvPr>
        </p:nvSpPr>
        <p:spPr>
          <a:xfrm>
            <a:off x="7880350" y="565150"/>
            <a:ext cx="3702050" cy="2774950"/>
          </a:xfrm>
          <a:prstGeom prst="rect">
            <a:avLst/>
          </a:prstGeom>
        </p:spPr>
        <p:txBody>
          <a:bodyPr lIns="91439" tIns="45719" rIns="91439" bIns="45719" anchor="t">
            <a:noAutofit/>
          </a:bodyPr>
          <a:lstStyle/>
          <a:p>
            <a:endParaRPr dirty="0"/>
          </a:p>
        </p:txBody>
      </p:sp>
      <p:sp>
        <p:nvSpPr>
          <p:cNvPr id="130" name="Shape 130"/>
          <p:cNvSpPr>
            <a:spLocks noGrp="1"/>
          </p:cNvSpPr>
          <p:nvPr>
            <p:ph type="pic" idx="15"/>
          </p:nvPr>
        </p:nvSpPr>
        <p:spPr>
          <a:xfrm>
            <a:off x="603250" y="565150"/>
            <a:ext cx="7086600" cy="5734050"/>
          </a:xfrm>
          <a:prstGeom prst="rect">
            <a:avLst/>
          </a:prstGeom>
        </p:spPr>
        <p:txBody>
          <a:bodyPr lIns="91439" tIns="45719" rIns="91439" bIns="45719" anchor="t">
            <a:noAutofit/>
          </a:bodyPr>
          <a:lstStyle/>
          <a:p>
            <a:endParaRPr dirty="0"/>
          </a:p>
        </p:txBody>
      </p:sp>
      <p:sp>
        <p:nvSpPr>
          <p:cNvPr id="131" name="Shape 131"/>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3370772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38" name="Shape 138"/>
          <p:cNvSpPr>
            <a:spLocks noGrp="1"/>
          </p:cNvSpPr>
          <p:nvPr>
            <p:ph type="body" sz="quarter" idx="13"/>
          </p:nvPr>
        </p:nvSpPr>
        <p:spPr>
          <a:xfrm>
            <a:off x="1193800" y="4476750"/>
            <a:ext cx="9810750" cy="394980"/>
          </a:xfrm>
          <a:prstGeom prst="rect">
            <a:avLst/>
          </a:prstGeom>
        </p:spPr>
        <p:txBody>
          <a:bodyPr anchor="t">
            <a:spAutoFit/>
          </a:bodyPr>
          <a:lstStyle>
            <a:lvl1pPr marL="0" indent="0" algn="ctr">
              <a:spcBef>
                <a:spcPts val="0"/>
              </a:spcBef>
              <a:buSzTx/>
              <a:buNone/>
              <a:defRPr sz="1900">
                <a:solidFill>
                  <a:srgbClr val="000000"/>
                </a:solidFill>
                <a:latin typeface="Helvetica Light"/>
                <a:ea typeface="Helvetica Light"/>
                <a:cs typeface="Helvetica Light"/>
                <a:sym typeface="Helvetica Light"/>
              </a:defRPr>
            </a:lvl1pPr>
          </a:lstStyle>
          <a:p>
            <a:r>
              <a:t>–Johnny Appleseed</a:t>
            </a:r>
          </a:p>
        </p:txBody>
      </p:sp>
      <p:sp>
        <p:nvSpPr>
          <p:cNvPr id="139" name="Shape 139"/>
          <p:cNvSpPr>
            <a:spLocks noGrp="1"/>
          </p:cNvSpPr>
          <p:nvPr>
            <p:ph type="body" sz="quarter" idx="14"/>
          </p:nvPr>
        </p:nvSpPr>
        <p:spPr>
          <a:xfrm>
            <a:off x="1193800" y="2993499"/>
            <a:ext cx="9810750" cy="502702"/>
          </a:xfrm>
          <a:prstGeom prst="rect">
            <a:avLst/>
          </a:prstGeom>
        </p:spPr>
        <p:txBody>
          <a:bodyPr>
            <a:spAutoFit/>
          </a:bodyPr>
          <a:lstStyle>
            <a:lvl1pPr marL="0" indent="0" algn="ctr">
              <a:spcBef>
                <a:spcPts val="0"/>
              </a:spcBef>
              <a:buSzTx/>
              <a:buNone/>
              <a:defRPr sz="2600">
                <a:solidFill>
                  <a:srgbClr val="000000"/>
                </a:solidFill>
                <a:latin typeface="Helvetica Light"/>
                <a:ea typeface="Helvetica Light"/>
                <a:cs typeface="Helvetica Light"/>
                <a:sym typeface="Helvetica Light"/>
              </a:defRPr>
            </a:lvl1pPr>
          </a:lstStyle>
          <a:p>
            <a:r>
              <a:t>“Type a quote here.” </a:t>
            </a:r>
          </a:p>
        </p:txBody>
      </p:sp>
      <p:sp>
        <p:nvSpPr>
          <p:cNvPr id="140" name="Shape 140"/>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605528148"/>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47" name="Shape 147"/>
          <p:cNvSpPr>
            <a:spLocks noGrp="1"/>
          </p:cNvSpPr>
          <p:nvPr>
            <p:ph type="pic" idx="13"/>
          </p:nvPr>
        </p:nvSpPr>
        <p:spPr>
          <a:xfrm>
            <a:off x="0" y="0"/>
            <a:ext cx="12192000" cy="6858000"/>
          </a:xfrm>
          <a:prstGeom prst="rect">
            <a:avLst/>
          </a:prstGeom>
        </p:spPr>
        <p:txBody>
          <a:bodyPr lIns="91439" tIns="45719" rIns="91439" bIns="45719" anchor="t">
            <a:noAutofit/>
          </a:bodyPr>
          <a:lstStyle/>
          <a:p>
            <a:endParaRPr dirty="0"/>
          </a:p>
        </p:txBody>
      </p:sp>
      <p:sp>
        <p:nvSpPr>
          <p:cNvPr id="148" name="Shape 148"/>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4132330780"/>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55" name="Shape 155"/>
          <p:cNvSpPr>
            <a:spLocks noGrp="1"/>
          </p:cNvSpPr>
          <p:nvPr>
            <p:ph type="sldNum" sz="quarter" idx="2"/>
          </p:nvPr>
        </p:nvSpPr>
        <p:spPr>
          <a:prstGeom prst="rect">
            <a:avLst/>
          </a:prstGeom>
        </p:spPr>
        <p:txBody>
          <a:bodyPr/>
          <a:lstStyle/>
          <a:p>
            <a:fld id="{86CB4B4D-7CA3-9044-876B-883B54F8677D}" type="slidenum">
              <a:rPr/>
              <a:pPr/>
              <a:t>‹#›</a:t>
            </a:fld>
            <a:endParaRPr dirty="0"/>
          </a:p>
        </p:txBody>
      </p:sp>
    </p:spTree>
    <p:extLst>
      <p:ext uri="{BB962C8B-B14F-4D97-AF65-F5344CB8AC3E}">
        <p14:creationId xmlns:p14="http://schemas.microsoft.com/office/powerpoint/2010/main" val="1730180581"/>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algn="ctr" defTabSz="412750" hangingPunct="0"/>
            <a:fld id="{865A4BA9-6AD4-4FDF-944C-1DC8917B1FE4}" type="datetime1">
              <a:rPr lang="en-US" sz="2500" kern="0" smtClean="0">
                <a:solidFill>
                  <a:srgbClr val="000000"/>
                </a:solidFill>
                <a:latin typeface="Helvetica Light"/>
                <a:sym typeface="Helvetica Light"/>
              </a:rPr>
              <a:t>7/26/19</a:t>
            </a:fld>
            <a:endParaRPr lang="en-US" sz="2500" kern="0" dirty="0">
              <a:solidFill>
                <a:srgbClr val="000000"/>
              </a:solidFill>
              <a:latin typeface="Helvetica Light"/>
              <a:sym typeface="Helvetica Light"/>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algn="ctr" defTabSz="412750" hangingPunct="0"/>
            <a:endParaRPr lang="en-US" sz="2500" kern="0" dirty="0">
              <a:solidFill>
                <a:srgbClr val="000000"/>
              </a:solidFill>
              <a:latin typeface="Helvetica Light"/>
              <a:sym typeface="Helvetica Light"/>
            </a:endParaRPr>
          </a:p>
        </p:txBody>
      </p:sp>
      <p:sp>
        <p:nvSpPr>
          <p:cNvPr id="6" name="Slide Number Placeholder 5"/>
          <p:cNvSpPr>
            <a:spLocks noGrp="1"/>
          </p:cNvSpPr>
          <p:nvPr>
            <p:ph type="sldNum" sz="quarter" idx="12"/>
          </p:nvPr>
        </p:nvSpPr>
        <p:spPr>
          <a:xfrm>
            <a:off x="5973001" y="6540500"/>
            <a:ext cx="290144" cy="287258"/>
          </a:xfrm>
        </p:spPr>
        <p:txBody>
          <a:bodyPr/>
          <a:lstStyle/>
          <a:p>
            <a:fld id="{E0204EF3-B744-4598-8B16-6612647A712F}" type="slidenum">
              <a:rPr lang="en-US" smtClean="0"/>
              <a:pPr/>
              <a:t>‹#›</a:t>
            </a:fld>
            <a:endParaRPr lang="en-US" dirty="0"/>
          </a:p>
        </p:txBody>
      </p:sp>
    </p:spTree>
    <p:extLst>
      <p:ext uri="{BB962C8B-B14F-4D97-AF65-F5344CB8AC3E}">
        <p14:creationId xmlns:p14="http://schemas.microsoft.com/office/powerpoint/2010/main" val="42468199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algn="ctr" defTabSz="412750" hangingPunct="0"/>
            <a:fld id="{23F610EC-B7BF-45D5-A98A-6354EFF7262E}" type="datetime1">
              <a:rPr lang="en-US" sz="2500" kern="0" smtClean="0">
                <a:solidFill>
                  <a:prstClr val="black">
                    <a:tint val="75000"/>
                  </a:prstClr>
                </a:solidFill>
                <a:latin typeface="Helvetica Light"/>
                <a:sym typeface="Helvetica Light"/>
              </a:rPr>
              <a:t>7/26/19</a:t>
            </a:fld>
            <a:endParaRPr lang="en-US" sz="2500" kern="0" dirty="0">
              <a:solidFill>
                <a:prstClr val="black">
                  <a:tint val="75000"/>
                </a:prstClr>
              </a:solidFill>
              <a:latin typeface="Helvetica Light"/>
              <a:sym typeface="Helvetica Light"/>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algn="ctr" defTabSz="412750" hangingPunct="0"/>
            <a:endParaRPr lang="en-US" sz="2500" kern="0" dirty="0">
              <a:solidFill>
                <a:prstClr val="black">
                  <a:tint val="75000"/>
                </a:prstClr>
              </a:solidFill>
              <a:latin typeface="Helvetica Light"/>
              <a:sym typeface="Helvetica Light"/>
            </a:endParaRPr>
          </a:p>
        </p:txBody>
      </p:sp>
      <p:sp>
        <p:nvSpPr>
          <p:cNvPr id="6" name="Slide Number Placeholder 5"/>
          <p:cNvSpPr>
            <a:spLocks noGrp="1"/>
          </p:cNvSpPr>
          <p:nvPr>
            <p:ph type="sldNum" sz="quarter" idx="12"/>
          </p:nvPr>
        </p:nvSpPr>
        <p:spPr/>
        <p:txBody>
          <a:bodyPr/>
          <a:lstStyle/>
          <a:p>
            <a:fld id="{FC492D48-4C72-4E4A-A8FA-189552405AC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278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5E4A4-D035-49F9-B916-BEE7F425584E}" type="datetime1">
              <a:rPr lang="en-US" smtClean="0"/>
              <a:t>7/26/19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3116141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Big Background with image">
    <p:spTree>
      <p:nvGrpSpPr>
        <p:cNvPr id="1" name=""/>
        <p:cNvGrpSpPr/>
        <p:nvPr/>
      </p:nvGrpSpPr>
      <p:grpSpPr>
        <a:xfrm>
          <a:off x="0" y="0"/>
          <a:ext cx="0" cy="0"/>
          <a:chOff x="0" y="0"/>
          <a:chExt cx="0" cy="0"/>
        </a:xfrm>
      </p:grpSpPr>
      <p:sp>
        <p:nvSpPr>
          <p:cNvPr id="12" name="Picture Placeholder 11"/>
          <p:cNvSpPr>
            <a:spLocks noGrp="1"/>
          </p:cNvSpPr>
          <p:nvPr>
            <p:ph type="pic" sz="quarter" idx="23"/>
          </p:nvPr>
        </p:nvSpPr>
        <p:spPr>
          <a:xfrm>
            <a:off x="1" y="1"/>
            <a:ext cx="6650443" cy="6858000"/>
          </a:xfrm>
          <a:custGeom>
            <a:avLst/>
            <a:gdLst>
              <a:gd name="connsiteX0" fmla="*/ 0 w 19393999"/>
              <a:gd name="connsiteY0" fmla="*/ 0 h 13715999"/>
              <a:gd name="connsiteX1" fmla="*/ 19393999 w 19393999"/>
              <a:gd name="connsiteY1" fmla="*/ 0 h 13715999"/>
              <a:gd name="connsiteX2" fmla="*/ 13782907 w 19393999"/>
              <a:gd name="connsiteY2" fmla="*/ 13715999 h 13715999"/>
              <a:gd name="connsiteX3" fmla="*/ 0 w 19393999"/>
              <a:gd name="connsiteY3" fmla="*/ 13715999 h 13715999"/>
            </a:gdLst>
            <a:ahLst/>
            <a:cxnLst>
              <a:cxn ang="0">
                <a:pos x="connsiteX0" y="connsiteY0"/>
              </a:cxn>
              <a:cxn ang="0">
                <a:pos x="connsiteX1" y="connsiteY1"/>
              </a:cxn>
              <a:cxn ang="0">
                <a:pos x="connsiteX2" y="connsiteY2"/>
              </a:cxn>
              <a:cxn ang="0">
                <a:pos x="connsiteX3" y="connsiteY3"/>
              </a:cxn>
            </a:cxnLst>
            <a:rect l="l" t="t" r="r" b="b"/>
            <a:pathLst>
              <a:path w="19393999" h="13715999">
                <a:moveTo>
                  <a:pt x="0" y="0"/>
                </a:moveTo>
                <a:lnTo>
                  <a:pt x="19393999" y="0"/>
                </a:lnTo>
                <a:lnTo>
                  <a:pt x="13782907" y="13715999"/>
                </a:lnTo>
                <a:lnTo>
                  <a:pt x="0" y="13715999"/>
                </a:lnTo>
                <a:close/>
              </a:path>
            </a:pathLst>
          </a:custGeom>
          <a:solidFill>
            <a:schemeClr val="bg1">
              <a:lumMod val="95000"/>
            </a:schemeClr>
          </a:solidFill>
          <a:effectLst/>
        </p:spPr>
        <p:txBody>
          <a:bodyPr wrap="square">
            <a:noAutofit/>
          </a:bodyPr>
          <a:lstStyle>
            <a:lvl1pPr marL="0" indent="0">
              <a:buNone/>
              <a:defRPr sz="1400" b="0" i="0">
                <a:ln>
                  <a:noFill/>
                </a:ln>
                <a:solidFill>
                  <a:schemeClr val="tx1"/>
                </a:solidFill>
                <a:latin typeface="Montserrat Light" charset="0"/>
                <a:ea typeface="Montserrat Light" charset="0"/>
                <a:cs typeface="Montserrat Light" charset="0"/>
              </a:defRPr>
            </a:lvl1pPr>
          </a:lstStyle>
          <a:p>
            <a:endParaRPr lang="en-US" dirty="0"/>
          </a:p>
        </p:txBody>
      </p:sp>
    </p:spTree>
    <p:extLst>
      <p:ext uri="{BB962C8B-B14F-4D97-AF65-F5344CB8AC3E}">
        <p14:creationId xmlns:p14="http://schemas.microsoft.com/office/powerpoint/2010/main" val="3188413795"/>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Photo + page">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rPr/>
              <a:pPr/>
              <a:t>‹#›</a:t>
            </a:fld>
            <a:endParaRPr dirty="0"/>
          </a:p>
        </p:txBody>
      </p:sp>
      <p:sp>
        <p:nvSpPr>
          <p:cNvPr id="3" name="Picture Placeholder 2"/>
          <p:cNvSpPr>
            <a:spLocks noGrp="1"/>
          </p:cNvSpPr>
          <p:nvPr>
            <p:ph type="pic" sz="quarter" idx="10"/>
          </p:nvPr>
        </p:nvSpPr>
        <p:spPr>
          <a:xfrm>
            <a:off x="1560842" y="1382713"/>
            <a:ext cx="1706563" cy="1706563"/>
          </a:xfrm>
        </p:spPr>
        <p:txBody>
          <a:bodyPr/>
          <a:lstStyle/>
          <a:p>
            <a:endParaRPr lang="en-US" dirty="0"/>
          </a:p>
        </p:txBody>
      </p:sp>
      <p:sp>
        <p:nvSpPr>
          <p:cNvPr id="7" name="Picture Placeholder 2"/>
          <p:cNvSpPr>
            <a:spLocks noGrp="1"/>
          </p:cNvSpPr>
          <p:nvPr>
            <p:ph type="pic" sz="quarter" idx="11"/>
          </p:nvPr>
        </p:nvSpPr>
        <p:spPr>
          <a:xfrm>
            <a:off x="3454690" y="1382712"/>
            <a:ext cx="1706563" cy="1706563"/>
          </a:xfrm>
        </p:spPr>
        <p:txBody>
          <a:bodyPr/>
          <a:lstStyle/>
          <a:p>
            <a:endParaRPr lang="en-US" dirty="0"/>
          </a:p>
        </p:txBody>
      </p:sp>
      <p:sp>
        <p:nvSpPr>
          <p:cNvPr id="8" name="Picture Placeholder 2"/>
          <p:cNvSpPr>
            <a:spLocks noGrp="1"/>
          </p:cNvSpPr>
          <p:nvPr>
            <p:ph type="pic" sz="quarter" idx="12"/>
          </p:nvPr>
        </p:nvSpPr>
        <p:spPr>
          <a:xfrm>
            <a:off x="5348539" y="1382712"/>
            <a:ext cx="1706563" cy="1706563"/>
          </a:xfrm>
        </p:spPr>
        <p:txBody>
          <a:bodyPr/>
          <a:lstStyle/>
          <a:p>
            <a:endParaRPr lang="en-US" dirty="0"/>
          </a:p>
        </p:txBody>
      </p:sp>
      <p:sp>
        <p:nvSpPr>
          <p:cNvPr id="9" name="Picture Placeholder 2"/>
          <p:cNvSpPr>
            <a:spLocks noGrp="1"/>
          </p:cNvSpPr>
          <p:nvPr>
            <p:ph type="pic" sz="quarter" idx="13"/>
          </p:nvPr>
        </p:nvSpPr>
        <p:spPr>
          <a:xfrm>
            <a:off x="7242387" y="1382712"/>
            <a:ext cx="1706563" cy="1706563"/>
          </a:xfrm>
        </p:spPr>
        <p:txBody>
          <a:bodyPr/>
          <a:lstStyle/>
          <a:p>
            <a:endParaRPr lang="en-US" dirty="0"/>
          </a:p>
        </p:txBody>
      </p:sp>
      <p:sp>
        <p:nvSpPr>
          <p:cNvPr id="10" name="Picture Placeholder 2"/>
          <p:cNvSpPr>
            <a:spLocks noGrp="1"/>
          </p:cNvSpPr>
          <p:nvPr>
            <p:ph type="pic" sz="quarter" idx="14"/>
          </p:nvPr>
        </p:nvSpPr>
        <p:spPr>
          <a:xfrm>
            <a:off x="9136236" y="1382712"/>
            <a:ext cx="1706563" cy="1706563"/>
          </a:xfrm>
        </p:spPr>
        <p:txBody>
          <a:bodyPr/>
          <a:lstStyle/>
          <a:p>
            <a:endParaRPr lang="en-US" dirty="0"/>
          </a:p>
        </p:txBody>
      </p:sp>
      <p:sp>
        <p:nvSpPr>
          <p:cNvPr id="11" name="Picture Placeholder 2"/>
          <p:cNvSpPr>
            <a:spLocks noGrp="1"/>
          </p:cNvSpPr>
          <p:nvPr>
            <p:ph type="pic" sz="quarter" idx="15"/>
          </p:nvPr>
        </p:nvSpPr>
        <p:spPr>
          <a:xfrm>
            <a:off x="1560842" y="3254259"/>
            <a:ext cx="1706563" cy="1706563"/>
          </a:xfrm>
        </p:spPr>
        <p:txBody>
          <a:bodyPr/>
          <a:lstStyle/>
          <a:p>
            <a:endParaRPr lang="en-US" dirty="0"/>
          </a:p>
        </p:txBody>
      </p:sp>
      <p:sp>
        <p:nvSpPr>
          <p:cNvPr id="12" name="Picture Placeholder 2"/>
          <p:cNvSpPr>
            <a:spLocks noGrp="1"/>
          </p:cNvSpPr>
          <p:nvPr>
            <p:ph type="pic" sz="quarter" idx="16"/>
          </p:nvPr>
        </p:nvSpPr>
        <p:spPr>
          <a:xfrm>
            <a:off x="3454690" y="3254258"/>
            <a:ext cx="1706563" cy="1706563"/>
          </a:xfrm>
        </p:spPr>
        <p:txBody>
          <a:bodyPr/>
          <a:lstStyle/>
          <a:p>
            <a:endParaRPr lang="en-US" dirty="0"/>
          </a:p>
        </p:txBody>
      </p:sp>
      <p:sp>
        <p:nvSpPr>
          <p:cNvPr id="13" name="Picture Placeholder 2"/>
          <p:cNvSpPr>
            <a:spLocks noGrp="1"/>
          </p:cNvSpPr>
          <p:nvPr>
            <p:ph type="pic" sz="quarter" idx="17"/>
          </p:nvPr>
        </p:nvSpPr>
        <p:spPr>
          <a:xfrm>
            <a:off x="5348539" y="3254258"/>
            <a:ext cx="1706563" cy="1706563"/>
          </a:xfrm>
        </p:spPr>
        <p:txBody>
          <a:bodyPr/>
          <a:lstStyle/>
          <a:p>
            <a:endParaRPr lang="en-US" dirty="0"/>
          </a:p>
        </p:txBody>
      </p:sp>
      <p:sp>
        <p:nvSpPr>
          <p:cNvPr id="14" name="Picture Placeholder 2"/>
          <p:cNvSpPr>
            <a:spLocks noGrp="1"/>
          </p:cNvSpPr>
          <p:nvPr>
            <p:ph type="pic" sz="quarter" idx="18"/>
          </p:nvPr>
        </p:nvSpPr>
        <p:spPr>
          <a:xfrm>
            <a:off x="7242387" y="3254258"/>
            <a:ext cx="1706563" cy="1706563"/>
          </a:xfrm>
        </p:spPr>
        <p:txBody>
          <a:bodyPr/>
          <a:lstStyle/>
          <a:p>
            <a:endParaRPr lang="en-US" dirty="0"/>
          </a:p>
        </p:txBody>
      </p:sp>
      <p:sp>
        <p:nvSpPr>
          <p:cNvPr id="15" name="Picture Placeholder 2"/>
          <p:cNvSpPr>
            <a:spLocks noGrp="1"/>
          </p:cNvSpPr>
          <p:nvPr>
            <p:ph type="pic" sz="quarter" idx="19"/>
          </p:nvPr>
        </p:nvSpPr>
        <p:spPr>
          <a:xfrm>
            <a:off x="9136236" y="3254258"/>
            <a:ext cx="1706563" cy="1706563"/>
          </a:xfrm>
        </p:spPr>
        <p:txBody>
          <a:bodyPr/>
          <a:lstStyle/>
          <a:p>
            <a:endParaRPr lang="en-US" dirty="0"/>
          </a:p>
        </p:txBody>
      </p:sp>
    </p:spTree>
    <p:extLst>
      <p:ext uri="{BB962C8B-B14F-4D97-AF65-F5344CB8AC3E}">
        <p14:creationId xmlns:p14="http://schemas.microsoft.com/office/powerpoint/2010/main" val="206794580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algn="ctr" defTabSz="412750" hangingPunct="0"/>
            <a:fld id="{E9BF5426-FE4B-4B52-8BBD-AC6807B00D73}" type="datetime1">
              <a:rPr lang="en-US" sz="2500" kern="0" smtClean="0">
                <a:solidFill>
                  <a:srgbClr val="000000"/>
                </a:solidFill>
                <a:latin typeface="Helvetica Light"/>
                <a:sym typeface="Helvetica Light"/>
              </a:rPr>
              <a:t>7/26/19</a:t>
            </a:fld>
            <a:endParaRPr lang="en-US" sz="2500" kern="0" dirty="0">
              <a:solidFill>
                <a:srgbClr val="000000"/>
              </a:solidFill>
              <a:latin typeface="Helvetica Light"/>
              <a:sym typeface="Helvetica Light"/>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algn="ctr" defTabSz="412750" hangingPunct="0"/>
            <a:endParaRPr lang="en-US" sz="2500" kern="0" dirty="0">
              <a:solidFill>
                <a:srgbClr val="000000"/>
              </a:solidFill>
              <a:latin typeface="Helvetica Light"/>
              <a:sym typeface="Helvetica Light"/>
            </a:endParaRPr>
          </a:p>
        </p:txBody>
      </p:sp>
      <p:sp>
        <p:nvSpPr>
          <p:cNvPr id="5" name="Slide Number Placeholder 4"/>
          <p:cNvSpPr>
            <a:spLocks noGrp="1"/>
          </p:cNvSpPr>
          <p:nvPr>
            <p:ph type="sldNum" sz="quarter" idx="12"/>
          </p:nvPr>
        </p:nvSpPr>
        <p:spPr>
          <a:xfrm>
            <a:off x="5973001" y="6540500"/>
            <a:ext cx="290144" cy="287258"/>
          </a:xfrm>
        </p:spPr>
        <p:txBody>
          <a:bodyPr/>
          <a:lstStyle/>
          <a:p>
            <a:fld id="{A228E350-DE4E-4187-A035-36DB7C786AC9}" type="slidenum">
              <a:rPr lang="en-US" smtClean="0"/>
              <a:pPr/>
              <a:t>‹#›</a:t>
            </a:fld>
            <a:endParaRPr lang="en-US" dirty="0"/>
          </a:p>
        </p:txBody>
      </p:sp>
    </p:spTree>
    <p:extLst>
      <p:ext uri="{BB962C8B-B14F-4D97-AF65-F5344CB8AC3E}">
        <p14:creationId xmlns:p14="http://schemas.microsoft.com/office/powerpoint/2010/main" val="2283685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8"/>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3"/>
            <a:ext cx="2743200" cy="365125"/>
          </a:xfrm>
          <a:prstGeom prst="rect">
            <a:avLst/>
          </a:prstGeom>
        </p:spPr>
        <p:txBody>
          <a:bodyPr/>
          <a:lstStyle/>
          <a:p>
            <a:pPr algn="ctr" defTabSz="412750" hangingPunct="0"/>
            <a:fld id="{12145B1F-0CD9-457B-83E4-EE1C7FFE34BF}" type="datetime1">
              <a:rPr lang="en-US" sz="2500" kern="0" smtClean="0">
                <a:solidFill>
                  <a:prstClr val="black">
                    <a:tint val="75000"/>
                  </a:prstClr>
                </a:solidFill>
                <a:latin typeface="Helvetica Light"/>
                <a:sym typeface="Helvetica Light"/>
              </a:rPr>
              <a:t>7/26/19</a:t>
            </a:fld>
            <a:endParaRPr lang="en-US" sz="2500" kern="0" dirty="0">
              <a:solidFill>
                <a:prstClr val="black">
                  <a:tint val="75000"/>
                </a:prstClr>
              </a:solidFill>
              <a:latin typeface="Helvetica Light"/>
              <a:sym typeface="Helvetica Light"/>
            </a:endParaRPr>
          </a:p>
        </p:txBody>
      </p:sp>
      <p:sp>
        <p:nvSpPr>
          <p:cNvPr id="6" name="Footer Placeholder 5"/>
          <p:cNvSpPr>
            <a:spLocks noGrp="1"/>
          </p:cNvSpPr>
          <p:nvPr>
            <p:ph type="ftr" sz="quarter" idx="11"/>
          </p:nvPr>
        </p:nvSpPr>
        <p:spPr>
          <a:xfrm>
            <a:off x="4038600" y="6356353"/>
            <a:ext cx="4114800" cy="365125"/>
          </a:xfrm>
          <a:prstGeom prst="rect">
            <a:avLst/>
          </a:prstGeom>
        </p:spPr>
        <p:txBody>
          <a:bodyPr/>
          <a:lstStyle/>
          <a:p>
            <a:pPr algn="ctr" defTabSz="412750" hangingPunct="0"/>
            <a:endParaRPr lang="en-US" sz="2500" kern="0" dirty="0">
              <a:solidFill>
                <a:prstClr val="black">
                  <a:tint val="75000"/>
                </a:prstClr>
              </a:solidFill>
              <a:latin typeface="Helvetica Light"/>
              <a:sym typeface="Helvetica Light"/>
            </a:endParaRPr>
          </a:p>
        </p:txBody>
      </p:sp>
      <p:sp>
        <p:nvSpPr>
          <p:cNvPr id="7" name="Slide Number Placeholder 6"/>
          <p:cNvSpPr>
            <a:spLocks noGrp="1"/>
          </p:cNvSpPr>
          <p:nvPr>
            <p:ph type="sldNum" sz="quarter" idx="12"/>
          </p:nvPr>
        </p:nvSpPr>
        <p:spPr/>
        <p:txBody>
          <a:bodyPr/>
          <a:lstStyle/>
          <a:p>
            <a:fld id="{65FF0FD4-B080-4AA3-ADCB-0AD3BFB83F5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97902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023EF949-C1F4-4B1B-B226-605E2F33DD94}" type="datetime1">
              <a:rPr lang="en-US" smtClean="0">
                <a:solidFill>
                  <a:srgbClr val="000000"/>
                </a:solidFill>
              </a:rPr>
              <a:t>7/26/19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6B845C7-CBA8-4516-9ECD-09586206B5E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5991887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C5B8756-F605-410A-8D48-4555AF227E42}" type="datetime1">
              <a:rPr lang="en-US" smtClean="0">
                <a:solidFill>
                  <a:srgbClr val="000000"/>
                </a:solidFill>
              </a:rPr>
              <a:t>7/26/19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C4AD262-A60A-44E1-803A-6C17F1C0A866}"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0660153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0767F9-5C2C-42B0-B045-038DD1B0CEC3}" type="datetime1">
              <a:rPr lang="en-US" smtClean="0">
                <a:solidFill>
                  <a:srgbClr val="000000"/>
                </a:solidFill>
              </a:rPr>
              <a:t>7/26/19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CA6D80C-8494-4D24-8F2E-0E1FA1A1FC7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37019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FACA1110-F643-4F58-A4D9-F1B2AFA89E58}" type="datetime1">
              <a:rPr lang="en-US" smtClean="0">
                <a:solidFill>
                  <a:srgbClr val="000000"/>
                </a:solidFill>
              </a:rPr>
              <a:t>7/26/19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75E1E270-8C34-48F9-B0D2-688C4FC3E2BC}"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1844692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09EEFB2D-44E6-4105-9235-A666277E8FC8}" type="datetime1">
              <a:rPr lang="en-US" smtClean="0">
                <a:solidFill>
                  <a:srgbClr val="000000"/>
                </a:solidFill>
              </a:rPr>
              <a:t>7/26/19</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18E0E74E-3B97-4B8E-92E0-6B4307597808}"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994222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621A8314-B93F-4F83-99B1-4245B042E80E}" type="datetime1">
              <a:rPr lang="en-US" smtClean="0">
                <a:solidFill>
                  <a:srgbClr val="000000"/>
                </a:solidFill>
              </a:rPr>
              <a:t>7/26/19</a:t>
            </a:fld>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920B7213-609F-4CB3-BF4A-C5342018C271}"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938243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F3BF82-E58B-4160-83AC-6B7FED4D7A6D}" type="datetime1">
              <a:rPr lang="en-US" smtClean="0"/>
              <a:t>7/26/19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2603286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0B587D0-07FB-4D20-8742-9D3B6DCE50FF}" type="datetime1">
              <a:rPr lang="en-US" smtClean="0">
                <a:solidFill>
                  <a:srgbClr val="000000"/>
                </a:solidFill>
              </a:rPr>
              <a:t>7/26/19</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DADFD862-A878-4366-AF36-3D84FC121E0B}"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3128825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0697DF6-91A9-4FE0-AA8C-77E2310D818A}" type="datetime1">
              <a:rPr lang="en-US" smtClean="0">
                <a:solidFill>
                  <a:srgbClr val="000000"/>
                </a:solidFill>
              </a:rPr>
              <a:t>7/26/19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C244AE-84E3-4939-BD3A-0F07A162143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75627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C299E3A-CA10-4FEE-966D-3C07261F2EE5}" type="datetime1">
              <a:rPr lang="en-US" smtClean="0">
                <a:solidFill>
                  <a:srgbClr val="000000"/>
                </a:solidFill>
              </a:rPr>
              <a:t>7/26/19</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DD8272CF-A77E-445E-A9AB-7293567FAA3E}"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060660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61229612-5446-456C-BEC2-F6210D7998A5}" type="datetime1">
              <a:rPr lang="en-US" smtClean="0">
                <a:solidFill>
                  <a:srgbClr val="000000"/>
                </a:solidFill>
              </a:rPr>
              <a:t>7/26/19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B115E29-052C-43C0-B112-F3125E144597}"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6139588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A2D9A682-A2A6-462C-9CD3-A676EA9AAFFC}" type="datetime1">
              <a:rPr lang="en-US" smtClean="0">
                <a:solidFill>
                  <a:srgbClr val="000000"/>
                </a:solidFill>
              </a:rPr>
              <a:t>7/26/19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227AD92-C24F-4594-AEF6-A57522F471D5}"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649583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fld id="{B4B6A259-2A20-42D2-B9E2-544AB76A9FA8}" type="datetime1">
              <a:rPr lang="en-US" smtClean="0">
                <a:solidFill>
                  <a:srgbClr val="000000"/>
                </a:solidFill>
              </a:rPr>
              <a:t>7/26/19</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FDAD3669-48A7-4E3F-8659-2B435499FEEF}"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79431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FA6F7F6-D369-4349-A289-9650CAA2AC7D}" type="datetime1">
              <a:rPr lang="en-US" smtClean="0">
                <a:solidFill>
                  <a:prstClr val="black">
                    <a:tint val="75000"/>
                  </a:prstClr>
                </a:solidFill>
              </a:r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294869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15E5DC-F52B-4F6D-AA57-1A3749432962}" type="datetime1">
              <a:rPr lang="en-US" smtClean="0">
                <a:solidFill>
                  <a:prstClr val="black">
                    <a:tint val="75000"/>
                  </a:prstClr>
                </a:solidFill>
              </a:r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64551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3B5C0B-FC59-46A5-A30A-1E44409816BA}" type="datetime1">
              <a:rPr lang="en-US" smtClean="0">
                <a:solidFill>
                  <a:prstClr val="black">
                    <a:tint val="75000"/>
                  </a:prstClr>
                </a:solidFill>
              </a:r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9913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8A1401-226A-4E02-AE7B-6975581B3800}" type="datetime1">
              <a:rPr lang="en-US" smtClean="0">
                <a:solidFill>
                  <a:prstClr val="black">
                    <a:tint val="75000"/>
                  </a:prstClr>
                </a:solidFill>
              </a:r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78227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A5FB51D-3DDB-4134-A9AC-04572D83CCEC}" type="datetime1">
              <a:rPr lang="en-US" smtClean="0"/>
              <a:t>7/26/19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2030560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5EFB0-5BFC-4053-9230-60DDFE1968B4}" type="datetime1">
              <a:rPr lang="en-US" smtClean="0">
                <a:solidFill>
                  <a:prstClr val="black">
                    <a:tint val="75000"/>
                  </a:prstClr>
                </a:solidFill>
              </a:r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3724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21D463-80C6-480B-8DFD-E8E2BADAD050}" type="datetime1">
              <a:rPr lang="en-US" smtClean="0">
                <a:solidFill>
                  <a:prstClr val="black">
                    <a:tint val="75000"/>
                  </a:prstClr>
                </a:solidFill>
              </a:r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56512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DD75A-702A-4CED-A0BD-AEE0F47CEA1B}" type="datetime1">
              <a:rPr lang="en-US" smtClean="0">
                <a:solidFill>
                  <a:prstClr val="black">
                    <a:tint val="75000"/>
                  </a:prstClr>
                </a:solidFill>
              </a:r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3818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92AB4B8-3838-475A-8A47-2C2CE76447A1}" type="datetime1">
              <a:rPr lang="en-US" smtClean="0">
                <a:solidFill>
                  <a:prstClr val="black">
                    <a:tint val="75000"/>
                  </a:prstClr>
                </a:solidFill>
              </a:r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661546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76AC39-8300-4E38-A952-E9F6A4BF6A0E}" type="datetime1">
              <a:rPr lang="en-US" smtClean="0">
                <a:solidFill>
                  <a:prstClr val="black">
                    <a:tint val="75000"/>
                  </a:prstClr>
                </a:solidFill>
              </a:r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96517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1843D92-2BFB-408E-A758-670C9E9612AD}" type="datetime1">
              <a:rPr lang="en-US" smtClean="0">
                <a:solidFill>
                  <a:prstClr val="black">
                    <a:tint val="75000"/>
                  </a:prstClr>
                </a:solidFill>
              </a:r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7186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97CCD3-656E-4222-8D35-C92DB5627397}" type="datetime1">
              <a:rPr lang="en-US" smtClean="0">
                <a:solidFill>
                  <a:prstClr val="black">
                    <a:tint val="75000"/>
                  </a:prstClr>
                </a:solidFill>
              </a:r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35690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968C8AD-9313-4593-AE30-E98585ADAFFF}" type="datetime1">
              <a:rPr lang="en-US" smtClean="0">
                <a:solidFill>
                  <a:prstClr val="black">
                    <a:tint val="75000"/>
                  </a:prstClr>
                </a:solidFill>
              </a:r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29600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 y="0"/>
            <a:ext cx="12188952" cy="1307592"/>
          </a:xfrm>
          <a:solidFill>
            <a:srgbClr val="0F4263"/>
          </a:solidFill>
        </p:spPr>
        <p:txBody>
          <a:bodyPr/>
          <a:lstStyle>
            <a:lvl1pPr algn="ct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98079C-FEE1-44DD-843E-EE5ABCF154F3}" type="datetime1">
              <a:rPr lang="en-US" smtClean="0">
                <a:solidFill>
                  <a:prstClr val="black">
                    <a:tint val="75000"/>
                  </a:prstClr>
                </a:solidFill>
              </a:r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9774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43AE0-ED89-46B1-B0D2-AF4E624EA49F}" type="datetime1">
              <a:rPr lang="en-US" smtClean="0">
                <a:solidFill>
                  <a:prstClr val="black">
                    <a:tint val="75000"/>
                  </a:prstClr>
                </a:solidFill>
              </a:r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3152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8C7175-D808-4917-A139-75CEFD46D901}" type="datetime1">
              <a:rPr lang="en-US" smtClean="0"/>
              <a:t>7/26/19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366110294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C2FB09-D44A-4442-9B1E-078CDE891FB4}" type="datetime1">
              <a:rPr lang="en-US" smtClean="0">
                <a:solidFill>
                  <a:prstClr val="black">
                    <a:tint val="75000"/>
                  </a:prstClr>
                </a:solidFill>
              </a:r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48161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A9AB782-D0BB-4249-91ED-F173AFBE12AB}" type="datetime1">
              <a:rPr lang="en-US" smtClean="0">
                <a:solidFill>
                  <a:prstClr val="black">
                    <a:tint val="75000"/>
                  </a:prstClr>
                </a:solidFill>
              </a:r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1335218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B1459B-18E1-4710-8A4A-8DF0EE7CF884}" type="datetime1">
              <a:rPr lang="en-US" smtClean="0">
                <a:solidFill>
                  <a:prstClr val="black">
                    <a:tint val="75000"/>
                  </a:prstClr>
                </a:solidFill>
              </a:r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659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0B098-C6BD-4923-B836-1AFA36D87132}" type="datetime1">
              <a:rPr lang="en-US" smtClean="0">
                <a:solidFill>
                  <a:prstClr val="black">
                    <a:tint val="75000"/>
                  </a:prstClr>
                </a:solidFill>
              </a:r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7401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CE4387-AFED-4442-8306-0A2057D566BE}" type="datetime1">
              <a:rPr lang="en-US" smtClean="0">
                <a:solidFill>
                  <a:prstClr val="black">
                    <a:tint val="75000"/>
                  </a:prstClr>
                </a:solidFill>
              </a:r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531896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0850202-2F2E-4D75-B5DD-81324590D14E}" type="datetime1">
              <a:rPr lang="en-US" smtClean="0">
                <a:solidFill>
                  <a:prstClr val="black">
                    <a:tint val="75000"/>
                  </a:prstClr>
                </a:solidFill>
              </a:r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0785896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E5A7BF-9004-4905-B2F4-1BCDCD8C2630}" type="datetime1">
              <a:rPr lang="en-US" smtClean="0">
                <a:solidFill>
                  <a:prstClr val="black">
                    <a:tint val="75000"/>
                  </a:prstClr>
                </a:solidFill>
              </a:r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35229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D3621C-72F3-4D1E-B7F3-1387337451FB}" type="datetime1">
              <a:rPr lang="en-US" smtClean="0">
                <a:solidFill>
                  <a:prstClr val="black">
                    <a:tint val="75000"/>
                  </a:prstClr>
                </a:solidFill>
              </a:r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21117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78FDD53-F201-4F77-9EE1-F521A79118E9}"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82961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FDD53-F201-4F77-9EE1-F521A79118E9}"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64614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823F1-E6AF-4E28-825B-D1CDE0E1DE71}" type="datetime1">
              <a:rPr lang="en-US" smtClean="0"/>
              <a:t>7/26/19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423194904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8FDD53-F201-4F77-9EE1-F521A79118E9}"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26027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8FDD53-F201-4F77-9EE1-F521A79118E9}"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992133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8FDD53-F201-4F77-9EE1-F521A79118E9}"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747264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8FDD53-F201-4F77-9EE1-F521A79118E9}"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831018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8FDD53-F201-4F77-9EE1-F521A79118E9}"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1231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8FDD53-F201-4F77-9EE1-F521A79118E9}"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470019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78FDD53-F201-4F77-9EE1-F521A79118E9}"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959036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FDD53-F201-4F77-9EE1-F521A79118E9}"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38319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8FDD53-F201-4F77-9EE1-F521A79118E9}"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3C924D9-E53F-4ACB-AC72-48FD5A6591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99544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4800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CD944-237E-4583-8A70-50114BF30FCB}" type="datetime1">
              <a:rPr lang="en-US" smtClean="0"/>
              <a:t>7/26/19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128087335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193390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462622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329271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52709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7628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798185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78998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99126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257455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076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EA9D1E-9D8A-4009-A39F-5F8C6AFC0014}" type="datetime1">
              <a:rPr lang="en-US" smtClean="0"/>
              <a:t>7/26/19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82E7F25-5809-4642-B5BC-EDCCEB9D85FF}" type="slidenum">
              <a:rPr lang="en-US" smtClean="0"/>
              <a:t>‹#›</a:t>
            </a:fld>
            <a:endParaRPr lang="en-US" dirty="0"/>
          </a:p>
        </p:txBody>
      </p:sp>
    </p:spTree>
    <p:extLst>
      <p:ext uri="{BB962C8B-B14F-4D97-AF65-F5344CB8AC3E}">
        <p14:creationId xmlns:p14="http://schemas.microsoft.com/office/powerpoint/2010/main" val="23098242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Photo_page">
    <p:spTree>
      <p:nvGrpSpPr>
        <p:cNvPr id="1" name=""/>
        <p:cNvGrpSpPr/>
        <p:nvPr/>
      </p:nvGrpSpPr>
      <p:grpSpPr>
        <a:xfrm>
          <a:off x="0" y="0"/>
          <a:ext cx="0" cy="0"/>
          <a:chOff x="0" y="0"/>
          <a:chExt cx="0" cy="0"/>
        </a:xfrm>
      </p:grpSpPr>
      <p:sp>
        <p:nvSpPr>
          <p:cNvPr id="11" name="Shape 11"/>
          <p:cNvSpPr/>
          <p:nvPr/>
        </p:nvSpPr>
        <p:spPr>
          <a:xfrm>
            <a:off x="279400" y="254000"/>
            <a:ext cx="11633200" cy="6301830"/>
          </a:xfrm>
          <a:prstGeom prst="rect">
            <a:avLst/>
          </a:prstGeom>
          <a:ln w="63500">
            <a:solidFill>
              <a:srgbClr val="ECECEC"/>
            </a:solidFill>
            <a:miter lim="400000"/>
          </a:ln>
        </p:spPr>
        <p:txBody>
          <a:bodyPr lIns="25400" tIns="25400" rIns="25400" bIns="25400" anchor="ctr"/>
          <a:lstStyle/>
          <a:p>
            <a:pPr algn="ctr" defTabSz="412750" hangingPunct="0">
              <a:defRPr sz="3200">
                <a:solidFill>
                  <a:srgbClr val="FFFFFF"/>
                </a:solidFill>
              </a:defRPr>
            </a:pPr>
            <a:endParaRPr sz="1600" kern="0" dirty="0">
              <a:solidFill>
                <a:srgbClr val="FFFFFF"/>
              </a:solidFill>
              <a:latin typeface="Helvetica Light"/>
              <a:sym typeface="Helvetica Light"/>
            </a:endParaRPr>
          </a:p>
        </p:txBody>
      </p:sp>
      <p:grpSp>
        <p:nvGrpSpPr>
          <p:cNvPr id="16" name="Group 16"/>
          <p:cNvGrpSpPr/>
          <p:nvPr/>
        </p:nvGrpSpPr>
        <p:grpSpPr>
          <a:xfrm>
            <a:off x="10163185" y="6036046"/>
            <a:ext cx="1533829" cy="283781"/>
            <a:chOff x="0" y="0"/>
            <a:chExt cx="3067657" cy="567559"/>
          </a:xfrm>
        </p:grpSpPr>
        <p:sp>
          <p:nvSpPr>
            <p:cNvPr id="12" name="Shape 12"/>
            <p:cNvSpPr/>
            <p:nvPr/>
          </p:nvSpPr>
          <p:spPr>
            <a:xfrm>
              <a:off x="0" y="0"/>
              <a:ext cx="562942" cy="567559"/>
            </a:xfrm>
            <a:custGeom>
              <a:avLst/>
              <a:gdLst/>
              <a:ahLst/>
              <a:cxnLst>
                <a:cxn ang="0">
                  <a:pos x="wd2" y="hd2"/>
                </a:cxn>
                <a:cxn ang="5400000">
                  <a:pos x="wd2" y="hd2"/>
                </a:cxn>
                <a:cxn ang="10800000">
                  <a:pos x="wd2" y="hd2"/>
                </a:cxn>
                <a:cxn ang="16200000">
                  <a:pos x="wd2" y="hd2"/>
                </a:cxn>
              </a:cxnLst>
              <a:rect l="0" t="0" r="r" b="b"/>
              <a:pathLst>
                <a:path w="21600" h="21600" extrusionOk="0">
                  <a:moveTo>
                    <a:pt x="19356" y="0"/>
                  </a:moveTo>
                  <a:lnTo>
                    <a:pt x="2244" y="0"/>
                  </a:lnTo>
                  <a:cubicBezTo>
                    <a:pt x="1002" y="0"/>
                    <a:pt x="0" y="1040"/>
                    <a:pt x="0" y="2280"/>
                  </a:cubicBezTo>
                  <a:lnTo>
                    <a:pt x="0" y="19320"/>
                  </a:lnTo>
                  <a:cubicBezTo>
                    <a:pt x="0" y="20560"/>
                    <a:pt x="1002" y="21600"/>
                    <a:pt x="2244" y="21600"/>
                  </a:cubicBezTo>
                  <a:lnTo>
                    <a:pt x="19356" y="21600"/>
                  </a:lnTo>
                  <a:cubicBezTo>
                    <a:pt x="20558" y="21600"/>
                    <a:pt x="21600" y="20560"/>
                    <a:pt x="21600" y="19320"/>
                  </a:cubicBezTo>
                  <a:lnTo>
                    <a:pt x="21600" y="2280"/>
                  </a:lnTo>
                  <a:cubicBezTo>
                    <a:pt x="21600" y="1040"/>
                    <a:pt x="20558" y="0"/>
                    <a:pt x="19356" y="0"/>
                  </a:cubicBezTo>
                  <a:close/>
                  <a:moveTo>
                    <a:pt x="18314" y="2280"/>
                  </a:moveTo>
                  <a:lnTo>
                    <a:pt x="18314" y="5560"/>
                  </a:lnTo>
                  <a:lnTo>
                    <a:pt x="16230" y="5560"/>
                  </a:lnTo>
                  <a:cubicBezTo>
                    <a:pt x="15429" y="5560"/>
                    <a:pt x="15028" y="5960"/>
                    <a:pt x="15028" y="6600"/>
                  </a:cubicBezTo>
                  <a:lnTo>
                    <a:pt x="15028" y="8640"/>
                  </a:lnTo>
                  <a:lnTo>
                    <a:pt x="18314" y="8640"/>
                  </a:lnTo>
                  <a:lnTo>
                    <a:pt x="18314" y="11920"/>
                  </a:lnTo>
                  <a:lnTo>
                    <a:pt x="15028" y="11920"/>
                  </a:lnTo>
                  <a:lnTo>
                    <a:pt x="15028" y="19320"/>
                  </a:lnTo>
                  <a:lnTo>
                    <a:pt x="11942" y="19320"/>
                  </a:lnTo>
                  <a:lnTo>
                    <a:pt x="11942" y="11920"/>
                  </a:lnTo>
                  <a:lnTo>
                    <a:pt x="9658" y="11920"/>
                  </a:lnTo>
                  <a:lnTo>
                    <a:pt x="9658" y="8640"/>
                  </a:lnTo>
                  <a:lnTo>
                    <a:pt x="11942" y="8640"/>
                  </a:lnTo>
                  <a:lnTo>
                    <a:pt x="11942" y="5960"/>
                  </a:lnTo>
                  <a:cubicBezTo>
                    <a:pt x="11942" y="3920"/>
                    <a:pt x="13585" y="2280"/>
                    <a:pt x="15629" y="2280"/>
                  </a:cubicBezTo>
                  <a:lnTo>
                    <a:pt x="18314" y="228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3" name="Shape 13"/>
            <p:cNvSpPr/>
            <p:nvPr/>
          </p:nvSpPr>
          <p:spPr>
            <a:xfrm>
              <a:off x="1668270" y="0"/>
              <a:ext cx="562943" cy="567560"/>
            </a:xfrm>
            <a:custGeom>
              <a:avLst/>
              <a:gdLst/>
              <a:ahLst/>
              <a:cxnLst>
                <a:cxn ang="0">
                  <a:pos x="wd2" y="hd2"/>
                </a:cxn>
                <a:cxn ang="5400000">
                  <a:pos x="wd2" y="hd2"/>
                </a:cxn>
                <a:cxn ang="10800000">
                  <a:pos x="wd2" y="hd2"/>
                </a:cxn>
                <a:cxn ang="16200000">
                  <a:pos x="wd2" y="hd2"/>
                </a:cxn>
              </a:cxnLst>
              <a:rect l="0" t="0" r="r" b="b"/>
              <a:pathLst>
                <a:path w="21600" h="21600" extrusionOk="0">
                  <a:moveTo>
                    <a:pt x="10099" y="7400"/>
                  </a:moveTo>
                  <a:cubicBezTo>
                    <a:pt x="10099" y="6400"/>
                    <a:pt x="9257" y="4320"/>
                    <a:pt x="7814" y="4320"/>
                  </a:cubicBezTo>
                  <a:cubicBezTo>
                    <a:pt x="7013" y="4320"/>
                    <a:pt x="6372" y="4760"/>
                    <a:pt x="6372" y="6200"/>
                  </a:cubicBezTo>
                  <a:cubicBezTo>
                    <a:pt x="6372" y="7400"/>
                    <a:pt x="7013" y="9280"/>
                    <a:pt x="8456" y="9280"/>
                  </a:cubicBezTo>
                  <a:cubicBezTo>
                    <a:pt x="8456" y="9280"/>
                    <a:pt x="10099" y="9080"/>
                    <a:pt x="10099" y="7400"/>
                  </a:cubicBezTo>
                  <a:close/>
                  <a:moveTo>
                    <a:pt x="9257" y="12760"/>
                  </a:moveTo>
                  <a:lnTo>
                    <a:pt x="9057" y="12760"/>
                  </a:lnTo>
                  <a:cubicBezTo>
                    <a:pt x="8656" y="12760"/>
                    <a:pt x="7814" y="12960"/>
                    <a:pt x="7013" y="13160"/>
                  </a:cubicBezTo>
                  <a:cubicBezTo>
                    <a:pt x="6372" y="13400"/>
                    <a:pt x="5570" y="13800"/>
                    <a:pt x="5570" y="14800"/>
                  </a:cubicBezTo>
                  <a:cubicBezTo>
                    <a:pt x="5570" y="16040"/>
                    <a:pt x="6572" y="17280"/>
                    <a:pt x="8656" y="17280"/>
                  </a:cubicBezTo>
                  <a:cubicBezTo>
                    <a:pt x="10299" y="17280"/>
                    <a:pt x="11301" y="16240"/>
                    <a:pt x="11301" y="15240"/>
                  </a:cubicBezTo>
                  <a:cubicBezTo>
                    <a:pt x="11301" y="14400"/>
                    <a:pt x="10700" y="13800"/>
                    <a:pt x="9257" y="12760"/>
                  </a:cubicBezTo>
                  <a:close/>
                  <a:moveTo>
                    <a:pt x="19556" y="0"/>
                  </a:moveTo>
                  <a:lnTo>
                    <a:pt x="2244" y="0"/>
                  </a:lnTo>
                  <a:cubicBezTo>
                    <a:pt x="1042" y="0"/>
                    <a:pt x="0" y="1040"/>
                    <a:pt x="0" y="2280"/>
                  </a:cubicBezTo>
                  <a:lnTo>
                    <a:pt x="0" y="19360"/>
                  </a:lnTo>
                  <a:cubicBezTo>
                    <a:pt x="0" y="20560"/>
                    <a:pt x="1042" y="21600"/>
                    <a:pt x="2244" y="21600"/>
                  </a:cubicBezTo>
                  <a:lnTo>
                    <a:pt x="19556" y="21600"/>
                  </a:lnTo>
                  <a:cubicBezTo>
                    <a:pt x="20598" y="21600"/>
                    <a:pt x="21600" y="20560"/>
                    <a:pt x="21600" y="19360"/>
                  </a:cubicBezTo>
                  <a:lnTo>
                    <a:pt x="21600" y="2280"/>
                  </a:lnTo>
                  <a:cubicBezTo>
                    <a:pt x="21600" y="1040"/>
                    <a:pt x="20598" y="0"/>
                    <a:pt x="19556" y="0"/>
                  </a:cubicBezTo>
                  <a:close/>
                  <a:moveTo>
                    <a:pt x="7814" y="18520"/>
                  </a:moveTo>
                  <a:cubicBezTo>
                    <a:pt x="4729" y="18520"/>
                    <a:pt x="3286" y="16880"/>
                    <a:pt x="3286" y="15440"/>
                  </a:cubicBezTo>
                  <a:cubicBezTo>
                    <a:pt x="3286" y="14800"/>
                    <a:pt x="3486" y="13600"/>
                    <a:pt x="4929" y="12760"/>
                  </a:cubicBezTo>
                  <a:cubicBezTo>
                    <a:pt x="5771" y="12160"/>
                    <a:pt x="6773" y="11960"/>
                    <a:pt x="8215" y="11720"/>
                  </a:cubicBezTo>
                  <a:cubicBezTo>
                    <a:pt x="8015" y="11520"/>
                    <a:pt x="8015" y="11320"/>
                    <a:pt x="8015" y="10720"/>
                  </a:cubicBezTo>
                  <a:cubicBezTo>
                    <a:pt x="8015" y="10520"/>
                    <a:pt x="8015" y="10520"/>
                    <a:pt x="8015" y="10080"/>
                  </a:cubicBezTo>
                  <a:lnTo>
                    <a:pt x="7614" y="10080"/>
                  </a:lnTo>
                  <a:cubicBezTo>
                    <a:pt x="5570" y="10080"/>
                    <a:pt x="4128" y="8640"/>
                    <a:pt x="4128" y="7000"/>
                  </a:cubicBezTo>
                  <a:cubicBezTo>
                    <a:pt x="4128" y="5160"/>
                    <a:pt x="5570" y="3120"/>
                    <a:pt x="8656" y="3120"/>
                  </a:cubicBezTo>
                  <a:lnTo>
                    <a:pt x="13184" y="3120"/>
                  </a:lnTo>
                  <a:lnTo>
                    <a:pt x="12744" y="3520"/>
                  </a:lnTo>
                  <a:lnTo>
                    <a:pt x="11942" y="4320"/>
                  </a:lnTo>
                  <a:lnTo>
                    <a:pt x="11101" y="4320"/>
                  </a:lnTo>
                  <a:cubicBezTo>
                    <a:pt x="11541" y="4760"/>
                    <a:pt x="12142" y="5360"/>
                    <a:pt x="12142" y="6600"/>
                  </a:cubicBezTo>
                  <a:cubicBezTo>
                    <a:pt x="12142" y="8240"/>
                    <a:pt x="11301" y="8840"/>
                    <a:pt x="10499" y="9480"/>
                  </a:cubicBezTo>
                  <a:cubicBezTo>
                    <a:pt x="10299" y="9680"/>
                    <a:pt x="10099" y="9880"/>
                    <a:pt x="10099" y="10280"/>
                  </a:cubicBezTo>
                  <a:cubicBezTo>
                    <a:pt x="10099" y="10720"/>
                    <a:pt x="10299" y="10920"/>
                    <a:pt x="10499" y="10920"/>
                  </a:cubicBezTo>
                  <a:cubicBezTo>
                    <a:pt x="10499" y="11120"/>
                    <a:pt x="10700" y="11120"/>
                    <a:pt x="10900" y="11320"/>
                  </a:cubicBezTo>
                  <a:cubicBezTo>
                    <a:pt x="11742" y="11960"/>
                    <a:pt x="12984" y="12560"/>
                    <a:pt x="12984" y="14400"/>
                  </a:cubicBezTo>
                  <a:cubicBezTo>
                    <a:pt x="12984" y="16240"/>
                    <a:pt x="11541" y="18520"/>
                    <a:pt x="7814" y="18520"/>
                  </a:cubicBezTo>
                  <a:close/>
                  <a:moveTo>
                    <a:pt x="18314" y="10920"/>
                  </a:moveTo>
                  <a:lnTo>
                    <a:pt x="16270" y="10920"/>
                  </a:lnTo>
                  <a:lnTo>
                    <a:pt x="16270" y="12960"/>
                  </a:lnTo>
                  <a:lnTo>
                    <a:pt x="15228" y="12960"/>
                  </a:lnTo>
                  <a:lnTo>
                    <a:pt x="15228" y="10920"/>
                  </a:lnTo>
                  <a:lnTo>
                    <a:pt x="12984" y="10920"/>
                  </a:lnTo>
                  <a:lnTo>
                    <a:pt x="12984" y="9680"/>
                  </a:lnTo>
                  <a:lnTo>
                    <a:pt x="15228" y="9680"/>
                  </a:lnTo>
                  <a:lnTo>
                    <a:pt x="15228" y="7640"/>
                  </a:lnTo>
                  <a:lnTo>
                    <a:pt x="16270" y="7640"/>
                  </a:lnTo>
                  <a:lnTo>
                    <a:pt x="16270" y="9680"/>
                  </a:lnTo>
                  <a:lnTo>
                    <a:pt x="18314" y="9680"/>
                  </a:lnTo>
                  <a:lnTo>
                    <a:pt x="18314" y="1092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4" name="Shape 14"/>
            <p:cNvSpPr/>
            <p:nvPr/>
          </p:nvSpPr>
          <p:spPr>
            <a:xfrm>
              <a:off x="2500097" y="0"/>
              <a:ext cx="567561" cy="567560"/>
            </a:xfrm>
            <a:custGeom>
              <a:avLst/>
              <a:gdLst/>
              <a:ahLst/>
              <a:cxnLst>
                <a:cxn ang="0">
                  <a:pos x="wd2" y="hd2"/>
                </a:cxn>
                <a:cxn ang="5400000">
                  <a:pos x="wd2" y="hd2"/>
                </a:cxn>
                <a:cxn ang="10800000">
                  <a:pos x="wd2" y="hd2"/>
                </a:cxn>
                <a:cxn ang="16200000">
                  <a:pos x="wd2" y="hd2"/>
                </a:cxn>
              </a:cxnLst>
              <a:rect l="0" t="0" r="r" b="b"/>
              <a:pathLst>
                <a:path w="21600" h="21600" extrusionOk="0">
                  <a:moveTo>
                    <a:pt x="19320" y="0"/>
                  </a:moveTo>
                  <a:lnTo>
                    <a:pt x="2080" y="0"/>
                  </a:lnTo>
                  <a:cubicBezTo>
                    <a:pt x="1040" y="0"/>
                    <a:pt x="0" y="1040"/>
                    <a:pt x="0" y="2280"/>
                  </a:cubicBezTo>
                  <a:lnTo>
                    <a:pt x="0" y="19360"/>
                  </a:lnTo>
                  <a:cubicBezTo>
                    <a:pt x="0" y="20560"/>
                    <a:pt x="1040" y="21600"/>
                    <a:pt x="2080" y="21600"/>
                  </a:cubicBezTo>
                  <a:lnTo>
                    <a:pt x="19320" y="21600"/>
                  </a:lnTo>
                  <a:cubicBezTo>
                    <a:pt x="20560" y="21600"/>
                    <a:pt x="21600" y="20560"/>
                    <a:pt x="21600" y="19360"/>
                  </a:cubicBezTo>
                  <a:lnTo>
                    <a:pt x="21600" y="2280"/>
                  </a:lnTo>
                  <a:cubicBezTo>
                    <a:pt x="21600" y="1040"/>
                    <a:pt x="20560" y="0"/>
                    <a:pt x="19320" y="0"/>
                  </a:cubicBezTo>
                  <a:close/>
                  <a:moveTo>
                    <a:pt x="10680" y="6600"/>
                  </a:moveTo>
                  <a:cubicBezTo>
                    <a:pt x="13160" y="6600"/>
                    <a:pt x="15000" y="8560"/>
                    <a:pt x="15000" y="10920"/>
                  </a:cubicBezTo>
                  <a:cubicBezTo>
                    <a:pt x="15000" y="13280"/>
                    <a:pt x="13080" y="15240"/>
                    <a:pt x="10680" y="15240"/>
                  </a:cubicBezTo>
                  <a:cubicBezTo>
                    <a:pt x="8320" y="15240"/>
                    <a:pt x="6400" y="13280"/>
                    <a:pt x="6400" y="10920"/>
                  </a:cubicBezTo>
                  <a:cubicBezTo>
                    <a:pt x="6400" y="8560"/>
                    <a:pt x="8440" y="6600"/>
                    <a:pt x="10680" y="6600"/>
                  </a:cubicBezTo>
                  <a:close/>
                  <a:moveTo>
                    <a:pt x="2680" y="19360"/>
                  </a:moveTo>
                  <a:cubicBezTo>
                    <a:pt x="2280" y="19360"/>
                    <a:pt x="2080" y="19120"/>
                    <a:pt x="2080" y="18920"/>
                  </a:cubicBezTo>
                  <a:lnTo>
                    <a:pt x="2080" y="9680"/>
                  </a:lnTo>
                  <a:lnTo>
                    <a:pt x="4320" y="9680"/>
                  </a:lnTo>
                  <a:cubicBezTo>
                    <a:pt x="4320" y="10080"/>
                    <a:pt x="4320" y="10520"/>
                    <a:pt x="4320" y="10920"/>
                  </a:cubicBezTo>
                  <a:cubicBezTo>
                    <a:pt x="4320" y="14400"/>
                    <a:pt x="7200" y="17280"/>
                    <a:pt x="10680" y="17280"/>
                  </a:cubicBezTo>
                  <a:cubicBezTo>
                    <a:pt x="14200" y="17280"/>
                    <a:pt x="17280" y="14400"/>
                    <a:pt x="17280" y="10920"/>
                  </a:cubicBezTo>
                  <a:cubicBezTo>
                    <a:pt x="17280" y="10520"/>
                    <a:pt x="17280" y="10080"/>
                    <a:pt x="17080" y="9680"/>
                  </a:cubicBezTo>
                  <a:lnTo>
                    <a:pt x="19320" y="9680"/>
                  </a:lnTo>
                  <a:lnTo>
                    <a:pt x="19320" y="18920"/>
                  </a:lnTo>
                  <a:cubicBezTo>
                    <a:pt x="19320" y="19120"/>
                    <a:pt x="19120" y="19360"/>
                    <a:pt x="18720" y="19360"/>
                  </a:cubicBezTo>
                  <a:lnTo>
                    <a:pt x="2680" y="19360"/>
                  </a:lnTo>
                  <a:close/>
                  <a:moveTo>
                    <a:pt x="19320" y="4960"/>
                  </a:moveTo>
                  <a:cubicBezTo>
                    <a:pt x="19320" y="5160"/>
                    <a:pt x="19120" y="5360"/>
                    <a:pt x="18720" y="5360"/>
                  </a:cubicBezTo>
                  <a:lnTo>
                    <a:pt x="16680" y="5360"/>
                  </a:lnTo>
                  <a:cubicBezTo>
                    <a:pt x="16240" y="5360"/>
                    <a:pt x="16040" y="5160"/>
                    <a:pt x="16040" y="4960"/>
                  </a:cubicBezTo>
                  <a:lnTo>
                    <a:pt x="16040" y="2680"/>
                  </a:lnTo>
                  <a:cubicBezTo>
                    <a:pt x="16040" y="2480"/>
                    <a:pt x="16240" y="2280"/>
                    <a:pt x="16680" y="2280"/>
                  </a:cubicBezTo>
                  <a:lnTo>
                    <a:pt x="18720" y="2280"/>
                  </a:lnTo>
                  <a:cubicBezTo>
                    <a:pt x="19120" y="2280"/>
                    <a:pt x="19320" y="2480"/>
                    <a:pt x="19320" y="2680"/>
                  </a:cubicBezTo>
                  <a:lnTo>
                    <a:pt x="19320" y="4960"/>
                  </a:ln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sp>
          <p:nvSpPr>
            <p:cNvPr id="15" name="Shape 15"/>
            <p:cNvSpPr/>
            <p:nvPr/>
          </p:nvSpPr>
          <p:spPr>
            <a:xfrm>
              <a:off x="834135" y="2308"/>
              <a:ext cx="562943" cy="562943"/>
            </a:xfrm>
            <a:custGeom>
              <a:avLst/>
              <a:gdLst/>
              <a:ahLst/>
              <a:cxnLst>
                <a:cxn ang="0">
                  <a:pos x="wd2" y="hd2"/>
                </a:cxn>
                <a:cxn ang="5400000">
                  <a:pos x="wd2" y="hd2"/>
                </a:cxn>
                <a:cxn ang="10800000">
                  <a:pos x="wd2" y="hd2"/>
                </a:cxn>
                <a:cxn ang="16200000">
                  <a:pos x="wd2" y="hd2"/>
                </a:cxn>
              </a:cxnLst>
              <a:rect l="0" t="0" r="r" b="b"/>
              <a:pathLst>
                <a:path w="21600" h="21600" extrusionOk="0">
                  <a:moveTo>
                    <a:pt x="19556" y="0"/>
                  </a:moveTo>
                  <a:lnTo>
                    <a:pt x="2244" y="0"/>
                  </a:lnTo>
                  <a:cubicBezTo>
                    <a:pt x="1042" y="0"/>
                    <a:pt x="0" y="1002"/>
                    <a:pt x="0" y="2244"/>
                  </a:cubicBezTo>
                  <a:lnTo>
                    <a:pt x="0" y="19356"/>
                  </a:lnTo>
                  <a:cubicBezTo>
                    <a:pt x="0" y="20598"/>
                    <a:pt x="1042" y="21600"/>
                    <a:pt x="2244" y="21600"/>
                  </a:cubicBezTo>
                  <a:lnTo>
                    <a:pt x="19556" y="21600"/>
                  </a:lnTo>
                  <a:cubicBezTo>
                    <a:pt x="20598" y="21600"/>
                    <a:pt x="21600" y="20598"/>
                    <a:pt x="21600" y="19356"/>
                  </a:cubicBezTo>
                  <a:lnTo>
                    <a:pt x="21600" y="2244"/>
                  </a:lnTo>
                  <a:cubicBezTo>
                    <a:pt x="21600" y="1002"/>
                    <a:pt x="20598" y="0"/>
                    <a:pt x="19556" y="0"/>
                  </a:cubicBezTo>
                  <a:close/>
                  <a:moveTo>
                    <a:pt x="17072" y="7814"/>
                  </a:moveTo>
                  <a:cubicBezTo>
                    <a:pt x="16871" y="12744"/>
                    <a:pt x="13786" y="16270"/>
                    <a:pt x="9057" y="16471"/>
                  </a:cubicBezTo>
                  <a:cubicBezTo>
                    <a:pt x="7013" y="16671"/>
                    <a:pt x="5771" y="16030"/>
                    <a:pt x="4328" y="15228"/>
                  </a:cubicBezTo>
                  <a:cubicBezTo>
                    <a:pt x="5771" y="15429"/>
                    <a:pt x="7614" y="14827"/>
                    <a:pt x="8656" y="13986"/>
                  </a:cubicBezTo>
                  <a:cubicBezTo>
                    <a:pt x="7213" y="13986"/>
                    <a:pt x="6372" y="13184"/>
                    <a:pt x="5971" y="11942"/>
                  </a:cubicBezTo>
                  <a:cubicBezTo>
                    <a:pt x="6372" y="12142"/>
                    <a:pt x="6773" y="11942"/>
                    <a:pt x="7013" y="11942"/>
                  </a:cubicBezTo>
                  <a:cubicBezTo>
                    <a:pt x="5771" y="11501"/>
                    <a:pt x="4929" y="10900"/>
                    <a:pt x="4729" y="9057"/>
                  </a:cubicBezTo>
                  <a:cubicBezTo>
                    <a:pt x="5129" y="9257"/>
                    <a:pt x="5570" y="9458"/>
                    <a:pt x="5971" y="9458"/>
                  </a:cubicBezTo>
                  <a:cubicBezTo>
                    <a:pt x="5129" y="8856"/>
                    <a:pt x="4328" y="6773"/>
                    <a:pt x="5129" y="5530"/>
                  </a:cubicBezTo>
                  <a:cubicBezTo>
                    <a:pt x="6572" y="6973"/>
                    <a:pt x="8215" y="8416"/>
                    <a:pt x="11101" y="8616"/>
                  </a:cubicBezTo>
                  <a:cubicBezTo>
                    <a:pt x="10299" y="5530"/>
                    <a:pt x="14427" y="3887"/>
                    <a:pt x="16070" y="5971"/>
                  </a:cubicBezTo>
                  <a:cubicBezTo>
                    <a:pt x="16871" y="5771"/>
                    <a:pt x="17312" y="5530"/>
                    <a:pt x="17913" y="5330"/>
                  </a:cubicBezTo>
                  <a:cubicBezTo>
                    <a:pt x="17713" y="6171"/>
                    <a:pt x="17312" y="6572"/>
                    <a:pt x="16671" y="6973"/>
                  </a:cubicBezTo>
                  <a:cubicBezTo>
                    <a:pt x="17312" y="6773"/>
                    <a:pt x="17713" y="6773"/>
                    <a:pt x="18114" y="6572"/>
                  </a:cubicBezTo>
                  <a:cubicBezTo>
                    <a:pt x="18114" y="6973"/>
                    <a:pt x="17512" y="7414"/>
                    <a:pt x="17072" y="7814"/>
                  </a:cubicBezTo>
                  <a:close/>
                </a:path>
              </a:pathLst>
            </a:custGeom>
            <a:solidFill>
              <a:srgbClr val="5E7484"/>
            </a:solidFill>
            <a:ln w="12700" cap="flat">
              <a:noFill/>
              <a:miter lim="400000"/>
            </a:ln>
            <a:effectLst/>
          </p:spPr>
          <p:txBody>
            <a:bodyPr wrap="square" lIns="45719" tIns="45719" rIns="45719" bIns="45719" numCol="1" anchor="ctr">
              <a:noAutofit/>
            </a:bodyPr>
            <a:lstStyle/>
            <a:p>
              <a:pPr defTabSz="228600" hangingPunct="0">
                <a:defRPr sz="1800">
                  <a:solidFill>
                    <a:srgbClr val="323232"/>
                  </a:solidFill>
                  <a:latin typeface="Georgia"/>
                  <a:ea typeface="Georgia"/>
                  <a:cs typeface="Georgia"/>
                  <a:sym typeface="Georgia"/>
                </a:defRPr>
              </a:pPr>
              <a:endParaRPr sz="900" kern="0" dirty="0">
                <a:solidFill>
                  <a:srgbClr val="323232"/>
                </a:solidFill>
                <a:latin typeface="Georgia"/>
                <a:ea typeface="Georgia"/>
                <a:cs typeface="Georgia"/>
                <a:sym typeface="Georgia"/>
              </a:endParaRPr>
            </a:p>
          </p:txBody>
        </p:sp>
      </p:grpSp>
      <p:grpSp>
        <p:nvGrpSpPr>
          <p:cNvPr id="30" name="Group 30"/>
          <p:cNvGrpSpPr/>
          <p:nvPr/>
        </p:nvGrpSpPr>
        <p:grpSpPr>
          <a:xfrm>
            <a:off x="574846" y="5972072"/>
            <a:ext cx="3235307" cy="399030"/>
            <a:chOff x="0" y="-50591"/>
            <a:chExt cx="6470613" cy="798058"/>
          </a:xfrm>
        </p:grpSpPr>
        <p:sp>
          <p:nvSpPr>
            <p:cNvPr id="17" name="Shape 17"/>
            <p:cNvSpPr/>
            <p:nvPr/>
          </p:nvSpPr>
          <p:spPr>
            <a:xfrm>
              <a:off x="707266" y="-50591"/>
              <a:ext cx="2641748" cy="482182"/>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50800" tIns="50800" rIns="50800" bIns="50800" numCol="1" anchor="ctr">
              <a:spAutoFit/>
            </a:bodyPr>
            <a:lstStyle>
              <a:lvl1pPr algn="l">
                <a:defRPr sz="1800" b="1">
                  <a:solidFill>
                    <a:srgbClr val="5E7484"/>
                  </a:solidFill>
                  <a:latin typeface="+mn-lt"/>
                  <a:ea typeface="+mn-ea"/>
                  <a:cs typeface="+mn-cs"/>
                  <a:sym typeface="Helvetica"/>
                  <a:hlinkClick r:id="" action="ppaction://noaction"/>
                </a:defRPr>
              </a:lvl1pPr>
            </a:lstStyle>
            <a:p>
              <a:pPr defTabSz="412750" hangingPunct="0"/>
              <a:r>
                <a:rPr sz="900" kern="0" dirty="0"/>
                <a:t>WWW.SITE2MAX.PRO</a:t>
              </a:r>
            </a:p>
          </p:txBody>
        </p:sp>
        <p:sp>
          <p:nvSpPr>
            <p:cNvPr id="18" name="Shape 18"/>
            <p:cNvSpPr/>
            <p:nvPr/>
          </p:nvSpPr>
          <p:spPr>
            <a:xfrm>
              <a:off x="704450" y="265284"/>
              <a:ext cx="5766163" cy="48218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ctr">
              <a:spAutoFit/>
            </a:bodyPr>
            <a:lstStyle>
              <a:lvl1pPr algn="l">
                <a:defRPr sz="1800">
                  <a:solidFill>
                    <a:srgbClr val="5E7484"/>
                  </a:solidFill>
                  <a:latin typeface="+mn-lt"/>
                  <a:ea typeface="+mn-ea"/>
                  <a:cs typeface="+mn-cs"/>
                  <a:sym typeface="Helvetica"/>
                </a:defRPr>
              </a:lvl1pPr>
            </a:lstStyle>
            <a:p>
              <a:pPr defTabSz="412750" hangingPunct="0"/>
              <a:r>
                <a:rPr sz="900" kern="0" dirty="0"/>
                <a:t>Free PowerPoint &amp; KeyNote Templates</a:t>
              </a:r>
            </a:p>
          </p:txBody>
        </p:sp>
        <p:grpSp>
          <p:nvGrpSpPr>
            <p:cNvPr id="29" name="Group 29"/>
            <p:cNvGrpSpPr/>
            <p:nvPr/>
          </p:nvGrpSpPr>
          <p:grpSpPr>
            <a:xfrm>
              <a:off x="0" y="103781"/>
              <a:ext cx="591162" cy="508658"/>
              <a:chOff x="0" y="0"/>
              <a:chExt cx="591161" cy="508657"/>
            </a:xfrm>
          </p:grpSpPr>
          <p:sp>
            <p:nvSpPr>
              <p:cNvPr id="19" name="Shape 19"/>
              <p:cNvSpPr/>
              <p:nvPr/>
            </p:nvSpPr>
            <p:spPr>
              <a:xfrm>
                <a:off x="1493"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76" y="20289"/>
                    </a:moveTo>
                    <a:lnTo>
                      <a:pt x="0" y="1360"/>
                    </a:lnTo>
                    <a:cubicBezTo>
                      <a:pt x="-10" y="1007"/>
                      <a:pt x="120" y="664"/>
                      <a:pt x="360" y="410"/>
                    </a:cubicBezTo>
                    <a:cubicBezTo>
                      <a:pt x="733" y="16"/>
                      <a:pt x="1302" y="-107"/>
                      <a:pt x="1798" y="98"/>
                    </a:cubicBezTo>
                    <a:lnTo>
                      <a:pt x="20652" y="7385"/>
                    </a:lnTo>
                    <a:cubicBezTo>
                      <a:pt x="20896" y="7491"/>
                      <a:pt x="21105" y="7652"/>
                      <a:pt x="21269" y="7853"/>
                    </a:cubicBezTo>
                    <a:cubicBezTo>
                      <a:pt x="21398" y="8010"/>
                      <a:pt x="21500" y="8195"/>
                      <a:pt x="21541" y="8404"/>
                    </a:cubicBezTo>
                    <a:cubicBezTo>
                      <a:pt x="21590" y="8654"/>
                      <a:pt x="21546" y="8905"/>
                      <a:pt x="21446" y="9124"/>
                    </a:cubicBezTo>
                    <a:cubicBezTo>
                      <a:pt x="21331" y="9377"/>
                      <a:pt x="21139" y="9593"/>
                      <a:pt x="20887" y="9735"/>
                    </a:cubicBezTo>
                    <a:lnTo>
                      <a:pt x="1482" y="21324"/>
                    </a:lnTo>
                    <a:cubicBezTo>
                      <a:pt x="1182" y="21493"/>
                      <a:pt x="817" y="21484"/>
                      <a:pt x="525" y="21302"/>
                    </a:cubicBezTo>
                    <a:cubicBezTo>
                      <a:pt x="187" y="21090"/>
                      <a:pt x="9" y="20689"/>
                      <a:pt x="76"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0" name="Shape 20"/>
              <p:cNvSpPr/>
              <p:nvPr/>
            </p:nvSpPr>
            <p:spPr>
              <a:xfrm>
                <a:off x="1168" y="173768"/>
                <a:ext cx="128123" cy="101385"/>
              </a:xfrm>
              <a:custGeom>
                <a:avLst/>
                <a:gdLst/>
                <a:ahLst/>
                <a:cxnLst>
                  <a:cxn ang="0">
                    <a:pos x="wd2" y="hd2"/>
                  </a:cxn>
                  <a:cxn ang="5400000">
                    <a:pos x="wd2" y="hd2"/>
                  </a:cxn>
                  <a:cxn ang="10800000">
                    <a:pos x="wd2" y="hd2"/>
                  </a:cxn>
                  <a:cxn ang="16200000">
                    <a:pos x="wd2" y="hd2"/>
                  </a:cxn>
                </a:cxnLst>
                <a:rect l="0" t="0" r="r" b="b"/>
                <a:pathLst>
                  <a:path w="21059" h="20967" extrusionOk="0">
                    <a:moveTo>
                      <a:pt x="14" y="12680"/>
                    </a:moveTo>
                    <a:lnTo>
                      <a:pt x="14" y="19280"/>
                    </a:lnTo>
                    <a:cubicBezTo>
                      <a:pt x="-42" y="19719"/>
                      <a:pt x="74" y="20165"/>
                      <a:pt x="324" y="20481"/>
                    </a:cubicBezTo>
                    <a:cubicBezTo>
                      <a:pt x="757" y="21028"/>
                      <a:pt x="1418" y="21061"/>
                      <a:pt x="2007" y="20838"/>
                    </a:cubicBezTo>
                    <a:cubicBezTo>
                      <a:pt x="2230" y="20754"/>
                      <a:pt x="2445" y="20636"/>
                      <a:pt x="2647" y="20485"/>
                    </a:cubicBezTo>
                    <a:lnTo>
                      <a:pt x="19339" y="8413"/>
                    </a:lnTo>
                    <a:cubicBezTo>
                      <a:pt x="21016" y="7110"/>
                      <a:pt x="21558" y="4359"/>
                      <a:pt x="20559" y="2221"/>
                    </a:cubicBezTo>
                    <a:cubicBezTo>
                      <a:pt x="19637" y="250"/>
                      <a:pt x="17688" y="-539"/>
                      <a:pt x="16025" y="386"/>
                    </a:cubicBezTo>
                    <a:lnTo>
                      <a:pt x="710" y="11183"/>
                    </a:lnTo>
                    <a:cubicBezTo>
                      <a:pt x="471" y="11359"/>
                      <a:pt x="279" y="11620"/>
                      <a:pt x="157" y="11932"/>
                    </a:cubicBezTo>
                    <a:cubicBezTo>
                      <a:pt x="66" y="12165"/>
                      <a:pt x="17" y="12421"/>
                      <a:pt x="14"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1" name="Shape 21"/>
              <p:cNvSpPr/>
              <p:nvPr/>
            </p:nvSpPr>
            <p:spPr>
              <a:xfrm>
                <a:off x="0" y="228851"/>
                <a:ext cx="295414" cy="279807"/>
              </a:xfrm>
              <a:custGeom>
                <a:avLst/>
                <a:gdLst/>
                <a:ahLst/>
                <a:cxnLst>
                  <a:cxn ang="0">
                    <a:pos x="wd2" y="hd2"/>
                  </a:cxn>
                  <a:cxn ang="5400000">
                    <a:pos x="wd2" y="hd2"/>
                  </a:cxn>
                  <a:cxn ang="10800000">
                    <a:pos x="wd2" y="hd2"/>
                  </a:cxn>
                  <a:cxn ang="16200000">
                    <a:pos x="wd2" y="hd2"/>
                  </a:cxn>
                </a:cxnLst>
                <a:rect l="0" t="0" r="r" b="b"/>
                <a:pathLst>
                  <a:path w="21590" h="21107" extrusionOk="0">
                    <a:moveTo>
                      <a:pt x="471" y="7906"/>
                    </a:moveTo>
                    <a:lnTo>
                      <a:pt x="13581" y="457"/>
                    </a:lnTo>
                    <a:cubicBezTo>
                      <a:pt x="15392" y="-487"/>
                      <a:pt x="17599" y="70"/>
                      <a:pt x="18783" y="1769"/>
                    </a:cubicBezTo>
                    <a:cubicBezTo>
                      <a:pt x="20248" y="3871"/>
                      <a:pt x="19645" y="6818"/>
                      <a:pt x="17481" y="8128"/>
                    </a:cubicBezTo>
                    <a:lnTo>
                      <a:pt x="12198" y="11071"/>
                    </a:lnTo>
                    <a:cubicBezTo>
                      <a:pt x="11994" y="11210"/>
                      <a:pt x="11865" y="11441"/>
                      <a:pt x="11851" y="11693"/>
                    </a:cubicBezTo>
                    <a:cubicBezTo>
                      <a:pt x="11835" y="11962"/>
                      <a:pt x="11951" y="12221"/>
                      <a:pt x="12160" y="12383"/>
                    </a:cubicBezTo>
                    <a:lnTo>
                      <a:pt x="19975" y="16959"/>
                    </a:lnTo>
                    <a:cubicBezTo>
                      <a:pt x="20263" y="17139"/>
                      <a:pt x="20576" y="17273"/>
                      <a:pt x="20903" y="17355"/>
                    </a:cubicBezTo>
                    <a:cubicBezTo>
                      <a:pt x="21128" y="17412"/>
                      <a:pt x="21358" y="17444"/>
                      <a:pt x="21590" y="17451"/>
                    </a:cubicBezTo>
                    <a:lnTo>
                      <a:pt x="21590" y="21105"/>
                    </a:lnTo>
                    <a:cubicBezTo>
                      <a:pt x="21408" y="21113"/>
                      <a:pt x="21226" y="21099"/>
                      <a:pt x="21048" y="21063"/>
                    </a:cubicBezTo>
                    <a:cubicBezTo>
                      <a:pt x="20857" y="21025"/>
                      <a:pt x="20672" y="20963"/>
                      <a:pt x="20492" y="20889"/>
                    </a:cubicBezTo>
                    <a:cubicBezTo>
                      <a:pt x="20290" y="20804"/>
                      <a:pt x="20093" y="20703"/>
                      <a:pt x="19905" y="20586"/>
                    </a:cubicBezTo>
                    <a:lnTo>
                      <a:pt x="421" y="9395"/>
                    </a:lnTo>
                    <a:cubicBezTo>
                      <a:pt x="169" y="9255"/>
                      <a:pt x="9" y="8988"/>
                      <a:pt x="0" y="8693"/>
                    </a:cubicBezTo>
                    <a:cubicBezTo>
                      <a:pt x="-10" y="8357"/>
                      <a:pt x="175" y="8047"/>
                      <a:pt x="471"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2" name="Shape 22"/>
              <p:cNvSpPr/>
              <p:nvPr/>
            </p:nvSpPr>
            <p:spPr>
              <a:xfrm>
                <a:off x="189045"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sp>
            <p:nvSpPr>
              <p:cNvPr id="23" name="Shape 23"/>
              <p:cNvSpPr/>
              <p:nvPr/>
            </p:nvSpPr>
            <p:spPr>
              <a:xfrm>
                <a:off x="207835" y="56337"/>
                <a:ext cx="173029" cy="50731"/>
              </a:xfrm>
              <a:custGeom>
                <a:avLst/>
                <a:gdLst/>
                <a:ahLst/>
                <a:cxnLst>
                  <a:cxn ang="0">
                    <a:pos x="wd2" y="hd2"/>
                  </a:cxn>
                  <a:cxn ang="5400000">
                    <a:pos x="wd2" y="hd2"/>
                  </a:cxn>
                  <a:cxn ang="10800000">
                    <a:pos x="wd2" y="hd2"/>
                  </a:cxn>
                  <a:cxn ang="16200000">
                    <a:pos x="wd2" y="hd2"/>
                  </a:cxn>
                </a:cxnLst>
                <a:rect l="0" t="0" r="r" b="b"/>
                <a:pathLst>
                  <a:path w="21420" h="21513" extrusionOk="0">
                    <a:moveTo>
                      <a:pt x="675" y="0"/>
                    </a:moveTo>
                    <a:cubicBezTo>
                      <a:pt x="421" y="21"/>
                      <a:pt x="190" y="524"/>
                      <a:pt x="77" y="1306"/>
                    </a:cubicBezTo>
                    <a:cubicBezTo>
                      <a:pt x="-114" y="2623"/>
                      <a:pt x="64" y="4217"/>
                      <a:pt x="462" y="4762"/>
                    </a:cubicBezTo>
                    <a:lnTo>
                      <a:pt x="9181" y="20142"/>
                    </a:lnTo>
                    <a:cubicBezTo>
                      <a:pt x="9676" y="21045"/>
                      <a:pt x="10229" y="21516"/>
                      <a:pt x="10790" y="21513"/>
                    </a:cubicBezTo>
                    <a:cubicBezTo>
                      <a:pt x="11347" y="21509"/>
                      <a:pt x="11895" y="21039"/>
                      <a:pt x="12387" y="20142"/>
                    </a:cubicBezTo>
                    <a:lnTo>
                      <a:pt x="20939" y="4999"/>
                    </a:lnTo>
                    <a:cubicBezTo>
                      <a:pt x="21290" y="4534"/>
                      <a:pt x="21486" y="3254"/>
                      <a:pt x="21399" y="2003"/>
                    </a:cubicBezTo>
                    <a:cubicBezTo>
                      <a:pt x="21313" y="755"/>
                      <a:pt x="20971" y="-84"/>
                      <a:pt x="20598" y="36"/>
                    </a:cubicBezTo>
                    <a:lnTo>
                      <a:pt x="675" y="0"/>
                    </a:ln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4" name="Shape 24"/>
              <p:cNvSpPr/>
              <p:nvPr/>
            </p:nvSpPr>
            <p:spPr>
              <a:xfrm>
                <a:off x="255606" y="392618"/>
                <a:ext cx="78502" cy="31973"/>
              </a:xfrm>
              <a:custGeom>
                <a:avLst/>
                <a:gdLst/>
                <a:ahLst/>
                <a:cxnLst>
                  <a:cxn ang="0">
                    <a:pos x="wd2" y="hd2"/>
                  </a:cxn>
                  <a:cxn ang="5400000">
                    <a:pos x="wd2" y="hd2"/>
                  </a:cxn>
                  <a:cxn ang="10800000">
                    <a:pos x="wd2" y="hd2"/>
                  </a:cxn>
                  <a:cxn ang="16200000">
                    <a:pos x="wd2" y="hd2"/>
                  </a:cxn>
                </a:cxnLst>
                <a:rect l="0" t="0" r="r" b="b"/>
                <a:pathLst>
                  <a:path w="21330" h="21540" extrusionOk="0">
                    <a:moveTo>
                      <a:pt x="1655" y="0"/>
                    </a:moveTo>
                    <a:lnTo>
                      <a:pt x="19650" y="0"/>
                    </a:lnTo>
                    <a:cubicBezTo>
                      <a:pt x="20512" y="239"/>
                      <a:pt x="21199" y="1904"/>
                      <a:pt x="21313" y="4037"/>
                    </a:cubicBezTo>
                    <a:cubicBezTo>
                      <a:pt x="21412" y="5877"/>
                      <a:pt x="21056" y="7685"/>
                      <a:pt x="20410" y="8623"/>
                    </a:cubicBezTo>
                    <a:lnTo>
                      <a:pt x="12944" y="20137"/>
                    </a:lnTo>
                    <a:cubicBezTo>
                      <a:pt x="12358" y="20996"/>
                      <a:pt x="11696" y="21476"/>
                      <a:pt x="11016" y="21534"/>
                    </a:cubicBezTo>
                    <a:cubicBezTo>
                      <a:pt x="10241" y="21600"/>
                      <a:pt x="9474" y="21115"/>
                      <a:pt x="8806" y="20137"/>
                    </a:cubicBezTo>
                    <a:lnTo>
                      <a:pt x="959" y="8655"/>
                    </a:lnTo>
                    <a:cubicBezTo>
                      <a:pt x="174" y="7554"/>
                      <a:pt x="-188" y="5229"/>
                      <a:pt x="96" y="3106"/>
                    </a:cubicBezTo>
                    <a:cubicBezTo>
                      <a:pt x="324" y="1400"/>
                      <a:pt x="934" y="184"/>
                      <a:pt x="1655" y="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5" name="Shape 25"/>
              <p:cNvSpPr/>
              <p:nvPr/>
            </p:nvSpPr>
            <p:spPr>
              <a:xfrm>
                <a:off x="462326" y="173764"/>
                <a:ext cx="128122" cy="101385"/>
              </a:xfrm>
              <a:custGeom>
                <a:avLst/>
                <a:gdLst/>
                <a:ahLst/>
                <a:cxnLst>
                  <a:cxn ang="0">
                    <a:pos x="wd2" y="hd2"/>
                  </a:cxn>
                  <a:cxn ang="5400000">
                    <a:pos x="wd2" y="hd2"/>
                  </a:cxn>
                  <a:cxn ang="10800000">
                    <a:pos x="wd2" y="hd2"/>
                  </a:cxn>
                  <a:cxn ang="16200000">
                    <a:pos x="wd2" y="hd2"/>
                  </a:cxn>
                </a:cxnLst>
                <a:rect l="0" t="0" r="r" b="b"/>
                <a:pathLst>
                  <a:path w="21059" h="20967" extrusionOk="0">
                    <a:moveTo>
                      <a:pt x="21045" y="12680"/>
                    </a:moveTo>
                    <a:lnTo>
                      <a:pt x="21045" y="19280"/>
                    </a:lnTo>
                    <a:cubicBezTo>
                      <a:pt x="21101" y="19719"/>
                      <a:pt x="20985" y="20165"/>
                      <a:pt x="20735" y="20481"/>
                    </a:cubicBezTo>
                    <a:cubicBezTo>
                      <a:pt x="20302" y="21028"/>
                      <a:pt x="19641" y="21061"/>
                      <a:pt x="19052" y="20838"/>
                    </a:cubicBezTo>
                    <a:cubicBezTo>
                      <a:pt x="18829" y="20754"/>
                      <a:pt x="18614" y="20636"/>
                      <a:pt x="18412" y="20485"/>
                    </a:cubicBezTo>
                    <a:lnTo>
                      <a:pt x="1720" y="8413"/>
                    </a:lnTo>
                    <a:cubicBezTo>
                      <a:pt x="43" y="7110"/>
                      <a:pt x="-499" y="4359"/>
                      <a:pt x="500" y="2221"/>
                    </a:cubicBezTo>
                    <a:cubicBezTo>
                      <a:pt x="1422" y="250"/>
                      <a:pt x="3371" y="-539"/>
                      <a:pt x="5034" y="386"/>
                    </a:cubicBezTo>
                    <a:lnTo>
                      <a:pt x="20349" y="11183"/>
                    </a:lnTo>
                    <a:cubicBezTo>
                      <a:pt x="20588" y="11359"/>
                      <a:pt x="20780" y="11620"/>
                      <a:pt x="20902" y="11932"/>
                    </a:cubicBezTo>
                    <a:cubicBezTo>
                      <a:pt x="20993" y="12165"/>
                      <a:pt x="21042" y="12421"/>
                      <a:pt x="21045" y="12680"/>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6" name="Shape 26"/>
              <p:cNvSpPr/>
              <p:nvPr/>
            </p:nvSpPr>
            <p:spPr>
              <a:xfrm>
                <a:off x="433839" y="0"/>
                <a:ext cx="157323" cy="152620"/>
              </a:xfrm>
              <a:custGeom>
                <a:avLst/>
                <a:gdLst/>
                <a:ahLst/>
                <a:cxnLst>
                  <a:cxn ang="0">
                    <a:pos x="wd2" y="hd2"/>
                  </a:cxn>
                  <a:cxn ang="5400000">
                    <a:pos x="wd2" y="hd2"/>
                  </a:cxn>
                  <a:cxn ang="10800000">
                    <a:pos x="wd2" y="hd2"/>
                  </a:cxn>
                  <a:cxn ang="16200000">
                    <a:pos x="wd2" y="hd2"/>
                  </a:cxn>
                </a:cxnLst>
                <a:rect l="0" t="0" r="r" b="b"/>
                <a:pathLst>
                  <a:path w="21561" h="21445" extrusionOk="0">
                    <a:moveTo>
                      <a:pt x="21485" y="20289"/>
                    </a:moveTo>
                    <a:lnTo>
                      <a:pt x="21561" y="1360"/>
                    </a:lnTo>
                    <a:cubicBezTo>
                      <a:pt x="21571" y="1007"/>
                      <a:pt x="21441" y="664"/>
                      <a:pt x="21201" y="410"/>
                    </a:cubicBezTo>
                    <a:cubicBezTo>
                      <a:pt x="20828" y="16"/>
                      <a:pt x="20259" y="-107"/>
                      <a:pt x="19763" y="98"/>
                    </a:cubicBezTo>
                    <a:lnTo>
                      <a:pt x="909" y="7385"/>
                    </a:lnTo>
                    <a:cubicBezTo>
                      <a:pt x="665" y="7491"/>
                      <a:pt x="456" y="7652"/>
                      <a:pt x="292" y="7853"/>
                    </a:cubicBezTo>
                    <a:cubicBezTo>
                      <a:pt x="163" y="8010"/>
                      <a:pt x="61" y="8195"/>
                      <a:pt x="20" y="8404"/>
                    </a:cubicBezTo>
                    <a:cubicBezTo>
                      <a:pt x="-29" y="8654"/>
                      <a:pt x="15" y="8905"/>
                      <a:pt x="115" y="9124"/>
                    </a:cubicBezTo>
                    <a:cubicBezTo>
                      <a:pt x="230" y="9377"/>
                      <a:pt x="422" y="9593"/>
                      <a:pt x="674" y="9735"/>
                    </a:cubicBezTo>
                    <a:lnTo>
                      <a:pt x="20079" y="21324"/>
                    </a:lnTo>
                    <a:cubicBezTo>
                      <a:pt x="20379" y="21493"/>
                      <a:pt x="20744" y="21484"/>
                      <a:pt x="21036" y="21302"/>
                    </a:cubicBezTo>
                    <a:cubicBezTo>
                      <a:pt x="21374" y="21090"/>
                      <a:pt x="21552" y="20689"/>
                      <a:pt x="21485" y="20289"/>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7" name="Shape 27"/>
              <p:cNvSpPr/>
              <p:nvPr/>
            </p:nvSpPr>
            <p:spPr>
              <a:xfrm>
                <a:off x="293590" y="228849"/>
                <a:ext cx="295414" cy="279808"/>
              </a:xfrm>
              <a:custGeom>
                <a:avLst/>
                <a:gdLst/>
                <a:ahLst/>
                <a:cxnLst>
                  <a:cxn ang="0">
                    <a:pos x="wd2" y="hd2"/>
                  </a:cxn>
                  <a:cxn ang="5400000">
                    <a:pos x="wd2" y="hd2"/>
                  </a:cxn>
                  <a:cxn ang="10800000">
                    <a:pos x="wd2" y="hd2"/>
                  </a:cxn>
                  <a:cxn ang="16200000">
                    <a:pos x="wd2" y="hd2"/>
                  </a:cxn>
                </a:cxnLst>
                <a:rect l="0" t="0" r="r" b="b"/>
                <a:pathLst>
                  <a:path w="21590" h="21107" extrusionOk="0">
                    <a:moveTo>
                      <a:pt x="21119" y="7906"/>
                    </a:moveTo>
                    <a:lnTo>
                      <a:pt x="8009" y="457"/>
                    </a:lnTo>
                    <a:cubicBezTo>
                      <a:pt x="6198" y="-487"/>
                      <a:pt x="3991" y="70"/>
                      <a:pt x="2807" y="1769"/>
                    </a:cubicBezTo>
                    <a:cubicBezTo>
                      <a:pt x="1342" y="3871"/>
                      <a:pt x="1945" y="6818"/>
                      <a:pt x="4109" y="8128"/>
                    </a:cubicBezTo>
                    <a:lnTo>
                      <a:pt x="9392" y="11071"/>
                    </a:lnTo>
                    <a:cubicBezTo>
                      <a:pt x="9596" y="11210"/>
                      <a:pt x="9725" y="11441"/>
                      <a:pt x="9739" y="11693"/>
                    </a:cubicBezTo>
                    <a:cubicBezTo>
                      <a:pt x="9755" y="11962"/>
                      <a:pt x="9639" y="12221"/>
                      <a:pt x="9430" y="12383"/>
                    </a:cubicBezTo>
                    <a:lnTo>
                      <a:pt x="1615" y="16959"/>
                    </a:lnTo>
                    <a:cubicBezTo>
                      <a:pt x="1327" y="17139"/>
                      <a:pt x="1014" y="17273"/>
                      <a:pt x="687" y="17355"/>
                    </a:cubicBezTo>
                    <a:cubicBezTo>
                      <a:pt x="462" y="17412"/>
                      <a:pt x="232" y="17444"/>
                      <a:pt x="0" y="17451"/>
                    </a:cubicBezTo>
                    <a:lnTo>
                      <a:pt x="0" y="21105"/>
                    </a:lnTo>
                    <a:cubicBezTo>
                      <a:pt x="182" y="21113"/>
                      <a:pt x="364" y="21099"/>
                      <a:pt x="542" y="21063"/>
                    </a:cubicBezTo>
                    <a:cubicBezTo>
                      <a:pt x="733" y="21025"/>
                      <a:pt x="918" y="20963"/>
                      <a:pt x="1098" y="20889"/>
                    </a:cubicBezTo>
                    <a:cubicBezTo>
                      <a:pt x="1300" y="20804"/>
                      <a:pt x="1497" y="20703"/>
                      <a:pt x="1685" y="20586"/>
                    </a:cubicBezTo>
                    <a:lnTo>
                      <a:pt x="21169" y="9395"/>
                    </a:lnTo>
                    <a:cubicBezTo>
                      <a:pt x="21421" y="9255"/>
                      <a:pt x="21581" y="8988"/>
                      <a:pt x="21590" y="8693"/>
                    </a:cubicBezTo>
                    <a:cubicBezTo>
                      <a:pt x="21600" y="8357"/>
                      <a:pt x="21415" y="8047"/>
                      <a:pt x="21119" y="7906"/>
                    </a:cubicBezTo>
                    <a:close/>
                  </a:path>
                </a:pathLst>
              </a:custGeom>
              <a:solidFill>
                <a:srgbClr val="5E7484"/>
              </a:solidFill>
              <a:ln w="12700" cap="flat">
                <a:noFill/>
                <a:miter lim="400000"/>
              </a:ln>
              <a:effectLst/>
            </p:spPr>
            <p:txBody>
              <a:bodyPr wrap="square" lIns="50800" tIns="50800" rIns="50800" bIns="50800" numCol="1" anchor="ctr">
                <a:noAutofit/>
              </a:bodyPr>
              <a:lstStyle/>
              <a:p>
                <a:pPr algn="ctr" defTabSz="412750" hangingPunct="0">
                  <a:defRPr sz="3200"/>
                </a:pPr>
                <a:endParaRPr sz="1600" kern="0" dirty="0">
                  <a:solidFill>
                    <a:srgbClr val="000000"/>
                  </a:solidFill>
                  <a:sym typeface="Helvetica Light"/>
                </a:endParaRPr>
              </a:p>
            </p:txBody>
          </p:sp>
          <p:sp>
            <p:nvSpPr>
              <p:cNvPr id="28" name="Shape 28"/>
              <p:cNvSpPr/>
              <p:nvPr/>
            </p:nvSpPr>
            <p:spPr>
              <a:xfrm>
                <a:off x="354848" y="262322"/>
                <a:ext cx="45114" cy="45114"/>
              </a:xfrm>
              <a:prstGeom prst="ellipse">
                <a:avLst/>
              </a:prstGeom>
              <a:solidFill>
                <a:srgbClr val="FFFFFF"/>
              </a:solidFill>
              <a:ln w="12700" cap="flat">
                <a:noFill/>
                <a:miter lim="400000"/>
              </a:ln>
              <a:effectLst/>
            </p:spPr>
            <p:txBody>
              <a:bodyPr wrap="square" lIns="50800" tIns="50800" rIns="50800" bIns="50800" numCol="1" anchor="ctr">
                <a:noAutofit/>
              </a:bodyPr>
              <a:lstStyle/>
              <a:p>
                <a:pPr algn="ctr" defTabSz="412750" hangingPunct="0">
                  <a:defRPr sz="3200">
                    <a:solidFill>
                      <a:srgbClr val="FFFFFF"/>
                    </a:solidFill>
                  </a:defRPr>
                </a:pPr>
                <a:endParaRPr sz="1600" kern="0" dirty="0">
                  <a:solidFill>
                    <a:srgbClr val="FFFFFF"/>
                  </a:solidFill>
                  <a:sym typeface="Helvetica Light"/>
                </a:endParaRPr>
              </a:p>
            </p:txBody>
          </p:sp>
        </p:grpSp>
      </p:grpSp>
      <p:sp>
        <p:nvSpPr>
          <p:cNvPr id="31" name="Shape 31"/>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dirty="0">
              <a:solidFill>
                <a:prstClr val="black">
                  <a:tint val="75000"/>
                </a:prstClr>
              </a:solidFill>
            </a:endParaRPr>
          </a:p>
        </p:txBody>
      </p:sp>
      <p:sp>
        <p:nvSpPr>
          <p:cNvPr id="3" name="Picture Placeholder 2"/>
          <p:cNvSpPr>
            <a:spLocks noGrp="1"/>
          </p:cNvSpPr>
          <p:nvPr>
            <p:ph type="pic" sz="quarter" idx="10"/>
          </p:nvPr>
        </p:nvSpPr>
        <p:spPr>
          <a:xfrm>
            <a:off x="927100" y="1028700"/>
            <a:ext cx="1258888" cy="1258888"/>
          </a:xfrm>
        </p:spPr>
        <p:txBody>
          <a:bodyPr/>
          <a:lstStyle/>
          <a:p>
            <a:endParaRPr lang="en-US" dirty="0"/>
          </a:p>
        </p:txBody>
      </p:sp>
      <p:sp>
        <p:nvSpPr>
          <p:cNvPr id="32" name="Picture Placeholder 2"/>
          <p:cNvSpPr>
            <a:spLocks noGrp="1"/>
          </p:cNvSpPr>
          <p:nvPr>
            <p:ph type="pic" sz="quarter" idx="11"/>
          </p:nvPr>
        </p:nvSpPr>
        <p:spPr>
          <a:xfrm>
            <a:off x="2314167" y="1028700"/>
            <a:ext cx="1258888" cy="1258888"/>
          </a:xfrm>
        </p:spPr>
        <p:txBody>
          <a:bodyPr/>
          <a:lstStyle/>
          <a:p>
            <a:endParaRPr lang="en-US" dirty="0"/>
          </a:p>
        </p:txBody>
      </p:sp>
      <p:sp>
        <p:nvSpPr>
          <p:cNvPr id="33" name="Picture Placeholder 2"/>
          <p:cNvSpPr>
            <a:spLocks noGrp="1"/>
          </p:cNvSpPr>
          <p:nvPr>
            <p:ph type="pic" sz="quarter" idx="12"/>
          </p:nvPr>
        </p:nvSpPr>
        <p:spPr>
          <a:xfrm>
            <a:off x="3701233" y="1028700"/>
            <a:ext cx="1258888" cy="1258888"/>
          </a:xfrm>
        </p:spPr>
        <p:txBody>
          <a:bodyPr/>
          <a:lstStyle/>
          <a:p>
            <a:endParaRPr lang="en-US" dirty="0"/>
          </a:p>
        </p:txBody>
      </p:sp>
      <p:sp>
        <p:nvSpPr>
          <p:cNvPr id="34" name="Picture Placeholder 2"/>
          <p:cNvSpPr>
            <a:spLocks noGrp="1"/>
          </p:cNvSpPr>
          <p:nvPr>
            <p:ph type="pic" sz="quarter" idx="13"/>
          </p:nvPr>
        </p:nvSpPr>
        <p:spPr>
          <a:xfrm>
            <a:off x="5088300" y="1028700"/>
            <a:ext cx="1258888" cy="1258888"/>
          </a:xfrm>
        </p:spPr>
        <p:txBody>
          <a:bodyPr/>
          <a:lstStyle/>
          <a:p>
            <a:endParaRPr lang="en-US" dirty="0"/>
          </a:p>
        </p:txBody>
      </p:sp>
      <p:sp>
        <p:nvSpPr>
          <p:cNvPr id="35" name="Picture Placeholder 2"/>
          <p:cNvSpPr>
            <a:spLocks noGrp="1"/>
          </p:cNvSpPr>
          <p:nvPr>
            <p:ph type="pic" sz="quarter" idx="14"/>
          </p:nvPr>
        </p:nvSpPr>
        <p:spPr>
          <a:xfrm>
            <a:off x="927100" y="2445525"/>
            <a:ext cx="1258888" cy="1258888"/>
          </a:xfrm>
        </p:spPr>
        <p:txBody>
          <a:bodyPr/>
          <a:lstStyle/>
          <a:p>
            <a:endParaRPr lang="en-US" dirty="0"/>
          </a:p>
        </p:txBody>
      </p:sp>
      <p:sp>
        <p:nvSpPr>
          <p:cNvPr id="36" name="Picture Placeholder 2"/>
          <p:cNvSpPr>
            <a:spLocks noGrp="1"/>
          </p:cNvSpPr>
          <p:nvPr>
            <p:ph type="pic" sz="quarter" idx="15"/>
          </p:nvPr>
        </p:nvSpPr>
        <p:spPr>
          <a:xfrm>
            <a:off x="2314167" y="2445525"/>
            <a:ext cx="1258888" cy="1258888"/>
          </a:xfrm>
        </p:spPr>
        <p:txBody>
          <a:bodyPr/>
          <a:lstStyle/>
          <a:p>
            <a:endParaRPr lang="en-US" dirty="0"/>
          </a:p>
        </p:txBody>
      </p:sp>
      <p:sp>
        <p:nvSpPr>
          <p:cNvPr id="37" name="Picture Placeholder 2"/>
          <p:cNvSpPr>
            <a:spLocks noGrp="1"/>
          </p:cNvSpPr>
          <p:nvPr>
            <p:ph type="pic" sz="quarter" idx="16"/>
          </p:nvPr>
        </p:nvSpPr>
        <p:spPr>
          <a:xfrm>
            <a:off x="3701233" y="2445525"/>
            <a:ext cx="1258888" cy="1258888"/>
          </a:xfrm>
        </p:spPr>
        <p:txBody>
          <a:bodyPr/>
          <a:lstStyle/>
          <a:p>
            <a:endParaRPr lang="en-US" dirty="0"/>
          </a:p>
        </p:txBody>
      </p:sp>
      <p:sp>
        <p:nvSpPr>
          <p:cNvPr id="38" name="Picture Placeholder 2"/>
          <p:cNvSpPr>
            <a:spLocks noGrp="1"/>
          </p:cNvSpPr>
          <p:nvPr>
            <p:ph type="pic" sz="quarter" idx="17"/>
          </p:nvPr>
        </p:nvSpPr>
        <p:spPr>
          <a:xfrm>
            <a:off x="5088300" y="2445525"/>
            <a:ext cx="1258888" cy="1258888"/>
          </a:xfrm>
        </p:spPr>
        <p:txBody>
          <a:bodyPr/>
          <a:lstStyle/>
          <a:p>
            <a:endParaRPr lang="en-US" dirty="0"/>
          </a:p>
        </p:txBody>
      </p:sp>
      <p:sp>
        <p:nvSpPr>
          <p:cNvPr id="39" name="Picture Placeholder 2"/>
          <p:cNvSpPr>
            <a:spLocks noGrp="1"/>
          </p:cNvSpPr>
          <p:nvPr>
            <p:ph type="pic" sz="quarter" idx="18"/>
          </p:nvPr>
        </p:nvSpPr>
        <p:spPr>
          <a:xfrm>
            <a:off x="927100" y="3871233"/>
            <a:ext cx="1258888" cy="1258888"/>
          </a:xfrm>
        </p:spPr>
        <p:txBody>
          <a:bodyPr/>
          <a:lstStyle/>
          <a:p>
            <a:endParaRPr lang="en-US" dirty="0"/>
          </a:p>
        </p:txBody>
      </p:sp>
      <p:sp>
        <p:nvSpPr>
          <p:cNvPr id="40" name="Picture Placeholder 2"/>
          <p:cNvSpPr>
            <a:spLocks noGrp="1"/>
          </p:cNvSpPr>
          <p:nvPr>
            <p:ph type="pic" sz="quarter" idx="19"/>
          </p:nvPr>
        </p:nvSpPr>
        <p:spPr>
          <a:xfrm>
            <a:off x="2314167" y="3871233"/>
            <a:ext cx="1258888" cy="1258888"/>
          </a:xfrm>
        </p:spPr>
        <p:txBody>
          <a:bodyPr/>
          <a:lstStyle/>
          <a:p>
            <a:endParaRPr lang="en-US" dirty="0"/>
          </a:p>
        </p:txBody>
      </p:sp>
      <p:sp>
        <p:nvSpPr>
          <p:cNvPr id="41" name="Picture Placeholder 2"/>
          <p:cNvSpPr>
            <a:spLocks noGrp="1"/>
          </p:cNvSpPr>
          <p:nvPr>
            <p:ph type="pic" sz="quarter" idx="20"/>
          </p:nvPr>
        </p:nvSpPr>
        <p:spPr>
          <a:xfrm>
            <a:off x="3701233" y="3871233"/>
            <a:ext cx="1258888" cy="1258888"/>
          </a:xfrm>
        </p:spPr>
        <p:txBody>
          <a:bodyPr/>
          <a:lstStyle/>
          <a:p>
            <a:endParaRPr lang="en-US" dirty="0"/>
          </a:p>
        </p:txBody>
      </p:sp>
      <p:sp>
        <p:nvSpPr>
          <p:cNvPr id="42" name="Picture Placeholder 2"/>
          <p:cNvSpPr>
            <a:spLocks noGrp="1"/>
          </p:cNvSpPr>
          <p:nvPr>
            <p:ph type="pic" sz="quarter" idx="21"/>
          </p:nvPr>
        </p:nvSpPr>
        <p:spPr>
          <a:xfrm>
            <a:off x="5088300" y="3871233"/>
            <a:ext cx="1258888" cy="1258888"/>
          </a:xfrm>
        </p:spPr>
        <p:txBody>
          <a:bodyPr/>
          <a:lstStyle/>
          <a:p>
            <a:endParaRPr lang="en-US" dirty="0"/>
          </a:p>
        </p:txBody>
      </p:sp>
    </p:spTree>
    <p:extLst>
      <p:ext uri="{BB962C8B-B14F-4D97-AF65-F5344CB8AC3E}">
        <p14:creationId xmlns:p14="http://schemas.microsoft.com/office/powerpoint/2010/main" val="2125479832"/>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Title &amp; Subtitle copy">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r>
              <a:t>Title Text</a:t>
            </a:r>
          </a:p>
        </p:txBody>
      </p:sp>
      <p:sp>
        <p:nvSpPr>
          <p:cNvPr id="20" name="Shape 20"/>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 name="Shape 21"/>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dirty="0">
              <a:solidFill>
                <a:prstClr val="black">
                  <a:tint val="75000"/>
                </a:prstClr>
              </a:solidFill>
            </a:endParaRPr>
          </a:p>
        </p:txBody>
      </p:sp>
    </p:spTree>
    <p:extLst>
      <p:ext uri="{BB962C8B-B14F-4D97-AF65-F5344CB8AC3E}">
        <p14:creationId xmlns:p14="http://schemas.microsoft.com/office/powerpoint/2010/main" val="2411434513"/>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Photo + page">
    <p:spTree>
      <p:nvGrpSpPr>
        <p:cNvPr id="1" name=""/>
        <p:cNvGrpSpPr/>
        <p:nvPr/>
      </p:nvGrpSpPr>
      <p:grpSpPr>
        <a:xfrm>
          <a:off x="0" y="0"/>
          <a:ext cx="0" cy="0"/>
          <a:chOff x="0" y="0"/>
          <a:chExt cx="0" cy="0"/>
        </a:xfrm>
      </p:grpSpPr>
      <p:sp>
        <p:nvSpPr>
          <p:cNvPr id="21" name="Shape 21"/>
          <p:cNvSpPr>
            <a:spLocks noGrp="1"/>
          </p:cNvSpPr>
          <p:nvPr>
            <p:ph type="sldNum" sz="quarter" idx="2"/>
          </p:nvPr>
        </p:nvSpPr>
        <p:spPr>
          <a:prstGeom prst="rect">
            <a:avLst/>
          </a:prstGeom>
        </p:spPr>
        <p:txBody>
          <a:bodyPr/>
          <a:lstStyle/>
          <a:p>
            <a:fld id="{86CB4B4D-7CA3-9044-876B-883B54F8677D}" type="slidenum">
              <a:rPr>
                <a:solidFill>
                  <a:prstClr val="black">
                    <a:tint val="75000"/>
                  </a:prstClr>
                </a:solidFill>
              </a:rPr>
              <a:pPr/>
              <a:t>‹#›</a:t>
            </a:fld>
            <a:endParaRPr dirty="0">
              <a:solidFill>
                <a:prstClr val="black">
                  <a:tint val="75000"/>
                </a:prstClr>
              </a:solidFill>
            </a:endParaRPr>
          </a:p>
        </p:txBody>
      </p:sp>
      <p:sp>
        <p:nvSpPr>
          <p:cNvPr id="3" name="Picture Placeholder 2"/>
          <p:cNvSpPr>
            <a:spLocks noGrp="1"/>
          </p:cNvSpPr>
          <p:nvPr>
            <p:ph type="pic" sz="quarter" idx="10"/>
          </p:nvPr>
        </p:nvSpPr>
        <p:spPr>
          <a:xfrm>
            <a:off x="1560842" y="1382713"/>
            <a:ext cx="1706563" cy="1706563"/>
          </a:xfrm>
        </p:spPr>
        <p:txBody>
          <a:bodyPr/>
          <a:lstStyle/>
          <a:p>
            <a:endParaRPr lang="en-US" dirty="0"/>
          </a:p>
        </p:txBody>
      </p:sp>
      <p:sp>
        <p:nvSpPr>
          <p:cNvPr id="7" name="Picture Placeholder 2"/>
          <p:cNvSpPr>
            <a:spLocks noGrp="1"/>
          </p:cNvSpPr>
          <p:nvPr>
            <p:ph type="pic" sz="quarter" idx="11"/>
          </p:nvPr>
        </p:nvSpPr>
        <p:spPr>
          <a:xfrm>
            <a:off x="3454690" y="1382712"/>
            <a:ext cx="1706563" cy="1706563"/>
          </a:xfrm>
        </p:spPr>
        <p:txBody>
          <a:bodyPr/>
          <a:lstStyle/>
          <a:p>
            <a:endParaRPr lang="en-US" dirty="0"/>
          </a:p>
        </p:txBody>
      </p:sp>
      <p:sp>
        <p:nvSpPr>
          <p:cNvPr id="8" name="Picture Placeholder 2"/>
          <p:cNvSpPr>
            <a:spLocks noGrp="1"/>
          </p:cNvSpPr>
          <p:nvPr>
            <p:ph type="pic" sz="quarter" idx="12"/>
          </p:nvPr>
        </p:nvSpPr>
        <p:spPr>
          <a:xfrm>
            <a:off x="5348539" y="1382712"/>
            <a:ext cx="1706563" cy="1706563"/>
          </a:xfrm>
        </p:spPr>
        <p:txBody>
          <a:bodyPr/>
          <a:lstStyle/>
          <a:p>
            <a:endParaRPr lang="en-US" dirty="0"/>
          </a:p>
        </p:txBody>
      </p:sp>
      <p:sp>
        <p:nvSpPr>
          <p:cNvPr id="9" name="Picture Placeholder 2"/>
          <p:cNvSpPr>
            <a:spLocks noGrp="1"/>
          </p:cNvSpPr>
          <p:nvPr>
            <p:ph type="pic" sz="quarter" idx="13"/>
          </p:nvPr>
        </p:nvSpPr>
        <p:spPr>
          <a:xfrm>
            <a:off x="7242387" y="1382712"/>
            <a:ext cx="1706563" cy="1706563"/>
          </a:xfrm>
        </p:spPr>
        <p:txBody>
          <a:bodyPr/>
          <a:lstStyle/>
          <a:p>
            <a:endParaRPr lang="en-US" dirty="0"/>
          </a:p>
        </p:txBody>
      </p:sp>
      <p:sp>
        <p:nvSpPr>
          <p:cNvPr id="10" name="Picture Placeholder 2"/>
          <p:cNvSpPr>
            <a:spLocks noGrp="1"/>
          </p:cNvSpPr>
          <p:nvPr>
            <p:ph type="pic" sz="quarter" idx="14"/>
          </p:nvPr>
        </p:nvSpPr>
        <p:spPr>
          <a:xfrm>
            <a:off x="9136236" y="1382712"/>
            <a:ext cx="1706563" cy="1706563"/>
          </a:xfrm>
        </p:spPr>
        <p:txBody>
          <a:bodyPr/>
          <a:lstStyle/>
          <a:p>
            <a:endParaRPr lang="en-US" dirty="0"/>
          </a:p>
        </p:txBody>
      </p:sp>
      <p:sp>
        <p:nvSpPr>
          <p:cNvPr id="11" name="Picture Placeholder 2"/>
          <p:cNvSpPr>
            <a:spLocks noGrp="1"/>
          </p:cNvSpPr>
          <p:nvPr>
            <p:ph type="pic" sz="quarter" idx="15"/>
          </p:nvPr>
        </p:nvSpPr>
        <p:spPr>
          <a:xfrm>
            <a:off x="1560842" y="3254259"/>
            <a:ext cx="1706563" cy="1706563"/>
          </a:xfrm>
        </p:spPr>
        <p:txBody>
          <a:bodyPr/>
          <a:lstStyle/>
          <a:p>
            <a:endParaRPr lang="en-US" dirty="0"/>
          </a:p>
        </p:txBody>
      </p:sp>
      <p:sp>
        <p:nvSpPr>
          <p:cNvPr id="12" name="Picture Placeholder 2"/>
          <p:cNvSpPr>
            <a:spLocks noGrp="1"/>
          </p:cNvSpPr>
          <p:nvPr>
            <p:ph type="pic" sz="quarter" idx="16"/>
          </p:nvPr>
        </p:nvSpPr>
        <p:spPr>
          <a:xfrm>
            <a:off x="3454690" y="3254258"/>
            <a:ext cx="1706563" cy="1706563"/>
          </a:xfrm>
        </p:spPr>
        <p:txBody>
          <a:bodyPr/>
          <a:lstStyle/>
          <a:p>
            <a:endParaRPr lang="en-US" dirty="0"/>
          </a:p>
        </p:txBody>
      </p:sp>
      <p:sp>
        <p:nvSpPr>
          <p:cNvPr id="13" name="Picture Placeholder 2"/>
          <p:cNvSpPr>
            <a:spLocks noGrp="1"/>
          </p:cNvSpPr>
          <p:nvPr>
            <p:ph type="pic" sz="quarter" idx="17"/>
          </p:nvPr>
        </p:nvSpPr>
        <p:spPr>
          <a:xfrm>
            <a:off x="5348539" y="3254258"/>
            <a:ext cx="1706563" cy="1706563"/>
          </a:xfrm>
        </p:spPr>
        <p:txBody>
          <a:bodyPr/>
          <a:lstStyle/>
          <a:p>
            <a:endParaRPr lang="en-US" dirty="0"/>
          </a:p>
        </p:txBody>
      </p:sp>
      <p:sp>
        <p:nvSpPr>
          <p:cNvPr id="14" name="Picture Placeholder 2"/>
          <p:cNvSpPr>
            <a:spLocks noGrp="1"/>
          </p:cNvSpPr>
          <p:nvPr>
            <p:ph type="pic" sz="quarter" idx="18"/>
          </p:nvPr>
        </p:nvSpPr>
        <p:spPr>
          <a:xfrm>
            <a:off x="7242387" y="3254258"/>
            <a:ext cx="1706563" cy="1706563"/>
          </a:xfrm>
        </p:spPr>
        <p:txBody>
          <a:bodyPr/>
          <a:lstStyle/>
          <a:p>
            <a:endParaRPr lang="en-US" dirty="0"/>
          </a:p>
        </p:txBody>
      </p:sp>
      <p:sp>
        <p:nvSpPr>
          <p:cNvPr id="15" name="Picture Placeholder 2"/>
          <p:cNvSpPr>
            <a:spLocks noGrp="1"/>
          </p:cNvSpPr>
          <p:nvPr>
            <p:ph type="pic" sz="quarter" idx="19"/>
          </p:nvPr>
        </p:nvSpPr>
        <p:spPr>
          <a:xfrm>
            <a:off x="9136236" y="3254258"/>
            <a:ext cx="1706563" cy="1706563"/>
          </a:xfrm>
        </p:spPr>
        <p:txBody>
          <a:bodyPr/>
          <a:lstStyle/>
          <a:p>
            <a:endParaRPr lang="en-US" dirty="0"/>
          </a:p>
        </p:txBody>
      </p:sp>
    </p:spTree>
    <p:extLst>
      <p:ext uri="{BB962C8B-B14F-4D97-AF65-F5344CB8AC3E}">
        <p14:creationId xmlns:p14="http://schemas.microsoft.com/office/powerpoint/2010/main" val="3042279178"/>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735189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F4263"/>
          </a:solidFill>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6079978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352320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145650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8308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37712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9490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0.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1.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2.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3.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6.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theme" Target="../theme/theme14.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4.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5.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6.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theme" Target="../theme/theme7.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8.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1.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9.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4F4CDE-C9CA-46B4-88E9-8690FDF91049}" type="datetime1">
              <a:rPr lang="en-US" smtClean="0"/>
              <a:t>7/26/19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t>‹#›</a:t>
            </a:fld>
            <a:endParaRPr lang="en-US" dirty="0"/>
          </a:p>
        </p:txBody>
      </p:sp>
    </p:spTree>
    <p:extLst>
      <p:ext uri="{BB962C8B-B14F-4D97-AF65-F5344CB8AC3E}">
        <p14:creationId xmlns:p14="http://schemas.microsoft.com/office/powerpoint/2010/main" val="10583588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0349579"/>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80492499"/>
      </p:ext>
    </p:extLst>
  </p:cSld>
  <p:clrMap bg1="lt1" tx1="dk1" bg2="lt2" tx2="dk2" accent1="accent1" accent2="accent2" accent3="accent3" accent4="accent4" accent5="accent5" accent6="accent6" hlink="hlink" folHlink="folHlink"/>
  <p:sldLayoutIdLst>
    <p:sldLayoutId id="2147484071" r:id="rId1"/>
    <p:sldLayoutId id="2147484072" r:id="rId2"/>
    <p:sldLayoutId id="2147484073" r:id="rId3"/>
    <p:sldLayoutId id="2147484074" r:id="rId4"/>
    <p:sldLayoutId id="2147484075" r:id="rId5"/>
    <p:sldLayoutId id="2147484076" r:id="rId6"/>
    <p:sldLayoutId id="2147484077" r:id="rId7"/>
    <p:sldLayoutId id="2147484078" r:id="rId8"/>
    <p:sldLayoutId id="2147484079" r:id="rId9"/>
    <p:sldLayoutId id="2147484080" r:id="rId10"/>
    <p:sldLayoutId id="214748408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6983459"/>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0698818"/>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5989268"/>
      </p:ext>
    </p:extLst>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0" y="615950"/>
            <a:ext cx="10502900" cy="1143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5947753" y="6540500"/>
            <a:ext cx="290144" cy="287258"/>
          </a:xfrm>
          <a:prstGeom prst="rect">
            <a:avLst/>
          </a:prstGeom>
          <a:ln w="12700">
            <a:miter lim="400000"/>
          </a:ln>
        </p:spPr>
        <p:txBody>
          <a:bodyPr wrap="none" lIns="50800" tIns="50800" rIns="50800" bIns="50800">
            <a:spAutoFit/>
          </a:bodyPr>
          <a:lstStyle>
            <a:lvl1pPr>
              <a:defRPr sz="1200"/>
            </a:lvl1pPr>
          </a:lstStyle>
          <a:p>
            <a:pPr algn="ctr" defTabSz="412750" hangingPunct="0"/>
            <a:fld id="{86CB4B4D-7CA3-9044-876B-883B54F8677D}" type="slidenum">
              <a:rPr lang="en-US" kern="0" smtClean="0">
                <a:solidFill>
                  <a:srgbClr val="000000"/>
                </a:solidFill>
                <a:latin typeface="Helvetica Light"/>
                <a:sym typeface="Helvetica Light"/>
              </a:rPr>
              <a:pPr algn="ctr" defTabSz="412750" hangingPunct="0"/>
              <a:t>‹#›</a:t>
            </a:fld>
            <a:endParaRPr lang="en-US" kern="0" dirty="0">
              <a:solidFill>
                <a:srgbClr val="000000"/>
              </a:solidFill>
              <a:latin typeface="Helvetica Light"/>
              <a:sym typeface="Helvetica Light"/>
            </a:endParaRPr>
          </a:p>
        </p:txBody>
      </p:sp>
    </p:spTree>
    <p:extLst>
      <p:ext uri="{BB962C8B-B14F-4D97-AF65-F5344CB8AC3E}">
        <p14:creationId xmlns:p14="http://schemas.microsoft.com/office/powerpoint/2010/main" val="1374166256"/>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Lst>
  <p:transition spd="med"/>
  <p:hf sldNum="0" hdr="0" ftr="0" dt="0"/>
  <p:txStyles>
    <p:titleStyle>
      <a:lvl1pPr marL="0" marR="0" indent="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1pPr>
      <a:lvl2pPr marL="0" marR="0" indent="1143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2pPr>
      <a:lvl3pPr marL="0" marR="0" indent="2286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3pPr>
      <a:lvl4pPr marL="0" marR="0" indent="3429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4pPr>
      <a:lvl5pPr marL="0" marR="0" indent="4572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5pPr>
      <a:lvl6pPr marL="0" marR="0" indent="5715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6pPr>
      <a:lvl7pPr marL="0" marR="0" indent="6858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7pPr>
      <a:lvl8pPr marL="0" marR="0" indent="8001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8pPr>
      <a:lvl9pPr marL="0" marR="0" indent="914400" algn="l" defTabSz="412750" rtl="0" latinLnBrk="0">
        <a:lnSpc>
          <a:spcPct val="100000"/>
        </a:lnSpc>
        <a:spcBef>
          <a:spcPts val="0"/>
        </a:spcBef>
        <a:spcAft>
          <a:spcPts val="0"/>
        </a:spcAft>
        <a:buClrTx/>
        <a:buSzTx/>
        <a:buFontTx/>
        <a:buNone/>
        <a:tabLst/>
        <a:defRPr sz="7000" b="1" i="0" u="none" strike="noStrike" cap="all" spc="0" baseline="0">
          <a:ln>
            <a:noFill/>
          </a:ln>
          <a:solidFill>
            <a:srgbClr val="2A3538"/>
          </a:solidFill>
          <a:uFillTx/>
          <a:latin typeface="+mn-lt"/>
          <a:ea typeface="+mn-ea"/>
          <a:cs typeface="+mn-cs"/>
          <a:sym typeface="Helvetica"/>
        </a:defRPr>
      </a:lvl9pPr>
    </p:titleStyle>
    <p:bodyStyle>
      <a:lvl1pPr marL="183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1pPr>
      <a:lvl2pPr marL="5006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2pPr>
      <a:lvl3pPr marL="818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3pPr>
      <a:lvl4pPr marL="11356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4pPr>
      <a:lvl5pPr marL="1453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5pPr>
      <a:lvl6pPr marL="17706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6pPr>
      <a:lvl7pPr marL="2088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7pPr>
      <a:lvl8pPr marL="24056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8pPr>
      <a:lvl9pPr marL="2723173" marR="0" indent="-183173" algn="l" defTabSz="412750" rtl="0" latinLnBrk="0">
        <a:lnSpc>
          <a:spcPct val="100000"/>
        </a:lnSpc>
        <a:spcBef>
          <a:spcPts val="2950"/>
        </a:spcBef>
        <a:spcAft>
          <a:spcPts val="0"/>
        </a:spcAft>
        <a:buClrTx/>
        <a:buSzPct val="75000"/>
        <a:buFontTx/>
        <a:buChar char="•"/>
        <a:tabLst/>
        <a:defRPr sz="1500" b="0" i="0" u="none" strike="noStrike" cap="none" spc="0" baseline="0">
          <a:ln>
            <a:noFill/>
          </a:ln>
          <a:solidFill>
            <a:srgbClr val="5E7484"/>
          </a:solidFill>
          <a:uFillTx/>
          <a:latin typeface="+mn-lt"/>
          <a:ea typeface="+mn-ea"/>
          <a:cs typeface="+mn-cs"/>
          <a:sym typeface="Helvetica"/>
        </a:defRPr>
      </a:lvl9pPr>
    </p:bodyStyle>
    <p:otherStyle>
      <a:lvl1pPr marL="0" marR="0" indent="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1pPr>
      <a:lvl2pPr marL="0" marR="0" indent="1143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2pPr>
      <a:lvl3pPr marL="0" marR="0" indent="2286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3pPr>
      <a:lvl4pPr marL="0" marR="0" indent="3429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4pPr>
      <a:lvl5pPr marL="0" marR="0" indent="4572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5pPr>
      <a:lvl6pPr marL="0" marR="0" indent="5715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6pPr>
      <a:lvl7pPr marL="0" marR="0" indent="6858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7pPr>
      <a:lvl8pPr marL="0" marR="0" indent="8001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8pPr>
      <a:lvl9pPr marL="0" marR="0" indent="914400" algn="ctr" defTabSz="41275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fld id="{AF354DA8-261D-459A-949A-4229D505B33C}" type="datetime1">
              <a:rPr lang="en-US" smtClean="0">
                <a:solidFill>
                  <a:srgbClr val="000000"/>
                </a:solidFill>
              </a:rPr>
              <a:t>7/26/19</a:t>
            </a:fld>
            <a:endParaRPr lang="en-US" dirty="0">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dirty="0">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B0B71B9-1745-424A-B791-1E748DB18AE4}"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413307173"/>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Lst>
  <p:hf sldNum="0"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E7501-6357-4695-97F6-C47ADF25C9A9}" type="datetime1">
              <a:rPr lang="en-US" smtClean="0">
                <a:solidFill>
                  <a:prstClr val="black">
                    <a:tint val="75000"/>
                  </a:prstClr>
                </a:solidFill>
              </a:rPr>
              <a:t>7/26/19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99737552"/>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B5BDE-2380-4014-BB1F-5CE921665BF1}" type="datetime1">
              <a:rPr lang="en-US" smtClean="0">
                <a:solidFill>
                  <a:prstClr val="black">
                    <a:tint val="75000"/>
                  </a:prstClr>
                </a:solidFill>
              </a:rPr>
              <a:t>7/26/19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6436277"/>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8FDD53-F201-4F77-9EE1-F521A79118E9}"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C924D9-E53F-4ACB-AC72-48FD5A65911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8819481"/>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091726-EECE-4240-A393-6A37E51BC2E3}"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2E7F25-5809-4642-B5BC-EDCCEB9D85F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9214232"/>
      </p:ext>
    </p:extLst>
  </p:cSld>
  <p:clrMap bg1="lt1" tx1="dk1" bg2="lt2" tx2="dk2" accent1="accent1" accent2="accent2" accent3="accent3" accent4="accent4" accent5="accent5" accent6="accent6" hlink="hlink" folHlink="folHlink"/>
  <p:sldLayoutIdLst>
    <p:sldLayoutId id="2147483990" r:id="rId1"/>
    <p:sldLayoutId id="2147483991" r:id="rId2"/>
    <p:sldLayoutId id="2147483992" r:id="rId3"/>
    <p:sldLayoutId id="2147483993" r:id="rId4"/>
    <p:sldLayoutId id="2147483994" r:id="rId5"/>
    <p:sldLayoutId id="2147483995" r:id="rId6"/>
    <p:sldLayoutId id="2147483996" r:id="rId7"/>
    <p:sldLayoutId id="2147483997" r:id="rId8"/>
    <p:sldLayoutId id="2147483998" r:id="rId9"/>
    <p:sldLayoutId id="2147483999" r:id="rId10"/>
    <p:sldLayoutId id="2147484000" r:id="rId11"/>
    <p:sldLayoutId id="2147484001" r:id="rId12"/>
    <p:sldLayoutId id="2147484002" r:id="rId13"/>
    <p:sldLayoutId id="214748400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06010488"/>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C6EEA-02F8-41F8-A3AE-AC94C032C90E}" type="datetimeFigureOut">
              <a:rPr lang="en-US" smtClean="0">
                <a:solidFill>
                  <a:prstClr val="black">
                    <a:tint val="75000"/>
                  </a:prstClr>
                </a:solidFill>
              </a:rPr>
              <a:pPr/>
              <a:t>7/26/19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4CA50-41E7-448C-9889-AC89D1830D8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0817"/>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TTMNXzL4O4s#action=share" TargetMode="External"/><Relationship Id="rId2" Type="http://schemas.openxmlformats.org/officeDocument/2006/relationships/notesSlide" Target="../notesSlides/notesSlide17.xml"/><Relationship Id="rId1" Type="http://schemas.openxmlformats.org/officeDocument/2006/relationships/slideLayout" Target="../slideLayouts/slideLayout1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M36726ef6B4&amp;feature=youtu.be" TargetMode="External"/><Relationship Id="rId2" Type="http://schemas.openxmlformats.org/officeDocument/2006/relationships/notesSlide" Target="../notesSlides/notesSlide20.xml"/><Relationship Id="rId1" Type="http://schemas.openxmlformats.org/officeDocument/2006/relationships/slideLayout" Target="../slideLayouts/slideLayout1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9.xml"/></Relationships>
</file>

<file path=ppt/slides/_rels/slide2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23.xml"/><Relationship Id="rId1" Type="http://schemas.openxmlformats.org/officeDocument/2006/relationships/slideLayout" Target="../slideLayouts/slideLayout7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85.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3" Type="http://schemas.openxmlformats.org/officeDocument/2006/relationships/hyperlink" Target="https://www.youtube.com/watch?v=TP9xlmCwnZo" TargetMode="External"/><Relationship Id="rId2" Type="http://schemas.openxmlformats.org/officeDocument/2006/relationships/notesSlide" Target="../notesSlides/notesSlide46.xml"/><Relationship Id="rId1" Type="http://schemas.openxmlformats.org/officeDocument/2006/relationships/slideLayout" Target="../slideLayouts/slideLayout121.xml"/></Relationships>
</file>

<file path=ppt/slides/_rels/slide4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4hRxj9WibcE" TargetMode="External"/><Relationship Id="rId2" Type="http://schemas.openxmlformats.org/officeDocument/2006/relationships/notesSlide" Target="../notesSlides/notesSlide50.xml"/><Relationship Id="rId1" Type="http://schemas.openxmlformats.org/officeDocument/2006/relationships/slideLayout" Target="../slideLayouts/slideLayout12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3" Type="http://schemas.openxmlformats.org/officeDocument/2006/relationships/hyperlink" Target="http://www.ncsacw.samhsa.gov/" TargetMode="External"/><Relationship Id="rId2" Type="http://schemas.openxmlformats.org/officeDocument/2006/relationships/notesSlide" Target="../notesSlides/notesSlide57.xml"/><Relationship Id="rId1" Type="http://schemas.openxmlformats.org/officeDocument/2006/relationships/slideLayout" Target="../slideLayouts/slideLayout165.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mailto:ncsacw@cffutures.org" TargetMode="Externa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3" Type="http://schemas.openxmlformats.org/officeDocument/2006/relationships/hyperlink" Target="https://ncsacw.samhsa.gov/files/Understanding-Substance-Abuse.pdf" TargetMode="External"/><Relationship Id="rId2" Type="http://schemas.openxmlformats.org/officeDocument/2006/relationships/notesSlide" Target="../notesSlides/notesSlide59.xml"/><Relationship Id="rId1" Type="http://schemas.openxmlformats.org/officeDocument/2006/relationships/slideLayout" Target="../slideLayouts/slideLayout138.xml"/><Relationship Id="rId4" Type="http://schemas.openxmlformats.org/officeDocument/2006/relationships/hyperlink" Target="http://www.cffutures.org/files/cvi.pdf"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michigan.gov/documents/dhs/Meth_Protocol_179585_7.pdf" TargetMode="External"/><Relationship Id="rId2" Type="http://schemas.openxmlformats.org/officeDocument/2006/relationships/notesSlide" Target="../notesSlides/notesSlide60.xml"/><Relationship Id="rId1" Type="http://schemas.openxmlformats.org/officeDocument/2006/relationships/slideLayout" Target="../slideLayouts/slideLayout138.xml"/><Relationship Id="rId4" Type="http://schemas.openxmlformats.org/officeDocument/2006/relationships/hyperlink" Target="https://www.drugabuse.gov/publications/research-reports/methamphetamine"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www.drugabuse.gov/publications/drugfacts/methamphetamine" TargetMode="External"/><Relationship Id="rId2" Type="http://schemas.openxmlformats.org/officeDocument/2006/relationships/notesSlide" Target="../notesSlides/notesSlide61.xml"/><Relationship Id="rId1" Type="http://schemas.openxmlformats.org/officeDocument/2006/relationships/slideLayout" Target="../slideLayouts/slideLayout138.xml"/><Relationship Id="rId5" Type="http://schemas.openxmlformats.org/officeDocument/2006/relationships/hyperlink" Target="https://www2.ncdhhs.gov/info/olm/manuals/dss/csm-65/man/Chapter%20IX.pdf" TargetMode="External"/><Relationship Id="rId4" Type="http://schemas.openxmlformats.org/officeDocument/2006/relationships/hyperlink" Target="https://www.drugabuse.gov/publications/research-reports/substance-use-in-women" TargetMode="External"/></Relationships>
</file>

<file path=ppt/slides/_rels/slide62.xml.rels><?xml version="1.0" encoding="UTF-8" standalone="yes"?>
<Relationships xmlns="http://schemas.openxmlformats.org/package/2006/relationships"><Relationship Id="rId3" Type="http://schemas.openxmlformats.org/officeDocument/2006/relationships/hyperlink" Target="https://www.ncsacw.samhsa.gov/files/CAM_Final_Report_508.pdf" TargetMode="External"/><Relationship Id="rId2" Type="http://schemas.openxmlformats.org/officeDocument/2006/relationships/notesSlide" Target="../notesSlides/notesSlide62.xml"/><Relationship Id="rId1" Type="http://schemas.openxmlformats.org/officeDocument/2006/relationships/slideLayout" Target="../slideLayouts/slideLayout138.xml"/><Relationship Id="rId6" Type="http://schemas.openxmlformats.org/officeDocument/2006/relationships/hyperlink" Target="https://www.samhsa.gov/sites/default/files/family_treatment_paper508v.pdf" TargetMode="External"/><Relationship Id="rId5" Type="http://schemas.openxmlformats.org/officeDocument/2006/relationships/hyperlink" Target="https://www.deadiversion.usdoj.gov/meth/q_a_cmea.htm" TargetMode="External"/><Relationship Id="rId4" Type="http://schemas.openxmlformats.org/officeDocument/2006/relationships/hyperlink" Target="https://www.samhsa.gov/data"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8" Type="http://schemas.openxmlformats.org/officeDocument/2006/relationships/hyperlink" Target="https://ncsacw.samhsa.gov/files/CAM_Final_Report_508.pdf" TargetMode="External"/><Relationship Id="rId3" Type="http://schemas.openxmlformats.org/officeDocument/2006/relationships/hyperlink" Target="https://roar.nevadaprc.org/system/documents/3298/original/NPRC.905.Meth360Kit.pdf?1436380622" TargetMode="External"/><Relationship Id="rId7" Type="http://schemas.openxmlformats.org/officeDocument/2006/relationships/hyperlink" Target="https://ncsacw.samhsa.gov/files/Meth%20and%20Child%20Safety.pdf" TargetMode="External"/><Relationship Id="rId2" Type="http://schemas.openxmlformats.org/officeDocument/2006/relationships/notesSlide" Target="../notesSlides/notesSlide64.xml"/><Relationship Id="rId1" Type="http://schemas.openxmlformats.org/officeDocument/2006/relationships/slideLayout" Target="../slideLayouts/slideLayout149.xml"/><Relationship Id="rId6" Type="http://schemas.openxmlformats.org/officeDocument/2006/relationships/hyperlink" Target="https://www.nationaldec.org/" TargetMode="External"/><Relationship Id="rId5" Type="http://schemas.openxmlformats.org/officeDocument/2006/relationships/hyperlink" Target="https://www.drugabuse.gov/publications/drugfacts/methamphetamine" TargetMode="External"/><Relationship Id="rId4" Type="http://schemas.openxmlformats.org/officeDocument/2006/relationships/hyperlink" Target="http://www.practicenotes.org/vol10_n2/cspnv10n2.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4485736"/>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0583"/>
            <a:endParaRPr lang="en-US" sz="1615" dirty="0">
              <a:solidFill>
                <a:srgbClr val="FFFFFF"/>
              </a:solidFill>
              <a:sym typeface="Helvetica Light"/>
            </a:endParaRPr>
          </a:p>
        </p:txBody>
      </p:sp>
      <p:sp>
        <p:nvSpPr>
          <p:cNvPr id="2" name="Title 1"/>
          <p:cNvSpPr>
            <a:spLocks noGrp="1"/>
          </p:cNvSpPr>
          <p:nvPr>
            <p:ph type="ctrTitle"/>
          </p:nvPr>
        </p:nvSpPr>
        <p:spPr>
          <a:xfrm>
            <a:off x="923025" y="584882"/>
            <a:ext cx="10653623" cy="2490653"/>
          </a:xfrm>
        </p:spPr>
        <p:txBody>
          <a:bodyPr>
            <a:normAutofit/>
          </a:bodyPr>
          <a:lstStyle/>
          <a:p>
            <a:pPr>
              <a:spcAft>
                <a:spcPts val="1200"/>
              </a:spcAft>
            </a:pPr>
            <a:r>
              <a:rPr lang="en-US" sz="4000" b="1" dirty="0">
                <a:solidFill>
                  <a:schemeClr val="bg1"/>
                </a:solidFill>
                <a:latin typeface="Arial" panose="020B0604020202020204" pitchFamily="34" charset="0"/>
                <a:cs typeface="Arial" panose="020B0604020202020204" pitchFamily="34" charset="0"/>
              </a:rPr>
              <a:t>Special Topic: </a:t>
            </a:r>
            <a:br>
              <a:rPr lang="en-US" sz="4000" b="1" dirty="0">
                <a:solidFill>
                  <a:schemeClr val="bg1"/>
                </a:solidFill>
                <a:latin typeface="Arial" panose="020B0604020202020204" pitchFamily="34" charset="0"/>
                <a:cs typeface="Arial" panose="020B0604020202020204" pitchFamily="34" charset="0"/>
              </a:rPr>
            </a:br>
            <a:r>
              <a:rPr lang="en-US" sz="4000" b="1" dirty="0">
                <a:solidFill>
                  <a:schemeClr val="bg1"/>
                </a:solidFill>
                <a:latin typeface="Arial" panose="020B0604020202020204" pitchFamily="34" charset="0"/>
                <a:cs typeface="Arial" panose="020B0604020202020204" pitchFamily="34" charset="0"/>
              </a:rPr>
              <a:t>Considerations for Families in the Child Welfare System Affected by Methamphetamine</a:t>
            </a:r>
            <a:endParaRPr lang="en-US" b="1"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524000" y="3509963"/>
            <a:ext cx="9144000" cy="646023"/>
          </a:xfrm>
        </p:spPr>
        <p:txBody>
          <a:bodyPr/>
          <a:lstStyle/>
          <a:p>
            <a:r>
              <a:rPr lang="en-US" sz="3600" b="1" i="1" dirty="0">
                <a:solidFill>
                  <a:schemeClr val="bg1"/>
                </a:solidFill>
                <a:latin typeface="Arial" panose="020B0604020202020204" pitchFamily="34" charset="0"/>
                <a:cs typeface="Arial" panose="020B0604020202020204" pitchFamily="34" charset="0"/>
              </a:rPr>
              <a:t>Child Welfare Training Toolkit</a:t>
            </a:r>
          </a:p>
          <a:p>
            <a:endParaRPr lang="en-US" dirty="0">
              <a:solidFill>
                <a:schemeClr val="bg1"/>
              </a:solidFill>
            </a:endParaRPr>
          </a:p>
          <a:p>
            <a:endParaRPr lang="en-US" dirty="0">
              <a:solidFill>
                <a:schemeClr val="bg1"/>
              </a:solidFill>
            </a:endParaRPr>
          </a:p>
        </p:txBody>
      </p:sp>
      <p:pic>
        <p:nvPicPr>
          <p:cNvPr id="4" name="Picture 3" descr="Logo of National Center on Substance Abuse and Child Welfare. "/>
          <p:cNvPicPr>
            <a:picLocks noChangeAspect="1"/>
          </p:cNvPicPr>
          <p:nvPr/>
        </p:nvPicPr>
        <p:blipFill>
          <a:blip r:embed="rId3"/>
          <a:stretch>
            <a:fillRect/>
          </a:stretch>
        </p:blipFill>
        <p:spPr>
          <a:xfrm>
            <a:off x="3701176" y="5070618"/>
            <a:ext cx="4789648" cy="1118750"/>
          </a:xfrm>
          <a:prstGeom prst="rect">
            <a:avLst/>
          </a:prstGeom>
        </p:spPr>
      </p:pic>
    </p:spTree>
    <p:extLst>
      <p:ext uri="{BB962C8B-B14F-4D97-AF65-F5344CB8AC3E}">
        <p14:creationId xmlns:p14="http://schemas.microsoft.com/office/powerpoint/2010/main" val="34632286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Prevalence</a:t>
            </a:r>
          </a:p>
        </p:txBody>
      </p:sp>
      <p:sp>
        <p:nvSpPr>
          <p:cNvPr id="2" name="Rectangle 1"/>
          <p:cNvSpPr/>
          <p:nvPr/>
        </p:nvSpPr>
        <p:spPr>
          <a:xfrm>
            <a:off x="457200" y="1280160"/>
            <a:ext cx="11201400" cy="4985980"/>
          </a:xfrm>
          <a:prstGeom prst="rect">
            <a:avLst/>
          </a:prstGeom>
        </p:spPr>
        <p:txBody>
          <a:bodyPr wrap="square">
            <a:spAutoFit/>
          </a:bodyPr>
          <a:lstStyle/>
          <a:p>
            <a:pPr marL="285750" lvl="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 2016, 667,000 people aged 12 or older reported using methamphetamine in the past month, approximately 1.4 million people aged 12 or older reported methamphetamine use, and approximately 684,000 people aged 12 or older met the DSM-IV criteria for methamphetamine use disorders</a:t>
            </a:r>
          </a:p>
          <a:p>
            <a:pPr marL="285750" lvl="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Although treatment admissions have decreased for methamphetamine by 1.8%, Arizona, Colorado, Minnesota, Montana, Nebraska, Nevada, Wyoming, and Utah reported methamphetamine/amphetamine as the primary illicit substance with the highest treatment admission rate</a:t>
            </a:r>
          </a:p>
          <a:p>
            <a:pPr marL="285750" lvl="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Treatment admission rates for methamphetamine/amphetamine between 2005 to 2015 were highest in the Pacific, West, Central, and Mountain regions </a:t>
            </a:r>
          </a:p>
          <a:p>
            <a:pPr marL="285750" lvl="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Methamphetamine drug overdose deaths increased from 5% in 2010 to 11% in 2015</a:t>
            </a:r>
          </a:p>
        </p:txBody>
      </p:sp>
      <p:sp>
        <p:nvSpPr>
          <p:cNvPr id="3" name="Rectangle 2"/>
          <p:cNvSpPr/>
          <p:nvPr/>
        </p:nvSpPr>
        <p:spPr>
          <a:xfrm>
            <a:off x="133350" y="6376879"/>
            <a:ext cx="12058650" cy="307777"/>
          </a:xfrm>
          <a:prstGeom prst="rect">
            <a:avLst/>
          </a:prstGeom>
        </p:spPr>
        <p:txBody>
          <a:bodyPr wrap="square">
            <a:spAutoFit/>
          </a:bodyPr>
          <a:lstStyle/>
          <a:p>
            <a:pPr lvl="0"/>
            <a:r>
              <a:rPr lang="en-US" sz="1400" dirty="0">
                <a:latin typeface="Arial" panose="020B0604020202020204" pitchFamily="34" charset="0"/>
                <a:cs typeface="Arial" panose="020B0604020202020204" pitchFamily="34" charset="0"/>
              </a:rPr>
              <a:t>(Center for Behavioral Health Statistics and Quality, 2017; Hedegaard et al., 2017; Substance Abuse and Mental Health Services Administration, 2017)</a:t>
            </a:r>
          </a:p>
        </p:txBody>
      </p:sp>
    </p:spTree>
    <p:extLst>
      <p:ext uri="{BB962C8B-B14F-4D97-AF65-F5344CB8AC3E}">
        <p14:creationId xmlns:p14="http://schemas.microsoft.com/office/powerpoint/2010/main" val="287515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391400" y="6515099"/>
            <a:ext cx="520065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Behavioral Health Statistics and Quality, 2017)</a:t>
            </a:r>
          </a:p>
        </p:txBody>
      </p:sp>
      <p:sp>
        <p:nvSpPr>
          <p:cNvPr id="10" name="Title 1"/>
          <p:cNvSpPr txBox="1">
            <a:spLocks/>
          </p:cNvSpPr>
          <p:nvPr/>
        </p:nvSpPr>
        <p:spPr>
          <a:xfrm>
            <a:off x="0" y="-1"/>
            <a:ext cx="12192000" cy="1188720"/>
          </a:xfrm>
          <a:prstGeom prst="rect">
            <a:avLst/>
          </a:prstGeom>
          <a:solidFill>
            <a:srgbClr val="0F4162"/>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sz="1862" b="0" i="0" u="none" strike="noStrike" kern="1200" spc="0" baseline="0">
                <a:solidFill>
                  <a:prstClr val="black">
                    <a:lumMod val="65000"/>
                    <a:lumOff val="35000"/>
                  </a:prstClr>
                </a:solidFill>
                <a:latin typeface="+mn-lt"/>
                <a:ea typeface="+mn-ea"/>
                <a:cs typeface="+mn-cs"/>
              </a:defRPr>
            </a:pPr>
            <a:r>
              <a:rPr lang="en-US" sz="4000" dirty="0">
                <a:solidFill>
                  <a:schemeClr val="bg1"/>
                </a:solidFill>
                <a:latin typeface="Arial" panose="020B0604020202020204" pitchFamily="34" charset="0"/>
                <a:ea typeface="+mn-ea"/>
                <a:cs typeface="Arial" panose="020B0604020202020204" pitchFamily="34" charset="0"/>
              </a:rPr>
              <a:t>Methamphetamine Use at Treatment Admissions </a:t>
            </a:r>
          </a:p>
          <a:p>
            <a:pPr algn="ctr">
              <a:defRPr sz="1862" b="0" i="0" u="none" strike="noStrike" kern="1200" spc="0" baseline="0">
                <a:solidFill>
                  <a:prstClr val="black">
                    <a:lumMod val="65000"/>
                    <a:lumOff val="35000"/>
                  </a:prstClr>
                </a:solidFill>
                <a:latin typeface="+mn-lt"/>
                <a:ea typeface="+mn-ea"/>
                <a:cs typeface="+mn-cs"/>
              </a:defRPr>
            </a:pPr>
            <a:r>
              <a:rPr lang="en-US" sz="4000" dirty="0">
                <a:solidFill>
                  <a:schemeClr val="bg1"/>
                </a:solidFill>
                <a:latin typeface="Arial" panose="020B0604020202020204" pitchFamily="34" charset="0"/>
                <a:ea typeface="+mn-ea"/>
                <a:cs typeface="Arial" panose="020B0604020202020204" pitchFamily="34" charset="0"/>
              </a:rPr>
              <a:t>in the United States, 2015</a:t>
            </a:r>
            <a:endParaRPr lang="en-US" sz="4000" baseline="30000" dirty="0">
              <a:solidFill>
                <a:schemeClr val="bg1"/>
              </a:solidFill>
              <a:latin typeface="Arial" panose="020B0604020202020204" pitchFamily="34" charset="0"/>
              <a:ea typeface="+mn-ea"/>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17566971"/>
              </p:ext>
            </p:extLst>
          </p:nvPr>
        </p:nvGraphicFramePr>
        <p:xfrm>
          <a:off x="417485" y="1385047"/>
          <a:ext cx="10878044" cy="5181600"/>
        </p:xfrm>
        <a:graphic>
          <a:graphicData uri="http://schemas.openxmlformats.org/drawingml/2006/table">
            <a:tbl>
              <a:tblPr firstRow="1" bandRow="1">
                <a:tableStyleId>{5C22544A-7EE6-4342-B048-85BDC9FD1C3A}</a:tableStyleId>
              </a:tblPr>
              <a:tblGrid>
                <a:gridCol w="2691304">
                  <a:extLst>
                    <a:ext uri="{9D8B030D-6E8A-4147-A177-3AD203B41FA5}">
                      <a16:colId xmlns:a16="http://schemas.microsoft.com/office/drawing/2014/main" val="20000"/>
                    </a:ext>
                  </a:extLst>
                </a:gridCol>
                <a:gridCol w="8186740">
                  <a:extLst>
                    <a:ext uri="{9D8B030D-6E8A-4147-A177-3AD203B41FA5}">
                      <a16:colId xmlns:a16="http://schemas.microsoft.com/office/drawing/2014/main" val="20001"/>
                    </a:ext>
                  </a:extLst>
                </a:gridCol>
              </a:tblGrid>
              <a:tr h="425373">
                <a:tc>
                  <a:txBody>
                    <a:bodyPr/>
                    <a:lstStyle/>
                    <a:p>
                      <a:r>
                        <a:rPr lang="en-US" sz="2400" dirty="0">
                          <a:latin typeface="Arial" panose="020B0604020202020204" pitchFamily="34" charset="0"/>
                          <a:cs typeface="Arial" panose="020B0604020202020204" pitchFamily="34" charset="0"/>
                        </a:rPr>
                        <a:t>Demographics</a:t>
                      </a:r>
                    </a:p>
                  </a:txBody>
                  <a:tcPr/>
                </a:tc>
                <a:tc>
                  <a:txBody>
                    <a:bodyPr/>
                    <a:lstStyle/>
                    <a:p>
                      <a:r>
                        <a:rPr lang="en-US" sz="2400" dirty="0">
                          <a:latin typeface="Arial" panose="020B0604020202020204" pitchFamily="34" charset="0"/>
                          <a:cs typeface="Arial" panose="020B0604020202020204" pitchFamily="34" charset="0"/>
                        </a:rPr>
                        <a:t>National </a:t>
                      </a:r>
                      <a:r>
                        <a:rPr lang="en-US" sz="2400" kern="1200" dirty="0">
                          <a:latin typeface="Arial" panose="020B0604020202020204" pitchFamily="34" charset="0"/>
                          <a:cs typeface="Arial" panose="020B0604020202020204" pitchFamily="34" charset="0"/>
                        </a:rPr>
                        <a:t>(n = 210,902)</a:t>
                      </a:r>
                      <a:endParaRPr lang="en-US" sz="2400" b="1" kern="1200" dirty="0">
                        <a:solidFill>
                          <a:schemeClr val="lt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10000"/>
                  </a:ext>
                </a:extLst>
              </a:tr>
              <a:tr h="316078">
                <a:tc>
                  <a:txBody>
                    <a:bodyPr/>
                    <a:lstStyle/>
                    <a:p>
                      <a:r>
                        <a:rPr lang="en-US" sz="2200" dirty="0">
                          <a:latin typeface="Arial" panose="020B0604020202020204" pitchFamily="34" charset="0"/>
                          <a:cs typeface="Arial" panose="020B0604020202020204" pitchFamily="34" charset="0"/>
                        </a:rPr>
                        <a:t>Gender</a:t>
                      </a:r>
                    </a:p>
                  </a:txBody>
                  <a:tcPr/>
                </a:tc>
                <a:tc>
                  <a:txBody>
                    <a:bodyPr/>
                    <a:lstStyle/>
                    <a:p>
                      <a:r>
                        <a:rPr lang="en-US" sz="2200" dirty="0">
                          <a:latin typeface="Arial" panose="020B0604020202020204" pitchFamily="34" charset="0"/>
                          <a:cs typeface="Arial" panose="020B0604020202020204" pitchFamily="34" charset="0"/>
                        </a:rPr>
                        <a:t>Male: 65.5%, Female: 34.5%</a:t>
                      </a:r>
                    </a:p>
                  </a:txBody>
                  <a:tcPr/>
                </a:tc>
                <a:extLst>
                  <a:ext uri="{0D108BD9-81ED-4DB2-BD59-A6C34878D82A}">
                    <a16:rowId xmlns:a16="http://schemas.microsoft.com/office/drawing/2014/main" val="10001"/>
                  </a:ext>
                </a:extLst>
              </a:tr>
              <a:tr h="1235578">
                <a:tc>
                  <a:txBody>
                    <a:bodyPr/>
                    <a:lstStyle/>
                    <a:p>
                      <a:r>
                        <a:rPr lang="en-US" sz="2200" dirty="0">
                          <a:latin typeface="Arial" panose="020B0604020202020204" pitchFamily="34" charset="0"/>
                          <a:cs typeface="Arial" panose="020B0604020202020204" pitchFamily="34" charset="0"/>
                        </a:rPr>
                        <a:t>Age at Admission (years)</a:t>
                      </a:r>
                    </a:p>
                  </a:txBody>
                  <a:tcPr/>
                </a:tc>
                <a:tc>
                  <a:txBody>
                    <a:bodyPr/>
                    <a:lstStyle/>
                    <a:p>
                      <a:r>
                        <a:rPr lang="en-US" sz="2200" dirty="0">
                          <a:latin typeface="Arial" panose="020B0604020202020204" pitchFamily="34" charset="0"/>
                          <a:cs typeface="Arial" panose="020B0604020202020204" pitchFamily="34" charset="0"/>
                        </a:rPr>
                        <a:t>Under 20: 8.5% </a:t>
                      </a:r>
                    </a:p>
                    <a:p>
                      <a:r>
                        <a:rPr lang="en-US" sz="2200" dirty="0">
                          <a:latin typeface="Arial" panose="020B0604020202020204" pitchFamily="34" charset="0"/>
                          <a:cs typeface="Arial" panose="020B0604020202020204" pitchFamily="34" charset="0"/>
                        </a:rPr>
                        <a:t>21–30: 28.8% </a:t>
                      </a:r>
                    </a:p>
                    <a:p>
                      <a:r>
                        <a:rPr lang="en-US" sz="2200" dirty="0">
                          <a:latin typeface="Arial" panose="020B0604020202020204" pitchFamily="34" charset="0"/>
                          <a:cs typeface="Arial" panose="020B0604020202020204" pitchFamily="34" charset="0"/>
                        </a:rPr>
                        <a:t>31–40: 27.1%</a:t>
                      </a:r>
                    </a:p>
                    <a:p>
                      <a:r>
                        <a:rPr lang="en-US" sz="2200" dirty="0">
                          <a:latin typeface="Arial" panose="020B0604020202020204" pitchFamily="34" charset="0"/>
                          <a:cs typeface="Arial" panose="020B0604020202020204" pitchFamily="34" charset="0"/>
                        </a:rPr>
                        <a:t>41–50: 18.5% </a:t>
                      </a:r>
                    </a:p>
                    <a:p>
                      <a:r>
                        <a:rPr lang="en-US" sz="2200" dirty="0">
                          <a:latin typeface="Arial" panose="020B0604020202020204" pitchFamily="34" charset="0"/>
                          <a:cs typeface="Arial" panose="020B0604020202020204" pitchFamily="34" charset="0"/>
                        </a:rPr>
                        <a:t>51+:</a:t>
                      </a:r>
                      <a:r>
                        <a:rPr lang="en-US" sz="2200" baseline="0" dirty="0">
                          <a:latin typeface="Arial" panose="020B0604020202020204" pitchFamily="34" charset="0"/>
                          <a:cs typeface="Arial" panose="020B0604020202020204" pitchFamily="34" charset="0"/>
                        </a:rPr>
                        <a:t> 17.3%</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1695328">
                <a:tc>
                  <a:txBody>
                    <a:bodyPr/>
                    <a:lstStyle/>
                    <a:p>
                      <a:r>
                        <a:rPr lang="en-US" sz="2200" dirty="0">
                          <a:latin typeface="Arial" panose="020B0604020202020204" pitchFamily="34" charset="0"/>
                          <a:cs typeface="Arial" panose="020B0604020202020204" pitchFamily="34" charset="0"/>
                        </a:rPr>
                        <a:t>Race</a:t>
                      </a:r>
                    </a:p>
                  </a:txBody>
                  <a:tcPr/>
                </a:tc>
                <a:tc>
                  <a:txBody>
                    <a:bodyPr/>
                    <a:lstStyle/>
                    <a:p>
                      <a:r>
                        <a:rPr lang="en-US" sz="2200" dirty="0">
                          <a:latin typeface="Arial" panose="020B0604020202020204" pitchFamily="34" charset="0"/>
                          <a:cs typeface="Arial" panose="020B0604020202020204" pitchFamily="34" charset="0"/>
                        </a:rPr>
                        <a:t>American Indian</a:t>
                      </a:r>
                      <a:r>
                        <a:rPr lang="en-US" sz="2200" baseline="0" dirty="0">
                          <a:latin typeface="Arial" panose="020B0604020202020204" pitchFamily="34" charset="0"/>
                          <a:cs typeface="Arial" panose="020B0604020202020204" pitchFamily="34" charset="0"/>
                        </a:rPr>
                        <a:t> or Alaska Native: 2.6%</a:t>
                      </a:r>
                    </a:p>
                    <a:p>
                      <a:pPr marL="457200" marR="0" lvl="0" indent="-457200" algn="l" defTabSz="914400" rtl="0" eaLnBrk="1" fontAlgn="auto" latinLnBrk="0" hangingPunct="1">
                        <a:lnSpc>
                          <a:spcPct val="100000"/>
                        </a:lnSpc>
                        <a:spcBef>
                          <a:spcPts val="0"/>
                        </a:spcBef>
                        <a:spcAft>
                          <a:spcPts val="0"/>
                        </a:spcAft>
                        <a:buClrTx/>
                        <a:buSzTx/>
                        <a:buFontTx/>
                        <a:buNone/>
                        <a:tabLst/>
                        <a:defRPr/>
                      </a:pPr>
                      <a:r>
                        <a:rPr lang="en-US" sz="2200" baseline="0" dirty="0">
                          <a:latin typeface="Arial" panose="020B0604020202020204" pitchFamily="34" charset="0"/>
                          <a:cs typeface="Arial" panose="020B0604020202020204" pitchFamily="34" charset="0"/>
                        </a:rPr>
                        <a:t>Asian or Native Hawaiian or Other Pacific Islander: 0.8%</a:t>
                      </a:r>
                    </a:p>
                    <a:p>
                      <a:r>
                        <a:rPr lang="en-US" sz="2200" baseline="0" dirty="0">
                          <a:latin typeface="Arial" panose="020B0604020202020204" pitchFamily="34" charset="0"/>
                          <a:cs typeface="Arial" panose="020B0604020202020204" pitchFamily="34" charset="0"/>
                        </a:rPr>
                        <a:t>Black or African American: 18.2%</a:t>
                      </a:r>
                    </a:p>
                    <a:p>
                      <a:pPr marL="234950" indent="-234950"/>
                      <a:r>
                        <a:rPr lang="en-US" sz="2200" baseline="0" dirty="0">
                          <a:latin typeface="Arial" panose="020B0604020202020204" pitchFamily="34" charset="0"/>
                          <a:cs typeface="Arial" panose="020B0604020202020204" pitchFamily="34" charset="0"/>
                        </a:rPr>
                        <a:t>White: 65.5%</a:t>
                      </a:r>
                    </a:p>
                    <a:p>
                      <a:r>
                        <a:rPr lang="en-US" sz="2200" baseline="0" dirty="0">
                          <a:latin typeface="Arial" panose="020B0604020202020204" pitchFamily="34" charset="0"/>
                          <a:cs typeface="Arial" panose="020B0604020202020204" pitchFamily="34" charset="0"/>
                        </a:rPr>
                        <a:t>Other: 10.6%</a:t>
                      </a:r>
                    </a:p>
                    <a:p>
                      <a:r>
                        <a:rPr lang="en-US" sz="2200" baseline="0" dirty="0">
                          <a:latin typeface="Arial" panose="020B0604020202020204" pitchFamily="34" charset="0"/>
                          <a:cs typeface="Arial" panose="020B0604020202020204" pitchFamily="34" charset="0"/>
                        </a:rPr>
                        <a:t>Unknown: 2.3%</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38328">
                <a:tc>
                  <a:txBody>
                    <a:bodyPr/>
                    <a:lstStyle/>
                    <a:p>
                      <a:r>
                        <a:rPr lang="en-US" sz="2200" dirty="0">
                          <a:latin typeface="Arial" panose="020B0604020202020204" pitchFamily="34" charset="0"/>
                          <a:cs typeface="Arial" panose="020B0604020202020204" pitchFamily="34" charset="0"/>
                        </a:rPr>
                        <a:t>Ethnicity</a:t>
                      </a:r>
                    </a:p>
                  </a:txBody>
                  <a:tcPr/>
                </a:tc>
                <a:tc>
                  <a:txBody>
                    <a:bodyPr/>
                    <a:lstStyle/>
                    <a:p>
                      <a:r>
                        <a:rPr lang="en-US" sz="2200" dirty="0">
                          <a:latin typeface="Arial" panose="020B0604020202020204" pitchFamily="34" charset="0"/>
                          <a:cs typeface="Arial" panose="020B0604020202020204" pitchFamily="34" charset="0"/>
                        </a:rPr>
                        <a:t>Hispanic</a:t>
                      </a:r>
                      <a:r>
                        <a:rPr lang="en-US" sz="2200" baseline="0" dirty="0">
                          <a:latin typeface="Arial" panose="020B0604020202020204" pitchFamily="34" charset="0"/>
                          <a:cs typeface="Arial" panose="020B0604020202020204" pitchFamily="34" charset="0"/>
                        </a:rPr>
                        <a:t> or Latino: 20.4%</a:t>
                      </a:r>
                      <a:endParaRPr lang="en-US" sz="2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2021026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Bar graph showing Substance Abuse Treatment Admissions by Methamphetamine as Primary Substance Used and Gender in the United States in 2015. Y-axis is 0% to 12%. X-axis is methamphetamine use by gender. Male is 7%, female is 11.1%. Male is n=70,294. Female is n=58,539. "/>
          <p:cNvGraphicFramePr/>
          <p:nvPr>
            <p:extLst>
              <p:ext uri="{D42A27DB-BD31-4B8C-83A1-F6EECF244321}">
                <p14:modId xmlns:p14="http://schemas.microsoft.com/office/powerpoint/2010/main" val="1305441263"/>
              </p:ext>
            </p:extLst>
          </p:nvPr>
        </p:nvGraphicFramePr>
        <p:xfrm>
          <a:off x="724113" y="1304365"/>
          <a:ext cx="11224470" cy="540866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0" y="-1"/>
            <a:ext cx="12192000" cy="1188720"/>
          </a:xfrm>
          <a:prstGeom prst="rect">
            <a:avLst/>
          </a:prstGeom>
          <a:solidFill>
            <a:srgbClr val="0F4162"/>
          </a:solidFill>
        </p:spPr>
        <p:txBody>
          <a:bodyPr wrap="square">
            <a:spAutoFit/>
          </a:bodyPr>
          <a:lstStyle/>
          <a:p>
            <a:pPr algn="ctr">
              <a:defRPr sz="2400" b="0" i="0" u="none" strike="noStrike" kern="1200" spc="0" baseline="0">
                <a:solidFill>
                  <a:prstClr val="black">
                    <a:lumMod val="65000"/>
                    <a:lumOff val="35000"/>
                  </a:prstClr>
                </a:solidFill>
                <a:latin typeface="+mn-lt"/>
                <a:ea typeface="+mn-ea"/>
                <a:cs typeface="+mn-cs"/>
              </a:defRPr>
            </a:pPr>
            <a:r>
              <a:rPr lang="en-US" sz="3200" dirty="0">
                <a:solidFill>
                  <a:schemeClr val="bg1"/>
                </a:solidFill>
                <a:latin typeface="Arial" panose="020B0604020202020204" pitchFamily="34" charset="0"/>
                <a:cs typeface="Arial" panose="020B0604020202020204" pitchFamily="34" charset="0"/>
              </a:rPr>
              <a:t>Substance Abuse Treatment Admissions by Methamphetamine as Primary Substance Used and Gender in the United States, 2015</a:t>
            </a:r>
          </a:p>
        </p:txBody>
      </p:sp>
      <p:sp>
        <p:nvSpPr>
          <p:cNvPr id="4" name="TextBox 3"/>
          <p:cNvSpPr txBox="1"/>
          <p:nvPr/>
        </p:nvSpPr>
        <p:spPr>
          <a:xfrm>
            <a:off x="7391400" y="6515099"/>
            <a:ext cx="520065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Behavioral Health Statistics and Quality, 2017)</a:t>
            </a:r>
          </a:p>
        </p:txBody>
      </p:sp>
    </p:spTree>
    <p:extLst>
      <p:ext uri="{BB962C8B-B14F-4D97-AF65-F5344CB8AC3E}">
        <p14:creationId xmlns:p14="http://schemas.microsoft.com/office/powerpoint/2010/main" val="17067501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descr="Bar graph showing Substance Abuse Treatment Admissions by Methamphetamine Use and Gender in the United States in 2015. Y-axis is 0 to 20%. X-axis shows methamphetamine use by gender. Male is 11.7%. Female is 18%. Male is n=117,141. Female is n=93,694."/>
          <p:cNvGraphicFramePr/>
          <p:nvPr>
            <p:extLst>
              <p:ext uri="{D42A27DB-BD31-4B8C-83A1-F6EECF244321}">
                <p14:modId xmlns:p14="http://schemas.microsoft.com/office/powerpoint/2010/main" val="1846083983"/>
              </p:ext>
            </p:extLst>
          </p:nvPr>
        </p:nvGraphicFramePr>
        <p:xfrm>
          <a:off x="679508" y="1148576"/>
          <a:ext cx="11224470" cy="5428393"/>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0" y="0"/>
            <a:ext cx="12192000" cy="1188720"/>
          </a:xfrm>
          <a:prstGeom prst="rect">
            <a:avLst/>
          </a:prstGeom>
          <a:solidFill>
            <a:srgbClr val="0F4162"/>
          </a:solidFill>
        </p:spPr>
        <p:txBody>
          <a:bodyPr wrap="square">
            <a:spAutoFit/>
          </a:bodyPr>
          <a:lstStyle/>
          <a:p>
            <a:pPr algn="ctr">
              <a:defRPr sz="2400" b="0" i="0" u="none" strike="noStrike" kern="1200" spc="0" baseline="0">
                <a:solidFill>
                  <a:prstClr val="black">
                    <a:lumMod val="65000"/>
                    <a:lumOff val="35000"/>
                  </a:prstClr>
                </a:solidFill>
                <a:latin typeface="+mn-lt"/>
                <a:ea typeface="+mn-ea"/>
                <a:cs typeface="+mn-cs"/>
              </a:defRPr>
            </a:pPr>
            <a:r>
              <a:rPr lang="en-US" sz="3200" dirty="0">
                <a:solidFill>
                  <a:schemeClr val="bg1"/>
                </a:solidFill>
                <a:latin typeface="Arial" panose="020B0604020202020204" pitchFamily="34" charset="0"/>
                <a:cs typeface="Arial" panose="020B0604020202020204" pitchFamily="34" charset="0"/>
              </a:rPr>
              <a:t>Substance Abuse Treatment Admissions by Methamphetamine Use and Gender in the United States, 2015</a:t>
            </a:r>
          </a:p>
        </p:txBody>
      </p:sp>
      <p:sp>
        <p:nvSpPr>
          <p:cNvPr id="4" name="TextBox 3"/>
          <p:cNvSpPr txBox="1"/>
          <p:nvPr/>
        </p:nvSpPr>
        <p:spPr>
          <a:xfrm>
            <a:off x="7391400" y="6515099"/>
            <a:ext cx="520065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Behavioral Health Statistics and Quality, 2017)</a:t>
            </a:r>
          </a:p>
        </p:txBody>
      </p:sp>
    </p:spTree>
    <p:extLst>
      <p:ext uri="{BB962C8B-B14F-4D97-AF65-F5344CB8AC3E}">
        <p14:creationId xmlns:p14="http://schemas.microsoft.com/office/powerpoint/2010/main" val="11552456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997858376"/>
              </p:ext>
            </p:extLst>
          </p:nvPr>
        </p:nvGraphicFramePr>
        <p:xfrm>
          <a:off x="361950" y="1219714"/>
          <a:ext cx="11468100" cy="524277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182864" y="6247049"/>
            <a:ext cx="6389386" cy="523220"/>
          </a:xfrm>
          <a:prstGeom prst="rect">
            <a:avLst/>
          </a:prstGeom>
          <a:noFill/>
          <a:ln>
            <a:noFill/>
          </a:ln>
        </p:spPr>
        <p:txBody>
          <a:bodyPr wrap="square" rtlCol="0">
            <a:spAutoFit/>
          </a:bodyPr>
          <a:lstStyle/>
          <a:p>
            <a:r>
              <a:rPr lang="en-US" sz="1400" dirty="0">
                <a:latin typeface="Arial" panose="020B0604020202020204" pitchFamily="34" charset="0"/>
                <a:cs typeface="Arial" panose="020B0604020202020204" pitchFamily="34" charset="0"/>
              </a:rPr>
              <a:t>Note: 2014 TEDS Data were not available for Georgia, Kansas, Oregon, Pennsylvania, or South Carolina.  </a:t>
            </a:r>
          </a:p>
        </p:txBody>
      </p:sp>
      <p:sp>
        <p:nvSpPr>
          <p:cNvPr id="8" name="Title 1"/>
          <p:cNvSpPr>
            <a:spLocks noGrp="1"/>
          </p:cNvSpPr>
          <p:nvPr>
            <p:ph type="title"/>
          </p:nvPr>
        </p:nvSpPr>
        <p:spPr>
          <a:xfrm>
            <a:off x="0" y="1"/>
            <a:ext cx="12192001" cy="1188720"/>
          </a:xfrm>
          <a:solidFill>
            <a:srgbClr val="0F4162"/>
          </a:solidFill>
        </p:spPr>
        <p:txBody>
          <a:bodyPr>
            <a:normAutofit/>
          </a:bodyPr>
          <a:lstStyle/>
          <a:p>
            <a:pPr algn="ctr">
              <a:defRPr sz="1862" b="0" i="0" u="none" strike="noStrike" kern="1200" spc="0" baseline="0">
                <a:solidFill>
                  <a:prstClr val="black">
                    <a:lumMod val="65000"/>
                    <a:lumOff val="35000"/>
                  </a:prstClr>
                </a:solidFill>
                <a:latin typeface="+mn-lt"/>
                <a:ea typeface="+mn-ea"/>
                <a:cs typeface="+mn-cs"/>
              </a:defRPr>
            </a:pPr>
            <a:r>
              <a:rPr lang="en-US" sz="4000" dirty="0">
                <a:solidFill>
                  <a:schemeClr val="bg1"/>
                </a:solidFill>
                <a:latin typeface="Arial" panose="020B0604020202020204" pitchFamily="34" charset="0"/>
                <a:ea typeface="+mn-ea"/>
                <a:cs typeface="Arial" panose="020B0604020202020204" pitchFamily="34" charset="0"/>
              </a:rPr>
              <a:t>Methamphetamine Use at Treatment Admission </a:t>
            </a:r>
            <a:br>
              <a:rPr lang="en-US" sz="4000" dirty="0">
                <a:solidFill>
                  <a:schemeClr val="bg1"/>
                </a:solidFill>
                <a:latin typeface="Arial" panose="020B0604020202020204" pitchFamily="34" charset="0"/>
                <a:ea typeface="+mn-ea"/>
                <a:cs typeface="Arial" panose="020B0604020202020204" pitchFamily="34" charset="0"/>
              </a:rPr>
            </a:br>
            <a:r>
              <a:rPr lang="en-US" sz="4000" dirty="0">
                <a:solidFill>
                  <a:schemeClr val="bg1"/>
                </a:solidFill>
                <a:latin typeface="Arial" panose="020B0604020202020204" pitchFamily="34" charset="0"/>
                <a:ea typeface="+mn-ea"/>
                <a:cs typeface="Arial" panose="020B0604020202020204" pitchFamily="34" charset="0"/>
              </a:rPr>
              <a:t>in the United States, 2015</a:t>
            </a:r>
            <a:endParaRPr lang="en-US" sz="4000" baseline="30000" dirty="0">
              <a:solidFill>
                <a:schemeClr val="bg1"/>
              </a:solidFill>
              <a:latin typeface="Arial" panose="020B0604020202020204" pitchFamily="34" charset="0"/>
              <a:ea typeface="+mn-ea"/>
              <a:cs typeface="Arial" panose="020B0604020202020204" pitchFamily="34" charset="0"/>
            </a:endParaRPr>
          </a:p>
        </p:txBody>
      </p:sp>
      <p:sp>
        <p:nvSpPr>
          <p:cNvPr id="10" name="TextBox 9"/>
          <p:cNvSpPr txBox="1"/>
          <p:nvPr/>
        </p:nvSpPr>
        <p:spPr>
          <a:xfrm>
            <a:off x="7391400" y="6515099"/>
            <a:ext cx="520065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(Center for Behavioral Health Statistics and Quality, 2017)</a:t>
            </a:r>
          </a:p>
        </p:txBody>
      </p:sp>
    </p:spTree>
    <p:extLst>
      <p:ext uri="{BB962C8B-B14F-4D97-AF65-F5344CB8AC3E}">
        <p14:creationId xmlns:p14="http://schemas.microsoft.com/office/powerpoint/2010/main" val="36881372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Effects of Methamphetamine Use</a:t>
            </a:r>
          </a:p>
        </p:txBody>
      </p:sp>
      <p:sp>
        <p:nvSpPr>
          <p:cNvPr id="2" name="Rectangle 1"/>
          <p:cNvSpPr/>
          <p:nvPr/>
        </p:nvSpPr>
        <p:spPr>
          <a:xfrm>
            <a:off x="457200" y="1280160"/>
            <a:ext cx="11201400" cy="4493538"/>
          </a:xfrm>
          <a:prstGeom prst="rect">
            <a:avLst/>
          </a:prstGeom>
        </p:spPr>
        <p:txBody>
          <a:bodyPr wrap="square">
            <a:spAutoFit/>
          </a:bodyPr>
          <a:lstStyle/>
          <a:p>
            <a:pPr>
              <a:spcBef>
                <a:spcPts val="600"/>
              </a:spcBef>
              <a:spcAft>
                <a:spcPts val="600"/>
              </a:spcAft>
            </a:pPr>
            <a:r>
              <a:rPr lang="en-US" sz="2400" dirty="0">
                <a:latin typeface="Arial" panose="020B0604020202020204" pitchFamily="34" charset="0"/>
                <a:cs typeface="Arial" panose="020B0604020202020204" pitchFamily="34" charset="0"/>
              </a:rPr>
              <a:t>The effects of methamphetamine use include: </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Euphoria </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Increased heart rate and blood pressure </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Increased wakefulness; insomnia </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Increased physical activity </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Decreased appetite; extreme anorexia </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Respiratory problems </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Hyperthermia, convulsions, and cardiovascular problems, which can lead to death </a:t>
            </a:r>
          </a:p>
        </p:txBody>
      </p:sp>
      <p:sp>
        <p:nvSpPr>
          <p:cNvPr id="3" name="Rectangle 2"/>
          <p:cNvSpPr/>
          <p:nvPr/>
        </p:nvSpPr>
        <p:spPr>
          <a:xfrm>
            <a:off x="8824027" y="6372884"/>
            <a:ext cx="3367973" cy="307777"/>
          </a:xfrm>
          <a:prstGeom prst="rect">
            <a:avLst/>
          </a:prstGeom>
        </p:spPr>
        <p:txBody>
          <a:bodyPr wrap="none">
            <a:spAutoFit/>
          </a:bodyPr>
          <a:lstStyle/>
          <a:p>
            <a:r>
              <a:rPr lang="en-US" sz="1400" dirty="0">
                <a:latin typeface="Arial" panose="020B0604020202020204" pitchFamily="34" charset="0"/>
                <a:ea typeface="Times New Roman" panose="02020603050405020304" pitchFamily="18" charset="0"/>
              </a:rPr>
              <a:t>(National Institute on Drug Abuse, 2013)</a:t>
            </a:r>
            <a:endParaRPr lang="en-US" sz="1400" dirty="0"/>
          </a:p>
        </p:txBody>
      </p:sp>
    </p:spTree>
    <p:extLst>
      <p:ext uri="{BB962C8B-B14F-4D97-AF65-F5344CB8AC3E}">
        <p14:creationId xmlns:p14="http://schemas.microsoft.com/office/powerpoint/2010/main" val="1900988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Effects of Methamphetamine Use (cont.</a:t>
            </a:r>
            <a:r>
              <a:rPr lang="en-US" sz="4000" dirty="0">
                <a:solidFill>
                  <a:srgbClr val="FFFFFF"/>
                </a:solidFill>
                <a:latin typeface="Arial" panose="020B0604020202020204" pitchFamily="34" charset="0"/>
                <a:cs typeface="Arial" panose="020B0604020202020204" pitchFamily="34" charset="0"/>
              </a:rPr>
              <a:t>)</a:t>
            </a:r>
            <a:endParaRPr lang="en-US" sz="4000" kern="1200" dirty="0">
              <a:solidFill>
                <a:srgbClr val="FFFFFF"/>
              </a:solidFill>
              <a:latin typeface="Arial" panose="020B0604020202020204" pitchFamily="34" charset="0"/>
              <a:cs typeface="Arial" panose="020B0604020202020204" pitchFamily="34" charset="0"/>
            </a:endParaRPr>
          </a:p>
        </p:txBody>
      </p:sp>
      <p:sp>
        <p:nvSpPr>
          <p:cNvPr id="2" name="Rectangle 1"/>
          <p:cNvSpPr/>
          <p:nvPr/>
        </p:nvSpPr>
        <p:spPr>
          <a:xfrm>
            <a:off x="457200" y="1280160"/>
            <a:ext cx="11201400" cy="3293209"/>
          </a:xfrm>
          <a:prstGeom prst="rect">
            <a:avLst/>
          </a:prstGeom>
        </p:spPr>
        <p:txBody>
          <a:bodyPr wrap="square">
            <a:spAutoFit/>
          </a:bodyPr>
          <a:lstStyle/>
          <a:p>
            <a:pPr>
              <a:spcBef>
                <a:spcPts val="600"/>
              </a:spcBef>
              <a:spcAft>
                <a:spcPts val="600"/>
              </a:spcAft>
            </a:pPr>
            <a:r>
              <a:rPr lang="en-US" sz="2400" dirty="0">
                <a:latin typeface="Arial" panose="020B0604020202020204" pitchFamily="34" charset="0"/>
                <a:cs typeface="Arial" panose="020B0604020202020204" pitchFamily="34" charset="0"/>
              </a:rPr>
              <a:t>The effects of methamphetamine use include: </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Irritability, confusion, tremors </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Anxiety, paranoia, or violent behavior </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Possible irreversible damage to blood vessels in the brain, producing strokes</a:t>
            </a:r>
          </a:p>
          <a:p>
            <a:pPr>
              <a:spcBef>
                <a:spcPts val="600"/>
              </a:spcBef>
              <a:spcAft>
                <a:spcPts val="600"/>
              </a:spcAft>
            </a:pPr>
            <a:r>
              <a:rPr lang="en-US" sz="2400" dirty="0">
                <a:latin typeface="Arial" panose="020B0604020202020204" pitchFamily="34" charset="0"/>
                <a:cs typeface="Arial" panose="020B0604020202020204" pitchFamily="34" charset="0"/>
              </a:rPr>
              <a:t>Methamphetamine users who inject the drug and share needles are at risk for acquiring HIV/AIDS</a:t>
            </a:r>
          </a:p>
        </p:txBody>
      </p:sp>
      <p:sp>
        <p:nvSpPr>
          <p:cNvPr id="7" name="Rectangle 6"/>
          <p:cNvSpPr/>
          <p:nvPr/>
        </p:nvSpPr>
        <p:spPr>
          <a:xfrm>
            <a:off x="8824027" y="6372884"/>
            <a:ext cx="3367973" cy="307777"/>
          </a:xfrm>
          <a:prstGeom prst="rect">
            <a:avLst/>
          </a:prstGeom>
        </p:spPr>
        <p:txBody>
          <a:bodyPr wrap="none">
            <a:spAutoFit/>
          </a:bodyPr>
          <a:lstStyle/>
          <a:p>
            <a:r>
              <a:rPr lang="en-US" sz="1400" dirty="0">
                <a:latin typeface="Arial" panose="020B0604020202020204" pitchFamily="34" charset="0"/>
                <a:ea typeface="Times New Roman" panose="02020603050405020304" pitchFamily="18" charset="0"/>
              </a:rPr>
              <a:t>(National Institute on Drug Abuse, 2013)</a:t>
            </a:r>
            <a:endParaRPr lang="en-US" sz="1400" dirty="0"/>
          </a:p>
        </p:txBody>
      </p:sp>
    </p:spTree>
    <p:extLst>
      <p:ext uri="{BB962C8B-B14F-4D97-AF65-F5344CB8AC3E}">
        <p14:creationId xmlns:p14="http://schemas.microsoft.com/office/powerpoint/2010/main" val="2519172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003"/>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154172" y="1838074"/>
            <a:ext cx="8723173" cy="2585323"/>
          </a:xfrm>
          <a:prstGeom prst="rect">
            <a:avLst/>
          </a:prstGeom>
          <a:noFill/>
        </p:spPr>
        <p:txBody>
          <a:bodyPr wrap="square" rtlCol="0">
            <a:spAutoFit/>
          </a:bodyPr>
          <a:lstStyle/>
          <a:p>
            <a:r>
              <a:rPr lang="en-US" sz="5400" dirty="0">
                <a:solidFill>
                  <a:schemeClr val="bg1"/>
                </a:solidFill>
                <a:hlinkClick r:id="rId3"/>
              </a:rPr>
              <a:t>The Reward Circuit: </a:t>
            </a:r>
          </a:p>
          <a:p>
            <a:r>
              <a:rPr lang="en-US" sz="5400" dirty="0">
                <a:solidFill>
                  <a:schemeClr val="bg1"/>
                </a:solidFill>
                <a:hlinkClick r:id="rId3"/>
              </a:rPr>
              <a:t>How the Brain Responds</a:t>
            </a:r>
            <a:br>
              <a:rPr lang="en-US" sz="5400" dirty="0">
                <a:solidFill>
                  <a:schemeClr val="bg1"/>
                </a:solidFill>
                <a:hlinkClick r:id="rId3"/>
              </a:rPr>
            </a:br>
            <a:r>
              <a:rPr lang="en-US" sz="5400" dirty="0">
                <a:solidFill>
                  <a:schemeClr val="bg1"/>
                </a:solidFill>
                <a:hlinkClick r:id="rId3"/>
              </a:rPr>
              <a:t>to Methamphetamine</a:t>
            </a:r>
            <a:endParaRPr lang="en-US" sz="5400" dirty="0">
              <a:solidFill>
                <a:schemeClr val="bg1"/>
              </a:solidFill>
            </a:endParaRPr>
          </a:p>
        </p:txBody>
      </p:sp>
      <p:cxnSp>
        <p:nvCxnSpPr>
          <p:cNvPr id="6" name="Straight Connector 5"/>
          <p:cNvCxnSpPr/>
          <p:nvPr/>
        </p:nvCxnSpPr>
        <p:spPr>
          <a:xfrm>
            <a:off x="-423973" y="6411058"/>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no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049096" y="6459416"/>
            <a:ext cx="2152650" cy="307777"/>
          </a:xfrm>
          <a:prstGeom prst="rect">
            <a:avLst/>
          </a:prstGeom>
          <a:noFill/>
        </p:spPr>
        <p:txBody>
          <a:bodyPr wrap="square" rtlCol="0">
            <a:spAutoFit/>
          </a:bodyPr>
          <a:lstStyle/>
          <a:p>
            <a:r>
              <a:rPr lang="en-US" sz="1400" dirty="0"/>
              <a:t>(Wells &amp; Wright, 2004)</a:t>
            </a:r>
          </a:p>
        </p:txBody>
      </p:sp>
    </p:spTree>
    <p:extLst>
      <p:ext uri="{BB962C8B-B14F-4D97-AF65-F5344CB8AC3E}">
        <p14:creationId xmlns:p14="http://schemas.microsoft.com/office/powerpoint/2010/main" val="1133295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Women and Methamphetamine</a:t>
            </a:r>
          </a:p>
        </p:txBody>
      </p:sp>
      <p:sp>
        <p:nvSpPr>
          <p:cNvPr id="2" name="Rectangle 1"/>
          <p:cNvSpPr/>
          <p:nvPr/>
        </p:nvSpPr>
        <p:spPr>
          <a:xfrm>
            <a:off x="457200" y="1280160"/>
            <a:ext cx="11209782" cy="470898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Compared with male methamphetamine users, female methamphetamine users:</a:t>
            </a:r>
          </a:p>
          <a:p>
            <a:pPr marL="800100" lvl="1"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Use methamphetamine more days in a 30-day period</a:t>
            </a:r>
          </a:p>
          <a:p>
            <a:pPr marL="800100" lvl="1"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Smoke rather than snort or inject the drug</a:t>
            </a:r>
          </a:p>
          <a:p>
            <a:pPr marL="800100" lvl="1"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Are more likely to be single parents who live alone with their children</a:t>
            </a:r>
          </a:p>
          <a:p>
            <a:pPr marL="800100" lvl="1"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Have worse medical, psychiatric, and employment profiles</a:t>
            </a:r>
          </a:p>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70% of methamphetamine-dependent women report histories of physical and sexual abuse</a:t>
            </a:r>
          </a:p>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Research points to women being drawn to methamphetamine as a way to lose weight, aid self-confidence, and increase energy to deal with childrearing</a:t>
            </a:r>
          </a:p>
        </p:txBody>
      </p:sp>
      <p:sp>
        <p:nvSpPr>
          <p:cNvPr id="4" name="TextBox 3"/>
          <p:cNvSpPr txBox="1"/>
          <p:nvPr/>
        </p:nvSpPr>
        <p:spPr>
          <a:xfrm>
            <a:off x="5391150" y="6362700"/>
            <a:ext cx="7105650" cy="307777"/>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(Brecht et al., 2004;</a:t>
            </a:r>
            <a:r>
              <a:rPr lang="en-US" sz="1400" dirty="0">
                <a:latin typeface="Arial" panose="020B0604020202020204" pitchFamily="34" charset="0"/>
                <a:cs typeface="Arial" panose="020B0604020202020204" pitchFamily="34" charset="0"/>
              </a:rPr>
              <a:t> Galanter et al., 2014; Polcin et al., 2012; Semple et al., 2005) </a:t>
            </a:r>
          </a:p>
        </p:txBody>
      </p:sp>
    </p:spTree>
    <p:extLst>
      <p:ext uri="{BB962C8B-B14F-4D97-AF65-F5344CB8AC3E}">
        <p14:creationId xmlns:p14="http://schemas.microsoft.com/office/powerpoint/2010/main" val="4134870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descr="Line graph showing the prevalence of methamphetamine use disorder as a&#13;&#10;primary substance problem among pregnant women at substance abuse treatment admission. Y-axis is 0 to 25%. X-axis is 1999 to 2015. Year 1999 is 10.3%. Year 2000 is  11.3%. Year 2001 is 12.8%. Year 2002 is 16.4%. Year 2003 is 17.8%. Year 2004 is 18.7%. Year 2005 is 21.7%. Year 2006 is 21.6%. Year 2007 is 19.6%. Year 2008 is 8.5%. Year 2009 is 14.6%. Year 2010 is 14.9%. Year 2011 is 8.2%. Year 2012 is 9.7%. Year 2013 is 11.1%. Year 2014 is 11.7%. Year 2015 is 17.6%. "/>
          <p:cNvGraphicFramePr/>
          <p:nvPr>
            <p:extLst>
              <p:ext uri="{D42A27DB-BD31-4B8C-83A1-F6EECF244321}">
                <p14:modId xmlns:p14="http://schemas.microsoft.com/office/powerpoint/2010/main" val="2260123903"/>
              </p:ext>
            </p:extLst>
          </p:nvPr>
        </p:nvGraphicFramePr>
        <p:xfrm>
          <a:off x="367748" y="557561"/>
          <a:ext cx="11519452" cy="584323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164410" y="6423187"/>
            <a:ext cx="9471255" cy="307777"/>
          </a:xfrm>
          <a:prstGeom prst="rect">
            <a:avLst/>
          </a:prstGeom>
          <a:noFill/>
        </p:spPr>
        <p:txBody>
          <a:bodyPr wrap="square" rtlCol="0">
            <a:spAutoFit/>
          </a:bodyPr>
          <a:lstStyle/>
          <a:p>
            <a:r>
              <a:rPr lang="en-US" sz="1400" i="1" dirty="0"/>
              <a:t>Note: Estimates based on </a:t>
            </a:r>
            <a:r>
              <a:rPr lang="en-US" sz="1400" b="1" i="1" dirty="0"/>
              <a:t>pregnant women who entered SUD treatment </a:t>
            </a:r>
            <a:r>
              <a:rPr lang="en-US" sz="1400" i="1" dirty="0"/>
              <a:t>during the fiscal year.</a:t>
            </a:r>
          </a:p>
        </p:txBody>
      </p:sp>
      <p:sp>
        <p:nvSpPr>
          <p:cNvPr id="9" name="TextBox 8"/>
          <p:cNvSpPr txBox="1"/>
          <p:nvPr/>
        </p:nvSpPr>
        <p:spPr>
          <a:xfrm>
            <a:off x="8839201" y="6423187"/>
            <a:ext cx="30480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Source: TEDS-A Data, 1999–2015</a:t>
            </a:r>
          </a:p>
        </p:txBody>
      </p:sp>
      <p:sp>
        <p:nvSpPr>
          <p:cNvPr id="2" name="Rectangle 1"/>
          <p:cNvSpPr/>
          <p:nvPr/>
        </p:nvSpPr>
        <p:spPr>
          <a:xfrm>
            <a:off x="0" y="-1"/>
            <a:ext cx="12191999" cy="1569660"/>
          </a:xfrm>
          <a:prstGeom prst="rect">
            <a:avLst/>
          </a:prstGeom>
          <a:solidFill>
            <a:srgbClr val="0F4162"/>
          </a:solidFill>
        </p:spPr>
        <p:txBody>
          <a:bodyPr wrap="square">
            <a:spAutoFit/>
          </a:bodyPr>
          <a:lstStyle/>
          <a:p>
            <a:pPr algn="ctr">
              <a:defRPr sz="2400" b="0" i="0" u="none" strike="noStrike" kern="1200" spc="0" baseline="0">
                <a:solidFill>
                  <a:srgbClr val="002060"/>
                </a:solidFill>
                <a:latin typeface="+mn-lt"/>
                <a:ea typeface="+mn-ea"/>
                <a:cs typeface="+mn-cs"/>
              </a:defRPr>
            </a:pPr>
            <a:r>
              <a:rPr lang="en-US" sz="3200" dirty="0">
                <a:solidFill>
                  <a:schemeClr val="bg1"/>
                </a:solidFill>
                <a:latin typeface="Arial" panose="020B0604020202020204" pitchFamily="34" charset="0"/>
                <a:cs typeface="Arial" panose="020B0604020202020204" pitchFamily="34" charset="0"/>
              </a:rPr>
              <a:t>The Prevalence of Methamphetamine Use Disorder as a</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Primary Substance Problem Among Pregnant Women </a:t>
            </a: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at Substance Abuse Treatment Admission   </a:t>
            </a:r>
          </a:p>
        </p:txBody>
      </p:sp>
    </p:spTree>
    <p:extLst>
      <p:ext uri="{BB962C8B-B14F-4D97-AF65-F5344CB8AC3E}">
        <p14:creationId xmlns:p14="http://schemas.microsoft.com/office/powerpoint/2010/main" val="1466776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54719" y="3886591"/>
            <a:ext cx="10763795" cy="584775"/>
          </a:xfrm>
          <a:prstGeom prst="rect">
            <a:avLst/>
          </a:prstGeom>
        </p:spPr>
        <p:txBody>
          <a:bodyPr wrap="square">
            <a:spAutoFit/>
          </a:bodyPr>
          <a:lstStyle/>
          <a:p>
            <a:pPr algn="ctr">
              <a:lnSpc>
                <a:spcPct val="80000"/>
              </a:lnSpc>
              <a:spcBef>
                <a:spcPct val="20000"/>
              </a:spcBef>
              <a:buClr>
                <a:srgbClr val="CC4757">
                  <a:lumMod val="50000"/>
                </a:srgbClr>
              </a:buClr>
              <a:buSzPct val="85000"/>
              <a:defRPr/>
            </a:pPr>
            <a:r>
              <a:rPr lang="en-US" sz="2000" i="1" dirty="0">
                <a:solidFill>
                  <a:srgbClr val="0F4162"/>
                </a:solidFill>
                <a:cs typeface="Arial" panose="020B0604020202020204" pitchFamily="34" charset="0"/>
              </a:rPr>
              <a:t>A program of the Substance Abuse and Mental Health Services Administration (SAMHSA) and the Administration for Children and Families (ACF), Children’s Bureau</a:t>
            </a:r>
          </a:p>
        </p:txBody>
      </p:sp>
      <p:pic>
        <p:nvPicPr>
          <p:cNvPr id="11" name="Picture 10" descr="Logo of Children’s Bureau. "/>
          <p:cNvPicPr/>
          <p:nvPr/>
        </p:nvPicPr>
        <p:blipFill>
          <a:blip r:embed="rId3" cstate="print">
            <a:biLevel thresh="75000"/>
            <a:extLst>
              <a:ext uri="{28A0092B-C50C-407E-A947-70E740481C1C}">
                <a14:useLocalDpi xmlns:a14="http://schemas.microsoft.com/office/drawing/2010/main" val="0"/>
              </a:ext>
            </a:extLst>
          </a:blip>
          <a:srcRect/>
          <a:stretch>
            <a:fillRect/>
          </a:stretch>
        </p:blipFill>
        <p:spPr bwMode="auto">
          <a:xfrm>
            <a:off x="3417483" y="5364524"/>
            <a:ext cx="912035" cy="1086928"/>
          </a:xfrm>
          <a:prstGeom prst="rect">
            <a:avLst/>
          </a:prstGeom>
          <a:noFill/>
          <a:ln>
            <a:noFill/>
          </a:ln>
        </p:spPr>
      </p:pic>
      <p:sp>
        <p:nvSpPr>
          <p:cNvPr id="12" name="Rectangle 11"/>
          <p:cNvSpPr/>
          <p:nvPr/>
        </p:nvSpPr>
        <p:spPr>
          <a:xfrm>
            <a:off x="5525588" y="5677155"/>
            <a:ext cx="6227987" cy="461665"/>
          </a:xfrm>
          <a:prstGeom prst="rect">
            <a:avLst/>
          </a:prstGeom>
        </p:spPr>
        <p:txBody>
          <a:bodyPr wrap="square">
            <a:spAutoFit/>
          </a:bodyPr>
          <a:lstStyle/>
          <a:p>
            <a:pPr algn="ctr"/>
            <a:r>
              <a:rPr lang="en-US" sz="2400" b="1" dirty="0">
                <a:solidFill>
                  <a:srgbClr val="336B90"/>
                </a:solidFill>
                <a:latin typeface="Arial Narrow" panose="020B0606020202030204" pitchFamily="34" charset="0"/>
              </a:rPr>
              <a:t>www.ncsacw.samhsa.gov | ncsacw@cffutures.org</a:t>
            </a:r>
          </a:p>
        </p:txBody>
      </p:sp>
      <p:pic>
        <p:nvPicPr>
          <p:cNvPr id="2" name="Picture 1" descr="Logo of Substance Abuse and Mental Health Services Administration.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13" y="5284093"/>
            <a:ext cx="2986088" cy="1247789"/>
          </a:xfrm>
          <a:prstGeom prst="rect">
            <a:avLst/>
          </a:prstGeom>
        </p:spPr>
      </p:pic>
      <p:pic>
        <p:nvPicPr>
          <p:cNvPr id="10"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67818" y="2178135"/>
            <a:ext cx="4758299" cy="1151661"/>
          </a:xfrm>
          <a:prstGeom prst="rect">
            <a:avLst/>
          </a:prstGeom>
          <a:solidFill>
            <a:srgbClr val="336B90"/>
          </a:solidFill>
        </p:spPr>
      </p:pic>
      <p:sp>
        <p:nvSpPr>
          <p:cNvPr id="9" name="Rectangle 2">
            <a:extLst>
              <a:ext uri="{FF2B5EF4-FFF2-40B4-BE49-F238E27FC236}">
                <a16:creationId xmlns:a16="http://schemas.microsoft.com/office/drawing/2014/main" id="{D56B1B14-8666-47BE-A5C6-70CEEDBE1CB2}"/>
              </a:ext>
            </a:extLst>
          </p:cNvPr>
          <p:cNvSpPr txBox="1">
            <a:spLocks noChangeArrowheads="1"/>
          </p:cNvSpPr>
          <p:nvPr/>
        </p:nvSpPr>
        <p:spPr>
          <a:xfrm>
            <a:off x="0" y="0"/>
            <a:ext cx="12192000" cy="105156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r>
              <a:rPr lang="en-US" sz="4000" dirty="0">
                <a:solidFill>
                  <a:srgbClr val="FFFFFF"/>
                </a:solidFill>
                <a:cs typeface="Arial" panose="020B0604020202020204" pitchFamily="34" charset="0"/>
              </a:rPr>
              <a:t>Acknowledgment</a:t>
            </a:r>
          </a:p>
        </p:txBody>
      </p:sp>
    </p:spTree>
    <p:extLst>
      <p:ext uri="{BB962C8B-B14F-4D97-AF65-F5344CB8AC3E}">
        <p14:creationId xmlns:p14="http://schemas.microsoft.com/office/powerpoint/2010/main" val="3363065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003"/>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154172" y="1838074"/>
            <a:ext cx="8723173" cy="2585323"/>
          </a:xfrm>
          <a:prstGeom prst="rect">
            <a:avLst/>
          </a:prstGeom>
          <a:noFill/>
        </p:spPr>
        <p:txBody>
          <a:bodyPr wrap="square" rtlCol="0">
            <a:spAutoFit/>
          </a:bodyPr>
          <a:lstStyle/>
          <a:p>
            <a:endParaRPr lang="en-US" sz="5400" dirty="0">
              <a:solidFill>
                <a:prstClr val="white"/>
              </a:solidFill>
              <a:latin typeface="Arial" panose="020B0604020202020204" pitchFamily="34" charset="0"/>
              <a:cs typeface="Arial" panose="020B0604020202020204" pitchFamily="34" charset="0"/>
            </a:endParaRPr>
          </a:p>
          <a:p>
            <a:r>
              <a:rPr lang="en-US" sz="5400" dirty="0">
                <a:solidFill>
                  <a:prstClr val="white"/>
                </a:solidFill>
                <a:latin typeface="Arial" panose="020B0604020202020204" pitchFamily="34" charset="0"/>
                <a:cs typeface="Arial" panose="020B0604020202020204" pitchFamily="34" charset="0"/>
                <a:hlinkClick r:id="rId3"/>
              </a:rPr>
              <a:t>Meth Inside Out: Human Impact—Women at Risk</a:t>
            </a:r>
            <a:endParaRPr lang="en-US" sz="5400" dirty="0">
              <a:solidFill>
                <a:prstClr val="white"/>
              </a:solidFill>
            </a:endParaRPr>
          </a:p>
        </p:txBody>
      </p:sp>
      <p:cxnSp>
        <p:nvCxnSpPr>
          <p:cNvPr id="6" name="Straight Connector 5"/>
          <p:cNvCxnSpPr/>
          <p:nvPr/>
        </p:nvCxnSpPr>
        <p:spPr>
          <a:xfrm>
            <a:off x="-423973" y="6411058"/>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no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88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Methamphetamine: Points to Remember</a:t>
            </a:r>
          </a:p>
        </p:txBody>
      </p:sp>
      <p:sp>
        <p:nvSpPr>
          <p:cNvPr id="2" name="Rectangle 1"/>
          <p:cNvSpPr/>
          <p:nvPr/>
        </p:nvSpPr>
        <p:spPr>
          <a:xfrm>
            <a:off x="457200" y="1280160"/>
            <a:ext cx="11201400" cy="3724096"/>
          </a:xfrm>
          <a:prstGeom prst="rect">
            <a:avLst/>
          </a:prstGeom>
        </p:spPr>
        <p:txBody>
          <a:bodyPr wrap="square">
            <a:spAutoFit/>
          </a:bodyPr>
          <a:lstStyle/>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 person can overdose on methamphetamine. Because methamphetamine overdose often leads to a stroke, heart attack, or organ problems, first responders and emergency room doctors try to treat the overdose by treating these conditions. </a:t>
            </a:r>
          </a:p>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Methamphetamine is highly addictive. When people stop taking it, withdrawal symptoms can include anxiety, fatigue, severe depression, psychosis, and intense drug cravings.</a:t>
            </a:r>
          </a:p>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Researchers do not know yet whether people breathing in secondhand methamphetamine smoke can get high or experience other health effects.</a:t>
            </a:r>
          </a:p>
        </p:txBody>
      </p:sp>
      <p:sp>
        <p:nvSpPr>
          <p:cNvPr id="7" name="Rectangle 6"/>
          <p:cNvSpPr/>
          <p:nvPr/>
        </p:nvSpPr>
        <p:spPr>
          <a:xfrm>
            <a:off x="8514347" y="6406377"/>
            <a:ext cx="3677653"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(National Institute on Drug Abuse, 2018a) </a:t>
            </a:r>
          </a:p>
        </p:txBody>
      </p:sp>
    </p:spTree>
    <p:extLst>
      <p:ext uri="{BB962C8B-B14F-4D97-AF65-F5344CB8AC3E}">
        <p14:creationId xmlns:p14="http://schemas.microsoft.com/office/powerpoint/2010/main" val="1434956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473149" y="2900300"/>
            <a:ext cx="8404196" cy="2585323"/>
          </a:xfrm>
          <a:prstGeom prst="rect">
            <a:avLst/>
          </a:prstGeom>
          <a:noFill/>
        </p:spPr>
        <p:txBody>
          <a:bodyPr wrap="square" rtlCol="0">
            <a:spAutoFit/>
          </a:bodyPr>
          <a:lstStyle/>
          <a:p>
            <a:endParaRPr lang="en-US" sz="5400" dirty="0">
              <a:solidFill>
                <a:prstClr val="white"/>
              </a:solidFill>
            </a:endParaRPr>
          </a:p>
          <a:p>
            <a:r>
              <a:rPr lang="en-US" sz="5400" dirty="0">
                <a:solidFill>
                  <a:prstClr val="white"/>
                </a:solidFill>
              </a:rPr>
              <a:t>Exposure to Parental Methamphetamine Use</a:t>
            </a:r>
            <a:endParaRPr lang="en-US" sz="54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1811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515600" cy="6858000"/>
          </a:xfrm>
          <a:prstGeom prst="rect">
            <a:avLst/>
          </a:prstGeom>
          <a:effectLst>
            <a:softEdge rad="63500"/>
          </a:effectLst>
        </p:spPr>
      </p:pic>
      <p:graphicFrame>
        <p:nvGraphicFramePr>
          <p:cNvPr id="6" name="Diagram 5"/>
          <p:cNvGraphicFramePr/>
          <p:nvPr>
            <p:extLst>
              <p:ext uri="{D42A27DB-BD31-4B8C-83A1-F6EECF244321}">
                <p14:modId xmlns:p14="http://schemas.microsoft.com/office/powerpoint/2010/main" val="83328102"/>
              </p:ext>
            </p:extLst>
          </p:nvPr>
        </p:nvGraphicFramePr>
        <p:xfrm>
          <a:off x="3814967" y="522111"/>
          <a:ext cx="6959970" cy="581377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22271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Methamphetamine Use and Child Welfare</a:t>
            </a:r>
          </a:p>
        </p:txBody>
      </p:sp>
      <p:sp>
        <p:nvSpPr>
          <p:cNvPr id="2" name="Rectangle 1"/>
          <p:cNvSpPr/>
          <p:nvPr/>
        </p:nvSpPr>
        <p:spPr>
          <a:xfrm>
            <a:off x="457200" y="1280160"/>
            <a:ext cx="11430000" cy="5616922"/>
          </a:xfrm>
          <a:prstGeom prst="rect">
            <a:avLst/>
          </a:prstGeom>
        </p:spPr>
        <p:txBody>
          <a:bodyPr wrap="square">
            <a:spAutoFit/>
          </a:bodyPr>
          <a:lstStyle/>
          <a:p>
            <a:pPr fontAlgn="base">
              <a:spcBef>
                <a:spcPts val="600"/>
              </a:spcBef>
              <a:spcAft>
                <a:spcPts val="600"/>
              </a:spcAft>
            </a:pPr>
            <a:r>
              <a:rPr lang="en-US" sz="2400" b="1" dirty="0">
                <a:latin typeface="Arial" panose="020B0604020202020204" pitchFamily="34" charset="0"/>
                <a:cs typeface="Arial" panose="020B0604020202020204" pitchFamily="34" charset="0"/>
              </a:rPr>
              <a:t>During the last several years, more research about methamphetamine use in the context of child welfare has emerged:</a:t>
            </a:r>
          </a:p>
          <a:p>
            <a:pPr marL="742950" lvl="1"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Methamphetamine use, manufacturing, and trafficking lead to a risk of child abuse and neglect.</a:t>
            </a:r>
          </a:p>
          <a:p>
            <a:pPr marL="742950" lvl="1"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Increased and long-term use of methamphetamine can lead to an escalation of parental neglect and abuse, exposure to violence, and child fatalities due to the psychoactive components of the stimulant and toxic chemicals in production.</a:t>
            </a:r>
          </a:p>
          <a:p>
            <a:pPr marL="742950" lvl="1"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Compared with parents who only use alcohol, parents who use methamphetamines are considered a greater risk for maltreatment yet had fewer allegations of physical abuse. On the other hand, parents in the alcohol-only group were at the lowest risk for maltreatment yet had the highest rates of physical abuse allegations.</a:t>
            </a:r>
          </a:p>
          <a:p>
            <a:pPr marL="285750" indent="-285750">
              <a:buFont typeface="Arial" panose="020B0604020202020204" pitchFamily="34" charset="0"/>
              <a:buChar char="•"/>
            </a:pPr>
            <a:endParaRPr lang="en-US" dirty="0">
              <a:solidFill>
                <a:srgbClr val="0F4162"/>
              </a:solidFill>
              <a:latin typeface="Arial" panose="020B0604020202020204" pitchFamily="34" charset="0"/>
              <a:cs typeface="Arial" panose="020B0604020202020204" pitchFamily="34" charset="0"/>
            </a:endParaRPr>
          </a:p>
          <a:p>
            <a:pPr fontAlgn="base"/>
            <a:endParaRPr lang="en-US" dirty="0"/>
          </a:p>
        </p:txBody>
      </p:sp>
      <p:sp>
        <p:nvSpPr>
          <p:cNvPr id="3" name="TextBox 2"/>
          <p:cNvSpPr txBox="1"/>
          <p:nvPr/>
        </p:nvSpPr>
        <p:spPr>
          <a:xfrm>
            <a:off x="7315200" y="6415314"/>
            <a:ext cx="515815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(Akin et al., 2015; Carlson et al., 2012; Haight et al., 2007)</a:t>
            </a:r>
          </a:p>
        </p:txBody>
      </p:sp>
    </p:spTree>
    <p:extLst>
      <p:ext uri="{BB962C8B-B14F-4D97-AF65-F5344CB8AC3E}">
        <p14:creationId xmlns:p14="http://schemas.microsoft.com/office/powerpoint/2010/main" val="4662566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5"/>
          <p:cNvSpPr txBox="1">
            <a:spLocks/>
          </p:cNvSpPr>
          <p:nvPr/>
        </p:nvSpPr>
        <p:spPr>
          <a:xfrm>
            <a:off x="0" y="0"/>
            <a:ext cx="12192000" cy="1167371"/>
          </a:xfrm>
          <a:prstGeom prst="rect">
            <a:avLst/>
          </a:prstGeom>
          <a:solidFill>
            <a:srgbClr val="0F4162"/>
          </a:solidFill>
          <a:ln w="25400" cap="flat" cmpd="sng" algn="ctr">
            <a:solidFill>
              <a:srgbClr val="0F4162"/>
            </a:solidFill>
            <a:prstDash val="solid"/>
            <a:miter lim="400000"/>
          </a:ln>
          <a:effectLst/>
          <a:extLst>
            <a:ext uri="{C572A759-6A51-4108-AA02-DFA0A04FC94B}">
              <ma14:wrappingTextBoxFlag xmlns="" xmlns:ma14="http://schemas.microsoft.com/office/mac/drawingml/2011/main" val="1"/>
            </a:ext>
          </a:extLst>
        </p:spPr>
        <p:txBody>
          <a:bodyPr lIns="50800" tIns="50800" rIns="50800" bIns="50800" rtlCol="0" anchor="ctr">
            <a:noAutofit/>
          </a:bodyPr>
          <a:lstStyle>
            <a:lvl1pPr marL="0" marR="0" indent="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1pPr>
            <a:lvl2pPr marL="0" marR="0" indent="1143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2pPr>
            <a:lvl3pPr marL="0" marR="0" indent="2286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3pPr>
            <a:lvl4pPr marL="0" marR="0" indent="3429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4pPr>
            <a:lvl5pPr marL="0" marR="0" indent="4572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5pPr>
            <a:lvl6pPr marL="0" marR="0" indent="5715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6pPr>
            <a:lvl7pPr marL="0" marR="0" indent="6858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7pPr>
            <a:lvl8pPr marL="0" marR="0" indent="8001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8pPr>
            <a:lvl9pPr marL="0" marR="0" indent="9144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9pPr>
          </a:lstStyle>
          <a:p>
            <a:pPr marL="0" marR="0" lvl="0" indent="0" algn="ctr" defTabSz="1641166" rtl="0" eaLnBrk="1" fontAlgn="auto" latinLnBrk="0" hangingPunct="1">
              <a:lnSpc>
                <a:spcPct val="100000"/>
              </a:lnSpc>
              <a:spcBef>
                <a:spcPts val="0"/>
              </a:spcBef>
              <a:spcAft>
                <a:spcPts val="0"/>
              </a:spcAft>
              <a:buClrTx/>
              <a:buSzTx/>
              <a:buFontTx/>
              <a:buNone/>
              <a:tabLst/>
              <a:defRPr/>
            </a:pPr>
            <a:r>
              <a:rPr lang="en-US" sz="4000" b="0" cap="none" dirty="0">
                <a:solidFill>
                  <a:srgbClr val="FFFFFF"/>
                </a:solidFill>
                <a:latin typeface="Arial" panose="020B0604020202020204" pitchFamily="34" charset="0"/>
                <a:cs typeface="Arial" panose="020B0604020202020204" pitchFamily="34" charset="0"/>
              </a:rPr>
              <a:t>Implications for Children of Parents Using </a:t>
            </a:r>
          </a:p>
          <a:p>
            <a:pPr marL="0" marR="0" lvl="0" indent="0" algn="ctr" defTabSz="1641166" rtl="0" eaLnBrk="1" fontAlgn="auto" latinLnBrk="0" hangingPunct="1">
              <a:lnSpc>
                <a:spcPct val="100000"/>
              </a:lnSpc>
              <a:spcBef>
                <a:spcPts val="0"/>
              </a:spcBef>
              <a:spcAft>
                <a:spcPts val="0"/>
              </a:spcAft>
              <a:buClrTx/>
              <a:buSzTx/>
              <a:buFontTx/>
              <a:buNone/>
              <a:tabLst/>
              <a:defRPr/>
            </a:pPr>
            <a:r>
              <a:rPr lang="en-US" sz="4000" b="0" cap="none" dirty="0">
                <a:solidFill>
                  <a:srgbClr val="FFFFFF"/>
                </a:solidFill>
                <a:latin typeface="Arial" panose="020B0604020202020204" pitchFamily="34" charset="0"/>
                <a:cs typeface="Arial" panose="020B0604020202020204" pitchFamily="34" charset="0"/>
              </a:rPr>
              <a:t>or Producing Methamphetamine</a:t>
            </a:r>
            <a:endParaRPr kumimoji="0" lang="en-US" sz="40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Helvetica"/>
            </a:endParaRPr>
          </a:p>
        </p:txBody>
      </p:sp>
      <p:sp>
        <p:nvSpPr>
          <p:cNvPr id="5" name="TextBox 4"/>
          <p:cNvSpPr txBox="1"/>
          <p:nvPr/>
        </p:nvSpPr>
        <p:spPr>
          <a:xfrm>
            <a:off x="10657128" y="6491472"/>
            <a:ext cx="143933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(Young, 2006)</a:t>
            </a:r>
          </a:p>
        </p:txBody>
      </p:sp>
      <p:graphicFrame>
        <p:nvGraphicFramePr>
          <p:cNvPr id="8" name="Table Placeholder 7"/>
          <p:cNvGraphicFramePr>
            <a:graphicFrameLocks noGrp="1"/>
          </p:cNvGraphicFramePr>
          <p:nvPr>
            <p:ph type="tbl" idx="1"/>
            <p:extLst>
              <p:ext uri="{D42A27DB-BD31-4B8C-83A1-F6EECF244321}">
                <p14:modId xmlns:p14="http://schemas.microsoft.com/office/powerpoint/2010/main" val="706864693"/>
              </p:ext>
            </p:extLst>
          </p:nvPr>
        </p:nvGraphicFramePr>
        <p:xfrm>
          <a:off x="475442" y="1391680"/>
          <a:ext cx="11241115" cy="5099792"/>
        </p:xfrm>
        <a:graphic>
          <a:graphicData uri="http://schemas.openxmlformats.org/drawingml/2006/table">
            <a:tbl>
              <a:tblPr firstRow="1"/>
              <a:tblGrid>
                <a:gridCol w="3805518">
                  <a:extLst>
                    <a:ext uri="{9D8B030D-6E8A-4147-A177-3AD203B41FA5}">
                      <a16:colId xmlns:a16="http://schemas.microsoft.com/office/drawing/2014/main" val="20000"/>
                    </a:ext>
                  </a:extLst>
                </a:gridCol>
                <a:gridCol w="7435597">
                  <a:extLst>
                    <a:ext uri="{9D8B030D-6E8A-4147-A177-3AD203B41FA5}">
                      <a16:colId xmlns:a16="http://schemas.microsoft.com/office/drawing/2014/main" val="20001"/>
                    </a:ext>
                  </a:extLst>
                </a:gridCol>
              </a:tblGrid>
              <a:tr h="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bg1"/>
                          </a:solidFill>
                          <a:latin typeface="Arial" panose="020B0604020202020204" pitchFamily="34" charset="0"/>
                          <a:ea typeface="+mn-ea"/>
                          <a:cs typeface="Arial" panose="020B0604020202020204" pitchFamily="34" charset="0"/>
                        </a:rPr>
                        <a:t>Type of Exposure</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bg1"/>
                          </a:solidFill>
                          <a:latin typeface="Arial" panose="020B0604020202020204" pitchFamily="34" charset="0"/>
                          <a:ea typeface="+mn-ea"/>
                          <a:cs typeface="Arial" panose="020B0604020202020204" pitchFamily="34" charset="0"/>
                        </a:rPr>
                        <a:t>Implications and Risks</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0000"/>
                  </a:ext>
                </a:extLst>
              </a:tr>
              <a:tr h="31607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0" algn="l"/>
                        </a:tabLst>
                      </a:pPr>
                      <a:r>
                        <a:rPr lang="en-US" sz="2000" kern="1200" dirty="0">
                          <a:solidFill>
                            <a:schemeClr val="tx1"/>
                          </a:solidFill>
                          <a:latin typeface="Arial" panose="020B0604020202020204" pitchFamily="34" charset="0"/>
                          <a:ea typeface="+mn-ea"/>
                          <a:cs typeface="Arial" panose="020B0604020202020204" pitchFamily="34" charset="0"/>
                        </a:rPr>
                        <a:t>Parents use</a:t>
                      </a:r>
                      <a:r>
                        <a:rPr lang="en-US" sz="2000" kern="1200" baseline="0" dirty="0">
                          <a:solidFill>
                            <a:schemeClr val="tx1"/>
                          </a:solidFill>
                          <a:latin typeface="Arial" panose="020B0604020202020204" pitchFamily="34" charset="0"/>
                          <a:ea typeface="+mn-ea"/>
                          <a:cs typeface="Arial" panose="020B0604020202020204" pitchFamily="34" charset="0"/>
                        </a:rPr>
                        <a:t> </a:t>
                      </a:r>
                      <a:r>
                        <a:rPr lang="en-US" sz="2000" kern="1200" dirty="0">
                          <a:solidFill>
                            <a:schemeClr val="tx1"/>
                          </a:solidFill>
                          <a:latin typeface="Arial" panose="020B0604020202020204" pitchFamily="34" charset="0"/>
                          <a:ea typeface="+mn-ea"/>
                          <a:cs typeface="Arial" panose="020B0604020202020204" pitchFamily="34" charset="0"/>
                        </a:rPr>
                        <a:t>methamphetamine or have methamphetamine use disorder</a:t>
                      </a:r>
                    </a:p>
                  </a:txBody>
                  <a:tcPr marT="45726" marB="45726"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tx1"/>
                          </a:solidFill>
                          <a:latin typeface="Arial" panose="020B0604020202020204" pitchFamily="34" charset="0"/>
                          <a:ea typeface="+mn-ea"/>
                          <a:cs typeface="Arial" panose="020B0604020202020204" pitchFamily="34" charset="0"/>
                        </a:rPr>
                        <a:t>Children face many of the same risks as children of other drug users; parents less likely to be incarcerated</a:t>
                      </a:r>
                    </a:p>
                  </a:txBody>
                  <a:tcPr marT="45726" marB="45726" horzOverflow="overflow">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10001"/>
                  </a:ext>
                </a:extLst>
              </a:tr>
              <a:tr h="1078442">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0" algn="l"/>
                        </a:tabLst>
                      </a:pPr>
                      <a:r>
                        <a:rPr lang="en-US" sz="2000" kern="1200" dirty="0">
                          <a:solidFill>
                            <a:schemeClr val="tx1"/>
                          </a:solidFill>
                          <a:latin typeface="Arial" panose="020B0604020202020204" pitchFamily="34" charset="0"/>
                          <a:ea typeface="+mn-ea"/>
                          <a:cs typeface="Arial" panose="020B0604020202020204" pitchFamily="34" charset="0"/>
                        </a:rPr>
                        <a:t>Mother uses methamphetamine during pregnancy</a:t>
                      </a:r>
                    </a:p>
                  </a:txBody>
                  <a:tcPr marT="45726" marB="45726"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tx1"/>
                          </a:solidFill>
                          <a:latin typeface="Arial" panose="020B0604020202020204" pitchFamily="34" charset="0"/>
                          <a:ea typeface="+mn-ea"/>
                          <a:cs typeface="Arial" panose="020B0604020202020204" pitchFamily="34" charset="0"/>
                        </a:rPr>
                        <a:t>Birth defects, fetal death, growth retardation, premature birth, low birth weight, developmental disorders, difficulty sucking and swallowing, and hypersensitivity to touch after birth </a:t>
                      </a:r>
                    </a:p>
                  </a:txBody>
                  <a:tcPr marT="45726" marB="45726"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2"/>
                  </a:ext>
                </a:extLst>
              </a:tr>
              <a:tr h="851394">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pPr>
                      <a:r>
                        <a:rPr lang="en-US" sz="2000" kern="1200" dirty="0">
                          <a:solidFill>
                            <a:schemeClr val="tx1"/>
                          </a:solidFill>
                          <a:latin typeface="Arial" panose="020B0604020202020204" pitchFamily="34" charset="0"/>
                          <a:ea typeface="+mn-ea"/>
                          <a:cs typeface="Arial" panose="020B0604020202020204" pitchFamily="34" charset="0"/>
                        </a:rPr>
                        <a:t>Parents manufacture drugs in the home</a:t>
                      </a:r>
                    </a:p>
                  </a:txBody>
                  <a:tcPr marT="45726" marB="45726"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tx1"/>
                          </a:solidFill>
                          <a:latin typeface="Arial" panose="020B0604020202020204" pitchFamily="34" charset="0"/>
                          <a:ea typeface="+mn-ea"/>
                          <a:cs typeface="Arial" panose="020B0604020202020204" pitchFamily="34" charset="0"/>
                        </a:rPr>
                        <a:t>Children most at-risk for contamination and need for medical interventions</a:t>
                      </a:r>
                    </a:p>
                  </a:txBody>
                  <a:tcPr marT="45726" marB="45726" horzOverflow="overflow">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3"/>
                  </a:ext>
                </a:extLst>
              </a:tr>
              <a:tr h="33832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0" algn="l"/>
                        </a:tabLst>
                      </a:pPr>
                      <a:r>
                        <a:rPr lang="en-US" sz="2000" kern="1200" dirty="0">
                          <a:solidFill>
                            <a:schemeClr val="tx1"/>
                          </a:solidFill>
                          <a:latin typeface="Arial" panose="020B0604020202020204" pitchFamily="34" charset="0"/>
                          <a:ea typeface="+mn-ea"/>
                          <a:cs typeface="Arial" panose="020B0604020202020204" pitchFamily="34" charset="0"/>
                        </a:rPr>
                        <a:t>Parents distribute or sell drugs</a:t>
                      </a:r>
                    </a:p>
                  </a:txBody>
                  <a:tcPr marT="45726" marB="45726"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tx1"/>
                          </a:solidFill>
                          <a:latin typeface="Arial" panose="020B0604020202020204" pitchFamily="34" charset="0"/>
                          <a:ea typeface="+mn-ea"/>
                          <a:cs typeface="Arial" panose="020B0604020202020204" pitchFamily="34" charset="0"/>
                        </a:rPr>
                        <a:t>Children at increased risk due to persons in the home purchasing or using drugs</a:t>
                      </a:r>
                    </a:p>
                  </a:txBody>
                  <a:tcPr marT="45726" marB="45726" horzOverflow="overflow">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0004"/>
                  </a:ext>
                </a:extLst>
              </a:tr>
              <a:tr h="338328">
                <a:tc>
                  <a:txBody>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None/>
                        <a:tabLst>
                          <a:tab pos="0" algn="l"/>
                        </a:tabLst>
                      </a:pPr>
                      <a:r>
                        <a:rPr lang="en-US" sz="2000" kern="1200" dirty="0">
                          <a:solidFill>
                            <a:schemeClr val="tx1"/>
                          </a:solidFill>
                          <a:latin typeface="Arial" panose="020B0604020202020204" pitchFamily="34" charset="0"/>
                          <a:ea typeface="+mn-ea"/>
                          <a:cs typeface="Arial" panose="020B0604020202020204" pitchFamily="34" charset="0"/>
                        </a:rPr>
                        <a:t>Parents operate a “super lab,” manufacturing large quantities of drugs</a:t>
                      </a:r>
                    </a:p>
                  </a:txBody>
                  <a:tcPr marT="45726" marB="45726" horzOverflow="overflow">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2000" kern="1200" dirty="0">
                          <a:solidFill>
                            <a:schemeClr val="tx1"/>
                          </a:solidFill>
                          <a:latin typeface="Arial" panose="020B0604020202020204" pitchFamily="34" charset="0"/>
                          <a:ea typeface="+mn-ea"/>
                          <a:cs typeface="Arial" panose="020B0604020202020204" pitchFamily="34" charset="0"/>
                        </a:rPr>
                        <a:t>Children less likely to be in these settings but may experience environmental exposure; parents will be incarcerated</a:t>
                      </a:r>
                    </a:p>
                  </a:txBody>
                  <a:tcPr marT="45726" marB="45726" horzOverflow="overflow">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2DEEF"/>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97070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1308399"/>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641166" hangingPunct="1"/>
            <a:r>
              <a:rPr lang="en-US" sz="4000" b="0" kern="1200" cap="none" dirty="0">
                <a:solidFill>
                  <a:srgbClr val="FFFFFF"/>
                </a:solidFill>
                <a:latin typeface="Arial" panose="020B0604020202020204" pitchFamily="34" charset="0"/>
                <a:cs typeface="Arial" panose="020B0604020202020204" pitchFamily="34" charset="0"/>
              </a:rPr>
              <a:t>Effects of Parental Use of Methamphetamine </a:t>
            </a:r>
            <a:br>
              <a:rPr lang="en-US" sz="4000" b="0" kern="1200" cap="none" dirty="0">
                <a:solidFill>
                  <a:srgbClr val="FFFFFF"/>
                </a:solidFill>
                <a:latin typeface="Arial" panose="020B0604020202020204" pitchFamily="34" charset="0"/>
                <a:cs typeface="Arial" panose="020B0604020202020204" pitchFamily="34" charset="0"/>
              </a:rPr>
            </a:br>
            <a:r>
              <a:rPr lang="en-US" sz="4000" b="0" kern="1200" cap="none" dirty="0">
                <a:solidFill>
                  <a:srgbClr val="FFFFFF"/>
                </a:solidFill>
                <a:latin typeface="Arial" panose="020B0604020202020204" pitchFamily="34" charset="0"/>
                <a:cs typeface="Arial" panose="020B0604020202020204" pitchFamily="34" charset="0"/>
              </a:rPr>
              <a:t>on Children and Adolescents</a:t>
            </a:r>
          </a:p>
        </p:txBody>
      </p:sp>
      <p:sp>
        <p:nvSpPr>
          <p:cNvPr id="2" name="Rectangle 1"/>
          <p:cNvSpPr/>
          <p:nvPr/>
        </p:nvSpPr>
        <p:spPr>
          <a:xfrm>
            <a:off x="457200" y="1554480"/>
            <a:ext cx="10556042" cy="3339376"/>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Children affected by parental methamphetamine use are often exposed to violence, parental absence, emotional abuse, and chronic maltreatment; these factors have detrimental effects on child development.</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Parents with methamphetamine use disorder often exhibit irritability, anger, and violence, compromising child safety.</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Exposure to psychoactive components of the stimulant during childhood can hinder development and lead to cognitive deficits.</a:t>
            </a:r>
          </a:p>
          <a:p>
            <a:pPr marL="285750" indent="-285750">
              <a:buFont typeface="Arial" panose="020B0604020202020204" pitchFamily="34" charset="0"/>
              <a:buChar char="•"/>
            </a:pPr>
            <a:endParaRPr lang="en-US" dirty="0">
              <a:solidFill>
                <a:srgbClr val="0F4162"/>
              </a:solidFill>
              <a:latin typeface="Arial" panose="020B0604020202020204" pitchFamily="34" charset="0"/>
              <a:cs typeface="Arial" panose="020B0604020202020204" pitchFamily="34" charset="0"/>
            </a:endParaRPr>
          </a:p>
        </p:txBody>
      </p:sp>
      <p:sp>
        <p:nvSpPr>
          <p:cNvPr id="3" name="TextBox 2"/>
          <p:cNvSpPr txBox="1"/>
          <p:nvPr/>
        </p:nvSpPr>
        <p:spPr>
          <a:xfrm>
            <a:off x="7186863" y="6417453"/>
            <a:ext cx="5005137"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Helvetica Light"/>
                <a:cs typeface="Helvetica Light"/>
                <a:sym typeface="Helvetica Light"/>
              </a:rPr>
              <a:t>(Carlson et al., 2012; Drug Enforcement Administration,</a:t>
            </a:r>
            <a:r>
              <a:rPr kumimoji="0" lang="en-US" sz="1400" b="0" i="0" u="none" strike="noStrike" cap="none" spc="0" normalizeH="0" dirty="0">
                <a:ln>
                  <a:noFill/>
                </a:ln>
                <a:solidFill>
                  <a:srgbClr val="000000"/>
                </a:solidFill>
                <a:effectLst/>
                <a:uFillTx/>
                <a:latin typeface="+mj-lt"/>
                <a:ea typeface="Helvetica Light"/>
                <a:cs typeface="Helvetica Light"/>
                <a:sym typeface="Helvetica Light"/>
              </a:rPr>
              <a:t> 2011)</a:t>
            </a:r>
            <a:endParaRPr kumimoji="0" lang="en-US" sz="1400" b="0" i="0" u="none" strike="noStrike" cap="none" spc="0" normalizeH="0" baseline="0" dirty="0">
              <a:ln>
                <a:noFill/>
              </a:ln>
              <a:solidFill>
                <a:srgbClr val="000000"/>
              </a:solidFill>
              <a:effectLst/>
              <a:uFillTx/>
              <a:latin typeface="+mj-lt"/>
              <a:ea typeface="Helvetica Light"/>
              <a:cs typeface="Helvetica Light"/>
              <a:sym typeface="Helvetica Light"/>
            </a:endParaRPr>
          </a:p>
        </p:txBody>
      </p:sp>
    </p:spTree>
    <p:extLst>
      <p:ext uri="{BB962C8B-B14F-4D97-AF65-F5344CB8AC3E}">
        <p14:creationId xmlns:p14="http://schemas.microsoft.com/office/powerpoint/2010/main" val="2276448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473149" y="2900300"/>
            <a:ext cx="8404196" cy="2585323"/>
          </a:xfrm>
          <a:prstGeom prst="rect">
            <a:avLst/>
          </a:prstGeom>
          <a:noFill/>
        </p:spPr>
        <p:txBody>
          <a:bodyPr wrap="square" rtlCol="0">
            <a:spAutoFit/>
          </a:bodyPr>
          <a:lstStyle/>
          <a:p>
            <a:endParaRPr lang="en-US" sz="5400" dirty="0">
              <a:solidFill>
                <a:prstClr val="white"/>
              </a:solidFill>
            </a:endParaRPr>
          </a:p>
          <a:p>
            <a:r>
              <a:rPr lang="en-US" sz="5400" dirty="0">
                <a:solidFill>
                  <a:prstClr val="white"/>
                </a:solidFill>
              </a:rPr>
              <a:t>Prenatal Exposure </a:t>
            </a:r>
          </a:p>
          <a:p>
            <a:r>
              <a:rPr lang="en-US" sz="5400" dirty="0">
                <a:solidFill>
                  <a:prstClr val="white"/>
                </a:solidFill>
              </a:rPr>
              <a:t>to Methamphetamine</a:t>
            </a:r>
            <a:endParaRPr lang="en-US" sz="54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644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80160"/>
            <a:ext cx="10712500" cy="3970318"/>
          </a:xfrm>
          <a:prstGeom prst="rect">
            <a:avLst/>
          </a:prstGeom>
        </p:spPr>
        <p:txBody>
          <a:bodyPr wrap="square">
            <a:spAutoFit/>
          </a:bodyPr>
          <a:lstStyle/>
          <a:p>
            <a:pPr>
              <a:spcBef>
                <a:spcPts val="600"/>
              </a:spcBef>
              <a:spcAft>
                <a:spcPts val="600"/>
              </a:spcAft>
            </a:pPr>
            <a:r>
              <a:rPr lang="en-US" sz="2400" dirty="0">
                <a:latin typeface="Arial" panose="020B0604020202020204" pitchFamily="34" charset="0"/>
                <a:cs typeface="Arial" panose="020B0604020202020204" pitchFamily="34" charset="0"/>
              </a:rPr>
              <a:t>Studies on methamphetamine-exposed pregnancy outcomes have been limited because of:</a:t>
            </a:r>
          </a:p>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Retrospective measures of drug use</a:t>
            </a:r>
          </a:p>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Lack of control for confounding factors such as:</a:t>
            </a:r>
          </a:p>
          <a:p>
            <a:pPr marL="800100" lvl="1"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Other drug use, including tobacco</a:t>
            </a:r>
          </a:p>
          <a:p>
            <a:pPr marL="800100" lvl="1"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Poverty</a:t>
            </a:r>
          </a:p>
          <a:p>
            <a:pPr marL="800100" lvl="1"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Poor diet</a:t>
            </a:r>
          </a:p>
          <a:p>
            <a:pPr marL="800100" lvl="1"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Lack of prenatal care</a:t>
            </a:r>
          </a:p>
        </p:txBody>
      </p:sp>
      <p:sp>
        <p:nvSpPr>
          <p:cNvPr id="5" name="Title 5"/>
          <p:cNvSpPr txBox="1">
            <a:spLocks/>
          </p:cNvSpPr>
          <p:nvPr/>
        </p:nvSpPr>
        <p:spPr>
          <a:xfrm>
            <a:off x="0" y="1"/>
            <a:ext cx="12192000" cy="1051560"/>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4000" dirty="0">
                <a:solidFill>
                  <a:srgbClr val="FFFFFF"/>
                </a:solidFill>
                <a:latin typeface="Arial" panose="020B0604020202020204" pitchFamily="34" charset="0"/>
                <a:cs typeface="Arial" panose="020B0604020202020204" pitchFamily="34" charset="0"/>
              </a:rPr>
              <a:t>Prenatal Exposure to Methamphetamine</a:t>
            </a:r>
          </a:p>
        </p:txBody>
      </p:sp>
      <p:sp>
        <p:nvSpPr>
          <p:cNvPr id="2" name="TextBox 1"/>
          <p:cNvSpPr txBox="1"/>
          <p:nvPr/>
        </p:nvSpPr>
        <p:spPr>
          <a:xfrm>
            <a:off x="7162800" y="6343650"/>
            <a:ext cx="534724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(National Institute on Drug Abuse, 2018b; </a:t>
            </a:r>
            <a:r>
              <a:rPr lang="en-US" sz="1400" dirty="0">
                <a:solidFill>
                  <a:prstClr val="black"/>
                </a:solidFill>
                <a:latin typeface="Arial" panose="020B0604020202020204" pitchFamily="34" charset="0"/>
                <a:cs typeface="Arial" panose="020B0604020202020204" pitchFamily="34" charset="0"/>
              </a:rPr>
              <a:t>Wright et al., 2015</a:t>
            </a:r>
            <a:r>
              <a:rPr lang="en-US" sz="1400" dirty="0">
                <a:latin typeface="Arial" panose="020B0604020202020204" pitchFamily="34" charset="0"/>
                <a:cs typeface="Arial" panose="020B0604020202020204" pitchFamily="34" charset="0"/>
              </a:rPr>
              <a:t>)</a:t>
            </a:r>
            <a:endParaRPr lang="en-US" sz="1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34269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118872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Methamphetamine and Prenatal Exposure:</a:t>
            </a:r>
            <a:br>
              <a:rPr lang="en-US" sz="4000" kern="12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Short-Term Outcomes</a:t>
            </a:r>
            <a:endParaRPr lang="en-US" sz="4000" kern="1200" dirty="0">
              <a:solidFill>
                <a:srgbClr val="FFFFFF"/>
              </a:solidFill>
              <a:latin typeface="Arial" panose="020B0604020202020204" pitchFamily="34" charset="0"/>
              <a:cs typeface="Arial" panose="020B0604020202020204" pitchFamily="34" charset="0"/>
            </a:endParaRPr>
          </a:p>
        </p:txBody>
      </p:sp>
      <p:sp>
        <p:nvSpPr>
          <p:cNvPr id="2" name="Rectangle 1"/>
          <p:cNvSpPr/>
          <p:nvPr/>
        </p:nvSpPr>
        <p:spPr>
          <a:xfrm>
            <a:off x="457200" y="1463040"/>
            <a:ext cx="10865733" cy="3354765"/>
          </a:xfrm>
          <a:prstGeom prst="rect">
            <a:avLst/>
          </a:prstGeom>
        </p:spPr>
        <p:txBody>
          <a:bodyPr wrap="square">
            <a:spAutoFit/>
          </a:bodyPr>
          <a:lstStyle/>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Prenatal exposure to methamphetamine during pregnancy has negative effects on childhood development </a:t>
            </a:r>
          </a:p>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Infant Development, Environment, and Lifestyle (IDEAL) Study concluded that infants exposed to methamphetamine in utero are more likely to have gestational growth restrictions compared to children who are not prenatally exposed</a:t>
            </a:r>
          </a:p>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Prenatal methamphetamine exposure is associated with increased fetal stress, cognitive deficits, and growth abnormalities</a:t>
            </a:r>
          </a:p>
        </p:txBody>
      </p:sp>
      <p:sp>
        <p:nvSpPr>
          <p:cNvPr id="3" name="TextBox 2"/>
          <p:cNvSpPr txBox="1"/>
          <p:nvPr/>
        </p:nvSpPr>
        <p:spPr>
          <a:xfrm>
            <a:off x="9864661" y="6412522"/>
            <a:ext cx="2198385" cy="316524"/>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(Smith et al., 2006, 2015)</a:t>
            </a:r>
          </a:p>
        </p:txBody>
      </p:sp>
    </p:spTree>
    <p:extLst>
      <p:ext uri="{BB962C8B-B14F-4D97-AF65-F5344CB8AC3E}">
        <p14:creationId xmlns:p14="http://schemas.microsoft.com/office/powerpoint/2010/main" val="35023099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Learning Objectives</a:t>
            </a:r>
          </a:p>
        </p:txBody>
      </p:sp>
      <p:sp>
        <p:nvSpPr>
          <p:cNvPr id="2" name="Rectangle 1"/>
          <p:cNvSpPr/>
          <p:nvPr/>
        </p:nvSpPr>
        <p:spPr>
          <a:xfrm>
            <a:off x="457200" y="1280160"/>
            <a:ext cx="11201400" cy="5601533"/>
          </a:xfrm>
          <a:prstGeom prst="rect">
            <a:avLst/>
          </a:prstGeom>
        </p:spPr>
        <p:txBody>
          <a:bodyPr wrap="square">
            <a:spAutoFit/>
          </a:bodyPr>
          <a:lstStyle/>
          <a:p>
            <a:pPr>
              <a:spcBef>
                <a:spcPts val="600"/>
              </a:spcBef>
              <a:spcAft>
                <a:spcPts val="600"/>
              </a:spcAft>
            </a:pPr>
            <a:r>
              <a:rPr lang="en-US" sz="2400" dirty="0">
                <a:latin typeface="Arial" panose="020B0604020202020204" pitchFamily="34" charset="0"/>
                <a:cs typeface="Arial" panose="020B0604020202020204" pitchFamily="34" charset="0"/>
              </a:rPr>
              <a:t>After completing this training, child welfare workers will:</a:t>
            </a:r>
          </a:p>
          <a:p>
            <a:pPr marL="800100" lvl="1" indent="-342900">
              <a:spcBef>
                <a:spcPts val="600"/>
              </a:spcBef>
              <a:spcAft>
                <a:spcPts val="600"/>
              </a:spcAft>
              <a:buFont typeface="Symbol" panose="05050102010706020507" pitchFamily="18" charset="2"/>
              <a:buChar char=""/>
            </a:pPr>
            <a:r>
              <a:rPr lang="en-US" sz="2400" dirty="0">
                <a:latin typeface="Arial" panose="020B0604020202020204" pitchFamily="34" charset="0"/>
                <a:cs typeface="Arial" panose="020B0604020202020204" pitchFamily="34" charset="0"/>
              </a:rPr>
              <a:t>Discuss the context and prevalence of methamphetamine use </a:t>
            </a:r>
          </a:p>
          <a:p>
            <a:pPr marL="800100" lvl="1" indent="-342900">
              <a:spcBef>
                <a:spcPts val="600"/>
              </a:spcBef>
              <a:spcAft>
                <a:spcPts val="600"/>
              </a:spcAft>
              <a:buFont typeface="Symbol" panose="05050102010706020507" pitchFamily="18" charset="2"/>
              <a:buChar char=""/>
            </a:pPr>
            <a:r>
              <a:rPr lang="en-US" sz="2400" dirty="0">
                <a:latin typeface="Arial" panose="020B0604020202020204" pitchFamily="34" charset="0"/>
                <a:cs typeface="Arial" panose="020B0604020202020204" pitchFamily="34" charset="0"/>
              </a:rPr>
              <a:t>Identify the effects of methamphetamine use</a:t>
            </a:r>
          </a:p>
          <a:p>
            <a:pPr marL="800100" lvl="1" indent="-342900">
              <a:spcBef>
                <a:spcPts val="600"/>
              </a:spcBef>
              <a:spcAft>
                <a:spcPts val="600"/>
              </a:spcAft>
              <a:buFont typeface="Symbol" panose="05050102010706020507" pitchFamily="18" charset="2"/>
              <a:buChar char=""/>
            </a:pPr>
            <a:r>
              <a:rPr lang="en-US" sz="2400" dirty="0">
                <a:latin typeface="Arial" panose="020B0604020202020204" pitchFamily="34" charset="0"/>
                <a:cs typeface="Arial" panose="020B0604020202020204" pitchFamily="34" charset="0"/>
              </a:rPr>
              <a:t>Recognize signs of methamphetamine use with families in child welfare</a:t>
            </a:r>
          </a:p>
          <a:p>
            <a:pPr marL="800100" lvl="1" indent="-342900">
              <a:spcBef>
                <a:spcPts val="600"/>
              </a:spcBef>
              <a:spcAft>
                <a:spcPts val="600"/>
              </a:spcAft>
              <a:buFont typeface="Symbol" panose="05050102010706020507" pitchFamily="18" charset="2"/>
              <a:buChar char=""/>
            </a:pPr>
            <a:r>
              <a:rPr lang="en-US" sz="2400" dirty="0">
                <a:latin typeface="Arial" panose="020B0604020202020204" pitchFamily="34" charset="0"/>
                <a:cs typeface="Arial" panose="020B0604020202020204" pitchFamily="34" charset="0"/>
              </a:rPr>
              <a:t>Recognize signs of methamphetamine manufacturing </a:t>
            </a:r>
          </a:p>
          <a:p>
            <a:pPr marL="800100" lvl="1" indent="-342900">
              <a:spcBef>
                <a:spcPts val="600"/>
              </a:spcBef>
              <a:spcAft>
                <a:spcPts val="600"/>
              </a:spcAft>
              <a:buFont typeface="Symbol" panose="05050102010706020507" pitchFamily="18" charset="2"/>
              <a:buChar char=""/>
            </a:pPr>
            <a:r>
              <a:rPr lang="en-US" sz="2400" dirty="0">
                <a:latin typeface="Arial" panose="020B0604020202020204" pitchFamily="34" charset="0"/>
                <a:cs typeface="Arial" panose="020B0604020202020204" pitchFamily="34" charset="0"/>
              </a:rPr>
              <a:t>Understand the effects of parental methamphetamine use on risk and safety to children</a:t>
            </a:r>
          </a:p>
          <a:p>
            <a:pPr marL="800100" lvl="1" indent="-342900">
              <a:spcBef>
                <a:spcPts val="600"/>
              </a:spcBef>
              <a:spcAft>
                <a:spcPts val="600"/>
              </a:spcAft>
              <a:buFont typeface="Symbol" panose="05050102010706020507" pitchFamily="18" charset="2"/>
              <a:buChar char=""/>
            </a:pPr>
            <a:r>
              <a:rPr lang="en-US" sz="2400" dirty="0">
                <a:latin typeface="Arial" panose="020B0604020202020204" pitchFamily="34" charset="0"/>
                <a:cs typeface="Arial" panose="020B0604020202020204" pitchFamily="34" charset="0"/>
              </a:rPr>
              <a:t>Identify evidence-based and practice-informed strategies to address methamphetamine use disorders, engagement strategies, and treatment resources </a:t>
            </a:r>
          </a:p>
          <a:p>
            <a:pPr marL="800100" lvl="1" indent="-342900">
              <a:spcBef>
                <a:spcPts val="600"/>
              </a:spcBef>
              <a:spcAft>
                <a:spcPts val="600"/>
              </a:spcAft>
              <a:buFont typeface="Symbol" panose="05050102010706020507" pitchFamily="18" charset="2"/>
              <a:buChar char=""/>
            </a:pPr>
            <a:r>
              <a:rPr lang="en-US" sz="2400" dirty="0">
                <a:latin typeface="Arial" panose="020B0604020202020204" pitchFamily="34" charset="0"/>
                <a:cs typeface="Arial" panose="020B0604020202020204" pitchFamily="34" charset="0"/>
              </a:rPr>
              <a:t>Apply casework practice strategies in child welfare cases involving methamphetamine</a:t>
            </a:r>
          </a:p>
        </p:txBody>
      </p:sp>
    </p:spTree>
    <p:extLst>
      <p:ext uri="{BB962C8B-B14F-4D97-AF65-F5344CB8AC3E}">
        <p14:creationId xmlns:p14="http://schemas.microsoft.com/office/powerpoint/2010/main" val="37694464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a:extLs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374" t="12209" r="28839" b="-427"/>
          <a:stretch/>
        </p:blipFill>
        <p:spPr>
          <a:xfrm>
            <a:off x="8045793" y="1675650"/>
            <a:ext cx="3653901" cy="4770499"/>
          </a:xfrm>
          <a:prstGeom prst="rect">
            <a:avLst/>
          </a:prstGeom>
        </p:spPr>
      </p:pic>
      <p:grpSp>
        <p:nvGrpSpPr>
          <p:cNvPr id="27" name="Group 26">
            <a:extLst>
              <a:ext uri="{C183D7F6-B498-43B3-948B-1728B52AA6E4}">
                <adec:decorative xmlns:adec="http://schemas.microsoft.com/office/drawing/2017/decorative" val="1"/>
              </a:ext>
            </a:extLst>
          </p:cNvPr>
          <p:cNvGrpSpPr/>
          <p:nvPr/>
        </p:nvGrpSpPr>
        <p:grpSpPr>
          <a:xfrm>
            <a:off x="561753" y="1675650"/>
            <a:ext cx="7291876" cy="4770499"/>
            <a:chOff x="395346" y="266942"/>
            <a:chExt cx="7626250" cy="4770499"/>
          </a:xfrm>
        </p:grpSpPr>
        <p:sp>
          <p:nvSpPr>
            <p:cNvPr id="8" name="Rectangle 7"/>
            <p:cNvSpPr/>
            <p:nvPr/>
          </p:nvSpPr>
          <p:spPr>
            <a:xfrm>
              <a:off x="4293999" y="266942"/>
              <a:ext cx="3727597" cy="4770499"/>
            </a:xfrm>
            <a:prstGeom prst="rect">
              <a:avLst/>
            </a:prstGeom>
            <a:blipFill dpi="0" rotWithShape="1">
              <a:blip r:embed="rId4">
                <a:alphaModFix amt="75000"/>
                <a:grayscl/>
              </a:blip>
              <a:srcRect/>
              <a:stretch>
                <a:fillRect/>
              </a:stretch>
            </a:blipFill>
            <a:ln>
              <a:noFill/>
            </a:ln>
            <a:effectLst>
              <a:outerShdw blurRad="292100" dist="101600" dir="2700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0" dirty="0">
                <a:solidFill>
                  <a:prstClr val="white"/>
                </a:solidFill>
              </a:endParaRPr>
            </a:p>
          </p:txBody>
        </p:sp>
        <p:pic>
          <p:nvPicPr>
            <p:cNvPr id="6" name="Picture 5"/>
            <p:cNvPicPr>
              <a:picLocks noChangeAspect="1"/>
            </p:cNvPicPr>
            <p:nvPr/>
          </p:nvPicPr>
          <p:blipFill rotWithShape="1">
            <a:blip r:embed="rId5" cstate="print">
              <a:grayscl/>
              <a:extLst>
                <a:ext uri="{28A0092B-C50C-407E-A947-70E740481C1C}">
                  <a14:useLocalDpi xmlns:a14="http://schemas.microsoft.com/office/drawing/2010/main" val="0"/>
                </a:ext>
              </a:extLst>
            </a:blip>
            <a:srcRect l="46028"/>
            <a:stretch/>
          </p:blipFill>
          <p:spPr>
            <a:xfrm>
              <a:off x="395346" y="266942"/>
              <a:ext cx="3724794" cy="4770499"/>
            </a:xfrm>
            <a:prstGeom prst="rect">
              <a:avLst/>
            </a:prstGeom>
            <a:ln>
              <a:noFill/>
            </a:ln>
            <a:effectLst>
              <a:outerShdw blurRad="292100" dist="101600" dir="2700000" algn="tl" rotWithShape="0">
                <a:srgbClr val="333333">
                  <a:alpha val="65000"/>
                </a:srgbClr>
              </a:outerShdw>
            </a:effectLst>
          </p:spPr>
        </p:pic>
      </p:grpSp>
      <p:grpSp>
        <p:nvGrpSpPr>
          <p:cNvPr id="26" name="Group 25"/>
          <p:cNvGrpSpPr/>
          <p:nvPr/>
        </p:nvGrpSpPr>
        <p:grpSpPr>
          <a:xfrm>
            <a:off x="561754" y="1781990"/>
            <a:ext cx="10711275" cy="4309874"/>
            <a:chOff x="543153" y="1150903"/>
            <a:chExt cx="10711276" cy="4309873"/>
          </a:xfrm>
        </p:grpSpPr>
        <p:sp>
          <p:nvSpPr>
            <p:cNvPr id="11" name="TextBox 10"/>
            <p:cNvSpPr txBox="1"/>
            <p:nvPr/>
          </p:nvSpPr>
          <p:spPr>
            <a:xfrm>
              <a:off x="1236672" y="2918469"/>
              <a:ext cx="2718116" cy="707886"/>
            </a:xfrm>
            <a:prstGeom prst="rect">
              <a:avLst/>
            </a:prstGeom>
            <a:noFill/>
          </p:spPr>
          <p:txBody>
            <a:bodyPr wrap="none" rtlCol="0">
              <a:spAutoFit/>
            </a:bodyPr>
            <a:lstStyle/>
            <a:p>
              <a:r>
                <a:rPr lang="en-US" sz="4000" b="1" spc="-151" dirty="0">
                  <a:solidFill>
                    <a:prstClr val="black"/>
                  </a:solidFill>
                  <a:latin typeface="Arial" panose="020B0604020202020204" pitchFamily="34" charset="0"/>
                  <a:cs typeface="Arial" panose="020B0604020202020204" pitchFamily="34" charset="0"/>
                </a:rPr>
                <a:t>Short-Term</a:t>
              </a:r>
            </a:p>
          </p:txBody>
        </p:sp>
        <p:sp>
          <p:nvSpPr>
            <p:cNvPr id="12" name="TextBox 11"/>
            <p:cNvSpPr txBox="1"/>
            <p:nvPr/>
          </p:nvSpPr>
          <p:spPr>
            <a:xfrm>
              <a:off x="8339592" y="1150903"/>
              <a:ext cx="2914837" cy="769441"/>
            </a:xfrm>
            <a:prstGeom prst="rect">
              <a:avLst/>
            </a:prstGeom>
            <a:solidFill>
              <a:schemeClr val="bg1">
                <a:alpha val="70000"/>
              </a:schemeClr>
            </a:solidFill>
          </p:spPr>
          <p:txBody>
            <a:bodyPr wrap="none" rtlCol="0">
              <a:spAutoFit/>
            </a:bodyPr>
            <a:lstStyle/>
            <a:p>
              <a:r>
                <a:rPr lang="en-US" sz="4400" b="1" spc="-151" dirty="0">
                  <a:solidFill>
                    <a:prstClr val="black"/>
                  </a:solidFill>
                  <a:latin typeface="Arial" panose="020B0604020202020204" pitchFamily="34" charset="0"/>
                  <a:cs typeface="Arial" panose="020B0604020202020204" pitchFamily="34" charset="0"/>
                </a:rPr>
                <a:t>Long-Term</a:t>
              </a:r>
            </a:p>
          </p:txBody>
        </p:sp>
        <p:grpSp>
          <p:nvGrpSpPr>
            <p:cNvPr id="16" name="Group 15"/>
            <p:cNvGrpSpPr/>
            <p:nvPr/>
          </p:nvGrpSpPr>
          <p:grpSpPr>
            <a:xfrm>
              <a:off x="543153" y="3700284"/>
              <a:ext cx="10206193" cy="459573"/>
              <a:chOff x="719984" y="1603067"/>
              <a:chExt cx="10206193" cy="459573"/>
            </a:xfrm>
          </p:grpSpPr>
          <p:cxnSp>
            <p:nvCxnSpPr>
              <p:cNvPr id="15" name="Straight Connector 14"/>
              <p:cNvCxnSpPr/>
              <p:nvPr/>
            </p:nvCxnSpPr>
            <p:spPr>
              <a:xfrm>
                <a:off x="962654" y="1655813"/>
                <a:ext cx="9837396" cy="28847"/>
              </a:xfrm>
              <a:prstGeom prst="bentConnector3">
                <a:avLst>
                  <a:gd name="adj1" fmla="val 50000"/>
                </a:avLst>
              </a:prstGeom>
              <a:ln>
                <a:solidFill>
                  <a:schemeClr val="bg1"/>
                </a:solidFill>
              </a:ln>
            </p:spPr>
            <p:style>
              <a:lnRef idx="1">
                <a:schemeClr val="accent2"/>
              </a:lnRef>
              <a:fillRef idx="0">
                <a:schemeClr val="accent2"/>
              </a:fillRef>
              <a:effectRef idx="0">
                <a:schemeClr val="accent2"/>
              </a:effectRef>
              <a:fontRef idx="minor">
                <a:schemeClr val="tx1"/>
              </a:fontRef>
            </p:style>
          </p:cxnSp>
          <p:sp>
            <p:nvSpPr>
              <p:cNvPr id="17" name="Oval 16"/>
              <p:cNvSpPr/>
              <p:nvPr/>
            </p:nvSpPr>
            <p:spPr>
              <a:xfrm>
                <a:off x="719984" y="1603067"/>
                <a:ext cx="485341" cy="445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0" dirty="0">
                  <a:solidFill>
                    <a:prstClr val="white"/>
                  </a:solidFill>
                </a:endParaRPr>
              </a:p>
            </p:txBody>
          </p:sp>
          <p:sp>
            <p:nvSpPr>
              <p:cNvPr id="18" name="Oval 17"/>
              <p:cNvSpPr/>
              <p:nvPr/>
            </p:nvSpPr>
            <p:spPr>
              <a:xfrm>
                <a:off x="6090909" y="1617490"/>
                <a:ext cx="485341" cy="445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5000" dirty="0">
                    <a:solidFill>
                      <a:prstClr val="white"/>
                    </a:solidFill>
                  </a:rPr>
                  <a:t>v</a:t>
                </a:r>
              </a:p>
            </p:txBody>
          </p:sp>
          <p:sp>
            <p:nvSpPr>
              <p:cNvPr id="19" name="Oval 18"/>
              <p:cNvSpPr/>
              <p:nvPr/>
            </p:nvSpPr>
            <p:spPr>
              <a:xfrm>
                <a:off x="10440836" y="1603067"/>
                <a:ext cx="485341" cy="4451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5000" dirty="0">
                  <a:solidFill>
                    <a:prstClr val="white"/>
                  </a:solidFill>
                </a:endParaRPr>
              </a:p>
            </p:txBody>
          </p:sp>
        </p:grpSp>
        <p:sp>
          <p:nvSpPr>
            <p:cNvPr id="21" name="TextBox 20"/>
            <p:cNvSpPr txBox="1"/>
            <p:nvPr/>
          </p:nvSpPr>
          <p:spPr>
            <a:xfrm>
              <a:off x="939860" y="3908553"/>
              <a:ext cx="3214297" cy="1323439"/>
            </a:xfrm>
            <a:prstGeom prst="rect">
              <a:avLst/>
            </a:prstGeom>
            <a:noFill/>
          </p:spPr>
          <p:txBody>
            <a:bodyPr wrap="square" rtlCol="0">
              <a:spAutoFit/>
            </a:bodyPr>
            <a:lstStyle/>
            <a:p>
              <a:pPr algn="r"/>
              <a:r>
                <a:rPr lang="en-US" sz="2000" b="1" dirty="0">
                  <a:solidFill>
                    <a:prstClr val="white"/>
                  </a:solidFill>
                  <a:latin typeface="Arial" panose="020B0604020202020204" pitchFamily="34" charset="0"/>
                  <a:cs typeface="Arial" panose="020B0604020202020204" pitchFamily="34" charset="0"/>
                </a:rPr>
                <a:t>Birth Anomalies</a:t>
              </a:r>
            </a:p>
            <a:p>
              <a:pPr algn="r"/>
              <a:r>
                <a:rPr lang="en-US" sz="2000" b="1" dirty="0">
                  <a:solidFill>
                    <a:prstClr val="white"/>
                  </a:solidFill>
                  <a:latin typeface="Arial" panose="020B0604020202020204" pitchFamily="34" charset="0"/>
                  <a:cs typeface="Arial" panose="020B0604020202020204" pitchFamily="34" charset="0"/>
                </a:rPr>
                <a:t>Fetal Growth</a:t>
              </a:r>
            </a:p>
            <a:p>
              <a:pPr algn="r"/>
              <a:r>
                <a:rPr lang="en-US" sz="2000" b="1" dirty="0">
                  <a:solidFill>
                    <a:prstClr val="white"/>
                  </a:solidFill>
                  <a:latin typeface="Arial" panose="020B0604020202020204" pitchFamily="34" charset="0"/>
                  <a:cs typeface="Arial" panose="020B0604020202020204" pitchFamily="34" charset="0"/>
                </a:rPr>
                <a:t>Neurobehavioral Effects</a:t>
              </a:r>
            </a:p>
            <a:p>
              <a:pPr algn="r"/>
              <a:r>
                <a:rPr lang="en-US" sz="2000" b="1" dirty="0">
                  <a:solidFill>
                    <a:prstClr val="white"/>
                  </a:solidFill>
                  <a:latin typeface="Arial" panose="020B0604020202020204" pitchFamily="34" charset="0"/>
                  <a:cs typeface="Arial" panose="020B0604020202020204" pitchFamily="34" charset="0"/>
                </a:rPr>
                <a:t>Withdrawal</a:t>
              </a:r>
            </a:p>
          </p:txBody>
        </p:sp>
        <p:sp>
          <p:nvSpPr>
            <p:cNvPr id="22" name="TextBox 21"/>
            <p:cNvSpPr txBox="1"/>
            <p:nvPr/>
          </p:nvSpPr>
          <p:spPr>
            <a:xfrm>
              <a:off x="8348738" y="3829560"/>
              <a:ext cx="1691297" cy="1631216"/>
            </a:xfrm>
            <a:prstGeom prst="rect">
              <a:avLst/>
            </a:prstGeom>
            <a:solidFill>
              <a:schemeClr val="bg1">
                <a:alpha val="70000"/>
              </a:schemeClr>
            </a:solidFill>
          </p:spPr>
          <p:txBody>
            <a:bodyPr wrap="square" rtlCol="0">
              <a:spAutoFit/>
            </a:bodyPr>
            <a:lstStyle/>
            <a:p>
              <a:pPr algn="r"/>
              <a:r>
                <a:rPr lang="en-US" sz="2000" dirty="0">
                  <a:solidFill>
                    <a:prstClr val="black"/>
                  </a:solidFill>
                  <a:latin typeface="Arial" panose="020B0604020202020204" pitchFamily="34" charset="0"/>
                  <a:cs typeface="Arial" panose="020B0604020202020204" pitchFamily="34" charset="0"/>
                </a:rPr>
                <a:t>Achievement Behavior Cognition</a:t>
              </a:r>
            </a:p>
            <a:p>
              <a:pPr algn="r"/>
              <a:r>
                <a:rPr lang="en-US" sz="2000" dirty="0">
                  <a:solidFill>
                    <a:prstClr val="black"/>
                  </a:solidFill>
                  <a:latin typeface="Arial" panose="020B0604020202020204" pitchFamily="34" charset="0"/>
                  <a:cs typeface="Arial" panose="020B0604020202020204" pitchFamily="34" charset="0"/>
                </a:rPr>
                <a:t> Growth </a:t>
              </a:r>
            </a:p>
            <a:p>
              <a:pPr algn="r"/>
              <a:r>
                <a:rPr lang="en-US" sz="2000" dirty="0">
                  <a:solidFill>
                    <a:prstClr val="black"/>
                  </a:solidFill>
                  <a:latin typeface="Arial" panose="020B0604020202020204" pitchFamily="34" charset="0"/>
                  <a:cs typeface="Arial" panose="020B0604020202020204" pitchFamily="34" charset="0"/>
                </a:rPr>
                <a:t>Languag</a:t>
              </a:r>
              <a:r>
                <a:rPr lang="en-US" sz="2000" dirty="0">
                  <a:solidFill>
                    <a:prstClr val="black"/>
                  </a:solidFill>
                  <a:latin typeface="Trebuchet MS" panose="020B0603020202020204" pitchFamily="34" charset="0"/>
                  <a:cs typeface="Arial" panose="020B0604020202020204" pitchFamily="34" charset="0"/>
                </a:rPr>
                <a:t>e</a:t>
              </a:r>
            </a:p>
          </p:txBody>
        </p:sp>
      </p:grpSp>
      <p:sp>
        <p:nvSpPr>
          <p:cNvPr id="23" name="TextBox 22"/>
          <p:cNvSpPr txBox="1"/>
          <p:nvPr/>
        </p:nvSpPr>
        <p:spPr>
          <a:xfrm>
            <a:off x="288325" y="868406"/>
            <a:ext cx="11615351" cy="1200329"/>
          </a:xfrm>
          <a:prstGeom prst="rect">
            <a:avLst/>
          </a:prstGeom>
          <a:noFill/>
        </p:spPr>
        <p:txBody>
          <a:bodyPr wrap="square" rtlCol="0">
            <a:spAutoFit/>
          </a:bodyPr>
          <a:lstStyle/>
          <a:p>
            <a:r>
              <a:rPr lang="en-US" sz="2400" b="1" dirty="0">
                <a:solidFill>
                  <a:srgbClr val="0F4162"/>
                </a:solidFill>
                <a:latin typeface="Arial" panose="020B0604020202020204" pitchFamily="34" charset="0"/>
                <a:cs typeface="Arial" panose="020B0604020202020204" pitchFamily="34" charset="0"/>
              </a:rPr>
              <a:t>American Academy of Pediatrics Technical Report</a:t>
            </a:r>
          </a:p>
          <a:p>
            <a:r>
              <a:rPr lang="en-US" sz="2400" dirty="0">
                <a:solidFill>
                  <a:prstClr val="black"/>
                </a:solidFill>
                <a:latin typeface="Arial" panose="020B0604020202020204" pitchFamily="34" charset="0"/>
                <a:cs typeface="Arial" panose="020B0604020202020204" pitchFamily="34" charset="0"/>
              </a:rPr>
              <a:t>Comprehensive review of ~275 peer-reviewed articles over 40 years (1968–2006)</a:t>
            </a:r>
          </a:p>
          <a:p>
            <a:endParaRPr lang="en-US" sz="2400" dirty="0">
              <a:solidFill>
                <a:prstClr val="black">
                  <a:lumMod val="65000"/>
                  <a:lumOff val="35000"/>
                </a:prstClr>
              </a:solidFill>
              <a:latin typeface="Arial" panose="020B0604020202020204"/>
            </a:endParaRPr>
          </a:p>
        </p:txBody>
      </p:sp>
      <p:sp>
        <p:nvSpPr>
          <p:cNvPr id="2" name="TextBox 1"/>
          <p:cNvSpPr txBox="1"/>
          <p:nvPr/>
        </p:nvSpPr>
        <p:spPr>
          <a:xfrm>
            <a:off x="9560510" y="6552932"/>
            <a:ext cx="2720898"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1400" dirty="0">
                <a:solidFill>
                  <a:srgbClr val="000000"/>
                </a:solidFill>
                <a:latin typeface="Arial" panose="020B0604020202020204" pitchFamily="34" charset="0"/>
                <a:ea typeface="Helvetica Light"/>
                <a:cs typeface="Arial" panose="020B0604020202020204" pitchFamily="34" charset="0"/>
                <a:sym typeface="Helvetica Light"/>
              </a:rPr>
              <a:t>(Behnke &amp; Smith, 2013)</a:t>
            </a:r>
          </a:p>
        </p:txBody>
      </p:sp>
      <p:sp>
        <p:nvSpPr>
          <p:cNvPr id="20" name="Rectangle 2"/>
          <p:cNvSpPr txBox="1">
            <a:spLocks noChangeArrowheads="1"/>
          </p:cNvSpPr>
          <p:nvPr/>
        </p:nvSpPr>
        <p:spPr>
          <a:xfrm>
            <a:off x="0" y="-3815"/>
            <a:ext cx="12192000" cy="91440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457200"/>
            <a:r>
              <a:rPr lang="en-US" sz="4000" dirty="0">
                <a:solidFill>
                  <a:prstClr val="white">
                    <a:lumMod val="95000"/>
                  </a:prstClr>
                </a:solidFill>
                <a:latin typeface="Arial" panose="020B0604020202020204" pitchFamily="34" charset="0"/>
                <a:cs typeface="Arial" panose="020B0604020202020204" pitchFamily="34" charset="0"/>
                <a:sym typeface="Helvetica Light"/>
              </a:rPr>
              <a:t>Effects of Prenatal Substance Exposure</a:t>
            </a:r>
          </a:p>
        </p:txBody>
      </p:sp>
    </p:spTree>
    <p:extLst>
      <p:ext uri="{BB962C8B-B14F-4D97-AF65-F5344CB8AC3E}">
        <p14:creationId xmlns:p14="http://schemas.microsoft.com/office/powerpoint/2010/main" val="369931566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422387" y="1273172"/>
          <a:ext cx="11347226" cy="5051697"/>
        </p:xfrm>
        <a:graphic>
          <a:graphicData uri="http://schemas.openxmlformats.org/drawingml/2006/table">
            <a:tbl>
              <a:tblPr firstRow="1" bandRow="1">
                <a:tableStyleId>{5C22544A-7EE6-4342-B048-85BDC9FD1C3A}</a:tableStyleId>
              </a:tblPr>
              <a:tblGrid>
                <a:gridCol w="2671542">
                  <a:extLst>
                    <a:ext uri="{9D8B030D-6E8A-4147-A177-3AD203B41FA5}">
                      <a16:colId xmlns:a16="http://schemas.microsoft.com/office/drawing/2014/main" val="20000"/>
                    </a:ext>
                  </a:extLst>
                </a:gridCol>
                <a:gridCol w="2661387">
                  <a:extLst>
                    <a:ext uri="{9D8B030D-6E8A-4147-A177-3AD203B41FA5}">
                      <a16:colId xmlns:a16="http://schemas.microsoft.com/office/drawing/2014/main" val="20001"/>
                    </a:ext>
                  </a:extLst>
                </a:gridCol>
                <a:gridCol w="1836153">
                  <a:extLst>
                    <a:ext uri="{9D8B030D-6E8A-4147-A177-3AD203B41FA5}">
                      <a16:colId xmlns:a16="http://schemas.microsoft.com/office/drawing/2014/main" val="20002"/>
                    </a:ext>
                  </a:extLst>
                </a:gridCol>
                <a:gridCol w="1874010">
                  <a:extLst>
                    <a:ext uri="{9D8B030D-6E8A-4147-A177-3AD203B41FA5}">
                      <a16:colId xmlns:a16="http://schemas.microsoft.com/office/drawing/2014/main" val="20003"/>
                    </a:ext>
                  </a:extLst>
                </a:gridCol>
                <a:gridCol w="2304134">
                  <a:extLst>
                    <a:ext uri="{9D8B030D-6E8A-4147-A177-3AD203B41FA5}">
                      <a16:colId xmlns:a16="http://schemas.microsoft.com/office/drawing/2014/main" val="20004"/>
                    </a:ext>
                  </a:extLst>
                </a:gridCol>
              </a:tblGrid>
              <a:tr h="512172">
                <a:tc>
                  <a:txBody>
                    <a:bodyPr/>
                    <a:lstStyle/>
                    <a:p>
                      <a:endParaRPr lang="en-US"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algn="ctr"/>
                      <a:r>
                        <a:rPr lang="en-US" sz="1800" b="1" dirty="0">
                          <a:solidFill>
                            <a:schemeClr val="tx2">
                              <a:lumMod val="50000"/>
                            </a:schemeClr>
                          </a:solidFill>
                          <a:latin typeface="Arial" panose="020B0604020202020204" pitchFamily="34" charset="0"/>
                          <a:cs typeface="Arial" panose="020B0604020202020204" pitchFamily="34" charset="0"/>
                        </a:rPr>
                        <a:t>  Growth</a:t>
                      </a:r>
                      <a:r>
                        <a:rPr lang="en-US" sz="1800" b="1" baseline="0" dirty="0">
                          <a:solidFill>
                            <a:schemeClr val="tx2">
                              <a:lumMod val="50000"/>
                            </a:schemeClr>
                          </a:solidFill>
                          <a:latin typeface="Arial" panose="020B0604020202020204" pitchFamily="34" charset="0"/>
                          <a:cs typeface="Arial" panose="020B0604020202020204" pitchFamily="34" charset="0"/>
                        </a:rPr>
                        <a:t> </a:t>
                      </a:r>
                      <a:endParaRPr lang="en-US" sz="1800" b="1" dirty="0">
                        <a:solidFill>
                          <a:schemeClr val="tx2">
                            <a:lumMod val="50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algn="ctr"/>
                      <a:r>
                        <a:rPr lang="en-US" sz="1800" b="1" baseline="0" dirty="0">
                          <a:solidFill>
                            <a:schemeClr val="tx2">
                              <a:lumMod val="50000"/>
                            </a:schemeClr>
                          </a:solidFill>
                          <a:latin typeface="Arial" panose="020B0604020202020204" pitchFamily="34" charset="0"/>
                          <a:cs typeface="Arial" panose="020B0604020202020204" pitchFamily="34" charset="0"/>
                        </a:rPr>
                        <a:t>Anomalies </a:t>
                      </a:r>
                      <a:endParaRPr lang="en-US" sz="1800" b="1" dirty="0">
                        <a:solidFill>
                          <a:schemeClr val="tx2">
                            <a:lumMod val="50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algn="ctr"/>
                      <a:r>
                        <a:rPr lang="en-US" sz="1800" b="1" baseline="0" dirty="0">
                          <a:solidFill>
                            <a:schemeClr val="tx2">
                              <a:lumMod val="50000"/>
                            </a:schemeClr>
                          </a:solidFill>
                          <a:latin typeface="Arial" panose="020B0604020202020204" pitchFamily="34" charset="0"/>
                          <a:cs typeface="Arial" panose="020B0604020202020204" pitchFamily="34" charset="0"/>
                        </a:rPr>
                        <a:t>Withdrawal</a:t>
                      </a:r>
                      <a:endParaRPr lang="en-US" sz="1800" b="1" dirty="0">
                        <a:solidFill>
                          <a:schemeClr val="tx2">
                            <a:lumMod val="50000"/>
                          </a:schemeClr>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algn="ctr"/>
                      <a:r>
                        <a:rPr lang="en-US" sz="1800" b="1" dirty="0">
                          <a:solidFill>
                            <a:schemeClr val="tx2">
                              <a:lumMod val="50000"/>
                            </a:schemeClr>
                          </a:solidFill>
                          <a:latin typeface="Arial" panose="020B0604020202020204" pitchFamily="34" charset="0"/>
                          <a:cs typeface="Arial" panose="020B0604020202020204" pitchFamily="34" charset="0"/>
                        </a:rPr>
                        <a:t>Neurobehavioral</a:t>
                      </a:r>
                    </a:p>
                  </a:txBody>
                  <a:tcPr anchor="ctr">
                    <a:lnL w="12700" cmpd="sng">
                      <a:noFill/>
                    </a:lnL>
                    <a:lnR w="12700" cap="flat" cmpd="sng" algn="ctr">
                      <a:solidFill>
                        <a:schemeClr val="bg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6699">
                        <a:alpha val="50000"/>
                      </a:srgbClr>
                    </a:solidFill>
                  </a:tcPr>
                </a:tc>
                <a:extLst>
                  <a:ext uri="{0D108BD9-81ED-4DB2-BD59-A6C34878D82A}">
                    <a16:rowId xmlns:a16="http://schemas.microsoft.com/office/drawing/2014/main" val="10000"/>
                  </a:ext>
                </a:extLst>
              </a:tr>
              <a:tr h="743313">
                <a:tc>
                  <a:txBody>
                    <a:bodyPr/>
                    <a:lstStyle/>
                    <a:p>
                      <a:pPr lvl="0"/>
                      <a:r>
                        <a:rPr lang="en-US" sz="2400" b="1" dirty="0">
                          <a:latin typeface="Arial" panose="020B0604020202020204" pitchFamily="34" charset="0"/>
                          <a:cs typeface="Arial" panose="020B0604020202020204" pitchFamily="34" charset="0"/>
                        </a:rPr>
                        <a:t>    Alcohol</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Arial" panose="020B0604020202020204" pitchFamily="34" charset="0"/>
                          <a:cs typeface="Arial" panose="020B0604020202020204" pitchFamily="34" charset="0"/>
                        </a:rPr>
                        <a:t>Strong</a:t>
                      </a:r>
                      <a:r>
                        <a:rPr lang="en-US" sz="2000" b="1" baseline="0" dirty="0">
                          <a:solidFill>
                            <a:srgbClr val="FF0000"/>
                          </a:solidFill>
                          <a:latin typeface="Arial" panose="020B0604020202020204" pitchFamily="34" charset="0"/>
                          <a:cs typeface="Arial" panose="020B0604020202020204" pitchFamily="34" charset="0"/>
                        </a:rPr>
                        <a:t> effect</a:t>
                      </a:r>
                      <a:endParaRPr lang="en-US" sz="200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FF0000"/>
                          </a:solidFill>
                          <a:latin typeface="Arial" panose="020B0604020202020204" pitchFamily="34" charset="0"/>
                          <a:cs typeface="Arial" panose="020B0604020202020204" pitchFamily="34" charset="0"/>
                        </a:rPr>
                        <a:t>Strong</a:t>
                      </a:r>
                      <a:r>
                        <a:rPr lang="en-US" sz="2000" b="1" baseline="0" dirty="0">
                          <a:solidFill>
                            <a:srgbClr val="FF0000"/>
                          </a:solidFill>
                          <a:latin typeface="Arial" panose="020B0604020202020204" pitchFamily="34" charset="0"/>
                          <a:cs typeface="Arial" panose="020B0604020202020204" pitchFamily="34" charset="0"/>
                        </a:rPr>
                        <a:t> effect</a:t>
                      </a:r>
                      <a:endParaRPr lang="en-US" sz="2000" b="1"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600" dirty="0">
                          <a:latin typeface="Arial" panose="020B0604020202020204" pitchFamily="34" charset="0"/>
                          <a:cs typeface="Arial" panose="020B0604020202020204" pitchFamily="34" charset="0"/>
                        </a:rPr>
                        <a:t>No</a:t>
                      </a:r>
                    </a:p>
                    <a:p>
                      <a:pPr algn="ctr"/>
                      <a:r>
                        <a:rPr lang="en-US" sz="1600" dirty="0">
                          <a:latin typeface="Arial" panose="020B0604020202020204" pitchFamily="34" charset="0"/>
                          <a:cs typeface="Arial" panose="020B0604020202020204" pitchFamily="34" charset="0"/>
                        </a:rPr>
                        <a:t>effect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Effect</a:t>
                      </a: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6699">
                        <a:alpha val="25000"/>
                      </a:srgbClr>
                    </a:solidFill>
                  </a:tcPr>
                </a:tc>
                <a:extLst>
                  <a:ext uri="{0D108BD9-81ED-4DB2-BD59-A6C34878D82A}">
                    <a16:rowId xmlns:a16="http://schemas.microsoft.com/office/drawing/2014/main" val="10001"/>
                  </a:ext>
                </a:extLst>
              </a:tr>
              <a:tr h="74331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rial" panose="020B0604020202020204" pitchFamily="34" charset="0"/>
                          <a:cs typeface="Arial" panose="020B0604020202020204" pitchFamily="34" charset="0"/>
                        </a:rPr>
                        <a:t>Nicotine</a:t>
                      </a:r>
                    </a:p>
                  </a:txBody>
                  <a:tcPr marL="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600" dirty="0">
                          <a:latin typeface="Arial" panose="020B0604020202020204" pitchFamily="34" charset="0"/>
                          <a:cs typeface="Arial" panose="020B0604020202020204" pitchFamily="34" charset="0"/>
                        </a:rPr>
                        <a:t>Effect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algn="ctr"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No </a:t>
                      </a:r>
                    </a:p>
                    <a:p>
                      <a:pPr marL="0" algn="ctr" defTabSz="914400" rtl="0" eaLnBrk="1" latinLnBrk="0" hangingPunct="1"/>
                      <a:r>
                        <a:rPr lang="en-US" sz="1600" kern="1200" dirty="0">
                          <a:solidFill>
                            <a:schemeClr val="dk1"/>
                          </a:solidFill>
                          <a:latin typeface="Arial" panose="020B0604020202020204" pitchFamily="34" charset="0"/>
                          <a:ea typeface="+mn-ea"/>
                          <a:cs typeface="Arial" panose="020B0604020202020204" pitchFamily="34" charset="0"/>
                        </a:rPr>
                        <a:t>consensus</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No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latin typeface="Arial" panose="020B0604020202020204" pitchFamily="34" charset="0"/>
                          <a:ea typeface="+mn-ea"/>
                          <a:cs typeface="Arial" panose="020B0604020202020204" pitchFamily="34" charset="0"/>
                        </a:rPr>
                        <a:t>effect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Effect</a:t>
                      </a:r>
                    </a:p>
                  </a:txBody>
                  <a:tcPr anchor="ctr">
                    <a:lnL w="12700" cmpd="sng">
                      <a:noFill/>
                    </a:lnL>
                    <a:lnR w="12700" cap="flat" cmpd="sng" algn="ctr">
                      <a:solidFill>
                        <a:schemeClr val="bg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006699">
                        <a:alpha val="10000"/>
                      </a:srgbClr>
                    </a:solidFill>
                  </a:tcPr>
                </a:tc>
                <a:extLst>
                  <a:ext uri="{0D108BD9-81ED-4DB2-BD59-A6C34878D82A}">
                    <a16:rowId xmlns:a16="http://schemas.microsoft.com/office/drawing/2014/main" val="10002"/>
                  </a:ext>
                </a:extLst>
              </a:tr>
              <a:tr h="743313">
                <a:tc>
                  <a:txBody>
                    <a:bodyPr/>
                    <a:lstStyle/>
                    <a:p>
                      <a:r>
                        <a:rPr lang="en-US" sz="2400" b="1" dirty="0">
                          <a:latin typeface="Arial" panose="020B0604020202020204" pitchFamily="34" charset="0"/>
                          <a:cs typeface="Arial" panose="020B0604020202020204" pitchFamily="34" charset="0"/>
                        </a:rPr>
                        <a:t>    Marijuana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600" dirty="0">
                          <a:latin typeface="Arial" panose="020B0604020202020204" pitchFamily="34" charset="0"/>
                          <a:cs typeface="Arial" panose="020B0604020202020204" pitchFamily="34" charset="0"/>
                        </a:rPr>
                        <a:t>No </a:t>
                      </a:r>
                    </a:p>
                    <a:p>
                      <a:pPr algn="ctr"/>
                      <a:r>
                        <a:rPr lang="en-US" sz="160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600" dirty="0">
                          <a:latin typeface="Arial" panose="020B0604020202020204" pitchFamily="34" charset="0"/>
                          <a:cs typeface="Arial" panose="020B0604020202020204" pitchFamily="34" charset="0"/>
                        </a:rPr>
                        <a:t>No </a:t>
                      </a:r>
                    </a:p>
                    <a:p>
                      <a:pPr algn="ctr"/>
                      <a:r>
                        <a:rPr lang="en-US" sz="160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600" dirty="0">
                          <a:latin typeface="Arial" panose="020B0604020202020204" pitchFamily="34" charset="0"/>
                          <a:cs typeface="Arial" panose="020B0604020202020204" pitchFamily="34" charset="0"/>
                        </a:rPr>
                        <a:t>No</a:t>
                      </a:r>
                    </a:p>
                    <a:p>
                      <a:pPr algn="ctr"/>
                      <a:r>
                        <a:rPr lang="en-US" sz="160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Effect</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6699">
                        <a:alpha val="25000"/>
                      </a:srgbClr>
                    </a:solidFill>
                  </a:tcPr>
                </a:tc>
                <a:extLst>
                  <a:ext uri="{0D108BD9-81ED-4DB2-BD59-A6C34878D82A}">
                    <a16:rowId xmlns:a16="http://schemas.microsoft.com/office/drawing/2014/main" val="10003"/>
                  </a:ext>
                </a:extLst>
              </a:tr>
              <a:tr h="743313">
                <a:tc>
                  <a:txBody>
                    <a:bodyPr/>
                    <a:lstStyle/>
                    <a:p>
                      <a:r>
                        <a:rPr lang="en-US" sz="2400" b="1" dirty="0">
                          <a:latin typeface="Arial" panose="020B0604020202020204" pitchFamily="34" charset="0"/>
                          <a:cs typeface="Arial" panose="020B0604020202020204" pitchFamily="34" charset="0"/>
                        </a:rPr>
                        <a:t>    Opiates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600" dirty="0">
                          <a:latin typeface="Arial" panose="020B0604020202020204" pitchFamily="34" charset="0"/>
                          <a:cs typeface="Arial" panose="020B0604020202020204" pitchFamily="34" charset="0"/>
                        </a:rPr>
                        <a:t>No </a:t>
                      </a:r>
                    </a:p>
                    <a:p>
                      <a:pPr algn="ctr"/>
                      <a:r>
                        <a:rPr lang="en-US" sz="160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FF0000"/>
                          </a:solidFill>
                          <a:latin typeface="Arial" panose="020B0604020202020204" pitchFamily="34" charset="0"/>
                          <a:ea typeface="+mn-ea"/>
                          <a:cs typeface="Arial" panose="020B0604020202020204" pitchFamily="34" charset="0"/>
                        </a:rPr>
                        <a:t>Strong 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Effect</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6699">
                        <a:alpha val="10000"/>
                      </a:srgbClr>
                    </a:solidFill>
                  </a:tcPr>
                </a:tc>
                <a:extLst>
                  <a:ext uri="{0D108BD9-81ED-4DB2-BD59-A6C34878D82A}">
                    <a16:rowId xmlns:a16="http://schemas.microsoft.com/office/drawing/2014/main" val="10004"/>
                  </a:ext>
                </a:extLst>
              </a:tr>
              <a:tr h="743313">
                <a:tc>
                  <a:txBody>
                    <a:bodyPr/>
                    <a:lstStyle/>
                    <a:p>
                      <a:r>
                        <a:rPr lang="en-US" sz="2400" b="1" dirty="0">
                          <a:latin typeface="Arial" panose="020B0604020202020204" pitchFamily="34" charset="0"/>
                          <a:cs typeface="Arial" panose="020B0604020202020204" pitchFamily="34" charset="0"/>
                        </a:rPr>
                        <a:t>    Cocaine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600" dirty="0">
                          <a:latin typeface="Arial" panose="020B0604020202020204" pitchFamily="34" charset="0"/>
                          <a:cs typeface="Arial" panose="020B0604020202020204" pitchFamily="34" charset="0"/>
                        </a:rPr>
                        <a:t>No</a:t>
                      </a:r>
                    </a:p>
                    <a:p>
                      <a:pPr algn="ctr"/>
                      <a:r>
                        <a:rPr lang="en-US" sz="160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600" dirty="0">
                          <a:latin typeface="Arial" panose="020B0604020202020204" pitchFamily="34" charset="0"/>
                          <a:cs typeface="Arial" panose="020B0604020202020204" pitchFamily="34" charset="0"/>
                        </a:rPr>
                        <a:t>No 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Effect</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6699">
                        <a:alpha val="25000"/>
                      </a:srgbClr>
                    </a:solidFill>
                  </a:tcPr>
                </a:tc>
                <a:extLst>
                  <a:ext uri="{0D108BD9-81ED-4DB2-BD59-A6C34878D82A}">
                    <a16:rowId xmlns:a16="http://schemas.microsoft.com/office/drawing/2014/main" val="10005"/>
                  </a:ext>
                </a:extLst>
              </a:tr>
              <a:tr h="822960">
                <a:tc>
                  <a:txBody>
                    <a:bodyPr/>
                    <a:lstStyle/>
                    <a:p>
                      <a:r>
                        <a:rPr lang="en-US" sz="1800" b="1" dirty="0">
                          <a:latin typeface="Arial" panose="020B0604020202020204" pitchFamily="34" charset="0"/>
                          <a:cs typeface="Arial" panose="020B0604020202020204" pitchFamily="34" charset="0"/>
                        </a:rPr>
                        <a:t>   Methamphetamine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600" dirty="0">
                          <a:latin typeface="Arial" panose="020B0604020202020204" pitchFamily="34" charset="0"/>
                          <a:cs typeface="Arial" panose="020B0604020202020204" pitchFamily="34" charset="0"/>
                        </a:rPr>
                        <a:t>No</a:t>
                      </a:r>
                    </a:p>
                    <a:p>
                      <a:pPr algn="ctr"/>
                      <a:r>
                        <a:rPr lang="en-US" sz="160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2000" b="1" kern="1200" dirty="0">
                          <a:solidFill>
                            <a:srgbClr val="FF0000"/>
                          </a:solidFill>
                          <a:latin typeface="Arial" panose="020B0604020202020204" pitchFamily="34" charset="0"/>
                          <a:ea typeface="+mn-ea"/>
                          <a:cs typeface="Arial" panose="020B0604020202020204" pitchFamily="34" charset="0"/>
                        </a:rPr>
                        <a:t>Lack of </a:t>
                      </a:r>
                    </a:p>
                    <a:p>
                      <a:pPr algn="ctr"/>
                      <a:r>
                        <a:rPr lang="en-US" sz="2000" b="1" kern="1200" dirty="0">
                          <a:solidFill>
                            <a:srgbClr val="FF0000"/>
                          </a:solidFill>
                          <a:latin typeface="Arial" panose="020B0604020202020204" pitchFamily="34" charset="0"/>
                          <a:ea typeface="+mn-ea"/>
                          <a:cs typeface="Arial" panose="020B0604020202020204" pitchFamily="34" charset="0"/>
                        </a:rPr>
                        <a:t>data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Effect</a:t>
                      </a: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6699">
                        <a:alpha val="10000"/>
                      </a:srgbClr>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9693200" y="6514792"/>
            <a:ext cx="2076413"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1400" dirty="0">
                <a:solidFill>
                  <a:srgbClr val="000000"/>
                </a:solidFill>
                <a:latin typeface="Arial" panose="020B0604020202020204" pitchFamily="34" charset="0"/>
                <a:ea typeface="Helvetica Light"/>
                <a:cs typeface="Arial" panose="020B0604020202020204" pitchFamily="34" charset="0"/>
                <a:sym typeface="Helvetica Light"/>
              </a:rPr>
              <a:t>(Behnke &amp; Smith, 2013)</a:t>
            </a:r>
          </a:p>
        </p:txBody>
      </p:sp>
      <p:sp>
        <p:nvSpPr>
          <p:cNvPr id="5" name="Rectangle 2"/>
          <p:cNvSpPr txBox="1">
            <a:spLocks noChangeArrowheads="1"/>
          </p:cNvSpPr>
          <p:nvPr/>
        </p:nvSpPr>
        <p:spPr>
          <a:xfrm>
            <a:off x="0" y="0"/>
            <a:ext cx="12192000" cy="1051560"/>
          </a:xfrm>
          <a:prstGeom prst="rect">
            <a:avLst/>
          </a:prstGeom>
          <a:solidFill>
            <a:srgbClr val="0F42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4000" dirty="0">
                <a:solidFill>
                  <a:prstClr val="white"/>
                </a:solidFill>
                <a:latin typeface="Arial" panose="020B0604020202020204" pitchFamily="34" charset="0"/>
                <a:cs typeface="Arial" panose="020B0604020202020204" pitchFamily="34" charset="0"/>
              </a:rPr>
              <a:t>Short-Term Effects of Prenatal Substance Exposure</a:t>
            </a:r>
          </a:p>
        </p:txBody>
      </p:sp>
    </p:spTree>
    <p:extLst>
      <p:ext uri="{BB962C8B-B14F-4D97-AF65-F5344CB8AC3E}">
        <p14:creationId xmlns:p14="http://schemas.microsoft.com/office/powerpoint/2010/main" val="40438332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390079597"/>
              </p:ext>
            </p:extLst>
          </p:nvPr>
        </p:nvGraphicFramePr>
        <p:xfrm>
          <a:off x="364069" y="1219301"/>
          <a:ext cx="11430127" cy="4951792"/>
        </p:xfrm>
        <a:graphic>
          <a:graphicData uri="http://schemas.openxmlformats.org/drawingml/2006/table">
            <a:tbl>
              <a:tblPr firstRow="1" bandRow="1">
                <a:tableStyleId>{5C22544A-7EE6-4342-B048-85BDC9FD1C3A}</a:tableStyleId>
              </a:tblPr>
              <a:tblGrid>
                <a:gridCol w="2283715">
                  <a:extLst>
                    <a:ext uri="{9D8B030D-6E8A-4147-A177-3AD203B41FA5}">
                      <a16:colId xmlns:a16="http://schemas.microsoft.com/office/drawing/2014/main" val="20000"/>
                    </a:ext>
                  </a:extLst>
                </a:gridCol>
                <a:gridCol w="2616803">
                  <a:extLst>
                    <a:ext uri="{9D8B030D-6E8A-4147-A177-3AD203B41FA5}">
                      <a16:colId xmlns:a16="http://schemas.microsoft.com/office/drawing/2014/main" val="20001"/>
                    </a:ext>
                  </a:extLst>
                </a:gridCol>
                <a:gridCol w="1632402">
                  <a:extLst>
                    <a:ext uri="{9D8B030D-6E8A-4147-A177-3AD203B41FA5}">
                      <a16:colId xmlns:a16="http://schemas.microsoft.com/office/drawing/2014/main" val="20002"/>
                    </a:ext>
                  </a:extLst>
                </a:gridCol>
                <a:gridCol w="1632403">
                  <a:extLst>
                    <a:ext uri="{9D8B030D-6E8A-4147-A177-3AD203B41FA5}">
                      <a16:colId xmlns:a16="http://schemas.microsoft.com/office/drawing/2014/main" val="20003"/>
                    </a:ext>
                  </a:extLst>
                </a:gridCol>
                <a:gridCol w="1632402">
                  <a:extLst>
                    <a:ext uri="{9D8B030D-6E8A-4147-A177-3AD203B41FA5}">
                      <a16:colId xmlns:a16="http://schemas.microsoft.com/office/drawing/2014/main" val="20004"/>
                    </a:ext>
                  </a:extLst>
                </a:gridCol>
                <a:gridCol w="1632402">
                  <a:extLst>
                    <a:ext uri="{9D8B030D-6E8A-4147-A177-3AD203B41FA5}">
                      <a16:colId xmlns:a16="http://schemas.microsoft.com/office/drawing/2014/main" val="20005"/>
                    </a:ext>
                  </a:extLst>
                </a:gridCol>
              </a:tblGrid>
              <a:tr h="533530">
                <a:tc>
                  <a:txBody>
                    <a:bodyPr/>
                    <a:lstStyle/>
                    <a:p>
                      <a:endParaRPr lang="en-US"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marL="0" algn="ctr" defTabSz="914400" rtl="0" eaLnBrk="1" latinLnBrk="0" hangingPunct="1"/>
                      <a:r>
                        <a:rPr lang="en-US" sz="1800" b="1" kern="1200" dirty="0">
                          <a:solidFill>
                            <a:schemeClr val="tx2">
                              <a:lumMod val="50000"/>
                            </a:schemeClr>
                          </a:solidFill>
                          <a:latin typeface="Arial" panose="020B0604020202020204" pitchFamily="34" charset="0"/>
                          <a:ea typeface="+mn-ea"/>
                          <a:cs typeface="Arial" panose="020B0604020202020204" pitchFamily="34" charset="0"/>
                        </a:rPr>
                        <a:t>  Growth</a:t>
                      </a:r>
                    </a:p>
                  </a:txBody>
                  <a:tcPr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50000"/>
                            </a:schemeClr>
                          </a:solidFill>
                          <a:latin typeface="Arial" panose="020B0604020202020204" pitchFamily="34" charset="0"/>
                          <a:ea typeface="+mn-ea"/>
                          <a:cs typeface="Arial" panose="020B0604020202020204" pitchFamily="34" charset="0"/>
                        </a:rPr>
                        <a:t>Behavior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50000"/>
                            </a:schemeClr>
                          </a:solidFill>
                          <a:latin typeface="Arial" panose="020B0604020202020204" pitchFamily="34" charset="0"/>
                          <a:ea typeface="+mn-ea"/>
                          <a:cs typeface="Arial" panose="020B0604020202020204" pitchFamily="34" charset="0"/>
                        </a:rPr>
                        <a:t>Cognition</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marL="0" algn="ctr" defTabSz="914400" rtl="0" eaLnBrk="1" latinLnBrk="0" hangingPunct="1"/>
                      <a:r>
                        <a:rPr lang="en-US" sz="1800" b="1" kern="1200" dirty="0">
                          <a:solidFill>
                            <a:schemeClr val="tx2">
                              <a:lumMod val="50000"/>
                            </a:schemeClr>
                          </a:solidFill>
                          <a:latin typeface="Arial" panose="020B0604020202020204" pitchFamily="34" charset="0"/>
                          <a:ea typeface="+mn-ea"/>
                          <a:cs typeface="Arial" panose="020B0604020202020204" pitchFamily="34" charset="0"/>
                        </a:rPr>
                        <a:t>Language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2">
                              <a:lumMod val="50000"/>
                            </a:schemeClr>
                          </a:solidFill>
                          <a:latin typeface="Arial" panose="020B0604020202020204" pitchFamily="34" charset="0"/>
                          <a:ea typeface="+mn-ea"/>
                          <a:cs typeface="Arial" panose="020B0604020202020204" pitchFamily="34" charset="0"/>
                        </a:rPr>
                        <a:t>Achievement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6699">
                        <a:alpha val="50000"/>
                      </a:srgbClr>
                    </a:solidFill>
                  </a:tcPr>
                </a:tc>
                <a:extLst>
                  <a:ext uri="{0D108BD9-81ED-4DB2-BD59-A6C34878D82A}">
                    <a16:rowId xmlns:a16="http://schemas.microsoft.com/office/drawing/2014/main" val="10000"/>
                  </a:ext>
                </a:extLst>
              </a:tr>
              <a:tr h="736377">
                <a:tc>
                  <a:txBody>
                    <a:bodyPr/>
                    <a:lstStyle/>
                    <a:p>
                      <a:r>
                        <a:rPr lang="en-US" sz="2000" b="1" dirty="0">
                          <a:latin typeface="Arial" panose="020B0604020202020204" pitchFamily="34" charset="0"/>
                          <a:cs typeface="Arial" panose="020B0604020202020204" pitchFamily="34" charset="0"/>
                        </a:rPr>
                        <a:t>     Alcohol</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FF0000"/>
                          </a:solidFill>
                          <a:latin typeface="Arial" panose="020B0604020202020204" pitchFamily="34" charset="0"/>
                          <a:cs typeface="Arial" panose="020B0604020202020204" pitchFamily="34" charset="0"/>
                        </a:rPr>
                        <a:t>Strong</a:t>
                      </a:r>
                      <a:r>
                        <a:rPr lang="en-US" sz="1800" b="1" i="0" baseline="0" dirty="0">
                          <a:solidFill>
                            <a:srgbClr val="FF0000"/>
                          </a:solidFill>
                          <a:latin typeface="Arial" panose="020B0604020202020204" pitchFamily="34" charset="0"/>
                          <a:cs typeface="Arial" panose="020B0604020202020204" pitchFamily="34" charset="0"/>
                        </a:rPr>
                        <a:t> effect</a:t>
                      </a:r>
                      <a:endParaRPr lang="en-US" sz="1800" i="0" dirty="0">
                        <a:solidFill>
                          <a:srgbClr val="FF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FF0000"/>
                          </a:solidFill>
                          <a:latin typeface="Arial" panose="020B0604020202020204" pitchFamily="34" charset="0"/>
                          <a:cs typeface="Arial" panose="020B0604020202020204" pitchFamily="34" charset="0"/>
                        </a:rPr>
                        <a:t>Strong</a:t>
                      </a:r>
                      <a:r>
                        <a:rPr lang="en-US" sz="1800" b="1" i="0" baseline="0" dirty="0">
                          <a:solidFill>
                            <a:srgbClr val="FF0000"/>
                          </a:solidFill>
                          <a:latin typeface="Arial" panose="020B0604020202020204" pitchFamily="34" charset="0"/>
                          <a:cs typeface="Arial" panose="020B0604020202020204" pitchFamily="34" charset="0"/>
                        </a:rPr>
                        <a:t> effect</a:t>
                      </a:r>
                      <a:endParaRPr lang="en-US" sz="1800" i="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FF0000"/>
                          </a:solidFill>
                          <a:latin typeface="Arial" panose="020B0604020202020204" pitchFamily="34" charset="0"/>
                          <a:cs typeface="Arial" panose="020B0604020202020204" pitchFamily="34" charset="0"/>
                        </a:rPr>
                        <a:t>Strong</a:t>
                      </a:r>
                      <a:r>
                        <a:rPr lang="en-US" sz="1800" b="1" i="0" baseline="0" dirty="0">
                          <a:solidFill>
                            <a:srgbClr val="FF0000"/>
                          </a:solidFill>
                          <a:latin typeface="Arial" panose="020B0604020202020204" pitchFamily="34" charset="0"/>
                          <a:cs typeface="Arial" panose="020B0604020202020204" pitchFamily="34" charset="0"/>
                        </a:rPr>
                        <a:t> effect</a:t>
                      </a:r>
                      <a:endParaRPr lang="en-US" sz="1800" i="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i="0" dirty="0">
                          <a:solidFill>
                            <a:srgbClr val="FF0000"/>
                          </a:solidFill>
                          <a:latin typeface="Arial" panose="020B0604020202020204" pitchFamily="34" charset="0"/>
                          <a:cs typeface="Arial" panose="020B0604020202020204" pitchFamily="34" charset="0"/>
                        </a:rPr>
                        <a:t>Strong</a:t>
                      </a:r>
                      <a:r>
                        <a:rPr lang="en-US" sz="1800" b="1" i="0" baseline="0" dirty="0">
                          <a:solidFill>
                            <a:srgbClr val="FF0000"/>
                          </a:solidFill>
                          <a:latin typeface="Arial" panose="020B0604020202020204" pitchFamily="34" charset="0"/>
                          <a:cs typeface="Arial" panose="020B0604020202020204" pitchFamily="34" charset="0"/>
                        </a:rPr>
                        <a:t> effect</a:t>
                      </a:r>
                      <a:endParaRPr lang="en-US" sz="1800" i="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25000"/>
                      </a:srgbClr>
                    </a:solidFill>
                  </a:tcPr>
                </a:tc>
                <a:extLst>
                  <a:ext uri="{0D108BD9-81ED-4DB2-BD59-A6C34878D82A}">
                    <a16:rowId xmlns:a16="http://schemas.microsoft.com/office/drawing/2014/main" val="10001"/>
                  </a:ext>
                </a:extLst>
              </a:tr>
              <a:tr h="7363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latin typeface="Arial" panose="020B0604020202020204" pitchFamily="34" charset="0"/>
                          <a:cs typeface="Arial" panose="020B0604020202020204" pitchFamily="34" charset="0"/>
                        </a:rPr>
                        <a:t>Nicotine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chemeClr val="tx1"/>
                          </a:solidFill>
                          <a:latin typeface="Arial" panose="020B0604020202020204" pitchFamily="34" charset="0"/>
                          <a:cs typeface="Arial" panose="020B0604020202020204" pitchFamily="34" charset="0"/>
                        </a:rPr>
                        <a:t>No</a:t>
                      </a:r>
                      <a:r>
                        <a:rPr lang="en-US" sz="1800" b="1" i="0" baseline="0" dirty="0">
                          <a:solidFill>
                            <a:schemeClr val="tx1"/>
                          </a:solidFill>
                          <a:latin typeface="Arial" panose="020B0604020202020204" pitchFamily="34" charset="0"/>
                          <a:cs typeface="Arial" panose="020B0604020202020204" pitchFamily="34" charset="0"/>
                        </a:rPr>
                        <a:t> </a:t>
                      </a:r>
                    </a:p>
                    <a:p>
                      <a:pPr algn="ctr"/>
                      <a:r>
                        <a:rPr lang="en-US" sz="1800" b="1" i="0" baseline="0" dirty="0">
                          <a:solidFill>
                            <a:schemeClr val="tx1"/>
                          </a:solidFill>
                          <a:latin typeface="Arial" panose="020B0604020202020204" pitchFamily="34" charset="0"/>
                          <a:cs typeface="Arial" panose="020B0604020202020204" pitchFamily="34" charset="0"/>
                        </a:rPr>
                        <a:t>consensus</a:t>
                      </a:r>
                      <a:endParaRPr lang="en-US" sz="1800" b="1" i="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6699">
                        <a:alpha val="10000"/>
                      </a:srgbClr>
                    </a:solidFill>
                  </a:tcPr>
                </a:tc>
                <a:extLst>
                  <a:ext uri="{0D108BD9-81ED-4DB2-BD59-A6C34878D82A}">
                    <a16:rowId xmlns:a16="http://schemas.microsoft.com/office/drawing/2014/main" val="10002"/>
                  </a:ext>
                </a:extLst>
              </a:tr>
              <a:tr h="736377">
                <a:tc>
                  <a:txBody>
                    <a:bodyPr/>
                    <a:lstStyle/>
                    <a:p>
                      <a:r>
                        <a:rPr lang="en-US" sz="2000" b="1" dirty="0">
                          <a:latin typeface="Arial" panose="020B0604020202020204" pitchFamily="34" charset="0"/>
                          <a:cs typeface="Arial" panose="020B0604020202020204" pitchFamily="34" charset="0"/>
                        </a:rPr>
                        <a:t>     Marijuana</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i="0" dirty="0">
                          <a:latin typeface="Arial" panose="020B0604020202020204" pitchFamily="34" charset="0"/>
                          <a:cs typeface="Arial" panose="020B0604020202020204" pitchFamily="34" charset="0"/>
                        </a:rPr>
                        <a:t>No</a:t>
                      </a:r>
                    </a:p>
                    <a:p>
                      <a:pPr algn="ctr"/>
                      <a:r>
                        <a:rPr lang="en-US" sz="1800" i="0" dirty="0">
                          <a:latin typeface="Arial" panose="020B0604020202020204" pitchFamily="34" charset="0"/>
                          <a:cs typeface="Arial" panose="020B0604020202020204" pitchFamily="34" charset="0"/>
                        </a:rPr>
                        <a:t>effect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i="0" dirty="0">
                          <a:latin typeface="Arial" panose="020B0604020202020204" pitchFamily="34" charset="0"/>
                          <a:cs typeface="Arial" panose="020B0604020202020204" pitchFamily="34" charset="0"/>
                        </a:rPr>
                        <a:t>No</a:t>
                      </a:r>
                    </a:p>
                    <a:p>
                      <a:pPr algn="ct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extLst>
                  <a:ext uri="{0D108BD9-81ED-4DB2-BD59-A6C34878D82A}">
                    <a16:rowId xmlns:a16="http://schemas.microsoft.com/office/drawing/2014/main" val="10003"/>
                  </a:ext>
                </a:extLst>
              </a:tr>
              <a:tr h="736377">
                <a:tc>
                  <a:txBody>
                    <a:bodyPr/>
                    <a:lstStyle/>
                    <a:p>
                      <a:r>
                        <a:rPr lang="en-US" sz="2000" b="1" dirty="0">
                          <a:latin typeface="Arial" panose="020B0604020202020204" pitchFamily="34" charset="0"/>
                          <a:cs typeface="Arial" panose="020B0604020202020204" pitchFamily="34" charset="0"/>
                        </a:rPr>
                        <a:t>     Opiates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i="0" dirty="0">
                          <a:latin typeface="Arial" panose="020B0604020202020204" pitchFamily="34" charset="0"/>
                          <a:cs typeface="Arial" panose="020B0604020202020204" pitchFamily="34" charset="0"/>
                        </a:rPr>
                        <a:t>No</a:t>
                      </a:r>
                    </a:p>
                    <a:p>
                      <a:pPr algn="ctr"/>
                      <a:r>
                        <a:rPr lang="en-US" sz="1800" i="0" dirty="0">
                          <a:latin typeface="Arial" panose="020B0604020202020204" pitchFamily="34" charset="0"/>
                          <a:cs typeface="Arial" panose="020B0604020202020204" pitchFamily="34" charset="0"/>
                        </a:rPr>
                        <a:t>effect</a:t>
                      </a: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chemeClr val="tx1"/>
                          </a:solidFill>
                          <a:latin typeface="Arial" panose="020B0604020202020204" pitchFamily="34" charset="0"/>
                          <a:cs typeface="Arial" panose="020B0604020202020204" pitchFamily="34" charset="0"/>
                        </a:rPr>
                        <a:t>No</a:t>
                      </a:r>
                      <a:r>
                        <a:rPr lang="en-US" sz="1800" b="1" i="0" baseline="0" dirty="0">
                          <a:solidFill>
                            <a:schemeClr val="tx1"/>
                          </a:solidFill>
                          <a:latin typeface="Arial" panose="020B0604020202020204" pitchFamily="34" charset="0"/>
                          <a:cs typeface="Arial" panose="020B0604020202020204" pitchFamily="34" charset="0"/>
                        </a:rPr>
                        <a:t> </a:t>
                      </a:r>
                    </a:p>
                    <a:p>
                      <a:pPr algn="ctr"/>
                      <a:r>
                        <a:rPr lang="en-US" sz="1800" b="1" i="0" baseline="0" dirty="0">
                          <a:solidFill>
                            <a:schemeClr val="tx1"/>
                          </a:solidFill>
                          <a:latin typeface="Arial" panose="020B0604020202020204" pitchFamily="34" charset="0"/>
                          <a:cs typeface="Arial" panose="020B0604020202020204" pitchFamily="34" charset="0"/>
                        </a:rPr>
                        <a:t>consensus</a:t>
                      </a:r>
                      <a:endParaRPr lang="en-US" sz="1800" b="1" i="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extLst>
                  <a:ext uri="{0D108BD9-81ED-4DB2-BD59-A6C34878D82A}">
                    <a16:rowId xmlns:a16="http://schemas.microsoft.com/office/drawing/2014/main" val="10004"/>
                  </a:ext>
                </a:extLst>
              </a:tr>
              <a:tr h="736377">
                <a:tc>
                  <a:txBody>
                    <a:bodyPr/>
                    <a:lstStyle/>
                    <a:p>
                      <a:r>
                        <a:rPr lang="en-US" sz="2000" b="1" dirty="0">
                          <a:latin typeface="Arial" panose="020B0604020202020204" pitchFamily="34" charset="0"/>
                          <a:cs typeface="Arial" panose="020B0604020202020204" pitchFamily="34" charset="0"/>
                        </a:rPr>
                        <a:t>     Cocaine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b="1" i="0" dirty="0">
                          <a:solidFill>
                            <a:schemeClr val="tx1"/>
                          </a:solidFill>
                          <a:latin typeface="Arial" panose="020B0604020202020204" pitchFamily="34" charset="0"/>
                          <a:cs typeface="Arial" panose="020B0604020202020204" pitchFamily="34" charset="0"/>
                        </a:rPr>
                        <a:t>No</a:t>
                      </a:r>
                      <a:r>
                        <a:rPr lang="en-US" sz="1800" b="1" i="0" baseline="0" dirty="0">
                          <a:solidFill>
                            <a:schemeClr val="tx1"/>
                          </a:solidFill>
                          <a:latin typeface="Arial" panose="020B0604020202020204" pitchFamily="34" charset="0"/>
                          <a:cs typeface="Arial" panose="020B0604020202020204" pitchFamily="34" charset="0"/>
                        </a:rPr>
                        <a:t> </a:t>
                      </a:r>
                    </a:p>
                    <a:p>
                      <a:pPr algn="ctr"/>
                      <a:r>
                        <a:rPr lang="en-US" sz="1800" b="1" i="0" baseline="0" dirty="0">
                          <a:solidFill>
                            <a:schemeClr val="tx1"/>
                          </a:solidFill>
                          <a:latin typeface="Arial" panose="020B0604020202020204" pitchFamily="34" charset="0"/>
                          <a:cs typeface="Arial" panose="020B0604020202020204" pitchFamily="34" charset="0"/>
                        </a:rPr>
                        <a:t>consensus</a:t>
                      </a:r>
                      <a:endParaRPr lang="en-US" sz="1800" b="1" i="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i="0" dirty="0">
                          <a:latin typeface="Arial" panose="020B0604020202020204" pitchFamily="34" charset="0"/>
                          <a:cs typeface="Arial" panose="020B0604020202020204" pitchFamily="34" charset="0"/>
                        </a:rPr>
                        <a:t>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tc>
                  <a:txBody>
                    <a:bodyPr/>
                    <a:lstStyle/>
                    <a:p>
                      <a:pPr algn="ctr"/>
                      <a:r>
                        <a:rPr lang="en-US" sz="1800" b="1" i="0" dirty="0">
                          <a:solidFill>
                            <a:schemeClr val="tx1"/>
                          </a:solidFill>
                          <a:latin typeface="Arial" panose="020B0604020202020204" pitchFamily="34" charset="0"/>
                          <a:cs typeface="Arial" panose="020B0604020202020204" pitchFamily="34" charset="0"/>
                        </a:rPr>
                        <a:t>No</a:t>
                      </a:r>
                      <a:r>
                        <a:rPr lang="en-US" sz="1800" b="1" i="0" baseline="0" dirty="0">
                          <a:solidFill>
                            <a:schemeClr val="tx1"/>
                          </a:solidFill>
                          <a:latin typeface="Arial" panose="020B0604020202020204" pitchFamily="34" charset="0"/>
                          <a:cs typeface="Arial" panose="020B0604020202020204" pitchFamily="34" charset="0"/>
                        </a:rPr>
                        <a:t> </a:t>
                      </a:r>
                    </a:p>
                    <a:p>
                      <a:pPr algn="ctr"/>
                      <a:r>
                        <a:rPr lang="en-US" sz="1800" b="1" i="0" baseline="0" dirty="0">
                          <a:solidFill>
                            <a:schemeClr val="tx1"/>
                          </a:solidFill>
                          <a:latin typeface="Arial" panose="020B0604020202020204" pitchFamily="34" charset="0"/>
                          <a:cs typeface="Arial" panose="020B0604020202020204" pitchFamily="34" charset="0"/>
                        </a:rPr>
                        <a:t>consensus</a:t>
                      </a:r>
                      <a:endParaRPr lang="en-US" sz="1800" b="1" i="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25000"/>
                      </a:srgbClr>
                    </a:solidFill>
                  </a:tcPr>
                </a:tc>
                <a:extLst>
                  <a:ext uri="{0D108BD9-81ED-4DB2-BD59-A6C34878D82A}">
                    <a16:rowId xmlns:a16="http://schemas.microsoft.com/office/drawing/2014/main" val="10005"/>
                  </a:ext>
                </a:extLst>
              </a:tr>
              <a:tr h="736377">
                <a:tc>
                  <a:txBody>
                    <a:bodyPr/>
                    <a:lstStyle/>
                    <a:p>
                      <a:r>
                        <a:rPr lang="en-US" sz="1800" b="1" dirty="0">
                          <a:latin typeface="Arial" panose="020B0604020202020204" pitchFamily="34" charset="0"/>
                          <a:cs typeface="Arial" panose="020B0604020202020204" pitchFamily="34" charset="0"/>
                        </a:rPr>
                        <a:t>  Methamphetamine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tc>
                  <a:txBody>
                    <a:bodyPr/>
                    <a:lstStyle/>
                    <a:p>
                      <a:pPr algn="ctr"/>
                      <a:r>
                        <a:rPr lang="en-US" sz="1800" b="1" i="0" dirty="0">
                          <a:solidFill>
                            <a:srgbClr val="FF0000"/>
                          </a:solidFill>
                          <a:latin typeface="Arial" panose="020B0604020202020204" pitchFamily="34" charset="0"/>
                          <a:cs typeface="Arial" panose="020B0604020202020204" pitchFamily="34" charset="0"/>
                        </a:rPr>
                        <a:t>Lack</a:t>
                      </a:r>
                      <a:r>
                        <a:rPr lang="en-US" sz="1800" b="1" i="0" baseline="0" dirty="0">
                          <a:solidFill>
                            <a:srgbClr val="FF0000"/>
                          </a:solidFill>
                          <a:latin typeface="Arial" panose="020B0604020202020204" pitchFamily="34" charset="0"/>
                          <a:cs typeface="Arial" panose="020B0604020202020204" pitchFamily="34" charset="0"/>
                        </a:rPr>
                        <a:t> of </a:t>
                      </a:r>
                    </a:p>
                    <a:p>
                      <a:pPr algn="ctr"/>
                      <a:r>
                        <a:rPr lang="en-US" sz="1800" b="1" i="0" baseline="0" dirty="0">
                          <a:solidFill>
                            <a:srgbClr val="FF0000"/>
                          </a:solidFill>
                          <a:latin typeface="Arial" panose="020B0604020202020204" pitchFamily="34" charset="0"/>
                          <a:cs typeface="Arial" panose="020B0604020202020204" pitchFamily="34" charset="0"/>
                        </a:rPr>
                        <a:t>data</a:t>
                      </a:r>
                      <a:endParaRPr lang="en-US" sz="1800" b="1" i="0" dirty="0">
                        <a:solidFill>
                          <a:srgbClr val="FF0000"/>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6699">
                        <a:alpha val="10000"/>
                      </a:srgbClr>
                    </a:solidFill>
                  </a:tcPr>
                </a:tc>
                <a:extLst>
                  <a:ext uri="{0D108BD9-81ED-4DB2-BD59-A6C34878D82A}">
                    <a16:rowId xmlns:a16="http://schemas.microsoft.com/office/drawing/2014/main" val="10006"/>
                  </a:ext>
                </a:extLst>
              </a:tr>
            </a:tbl>
          </a:graphicData>
        </a:graphic>
      </p:graphicFrame>
      <p:sp>
        <p:nvSpPr>
          <p:cNvPr id="7" name="Rectangle 2"/>
          <p:cNvSpPr txBox="1">
            <a:spLocks noChangeArrowheads="1"/>
          </p:cNvSpPr>
          <p:nvPr/>
        </p:nvSpPr>
        <p:spPr>
          <a:xfrm>
            <a:off x="0" y="-1"/>
            <a:ext cx="12192000" cy="1051560"/>
          </a:xfrm>
          <a:prstGeom prst="rect">
            <a:avLst/>
          </a:prstGeom>
          <a:solidFill>
            <a:srgbClr val="0F4263"/>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4000" dirty="0">
                <a:solidFill>
                  <a:prstClr val="white"/>
                </a:solidFill>
                <a:latin typeface="Arial" panose="020B0604020202020204" pitchFamily="34" charset="0"/>
                <a:cs typeface="Arial" panose="020B0604020202020204" pitchFamily="34" charset="0"/>
              </a:rPr>
              <a:t>Long-Term Effects of Prenatal Substance Exposure</a:t>
            </a:r>
          </a:p>
        </p:txBody>
      </p:sp>
      <p:sp>
        <p:nvSpPr>
          <p:cNvPr id="6" name="TextBox 5"/>
          <p:cNvSpPr txBox="1"/>
          <p:nvPr/>
        </p:nvSpPr>
        <p:spPr>
          <a:xfrm>
            <a:off x="9717783" y="6440515"/>
            <a:ext cx="2076413" cy="2667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r>
              <a:rPr lang="en-US" sz="1400" dirty="0">
                <a:solidFill>
                  <a:srgbClr val="000000"/>
                </a:solidFill>
                <a:latin typeface="Arial" panose="020B0604020202020204" pitchFamily="34" charset="0"/>
                <a:ea typeface="Helvetica Light"/>
                <a:cs typeface="Arial" panose="020B0604020202020204" pitchFamily="34" charset="0"/>
                <a:sym typeface="Helvetica Light"/>
              </a:rPr>
              <a:t>(Behnke &amp; Smith, 2013)</a:t>
            </a:r>
          </a:p>
        </p:txBody>
      </p:sp>
    </p:spTree>
    <p:extLst>
      <p:ext uri="{BB962C8B-B14F-4D97-AF65-F5344CB8AC3E}">
        <p14:creationId xmlns:p14="http://schemas.microsoft.com/office/powerpoint/2010/main" val="26017016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118872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Methamphetamine and Prenatal Exposure:</a:t>
            </a:r>
            <a:br>
              <a:rPr lang="en-US" sz="4000" kern="12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Long-Term Outcomes</a:t>
            </a:r>
            <a:endParaRPr lang="en-US" sz="4000" kern="1200" dirty="0">
              <a:solidFill>
                <a:srgbClr val="FFFFFF"/>
              </a:solidFill>
              <a:latin typeface="Arial" panose="020B0604020202020204" pitchFamily="34" charset="0"/>
              <a:cs typeface="Arial" panose="020B0604020202020204" pitchFamily="34" charset="0"/>
            </a:endParaRPr>
          </a:p>
        </p:txBody>
      </p:sp>
      <p:sp>
        <p:nvSpPr>
          <p:cNvPr id="2" name="Rectangle 1"/>
          <p:cNvSpPr/>
          <p:nvPr/>
        </p:nvSpPr>
        <p:spPr>
          <a:xfrm>
            <a:off x="457200" y="1463040"/>
            <a:ext cx="10964138" cy="4247317"/>
          </a:xfrm>
          <a:prstGeom prst="rect">
            <a:avLst/>
          </a:prstGeom>
        </p:spPr>
        <p:txBody>
          <a:bodyPr wrap="square">
            <a:spAutoFit/>
          </a:bodyPr>
          <a:lstStyle/>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Children prenatally exposed to methamphetamine are at higher risk for emotional and behavioral issues compared to their peers, exhibiting symptoms as early as age 3</a:t>
            </a:r>
          </a:p>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Symptoms include anxiety, depression, aggressiveness, hyperactivity, impulsivity, and inattention</a:t>
            </a:r>
          </a:p>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Prenatal exposure to methamphetamine can alter children’s cognitive functioning</a:t>
            </a:r>
          </a:p>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Children ages 6 to 7 who are exposed to methamphetamine have lower IQs when compared to their peers, as well as learning and memory deficiencies, fine-motor developmental delays, and visual-motor integration impairment</a:t>
            </a:r>
          </a:p>
        </p:txBody>
      </p:sp>
      <p:sp>
        <p:nvSpPr>
          <p:cNvPr id="3" name="TextBox 2"/>
          <p:cNvSpPr txBox="1"/>
          <p:nvPr/>
        </p:nvSpPr>
        <p:spPr>
          <a:xfrm>
            <a:off x="8137678" y="6368716"/>
            <a:ext cx="405432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(LaGasse et al., 2012; Kwiatkowski et al., 2018)</a:t>
            </a:r>
          </a:p>
        </p:txBody>
      </p:sp>
    </p:spTree>
    <p:extLst>
      <p:ext uri="{BB962C8B-B14F-4D97-AF65-F5344CB8AC3E}">
        <p14:creationId xmlns:p14="http://schemas.microsoft.com/office/powerpoint/2010/main" val="37502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473148" y="2153811"/>
            <a:ext cx="8866715" cy="3416320"/>
          </a:xfrm>
          <a:prstGeom prst="rect">
            <a:avLst/>
          </a:prstGeom>
          <a:noFill/>
        </p:spPr>
        <p:txBody>
          <a:bodyPr wrap="square" rtlCol="0">
            <a:spAutoFit/>
          </a:bodyPr>
          <a:lstStyle/>
          <a:p>
            <a:endParaRPr lang="en-US" sz="5400" dirty="0">
              <a:solidFill>
                <a:prstClr val="white"/>
              </a:solidFill>
            </a:endParaRPr>
          </a:p>
          <a:p>
            <a:r>
              <a:rPr lang="en-US" sz="5400" dirty="0">
                <a:solidFill>
                  <a:srgbClr val="FFFFFF"/>
                </a:solidFill>
                <a:latin typeface="Arial" panose="020B0604020202020204" pitchFamily="34" charset="0"/>
                <a:cs typeface="Arial" panose="020B0604020202020204" pitchFamily="34" charset="0"/>
              </a:rPr>
              <a:t>Exposure to Methamphetamine Production</a:t>
            </a:r>
            <a:endParaRPr lang="en-US" sz="54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1820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80160"/>
            <a:ext cx="10844463" cy="4872789"/>
          </a:xfrm>
        </p:spPr>
        <p:txBody>
          <a:bodyPr/>
          <a:lstStyle/>
          <a:p>
            <a:pPr marL="285750" indent="-285750" eaLnBrk="1" hangingPunct="1">
              <a:spcBef>
                <a:spcPts val="600"/>
              </a:spcBef>
              <a:spcAft>
                <a:spcPts val="600"/>
              </a:spcAft>
              <a:buFont typeface="Arial" panose="020B0604020202020204" pitchFamily="34" charset="0"/>
              <a:buChar char="•"/>
            </a:pPr>
            <a:r>
              <a:rPr lang="en-US" sz="2400" kern="1200" dirty="0">
                <a:latin typeface="Arial" panose="020B0604020202020204" pitchFamily="34" charset="0"/>
                <a:cs typeface="Arial" panose="020B0604020202020204" pitchFamily="34" charset="0"/>
              </a:rPr>
              <a:t>Manufacturers make most of the methamphetamine found in the United States in “super labs” located in the United States or Mexico</a:t>
            </a:r>
          </a:p>
          <a:p>
            <a:pPr marL="285750" indent="-285750" eaLnBrk="1" hangingPunct="1">
              <a:spcBef>
                <a:spcPts val="600"/>
              </a:spcBef>
              <a:spcAft>
                <a:spcPts val="600"/>
              </a:spcAft>
              <a:buFont typeface="Arial" panose="020B0604020202020204" pitchFamily="34" charset="0"/>
              <a:buChar char="•"/>
            </a:pPr>
            <a:r>
              <a:rPr lang="en-US" sz="2400" kern="1200" dirty="0">
                <a:latin typeface="Arial" panose="020B0604020202020204" pitchFamily="34" charset="0"/>
                <a:cs typeface="Arial" panose="020B0604020202020204" pitchFamily="34" charset="0"/>
              </a:rPr>
              <a:t>Some also make the drug in small, secret labs with inexpensive over-the-counter ingredients such as pseudoephedrine, a common ingredient in cold medicines</a:t>
            </a:r>
          </a:p>
          <a:p>
            <a:pPr marL="285750" indent="-285750" eaLnBrk="1" hangingPunct="1">
              <a:spcBef>
                <a:spcPts val="600"/>
              </a:spcBef>
              <a:spcAft>
                <a:spcPts val="600"/>
              </a:spcAft>
              <a:buFont typeface="Arial" panose="020B0604020202020204" pitchFamily="34" charset="0"/>
              <a:buChar char="•"/>
            </a:pPr>
            <a:r>
              <a:rPr lang="en-US" sz="2400" kern="1200" dirty="0">
                <a:latin typeface="Arial" panose="020B0604020202020204" pitchFamily="34" charset="0"/>
                <a:cs typeface="Arial" panose="020B0604020202020204" pitchFamily="34" charset="0"/>
              </a:rPr>
              <a:t>Methamphetamine production involves a number of other very dangerous chemicals</a:t>
            </a:r>
          </a:p>
          <a:p>
            <a:pPr marL="285750" indent="-285750" eaLnBrk="1" hangingPunct="1">
              <a:spcBef>
                <a:spcPts val="600"/>
              </a:spcBef>
              <a:spcAft>
                <a:spcPts val="600"/>
              </a:spcAft>
              <a:buFont typeface="Arial" panose="020B0604020202020204" pitchFamily="34" charset="0"/>
              <a:buChar char="•"/>
            </a:pPr>
            <a:r>
              <a:rPr lang="en-US" sz="2400" kern="1200" dirty="0">
                <a:latin typeface="Arial" panose="020B0604020202020204" pitchFamily="34" charset="0"/>
                <a:cs typeface="Arial" panose="020B0604020202020204" pitchFamily="34" charset="0"/>
              </a:rPr>
              <a:t>Toxic effects from chemicals used in production can remain in the environment around a lab for a long time after the lab has been shut down, causing a wide range of health problems for people living in the area</a:t>
            </a:r>
          </a:p>
          <a:p>
            <a:pPr marL="285750" indent="-285750" eaLnBrk="1" hangingPunct="1">
              <a:spcBef>
                <a:spcPts val="600"/>
              </a:spcBef>
              <a:spcAft>
                <a:spcPts val="600"/>
              </a:spcAft>
              <a:buFont typeface="Arial" panose="020B0604020202020204" pitchFamily="34" charset="0"/>
              <a:buChar char="•"/>
            </a:pPr>
            <a:r>
              <a:rPr lang="en-US" sz="2400" kern="1200" dirty="0">
                <a:latin typeface="Arial" panose="020B0604020202020204" pitchFamily="34" charset="0"/>
                <a:cs typeface="Arial" panose="020B0604020202020204" pitchFamily="34" charset="0"/>
              </a:rPr>
              <a:t>These chemicals can also result in deadly lab explosions and house fires</a:t>
            </a:r>
          </a:p>
          <a:p>
            <a:pPr marL="285750" indent="-285750" eaLnBrk="1" hangingPunct="1">
              <a:lnSpc>
                <a:spcPct val="80000"/>
              </a:lnSpc>
              <a:buFont typeface="Arial" panose="020B0604020202020204" pitchFamily="34" charset="0"/>
              <a:buChar char="•"/>
            </a:pPr>
            <a:endParaRPr lang="en-US" altLang="en-US" sz="2000" kern="1200" dirty="0">
              <a:solidFill>
                <a:srgbClr val="0F4162"/>
              </a:solidFill>
              <a:latin typeface="Arial" panose="020B0604020202020204" pitchFamily="34" charset="0"/>
              <a:cs typeface="Arial" panose="020B0604020202020204" pitchFamily="34" charset="0"/>
            </a:endParaRPr>
          </a:p>
        </p:txBody>
      </p:sp>
      <p:sp>
        <p:nvSpPr>
          <p:cNvPr id="4" name="Title 5"/>
          <p:cNvSpPr txBox="1">
            <a:spLocks/>
          </p:cNvSpPr>
          <p:nvPr/>
        </p:nvSpPr>
        <p:spPr>
          <a:xfrm>
            <a:off x="0" y="1"/>
            <a:ext cx="12192000" cy="1051560"/>
          </a:xfrm>
          <a:prstGeom prst="rect">
            <a:avLst/>
          </a:prstGeom>
          <a:solidFill>
            <a:srgbClr val="0F4162"/>
          </a:solidFill>
          <a:ln w="25400" cap="flat" cmpd="sng" algn="ctr">
            <a:solidFill>
              <a:srgbClr val="002060"/>
            </a:solidFill>
            <a:prstDash val="solid"/>
            <a:miter lim="400000"/>
          </a:ln>
          <a:effectLst/>
          <a:extLst>
            <a:ext uri="{C572A759-6A51-4108-AA02-DFA0A04FC94B}">
              <ma14:wrappingTextBoxFlag xmlns="" xmlns:ma14="http://schemas.microsoft.com/office/mac/drawingml/2011/main" val="1"/>
            </a:ext>
          </a:extLst>
        </p:spPr>
        <p:txBody>
          <a:bodyPr lIns="50800" tIns="50800" rIns="50800" bIns="50800" rtlCol="0" anchor="ctr">
            <a:noAutofit/>
          </a:bodyPr>
          <a:lstStyle>
            <a:lvl1pPr marL="0" marR="0" indent="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1pPr>
            <a:lvl2pPr marL="0" marR="0" indent="1143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2pPr>
            <a:lvl3pPr marL="0" marR="0" indent="2286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3pPr>
            <a:lvl4pPr marL="0" marR="0" indent="3429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4pPr>
            <a:lvl5pPr marL="0" marR="0" indent="4572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5pPr>
            <a:lvl6pPr marL="0" marR="0" indent="5715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6pPr>
            <a:lvl7pPr marL="0" marR="0" indent="6858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7pPr>
            <a:lvl8pPr marL="0" marR="0" indent="8001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8pPr>
            <a:lvl9pPr marL="0" marR="0" indent="9144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9pPr>
          </a:lstStyle>
          <a:p>
            <a:pPr marL="0" marR="0" lvl="0" indent="0" algn="ctr" defTabSz="1641166" rtl="0" eaLnBrk="1" fontAlgn="auto" latinLnBrk="0" hangingPunct="1">
              <a:lnSpc>
                <a:spcPct val="100000"/>
              </a:lnSpc>
              <a:spcBef>
                <a:spcPts val="0"/>
              </a:spcBef>
              <a:spcAft>
                <a:spcPts val="0"/>
              </a:spcAft>
              <a:buClrTx/>
              <a:buSzTx/>
              <a:buFontTx/>
              <a:buNone/>
              <a:tabLst/>
              <a:defRPr/>
            </a:pPr>
            <a:r>
              <a:rPr lang="en-US" sz="4000" b="0" cap="none" dirty="0">
                <a:solidFill>
                  <a:srgbClr val="FFFFFF"/>
                </a:solidFill>
                <a:latin typeface="Arial" panose="020B0604020202020204" pitchFamily="34" charset="0"/>
                <a:cs typeface="Arial" panose="020B0604020202020204" pitchFamily="34" charset="0"/>
              </a:rPr>
              <a:t>Production of Methamphetamine</a:t>
            </a:r>
            <a:endParaRPr kumimoji="0" lang="en-US" sz="40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Helvetica"/>
            </a:endParaRPr>
          </a:p>
        </p:txBody>
      </p:sp>
      <p:sp>
        <p:nvSpPr>
          <p:cNvPr id="2" name="TextBox 1"/>
          <p:cNvSpPr txBox="1"/>
          <p:nvPr/>
        </p:nvSpPr>
        <p:spPr>
          <a:xfrm>
            <a:off x="8678780" y="6436891"/>
            <a:ext cx="360947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(National Institute on Drug Abuse, 2018a)</a:t>
            </a:r>
          </a:p>
        </p:txBody>
      </p:sp>
    </p:spTree>
    <p:extLst>
      <p:ext uri="{BB962C8B-B14F-4D97-AF65-F5344CB8AC3E}">
        <p14:creationId xmlns:p14="http://schemas.microsoft.com/office/powerpoint/2010/main" val="36146706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18872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641166" hangingPunct="1"/>
            <a:r>
              <a:rPr lang="en-US" sz="4000" b="0" kern="1200" cap="none" dirty="0">
                <a:solidFill>
                  <a:srgbClr val="FFFFFF"/>
                </a:solidFill>
                <a:latin typeface="Arial" panose="020B0604020202020204" pitchFamily="34" charset="0"/>
                <a:cs typeface="Arial" panose="020B0604020202020204" pitchFamily="34" charset="0"/>
              </a:rPr>
              <a:t>Safety Concerns of Methamphetamine Production </a:t>
            </a:r>
            <a:br>
              <a:rPr lang="en-US" sz="4000" b="0" kern="1200" cap="none" dirty="0">
                <a:solidFill>
                  <a:srgbClr val="FFFFFF"/>
                </a:solidFill>
                <a:latin typeface="Arial" panose="020B0604020202020204" pitchFamily="34" charset="0"/>
                <a:cs typeface="Arial" panose="020B0604020202020204" pitchFamily="34" charset="0"/>
              </a:rPr>
            </a:br>
            <a:r>
              <a:rPr lang="en-US" sz="4000" b="0" kern="1200" cap="none" dirty="0">
                <a:solidFill>
                  <a:srgbClr val="FFFFFF"/>
                </a:solidFill>
                <a:latin typeface="Arial" panose="020B0604020202020204" pitchFamily="34" charset="0"/>
                <a:cs typeface="Arial" panose="020B0604020202020204" pitchFamily="34" charset="0"/>
              </a:rPr>
              <a:t>on Children and Adolescents</a:t>
            </a:r>
          </a:p>
        </p:txBody>
      </p:sp>
      <p:sp>
        <p:nvSpPr>
          <p:cNvPr id="2" name="Rectangle 1"/>
          <p:cNvSpPr/>
          <p:nvPr/>
        </p:nvSpPr>
        <p:spPr>
          <a:xfrm>
            <a:off x="457200" y="1463040"/>
            <a:ext cx="10964137" cy="4862870"/>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Children experience increased risk to their safety and health when exposed to the manufacturing and distribution of methamphetamine</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Children exposed to home-based methamphetamine labs and toxic chemicals used during production are at greater risk of:</a:t>
            </a:r>
          </a:p>
          <a:p>
            <a:pPr marL="1257300" lvl="2"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Poisoning</a:t>
            </a:r>
          </a:p>
          <a:p>
            <a:pPr marL="1257300" lvl="2"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Burns</a:t>
            </a:r>
          </a:p>
          <a:p>
            <a:pPr marL="1257300" lvl="2"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Physical injury</a:t>
            </a:r>
          </a:p>
          <a:p>
            <a:pPr marL="1257300" lvl="2"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Infections</a:t>
            </a:r>
          </a:p>
          <a:p>
            <a:pPr marL="1257300" lvl="2"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Respiratory issues </a:t>
            </a:r>
          </a:p>
          <a:p>
            <a:pPr marL="1257300" lvl="2"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Other health risks</a:t>
            </a:r>
          </a:p>
        </p:txBody>
      </p:sp>
      <p:sp>
        <p:nvSpPr>
          <p:cNvPr id="7" name="Rectangle 6"/>
          <p:cNvSpPr/>
          <p:nvPr/>
        </p:nvSpPr>
        <p:spPr>
          <a:xfrm>
            <a:off x="208547" y="5756185"/>
            <a:ext cx="11774906" cy="461665"/>
          </a:xfrm>
          <a:prstGeom prst="rect">
            <a:avLst/>
          </a:prstGeom>
        </p:spPr>
        <p:txBody>
          <a:bodyPr wrap="square">
            <a:spAutoFit/>
          </a:bodyPr>
          <a:lstStyle/>
          <a:p>
            <a:pPr fontAlgn="base"/>
            <a:endParaRPr lang="en-US" sz="1200" dirty="0"/>
          </a:p>
          <a:p>
            <a:pPr fontAlgn="base"/>
            <a:endParaRPr lang="en-US" sz="1200" dirty="0"/>
          </a:p>
        </p:txBody>
      </p:sp>
      <p:sp>
        <p:nvSpPr>
          <p:cNvPr id="8" name="TextBox 7"/>
          <p:cNvSpPr txBox="1"/>
          <p:nvPr/>
        </p:nvSpPr>
        <p:spPr>
          <a:xfrm>
            <a:off x="7186863" y="6417453"/>
            <a:ext cx="5005137"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8255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mj-lt"/>
                <a:ea typeface="Helvetica Light"/>
                <a:cs typeface="Helvetica Light"/>
                <a:sym typeface="Helvetica Light"/>
              </a:rPr>
              <a:t>(Carlson et al., 2012; Drug Enforcement Administration,</a:t>
            </a:r>
            <a:r>
              <a:rPr kumimoji="0" lang="en-US" sz="1400" b="0" i="0" u="none" strike="noStrike" cap="none" spc="0" normalizeH="0" dirty="0">
                <a:ln>
                  <a:noFill/>
                </a:ln>
                <a:solidFill>
                  <a:srgbClr val="000000"/>
                </a:solidFill>
                <a:effectLst/>
                <a:uFillTx/>
                <a:latin typeface="+mj-lt"/>
                <a:ea typeface="Helvetica Light"/>
                <a:cs typeface="Helvetica Light"/>
                <a:sym typeface="Helvetica Light"/>
              </a:rPr>
              <a:t> 2011)</a:t>
            </a:r>
            <a:endParaRPr kumimoji="0" lang="en-US" sz="1400" b="0" i="0" u="none" strike="noStrike" cap="none" spc="0" normalizeH="0" baseline="0" dirty="0">
              <a:ln>
                <a:noFill/>
              </a:ln>
              <a:solidFill>
                <a:srgbClr val="000000"/>
              </a:solidFill>
              <a:effectLst/>
              <a:uFillTx/>
              <a:latin typeface="+mj-lt"/>
              <a:ea typeface="Helvetica Light"/>
              <a:cs typeface="Helvetica Light"/>
              <a:sym typeface="Helvetica Light"/>
            </a:endParaRPr>
          </a:p>
        </p:txBody>
      </p:sp>
    </p:spTree>
    <p:extLst>
      <p:ext uri="{BB962C8B-B14F-4D97-AF65-F5344CB8AC3E}">
        <p14:creationId xmlns:p14="http://schemas.microsoft.com/office/powerpoint/2010/main" val="216373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80160"/>
            <a:ext cx="11321640" cy="5594992"/>
          </a:xfrm>
        </p:spPr>
        <p:txBody>
          <a:bodyPr/>
          <a:lstStyle/>
          <a:p>
            <a:pPr marL="0" indent="0" eaLnBrk="1" hangingPunct="1">
              <a:spcBef>
                <a:spcPts val="600"/>
              </a:spcBef>
              <a:spcAft>
                <a:spcPts val="600"/>
              </a:spcAft>
              <a:buNone/>
            </a:pPr>
            <a:r>
              <a:rPr lang="en-US" altLang="en-US" sz="2400" b="1" kern="1200" dirty="0">
                <a:latin typeface="Arial" panose="020B0604020202020204" pitchFamily="34" charset="0"/>
                <a:cs typeface="Arial" panose="020B0604020202020204" pitchFamily="34" charset="0"/>
              </a:rPr>
              <a:t>Signs of a Meth Lab</a:t>
            </a:r>
          </a:p>
          <a:p>
            <a:pPr marL="0" indent="0" eaLnBrk="1" hangingPunct="1">
              <a:spcBef>
                <a:spcPts val="600"/>
              </a:spcBef>
              <a:spcAft>
                <a:spcPts val="600"/>
              </a:spcAft>
              <a:buNone/>
            </a:pPr>
            <a:r>
              <a:rPr lang="en-US" altLang="en-US" sz="2400" kern="1200" dirty="0">
                <a:latin typeface="Arial" panose="020B0604020202020204" pitchFamily="34" charset="0"/>
                <a:cs typeface="Arial" panose="020B0604020202020204" pitchFamily="34" charset="0"/>
              </a:rPr>
              <a:t>Although not in and of themselves conclusive evidence, the following could signal the presence of a meth lab:</a:t>
            </a:r>
          </a:p>
          <a:p>
            <a:pPr marL="640080" eaLnBrk="1" hangingPunct="1">
              <a:spcBef>
                <a:spcPts val="600"/>
              </a:spcBef>
              <a:spcAft>
                <a:spcPts val="600"/>
              </a:spcAft>
            </a:pPr>
            <a:r>
              <a:rPr lang="en-US" altLang="en-US" sz="2400" kern="1200" dirty="0">
                <a:latin typeface="Arial" panose="020B0604020202020204" pitchFamily="34" charset="0"/>
                <a:cs typeface="Arial" panose="020B0604020202020204" pitchFamily="34" charset="0"/>
              </a:rPr>
              <a:t>Unusual, strong odors (like cat urine, ether, ammonia, acetone, or other chemicals) coming from sheds, outbuildings, other structures, fields, orchards, campsites, and especially vehicles (older cars, vans)</a:t>
            </a:r>
          </a:p>
          <a:p>
            <a:pPr marL="640080" eaLnBrk="1" hangingPunct="1">
              <a:spcBef>
                <a:spcPts val="600"/>
              </a:spcBef>
              <a:spcAft>
                <a:spcPts val="600"/>
              </a:spcAft>
            </a:pPr>
            <a:r>
              <a:rPr lang="en-US" altLang="en-US" sz="2400" kern="1200" dirty="0">
                <a:latin typeface="Arial" panose="020B0604020202020204" pitchFamily="34" charset="0"/>
                <a:cs typeface="Arial" panose="020B0604020202020204" pitchFamily="34" charset="0"/>
              </a:rPr>
              <a:t>Possession of unusual materials such as large amounts of over-the-counter allergy, cold, or diet medications (containing ephedrine or pseudoephedrine), or large quantities of solvents such as acetone or Coleman fuel</a:t>
            </a:r>
          </a:p>
          <a:p>
            <a:pPr marL="640080" eaLnBrk="1" hangingPunct="1">
              <a:spcBef>
                <a:spcPts val="600"/>
              </a:spcBef>
              <a:spcAft>
                <a:spcPts val="600"/>
              </a:spcAft>
            </a:pPr>
            <a:r>
              <a:rPr lang="en-US" altLang="en-US" sz="2400" kern="1200" dirty="0">
                <a:latin typeface="Arial" panose="020B0604020202020204" pitchFamily="34" charset="0"/>
                <a:cs typeface="Arial" panose="020B0604020202020204" pitchFamily="34" charset="0"/>
              </a:rPr>
              <a:t>Discarded items such as ephedrine bottles, coffee filters with oddly-colored stains, lithium batteries, antifreeze containers, lantern fuel cans, and propane tanks</a:t>
            </a:r>
          </a:p>
        </p:txBody>
      </p:sp>
      <p:sp>
        <p:nvSpPr>
          <p:cNvPr id="4" name="Title 5"/>
          <p:cNvSpPr txBox="1">
            <a:spLocks/>
          </p:cNvSpPr>
          <p:nvPr/>
        </p:nvSpPr>
        <p:spPr>
          <a:xfrm>
            <a:off x="0" y="1"/>
            <a:ext cx="12192000" cy="1051560"/>
          </a:xfrm>
          <a:prstGeom prst="rect">
            <a:avLst/>
          </a:prstGeom>
          <a:solidFill>
            <a:srgbClr val="0F4162"/>
          </a:solidFill>
          <a:ln w="25400" cap="flat" cmpd="sng" algn="ctr">
            <a:solidFill>
              <a:srgbClr val="0F4162"/>
            </a:solidFill>
            <a:prstDash val="solid"/>
            <a:miter lim="400000"/>
          </a:ln>
          <a:effectLst/>
          <a:extLst>
            <a:ext uri="{C572A759-6A51-4108-AA02-DFA0A04FC94B}">
              <ma14:wrappingTextBoxFlag xmlns="" xmlns:ma14="http://schemas.microsoft.com/office/mac/drawingml/2011/main" val="1"/>
            </a:ext>
          </a:extLst>
        </p:spPr>
        <p:txBody>
          <a:bodyPr lIns="50800" tIns="50800" rIns="50800" bIns="50800" rtlCol="0" anchor="ctr">
            <a:noAutofit/>
          </a:bodyPr>
          <a:lstStyle>
            <a:lvl1pPr marL="0" marR="0" indent="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1pPr>
            <a:lvl2pPr marL="0" marR="0" indent="1143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2pPr>
            <a:lvl3pPr marL="0" marR="0" indent="2286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3pPr>
            <a:lvl4pPr marL="0" marR="0" indent="3429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4pPr>
            <a:lvl5pPr marL="0" marR="0" indent="4572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5pPr>
            <a:lvl6pPr marL="0" marR="0" indent="5715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6pPr>
            <a:lvl7pPr marL="0" marR="0" indent="6858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7pPr>
            <a:lvl8pPr marL="0" marR="0" indent="8001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8pPr>
            <a:lvl9pPr marL="0" marR="0" indent="9144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9pPr>
          </a:lstStyle>
          <a:p>
            <a:pPr marL="0" marR="0" lvl="0" indent="0" algn="ctr" defTabSz="1641166" rtl="0" eaLnBrk="1" fontAlgn="auto" latinLnBrk="0" hangingPunct="1">
              <a:lnSpc>
                <a:spcPct val="100000"/>
              </a:lnSpc>
              <a:spcBef>
                <a:spcPts val="0"/>
              </a:spcBef>
              <a:spcAft>
                <a:spcPts val="0"/>
              </a:spcAft>
              <a:buClrTx/>
              <a:buSzTx/>
              <a:buFontTx/>
              <a:buNone/>
              <a:tabLst/>
              <a:defRPr/>
            </a:pPr>
            <a:r>
              <a:rPr lang="en-US" sz="4000" b="0" cap="none" dirty="0">
                <a:solidFill>
                  <a:srgbClr val="FFFFFF"/>
                </a:solidFill>
                <a:latin typeface="Arial" panose="020B0604020202020204" pitchFamily="34" charset="0"/>
                <a:cs typeface="Arial" panose="020B0604020202020204" pitchFamily="34" charset="0"/>
              </a:rPr>
              <a:t>Production of Methamphetamine</a:t>
            </a:r>
            <a:endParaRPr kumimoji="0" lang="en-US" sz="40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Helvetica"/>
            </a:endParaRPr>
          </a:p>
        </p:txBody>
      </p:sp>
      <p:sp>
        <p:nvSpPr>
          <p:cNvPr id="6" name="TextBox 5"/>
          <p:cNvSpPr txBox="1"/>
          <p:nvPr/>
        </p:nvSpPr>
        <p:spPr>
          <a:xfrm>
            <a:off x="8678780" y="6436891"/>
            <a:ext cx="360947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(National Institute on Drug Abuse, 2018a)</a:t>
            </a:r>
          </a:p>
        </p:txBody>
      </p:sp>
    </p:spTree>
    <p:extLst>
      <p:ext uri="{BB962C8B-B14F-4D97-AF65-F5344CB8AC3E}">
        <p14:creationId xmlns:p14="http://schemas.microsoft.com/office/powerpoint/2010/main" val="5772485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280160"/>
            <a:ext cx="10904621" cy="4044737"/>
          </a:xfrm>
        </p:spPr>
        <p:txBody>
          <a:bodyPr/>
          <a:lstStyle/>
          <a:p>
            <a:pPr marL="0" indent="0" eaLnBrk="1" hangingPunct="1">
              <a:spcBef>
                <a:spcPts val="600"/>
              </a:spcBef>
              <a:spcAft>
                <a:spcPts val="600"/>
              </a:spcAft>
              <a:buNone/>
            </a:pPr>
            <a:r>
              <a:rPr lang="en-US" altLang="en-US" sz="2400" b="1" kern="1200" dirty="0">
                <a:latin typeface="Arial" panose="020B0604020202020204" pitchFamily="34" charset="0"/>
                <a:cs typeface="Arial" panose="020B0604020202020204" pitchFamily="34" charset="0"/>
              </a:rPr>
              <a:t>Signs of a Meth Lab (cont.)</a:t>
            </a:r>
          </a:p>
          <a:p>
            <a:pPr marL="640080" eaLnBrk="1" hangingPunct="1">
              <a:spcBef>
                <a:spcPts val="600"/>
              </a:spcBef>
              <a:spcAft>
                <a:spcPts val="600"/>
              </a:spcAft>
            </a:pPr>
            <a:r>
              <a:rPr lang="en-US" altLang="en-US" sz="2400" kern="1200" dirty="0">
                <a:latin typeface="Arial" panose="020B0604020202020204" pitchFamily="34" charset="0"/>
                <a:cs typeface="Arial" panose="020B0604020202020204" pitchFamily="34" charset="0"/>
              </a:rPr>
              <a:t>The mixing of unusual chemicals in a house, garage, or barn, or the possession of chemical glassware by persons not involved in the chemical industry</a:t>
            </a:r>
          </a:p>
          <a:p>
            <a:pPr marL="640080" eaLnBrk="1" hangingPunct="1">
              <a:spcBef>
                <a:spcPts val="600"/>
              </a:spcBef>
              <a:spcAft>
                <a:spcPts val="600"/>
              </a:spcAft>
            </a:pPr>
            <a:r>
              <a:rPr lang="en-US" altLang="en-US" sz="2400" kern="1200" dirty="0">
                <a:latin typeface="Arial" panose="020B0604020202020204" pitchFamily="34" charset="0"/>
                <a:cs typeface="Arial" panose="020B0604020202020204" pitchFamily="34" charset="0"/>
              </a:rPr>
              <a:t>Heavy traffic during late night hours</a:t>
            </a:r>
          </a:p>
          <a:p>
            <a:pPr marL="640080" eaLnBrk="1" hangingPunct="1">
              <a:spcBef>
                <a:spcPts val="600"/>
              </a:spcBef>
              <a:spcAft>
                <a:spcPts val="600"/>
              </a:spcAft>
            </a:pPr>
            <a:r>
              <a:rPr lang="en-US" altLang="en-US" sz="2400" kern="1200" dirty="0">
                <a:latin typeface="Arial" panose="020B0604020202020204" pitchFamily="34" charset="0"/>
                <a:cs typeface="Arial" panose="020B0604020202020204" pitchFamily="34" charset="0"/>
              </a:rPr>
              <a:t>Residences with operating fans in windows in cold weather, or blacked out windows</a:t>
            </a:r>
          </a:p>
          <a:p>
            <a:pPr marL="640080" eaLnBrk="1" hangingPunct="1">
              <a:spcBef>
                <a:spcPts val="600"/>
              </a:spcBef>
              <a:spcAft>
                <a:spcPts val="600"/>
              </a:spcAft>
            </a:pPr>
            <a:r>
              <a:rPr lang="en-US" altLang="en-US" sz="2400" kern="1200" dirty="0">
                <a:latin typeface="Arial" panose="020B0604020202020204" pitchFamily="34" charset="0"/>
                <a:cs typeface="Arial" panose="020B0604020202020204" pitchFamily="34" charset="0"/>
              </a:rPr>
              <a:t>Renters who pay their landlords in cash</a:t>
            </a:r>
          </a:p>
        </p:txBody>
      </p:sp>
      <p:sp>
        <p:nvSpPr>
          <p:cNvPr id="4" name="Title 5"/>
          <p:cNvSpPr txBox="1">
            <a:spLocks/>
          </p:cNvSpPr>
          <p:nvPr/>
        </p:nvSpPr>
        <p:spPr>
          <a:xfrm>
            <a:off x="0" y="1"/>
            <a:ext cx="12192000" cy="1051560"/>
          </a:xfrm>
          <a:prstGeom prst="rect">
            <a:avLst/>
          </a:prstGeom>
          <a:solidFill>
            <a:srgbClr val="0F4162"/>
          </a:solidFill>
          <a:ln w="25400" cap="flat" cmpd="sng" algn="ctr">
            <a:solidFill>
              <a:srgbClr val="0F4162"/>
            </a:solidFill>
            <a:prstDash val="solid"/>
            <a:miter lim="400000"/>
          </a:ln>
          <a:effectLst/>
          <a:extLst>
            <a:ext uri="{C572A759-6A51-4108-AA02-DFA0A04FC94B}">
              <ma14:wrappingTextBoxFlag xmlns="" xmlns:ma14="http://schemas.microsoft.com/office/mac/drawingml/2011/main" val="1"/>
            </a:ext>
          </a:extLst>
        </p:spPr>
        <p:txBody>
          <a:bodyPr lIns="50800" tIns="50800" rIns="50800" bIns="50800" rtlCol="0" anchor="ctr">
            <a:noAutofit/>
          </a:bodyPr>
          <a:lstStyle>
            <a:lvl1pPr marL="0" marR="0" indent="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1pPr>
            <a:lvl2pPr marL="0" marR="0" indent="1143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2pPr>
            <a:lvl3pPr marL="0" marR="0" indent="2286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3pPr>
            <a:lvl4pPr marL="0" marR="0" indent="3429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4pPr>
            <a:lvl5pPr marL="0" marR="0" indent="4572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5pPr>
            <a:lvl6pPr marL="0" marR="0" indent="5715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6pPr>
            <a:lvl7pPr marL="0" marR="0" indent="6858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7pPr>
            <a:lvl8pPr marL="0" marR="0" indent="8001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8pPr>
            <a:lvl9pPr marL="0" marR="0" indent="9144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9pPr>
          </a:lstStyle>
          <a:p>
            <a:pPr marL="0" marR="0" lvl="0" indent="0" algn="ctr" defTabSz="1641166" rtl="0" eaLnBrk="1" fontAlgn="auto" latinLnBrk="0" hangingPunct="1">
              <a:lnSpc>
                <a:spcPct val="100000"/>
              </a:lnSpc>
              <a:spcBef>
                <a:spcPts val="0"/>
              </a:spcBef>
              <a:spcAft>
                <a:spcPts val="0"/>
              </a:spcAft>
              <a:buClrTx/>
              <a:buSzTx/>
              <a:buFontTx/>
              <a:buNone/>
              <a:tabLst/>
              <a:defRPr/>
            </a:pPr>
            <a:r>
              <a:rPr lang="en-US" sz="4000" b="0" cap="none" dirty="0">
                <a:solidFill>
                  <a:srgbClr val="FFFFFF"/>
                </a:solidFill>
                <a:latin typeface="Arial" panose="020B0604020202020204" pitchFamily="34" charset="0"/>
                <a:cs typeface="Arial" panose="020B0604020202020204" pitchFamily="34" charset="0"/>
              </a:rPr>
              <a:t>Production of Methamphetamine (cont.)</a:t>
            </a:r>
            <a:endParaRPr kumimoji="0" lang="en-US" sz="40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Helvetica"/>
            </a:endParaRPr>
          </a:p>
        </p:txBody>
      </p:sp>
      <p:sp>
        <p:nvSpPr>
          <p:cNvPr id="6" name="TextBox 5"/>
          <p:cNvSpPr txBox="1"/>
          <p:nvPr/>
        </p:nvSpPr>
        <p:spPr>
          <a:xfrm>
            <a:off x="8678780" y="6436891"/>
            <a:ext cx="360947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(National Institute on Drug Abuse, 2018a)</a:t>
            </a:r>
          </a:p>
        </p:txBody>
      </p:sp>
    </p:spTree>
    <p:extLst>
      <p:ext uri="{BB962C8B-B14F-4D97-AF65-F5344CB8AC3E}">
        <p14:creationId xmlns:p14="http://schemas.microsoft.com/office/powerpoint/2010/main" val="39175790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641166"/>
            <a:r>
              <a:rPr lang="en-US" sz="4000" dirty="0">
                <a:solidFill>
                  <a:srgbClr val="FFFFFF"/>
                </a:solidFill>
                <a:latin typeface="Arial" panose="020B0604020202020204" pitchFamily="34" charset="0"/>
                <a:cs typeface="Arial" panose="020B0604020202020204" pitchFamily="34" charset="0"/>
              </a:rPr>
              <a:t>Production of Methamphetamine (cont.)</a:t>
            </a:r>
            <a:endParaRPr lang="en-US" sz="4000" kern="1200" dirty="0">
              <a:solidFill>
                <a:srgbClr val="FFFFFF"/>
              </a:solidFill>
              <a:latin typeface="Arial" panose="020B0604020202020204" pitchFamily="34" charset="0"/>
              <a:cs typeface="Arial" panose="020B0604020202020204" pitchFamily="34" charset="0"/>
            </a:endParaRPr>
          </a:p>
        </p:txBody>
      </p:sp>
      <p:sp>
        <p:nvSpPr>
          <p:cNvPr id="4" name="Rectangle 3"/>
          <p:cNvSpPr/>
          <p:nvPr/>
        </p:nvSpPr>
        <p:spPr>
          <a:xfrm>
            <a:off x="389021" y="2153471"/>
            <a:ext cx="11345779" cy="646331"/>
          </a:xfrm>
          <a:prstGeom prst="rect">
            <a:avLst/>
          </a:prstGeom>
        </p:spPr>
        <p:txBody>
          <a:bodyPr wrap="square">
            <a:spAutoFit/>
          </a:bodyPr>
          <a:lstStyle/>
          <a:p>
            <a:endParaRPr lang="en-US" dirty="0"/>
          </a:p>
          <a:p>
            <a:endParaRPr lang="en-US" dirty="0"/>
          </a:p>
        </p:txBody>
      </p:sp>
      <p:sp>
        <p:nvSpPr>
          <p:cNvPr id="3" name="Rectangle 2"/>
          <p:cNvSpPr/>
          <p:nvPr/>
        </p:nvSpPr>
        <p:spPr>
          <a:xfrm>
            <a:off x="457200" y="1280160"/>
            <a:ext cx="10776559" cy="4493538"/>
          </a:xfrm>
          <a:prstGeom prst="rect">
            <a:avLst/>
          </a:prstGeom>
        </p:spPr>
        <p:txBody>
          <a:bodyPr wrap="square">
            <a:spAutoFit/>
          </a:bodyPr>
          <a:lstStyle/>
          <a:p>
            <a:pPr>
              <a:spcBef>
                <a:spcPts val="600"/>
              </a:spcBef>
              <a:spcAft>
                <a:spcPts val="600"/>
              </a:spcAft>
            </a:pPr>
            <a:r>
              <a:rPr lang="en-US" sz="2400" b="1" dirty="0">
                <a:latin typeface="Arial" panose="020B0604020202020204" pitchFamily="34" charset="0"/>
                <a:cs typeface="Arial" panose="020B0604020202020204" pitchFamily="34" charset="0"/>
              </a:rPr>
              <a:t>If you suspect a meth lab:</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Remain calm</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If you are in the lab, find an excuse to leave immediately</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Do not touch or smell anything to try to identify unknown substances</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Do not enter the home or area</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Keep a safe distance—hazardous materials may ignite or the fumes may overwhelm you</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Promptly notify law enforcement and follow your agency policy and protocols regarding meth labs</a:t>
            </a:r>
          </a:p>
        </p:txBody>
      </p:sp>
      <p:sp>
        <p:nvSpPr>
          <p:cNvPr id="5" name="TextBox 4"/>
          <p:cNvSpPr txBox="1"/>
          <p:nvPr/>
        </p:nvSpPr>
        <p:spPr>
          <a:xfrm>
            <a:off x="8125326" y="6339232"/>
            <a:ext cx="4066674"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(Michigan Department of Human Services, n.d.)</a:t>
            </a:r>
          </a:p>
        </p:txBody>
      </p:sp>
    </p:spTree>
    <p:extLst>
      <p:ext uri="{BB962C8B-B14F-4D97-AF65-F5344CB8AC3E}">
        <p14:creationId xmlns:p14="http://schemas.microsoft.com/office/powerpoint/2010/main" val="1911189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495300" y="2946536"/>
            <a:ext cx="11201400" cy="378325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400" dirty="0">
                <a:latin typeface="Arial" panose="020B0604020202020204" pitchFamily="34" charset="0"/>
                <a:cs typeface="Arial" panose="020B0604020202020204" pitchFamily="34" charset="0"/>
                <a:sym typeface="Helvetica Light"/>
              </a:rPr>
              <a:t>A person with a substance use disorder should not be held accountable for their negative behavior</a:t>
            </a:r>
          </a:p>
          <a:p>
            <a:pPr>
              <a:lnSpc>
                <a:spcPct val="100000"/>
              </a:lnSpc>
              <a:spcBef>
                <a:spcPts val="600"/>
              </a:spcBef>
              <a:spcAft>
                <a:spcPts val="600"/>
              </a:spcAft>
            </a:pPr>
            <a:r>
              <a:rPr lang="en-US" sz="2400" dirty="0">
                <a:latin typeface="Arial" panose="020B0604020202020204" pitchFamily="34" charset="0"/>
                <a:cs typeface="Arial" panose="020B0604020202020204" pitchFamily="34" charset="0"/>
                <a:sym typeface="Helvetica Light"/>
              </a:rPr>
              <a:t>Substance use disorder treatment will only be effective if a parent wants treatment</a:t>
            </a:r>
          </a:p>
          <a:p>
            <a:pPr>
              <a:lnSpc>
                <a:spcPct val="100000"/>
              </a:lnSpc>
              <a:spcBef>
                <a:spcPts val="600"/>
              </a:spcBef>
              <a:spcAft>
                <a:spcPts val="600"/>
              </a:spcAft>
            </a:pPr>
            <a:r>
              <a:rPr lang="en-US" sz="2400" dirty="0">
                <a:latin typeface="Arial" panose="020B0604020202020204" pitchFamily="34" charset="0"/>
                <a:cs typeface="Arial" panose="020B0604020202020204" pitchFamily="34" charset="0"/>
                <a:sym typeface="Helvetica Light"/>
              </a:rPr>
              <a:t>If parents with substance use disorders had enough willpower, they would not need substance use disorder treatment</a:t>
            </a:r>
          </a:p>
          <a:p>
            <a:pPr>
              <a:lnSpc>
                <a:spcPct val="100000"/>
              </a:lnSpc>
              <a:spcBef>
                <a:spcPts val="600"/>
              </a:spcBef>
              <a:spcAft>
                <a:spcPts val="600"/>
              </a:spcAft>
            </a:pPr>
            <a:r>
              <a:rPr lang="en-US" sz="2400" dirty="0">
                <a:latin typeface="Arial" panose="020B0604020202020204" pitchFamily="34" charset="0"/>
                <a:cs typeface="Arial" panose="020B0604020202020204" pitchFamily="34" charset="0"/>
                <a:sym typeface="Helvetica Light"/>
              </a:rPr>
              <a:t>The stigma associated with substance use disorders prevents parents from seeking treatment</a:t>
            </a:r>
            <a:endParaRPr lang="en-US" sz="2400" dirty="0">
              <a:latin typeface="Calibri" panose="020F0502020204030204" pitchFamily="34" charset="0"/>
              <a:cs typeface="Times New Roman" panose="02020603050405020304" pitchFamily="18" charset="0"/>
              <a:sym typeface="Helvetica Light"/>
            </a:endParaRPr>
          </a:p>
        </p:txBody>
      </p:sp>
      <p:grpSp>
        <p:nvGrpSpPr>
          <p:cNvPr id="3" name="Group 2">
            <a:extLst>
              <a:ext uri="{FF2B5EF4-FFF2-40B4-BE49-F238E27FC236}">
                <a16:creationId xmlns:a16="http://schemas.microsoft.com/office/drawing/2014/main" id="{DABB30FC-5FD4-42D3-A4EF-8E4D971EE74E}"/>
              </a:ext>
            </a:extLst>
          </p:cNvPr>
          <p:cNvGrpSpPr/>
          <p:nvPr/>
        </p:nvGrpSpPr>
        <p:grpSpPr>
          <a:xfrm>
            <a:off x="562811" y="1292973"/>
            <a:ext cx="11235489" cy="1417640"/>
            <a:chOff x="576060" y="1132204"/>
            <a:chExt cx="11235489" cy="1417640"/>
          </a:xfrm>
        </p:grpSpPr>
        <p:sp>
          <p:nvSpPr>
            <p:cNvPr id="6" name="Rectangle 5"/>
            <p:cNvSpPr/>
            <p:nvPr/>
          </p:nvSpPr>
          <p:spPr>
            <a:xfrm>
              <a:off x="576060" y="1804928"/>
              <a:ext cx="11235489" cy="72190"/>
            </a:xfrm>
            <a:prstGeom prst="rect">
              <a:avLst/>
            </a:prstGeom>
            <a:solidFill>
              <a:srgbClr val="336B90"/>
            </a:solidFill>
            <a:ln>
              <a:solidFill>
                <a:schemeClr val="accent1"/>
              </a:solidFill>
            </a:ln>
          </p:spPr>
          <p:style>
            <a:lnRef idx="1">
              <a:schemeClr val="accent4"/>
            </a:lnRef>
            <a:fillRef idx="3">
              <a:schemeClr val="accent4"/>
            </a:fillRef>
            <a:effectRef idx="2">
              <a:schemeClr val="accent4"/>
            </a:effectRef>
            <a:fontRef idx="minor">
              <a:schemeClr val="lt1"/>
            </a:fontRef>
          </p:style>
          <p:txBody>
            <a:bodyPr rtlCol="0" anchor="ctr"/>
            <a:lstStyle/>
            <a:p>
              <a:pPr algn="ctr" defTabSz="412750" hangingPunct="0"/>
              <a:endParaRPr lang="en-US" sz="5000" b="1" kern="0" dirty="0">
                <a:solidFill>
                  <a:srgbClr val="297FD5">
                    <a:lumMod val="75000"/>
                  </a:srgbClr>
                </a:solidFill>
                <a:sym typeface="Helvetica Light"/>
              </a:endParaRPr>
            </a:p>
          </p:txBody>
        </p:sp>
        <p:sp>
          <p:nvSpPr>
            <p:cNvPr id="8" name="Oval 7"/>
            <p:cNvSpPr/>
            <p:nvPr/>
          </p:nvSpPr>
          <p:spPr>
            <a:xfrm>
              <a:off x="3171518" y="1132205"/>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Disagree</a:t>
              </a:r>
            </a:p>
          </p:txBody>
        </p:sp>
        <p:sp>
          <p:nvSpPr>
            <p:cNvPr id="9" name="Oval 8"/>
            <p:cNvSpPr/>
            <p:nvPr/>
          </p:nvSpPr>
          <p:spPr>
            <a:xfrm>
              <a:off x="5432995" y="1132205"/>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dirty="0">
                  <a:solidFill>
                    <a:prstClr val="white"/>
                  </a:solidFill>
                  <a:latin typeface="Calibri" panose="020F0502020204030204" pitchFamily="34" charset="0"/>
                  <a:sym typeface="Helvetica Light"/>
                </a:rPr>
                <a:t>Neutral</a:t>
              </a:r>
              <a:r>
                <a:rPr lang="en-US" b="1" kern="0" dirty="0">
                  <a:solidFill>
                    <a:prstClr val="white"/>
                  </a:solidFill>
                  <a:latin typeface="Calibri" panose="020F0502020204030204" pitchFamily="34" charset="0"/>
                  <a:ea typeface="SimSun" panose="02010600030101010101" pitchFamily="2" charset="-122"/>
                  <a:sym typeface="Helvetica Light"/>
                </a:rPr>
                <a:t> or Unsure</a:t>
              </a:r>
            </a:p>
          </p:txBody>
        </p:sp>
        <p:sp>
          <p:nvSpPr>
            <p:cNvPr id="10" name="Oval 9"/>
            <p:cNvSpPr/>
            <p:nvPr/>
          </p:nvSpPr>
          <p:spPr>
            <a:xfrm>
              <a:off x="7694472" y="1132204"/>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Agree</a:t>
              </a:r>
            </a:p>
          </p:txBody>
        </p:sp>
        <p:sp>
          <p:nvSpPr>
            <p:cNvPr id="11" name="Oval 10"/>
            <p:cNvSpPr/>
            <p:nvPr/>
          </p:nvSpPr>
          <p:spPr>
            <a:xfrm>
              <a:off x="9961511" y="1132204"/>
              <a:ext cx="1521621" cy="1417639"/>
            </a:xfrm>
            <a:prstGeom prst="ellipse">
              <a:avLst/>
            </a:prstGeom>
            <a:solidFill>
              <a:srgbClr val="0F4263"/>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Strongly Agree</a:t>
              </a:r>
            </a:p>
          </p:txBody>
        </p:sp>
        <p:sp>
          <p:nvSpPr>
            <p:cNvPr id="12" name="Oval 11"/>
            <p:cNvSpPr/>
            <p:nvPr/>
          </p:nvSpPr>
          <p:spPr>
            <a:xfrm>
              <a:off x="904479" y="1132204"/>
              <a:ext cx="1521621" cy="1417639"/>
            </a:xfrm>
            <a:prstGeom prst="ellipse">
              <a:avLst/>
            </a:prstGeom>
            <a:solidFill>
              <a:srgbClr val="0F4263"/>
            </a:solidFill>
            <a:ln>
              <a:solidFill>
                <a:srgbClr val="0F4263"/>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12750" hangingPunct="0"/>
              <a:r>
                <a:rPr lang="en-US" b="1" kern="0" dirty="0">
                  <a:solidFill>
                    <a:prstClr val="white"/>
                  </a:solidFill>
                  <a:latin typeface="Calibri" panose="020F0502020204030204" pitchFamily="34" charset="0"/>
                  <a:sym typeface="Helvetica Light"/>
                </a:rPr>
                <a:t>Strongly Disagree</a:t>
              </a:r>
            </a:p>
          </p:txBody>
        </p:sp>
      </p:grpSp>
      <p:sp>
        <p:nvSpPr>
          <p:cNvPr id="13" name="TextBox 12"/>
          <p:cNvSpPr txBox="1"/>
          <p:nvPr/>
        </p:nvSpPr>
        <p:spPr>
          <a:xfrm>
            <a:off x="8506744" y="6422015"/>
            <a:ext cx="3291556" cy="307777"/>
          </a:xfrm>
          <a:prstGeom prst="rect">
            <a:avLst/>
          </a:prstGeom>
          <a:noFill/>
        </p:spPr>
        <p:txBody>
          <a:bodyPr wrap="square" rtlCol="0">
            <a:spAutoFit/>
          </a:bodyPr>
          <a:lstStyle/>
          <a:p>
            <a:r>
              <a:rPr lang="en-US" sz="1400" dirty="0">
                <a:solidFill>
                  <a:prstClr val="black"/>
                </a:solidFill>
              </a:rPr>
              <a:t>(Children and Family Futures, 2017)</a:t>
            </a:r>
          </a:p>
        </p:txBody>
      </p:sp>
      <p:sp>
        <p:nvSpPr>
          <p:cNvPr id="16" name="Rectangle 2">
            <a:extLst>
              <a:ext uri="{FF2B5EF4-FFF2-40B4-BE49-F238E27FC236}">
                <a16:creationId xmlns:a16="http://schemas.microsoft.com/office/drawing/2014/main" id="{4CE7A5A8-027F-4737-83DB-4E37B948A027}"/>
              </a:ext>
            </a:extLst>
          </p:cNvPr>
          <p:cNvSpPr txBox="1">
            <a:spLocks noChangeArrowheads="1"/>
          </p:cNvSpPr>
          <p:nvPr/>
        </p:nvSpPr>
        <p:spPr>
          <a:xfrm>
            <a:off x="0" y="-13448"/>
            <a:ext cx="12192000" cy="105156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defTabSz="1641166"/>
            <a:r>
              <a:rPr lang="en-US" sz="4000" dirty="0">
                <a:solidFill>
                  <a:srgbClr val="FFFFFF"/>
                </a:solidFill>
                <a:cs typeface="Arial" panose="020B0604020202020204" pitchFamily="34" charset="0"/>
              </a:rPr>
              <a:t>Collaborative Values Inventory</a:t>
            </a:r>
          </a:p>
        </p:txBody>
      </p:sp>
    </p:spTree>
    <p:extLst>
      <p:ext uri="{BB962C8B-B14F-4D97-AF65-F5344CB8AC3E}">
        <p14:creationId xmlns:p14="http://schemas.microsoft.com/office/powerpoint/2010/main" val="263217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641166"/>
            <a:r>
              <a:rPr lang="en-US" sz="4000" dirty="0">
                <a:latin typeface="Arial" panose="020B0604020202020204" pitchFamily="34" charset="0"/>
                <a:cs typeface="Arial" panose="020B0604020202020204" pitchFamily="34" charset="0"/>
              </a:rPr>
              <a:t>Drug Endangered Children (DEC) </a:t>
            </a:r>
            <a:endParaRPr lang="en-US" sz="4000" kern="1200" dirty="0">
              <a:solidFill>
                <a:srgbClr val="FFFFFF"/>
              </a:solidFill>
              <a:latin typeface="Arial" panose="020B0604020202020204" pitchFamily="34" charset="0"/>
              <a:cs typeface="Arial" panose="020B0604020202020204" pitchFamily="34" charset="0"/>
            </a:endParaRPr>
          </a:p>
        </p:txBody>
      </p:sp>
      <p:sp>
        <p:nvSpPr>
          <p:cNvPr id="4" name="Rectangle 3"/>
          <p:cNvSpPr/>
          <p:nvPr/>
        </p:nvSpPr>
        <p:spPr>
          <a:xfrm>
            <a:off x="389021" y="2151925"/>
            <a:ext cx="11345779" cy="646331"/>
          </a:xfrm>
          <a:prstGeom prst="rect">
            <a:avLst/>
          </a:prstGeom>
        </p:spPr>
        <p:txBody>
          <a:bodyPr wrap="square">
            <a:spAutoFit/>
          </a:bodyPr>
          <a:lstStyle/>
          <a:p>
            <a:endParaRPr lang="en-US" dirty="0"/>
          </a:p>
          <a:p>
            <a:endParaRPr lang="en-US" dirty="0"/>
          </a:p>
        </p:txBody>
      </p:sp>
      <p:sp>
        <p:nvSpPr>
          <p:cNvPr id="2" name="Rectangle 1"/>
          <p:cNvSpPr/>
          <p:nvPr/>
        </p:nvSpPr>
        <p:spPr>
          <a:xfrm>
            <a:off x="183777" y="2153471"/>
            <a:ext cx="11007232" cy="369332"/>
          </a:xfrm>
          <a:prstGeom prst="rect">
            <a:avLst/>
          </a:prstGeom>
        </p:spPr>
        <p:txBody>
          <a:bodyPr wrap="square">
            <a:spAutoFit/>
          </a:bodyPr>
          <a:lstStyle/>
          <a:p>
            <a:endParaRPr lang="en-US" dirty="0">
              <a:latin typeface="Arial" panose="020B0604020202020204" pitchFamily="34" charset="0"/>
              <a:cs typeface="Arial" panose="020B0604020202020204" pitchFamily="34" charset="0"/>
            </a:endParaRPr>
          </a:p>
        </p:txBody>
      </p:sp>
      <p:sp>
        <p:nvSpPr>
          <p:cNvPr id="3" name="Rectangle 2"/>
          <p:cNvSpPr/>
          <p:nvPr/>
        </p:nvSpPr>
        <p:spPr>
          <a:xfrm>
            <a:off x="457200" y="1280160"/>
            <a:ext cx="11082543" cy="4832092"/>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National Alliance for Drug Endangered Children has worked with communities and states to support the development of a multidisciplinary approach to address the needs of children and ensure the safety of children who are exposed to an illicit drug laboratory or any illicit drug environment</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Protocols typically provide workers from child welfare, law enforcement, medical services, and prosecution with community-specific procedures for situations where there are drug endangered children as a result of clandestine drug labs, trafficking, or drug use</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Drug Endangered Children programs outline coordination and roles and responsibilities and ensure timely access to qualified personnel who can respond to the immediate and longer-term medical and safety needs of drug endangered children</a:t>
            </a:r>
          </a:p>
        </p:txBody>
      </p:sp>
      <p:sp>
        <p:nvSpPr>
          <p:cNvPr id="5" name="TextBox 4"/>
          <p:cNvSpPr txBox="1"/>
          <p:nvPr/>
        </p:nvSpPr>
        <p:spPr>
          <a:xfrm>
            <a:off x="10299031" y="6375051"/>
            <a:ext cx="2102975"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(Pennar et al., 2012)</a:t>
            </a:r>
          </a:p>
        </p:txBody>
      </p:sp>
    </p:spTree>
    <p:extLst>
      <p:ext uri="{BB962C8B-B14F-4D97-AF65-F5344CB8AC3E}">
        <p14:creationId xmlns:p14="http://schemas.microsoft.com/office/powerpoint/2010/main" val="18553851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1463040"/>
            <a:ext cx="11315260" cy="4859896"/>
          </a:xfrm>
        </p:spPr>
        <p:txBody>
          <a:bodyPr/>
          <a:lstStyle/>
          <a:p>
            <a:pPr eaLnBrk="1" hangingPunct="1">
              <a:spcBef>
                <a:spcPts val="600"/>
              </a:spcBef>
              <a:spcAft>
                <a:spcPts val="600"/>
              </a:spcAft>
            </a:pPr>
            <a:r>
              <a:rPr lang="en-US" altLang="en-US" sz="2400" kern="1200" dirty="0">
                <a:latin typeface="Arial" panose="020B0604020202020204" pitchFamily="34" charset="0"/>
                <a:cs typeface="Arial" panose="020B0604020202020204" pitchFamily="34" charset="0"/>
              </a:rPr>
              <a:t>Decontamination process</a:t>
            </a:r>
          </a:p>
          <a:p>
            <a:pPr marL="800100" lvl="2" indent="-342900" eaLnBrk="1" hangingPunct="1">
              <a:spcBef>
                <a:spcPts val="600"/>
              </a:spcBef>
              <a:spcAft>
                <a:spcPts val="600"/>
              </a:spcAft>
              <a:buSzPct val="75000"/>
              <a:buFont typeface="Courier New" panose="02070309020205020404" pitchFamily="49" charset="0"/>
              <a:buChar char="o"/>
            </a:pPr>
            <a:r>
              <a:rPr lang="en-US" altLang="en-US" kern="1200" dirty="0">
                <a:latin typeface="Arial" panose="020B0604020202020204" pitchFamily="34" charset="0"/>
                <a:ea typeface="+mn-ea"/>
                <a:cs typeface="Arial" panose="020B0604020202020204" pitchFamily="34" charset="0"/>
              </a:rPr>
              <a:t>Coordinated with law enforcement/emergency medical services</a:t>
            </a:r>
          </a:p>
          <a:p>
            <a:pPr marL="800100" lvl="2" indent="-342900" eaLnBrk="1" hangingPunct="1">
              <a:spcBef>
                <a:spcPts val="600"/>
              </a:spcBef>
              <a:spcAft>
                <a:spcPts val="600"/>
              </a:spcAft>
              <a:buSzPct val="75000"/>
              <a:buFont typeface="Courier New" panose="02070309020205020404" pitchFamily="49" charset="0"/>
              <a:buChar char="o"/>
            </a:pPr>
            <a:r>
              <a:rPr lang="en-US" altLang="en-US" kern="1200" dirty="0">
                <a:latin typeface="Arial" panose="020B0604020202020204" pitchFamily="34" charset="0"/>
                <a:ea typeface="+mn-ea"/>
                <a:cs typeface="Arial" panose="020B0604020202020204" pitchFamily="34" charset="0"/>
              </a:rPr>
              <a:t>Clothing, toys, blankets, etc., may not be safe</a:t>
            </a:r>
          </a:p>
          <a:p>
            <a:pPr eaLnBrk="1" hangingPunct="1">
              <a:spcBef>
                <a:spcPts val="600"/>
              </a:spcBef>
              <a:spcAft>
                <a:spcPts val="600"/>
              </a:spcAft>
            </a:pPr>
            <a:r>
              <a:rPr lang="en-US" altLang="en-US" sz="2400" kern="1200" dirty="0">
                <a:latin typeface="Arial" panose="020B0604020202020204" pitchFamily="34" charset="0"/>
                <a:cs typeface="Arial" panose="020B0604020202020204" pitchFamily="34" charset="0"/>
              </a:rPr>
              <a:t>Physician assessment for health/safety</a:t>
            </a:r>
          </a:p>
          <a:p>
            <a:pPr marL="800100" lvl="2" indent="-342900" eaLnBrk="1" hangingPunct="1">
              <a:spcBef>
                <a:spcPts val="600"/>
              </a:spcBef>
              <a:spcAft>
                <a:spcPts val="600"/>
              </a:spcAft>
              <a:buSzPct val="75000"/>
              <a:buFont typeface="Courier New" panose="02070309020205020404" pitchFamily="49" charset="0"/>
              <a:buChar char="o"/>
            </a:pPr>
            <a:r>
              <a:rPr lang="en-US" altLang="en-US" kern="1200" dirty="0">
                <a:latin typeface="Arial" panose="020B0604020202020204" pitchFamily="34" charset="0"/>
                <a:ea typeface="+mn-ea"/>
                <a:cs typeface="Arial" panose="020B0604020202020204" pitchFamily="34" charset="0"/>
              </a:rPr>
              <a:t>Screen for drug and chemical exposure </a:t>
            </a:r>
          </a:p>
          <a:p>
            <a:pPr eaLnBrk="1" hangingPunct="1">
              <a:spcBef>
                <a:spcPts val="600"/>
              </a:spcBef>
              <a:spcAft>
                <a:spcPts val="600"/>
              </a:spcAft>
            </a:pPr>
            <a:r>
              <a:rPr lang="en-US" altLang="en-US" sz="2400" kern="1200" dirty="0">
                <a:latin typeface="Arial" panose="020B0604020202020204" pitchFamily="34" charset="0"/>
                <a:cs typeface="Arial" panose="020B0604020202020204" pitchFamily="34" charset="0"/>
              </a:rPr>
              <a:t>Children may not need to be decontaminated if out of the home for 72 hours</a:t>
            </a:r>
          </a:p>
          <a:p>
            <a:pPr marL="800100" lvl="2" indent="-342900" eaLnBrk="1" hangingPunct="1">
              <a:spcBef>
                <a:spcPts val="600"/>
              </a:spcBef>
              <a:spcAft>
                <a:spcPts val="600"/>
              </a:spcAft>
              <a:buSzPct val="75000"/>
              <a:buFont typeface="Courier New" panose="02070309020205020404" pitchFamily="49" charset="0"/>
              <a:buChar char="o"/>
            </a:pPr>
            <a:r>
              <a:rPr lang="en-US" altLang="en-US" kern="1200" dirty="0">
                <a:latin typeface="Arial" panose="020B0604020202020204" pitchFamily="34" charset="0"/>
                <a:ea typeface="+mn-ea"/>
                <a:cs typeface="Arial" panose="020B0604020202020204" pitchFamily="34" charset="0"/>
              </a:rPr>
              <a:t>Need to be examined by their physician</a:t>
            </a:r>
          </a:p>
          <a:p>
            <a:pPr marL="342900" lvl="1" indent="-342900" eaLnBrk="1" hangingPunct="1">
              <a:spcBef>
                <a:spcPts val="600"/>
              </a:spcBef>
              <a:spcAft>
                <a:spcPts val="600"/>
              </a:spcAft>
              <a:buFont typeface="Arial" panose="020B0604020202020204" pitchFamily="34" charset="0"/>
              <a:buChar char="•"/>
            </a:pPr>
            <a:r>
              <a:rPr lang="en-US" sz="2400" kern="1200" dirty="0">
                <a:latin typeface="Arial" panose="020B0604020202020204" pitchFamily="34" charset="0"/>
                <a:cs typeface="Arial" panose="020B0604020202020204" pitchFamily="34" charset="0"/>
              </a:rPr>
              <a:t>Children who ingest meth may exhibit </a:t>
            </a:r>
            <a:r>
              <a:rPr lang="en-US" sz="2400" kern="1200" dirty="0">
                <a:latin typeface="Arial" panose="020B0604020202020204" pitchFamily="34" charset="0"/>
                <a:ea typeface="+mn-ea"/>
                <a:cs typeface="Arial" panose="020B0604020202020204" pitchFamily="34" charset="0"/>
              </a:rPr>
              <a:t>agitation, inconsolability, tachycardia, respiratory problems (such as asthma), nausea, protracted vomiting, hyperthermia, ataxia, roving eye movements, seizures, and headaches</a:t>
            </a:r>
            <a:endParaRPr lang="en-US" altLang="en-US" sz="2400" kern="1200" dirty="0">
              <a:latin typeface="Arial" panose="020B0604020202020204" pitchFamily="34" charset="0"/>
              <a:ea typeface="+mn-ea"/>
              <a:cs typeface="Arial" panose="020B0604020202020204" pitchFamily="34" charset="0"/>
            </a:endParaRPr>
          </a:p>
        </p:txBody>
      </p:sp>
      <p:sp>
        <p:nvSpPr>
          <p:cNvPr id="4" name="Title 5"/>
          <p:cNvSpPr txBox="1">
            <a:spLocks/>
          </p:cNvSpPr>
          <p:nvPr/>
        </p:nvSpPr>
        <p:spPr>
          <a:xfrm>
            <a:off x="0" y="0"/>
            <a:ext cx="12192000" cy="1188720"/>
          </a:xfrm>
          <a:prstGeom prst="rect">
            <a:avLst/>
          </a:prstGeom>
          <a:solidFill>
            <a:srgbClr val="0F4162"/>
          </a:solidFill>
          <a:ln w="25400" cap="flat" cmpd="sng" algn="ctr">
            <a:solidFill>
              <a:srgbClr val="0F4162"/>
            </a:solidFill>
            <a:prstDash val="solid"/>
            <a:miter lim="400000"/>
          </a:ln>
          <a:effectLst/>
          <a:extLst>
            <a:ext uri="{C572A759-6A51-4108-AA02-DFA0A04FC94B}">
              <ma14:wrappingTextBoxFlag xmlns="" xmlns:ma14="http://schemas.microsoft.com/office/mac/drawingml/2011/main" val="1"/>
            </a:ext>
          </a:extLst>
        </p:spPr>
        <p:txBody>
          <a:bodyPr lIns="50800" tIns="50800" rIns="50800" bIns="50800" rtlCol="0" anchor="ctr">
            <a:noAutofit/>
          </a:bodyPr>
          <a:lstStyle>
            <a:lvl1pPr marL="0" marR="0" indent="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1pPr>
            <a:lvl2pPr marL="0" marR="0" indent="1143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2pPr>
            <a:lvl3pPr marL="0" marR="0" indent="2286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3pPr>
            <a:lvl4pPr marL="0" marR="0" indent="3429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4pPr>
            <a:lvl5pPr marL="0" marR="0" indent="4572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5pPr>
            <a:lvl6pPr marL="0" marR="0" indent="5715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6pPr>
            <a:lvl7pPr marL="0" marR="0" indent="6858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7pPr>
            <a:lvl8pPr marL="0" marR="0" indent="8001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8pPr>
            <a:lvl9pPr marL="0" marR="0" indent="914400" algn="l" defTabSz="412750" rtl="0" latinLnBrk="0">
              <a:lnSpc>
                <a:spcPct val="100000"/>
              </a:lnSpc>
              <a:spcBef>
                <a:spcPts val="0"/>
              </a:spcBef>
              <a:spcAft>
                <a:spcPts val="0"/>
              </a:spcAft>
              <a:buClrTx/>
              <a:buSzTx/>
              <a:buFontTx/>
              <a:buNone/>
              <a:tabLst/>
              <a:defRPr sz="7000" b="1" i="0" u="none" strike="noStrike" cap="all" spc="0" baseline="0">
                <a:ln>
                  <a:noFill/>
                </a:ln>
                <a:solidFill>
                  <a:schemeClr val="lt1"/>
                </a:solidFill>
                <a:uFillTx/>
                <a:latin typeface="+mn-lt"/>
                <a:ea typeface="+mn-ea"/>
                <a:cs typeface="+mn-cs"/>
                <a:sym typeface="Helvetica"/>
              </a:defRPr>
            </a:lvl9pPr>
          </a:lstStyle>
          <a:p>
            <a:pPr marL="0" marR="0" lvl="0" indent="0" algn="ctr" defTabSz="1641166" rtl="0" eaLnBrk="1" fontAlgn="auto" latinLnBrk="0" hangingPunct="1">
              <a:lnSpc>
                <a:spcPct val="100000"/>
              </a:lnSpc>
              <a:spcBef>
                <a:spcPts val="0"/>
              </a:spcBef>
              <a:spcAft>
                <a:spcPts val="0"/>
              </a:spcAft>
              <a:buClrTx/>
              <a:buSzTx/>
              <a:buFontTx/>
              <a:buNone/>
              <a:tabLst/>
              <a:defRPr/>
            </a:pPr>
            <a:r>
              <a:rPr lang="en-US" sz="4000" b="0" cap="none" dirty="0">
                <a:solidFill>
                  <a:srgbClr val="FFFFFF"/>
                </a:solidFill>
                <a:latin typeface="Arial" panose="020B0604020202020204" pitchFamily="34" charset="0"/>
                <a:cs typeface="Arial" panose="020B0604020202020204" pitchFamily="34" charset="0"/>
              </a:rPr>
              <a:t>Considerations for Children Whose Parents Are Involved in the Production of Methamphetamine</a:t>
            </a:r>
            <a:endParaRPr kumimoji="0" lang="en-US" sz="4000" b="0" i="0" u="none" strike="noStrike" kern="1200" cap="none" spc="0" normalizeH="0" noProof="0" dirty="0">
              <a:ln>
                <a:noFill/>
              </a:ln>
              <a:solidFill>
                <a:srgbClr val="FFFFFF"/>
              </a:solidFill>
              <a:effectLst/>
              <a:uLnTx/>
              <a:uFillTx/>
              <a:latin typeface="Arial" panose="020B0604020202020204" pitchFamily="34" charset="0"/>
              <a:cs typeface="Arial" panose="020B0604020202020204" pitchFamily="34" charset="0"/>
              <a:sym typeface="Helvetica"/>
            </a:endParaRPr>
          </a:p>
        </p:txBody>
      </p:sp>
      <p:sp>
        <p:nvSpPr>
          <p:cNvPr id="2" name="TextBox 1"/>
          <p:cNvSpPr txBox="1"/>
          <p:nvPr/>
        </p:nvSpPr>
        <p:spPr>
          <a:xfrm>
            <a:off x="8069179" y="6421885"/>
            <a:ext cx="412282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(North Carolina Division of Social Services, 2016)</a:t>
            </a:r>
          </a:p>
        </p:txBody>
      </p:sp>
    </p:spTree>
    <p:extLst>
      <p:ext uri="{BB962C8B-B14F-4D97-AF65-F5344CB8AC3E}">
        <p14:creationId xmlns:p14="http://schemas.microsoft.com/office/powerpoint/2010/main" val="35741260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473148" y="2153811"/>
            <a:ext cx="8866715" cy="3416320"/>
          </a:xfrm>
          <a:prstGeom prst="rect">
            <a:avLst/>
          </a:prstGeom>
          <a:noFill/>
        </p:spPr>
        <p:txBody>
          <a:bodyPr wrap="square" rtlCol="0">
            <a:spAutoFit/>
          </a:bodyPr>
          <a:lstStyle/>
          <a:p>
            <a:endParaRPr lang="en-US" sz="5400" dirty="0">
              <a:solidFill>
                <a:prstClr val="white"/>
              </a:solidFill>
            </a:endParaRPr>
          </a:p>
          <a:p>
            <a:r>
              <a:rPr lang="en-US" sz="5400" dirty="0">
                <a:solidFill>
                  <a:srgbClr val="FFFFFF"/>
                </a:solidFill>
                <a:cs typeface="Arial" panose="020B0604020202020204" pitchFamily="34" charset="0"/>
              </a:rPr>
              <a:t>Treatment of </a:t>
            </a:r>
            <a:br>
              <a:rPr lang="en-US" sz="5400" dirty="0">
                <a:solidFill>
                  <a:srgbClr val="FFFFFF"/>
                </a:solidFill>
                <a:cs typeface="Arial" panose="020B0604020202020204" pitchFamily="34" charset="0"/>
              </a:rPr>
            </a:br>
            <a:r>
              <a:rPr lang="en-US" sz="5400" dirty="0">
                <a:solidFill>
                  <a:srgbClr val="FFFFFF"/>
                </a:solidFill>
                <a:cs typeface="Arial" panose="020B0604020202020204" pitchFamily="34" charset="0"/>
              </a:rPr>
              <a:t>Methamphetamine Use Disorders (MUD)</a:t>
            </a:r>
            <a:endParaRPr lang="en-US" sz="54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1441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Treatment of Methamphetamine Use Disorders</a:t>
            </a:r>
          </a:p>
        </p:txBody>
      </p:sp>
      <p:sp>
        <p:nvSpPr>
          <p:cNvPr id="2" name="Rectangle 1"/>
          <p:cNvSpPr/>
          <p:nvPr/>
        </p:nvSpPr>
        <p:spPr>
          <a:xfrm>
            <a:off x="457200" y="1276006"/>
            <a:ext cx="11438021" cy="2769989"/>
          </a:xfrm>
          <a:prstGeom prst="rect">
            <a:avLst/>
          </a:prstGeom>
        </p:spPr>
        <p:txBody>
          <a:bodyPr wrap="square">
            <a:spAutoFit/>
          </a:bodyPr>
          <a:lstStyle/>
          <a:p>
            <a:pPr fontAlgn="base">
              <a:spcBef>
                <a:spcPts val="600"/>
              </a:spcBef>
              <a:spcAft>
                <a:spcPts val="600"/>
              </a:spcAft>
            </a:pPr>
            <a:r>
              <a:rPr lang="en-US" sz="2400" dirty="0">
                <a:latin typeface="Arial" panose="020B0604020202020204" pitchFamily="34" charset="0"/>
                <a:cs typeface="Arial" panose="020B0604020202020204" pitchFamily="34" charset="0"/>
              </a:rPr>
              <a:t>The most effective treatment options for methamphetamine use disorders are behavioral therapies and contingency management interventions, including the following:</a:t>
            </a:r>
          </a:p>
          <a:p>
            <a:pPr marL="800100" lvl="1" indent="-34290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The Matrix Model </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Motivational Incentives for Enhancing Drug Abuse Recovery (MIEDAR)</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Cognitive-behavioral therapy</a:t>
            </a:r>
          </a:p>
        </p:txBody>
      </p:sp>
      <p:sp>
        <p:nvSpPr>
          <p:cNvPr id="3" name="TextBox 2"/>
          <p:cNvSpPr txBox="1"/>
          <p:nvPr/>
        </p:nvSpPr>
        <p:spPr>
          <a:xfrm>
            <a:off x="7170822" y="6400801"/>
            <a:ext cx="5021178"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(National Institute on Drug Abuse, 2013; Rawson et al., 2004)</a:t>
            </a:r>
          </a:p>
        </p:txBody>
      </p:sp>
    </p:spTree>
    <p:extLst>
      <p:ext uri="{BB962C8B-B14F-4D97-AF65-F5344CB8AC3E}">
        <p14:creationId xmlns:p14="http://schemas.microsoft.com/office/powerpoint/2010/main" val="23029045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0"/>
            <a:ext cx="12192000" cy="118872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Family-Centered Treatment for </a:t>
            </a:r>
            <a:br>
              <a:rPr lang="en-US" sz="4000" kern="1200" dirty="0">
                <a:solidFill>
                  <a:srgbClr val="FFFFFF"/>
                </a:solidFill>
                <a:latin typeface="Arial" panose="020B0604020202020204" pitchFamily="34" charset="0"/>
                <a:cs typeface="Arial" panose="020B0604020202020204" pitchFamily="34" charset="0"/>
              </a:rPr>
            </a:br>
            <a:r>
              <a:rPr lang="en-US" sz="4000" kern="1200" dirty="0">
                <a:solidFill>
                  <a:srgbClr val="FFFFFF"/>
                </a:solidFill>
                <a:latin typeface="Arial" panose="020B0604020202020204" pitchFamily="34" charset="0"/>
                <a:cs typeface="Arial" panose="020B0604020202020204" pitchFamily="34" charset="0"/>
              </a:rPr>
              <a:t>Methamphetamine Use Disorders</a:t>
            </a:r>
          </a:p>
        </p:txBody>
      </p:sp>
      <p:sp>
        <p:nvSpPr>
          <p:cNvPr id="2" name="Rectangle 1"/>
          <p:cNvSpPr/>
          <p:nvPr/>
        </p:nvSpPr>
        <p:spPr>
          <a:xfrm>
            <a:off x="457200" y="1463040"/>
            <a:ext cx="11550315" cy="4985980"/>
          </a:xfrm>
          <a:prstGeom prst="rect">
            <a:avLst/>
          </a:prstGeom>
        </p:spPr>
        <p:txBody>
          <a:bodyPr wrap="square">
            <a:spAutoFit/>
          </a:bodyPr>
          <a:lstStyle/>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Like all families affected by substance use disorders, families affected by methamphetamine use disorders benefit from services that integrate family functioning and relationship work into recovery</a:t>
            </a:r>
          </a:p>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Addressing the needs of children requires recognition of improved child and family functioning as core elements in parents’ recovery</a:t>
            </a:r>
          </a:p>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Services need to address child and family trauma, and support quality visitation and the parent-child relationship through evidence-based parenting programs, attachment-based therapy, and other therapeutic interventions</a:t>
            </a:r>
          </a:p>
          <a:p>
            <a:pPr marL="285750" indent="-285750" fontAlgn="base">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When these family-centered elements are included, families see improvements in family functioning including living environment, parental capabilities, family interactions, family safety, child well-being, social/community life, self-sufficiency, family health, caregiver/child ambivalence, and readiness for reunification</a:t>
            </a:r>
          </a:p>
        </p:txBody>
      </p:sp>
      <p:sp>
        <p:nvSpPr>
          <p:cNvPr id="3" name="TextBox 2"/>
          <p:cNvSpPr txBox="1"/>
          <p:nvPr/>
        </p:nvSpPr>
        <p:spPr>
          <a:xfrm>
            <a:off x="6529137" y="6375181"/>
            <a:ext cx="5791200"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(Substance Abuse and Mental Health Services Administration, 2016)</a:t>
            </a:r>
          </a:p>
        </p:txBody>
      </p:sp>
    </p:spTree>
    <p:extLst>
      <p:ext uri="{BB962C8B-B14F-4D97-AF65-F5344CB8AC3E}">
        <p14:creationId xmlns:p14="http://schemas.microsoft.com/office/powerpoint/2010/main" val="38509232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0" y="-1"/>
            <a:ext cx="12192000" cy="1051560"/>
          </a:xfrm>
        </p:spPr>
        <p:txBody>
          <a:bodyPr>
            <a:noAutofit/>
          </a:bodyPr>
          <a:lstStyle/>
          <a:p>
            <a:pPr algn="ctr" eaLnBrk="1" hangingPunct="1"/>
            <a:r>
              <a:rPr lang="en-US" altLang="en-US" sz="4000" dirty="0"/>
              <a:t>Monitoring Treatment and Assessing Progress</a:t>
            </a:r>
          </a:p>
        </p:txBody>
      </p:sp>
      <p:sp>
        <p:nvSpPr>
          <p:cNvPr id="45060" name="Rectangle 3"/>
          <p:cNvSpPr>
            <a:spLocks noGrp="1" noChangeArrowheads="1"/>
          </p:cNvSpPr>
          <p:nvPr>
            <p:ph type="body" idx="1"/>
          </p:nvPr>
        </p:nvSpPr>
        <p:spPr>
          <a:xfrm>
            <a:off x="457200" y="1280160"/>
            <a:ext cx="10515600" cy="5131594"/>
          </a:xfrm>
        </p:spPr>
        <p:txBody>
          <a:bodyPr>
            <a:noAutofit/>
          </a:bodyPr>
          <a:lstStyle/>
          <a:p>
            <a:pPr marL="0" indent="0" eaLnBrk="1" hangingPunct="1">
              <a:spcBef>
                <a:spcPts val="600"/>
              </a:spcBef>
              <a:spcAft>
                <a:spcPts val="600"/>
              </a:spcAft>
              <a:buNone/>
            </a:pPr>
            <a:r>
              <a:rPr lang="en-US" altLang="en-US" sz="2400" dirty="0"/>
              <a:t>Key factors in monitoring treatment progress: </a:t>
            </a:r>
          </a:p>
          <a:p>
            <a:pPr lvl="1" eaLnBrk="1" hangingPunct="1">
              <a:spcBef>
                <a:spcPts val="600"/>
              </a:spcBef>
              <a:spcAft>
                <a:spcPts val="600"/>
              </a:spcAft>
            </a:pPr>
            <a:r>
              <a:rPr lang="en-US" altLang="en-US" dirty="0"/>
              <a:t>Participation in treatment</a:t>
            </a:r>
          </a:p>
          <a:p>
            <a:pPr lvl="1" eaLnBrk="1" hangingPunct="1">
              <a:spcBef>
                <a:spcPts val="600"/>
              </a:spcBef>
              <a:spcAft>
                <a:spcPts val="600"/>
              </a:spcAft>
            </a:pPr>
            <a:r>
              <a:rPr lang="en-US" altLang="en-US" dirty="0"/>
              <a:t>Knowledge gained about substance use</a:t>
            </a:r>
          </a:p>
          <a:p>
            <a:pPr lvl="1" eaLnBrk="1" hangingPunct="1">
              <a:spcBef>
                <a:spcPts val="600"/>
              </a:spcBef>
              <a:spcAft>
                <a:spcPts val="600"/>
              </a:spcAft>
            </a:pPr>
            <a:r>
              <a:rPr lang="en-US" altLang="en-US" dirty="0"/>
              <a:t>Participation in support systems</a:t>
            </a:r>
          </a:p>
          <a:p>
            <a:pPr lvl="1" eaLnBrk="1" hangingPunct="1">
              <a:spcBef>
                <a:spcPts val="600"/>
              </a:spcBef>
              <a:spcAft>
                <a:spcPts val="600"/>
              </a:spcAft>
            </a:pPr>
            <a:r>
              <a:rPr lang="en-US" altLang="en-US" dirty="0"/>
              <a:t>Compliance with the child welfare services plan</a:t>
            </a:r>
          </a:p>
          <a:p>
            <a:pPr lvl="1" eaLnBrk="1" hangingPunct="1">
              <a:spcBef>
                <a:spcPts val="600"/>
              </a:spcBef>
              <a:spcAft>
                <a:spcPts val="600"/>
              </a:spcAft>
            </a:pPr>
            <a:r>
              <a:rPr lang="en-US" altLang="en-US" dirty="0"/>
              <a:t>Visitation with children (when appropriate)</a:t>
            </a:r>
          </a:p>
          <a:p>
            <a:pPr lvl="1" eaLnBrk="1" hangingPunct="1">
              <a:spcBef>
                <a:spcPts val="600"/>
              </a:spcBef>
              <a:spcAft>
                <a:spcPts val="600"/>
              </a:spcAft>
            </a:pPr>
            <a:r>
              <a:rPr lang="en-US" altLang="en-US" dirty="0"/>
              <a:t>Parental skills and parental functioning</a:t>
            </a:r>
          </a:p>
          <a:p>
            <a:pPr lvl="1" eaLnBrk="1" hangingPunct="1">
              <a:spcBef>
                <a:spcPts val="600"/>
              </a:spcBef>
              <a:spcAft>
                <a:spcPts val="600"/>
              </a:spcAft>
            </a:pPr>
            <a:r>
              <a:rPr lang="en-US" altLang="en-US" dirty="0"/>
              <a:t>Interpersonal relationships</a:t>
            </a:r>
          </a:p>
          <a:p>
            <a:pPr lvl="1">
              <a:spcBef>
                <a:spcPts val="600"/>
              </a:spcBef>
              <a:spcAft>
                <a:spcPts val="600"/>
              </a:spcAft>
            </a:pPr>
            <a:r>
              <a:rPr lang="en-US" dirty="0">
                <a:latin typeface="Arial" panose="020B0604020202020204" pitchFamily="34" charset="0"/>
                <a:cs typeface="Arial" panose="020B0604020202020204" pitchFamily="34" charset="0"/>
              </a:rPr>
              <a:t>Keeping appointments and being on time </a:t>
            </a:r>
            <a:endParaRPr lang="en-US" altLang="en-US" dirty="0"/>
          </a:p>
          <a:p>
            <a:pPr lvl="1" eaLnBrk="1" hangingPunct="1">
              <a:spcBef>
                <a:spcPts val="600"/>
              </a:spcBef>
              <a:spcAft>
                <a:spcPts val="600"/>
              </a:spcAft>
            </a:pPr>
            <a:r>
              <a:rPr lang="en-US" altLang="en-US" dirty="0"/>
              <a:t>Abstinence from substances</a:t>
            </a:r>
            <a:endParaRPr lang="en-US" altLang="en-US" dirty="0">
              <a:solidFill>
                <a:srgbClr val="FF0000"/>
              </a:solidFill>
            </a:endParaRPr>
          </a:p>
        </p:txBody>
      </p:sp>
    </p:spTree>
    <p:extLst>
      <p:ext uri="{BB962C8B-B14F-4D97-AF65-F5344CB8AC3E}">
        <p14:creationId xmlns:p14="http://schemas.microsoft.com/office/powerpoint/2010/main" val="28312872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003"/>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154172" y="2191000"/>
            <a:ext cx="8723173" cy="2585323"/>
          </a:xfrm>
          <a:prstGeom prst="rect">
            <a:avLst/>
          </a:prstGeom>
          <a:noFill/>
        </p:spPr>
        <p:txBody>
          <a:bodyPr wrap="square" rtlCol="0">
            <a:spAutoFit/>
          </a:bodyPr>
          <a:lstStyle/>
          <a:p>
            <a:r>
              <a:rPr lang="en-US" sz="5400" dirty="0">
                <a:solidFill>
                  <a:prstClr val="white"/>
                </a:solidFill>
                <a:hlinkClick r:id="rId3"/>
              </a:rPr>
              <a:t>Meth Inside Out: </a:t>
            </a:r>
          </a:p>
          <a:p>
            <a:r>
              <a:rPr lang="en-US" sz="5400" dirty="0">
                <a:solidFill>
                  <a:prstClr val="white"/>
                </a:solidFill>
                <a:hlinkClick r:id="rId3"/>
              </a:rPr>
              <a:t>Windows to Recovery—Relapse</a:t>
            </a:r>
            <a:endParaRPr lang="en-US" sz="5400" dirty="0">
              <a:solidFill>
                <a:prstClr val="white"/>
              </a:solidFill>
            </a:endParaRPr>
          </a:p>
        </p:txBody>
      </p:sp>
      <p:cxnSp>
        <p:nvCxnSpPr>
          <p:cNvPr id="6" name="Straight Connector 5"/>
          <p:cNvCxnSpPr/>
          <p:nvPr/>
        </p:nvCxnSpPr>
        <p:spPr>
          <a:xfrm>
            <a:off x="-423973" y="6411058"/>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904090" y="465415"/>
            <a:ext cx="10632" cy="6244856"/>
          </a:xfrm>
          <a:prstGeom prst="line">
            <a:avLst/>
          </a:prstGeom>
          <a:ln w="25400">
            <a:no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11750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 showing three brain scans. The first scan image is of a health brain. The second shows a meth use disorder, but 1 month abstinent. The final image shows meth use disorder, but 14 months abstinent. The first and final image look similar, there is less activity in the middle image, showing recovery. "/>
          <p:cNvPicPr>
            <a:picLocks noGrp="1" noChangeAspect="1"/>
          </p:cNvPicPr>
          <p:nvPr>
            <p:ph idx="1"/>
          </p:nvPr>
        </p:nvPicPr>
        <p:blipFill>
          <a:blip r:embed="rId3" cstate="print"/>
          <a:stretch>
            <a:fillRect/>
          </a:stretch>
        </p:blipFill>
        <p:spPr>
          <a:xfrm>
            <a:off x="0" y="577779"/>
            <a:ext cx="12192000" cy="6292921"/>
          </a:xfrm>
        </p:spPr>
      </p:pic>
      <p:sp>
        <p:nvSpPr>
          <p:cNvPr id="6" name="TextBox 5"/>
          <p:cNvSpPr txBox="1"/>
          <p:nvPr/>
        </p:nvSpPr>
        <p:spPr>
          <a:xfrm>
            <a:off x="551004" y="6000106"/>
            <a:ext cx="3011619" cy="461665"/>
          </a:xfrm>
          <a:prstGeom prst="rect">
            <a:avLst/>
          </a:prstGeom>
          <a:solidFill>
            <a:schemeClr val="tx1"/>
          </a:solidFill>
        </p:spPr>
        <p:txBody>
          <a:bodyPr wrap="square" rtlCol="0">
            <a:spAutoFit/>
          </a:bodyPr>
          <a:lstStyle/>
          <a:p>
            <a:pPr algn="ctr"/>
            <a:r>
              <a:rPr lang="en-US" sz="2400" b="1" dirty="0">
                <a:solidFill>
                  <a:srgbClr val="FFFF99"/>
                </a:solidFill>
                <a:latin typeface="Arial" panose="020B0604020202020204" pitchFamily="34" charset="0"/>
                <a:cs typeface="Arial" panose="020B0604020202020204" pitchFamily="34" charset="0"/>
              </a:rPr>
              <a:t>Healthy person</a:t>
            </a:r>
          </a:p>
        </p:txBody>
      </p:sp>
      <p:sp>
        <p:nvSpPr>
          <p:cNvPr id="7" name="TextBox 6"/>
          <p:cNvSpPr txBox="1"/>
          <p:nvPr/>
        </p:nvSpPr>
        <p:spPr>
          <a:xfrm>
            <a:off x="4618847" y="5861608"/>
            <a:ext cx="2954305" cy="830997"/>
          </a:xfrm>
          <a:prstGeom prst="rect">
            <a:avLst/>
          </a:prstGeom>
          <a:solidFill>
            <a:schemeClr val="tx1"/>
          </a:solidFill>
        </p:spPr>
        <p:txBody>
          <a:bodyPr wrap="square" rtlCol="0">
            <a:spAutoFit/>
          </a:bodyPr>
          <a:lstStyle/>
          <a:p>
            <a:pPr algn="ctr"/>
            <a:r>
              <a:rPr lang="en-US" sz="2400" b="1" dirty="0">
                <a:solidFill>
                  <a:srgbClr val="FFFF99"/>
                </a:solidFill>
                <a:latin typeface="Arial" panose="020B0604020202020204" pitchFamily="34" charset="0"/>
                <a:cs typeface="Arial" panose="020B0604020202020204" pitchFamily="34" charset="0"/>
              </a:rPr>
              <a:t>Meth use disorder,</a:t>
            </a:r>
          </a:p>
          <a:p>
            <a:pPr algn="ctr"/>
            <a:r>
              <a:rPr lang="en-US" sz="2400" b="1" dirty="0">
                <a:solidFill>
                  <a:srgbClr val="FFFF99"/>
                </a:solidFill>
                <a:latin typeface="Arial" panose="020B0604020202020204" pitchFamily="34" charset="0"/>
                <a:cs typeface="Arial" panose="020B0604020202020204" pitchFamily="34" charset="0"/>
              </a:rPr>
              <a:t>1 month abstinent</a:t>
            </a:r>
          </a:p>
        </p:txBody>
      </p:sp>
      <p:sp>
        <p:nvSpPr>
          <p:cNvPr id="8" name="TextBox 7"/>
          <p:cNvSpPr txBox="1"/>
          <p:nvPr/>
        </p:nvSpPr>
        <p:spPr>
          <a:xfrm>
            <a:off x="8181470" y="5815439"/>
            <a:ext cx="3562623" cy="830997"/>
          </a:xfrm>
          <a:prstGeom prst="rect">
            <a:avLst/>
          </a:prstGeom>
          <a:solidFill>
            <a:schemeClr val="tx1"/>
          </a:solidFill>
        </p:spPr>
        <p:txBody>
          <a:bodyPr wrap="square" rtlCol="0">
            <a:spAutoFit/>
          </a:bodyPr>
          <a:lstStyle/>
          <a:p>
            <a:pPr algn="ctr"/>
            <a:r>
              <a:rPr lang="en-US" sz="2400" b="1" dirty="0">
                <a:solidFill>
                  <a:srgbClr val="FFFF99"/>
                </a:solidFill>
                <a:latin typeface="Arial" panose="020B0604020202020204" pitchFamily="34" charset="0"/>
                <a:cs typeface="Arial" panose="020B0604020202020204" pitchFamily="34" charset="0"/>
              </a:rPr>
              <a:t>Meth use disorder,</a:t>
            </a:r>
          </a:p>
          <a:p>
            <a:pPr algn="ctr"/>
            <a:r>
              <a:rPr lang="en-US" sz="2400" b="1" dirty="0">
                <a:solidFill>
                  <a:srgbClr val="FFFF99"/>
                </a:solidFill>
                <a:latin typeface="Arial" panose="020B0604020202020204" pitchFamily="34" charset="0"/>
                <a:cs typeface="Arial" panose="020B0604020202020204" pitchFamily="34" charset="0"/>
              </a:rPr>
              <a:t>14 months abstinent</a:t>
            </a:r>
          </a:p>
        </p:txBody>
      </p:sp>
      <p:sp>
        <p:nvSpPr>
          <p:cNvPr id="10" name="Title 5"/>
          <p:cNvSpPr txBox="1">
            <a:spLocks/>
          </p:cNvSpPr>
          <p:nvPr/>
        </p:nvSpPr>
        <p:spPr>
          <a:xfrm>
            <a:off x="0" y="-1"/>
            <a:ext cx="12192000" cy="1347537"/>
          </a:xfrm>
          <a:prstGeom prst="rect">
            <a:avLst/>
          </a:prstGeom>
          <a:solidFill>
            <a:srgbClr val="0F4162"/>
          </a:solidFill>
          <a:ln w="12700" cap="flat" cmpd="sng" algn="ctr">
            <a:solidFill>
              <a:srgbClr val="0F4162"/>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defTabSz="1641166"/>
            <a:r>
              <a:rPr lang="en-US" sz="4000" dirty="0">
                <a:solidFill>
                  <a:srgbClr val="FFFFFF"/>
                </a:solidFill>
                <a:latin typeface="Arial" panose="020B0604020202020204" pitchFamily="34" charset="0"/>
                <a:cs typeface="Arial" panose="020B0604020202020204" pitchFamily="34" charset="0"/>
              </a:rPr>
              <a:t>Effects of Meth on the Brain</a:t>
            </a:r>
          </a:p>
        </p:txBody>
      </p:sp>
      <p:sp>
        <p:nvSpPr>
          <p:cNvPr id="2" name="TextBox 1"/>
          <p:cNvSpPr txBox="1"/>
          <p:nvPr/>
        </p:nvSpPr>
        <p:spPr>
          <a:xfrm>
            <a:off x="8757713" y="1379622"/>
            <a:ext cx="3562624" cy="307777"/>
          </a:xfrm>
          <a:prstGeom prst="rect">
            <a:avLst/>
          </a:prstGeom>
          <a:noFill/>
        </p:spPr>
        <p:txBody>
          <a:bodyPr wrap="square" rtlCol="0">
            <a:spAutoFit/>
          </a:bodyPr>
          <a:lstStyle/>
          <a:p>
            <a:r>
              <a:rPr lang="en-US" sz="1400" dirty="0">
                <a:solidFill>
                  <a:schemeClr val="bg1"/>
                </a:solidFill>
                <a:latin typeface="Arial" panose="020B0604020202020204" pitchFamily="34" charset="0"/>
                <a:cs typeface="Arial" panose="020B0604020202020204" pitchFamily="34" charset="0"/>
              </a:rPr>
              <a:t>(National Institute on Drug Abuse, 2013)</a:t>
            </a:r>
          </a:p>
        </p:txBody>
      </p:sp>
    </p:spTree>
    <p:extLst>
      <p:ext uri="{BB962C8B-B14F-4D97-AF65-F5344CB8AC3E}">
        <p14:creationId xmlns:p14="http://schemas.microsoft.com/office/powerpoint/2010/main" val="9801720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0" y="-1"/>
            <a:ext cx="12192000" cy="1051560"/>
          </a:xfrm>
        </p:spPr>
        <p:txBody>
          <a:bodyPr>
            <a:normAutofit/>
          </a:bodyPr>
          <a:lstStyle/>
          <a:p>
            <a:pPr algn="ctr" eaLnBrk="1" hangingPunct="1"/>
            <a:r>
              <a:rPr lang="en-US" altLang="en-US" sz="4000" dirty="0"/>
              <a:t>Treatment Completion</a:t>
            </a:r>
          </a:p>
        </p:txBody>
      </p:sp>
      <p:sp>
        <p:nvSpPr>
          <p:cNvPr id="47108" name="Rectangle 3"/>
          <p:cNvSpPr>
            <a:spLocks noGrp="1" noChangeArrowheads="1"/>
          </p:cNvSpPr>
          <p:nvPr>
            <p:ph type="body" idx="1"/>
          </p:nvPr>
        </p:nvSpPr>
        <p:spPr>
          <a:xfrm>
            <a:off x="457200" y="1280160"/>
            <a:ext cx="10788378" cy="4405606"/>
          </a:xfrm>
        </p:spPr>
        <p:txBody>
          <a:bodyPr>
            <a:noAutofit/>
          </a:bodyPr>
          <a:lstStyle/>
          <a:p>
            <a:pPr eaLnBrk="1" hangingPunct="1">
              <a:spcBef>
                <a:spcPts val="600"/>
              </a:spcBef>
              <a:spcAft>
                <a:spcPts val="600"/>
              </a:spcAft>
            </a:pPr>
            <a:r>
              <a:rPr lang="en-US" altLang="en-US" sz="2400" dirty="0"/>
              <a:t>Progress towards treatment goals</a:t>
            </a:r>
          </a:p>
          <a:p>
            <a:pPr eaLnBrk="1" hangingPunct="1">
              <a:spcBef>
                <a:spcPts val="600"/>
              </a:spcBef>
              <a:spcAft>
                <a:spcPts val="600"/>
              </a:spcAft>
            </a:pPr>
            <a:r>
              <a:rPr lang="en-US" altLang="en-US" sz="2400" dirty="0"/>
              <a:t>Sobriety and evidence that the parent can live a sober life</a:t>
            </a:r>
          </a:p>
          <a:p>
            <a:pPr eaLnBrk="1" hangingPunct="1">
              <a:spcBef>
                <a:spcPts val="600"/>
              </a:spcBef>
              <a:spcAft>
                <a:spcPts val="600"/>
              </a:spcAft>
            </a:pPr>
            <a:r>
              <a:rPr lang="en-US" altLang="en-US" sz="2400" dirty="0"/>
              <a:t>Stabilization or resolution of medical or mental health problems</a:t>
            </a:r>
          </a:p>
          <a:p>
            <a:pPr>
              <a:spcBef>
                <a:spcPts val="600"/>
              </a:spcBef>
              <a:spcAft>
                <a:spcPts val="600"/>
              </a:spcAft>
            </a:pPr>
            <a:r>
              <a:rPr lang="en-US" altLang="en-US" sz="2400" dirty="0"/>
              <a:t>Evidence of a well-developed support system</a:t>
            </a:r>
          </a:p>
        </p:txBody>
      </p:sp>
      <p:sp>
        <p:nvSpPr>
          <p:cNvPr id="5" name="TextBox 4"/>
          <p:cNvSpPr txBox="1"/>
          <p:nvPr/>
        </p:nvSpPr>
        <p:spPr>
          <a:xfrm>
            <a:off x="5518299" y="6404568"/>
            <a:ext cx="6673702" cy="307777"/>
          </a:xfrm>
          <a:prstGeom prst="rect">
            <a:avLst/>
          </a:prstGeom>
          <a:noFill/>
        </p:spPr>
        <p:txBody>
          <a:bodyPr wrap="square" rtlCol="0">
            <a:spAutoFit/>
          </a:bodyPr>
          <a:lstStyle/>
          <a:p>
            <a:r>
              <a:rPr lang="en-US" sz="1400" dirty="0"/>
              <a:t>(Oliveros, 2011; Breshears et al., 2009; Werner et al., 2007; Choi &amp; Ryan, 2006)</a:t>
            </a:r>
          </a:p>
        </p:txBody>
      </p:sp>
    </p:spTree>
    <p:extLst>
      <p:ext uri="{BB962C8B-B14F-4D97-AF65-F5344CB8AC3E}">
        <p14:creationId xmlns:p14="http://schemas.microsoft.com/office/powerpoint/2010/main" val="3882218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a:xfrm>
            <a:off x="0" y="-1"/>
            <a:ext cx="12192000" cy="1051560"/>
          </a:xfrm>
        </p:spPr>
        <p:txBody>
          <a:bodyPr>
            <a:noAutofit/>
          </a:bodyPr>
          <a:lstStyle/>
          <a:p>
            <a:pPr algn="ctr" eaLnBrk="1" hangingPunct="1"/>
            <a:r>
              <a:rPr lang="en-US" altLang="en-US" sz="4000" dirty="0"/>
              <a:t>Addressing Relapse</a:t>
            </a:r>
          </a:p>
        </p:txBody>
      </p:sp>
      <p:sp>
        <p:nvSpPr>
          <p:cNvPr id="45060" name="Rectangle 3"/>
          <p:cNvSpPr>
            <a:spLocks noGrp="1" noChangeArrowheads="1"/>
          </p:cNvSpPr>
          <p:nvPr>
            <p:ph type="body" idx="1"/>
          </p:nvPr>
        </p:nvSpPr>
        <p:spPr>
          <a:xfrm>
            <a:off x="365760" y="1280160"/>
            <a:ext cx="10725615" cy="3836019"/>
          </a:xfrm>
        </p:spPr>
        <p:txBody>
          <a:bodyPr>
            <a:noAutofit/>
          </a:bodyPr>
          <a:lstStyle/>
          <a:p>
            <a:pPr>
              <a:spcBef>
                <a:spcPts val="600"/>
              </a:spcBef>
              <a:spcAft>
                <a:spcPts val="600"/>
              </a:spcAft>
            </a:pPr>
            <a:r>
              <a:rPr lang="en-US" altLang="en-US" sz="2400" dirty="0">
                <a:latin typeface="Arial" panose="020B0604020202020204" pitchFamily="34" charset="0"/>
                <a:cs typeface="Arial" panose="020B0604020202020204" pitchFamily="34" charset="0"/>
              </a:rPr>
              <a:t>Be attentive to transition times in the case plan</a:t>
            </a:r>
          </a:p>
          <a:p>
            <a:pPr>
              <a:spcBef>
                <a:spcPts val="600"/>
              </a:spcBef>
              <a:spcAft>
                <a:spcPts val="600"/>
              </a:spcAft>
            </a:pPr>
            <a:r>
              <a:rPr lang="en-US" altLang="en-US" sz="2400" dirty="0">
                <a:latin typeface="Arial" panose="020B0604020202020204" pitchFamily="34" charset="0"/>
                <a:cs typeface="Arial" panose="020B0604020202020204" pitchFamily="34" charset="0"/>
              </a:rPr>
              <a:t>Research findings indicate not only that children’s emotional and behavioral problems tend to escalate after they return home from foster care, but also that the stress of re-establishing parenting can lead to relapse for parents with substance use issues</a:t>
            </a:r>
          </a:p>
        </p:txBody>
      </p:sp>
      <p:sp>
        <p:nvSpPr>
          <p:cNvPr id="2" name="TextBox 1"/>
          <p:cNvSpPr txBox="1"/>
          <p:nvPr/>
        </p:nvSpPr>
        <p:spPr>
          <a:xfrm>
            <a:off x="10443411" y="6432884"/>
            <a:ext cx="1748589" cy="307777"/>
          </a:xfrm>
          <a:prstGeom prst="rect">
            <a:avLst/>
          </a:prstGeom>
          <a:noFill/>
        </p:spPr>
        <p:txBody>
          <a:bodyPr wrap="square" rtlCol="0">
            <a:spAutoFit/>
          </a:bodyPr>
          <a:lstStyle/>
          <a:p>
            <a:r>
              <a:rPr lang="en-US" sz="1400" dirty="0">
                <a:latin typeface="+mj-lt"/>
              </a:rPr>
              <a:t>(Kemp et al., 2009)</a:t>
            </a:r>
          </a:p>
        </p:txBody>
      </p:sp>
    </p:spTree>
    <p:extLst>
      <p:ext uri="{BB962C8B-B14F-4D97-AF65-F5344CB8AC3E}">
        <p14:creationId xmlns:p14="http://schemas.microsoft.com/office/powerpoint/2010/main" val="391827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Methamphetamine</a:t>
            </a:r>
          </a:p>
        </p:txBody>
      </p:sp>
      <p:sp>
        <p:nvSpPr>
          <p:cNvPr id="7" name="Rectangle 6"/>
          <p:cNvSpPr/>
          <p:nvPr/>
        </p:nvSpPr>
        <p:spPr>
          <a:xfrm>
            <a:off x="8782051" y="6423937"/>
            <a:ext cx="3409949"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(National Institute on Drug Abuse, 2013)</a:t>
            </a:r>
          </a:p>
        </p:txBody>
      </p:sp>
      <p:sp>
        <p:nvSpPr>
          <p:cNvPr id="3" name="Rectangle 2"/>
          <p:cNvSpPr/>
          <p:nvPr/>
        </p:nvSpPr>
        <p:spPr>
          <a:xfrm>
            <a:off x="457200" y="1284068"/>
            <a:ext cx="11338560" cy="5293757"/>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Methamphetamine was developed early in the 20th century from its parent drug, amphetamine, and was used originally in nasal decongestants and bronchial inhalers</a:t>
            </a:r>
          </a:p>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Like amphetamine, methamphetamine causes increased activity and talkativeness, decreased appetite, and a pleasurable sense of well-being or euphoria</a:t>
            </a:r>
          </a:p>
          <a:p>
            <a:pPr marL="342900" indent="-34290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Methamphetamine differs from amphetamine:</a:t>
            </a:r>
          </a:p>
          <a:p>
            <a:pPr marL="800100" lvl="1"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Greater amounts of the drug get into the brain, making it a more potent stimulant</a:t>
            </a:r>
          </a:p>
          <a:p>
            <a:pPr marL="800100" lvl="1" indent="-342900">
              <a:spcBef>
                <a:spcPts val="600"/>
              </a:spcBef>
              <a:spcAft>
                <a:spcPts val="600"/>
              </a:spcAft>
              <a:buSzPct val="75000"/>
              <a:buFont typeface="Courier New" panose="02070309020205020404" pitchFamily="49" charset="0"/>
              <a:buChar char="o"/>
            </a:pPr>
            <a:r>
              <a:rPr lang="en-US" sz="2400" dirty="0">
                <a:latin typeface="Arial" panose="020B0604020202020204" pitchFamily="34" charset="0"/>
                <a:cs typeface="Arial" panose="020B0604020202020204" pitchFamily="34" charset="0"/>
              </a:rPr>
              <a:t>It has longer-lasting and more harmful effects on the central nervous system </a:t>
            </a:r>
          </a:p>
          <a:p>
            <a:pPr marL="342900" indent="-342900">
              <a:spcBef>
                <a:spcPts val="600"/>
              </a:spcBef>
              <a:spcAft>
                <a:spcPts val="600"/>
              </a:spcAft>
              <a:buFont typeface="Arial" panose="020B0604020202020204" pitchFamily="34" charset="0"/>
              <a:buChar char="•"/>
            </a:pPr>
            <a:r>
              <a:rPr lang="en-US" sz="2400" b="1" dirty="0">
                <a:latin typeface="Arial" panose="020B0604020202020204" pitchFamily="34" charset="0"/>
                <a:cs typeface="Arial" panose="020B0604020202020204" pitchFamily="34" charset="0"/>
              </a:rPr>
              <a:t>These characteristics make it a drug with high potential for widespread misuse</a:t>
            </a:r>
          </a:p>
        </p:txBody>
      </p:sp>
    </p:spTree>
    <p:extLst>
      <p:ext uri="{BB962C8B-B14F-4D97-AF65-F5344CB8AC3E}">
        <p14:creationId xmlns:p14="http://schemas.microsoft.com/office/powerpoint/2010/main" val="1997920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003"/>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154172" y="2191000"/>
            <a:ext cx="8723173" cy="2585323"/>
          </a:xfrm>
          <a:prstGeom prst="rect">
            <a:avLst/>
          </a:prstGeom>
          <a:noFill/>
        </p:spPr>
        <p:txBody>
          <a:bodyPr wrap="square" rtlCol="0">
            <a:spAutoFit/>
          </a:bodyPr>
          <a:lstStyle/>
          <a:p>
            <a:r>
              <a:rPr lang="en-US" sz="5400" dirty="0">
                <a:solidFill>
                  <a:prstClr val="white"/>
                </a:solidFill>
                <a:hlinkClick r:id="rId3"/>
              </a:rPr>
              <a:t>Meth Inside Out: </a:t>
            </a:r>
          </a:p>
          <a:p>
            <a:r>
              <a:rPr lang="en-US" sz="5400" dirty="0">
                <a:solidFill>
                  <a:prstClr val="white"/>
                </a:solidFill>
                <a:hlinkClick r:id="rId3"/>
              </a:rPr>
              <a:t>Windows to Recovery—Building a New Life</a:t>
            </a:r>
            <a:endParaRPr lang="en-US" sz="5400" dirty="0">
              <a:solidFill>
                <a:prstClr val="white"/>
              </a:solidFill>
            </a:endParaRPr>
          </a:p>
        </p:txBody>
      </p:sp>
      <p:cxnSp>
        <p:nvCxnSpPr>
          <p:cNvPr id="6" name="Straight Connector 5"/>
          <p:cNvCxnSpPr/>
          <p:nvPr/>
        </p:nvCxnSpPr>
        <p:spPr>
          <a:xfrm>
            <a:off x="-423973" y="6411058"/>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no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6370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473148" y="3402417"/>
            <a:ext cx="8866715" cy="1754326"/>
          </a:xfrm>
          <a:prstGeom prst="rect">
            <a:avLst/>
          </a:prstGeom>
          <a:noFill/>
        </p:spPr>
        <p:txBody>
          <a:bodyPr wrap="square" rtlCol="0">
            <a:spAutoFit/>
          </a:bodyPr>
          <a:lstStyle/>
          <a:p>
            <a:r>
              <a:rPr lang="en-US" sz="5400" dirty="0">
                <a:solidFill>
                  <a:srgbClr val="FFFFFF"/>
                </a:solidFill>
                <a:latin typeface="Arial" panose="020B0604020202020204" pitchFamily="34" charset="0"/>
                <a:cs typeface="Arial" panose="020B0604020202020204" pitchFamily="34" charset="0"/>
              </a:rPr>
              <a:t>Casework Tips for </a:t>
            </a:r>
          </a:p>
          <a:p>
            <a:r>
              <a:rPr lang="en-US" sz="5400" dirty="0">
                <a:solidFill>
                  <a:srgbClr val="FFFFFF"/>
                </a:solidFill>
                <a:latin typeface="Arial" panose="020B0604020202020204" pitchFamily="34" charset="0"/>
                <a:cs typeface="Arial" panose="020B0604020202020204" pitchFamily="34" charset="0"/>
              </a:rPr>
              <a:t>Child Welfare Workers</a:t>
            </a:r>
            <a:endParaRPr lang="en-US" sz="54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67429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641166"/>
            <a:r>
              <a:rPr lang="en-US" sz="4000" dirty="0">
                <a:solidFill>
                  <a:srgbClr val="FFFFFF"/>
                </a:solidFill>
                <a:latin typeface="Arial" panose="020B0604020202020204" pitchFamily="34" charset="0"/>
                <a:cs typeface="Arial" panose="020B0604020202020204" pitchFamily="34" charset="0"/>
              </a:rPr>
              <a:t>Casework Tips for Child Welfare Workers</a:t>
            </a:r>
            <a:endParaRPr lang="en-US" sz="4000" kern="1200" dirty="0">
              <a:solidFill>
                <a:srgbClr val="FFFFFF"/>
              </a:solidFill>
              <a:latin typeface="Arial" panose="020B0604020202020204" pitchFamily="34" charset="0"/>
              <a:cs typeface="Arial" panose="020B0604020202020204" pitchFamily="34" charset="0"/>
            </a:endParaRPr>
          </a:p>
        </p:txBody>
      </p:sp>
      <p:sp>
        <p:nvSpPr>
          <p:cNvPr id="4" name="Rectangle 3"/>
          <p:cNvSpPr/>
          <p:nvPr/>
        </p:nvSpPr>
        <p:spPr>
          <a:xfrm>
            <a:off x="389021" y="2153471"/>
            <a:ext cx="11345779" cy="646331"/>
          </a:xfrm>
          <a:prstGeom prst="rect">
            <a:avLst/>
          </a:prstGeom>
        </p:spPr>
        <p:txBody>
          <a:bodyPr wrap="square">
            <a:spAutoFit/>
          </a:bodyPr>
          <a:lstStyle/>
          <a:p>
            <a:endParaRPr lang="en-US" dirty="0"/>
          </a:p>
          <a:p>
            <a:endParaRPr lang="en-US" dirty="0"/>
          </a:p>
        </p:txBody>
      </p:sp>
      <p:sp>
        <p:nvSpPr>
          <p:cNvPr id="2" name="Rectangle 1"/>
          <p:cNvSpPr/>
          <p:nvPr/>
        </p:nvSpPr>
        <p:spPr>
          <a:xfrm>
            <a:off x="457200" y="1280160"/>
            <a:ext cx="11062010" cy="4031873"/>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Collaborate with the experts on substance use disorders in your community </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Talk with the treatment provider to learn what evidence-based treatment and therapeutic approaches are used to treat methamphetamine use disorders</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Understand that outpatient treatment can be as effective as inpatient treatment when supportive services and community supports are provided</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Refer parents to available programs that will address engagement and retention in services such as peer or recovery support programs</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Ensure that co-occurring disorders, such as depression and anxiety disorders, are addressed in treatment</a:t>
            </a:r>
          </a:p>
        </p:txBody>
      </p:sp>
      <p:sp>
        <p:nvSpPr>
          <p:cNvPr id="3" name="TextBox 2"/>
          <p:cNvSpPr txBox="1"/>
          <p:nvPr/>
        </p:nvSpPr>
        <p:spPr>
          <a:xfrm>
            <a:off x="8678779" y="6365635"/>
            <a:ext cx="3513221"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(Taylor et al., 2006; Rawson et al., 2002)</a:t>
            </a:r>
          </a:p>
        </p:txBody>
      </p:sp>
    </p:spTree>
    <p:extLst>
      <p:ext uri="{BB962C8B-B14F-4D97-AF65-F5344CB8AC3E}">
        <p14:creationId xmlns:p14="http://schemas.microsoft.com/office/powerpoint/2010/main" val="2047779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defTabSz="1641166" hangingPunct="1"/>
            <a:r>
              <a:rPr lang="en-US" sz="4000" dirty="0">
                <a:solidFill>
                  <a:srgbClr val="FFFFFF"/>
                </a:solidFill>
                <a:latin typeface="Arial" panose="020B0604020202020204" pitchFamily="34" charset="0"/>
                <a:cs typeface="Arial" panose="020B0604020202020204" pitchFamily="34" charset="0"/>
              </a:rPr>
              <a:t>Casework Tips for Child Welfare Workers</a:t>
            </a:r>
            <a:endParaRPr lang="en-US" sz="4000" kern="1200" dirty="0">
              <a:solidFill>
                <a:srgbClr val="FFFFFF"/>
              </a:solidFill>
              <a:latin typeface="Arial" panose="020B0604020202020204" pitchFamily="34" charset="0"/>
              <a:cs typeface="Arial" panose="020B0604020202020204" pitchFamily="34" charset="0"/>
            </a:endParaRPr>
          </a:p>
        </p:txBody>
      </p:sp>
      <p:sp>
        <p:nvSpPr>
          <p:cNvPr id="2" name="Rectangle 1"/>
          <p:cNvSpPr/>
          <p:nvPr/>
        </p:nvSpPr>
        <p:spPr>
          <a:xfrm>
            <a:off x="457200" y="1280160"/>
            <a:ext cx="11269017" cy="5232202"/>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Conduct a comprehensive family assessment based on informed decision-making by identifying, considering, and weighing factors that affect the family. </a:t>
            </a:r>
          </a:p>
          <a:p>
            <a:pPr marL="285750" indent="-28575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Families affected by substance use disorders have strengths. Help the family identify these and build on them to enhance their parenting capacity.</a:t>
            </a:r>
          </a:p>
          <a:p>
            <a:pPr marL="285750" indent="-28575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Understand the parents’ readiness for change and use motivational skills.</a:t>
            </a:r>
          </a:p>
          <a:p>
            <a:pPr marL="285750" indent="-28575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Offer practical help to parents who are navigating complex systems. </a:t>
            </a:r>
          </a:p>
          <a:p>
            <a:pPr marL="285750" indent="-28575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Be a resource to parents and offer support.</a:t>
            </a:r>
          </a:p>
          <a:p>
            <a:pPr marL="285750" indent="-28575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Ensure that parents are included in planning, decision making, and service provision related to their family case plan.</a:t>
            </a:r>
          </a:p>
          <a:p>
            <a:pPr marL="285750" indent="-28575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Do not use parent/child visitation as a consequence for relapse. </a:t>
            </a:r>
          </a:p>
          <a:p>
            <a:pPr marL="285750" indent="-285750">
              <a:spcBef>
                <a:spcPts val="600"/>
              </a:spcBef>
              <a:spcAft>
                <a:spcPts val="600"/>
              </a:spcAft>
              <a:buFont typeface="Arial" panose="020B0604020202020204" pitchFamily="34" charset="0"/>
              <a:buChar char="•"/>
            </a:pPr>
            <a:r>
              <a:rPr lang="en-US" sz="2200" dirty="0">
                <a:latin typeface="Arial" panose="020B0604020202020204" pitchFamily="34" charset="0"/>
                <a:cs typeface="Arial" panose="020B0604020202020204" pitchFamily="34" charset="0"/>
              </a:rPr>
              <a:t>Know about the safety issues related to methamphetamine use and manufacturing, and community resources for families affected by methamphetamine use.</a:t>
            </a:r>
          </a:p>
        </p:txBody>
      </p:sp>
      <p:sp>
        <p:nvSpPr>
          <p:cNvPr id="7" name="Slide Number Placeholder 4"/>
          <p:cNvSpPr txBox="1">
            <a:spLocks/>
          </p:cNvSpPr>
          <p:nvPr/>
        </p:nvSpPr>
        <p:spPr bwMode="auto">
          <a:xfrm>
            <a:off x="9407912" y="6492875"/>
            <a:ext cx="2743200" cy="365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98989"/>
              </a:solidFill>
              <a:latin typeface="Calibri" panose="020F0502020204030204" pitchFamily="34" charset="0"/>
            </a:endParaRPr>
          </a:p>
        </p:txBody>
      </p:sp>
      <p:sp>
        <p:nvSpPr>
          <p:cNvPr id="3" name="TextBox 2"/>
          <p:cNvSpPr txBox="1"/>
          <p:nvPr/>
        </p:nvSpPr>
        <p:spPr>
          <a:xfrm>
            <a:off x="40888" y="6488697"/>
            <a:ext cx="12151112" cy="307777"/>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(Connell-Carrick, 2007; Kemp et al., 2009; Lloyd &amp; Akin, 2014; Substance Abuse and Mental Health Services Administration, 2016; Haight et al., 2009)</a:t>
            </a:r>
          </a:p>
        </p:txBody>
      </p:sp>
    </p:spTree>
    <p:extLst>
      <p:ext uri="{BB962C8B-B14F-4D97-AF65-F5344CB8AC3E}">
        <p14:creationId xmlns:p14="http://schemas.microsoft.com/office/powerpoint/2010/main" val="1051765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641166"/>
            <a:r>
              <a:rPr lang="en-US" sz="4000" dirty="0">
                <a:solidFill>
                  <a:srgbClr val="FFFFFF"/>
                </a:solidFill>
                <a:latin typeface="Arial" panose="020B0604020202020204" pitchFamily="34" charset="0"/>
                <a:cs typeface="Arial" panose="020B0604020202020204" pitchFamily="34" charset="0"/>
              </a:rPr>
              <a:t>Casework Tips for Child Welfare Workers</a:t>
            </a:r>
            <a:endParaRPr lang="en-US" sz="4000" kern="1200" dirty="0">
              <a:solidFill>
                <a:srgbClr val="FFFFFF"/>
              </a:solidFill>
              <a:latin typeface="Arial" panose="020B0604020202020204" pitchFamily="34" charset="0"/>
              <a:cs typeface="Arial" panose="020B0604020202020204" pitchFamily="34" charset="0"/>
            </a:endParaRPr>
          </a:p>
        </p:txBody>
      </p:sp>
      <p:sp>
        <p:nvSpPr>
          <p:cNvPr id="4" name="Rectangle 3"/>
          <p:cNvSpPr/>
          <p:nvPr/>
        </p:nvSpPr>
        <p:spPr>
          <a:xfrm>
            <a:off x="389021" y="2153471"/>
            <a:ext cx="11345779" cy="646331"/>
          </a:xfrm>
          <a:prstGeom prst="rect">
            <a:avLst/>
          </a:prstGeom>
        </p:spPr>
        <p:txBody>
          <a:bodyPr wrap="square">
            <a:spAutoFit/>
          </a:bodyPr>
          <a:lstStyle/>
          <a:p>
            <a:endParaRPr lang="en-US" dirty="0"/>
          </a:p>
          <a:p>
            <a:endParaRPr lang="en-US" dirty="0"/>
          </a:p>
        </p:txBody>
      </p:sp>
      <p:sp>
        <p:nvSpPr>
          <p:cNvPr id="2" name="Rectangle 1"/>
          <p:cNvSpPr/>
          <p:nvPr/>
        </p:nvSpPr>
        <p:spPr>
          <a:xfrm>
            <a:off x="457200" y="1280160"/>
            <a:ext cx="10660566" cy="3770263"/>
          </a:xfrm>
          <a:prstGeom prst="rect">
            <a:avLst/>
          </a:prstGeom>
        </p:spPr>
        <p:txBody>
          <a:bodyPr wrap="square">
            <a:spAutoFit/>
          </a:bodyPr>
          <a:lstStyle/>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Be aware of how altered brain functioning, memory, decision-making, mood, and potential damage to the central nervous system could create challenges with remembering appointments or completing activities of daily living.</a:t>
            </a:r>
          </a:p>
          <a:p>
            <a:pPr marL="285750"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Understand that a parent with a methamphetamine use disorder can recover and convey empathy and a sense of hope in your interactions with parents.</a:t>
            </a:r>
          </a:p>
          <a:p>
            <a:pPr marL="285750" indent="-285750">
              <a:buFont typeface="Arial" panose="020B0604020202020204" pitchFamily="34" charset="0"/>
              <a:buChar char="•"/>
            </a:pPr>
            <a:endParaRPr lang="en-US" sz="28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8103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60704"/>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defTabSz="1641166"/>
            <a:r>
              <a:rPr lang="en-US" sz="4000" dirty="0">
                <a:latin typeface="Arial" panose="020B0604020202020204" pitchFamily="34" charset="0"/>
                <a:cs typeface="Arial" panose="020B0604020202020204" pitchFamily="34" charset="0"/>
              </a:rPr>
              <a:t>Child Welfare Safety Tips</a:t>
            </a:r>
            <a:endParaRPr lang="en-US" sz="4000" kern="1200" dirty="0">
              <a:solidFill>
                <a:srgbClr val="FFFFFF"/>
              </a:solidFill>
              <a:latin typeface="Arial" panose="020B0604020202020204" pitchFamily="34" charset="0"/>
              <a:cs typeface="Arial" panose="020B0604020202020204" pitchFamily="34" charset="0"/>
            </a:endParaRPr>
          </a:p>
        </p:txBody>
      </p:sp>
      <p:sp>
        <p:nvSpPr>
          <p:cNvPr id="18" name="Rectangle 3"/>
          <p:cNvSpPr txBox="1">
            <a:spLocks noChangeArrowheads="1"/>
          </p:cNvSpPr>
          <p:nvPr/>
        </p:nvSpPr>
        <p:spPr>
          <a:xfrm>
            <a:off x="457200" y="1280160"/>
            <a:ext cx="10972800" cy="5305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altLang="en-US" sz="2400" dirty="0">
                <a:solidFill>
                  <a:prstClr val="black"/>
                </a:solidFill>
                <a:latin typeface="Arial" panose="020B0604020202020204" pitchFamily="34" charset="0"/>
                <a:cs typeface="Arial" panose="020B0604020202020204" pitchFamily="34" charset="0"/>
              </a:rPr>
              <a:t>Ask permission if you want to view another part of the residence</a:t>
            </a:r>
          </a:p>
          <a:p>
            <a:pPr>
              <a:spcBef>
                <a:spcPts val="600"/>
              </a:spcBef>
              <a:spcAft>
                <a:spcPts val="600"/>
              </a:spcAft>
            </a:pPr>
            <a:r>
              <a:rPr lang="en-US" altLang="en-US" sz="2400" dirty="0">
                <a:solidFill>
                  <a:prstClr val="black"/>
                </a:solidFill>
                <a:latin typeface="Arial" panose="020B0604020202020204" pitchFamily="34" charset="0"/>
                <a:cs typeface="Arial" panose="020B0604020202020204" pitchFamily="34" charset="0"/>
              </a:rPr>
              <a:t>Notify your supervisor or co-worker about your intended location when in the field</a:t>
            </a:r>
          </a:p>
          <a:p>
            <a:pPr>
              <a:spcBef>
                <a:spcPts val="600"/>
              </a:spcBef>
              <a:spcAft>
                <a:spcPts val="600"/>
              </a:spcAft>
            </a:pPr>
            <a:r>
              <a:rPr lang="en-US" altLang="en-US" sz="2400" dirty="0">
                <a:solidFill>
                  <a:prstClr val="black"/>
                </a:solidFill>
                <a:latin typeface="Arial" panose="020B0604020202020204" pitchFamily="34" charset="0"/>
                <a:cs typeface="Arial" panose="020B0604020202020204" pitchFamily="34" charset="0"/>
              </a:rPr>
              <a:t>Carry a cell phone</a:t>
            </a:r>
          </a:p>
          <a:p>
            <a:pPr>
              <a:spcBef>
                <a:spcPts val="600"/>
              </a:spcBef>
              <a:spcAft>
                <a:spcPts val="600"/>
              </a:spcAft>
            </a:pPr>
            <a:r>
              <a:rPr lang="en-US" altLang="en-US" sz="2400" dirty="0">
                <a:solidFill>
                  <a:prstClr val="black"/>
                </a:solidFill>
                <a:latin typeface="Arial" panose="020B0604020202020204" pitchFamily="34" charset="0"/>
                <a:cs typeface="Arial" panose="020B0604020202020204" pitchFamily="34" charset="0"/>
              </a:rPr>
              <a:t>Be transparent about the purpose of your visit and explain what you are doing and why</a:t>
            </a:r>
          </a:p>
          <a:p>
            <a:pPr>
              <a:spcBef>
                <a:spcPts val="600"/>
              </a:spcBef>
              <a:spcAft>
                <a:spcPts val="600"/>
              </a:spcAft>
            </a:pPr>
            <a:r>
              <a:rPr lang="en-US" altLang="en-US" sz="2400" dirty="0">
                <a:solidFill>
                  <a:prstClr val="black"/>
                </a:solidFill>
                <a:latin typeface="Arial" panose="020B0604020202020204" pitchFamily="34" charset="0"/>
                <a:cs typeface="Arial" panose="020B0604020202020204" pitchFamily="34" charset="0"/>
              </a:rPr>
              <a:t>Be aware of all exits in the residence, and do not let the client stand between you and the exit</a:t>
            </a:r>
          </a:p>
          <a:p>
            <a:pPr>
              <a:spcBef>
                <a:spcPts val="600"/>
              </a:spcBef>
              <a:spcAft>
                <a:spcPts val="600"/>
              </a:spcAft>
            </a:pPr>
            <a:r>
              <a:rPr lang="en-US" altLang="en-US" sz="2400" dirty="0">
                <a:solidFill>
                  <a:prstClr val="black"/>
                </a:solidFill>
                <a:latin typeface="Arial" panose="020B0604020202020204" pitchFamily="34" charset="0"/>
                <a:cs typeface="Arial" panose="020B0604020202020204" pitchFamily="34" charset="0"/>
              </a:rPr>
              <a:t>Do not provoke the client</a:t>
            </a:r>
          </a:p>
          <a:p>
            <a:pPr>
              <a:spcBef>
                <a:spcPts val="600"/>
              </a:spcBef>
              <a:spcAft>
                <a:spcPts val="600"/>
              </a:spcAft>
            </a:pPr>
            <a:endParaRPr lang="en-US" alt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029204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normAutofit/>
          </a:bodyPr>
          <a:lstStyle/>
          <a:p>
            <a:pPr algn="ctr"/>
            <a:r>
              <a:rPr lang="en-US" sz="6000" dirty="0"/>
              <a:t>What Do You Think?</a:t>
            </a:r>
          </a:p>
        </p:txBody>
      </p:sp>
      <p:pic>
        <p:nvPicPr>
          <p:cNvPr id="4" name="Content Placeholder 3">
            <a:extLs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28109" y="1725528"/>
            <a:ext cx="4135781" cy="42687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68153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61186" y="2057920"/>
            <a:ext cx="7030236" cy="4632037"/>
          </a:xfrm>
          <a:prstGeom prst="rect">
            <a:avLst/>
          </a:prstGeom>
          <a:noFill/>
        </p:spPr>
        <p:txBody>
          <a:bodyPr wrap="square" rtlCol="0">
            <a:spAutoFit/>
          </a:bodyPr>
          <a:lstStyle/>
          <a:p>
            <a:pPr algn="ctr" eaLnBrk="0" hangingPunct="0">
              <a:spcBef>
                <a:spcPts val="600"/>
              </a:spcBef>
              <a:spcAft>
                <a:spcPts val="600"/>
              </a:spcAft>
              <a:buClr>
                <a:srgbClr val="CC4757">
                  <a:lumMod val="50000"/>
                </a:srgbClr>
              </a:buClr>
              <a:buSzPct val="85000"/>
              <a:defRPr/>
            </a:pPr>
            <a:r>
              <a:rPr lang="en-US" sz="2400" b="1" dirty="0">
                <a:solidFill>
                  <a:prstClr val="black"/>
                </a:solidFill>
                <a:ea typeface="Yu Gothic UI Semibold" panose="020B0700000000000000" pitchFamily="34" charset="-128"/>
                <a:cs typeface="Arial" panose="020B0604020202020204" pitchFamily="34" charset="0"/>
              </a:rPr>
              <a:t>A Program of the</a:t>
            </a:r>
            <a:r>
              <a:rPr lang="en-US" sz="2400" dirty="0">
                <a:solidFill>
                  <a:prstClr val="black"/>
                </a:solidFill>
                <a:ea typeface="Yu Gothic UI Semibold" panose="020B0700000000000000" pitchFamily="34" charset="-128"/>
                <a:cs typeface="Arial" panose="020B0604020202020204" pitchFamily="34" charset="0"/>
              </a:rPr>
              <a:t> </a:t>
            </a:r>
          </a:p>
          <a:p>
            <a:pPr algn="ctr" eaLnBrk="0" hangingPunct="0">
              <a:spcBef>
                <a:spcPts val="600"/>
              </a:spcBef>
              <a:spcAft>
                <a:spcPts val="600"/>
              </a:spcAft>
              <a:buClr>
                <a:srgbClr val="CC4757">
                  <a:lumMod val="50000"/>
                </a:srgbClr>
              </a:buClr>
              <a:buSzPct val="85000"/>
              <a:defRPr/>
            </a:pPr>
            <a:r>
              <a:rPr lang="en-US" sz="2400" dirty="0">
                <a:solidFill>
                  <a:prstClr val="black"/>
                </a:solidFill>
                <a:ea typeface="Yu Gothic UI Semibold" panose="020B0700000000000000" pitchFamily="34" charset="-128"/>
                <a:cs typeface="Arial" panose="020B0604020202020204" pitchFamily="34" charset="0"/>
              </a:rPr>
              <a:t>Substance Abuse and Mental Health Services Administration</a:t>
            </a:r>
          </a:p>
          <a:p>
            <a:pPr algn="ctr" eaLnBrk="0" hangingPunct="0">
              <a:spcBef>
                <a:spcPts val="600"/>
              </a:spcBef>
              <a:spcAft>
                <a:spcPts val="600"/>
              </a:spcAft>
              <a:buClr>
                <a:srgbClr val="CC4757">
                  <a:lumMod val="50000"/>
                </a:srgbClr>
              </a:buClr>
              <a:buSzPct val="85000"/>
              <a:defRPr/>
            </a:pPr>
            <a:r>
              <a:rPr lang="en-US" sz="2400" dirty="0">
                <a:solidFill>
                  <a:prstClr val="black"/>
                </a:solidFill>
                <a:ea typeface="Yu Gothic UI Semibold" panose="020B0700000000000000" pitchFamily="34" charset="-128"/>
                <a:cs typeface="Arial" panose="020B0604020202020204" pitchFamily="34" charset="0"/>
              </a:rPr>
              <a:t>Center for Substance Abuse Treatment</a:t>
            </a:r>
          </a:p>
          <a:p>
            <a:pPr algn="ctr" eaLnBrk="0" hangingPunct="0">
              <a:spcBef>
                <a:spcPts val="600"/>
              </a:spcBef>
              <a:spcAft>
                <a:spcPts val="600"/>
              </a:spcAft>
              <a:buClr>
                <a:srgbClr val="CC4757">
                  <a:lumMod val="50000"/>
                </a:srgbClr>
              </a:buClr>
              <a:buSzPct val="85000"/>
              <a:defRPr/>
            </a:pPr>
            <a:r>
              <a:rPr lang="en-US" sz="2400" dirty="0">
                <a:solidFill>
                  <a:prstClr val="black"/>
                </a:solidFill>
                <a:ea typeface="Yu Gothic UI Semibold" panose="020B0700000000000000" pitchFamily="34" charset="-128"/>
                <a:cs typeface="Arial" panose="020B0604020202020204" pitchFamily="34" charset="0"/>
              </a:rPr>
              <a:t>and the</a:t>
            </a:r>
          </a:p>
          <a:p>
            <a:pPr algn="ctr" eaLnBrk="0" hangingPunct="0">
              <a:spcBef>
                <a:spcPts val="600"/>
              </a:spcBef>
              <a:buClr>
                <a:srgbClr val="CC4757">
                  <a:lumMod val="50000"/>
                </a:srgbClr>
              </a:buClr>
              <a:buSzPct val="85000"/>
              <a:defRPr/>
            </a:pPr>
            <a:r>
              <a:rPr lang="en-US" sz="2400" dirty="0">
                <a:solidFill>
                  <a:prstClr val="black"/>
                </a:solidFill>
                <a:ea typeface="Yu Gothic UI Semibold" panose="020B0700000000000000" pitchFamily="34" charset="-128"/>
                <a:cs typeface="Arial" panose="020B0604020202020204" pitchFamily="34" charset="0"/>
              </a:rPr>
              <a:t>Administration on Children, Youth and Families</a:t>
            </a:r>
          </a:p>
          <a:p>
            <a:pPr algn="ctr" eaLnBrk="0" hangingPunct="0">
              <a:buClr>
                <a:srgbClr val="CC4757">
                  <a:lumMod val="50000"/>
                </a:srgbClr>
              </a:buClr>
              <a:buSzPct val="85000"/>
              <a:defRPr/>
            </a:pPr>
            <a:r>
              <a:rPr lang="en-US" sz="2400" dirty="0">
                <a:solidFill>
                  <a:prstClr val="black"/>
                </a:solidFill>
                <a:ea typeface="Yu Gothic UI Semibold" panose="020B0700000000000000" pitchFamily="34" charset="-128"/>
                <a:cs typeface="Arial" panose="020B0604020202020204" pitchFamily="34" charset="0"/>
              </a:rPr>
              <a:t>Children’s Bureau</a:t>
            </a:r>
          </a:p>
          <a:p>
            <a:pPr algn="ctr" eaLnBrk="0" hangingPunct="0">
              <a:buClr>
                <a:srgbClr val="CC4757">
                  <a:lumMod val="50000"/>
                </a:srgbClr>
              </a:buClr>
              <a:buSzPct val="85000"/>
              <a:defRPr/>
            </a:pPr>
            <a:r>
              <a:rPr lang="en-US" sz="2400" dirty="0">
                <a:solidFill>
                  <a:prstClr val="black"/>
                </a:solidFill>
                <a:ea typeface="Yu Gothic UI Semibold" panose="020B0700000000000000" pitchFamily="34" charset="-128"/>
                <a:cs typeface="Arial" panose="020B0604020202020204" pitchFamily="34" charset="0"/>
              </a:rPr>
              <a:t>Office on Child Abuse and Neglect</a:t>
            </a:r>
          </a:p>
          <a:p>
            <a:pPr algn="ctr" eaLnBrk="0" hangingPunct="0">
              <a:spcBef>
                <a:spcPts val="600"/>
              </a:spcBef>
              <a:spcAft>
                <a:spcPts val="600"/>
              </a:spcAft>
              <a:buClr>
                <a:srgbClr val="CC4757">
                  <a:lumMod val="50000"/>
                </a:srgbClr>
              </a:buClr>
              <a:buSzPct val="85000"/>
              <a:defRPr/>
            </a:pPr>
            <a:r>
              <a:rPr lang="en-US" sz="2400" b="1" dirty="0">
                <a:solidFill>
                  <a:prstClr val="black"/>
                </a:solidFill>
                <a:ea typeface="Yu Gothic UI Semibold" panose="020B0700000000000000" pitchFamily="34" charset="-128"/>
                <a:cs typeface="Arial" panose="020B0604020202020204" pitchFamily="34" charset="0"/>
                <a:hlinkClick r:id="rId3"/>
              </a:rPr>
              <a:t>www.ncsacw.samhsa.gov</a:t>
            </a:r>
            <a:endParaRPr lang="en-US" sz="2400" b="1" dirty="0">
              <a:solidFill>
                <a:prstClr val="black"/>
              </a:solidFill>
              <a:ea typeface="Yu Gothic UI Semibold" panose="020B0700000000000000" pitchFamily="34" charset="-128"/>
              <a:cs typeface="Arial" panose="020B0604020202020204" pitchFamily="34" charset="0"/>
            </a:endParaRPr>
          </a:p>
          <a:p>
            <a:pPr algn="ctr" eaLnBrk="0" hangingPunct="0">
              <a:spcBef>
                <a:spcPts val="600"/>
              </a:spcBef>
              <a:spcAft>
                <a:spcPts val="600"/>
              </a:spcAft>
              <a:buClr>
                <a:srgbClr val="CC4757">
                  <a:lumMod val="50000"/>
                </a:srgbClr>
              </a:buClr>
              <a:buSzPct val="85000"/>
              <a:defRPr/>
            </a:pPr>
            <a:r>
              <a:rPr lang="en-US" sz="2400" b="1" dirty="0">
                <a:solidFill>
                  <a:prstClr val="black"/>
                </a:solidFill>
                <a:ea typeface="Yu Gothic UI Semibold" panose="020B0700000000000000" pitchFamily="34" charset="-128"/>
                <a:cs typeface="Arial" panose="020B0604020202020204" pitchFamily="34" charset="0"/>
                <a:hlinkClick r:id="rId4"/>
              </a:rPr>
              <a:t>ncsacw@cffutures.org</a:t>
            </a:r>
            <a:r>
              <a:rPr lang="en-US" sz="2400" b="1" dirty="0">
                <a:solidFill>
                  <a:prstClr val="black"/>
                </a:solidFill>
                <a:ea typeface="Yu Gothic UI Semibold" panose="020B0700000000000000" pitchFamily="34" charset="-128"/>
                <a:cs typeface="Arial" panose="020B0604020202020204" pitchFamily="34" charset="0"/>
              </a:rPr>
              <a:t> </a:t>
            </a:r>
            <a:endParaRPr lang="en-US" sz="2400" dirty="0">
              <a:solidFill>
                <a:prstClr val="black"/>
              </a:solidFill>
              <a:ea typeface="Yu Gothic UI Semibold" panose="020B0700000000000000" pitchFamily="34" charset="-128"/>
              <a:cs typeface="Arial" panose="020B0604020202020204" pitchFamily="34" charset="0"/>
            </a:endParaRPr>
          </a:p>
        </p:txBody>
      </p:sp>
      <p:pic>
        <p:nvPicPr>
          <p:cNvPr id="4" name="Picture 3">
            <a:extLs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3108" r="807" b="95"/>
          <a:stretch/>
        </p:blipFill>
        <p:spPr>
          <a:xfrm>
            <a:off x="256489" y="200394"/>
            <a:ext cx="4175811" cy="6489563"/>
          </a:xfrm>
          <a:prstGeom prst="rect">
            <a:avLst/>
          </a:prstGeom>
        </p:spPr>
      </p:pic>
      <p:pic>
        <p:nvPicPr>
          <p:cNvPr id="7" name="Picture 6">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80578" y="200394"/>
            <a:ext cx="6191452" cy="1448001"/>
          </a:xfrm>
          <a:prstGeom prst="rect">
            <a:avLst/>
          </a:prstGeom>
        </p:spPr>
      </p:pic>
    </p:spTree>
    <p:extLst>
      <p:ext uri="{BB962C8B-B14F-4D97-AF65-F5344CB8AC3E}">
        <p14:creationId xmlns:p14="http://schemas.microsoft.com/office/powerpoint/2010/main" val="10204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18977" y="2805935"/>
            <a:ext cx="4877266" cy="3139321"/>
          </a:xfrm>
          <a:prstGeom prst="rect">
            <a:avLst/>
          </a:prstGeom>
          <a:noFill/>
        </p:spPr>
        <p:txBody>
          <a:bodyPr wrap="square" rtlCol="0">
            <a:spAutoFit/>
          </a:bodyPr>
          <a:lstStyle/>
          <a:p>
            <a:endParaRPr lang="en-US" sz="7200" dirty="0">
              <a:solidFill>
                <a:prstClr val="white"/>
              </a:solidFill>
            </a:endParaRPr>
          </a:p>
          <a:p>
            <a:r>
              <a:rPr lang="en-US" sz="5400" dirty="0">
                <a:solidFill>
                  <a:prstClr val="white"/>
                </a:solidFill>
              </a:rPr>
              <a:t>References</a:t>
            </a:r>
          </a:p>
          <a:p>
            <a:endParaRPr lang="en-US" sz="7200" b="1" dirty="0">
              <a:solidFill>
                <a:prstClr val="white"/>
              </a:solidFill>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10536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6112" y="1134166"/>
            <a:ext cx="11957050" cy="5562046"/>
          </a:xfrm>
        </p:spPr>
        <p:txBody>
          <a:bodyPr>
            <a:noAutofit/>
          </a:bodyPr>
          <a:lstStyle/>
          <a:p>
            <a:r>
              <a:rPr lang="en-US" sz="1400" dirty="0"/>
              <a:t>Akin, B. A., Brook, J., &amp; Lloyd, M. H. (2015). Examining the role of methamphetamine in permanency: A competing risks analysis of reunification, guardianship, and adoption. </a:t>
            </a:r>
            <a:r>
              <a:rPr lang="en-US" sz="1400" i="1" dirty="0"/>
              <a:t>American Journal of Orthopsychiatry</a:t>
            </a:r>
            <a:r>
              <a:rPr lang="en-US" sz="1400" dirty="0"/>
              <a:t>, </a:t>
            </a:r>
            <a:r>
              <a:rPr lang="en-US" sz="1400" i="1" dirty="0"/>
              <a:t>85</a:t>
            </a:r>
            <a:r>
              <a:rPr lang="en-US" sz="1400" dirty="0"/>
              <a:t>(2), 119.</a:t>
            </a:r>
          </a:p>
          <a:p>
            <a:r>
              <a:rPr lang="en-US" sz="1400" dirty="0"/>
              <a:t>Behnke, M., Smith, V. C., &amp; Committee on Substance Abuse. (2013). Prenatal substance abuse: Short-and long-term effects on the exposed fetus. </a:t>
            </a:r>
            <a:r>
              <a:rPr lang="en-US" sz="1400" i="1" dirty="0"/>
              <a:t>Pediatrics</a:t>
            </a:r>
            <a:r>
              <a:rPr lang="en-US" sz="1400" dirty="0"/>
              <a:t>, peds.2012-3931. doi: 10.1542/peds.2012-3931</a:t>
            </a:r>
          </a:p>
          <a:p>
            <a:r>
              <a:rPr lang="en-US" sz="1400" dirty="0"/>
              <a:t>Brecht, M. L., O'Brien, A., Von Mayrhauser, C., &amp; Anglin, M. D. (2004). Methamphetamine use behaviors and gender differences. </a:t>
            </a:r>
            <a:r>
              <a:rPr lang="en-US" sz="1400" i="1" dirty="0"/>
              <a:t>Addictive Behaviors</a:t>
            </a:r>
            <a:r>
              <a:rPr lang="en-US" sz="1400" dirty="0"/>
              <a:t>, </a:t>
            </a:r>
            <a:r>
              <a:rPr lang="en-US" sz="1400" i="1" dirty="0"/>
              <a:t>29</a:t>
            </a:r>
            <a:r>
              <a:rPr lang="en-US" sz="1400" dirty="0"/>
              <a:t>(1), 89–106.</a:t>
            </a:r>
          </a:p>
          <a:p>
            <a:r>
              <a:rPr lang="en-US" sz="1400" dirty="0"/>
              <a:t>Breshears, E. M., Yeh, S., &amp; Young, N.K. (2009). Understanding substance abuse and facilitating recovery: A guide for child welfare workers. U.S. Department of Health and Human Services. Rockville, MD: Substance Abuse and Mental Health Services Administration. </a:t>
            </a:r>
            <a:r>
              <a:rPr lang="en-US" sz="1400" dirty="0">
                <a:hlinkClick r:id="rId3"/>
              </a:rPr>
              <a:t>https://ncsacw.samhsa.gov/files/Understanding-Substance-Abuse.pdf</a:t>
            </a:r>
            <a:r>
              <a:rPr lang="en-US" sz="1400" dirty="0"/>
              <a:t> </a:t>
            </a:r>
          </a:p>
          <a:p>
            <a:r>
              <a:rPr lang="en-US" sz="1400" dirty="0"/>
              <a:t>Carlson, B. E., Williams, L. R., &amp; Shafer, M. S. (2012). Methamphetamine-involved parents in the child welfare system: Are they more challenging than other substance-involved parents? </a:t>
            </a:r>
            <a:r>
              <a:rPr lang="en-US" sz="1400" i="1" dirty="0"/>
              <a:t>Journal of Public Child Welfare</a:t>
            </a:r>
            <a:r>
              <a:rPr lang="en-US" sz="1400" dirty="0"/>
              <a:t>, </a:t>
            </a:r>
            <a:r>
              <a:rPr lang="en-US" sz="1400" i="1" dirty="0"/>
              <a:t>6</a:t>
            </a:r>
            <a:r>
              <a:rPr lang="en-US" sz="1400" dirty="0"/>
              <a:t>(3), 280–295.</a:t>
            </a:r>
          </a:p>
          <a:p>
            <a:r>
              <a:rPr lang="en-US" sz="1400" dirty="0"/>
              <a:t>Center for Behavioral Health Statistics and Quality. (2017). Treatment Episode Data Set (TEDS): 2005–2015. State Admissions to Substance Abuse Treatment Services. BHSIS Series S-95, HHS Publication No. (SMA) 17-4360. Rockville, MD: Substance Abuse and Mental Health Services Administration.</a:t>
            </a:r>
          </a:p>
          <a:p>
            <a:r>
              <a:rPr lang="en-US" sz="1400" dirty="0"/>
              <a:t>Children and Family Futures. (2017). </a:t>
            </a:r>
            <a:r>
              <a:rPr lang="en-US" sz="1400" i="1" dirty="0"/>
              <a:t>Collaborative values inventory</a:t>
            </a:r>
            <a:r>
              <a:rPr lang="en-US" sz="1400" dirty="0"/>
              <a:t>. Retrieved from </a:t>
            </a:r>
            <a:r>
              <a:rPr lang="en-US" sz="1400" u="sng" dirty="0">
                <a:hlinkClick r:id="rId4"/>
              </a:rPr>
              <a:t>http://www.cffutures.org/files/cvi.pdf</a:t>
            </a:r>
            <a:r>
              <a:rPr lang="en-US" sz="1400" dirty="0"/>
              <a:t> </a:t>
            </a:r>
          </a:p>
          <a:p>
            <a:r>
              <a:rPr lang="en-US" sz="1400" dirty="0"/>
              <a:t>Choi, S., &amp; Ryan, J. P. (2006). Completing substance abuse treatment in child welfare: The role of co-occurring problems and primary drug of choice. </a:t>
            </a:r>
            <a:r>
              <a:rPr lang="en-US" sz="1400" i="1" dirty="0"/>
              <a:t>Child Maltreatment, 11</a:t>
            </a:r>
            <a:r>
              <a:rPr lang="en-US" sz="1400" dirty="0"/>
              <a:t>(4), 313–325. doi:10.1177/1077559506292607</a:t>
            </a:r>
          </a:p>
          <a:p>
            <a:r>
              <a:rPr lang="en-US" sz="1400" dirty="0"/>
              <a:t>Connell-Carrick, K. (2007). Methamphetamine and the changing face of child welfare: Practice principles for child welfare workers. </a:t>
            </a:r>
            <a:r>
              <a:rPr lang="en-US" sz="1400" i="1" dirty="0"/>
              <a:t>Child Welfare</a:t>
            </a:r>
            <a:r>
              <a:rPr lang="en-US" sz="1400" dirty="0"/>
              <a:t>, </a:t>
            </a:r>
            <a:r>
              <a:rPr lang="en-US" sz="1400" i="1" dirty="0"/>
              <a:t>86</a:t>
            </a:r>
            <a:r>
              <a:rPr lang="en-US" sz="1400" dirty="0"/>
              <a:t>(3).</a:t>
            </a:r>
          </a:p>
          <a:p>
            <a:endParaRPr lang="en-US" sz="1400" dirty="0"/>
          </a:p>
        </p:txBody>
      </p:sp>
      <p:sp>
        <p:nvSpPr>
          <p:cNvPr id="6" name="Title 1"/>
          <p:cNvSpPr>
            <a:spLocks noGrp="1"/>
          </p:cNvSpPr>
          <p:nvPr>
            <p:ph type="title"/>
          </p:nvPr>
        </p:nvSpPr>
        <p:spPr>
          <a:xfrm>
            <a:off x="0" y="1"/>
            <a:ext cx="12192000" cy="1041400"/>
          </a:xfrm>
        </p:spPr>
        <p:txBody>
          <a:bodyPr>
            <a:normAutofit/>
          </a:bodyPr>
          <a:lstStyle/>
          <a:p>
            <a:pPr algn="ctr"/>
            <a:r>
              <a:rPr lang="en-US" sz="4000" dirty="0"/>
              <a:t>References</a:t>
            </a:r>
          </a:p>
        </p:txBody>
      </p:sp>
    </p:spTree>
    <p:extLst>
      <p:ext uri="{BB962C8B-B14F-4D97-AF65-F5344CB8AC3E}">
        <p14:creationId xmlns:p14="http://schemas.microsoft.com/office/powerpoint/2010/main" val="1545488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Methamphetamine</a:t>
            </a:r>
          </a:p>
        </p:txBody>
      </p:sp>
      <p:sp>
        <p:nvSpPr>
          <p:cNvPr id="2" name="Rectangle 1"/>
          <p:cNvSpPr/>
          <p:nvPr/>
        </p:nvSpPr>
        <p:spPr>
          <a:xfrm>
            <a:off x="457200" y="1280160"/>
            <a:ext cx="11201400" cy="2400657"/>
          </a:xfrm>
          <a:prstGeom prst="rect">
            <a:avLst/>
          </a:prstGeom>
        </p:spPr>
        <p:txBody>
          <a:bodyPr wrap="square">
            <a:spAutoFit/>
          </a:bodyPr>
          <a:lstStyle/>
          <a:p>
            <a:pPr>
              <a:spcBef>
                <a:spcPts val="600"/>
              </a:spcBef>
              <a:spcAft>
                <a:spcPts val="600"/>
              </a:spcAft>
            </a:pPr>
            <a:r>
              <a:rPr lang="en-US" sz="2400" dirty="0">
                <a:latin typeface="Arial" panose="020B0604020202020204" pitchFamily="34" charset="0"/>
                <a:cs typeface="Arial" panose="020B0604020202020204" pitchFamily="34" charset="0"/>
              </a:rPr>
              <a:t>Methamphetamine, a schedule II substance under the Controlled Substances Act, can be:</a:t>
            </a:r>
          </a:p>
          <a:p>
            <a:pPr marL="800100" lvl="1" indent="-342900">
              <a:spcBef>
                <a:spcPts val="600"/>
              </a:spcBef>
              <a:spcAft>
                <a:spcPts val="600"/>
              </a:spcAft>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Inhaled or smoked</a:t>
            </a:r>
          </a:p>
          <a:p>
            <a:pPr marL="800100" lvl="1" indent="-342900">
              <a:spcBef>
                <a:spcPts val="600"/>
              </a:spcBef>
              <a:spcAft>
                <a:spcPts val="600"/>
              </a:spcAft>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Swallowed in pill form </a:t>
            </a:r>
          </a:p>
          <a:p>
            <a:pPr marL="800100" lvl="1" indent="-342900">
              <a:spcBef>
                <a:spcPts val="600"/>
              </a:spcBef>
              <a:spcAft>
                <a:spcPts val="600"/>
              </a:spcAft>
              <a:buSzPct val="100000"/>
              <a:buFont typeface="Arial" panose="020B0604020202020204" pitchFamily="34" charset="0"/>
              <a:buChar char="•"/>
            </a:pPr>
            <a:r>
              <a:rPr lang="en-US" sz="2400" dirty="0">
                <a:latin typeface="Arial" panose="020B0604020202020204" pitchFamily="34" charset="0"/>
                <a:cs typeface="Arial" panose="020B0604020202020204" pitchFamily="34" charset="0"/>
              </a:rPr>
              <a:t>Snorted or injected when dissolved in water or alcohol</a:t>
            </a:r>
          </a:p>
        </p:txBody>
      </p:sp>
      <p:sp>
        <p:nvSpPr>
          <p:cNvPr id="3" name="Rectangle 2"/>
          <p:cNvSpPr/>
          <p:nvPr/>
        </p:nvSpPr>
        <p:spPr>
          <a:xfrm flipH="1">
            <a:off x="5962650" y="6362700"/>
            <a:ext cx="622935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(National Institute on Drug Abuse, 2013; Rusyniak, 2013; Otero, et al., 2006)</a:t>
            </a:r>
          </a:p>
        </p:txBody>
      </p:sp>
    </p:spTree>
    <p:extLst>
      <p:ext uri="{BB962C8B-B14F-4D97-AF65-F5344CB8AC3E}">
        <p14:creationId xmlns:p14="http://schemas.microsoft.com/office/powerpoint/2010/main" val="3480479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6112" y="1134166"/>
            <a:ext cx="11957050" cy="5562046"/>
          </a:xfrm>
        </p:spPr>
        <p:txBody>
          <a:bodyPr>
            <a:noAutofit/>
          </a:bodyPr>
          <a:lstStyle/>
          <a:p>
            <a:r>
              <a:rPr lang="en-US" sz="1400" dirty="0"/>
              <a:t>Drug Enforcement Administration. (2011). </a:t>
            </a:r>
            <a:r>
              <a:rPr lang="en-US" sz="1400" i="1" dirty="0"/>
              <a:t>Promising practices toolkit: Working with drug endangered children and their families.</a:t>
            </a:r>
          </a:p>
          <a:p>
            <a:r>
              <a:rPr lang="en-US" sz="1400" dirty="0"/>
              <a:t>Galanter, M., Kleber, H. D., &amp; Brady, K. (Eds.). (2014). </a:t>
            </a:r>
            <a:r>
              <a:rPr lang="en-US" sz="1400" i="1" dirty="0"/>
              <a:t>The American Psychiatric Publishing textbook of substance abuse treatment</a:t>
            </a:r>
            <a:r>
              <a:rPr lang="en-US" sz="1400" dirty="0"/>
              <a:t>. American Psychiatric Pub.</a:t>
            </a:r>
          </a:p>
          <a:p>
            <a:r>
              <a:rPr lang="en-US" sz="1400" dirty="0"/>
              <a:t>Haight, W., Ostler, T., Black, J., Sheridan, K., &amp; Kingery, L. (2007). A child's-eye view of parent methamphetamine abuse: Implications for helping foster families to succeed. </a:t>
            </a:r>
            <a:r>
              <a:rPr lang="en-US" sz="1400" i="1" dirty="0"/>
              <a:t>Children and Youth Services Review</a:t>
            </a:r>
            <a:r>
              <a:rPr lang="en-US" sz="1400" dirty="0"/>
              <a:t>, </a:t>
            </a:r>
            <a:r>
              <a:rPr lang="en-US" sz="1400" i="1" dirty="0"/>
              <a:t>29</a:t>
            </a:r>
            <a:r>
              <a:rPr lang="en-US" sz="1400" dirty="0"/>
              <a:t>(1), 1–15.</a:t>
            </a:r>
          </a:p>
          <a:p>
            <a:r>
              <a:rPr lang="en-US" sz="1400" dirty="0"/>
              <a:t>Haight, W. L., Carter-Black, J. D., &amp; Sheridan, K. (2009). Mothers' experience of methamphetamine addiction: A case-based analysis of rural, midwestern women. </a:t>
            </a:r>
            <a:r>
              <a:rPr lang="en-US" sz="1400" i="1" dirty="0"/>
              <a:t>Children and Youth Services Review</a:t>
            </a:r>
            <a:r>
              <a:rPr lang="en-US" sz="1400" dirty="0"/>
              <a:t>, </a:t>
            </a:r>
            <a:r>
              <a:rPr lang="en-US" sz="1400" i="1" dirty="0"/>
              <a:t>31</a:t>
            </a:r>
            <a:r>
              <a:rPr lang="en-US" sz="1400" dirty="0"/>
              <a:t>(1), 71–77.</a:t>
            </a:r>
          </a:p>
          <a:p>
            <a:r>
              <a:rPr lang="en-US" sz="1400" dirty="0"/>
              <a:t>Hedegaard, H., Warner, M., &amp; Miniño, A. M. (2017). Drug overdose deaths in the United States, 1999–2015.</a:t>
            </a:r>
          </a:p>
          <a:p>
            <a:r>
              <a:rPr lang="en-US" sz="1400" dirty="0"/>
              <a:t>Kemp, S. P., Marcenko, M. O., Hoagwood, K., &amp; Vesneski, W. (2009). Engaging parents in child welfare services: Bridging family needs and child welfare mandates. </a:t>
            </a:r>
            <a:r>
              <a:rPr lang="en-US" sz="1400" i="1" dirty="0"/>
              <a:t>Child Welfare, 88</a:t>
            </a:r>
            <a:r>
              <a:rPr lang="en-US" sz="1400" dirty="0"/>
              <a:t>(1), 101–126.</a:t>
            </a:r>
          </a:p>
          <a:p>
            <a:r>
              <a:rPr lang="en-US" sz="1400" dirty="0"/>
              <a:t>Kwiatkowski, M. A., Donald, K. A., Stein, D. J., Ipser, J., Thomas, K. G., &amp; Roos, A. (2018). Cognitive outcomes in prenatal methamphetamine exposed children aged six to seven years. </a:t>
            </a:r>
            <a:r>
              <a:rPr lang="en-US" sz="1400" i="1" dirty="0"/>
              <a:t>Comprehensive Psychiatry</a:t>
            </a:r>
            <a:r>
              <a:rPr lang="en-US" sz="1400" dirty="0"/>
              <a:t>, </a:t>
            </a:r>
            <a:r>
              <a:rPr lang="en-US" sz="1400" i="1" dirty="0"/>
              <a:t>80</a:t>
            </a:r>
            <a:r>
              <a:rPr lang="en-US" sz="1400" dirty="0"/>
              <a:t>, 24–33.</a:t>
            </a:r>
          </a:p>
          <a:p>
            <a:r>
              <a:rPr lang="en-US" sz="1400" dirty="0"/>
              <a:t>LaGasse, L. L., Derauf, C., Smith, L. M., Newman, E., Shah, R., Neal, C., ... &amp; Dansereau, L. M. (2012). Prenatal methamphetamine exposure and childhood behavior problems at 3 and 5 years of age. </a:t>
            </a:r>
            <a:r>
              <a:rPr lang="en-US" sz="1400" i="1" dirty="0"/>
              <a:t>Pediatrics</a:t>
            </a:r>
            <a:r>
              <a:rPr lang="en-US" sz="1400" dirty="0"/>
              <a:t>, </a:t>
            </a:r>
            <a:r>
              <a:rPr lang="en-US" sz="1400" i="1" dirty="0"/>
              <a:t>129</a:t>
            </a:r>
            <a:r>
              <a:rPr lang="en-US" sz="1400" dirty="0"/>
              <a:t>(4), 681–688.</a:t>
            </a:r>
          </a:p>
          <a:p>
            <a:r>
              <a:rPr lang="en-US" sz="1400" dirty="0"/>
              <a:t>Lloyd, M. H., &amp; Akin, B. A. (2014). The disparate impact of alcohol, methamphetamine, and other drugs on family reunification. </a:t>
            </a:r>
            <a:r>
              <a:rPr lang="en-US" sz="1400" i="1" dirty="0"/>
              <a:t>Children and Youth Services Review</a:t>
            </a:r>
            <a:r>
              <a:rPr lang="en-US" sz="1400" dirty="0"/>
              <a:t>, </a:t>
            </a:r>
            <a:r>
              <a:rPr lang="en-US" sz="1400" i="1" dirty="0"/>
              <a:t>44</a:t>
            </a:r>
            <a:r>
              <a:rPr lang="en-US" sz="1400" dirty="0"/>
              <a:t>, 72–81.</a:t>
            </a:r>
          </a:p>
          <a:p>
            <a:r>
              <a:rPr lang="en-US" sz="1400" dirty="0"/>
              <a:t>Michigan Department of Human Services. (n.d.). DHS methamphetamine protocol. Retrieved from </a:t>
            </a:r>
            <a:r>
              <a:rPr lang="en-US" sz="1400" u="sng" dirty="0">
                <a:hlinkClick r:id="rId3"/>
              </a:rPr>
              <a:t>https://www.michigan.gov/documents/dhs/Meth_Protocol_179585_7.pdf</a:t>
            </a:r>
            <a:r>
              <a:rPr lang="en-US" sz="1400" dirty="0"/>
              <a:t> </a:t>
            </a:r>
          </a:p>
          <a:p>
            <a:r>
              <a:rPr lang="en-US" sz="1400" dirty="0"/>
              <a:t>National Institute on Drug Abuse. (2013). </a:t>
            </a:r>
            <a:r>
              <a:rPr lang="en-US" sz="1400" i="1" dirty="0"/>
              <a:t>Methamphetamine</a:t>
            </a:r>
            <a:r>
              <a:rPr lang="en-US" sz="1400" dirty="0"/>
              <a:t>. Retrieved from </a:t>
            </a:r>
            <a:r>
              <a:rPr lang="en-US" sz="1400" u="sng" dirty="0">
                <a:hlinkClick r:id="rId4"/>
              </a:rPr>
              <a:t>https://www.drugabuse.gov/publications/research-reports/methamphetamine</a:t>
            </a:r>
            <a:r>
              <a:rPr lang="en-US" sz="1400" dirty="0"/>
              <a:t> </a:t>
            </a:r>
          </a:p>
        </p:txBody>
      </p:sp>
      <p:sp>
        <p:nvSpPr>
          <p:cNvPr id="6" name="Title 1"/>
          <p:cNvSpPr>
            <a:spLocks noGrp="1"/>
          </p:cNvSpPr>
          <p:nvPr>
            <p:ph type="title"/>
          </p:nvPr>
        </p:nvSpPr>
        <p:spPr>
          <a:xfrm>
            <a:off x="0" y="1"/>
            <a:ext cx="12192000" cy="1041400"/>
          </a:xfrm>
        </p:spPr>
        <p:txBody>
          <a:bodyPr>
            <a:normAutofit/>
          </a:bodyPr>
          <a:lstStyle/>
          <a:p>
            <a:pPr algn="ctr"/>
            <a:r>
              <a:rPr lang="en-US" sz="4000" dirty="0"/>
              <a:t>References</a:t>
            </a:r>
          </a:p>
        </p:txBody>
      </p:sp>
    </p:spTree>
    <p:extLst>
      <p:ext uri="{BB962C8B-B14F-4D97-AF65-F5344CB8AC3E}">
        <p14:creationId xmlns:p14="http://schemas.microsoft.com/office/powerpoint/2010/main" val="12076634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6112" y="1134166"/>
            <a:ext cx="11957050" cy="5562046"/>
          </a:xfrm>
        </p:spPr>
        <p:txBody>
          <a:bodyPr>
            <a:noAutofit/>
          </a:bodyPr>
          <a:lstStyle/>
          <a:p>
            <a:r>
              <a:rPr lang="en-US" sz="1400" dirty="0"/>
              <a:t>National Institute on Drug Abuse. (2018a). </a:t>
            </a:r>
            <a:r>
              <a:rPr lang="en-US" sz="1400" i="1" dirty="0"/>
              <a:t>Methamphetamine</a:t>
            </a:r>
            <a:r>
              <a:rPr lang="en-US" sz="1400" dirty="0"/>
              <a:t>. Retrieved from </a:t>
            </a:r>
            <a:r>
              <a:rPr lang="en-US" sz="1400" u="sng" dirty="0">
                <a:hlinkClick r:id="rId3"/>
              </a:rPr>
              <a:t>https://www.drugabuse.gov/publications/drugfacts/methamphetamine</a:t>
            </a:r>
            <a:endParaRPr lang="en-US" sz="1400" dirty="0"/>
          </a:p>
          <a:p>
            <a:r>
              <a:rPr lang="en-US" sz="1400" dirty="0"/>
              <a:t>National Institute on Drug Abuse. (2018b). </a:t>
            </a:r>
            <a:r>
              <a:rPr lang="en-US" sz="1400" i="1" dirty="0"/>
              <a:t>Substance use in women</a:t>
            </a:r>
            <a:r>
              <a:rPr lang="en-US" sz="1400" dirty="0"/>
              <a:t>. Retrieved from </a:t>
            </a:r>
            <a:r>
              <a:rPr lang="en-US" sz="1400" dirty="0">
                <a:hlinkClick r:id="rId4"/>
              </a:rPr>
              <a:t>https://www.drugabuse.gov/publications/research-reports/substance-use-in-women</a:t>
            </a:r>
            <a:r>
              <a:rPr lang="en-US" sz="1400" dirty="0"/>
              <a:t> </a:t>
            </a:r>
          </a:p>
          <a:p>
            <a:r>
              <a:rPr lang="en-US" sz="1400" dirty="0"/>
              <a:t>North Carolina Division of Social Services. (2016). Drug endangered children. In </a:t>
            </a:r>
            <a:r>
              <a:rPr lang="en-US" sz="1400" i="1" dirty="0"/>
              <a:t>Family services manual volume I: Children’s services</a:t>
            </a:r>
            <a:r>
              <a:rPr lang="en-US" sz="1400" dirty="0"/>
              <a:t> (pp. 1-14). Retrieved from </a:t>
            </a:r>
            <a:r>
              <a:rPr lang="en-US" sz="1400" u="sng" dirty="0">
                <a:hlinkClick r:id="rId5"/>
              </a:rPr>
              <a:t>https://www2.ncdhhs.gov/info/olm/manuals/dss/csm-65/man/Chapter%20IX.pdf</a:t>
            </a:r>
            <a:r>
              <a:rPr lang="en-US" sz="1400" dirty="0"/>
              <a:t> </a:t>
            </a:r>
          </a:p>
          <a:p>
            <a:r>
              <a:rPr lang="en-US" sz="1400" dirty="0"/>
              <a:t>Oliveros, A., &amp; Kaufman, J. (2011). Addressing substance abuse treatment needs of parents involved with the child welfare system. </a:t>
            </a:r>
            <a:r>
              <a:rPr lang="en-US" sz="1400" i="1" dirty="0"/>
              <a:t>Child Welfare, 90</a:t>
            </a:r>
            <a:r>
              <a:rPr lang="en-US" sz="1400" dirty="0"/>
              <a:t>(1), 25–41.</a:t>
            </a:r>
          </a:p>
          <a:p>
            <a:r>
              <a:rPr lang="en-US" sz="1400" dirty="0"/>
              <a:t>Otero, C., Boles, S., Young, N., &amp; Dennis, K. (2006). Methamphetamine addiction, treatment, and outcomes: Implications for child welfare workers.</a:t>
            </a:r>
          </a:p>
          <a:p>
            <a:r>
              <a:rPr lang="en-US" sz="1400" dirty="0"/>
              <a:t>Pennar, A. L., Shapiro, A. F., &amp; Krysik, J. (2012). Drug endangered children: Examining children removed from methamphetamine laboratories. </a:t>
            </a:r>
            <a:r>
              <a:rPr lang="en-US" sz="1400" i="1" dirty="0"/>
              <a:t>Children and Youth Services Review</a:t>
            </a:r>
            <a:r>
              <a:rPr lang="en-US" sz="1400" dirty="0"/>
              <a:t>, </a:t>
            </a:r>
            <a:r>
              <a:rPr lang="en-US" sz="1400" i="1" dirty="0"/>
              <a:t>34</a:t>
            </a:r>
            <a:r>
              <a:rPr lang="en-US" sz="1400" dirty="0"/>
              <a:t>(9), 1777-1785.</a:t>
            </a:r>
          </a:p>
          <a:p>
            <a:r>
              <a:rPr lang="en-US" sz="1400" dirty="0"/>
              <a:t>Polcin, D. L., Buscemi, R., Nayak, M., Korcha, R., &amp; Galloway, G. (2012). Gender differences in psychiatric symptoms among methamphetamine dependent residents in sober living houses. </a:t>
            </a:r>
            <a:r>
              <a:rPr lang="en-US" sz="1400" i="1" dirty="0"/>
              <a:t>Addictive Disorders &amp; Their Treatment</a:t>
            </a:r>
            <a:r>
              <a:rPr lang="en-US" sz="1400" dirty="0"/>
              <a:t>, </a:t>
            </a:r>
            <a:r>
              <a:rPr lang="en-US" sz="1400" i="1" dirty="0"/>
              <a:t>11</a:t>
            </a:r>
            <a:r>
              <a:rPr lang="en-US" sz="1400" dirty="0"/>
              <a:t>(2), 53.</a:t>
            </a:r>
          </a:p>
          <a:p>
            <a:r>
              <a:rPr lang="en-US" sz="1400" dirty="0"/>
              <a:t>Rawson, R. A., Gonzales, R., &amp; Brethen, P. (2002). Treatment of methamphetamine use disorders: an update. </a:t>
            </a:r>
            <a:r>
              <a:rPr lang="en-US" sz="1400" i="1" dirty="0"/>
              <a:t>Journal of Substance Abuse Treatment</a:t>
            </a:r>
            <a:r>
              <a:rPr lang="en-US" sz="1400" dirty="0"/>
              <a:t>, </a:t>
            </a:r>
            <a:r>
              <a:rPr lang="en-US" sz="1400" i="1" dirty="0"/>
              <a:t>23</a:t>
            </a:r>
            <a:r>
              <a:rPr lang="en-US" sz="1400" dirty="0"/>
              <a:t>(2), 145–150.</a:t>
            </a:r>
          </a:p>
          <a:p>
            <a:r>
              <a:rPr lang="en-US" sz="1400" dirty="0"/>
              <a:t>Rawson, R. A., Marinelli‐Casey, P., Anglin, M. D., Dickow, A., Frazier, Y., Gallagher, C., ... &amp; Obert, J. (2004). A multi‐site comparison of psychosocial approaches for the treatment of methamphetamine dependence. </a:t>
            </a:r>
            <a:r>
              <a:rPr lang="en-US" sz="1400" i="1" dirty="0"/>
              <a:t>Addiction</a:t>
            </a:r>
            <a:r>
              <a:rPr lang="en-US" sz="1400" dirty="0"/>
              <a:t>, </a:t>
            </a:r>
            <a:r>
              <a:rPr lang="en-US" sz="1400" i="1" dirty="0"/>
              <a:t>99</a:t>
            </a:r>
            <a:r>
              <a:rPr lang="en-US" sz="1400" dirty="0"/>
              <a:t>(6), 708-717.</a:t>
            </a:r>
          </a:p>
          <a:p>
            <a:r>
              <a:rPr lang="en-US" sz="1400" dirty="0"/>
              <a:t>Rusyniak, D. E. (2013). Neurologic manifestations of chronic methamphetamine abuse. </a:t>
            </a:r>
            <a:r>
              <a:rPr lang="en-US" sz="1400" i="1" dirty="0"/>
              <a:t>Psychiatric Clinics</a:t>
            </a:r>
            <a:r>
              <a:rPr lang="en-US" sz="1400" dirty="0"/>
              <a:t>, </a:t>
            </a:r>
            <a:r>
              <a:rPr lang="en-US" sz="1400" i="1" dirty="0"/>
              <a:t>36</a:t>
            </a:r>
            <a:r>
              <a:rPr lang="en-US" sz="1400" dirty="0"/>
              <a:t>(2), 261-275.</a:t>
            </a:r>
          </a:p>
          <a:p>
            <a:r>
              <a:rPr lang="en-US" sz="1400" dirty="0"/>
              <a:t>Semple, S. J., Grant, I., &amp; Patterson, T. L. (2005). Female methamphetamine users: social characteristics and sexual risk behavior. </a:t>
            </a:r>
            <a:r>
              <a:rPr lang="en-US" sz="1400" i="1" dirty="0"/>
              <a:t>Women &amp; Health</a:t>
            </a:r>
            <a:r>
              <a:rPr lang="en-US" sz="1400" dirty="0"/>
              <a:t>, </a:t>
            </a:r>
            <a:r>
              <a:rPr lang="en-US" sz="1400" i="1" dirty="0"/>
              <a:t>40</a:t>
            </a:r>
            <a:r>
              <a:rPr lang="en-US" sz="1400" dirty="0"/>
              <a:t>(3), 35-50.</a:t>
            </a:r>
          </a:p>
          <a:p>
            <a:endParaRPr lang="en-US" sz="1400" dirty="0"/>
          </a:p>
        </p:txBody>
      </p:sp>
      <p:sp>
        <p:nvSpPr>
          <p:cNvPr id="6" name="Title 1"/>
          <p:cNvSpPr>
            <a:spLocks noGrp="1"/>
          </p:cNvSpPr>
          <p:nvPr>
            <p:ph type="title"/>
          </p:nvPr>
        </p:nvSpPr>
        <p:spPr>
          <a:xfrm>
            <a:off x="0" y="1"/>
            <a:ext cx="12192000" cy="1041400"/>
          </a:xfrm>
        </p:spPr>
        <p:txBody>
          <a:bodyPr>
            <a:normAutofit/>
          </a:bodyPr>
          <a:lstStyle/>
          <a:p>
            <a:pPr algn="ctr"/>
            <a:r>
              <a:rPr lang="en-US" sz="4000" dirty="0"/>
              <a:t>References</a:t>
            </a:r>
          </a:p>
        </p:txBody>
      </p:sp>
    </p:spTree>
    <p:extLst>
      <p:ext uri="{BB962C8B-B14F-4D97-AF65-F5344CB8AC3E}">
        <p14:creationId xmlns:p14="http://schemas.microsoft.com/office/powerpoint/2010/main" val="8418124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6112" y="1134166"/>
            <a:ext cx="11957050" cy="5562046"/>
          </a:xfrm>
        </p:spPr>
        <p:txBody>
          <a:bodyPr>
            <a:noAutofit/>
          </a:bodyPr>
          <a:lstStyle/>
          <a:p>
            <a:pPr>
              <a:spcBef>
                <a:spcPts val="800"/>
              </a:spcBef>
            </a:pPr>
            <a:r>
              <a:rPr lang="en-US" sz="1400" dirty="0"/>
              <a:t>Smith, L. M., LaGasse, L. L., Derauf, C., Grant, P., Shah, R., Arria, A., ... &amp; Liu, J. (2006). The infant development, environment, and lifestyle study: effects of prenatal methamphetamine exposure, polydrug exposure, and poverty on intrauterine growth. </a:t>
            </a:r>
            <a:r>
              <a:rPr lang="en-US" sz="1400" i="1" dirty="0"/>
              <a:t>Pediatrics</a:t>
            </a:r>
            <a:r>
              <a:rPr lang="en-US" sz="1400" dirty="0"/>
              <a:t>, </a:t>
            </a:r>
            <a:r>
              <a:rPr lang="en-US" sz="1400" i="1" dirty="0"/>
              <a:t>118</a:t>
            </a:r>
            <a:r>
              <a:rPr lang="en-US" sz="1400" dirty="0"/>
              <a:t>(3), 1149-1156.</a:t>
            </a:r>
          </a:p>
          <a:p>
            <a:pPr>
              <a:spcBef>
                <a:spcPts val="800"/>
              </a:spcBef>
            </a:pPr>
            <a:r>
              <a:rPr lang="en-US" sz="1400" dirty="0"/>
              <a:t>Smith, L. M., Diaz, S., LaGasse, L. L., Wouldes, T., Derauf, C., Newman, E., ... &amp; Della Grotta, S. (2015). Developmental and behavioral consequences of prenatal methamphetamine exposure: a review of the infant development, environment, and lifestyle (IDEAL) study. </a:t>
            </a:r>
            <a:r>
              <a:rPr lang="en-US" sz="1400" i="1" dirty="0"/>
              <a:t>Neurotoxicology and Teratology</a:t>
            </a:r>
            <a:r>
              <a:rPr lang="en-US" sz="1400" dirty="0"/>
              <a:t>, </a:t>
            </a:r>
            <a:r>
              <a:rPr lang="en-US" sz="1400" i="1" dirty="0"/>
              <a:t>51</a:t>
            </a:r>
            <a:r>
              <a:rPr lang="en-US" sz="1400" dirty="0"/>
              <a:t>, 35-44.</a:t>
            </a:r>
          </a:p>
          <a:p>
            <a:pPr>
              <a:spcBef>
                <a:spcPts val="800"/>
              </a:spcBef>
            </a:pPr>
            <a:r>
              <a:rPr lang="en-US" sz="1400" dirty="0"/>
              <a:t>Substance Abuse and Mental Health Services Administration. (2016). </a:t>
            </a:r>
            <a:r>
              <a:rPr lang="en-US" sz="1400" i="1" dirty="0"/>
              <a:t>Children affected by methamphetamine program: Implementation progress and performance measurement report.</a:t>
            </a:r>
            <a:r>
              <a:rPr lang="en-US" sz="1400" dirty="0"/>
              <a:t> Retrieved from </a:t>
            </a:r>
            <a:r>
              <a:rPr lang="en-US" sz="1400" u="sng" dirty="0">
                <a:hlinkClick r:id="rId3"/>
              </a:rPr>
              <a:t>https://www.ncsacw.samhsa.gov/files/CAM_Final_Report_508.pdf</a:t>
            </a:r>
            <a:r>
              <a:rPr lang="en-US" sz="1400" dirty="0"/>
              <a:t> </a:t>
            </a:r>
          </a:p>
          <a:p>
            <a:pPr>
              <a:spcBef>
                <a:spcPts val="800"/>
              </a:spcBef>
            </a:pPr>
            <a:r>
              <a:rPr lang="en-US" sz="1400" dirty="0"/>
              <a:t>Substance Abuse and Mental Health Services Administration. (2017). </a:t>
            </a:r>
            <a:r>
              <a:rPr lang="en-US" sz="1400" i="1" dirty="0"/>
              <a:t>Key substance use and mental health indicators in the United States: Results from the 2016 National Survey on Drug Use and Health </a:t>
            </a:r>
            <a:r>
              <a:rPr lang="en-US" sz="1400" dirty="0"/>
              <a:t>(HHS Publication No. SMA 17-5044, NSDUH Series H-52). Rockville, MD: Center for Behavioral Health Statistics and Quality, Substance Abuse and Mental Health Services Administration. Retrieved from </a:t>
            </a:r>
            <a:r>
              <a:rPr lang="en-US" sz="1400" dirty="0">
                <a:hlinkClick r:id="rId4"/>
              </a:rPr>
              <a:t>https://www.samhsa.gov/data</a:t>
            </a:r>
            <a:r>
              <a:rPr lang="en-US" sz="1400" dirty="0"/>
              <a:t>        </a:t>
            </a:r>
          </a:p>
          <a:p>
            <a:pPr>
              <a:spcBef>
                <a:spcPts val="800"/>
              </a:spcBef>
            </a:pPr>
            <a:r>
              <a:rPr lang="en-US" sz="1400" dirty="0"/>
              <a:t>Taylor, A., Toner, P., Templeton, L., &amp; Velleman, R. (2006). Parental alcohol misuse in complex families: The implications for engagement. </a:t>
            </a:r>
            <a:r>
              <a:rPr lang="en-US" sz="1400" i="1" dirty="0"/>
              <a:t>British Journal of Social Work, 38</a:t>
            </a:r>
            <a:r>
              <a:rPr lang="en-US" sz="1400" dirty="0"/>
              <a:t>(5), 843-864.</a:t>
            </a:r>
          </a:p>
          <a:p>
            <a:pPr>
              <a:spcBef>
                <a:spcPts val="800"/>
              </a:spcBef>
            </a:pPr>
            <a:r>
              <a:rPr lang="en-US" sz="1400" dirty="0"/>
              <a:t>U.S. Department of Justice (2017). </a:t>
            </a:r>
            <a:r>
              <a:rPr lang="en-US" sz="1400" i="1" dirty="0"/>
              <a:t>CMEA (Combat Methamphetamine Epidemic Act)</a:t>
            </a:r>
            <a:r>
              <a:rPr lang="en-US" sz="1400" dirty="0"/>
              <a:t>. Retrieved from </a:t>
            </a:r>
            <a:r>
              <a:rPr lang="en-US" sz="1400" u="sng" dirty="0">
                <a:hlinkClick r:id="rId5"/>
              </a:rPr>
              <a:t>https://www.deadiversion.usdoj.gov/meth/q_a_cmea.htm</a:t>
            </a:r>
            <a:r>
              <a:rPr lang="en-US" sz="1400" dirty="0"/>
              <a:t> </a:t>
            </a:r>
          </a:p>
          <a:p>
            <a:pPr>
              <a:spcBef>
                <a:spcPts val="800"/>
              </a:spcBef>
            </a:pPr>
            <a:r>
              <a:rPr lang="en-US" sz="1400" dirty="0"/>
              <a:t>Wells, K. &amp; Wright, W. (2004). </a:t>
            </a:r>
            <a:r>
              <a:rPr lang="en-US" sz="1400" i="1" dirty="0"/>
              <a:t>Medical summit</a:t>
            </a:r>
            <a:r>
              <a:rPr lang="en-US" sz="1400" dirty="0"/>
              <a:t>. Presented at Idaho’s Second Annual Drug Endangered Children conference, Post Falls, Idaho. </a:t>
            </a:r>
          </a:p>
          <a:p>
            <a:pPr>
              <a:spcBef>
                <a:spcPts val="800"/>
              </a:spcBef>
            </a:pPr>
            <a:r>
              <a:rPr lang="en-US" sz="1400" dirty="0"/>
              <a:t>Werner, D., Young, N. K., Dennis, K, &amp; Amatetti, S. (2007). Family-centered treatment for women with substance use disorders: History, key elements and challenges. Washington, DC: U.S. Department of Health and Human Services, Substance Abuse and Mental Health Services Administration. Retrieved from </a:t>
            </a:r>
            <a:r>
              <a:rPr lang="en-US" sz="1400" dirty="0">
                <a:hlinkClick r:id="rId6"/>
              </a:rPr>
              <a:t>https://www.samhsa.gov/sites/default/files/family_treatment_paper508v.pdf</a:t>
            </a:r>
            <a:r>
              <a:rPr lang="en-US" sz="1400" dirty="0"/>
              <a:t> </a:t>
            </a:r>
          </a:p>
          <a:p>
            <a:pPr>
              <a:spcBef>
                <a:spcPts val="800"/>
              </a:spcBef>
            </a:pPr>
            <a:r>
              <a:rPr lang="en-US" sz="1400" dirty="0"/>
              <a:t>Wright, T. E., Schuetter, R., Tellei, J., &amp; Sauvage, L. (2015). Methamphetamines and pregnancy outcomes. </a:t>
            </a:r>
            <a:r>
              <a:rPr lang="en-US" sz="1400" i="1" dirty="0"/>
              <a:t>Journal of Addiction Medicine</a:t>
            </a:r>
            <a:r>
              <a:rPr lang="en-US" sz="1400" dirty="0"/>
              <a:t>, </a:t>
            </a:r>
            <a:r>
              <a:rPr lang="en-US" sz="1400" i="1" dirty="0"/>
              <a:t>9</a:t>
            </a:r>
            <a:r>
              <a:rPr lang="en-US" sz="1400" dirty="0"/>
              <a:t>(2), 111.</a:t>
            </a:r>
          </a:p>
          <a:p>
            <a:pPr>
              <a:spcBef>
                <a:spcPts val="800"/>
              </a:spcBef>
            </a:pPr>
            <a:r>
              <a:rPr lang="en-US" sz="1400" dirty="0"/>
              <a:t>Young, N. (2006). The social and economic effects of the methamphetamine epidemic on America’s child welfare system. April 25, 2006.</a:t>
            </a:r>
          </a:p>
        </p:txBody>
      </p:sp>
      <p:sp>
        <p:nvSpPr>
          <p:cNvPr id="6" name="Title 1"/>
          <p:cNvSpPr>
            <a:spLocks noGrp="1"/>
          </p:cNvSpPr>
          <p:nvPr>
            <p:ph type="title"/>
          </p:nvPr>
        </p:nvSpPr>
        <p:spPr>
          <a:xfrm>
            <a:off x="0" y="1"/>
            <a:ext cx="12192000" cy="1041400"/>
          </a:xfrm>
        </p:spPr>
        <p:txBody>
          <a:bodyPr>
            <a:normAutofit/>
          </a:bodyPr>
          <a:lstStyle/>
          <a:p>
            <a:pPr algn="ctr"/>
            <a:r>
              <a:rPr lang="en-US" sz="4000" dirty="0"/>
              <a:t>References</a:t>
            </a:r>
          </a:p>
        </p:txBody>
      </p:sp>
    </p:spTree>
    <p:extLst>
      <p:ext uri="{BB962C8B-B14F-4D97-AF65-F5344CB8AC3E}">
        <p14:creationId xmlns:p14="http://schemas.microsoft.com/office/powerpoint/2010/main" val="229605279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63254"/>
            <a:ext cx="9031518" cy="4678327"/>
          </a:xfrm>
          <a:prstGeom prst="rect">
            <a:avLst/>
          </a:prstGeom>
          <a:solidFill>
            <a:srgbClr val="0F42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Box 2"/>
          <p:cNvSpPr txBox="1"/>
          <p:nvPr/>
        </p:nvSpPr>
        <p:spPr>
          <a:xfrm>
            <a:off x="318977" y="3271157"/>
            <a:ext cx="4564444" cy="2031325"/>
          </a:xfrm>
          <a:prstGeom prst="rect">
            <a:avLst/>
          </a:prstGeom>
          <a:noFill/>
        </p:spPr>
        <p:txBody>
          <a:bodyPr wrap="square" rtlCol="0">
            <a:spAutoFit/>
          </a:bodyPr>
          <a:lstStyle/>
          <a:p>
            <a:endParaRPr lang="en-US" sz="7200" dirty="0">
              <a:solidFill>
                <a:prstClr val="white"/>
              </a:solidFill>
            </a:endParaRPr>
          </a:p>
          <a:p>
            <a:r>
              <a:rPr lang="en-US" sz="5400" dirty="0">
                <a:solidFill>
                  <a:prstClr val="white"/>
                </a:solidFill>
                <a:latin typeface="Arial" panose="020B0604020202020204" pitchFamily="34" charset="0"/>
                <a:cs typeface="Arial" panose="020B0604020202020204" pitchFamily="34" charset="0"/>
              </a:rPr>
              <a:t>Resources</a:t>
            </a:r>
            <a:endParaRPr lang="en-US" sz="5400" b="1" dirty="0">
              <a:solidFill>
                <a:prstClr val="white"/>
              </a:solidFill>
              <a:latin typeface="Arial" panose="020B0604020202020204" pitchFamily="34" charset="0"/>
              <a:cs typeface="Arial" panose="020B0604020202020204" pitchFamily="34" charset="0"/>
            </a:endParaRPr>
          </a:p>
        </p:txBody>
      </p:sp>
      <p:cxnSp>
        <p:nvCxnSpPr>
          <p:cNvPr id="5" name="Straight Connector 4"/>
          <p:cNvCxnSpPr/>
          <p:nvPr/>
        </p:nvCxnSpPr>
        <p:spPr>
          <a:xfrm>
            <a:off x="318977" y="285306"/>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18977" y="6530162"/>
            <a:ext cx="1153632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308345" y="285306"/>
            <a:ext cx="10632"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855301" y="285306"/>
            <a:ext cx="1" cy="62448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4095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277471"/>
            <a:ext cx="11430000" cy="5432611"/>
          </a:xfrm>
        </p:spPr>
        <p:txBody>
          <a:bodyPr>
            <a:noAutofit/>
          </a:bodyPr>
          <a:lstStyle/>
          <a:p>
            <a:r>
              <a:rPr lang="en-US" sz="1400" dirty="0">
                <a:latin typeface="+mj-lt"/>
                <a:cs typeface="Arial" panose="020B0604020202020204" pitchFamily="34" charset="0"/>
              </a:rPr>
              <a:t>The Partnership at DrugFree.org. Meth360 Information Kit. Retrieved from </a:t>
            </a:r>
            <a:r>
              <a:rPr lang="en-US" sz="1400" dirty="0">
                <a:latin typeface="+mj-lt"/>
                <a:cs typeface="Arial" panose="020B0604020202020204" pitchFamily="34" charset="0"/>
                <a:hlinkClick r:id="rId3"/>
              </a:rPr>
              <a:t>https://roar.nevadaprc.org/system/documents/3298/original/NPRC.905.Meth360Kit.pdf?1436380622</a:t>
            </a:r>
            <a:endParaRPr lang="en-US" sz="1400" dirty="0">
              <a:latin typeface="+mj-lt"/>
              <a:cs typeface="Arial" panose="020B0604020202020204" pitchFamily="34" charset="0"/>
            </a:endParaRPr>
          </a:p>
          <a:p>
            <a:r>
              <a:rPr lang="en-US" sz="1400" dirty="0">
                <a:latin typeface="+mj-lt"/>
              </a:rPr>
              <a:t>North Carolina Division of Social Services. (2005). Meth and child welfare practice.</a:t>
            </a:r>
            <a:r>
              <a:rPr lang="en-US" sz="1400" i="1" dirty="0">
                <a:latin typeface="+mj-lt"/>
              </a:rPr>
              <a:t> PracticeNotes, 10</a:t>
            </a:r>
            <a:r>
              <a:rPr lang="en-US" sz="1400" dirty="0">
                <a:latin typeface="+mj-lt"/>
              </a:rPr>
              <a:t>(2). Retrieved from </a:t>
            </a:r>
            <a:r>
              <a:rPr lang="en-US" sz="1400" u="sng" dirty="0">
                <a:latin typeface="+mj-lt"/>
                <a:hlinkClick r:id="rId4"/>
              </a:rPr>
              <a:t>http://www.practicenotes.org/vol10_n2/cspnv10n2.pdf</a:t>
            </a:r>
            <a:r>
              <a:rPr lang="en-US" sz="1400" dirty="0">
                <a:latin typeface="+mj-lt"/>
              </a:rPr>
              <a:t> </a:t>
            </a:r>
          </a:p>
          <a:p>
            <a:r>
              <a:rPr lang="en-US" sz="1400" dirty="0">
                <a:latin typeface="+mj-lt"/>
                <a:cs typeface="Arial" panose="020B0604020202020204" pitchFamily="34" charset="0"/>
              </a:rPr>
              <a:t>National Institute on Drug Abuse. (2018). </a:t>
            </a:r>
            <a:r>
              <a:rPr lang="en-US" sz="1400" i="1" dirty="0">
                <a:latin typeface="+mj-lt"/>
                <a:cs typeface="Arial" panose="020B0604020202020204" pitchFamily="34" charset="0"/>
              </a:rPr>
              <a:t>Drug facts: Methamphetamines</a:t>
            </a:r>
            <a:r>
              <a:rPr lang="en-US" sz="1400" dirty="0">
                <a:latin typeface="+mj-lt"/>
                <a:cs typeface="Arial" panose="020B0604020202020204" pitchFamily="34" charset="0"/>
              </a:rPr>
              <a:t>. Retrieved from </a:t>
            </a:r>
            <a:r>
              <a:rPr lang="en-US" sz="1400" dirty="0">
                <a:latin typeface="+mj-lt"/>
                <a:cs typeface="Arial" panose="020B0604020202020204" pitchFamily="34" charset="0"/>
                <a:hlinkClick r:id="rId5"/>
              </a:rPr>
              <a:t>https://www.drugabuse.gov/publications/drugfacts/methamphetamine</a:t>
            </a:r>
            <a:endParaRPr lang="en-US" sz="1400" dirty="0">
              <a:latin typeface="+mj-lt"/>
              <a:cs typeface="Arial" panose="020B0604020202020204" pitchFamily="34" charset="0"/>
            </a:endParaRPr>
          </a:p>
          <a:p>
            <a:r>
              <a:rPr lang="en-US" sz="1400" dirty="0">
                <a:latin typeface="+mj-lt"/>
                <a:cs typeface="Arial" panose="020B0604020202020204" pitchFamily="34" charset="0"/>
              </a:rPr>
              <a:t>National Alliance for Drug Endangered Children. Retrieved from </a:t>
            </a:r>
            <a:r>
              <a:rPr lang="en-US" sz="1400" dirty="0">
                <a:latin typeface="+mj-lt"/>
                <a:cs typeface="Arial" panose="020B0604020202020204" pitchFamily="34" charset="0"/>
                <a:hlinkClick r:id="rId6"/>
              </a:rPr>
              <a:t>https://www.nationaldec.org/</a:t>
            </a:r>
            <a:r>
              <a:rPr lang="en-US" sz="1400" dirty="0">
                <a:latin typeface="+mj-lt"/>
                <a:cs typeface="Arial" panose="020B0604020202020204" pitchFamily="34" charset="0"/>
              </a:rPr>
              <a:t> </a:t>
            </a:r>
          </a:p>
          <a:p>
            <a:r>
              <a:rPr lang="en-US" sz="1400" dirty="0">
                <a:latin typeface="+mj-lt"/>
              </a:rPr>
              <a:t>Otero, C., Boles, S., Young, N., &amp; Dennis, K. (2006). </a:t>
            </a:r>
            <a:r>
              <a:rPr lang="en-US" sz="1400" i="1" dirty="0">
                <a:latin typeface="+mj-lt"/>
              </a:rPr>
              <a:t>Methamphetamine Addiction, Treatment, and Outcomes: Implications for Child Welfare Workers</a:t>
            </a:r>
            <a:r>
              <a:rPr lang="en-US" sz="1400" dirty="0">
                <a:latin typeface="+mj-lt"/>
              </a:rPr>
              <a:t>. Retrieved from </a:t>
            </a:r>
            <a:r>
              <a:rPr lang="en-US" sz="1400" dirty="0">
                <a:latin typeface="+mj-lt"/>
                <a:cs typeface="Arial" panose="020B0604020202020204" pitchFamily="34" charset="0"/>
                <a:hlinkClick r:id="rId7"/>
              </a:rPr>
              <a:t>https://ncsacw.samhsa.gov/files/Meth%20and%20Child%20Safety.pdf</a:t>
            </a:r>
            <a:endParaRPr lang="en-US" sz="1400" dirty="0">
              <a:latin typeface="+mj-lt"/>
              <a:cs typeface="Arial" panose="020B0604020202020204" pitchFamily="34" charset="0"/>
            </a:endParaRPr>
          </a:p>
          <a:p>
            <a:r>
              <a:rPr lang="en-US" sz="1400" dirty="0">
                <a:latin typeface="+mj-lt"/>
              </a:rPr>
              <a:t>Substance Abuse and Mental Health Services Administration. (2016).  </a:t>
            </a:r>
            <a:r>
              <a:rPr lang="en-US" sz="1400" i="1" dirty="0">
                <a:latin typeface="+mj-lt"/>
              </a:rPr>
              <a:t>Children Affected by Methamphetamine Program: Implementation Progress and Performance Measure Report.</a:t>
            </a:r>
            <a:r>
              <a:rPr lang="en-US" sz="1400" dirty="0">
                <a:latin typeface="+mj-lt"/>
              </a:rPr>
              <a:t> Retrieved from </a:t>
            </a:r>
            <a:r>
              <a:rPr lang="en-US" sz="1400" u="sng" dirty="0">
                <a:latin typeface="+mj-lt"/>
                <a:hlinkClick r:id="rId8"/>
              </a:rPr>
              <a:t>https://ncsacw.samhsa.gov/files/CAM_Final_Report_508.pdf</a:t>
            </a:r>
            <a:r>
              <a:rPr lang="en-US" sz="1400" dirty="0">
                <a:latin typeface="+mj-lt"/>
              </a:rPr>
              <a:t> </a:t>
            </a:r>
          </a:p>
          <a:p>
            <a:r>
              <a:rPr lang="en-US" sz="1400" dirty="0">
                <a:latin typeface="+mj-lt"/>
                <a:cs typeface="Arial" panose="020B0604020202020204" pitchFamily="34" charset="0"/>
              </a:rPr>
              <a:t>The American College of Obstetricians and Gynecologists. (2011). Committee opinion no. 479: </a:t>
            </a:r>
            <a:r>
              <a:rPr lang="en-US" sz="1400" dirty="0">
                <a:latin typeface="+mj-lt"/>
              </a:rPr>
              <a:t>Methamphetamine abuse in women of reproductive age. </a:t>
            </a:r>
            <a:r>
              <a:rPr lang="en-US" sz="1400" i="1" dirty="0">
                <a:latin typeface="+mj-lt"/>
              </a:rPr>
              <a:t>Obstetrics &amp; Gynecology, 117</a:t>
            </a:r>
            <a:r>
              <a:rPr lang="en-US" sz="1400" dirty="0">
                <a:latin typeface="+mj-lt"/>
              </a:rPr>
              <a:t>, 751–755.</a:t>
            </a:r>
            <a:endParaRPr lang="en-US" sz="1400" dirty="0">
              <a:latin typeface="+mj-lt"/>
              <a:cs typeface="Arial" panose="020B0604020202020204" pitchFamily="34" charset="0"/>
            </a:endParaRPr>
          </a:p>
          <a:p>
            <a:endParaRPr lang="en-US" sz="1600" dirty="0">
              <a:latin typeface="Arial" panose="020B0604020202020204" pitchFamily="34" charset="0"/>
              <a:cs typeface="Arial" panose="020B0604020202020204" pitchFamily="34" charset="0"/>
            </a:endParaRPr>
          </a:p>
        </p:txBody>
      </p:sp>
      <p:sp>
        <p:nvSpPr>
          <p:cNvPr id="5" name="Title 1"/>
          <p:cNvSpPr txBox="1">
            <a:spLocks/>
          </p:cNvSpPr>
          <p:nvPr/>
        </p:nvSpPr>
        <p:spPr>
          <a:xfrm>
            <a:off x="0" y="0"/>
            <a:ext cx="12192000" cy="1051560"/>
          </a:xfrm>
          <a:prstGeom prst="rect">
            <a:avLst/>
          </a:prstGeom>
          <a:solidFill>
            <a:srgbClr val="0F426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ctr"/>
            <a:r>
              <a:rPr lang="en-US" sz="4000" dirty="0">
                <a:solidFill>
                  <a:prstClr val="white"/>
                </a:solidFill>
              </a:rPr>
              <a:t>Resources</a:t>
            </a:r>
          </a:p>
        </p:txBody>
      </p:sp>
    </p:spTree>
    <p:extLst>
      <p:ext uri="{BB962C8B-B14F-4D97-AF65-F5344CB8AC3E}">
        <p14:creationId xmlns:p14="http://schemas.microsoft.com/office/powerpoint/2010/main" val="3157710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3446"/>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Methamphetamine</a:t>
            </a:r>
          </a:p>
        </p:txBody>
      </p:sp>
      <p:sp>
        <p:nvSpPr>
          <p:cNvPr id="2" name="Rectangle 1"/>
          <p:cNvSpPr/>
          <p:nvPr/>
        </p:nvSpPr>
        <p:spPr>
          <a:xfrm>
            <a:off x="457200" y="1280160"/>
            <a:ext cx="11201400" cy="3508653"/>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Street names for methamphetamines include "speed," "meth," and “crank”</a:t>
            </a:r>
          </a:p>
          <a:p>
            <a:pPr marL="342900" indent="-342900">
              <a:spcBef>
                <a:spcPts val="600"/>
              </a:spcBef>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Crystallized methamphetamine known as "ice," "crystal," or "glass," is a smokable and more powerful form of the drug</a:t>
            </a:r>
          </a:p>
          <a:p>
            <a:pPr marL="342900" indent="-342900">
              <a:spcBef>
                <a:spcPts val="600"/>
              </a:spcBef>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Methamphetamine use causes a euphoric experience that can alter brain functioning, memory, decision-making, mood, and potentially damage the central nervous system</a:t>
            </a:r>
          </a:p>
          <a:p>
            <a:pPr marL="342900" indent="-342900">
              <a:spcBef>
                <a:spcPts val="600"/>
              </a:spcBef>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Chronic or long-term methamphetamine use can result in irreversible physiological and psychological damage</a:t>
            </a:r>
          </a:p>
        </p:txBody>
      </p:sp>
      <p:sp>
        <p:nvSpPr>
          <p:cNvPr id="5" name="Rectangle 4"/>
          <p:cNvSpPr/>
          <p:nvPr/>
        </p:nvSpPr>
        <p:spPr>
          <a:xfrm flipH="1">
            <a:off x="5962650" y="6362700"/>
            <a:ext cx="6229350" cy="307777"/>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(National Institute on Drug Abuse, 2013; Rusyniak, 2013; Otero, et al., 2006)</a:t>
            </a:r>
          </a:p>
        </p:txBody>
      </p:sp>
    </p:spTree>
    <p:extLst>
      <p:ext uri="{BB962C8B-B14F-4D97-AF65-F5344CB8AC3E}">
        <p14:creationId xmlns:p14="http://schemas.microsoft.com/office/powerpoint/2010/main" val="3296007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97155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Methamphetamine</a:t>
            </a:r>
          </a:p>
        </p:txBody>
      </p:sp>
      <p:sp>
        <p:nvSpPr>
          <p:cNvPr id="2" name="Rectangle 1"/>
          <p:cNvSpPr/>
          <p:nvPr/>
        </p:nvSpPr>
        <p:spPr>
          <a:xfrm>
            <a:off x="457200" y="1280160"/>
            <a:ext cx="11201400" cy="4339650"/>
          </a:xfrm>
          <a:prstGeom prst="rect">
            <a:avLst/>
          </a:prstGeom>
        </p:spPr>
        <p:txBody>
          <a:bodyPr wrap="square">
            <a:spAutoFit/>
          </a:bodyPr>
          <a:lstStyle/>
          <a:p>
            <a:pPr>
              <a:spcBef>
                <a:spcPts val="600"/>
              </a:spcBef>
              <a:spcAft>
                <a:spcPts val="600"/>
              </a:spcAft>
            </a:pPr>
            <a:r>
              <a:rPr lang="en-US" sz="2400" dirty="0">
                <a:latin typeface="Arial" panose="020B0604020202020204" pitchFamily="34" charset="0"/>
                <a:cs typeface="Arial" panose="020B0604020202020204" pitchFamily="34" charset="0"/>
              </a:rPr>
              <a:t>Concerns regarding public safety, public health, and child well-being resulted in the establishment of multi-agency initiatives like:</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High Intensity Drug Trafficking Areas (HIDTA) Program, established in 1990</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Drug Endangered Children (DEC) Program, established in 1993</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NIDA Methamphetamine Initiative, established in 1998</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DOJ Community Oriented Policing Services (COPS) Methamphetamine Initiative, established in 1998</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Methamphetamine Clinical Trials Group at UCLA, which began in 1999</a:t>
            </a:r>
          </a:p>
          <a:p>
            <a:pPr marL="742950" lvl="1" indent="-285750">
              <a:spcBef>
                <a:spcPts val="600"/>
              </a:spcBef>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NIDA Methamphetamine Addiction Treatment Think Tank, established in 2000</a:t>
            </a:r>
          </a:p>
        </p:txBody>
      </p:sp>
      <p:sp>
        <p:nvSpPr>
          <p:cNvPr id="3" name="Rectangle 2"/>
          <p:cNvSpPr/>
          <p:nvPr/>
        </p:nvSpPr>
        <p:spPr>
          <a:xfrm>
            <a:off x="9079832" y="6406376"/>
            <a:ext cx="3512218" cy="307777"/>
          </a:xfrm>
          <a:prstGeom prst="rect">
            <a:avLst/>
          </a:prstGeom>
        </p:spPr>
        <p:txBody>
          <a:bodyPr wrap="square">
            <a:spAutoFit/>
          </a:bodyPr>
          <a:lstStyle/>
          <a:p>
            <a:pPr lvl="0"/>
            <a:r>
              <a:rPr lang="en-US" sz="1400" dirty="0">
                <a:latin typeface="Arial" panose="020B0604020202020204" pitchFamily="34" charset="0"/>
                <a:cs typeface="Arial" panose="020B0604020202020204" pitchFamily="34" charset="0"/>
              </a:rPr>
              <a:t>(U.S. Department of Justice, 2017)</a:t>
            </a:r>
          </a:p>
        </p:txBody>
      </p:sp>
    </p:spTree>
    <p:extLst>
      <p:ext uri="{BB962C8B-B14F-4D97-AF65-F5344CB8AC3E}">
        <p14:creationId xmlns:p14="http://schemas.microsoft.com/office/powerpoint/2010/main" val="3347641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1"/>
            <a:ext cx="12192000" cy="1051560"/>
          </a:xfrm>
          <a:prstGeom prst="rect">
            <a:avLst/>
          </a:prstGeom>
          <a:solidFill>
            <a:srgbClr val="0F4162"/>
          </a:solidFill>
          <a:ln>
            <a:solidFill>
              <a:srgbClr val="0F4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defTabSz="1641166" hangingPunct="1"/>
            <a:r>
              <a:rPr lang="en-US" sz="4000" kern="1200" dirty="0">
                <a:solidFill>
                  <a:srgbClr val="FFFFFF"/>
                </a:solidFill>
                <a:latin typeface="Arial" panose="020B0604020202020204" pitchFamily="34" charset="0"/>
                <a:cs typeface="Arial" panose="020B0604020202020204" pitchFamily="34" charset="0"/>
              </a:rPr>
              <a:t>Methamphetamine</a:t>
            </a:r>
          </a:p>
        </p:txBody>
      </p:sp>
      <p:sp>
        <p:nvSpPr>
          <p:cNvPr id="2" name="Rectangle 1"/>
          <p:cNvSpPr/>
          <p:nvPr/>
        </p:nvSpPr>
        <p:spPr>
          <a:xfrm>
            <a:off x="457200" y="1280160"/>
            <a:ext cx="11201400" cy="343170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In 2005, the federal government enacted the Combat Methamphetamine Epidemic Act (CMEA) to eliminate or minimize the production of methamphetamine by restricting the purchase of over-the-counter products used for manufacturing, such as ephedrine, pseudoephedrine, and phenylpropanolamine</a:t>
            </a:r>
          </a:p>
          <a:p>
            <a:pPr marL="342900" indent="-342900">
              <a:spcBef>
                <a:spcPts val="600"/>
              </a:spcBef>
              <a:spcAft>
                <a:spcPts val="600"/>
              </a:spcAft>
              <a:buFont typeface="Arial" panose="020B0604020202020204" pitchFamily="34" charset="0"/>
              <a:buChar char="•"/>
            </a:pPr>
            <a:r>
              <a:rPr lang="en-US" sz="2400" dirty="0">
                <a:solidFill>
                  <a:prstClr val="black"/>
                </a:solidFill>
                <a:latin typeface="Arial" panose="020B0604020202020204" pitchFamily="34" charset="0"/>
                <a:cs typeface="Arial" panose="020B0604020202020204" pitchFamily="34" charset="0"/>
              </a:rPr>
              <a:t>Restriction of ephedrine, sanctions on production, and mandatory minimums and sentencing guidelines are in place to address methamphetamine use, home and lab production, trafficking, and public safety</a:t>
            </a:r>
          </a:p>
          <a:p>
            <a:pPr marL="285750" indent="-285750">
              <a:buFont typeface="Arial" panose="020B0604020202020204" pitchFamily="34" charset="0"/>
              <a:buChar char="•"/>
            </a:pPr>
            <a:endParaRPr lang="en-US" sz="1000" dirty="0">
              <a:solidFill>
                <a:srgbClr val="0F4162"/>
              </a:solidFill>
              <a:latin typeface="Arial" panose="020B0604020202020204" pitchFamily="34" charset="0"/>
              <a:cs typeface="Arial" panose="020B0604020202020204" pitchFamily="34" charset="0"/>
            </a:endParaRPr>
          </a:p>
        </p:txBody>
      </p:sp>
      <p:sp>
        <p:nvSpPr>
          <p:cNvPr id="5" name="Rectangle 4"/>
          <p:cNvSpPr/>
          <p:nvPr/>
        </p:nvSpPr>
        <p:spPr>
          <a:xfrm>
            <a:off x="9079832" y="6406376"/>
            <a:ext cx="3512218" cy="307777"/>
          </a:xfrm>
          <a:prstGeom prst="rect">
            <a:avLst/>
          </a:prstGeom>
        </p:spPr>
        <p:txBody>
          <a:bodyPr wrap="square">
            <a:spAutoFit/>
          </a:bodyPr>
          <a:lstStyle/>
          <a:p>
            <a:pPr lvl="0"/>
            <a:r>
              <a:rPr lang="en-US" sz="1400" dirty="0">
                <a:latin typeface="Arial" panose="020B0604020202020204" pitchFamily="34" charset="0"/>
                <a:cs typeface="Arial" panose="020B0604020202020204" pitchFamily="34" charset="0"/>
              </a:rPr>
              <a:t>(U.S. Department of Justice, 2017)</a:t>
            </a:r>
          </a:p>
        </p:txBody>
      </p:sp>
    </p:spTree>
    <p:extLst>
      <p:ext uri="{BB962C8B-B14F-4D97-AF65-F5344CB8AC3E}">
        <p14:creationId xmlns:p14="http://schemas.microsoft.com/office/powerpoint/2010/main" val="416613339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13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Whi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408750A486EE14A8ACCFE5AAA338A27" ma:contentTypeVersion="5" ma:contentTypeDescription="Create a new document." ma:contentTypeScope="" ma:versionID="595998b229005089b75d9ac31cf14823">
  <xsd:schema xmlns:xsd="http://www.w3.org/2001/XMLSchema" xmlns:xs="http://www.w3.org/2001/XMLSchema" xmlns:p="http://schemas.microsoft.com/office/2006/metadata/properties" targetNamespace="http://schemas.microsoft.com/office/2006/metadata/properties" ma:root="true" ma:fieldsID="9310dfd89bfbcceacbcbbb03476d023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C48C05-58D8-436F-B278-99408699C14F}">
  <ds:schemaRefs>
    <ds:schemaRef ds:uri="http://schemas.microsoft.com/sharepoint/v3/contenttype/forms"/>
  </ds:schemaRefs>
</ds:datastoreItem>
</file>

<file path=customXml/itemProps2.xml><?xml version="1.0" encoding="utf-8"?>
<ds:datastoreItem xmlns:ds="http://schemas.openxmlformats.org/officeDocument/2006/customXml" ds:itemID="{00D66F91-E577-45E7-A571-1E998834A180}">
  <ds:schemaRefs>
    <ds:schemaRef ds:uri="http://purl.org/dc/terms/"/>
    <ds:schemaRef ds:uri="http://schemas.microsoft.com/office/2006/metadata/properties"/>
    <ds:schemaRef ds:uri="http://purl.org/dc/dcmitype/"/>
    <ds:schemaRef ds:uri="http://www.w3.org/XML/1998/namespace"/>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s>
</ds:datastoreItem>
</file>

<file path=customXml/itemProps3.xml><?xml version="1.0" encoding="utf-8"?>
<ds:datastoreItem xmlns:ds="http://schemas.openxmlformats.org/officeDocument/2006/customXml" ds:itemID="{DB0BFDFA-3D09-415F-ABB3-69F84FA34B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15136</TotalTime>
  <Words>7996</Words>
  <Application>Microsoft Macintosh PowerPoint</Application>
  <PresentationFormat>Widescreen</PresentationFormat>
  <Paragraphs>776</Paragraphs>
  <Slides>64</Slides>
  <Notes>64</Notes>
  <HiddenSlides>0</HiddenSlides>
  <MMClips>0</MMClips>
  <ScaleCrop>false</ScaleCrop>
  <HeadingPairs>
    <vt:vector size="6" baseType="variant">
      <vt:variant>
        <vt:lpstr>Fonts Used</vt:lpstr>
      </vt:variant>
      <vt:variant>
        <vt:i4>14</vt:i4>
      </vt:variant>
      <vt:variant>
        <vt:lpstr>Theme</vt:lpstr>
      </vt:variant>
      <vt:variant>
        <vt:i4>14</vt:i4>
      </vt:variant>
      <vt:variant>
        <vt:lpstr>Slide Titles</vt:lpstr>
      </vt:variant>
      <vt:variant>
        <vt:i4>64</vt:i4>
      </vt:variant>
    </vt:vector>
  </HeadingPairs>
  <TitlesOfParts>
    <vt:vector size="92" baseType="lpstr">
      <vt:lpstr>Yu Gothic UI Semibold</vt:lpstr>
      <vt:lpstr>Arial</vt:lpstr>
      <vt:lpstr>Arial Narrow</vt:lpstr>
      <vt:lpstr>Calibri</vt:lpstr>
      <vt:lpstr>Calibri Light</vt:lpstr>
      <vt:lpstr>Courier New</vt:lpstr>
      <vt:lpstr>Georgia</vt:lpstr>
      <vt:lpstr>Helvetica Light</vt:lpstr>
      <vt:lpstr>Montserrat Light</vt:lpstr>
      <vt:lpstr>Symbol</vt:lpstr>
      <vt:lpstr>Times New Roman</vt:lpstr>
      <vt:lpstr>Trebuchet MS</vt:lpstr>
      <vt:lpstr>Tw Cen MT Condensed Extra Bold</vt:lpstr>
      <vt:lpstr>Wingdings</vt:lpstr>
      <vt:lpstr>Office Theme</vt:lpstr>
      <vt:lpstr>8_White</vt:lpstr>
      <vt:lpstr>Default Design</vt:lpstr>
      <vt:lpstr>1_Office Theme</vt:lpstr>
      <vt:lpstr>2_Office Theme</vt:lpstr>
      <vt:lpstr>4_Office Theme</vt:lpstr>
      <vt:lpstr>3_Office Theme</vt:lpstr>
      <vt:lpstr>7_Office Theme</vt:lpstr>
      <vt:lpstr>8_Office Theme</vt:lpstr>
      <vt:lpstr>9_Office Theme</vt:lpstr>
      <vt:lpstr>10_Office Theme</vt:lpstr>
      <vt:lpstr>11_Office Theme</vt:lpstr>
      <vt:lpstr>12_Office Theme</vt:lpstr>
      <vt:lpstr>13_Office Theme</vt:lpstr>
      <vt:lpstr>Special Topic:  Considerations for Families in the Child Welfare System Affected by Methamphetamine</vt:lpstr>
      <vt:lpstr>PowerPoint Presentation</vt:lpstr>
      <vt:lpstr>Learning Objectives</vt:lpstr>
      <vt:lpstr>PowerPoint Presentation</vt:lpstr>
      <vt:lpstr>Methamphetamine</vt:lpstr>
      <vt:lpstr>Methamphetamine</vt:lpstr>
      <vt:lpstr>Methamphetamine</vt:lpstr>
      <vt:lpstr>Methamphetamine</vt:lpstr>
      <vt:lpstr>Methamphetamine</vt:lpstr>
      <vt:lpstr>Prevalence</vt:lpstr>
      <vt:lpstr>PowerPoint Presentation</vt:lpstr>
      <vt:lpstr>PowerPoint Presentation</vt:lpstr>
      <vt:lpstr>PowerPoint Presentation</vt:lpstr>
      <vt:lpstr>Methamphetamine Use at Treatment Admission  in the United States, 2015</vt:lpstr>
      <vt:lpstr>Effects of Methamphetamine Use</vt:lpstr>
      <vt:lpstr>Effects of Methamphetamine Use (cont.)</vt:lpstr>
      <vt:lpstr>PowerPoint Presentation</vt:lpstr>
      <vt:lpstr>Women and Methamphetamine</vt:lpstr>
      <vt:lpstr>PowerPoint Presentation</vt:lpstr>
      <vt:lpstr>PowerPoint Presentation</vt:lpstr>
      <vt:lpstr>Methamphetamine: Points to Remember</vt:lpstr>
      <vt:lpstr>PowerPoint Presentation</vt:lpstr>
      <vt:lpstr>PowerPoint Presentation</vt:lpstr>
      <vt:lpstr>Methamphetamine Use and Child Welfare</vt:lpstr>
      <vt:lpstr>PowerPoint Presentation</vt:lpstr>
      <vt:lpstr>Effects of Parental Use of Methamphetamine  on Children and Adolescents</vt:lpstr>
      <vt:lpstr>PowerPoint Presentation</vt:lpstr>
      <vt:lpstr>PowerPoint Presentation</vt:lpstr>
      <vt:lpstr>Methamphetamine and Prenatal Exposure: Short-Term Outcomes</vt:lpstr>
      <vt:lpstr>PowerPoint Presentation</vt:lpstr>
      <vt:lpstr>PowerPoint Presentation</vt:lpstr>
      <vt:lpstr>PowerPoint Presentation</vt:lpstr>
      <vt:lpstr>Methamphetamine and Prenatal Exposure: Long-Term Outcomes</vt:lpstr>
      <vt:lpstr>PowerPoint Presentation</vt:lpstr>
      <vt:lpstr>PowerPoint Presentation</vt:lpstr>
      <vt:lpstr>Safety Concerns of Methamphetamine Production  on Children and Adolescents</vt:lpstr>
      <vt:lpstr>PowerPoint Presentation</vt:lpstr>
      <vt:lpstr>PowerPoint Presentation</vt:lpstr>
      <vt:lpstr>Production of Methamphetamine (cont.)</vt:lpstr>
      <vt:lpstr>Drug Endangered Children (DEC) </vt:lpstr>
      <vt:lpstr>PowerPoint Presentation</vt:lpstr>
      <vt:lpstr>PowerPoint Presentation</vt:lpstr>
      <vt:lpstr>Treatment of Methamphetamine Use Disorders</vt:lpstr>
      <vt:lpstr>Family-Centered Treatment for  Methamphetamine Use Disorders</vt:lpstr>
      <vt:lpstr>Monitoring Treatment and Assessing Progress</vt:lpstr>
      <vt:lpstr>PowerPoint Presentation</vt:lpstr>
      <vt:lpstr>PowerPoint Presentation</vt:lpstr>
      <vt:lpstr>Treatment Completion</vt:lpstr>
      <vt:lpstr>Addressing Relapse</vt:lpstr>
      <vt:lpstr>PowerPoint Presentation</vt:lpstr>
      <vt:lpstr>PowerPoint Presentation</vt:lpstr>
      <vt:lpstr>Casework Tips for Child Welfare Workers</vt:lpstr>
      <vt:lpstr>Casework Tips for Child Welfare Workers</vt:lpstr>
      <vt:lpstr>Casework Tips for Child Welfare Workers</vt:lpstr>
      <vt:lpstr>Child Welfare Safety Tips</vt:lpstr>
      <vt:lpstr>What Do You Think?</vt:lpstr>
      <vt:lpstr>PowerPoint Presentation</vt:lpstr>
      <vt:lpstr>PowerPoint Presentation</vt:lpstr>
      <vt:lpstr>References</vt:lpstr>
      <vt:lpstr>References</vt:lpstr>
      <vt:lpstr>References</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Kellerman</dc:creator>
  <cp:lastModifiedBy>Small, Colin</cp:lastModifiedBy>
  <cp:revision>380</cp:revision>
  <dcterms:created xsi:type="dcterms:W3CDTF">2018-07-16T22:22:20Z</dcterms:created>
  <dcterms:modified xsi:type="dcterms:W3CDTF">2019-07-26T15:26:13Z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0x010100C408750A486EE14A8ACCFE5AAA338A27</vt:lpwstr>
  </property>
</Properties>
</file>