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5" r:id="rId5"/>
    <p:sldMasterId id="2147483695" r:id="rId6"/>
    <p:sldMasterId id="2147483707" r:id="rId7"/>
    <p:sldMasterId id="2147483722" r:id="rId8"/>
    <p:sldMasterId id="2147483734" r:id="rId9"/>
  </p:sldMasterIdLst>
  <p:notesMasterIdLst>
    <p:notesMasterId r:id="rId58"/>
  </p:notesMasterIdLst>
  <p:sldIdLst>
    <p:sldId id="257" r:id="rId10"/>
    <p:sldId id="402" r:id="rId11"/>
    <p:sldId id="330" r:id="rId12"/>
    <p:sldId id="403" r:id="rId13"/>
    <p:sldId id="394" r:id="rId14"/>
    <p:sldId id="281" r:id="rId15"/>
    <p:sldId id="399" r:id="rId16"/>
    <p:sldId id="307" r:id="rId17"/>
    <p:sldId id="310" r:id="rId18"/>
    <p:sldId id="367" r:id="rId19"/>
    <p:sldId id="369" r:id="rId20"/>
    <p:sldId id="282" r:id="rId21"/>
    <p:sldId id="365" r:id="rId22"/>
    <p:sldId id="355" r:id="rId23"/>
    <p:sldId id="277" r:id="rId24"/>
    <p:sldId id="337" r:id="rId25"/>
    <p:sldId id="382" r:id="rId26"/>
    <p:sldId id="305" r:id="rId27"/>
    <p:sldId id="306" r:id="rId28"/>
    <p:sldId id="404" r:id="rId29"/>
    <p:sldId id="383" r:id="rId30"/>
    <p:sldId id="336" r:id="rId31"/>
    <p:sldId id="401" r:id="rId32"/>
    <p:sldId id="384" r:id="rId33"/>
    <p:sldId id="326" r:id="rId34"/>
    <p:sldId id="320" r:id="rId35"/>
    <p:sldId id="349" r:id="rId36"/>
    <p:sldId id="319" r:id="rId37"/>
    <p:sldId id="351" r:id="rId38"/>
    <p:sldId id="350" r:id="rId39"/>
    <p:sldId id="311" r:id="rId40"/>
    <p:sldId id="385" r:id="rId41"/>
    <p:sldId id="372" r:id="rId42"/>
    <p:sldId id="292" r:id="rId43"/>
    <p:sldId id="373" r:id="rId44"/>
    <p:sldId id="374" r:id="rId45"/>
    <p:sldId id="376" r:id="rId46"/>
    <p:sldId id="386" r:id="rId47"/>
    <p:sldId id="301" r:id="rId48"/>
    <p:sldId id="370" r:id="rId49"/>
    <p:sldId id="400" r:id="rId50"/>
    <p:sldId id="387" r:id="rId51"/>
    <p:sldId id="388" r:id="rId52"/>
    <p:sldId id="389" r:id="rId53"/>
    <p:sldId id="393" r:id="rId54"/>
    <p:sldId id="396" r:id="rId55"/>
    <p:sldId id="390" r:id="rId56"/>
    <p:sldId id="391"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berly Stevens" initials="KS" lastIdx="1" clrIdx="0">
    <p:extLst>
      <p:ext uri="{19B8F6BF-5375-455C-9EA6-DF929625EA0E}">
        <p15:presenceInfo xmlns:p15="http://schemas.microsoft.com/office/powerpoint/2012/main" userId="S-1-5-21-842925246-492894223-1343024091-7172" providerId="AD"/>
      </p:ext>
    </p:extLst>
  </p:cmAuthor>
  <p:cmAuthor id="2" name="Sarah O'Rourke" initials="SO" lastIdx="19" clrIdx="1">
    <p:extLst>
      <p:ext uri="{19B8F6BF-5375-455C-9EA6-DF929625EA0E}">
        <p15:presenceInfo xmlns:p15="http://schemas.microsoft.com/office/powerpoint/2012/main" userId="S-1-5-21-842925246-492894223-1343024091-7151" providerId="AD"/>
      </p:ext>
    </p:extLst>
  </p:cmAuthor>
  <p:cmAuthor id="3" name="Amanda Kellerman" initials="AK" lastIdx="2" clrIdx="2">
    <p:extLst>
      <p:ext uri="{19B8F6BF-5375-455C-9EA6-DF929625EA0E}">
        <p15:presenceInfo xmlns:p15="http://schemas.microsoft.com/office/powerpoint/2012/main" userId="S-1-5-21-842925246-492894223-1343024091-625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5BCCD"/>
    <a:srgbClr val="AADAE4"/>
    <a:srgbClr val="CDE9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327" autoAdjust="0"/>
    <p:restoredTop sz="63867" autoAdjust="0"/>
  </p:normalViewPr>
  <p:slideViewPr>
    <p:cSldViewPr snapToGrid="0">
      <p:cViewPr varScale="1">
        <p:scale>
          <a:sx n="42" d="100"/>
          <a:sy n="42" d="100"/>
        </p:scale>
        <p:origin x="1216"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AE85A2-8131-45E4-A6E7-9D69AE200C2E}" type="doc">
      <dgm:prSet loTypeId="urn:microsoft.com/office/officeart/2005/8/layout/rings+Icon" loCatId="relationship" qsTypeId="urn:microsoft.com/office/officeart/2005/8/quickstyle/simple1" qsCatId="simple" csTypeId="urn:microsoft.com/office/officeart/2005/8/colors/colorful2" csCatId="colorful" phldr="1"/>
      <dgm:spPr/>
    </dgm:pt>
    <dgm:pt modelId="{41993F13-764A-4AFA-86A8-9389E23167CD}">
      <dgm:prSet phldrT="[Text]" custT="1"/>
      <dgm:spPr>
        <a:solidFill>
          <a:srgbClr val="CDE9EF">
            <a:alpha val="75000"/>
          </a:srgbClr>
        </a:solidFill>
        <a:ln>
          <a:noFill/>
        </a:ln>
      </dgm:spPr>
      <dgm:t>
        <a:bodyPr/>
        <a:lstStyle/>
        <a:p>
          <a:pPr>
            <a:spcAft>
              <a:spcPct val="35000"/>
            </a:spcAft>
          </a:pPr>
          <a:r>
            <a:rPr lang="en-US" sz="1600" b="1" u="none" cap="none" baseline="0" dirty="0">
              <a:solidFill>
                <a:schemeClr val="tx1"/>
              </a:solidFill>
              <a:effectLst/>
              <a:latin typeface="Arial" panose="020B0604020202020204" pitchFamily="34" charset="0"/>
              <a:cs typeface="Arial" panose="020B0604020202020204" pitchFamily="34" charset="0"/>
            </a:rPr>
            <a:t>Parent Recovery</a:t>
          </a:r>
        </a:p>
        <a:p>
          <a:pPr>
            <a:spcAft>
              <a:spcPts val="1200"/>
            </a:spcAft>
          </a:pPr>
          <a:r>
            <a:rPr lang="en-US" sz="1600" b="0" dirty="0">
              <a:latin typeface="Arial" panose="020B0604020202020204" pitchFamily="34" charset="0"/>
              <a:cs typeface="Arial" panose="020B0604020202020204" pitchFamily="34" charset="0"/>
            </a:rPr>
            <a:t>Parenting skills </a:t>
          </a:r>
          <a:br>
            <a:rPr lang="en-US" sz="1600" b="0" dirty="0">
              <a:latin typeface="Arial" panose="020B0604020202020204" pitchFamily="34" charset="0"/>
              <a:cs typeface="Arial" panose="020B0604020202020204" pitchFamily="34" charset="0"/>
            </a:rPr>
          </a:br>
          <a:r>
            <a:rPr lang="en-US" sz="1600" b="0" dirty="0">
              <a:latin typeface="Arial" panose="020B0604020202020204" pitchFamily="34" charset="0"/>
              <a:cs typeface="Arial" panose="020B0604020202020204" pitchFamily="34" charset="0"/>
            </a:rPr>
            <a:t>and competencies</a:t>
          </a:r>
        </a:p>
        <a:p>
          <a:pPr>
            <a:spcAft>
              <a:spcPts val="1200"/>
            </a:spcAft>
          </a:pPr>
          <a:r>
            <a:rPr lang="en-US" sz="1600" b="0" dirty="0">
              <a:latin typeface="Arial" panose="020B0604020202020204" pitchFamily="34" charset="0"/>
              <a:cs typeface="Arial" panose="020B0604020202020204" pitchFamily="34" charset="0"/>
            </a:rPr>
            <a:t>Family connections </a:t>
          </a:r>
          <a:br>
            <a:rPr lang="en-US" sz="1600" b="0" dirty="0">
              <a:latin typeface="Arial" panose="020B0604020202020204" pitchFamily="34" charset="0"/>
              <a:cs typeface="Arial" panose="020B0604020202020204" pitchFamily="34" charset="0"/>
            </a:rPr>
          </a:br>
          <a:r>
            <a:rPr lang="en-US" sz="1600" b="0" dirty="0">
              <a:latin typeface="Arial" panose="020B0604020202020204" pitchFamily="34" charset="0"/>
              <a:cs typeface="Arial" panose="020B0604020202020204" pitchFamily="34" charset="0"/>
            </a:rPr>
            <a:t>and resources</a:t>
          </a:r>
        </a:p>
        <a:p>
          <a:pPr>
            <a:spcAft>
              <a:spcPts val="1200"/>
            </a:spcAft>
          </a:pPr>
          <a:r>
            <a:rPr lang="en-US" sz="1600" b="0" dirty="0">
              <a:latin typeface="Arial" panose="020B0604020202020204" pitchFamily="34" charset="0"/>
              <a:cs typeface="Arial" panose="020B0604020202020204" pitchFamily="34" charset="0"/>
            </a:rPr>
            <a:t>Parental mental health</a:t>
          </a:r>
        </a:p>
        <a:p>
          <a:pPr>
            <a:spcAft>
              <a:spcPts val="1200"/>
            </a:spcAft>
          </a:pPr>
          <a:r>
            <a:rPr lang="en-US" sz="1600" b="0" dirty="0">
              <a:latin typeface="Arial" panose="020B0604020202020204" pitchFamily="34" charset="0"/>
              <a:cs typeface="Arial" panose="020B0604020202020204" pitchFamily="34" charset="0"/>
            </a:rPr>
            <a:t>Medication management</a:t>
          </a:r>
        </a:p>
        <a:p>
          <a:pPr>
            <a:spcAft>
              <a:spcPts val="600"/>
            </a:spcAft>
          </a:pPr>
          <a:r>
            <a:rPr lang="en-US" sz="1600" b="0" dirty="0">
              <a:latin typeface="Arial" panose="020B0604020202020204" pitchFamily="34" charset="0"/>
              <a:cs typeface="Arial" panose="020B0604020202020204" pitchFamily="34" charset="0"/>
            </a:rPr>
            <a:t>Parental substance use</a:t>
          </a:r>
        </a:p>
        <a:p>
          <a:pPr>
            <a:spcAft>
              <a:spcPts val="600"/>
            </a:spcAft>
          </a:pPr>
          <a:r>
            <a:rPr lang="en-US" sz="1600" b="0" dirty="0">
              <a:latin typeface="Arial" panose="020B0604020202020204" pitchFamily="34" charset="0"/>
              <a:cs typeface="Arial" panose="020B0604020202020204" pitchFamily="34" charset="0"/>
            </a:rPr>
            <a:t>Domestic violence</a:t>
          </a:r>
          <a:endParaRPr lang="en-US" sz="1600" b="0" dirty="0">
            <a:solidFill>
              <a:schemeClr val="accent5">
                <a:lumMod val="50000"/>
              </a:schemeClr>
            </a:solidFill>
            <a:effectLst/>
            <a:latin typeface="Arial" panose="020B0604020202020204" pitchFamily="34" charset="0"/>
            <a:cs typeface="Arial" panose="020B0604020202020204" pitchFamily="34" charset="0"/>
          </a:endParaRPr>
        </a:p>
      </dgm:t>
    </dgm:pt>
    <dgm:pt modelId="{8CE1306A-DC77-419E-A4A5-64C7C76CB939}" type="parTrans" cxnId="{3A72219C-454C-4D6C-B1B3-82CE6E1FF538}">
      <dgm:prSet/>
      <dgm:spPr/>
      <dgm:t>
        <a:bodyPr/>
        <a:lstStyle/>
        <a:p>
          <a:endParaRPr lang="en-US" sz="1600"/>
        </a:p>
      </dgm:t>
    </dgm:pt>
    <dgm:pt modelId="{C00900A3-8812-4B3C-9263-967EAB663E8C}" type="sibTrans" cxnId="{3A72219C-454C-4D6C-B1B3-82CE6E1FF538}">
      <dgm:prSet/>
      <dgm:spPr/>
      <dgm:t>
        <a:bodyPr/>
        <a:lstStyle/>
        <a:p>
          <a:endParaRPr lang="en-US" sz="1600"/>
        </a:p>
      </dgm:t>
    </dgm:pt>
    <dgm:pt modelId="{E3B1C7EE-1EEA-4AB8-BA25-1BFB7A5B2925}">
      <dgm:prSet phldrT="[Text]" custT="1"/>
      <dgm:spPr>
        <a:solidFill>
          <a:srgbClr val="65BCCD">
            <a:alpha val="75000"/>
          </a:srgbClr>
        </a:solidFill>
        <a:ln>
          <a:noFill/>
        </a:ln>
      </dgm:spPr>
      <dgm:t>
        <a:bodyPr/>
        <a:lstStyle/>
        <a:p>
          <a:pPr>
            <a:spcAft>
              <a:spcPct val="35000"/>
            </a:spcAft>
          </a:pPr>
          <a:r>
            <a:rPr lang="en-US" sz="1600" b="1" u="none" cap="none" baseline="0" dirty="0">
              <a:solidFill>
                <a:schemeClr val="tx1"/>
              </a:solidFill>
              <a:latin typeface="Arial" panose="020B0604020202020204" pitchFamily="34" charset="0"/>
              <a:ea typeface="Yu Gothic UI Semibold" panose="020B0700000000000000" pitchFamily="34" charset="-128"/>
              <a:cs typeface="Arial" panose="020B0604020202020204" pitchFamily="34" charset="0"/>
            </a:rPr>
            <a:t>Family Recovery </a:t>
          </a:r>
          <a:br>
            <a:rPr lang="en-US" sz="1600" b="1" u="none" cap="none" baseline="0" dirty="0">
              <a:solidFill>
                <a:schemeClr val="tx1"/>
              </a:solidFill>
              <a:latin typeface="Arial" panose="020B0604020202020204" pitchFamily="34" charset="0"/>
              <a:ea typeface="Yu Gothic UI Semibold" panose="020B0700000000000000" pitchFamily="34" charset="-128"/>
              <a:cs typeface="Arial" panose="020B0604020202020204" pitchFamily="34" charset="0"/>
            </a:rPr>
          </a:br>
          <a:r>
            <a:rPr lang="en-US" sz="1600" b="1" u="none" cap="none" baseline="0" dirty="0">
              <a:solidFill>
                <a:schemeClr val="tx1"/>
              </a:solidFill>
              <a:latin typeface="Arial" panose="020B0604020202020204" pitchFamily="34" charset="0"/>
              <a:ea typeface="Yu Gothic UI Semibold" panose="020B0700000000000000" pitchFamily="34" charset="-128"/>
              <a:cs typeface="Arial" panose="020B0604020202020204" pitchFamily="34" charset="0"/>
            </a:rPr>
            <a:t>and Well-Being</a:t>
          </a:r>
        </a:p>
        <a:p>
          <a:pPr>
            <a:spcAft>
              <a:spcPts val="1200"/>
            </a:spcAft>
          </a:pPr>
          <a:r>
            <a:rPr lang="en-US" sz="1600" b="0" dirty="0">
              <a:latin typeface="Arial" panose="020B0604020202020204" pitchFamily="34" charset="0"/>
              <a:cs typeface="Arial" panose="020B0604020202020204" pitchFamily="34" charset="0"/>
            </a:rPr>
            <a:t>Basic necessities</a:t>
          </a:r>
        </a:p>
        <a:p>
          <a:pPr>
            <a:spcAft>
              <a:spcPts val="1200"/>
            </a:spcAft>
          </a:pPr>
          <a:r>
            <a:rPr lang="en-US" sz="1600" b="0" dirty="0">
              <a:latin typeface="Arial" panose="020B0604020202020204" pitchFamily="34" charset="0"/>
              <a:cs typeface="Arial" panose="020B0604020202020204" pitchFamily="34" charset="0"/>
            </a:rPr>
            <a:t>Employment</a:t>
          </a:r>
        </a:p>
        <a:p>
          <a:pPr>
            <a:spcAft>
              <a:spcPts val="1200"/>
            </a:spcAft>
          </a:pPr>
          <a:r>
            <a:rPr lang="en-US" sz="1600" b="0" dirty="0">
              <a:latin typeface="Arial" panose="020B0604020202020204" pitchFamily="34" charset="0"/>
              <a:cs typeface="Arial" panose="020B0604020202020204" pitchFamily="34" charset="0"/>
            </a:rPr>
            <a:t>Housing </a:t>
          </a:r>
        </a:p>
        <a:p>
          <a:pPr>
            <a:spcAft>
              <a:spcPts val="1200"/>
            </a:spcAft>
          </a:pPr>
          <a:r>
            <a:rPr lang="en-US" sz="1600" b="0" dirty="0">
              <a:latin typeface="Arial" panose="020B0604020202020204" pitchFamily="34" charset="0"/>
              <a:cs typeface="Arial" panose="020B0604020202020204" pitchFamily="34" charset="0"/>
            </a:rPr>
            <a:t>Childcare</a:t>
          </a:r>
        </a:p>
        <a:p>
          <a:pPr>
            <a:spcAft>
              <a:spcPts val="1200"/>
            </a:spcAft>
          </a:pPr>
          <a:r>
            <a:rPr lang="en-US" sz="1600" b="0" dirty="0">
              <a:latin typeface="Arial" panose="020B0604020202020204" pitchFamily="34" charset="0"/>
              <a:cs typeface="Arial" panose="020B0604020202020204" pitchFamily="34" charset="0"/>
            </a:rPr>
            <a:t>Transportation</a:t>
          </a:r>
        </a:p>
        <a:p>
          <a:pPr>
            <a:spcAft>
              <a:spcPts val="1200"/>
            </a:spcAft>
          </a:pPr>
          <a:r>
            <a:rPr lang="en-US" sz="1600" b="0" dirty="0">
              <a:latin typeface="Arial" panose="020B0604020202020204" pitchFamily="34" charset="0"/>
              <a:cs typeface="Arial" panose="020B0604020202020204" pitchFamily="34" charset="0"/>
            </a:rPr>
            <a:t>Family counseling</a:t>
          </a:r>
        </a:p>
        <a:p>
          <a:pPr>
            <a:spcAft>
              <a:spcPts val="600"/>
            </a:spcAft>
          </a:pPr>
          <a:r>
            <a:rPr lang="en-US" sz="1600" b="0" dirty="0">
              <a:latin typeface="Arial" panose="020B0604020202020204" pitchFamily="34" charset="0"/>
              <a:cs typeface="Arial" panose="020B0604020202020204" pitchFamily="34" charset="0"/>
            </a:rPr>
            <a:t>Specialized parenting</a:t>
          </a:r>
          <a:endParaRPr lang="en-US" sz="1600" b="0" i="0" u="none" cap="none" baseline="0" dirty="0">
            <a:solidFill>
              <a:schemeClr val="accent5">
                <a:lumMod val="50000"/>
              </a:schemeClr>
            </a:solidFill>
            <a:latin typeface="Arial" panose="020B0604020202020204" pitchFamily="34" charset="0"/>
            <a:ea typeface="Yu Gothic UI Semibold" panose="020B0700000000000000" pitchFamily="34" charset="-128"/>
            <a:cs typeface="Arial" panose="020B0604020202020204" pitchFamily="34" charset="0"/>
          </a:endParaRPr>
        </a:p>
      </dgm:t>
    </dgm:pt>
    <dgm:pt modelId="{6CD9A58A-DE7D-4BC0-BA9B-B9474D57E083}" type="parTrans" cxnId="{24898900-1111-42F1-9400-1E4F45D51442}">
      <dgm:prSet/>
      <dgm:spPr/>
      <dgm:t>
        <a:bodyPr/>
        <a:lstStyle/>
        <a:p>
          <a:endParaRPr lang="en-US" sz="1600"/>
        </a:p>
      </dgm:t>
    </dgm:pt>
    <dgm:pt modelId="{85FE88FA-6147-437A-805C-263EADAE37E3}" type="sibTrans" cxnId="{24898900-1111-42F1-9400-1E4F45D51442}">
      <dgm:prSet/>
      <dgm:spPr/>
      <dgm:t>
        <a:bodyPr/>
        <a:lstStyle/>
        <a:p>
          <a:endParaRPr lang="en-US" sz="1600"/>
        </a:p>
      </dgm:t>
    </dgm:pt>
    <dgm:pt modelId="{2A75AAC4-2649-4D72-85B8-510C121D4DD1}">
      <dgm:prSet phldrT="[Text]" custT="1"/>
      <dgm:spPr>
        <a:solidFill>
          <a:srgbClr val="CDE9EF">
            <a:alpha val="75000"/>
          </a:srgbClr>
        </a:solidFill>
        <a:ln>
          <a:noFill/>
        </a:ln>
      </dgm:spPr>
      <dgm:t>
        <a:bodyPr/>
        <a:lstStyle/>
        <a:p>
          <a:pPr>
            <a:spcAft>
              <a:spcPct val="35000"/>
            </a:spcAft>
          </a:pPr>
          <a:r>
            <a:rPr lang="en-US" sz="1600" b="1" i="0" u="none" cap="none" baseline="0" dirty="0">
              <a:solidFill>
                <a:schemeClr val="tx1"/>
              </a:solidFill>
              <a:latin typeface="Arial" panose="020B0604020202020204" pitchFamily="34" charset="0"/>
              <a:cs typeface="Arial" panose="020B0604020202020204" pitchFamily="34" charset="0"/>
            </a:rPr>
            <a:t>Child Well-Being</a:t>
          </a:r>
        </a:p>
        <a:p>
          <a:pPr>
            <a:spcAft>
              <a:spcPts val="1200"/>
            </a:spcAft>
          </a:pPr>
          <a:r>
            <a:rPr lang="en-US" sz="1600" b="0" dirty="0">
              <a:latin typeface="Arial" panose="020B0604020202020204" pitchFamily="34" charset="0"/>
              <a:cs typeface="Arial" panose="020B0604020202020204" pitchFamily="34" charset="0"/>
            </a:rPr>
            <a:t>Well-being/behavior</a:t>
          </a:r>
        </a:p>
        <a:p>
          <a:pPr>
            <a:spcAft>
              <a:spcPts val="1200"/>
            </a:spcAft>
          </a:pPr>
          <a:r>
            <a:rPr lang="en-US" sz="1600" b="0" dirty="0">
              <a:latin typeface="Arial" panose="020B0604020202020204" pitchFamily="34" charset="0"/>
              <a:cs typeface="Arial" panose="020B0604020202020204" pitchFamily="34" charset="0"/>
            </a:rPr>
            <a:t>Developmental/health</a:t>
          </a:r>
        </a:p>
        <a:p>
          <a:pPr>
            <a:spcAft>
              <a:spcPts val="1200"/>
            </a:spcAft>
          </a:pPr>
          <a:r>
            <a:rPr lang="en-US" sz="1600" b="0" dirty="0">
              <a:latin typeface="Arial" panose="020B0604020202020204" pitchFamily="34" charset="0"/>
              <a:cs typeface="Arial" panose="020B0604020202020204" pitchFamily="34" charset="0"/>
            </a:rPr>
            <a:t>School readiness</a:t>
          </a:r>
        </a:p>
        <a:p>
          <a:pPr>
            <a:spcAft>
              <a:spcPts val="1200"/>
            </a:spcAft>
          </a:pPr>
          <a:r>
            <a:rPr lang="en-US" sz="1600" b="0" dirty="0">
              <a:latin typeface="Arial" panose="020B0604020202020204" pitchFamily="34" charset="0"/>
              <a:cs typeface="Arial" panose="020B0604020202020204" pitchFamily="34" charset="0"/>
            </a:rPr>
            <a:t>Trauma</a:t>
          </a:r>
        </a:p>
        <a:p>
          <a:pPr>
            <a:spcAft>
              <a:spcPts val="1200"/>
            </a:spcAft>
          </a:pPr>
          <a:r>
            <a:rPr lang="en-US" sz="1600" b="0" dirty="0">
              <a:latin typeface="Arial" panose="020B0604020202020204" pitchFamily="34" charset="0"/>
              <a:cs typeface="Arial" panose="020B0604020202020204" pitchFamily="34" charset="0"/>
            </a:rPr>
            <a:t>Mental health</a:t>
          </a:r>
        </a:p>
        <a:p>
          <a:pPr>
            <a:spcAft>
              <a:spcPts val="1200"/>
            </a:spcAft>
          </a:pPr>
          <a:r>
            <a:rPr lang="en-US" sz="1600" b="0" dirty="0">
              <a:latin typeface="Arial" panose="020B0604020202020204" pitchFamily="34" charset="0"/>
              <a:cs typeface="Arial" panose="020B0604020202020204" pitchFamily="34" charset="0"/>
            </a:rPr>
            <a:t>Adolescent </a:t>
          </a:r>
          <a:br>
            <a:rPr lang="en-US" sz="1600" b="0" dirty="0">
              <a:latin typeface="Arial" panose="020B0604020202020204" pitchFamily="34" charset="0"/>
              <a:cs typeface="Arial" panose="020B0604020202020204" pitchFamily="34" charset="0"/>
            </a:rPr>
          </a:br>
          <a:r>
            <a:rPr lang="en-US" sz="1600" b="0" dirty="0">
              <a:latin typeface="Arial" panose="020B0604020202020204" pitchFamily="34" charset="0"/>
              <a:cs typeface="Arial" panose="020B0604020202020204" pitchFamily="34" charset="0"/>
            </a:rPr>
            <a:t>substance abuse</a:t>
          </a:r>
        </a:p>
        <a:p>
          <a:pPr>
            <a:spcAft>
              <a:spcPts val="600"/>
            </a:spcAft>
          </a:pPr>
          <a:r>
            <a:rPr lang="en-US" sz="1600" b="0" dirty="0">
              <a:latin typeface="Arial" panose="020B0604020202020204" pitchFamily="34" charset="0"/>
              <a:cs typeface="Arial" panose="020B0604020202020204" pitchFamily="34" charset="0"/>
            </a:rPr>
            <a:t>At-risk youth prevention</a:t>
          </a:r>
          <a:endParaRPr lang="en-US" sz="1600" b="0" dirty="0">
            <a:solidFill>
              <a:schemeClr val="accent5">
                <a:lumMod val="50000"/>
              </a:schemeClr>
            </a:solidFill>
            <a:latin typeface="Arial" panose="020B0604020202020204" pitchFamily="34" charset="0"/>
            <a:cs typeface="Arial" panose="020B0604020202020204" pitchFamily="34" charset="0"/>
          </a:endParaRPr>
        </a:p>
      </dgm:t>
    </dgm:pt>
    <dgm:pt modelId="{D7ED13CB-1357-4A47-B0C2-A553CAB0632C}" type="parTrans" cxnId="{A3BCD4ED-91C1-4039-9755-30A44328EE55}">
      <dgm:prSet/>
      <dgm:spPr/>
      <dgm:t>
        <a:bodyPr/>
        <a:lstStyle/>
        <a:p>
          <a:endParaRPr lang="en-US" sz="1600"/>
        </a:p>
      </dgm:t>
    </dgm:pt>
    <dgm:pt modelId="{46B57908-4487-4AF8-A4A4-6DF1B5DEF578}" type="sibTrans" cxnId="{A3BCD4ED-91C1-4039-9755-30A44328EE55}">
      <dgm:prSet/>
      <dgm:spPr/>
      <dgm:t>
        <a:bodyPr/>
        <a:lstStyle/>
        <a:p>
          <a:endParaRPr lang="en-US" sz="1600"/>
        </a:p>
      </dgm:t>
    </dgm:pt>
    <dgm:pt modelId="{AF3823E0-036A-4F78-A91B-F4151C55CE4B}" type="pres">
      <dgm:prSet presAssocID="{88AE85A2-8131-45E4-A6E7-9D69AE200C2E}" presName="Name0" presStyleCnt="0">
        <dgm:presLayoutVars>
          <dgm:chMax val="7"/>
          <dgm:dir/>
          <dgm:resizeHandles val="exact"/>
        </dgm:presLayoutVars>
      </dgm:prSet>
      <dgm:spPr/>
    </dgm:pt>
    <dgm:pt modelId="{8A9BC15D-4C19-43BC-AFB0-FBB70E2EDDD6}" type="pres">
      <dgm:prSet presAssocID="{88AE85A2-8131-45E4-A6E7-9D69AE200C2E}" presName="ellipse1" presStyleLbl="vennNode1" presStyleIdx="0" presStyleCnt="3" custScaleX="116103" custScaleY="116636" custLinFactNeighborX="-38604" custLinFactNeighborY="27051">
        <dgm:presLayoutVars>
          <dgm:bulletEnabled val="1"/>
        </dgm:presLayoutVars>
      </dgm:prSet>
      <dgm:spPr/>
      <dgm:t>
        <a:bodyPr/>
        <a:lstStyle/>
        <a:p>
          <a:endParaRPr lang="en-US"/>
        </a:p>
      </dgm:t>
    </dgm:pt>
    <dgm:pt modelId="{030B4BF0-5BAE-4B08-A552-F248D644E40F}" type="pres">
      <dgm:prSet presAssocID="{88AE85A2-8131-45E4-A6E7-9D69AE200C2E}" presName="ellipse2" presStyleLbl="vennNode1" presStyleIdx="1" presStyleCnt="3" custScaleX="109854" custScaleY="111664" custLinFactNeighborX="981" custLinFactNeighborY="-9216">
        <dgm:presLayoutVars>
          <dgm:bulletEnabled val="1"/>
        </dgm:presLayoutVars>
      </dgm:prSet>
      <dgm:spPr/>
      <dgm:t>
        <a:bodyPr/>
        <a:lstStyle/>
        <a:p>
          <a:endParaRPr lang="en-US"/>
        </a:p>
      </dgm:t>
    </dgm:pt>
    <dgm:pt modelId="{76FD2C5A-1941-4EF0-9BE7-258862E4413A}" type="pres">
      <dgm:prSet presAssocID="{88AE85A2-8131-45E4-A6E7-9D69AE200C2E}" presName="ellipse3" presStyleLbl="vennNode1" presStyleIdx="2" presStyleCnt="3" custScaleX="116281" custScaleY="114490" custLinFactNeighborX="46824" custLinFactNeighborY="25424">
        <dgm:presLayoutVars>
          <dgm:bulletEnabled val="1"/>
        </dgm:presLayoutVars>
      </dgm:prSet>
      <dgm:spPr/>
      <dgm:t>
        <a:bodyPr/>
        <a:lstStyle/>
        <a:p>
          <a:endParaRPr lang="en-US"/>
        </a:p>
      </dgm:t>
    </dgm:pt>
  </dgm:ptLst>
  <dgm:cxnLst>
    <dgm:cxn modelId="{3A72219C-454C-4D6C-B1B3-82CE6E1FF538}" srcId="{88AE85A2-8131-45E4-A6E7-9D69AE200C2E}" destId="{41993F13-764A-4AFA-86A8-9389E23167CD}" srcOrd="0" destOrd="0" parTransId="{8CE1306A-DC77-419E-A4A5-64C7C76CB939}" sibTransId="{C00900A3-8812-4B3C-9263-967EAB663E8C}"/>
    <dgm:cxn modelId="{A3BCD4ED-91C1-4039-9755-30A44328EE55}" srcId="{88AE85A2-8131-45E4-A6E7-9D69AE200C2E}" destId="{2A75AAC4-2649-4D72-85B8-510C121D4DD1}" srcOrd="2" destOrd="0" parTransId="{D7ED13CB-1357-4A47-B0C2-A553CAB0632C}" sibTransId="{46B57908-4487-4AF8-A4A4-6DF1B5DEF578}"/>
    <dgm:cxn modelId="{36185347-6608-49B3-9531-3FB3E6E2854D}" type="presOf" srcId="{88AE85A2-8131-45E4-A6E7-9D69AE200C2E}" destId="{AF3823E0-036A-4F78-A91B-F4151C55CE4B}" srcOrd="0" destOrd="0" presId="urn:microsoft.com/office/officeart/2005/8/layout/rings+Icon"/>
    <dgm:cxn modelId="{572FAF9D-9A2E-4AB8-924C-F8B4D163F875}" type="presOf" srcId="{41993F13-764A-4AFA-86A8-9389E23167CD}" destId="{8A9BC15D-4C19-43BC-AFB0-FBB70E2EDDD6}" srcOrd="0" destOrd="0" presId="urn:microsoft.com/office/officeart/2005/8/layout/rings+Icon"/>
    <dgm:cxn modelId="{AEE6257C-C82D-4FE6-9E3C-BC3E061134C9}" type="presOf" srcId="{E3B1C7EE-1EEA-4AB8-BA25-1BFB7A5B2925}" destId="{030B4BF0-5BAE-4B08-A552-F248D644E40F}" srcOrd="0" destOrd="0" presId="urn:microsoft.com/office/officeart/2005/8/layout/rings+Icon"/>
    <dgm:cxn modelId="{24898900-1111-42F1-9400-1E4F45D51442}" srcId="{88AE85A2-8131-45E4-A6E7-9D69AE200C2E}" destId="{E3B1C7EE-1EEA-4AB8-BA25-1BFB7A5B2925}" srcOrd="1" destOrd="0" parTransId="{6CD9A58A-DE7D-4BC0-BA9B-B9474D57E083}" sibTransId="{85FE88FA-6147-437A-805C-263EADAE37E3}"/>
    <dgm:cxn modelId="{FDDF35DE-8562-4827-B364-48B5E68528E7}" type="presOf" srcId="{2A75AAC4-2649-4D72-85B8-510C121D4DD1}" destId="{76FD2C5A-1941-4EF0-9BE7-258862E4413A}" srcOrd="0" destOrd="0" presId="urn:microsoft.com/office/officeart/2005/8/layout/rings+Icon"/>
    <dgm:cxn modelId="{8842F66A-DC2F-4596-8B8A-96F9A4D1CA0B}" type="presParOf" srcId="{AF3823E0-036A-4F78-A91B-F4151C55CE4B}" destId="{8A9BC15D-4C19-43BC-AFB0-FBB70E2EDDD6}" srcOrd="0" destOrd="0" presId="urn:microsoft.com/office/officeart/2005/8/layout/rings+Icon"/>
    <dgm:cxn modelId="{C9C53C85-8042-48A3-8437-8328C367D742}" type="presParOf" srcId="{AF3823E0-036A-4F78-A91B-F4151C55CE4B}" destId="{030B4BF0-5BAE-4B08-A552-F248D644E40F}" srcOrd="1" destOrd="0" presId="urn:microsoft.com/office/officeart/2005/8/layout/rings+Icon"/>
    <dgm:cxn modelId="{51D2B510-BE8F-48E7-BB84-128DF66B1918}" type="presParOf" srcId="{AF3823E0-036A-4F78-A91B-F4151C55CE4B}" destId="{76FD2C5A-1941-4EF0-9BE7-258862E4413A}" srcOrd="2"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9BC15D-4C19-43BC-AFB0-FBB70E2EDDD6}">
      <dsp:nvSpPr>
        <dsp:cNvPr id="0" name=""/>
        <dsp:cNvSpPr/>
      </dsp:nvSpPr>
      <dsp:spPr>
        <a:xfrm>
          <a:off x="826367" y="657730"/>
          <a:ext cx="3822865" cy="3840360"/>
        </a:xfrm>
        <a:prstGeom prst="ellipse">
          <a:avLst/>
        </a:prstGeom>
        <a:solidFill>
          <a:srgbClr val="CDE9EF">
            <a:alpha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u="none" kern="1200" cap="none" baseline="0" dirty="0">
              <a:solidFill>
                <a:schemeClr val="tx1"/>
              </a:solidFill>
              <a:effectLst/>
              <a:latin typeface="Arial" panose="020B0604020202020204" pitchFamily="34" charset="0"/>
              <a:cs typeface="Arial" panose="020B0604020202020204" pitchFamily="34" charset="0"/>
            </a:rPr>
            <a:t>Parent Recovery</a:t>
          </a:r>
        </a:p>
        <a:p>
          <a:pPr lvl="0" algn="ctr" defTabSz="711200">
            <a:lnSpc>
              <a:spcPct val="90000"/>
            </a:lnSpc>
            <a:spcBef>
              <a:spcPct val="0"/>
            </a:spcBef>
            <a:spcAft>
              <a:spcPts val="1200"/>
            </a:spcAft>
          </a:pPr>
          <a:r>
            <a:rPr lang="en-US" sz="1600" b="0" kern="1200" dirty="0">
              <a:latin typeface="Arial" panose="020B0604020202020204" pitchFamily="34" charset="0"/>
              <a:cs typeface="Arial" panose="020B0604020202020204" pitchFamily="34" charset="0"/>
            </a:rPr>
            <a:t>Parenting skills </a:t>
          </a:r>
          <a:br>
            <a:rPr lang="en-US" sz="1600" b="0" kern="1200" dirty="0">
              <a:latin typeface="Arial" panose="020B0604020202020204" pitchFamily="34" charset="0"/>
              <a:cs typeface="Arial" panose="020B0604020202020204" pitchFamily="34" charset="0"/>
            </a:rPr>
          </a:br>
          <a:r>
            <a:rPr lang="en-US" sz="1600" b="0" kern="1200" dirty="0">
              <a:latin typeface="Arial" panose="020B0604020202020204" pitchFamily="34" charset="0"/>
              <a:cs typeface="Arial" panose="020B0604020202020204" pitchFamily="34" charset="0"/>
            </a:rPr>
            <a:t>and competencies</a:t>
          </a:r>
        </a:p>
        <a:p>
          <a:pPr lvl="0" algn="ctr" defTabSz="711200">
            <a:lnSpc>
              <a:spcPct val="90000"/>
            </a:lnSpc>
            <a:spcBef>
              <a:spcPct val="0"/>
            </a:spcBef>
            <a:spcAft>
              <a:spcPts val="1200"/>
            </a:spcAft>
          </a:pPr>
          <a:r>
            <a:rPr lang="en-US" sz="1600" b="0" kern="1200" dirty="0">
              <a:latin typeface="Arial" panose="020B0604020202020204" pitchFamily="34" charset="0"/>
              <a:cs typeface="Arial" panose="020B0604020202020204" pitchFamily="34" charset="0"/>
            </a:rPr>
            <a:t>Family connections </a:t>
          </a:r>
          <a:br>
            <a:rPr lang="en-US" sz="1600" b="0" kern="1200" dirty="0">
              <a:latin typeface="Arial" panose="020B0604020202020204" pitchFamily="34" charset="0"/>
              <a:cs typeface="Arial" panose="020B0604020202020204" pitchFamily="34" charset="0"/>
            </a:rPr>
          </a:br>
          <a:r>
            <a:rPr lang="en-US" sz="1600" b="0" kern="1200" dirty="0">
              <a:latin typeface="Arial" panose="020B0604020202020204" pitchFamily="34" charset="0"/>
              <a:cs typeface="Arial" panose="020B0604020202020204" pitchFamily="34" charset="0"/>
            </a:rPr>
            <a:t>and resources</a:t>
          </a:r>
        </a:p>
        <a:p>
          <a:pPr lvl="0" algn="ctr" defTabSz="711200">
            <a:lnSpc>
              <a:spcPct val="90000"/>
            </a:lnSpc>
            <a:spcBef>
              <a:spcPct val="0"/>
            </a:spcBef>
            <a:spcAft>
              <a:spcPts val="1200"/>
            </a:spcAft>
          </a:pPr>
          <a:r>
            <a:rPr lang="en-US" sz="1600" b="0" kern="1200" dirty="0">
              <a:latin typeface="Arial" panose="020B0604020202020204" pitchFamily="34" charset="0"/>
              <a:cs typeface="Arial" panose="020B0604020202020204" pitchFamily="34" charset="0"/>
            </a:rPr>
            <a:t>Parental mental health</a:t>
          </a:r>
        </a:p>
        <a:p>
          <a:pPr lvl="0" algn="ctr" defTabSz="711200">
            <a:lnSpc>
              <a:spcPct val="90000"/>
            </a:lnSpc>
            <a:spcBef>
              <a:spcPct val="0"/>
            </a:spcBef>
            <a:spcAft>
              <a:spcPts val="1200"/>
            </a:spcAft>
          </a:pPr>
          <a:r>
            <a:rPr lang="en-US" sz="1600" b="0" kern="1200" dirty="0">
              <a:latin typeface="Arial" panose="020B0604020202020204" pitchFamily="34" charset="0"/>
              <a:cs typeface="Arial" panose="020B0604020202020204" pitchFamily="34" charset="0"/>
            </a:rPr>
            <a:t>Medication management</a:t>
          </a:r>
        </a:p>
        <a:p>
          <a:pPr lvl="0" algn="ctr" defTabSz="711200">
            <a:lnSpc>
              <a:spcPct val="90000"/>
            </a:lnSpc>
            <a:spcBef>
              <a:spcPct val="0"/>
            </a:spcBef>
            <a:spcAft>
              <a:spcPts val="600"/>
            </a:spcAft>
          </a:pPr>
          <a:r>
            <a:rPr lang="en-US" sz="1600" b="0" kern="1200" dirty="0">
              <a:latin typeface="Arial" panose="020B0604020202020204" pitchFamily="34" charset="0"/>
              <a:cs typeface="Arial" panose="020B0604020202020204" pitchFamily="34" charset="0"/>
            </a:rPr>
            <a:t>Parental substance use</a:t>
          </a:r>
        </a:p>
        <a:p>
          <a:pPr lvl="0" algn="ctr" defTabSz="711200">
            <a:lnSpc>
              <a:spcPct val="90000"/>
            </a:lnSpc>
            <a:spcBef>
              <a:spcPct val="0"/>
            </a:spcBef>
            <a:spcAft>
              <a:spcPts val="600"/>
            </a:spcAft>
          </a:pPr>
          <a:r>
            <a:rPr lang="en-US" sz="1600" b="0" kern="1200" dirty="0">
              <a:latin typeface="Arial" panose="020B0604020202020204" pitchFamily="34" charset="0"/>
              <a:cs typeface="Arial" panose="020B0604020202020204" pitchFamily="34" charset="0"/>
            </a:rPr>
            <a:t>Domestic violence</a:t>
          </a:r>
          <a:endParaRPr lang="en-US" sz="1600" b="0" kern="1200" dirty="0">
            <a:solidFill>
              <a:schemeClr val="accent5">
                <a:lumMod val="50000"/>
              </a:schemeClr>
            </a:solidFill>
            <a:effectLst/>
            <a:latin typeface="Arial" panose="020B0604020202020204" pitchFamily="34" charset="0"/>
            <a:cs typeface="Arial" panose="020B0604020202020204" pitchFamily="34" charset="0"/>
          </a:endParaRPr>
        </a:p>
      </dsp:txBody>
      <dsp:txXfrm>
        <a:off x="1386213" y="1220138"/>
        <a:ext cx="2703173" cy="2715544"/>
      </dsp:txXfrm>
    </dsp:sp>
    <dsp:sp modelId="{030B4BF0-5BAE-4B08-A552-F248D644E40F}">
      <dsp:nvSpPr>
        <dsp:cNvPr id="0" name=""/>
        <dsp:cNvSpPr/>
      </dsp:nvSpPr>
      <dsp:spPr>
        <a:xfrm>
          <a:off x="3927398" y="1741439"/>
          <a:ext cx="3617108" cy="3676652"/>
        </a:xfrm>
        <a:prstGeom prst="ellipse">
          <a:avLst/>
        </a:prstGeom>
        <a:solidFill>
          <a:srgbClr val="65BCCD">
            <a:alpha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u="none" kern="1200" cap="none" baseline="0" dirty="0">
              <a:solidFill>
                <a:schemeClr val="tx1"/>
              </a:solidFill>
              <a:latin typeface="Arial" panose="020B0604020202020204" pitchFamily="34" charset="0"/>
              <a:ea typeface="Yu Gothic UI Semibold" panose="020B0700000000000000" pitchFamily="34" charset="-128"/>
              <a:cs typeface="Arial" panose="020B0604020202020204" pitchFamily="34" charset="0"/>
            </a:rPr>
            <a:t>Family Recovery </a:t>
          </a:r>
          <a:br>
            <a:rPr lang="en-US" sz="1600" b="1" u="none" kern="1200" cap="none" baseline="0" dirty="0">
              <a:solidFill>
                <a:schemeClr val="tx1"/>
              </a:solidFill>
              <a:latin typeface="Arial" panose="020B0604020202020204" pitchFamily="34" charset="0"/>
              <a:ea typeface="Yu Gothic UI Semibold" panose="020B0700000000000000" pitchFamily="34" charset="-128"/>
              <a:cs typeface="Arial" panose="020B0604020202020204" pitchFamily="34" charset="0"/>
            </a:rPr>
          </a:br>
          <a:r>
            <a:rPr lang="en-US" sz="1600" b="1" u="none" kern="1200" cap="none" baseline="0" dirty="0">
              <a:solidFill>
                <a:schemeClr val="tx1"/>
              </a:solidFill>
              <a:latin typeface="Arial" panose="020B0604020202020204" pitchFamily="34" charset="0"/>
              <a:ea typeface="Yu Gothic UI Semibold" panose="020B0700000000000000" pitchFamily="34" charset="-128"/>
              <a:cs typeface="Arial" panose="020B0604020202020204" pitchFamily="34" charset="0"/>
            </a:rPr>
            <a:t>and Well-Being</a:t>
          </a:r>
        </a:p>
        <a:p>
          <a:pPr lvl="0" algn="ctr" defTabSz="711200">
            <a:lnSpc>
              <a:spcPct val="90000"/>
            </a:lnSpc>
            <a:spcBef>
              <a:spcPct val="0"/>
            </a:spcBef>
            <a:spcAft>
              <a:spcPts val="1200"/>
            </a:spcAft>
          </a:pPr>
          <a:r>
            <a:rPr lang="en-US" sz="1600" b="0" kern="1200" dirty="0">
              <a:latin typeface="Arial" panose="020B0604020202020204" pitchFamily="34" charset="0"/>
              <a:cs typeface="Arial" panose="020B0604020202020204" pitchFamily="34" charset="0"/>
            </a:rPr>
            <a:t>Basic necessities</a:t>
          </a:r>
        </a:p>
        <a:p>
          <a:pPr lvl="0" algn="ctr" defTabSz="711200">
            <a:lnSpc>
              <a:spcPct val="90000"/>
            </a:lnSpc>
            <a:spcBef>
              <a:spcPct val="0"/>
            </a:spcBef>
            <a:spcAft>
              <a:spcPts val="1200"/>
            </a:spcAft>
          </a:pPr>
          <a:r>
            <a:rPr lang="en-US" sz="1600" b="0" kern="1200" dirty="0">
              <a:latin typeface="Arial" panose="020B0604020202020204" pitchFamily="34" charset="0"/>
              <a:cs typeface="Arial" panose="020B0604020202020204" pitchFamily="34" charset="0"/>
            </a:rPr>
            <a:t>Employment</a:t>
          </a:r>
        </a:p>
        <a:p>
          <a:pPr lvl="0" algn="ctr" defTabSz="711200">
            <a:lnSpc>
              <a:spcPct val="90000"/>
            </a:lnSpc>
            <a:spcBef>
              <a:spcPct val="0"/>
            </a:spcBef>
            <a:spcAft>
              <a:spcPts val="1200"/>
            </a:spcAft>
          </a:pPr>
          <a:r>
            <a:rPr lang="en-US" sz="1600" b="0" kern="1200" dirty="0">
              <a:latin typeface="Arial" panose="020B0604020202020204" pitchFamily="34" charset="0"/>
              <a:cs typeface="Arial" panose="020B0604020202020204" pitchFamily="34" charset="0"/>
            </a:rPr>
            <a:t>Housing </a:t>
          </a:r>
        </a:p>
        <a:p>
          <a:pPr lvl="0" algn="ctr" defTabSz="711200">
            <a:lnSpc>
              <a:spcPct val="90000"/>
            </a:lnSpc>
            <a:spcBef>
              <a:spcPct val="0"/>
            </a:spcBef>
            <a:spcAft>
              <a:spcPts val="1200"/>
            </a:spcAft>
          </a:pPr>
          <a:r>
            <a:rPr lang="en-US" sz="1600" b="0" kern="1200" dirty="0">
              <a:latin typeface="Arial" panose="020B0604020202020204" pitchFamily="34" charset="0"/>
              <a:cs typeface="Arial" panose="020B0604020202020204" pitchFamily="34" charset="0"/>
            </a:rPr>
            <a:t>Childcare</a:t>
          </a:r>
        </a:p>
        <a:p>
          <a:pPr lvl="0" algn="ctr" defTabSz="711200">
            <a:lnSpc>
              <a:spcPct val="90000"/>
            </a:lnSpc>
            <a:spcBef>
              <a:spcPct val="0"/>
            </a:spcBef>
            <a:spcAft>
              <a:spcPts val="1200"/>
            </a:spcAft>
          </a:pPr>
          <a:r>
            <a:rPr lang="en-US" sz="1600" b="0" kern="1200" dirty="0">
              <a:latin typeface="Arial" panose="020B0604020202020204" pitchFamily="34" charset="0"/>
              <a:cs typeface="Arial" panose="020B0604020202020204" pitchFamily="34" charset="0"/>
            </a:rPr>
            <a:t>Transportation</a:t>
          </a:r>
        </a:p>
        <a:p>
          <a:pPr lvl="0" algn="ctr" defTabSz="711200">
            <a:lnSpc>
              <a:spcPct val="90000"/>
            </a:lnSpc>
            <a:spcBef>
              <a:spcPct val="0"/>
            </a:spcBef>
            <a:spcAft>
              <a:spcPts val="1200"/>
            </a:spcAft>
          </a:pPr>
          <a:r>
            <a:rPr lang="en-US" sz="1600" b="0" kern="1200" dirty="0">
              <a:latin typeface="Arial" panose="020B0604020202020204" pitchFamily="34" charset="0"/>
              <a:cs typeface="Arial" panose="020B0604020202020204" pitchFamily="34" charset="0"/>
            </a:rPr>
            <a:t>Family counseling</a:t>
          </a:r>
        </a:p>
        <a:p>
          <a:pPr lvl="0" algn="ctr" defTabSz="711200">
            <a:lnSpc>
              <a:spcPct val="90000"/>
            </a:lnSpc>
            <a:spcBef>
              <a:spcPct val="0"/>
            </a:spcBef>
            <a:spcAft>
              <a:spcPts val="600"/>
            </a:spcAft>
          </a:pPr>
          <a:r>
            <a:rPr lang="en-US" sz="1600" b="0" kern="1200" dirty="0">
              <a:latin typeface="Arial" panose="020B0604020202020204" pitchFamily="34" charset="0"/>
              <a:cs typeface="Arial" panose="020B0604020202020204" pitchFamily="34" charset="0"/>
            </a:rPr>
            <a:t>Specialized parenting</a:t>
          </a:r>
          <a:endParaRPr lang="en-US" sz="1600" b="0" i="0" u="none" kern="1200" cap="none" baseline="0" dirty="0">
            <a:solidFill>
              <a:schemeClr val="accent5">
                <a:lumMod val="50000"/>
              </a:schemeClr>
            </a:solidFill>
            <a:latin typeface="Arial" panose="020B0604020202020204" pitchFamily="34" charset="0"/>
            <a:ea typeface="Yu Gothic UI Semibold" panose="020B0700000000000000" pitchFamily="34" charset="-128"/>
            <a:cs typeface="Arial" panose="020B0604020202020204" pitchFamily="34" charset="0"/>
          </a:endParaRPr>
        </a:p>
      </dsp:txBody>
      <dsp:txXfrm>
        <a:off x="4457111" y="2279872"/>
        <a:ext cx="2557682" cy="2599786"/>
      </dsp:txXfrm>
    </dsp:sp>
    <dsp:sp modelId="{76FD2C5A-1941-4EF0-9BE7-258862E4413A}">
      <dsp:nvSpPr>
        <dsp:cNvPr id="0" name=""/>
        <dsp:cNvSpPr/>
      </dsp:nvSpPr>
      <dsp:spPr>
        <a:xfrm>
          <a:off x="7023790" y="639489"/>
          <a:ext cx="3828726" cy="3769701"/>
        </a:xfrm>
        <a:prstGeom prst="ellipse">
          <a:avLst/>
        </a:prstGeom>
        <a:solidFill>
          <a:srgbClr val="CDE9EF">
            <a:alpha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i="0" u="none" kern="1200" cap="none" baseline="0" dirty="0">
              <a:solidFill>
                <a:schemeClr val="tx1"/>
              </a:solidFill>
              <a:latin typeface="Arial" panose="020B0604020202020204" pitchFamily="34" charset="0"/>
              <a:cs typeface="Arial" panose="020B0604020202020204" pitchFamily="34" charset="0"/>
            </a:rPr>
            <a:t>Child Well-Being</a:t>
          </a:r>
        </a:p>
        <a:p>
          <a:pPr lvl="0" algn="ctr" defTabSz="711200">
            <a:lnSpc>
              <a:spcPct val="90000"/>
            </a:lnSpc>
            <a:spcBef>
              <a:spcPct val="0"/>
            </a:spcBef>
            <a:spcAft>
              <a:spcPts val="1200"/>
            </a:spcAft>
          </a:pPr>
          <a:r>
            <a:rPr lang="en-US" sz="1600" b="0" kern="1200" dirty="0">
              <a:latin typeface="Arial" panose="020B0604020202020204" pitchFamily="34" charset="0"/>
              <a:cs typeface="Arial" panose="020B0604020202020204" pitchFamily="34" charset="0"/>
            </a:rPr>
            <a:t>Well-being/behavior</a:t>
          </a:r>
        </a:p>
        <a:p>
          <a:pPr lvl="0" algn="ctr" defTabSz="711200">
            <a:lnSpc>
              <a:spcPct val="90000"/>
            </a:lnSpc>
            <a:spcBef>
              <a:spcPct val="0"/>
            </a:spcBef>
            <a:spcAft>
              <a:spcPts val="1200"/>
            </a:spcAft>
          </a:pPr>
          <a:r>
            <a:rPr lang="en-US" sz="1600" b="0" kern="1200" dirty="0">
              <a:latin typeface="Arial" panose="020B0604020202020204" pitchFamily="34" charset="0"/>
              <a:cs typeface="Arial" panose="020B0604020202020204" pitchFamily="34" charset="0"/>
            </a:rPr>
            <a:t>Developmental/health</a:t>
          </a:r>
        </a:p>
        <a:p>
          <a:pPr lvl="0" algn="ctr" defTabSz="711200">
            <a:lnSpc>
              <a:spcPct val="90000"/>
            </a:lnSpc>
            <a:spcBef>
              <a:spcPct val="0"/>
            </a:spcBef>
            <a:spcAft>
              <a:spcPts val="1200"/>
            </a:spcAft>
          </a:pPr>
          <a:r>
            <a:rPr lang="en-US" sz="1600" b="0" kern="1200" dirty="0">
              <a:latin typeface="Arial" panose="020B0604020202020204" pitchFamily="34" charset="0"/>
              <a:cs typeface="Arial" panose="020B0604020202020204" pitchFamily="34" charset="0"/>
            </a:rPr>
            <a:t>School readiness</a:t>
          </a:r>
        </a:p>
        <a:p>
          <a:pPr lvl="0" algn="ctr" defTabSz="711200">
            <a:lnSpc>
              <a:spcPct val="90000"/>
            </a:lnSpc>
            <a:spcBef>
              <a:spcPct val="0"/>
            </a:spcBef>
            <a:spcAft>
              <a:spcPts val="1200"/>
            </a:spcAft>
          </a:pPr>
          <a:r>
            <a:rPr lang="en-US" sz="1600" b="0" kern="1200" dirty="0">
              <a:latin typeface="Arial" panose="020B0604020202020204" pitchFamily="34" charset="0"/>
              <a:cs typeface="Arial" panose="020B0604020202020204" pitchFamily="34" charset="0"/>
            </a:rPr>
            <a:t>Trauma</a:t>
          </a:r>
        </a:p>
        <a:p>
          <a:pPr lvl="0" algn="ctr" defTabSz="711200">
            <a:lnSpc>
              <a:spcPct val="90000"/>
            </a:lnSpc>
            <a:spcBef>
              <a:spcPct val="0"/>
            </a:spcBef>
            <a:spcAft>
              <a:spcPts val="1200"/>
            </a:spcAft>
          </a:pPr>
          <a:r>
            <a:rPr lang="en-US" sz="1600" b="0" kern="1200" dirty="0">
              <a:latin typeface="Arial" panose="020B0604020202020204" pitchFamily="34" charset="0"/>
              <a:cs typeface="Arial" panose="020B0604020202020204" pitchFamily="34" charset="0"/>
            </a:rPr>
            <a:t>Mental health</a:t>
          </a:r>
        </a:p>
        <a:p>
          <a:pPr lvl="0" algn="ctr" defTabSz="711200">
            <a:lnSpc>
              <a:spcPct val="90000"/>
            </a:lnSpc>
            <a:spcBef>
              <a:spcPct val="0"/>
            </a:spcBef>
            <a:spcAft>
              <a:spcPts val="1200"/>
            </a:spcAft>
          </a:pPr>
          <a:r>
            <a:rPr lang="en-US" sz="1600" b="0" kern="1200" dirty="0">
              <a:latin typeface="Arial" panose="020B0604020202020204" pitchFamily="34" charset="0"/>
              <a:cs typeface="Arial" panose="020B0604020202020204" pitchFamily="34" charset="0"/>
            </a:rPr>
            <a:t>Adolescent </a:t>
          </a:r>
          <a:br>
            <a:rPr lang="en-US" sz="1600" b="0" kern="1200" dirty="0">
              <a:latin typeface="Arial" panose="020B0604020202020204" pitchFamily="34" charset="0"/>
              <a:cs typeface="Arial" panose="020B0604020202020204" pitchFamily="34" charset="0"/>
            </a:rPr>
          </a:br>
          <a:r>
            <a:rPr lang="en-US" sz="1600" b="0" kern="1200" dirty="0">
              <a:latin typeface="Arial" panose="020B0604020202020204" pitchFamily="34" charset="0"/>
              <a:cs typeface="Arial" panose="020B0604020202020204" pitchFamily="34" charset="0"/>
            </a:rPr>
            <a:t>substance abuse</a:t>
          </a:r>
        </a:p>
        <a:p>
          <a:pPr lvl="0" algn="ctr" defTabSz="711200">
            <a:lnSpc>
              <a:spcPct val="90000"/>
            </a:lnSpc>
            <a:spcBef>
              <a:spcPct val="0"/>
            </a:spcBef>
            <a:spcAft>
              <a:spcPts val="600"/>
            </a:spcAft>
          </a:pPr>
          <a:r>
            <a:rPr lang="en-US" sz="1600" b="0" kern="1200" dirty="0">
              <a:latin typeface="Arial" panose="020B0604020202020204" pitchFamily="34" charset="0"/>
              <a:cs typeface="Arial" panose="020B0604020202020204" pitchFamily="34" charset="0"/>
            </a:rPr>
            <a:t>At-risk youth prevention</a:t>
          </a:r>
          <a:endParaRPr lang="en-US" sz="1600" b="0" kern="1200" dirty="0">
            <a:solidFill>
              <a:schemeClr val="accent5">
                <a:lumMod val="50000"/>
              </a:schemeClr>
            </a:solidFill>
            <a:latin typeface="Arial" panose="020B0604020202020204" pitchFamily="34" charset="0"/>
            <a:cs typeface="Arial" panose="020B0604020202020204" pitchFamily="34" charset="0"/>
          </a:endParaRPr>
        </a:p>
      </dsp:txBody>
      <dsp:txXfrm>
        <a:off x="7584494" y="1191549"/>
        <a:ext cx="2707318" cy="2665581"/>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56AAD2-6585-4019-9F42-7EF5FB74C3E4}" type="datetimeFigureOut">
              <a:rPr lang="en-US" smtClean="0"/>
              <a:t>7/19/2019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198A7A-8E6F-4C58-BBA5-59D9D78DB376}" type="slidenum">
              <a:rPr lang="en-US" smtClean="0"/>
              <a:t>‹#›</a:t>
            </a:fld>
            <a:endParaRPr lang="en-US"/>
          </a:p>
        </p:txBody>
      </p:sp>
    </p:spTree>
    <p:extLst>
      <p:ext uri="{BB962C8B-B14F-4D97-AF65-F5344CB8AC3E}">
        <p14:creationId xmlns:p14="http://schemas.microsoft.com/office/powerpoint/2010/main" val="42103085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198A7A-8E6F-4C58-BBA5-59D9D78DB376}" type="slidenum">
              <a:rPr lang="en-US" smtClean="0"/>
              <a:t>1</a:t>
            </a:fld>
            <a:endParaRPr lang="en-US"/>
          </a:p>
        </p:txBody>
      </p:sp>
    </p:spTree>
    <p:extLst>
      <p:ext uri="{BB962C8B-B14F-4D97-AF65-F5344CB8AC3E}">
        <p14:creationId xmlns:p14="http://schemas.microsoft.com/office/powerpoint/2010/main" val="6696718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88392">
              <a:buFont typeface="Arial" panose="020B0604020202020204" pitchFamily="34" charset="0"/>
              <a:buNone/>
            </a:pPr>
            <a:r>
              <a:rPr lang="en-US" sz="1200" kern="1200" baseline="0" dirty="0">
                <a:solidFill>
                  <a:schemeClr val="tx1"/>
                </a:solidFill>
                <a:effectLst/>
                <a:latin typeface="+mn-lt"/>
                <a:ea typeface="+mn-ea"/>
                <a:cs typeface="+mn-cs"/>
              </a:rPr>
              <a:t>The National Center on Substance Abuse and Child Welfare has identified seven collaborative practice strategies that lead to positive outcomes for families. These strategies have emerged from work with family drug courts and other child welfare services innovations in key federal initiatives, </a:t>
            </a:r>
            <a:r>
              <a:rPr lang="en-US" sz="1200" kern="1200" dirty="0">
                <a:solidFill>
                  <a:schemeClr val="tx1"/>
                </a:solidFill>
                <a:effectLst/>
                <a:latin typeface="+mn-lt"/>
                <a:ea typeface="+mn-ea"/>
                <a:cs typeface="+mn-cs"/>
              </a:rPr>
              <a:t>including the Regional Partnership Grant (RPG) Program and Children Affected by Methamphetamine (CAM) Program. </a:t>
            </a:r>
          </a:p>
          <a:p>
            <a:pPr marL="0" indent="0" defTabSz="988392">
              <a:buFont typeface="Arial" panose="020B0604020202020204" pitchFamily="34" charset="0"/>
              <a:buNone/>
            </a:pPr>
            <a:endParaRPr lang="en-US" altLang="en-US" dirty="0">
              <a:latin typeface="+mn-lt"/>
            </a:endParaRPr>
          </a:p>
          <a:p>
            <a:pPr marL="0" indent="0" defTabSz="988392">
              <a:buFont typeface="Arial" panose="020B0604020202020204" pitchFamily="34" charset="0"/>
              <a:buNone/>
            </a:pPr>
            <a:r>
              <a:rPr lang="en-US" altLang="en-US" dirty="0">
                <a:latin typeface="+mn-lt"/>
              </a:rPr>
              <a:t>These strategies include:</a:t>
            </a:r>
          </a:p>
          <a:p>
            <a:pPr marL="228600" lvl="0" indent="-228600" defTabSz="988392">
              <a:buFont typeface="Arial" panose="020B0604020202020204" pitchFamily="34" charset="0"/>
              <a:buAutoNum type="arabicPeriod"/>
            </a:pPr>
            <a:r>
              <a:rPr lang="en-US" altLang="en-US" b="1" i="0" dirty="0">
                <a:solidFill>
                  <a:schemeClr val="tx1"/>
                </a:solidFill>
                <a:latin typeface="+mn-lt"/>
              </a:rPr>
              <a:t>Identification: </a:t>
            </a:r>
            <a:r>
              <a:rPr lang="en-US" altLang="en-US" i="0" dirty="0">
                <a:solidFill>
                  <a:schemeClr val="tx1"/>
                </a:solidFill>
                <a:latin typeface="+mn-lt"/>
              </a:rPr>
              <a:t>A system of identifying families in need of substance use disorder treatment</a:t>
            </a:r>
          </a:p>
          <a:p>
            <a:pPr marL="228600" lvl="0" indent="-228600" defTabSz="988392">
              <a:buFont typeface="Arial" panose="020B0604020202020204" pitchFamily="34" charset="0"/>
              <a:buAutoNum type="arabicPeriod"/>
            </a:pPr>
            <a:r>
              <a:rPr lang="en-US" altLang="en-US" b="1" i="0" dirty="0">
                <a:solidFill>
                  <a:schemeClr val="tx1"/>
                </a:solidFill>
                <a:latin typeface="+mn-lt"/>
              </a:rPr>
              <a:t>Timely Access:</a:t>
            </a:r>
            <a:r>
              <a:rPr lang="en-US" altLang="en-US" i="0" dirty="0">
                <a:solidFill>
                  <a:schemeClr val="tx1"/>
                </a:solidFill>
                <a:latin typeface="+mn-lt"/>
              </a:rPr>
              <a:t> Timely access to substance use disorder assessment and treatment services</a:t>
            </a:r>
          </a:p>
          <a:p>
            <a:pPr marL="228600" lvl="0" indent="-228600" defTabSz="988392">
              <a:buFont typeface="Arial" panose="020B0604020202020204" pitchFamily="34" charset="0"/>
              <a:buAutoNum type="arabicPeriod"/>
            </a:pPr>
            <a:r>
              <a:rPr lang="en-US" altLang="en-US" b="1" i="0" dirty="0">
                <a:solidFill>
                  <a:schemeClr val="tx1"/>
                </a:solidFill>
                <a:latin typeface="+mn-lt"/>
              </a:rPr>
              <a:t>Recovery Support Services: </a:t>
            </a:r>
            <a:r>
              <a:rPr lang="en-US" altLang="en-US" i="0" dirty="0">
                <a:solidFill>
                  <a:schemeClr val="tx1"/>
                </a:solidFill>
                <a:latin typeface="+mn-lt"/>
              </a:rPr>
              <a:t>Increased management of recovery services and monitoring compliance with treatment</a:t>
            </a:r>
          </a:p>
          <a:p>
            <a:pPr marL="228600" lvl="0" indent="-228600" defTabSz="988392">
              <a:buFont typeface="Arial" panose="020B0604020202020204" pitchFamily="34" charset="0"/>
              <a:buAutoNum type="arabicPeriod"/>
            </a:pPr>
            <a:r>
              <a:rPr lang="en-US" altLang="en-US" b="1" i="0" dirty="0">
                <a:solidFill>
                  <a:schemeClr val="tx1"/>
                </a:solidFill>
                <a:latin typeface="+mn-lt"/>
              </a:rPr>
              <a:t>Comprehensive Family Services:</a:t>
            </a:r>
            <a:r>
              <a:rPr lang="en-US" altLang="en-US" i="0" dirty="0">
                <a:solidFill>
                  <a:schemeClr val="tx1"/>
                </a:solidFill>
                <a:latin typeface="+mn-lt"/>
              </a:rPr>
              <a:t> </a:t>
            </a:r>
            <a:r>
              <a:rPr lang="en-US" altLang="en-US" dirty="0">
                <a:solidFill>
                  <a:schemeClr val="tx1"/>
                </a:solidFill>
                <a:latin typeface="+mn-lt"/>
              </a:rPr>
              <a:t>Two-generation family-centered services that improve parent-child relationships</a:t>
            </a:r>
          </a:p>
          <a:p>
            <a:pPr marL="228600" lvl="0" indent="-228600" defTabSz="988392">
              <a:buFont typeface="Arial" panose="020B0604020202020204" pitchFamily="34" charset="0"/>
              <a:buAutoNum type="arabicPeriod"/>
            </a:pPr>
            <a:r>
              <a:rPr lang="en-US" altLang="en-US" b="1" i="0" dirty="0">
                <a:solidFill>
                  <a:schemeClr val="tx1"/>
                </a:solidFill>
                <a:latin typeface="+mn-lt"/>
              </a:rPr>
              <a:t>Increased Judicial and Administrative</a:t>
            </a:r>
            <a:r>
              <a:rPr lang="en-US" altLang="en-US" b="1" i="0" baseline="0" dirty="0">
                <a:solidFill>
                  <a:schemeClr val="tx1"/>
                </a:solidFill>
                <a:latin typeface="+mn-lt"/>
              </a:rPr>
              <a:t> </a:t>
            </a:r>
            <a:r>
              <a:rPr lang="en-US" altLang="en-US" b="1" i="0" dirty="0">
                <a:solidFill>
                  <a:schemeClr val="tx1"/>
                </a:solidFill>
                <a:latin typeface="+mn-lt"/>
              </a:rPr>
              <a:t>Oversight:</a:t>
            </a:r>
            <a:r>
              <a:rPr lang="en-US" altLang="en-US" i="0" dirty="0">
                <a:solidFill>
                  <a:schemeClr val="tx1"/>
                </a:solidFill>
                <a:latin typeface="+mn-lt"/>
              </a:rPr>
              <a:t> More frequent contact with parents with a family focus to interventions</a:t>
            </a:r>
          </a:p>
          <a:p>
            <a:pPr marL="228600" lvl="0" indent="-228600" defTabSz="988392">
              <a:buFont typeface="Arial" panose="020B0604020202020204" pitchFamily="34" charset="0"/>
              <a:buAutoNum type="arabicPeriod"/>
            </a:pPr>
            <a:r>
              <a:rPr lang="en-US" altLang="en-US" b="1" i="0" dirty="0">
                <a:solidFill>
                  <a:schemeClr val="tx1"/>
                </a:solidFill>
                <a:latin typeface="+mn-lt"/>
              </a:rPr>
              <a:t>Cross-Systems Response:</a:t>
            </a:r>
            <a:r>
              <a:rPr lang="en-US" altLang="en-US" i="0" dirty="0">
                <a:solidFill>
                  <a:schemeClr val="tx1"/>
                </a:solidFill>
                <a:latin typeface="+mn-lt"/>
              </a:rPr>
              <a:t> Systematic response for participants based on contingency contracting methods</a:t>
            </a:r>
          </a:p>
          <a:p>
            <a:pPr marL="228600" lvl="0" indent="-228600" defTabSz="988392">
              <a:buFont typeface="Arial" panose="020B0604020202020204" pitchFamily="34" charset="0"/>
              <a:buAutoNum type="arabicPeriod"/>
            </a:pPr>
            <a:r>
              <a:rPr lang="en-US" altLang="en-US" b="1" i="0" dirty="0">
                <a:solidFill>
                  <a:schemeClr val="tx1"/>
                </a:solidFill>
                <a:latin typeface="+mn-lt"/>
              </a:rPr>
              <a:t>Collaborative Structures:</a:t>
            </a:r>
            <a:r>
              <a:rPr lang="en-US" altLang="en-US" i="0" dirty="0">
                <a:solidFill>
                  <a:schemeClr val="tx1"/>
                </a:solidFill>
                <a:latin typeface="+mn-lt"/>
              </a:rPr>
              <a:t> Collaborative non-adversarial approach grounded in efficient communication across service systems and the courts</a:t>
            </a:r>
          </a:p>
          <a:p>
            <a:pPr marL="228600" lvl="0" indent="-228600" defTabSz="988392">
              <a:buFont typeface="Arial" panose="020B0604020202020204" pitchFamily="34" charset="0"/>
              <a:buAutoNum type="arabicPeriod"/>
            </a:pPr>
            <a:endParaRPr lang="en-US" altLang="en-US" i="0" dirty="0">
              <a:solidFill>
                <a:schemeClr val="tx1"/>
              </a:solidFill>
              <a:latin typeface="+mn-lt"/>
            </a:endParaRPr>
          </a:p>
          <a:p>
            <a:pPr marL="0" lvl="0" indent="0" defTabSz="988392">
              <a:buFont typeface="Arial" panose="020B0604020202020204" pitchFamily="34" charset="0"/>
              <a:buNone/>
            </a:pPr>
            <a:r>
              <a:rPr lang="en-US" altLang="en-US" i="0" dirty="0">
                <a:solidFill>
                  <a:schemeClr val="tx1"/>
                </a:solidFill>
                <a:latin typeface="+mn-lt"/>
              </a:rPr>
              <a:t>The</a:t>
            </a:r>
            <a:r>
              <a:rPr lang="en-US" altLang="en-US" i="0" baseline="0" dirty="0">
                <a:solidFill>
                  <a:schemeClr val="tx1"/>
                </a:solidFill>
                <a:latin typeface="+mn-lt"/>
              </a:rPr>
              <a:t> rest of this module will focus specifically on the seventh strategy–-a collaborative approach across systems.</a:t>
            </a:r>
            <a:endParaRPr lang="en-US" altLang="en-US" i="0" dirty="0">
              <a:solidFill>
                <a:schemeClr val="tx1"/>
              </a:solidFill>
              <a:latin typeface="+mn-lt"/>
            </a:endParaRPr>
          </a:p>
          <a:p>
            <a:pPr marL="0" lvl="0" indent="0" defTabSz="988392">
              <a:buFont typeface="Arial" panose="020B0604020202020204" pitchFamily="34" charset="0"/>
              <a:buNone/>
            </a:pPr>
            <a:endParaRPr lang="en-US" altLang="en-US" dirty="0">
              <a:solidFill>
                <a:schemeClr val="tx1"/>
              </a:solidFill>
              <a:latin typeface="+mn-lt"/>
            </a:endParaRPr>
          </a:p>
          <a:p>
            <a:endParaRPr lang="en-US" dirty="0"/>
          </a:p>
        </p:txBody>
      </p:sp>
      <p:sp>
        <p:nvSpPr>
          <p:cNvPr id="4" name="Slide Number Placeholder 3"/>
          <p:cNvSpPr>
            <a:spLocks noGrp="1"/>
          </p:cNvSpPr>
          <p:nvPr>
            <p:ph type="sldNum" sz="quarter" idx="10"/>
          </p:nvPr>
        </p:nvSpPr>
        <p:spPr/>
        <p:txBody>
          <a:bodyPr/>
          <a:lstStyle/>
          <a:p>
            <a:fld id="{61AA64E9-55D9-465D-837A-513327C7D3D5}"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1070668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aforementioned seven collaborative practice strategies have been shown to positively influence five core outcomes, or the </a:t>
            </a:r>
            <a:r>
              <a:rPr lang="en-US" sz="1200" i="1" kern="1200" dirty="0">
                <a:solidFill>
                  <a:schemeClr val="tx1"/>
                </a:solidFill>
                <a:effectLst/>
                <a:latin typeface="+mn-lt"/>
                <a:ea typeface="+mn-ea"/>
                <a:cs typeface="+mn-cs"/>
              </a:rPr>
              <a:t>5 R’s</a:t>
            </a:r>
            <a:r>
              <a:rPr lang="en-US" sz="1200" kern="1200" dirty="0">
                <a:solidFill>
                  <a:schemeClr val="tx1"/>
                </a:solidFill>
                <a:effectLst/>
                <a:latin typeface="+mn-lt"/>
                <a:ea typeface="+mn-ea"/>
                <a:cs typeface="+mn-cs"/>
              </a:rPr>
              <a:t>, for families in the child welfare system affected by substance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use disorders:</a:t>
            </a:r>
          </a:p>
          <a:p>
            <a:endParaRPr lang="en-US" sz="1200" kern="1200" dirty="0">
              <a:solidFill>
                <a:schemeClr val="tx1"/>
              </a:solidFill>
              <a:effectLst/>
              <a:latin typeface="+mn-lt"/>
              <a:ea typeface="+mn-ea"/>
              <a:cs typeface="+mn-cs"/>
            </a:endParaRPr>
          </a:p>
          <a:p>
            <a:pPr marL="228600" lvl="0" indent="-228600">
              <a:buFont typeface="+mj-lt"/>
              <a:buAutoNum type="arabicPeriod"/>
            </a:pPr>
            <a:r>
              <a:rPr lang="en-US" dirty="0"/>
              <a:t>Recovery: Parents access treatment for substance use disorders more quickly </a:t>
            </a:r>
          </a:p>
          <a:p>
            <a:pPr marL="228600" lvl="0" indent="-228600">
              <a:buFont typeface="+mj-lt"/>
              <a:buAutoNum type="arabicPeriod"/>
            </a:pPr>
            <a:r>
              <a:rPr lang="en-US" dirty="0"/>
              <a:t>Remain at Home: More children remain in the care of their parents</a:t>
            </a:r>
          </a:p>
          <a:p>
            <a:pPr marL="228600" lvl="0" indent="-228600">
              <a:buFont typeface="+mj-lt"/>
              <a:buAutoNum type="arabicPeriod"/>
            </a:pPr>
            <a:r>
              <a:rPr lang="en-US" dirty="0"/>
              <a:t>Reunification: Children stay less days in foster care and reunify at a higher rate </a:t>
            </a:r>
          </a:p>
          <a:p>
            <a:pPr marL="228600" lvl="0" indent="-228600">
              <a:buFont typeface="+mj-lt"/>
              <a:buAutoNum type="arabicPeriod"/>
            </a:pPr>
            <a:r>
              <a:rPr lang="en-US" dirty="0"/>
              <a:t>Reoccurrence: Decreased incidence of repeat maltreatment</a:t>
            </a:r>
          </a:p>
          <a:p>
            <a:pPr marL="228600" lvl="0" indent="-228600">
              <a:buFont typeface="+mj-lt"/>
              <a:buAutoNum type="arabicPeriod"/>
            </a:pPr>
            <a:r>
              <a:rPr lang="en-US" dirty="0"/>
              <a:t>Re-entry: Decreased number of children re-entering foster care</a:t>
            </a:r>
          </a:p>
          <a:p>
            <a:pPr marL="0" lvl="0" indent="0">
              <a:buFont typeface="+mj-lt"/>
              <a:buNone/>
            </a:pPr>
            <a:endParaRPr lang="en-US" dirty="0"/>
          </a:p>
          <a:p>
            <a:pPr marL="0" lvl="0" indent="0">
              <a:buFont typeface="+mj-lt"/>
              <a:buNone/>
            </a:pPr>
            <a:r>
              <a:rPr lang="en-US" dirty="0"/>
              <a:t>These</a:t>
            </a:r>
            <a:r>
              <a:rPr lang="en-US" baseline="0" dirty="0"/>
              <a:t> can be shared outcomes with your community providers.</a:t>
            </a:r>
          </a:p>
        </p:txBody>
      </p:sp>
      <p:sp>
        <p:nvSpPr>
          <p:cNvPr id="4" name="Slide Number Placeholder 3"/>
          <p:cNvSpPr>
            <a:spLocks noGrp="1"/>
          </p:cNvSpPr>
          <p:nvPr>
            <p:ph type="sldNum" sz="quarter" idx="10"/>
          </p:nvPr>
        </p:nvSpPr>
        <p:spPr/>
        <p:txBody>
          <a:bodyPr/>
          <a:lstStyle/>
          <a:p>
            <a:fld id="{61AA64E9-55D9-465D-837A-513327C7D3D5}"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543362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defTabSz="914172">
              <a:buFont typeface="Arial" panose="020B0604020202020204" pitchFamily="34" charset="0"/>
              <a:buNone/>
            </a:pPr>
            <a:r>
              <a:rPr lang="en-US" sz="1200" b="0" kern="1200" dirty="0">
                <a:solidFill>
                  <a:schemeClr val="tx1"/>
                </a:solidFill>
                <a:effectLst/>
                <a:latin typeface="+mn-lt"/>
                <a:ea typeface="+mn-ea"/>
                <a:cs typeface="+mn-cs"/>
              </a:rPr>
              <a:t>Several key studies on enhancing</a:t>
            </a:r>
            <a:r>
              <a:rPr lang="en-US" sz="1200" b="0" kern="1200" baseline="0" dirty="0">
                <a:solidFill>
                  <a:schemeClr val="tx1"/>
                </a:solidFill>
                <a:effectLst/>
                <a:latin typeface="+mn-lt"/>
                <a:ea typeface="+mn-ea"/>
                <a:cs typeface="+mn-cs"/>
              </a:rPr>
              <a:t> collaboration across systems that serve families affected by substance use disorders and child welfare involvement indicated that meaningful collaboration included:</a:t>
            </a:r>
          </a:p>
          <a:p>
            <a:pPr marL="171450" lvl="0" indent="-171450" defTabSz="914172">
              <a:buFont typeface="Arial" panose="020B0604020202020204" pitchFamily="34" charset="0"/>
              <a:buChar char="•"/>
            </a:pPr>
            <a:r>
              <a:rPr lang="en-US" sz="1200" b="0" kern="1200" baseline="0" dirty="0">
                <a:solidFill>
                  <a:schemeClr val="tx1"/>
                </a:solidFill>
                <a:effectLst/>
                <a:latin typeface="+mn-lt"/>
                <a:ea typeface="+mn-ea"/>
                <a:cs typeface="+mn-cs"/>
              </a:rPr>
              <a:t>Agreement on common values</a:t>
            </a:r>
          </a:p>
          <a:p>
            <a:pPr marL="171450" lvl="0" indent="-171450" defTabSz="914172">
              <a:buFont typeface="Arial" panose="020B0604020202020204" pitchFamily="34" charset="0"/>
              <a:buChar char="•"/>
            </a:pPr>
            <a:r>
              <a:rPr lang="en-US" sz="1200" b="0" kern="1200" baseline="0" dirty="0">
                <a:solidFill>
                  <a:schemeClr val="tx1"/>
                </a:solidFill>
                <a:effectLst/>
                <a:latin typeface="+mn-lt"/>
                <a:ea typeface="+mn-ea"/>
                <a:cs typeface="+mn-cs"/>
              </a:rPr>
              <a:t>Enhanced communication and information sharing</a:t>
            </a:r>
          </a:p>
          <a:p>
            <a:pPr marL="171450" lvl="0" indent="-171450" defTabSz="914172">
              <a:buFont typeface="Arial" panose="020B0604020202020204" pitchFamily="34" charset="0"/>
              <a:buChar char="•"/>
            </a:pPr>
            <a:r>
              <a:rPr lang="en-US" sz="1200" b="0" kern="1200" baseline="0" dirty="0">
                <a:solidFill>
                  <a:schemeClr val="tx1"/>
                </a:solidFill>
                <a:effectLst/>
                <a:latin typeface="+mn-lt"/>
                <a:ea typeface="+mn-ea"/>
                <a:cs typeface="+mn-cs"/>
              </a:rPr>
              <a:t>Blended funding and data collection for shared outcomes</a:t>
            </a:r>
          </a:p>
          <a:p>
            <a:pPr marL="628650" lvl="1" indent="-171450" defTabSz="914172">
              <a:buFont typeface="Arial" panose="020B0604020202020204" pitchFamily="34" charset="0"/>
              <a:buChar char="•"/>
            </a:pPr>
            <a:endParaRPr lang="en-US" sz="1200" b="0" kern="1200" baseline="0" dirty="0">
              <a:solidFill>
                <a:schemeClr val="tx1"/>
              </a:solidFill>
              <a:effectLst/>
              <a:latin typeface="+mn-lt"/>
              <a:ea typeface="+mn-ea"/>
              <a:cs typeface="+mn-cs"/>
            </a:endParaRPr>
          </a:p>
          <a:p>
            <a:pPr marL="0" lvl="0" indent="0" defTabSz="914172">
              <a:buFont typeface="Arial" panose="020B0604020202020204" pitchFamily="34" charset="0"/>
              <a:buNone/>
            </a:pPr>
            <a:r>
              <a:rPr lang="en-US" sz="1200" b="0" kern="1200" baseline="0" dirty="0">
                <a:solidFill>
                  <a:schemeClr val="tx1"/>
                </a:solidFill>
                <a:effectLst/>
                <a:latin typeface="+mn-lt"/>
                <a:ea typeface="+mn-ea"/>
                <a:cs typeface="+mn-cs"/>
              </a:rPr>
              <a:t>These collaborative practices resulted in improved outcomes for families, including:</a:t>
            </a:r>
          </a:p>
          <a:p>
            <a:pPr marL="171450" lvl="0" indent="-171450" defTabSz="914172">
              <a:buFont typeface="Arial" panose="020B0604020202020204" pitchFamily="34" charset="0"/>
              <a:buChar char="•"/>
            </a:pPr>
            <a:r>
              <a:rPr lang="en-US" sz="1200" b="0" kern="1200" baseline="0" dirty="0">
                <a:solidFill>
                  <a:schemeClr val="tx1"/>
                </a:solidFill>
                <a:effectLst/>
                <a:latin typeface="+mn-lt"/>
                <a:ea typeface="+mn-ea"/>
                <a:cs typeface="+mn-cs"/>
              </a:rPr>
              <a:t>Increased engagement and retention in treatment</a:t>
            </a:r>
          </a:p>
          <a:p>
            <a:pPr marL="171450" lvl="0" indent="-171450" defTabSz="914172">
              <a:buFont typeface="Arial" panose="020B0604020202020204" pitchFamily="34" charset="0"/>
              <a:buChar char="•"/>
            </a:pPr>
            <a:r>
              <a:rPr lang="en-US" sz="1200" b="0" kern="1200" baseline="0" dirty="0">
                <a:solidFill>
                  <a:schemeClr val="tx1"/>
                </a:solidFill>
                <a:effectLst/>
                <a:latin typeface="+mn-lt"/>
                <a:ea typeface="+mn-ea"/>
                <a:cs typeface="+mn-cs"/>
              </a:rPr>
              <a:t>F</a:t>
            </a:r>
            <a:r>
              <a:rPr lang="en-US" sz="1200" b="0" dirty="0">
                <a:solidFill>
                  <a:srgbClr val="0F4162"/>
                </a:solidFill>
                <a:latin typeface="Calibri" panose="020F0502020204030204" pitchFamily="34" charset="0"/>
                <a:ea typeface="Yu Gothic UI Semibold" panose="020B0700000000000000" pitchFamily="34" charset="-128"/>
              </a:rPr>
              <a:t>ewer children removed from parental custody</a:t>
            </a:r>
          </a:p>
          <a:p>
            <a:pPr marL="171450" lvl="0" indent="-171450" defTabSz="914172">
              <a:buFont typeface="Arial" panose="020B0604020202020204" pitchFamily="34" charset="0"/>
              <a:buChar char="•"/>
            </a:pPr>
            <a:r>
              <a:rPr lang="en-US" sz="1200" b="0" dirty="0">
                <a:solidFill>
                  <a:srgbClr val="0F4162"/>
                </a:solidFill>
                <a:latin typeface="Calibri" panose="020F0502020204030204" pitchFamily="34" charset="0"/>
                <a:ea typeface="Yu Gothic UI Semibold" panose="020B0700000000000000" pitchFamily="34" charset="-128"/>
              </a:rPr>
              <a:t>Increased family reunification post-removal</a:t>
            </a:r>
          </a:p>
          <a:p>
            <a:pPr marL="171450" lvl="0" indent="-171450" defTabSz="914172">
              <a:buFont typeface="Arial" panose="020B0604020202020204" pitchFamily="34" charset="0"/>
              <a:buChar char="•"/>
            </a:pPr>
            <a:r>
              <a:rPr lang="en-US" sz="1200" b="0" dirty="0">
                <a:solidFill>
                  <a:srgbClr val="0F4162"/>
                </a:solidFill>
                <a:latin typeface="Calibri" panose="020F0502020204030204" pitchFamily="34" charset="0"/>
                <a:ea typeface="Yu Gothic UI Semibold" panose="020B0700000000000000" pitchFamily="34" charset="-128"/>
              </a:rPr>
              <a:t>Fewer children re-entering the child welfare system and foster care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92CE182E-8E72-4B40-AD6B-DCF58932C75B}"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4235229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Systemic Collaboration</a:t>
            </a:r>
          </a:p>
          <a:p>
            <a:r>
              <a:rPr lang="en-US" sz="1200" b="0" i="0" u="none" strike="noStrike" kern="1200" baseline="0" dirty="0">
                <a:solidFill>
                  <a:schemeClr val="tx1"/>
                </a:solidFill>
                <a:latin typeface="+mn-lt"/>
                <a:ea typeface="+mn-ea"/>
                <a:cs typeface="+mn-cs"/>
              </a:rPr>
              <a:t>Collaboration across agencies is increasingly evident in state and county systems. It requires the support of organizations as well as individuals. For example, organizations can collaborate to set practice standards and protocols to exchange information on a regular basis; develop joint projects, such as out-stationing substance use counselors in child welfare offices; and consider joint plans to change rules. </a:t>
            </a:r>
          </a:p>
          <a:p>
            <a:endParaRPr lang="en-US" sz="1200" b="1" i="0" u="sng"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Collaboration on Individual Cases </a:t>
            </a:r>
          </a:p>
          <a:p>
            <a:r>
              <a:rPr lang="en-US" sz="1200" b="0" i="0" u="none" strike="noStrike" kern="1200" baseline="0" dirty="0">
                <a:solidFill>
                  <a:schemeClr val="tx1"/>
                </a:solidFill>
                <a:latin typeface="+mn-lt"/>
                <a:ea typeface="+mn-ea"/>
                <a:cs typeface="+mn-cs"/>
              </a:rPr>
              <a:t>Although cross-systems and cross-agency collaboration does not always occur, there are levels of networking, coordination, and cooperation that can be successfully carried out by individual child welfare and treatment professionals who are working with the same parents. Collaboration can involve levels of increasing and comprehensive interaction, such as: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Networking between professionals to exchange information about resources, systems, requirements, and clients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Coordination between professionals to schedule activities and requirements with each other’s needs in mind</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Cooperation between professionals to work toward common outcomes for specific clients by developing a common or joint plan</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Collaborative strategies between workers to carry out a commonly defined and supported set of agency or system outcomes</a:t>
            </a:r>
          </a:p>
          <a:p>
            <a:pPr marL="0" indent="0">
              <a:buFont typeface="Arial" panose="020B0604020202020204" pitchFamily="34" charset="0"/>
              <a:buNone/>
            </a:pP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3198A7A-8E6F-4C58-BBA5-59D9D78DB376}" type="slidenum">
              <a:rPr lang="en-US" smtClean="0"/>
              <a:t>13</a:t>
            </a:fld>
            <a:endParaRPr lang="en-US"/>
          </a:p>
        </p:txBody>
      </p:sp>
    </p:spTree>
    <p:extLst>
      <p:ext uri="{BB962C8B-B14F-4D97-AF65-F5344CB8AC3E}">
        <p14:creationId xmlns:p14="http://schemas.microsoft.com/office/powerpoint/2010/main" val="268321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latin typeface="Arial" panose="020B0604020202020204" pitchFamily="34" charset="0"/>
                <a:cs typeface="Arial" panose="020B0604020202020204" pitchFamily="34" charset="0"/>
              </a:rPr>
              <a:t>Child welfare workers can use several strategies to facilitate helpful collaborative outcomes for parents. Sometimes these can be implemented by caseworkers. Sometimes they will need the facilitation and support of supervisors or agency administrators. When necessary, discussing these issues with supervisors or administrators can lead to positive changes in the organization(s) handling the case, as well as the case under consideration.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latin typeface="Arial" panose="020B0604020202020204" pitchFamily="34" charset="0"/>
                <a:cs typeface="Arial" panose="020B0604020202020204" pitchFamily="34" charset="0"/>
              </a:rPr>
              <a:t>This</a:t>
            </a:r>
            <a:r>
              <a:rPr lang="en-US" baseline="0" dirty="0">
                <a:latin typeface="Arial" panose="020B0604020202020204" pitchFamily="34" charset="0"/>
                <a:cs typeface="Arial" panose="020B0604020202020204" pitchFamily="34" charset="0"/>
              </a:rPr>
              <a:t> slide lays out some of the activities and outcomes w</a:t>
            </a:r>
            <a:r>
              <a:rPr lang="en-US" dirty="0">
                <a:latin typeface="Arial" panose="020B0604020202020204" pitchFamily="34" charset="0"/>
                <a:cs typeface="Arial" panose="020B0604020202020204" pitchFamily="34" charset="0"/>
              </a:rPr>
              <a:t>hen</a:t>
            </a:r>
            <a:r>
              <a:rPr lang="en-US" baseline="0" dirty="0">
                <a:latin typeface="Arial" panose="020B0604020202020204" pitchFamily="34" charset="0"/>
                <a:cs typeface="Arial" panose="020B0604020202020204" pitchFamily="34" charset="0"/>
              </a:rPr>
              <a:t> systems and professionals come together on behalf of families.</a:t>
            </a:r>
            <a:endParaRPr lang="en-US"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fld id="{F3198A7A-8E6F-4C58-BBA5-59D9D78DB376}" type="slidenum">
              <a:rPr lang="en-US" smtClean="0"/>
              <a:t>14</a:t>
            </a:fld>
            <a:endParaRPr lang="en-US"/>
          </a:p>
        </p:txBody>
      </p:sp>
    </p:spTree>
    <p:extLst>
      <p:ext uri="{BB962C8B-B14F-4D97-AF65-F5344CB8AC3E}">
        <p14:creationId xmlns:p14="http://schemas.microsoft.com/office/powerpoint/2010/main" val="15711406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Building cross-system collaboration can bring up challenges, including clashes with mission, vision</a:t>
            </a:r>
            <a:r>
              <a:rPr lang="en-US" sz="1200" u="sng"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and values, tension with data sharing, communication, and trust, and client engagement.</a:t>
            </a:r>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pPr algn="ctr" defTabSz="872636" hangingPunct="0"/>
            <a:fld id="{006BE02D-20C0-F840-AFAC-BEA99C74FDC2}" type="slidenum">
              <a:rPr lang="en-US" sz="5300" kern="0">
                <a:solidFill>
                  <a:srgbClr val="000000"/>
                </a:solidFill>
                <a:latin typeface="Helvetica Light"/>
                <a:sym typeface="Helvetica Light"/>
              </a:rPr>
              <a:pPr algn="ctr" defTabSz="872636" hangingPunct="0"/>
              <a:t>15</a:t>
            </a:fld>
            <a:endParaRPr lang="en-US" sz="5300" kern="0" dirty="0">
              <a:solidFill>
                <a:srgbClr val="000000"/>
              </a:solidFill>
              <a:latin typeface="Helvetica Light"/>
              <a:sym typeface="Helvetica Light"/>
            </a:endParaRPr>
          </a:p>
        </p:txBody>
      </p:sp>
    </p:spTree>
    <p:extLst>
      <p:ext uri="{BB962C8B-B14F-4D97-AF65-F5344CB8AC3E}">
        <p14:creationId xmlns:p14="http://schemas.microsoft.com/office/powerpoint/2010/main" val="40121017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slide highlights the key steps in building an effective collaboration to improve services and outcomes for families affected by substance use disorders and child welfare involvement.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strategies can be applied to individual cases as well. Meet with the local substance use disorder treatment provider to understand their program. Find out whether their program includes services to children. Understand what types of information the provider shares with child welfare, and how often they share this information. Some providers send monthly reports with signed releases of information. Ask the provider what is helpful for your agency to share with them. Does your agency send your service or case plan to the treatment provider? Does the treatment provider share the treatment plan?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All of these areas can be worked out with a provider prior to sharing specific case information.</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0CFA7F0A-9C7B-48B0-A2B8-E9068BE3247C}"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0510102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first key step to building effective collaboration is identifying differences in values and perceptions among the various systems that serve the family.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Differences of opinion with overall mission and agency priorities and regulations can create tension when developing a </a:t>
            </a:r>
            <a:r>
              <a:rPr lang="en-US" sz="1200" kern="1200" dirty="0" smtClean="0">
                <a:solidFill>
                  <a:schemeClr val="tx1"/>
                </a:solidFill>
                <a:effectLst/>
                <a:latin typeface="+mn-lt"/>
                <a:ea typeface="+mn-ea"/>
                <a:cs typeface="+mn-cs"/>
              </a:rPr>
              <a:t>collaboration and </a:t>
            </a:r>
            <a:r>
              <a:rPr lang="en-US" sz="1200" kern="1200" dirty="0">
                <a:solidFill>
                  <a:schemeClr val="tx1"/>
                </a:solidFill>
                <a:effectLst/>
                <a:latin typeface="+mn-lt"/>
                <a:ea typeface="+mn-ea"/>
                <a:cs typeface="+mn-cs"/>
              </a:rPr>
              <a:t>are important to unveil early on in the partnership. </a:t>
            </a:r>
          </a:p>
          <a:p>
            <a:endParaRPr lang="en-US" dirty="0"/>
          </a:p>
        </p:txBody>
      </p:sp>
      <p:sp>
        <p:nvSpPr>
          <p:cNvPr id="4" name="Slide Number Placeholder 3"/>
          <p:cNvSpPr>
            <a:spLocks noGrp="1"/>
          </p:cNvSpPr>
          <p:nvPr>
            <p:ph type="sldNum" sz="quarter" idx="10"/>
          </p:nvPr>
        </p:nvSpPr>
        <p:spPr/>
        <p:txBody>
          <a:bodyPr/>
          <a:lstStyle/>
          <a:p>
            <a:fld id="{0A055F39-DBF2-4708-9D0C-92AF29BAD49E}"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11727739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Child welfare workers, substance use treatment professionals, and court professionals often have different perspectives and values about the families with whom they work. Many collaborations begin without much discussion of the underlying values held by members of the collaborative effort.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Differences in perceptions and values may include who they see as the primary client. Child welfare workers may primarily focus on the safety of the child, while treatment professionals may primarily focus on the recovery of the parent. Other differences may include discrepancies in the desired goals and outcomes. Child welfare workers are focused on the outcomes of safety, permanency, and well-being,</a:t>
            </a:r>
            <a:r>
              <a:rPr lang="en-US" sz="1200" kern="1200" baseline="0" dirty="0">
                <a:solidFill>
                  <a:schemeClr val="tx1"/>
                </a:solidFill>
                <a:effectLst/>
                <a:latin typeface="+mn-lt"/>
                <a:ea typeface="+mn-ea"/>
                <a:cs typeface="+mn-cs"/>
              </a:rPr>
              <a:t> and</a:t>
            </a:r>
            <a:r>
              <a:rPr lang="en-US" sz="1200" kern="1200" dirty="0">
                <a:solidFill>
                  <a:schemeClr val="tx1"/>
                </a:solidFill>
                <a:effectLst/>
                <a:latin typeface="+mn-lt"/>
                <a:ea typeface="+mn-ea"/>
                <a:cs typeface="+mn-cs"/>
              </a:rPr>
              <a:t> treatment partners are focused on the recovery of the individual with the substance use disorder.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Achieving a common vision among all three systems demands extraordinary effort, as the mandates, training, values, timing, and methods of the three agencies are often quite different.</a:t>
            </a:r>
          </a:p>
        </p:txBody>
      </p:sp>
      <p:sp>
        <p:nvSpPr>
          <p:cNvPr id="5" name="Date Placeholder 4"/>
          <p:cNvSpPr>
            <a:spLocks noGrp="1"/>
          </p:cNvSpPr>
          <p:nvPr>
            <p:ph type="dt" idx="11"/>
          </p:nvPr>
        </p:nvSpPr>
        <p:spPr/>
        <p:txBody>
          <a:bodyPr/>
          <a:lstStyle/>
          <a:p>
            <a:endParaRPr lang="en-US">
              <a:solidFill>
                <a:prstClr val="black"/>
              </a:solidFill>
            </a:endParaRPr>
          </a:p>
        </p:txBody>
      </p:sp>
    </p:spTree>
    <p:extLst>
      <p:ext uri="{BB962C8B-B14F-4D97-AF65-F5344CB8AC3E}">
        <p14:creationId xmlns:p14="http://schemas.microsoft.com/office/powerpoint/2010/main" val="12594662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Parents with substance</a:t>
            </a:r>
            <a:r>
              <a:rPr lang="en-US" baseline="0" dirty="0"/>
              <a:t> use disorders are often highly stigmatized. One of the first steps in building a collaborative with providers who serve these families is identifying the stigma and perceptions about substance use disorders as they relate to children and families.</a:t>
            </a:r>
          </a:p>
        </p:txBody>
      </p:sp>
      <p:sp>
        <p:nvSpPr>
          <p:cNvPr id="5" name="Date Placeholder 4"/>
          <p:cNvSpPr>
            <a:spLocks noGrp="1"/>
          </p:cNvSpPr>
          <p:nvPr>
            <p:ph type="dt" idx="10"/>
          </p:nvPr>
        </p:nvSpPr>
        <p:spPr>
          <a:xfrm>
            <a:off x="6816777" y="1"/>
            <a:ext cx="5214956" cy="253728"/>
          </a:xfrm>
          <a:prstGeom prst="rect">
            <a:avLst/>
          </a:prstGeom>
        </p:spPr>
        <p:txBody>
          <a:bodyPr/>
          <a:lstStyle/>
          <a:p>
            <a:pPr defTabSz="441381"/>
            <a:endParaRPr lang="en-US" dirty="0">
              <a:solidFill>
                <a:prstClr val="black"/>
              </a:solidFill>
            </a:endParaRPr>
          </a:p>
        </p:txBody>
      </p:sp>
    </p:spTree>
    <p:extLst>
      <p:ext uri="{BB962C8B-B14F-4D97-AF65-F5344CB8AC3E}">
        <p14:creationId xmlns:p14="http://schemas.microsoft.com/office/powerpoint/2010/main" val="2232794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This toolkit was developed by the National Center on Substance Abuse and Child Welfare (NCSACW),</a:t>
            </a:r>
            <a:r>
              <a:rPr lang="en-US" sz="1200" kern="1200" baseline="0" dirty="0">
                <a:solidFill>
                  <a:schemeClr val="tx1"/>
                </a:solidFill>
                <a:effectLst/>
                <a:latin typeface="Arial" panose="020B0604020202020204" pitchFamily="34" charset="0"/>
                <a:ea typeface="+mn-ea"/>
                <a:cs typeface="Arial" panose="020B0604020202020204" pitchFamily="34" charset="0"/>
              </a:rPr>
              <a:t> </a:t>
            </a:r>
            <a:r>
              <a:rPr lang="en-US" sz="1200" kern="1200" dirty="0">
                <a:solidFill>
                  <a:schemeClr val="tx1"/>
                </a:solidFill>
                <a:effectLst/>
                <a:latin typeface="Arial" panose="020B0604020202020204" pitchFamily="34" charset="0"/>
                <a:ea typeface="+mn-ea"/>
                <a:cs typeface="Arial" panose="020B0604020202020204" pitchFamily="34" charset="0"/>
              </a:rPr>
              <a:t>an initiative of the U.S. Department of Health and Human Services jointly funded by the Substance Abuse and Mental Health Services Administration’s (SAMHSA) Center for Substance Abuse Treatment (CSAT) and the Administration on Children, Youth and Families (ACYF), Children’s Bureau’s Office on Child Abuse and Neglect (OCAN).</a:t>
            </a:r>
          </a:p>
          <a:p>
            <a:endParaRPr lang="en-US" dirty="0"/>
          </a:p>
        </p:txBody>
      </p:sp>
      <p:sp>
        <p:nvSpPr>
          <p:cNvPr id="4" name="Slide Number Placeholder 3"/>
          <p:cNvSpPr>
            <a:spLocks noGrp="1"/>
          </p:cNvSpPr>
          <p:nvPr>
            <p:ph type="sldNum" sz="quarter" idx="10"/>
          </p:nvPr>
        </p:nvSpPr>
        <p:spPr/>
        <p:txBody>
          <a:bodyPr/>
          <a:lstStyle/>
          <a:p>
            <a:fld id="{0ACEA44E-77D1-4ACB-B4AF-770395ABA502}"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42124194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When serving</a:t>
            </a:r>
            <a:r>
              <a:rPr lang="en-US" baseline="0" dirty="0"/>
              <a:t> a family holistically, the focus is on the parent’s recovery, the child’s well-being, and the family’s recovery and well-being as a whole. </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Services to support the parents’ recovery should address:</a:t>
            </a:r>
          </a:p>
          <a:p>
            <a:pPr marL="628650" lvl="1" indent="-171450">
              <a:buFont typeface="Arial" panose="020B0604020202020204" pitchFamily="34" charset="0"/>
              <a:buChar char="•"/>
            </a:pPr>
            <a:r>
              <a:rPr lang="en-US" dirty="0"/>
              <a:t>Parenting skills and competencies</a:t>
            </a:r>
          </a:p>
          <a:p>
            <a:pPr marL="628650" lvl="1" indent="-171450">
              <a:buFont typeface="Arial" panose="020B0604020202020204" pitchFamily="34" charset="0"/>
              <a:buChar char="•"/>
            </a:pPr>
            <a:r>
              <a:rPr lang="en-US" dirty="0"/>
              <a:t>Family connections and resources</a:t>
            </a:r>
          </a:p>
          <a:p>
            <a:pPr marL="628650" lvl="1" indent="-171450">
              <a:buFont typeface="Arial" panose="020B0604020202020204" pitchFamily="34" charset="0"/>
              <a:buChar char="•"/>
            </a:pPr>
            <a:r>
              <a:rPr lang="en-US" dirty="0"/>
              <a:t>Parental mental health</a:t>
            </a:r>
          </a:p>
          <a:p>
            <a:pPr marL="628650" lvl="1" indent="-171450">
              <a:buFont typeface="Arial" panose="020B0604020202020204" pitchFamily="34" charset="0"/>
              <a:buChar char="•"/>
            </a:pPr>
            <a:r>
              <a:rPr lang="en-US" dirty="0"/>
              <a:t>Medication management</a:t>
            </a:r>
          </a:p>
          <a:p>
            <a:pPr marL="628650" lvl="1" indent="-171450">
              <a:buFont typeface="Arial" panose="020B0604020202020204" pitchFamily="34" charset="0"/>
              <a:buChar char="•"/>
            </a:pPr>
            <a:r>
              <a:rPr lang="en-US" dirty="0"/>
              <a:t>Parental substance use</a:t>
            </a:r>
          </a:p>
          <a:p>
            <a:pPr marL="628650" lvl="1" indent="-171450">
              <a:buFont typeface="Arial" panose="020B0604020202020204" pitchFamily="34" charset="0"/>
              <a:buChar char="•"/>
            </a:pPr>
            <a:r>
              <a:rPr lang="en-US" dirty="0"/>
              <a:t>Domestic violence</a:t>
            </a:r>
          </a:p>
          <a:p>
            <a:pPr marL="171450" lvl="0" indent="-171450">
              <a:buFont typeface="Arial" panose="020B0604020202020204" pitchFamily="34" charset="0"/>
              <a:buChar char="•"/>
            </a:pPr>
            <a:r>
              <a:rPr lang="en-US" dirty="0"/>
              <a:t>Services</a:t>
            </a:r>
            <a:r>
              <a:rPr lang="en-US" baseline="0" dirty="0"/>
              <a:t> that support the child’s well-being must address:</a:t>
            </a:r>
          </a:p>
          <a:p>
            <a:pPr marL="628650" lvl="1" indent="-171450">
              <a:buFont typeface="Arial" panose="020B0604020202020204" pitchFamily="34" charset="0"/>
              <a:buChar char="•"/>
            </a:pPr>
            <a:r>
              <a:rPr lang="en-US" dirty="0"/>
              <a:t>Well-being/behavior</a:t>
            </a:r>
          </a:p>
          <a:p>
            <a:pPr marL="628650" lvl="1" indent="-171450">
              <a:buFont typeface="Arial" panose="020B0604020202020204" pitchFamily="34" charset="0"/>
              <a:buChar char="•"/>
            </a:pPr>
            <a:r>
              <a:rPr lang="en-US" dirty="0" smtClean="0"/>
              <a:t>Development/health</a:t>
            </a:r>
            <a:endParaRPr lang="en-US" dirty="0"/>
          </a:p>
          <a:p>
            <a:pPr marL="628650" lvl="1" indent="-171450">
              <a:buFont typeface="Arial" panose="020B0604020202020204" pitchFamily="34" charset="0"/>
              <a:buChar char="•"/>
            </a:pPr>
            <a:r>
              <a:rPr lang="en-US" dirty="0"/>
              <a:t>School readiness</a:t>
            </a:r>
          </a:p>
          <a:p>
            <a:pPr marL="628650" lvl="1" indent="-171450">
              <a:buFont typeface="Arial" panose="020B0604020202020204" pitchFamily="34" charset="0"/>
              <a:buChar char="•"/>
            </a:pPr>
            <a:r>
              <a:rPr lang="en-US" dirty="0"/>
              <a:t>Trauma</a:t>
            </a:r>
          </a:p>
          <a:p>
            <a:pPr marL="628650" lvl="1" indent="-171450">
              <a:buFont typeface="Arial" panose="020B0604020202020204" pitchFamily="34" charset="0"/>
              <a:buChar char="•"/>
            </a:pPr>
            <a:r>
              <a:rPr lang="en-US" dirty="0"/>
              <a:t>Mental health</a:t>
            </a:r>
          </a:p>
          <a:p>
            <a:pPr marL="628650" lvl="1" indent="-171450">
              <a:buFont typeface="Arial" panose="020B0604020202020204" pitchFamily="34" charset="0"/>
              <a:buChar char="•"/>
            </a:pPr>
            <a:r>
              <a:rPr lang="en-US" dirty="0"/>
              <a:t>Adolescent substance use</a:t>
            </a:r>
          </a:p>
          <a:p>
            <a:pPr marL="628650" lvl="1" indent="-171450">
              <a:buFont typeface="Arial" panose="020B0604020202020204" pitchFamily="34" charset="0"/>
              <a:buChar char="•"/>
            </a:pPr>
            <a:r>
              <a:rPr lang="en-US" dirty="0"/>
              <a:t>At-risk youth prevention</a:t>
            </a:r>
          </a:p>
          <a:p>
            <a:pPr marL="171450" lvl="0" indent="-171450">
              <a:buFont typeface="Arial" panose="020B0604020202020204" pitchFamily="34" charset="0"/>
              <a:buChar char="•"/>
            </a:pPr>
            <a:r>
              <a:rPr lang="en-US" dirty="0"/>
              <a:t>Supporting</a:t>
            </a:r>
            <a:r>
              <a:rPr lang="en-US" baseline="0" dirty="0"/>
              <a:t> the entire family's recovery and well-being means providing:</a:t>
            </a:r>
          </a:p>
          <a:p>
            <a:pPr marL="628650" lvl="1" indent="-171450">
              <a:buFont typeface="Arial" panose="020B0604020202020204" pitchFamily="34" charset="0"/>
              <a:buChar char="•"/>
            </a:pPr>
            <a:r>
              <a:rPr lang="en-US" dirty="0"/>
              <a:t>Basic necessities</a:t>
            </a:r>
          </a:p>
          <a:p>
            <a:pPr marL="628650" lvl="1" indent="-171450">
              <a:buFont typeface="Arial" panose="020B0604020202020204" pitchFamily="34" charset="0"/>
              <a:buChar char="•"/>
            </a:pPr>
            <a:r>
              <a:rPr lang="en-US" dirty="0"/>
              <a:t>Employment</a:t>
            </a:r>
          </a:p>
          <a:p>
            <a:pPr marL="628650" lvl="1" indent="-171450">
              <a:buFont typeface="Arial" panose="020B0604020202020204" pitchFamily="34" charset="0"/>
              <a:buChar char="•"/>
            </a:pPr>
            <a:r>
              <a:rPr lang="en-US" dirty="0"/>
              <a:t>Housing </a:t>
            </a:r>
          </a:p>
          <a:p>
            <a:pPr marL="628650" lvl="1" indent="-171450">
              <a:buFont typeface="Arial" panose="020B0604020202020204" pitchFamily="34" charset="0"/>
              <a:buChar char="•"/>
            </a:pPr>
            <a:r>
              <a:rPr lang="en-US" dirty="0"/>
              <a:t>Childcare</a:t>
            </a:r>
          </a:p>
          <a:p>
            <a:pPr marL="628650" lvl="1" indent="-171450">
              <a:buFont typeface="Arial" panose="020B0604020202020204" pitchFamily="34" charset="0"/>
              <a:buChar char="•"/>
            </a:pPr>
            <a:r>
              <a:rPr lang="en-US" dirty="0"/>
              <a:t>Transportation</a:t>
            </a:r>
          </a:p>
          <a:p>
            <a:pPr marL="628650" lvl="1" indent="-171450">
              <a:buFont typeface="Arial" panose="020B0604020202020204" pitchFamily="34" charset="0"/>
              <a:buChar char="•"/>
            </a:pPr>
            <a:r>
              <a:rPr lang="en-US" dirty="0"/>
              <a:t>Family counseling</a:t>
            </a:r>
          </a:p>
          <a:p>
            <a:pPr marL="628650" lvl="1" indent="-171450">
              <a:buFont typeface="Arial" panose="020B0604020202020204" pitchFamily="34" charset="0"/>
              <a:buChar char="•"/>
            </a:pPr>
            <a:r>
              <a:rPr lang="en-US" dirty="0"/>
              <a:t>Specialized parenting</a:t>
            </a:r>
          </a:p>
        </p:txBody>
      </p:sp>
      <p:sp>
        <p:nvSpPr>
          <p:cNvPr id="4" name="Slide Number Placeholder 3"/>
          <p:cNvSpPr>
            <a:spLocks noGrp="1"/>
          </p:cNvSpPr>
          <p:nvPr>
            <p:ph type="sldNum" sz="quarter" idx="10"/>
          </p:nvPr>
        </p:nvSpPr>
        <p:spPr/>
        <p:txBody>
          <a:bodyPr/>
          <a:lstStyle/>
          <a:p>
            <a:fld id="{CF34A6E2-1780-4924-9497-DF7877FC2D45}"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4305224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The</a:t>
            </a:r>
            <a:r>
              <a:rPr lang="en-US" baseline="0" dirty="0"/>
              <a:t> second key step is establishing individual and cross-system roles and responsibilities.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aseline="0" dirty="0">
                <a:solidFill>
                  <a:prstClr val="black"/>
                </a:solidFill>
                <a:latin typeface="Arial" panose="020B0604020202020204" pitchFamily="34" charset="0"/>
                <a:cs typeface="Arial" panose="020B0604020202020204" pitchFamily="34" charset="0"/>
              </a:rPr>
              <a:t>Child welfare, treatment, and court systems often do not understand what the other system’s processes and roles include. Taking the time to understand these varying processes is an important step toward building trust and a strong partnership.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aseline="0"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baseline="0" dirty="0">
                <a:solidFill>
                  <a:prstClr val="black"/>
                </a:solidFill>
                <a:latin typeface="Arial" panose="020B0604020202020204" pitchFamily="34" charset="0"/>
                <a:cs typeface="Arial" panose="020B0604020202020204" pitchFamily="34" charset="0"/>
              </a:rPr>
              <a:t>*** Share with participants any agreements with local providers. Some child welfare agencies receive regular client progress through biweekly or monthly reports. If there are no agreements, talk to participants about establishing relationships with providers. After the training, they can meet with local providers to understand their programs. Establishing relationships early on is key. </a:t>
            </a:r>
          </a:p>
          <a:p>
            <a:endParaRPr lang="en-US" dirty="0"/>
          </a:p>
        </p:txBody>
      </p:sp>
      <p:sp>
        <p:nvSpPr>
          <p:cNvPr id="4" name="Slide Number Placeholder 3"/>
          <p:cNvSpPr>
            <a:spLocks noGrp="1"/>
          </p:cNvSpPr>
          <p:nvPr>
            <p:ph type="sldNum" sz="quarter" idx="10"/>
          </p:nvPr>
        </p:nvSpPr>
        <p:spPr/>
        <p:txBody>
          <a:bodyPr/>
          <a:lstStyle/>
          <a:p>
            <a:fld id="{0A055F39-DBF2-4708-9D0C-92AF29BAD49E}"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15008792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r>
              <a:rPr lang="en-US" dirty="0"/>
              <a:t>Conversations</a:t>
            </a:r>
            <a:r>
              <a:rPr lang="en-US" baseline="0" dirty="0"/>
              <a:t> about current operations can be very enlightening for partnership members to raise awareness about processes, clarify any misunderstandings, develop a shared common language, and identify opportunities for improvements. These discussions can happen by conducting a physical walk-through of the different systems or by virtually walking through processes and roles in a discussion. </a:t>
            </a:r>
            <a:endParaRPr lang="en-US" dirty="0"/>
          </a:p>
        </p:txBody>
      </p:sp>
      <p:sp>
        <p:nvSpPr>
          <p:cNvPr id="4" name="Slide Number Placeholder 3"/>
          <p:cNvSpPr>
            <a:spLocks noGrp="1"/>
          </p:cNvSpPr>
          <p:nvPr>
            <p:ph type="sldNum" sz="quarter" idx="10"/>
          </p:nvPr>
        </p:nvSpPr>
        <p:spPr/>
        <p:txBody>
          <a:bodyPr/>
          <a:lstStyle/>
          <a:p>
            <a:pPr>
              <a:defRPr/>
            </a:pPr>
            <a:fld id="{A55A32C8-0DC5-4718-A108-7D5D37A47D47}"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2781282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a:t>
            </a:r>
            <a:r>
              <a:rPr lang="en-US" baseline="0" dirty="0"/>
              <a:t> are the benefits of building trust between the systems, but this can also happen at an individual case level. Establish relationships with your local providers; get to know their staff. </a:t>
            </a:r>
            <a:endParaRPr lang="en-US" dirty="0"/>
          </a:p>
        </p:txBody>
      </p:sp>
      <p:sp>
        <p:nvSpPr>
          <p:cNvPr id="4" name="Slide Number Placeholder 3"/>
          <p:cNvSpPr>
            <a:spLocks noGrp="1"/>
          </p:cNvSpPr>
          <p:nvPr>
            <p:ph type="sldNum" sz="quarter" idx="10"/>
          </p:nvPr>
        </p:nvSpPr>
        <p:spPr/>
        <p:txBody>
          <a:bodyPr/>
          <a:lstStyle/>
          <a:p>
            <a:fld id="{F3198A7A-8E6F-4C58-BBA5-59D9D78DB376}"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2923607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The</a:t>
            </a:r>
            <a:r>
              <a:rPr lang="en-US" baseline="0" dirty="0"/>
              <a:t> third key step in building an effective collaboration is establishing joint policies for information sharing.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This section will cover considerations for information sharing, including confidentiality, developing releases of information, and key information needed by each system.</a:t>
            </a:r>
            <a:endParaRPr lang="en-US" sz="1200" baseline="0" dirty="0">
              <a:solidFill>
                <a:prstClr val="black"/>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0A055F39-DBF2-4708-9D0C-92AF29BAD49E}"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27273182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Systems interact with each other constantly and through a variety of mechanisms. Nonetheless, communication breakdowns, misunderstandings, and gaps are common experiences for agency staff and families alike. </a:t>
            </a:r>
          </a:p>
          <a:p>
            <a:pPr marL="0" indent="0">
              <a:buFont typeface="Arial" panose="020B0604020202020204" pitchFamily="34" charset="0"/>
              <a:buNone/>
            </a:pPr>
            <a:endParaRPr lang="en-US" sz="1200" b="0"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Effective communication is the ingredient common to values, principles, trust, and action. The key to quality services is not the tools that are used, but how information from tools and other sources is shared. </a:t>
            </a:r>
          </a:p>
          <a:p>
            <a:pPr marL="0" indent="0">
              <a:buFont typeface="Arial" panose="020B0604020202020204" pitchFamily="34" charset="0"/>
              <a:buNone/>
            </a:pPr>
            <a:endParaRPr lang="en-US" sz="1200" b="0"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The clearest test of interagency consensus is whether it works to communicate the status of both parents and their children, because both are affected by abuse, neglect, and substance use disorders. It is important to identify key points in all systems where effective communication can and must take place. It is critical to develop clear administrative policies and protocols for the proper exchange of confidential information. </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Information sharing can occur at both the front-line level and the administrative level.</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At the administrative level, the partners need to create a method that links their administrative information system databases so that they can track progress. The most commonly used methods to match data on families served by different systems and share administrative information include:</a:t>
            </a:r>
          </a:p>
          <a:p>
            <a:pPr marL="171450" lvl="0" indent="-171450">
              <a:buFont typeface="Arial" panose="020B0604020202020204" pitchFamily="34" charset="0"/>
              <a:buChar char="•"/>
            </a:pPr>
            <a:r>
              <a:rPr lang="en-US" b="0" i="0" u="none" strike="noStrike" kern="1200" baseline="0" dirty="0">
                <a:solidFill>
                  <a:schemeClr val="tx1"/>
                </a:solidFill>
                <a:latin typeface="+mn-lt"/>
                <a:ea typeface="+mn-ea"/>
                <a:cs typeface="+mn-cs"/>
              </a:rPr>
              <a:t>Using existing identifiers in multiple databases and developing a logical syntax to match records across databases</a:t>
            </a:r>
          </a:p>
          <a:p>
            <a:pPr marL="171450" lvl="0" indent="-171450">
              <a:buFont typeface="Arial" panose="020B0604020202020204" pitchFamily="34" charset="0"/>
              <a:buChar char="•"/>
            </a:pPr>
            <a:r>
              <a:rPr lang="en-US" b="0" i="0" u="none" strike="noStrike" kern="1200" baseline="0" dirty="0">
                <a:solidFill>
                  <a:schemeClr val="tx1"/>
                </a:solidFill>
                <a:latin typeface="+mn-lt"/>
                <a:ea typeface="+mn-ea"/>
                <a:cs typeface="+mn-cs"/>
              </a:rPr>
              <a:t>Developing common identifiers in multiple databases and merging data files or conducting statistical analyses of data from different datasets to create cross-system management reports</a:t>
            </a:r>
          </a:p>
          <a:p>
            <a:pPr marL="628650" lvl="1" indent="-171450">
              <a:buFont typeface="Arial" panose="020B0604020202020204" pitchFamily="34" charset="0"/>
              <a:buChar char="•"/>
            </a:pPr>
            <a:endParaRPr lang="en-US" b="0" i="0" u="none" strike="noStrike" kern="1200" baseline="0" dirty="0">
              <a:solidFill>
                <a:schemeClr val="tx1"/>
              </a:solidFill>
              <a:latin typeface="+mn-lt"/>
              <a:ea typeface="+mn-ea"/>
              <a:cs typeface="+mn-cs"/>
            </a:endParaRPr>
          </a:p>
          <a:p>
            <a:pPr marL="0" lvl="0" indent="0">
              <a:buFont typeface="Arial" panose="020B0604020202020204" pitchFamily="34" charset="0"/>
              <a:buNone/>
            </a:pPr>
            <a:r>
              <a:rPr lang="en-US" b="1" i="0" u="none" strike="noStrike" kern="1200" baseline="0" dirty="0">
                <a:solidFill>
                  <a:schemeClr val="tx1"/>
                </a:solidFill>
                <a:latin typeface="+mn-lt"/>
                <a:ea typeface="+mn-ea"/>
                <a:cs typeface="+mn-cs"/>
              </a:rPr>
              <a:t>***Share with participants what specific release of information to use. Include a copy of this release in your training material. Go through the release and discuss how to fill the release out. Workers should carry this release on their home visits. </a:t>
            </a:r>
          </a:p>
        </p:txBody>
      </p:sp>
      <p:sp>
        <p:nvSpPr>
          <p:cNvPr id="4" name="Slide Number Placeholder 3"/>
          <p:cNvSpPr>
            <a:spLocks noGrp="1"/>
          </p:cNvSpPr>
          <p:nvPr>
            <p:ph type="sldNum" sz="quarter" idx="10"/>
          </p:nvPr>
        </p:nvSpPr>
        <p:spPr/>
        <p:txBody>
          <a:bodyPr/>
          <a:lstStyle/>
          <a:p>
            <a:fld id="{3C3D76B2-DD05-4D56-B400-C1EAFBFECDF0}"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20942024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baseline="0" dirty="0">
                <a:solidFill>
                  <a:schemeClr val="tx1"/>
                </a:solidFill>
                <a:latin typeface="+mn-lt"/>
                <a:ea typeface="+mn-ea"/>
                <a:cs typeface="+mn-cs"/>
              </a:rPr>
              <a:t>Developing administrative policies and protocols to enhance cross-system communication is particularly critical when the information to be shared is considered confidential by one or more systems. Systems operate within strict federal, state, and local guidelines regarding how information about families may be shared, and families have a legal and ethical right to trust that information about them will be kept private.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baseline="0" dirty="0">
                <a:solidFill>
                  <a:schemeClr val="tx1"/>
                </a:solidFill>
                <a:latin typeface="+mn-lt"/>
                <a:ea typeface="+mn-ea"/>
                <a:cs typeface="+mn-cs"/>
              </a:rPr>
              <a:t>Guidance for sharing this information must conform to federal government regulations 42 CFR Part 2 and the Health Insurance Portability and Accountability Act of 1996 (HIPAA) privacy rule.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r>
              <a:rPr lang="en-US" sz="1200" b="0" i="0" kern="1200" dirty="0">
                <a:solidFill>
                  <a:schemeClr val="tx1"/>
                </a:solidFill>
                <a:effectLst/>
                <a:latin typeface="+mn-lt"/>
                <a:ea typeface="+mn-ea"/>
                <a:cs typeface="+mn-cs"/>
              </a:rPr>
              <a:t>HIPAA: The Rule strikes a balance that permits important uses of information, while protecting the privacy of people who seek care and healing. </a:t>
            </a:r>
          </a:p>
          <a:p>
            <a:pPr marL="0" indent="0">
              <a:buFont typeface="Arial" panose="020B0604020202020204" pitchFamily="34" charset="0"/>
              <a:buNone/>
            </a:pP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42 CFR Part 2 states that most disclosures are permissible if a client has signed a valid consent form that has not expired or been revoked. When information is disclosed with the parent’s written consent, the disclosing entity must include a notice that “re-disclosure” of the information is prohibited without further authorization from the parent. If a parent authorizes a substance use disorder treatment provider to share certain information with the child welfare worker, that worker is not allowed to share this information with anyone else, even the parent’s attorney, if the other person is not specifically identified on the consent form.  </a:t>
            </a:r>
          </a:p>
          <a:p>
            <a:pPr marL="0" indent="0">
              <a:buFont typeface="Arial" panose="020B0604020202020204" pitchFamily="34" charset="0"/>
              <a:buNone/>
            </a:pPr>
            <a:endParaRPr lang="en-US" sz="1200" b="0"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In the absence of consent, disclosure of this information may only be made pursuant to a judge’s order that authorizes a substance use disorder treatment program to disclose patient-identifying information in the absence of a consent form. The order can only be issued after a motion is made by the requesting party on notice to the treatment agency and the parent. The court must make a finding that there is “good cause” that outweighs the need for confidentiality prior to making the order for the release of information. </a:t>
            </a:r>
          </a:p>
          <a:p>
            <a:endParaRPr lang="en-US" sz="1200" b="0" i="0" u="none" strike="noStrike" kern="1200" baseline="0" dirty="0">
              <a:solidFill>
                <a:schemeClr val="tx1"/>
              </a:solidFill>
              <a:latin typeface="+mn-lt"/>
              <a:ea typeface="+mn-ea"/>
              <a:cs typeface="+mn-cs"/>
            </a:endParaRPr>
          </a:p>
          <a:p>
            <a:r>
              <a:rPr lang="en-US" sz="1200" b="1" kern="1200" dirty="0">
                <a:solidFill>
                  <a:schemeClr val="tx1"/>
                </a:solidFill>
                <a:effectLst/>
                <a:latin typeface="+mn-lt"/>
                <a:ea typeface="+mn-ea"/>
                <a:cs typeface="+mn-cs"/>
              </a:rPr>
              <a:t>***In order for substance use disorder treatment providers to release information under a release of information, the release of information must be 42 CFR Part 2 compliant. The trainer should share a release form that the agency uses to communicate with substance use disorder treatment providers—not all general release forms meet the standards set by 42 CFR</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Part 2. If a release form is not signed or in place, most substance use disorder treatment providers will say they cannot confirm or deny a person is even a client. </a:t>
            </a:r>
            <a:endParaRPr lang="en-US" sz="1200" kern="1200" dirty="0">
              <a:solidFill>
                <a:schemeClr val="tx1"/>
              </a:solidFill>
              <a:effectLst/>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1E9A4A7-1A6C-4E21-BC83-DE59DC576A27}"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24872798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baseline="0" dirty="0">
                <a:solidFill>
                  <a:schemeClr val="tx1"/>
                </a:solidFill>
                <a:latin typeface="+mn-lt"/>
                <a:ea typeface="+mn-ea"/>
                <a:cs typeface="+mn-cs"/>
              </a:rPr>
              <a:t>Because confidentiality requirements for substance use disorder treatment are very stringent, the worker/counselor team must work with parents to obtain permission to share information about the type and progress of treatment toward favorable outcomes.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A consent form signed by the parent is probably the most common strategy for facilitating cross-system communication. </a:t>
            </a:r>
          </a:p>
          <a:p>
            <a:pPr marL="171450" indent="-171450">
              <a:buFont typeface="Arial" panose="020B0604020202020204" pitchFamily="34" charset="0"/>
              <a:buChar char="•"/>
            </a:pPr>
            <a:endParaRPr lang="en-US" sz="1200" b="0" i="0" u="none" strike="noStrike" kern="1200" baseline="0" dirty="0">
              <a:solidFill>
                <a:schemeClr val="tx1"/>
              </a:solidFill>
              <a:effectLst/>
              <a:latin typeface="+mn-lt"/>
              <a:ea typeface="+mn-ea"/>
              <a:cs typeface="+mn-cs"/>
            </a:endParaRPr>
          </a:p>
          <a:p>
            <a:pPr marL="0" indent="0">
              <a:buFont typeface="Arial" panose="020B0604020202020204" pitchFamily="34" charset="0"/>
              <a:buNone/>
            </a:pPr>
            <a:r>
              <a:rPr lang="en-US" sz="1200" b="1" i="0" u="none" strike="noStrike" kern="1200" baseline="0" dirty="0">
                <a:solidFill>
                  <a:schemeClr val="tx1"/>
                </a:solidFill>
                <a:effectLst/>
                <a:latin typeface="+mn-lt"/>
                <a:ea typeface="+mn-ea"/>
                <a:cs typeface="+mn-cs"/>
              </a:rPr>
              <a:t>*** It is important to let participants know that a compliant 42 CFR Part 2 release must be signed for treatment providers to share information with child welfare.  </a:t>
            </a:r>
            <a:endParaRPr lang="en-US" sz="1200" b="1" i="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F3198A7A-8E6F-4C58-BBA5-59D9D78DB376}" type="slidenum">
              <a:rPr lang="en-US" smtClean="0"/>
              <a:t>27</a:t>
            </a:fld>
            <a:endParaRPr lang="en-US"/>
          </a:p>
        </p:txBody>
      </p:sp>
    </p:spTree>
    <p:extLst>
      <p:ext uri="{BB962C8B-B14F-4D97-AF65-F5344CB8AC3E}">
        <p14:creationId xmlns:p14="http://schemas.microsoft.com/office/powerpoint/2010/main" val="41330145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baseline="0" dirty="0">
                <a:solidFill>
                  <a:schemeClr val="tx1"/>
                </a:solidFill>
                <a:latin typeface="+mn-lt"/>
                <a:ea typeface="+mn-ea"/>
                <a:cs typeface="+mn-cs"/>
              </a:rPr>
              <a:t>Now that an appropriate release is signed and in place, what information should be shared?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baseline="0" dirty="0">
                <a:solidFill>
                  <a:schemeClr val="tx1"/>
                </a:solidFill>
                <a:latin typeface="+mn-lt"/>
                <a:ea typeface="+mn-ea"/>
                <a:cs typeface="+mn-cs"/>
              </a:rPr>
              <a:t>Not all information discussed in treatment needs to be shared with child welfare. Privacy considerations dictate that there be limits on the nature and extent of disclosure information. For instance, a parent may share details of traumatic life events with treatment counselors; however, legal professionals do not need those details to develop their advocacy positions or court orders.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baseline="0" dirty="0">
                <a:solidFill>
                  <a:schemeClr val="tx1"/>
                </a:solidFill>
                <a:latin typeface="+mn-lt"/>
                <a:ea typeface="+mn-ea"/>
                <a:cs typeface="+mn-cs"/>
              </a:rPr>
              <a:t>Working with local treatment agencies to come up with standard information to be shared is important.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baseline="0" dirty="0">
                <a:solidFill>
                  <a:schemeClr val="tx1"/>
                </a:solidFill>
                <a:latin typeface="+mn-lt"/>
                <a:ea typeface="+mn-ea"/>
                <a:cs typeface="+mn-cs"/>
              </a:rPr>
              <a:t>Often, attendance in treatment, drug testing results, and progress in treatment are shared with a signed consent. In some communities, child welfare has agreed to share </a:t>
            </a:r>
            <a:r>
              <a:rPr lang="en-US" sz="1200" b="0" i="0" u="none" strike="noStrike" kern="1200" baseline="0" dirty="0" smtClean="0">
                <a:solidFill>
                  <a:schemeClr val="tx1"/>
                </a:solidFill>
                <a:latin typeface="+mn-lt"/>
                <a:ea typeface="+mn-ea"/>
                <a:cs typeface="+mn-cs"/>
              </a:rPr>
              <a:t>service or case </a:t>
            </a:r>
            <a:r>
              <a:rPr lang="en-US" sz="1200" b="0" i="0" u="none" strike="noStrike" kern="1200" baseline="0" dirty="0">
                <a:solidFill>
                  <a:schemeClr val="tx1"/>
                </a:solidFill>
                <a:latin typeface="+mn-lt"/>
                <a:ea typeface="+mn-ea"/>
                <a:cs typeface="+mn-cs"/>
              </a:rPr>
              <a:t>plans with treatment providers, and treatment providers share treatment plans with child welfare. Relapse prevention plans and safety plans can help inform each process.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baseline="0" dirty="0">
                <a:solidFill>
                  <a:schemeClr val="tx1"/>
                </a:solidFill>
                <a:latin typeface="+mn-lt"/>
                <a:ea typeface="+mn-ea"/>
                <a:cs typeface="+mn-cs"/>
              </a:rPr>
              <a:t>It is important to discuss with families exactly what information will be shared between treatment and child welfare. Some parents may only agree to share attendance and drug testing results. Discuss with the parent you are working with what information is to be shared and what concerns they may have about information sharing. Some parents may want to limit the information shared. This is a great opportunity to engage the parent and a treatment provider in a collaborative discussion about concerns around sharing of information.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baseline="0" dirty="0">
              <a:solidFill>
                <a:schemeClr val="tx1"/>
              </a:solidFill>
              <a:latin typeface="+mn-lt"/>
              <a:ea typeface="+mn-ea"/>
              <a:cs typeface="+mn-cs"/>
            </a:endParaRPr>
          </a:p>
          <a:p>
            <a:r>
              <a:rPr lang="en-US" sz="1200" b="1" kern="1200" dirty="0">
                <a:solidFill>
                  <a:schemeClr val="tx1"/>
                </a:solidFill>
                <a:effectLst/>
                <a:latin typeface="+mn-lt"/>
                <a:ea typeface="+mn-ea"/>
                <a:cs typeface="+mn-cs"/>
              </a:rPr>
              <a:t>***As part of a large group discussion, make a list of types of information that child welfare should share with substance use disorder treatment providers with a signed consent. Next, make a list of the types of information that substance use disorder treatment providers should share with child welfare and information that child welfare should share with substance use disorder treatment providers with a signed consent.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CA9F0EF-17F4-4CFB-AC76-47301EB0C93F}"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38758984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Sharing information with treatment providers must start with the referral to assessment. Early information will give treatment providers a fuller picture of the parent and ongoing concerns.</a:t>
            </a:r>
          </a:p>
          <a:p>
            <a:pPr marL="0" indent="0">
              <a:buFont typeface="Arial" panose="020B0604020202020204" pitchFamily="34" charset="0"/>
              <a:buNone/>
            </a:pPr>
            <a:endParaRPr lang="en-US" sz="1200" b="0"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Information sharing should continue after parents engage in treatment. The stress and complexity of a child welfare case will have considerable impact on a parent’s emotional functioning.</a:t>
            </a:r>
          </a:p>
          <a:p>
            <a:pPr marL="0" indent="0">
              <a:buFont typeface="Arial" panose="020B0604020202020204" pitchFamily="34" charset="0"/>
              <a:buNone/>
            </a:pPr>
            <a:endParaRPr lang="en-US" sz="1200" b="0"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Treatment providers need to know about issues and progress in order to fully support parents and help parents try to avoid potential relapse. </a:t>
            </a:r>
          </a:p>
          <a:p>
            <a:pPr marL="0" indent="0">
              <a:buFont typeface="Arial" panose="020B0604020202020204" pitchFamily="34" charset="0"/>
              <a:buNone/>
            </a:pPr>
            <a:endParaRPr lang="en-US" sz="1200" b="0"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A parent should be aware of the information that is to be shared. </a:t>
            </a:r>
          </a:p>
          <a:p>
            <a:pPr marL="0" indent="0">
              <a:buFont typeface="Arial" panose="020B0604020202020204" pitchFamily="34" charset="0"/>
              <a:buNone/>
            </a:pPr>
            <a:endParaRPr lang="en-US" sz="1200" b="0"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Information sharing should continue after parents are engaged in treatment.  </a:t>
            </a:r>
          </a:p>
          <a:p>
            <a:pPr marL="0" indent="0">
              <a:buFont typeface="Arial" panose="020B0604020202020204" pitchFamily="34" charset="0"/>
              <a:buNone/>
            </a:pPr>
            <a:endParaRPr lang="en-US" sz="1200" b="0"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n-US" sz="1200" b="1" i="0" u="none" strike="noStrike" kern="1200" baseline="0" dirty="0">
                <a:solidFill>
                  <a:schemeClr val="tx1"/>
                </a:solidFill>
                <a:latin typeface="+mn-lt"/>
                <a:ea typeface="+mn-ea"/>
                <a:cs typeface="+mn-cs"/>
              </a:rPr>
              <a:t>***How did the list you created compare to this list?</a:t>
            </a:r>
          </a:p>
        </p:txBody>
      </p:sp>
      <p:sp>
        <p:nvSpPr>
          <p:cNvPr id="4" name="Slide Number Placeholder 3"/>
          <p:cNvSpPr>
            <a:spLocks noGrp="1"/>
          </p:cNvSpPr>
          <p:nvPr>
            <p:ph type="sldNum" sz="quarter" idx="10"/>
          </p:nvPr>
        </p:nvSpPr>
        <p:spPr/>
        <p:txBody>
          <a:bodyPr/>
          <a:lstStyle/>
          <a:p>
            <a:fld id="{F3198A7A-8E6F-4C58-BBA5-59D9D78DB376}" type="slidenum">
              <a:rPr lang="en-US" smtClean="0"/>
              <a:t>29</a:t>
            </a:fld>
            <a:endParaRPr lang="en-US"/>
          </a:p>
        </p:txBody>
      </p:sp>
    </p:spTree>
    <p:extLst>
      <p:ext uri="{BB962C8B-B14F-4D97-AF65-F5344CB8AC3E}">
        <p14:creationId xmlns:p14="http://schemas.microsoft.com/office/powerpoint/2010/main" val="2485518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goal of Training</a:t>
            </a:r>
            <a:r>
              <a:rPr lang="en-US" sz="1200" kern="1200" baseline="0" dirty="0">
                <a:solidFill>
                  <a:schemeClr val="tx1"/>
                </a:solidFill>
                <a:effectLst/>
                <a:latin typeface="+mn-lt"/>
                <a:ea typeface="+mn-ea"/>
                <a:cs typeface="+mn-cs"/>
              </a:rPr>
              <a:t> Module 7 </a:t>
            </a:r>
            <a:r>
              <a:rPr lang="en-US" sz="1200" kern="1200" dirty="0">
                <a:solidFill>
                  <a:schemeClr val="tx1"/>
                </a:solidFill>
                <a:effectLst/>
                <a:latin typeface="+mn-lt"/>
                <a:ea typeface="+mn-ea"/>
                <a:cs typeface="+mn-cs"/>
              </a:rPr>
              <a:t>is to provide child welfare workers with an understanding of the importance of collaborating with other service providers.  The module provides an overview of confidentiality laws and the requirement for releases of information to work collaboratively</a:t>
            </a:r>
            <a:r>
              <a:rPr lang="en-US" sz="1200" kern="1200" baseline="0" dirty="0">
                <a:solidFill>
                  <a:schemeClr val="tx1"/>
                </a:solidFill>
                <a:effectLst/>
                <a:latin typeface="+mn-lt"/>
                <a:ea typeface="+mn-ea"/>
                <a:cs typeface="+mn-cs"/>
              </a:rPr>
              <a:t> with treatment providers to serve families</a:t>
            </a:r>
            <a:r>
              <a:rPr lang="en-US" sz="1200" kern="1200" dirty="0">
                <a:solidFill>
                  <a:schemeClr val="tx1"/>
                </a:solidFill>
                <a:effectLst/>
                <a:latin typeface="+mn-lt"/>
                <a:ea typeface="+mn-ea"/>
                <a:cs typeface="+mn-cs"/>
              </a:rPr>
              <a:t>. It</a:t>
            </a:r>
            <a:r>
              <a:rPr lang="en-US" sz="1200" kern="1200" baseline="0" dirty="0">
                <a:solidFill>
                  <a:schemeClr val="tx1"/>
                </a:solidFill>
                <a:effectLst/>
                <a:latin typeface="+mn-lt"/>
                <a:ea typeface="+mn-ea"/>
                <a:cs typeface="+mn-cs"/>
              </a:rPr>
              <a:t> is important when working with treatment providers to understand the types of information to gather and share.  </a:t>
            </a:r>
            <a:r>
              <a:rPr lang="en-US" sz="1200" kern="1200" dirty="0">
                <a:solidFill>
                  <a:schemeClr val="tx1"/>
                </a:solidFill>
                <a:effectLst/>
                <a:latin typeface="+mn-lt"/>
                <a:ea typeface="+mn-ea"/>
                <a:cs typeface="+mn-cs"/>
              </a:rPr>
              <a:t>This module concludes with ways to build a collaborative team to support successful outcomes for children and families. </a:t>
            </a:r>
            <a:endParaRPr lang="en-US" dirty="0"/>
          </a:p>
        </p:txBody>
      </p:sp>
      <p:sp>
        <p:nvSpPr>
          <p:cNvPr id="4" name="Slide Number Placeholder 3"/>
          <p:cNvSpPr>
            <a:spLocks noGrp="1"/>
          </p:cNvSpPr>
          <p:nvPr>
            <p:ph type="sldNum" sz="quarter" idx="10"/>
          </p:nvPr>
        </p:nvSpPr>
        <p:spPr/>
        <p:txBody>
          <a:bodyPr/>
          <a:lstStyle/>
          <a:p>
            <a:fld id="{F3198A7A-8E6F-4C58-BBA5-59D9D78DB376}" type="slidenum">
              <a:rPr lang="en-US" smtClean="0"/>
              <a:t>3</a:t>
            </a:fld>
            <a:endParaRPr lang="en-US"/>
          </a:p>
        </p:txBody>
      </p:sp>
    </p:spTree>
    <p:extLst>
      <p:ext uri="{BB962C8B-B14F-4D97-AF65-F5344CB8AC3E}">
        <p14:creationId xmlns:p14="http://schemas.microsoft.com/office/powerpoint/2010/main" val="6629945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Child welfare should know how a parent is progressing in treatment, although they do not need the specific clinical details.  Collaboration with treatment professionals is essential to </a:t>
            </a:r>
            <a:r>
              <a:rPr lang="en-US" sz="1200" b="0" i="0" u="none" strike="noStrike" kern="1200" baseline="0" dirty="0" smtClean="0">
                <a:solidFill>
                  <a:schemeClr val="tx1"/>
                </a:solidFill>
                <a:latin typeface="+mn-lt"/>
                <a:ea typeface="+mn-ea"/>
                <a:cs typeface="+mn-cs"/>
              </a:rPr>
              <a:t>meeting </a:t>
            </a:r>
            <a:r>
              <a:rPr lang="en-US" sz="1200" b="0" i="0" u="none" strike="noStrike" kern="1200" baseline="0" dirty="0">
                <a:solidFill>
                  <a:schemeClr val="tx1"/>
                </a:solidFill>
                <a:latin typeface="+mn-lt"/>
                <a:ea typeface="+mn-ea"/>
                <a:cs typeface="+mn-cs"/>
              </a:rPr>
              <a:t>the needs of families.  This list includes the type of information that treatment professionals can share with child welfare and court professionals.</a:t>
            </a:r>
          </a:p>
          <a:p>
            <a:pPr marL="0" indent="0">
              <a:buFont typeface="Arial" panose="020B0604020202020204" pitchFamily="34" charset="0"/>
              <a:buNone/>
            </a:pPr>
            <a:endParaRPr lang="en-US" sz="1200" b="0"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n-US" sz="1200" b="1" i="0" u="none" strike="noStrike" kern="1200" baseline="0" dirty="0">
                <a:solidFill>
                  <a:schemeClr val="tx1"/>
                </a:solidFill>
                <a:latin typeface="+mn-lt"/>
                <a:ea typeface="+mn-ea"/>
                <a:cs typeface="+mn-cs"/>
              </a:rPr>
              <a:t>***How does this list compare to the list you created?  Is there any additional information you think you need?  </a:t>
            </a:r>
            <a:endParaRPr lang="en-US" b="1" dirty="0"/>
          </a:p>
        </p:txBody>
      </p:sp>
      <p:sp>
        <p:nvSpPr>
          <p:cNvPr id="4" name="Slide Number Placeholder 3"/>
          <p:cNvSpPr>
            <a:spLocks noGrp="1"/>
          </p:cNvSpPr>
          <p:nvPr>
            <p:ph type="sldNum" sz="quarter" idx="10"/>
          </p:nvPr>
        </p:nvSpPr>
        <p:spPr/>
        <p:txBody>
          <a:bodyPr/>
          <a:lstStyle/>
          <a:p>
            <a:fld id="{F3198A7A-8E6F-4C58-BBA5-59D9D78DB376}" type="slidenum">
              <a:rPr lang="en-US" smtClean="0"/>
              <a:t>30</a:t>
            </a:fld>
            <a:endParaRPr lang="en-US"/>
          </a:p>
        </p:txBody>
      </p:sp>
    </p:spTree>
    <p:extLst>
      <p:ext uri="{BB962C8B-B14F-4D97-AF65-F5344CB8AC3E}">
        <p14:creationId xmlns:p14="http://schemas.microsoft.com/office/powerpoint/2010/main" val="26156224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Cross-system</a:t>
            </a:r>
            <a:r>
              <a:rPr lang="en-US" baseline="0" dirty="0"/>
              <a:t> communication is not always successful.  Sometimes, even with a release in place, the substance use disorder treatment provider does not return your calls or send you information.  Work to establish a relationship with your treatment providers.  Investigate to determine why communication is difficult. </a:t>
            </a:r>
            <a:endParaRPr lang="en-US" dirty="0"/>
          </a:p>
        </p:txBody>
      </p:sp>
      <p:sp>
        <p:nvSpPr>
          <p:cNvPr id="4" name="Slide Number Placeholder 3"/>
          <p:cNvSpPr>
            <a:spLocks noGrp="1"/>
          </p:cNvSpPr>
          <p:nvPr>
            <p:ph type="sldNum" sz="quarter" idx="10"/>
          </p:nvPr>
        </p:nvSpPr>
        <p:spPr/>
        <p:txBody>
          <a:bodyPr/>
          <a:lstStyle/>
          <a:p>
            <a:fld id="{0CFA7F0A-9C7B-48B0-A2B8-E9068BE3247C}"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9695188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055F39-DBF2-4708-9D0C-92AF29BAD49E}"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8158338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Ideally, communication will lead to better case planning </a:t>
            </a:r>
            <a:r>
              <a:rPr lang="en-US" baseline="0" dirty="0"/>
              <a:t>and outcomes for families.</a:t>
            </a:r>
            <a:endParaRPr lang="en-US" dirty="0"/>
          </a:p>
        </p:txBody>
      </p:sp>
      <p:sp>
        <p:nvSpPr>
          <p:cNvPr id="4" name="Slide Number Placeholder 3"/>
          <p:cNvSpPr>
            <a:spLocks noGrp="1"/>
          </p:cNvSpPr>
          <p:nvPr>
            <p:ph type="sldNum" sz="quarter" idx="10"/>
          </p:nvPr>
        </p:nvSpPr>
        <p:spPr/>
        <p:txBody>
          <a:bodyPr/>
          <a:lstStyle/>
          <a:p>
            <a:fld id="{F3198A7A-8E6F-4C58-BBA5-59D9D78DB376}" type="slidenum">
              <a:rPr lang="en-US" smtClean="0"/>
              <a:t>33</a:t>
            </a:fld>
            <a:endParaRPr lang="en-US"/>
          </a:p>
        </p:txBody>
      </p:sp>
    </p:spTree>
    <p:extLst>
      <p:ext uri="{BB962C8B-B14F-4D97-AF65-F5344CB8AC3E}">
        <p14:creationId xmlns:p14="http://schemas.microsoft.com/office/powerpoint/2010/main" val="16016895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Case plans for families normally include activities, objectives, and service strategies that will help parents meet child welfare and dependency court requirements for the safety and well-being of their children. When child welfare workers are collaborating with other professionals, case plans need to incorporate joint goals and activities that are mutually supportive and informative. </a:t>
            </a:r>
          </a:p>
          <a:p>
            <a:pPr marL="0" indent="0">
              <a:buFont typeface="Arial" panose="020B0604020202020204" pitchFamily="34" charset="0"/>
              <a:buNone/>
            </a:pPr>
            <a:endParaRPr lang="en-US" sz="1200" b="0"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This list includes example joint case planning activities.</a:t>
            </a:r>
          </a:p>
          <a:p>
            <a:pPr marL="0" indent="0">
              <a:buFont typeface="Arial" panose="020B0604020202020204" pitchFamily="34" charset="0"/>
              <a:buNone/>
            </a:pPr>
            <a:endParaRPr lang="en-US" sz="1200" b="0"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Other strategies include:</a:t>
            </a:r>
          </a:p>
          <a:p>
            <a:pPr marL="171450" lvl="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Focus initially on “one day at a time” steps pertaining to the child welfare requirements until the parents are able to address long-range issues.</a:t>
            </a:r>
          </a:p>
          <a:p>
            <a:pPr marL="171450" lvl="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Use family group conferencing strategies, such as team decision-making, to ensure that all the key family participants understand the treatment and child welfare goals for the parent, and are working on ways they can support these goals.</a:t>
            </a:r>
          </a:p>
          <a:p>
            <a:pPr marL="171450" lvl="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Specify various responsibilities of other agencies involved in the case plan, such as mental health, health, and education.</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a:xfrm>
            <a:off x="4143589" y="9119474"/>
            <a:ext cx="3169920" cy="481727"/>
          </a:xfrm>
          <a:prstGeom prst="rect">
            <a:avLst/>
          </a:prstGeom>
        </p:spPr>
        <p:txBody>
          <a:bodyPr/>
          <a:lstStyle/>
          <a:p>
            <a:fld id="{3C3D76B2-DD05-4D56-B400-C1EAFBFECDF0}" type="slidenum">
              <a:rPr lang="en-US">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6955816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signed releases in place, child welfare should also share information with treatment providers.  </a:t>
            </a:r>
          </a:p>
        </p:txBody>
      </p:sp>
      <p:sp>
        <p:nvSpPr>
          <p:cNvPr id="4" name="Slide Number Placeholder 3"/>
          <p:cNvSpPr>
            <a:spLocks noGrp="1"/>
          </p:cNvSpPr>
          <p:nvPr>
            <p:ph type="sldNum" sz="quarter" idx="10"/>
          </p:nvPr>
        </p:nvSpPr>
        <p:spPr/>
        <p:txBody>
          <a:bodyPr/>
          <a:lstStyle/>
          <a:p>
            <a:fld id="{F3198A7A-8E6F-4C58-BBA5-59D9D78DB376}" type="slidenum">
              <a:rPr lang="en-US" smtClean="0"/>
              <a:t>35</a:t>
            </a:fld>
            <a:endParaRPr lang="en-US"/>
          </a:p>
        </p:txBody>
      </p:sp>
    </p:spTree>
    <p:extLst>
      <p:ext uri="{BB962C8B-B14F-4D97-AF65-F5344CB8AC3E}">
        <p14:creationId xmlns:p14="http://schemas.microsoft.com/office/powerpoint/2010/main" val="31142545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possible and appropriate, treatment providers should</a:t>
            </a:r>
            <a:r>
              <a:rPr lang="en-US" baseline="0" dirty="0"/>
              <a:t> be invited to child welfare case reviews. This can help inform the case plan, as well as provide information to the treatment provider.  Each system has something to add to the conversation to understand the current family situation.  </a:t>
            </a:r>
            <a:endParaRPr lang="en-US" dirty="0"/>
          </a:p>
        </p:txBody>
      </p:sp>
      <p:sp>
        <p:nvSpPr>
          <p:cNvPr id="4" name="Slide Number Placeholder 3"/>
          <p:cNvSpPr>
            <a:spLocks noGrp="1"/>
          </p:cNvSpPr>
          <p:nvPr>
            <p:ph type="sldNum" sz="quarter" idx="10"/>
          </p:nvPr>
        </p:nvSpPr>
        <p:spPr/>
        <p:txBody>
          <a:bodyPr/>
          <a:lstStyle/>
          <a:p>
            <a:fld id="{F3198A7A-8E6F-4C58-BBA5-59D9D78DB376}" type="slidenum">
              <a:rPr lang="en-US" smtClean="0"/>
              <a:t>36</a:t>
            </a:fld>
            <a:endParaRPr lang="en-US"/>
          </a:p>
        </p:txBody>
      </p:sp>
    </p:spTree>
    <p:extLst>
      <p:ext uri="{BB962C8B-B14F-4D97-AF65-F5344CB8AC3E}">
        <p14:creationId xmlns:p14="http://schemas.microsoft.com/office/powerpoint/2010/main" val="13822496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Child</a:t>
            </a:r>
            <a:r>
              <a:rPr lang="en-US" baseline="0" dirty="0"/>
              <a:t> welfare can share updated information with treatment providers.  </a:t>
            </a:r>
            <a:endParaRPr lang="en-US" dirty="0"/>
          </a:p>
        </p:txBody>
      </p:sp>
      <p:sp>
        <p:nvSpPr>
          <p:cNvPr id="4" name="Slide Number Placeholder 3"/>
          <p:cNvSpPr>
            <a:spLocks noGrp="1"/>
          </p:cNvSpPr>
          <p:nvPr>
            <p:ph type="sldNum" sz="quarter" idx="10"/>
          </p:nvPr>
        </p:nvSpPr>
        <p:spPr/>
        <p:txBody>
          <a:bodyPr/>
          <a:lstStyle/>
          <a:p>
            <a:fld id="{F3198A7A-8E6F-4C58-BBA5-59D9D78DB376}" type="slidenum">
              <a:rPr lang="en-US" smtClean="0"/>
              <a:t>37</a:t>
            </a:fld>
            <a:endParaRPr lang="en-US"/>
          </a:p>
        </p:txBody>
      </p:sp>
    </p:spTree>
    <p:extLst>
      <p:ext uri="{BB962C8B-B14F-4D97-AF65-F5344CB8AC3E}">
        <p14:creationId xmlns:p14="http://schemas.microsoft.com/office/powerpoint/2010/main" val="8898043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baseline="0" dirty="0">
                <a:solidFill>
                  <a:schemeClr val="tx1"/>
                </a:solidFill>
                <a:latin typeface="+mn-lt"/>
                <a:ea typeface="+mn-ea"/>
                <a:cs typeface="+mn-cs"/>
              </a:rPr>
              <a:t>Child welfare, treatment, and legal professionals have similarities and differences in the ways they measure and define progress among shared clients. The establishment of joint accountability and shared outcomes among collaborative partners is essential to the collaboration’s success. Without agreement on shared outcomes, each partner is likely to measure only its own progress from its own perspective. </a:t>
            </a:r>
          </a:p>
          <a:p>
            <a:endParaRPr lang="en-US" sz="1200" b="0"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Developing standards will also strengthen the partners’ commitment to achieving comprehensive family outcomes, such as permanency for children and recovery for parents. </a:t>
            </a:r>
          </a:p>
          <a:p>
            <a:pPr marL="0" indent="0">
              <a:buFont typeface="Arial" panose="020B0604020202020204" pitchFamily="34" charset="0"/>
              <a:buNone/>
            </a:pPr>
            <a:endParaRPr lang="en-US" sz="1200" b="0"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The partners also need to monitor their joint outcomes to hold themselves accountable for improving results across agencies. Establishing these outcomes conveys a commitment from the partners’ leaders that the collaborative work is important enough to measure its progress and impact on improving outcomes. </a:t>
            </a:r>
          </a:p>
          <a:p>
            <a:pPr marL="0" indent="0">
              <a:buFont typeface="Arial" panose="020B0604020202020204" pitchFamily="34" charset="0"/>
              <a:buNone/>
            </a:pPr>
            <a:endParaRPr lang="en-US" sz="1200" b="0"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Agreement on joint accountability and shared outcomes will also drive the partners to develop methods to share information, understand how each system collects data, and, ultimately, measure cross-agency outcomes. </a:t>
            </a:r>
          </a:p>
          <a:p>
            <a:endParaRPr lang="en-US" dirty="0"/>
          </a:p>
        </p:txBody>
      </p:sp>
      <p:sp>
        <p:nvSpPr>
          <p:cNvPr id="4" name="Slide Number Placeholder 3"/>
          <p:cNvSpPr>
            <a:spLocks noGrp="1"/>
          </p:cNvSpPr>
          <p:nvPr>
            <p:ph type="sldNum" sz="quarter" idx="10"/>
          </p:nvPr>
        </p:nvSpPr>
        <p:spPr/>
        <p:txBody>
          <a:bodyPr/>
          <a:lstStyle/>
          <a:p>
            <a:fld id="{0A055F39-DBF2-4708-9D0C-92AF29BAD49E}"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1253254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For treatment counselors, progress is often measured in two ways. First, whether the client’s treatment is resulting in increased periods of sobriety and decreased periods of relapse. Second, by the scope and durability of changes the client is able to make in other areas of life so that sobriety will be maintained.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For the child welfare workers and dependency court judges, progress may be assessed similarly. Progress is measured by whether the parent is fully participating in treatment and all the services being offered. However, the parent has the added requirement to accomplish these outcomes within the strict statutory deadline established by the court to achieve sobriety and provide a safe and nurturing home for the children.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Workers and counselors depend on parents’ treatment participation to accomplish the basic goals required by each system. Both depend on parents’ motivation to achieve the conditions that will result in reuniting with children. As they work on their respective system goals with parents, both professionals are also working toward a larger, common goal of restoring health to the parents and their families. </a:t>
            </a:r>
            <a:endParaRPr lang="en-US" dirty="0"/>
          </a:p>
          <a:p>
            <a:endParaRPr lang="en-US" dirty="0"/>
          </a:p>
        </p:txBody>
      </p:sp>
      <p:sp>
        <p:nvSpPr>
          <p:cNvPr id="4" name="Slide Number Placeholder 3"/>
          <p:cNvSpPr>
            <a:spLocks noGrp="1"/>
          </p:cNvSpPr>
          <p:nvPr>
            <p:ph type="sldNum" sz="quarter" idx="10"/>
          </p:nvPr>
        </p:nvSpPr>
        <p:spPr/>
        <p:txBody>
          <a:bodyPr/>
          <a:lstStyle/>
          <a:p>
            <a:fld id="{F3198A7A-8E6F-4C58-BBA5-59D9D78DB376}" type="slidenum">
              <a:rPr lang="en-US" smtClean="0"/>
              <a:t>39</a:t>
            </a:fld>
            <a:endParaRPr lang="en-US"/>
          </a:p>
        </p:txBody>
      </p:sp>
    </p:spTree>
    <p:extLst>
      <p:ext uri="{BB962C8B-B14F-4D97-AF65-F5344CB8AC3E}">
        <p14:creationId xmlns:p14="http://schemas.microsoft.com/office/powerpoint/2010/main" val="1775242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Differences in values among participants are important to recognize because they may come up in the training and with the families participants are working with. These questions can be asked at the beginning of this training to help understand the different values and perspectives participants bring to the training. Have a brief discussion with participants on how their individual values can affect their work with families.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***Review the slide questions from </a:t>
            </a:r>
            <a:r>
              <a:rPr lang="en-US" sz="1100" b="1" i="1" kern="1200" dirty="0">
                <a:solidFill>
                  <a:schemeClr val="tx1"/>
                </a:solidFill>
                <a:effectLst/>
                <a:latin typeface="+mn-lt"/>
                <a:ea typeface="+mn-ea"/>
                <a:cs typeface="+mn-cs"/>
              </a:rPr>
              <a:t>The Collaborative Values Inventory (CVI),</a:t>
            </a:r>
            <a:r>
              <a:rPr lang="en-US" sz="1100" b="1" kern="1200" dirty="0">
                <a:solidFill>
                  <a:schemeClr val="tx1"/>
                </a:solidFill>
                <a:effectLst/>
                <a:latin typeface="+mn-lt"/>
                <a:ea typeface="+mn-ea"/>
                <a:cs typeface="+mn-cs"/>
              </a:rPr>
              <a:t> a validated tool that assesses how much a group shares beliefs and values that underlie its work. Participants can share their experiences or keep their answers private. Discussion should be limited to understanding value clarification, instead of debating individual answers to questions. </a:t>
            </a:r>
            <a:r>
              <a:rPr lang="en-US" sz="1100" b="1" kern="1200" dirty="0" smtClean="0">
                <a:solidFill>
                  <a:schemeClr val="tx1"/>
                </a:solidFill>
                <a:effectLst/>
                <a:latin typeface="+mn-lt"/>
                <a:ea typeface="+mn-ea"/>
                <a:cs typeface="+mn-cs"/>
              </a:rPr>
              <a:t>Participants’ responses </a:t>
            </a:r>
            <a:r>
              <a:rPr lang="en-US" sz="1100" b="1" kern="1200" dirty="0">
                <a:solidFill>
                  <a:schemeClr val="tx1"/>
                </a:solidFill>
                <a:effectLst/>
                <a:latin typeface="+mn-lt"/>
                <a:ea typeface="+mn-ea"/>
                <a:cs typeface="+mn-cs"/>
              </a:rPr>
              <a:t>will fall along a continuum.</a:t>
            </a:r>
            <a:endParaRPr lang="en-US" sz="11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287758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t>S</a:t>
            </a:r>
            <a:r>
              <a:rPr lang="en-US" dirty="0"/>
              <a:t>hared performance</a:t>
            </a:r>
            <a:r>
              <a:rPr lang="en-US" baseline="0" dirty="0"/>
              <a:t> measures or benchmarks will allow the partners to measure their </a:t>
            </a:r>
            <a:r>
              <a:rPr lang="en-US" i="1" baseline="0" dirty="0"/>
              <a:t>joint</a:t>
            </a:r>
            <a:r>
              <a:rPr lang="en-US" i="0" baseline="0" dirty="0"/>
              <a:t> impact on their systems and to determine how much a single project may be affecting outcomes across an entire system. </a:t>
            </a:r>
          </a:p>
          <a:p>
            <a:pPr marL="0" indent="0">
              <a:buFont typeface="Arial" panose="020B0604020202020204" pitchFamily="34" charset="0"/>
              <a:buNone/>
            </a:pPr>
            <a:endParaRPr lang="en-US" i="0" baseline="0" dirty="0"/>
          </a:p>
          <a:p>
            <a:pPr marL="0" indent="0">
              <a:buFont typeface="Arial" panose="020B0604020202020204" pitchFamily="34" charset="0"/>
              <a:buNone/>
            </a:pPr>
            <a:r>
              <a:rPr lang="en-US" i="0" baseline="0" dirty="0"/>
              <a:t>Developing these standards will also strengthen the partners’ commitment to achieving comprehensive family outcomes, such as permanency for children </a:t>
            </a:r>
            <a:r>
              <a:rPr lang="en-US" i="1" baseline="0" dirty="0"/>
              <a:t>and</a:t>
            </a:r>
            <a:r>
              <a:rPr lang="en-US" i="0" baseline="0" dirty="0"/>
              <a:t> recovery for parents.</a:t>
            </a:r>
          </a:p>
          <a:p>
            <a:pPr marL="0" indent="0">
              <a:buFont typeface="Arial" panose="020B0604020202020204" pitchFamily="34" charset="0"/>
              <a:buNone/>
            </a:pPr>
            <a:endParaRPr lang="en-US" i="0"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These</a:t>
            </a:r>
            <a:r>
              <a:rPr lang="en-US" baseline="0" dirty="0"/>
              <a:t> examples include some of the joint outcomes that partners have measured.</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F3198A7A-8E6F-4C58-BBA5-59D9D78DB376}" type="slidenum">
              <a:rPr lang="en-US" smtClean="0"/>
              <a:t>40</a:t>
            </a:fld>
            <a:endParaRPr lang="en-US"/>
          </a:p>
        </p:txBody>
      </p:sp>
    </p:spTree>
    <p:extLst>
      <p:ext uri="{BB962C8B-B14F-4D97-AF65-F5344CB8AC3E}">
        <p14:creationId xmlns:p14="http://schemas.microsoft.com/office/powerpoint/2010/main" val="26118204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a:t>
            </a:r>
            <a:r>
              <a:rPr lang="en-US" baseline="0" dirty="0"/>
              <a:t> with your local treatment providers to improve communication for families.  </a:t>
            </a:r>
            <a:endParaRPr lang="en-US" dirty="0"/>
          </a:p>
        </p:txBody>
      </p:sp>
      <p:sp>
        <p:nvSpPr>
          <p:cNvPr id="4" name="Slide Number Placeholder 3"/>
          <p:cNvSpPr>
            <a:spLocks noGrp="1"/>
          </p:cNvSpPr>
          <p:nvPr>
            <p:ph type="sldNum" sz="quarter" idx="10"/>
          </p:nvPr>
        </p:nvSpPr>
        <p:spPr/>
        <p:txBody>
          <a:bodyPr/>
          <a:lstStyle/>
          <a:p>
            <a:fld id="{F3198A7A-8E6F-4C58-BBA5-59D9D78DB376}"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27494267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AA64E9-55D9-465D-837A-513327C7D3D5}" type="slidenum">
              <a:rPr lang="en-US" smtClean="0"/>
              <a:t>42</a:t>
            </a:fld>
            <a:endParaRPr lang="en-US" dirty="0"/>
          </a:p>
        </p:txBody>
      </p:sp>
    </p:spTree>
    <p:extLst>
      <p:ext uri="{BB962C8B-B14F-4D97-AF65-F5344CB8AC3E}">
        <p14:creationId xmlns:p14="http://schemas.microsoft.com/office/powerpoint/2010/main" val="31231597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055F39-DBF2-4708-9D0C-92AF29BAD49E}"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1455422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1BCB87-4CC9-4D37-BDC3-E8A0FA5D025D}"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28934732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1BCB87-4CC9-4D37-BDC3-E8A0FA5D025D}"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9648001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1BCB87-4CC9-4D37-BDC3-E8A0FA5D025D}" type="slidenum">
              <a:rPr lang="en-US" smtClean="0">
                <a:solidFill>
                  <a:prstClr val="black"/>
                </a:solidFill>
              </a:rPr>
              <a:pPr/>
              <a:t>46</a:t>
            </a:fld>
            <a:endParaRPr lang="en-US" dirty="0">
              <a:solidFill>
                <a:prstClr val="black"/>
              </a:solidFill>
            </a:endParaRPr>
          </a:p>
        </p:txBody>
      </p:sp>
    </p:spTree>
    <p:extLst>
      <p:ext uri="{BB962C8B-B14F-4D97-AF65-F5344CB8AC3E}">
        <p14:creationId xmlns:p14="http://schemas.microsoft.com/office/powerpoint/2010/main" val="38527042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055F39-DBF2-4708-9D0C-92AF29BAD49E}" type="slidenum">
              <a:rPr lang="en-US" smtClean="0">
                <a:solidFill>
                  <a:prstClr val="black"/>
                </a:solidFill>
              </a:rPr>
              <a:pPr/>
              <a:t>47</a:t>
            </a:fld>
            <a:endParaRPr lang="en-US" dirty="0">
              <a:solidFill>
                <a:prstClr val="black"/>
              </a:solidFill>
            </a:endParaRPr>
          </a:p>
        </p:txBody>
      </p:sp>
    </p:spTree>
    <p:extLst>
      <p:ext uri="{BB962C8B-B14F-4D97-AF65-F5344CB8AC3E}">
        <p14:creationId xmlns:p14="http://schemas.microsoft.com/office/powerpoint/2010/main" val="36763672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1BCB87-4CC9-4D37-BDC3-E8A0FA5D025D}" type="slidenum">
              <a:rPr lang="en-US" smtClean="0">
                <a:solidFill>
                  <a:prstClr val="black"/>
                </a:solidFill>
              </a:rPr>
              <a:pPr/>
              <a:t>48</a:t>
            </a:fld>
            <a:endParaRPr lang="en-US" dirty="0">
              <a:solidFill>
                <a:prstClr val="black"/>
              </a:solidFill>
            </a:endParaRPr>
          </a:p>
        </p:txBody>
      </p:sp>
    </p:spTree>
    <p:extLst>
      <p:ext uri="{BB962C8B-B14F-4D97-AF65-F5344CB8AC3E}">
        <p14:creationId xmlns:p14="http://schemas.microsoft.com/office/powerpoint/2010/main" val="3016446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kern="1200" dirty="0">
                <a:solidFill>
                  <a:schemeClr val="tx1"/>
                </a:solidFill>
                <a:effectLst/>
                <a:latin typeface="+mn-lt"/>
                <a:ea typeface="+mn-ea"/>
                <a:cs typeface="+mn-cs"/>
              </a:rPr>
              <a:t>Child welfare workers, courts, substance use disorder treatment providers, and community partners need to work together to address parents’ substance use disorders to prevent child removal and provide services to support child permanency with their families.</a:t>
            </a:r>
          </a:p>
          <a:p>
            <a:pPr marL="0" indent="0">
              <a:buFont typeface="Arial" panose="020B0604020202020204" pitchFamily="34" charset="0"/>
              <a:buNone/>
            </a:pPr>
            <a:endParaRPr lang="en-US" sz="1200" b="0" i="0" u="none" strike="noStrike" kern="1200" baseline="0" dirty="0">
              <a:solidFill>
                <a:schemeClr val="tx1"/>
              </a:solidFill>
              <a:effectLst/>
              <a:latin typeface="+mn-lt"/>
              <a:ea typeface="+mn-ea"/>
              <a:cs typeface="+mn-cs"/>
            </a:endParaRPr>
          </a:p>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The process of engaging and retaining parents with substance use disorders in screening and assessment, treatment, and in moving from treatment to lifelong recovery is multifaceted and complex. This process requires input and services from a variety of providers, the child welfare agency, and the court. Coordination by professionals across these disciplines will help parents navigate the road to sustained recovery. </a:t>
            </a:r>
          </a:p>
        </p:txBody>
      </p:sp>
      <p:sp>
        <p:nvSpPr>
          <p:cNvPr id="4" name="Slide Number Placeholder 3"/>
          <p:cNvSpPr>
            <a:spLocks noGrp="1"/>
          </p:cNvSpPr>
          <p:nvPr>
            <p:ph type="sldNum" sz="quarter" idx="10"/>
          </p:nvPr>
        </p:nvSpPr>
        <p:spPr>
          <a:xfrm>
            <a:off x="4143589" y="9119474"/>
            <a:ext cx="3169920" cy="481727"/>
          </a:xfrm>
          <a:prstGeom prst="rect">
            <a:avLst/>
          </a:prstGeom>
        </p:spPr>
        <p:txBody>
          <a:bodyPr/>
          <a:lstStyle/>
          <a:p>
            <a:fld id="{FE42557C-EE9C-4C75-8E2C-47A0BE7C8FBF}"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2086678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lvl="0" indent="0" eaLnBrk="0" hangingPunct="0">
              <a:spcBef>
                <a:spcPct val="20000"/>
              </a:spcBef>
              <a:buClr>
                <a:schemeClr val="accent2"/>
              </a:buClr>
              <a:buSzPct val="85000"/>
              <a:buFont typeface="Arial" panose="020B0604020202020204" pitchFamily="34" charset="0"/>
              <a:buNone/>
              <a:defRPr/>
            </a:pPr>
            <a:r>
              <a:rPr lang="en-US" sz="1200" dirty="0"/>
              <a:t>Parental substance use disorders are a factor in the majority of child welfare cases, and research linking the two issues is compelling.</a:t>
            </a:r>
          </a:p>
          <a:p>
            <a:pPr marL="0" indent="0" eaLnBrk="0" hangingPunct="0">
              <a:spcBef>
                <a:spcPct val="20000"/>
              </a:spcBef>
              <a:buClr>
                <a:schemeClr val="accent2"/>
              </a:buClr>
              <a:buSzPct val="85000"/>
              <a:buFont typeface="Arial" panose="020B0604020202020204" pitchFamily="34" charset="0"/>
              <a:buNone/>
              <a:defRPr/>
            </a:pPr>
            <a:endParaRPr lang="en-US" sz="1200" dirty="0"/>
          </a:p>
          <a:p>
            <a:pPr marL="0" indent="0" eaLnBrk="0" hangingPunct="0">
              <a:spcBef>
                <a:spcPct val="20000"/>
              </a:spcBef>
              <a:buClr>
                <a:schemeClr val="accent2"/>
              </a:buClr>
              <a:buSzPct val="85000"/>
              <a:buFont typeface="Arial" panose="020B0604020202020204" pitchFamily="34" charset="0"/>
              <a:buNone/>
              <a:defRPr/>
            </a:pPr>
            <a:r>
              <a:rPr lang="en-US" sz="1200" dirty="0"/>
              <a:t>Substance use and child maltreatment are often multi-generational problems that can only be addressed through a coordinated approach across multiple systems to address the needs of both parents and children.</a:t>
            </a:r>
          </a:p>
          <a:p>
            <a:pPr marL="0" indent="0" eaLnBrk="0" hangingPunct="0">
              <a:spcBef>
                <a:spcPct val="20000"/>
              </a:spcBef>
              <a:buClr>
                <a:schemeClr val="accent2"/>
              </a:buClr>
              <a:buSzPct val="85000"/>
              <a:buFont typeface="Arial" panose="020B0604020202020204" pitchFamily="34" charset="0"/>
              <a:buNone/>
              <a:defRPr/>
            </a:pPr>
            <a:endParaRPr lang="en-US" sz="1200" dirty="0"/>
          </a:p>
          <a:p>
            <a:pPr marL="0" indent="0" eaLnBrk="0" hangingPunct="0">
              <a:spcBef>
                <a:spcPct val="20000"/>
              </a:spcBef>
              <a:buClr>
                <a:schemeClr val="accent2"/>
              </a:buClr>
              <a:buSzPct val="85000"/>
              <a:buFont typeface="Arial" panose="020B0604020202020204" pitchFamily="34" charset="0"/>
              <a:buNone/>
              <a:defRPr/>
            </a:pPr>
            <a:r>
              <a:rPr lang="en-US" sz="1200" dirty="0"/>
              <a:t>If you</a:t>
            </a:r>
            <a:r>
              <a:rPr lang="en-US" sz="1200" baseline="0" dirty="0"/>
              <a:t> ar</a:t>
            </a:r>
            <a:r>
              <a:rPr lang="en-US" sz="1200" dirty="0"/>
              <a:t>e trying to re-unify parents and children—or make a decision about permanency—</a:t>
            </a:r>
            <a:r>
              <a:rPr lang="en-US" sz="1200" i="1" dirty="0"/>
              <a:t>addressing substance use disorders is critical.</a:t>
            </a:r>
          </a:p>
          <a:p>
            <a:pPr marL="171450" indent="-171450" eaLnBrk="0" hangingPunct="0">
              <a:spcBef>
                <a:spcPct val="20000"/>
              </a:spcBef>
              <a:buClr>
                <a:schemeClr val="accent2"/>
              </a:buClr>
              <a:buSzPct val="85000"/>
              <a:buFont typeface="Arial" panose="020B0604020202020204" pitchFamily="34" charset="0"/>
              <a:buChar char="•"/>
              <a:defRPr/>
            </a:pPr>
            <a:endParaRPr lang="en-US" sz="1200" i="1"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CFCAECDE-312E-477C-9E36-DED31127EE48}"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2840139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Building collaborative relationships with treatment agencies takes time, but the research shows that these relationships result in better outcomes for children and families involved in the</a:t>
            </a:r>
            <a:r>
              <a:rPr lang="en-US" sz="1200" kern="1200" baseline="0" dirty="0">
                <a:solidFill>
                  <a:schemeClr val="tx1"/>
                </a:solidFill>
                <a:effectLst/>
                <a:latin typeface="+mn-lt"/>
                <a:ea typeface="+mn-ea"/>
                <a:cs typeface="+mn-cs"/>
              </a:rPr>
              <a:t> child welfare system</a:t>
            </a:r>
            <a:r>
              <a:rPr lang="en-US" sz="1200" kern="1200" dirty="0">
                <a:solidFill>
                  <a:schemeClr val="tx1"/>
                </a:solidFill>
                <a:effectLst/>
                <a:latin typeface="+mn-lt"/>
                <a:ea typeface="+mn-ea"/>
                <a:cs typeface="+mn-cs"/>
              </a:rPr>
              <a:t>. Collaborating with treatment professionals to sustain and strengthen</a:t>
            </a:r>
            <a:r>
              <a:rPr lang="en-US" sz="1200" kern="1200" baseline="0" dirty="0">
                <a:solidFill>
                  <a:schemeClr val="tx1"/>
                </a:solidFill>
                <a:effectLst/>
                <a:latin typeface="+mn-lt"/>
                <a:ea typeface="+mn-ea"/>
                <a:cs typeface="+mn-cs"/>
              </a:rPr>
              <a:t> family relationships leads </a:t>
            </a:r>
            <a:r>
              <a:rPr lang="en-US" sz="1200" kern="1200" dirty="0">
                <a:solidFill>
                  <a:schemeClr val="tx1"/>
                </a:solidFill>
                <a:effectLst/>
                <a:latin typeface="+mn-lt"/>
                <a:ea typeface="+mn-ea"/>
                <a:cs typeface="+mn-cs"/>
              </a:rPr>
              <a:t>to a better understanding of the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families and the challenges they are facing, better planning, and more effective monitoring</a:t>
            </a:r>
            <a:r>
              <a:rPr lang="en-US" sz="1200" b="0" kern="1200" dirty="0">
                <a:solidFill>
                  <a:schemeClr val="tx1"/>
                </a:solidFill>
                <a:effectLst/>
                <a:latin typeface="Arial" panose="020B0604020202020204" pitchFamily="34" charset="0"/>
                <a:ea typeface="+mn-ea"/>
                <a:cs typeface="Arial" panose="020B0604020202020204" pitchFamily="34" charset="0"/>
              </a:rPr>
              <a:t>.</a:t>
            </a:r>
            <a:endParaRPr lang="en-US" sz="1200" b="1" kern="1200" dirty="0">
              <a:solidFill>
                <a:schemeClr val="tx1"/>
              </a:solidFill>
              <a:effectLst/>
              <a:latin typeface="Arial" panose="020B0604020202020204" pitchFamily="34" charset="0"/>
              <a:ea typeface="+mn-ea"/>
              <a:cs typeface="Arial" panose="020B0604020202020204" pitchFamily="34" charset="0"/>
            </a:endParaRPr>
          </a:p>
          <a:p>
            <a:r>
              <a:rPr lang="en-US" sz="1200" b="0" kern="1200" dirty="0">
                <a:solidFill>
                  <a:schemeClr val="tx1"/>
                </a:solidFill>
                <a:effectLst/>
                <a:latin typeface="Arial" panose="020B0604020202020204" pitchFamily="34" charset="0"/>
                <a:ea typeface="+mn-ea"/>
                <a:cs typeface="Arial" panose="020B0604020202020204" pitchFamily="34" charset="0"/>
              </a:rPr>
              <a:t> </a:t>
            </a:r>
            <a:endParaRPr lang="en-US" sz="1200" b="1" kern="1200" dirty="0">
              <a:solidFill>
                <a:schemeClr val="tx1"/>
              </a:solidFill>
              <a:effectLst/>
              <a:latin typeface="Arial" panose="020B0604020202020204" pitchFamily="34" charset="0"/>
              <a:ea typeface="+mn-ea"/>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0A055F39-DBF2-4708-9D0C-92AF29BAD49E}"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219972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25975" y="658813"/>
            <a:ext cx="3160713" cy="1778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know that no agency can tackle the issue of substance use disorders and child maltreatment on its own—it requires a coordinated response that draws on the talents and resources of many agencies. Not just child welfare, treatment, and courts, but also health care, early childhood, mental health, education, and other community providers. </a:t>
            </a:r>
          </a:p>
        </p:txBody>
      </p:sp>
      <p:sp>
        <p:nvSpPr>
          <p:cNvPr id="4" name="Slide Number Placeholder 3"/>
          <p:cNvSpPr>
            <a:spLocks noGrp="1"/>
          </p:cNvSpPr>
          <p:nvPr>
            <p:ph type="sldNum" sz="quarter" idx="10"/>
          </p:nvPr>
        </p:nvSpPr>
        <p:spPr/>
        <p:txBody>
          <a:bodyPr/>
          <a:lstStyle/>
          <a:p>
            <a:fld id="{1F2003C8-4D03-4621-876C-10DDA1E22063}"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32584512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3 R’s—Relationships, Resources, and Results—are all important components to building collaboration and creating lasting systems change on behalf of children and families.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***Highlight existing relationships between your agency and community providers. Which local providers do you use? Are there any contracts or agreements with providers? Ask participants to visit local providers in their community to obtain a list of services, understand the mission, meet the staff, and get a tour of the program.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3198A7A-8E6F-4C58-BBA5-59D9D78DB376}" type="slidenum">
              <a:rPr lang="en-US" smtClean="0"/>
              <a:t>9</a:t>
            </a:fld>
            <a:endParaRPr lang="en-US"/>
          </a:p>
        </p:txBody>
      </p:sp>
    </p:spTree>
    <p:extLst>
      <p:ext uri="{BB962C8B-B14F-4D97-AF65-F5344CB8AC3E}">
        <p14:creationId xmlns:p14="http://schemas.microsoft.com/office/powerpoint/2010/main" val="3188409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hyperlink" Target="http://www.site2max.pro" TargetMode="External"/><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1091726-EECE-4240-A393-6A37E51BC2E3}" type="datetimeFigureOut">
              <a:rPr lang="en-US" smtClean="0"/>
              <a:t>7/19/2019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2E7F25-5809-4642-B5BC-EDCCEB9D85FF}" type="slidenum">
              <a:rPr lang="en-US" smtClean="0"/>
              <a:t>‹#›</a:t>
            </a:fld>
            <a:endParaRPr lang="en-US"/>
          </a:p>
        </p:txBody>
      </p:sp>
    </p:spTree>
    <p:extLst>
      <p:ext uri="{BB962C8B-B14F-4D97-AF65-F5344CB8AC3E}">
        <p14:creationId xmlns:p14="http://schemas.microsoft.com/office/powerpoint/2010/main" val="1775947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091726-EECE-4240-A393-6A37E51BC2E3}" type="datetimeFigureOut">
              <a:rPr lang="en-US" smtClean="0"/>
              <a:t>7/19/2019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2E7F25-5809-4642-B5BC-EDCCEB9D85FF}" type="slidenum">
              <a:rPr lang="en-US" smtClean="0"/>
              <a:t>‹#›</a:t>
            </a:fld>
            <a:endParaRPr lang="en-US"/>
          </a:p>
        </p:txBody>
      </p:sp>
    </p:spTree>
    <p:extLst>
      <p:ext uri="{BB962C8B-B14F-4D97-AF65-F5344CB8AC3E}">
        <p14:creationId xmlns:p14="http://schemas.microsoft.com/office/powerpoint/2010/main" val="2927977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091726-EECE-4240-A393-6A37E51BC2E3}" type="datetimeFigureOut">
              <a:rPr lang="en-US" smtClean="0"/>
              <a:t>7/19/2019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2E7F25-5809-4642-B5BC-EDCCEB9D85FF}" type="slidenum">
              <a:rPr lang="en-US" smtClean="0"/>
              <a:t>‹#›</a:t>
            </a:fld>
            <a:endParaRPr lang="en-US"/>
          </a:p>
        </p:txBody>
      </p:sp>
    </p:spTree>
    <p:extLst>
      <p:ext uri="{BB962C8B-B14F-4D97-AF65-F5344CB8AC3E}">
        <p14:creationId xmlns:p14="http://schemas.microsoft.com/office/powerpoint/2010/main" val="1164029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Big Background with image">
    <p:spTree>
      <p:nvGrpSpPr>
        <p:cNvPr id="1" name=""/>
        <p:cNvGrpSpPr/>
        <p:nvPr/>
      </p:nvGrpSpPr>
      <p:grpSpPr>
        <a:xfrm>
          <a:off x="0" y="0"/>
          <a:ext cx="0" cy="0"/>
          <a:chOff x="0" y="0"/>
          <a:chExt cx="0" cy="0"/>
        </a:xfrm>
      </p:grpSpPr>
      <p:sp>
        <p:nvSpPr>
          <p:cNvPr id="12" name="Picture Placeholder 11"/>
          <p:cNvSpPr>
            <a:spLocks noGrp="1"/>
          </p:cNvSpPr>
          <p:nvPr>
            <p:ph type="pic" sz="quarter" idx="23"/>
          </p:nvPr>
        </p:nvSpPr>
        <p:spPr>
          <a:xfrm>
            <a:off x="2" y="1"/>
            <a:ext cx="6650443" cy="6858000"/>
          </a:xfrm>
          <a:custGeom>
            <a:avLst/>
            <a:gdLst>
              <a:gd name="connsiteX0" fmla="*/ 0 w 19393999"/>
              <a:gd name="connsiteY0" fmla="*/ 0 h 13715999"/>
              <a:gd name="connsiteX1" fmla="*/ 19393999 w 19393999"/>
              <a:gd name="connsiteY1" fmla="*/ 0 h 13715999"/>
              <a:gd name="connsiteX2" fmla="*/ 13782907 w 19393999"/>
              <a:gd name="connsiteY2" fmla="*/ 13715999 h 13715999"/>
              <a:gd name="connsiteX3" fmla="*/ 0 w 19393999"/>
              <a:gd name="connsiteY3" fmla="*/ 13715999 h 13715999"/>
            </a:gdLst>
            <a:ahLst/>
            <a:cxnLst>
              <a:cxn ang="0">
                <a:pos x="connsiteX0" y="connsiteY0"/>
              </a:cxn>
              <a:cxn ang="0">
                <a:pos x="connsiteX1" y="connsiteY1"/>
              </a:cxn>
              <a:cxn ang="0">
                <a:pos x="connsiteX2" y="connsiteY2"/>
              </a:cxn>
              <a:cxn ang="0">
                <a:pos x="connsiteX3" y="connsiteY3"/>
              </a:cxn>
            </a:cxnLst>
            <a:rect l="l" t="t" r="r" b="b"/>
            <a:pathLst>
              <a:path w="19393999" h="13715999">
                <a:moveTo>
                  <a:pt x="0" y="0"/>
                </a:moveTo>
                <a:lnTo>
                  <a:pt x="19393999" y="0"/>
                </a:lnTo>
                <a:lnTo>
                  <a:pt x="13782907" y="13715999"/>
                </a:lnTo>
                <a:lnTo>
                  <a:pt x="0" y="13715999"/>
                </a:lnTo>
                <a:close/>
              </a:path>
            </a:pathLst>
          </a:custGeom>
          <a:solidFill>
            <a:schemeClr val="bg1">
              <a:lumMod val="95000"/>
            </a:schemeClr>
          </a:solidFill>
          <a:effectLst/>
        </p:spPr>
        <p:txBody>
          <a:bodyPr wrap="square">
            <a:noAutofit/>
          </a:bodyPr>
          <a:lstStyle>
            <a:lvl1pPr marL="0" indent="0">
              <a:buNone/>
              <a:defRPr sz="1400" b="0" i="0">
                <a:ln>
                  <a:noFill/>
                </a:ln>
                <a:solidFill>
                  <a:schemeClr val="tx1"/>
                </a:solidFill>
                <a:latin typeface="Montserrat Light" charset="0"/>
                <a:ea typeface="Montserrat Light" charset="0"/>
                <a:cs typeface="Montserrat Light" charset="0"/>
              </a:defRPr>
            </a:lvl1pPr>
          </a:lstStyle>
          <a:p>
            <a:endParaRPr lang="en-US" dirty="0"/>
          </a:p>
        </p:txBody>
      </p:sp>
    </p:spTree>
    <p:extLst>
      <p:ext uri="{BB962C8B-B14F-4D97-AF65-F5344CB8AC3E}">
        <p14:creationId xmlns:p14="http://schemas.microsoft.com/office/powerpoint/2010/main" val="240277424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xmlns:p14="http://schemas.microsoft.com/office/powerpoint/2010/mai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39" y="274638"/>
            <a:ext cx="10972801"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50391CBC-2E54-4A7C-B2F1-8C0AE82BD1D9}" type="datetimeFigureOut">
              <a:rPr lang="en-US">
                <a:solidFill>
                  <a:prstClr val="white">
                    <a:tint val="75000"/>
                    <a:alpha val="60000"/>
                  </a:prstClr>
                </a:solidFill>
              </a:rPr>
              <a:pPr>
                <a:defRPr/>
              </a:pPr>
              <a:t>7/19/2019</a:t>
            </a:fld>
            <a:endParaRPr lang="en-US" dirty="0">
              <a:solidFill>
                <a:prstClr val="white">
                  <a:tint val="75000"/>
                  <a:alpha val="60000"/>
                </a:prstClr>
              </a:solidFill>
            </a:endParaRPr>
          </a:p>
        </p:txBody>
      </p:sp>
      <p:sp>
        <p:nvSpPr>
          <p:cNvPr id="4" name="Footer Placeholder 3"/>
          <p:cNvSpPr>
            <a:spLocks noGrp="1"/>
          </p:cNvSpPr>
          <p:nvPr>
            <p:ph type="ftr" sz="quarter" idx="11"/>
          </p:nvPr>
        </p:nvSpPr>
        <p:spPr/>
        <p:txBody>
          <a:bodyPr/>
          <a:lstStyle>
            <a:lvl1pPr>
              <a:defRPr/>
            </a:lvl1pPr>
          </a:lstStyle>
          <a:p>
            <a:pPr>
              <a:defRPr/>
            </a:pPr>
            <a:endParaRPr lang="en-US" dirty="0">
              <a:solidFill>
                <a:prstClr val="white">
                  <a:tint val="75000"/>
                  <a:alpha val="60000"/>
                </a:prstClr>
              </a:solidFill>
            </a:endParaRPr>
          </a:p>
        </p:txBody>
      </p:sp>
      <p:sp>
        <p:nvSpPr>
          <p:cNvPr id="5" name="Slide Number Placeholder 4"/>
          <p:cNvSpPr>
            <a:spLocks noGrp="1"/>
          </p:cNvSpPr>
          <p:nvPr>
            <p:ph type="sldNum" sz="quarter" idx="12"/>
          </p:nvPr>
        </p:nvSpPr>
        <p:spPr/>
        <p:txBody>
          <a:bodyPr/>
          <a:lstStyle>
            <a:lvl1pPr>
              <a:defRPr/>
            </a:lvl1pPr>
          </a:lstStyle>
          <a:p>
            <a:pPr>
              <a:defRPr/>
            </a:pPr>
            <a:fld id="{C20C3373-68A4-4A30-A40C-18363C993BD5}"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2494493560"/>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757881" y="185738"/>
            <a:ext cx="4337050" cy="692150"/>
          </a:xfrm>
        </p:spPr>
        <p:txBody>
          <a:bodyPr>
            <a:normAutofit/>
          </a:bodyPr>
          <a:lstStyle>
            <a:lvl1pPr>
              <a:defRPr sz="3600" b="0">
                <a:solidFill>
                  <a:schemeClr val="bg1"/>
                </a:solidFill>
                <a:latin typeface="Yu Gothic Medium" panose="020B0500000000000000" pitchFamily="34" charset="-128"/>
                <a:ea typeface="Yu Gothic Medium" panose="020B0500000000000000" pitchFamily="34" charset="-128"/>
              </a:defRPr>
            </a:lvl1pPr>
          </a:lstStyle>
          <a:p>
            <a:pPr lvl="0"/>
            <a:r>
              <a:rPr lang="en-US"/>
              <a:t>Edit Master text styles</a:t>
            </a:r>
          </a:p>
        </p:txBody>
      </p:sp>
    </p:spTree>
    <p:extLst>
      <p:ext uri="{BB962C8B-B14F-4D97-AF65-F5344CB8AC3E}">
        <p14:creationId xmlns:p14="http://schemas.microsoft.com/office/powerpoint/2010/main" val="1291931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49886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4139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89667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74232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3260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091726-EECE-4240-A393-6A37E51BC2E3}" type="datetimeFigureOut">
              <a:rPr lang="en-US" smtClean="0"/>
              <a:t>7/19/2019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2E7F25-5809-4642-B5BC-EDCCEB9D85FF}" type="slidenum">
              <a:rPr lang="en-US" smtClean="0"/>
              <a:t>‹#›</a:t>
            </a:fld>
            <a:endParaRPr lang="en-US"/>
          </a:p>
        </p:txBody>
      </p:sp>
    </p:spTree>
    <p:extLst>
      <p:ext uri="{BB962C8B-B14F-4D97-AF65-F5344CB8AC3E}">
        <p14:creationId xmlns:p14="http://schemas.microsoft.com/office/powerpoint/2010/main" val="34607345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6180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8863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02390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7057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39116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82340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3759200" y="6356351"/>
            <a:ext cx="2844800" cy="365125"/>
          </a:xfrm>
          <a:prstGeom prst="rect">
            <a:avLst/>
          </a:prstGeom>
        </p:spPr>
        <p:txBody>
          <a:bodyPr/>
          <a:lstStyle>
            <a:lvl1pPr>
              <a:defRPr/>
            </a:lvl1pPr>
          </a:lstStyle>
          <a:p>
            <a:pPr eaLnBrk="0" fontAlgn="base" hangingPunct="0">
              <a:spcBef>
                <a:spcPct val="0"/>
              </a:spcBef>
              <a:spcAft>
                <a:spcPct val="0"/>
              </a:spcAft>
              <a:defRPr/>
            </a:pPr>
            <a:fld id="{C7F8EF97-493D-4DC1-957D-4E33DB8FD52E}" type="datetimeFigureOut">
              <a:rPr lang="en-US">
                <a:solidFill>
                  <a:prstClr val="black"/>
                </a:solidFill>
              </a:rPr>
              <a:pPr eaLnBrk="0" fontAlgn="base" hangingPunct="0">
                <a:spcBef>
                  <a:spcPct val="0"/>
                </a:spcBef>
                <a:spcAft>
                  <a:spcPct val="0"/>
                </a:spcAft>
                <a:defRPr/>
              </a:pPr>
              <a:t>7/19/2019</a:t>
            </a:fld>
            <a:endParaRPr lang="en-US">
              <a:solidFill>
                <a:prstClr val="black"/>
              </a:solidFill>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lvl1pPr>
              <a:defRPr/>
            </a:lvl1pPr>
          </a:lstStyle>
          <a:p>
            <a:pPr eaLnBrk="0" fontAlgn="base" hangingPunct="0">
              <a:spcBef>
                <a:spcPct val="0"/>
              </a:spcBef>
              <a:spcAft>
                <a:spcPct val="0"/>
              </a:spcAft>
              <a:defRPr/>
            </a:pPr>
            <a:endParaRPr lang="en-US">
              <a:solidFill>
                <a:prstClr val="black"/>
              </a:solidFill>
              <a:latin typeface="Arial" panose="020B0604020202020204" pitchFamily="34" charset="0"/>
            </a:endParaRPr>
          </a:p>
        </p:txBody>
      </p:sp>
      <p:sp>
        <p:nvSpPr>
          <p:cNvPr id="5" name="Slide Number Placeholder 4"/>
          <p:cNvSpPr>
            <a:spLocks noGrp="1"/>
          </p:cNvSpPr>
          <p:nvPr>
            <p:ph type="sldNum" sz="quarter" idx="12"/>
          </p:nvPr>
        </p:nvSpPr>
        <p:spPr>
          <a:xfrm>
            <a:off x="609600" y="6356351"/>
            <a:ext cx="2844800" cy="365125"/>
          </a:xfrm>
          <a:prstGeom prst="rect">
            <a:avLst/>
          </a:prstGeom>
        </p:spPr>
        <p:txBody>
          <a:bodyPr/>
          <a:lstStyle>
            <a:lvl1pPr>
              <a:defRPr/>
            </a:lvl1pPr>
          </a:lstStyle>
          <a:p>
            <a:pPr eaLnBrk="0" fontAlgn="base" hangingPunct="0">
              <a:spcBef>
                <a:spcPct val="0"/>
              </a:spcBef>
              <a:spcAft>
                <a:spcPct val="0"/>
              </a:spcAft>
              <a:defRPr/>
            </a:pPr>
            <a:fld id="{54745378-9191-4CDD-B1FD-D5DC843DE10D}" type="slidenum">
              <a:rPr lang="en-US">
                <a:solidFill>
                  <a:prstClr val="black"/>
                </a:solidFill>
              </a:rPr>
              <a:pPr eaLnBrk="0" fontAlgn="base" hangingPunct="0">
                <a:spcBef>
                  <a:spcPct val="0"/>
                </a:spcBef>
                <a:spcAft>
                  <a:spcPct val="0"/>
                </a:spcAft>
                <a:defRPr/>
              </a:pPr>
              <a:t>‹#›</a:t>
            </a:fld>
            <a:endParaRPr lang="en-US">
              <a:solidFill>
                <a:prstClr val="black"/>
              </a:solidFill>
            </a:endParaRPr>
          </a:p>
        </p:txBody>
      </p:sp>
    </p:spTree>
    <p:extLst>
      <p:ext uri="{BB962C8B-B14F-4D97-AF65-F5344CB8AC3E}">
        <p14:creationId xmlns:p14="http://schemas.microsoft.com/office/powerpoint/2010/main" val="15093552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759200" y="6356351"/>
            <a:ext cx="2844800" cy="365125"/>
          </a:xfrm>
          <a:prstGeom prst="rect">
            <a:avLst/>
          </a:prstGeom>
        </p:spPr>
        <p:txBody>
          <a:bodyPr/>
          <a:lstStyle>
            <a:lvl1pPr eaLnBrk="0" hangingPunct="0">
              <a:defRPr/>
            </a:lvl1pPr>
          </a:lstStyle>
          <a:p>
            <a:pPr fontAlgn="base">
              <a:spcBef>
                <a:spcPct val="0"/>
              </a:spcBef>
              <a:spcAft>
                <a:spcPct val="0"/>
              </a:spcAft>
              <a:defRPr/>
            </a:pPr>
            <a:fld id="{8C44F30A-56E6-4D40-9F7F-D171FD43FBE7}" type="datetime1">
              <a:rPr lang="en-US">
                <a:solidFill>
                  <a:prstClr val="black"/>
                </a:solidFill>
              </a:rPr>
              <a:pPr fontAlgn="base">
                <a:spcBef>
                  <a:spcPct val="0"/>
                </a:spcBef>
                <a:spcAft>
                  <a:spcPct val="0"/>
                </a:spcAft>
                <a:defRPr/>
              </a:pPr>
              <a:t>7/19/2019</a:t>
            </a:fld>
            <a:endParaRPr lang="en-US" dirty="0">
              <a:solidFill>
                <a:prstClr val="black"/>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lvl1pPr eaLnBrk="1" fontAlgn="auto" hangingPunct="1">
              <a:spcBef>
                <a:spcPts val="0"/>
              </a:spcBef>
              <a:spcAft>
                <a:spcPts val="0"/>
              </a:spcAft>
              <a:defRPr>
                <a:solidFill>
                  <a:prstClr val="black"/>
                </a:solidFill>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a:xfrm>
            <a:off x="609600" y="6356351"/>
            <a:ext cx="2844800" cy="365125"/>
          </a:xfrm>
          <a:prstGeom prst="rect">
            <a:avLst/>
          </a:prstGeom>
        </p:spPr>
        <p:txBody>
          <a:bodyPr/>
          <a:lstStyle>
            <a:lvl1pPr eaLnBrk="0" hangingPunct="0">
              <a:defRPr/>
            </a:lvl1pPr>
          </a:lstStyle>
          <a:p>
            <a:pPr fontAlgn="base">
              <a:spcBef>
                <a:spcPct val="0"/>
              </a:spcBef>
              <a:spcAft>
                <a:spcPct val="0"/>
              </a:spcAft>
              <a:defRPr/>
            </a:pPr>
            <a:fld id="{7062E83C-2AC8-4F14-BC10-E0D6EB8A0641}" type="slidenum">
              <a:rPr lang="en-US">
                <a:solidFill>
                  <a:prstClr val="black"/>
                </a:solidFill>
              </a:rPr>
              <a:pPr fontAlgn="base">
                <a:spcBef>
                  <a:spcPct val="0"/>
                </a:spcBef>
                <a:spcAft>
                  <a:spcPct val="0"/>
                </a:spcAft>
                <a:defRPr/>
              </a:pPr>
              <a:t>‹#›</a:t>
            </a:fld>
            <a:endParaRPr lang="en-US" dirty="0">
              <a:solidFill>
                <a:prstClr val="black"/>
              </a:solidFill>
            </a:endParaRPr>
          </a:p>
        </p:txBody>
      </p:sp>
    </p:spTree>
    <p:extLst>
      <p:ext uri="{BB962C8B-B14F-4D97-AF65-F5344CB8AC3E}">
        <p14:creationId xmlns:p14="http://schemas.microsoft.com/office/powerpoint/2010/main" val="24759676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69C6EEA-02F8-41F8-A3AE-AC94C032C90E}" type="datetimeFigureOut">
              <a:rPr lang="en-US" smtClean="0">
                <a:solidFill>
                  <a:prstClr val="black">
                    <a:tint val="75000"/>
                  </a:prstClr>
                </a:solidFill>
              </a:rPr>
              <a:pPr/>
              <a:t>7/19/2019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728702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F4263"/>
          </a:solidFill>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69C6EEA-02F8-41F8-A3AE-AC94C032C90E}" type="datetimeFigureOut">
              <a:rPr lang="en-US" smtClean="0">
                <a:solidFill>
                  <a:prstClr val="black">
                    <a:tint val="75000"/>
                  </a:prstClr>
                </a:solidFill>
              </a:rPr>
              <a:pPr/>
              <a:t>7/19/2019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89962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091726-EECE-4240-A393-6A37E51BC2E3}" type="datetimeFigureOut">
              <a:rPr lang="en-US" smtClean="0"/>
              <a:t>7/19/2019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2E7F25-5809-4642-B5BC-EDCCEB9D85FF}" type="slidenum">
              <a:rPr lang="en-US" smtClean="0"/>
              <a:t>‹#›</a:t>
            </a:fld>
            <a:endParaRPr lang="en-US"/>
          </a:p>
        </p:txBody>
      </p:sp>
    </p:spTree>
    <p:extLst>
      <p:ext uri="{BB962C8B-B14F-4D97-AF65-F5344CB8AC3E}">
        <p14:creationId xmlns:p14="http://schemas.microsoft.com/office/powerpoint/2010/main" val="13116141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9C6EEA-02F8-41F8-A3AE-AC94C032C90E}" type="datetimeFigureOut">
              <a:rPr lang="en-US" smtClean="0">
                <a:solidFill>
                  <a:prstClr val="black">
                    <a:tint val="75000"/>
                  </a:prstClr>
                </a:solidFill>
              </a:rPr>
              <a:pPr/>
              <a:t>7/19/2019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928509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69C6EEA-02F8-41F8-A3AE-AC94C032C90E}" type="datetimeFigureOut">
              <a:rPr lang="en-US" smtClean="0">
                <a:solidFill>
                  <a:prstClr val="black">
                    <a:tint val="75000"/>
                  </a:prstClr>
                </a:solidFill>
              </a:rPr>
              <a:pPr/>
              <a:t>7/19/2019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344120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69C6EEA-02F8-41F8-A3AE-AC94C032C90E}" type="datetimeFigureOut">
              <a:rPr lang="en-US" smtClean="0">
                <a:solidFill>
                  <a:prstClr val="black">
                    <a:tint val="75000"/>
                  </a:prstClr>
                </a:solidFill>
              </a:rPr>
              <a:pPr/>
              <a:t>7/19/2019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552805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9C6EEA-02F8-41F8-A3AE-AC94C032C90E}" type="datetimeFigureOut">
              <a:rPr lang="en-US" smtClean="0">
                <a:solidFill>
                  <a:prstClr val="black">
                    <a:tint val="75000"/>
                  </a:prstClr>
                </a:solidFill>
              </a:rPr>
              <a:pPr/>
              <a:t>7/19/2019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69161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9C6EEA-02F8-41F8-A3AE-AC94C032C90E}" type="datetimeFigureOut">
              <a:rPr lang="en-US" smtClean="0">
                <a:solidFill>
                  <a:prstClr val="black">
                    <a:tint val="75000"/>
                  </a:prstClr>
                </a:solidFill>
              </a:rPr>
              <a:pPr/>
              <a:t>7/19/2019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071465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9C6EEA-02F8-41F8-A3AE-AC94C032C90E}" type="datetimeFigureOut">
              <a:rPr lang="en-US" smtClean="0">
                <a:solidFill>
                  <a:prstClr val="black">
                    <a:tint val="75000"/>
                  </a:prstClr>
                </a:solidFill>
              </a:rPr>
              <a:pPr/>
              <a:t>7/19/2019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317459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9C6EEA-02F8-41F8-A3AE-AC94C032C90E}" type="datetimeFigureOut">
              <a:rPr lang="en-US" smtClean="0">
                <a:solidFill>
                  <a:prstClr val="black">
                    <a:tint val="75000"/>
                  </a:prstClr>
                </a:solidFill>
              </a:rPr>
              <a:pPr/>
              <a:t>7/19/2019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391113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9C6EEA-02F8-41F8-A3AE-AC94C032C90E}" type="datetimeFigureOut">
              <a:rPr lang="en-US" smtClean="0">
                <a:solidFill>
                  <a:prstClr val="black">
                    <a:tint val="75000"/>
                  </a:prstClr>
                </a:solidFill>
              </a:rPr>
              <a:pPr/>
              <a:t>7/19/2019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580370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9C6EEA-02F8-41F8-A3AE-AC94C032C90E}" type="datetimeFigureOut">
              <a:rPr lang="en-US" smtClean="0">
                <a:solidFill>
                  <a:prstClr val="black">
                    <a:tint val="75000"/>
                  </a:prstClr>
                </a:solidFill>
              </a:rPr>
              <a:pPr/>
              <a:t>7/19/2019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52536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1091726-EECE-4240-A393-6A37E51BC2E3}" type="datetimeFigureOut">
              <a:rPr lang="en-US" smtClean="0">
                <a:solidFill>
                  <a:prstClr val="black">
                    <a:tint val="75000"/>
                  </a:prstClr>
                </a:solidFill>
              </a:rPr>
              <a:pPr/>
              <a:t>7/19/2019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2E7F25-5809-4642-B5BC-EDCCEB9D85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0870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091726-EECE-4240-A393-6A37E51BC2E3}" type="datetimeFigureOut">
              <a:rPr lang="en-US" smtClean="0"/>
              <a:t>7/19/2019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2E7F25-5809-4642-B5BC-EDCCEB9D85FF}" type="slidenum">
              <a:rPr lang="en-US" smtClean="0"/>
              <a:t>‹#›</a:t>
            </a:fld>
            <a:endParaRPr lang="en-US"/>
          </a:p>
        </p:txBody>
      </p:sp>
    </p:spTree>
    <p:extLst>
      <p:ext uri="{BB962C8B-B14F-4D97-AF65-F5344CB8AC3E}">
        <p14:creationId xmlns:p14="http://schemas.microsoft.com/office/powerpoint/2010/main" val="12603286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F4263"/>
          </a:solidFill>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1091726-EECE-4240-A393-6A37E51BC2E3}" type="datetimeFigureOut">
              <a:rPr lang="en-US" smtClean="0">
                <a:solidFill>
                  <a:prstClr val="black">
                    <a:tint val="75000"/>
                  </a:prstClr>
                </a:solidFill>
              </a:rPr>
              <a:pPr/>
              <a:t>7/19/2019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2E7F25-5809-4642-B5BC-EDCCEB9D85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92495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091726-EECE-4240-A393-6A37E51BC2E3}" type="datetimeFigureOut">
              <a:rPr lang="en-US" smtClean="0">
                <a:solidFill>
                  <a:prstClr val="black">
                    <a:tint val="75000"/>
                  </a:prstClr>
                </a:solidFill>
              </a:rPr>
              <a:pPr/>
              <a:t>7/19/2019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2E7F25-5809-4642-B5BC-EDCCEB9D85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65419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091726-EECE-4240-A393-6A37E51BC2E3}" type="datetimeFigureOut">
              <a:rPr lang="en-US" smtClean="0">
                <a:solidFill>
                  <a:prstClr val="black">
                    <a:tint val="75000"/>
                  </a:prstClr>
                </a:solidFill>
              </a:rPr>
              <a:pPr/>
              <a:t>7/19/2019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82E7F25-5809-4642-B5BC-EDCCEB9D85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78747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1091726-EECE-4240-A393-6A37E51BC2E3}" type="datetimeFigureOut">
              <a:rPr lang="en-US" smtClean="0">
                <a:solidFill>
                  <a:prstClr val="black">
                    <a:tint val="75000"/>
                  </a:prstClr>
                </a:solidFill>
              </a:rPr>
              <a:pPr/>
              <a:t>7/19/2019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82E7F25-5809-4642-B5BC-EDCCEB9D85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54014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091726-EECE-4240-A393-6A37E51BC2E3}" type="datetimeFigureOut">
              <a:rPr lang="en-US" smtClean="0">
                <a:solidFill>
                  <a:prstClr val="black">
                    <a:tint val="75000"/>
                  </a:prstClr>
                </a:solidFill>
              </a:rPr>
              <a:pPr/>
              <a:t>7/19/2019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82E7F25-5809-4642-B5BC-EDCCEB9D85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14987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091726-EECE-4240-A393-6A37E51BC2E3}" type="datetimeFigureOut">
              <a:rPr lang="en-US" smtClean="0">
                <a:solidFill>
                  <a:prstClr val="black">
                    <a:tint val="75000"/>
                  </a:prstClr>
                </a:solidFill>
              </a:rPr>
              <a:pPr/>
              <a:t>7/19/2019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82E7F25-5809-4642-B5BC-EDCCEB9D85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9390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1091726-EECE-4240-A393-6A37E51BC2E3}" type="datetimeFigureOut">
              <a:rPr lang="en-US" smtClean="0">
                <a:solidFill>
                  <a:prstClr val="black">
                    <a:tint val="75000"/>
                  </a:prstClr>
                </a:solidFill>
              </a:rPr>
              <a:pPr/>
              <a:t>7/19/2019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82E7F25-5809-4642-B5BC-EDCCEB9D85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88200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1091726-EECE-4240-A393-6A37E51BC2E3}" type="datetimeFigureOut">
              <a:rPr lang="en-US" smtClean="0">
                <a:solidFill>
                  <a:prstClr val="black">
                    <a:tint val="75000"/>
                  </a:prstClr>
                </a:solidFill>
              </a:rPr>
              <a:pPr/>
              <a:t>7/19/2019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82E7F25-5809-4642-B5BC-EDCCEB9D85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4901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091726-EECE-4240-A393-6A37E51BC2E3}" type="datetimeFigureOut">
              <a:rPr lang="en-US" smtClean="0">
                <a:solidFill>
                  <a:prstClr val="black">
                    <a:tint val="75000"/>
                  </a:prstClr>
                </a:solidFill>
              </a:rPr>
              <a:pPr/>
              <a:t>7/19/2019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2E7F25-5809-4642-B5BC-EDCCEB9D85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13905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091726-EECE-4240-A393-6A37E51BC2E3}" type="datetimeFigureOut">
              <a:rPr lang="en-US" smtClean="0">
                <a:solidFill>
                  <a:prstClr val="black">
                    <a:tint val="75000"/>
                  </a:prstClr>
                </a:solidFill>
              </a:rPr>
              <a:pPr/>
              <a:t>7/19/2019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2E7F25-5809-4642-B5BC-EDCCEB9D85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329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1091726-EECE-4240-A393-6A37E51BC2E3}" type="datetimeFigureOut">
              <a:rPr lang="en-US" smtClean="0"/>
              <a:t>7/19/2019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2E7F25-5809-4642-B5BC-EDCCEB9D85FF}" type="slidenum">
              <a:rPr lang="en-US" smtClean="0"/>
              <a:t>‹#›</a:t>
            </a:fld>
            <a:endParaRPr lang="en-US"/>
          </a:p>
        </p:txBody>
      </p:sp>
    </p:spTree>
    <p:extLst>
      <p:ext uri="{BB962C8B-B14F-4D97-AF65-F5344CB8AC3E}">
        <p14:creationId xmlns:p14="http://schemas.microsoft.com/office/powerpoint/2010/main" val="12030560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Photo_page">
    <p:spTree>
      <p:nvGrpSpPr>
        <p:cNvPr id="1" name=""/>
        <p:cNvGrpSpPr/>
        <p:nvPr/>
      </p:nvGrpSpPr>
      <p:grpSpPr>
        <a:xfrm>
          <a:off x="0" y="0"/>
          <a:ext cx="0" cy="0"/>
          <a:chOff x="0" y="0"/>
          <a:chExt cx="0" cy="0"/>
        </a:xfrm>
      </p:grpSpPr>
      <p:sp>
        <p:nvSpPr>
          <p:cNvPr id="11" name="Shape 11"/>
          <p:cNvSpPr/>
          <p:nvPr/>
        </p:nvSpPr>
        <p:spPr>
          <a:xfrm>
            <a:off x="279400" y="254000"/>
            <a:ext cx="11633200" cy="6301830"/>
          </a:xfrm>
          <a:prstGeom prst="rect">
            <a:avLst/>
          </a:prstGeom>
          <a:ln w="63500">
            <a:solidFill>
              <a:srgbClr val="ECECEC"/>
            </a:solidFill>
            <a:miter lim="400000"/>
          </a:ln>
        </p:spPr>
        <p:txBody>
          <a:bodyPr lIns="25400" tIns="25400" rIns="25400" bIns="25400" anchor="ctr"/>
          <a:lstStyle/>
          <a:p>
            <a:pPr>
              <a:defRPr sz="3200">
                <a:solidFill>
                  <a:srgbClr val="FFFFFF"/>
                </a:solidFill>
              </a:defRPr>
            </a:pPr>
            <a:endParaRPr sz="1600">
              <a:solidFill>
                <a:srgbClr val="FFFFFF"/>
              </a:solidFill>
            </a:endParaRPr>
          </a:p>
        </p:txBody>
      </p:sp>
      <p:grpSp>
        <p:nvGrpSpPr>
          <p:cNvPr id="16" name="Group 16"/>
          <p:cNvGrpSpPr/>
          <p:nvPr/>
        </p:nvGrpSpPr>
        <p:grpSpPr>
          <a:xfrm>
            <a:off x="10163185" y="6036046"/>
            <a:ext cx="1533829" cy="283781"/>
            <a:chOff x="0" y="0"/>
            <a:chExt cx="3067657" cy="567559"/>
          </a:xfrm>
        </p:grpSpPr>
        <p:sp>
          <p:nvSpPr>
            <p:cNvPr id="12" name="Shape 12"/>
            <p:cNvSpPr/>
            <p:nvPr/>
          </p:nvSpPr>
          <p:spPr>
            <a:xfrm>
              <a:off x="0" y="0"/>
              <a:ext cx="562942" cy="567559"/>
            </a:xfrm>
            <a:custGeom>
              <a:avLst/>
              <a:gdLst/>
              <a:ahLst/>
              <a:cxnLst>
                <a:cxn ang="0">
                  <a:pos x="wd2" y="hd2"/>
                </a:cxn>
                <a:cxn ang="5400000">
                  <a:pos x="wd2" y="hd2"/>
                </a:cxn>
                <a:cxn ang="10800000">
                  <a:pos x="wd2" y="hd2"/>
                </a:cxn>
                <a:cxn ang="16200000">
                  <a:pos x="wd2" y="hd2"/>
                </a:cxn>
              </a:cxnLst>
              <a:rect l="0" t="0" r="r" b="b"/>
              <a:pathLst>
                <a:path w="21600" h="21600" extrusionOk="0">
                  <a:moveTo>
                    <a:pt x="19356" y="0"/>
                  </a:moveTo>
                  <a:lnTo>
                    <a:pt x="2244" y="0"/>
                  </a:lnTo>
                  <a:cubicBezTo>
                    <a:pt x="1002" y="0"/>
                    <a:pt x="0" y="1040"/>
                    <a:pt x="0" y="2280"/>
                  </a:cubicBezTo>
                  <a:lnTo>
                    <a:pt x="0" y="19320"/>
                  </a:lnTo>
                  <a:cubicBezTo>
                    <a:pt x="0" y="20560"/>
                    <a:pt x="1002" y="21600"/>
                    <a:pt x="2244" y="21600"/>
                  </a:cubicBezTo>
                  <a:lnTo>
                    <a:pt x="19356" y="21600"/>
                  </a:lnTo>
                  <a:cubicBezTo>
                    <a:pt x="20558" y="21600"/>
                    <a:pt x="21600" y="20560"/>
                    <a:pt x="21600" y="19320"/>
                  </a:cubicBezTo>
                  <a:lnTo>
                    <a:pt x="21600" y="2280"/>
                  </a:lnTo>
                  <a:cubicBezTo>
                    <a:pt x="21600" y="1040"/>
                    <a:pt x="20558" y="0"/>
                    <a:pt x="19356" y="0"/>
                  </a:cubicBezTo>
                  <a:close/>
                  <a:moveTo>
                    <a:pt x="18314" y="2280"/>
                  </a:moveTo>
                  <a:lnTo>
                    <a:pt x="18314" y="5560"/>
                  </a:lnTo>
                  <a:lnTo>
                    <a:pt x="16230" y="5560"/>
                  </a:lnTo>
                  <a:cubicBezTo>
                    <a:pt x="15429" y="5560"/>
                    <a:pt x="15028" y="5960"/>
                    <a:pt x="15028" y="6600"/>
                  </a:cubicBezTo>
                  <a:lnTo>
                    <a:pt x="15028" y="8640"/>
                  </a:lnTo>
                  <a:lnTo>
                    <a:pt x="18314" y="8640"/>
                  </a:lnTo>
                  <a:lnTo>
                    <a:pt x="18314" y="11920"/>
                  </a:lnTo>
                  <a:lnTo>
                    <a:pt x="15028" y="11920"/>
                  </a:lnTo>
                  <a:lnTo>
                    <a:pt x="15028" y="19320"/>
                  </a:lnTo>
                  <a:lnTo>
                    <a:pt x="11942" y="19320"/>
                  </a:lnTo>
                  <a:lnTo>
                    <a:pt x="11942" y="11920"/>
                  </a:lnTo>
                  <a:lnTo>
                    <a:pt x="9658" y="11920"/>
                  </a:lnTo>
                  <a:lnTo>
                    <a:pt x="9658" y="8640"/>
                  </a:lnTo>
                  <a:lnTo>
                    <a:pt x="11942" y="8640"/>
                  </a:lnTo>
                  <a:lnTo>
                    <a:pt x="11942" y="5960"/>
                  </a:lnTo>
                  <a:cubicBezTo>
                    <a:pt x="11942" y="3920"/>
                    <a:pt x="13585" y="2280"/>
                    <a:pt x="15629" y="2280"/>
                  </a:cubicBezTo>
                  <a:lnTo>
                    <a:pt x="18314" y="2280"/>
                  </a:lnTo>
                  <a:close/>
                </a:path>
              </a:pathLst>
            </a:custGeom>
            <a:solidFill>
              <a:srgbClr val="5E7484"/>
            </a:solidFill>
            <a:ln w="12700" cap="flat">
              <a:noFill/>
              <a:miter lim="400000"/>
            </a:ln>
            <a:effectLst/>
          </p:spPr>
          <p:txBody>
            <a:bodyPr wrap="square" lIns="45719" tIns="45719" rIns="45719" bIns="45719" numCol="1" anchor="ctr">
              <a:noAutofit/>
            </a:bodyPr>
            <a:lstStyle/>
            <a:p>
              <a:pPr defTabSz="228600">
                <a:defRPr sz="1800">
                  <a:solidFill>
                    <a:srgbClr val="323232"/>
                  </a:solidFill>
                  <a:latin typeface="Georgia"/>
                  <a:ea typeface="Georgia"/>
                  <a:cs typeface="Georgia"/>
                  <a:sym typeface="Georgia"/>
                </a:defRPr>
              </a:pPr>
              <a:endParaRPr sz="900">
                <a:solidFill>
                  <a:srgbClr val="323232"/>
                </a:solidFill>
                <a:latin typeface="Georgia"/>
                <a:ea typeface="Georgia"/>
                <a:cs typeface="Georgia"/>
                <a:sym typeface="Georgia"/>
              </a:endParaRPr>
            </a:p>
          </p:txBody>
        </p:sp>
        <p:sp>
          <p:nvSpPr>
            <p:cNvPr id="13" name="Shape 13"/>
            <p:cNvSpPr/>
            <p:nvPr/>
          </p:nvSpPr>
          <p:spPr>
            <a:xfrm>
              <a:off x="1668270" y="0"/>
              <a:ext cx="562943" cy="567560"/>
            </a:xfrm>
            <a:custGeom>
              <a:avLst/>
              <a:gdLst/>
              <a:ahLst/>
              <a:cxnLst>
                <a:cxn ang="0">
                  <a:pos x="wd2" y="hd2"/>
                </a:cxn>
                <a:cxn ang="5400000">
                  <a:pos x="wd2" y="hd2"/>
                </a:cxn>
                <a:cxn ang="10800000">
                  <a:pos x="wd2" y="hd2"/>
                </a:cxn>
                <a:cxn ang="16200000">
                  <a:pos x="wd2" y="hd2"/>
                </a:cxn>
              </a:cxnLst>
              <a:rect l="0" t="0" r="r" b="b"/>
              <a:pathLst>
                <a:path w="21600" h="21600" extrusionOk="0">
                  <a:moveTo>
                    <a:pt x="10099" y="7400"/>
                  </a:moveTo>
                  <a:cubicBezTo>
                    <a:pt x="10099" y="6400"/>
                    <a:pt x="9257" y="4320"/>
                    <a:pt x="7814" y="4320"/>
                  </a:cubicBezTo>
                  <a:cubicBezTo>
                    <a:pt x="7013" y="4320"/>
                    <a:pt x="6372" y="4760"/>
                    <a:pt x="6372" y="6200"/>
                  </a:cubicBezTo>
                  <a:cubicBezTo>
                    <a:pt x="6372" y="7400"/>
                    <a:pt x="7013" y="9280"/>
                    <a:pt x="8456" y="9280"/>
                  </a:cubicBezTo>
                  <a:cubicBezTo>
                    <a:pt x="8456" y="9280"/>
                    <a:pt x="10099" y="9080"/>
                    <a:pt x="10099" y="7400"/>
                  </a:cubicBezTo>
                  <a:close/>
                  <a:moveTo>
                    <a:pt x="9257" y="12760"/>
                  </a:moveTo>
                  <a:lnTo>
                    <a:pt x="9057" y="12760"/>
                  </a:lnTo>
                  <a:cubicBezTo>
                    <a:pt x="8656" y="12760"/>
                    <a:pt x="7814" y="12960"/>
                    <a:pt x="7013" y="13160"/>
                  </a:cubicBezTo>
                  <a:cubicBezTo>
                    <a:pt x="6372" y="13400"/>
                    <a:pt x="5570" y="13800"/>
                    <a:pt x="5570" y="14800"/>
                  </a:cubicBezTo>
                  <a:cubicBezTo>
                    <a:pt x="5570" y="16040"/>
                    <a:pt x="6572" y="17280"/>
                    <a:pt x="8656" y="17280"/>
                  </a:cubicBezTo>
                  <a:cubicBezTo>
                    <a:pt x="10299" y="17280"/>
                    <a:pt x="11301" y="16240"/>
                    <a:pt x="11301" y="15240"/>
                  </a:cubicBezTo>
                  <a:cubicBezTo>
                    <a:pt x="11301" y="14400"/>
                    <a:pt x="10700" y="13800"/>
                    <a:pt x="9257" y="12760"/>
                  </a:cubicBezTo>
                  <a:close/>
                  <a:moveTo>
                    <a:pt x="19556" y="0"/>
                  </a:moveTo>
                  <a:lnTo>
                    <a:pt x="2244" y="0"/>
                  </a:lnTo>
                  <a:cubicBezTo>
                    <a:pt x="1042" y="0"/>
                    <a:pt x="0" y="1040"/>
                    <a:pt x="0" y="2280"/>
                  </a:cubicBezTo>
                  <a:lnTo>
                    <a:pt x="0" y="19360"/>
                  </a:lnTo>
                  <a:cubicBezTo>
                    <a:pt x="0" y="20560"/>
                    <a:pt x="1042" y="21600"/>
                    <a:pt x="2244" y="21600"/>
                  </a:cubicBezTo>
                  <a:lnTo>
                    <a:pt x="19556" y="21600"/>
                  </a:lnTo>
                  <a:cubicBezTo>
                    <a:pt x="20598" y="21600"/>
                    <a:pt x="21600" y="20560"/>
                    <a:pt x="21600" y="19360"/>
                  </a:cubicBezTo>
                  <a:lnTo>
                    <a:pt x="21600" y="2280"/>
                  </a:lnTo>
                  <a:cubicBezTo>
                    <a:pt x="21600" y="1040"/>
                    <a:pt x="20598" y="0"/>
                    <a:pt x="19556" y="0"/>
                  </a:cubicBezTo>
                  <a:close/>
                  <a:moveTo>
                    <a:pt x="7814" y="18520"/>
                  </a:moveTo>
                  <a:cubicBezTo>
                    <a:pt x="4729" y="18520"/>
                    <a:pt x="3286" y="16880"/>
                    <a:pt x="3286" y="15440"/>
                  </a:cubicBezTo>
                  <a:cubicBezTo>
                    <a:pt x="3286" y="14800"/>
                    <a:pt x="3486" y="13600"/>
                    <a:pt x="4929" y="12760"/>
                  </a:cubicBezTo>
                  <a:cubicBezTo>
                    <a:pt x="5771" y="12160"/>
                    <a:pt x="6773" y="11960"/>
                    <a:pt x="8215" y="11720"/>
                  </a:cubicBezTo>
                  <a:cubicBezTo>
                    <a:pt x="8015" y="11520"/>
                    <a:pt x="8015" y="11320"/>
                    <a:pt x="8015" y="10720"/>
                  </a:cubicBezTo>
                  <a:cubicBezTo>
                    <a:pt x="8015" y="10520"/>
                    <a:pt x="8015" y="10520"/>
                    <a:pt x="8015" y="10080"/>
                  </a:cubicBezTo>
                  <a:lnTo>
                    <a:pt x="7614" y="10080"/>
                  </a:lnTo>
                  <a:cubicBezTo>
                    <a:pt x="5570" y="10080"/>
                    <a:pt x="4128" y="8640"/>
                    <a:pt x="4128" y="7000"/>
                  </a:cubicBezTo>
                  <a:cubicBezTo>
                    <a:pt x="4128" y="5160"/>
                    <a:pt x="5570" y="3120"/>
                    <a:pt x="8656" y="3120"/>
                  </a:cubicBezTo>
                  <a:lnTo>
                    <a:pt x="13184" y="3120"/>
                  </a:lnTo>
                  <a:lnTo>
                    <a:pt x="12744" y="3520"/>
                  </a:lnTo>
                  <a:lnTo>
                    <a:pt x="11942" y="4320"/>
                  </a:lnTo>
                  <a:lnTo>
                    <a:pt x="11101" y="4320"/>
                  </a:lnTo>
                  <a:cubicBezTo>
                    <a:pt x="11541" y="4760"/>
                    <a:pt x="12142" y="5360"/>
                    <a:pt x="12142" y="6600"/>
                  </a:cubicBezTo>
                  <a:cubicBezTo>
                    <a:pt x="12142" y="8240"/>
                    <a:pt x="11301" y="8840"/>
                    <a:pt x="10499" y="9480"/>
                  </a:cubicBezTo>
                  <a:cubicBezTo>
                    <a:pt x="10299" y="9680"/>
                    <a:pt x="10099" y="9880"/>
                    <a:pt x="10099" y="10280"/>
                  </a:cubicBezTo>
                  <a:cubicBezTo>
                    <a:pt x="10099" y="10720"/>
                    <a:pt x="10299" y="10920"/>
                    <a:pt x="10499" y="10920"/>
                  </a:cubicBezTo>
                  <a:cubicBezTo>
                    <a:pt x="10499" y="11120"/>
                    <a:pt x="10700" y="11120"/>
                    <a:pt x="10900" y="11320"/>
                  </a:cubicBezTo>
                  <a:cubicBezTo>
                    <a:pt x="11742" y="11960"/>
                    <a:pt x="12984" y="12560"/>
                    <a:pt x="12984" y="14400"/>
                  </a:cubicBezTo>
                  <a:cubicBezTo>
                    <a:pt x="12984" y="16240"/>
                    <a:pt x="11541" y="18520"/>
                    <a:pt x="7814" y="18520"/>
                  </a:cubicBezTo>
                  <a:close/>
                  <a:moveTo>
                    <a:pt x="18314" y="10920"/>
                  </a:moveTo>
                  <a:lnTo>
                    <a:pt x="16270" y="10920"/>
                  </a:lnTo>
                  <a:lnTo>
                    <a:pt x="16270" y="12960"/>
                  </a:lnTo>
                  <a:lnTo>
                    <a:pt x="15228" y="12960"/>
                  </a:lnTo>
                  <a:lnTo>
                    <a:pt x="15228" y="10920"/>
                  </a:lnTo>
                  <a:lnTo>
                    <a:pt x="12984" y="10920"/>
                  </a:lnTo>
                  <a:lnTo>
                    <a:pt x="12984" y="9680"/>
                  </a:lnTo>
                  <a:lnTo>
                    <a:pt x="15228" y="9680"/>
                  </a:lnTo>
                  <a:lnTo>
                    <a:pt x="15228" y="7640"/>
                  </a:lnTo>
                  <a:lnTo>
                    <a:pt x="16270" y="7640"/>
                  </a:lnTo>
                  <a:lnTo>
                    <a:pt x="16270" y="9680"/>
                  </a:lnTo>
                  <a:lnTo>
                    <a:pt x="18314" y="9680"/>
                  </a:lnTo>
                  <a:lnTo>
                    <a:pt x="18314" y="10920"/>
                  </a:lnTo>
                  <a:close/>
                </a:path>
              </a:pathLst>
            </a:custGeom>
            <a:solidFill>
              <a:srgbClr val="5E7484"/>
            </a:solidFill>
            <a:ln w="12700" cap="flat">
              <a:noFill/>
              <a:miter lim="400000"/>
            </a:ln>
            <a:effectLst/>
          </p:spPr>
          <p:txBody>
            <a:bodyPr wrap="square" lIns="45719" tIns="45719" rIns="45719" bIns="45719" numCol="1" anchor="ctr">
              <a:noAutofit/>
            </a:bodyPr>
            <a:lstStyle/>
            <a:p>
              <a:pPr defTabSz="228600">
                <a:defRPr sz="1800">
                  <a:solidFill>
                    <a:srgbClr val="323232"/>
                  </a:solidFill>
                  <a:latin typeface="Georgia"/>
                  <a:ea typeface="Georgia"/>
                  <a:cs typeface="Georgia"/>
                  <a:sym typeface="Georgia"/>
                </a:defRPr>
              </a:pPr>
              <a:endParaRPr sz="900">
                <a:solidFill>
                  <a:srgbClr val="323232"/>
                </a:solidFill>
                <a:latin typeface="Georgia"/>
                <a:ea typeface="Georgia"/>
                <a:cs typeface="Georgia"/>
                <a:sym typeface="Georgia"/>
              </a:endParaRPr>
            </a:p>
          </p:txBody>
        </p:sp>
        <p:sp>
          <p:nvSpPr>
            <p:cNvPr id="14" name="Shape 14"/>
            <p:cNvSpPr/>
            <p:nvPr/>
          </p:nvSpPr>
          <p:spPr>
            <a:xfrm>
              <a:off x="2500097" y="0"/>
              <a:ext cx="567561" cy="567560"/>
            </a:xfrm>
            <a:custGeom>
              <a:avLst/>
              <a:gdLst/>
              <a:ahLst/>
              <a:cxnLst>
                <a:cxn ang="0">
                  <a:pos x="wd2" y="hd2"/>
                </a:cxn>
                <a:cxn ang="5400000">
                  <a:pos x="wd2" y="hd2"/>
                </a:cxn>
                <a:cxn ang="10800000">
                  <a:pos x="wd2" y="hd2"/>
                </a:cxn>
                <a:cxn ang="16200000">
                  <a:pos x="wd2" y="hd2"/>
                </a:cxn>
              </a:cxnLst>
              <a:rect l="0" t="0" r="r" b="b"/>
              <a:pathLst>
                <a:path w="21600" h="21600" extrusionOk="0">
                  <a:moveTo>
                    <a:pt x="19320" y="0"/>
                  </a:moveTo>
                  <a:lnTo>
                    <a:pt x="2080" y="0"/>
                  </a:lnTo>
                  <a:cubicBezTo>
                    <a:pt x="1040" y="0"/>
                    <a:pt x="0" y="1040"/>
                    <a:pt x="0" y="2280"/>
                  </a:cubicBezTo>
                  <a:lnTo>
                    <a:pt x="0" y="19360"/>
                  </a:lnTo>
                  <a:cubicBezTo>
                    <a:pt x="0" y="20560"/>
                    <a:pt x="1040" y="21600"/>
                    <a:pt x="2080" y="21600"/>
                  </a:cubicBezTo>
                  <a:lnTo>
                    <a:pt x="19320" y="21600"/>
                  </a:lnTo>
                  <a:cubicBezTo>
                    <a:pt x="20560" y="21600"/>
                    <a:pt x="21600" y="20560"/>
                    <a:pt x="21600" y="19360"/>
                  </a:cubicBezTo>
                  <a:lnTo>
                    <a:pt x="21600" y="2280"/>
                  </a:lnTo>
                  <a:cubicBezTo>
                    <a:pt x="21600" y="1040"/>
                    <a:pt x="20560" y="0"/>
                    <a:pt x="19320" y="0"/>
                  </a:cubicBezTo>
                  <a:close/>
                  <a:moveTo>
                    <a:pt x="10680" y="6600"/>
                  </a:moveTo>
                  <a:cubicBezTo>
                    <a:pt x="13160" y="6600"/>
                    <a:pt x="15000" y="8560"/>
                    <a:pt x="15000" y="10920"/>
                  </a:cubicBezTo>
                  <a:cubicBezTo>
                    <a:pt x="15000" y="13280"/>
                    <a:pt x="13080" y="15240"/>
                    <a:pt x="10680" y="15240"/>
                  </a:cubicBezTo>
                  <a:cubicBezTo>
                    <a:pt x="8320" y="15240"/>
                    <a:pt x="6400" y="13280"/>
                    <a:pt x="6400" y="10920"/>
                  </a:cubicBezTo>
                  <a:cubicBezTo>
                    <a:pt x="6400" y="8560"/>
                    <a:pt x="8440" y="6600"/>
                    <a:pt x="10680" y="6600"/>
                  </a:cubicBezTo>
                  <a:close/>
                  <a:moveTo>
                    <a:pt x="2680" y="19360"/>
                  </a:moveTo>
                  <a:cubicBezTo>
                    <a:pt x="2280" y="19360"/>
                    <a:pt x="2080" y="19120"/>
                    <a:pt x="2080" y="18920"/>
                  </a:cubicBezTo>
                  <a:lnTo>
                    <a:pt x="2080" y="9680"/>
                  </a:lnTo>
                  <a:lnTo>
                    <a:pt x="4320" y="9680"/>
                  </a:lnTo>
                  <a:cubicBezTo>
                    <a:pt x="4320" y="10080"/>
                    <a:pt x="4320" y="10520"/>
                    <a:pt x="4320" y="10920"/>
                  </a:cubicBezTo>
                  <a:cubicBezTo>
                    <a:pt x="4320" y="14400"/>
                    <a:pt x="7200" y="17280"/>
                    <a:pt x="10680" y="17280"/>
                  </a:cubicBezTo>
                  <a:cubicBezTo>
                    <a:pt x="14200" y="17280"/>
                    <a:pt x="17280" y="14400"/>
                    <a:pt x="17280" y="10920"/>
                  </a:cubicBezTo>
                  <a:cubicBezTo>
                    <a:pt x="17280" y="10520"/>
                    <a:pt x="17280" y="10080"/>
                    <a:pt x="17080" y="9680"/>
                  </a:cubicBezTo>
                  <a:lnTo>
                    <a:pt x="19320" y="9680"/>
                  </a:lnTo>
                  <a:lnTo>
                    <a:pt x="19320" y="18920"/>
                  </a:lnTo>
                  <a:cubicBezTo>
                    <a:pt x="19320" y="19120"/>
                    <a:pt x="19120" y="19360"/>
                    <a:pt x="18720" y="19360"/>
                  </a:cubicBezTo>
                  <a:lnTo>
                    <a:pt x="2680" y="19360"/>
                  </a:lnTo>
                  <a:close/>
                  <a:moveTo>
                    <a:pt x="19320" y="4960"/>
                  </a:moveTo>
                  <a:cubicBezTo>
                    <a:pt x="19320" y="5160"/>
                    <a:pt x="19120" y="5360"/>
                    <a:pt x="18720" y="5360"/>
                  </a:cubicBezTo>
                  <a:lnTo>
                    <a:pt x="16680" y="5360"/>
                  </a:lnTo>
                  <a:cubicBezTo>
                    <a:pt x="16240" y="5360"/>
                    <a:pt x="16040" y="5160"/>
                    <a:pt x="16040" y="4960"/>
                  </a:cubicBezTo>
                  <a:lnTo>
                    <a:pt x="16040" y="2680"/>
                  </a:lnTo>
                  <a:cubicBezTo>
                    <a:pt x="16040" y="2480"/>
                    <a:pt x="16240" y="2280"/>
                    <a:pt x="16680" y="2280"/>
                  </a:cubicBezTo>
                  <a:lnTo>
                    <a:pt x="18720" y="2280"/>
                  </a:lnTo>
                  <a:cubicBezTo>
                    <a:pt x="19120" y="2280"/>
                    <a:pt x="19320" y="2480"/>
                    <a:pt x="19320" y="2680"/>
                  </a:cubicBezTo>
                  <a:lnTo>
                    <a:pt x="19320" y="4960"/>
                  </a:lnTo>
                  <a:close/>
                </a:path>
              </a:pathLst>
            </a:custGeom>
            <a:solidFill>
              <a:srgbClr val="5E7484"/>
            </a:solidFill>
            <a:ln w="12700" cap="flat">
              <a:noFill/>
              <a:miter lim="400000"/>
            </a:ln>
            <a:effectLst/>
          </p:spPr>
          <p:txBody>
            <a:bodyPr wrap="square" lIns="45719" tIns="45719" rIns="45719" bIns="45719" numCol="1" anchor="ctr">
              <a:noAutofit/>
            </a:bodyPr>
            <a:lstStyle/>
            <a:p>
              <a:pPr defTabSz="228600">
                <a:defRPr sz="1800">
                  <a:solidFill>
                    <a:srgbClr val="323232"/>
                  </a:solidFill>
                  <a:latin typeface="Georgia"/>
                  <a:ea typeface="Georgia"/>
                  <a:cs typeface="Georgia"/>
                  <a:sym typeface="Georgia"/>
                </a:defRPr>
              </a:pPr>
              <a:endParaRPr sz="900">
                <a:solidFill>
                  <a:srgbClr val="323232"/>
                </a:solidFill>
                <a:latin typeface="Georgia"/>
                <a:ea typeface="Georgia"/>
                <a:cs typeface="Georgia"/>
                <a:sym typeface="Georgia"/>
              </a:endParaRPr>
            </a:p>
          </p:txBody>
        </p:sp>
        <p:sp>
          <p:nvSpPr>
            <p:cNvPr id="15" name="Shape 15"/>
            <p:cNvSpPr/>
            <p:nvPr/>
          </p:nvSpPr>
          <p:spPr>
            <a:xfrm>
              <a:off x="834135" y="2308"/>
              <a:ext cx="562943" cy="562943"/>
            </a:xfrm>
            <a:custGeom>
              <a:avLst/>
              <a:gdLst/>
              <a:ahLst/>
              <a:cxnLst>
                <a:cxn ang="0">
                  <a:pos x="wd2" y="hd2"/>
                </a:cxn>
                <a:cxn ang="5400000">
                  <a:pos x="wd2" y="hd2"/>
                </a:cxn>
                <a:cxn ang="10800000">
                  <a:pos x="wd2" y="hd2"/>
                </a:cxn>
                <a:cxn ang="16200000">
                  <a:pos x="wd2" y="hd2"/>
                </a:cxn>
              </a:cxnLst>
              <a:rect l="0" t="0" r="r" b="b"/>
              <a:pathLst>
                <a:path w="21600" h="21600" extrusionOk="0">
                  <a:moveTo>
                    <a:pt x="19556" y="0"/>
                  </a:moveTo>
                  <a:lnTo>
                    <a:pt x="2244" y="0"/>
                  </a:lnTo>
                  <a:cubicBezTo>
                    <a:pt x="1042" y="0"/>
                    <a:pt x="0" y="1002"/>
                    <a:pt x="0" y="2244"/>
                  </a:cubicBezTo>
                  <a:lnTo>
                    <a:pt x="0" y="19356"/>
                  </a:lnTo>
                  <a:cubicBezTo>
                    <a:pt x="0" y="20598"/>
                    <a:pt x="1042" y="21600"/>
                    <a:pt x="2244" y="21600"/>
                  </a:cubicBezTo>
                  <a:lnTo>
                    <a:pt x="19556" y="21600"/>
                  </a:lnTo>
                  <a:cubicBezTo>
                    <a:pt x="20598" y="21600"/>
                    <a:pt x="21600" y="20598"/>
                    <a:pt x="21600" y="19356"/>
                  </a:cubicBezTo>
                  <a:lnTo>
                    <a:pt x="21600" y="2244"/>
                  </a:lnTo>
                  <a:cubicBezTo>
                    <a:pt x="21600" y="1002"/>
                    <a:pt x="20598" y="0"/>
                    <a:pt x="19556" y="0"/>
                  </a:cubicBezTo>
                  <a:close/>
                  <a:moveTo>
                    <a:pt x="17072" y="7814"/>
                  </a:moveTo>
                  <a:cubicBezTo>
                    <a:pt x="16871" y="12744"/>
                    <a:pt x="13786" y="16270"/>
                    <a:pt x="9057" y="16471"/>
                  </a:cubicBezTo>
                  <a:cubicBezTo>
                    <a:pt x="7013" y="16671"/>
                    <a:pt x="5771" y="16030"/>
                    <a:pt x="4328" y="15228"/>
                  </a:cubicBezTo>
                  <a:cubicBezTo>
                    <a:pt x="5771" y="15429"/>
                    <a:pt x="7614" y="14827"/>
                    <a:pt x="8656" y="13986"/>
                  </a:cubicBezTo>
                  <a:cubicBezTo>
                    <a:pt x="7213" y="13986"/>
                    <a:pt x="6372" y="13184"/>
                    <a:pt x="5971" y="11942"/>
                  </a:cubicBezTo>
                  <a:cubicBezTo>
                    <a:pt x="6372" y="12142"/>
                    <a:pt x="6773" y="11942"/>
                    <a:pt x="7013" y="11942"/>
                  </a:cubicBezTo>
                  <a:cubicBezTo>
                    <a:pt x="5771" y="11501"/>
                    <a:pt x="4929" y="10900"/>
                    <a:pt x="4729" y="9057"/>
                  </a:cubicBezTo>
                  <a:cubicBezTo>
                    <a:pt x="5129" y="9257"/>
                    <a:pt x="5570" y="9458"/>
                    <a:pt x="5971" y="9458"/>
                  </a:cubicBezTo>
                  <a:cubicBezTo>
                    <a:pt x="5129" y="8856"/>
                    <a:pt x="4328" y="6773"/>
                    <a:pt x="5129" y="5530"/>
                  </a:cubicBezTo>
                  <a:cubicBezTo>
                    <a:pt x="6572" y="6973"/>
                    <a:pt x="8215" y="8416"/>
                    <a:pt x="11101" y="8616"/>
                  </a:cubicBezTo>
                  <a:cubicBezTo>
                    <a:pt x="10299" y="5530"/>
                    <a:pt x="14427" y="3887"/>
                    <a:pt x="16070" y="5971"/>
                  </a:cubicBezTo>
                  <a:cubicBezTo>
                    <a:pt x="16871" y="5771"/>
                    <a:pt x="17312" y="5530"/>
                    <a:pt x="17913" y="5330"/>
                  </a:cubicBezTo>
                  <a:cubicBezTo>
                    <a:pt x="17713" y="6171"/>
                    <a:pt x="17312" y="6572"/>
                    <a:pt x="16671" y="6973"/>
                  </a:cubicBezTo>
                  <a:cubicBezTo>
                    <a:pt x="17312" y="6773"/>
                    <a:pt x="17713" y="6773"/>
                    <a:pt x="18114" y="6572"/>
                  </a:cubicBezTo>
                  <a:cubicBezTo>
                    <a:pt x="18114" y="6973"/>
                    <a:pt x="17512" y="7414"/>
                    <a:pt x="17072" y="7814"/>
                  </a:cubicBezTo>
                  <a:close/>
                </a:path>
              </a:pathLst>
            </a:custGeom>
            <a:solidFill>
              <a:srgbClr val="5E7484"/>
            </a:solidFill>
            <a:ln w="12700" cap="flat">
              <a:noFill/>
              <a:miter lim="400000"/>
            </a:ln>
            <a:effectLst/>
          </p:spPr>
          <p:txBody>
            <a:bodyPr wrap="square" lIns="45719" tIns="45719" rIns="45719" bIns="45719" numCol="1" anchor="ctr">
              <a:noAutofit/>
            </a:bodyPr>
            <a:lstStyle/>
            <a:p>
              <a:pPr defTabSz="228600">
                <a:defRPr sz="1800">
                  <a:solidFill>
                    <a:srgbClr val="323232"/>
                  </a:solidFill>
                  <a:latin typeface="Georgia"/>
                  <a:ea typeface="Georgia"/>
                  <a:cs typeface="Georgia"/>
                  <a:sym typeface="Georgia"/>
                </a:defRPr>
              </a:pPr>
              <a:endParaRPr sz="900">
                <a:solidFill>
                  <a:srgbClr val="323232"/>
                </a:solidFill>
                <a:latin typeface="Georgia"/>
                <a:ea typeface="Georgia"/>
                <a:cs typeface="Georgia"/>
                <a:sym typeface="Georgia"/>
              </a:endParaRPr>
            </a:p>
          </p:txBody>
        </p:sp>
      </p:grpSp>
      <p:grpSp>
        <p:nvGrpSpPr>
          <p:cNvPr id="30" name="Group 30"/>
          <p:cNvGrpSpPr/>
          <p:nvPr/>
        </p:nvGrpSpPr>
        <p:grpSpPr>
          <a:xfrm>
            <a:off x="574846" y="5972072"/>
            <a:ext cx="3235307" cy="399030"/>
            <a:chOff x="0" y="-50591"/>
            <a:chExt cx="6470613" cy="798058"/>
          </a:xfrm>
        </p:grpSpPr>
        <p:sp>
          <p:nvSpPr>
            <p:cNvPr id="17" name="Shape 17"/>
            <p:cNvSpPr/>
            <p:nvPr/>
          </p:nvSpPr>
          <p:spPr>
            <a:xfrm>
              <a:off x="707266" y="-50591"/>
              <a:ext cx="2346796" cy="48218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l">
                <a:defRPr sz="1800" b="1">
                  <a:solidFill>
                    <a:srgbClr val="5E7484"/>
                  </a:solidFill>
                  <a:latin typeface="+mn-lt"/>
                  <a:ea typeface="+mn-ea"/>
                  <a:cs typeface="+mn-cs"/>
                  <a:sym typeface="Helvetica"/>
                  <a:hlinkClick r:id="rId2"/>
                </a:defRPr>
              </a:lvl1pPr>
            </a:lstStyle>
            <a:p>
              <a:r>
                <a:rPr sz="900"/>
                <a:t>WWW.SITE2MAX.PRO</a:t>
              </a:r>
            </a:p>
          </p:txBody>
        </p:sp>
        <p:sp>
          <p:nvSpPr>
            <p:cNvPr id="18" name="Shape 18"/>
            <p:cNvSpPr/>
            <p:nvPr/>
          </p:nvSpPr>
          <p:spPr>
            <a:xfrm>
              <a:off x="704450" y="265284"/>
              <a:ext cx="5766163" cy="48218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lgn="l">
                <a:defRPr sz="1800">
                  <a:solidFill>
                    <a:srgbClr val="5E7484"/>
                  </a:solidFill>
                  <a:latin typeface="+mn-lt"/>
                  <a:ea typeface="+mn-ea"/>
                  <a:cs typeface="+mn-cs"/>
                  <a:sym typeface="Helvetica"/>
                </a:defRPr>
              </a:lvl1pPr>
            </a:lstStyle>
            <a:p>
              <a:r>
                <a:rPr sz="900"/>
                <a:t>Free PowerPoint &amp; KeyNote Templates</a:t>
              </a:r>
            </a:p>
          </p:txBody>
        </p:sp>
        <p:grpSp>
          <p:nvGrpSpPr>
            <p:cNvPr id="29" name="Group 29"/>
            <p:cNvGrpSpPr/>
            <p:nvPr/>
          </p:nvGrpSpPr>
          <p:grpSpPr>
            <a:xfrm>
              <a:off x="0" y="103781"/>
              <a:ext cx="591162" cy="508658"/>
              <a:chOff x="0" y="0"/>
              <a:chExt cx="591161" cy="508657"/>
            </a:xfrm>
          </p:grpSpPr>
          <p:sp>
            <p:nvSpPr>
              <p:cNvPr id="19" name="Shape 19"/>
              <p:cNvSpPr/>
              <p:nvPr/>
            </p:nvSpPr>
            <p:spPr>
              <a:xfrm>
                <a:off x="1493" y="0"/>
                <a:ext cx="157323" cy="152620"/>
              </a:xfrm>
              <a:custGeom>
                <a:avLst/>
                <a:gdLst/>
                <a:ahLst/>
                <a:cxnLst>
                  <a:cxn ang="0">
                    <a:pos x="wd2" y="hd2"/>
                  </a:cxn>
                  <a:cxn ang="5400000">
                    <a:pos x="wd2" y="hd2"/>
                  </a:cxn>
                  <a:cxn ang="10800000">
                    <a:pos x="wd2" y="hd2"/>
                  </a:cxn>
                  <a:cxn ang="16200000">
                    <a:pos x="wd2" y="hd2"/>
                  </a:cxn>
                </a:cxnLst>
                <a:rect l="0" t="0" r="r" b="b"/>
                <a:pathLst>
                  <a:path w="21561" h="21445" extrusionOk="0">
                    <a:moveTo>
                      <a:pt x="76" y="20289"/>
                    </a:moveTo>
                    <a:lnTo>
                      <a:pt x="0" y="1360"/>
                    </a:lnTo>
                    <a:cubicBezTo>
                      <a:pt x="-10" y="1007"/>
                      <a:pt x="120" y="664"/>
                      <a:pt x="360" y="410"/>
                    </a:cubicBezTo>
                    <a:cubicBezTo>
                      <a:pt x="733" y="16"/>
                      <a:pt x="1302" y="-107"/>
                      <a:pt x="1798" y="98"/>
                    </a:cubicBezTo>
                    <a:lnTo>
                      <a:pt x="20652" y="7385"/>
                    </a:lnTo>
                    <a:cubicBezTo>
                      <a:pt x="20896" y="7491"/>
                      <a:pt x="21105" y="7652"/>
                      <a:pt x="21269" y="7853"/>
                    </a:cubicBezTo>
                    <a:cubicBezTo>
                      <a:pt x="21398" y="8010"/>
                      <a:pt x="21500" y="8195"/>
                      <a:pt x="21541" y="8404"/>
                    </a:cubicBezTo>
                    <a:cubicBezTo>
                      <a:pt x="21590" y="8654"/>
                      <a:pt x="21546" y="8905"/>
                      <a:pt x="21446" y="9124"/>
                    </a:cubicBezTo>
                    <a:cubicBezTo>
                      <a:pt x="21331" y="9377"/>
                      <a:pt x="21139" y="9593"/>
                      <a:pt x="20887" y="9735"/>
                    </a:cubicBezTo>
                    <a:lnTo>
                      <a:pt x="1482" y="21324"/>
                    </a:lnTo>
                    <a:cubicBezTo>
                      <a:pt x="1182" y="21493"/>
                      <a:pt x="817" y="21484"/>
                      <a:pt x="525" y="21302"/>
                    </a:cubicBezTo>
                    <a:cubicBezTo>
                      <a:pt x="187" y="21090"/>
                      <a:pt x="9" y="20689"/>
                      <a:pt x="76" y="20289"/>
                    </a:cubicBezTo>
                    <a:close/>
                  </a:path>
                </a:pathLst>
              </a:custGeom>
              <a:solidFill>
                <a:srgbClr val="5E7484"/>
              </a:solidFill>
              <a:ln w="12700" cap="flat">
                <a:noFill/>
                <a:miter lim="400000"/>
              </a:ln>
              <a:effectLst/>
            </p:spPr>
            <p:txBody>
              <a:bodyPr wrap="square" lIns="50800" tIns="50800" rIns="50800" bIns="50800" numCol="1" anchor="ctr">
                <a:noAutofit/>
              </a:bodyPr>
              <a:lstStyle/>
              <a:p>
                <a:pPr>
                  <a:defRPr sz="3200"/>
                </a:pPr>
                <a:endParaRPr sz="1600">
                  <a:solidFill>
                    <a:prstClr val="black"/>
                  </a:solidFill>
                </a:endParaRPr>
              </a:p>
            </p:txBody>
          </p:sp>
          <p:sp>
            <p:nvSpPr>
              <p:cNvPr id="20" name="Shape 20"/>
              <p:cNvSpPr/>
              <p:nvPr/>
            </p:nvSpPr>
            <p:spPr>
              <a:xfrm>
                <a:off x="1168" y="173768"/>
                <a:ext cx="128123" cy="101385"/>
              </a:xfrm>
              <a:custGeom>
                <a:avLst/>
                <a:gdLst/>
                <a:ahLst/>
                <a:cxnLst>
                  <a:cxn ang="0">
                    <a:pos x="wd2" y="hd2"/>
                  </a:cxn>
                  <a:cxn ang="5400000">
                    <a:pos x="wd2" y="hd2"/>
                  </a:cxn>
                  <a:cxn ang="10800000">
                    <a:pos x="wd2" y="hd2"/>
                  </a:cxn>
                  <a:cxn ang="16200000">
                    <a:pos x="wd2" y="hd2"/>
                  </a:cxn>
                </a:cxnLst>
                <a:rect l="0" t="0" r="r" b="b"/>
                <a:pathLst>
                  <a:path w="21059" h="20967" extrusionOk="0">
                    <a:moveTo>
                      <a:pt x="14" y="12680"/>
                    </a:moveTo>
                    <a:lnTo>
                      <a:pt x="14" y="19280"/>
                    </a:lnTo>
                    <a:cubicBezTo>
                      <a:pt x="-42" y="19719"/>
                      <a:pt x="74" y="20165"/>
                      <a:pt x="324" y="20481"/>
                    </a:cubicBezTo>
                    <a:cubicBezTo>
                      <a:pt x="757" y="21028"/>
                      <a:pt x="1418" y="21061"/>
                      <a:pt x="2007" y="20838"/>
                    </a:cubicBezTo>
                    <a:cubicBezTo>
                      <a:pt x="2230" y="20754"/>
                      <a:pt x="2445" y="20636"/>
                      <a:pt x="2647" y="20485"/>
                    </a:cubicBezTo>
                    <a:lnTo>
                      <a:pt x="19339" y="8413"/>
                    </a:lnTo>
                    <a:cubicBezTo>
                      <a:pt x="21016" y="7110"/>
                      <a:pt x="21558" y="4359"/>
                      <a:pt x="20559" y="2221"/>
                    </a:cubicBezTo>
                    <a:cubicBezTo>
                      <a:pt x="19637" y="250"/>
                      <a:pt x="17688" y="-539"/>
                      <a:pt x="16025" y="386"/>
                    </a:cubicBezTo>
                    <a:lnTo>
                      <a:pt x="710" y="11183"/>
                    </a:lnTo>
                    <a:cubicBezTo>
                      <a:pt x="471" y="11359"/>
                      <a:pt x="279" y="11620"/>
                      <a:pt x="157" y="11932"/>
                    </a:cubicBezTo>
                    <a:cubicBezTo>
                      <a:pt x="66" y="12165"/>
                      <a:pt x="17" y="12421"/>
                      <a:pt x="14" y="12680"/>
                    </a:cubicBezTo>
                    <a:close/>
                  </a:path>
                </a:pathLst>
              </a:custGeom>
              <a:solidFill>
                <a:srgbClr val="5E7484"/>
              </a:solidFill>
              <a:ln w="12700" cap="flat">
                <a:noFill/>
                <a:miter lim="400000"/>
              </a:ln>
              <a:effectLst/>
            </p:spPr>
            <p:txBody>
              <a:bodyPr wrap="square" lIns="50800" tIns="50800" rIns="50800" bIns="50800" numCol="1" anchor="ctr">
                <a:noAutofit/>
              </a:bodyPr>
              <a:lstStyle/>
              <a:p>
                <a:pPr>
                  <a:defRPr sz="3200"/>
                </a:pPr>
                <a:endParaRPr sz="1600">
                  <a:solidFill>
                    <a:prstClr val="black"/>
                  </a:solidFill>
                </a:endParaRPr>
              </a:p>
            </p:txBody>
          </p:sp>
          <p:sp>
            <p:nvSpPr>
              <p:cNvPr id="21" name="Shape 21"/>
              <p:cNvSpPr/>
              <p:nvPr/>
            </p:nvSpPr>
            <p:spPr>
              <a:xfrm>
                <a:off x="0" y="228851"/>
                <a:ext cx="295414" cy="279807"/>
              </a:xfrm>
              <a:custGeom>
                <a:avLst/>
                <a:gdLst/>
                <a:ahLst/>
                <a:cxnLst>
                  <a:cxn ang="0">
                    <a:pos x="wd2" y="hd2"/>
                  </a:cxn>
                  <a:cxn ang="5400000">
                    <a:pos x="wd2" y="hd2"/>
                  </a:cxn>
                  <a:cxn ang="10800000">
                    <a:pos x="wd2" y="hd2"/>
                  </a:cxn>
                  <a:cxn ang="16200000">
                    <a:pos x="wd2" y="hd2"/>
                  </a:cxn>
                </a:cxnLst>
                <a:rect l="0" t="0" r="r" b="b"/>
                <a:pathLst>
                  <a:path w="21590" h="21107" extrusionOk="0">
                    <a:moveTo>
                      <a:pt x="471" y="7906"/>
                    </a:moveTo>
                    <a:lnTo>
                      <a:pt x="13581" y="457"/>
                    </a:lnTo>
                    <a:cubicBezTo>
                      <a:pt x="15392" y="-487"/>
                      <a:pt x="17599" y="70"/>
                      <a:pt x="18783" y="1769"/>
                    </a:cubicBezTo>
                    <a:cubicBezTo>
                      <a:pt x="20248" y="3871"/>
                      <a:pt x="19645" y="6818"/>
                      <a:pt x="17481" y="8128"/>
                    </a:cubicBezTo>
                    <a:lnTo>
                      <a:pt x="12198" y="11071"/>
                    </a:lnTo>
                    <a:cubicBezTo>
                      <a:pt x="11994" y="11210"/>
                      <a:pt x="11865" y="11441"/>
                      <a:pt x="11851" y="11693"/>
                    </a:cubicBezTo>
                    <a:cubicBezTo>
                      <a:pt x="11835" y="11962"/>
                      <a:pt x="11951" y="12221"/>
                      <a:pt x="12160" y="12383"/>
                    </a:cubicBezTo>
                    <a:lnTo>
                      <a:pt x="19975" y="16959"/>
                    </a:lnTo>
                    <a:cubicBezTo>
                      <a:pt x="20263" y="17139"/>
                      <a:pt x="20576" y="17273"/>
                      <a:pt x="20903" y="17355"/>
                    </a:cubicBezTo>
                    <a:cubicBezTo>
                      <a:pt x="21128" y="17412"/>
                      <a:pt x="21358" y="17444"/>
                      <a:pt x="21590" y="17451"/>
                    </a:cubicBezTo>
                    <a:lnTo>
                      <a:pt x="21590" y="21105"/>
                    </a:lnTo>
                    <a:cubicBezTo>
                      <a:pt x="21408" y="21113"/>
                      <a:pt x="21226" y="21099"/>
                      <a:pt x="21048" y="21063"/>
                    </a:cubicBezTo>
                    <a:cubicBezTo>
                      <a:pt x="20857" y="21025"/>
                      <a:pt x="20672" y="20963"/>
                      <a:pt x="20492" y="20889"/>
                    </a:cubicBezTo>
                    <a:cubicBezTo>
                      <a:pt x="20290" y="20804"/>
                      <a:pt x="20093" y="20703"/>
                      <a:pt x="19905" y="20586"/>
                    </a:cubicBezTo>
                    <a:lnTo>
                      <a:pt x="421" y="9395"/>
                    </a:lnTo>
                    <a:cubicBezTo>
                      <a:pt x="169" y="9255"/>
                      <a:pt x="9" y="8988"/>
                      <a:pt x="0" y="8693"/>
                    </a:cubicBezTo>
                    <a:cubicBezTo>
                      <a:pt x="-10" y="8357"/>
                      <a:pt x="175" y="8047"/>
                      <a:pt x="471" y="7906"/>
                    </a:cubicBezTo>
                    <a:close/>
                  </a:path>
                </a:pathLst>
              </a:custGeom>
              <a:solidFill>
                <a:srgbClr val="5E7484"/>
              </a:solidFill>
              <a:ln w="12700" cap="flat">
                <a:noFill/>
                <a:miter lim="400000"/>
              </a:ln>
              <a:effectLst/>
            </p:spPr>
            <p:txBody>
              <a:bodyPr wrap="square" lIns="50800" tIns="50800" rIns="50800" bIns="50800" numCol="1" anchor="ctr">
                <a:noAutofit/>
              </a:bodyPr>
              <a:lstStyle/>
              <a:p>
                <a:pPr>
                  <a:defRPr sz="3200"/>
                </a:pPr>
                <a:endParaRPr sz="1600">
                  <a:solidFill>
                    <a:prstClr val="black"/>
                  </a:solidFill>
                </a:endParaRPr>
              </a:p>
            </p:txBody>
          </p:sp>
          <p:sp>
            <p:nvSpPr>
              <p:cNvPr id="22" name="Shape 22"/>
              <p:cNvSpPr/>
              <p:nvPr/>
            </p:nvSpPr>
            <p:spPr>
              <a:xfrm>
                <a:off x="189045" y="262322"/>
                <a:ext cx="45114" cy="45114"/>
              </a:xfrm>
              <a:prstGeom prst="ellipse">
                <a:avLst/>
              </a:prstGeom>
              <a:solidFill>
                <a:srgbClr val="FFFFFF"/>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sz="1600">
                  <a:solidFill>
                    <a:srgbClr val="FFFFFF"/>
                  </a:solidFill>
                </a:endParaRPr>
              </a:p>
            </p:txBody>
          </p:sp>
          <p:sp>
            <p:nvSpPr>
              <p:cNvPr id="23" name="Shape 23"/>
              <p:cNvSpPr/>
              <p:nvPr/>
            </p:nvSpPr>
            <p:spPr>
              <a:xfrm>
                <a:off x="207835" y="56337"/>
                <a:ext cx="173029" cy="50731"/>
              </a:xfrm>
              <a:custGeom>
                <a:avLst/>
                <a:gdLst/>
                <a:ahLst/>
                <a:cxnLst>
                  <a:cxn ang="0">
                    <a:pos x="wd2" y="hd2"/>
                  </a:cxn>
                  <a:cxn ang="5400000">
                    <a:pos x="wd2" y="hd2"/>
                  </a:cxn>
                  <a:cxn ang="10800000">
                    <a:pos x="wd2" y="hd2"/>
                  </a:cxn>
                  <a:cxn ang="16200000">
                    <a:pos x="wd2" y="hd2"/>
                  </a:cxn>
                </a:cxnLst>
                <a:rect l="0" t="0" r="r" b="b"/>
                <a:pathLst>
                  <a:path w="21420" h="21513" extrusionOk="0">
                    <a:moveTo>
                      <a:pt x="675" y="0"/>
                    </a:moveTo>
                    <a:cubicBezTo>
                      <a:pt x="421" y="21"/>
                      <a:pt x="190" y="524"/>
                      <a:pt x="77" y="1306"/>
                    </a:cubicBezTo>
                    <a:cubicBezTo>
                      <a:pt x="-114" y="2623"/>
                      <a:pt x="64" y="4217"/>
                      <a:pt x="462" y="4762"/>
                    </a:cubicBezTo>
                    <a:lnTo>
                      <a:pt x="9181" y="20142"/>
                    </a:lnTo>
                    <a:cubicBezTo>
                      <a:pt x="9676" y="21045"/>
                      <a:pt x="10229" y="21516"/>
                      <a:pt x="10790" y="21513"/>
                    </a:cubicBezTo>
                    <a:cubicBezTo>
                      <a:pt x="11347" y="21509"/>
                      <a:pt x="11895" y="21039"/>
                      <a:pt x="12387" y="20142"/>
                    </a:cubicBezTo>
                    <a:lnTo>
                      <a:pt x="20939" y="4999"/>
                    </a:lnTo>
                    <a:cubicBezTo>
                      <a:pt x="21290" y="4534"/>
                      <a:pt x="21486" y="3254"/>
                      <a:pt x="21399" y="2003"/>
                    </a:cubicBezTo>
                    <a:cubicBezTo>
                      <a:pt x="21313" y="755"/>
                      <a:pt x="20971" y="-84"/>
                      <a:pt x="20598" y="36"/>
                    </a:cubicBezTo>
                    <a:lnTo>
                      <a:pt x="675" y="0"/>
                    </a:lnTo>
                    <a:close/>
                  </a:path>
                </a:pathLst>
              </a:custGeom>
              <a:solidFill>
                <a:srgbClr val="5E7484"/>
              </a:solidFill>
              <a:ln w="12700" cap="flat">
                <a:noFill/>
                <a:miter lim="400000"/>
              </a:ln>
              <a:effectLst/>
            </p:spPr>
            <p:txBody>
              <a:bodyPr wrap="square" lIns="50800" tIns="50800" rIns="50800" bIns="50800" numCol="1" anchor="ctr">
                <a:noAutofit/>
              </a:bodyPr>
              <a:lstStyle/>
              <a:p>
                <a:pPr>
                  <a:defRPr sz="3200"/>
                </a:pPr>
                <a:endParaRPr sz="1600">
                  <a:solidFill>
                    <a:prstClr val="black"/>
                  </a:solidFill>
                </a:endParaRPr>
              </a:p>
            </p:txBody>
          </p:sp>
          <p:sp>
            <p:nvSpPr>
              <p:cNvPr id="24" name="Shape 24"/>
              <p:cNvSpPr/>
              <p:nvPr/>
            </p:nvSpPr>
            <p:spPr>
              <a:xfrm>
                <a:off x="255606" y="392618"/>
                <a:ext cx="78502" cy="31973"/>
              </a:xfrm>
              <a:custGeom>
                <a:avLst/>
                <a:gdLst/>
                <a:ahLst/>
                <a:cxnLst>
                  <a:cxn ang="0">
                    <a:pos x="wd2" y="hd2"/>
                  </a:cxn>
                  <a:cxn ang="5400000">
                    <a:pos x="wd2" y="hd2"/>
                  </a:cxn>
                  <a:cxn ang="10800000">
                    <a:pos x="wd2" y="hd2"/>
                  </a:cxn>
                  <a:cxn ang="16200000">
                    <a:pos x="wd2" y="hd2"/>
                  </a:cxn>
                </a:cxnLst>
                <a:rect l="0" t="0" r="r" b="b"/>
                <a:pathLst>
                  <a:path w="21330" h="21540" extrusionOk="0">
                    <a:moveTo>
                      <a:pt x="1655" y="0"/>
                    </a:moveTo>
                    <a:lnTo>
                      <a:pt x="19650" y="0"/>
                    </a:lnTo>
                    <a:cubicBezTo>
                      <a:pt x="20512" y="239"/>
                      <a:pt x="21199" y="1904"/>
                      <a:pt x="21313" y="4037"/>
                    </a:cubicBezTo>
                    <a:cubicBezTo>
                      <a:pt x="21412" y="5877"/>
                      <a:pt x="21056" y="7685"/>
                      <a:pt x="20410" y="8623"/>
                    </a:cubicBezTo>
                    <a:lnTo>
                      <a:pt x="12944" y="20137"/>
                    </a:lnTo>
                    <a:cubicBezTo>
                      <a:pt x="12358" y="20996"/>
                      <a:pt x="11696" y="21476"/>
                      <a:pt x="11016" y="21534"/>
                    </a:cubicBezTo>
                    <a:cubicBezTo>
                      <a:pt x="10241" y="21600"/>
                      <a:pt x="9474" y="21115"/>
                      <a:pt x="8806" y="20137"/>
                    </a:cubicBezTo>
                    <a:lnTo>
                      <a:pt x="959" y="8655"/>
                    </a:lnTo>
                    <a:cubicBezTo>
                      <a:pt x="174" y="7554"/>
                      <a:pt x="-188" y="5229"/>
                      <a:pt x="96" y="3106"/>
                    </a:cubicBezTo>
                    <a:cubicBezTo>
                      <a:pt x="324" y="1400"/>
                      <a:pt x="934" y="184"/>
                      <a:pt x="1655" y="0"/>
                    </a:cubicBezTo>
                    <a:close/>
                  </a:path>
                </a:pathLst>
              </a:custGeom>
              <a:solidFill>
                <a:srgbClr val="5E7484"/>
              </a:solidFill>
              <a:ln w="12700" cap="flat">
                <a:noFill/>
                <a:miter lim="400000"/>
              </a:ln>
              <a:effectLst/>
            </p:spPr>
            <p:txBody>
              <a:bodyPr wrap="square" lIns="50800" tIns="50800" rIns="50800" bIns="50800" numCol="1" anchor="ctr">
                <a:noAutofit/>
              </a:bodyPr>
              <a:lstStyle/>
              <a:p>
                <a:pPr>
                  <a:defRPr sz="3200"/>
                </a:pPr>
                <a:endParaRPr sz="1600">
                  <a:solidFill>
                    <a:prstClr val="black"/>
                  </a:solidFill>
                </a:endParaRPr>
              </a:p>
            </p:txBody>
          </p:sp>
          <p:sp>
            <p:nvSpPr>
              <p:cNvPr id="25" name="Shape 25"/>
              <p:cNvSpPr/>
              <p:nvPr/>
            </p:nvSpPr>
            <p:spPr>
              <a:xfrm>
                <a:off x="462326" y="173764"/>
                <a:ext cx="128122" cy="101385"/>
              </a:xfrm>
              <a:custGeom>
                <a:avLst/>
                <a:gdLst/>
                <a:ahLst/>
                <a:cxnLst>
                  <a:cxn ang="0">
                    <a:pos x="wd2" y="hd2"/>
                  </a:cxn>
                  <a:cxn ang="5400000">
                    <a:pos x="wd2" y="hd2"/>
                  </a:cxn>
                  <a:cxn ang="10800000">
                    <a:pos x="wd2" y="hd2"/>
                  </a:cxn>
                  <a:cxn ang="16200000">
                    <a:pos x="wd2" y="hd2"/>
                  </a:cxn>
                </a:cxnLst>
                <a:rect l="0" t="0" r="r" b="b"/>
                <a:pathLst>
                  <a:path w="21059" h="20967" extrusionOk="0">
                    <a:moveTo>
                      <a:pt x="21045" y="12680"/>
                    </a:moveTo>
                    <a:lnTo>
                      <a:pt x="21045" y="19280"/>
                    </a:lnTo>
                    <a:cubicBezTo>
                      <a:pt x="21101" y="19719"/>
                      <a:pt x="20985" y="20165"/>
                      <a:pt x="20735" y="20481"/>
                    </a:cubicBezTo>
                    <a:cubicBezTo>
                      <a:pt x="20302" y="21028"/>
                      <a:pt x="19641" y="21061"/>
                      <a:pt x="19052" y="20838"/>
                    </a:cubicBezTo>
                    <a:cubicBezTo>
                      <a:pt x="18829" y="20754"/>
                      <a:pt x="18614" y="20636"/>
                      <a:pt x="18412" y="20485"/>
                    </a:cubicBezTo>
                    <a:lnTo>
                      <a:pt x="1720" y="8413"/>
                    </a:lnTo>
                    <a:cubicBezTo>
                      <a:pt x="43" y="7110"/>
                      <a:pt x="-499" y="4359"/>
                      <a:pt x="500" y="2221"/>
                    </a:cubicBezTo>
                    <a:cubicBezTo>
                      <a:pt x="1422" y="250"/>
                      <a:pt x="3371" y="-539"/>
                      <a:pt x="5034" y="386"/>
                    </a:cubicBezTo>
                    <a:lnTo>
                      <a:pt x="20349" y="11183"/>
                    </a:lnTo>
                    <a:cubicBezTo>
                      <a:pt x="20588" y="11359"/>
                      <a:pt x="20780" y="11620"/>
                      <a:pt x="20902" y="11932"/>
                    </a:cubicBezTo>
                    <a:cubicBezTo>
                      <a:pt x="20993" y="12165"/>
                      <a:pt x="21042" y="12421"/>
                      <a:pt x="21045" y="12680"/>
                    </a:cubicBezTo>
                    <a:close/>
                  </a:path>
                </a:pathLst>
              </a:custGeom>
              <a:solidFill>
                <a:srgbClr val="5E7484"/>
              </a:solidFill>
              <a:ln w="12700" cap="flat">
                <a:noFill/>
                <a:miter lim="400000"/>
              </a:ln>
              <a:effectLst/>
            </p:spPr>
            <p:txBody>
              <a:bodyPr wrap="square" lIns="50800" tIns="50800" rIns="50800" bIns="50800" numCol="1" anchor="ctr">
                <a:noAutofit/>
              </a:bodyPr>
              <a:lstStyle/>
              <a:p>
                <a:pPr>
                  <a:defRPr sz="3200"/>
                </a:pPr>
                <a:endParaRPr sz="1600">
                  <a:solidFill>
                    <a:prstClr val="black"/>
                  </a:solidFill>
                </a:endParaRPr>
              </a:p>
            </p:txBody>
          </p:sp>
          <p:sp>
            <p:nvSpPr>
              <p:cNvPr id="26" name="Shape 26"/>
              <p:cNvSpPr/>
              <p:nvPr/>
            </p:nvSpPr>
            <p:spPr>
              <a:xfrm>
                <a:off x="433839" y="0"/>
                <a:ext cx="157323" cy="152620"/>
              </a:xfrm>
              <a:custGeom>
                <a:avLst/>
                <a:gdLst/>
                <a:ahLst/>
                <a:cxnLst>
                  <a:cxn ang="0">
                    <a:pos x="wd2" y="hd2"/>
                  </a:cxn>
                  <a:cxn ang="5400000">
                    <a:pos x="wd2" y="hd2"/>
                  </a:cxn>
                  <a:cxn ang="10800000">
                    <a:pos x="wd2" y="hd2"/>
                  </a:cxn>
                  <a:cxn ang="16200000">
                    <a:pos x="wd2" y="hd2"/>
                  </a:cxn>
                </a:cxnLst>
                <a:rect l="0" t="0" r="r" b="b"/>
                <a:pathLst>
                  <a:path w="21561" h="21445" extrusionOk="0">
                    <a:moveTo>
                      <a:pt x="21485" y="20289"/>
                    </a:moveTo>
                    <a:lnTo>
                      <a:pt x="21561" y="1360"/>
                    </a:lnTo>
                    <a:cubicBezTo>
                      <a:pt x="21571" y="1007"/>
                      <a:pt x="21441" y="664"/>
                      <a:pt x="21201" y="410"/>
                    </a:cubicBezTo>
                    <a:cubicBezTo>
                      <a:pt x="20828" y="16"/>
                      <a:pt x="20259" y="-107"/>
                      <a:pt x="19763" y="98"/>
                    </a:cubicBezTo>
                    <a:lnTo>
                      <a:pt x="909" y="7385"/>
                    </a:lnTo>
                    <a:cubicBezTo>
                      <a:pt x="665" y="7491"/>
                      <a:pt x="456" y="7652"/>
                      <a:pt x="292" y="7853"/>
                    </a:cubicBezTo>
                    <a:cubicBezTo>
                      <a:pt x="163" y="8010"/>
                      <a:pt x="61" y="8195"/>
                      <a:pt x="20" y="8404"/>
                    </a:cubicBezTo>
                    <a:cubicBezTo>
                      <a:pt x="-29" y="8654"/>
                      <a:pt x="15" y="8905"/>
                      <a:pt x="115" y="9124"/>
                    </a:cubicBezTo>
                    <a:cubicBezTo>
                      <a:pt x="230" y="9377"/>
                      <a:pt x="422" y="9593"/>
                      <a:pt x="674" y="9735"/>
                    </a:cubicBezTo>
                    <a:lnTo>
                      <a:pt x="20079" y="21324"/>
                    </a:lnTo>
                    <a:cubicBezTo>
                      <a:pt x="20379" y="21493"/>
                      <a:pt x="20744" y="21484"/>
                      <a:pt x="21036" y="21302"/>
                    </a:cubicBezTo>
                    <a:cubicBezTo>
                      <a:pt x="21374" y="21090"/>
                      <a:pt x="21552" y="20689"/>
                      <a:pt x="21485" y="20289"/>
                    </a:cubicBezTo>
                    <a:close/>
                  </a:path>
                </a:pathLst>
              </a:custGeom>
              <a:solidFill>
                <a:srgbClr val="5E7484"/>
              </a:solidFill>
              <a:ln w="12700" cap="flat">
                <a:noFill/>
                <a:miter lim="400000"/>
              </a:ln>
              <a:effectLst/>
            </p:spPr>
            <p:txBody>
              <a:bodyPr wrap="square" lIns="50800" tIns="50800" rIns="50800" bIns="50800" numCol="1" anchor="ctr">
                <a:noAutofit/>
              </a:bodyPr>
              <a:lstStyle/>
              <a:p>
                <a:pPr>
                  <a:defRPr sz="3200"/>
                </a:pPr>
                <a:endParaRPr sz="1600">
                  <a:solidFill>
                    <a:prstClr val="black"/>
                  </a:solidFill>
                </a:endParaRPr>
              </a:p>
            </p:txBody>
          </p:sp>
          <p:sp>
            <p:nvSpPr>
              <p:cNvPr id="27" name="Shape 27"/>
              <p:cNvSpPr/>
              <p:nvPr/>
            </p:nvSpPr>
            <p:spPr>
              <a:xfrm>
                <a:off x="293590" y="228849"/>
                <a:ext cx="295414" cy="279808"/>
              </a:xfrm>
              <a:custGeom>
                <a:avLst/>
                <a:gdLst/>
                <a:ahLst/>
                <a:cxnLst>
                  <a:cxn ang="0">
                    <a:pos x="wd2" y="hd2"/>
                  </a:cxn>
                  <a:cxn ang="5400000">
                    <a:pos x="wd2" y="hd2"/>
                  </a:cxn>
                  <a:cxn ang="10800000">
                    <a:pos x="wd2" y="hd2"/>
                  </a:cxn>
                  <a:cxn ang="16200000">
                    <a:pos x="wd2" y="hd2"/>
                  </a:cxn>
                </a:cxnLst>
                <a:rect l="0" t="0" r="r" b="b"/>
                <a:pathLst>
                  <a:path w="21590" h="21107" extrusionOk="0">
                    <a:moveTo>
                      <a:pt x="21119" y="7906"/>
                    </a:moveTo>
                    <a:lnTo>
                      <a:pt x="8009" y="457"/>
                    </a:lnTo>
                    <a:cubicBezTo>
                      <a:pt x="6198" y="-487"/>
                      <a:pt x="3991" y="70"/>
                      <a:pt x="2807" y="1769"/>
                    </a:cubicBezTo>
                    <a:cubicBezTo>
                      <a:pt x="1342" y="3871"/>
                      <a:pt x="1945" y="6818"/>
                      <a:pt x="4109" y="8128"/>
                    </a:cubicBezTo>
                    <a:lnTo>
                      <a:pt x="9392" y="11071"/>
                    </a:lnTo>
                    <a:cubicBezTo>
                      <a:pt x="9596" y="11210"/>
                      <a:pt x="9725" y="11441"/>
                      <a:pt x="9739" y="11693"/>
                    </a:cubicBezTo>
                    <a:cubicBezTo>
                      <a:pt x="9755" y="11962"/>
                      <a:pt x="9639" y="12221"/>
                      <a:pt x="9430" y="12383"/>
                    </a:cubicBezTo>
                    <a:lnTo>
                      <a:pt x="1615" y="16959"/>
                    </a:lnTo>
                    <a:cubicBezTo>
                      <a:pt x="1327" y="17139"/>
                      <a:pt x="1014" y="17273"/>
                      <a:pt x="687" y="17355"/>
                    </a:cubicBezTo>
                    <a:cubicBezTo>
                      <a:pt x="462" y="17412"/>
                      <a:pt x="232" y="17444"/>
                      <a:pt x="0" y="17451"/>
                    </a:cubicBezTo>
                    <a:lnTo>
                      <a:pt x="0" y="21105"/>
                    </a:lnTo>
                    <a:cubicBezTo>
                      <a:pt x="182" y="21113"/>
                      <a:pt x="364" y="21099"/>
                      <a:pt x="542" y="21063"/>
                    </a:cubicBezTo>
                    <a:cubicBezTo>
                      <a:pt x="733" y="21025"/>
                      <a:pt x="918" y="20963"/>
                      <a:pt x="1098" y="20889"/>
                    </a:cubicBezTo>
                    <a:cubicBezTo>
                      <a:pt x="1300" y="20804"/>
                      <a:pt x="1497" y="20703"/>
                      <a:pt x="1685" y="20586"/>
                    </a:cubicBezTo>
                    <a:lnTo>
                      <a:pt x="21169" y="9395"/>
                    </a:lnTo>
                    <a:cubicBezTo>
                      <a:pt x="21421" y="9255"/>
                      <a:pt x="21581" y="8988"/>
                      <a:pt x="21590" y="8693"/>
                    </a:cubicBezTo>
                    <a:cubicBezTo>
                      <a:pt x="21600" y="8357"/>
                      <a:pt x="21415" y="8047"/>
                      <a:pt x="21119" y="7906"/>
                    </a:cubicBezTo>
                    <a:close/>
                  </a:path>
                </a:pathLst>
              </a:custGeom>
              <a:solidFill>
                <a:srgbClr val="5E7484"/>
              </a:solidFill>
              <a:ln w="12700" cap="flat">
                <a:noFill/>
                <a:miter lim="400000"/>
              </a:ln>
              <a:effectLst/>
            </p:spPr>
            <p:txBody>
              <a:bodyPr wrap="square" lIns="50800" tIns="50800" rIns="50800" bIns="50800" numCol="1" anchor="ctr">
                <a:noAutofit/>
              </a:bodyPr>
              <a:lstStyle/>
              <a:p>
                <a:pPr>
                  <a:defRPr sz="3200"/>
                </a:pPr>
                <a:endParaRPr sz="1600">
                  <a:solidFill>
                    <a:prstClr val="black"/>
                  </a:solidFill>
                </a:endParaRPr>
              </a:p>
            </p:txBody>
          </p:sp>
          <p:sp>
            <p:nvSpPr>
              <p:cNvPr id="28" name="Shape 28"/>
              <p:cNvSpPr/>
              <p:nvPr/>
            </p:nvSpPr>
            <p:spPr>
              <a:xfrm>
                <a:off x="354848" y="262322"/>
                <a:ext cx="45114" cy="45114"/>
              </a:xfrm>
              <a:prstGeom prst="ellipse">
                <a:avLst/>
              </a:prstGeom>
              <a:solidFill>
                <a:srgbClr val="FFFFFF"/>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sz="1600">
                  <a:solidFill>
                    <a:srgbClr val="FFFFFF"/>
                  </a:solidFill>
                </a:endParaRPr>
              </a:p>
            </p:txBody>
          </p:sp>
        </p:grpSp>
      </p:grpSp>
      <p:sp>
        <p:nvSpPr>
          <p:cNvPr id="31" name="Shape 31"/>
          <p:cNvSpPr>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
        <p:nvSpPr>
          <p:cNvPr id="3" name="Picture Placeholder 2"/>
          <p:cNvSpPr>
            <a:spLocks noGrp="1"/>
          </p:cNvSpPr>
          <p:nvPr>
            <p:ph type="pic" sz="quarter" idx="10"/>
          </p:nvPr>
        </p:nvSpPr>
        <p:spPr>
          <a:xfrm>
            <a:off x="927100" y="1028700"/>
            <a:ext cx="1258888" cy="1258888"/>
          </a:xfrm>
        </p:spPr>
        <p:txBody>
          <a:bodyPr/>
          <a:lstStyle/>
          <a:p>
            <a:endParaRPr lang="en-US"/>
          </a:p>
        </p:txBody>
      </p:sp>
      <p:sp>
        <p:nvSpPr>
          <p:cNvPr id="32" name="Picture Placeholder 2"/>
          <p:cNvSpPr>
            <a:spLocks noGrp="1"/>
          </p:cNvSpPr>
          <p:nvPr>
            <p:ph type="pic" sz="quarter" idx="11"/>
          </p:nvPr>
        </p:nvSpPr>
        <p:spPr>
          <a:xfrm>
            <a:off x="2314167" y="1028700"/>
            <a:ext cx="1258888" cy="1258888"/>
          </a:xfrm>
        </p:spPr>
        <p:txBody>
          <a:bodyPr/>
          <a:lstStyle/>
          <a:p>
            <a:endParaRPr lang="en-US"/>
          </a:p>
        </p:txBody>
      </p:sp>
      <p:sp>
        <p:nvSpPr>
          <p:cNvPr id="33" name="Picture Placeholder 2"/>
          <p:cNvSpPr>
            <a:spLocks noGrp="1"/>
          </p:cNvSpPr>
          <p:nvPr>
            <p:ph type="pic" sz="quarter" idx="12"/>
          </p:nvPr>
        </p:nvSpPr>
        <p:spPr>
          <a:xfrm>
            <a:off x="3701233" y="1028700"/>
            <a:ext cx="1258888" cy="1258888"/>
          </a:xfrm>
        </p:spPr>
        <p:txBody>
          <a:bodyPr/>
          <a:lstStyle/>
          <a:p>
            <a:endParaRPr lang="en-US"/>
          </a:p>
        </p:txBody>
      </p:sp>
      <p:sp>
        <p:nvSpPr>
          <p:cNvPr id="34" name="Picture Placeholder 2"/>
          <p:cNvSpPr>
            <a:spLocks noGrp="1"/>
          </p:cNvSpPr>
          <p:nvPr>
            <p:ph type="pic" sz="quarter" idx="13"/>
          </p:nvPr>
        </p:nvSpPr>
        <p:spPr>
          <a:xfrm>
            <a:off x="5088300" y="1028700"/>
            <a:ext cx="1258888" cy="1258888"/>
          </a:xfrm>
        </p:spPr>
        <p:txBody>
          <a:bodyPr/>
          <a:lstStyle/>
          <a:p>
            <a:endParaRPr lang="en-US"/>
          </a:p>
        </p:txBody>
      </p:sp>
      <p:sp>
        <p:nvSpPr>
          <p:cNvPr id="35" name="Picture Placeholder 2"/>
          <p:cNvSpPr>
            <a:spLocks noGrp="1"/>
          </p:cNvSpPr>
          <p:nvPr>
            <p:ph type="pic" sz="quarter" idx="14"/>
          </p:nvPr>
        </p:nvSpPr>
        <p:spPr>
          <a:xfrm>
            <a:off x="927100" y="2445525"/>
            <a:ext cx="1258888" cy="1258888"/>
          </a:xfrm>
        </p:spPr>
        <p:txBody>
          <a:bodyPr/>
          <a:lstStyle/>
          <a:p>
            <a:endParaRPr lang="en-US"/>
          </a:p>
        </p:txBody>
      </p:sp>
      <p:sp>
        <p:nvSpPr>
          <p:cNvPr id="36" name="Picture Placeholder 2"/>
          <p:cNvSpPr>
            <a:spLocks noGrp="1"/>
          </p:cNvSpPr>
          <p:nvPr>
            <p:ph type="pic" sz="quarter" idx="15"/>
          </p:nvPr>
        </p:nvSpPr>
        <p:spPr>
          <a:xfrm>
            <a:off x="2314167" y="2445525"/>
            <a:ext cx="1258888" cy="1258888"/>
          </a:xfrm>
        </p:spPr>
        <p:txBody>
          <a:bodyPr/>
          <a:lstStyle/>
          <a:p>
            <a:endParaRPr lang="en-US"/>
          </a:p>
        </p:txBody>
      </p:sp>
      <p:sp>
        <p:nvSpPr>
          <p:cNvPr id="37" name="Picture Placeholder 2"/>
          <p:cNvSpPr>
            <a:spLocks noGrp="1"/>
          </p:cNvSpPr>
          <p:nvPr>
            <p:ph type="pic" sz="quarter" idx="16"/>
          </p:nvPr>
        </p:nvSpPr>
        <p:spPr>
          <a:xfrm>
            <a:off x="3701233" y="2445525"/>
            <a:ext cx="1258888" cy="1258888"/>
          </a:xfrm>
        </p:spPr>
        <p:txBody>
          <a:bodyPr/>
          <a:lstStyle/>
          <a:p>
            <a:endParaRPr lang="en-US"/>
          </a:p>
        </p:txBody>
      </p:sp>
      <p:sp>
        <p:nvSpPr>
          <p:cNvPr id="38" name="Picture Placeholder 2"/>
          <p:cNvSpPr>
            <a:spLocks noGrp="1"/>
          </p:cNvSpPr>
          <p:nvPr>
            <p:ph type="pic" sz="quarter" idx="17"/>
          </p:nvPr>
        </p:nvSpPr>
        <p:spPr>
          <a:xfrm>
            <a:off x="5088300" y="2445525"/>
            <a:ext cx="1258888" cy="1258888"/>
          </a:xfrm>
        </p:spPr>
        <p:txBody>
          <a:bodyPr/>
          <a:lstStyle/>
          <a:p>
            <a:endParaRPr lang="en-US"/>
          </a:p>
        </p:txBody>
      </p:sp>
      <p:sp>
        <p:nvSpPr>
          <p:cNvPr id="39" name="Picture Placeholder 2"/>
          <p:cNvSpPr>
            <a:spLocks noGrp="1"/>
          </p:cNvSpPr>
          <p:nvPr>
            <p:ph type="pic" sz="quarter" idx="18"/>
          </p:nvPr>
        </p:nvSpPr>
        <p:spPr>
          <a:xfrm>
            <a:off x="927100" y="3871233"/>
            <a:ext cx="1258888" cy="1258888"/>
          </a:xfrm>
        </p:spPr>
        <p:txBody>
          <a:bodyPr/>
          <a:lstStyle/>
          <a:p>
            <a:endParaRPr lang="en-US"/>
          </a:p>
        </p:txBody>
      </p:sp>
      <p:sp>
        <p:nvSpPr>
          <p:cNvPr id="40" name="Picture Placeholder 2"/>
          <p:cNvSpPr>
            <a:spLocks noGrp="1"/>
          </p:cNvSpPr>
          <p:nvPr>
            <p:ph type="pic" sz="quarter" idx="19"/>
          </p:nvPr>
        </p:nvSpPr>
        <p:spPr>
          <a:xfrm>
            <a:off x="2314167" y="3871233"/>
            <a:ext cx="1258888" cy="1258888"/>
          </a:xfrm>
        </p:spPr>
        <p:txBody>
          <a:bodyPr/>
          <a:lstStyle/>
          <a:p>
            <a:endParaRPr lang="en-US"/>
          </a:p>
        </p:txBody>
      </p:sp>
      <p:sp>
        <p:nvSpPr>
          <p:cNvPr id="41" name="Picture Placeholder 2"/>
          <p:cNvSpPr>
            <a:spLocks noGrp="1"/>
          </p:cNvSpPr>
          <p:nvPr>
            <p:ph type="pic" sz="quarter" idx="20"/>
          </p:nvPr>
        </p:nvSpPr>
        <p:spPr>
          <a:xfrm>
            <a:off x="3701233" y="3871233"/>
            <a:ext cx="1258888" cy="1258888"/>
          </a:xfrm>
        </p:spPr>
        <p:txBody>
          <a:bodyPr/>
          <a:lstStyle/>
          <a:p>
            <a:endParaRPr lang="en-US"/>
          </a:p>
        </p:txBody>
      </p:sp>
      <p:sp>
        <p:nvSpPr>
          <p:cNvPr id="42" name="Picture Placeholder 2"/>
          <p:cNvSpPr>
            <a:spLocks noGrp="1"/>
          </p:cNvSpPr>
          <p:nvPr>
            <p:ph type="pic" sz="quarter" idx="21"/>
          </p:nvPr>
        </p:nvSpPr>
        <p:spPr>
          <a:xfrm>
            <a:off x="5088300" y="3871233"/>
            <a:ext cx="1258888" cy="1258888"/>
          </a:xfrm>
        </p:spPr>
        <p:txBody>
          <a:bodyPr/>
          <a:lstStyle/>
          <a:p>
            <a:endParaRPr lang="en-US"/>
          </a:p>
        </p:txBody>
      </p:sp>
    </p:spTree>
    <p:extLst>
      <p:ext uri="{BB962C8B-B14F-4D97-AF65-F5344CB8AC3E}">
        <p14:creationId xmlns:p14="http://schemas.microsoft.com/office/powerpoint/2010/main" val="312771982"/>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vl1pPr>
          </a:lstStyle>
          <a:p>
            <a:fld id="{F1576305-741C-46EA-B75C-F442E65BFA05}"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044021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197600" y="1981200"/>
            <a:ext cx="508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fld id="{4DED28BD-2B94-4E80-AF5E-9668B0879384}"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021308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69C6EEA-02F8-41F8-A3AE-AC94C032C90E}" type="datetimeFigureOut">
              <a:rPr lang="en-US" smtClean="0">
                <a:solidFill>
                  <a:prstClr val="black">
                    <a:tint val="75000"/>
                  </a:prstClr>
                </a:solidFill>
              </a:rPr>
              <a:pPr/>
              <a:t>7/19/2019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681597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F4263"/>
          </a:solidFill>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69C6EEA-02F8-41F8-A3AE-AC94C032C90E}" type="datetimeFigureOut">
              <a:rPr lang="en-US" smtClean="0">
                <a:solidFill>
                  <a:prstClr val="black">
                    <a:tint val="75000"/>
                  </a:prstClr>
                </a:solidFill>
              </a:rPr>
              <a:pPr/>
              <a:t>7/19/2019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907247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9C6EEA-02F8-41F8-A3AE-AC94C032C90E}" type="datetimeFigureOut">
              <a:rPr lang="en-US" smtClean="0">
                <a:solidFill>
                  <a:prstClr val="black">
                    <a:tint val="75000"/>
                  </a:prstClr>
                </a:solidFill>
              </a:rPr>
              <a:pPr/>
              <a:t>7/19/2019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08359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69C6EEA-02F8-41F8-A3AE-AC94C032C90E}" type="datetimeFigureOut">
              <a:rPr lang="en-US" smtClean="0">
                <a:solidFill>
                  <a:prstClr val="black">
                    <a:tint val="75000"/>
                  </a:prstClr>
                </a:solidFill>
              </a:rPr>
              <a:pPr/>
              <a:t>7/19/2019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585856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69C6EEA-02F8-41F8-A3AE-AC94C032C90E}" type="datetimeFigureOut">
              <a:rPr lang="en-US" smtClean="0">
                <a:solidFill>
                  <a:prstClr val="black">
                    <a:tint val="75000"/>
                  </a:prstClr>
                </a:solidFill>
              </a:rPr>
              <a:pPr/>
              <a:t>7/19/2019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142879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9C6EEA-02F8-41F8-A3AE-AC94C032C90E}" type="datetimeFigureOut">
              <a:rPr lang="en-US" smtClean="0">
                <a:solidFill>
                  <a:prstClr val="black">
                    <a:tint val="75000"/>
                  </a:prstClr>
                </a:solidFill>
              </a:rPr>
              <a:pPr/>
              <a:t>7/19/2019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061169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9C6EEA-02F8-41F8-A3AE-AC94C032C90E}" type="datetimeFigureOut">
              <a:rPr lang="en-US" smtClean="0">
                <a:solidFill>
                  <a:prstClr val="black">
                    <a:tint val="75000"/>
                  </a:prstClr>
                </a:solidFill>
              </a:rPr>
              <a:pPr/>
              <a:t>7/19/2019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377527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091726-EECE-4240-A393-6A37E51BC2E3}" type="datetimeFigureOut">
              <a:rPr lang="en-US" smtClean="0"/>
              <a:t>7/19/2019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2E7F25-5809-4642-B5BC-EDCCEB9D85FF}" type="slidenum">
              <a:rPr lang="en-US" smtClean="0"/>
              <a:t>‹#›</a:t>
            </a:fld>
            <a:endParaRPr lang="en-US"/>
          </a:p>
        </p:txBody>
      </p:sp>
    </p:spTree>
    <p:extLst>
      <p:ext uri="{BB962C8B-B14F-4D97-AF65-F5344CB8AC3E}">
        <p14:creationId xmlns:p14="http://schemas.microsoft.com/office/powerpoint/2010/main" val="36611029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9C6EEA-02F8-41F8-A3AE-AC94C032C90E}" type="datetimeFigureOut">
              <a:rPr lang="en-US" smtClean="0">
                <a:solidFill>
                  <a:prstClr val="black">
                    <a:tint val="75000"/>
                  </a:prstClr>
                </a:solidFill>
              </a:rPr>
              <a:pPr/>
              <a:t>7/19/2019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786145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9C6EEA-02F8-41F8-A3AE-AC94C032C90E}" type="datetimeFigureOut">
              <a:rPr lang="en-US" smtClean="0">
                <a:solidFill>
                  <a:prstClr val="black">
                    <a:tint val="75000"/>
                  </a:prstClr>
                </a:solidFill>
              </a:rPr>
              <a:pPr/>
              <a:t>7/19/2019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465439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9C6EEA-02F8-41F8-A3AE-AC94C032C90E}" type="datetimeFigureOut">
              <a:rPr lang="en-US" smtClean="0">
                <a:solidFill>
                  <a:prstClr val="black">
                    <a:tint val="75000"/>
                  </a:prstClr>
                </a:solidFill>
              </a:rPr>
              <a:pPr/>
              <a:t>7/19/2019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476503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9C6EEA-02F8-41F8-A3AE-AC94C032C90E}" type="datetimeFigureOut">
              <a:rPr lang="en-US" smtClean="0">
                <a:solidFill>
                  <a:prstClr val="black">
                    <a:tint val="75000"/>
                  </a:prstClr>
                </a:solidFill>
              </a:rPr>
              <a:pPr/>
              <a:t>7/19/2019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132835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69C6EEA-02F8-41F8-A3AE-AC94C032C90E}" type="datetimeFigureOut">
              <a:rPr lang="en-US" smtClean="0">
                <a:solidFill>
                  <a:prstClr val="black">
                    <a:tint val="75000"/>
                  </a:prstClr>
                </a:solidFill>
              </a:rPr>
              <a:pPr/>
              <a:t>7/19/2019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910033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F4263"/>
          </a:solidFill>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69C6EEA-02F8-41F8-A3AE-AC94C032C90E}" type="datetimeFigureOut">
              <a:rPr lang="en-US" smtClean="0">
                <a:solidFill>
                  <a:prstClr val="black">
                    <a:tint val="75000"/>
                  </a:prstClr>
                </a:solidFill>
              </a:rPr>
              <a:pPr/>
              <a:t>7/19/2019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115037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9C6EEA-02F8-41F8-A3AE-AC94C032C90E}" type="datetimeFigureOut">
              <a:rPr lang="en-US" smtClean="0">
                <a:solidFill>
                  <a:prstClr val="black">
                    <a:tint val="75000"/>
                  </a:prstClr>
                </a:solidFill>
              </a:rPr>
              <a:pPr/>
              <a:t>7/19/2019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205904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69C6EEA-02F8-41F8-A3AE-AC94C032C90E}" type="datetimeFigureOut">
              <a:rPr lang="en-US" smtClean="0">
                <a:solidFill>
                  <a:prstClr val="black">
                    <a:tint val="75000"/>
                  </a:prstClr>
                </a:solidFill>
              </a:rPr>
              <a:pPr/>
              <a:t>7/19/2019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608307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69C6EEA-02F8-41F8-A3AE-AC94C032C90E}" type="datetimeFigureOut">
              <a:rPr lang="en-US" smtClean="0">
                <a:solidFill>
                  <a:prstClr val="black">
                    <a:tint val="75000"/>
                  </a:prstClr>
                </a:solidFill>
              </a:rPr>
              <a:pPr/>
              <a:t>7/19/2019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248977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9C6EEA-02F8-41F8-A3AE-AC94C032C90E}" type="datetimeFigureOut">
              <a:rPr lang="en-US" smtClean="0">
                <a:solidFill>
                  <a:prstClr val="black">
                    <a:tint val="75000"/>
                  </a:prstClr>
                </a:solidFill>
              </a:rPr>
              <a:pPr/>
              <a:t>7/19/2019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14280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091726-EECE-4240-A393-6A37E51BC2E3}" type="datetimeFigureOut">
              <a:rPr lang="en-US" smtClean="0"/>
              <a:t>7/19/2019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2E7F25-5809-4642-B5BC-EDCCEB9D85FF}" type="slidenum">
              <a:rPr lang="en-US" smtClean="0"/>
              <a:t>‹#›</a:t>
            </a:fld>
            <a:endParaRPr lang="en-US"/>
          </a:p>
        </p:txBody>
      </p:sp>
    </p:spTree>
    <p:extLst>
      <p:ext uri="{BB962C8B-B14F-4D97-AF65-F5344CB8AC3E}">
        <p14:creationId xmlns:p14="http://schemas.microsoft.com/office/powerpoint/2010/main" val="42319490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9C6EEA-02F8-41F8-A3AE-AC94C032C90E}" type="datetimeFigureOut">
              <a:rPr lang="en-US" smtClean="0">
                <a:solidFill>
                  <a:prstClr val="black">
                    <a:tint val="75000"/>
                  </a:prstClr>
                </a:solidFill>
              </a:rPr>
              <a:pPr/>
              <a:t>7/19/2019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043942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9C6EEA-02F8-41F8-A3AE-AC94C032C90E}" type="datetimeFigureOut">
              <a:rPr lang="en-US" smtClean="0">
                <a:solidFill>
                  <a:prstClr val="black">
                    <a:tint val="75000"/>
                  </a:prstClr>
                </a:solidFill>
              </a:rPr>
              <a:pPr/>
              <a:t>7/19/2019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127694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9C6EEA-02F8-41F8-A3AE-AC94C032C90E}" type="datetimeFigureOut">
              <a:rPr lang="en-US" smtClean="0">
                <a:solidFill>
                  <a:prstClr val="black">
                    <a:tint val="75000"/>
                  </a:prstClr>
                </a:solidFill>
              </a:rPr>
              <a:pPr/>
              <a:t>7/19/2019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936160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9C6EEA-02F8-41F8-A3AE-AC94C032C90E}" type="datetimeFigureOut">
              <a:rPr lang="en-US" smtClean="0">
                <a:solidFill>
                  <a:prstClr val="black">
                    <a:tint val="75000"/>
                  </a:prstClr>
                </a:solidFill>
              </a:rPr>
              <a:pPr/>
              <a:t>7/19/2019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497588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9C6EEA-02F8-41F8-A3AE-AC94C032C90E}" type="datetimeFigureOut">
              <a:rPr lang="en-US" smtClean="0">
                <a:solidFill>
                  <a:prstClr val="black">
                    <a:tint val="75000"/>
                  </a:prstClr>
                </a:solidFill>
              </a:rPr>
              <a:pPr/>
              <a:t>7/19/2019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277929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1091726-EECE-4240-A393-6A37E51BC2E3}" type="datetimeFigureOut">
              <a:rPr lang="en-US" smtClean="0"/>
              <a:t>7/19/2019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2E7F25-5809-4642-B5BC-EDCCEB9D85FF}" type="slidenum">
              <a:rPr lang="en-US" smtClean="0"/>
              <a:t>‹#›</a:t>
            </a:fld>
            <a:endParaRPr lang="en-US"/>
          </a:p>
        </p:txBody>
      </p:sp>
    </p:spTree>
    <p:extLst>
      <p:ext uri="{BB962C8B-B14F-4D97-AF65-F5344CB8AC3E}">
        <p14:creationId xmlns:p14="http://schemas.microsoft.com/office/powerpoint/2010/main" val="1280873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1091726-EECE-4240-A393-6A37E51BC2E3}" type="datetimeFigureOut">
              <a:rPr lang="en-US" smtClean="0"/>
              <a:t>7/19/2019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2E7F25-5809-4642-B5BC-EDCCEB9D85FF}" type="slidenum">
              <a:rPr lang="en-US" smtClean="0"/>
              <a:t>‹#›</a:t>
            </a:fld>
            <a:endParaRPr lang="en-US"/>
          </a:p>
        </p:txBody>
      </p:sp>
    </p:spTree>
    <p:extLst>
      <p:ext uri="{BB962C8B-B14F-4D97-AF65-F5344CB8AC3E}">
        <p14:creationId xmlns:p14="http://schemas.microsoft.com/office/powerpoint/2010/main" val="2309824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image" Target="../media/image1.jpe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theme" Target="../theme/theme4.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091726-EECE-4240-A393-6A37E51BC2E3}" type="datetimeFigureOut">
              <a:rPr lang="en-US" smtClean="0"/>
              <a:t>7/19/2019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2E7F25-5809-4642-B5BC-EDCCEB9D85FF}" type="slidenum">
              <a:rPr lang="en-US" smtClean="0"/>
              <a:t>‹#›</a:t>
            </a:fld>
            <a:endParaRPr lang="en-US"/>
          </a:p>
        </p:txBody>
      </p:sp>
    </p:spTree>
    <p:extLst>
      <p:ext uri="{BB962C8B-B14F-4D97-AF65-F5344CB8AC3E}">
        <p14:creationId xmlns:p14="http://schemas.microsoft.com/office/powerpoint/2010/main" val="10583588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324225" y="365125"/>
            <a:ext cx="8350250" cy="220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7" name="Text Placeholder 2"/>
          <p:cNvSpPr>
            <a:spLocks noGrp="1"/>
          </p:cNvSpPr>
          <p:nvPr>
            <p:ph type="body" idx="1"/>
          </p:nvPr>
        </p:nvSpPr>
        <p:spPr bwMode="auto">
          <a:xfrm>
            <a:off x="3324225" y="2879725"/>
            <a:ext cx="8350250" cy="211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ltLang="en-US"/>
          </a:p>
        </p:txBody>
      </p:sp>
    </p:spTree>
    <p:extLst>
      <p:ext uri="{BB962C8B-B14F-4D97-AF65-F5344CB8AC3E}">
        <p14:creationId xmlns:p14="http://schemas.microsoft.com/office/powerpoint/2010/main" val="383846217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algn="l" rtl="0" eaLnBrk="1" fontAlgn="base" hangingPunct="1">
        <a:lnSpc>
          <a:spcPct val="90000"/>
        </a:lnSpc>
        <a:spcBef>
          <a:spcPts val="1000"/>
        </a:spcBef>
        <a:spcAft>
          <a:spcPct val="0"/>
        </a:spcAft>
        <a:buFont typeface="Arial" panose="020B0604020202020204" pitchFamily="34" charset="0"/>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9C6EEA-02F8-41F8-A3AE-AC94C032C90E}" type="datetimeFigureOut">
              <a:rPr lang="en-US" smtClean="0">
                <a:solidFill>
                  <a:prstClr val="black">
                    <a:tint val="75000"/>
                  </a:prstClr>
                </a:solidFill>
              </a:rPr>
              <a:pPr/>
              <a:t>7/19/2019</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55521224"/>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091726-EECE-4240-A393-6A37E51BC2E3}" type="datetimeFigureOut">
              <a:rPr lang="en-US" smtClean="0">
                <a:solidFill>
                  <a:prstClr val="black">
                    <a:tint val="75000"/>
                  </a:prstClr>
                </a:solidFill>
              </a:rPr>
              <a:pPr/>
              <a:t>7/19/2019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2E7F25-5809-4642-B5BC-EDCCEB9D85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418958"/>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9C6EEA-02F8-41F8-A3AE-AC94C032C90E}" type="datetimeFigureOut">
              <a:rPr lang="en-US" smtClean="0">
                <a:solidFill>
                  <a:prstClr val="black">
                    <a:tint val="75000"/>
                  </a:prstClr>
                </a:solidFill>
              </a:rPr>
              <a:pPr/>
              <a:t>7/19/2019</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94093488"/>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9C6EEA-02F8-41F8-A3AE-AC94C032C90E}" type="datetimeFigureOut">
              <a:rPr lang="en-US" smtClean="0">
                <a:solidFill>
                  <a:prstClr val="black">
                    <a:tint val="75000"/>
                  </a:prstClr>
                </a:solidFill>
              </a:rPr>
              <a:pPr/>
              <a:t>7/19/2019</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66905671"/>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6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www.ncsacw.samhsa.gov/" TargetMode="External"/><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hyperlink" Target="mailto:ncsacw@cffutures.org"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3" Type="http://schemas.openxmlformats.org/officeDocument/2006/relationships/hyperlink" Target="http://www.cffutures.org/files/PracticeModel.pdf" TargetMode="External"/><Relationship Id="rId2" Type="http://schemas.openxmlformats.org/officeDocument/2006/relationships/notesSlide" Target="../notesSlides/notesSlide44.xml"/><Relationship Id="rId1" Type="http://schemas.openxmlformats.org/officeDocument/2006/relationships/slideLayout" Target="../slideLayouts/slideLayout29.xml"/><Relationship Id="rId6" Type="http://schemas.openxmlformats.org/officeDocument/2006/relationships/hyperlink" Target="https://www.ncbi.nlm.nih.gov/pubmed/18575257" TargetMode="External"/><Relationship Id="rId5" Type="http://schemas.openxmlformats.org/officeDocument/2006/relationships/hyperlink" Target="https://www.ncbi.nlm.nih.gov/pubmed/26827463" TargetMode="External"/><Relationship Id="rId4" Type="http://schemas.openxmlformats.org/officeDocument/2006/relationships/hyperlink" Target="http://www.cffutures.org/files/cvi.pdf"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s://www.ncsacw.samhsa.gov/files/RPGI_4th_Report_to_Congress_reduced_508.pdf" TargetMode="External"/><Relationship Id="rId3" Type="http://schemas.openxmlformats.org/officeDocument/2006/relationships/hyperlink" Target="https://ncsacw.samhsa.gov/files/Forum_Brief_FINAL_092314_reduced_508.pdf" TargetMode="External"/><Relationship Id="rId7" Type="http://schemas.openxmlformats.org/officeDocument/2006/relationships/hyperlink" Target="https://www.hhs.gov/sites/default/files/privacysummary.pdf" TargetMode="External"/><Relationship Id="rId2" Type="http://schemas.openxmlformats.org/officeDocument/2006/relationships/notesSlide" Target="../notesSlides/notesSlide45.xml"/><Relationship Id="rId1" Type="http://schemas.openxmlformats.org/officeDocument/2006/relationships/slideLayout" Target="../slideLayouts/slideLayout29.xml"/><Relationship Id="rId6" Type="http://schemas.openxmlformats.org/officeDocument/2006/relationships/hyperlink" Target="https://www.samhsa.gov/about-us/who-we-are/laws-regulations/confidentiality-regulations-faqs" TargetMode="External"/><Relationship Id="rId5" Type="http://schemas.openxmlformats.org/officeDocument/2006/relationships/hyperlink" Target="https://aspe.hhs.gov/system/files/pdf/258836/SubstanceUseChildWelfareOverview.pdf" TargetMode="External"/><Relationship Id="rId4" Type="http://schemas.openxmlformats.org/officeDocument/2006/relationships/hyperlink" Target="https://www.ncsacw.samhsa.gov/files/CAM_Final_Report_508.pdf"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www.samhsa.gov/sites/default/files/family_treatment_paper508v.pdf" TargetMode="External"/><Relationship Id="rId2" Type="http://schemas.openxmlformats.org/officeDocument/2006/relationships/notesSlide" Target="../notesSlides/notesSlide46.xml"/><Relationship Id="rId1" Type="http://schemas.openxmlformats.org/officeDocument/2006/relationships/slideLayout" Target="../slideLayouts/slideLayout29.xml"/><Relationship Id="rId4" Type="http://schemas.openxmlformats.org/officeDocument/2006/relationships/hyperlink" Target="https://fcda.chapinhall.org/wp-content/uploads/2012/10/2011_infants_issue-brief.pdf"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8" Type="http://schemas.openxmlformats.org/officeDocument/2006/relationships/hyperlink" Target="https://ncsacw.samhsa.gov/files/Collaborative_Approach_508.pdf" TargetMode="External"/><Relationship Id="rId3" Type="http://schemas.openxmlformats.org/officeDocument/2006/relationships/hyperlink" Target="http://www.cffutures.org/files/PracticeModel.pdf" TargetMode="External"/><Relationship Id="rId7" Type="http://schemas.openxmlformats.org/officeDocument/2006/relationships/hyperlink" Target="https://ncsacw.samhsa.gov/files/FCSC_508.pdf" TargetMode="External"/><Relationship Id="rId2" Type="http://schemas.openxmlformats.org/officeDocument/2006/relationships/notesSlide" Target="../notesSlides/notesSlide48.xml"/><Relationship Id="rId1" Type="http://schemas.openxmlformats.org/officeDocument/2006/relationships/slideLayout" Target="../slideLayouts/slideLayout29.xml"/><Relationship Id="rId6" Type="http://schemas.openxmlformats.org/officeDocument/2006/relationships/hyperlink" Target="https://www.samhsa.gov/sites/default/files/how-do-i-exchange-part2.pdf" TargetMode="External"/><Relationship Id="rId5" Type="http://schemas.openxmlformats.org/officeDocument/2006/relationships/hyperlink" Target="https://www.samhsa.gov/sites/default/files/does-part2-apply.pdf" TargetMode="External"/><Relationship Id="rId4" Type="http://schemas.openxmlformats.org/officeDocument/2006/relationships/hyperlink" Target="http://www.cffutures.org/files/cvi.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4485736"/>
          </a:xfrm>
          <a:prstGeom prst="rect">
            <a:avLst/>
          </a:prstGeom>
          <a:solidFill>
            <a:srgbClr val="0F4162"/>
          </a:solidFill>
          <a:ln>
            <a:solidFill>
              <a:srgbClr val="0F41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2" name="Title 1"/>
          <p:cNvSpPr>
            <a:spLocks noGrp="1"/>
          </p:cNvSpPr>
          <p:nvPr>
            <p:ph type="ctrTitle"/>
          </p:nvPr>
        </p:nvSpPr>
        <p:spPr>
          <a:xfrm>
            <a:off x="769188" y="952320"/>
            <a:ext cx="10653623" cy="1605323"/>
          </a:xfrm>
        </p:spPr>
        <p:txBody>
          <a:bodyPr>
            <a:noAutofit/>
          </a:bodyPr>
          <a:lstStyle/>
          <a:p>
            <a:pPr>
              <a:spcAft>
                <a:spcPts val="1200"/>
              </a:spcAft>
            </a:pPr>
            <a:r>
              <a:rPr lang="en-US" sz="4000" b="1" dirty="0">
                <a:solidFill>
                  <a:schemeClr val="bg1"/>
                </a:solidFill>
                <a:latin typeface="Arial" panose="020B0604020202020204" pitchFamily="34" charset="0"/>
                <a:cs typeface="Arial" panose="020B0604020202020204" pitchFamily="34" charset="0"/>
              </a:rPr>
              <a:t>Module 7: </a:t>
            </a:r>
            <a:br>
              <a:rPr lang="en-US" sz="4000" b="1" dirty="0">
                <a:solidFill>
                  <a:schemeClr val="bg1"/>
                </a:solidFill>
                <a:latin typeface="Arial" panose="020B0604020202020204" pitchFamily="34" charset="0"/>
                <a:cs typeface="Arial" panose="020B0604020202020204" pitchFamily="34" charset="0"/>
              </a:rPr>
            </a:br>
            <a:r>
              <a:rPr lang="en-US" sz="4000" b="1" dirty="0">
                <a:solidFill>
                  <a:schemeClr val="bg1"/>
                </a:solidFill>
                <a:latin typeface="Arial" panose="020B0604020202020204" pitchFamily="34" charset="0"/>
                <a:cs typeface="Arial" panose="020B0604020202020204" pitchFamily="34" charset="0"/>
              </a:rPr>
              <a:t>Collaborating to Serve Parents with </a:t>
            </a:r>
            <a:br>
              <a:rPr lang="en-US" sz="4000" b="1" dirty="0">
                <a:solidFill>
                  <a:schemeClr val="bg1"/>
                </a:solidFill>
                <a:latin typeface="Arial" panose="020B0604020202020204" pitchFamily="34" charset="0"/>
                <a:cs typeface="Arial" panose="020B0604020202020204" pitchFamily="34" charset="0"/>
              </a:rPr>
            </a:br>
            <a:r>
              <a:rPr lang="en-US" sz="4000" b="1" dirty="0">
                <a:solidFill>
                  <a:schemeClr val="bg1"/>
                </a:solidFill>
                <a:latin typeface="Arial" panose="020B0604020202020204" pitchFamily="34" charset="0"/>
                <a:cs typeface="Arial" panose="020B0604020202020204" pitchFamily="34" charset="0"/>
              </a:rPr>
              <a:t>Substance Use Disorders</a:t>
            </a:r>
          </a:p>
        </p:txBody>
      </p:sp>
      <p:sp>
        <p:nvSpPr>
          <p:cNvPr id="3" name="Subtitle 2"/>
          <p:cNvSpPr>
            <a:spLocks noGrp="1"/>
          </p:cNvSpPr>
          <p:nvPr>
            <p:ph type="subTitle" idx="1"/>
          </p:nvPr>
        </p:nvSpPr>
        <p:spPr>
          <a:xfrm>
            <a:off x="1524000" y="3509963"/>
            <a:ext cx="9144000" cy="646023"/>
          </a:xfrm>
        </p:spPr>
        <p:txBody>
          <a:bodyPr/>
          <a:lstStyle/>
          <a:p>
            <a:r>
              <a:rPr lang="en-US" sz="3600" b="1" i="1" dirty="0">
                <a:solidFill>
                  <a:schemeClr val="bg1"/>
                </a:solidFill>
                <a:latin typeface="Arial" panose="020B0604020202020204" pitchFamily="34" charset="0"/>
                <a:cs typeface="Arial" panose="020B0604020202020204" pitchFamily="34" charset="0"/>
              </a:rPr>
              <a:t>Child Welfare Training Toolkit</a:t>
            </a:r>
          </a:p>
          <a:p>
            <a:endParaRPr lang="en-US" dirty="0">
              <a:solidFill>
                <a:schemeClr val="bg1"/>
              </a:solidFill>
            </a:endParaRPr>
          </a:p>
          <a:p>
            <a:endParaRPr lang="en-US" dirty="0">
              <a:solidFill>
                <a:schemeClr val="bg1"/>
              </a:solidFill>
            </a:endParaRPr>
          </a:p>
        </p:txBody>
      </p:sp>
      <p:pic>
        <p:nvPicPr>
          <p:cNvPr id="4" name="Picture 3"/>
          <p:cNvPicPr>
            <a:picLocks noChangeAspect="1"/>
          </p:cNvPicPr>
          <p:nvPr/>
        </p:nvPicPr>
        <p:blipFill>
          <a:blip r:embed="rId3"/>
          <a:stretch>
            <a:fillRect/>
          </a:stretch>
        </p:blipFill>
        <p:spPr>
          <a:xfrm>
            <a:off x="3701176" y="5070618"/>
            <a:ext cx="4789648" cy="1118750"/>
          </a:xfrm>
          <a:prstGeom prst="rect">
            <a:avLst/>
          </a:prstGeom>
        </p:spPr>
      </p:pic>
    </p:spTree>
    <p:extLst>
      <p:ext uri="{BB962C8B-B14F-4D97-AF65-F5344CB8AC3E}">
        <p14:creationId xmlns:p14="http://schemas.microsoft.com/office/powerpoint/2010/main" val="22920443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2"/>
          <p:cNvSpPr>
            <a:spLocks noChangeArrowheads="1"/>
          </p:cNvSpPr>
          <p:nvPr/>
        </p:nvSpPr>
        <p:spPr bwMode="auto">
          <a:xfrm>
            <a:off x="345389" y="159146"/>
            <a:ext cx="1074845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sz="3400" b="1" dirty="0">
                <a:solidFill>
                  <a:prstClr val="white"/>
                </a:solidFill>
                <a:latin typeface="Yu Gothic UI Semibold" panose="020B0700000000000000" pitchFamily="34" charset="-128"/>
                <a:ea typeface="Yu Gothic UI Semibold" panose="020B0700000000000000" pitchFamily="34" charset="-128"/>
              </a:rPr>
              <a:t>What Works?  Seven Collaborative Practice Strategies</a:t>
            </a:r>
          </a:p>
        </p:txBody>
      </p:sp>
      <p:sp>
        <p:nvSpPr>
          <p:cNvPr id="3" name="TextBox 2"/>
          <p:cNvSpPr txBox="1"/>
          <p:nvPr/>
        </p:nvSpPr>
        <p:spPr>
          <a:xfrm>
            <a:off x="198120" y="1371600"/>
            <a:ext cx="11795760" cy="5324535"/>
          </a:xfrm>
          <a:prstGeom prst="rect">
            <a:avLst/>
          </a:prstGeom>
          <a:solidFill>
            <a:schemeClr val="bg1">
              <a:alpha val="75000"/>
            </a:schemeClr>
          </a:solidFill>
        </p:spPr>
        <p:txBody>
          <a:bodyPr wrap="square">
            <a:spAutoFit/>
          </a:bodyPr>
          <a:lstStyle/>
          <a:p>
            <a:pPr marL="514350" lvl="0" indent="-514350" defTabSz="988392">
              <a:spcBef>
                <a:spcPts val="600"/>
              </a:spcBef>
              <a:spcAft>
                <a:spcPts val="600"/>
              </a:spcAft>
              <a:buFont typeface="+mj-lt"/>
              <a:buAutoNum type="arabicPeriod"/>
            </a:pPr>
            <a:r>
              <a:rPr lang="en-US" altLang="en-US" sz="2100" b="1" dirty="0">
                <a:latin typeface="Arial" panose="020B0604020202020204" pitchFamily="34" charset="0"/>
                <a:cs typeface="Arial" panose="020B0604020202020204" pitchFamily="34" charset="0"/>
              </a:rPr>
              <a:t>Identification: </a:t>
            </a:r>
            <a:r>
              <a:rPr lang="en-US" altLang="en-US" sz="2100" dirty="0">
                <a:latin typeface="Arial" panose="020B0604020202020204" pitchFamily="34" charset="0"/>
                <a:cs typeface="Arial" panose="020B0604020202020204" pitchFamily="34" charset="0"/>
              </a:rPr>
              <a:t>A system of identifying families in need of substance use disorder treatment</a:t>
            </a:r>
          </a:p>
          <a:p>
            <a:pPr marL="514350" lvl="0" indent="-514350" defTabSz="988392">
              <a:spcBef>
                <a:spcPts val="600"/>
              </a:spcBef>
              <a:spcAft>
                <a:spcPts val="600"/>
              </a:spcAft>
              <a:buFont typeface="+mj-lt"/>
              <a:buAutoNum type="arabicPeriod"/>
            </a:pPr>
            <a:r>
              <a:rPr lang="en-US" altLang="en-US" sz="2100" b="1" dirty="0">
                <a:latin typeface="Arial" panose="020B0604020202020204" pitchFamily="34" charset="0"/>
                <a:cs typeface="Arial" panose="020B0604020202020204" pitchFamily="34" charset="0"/>
              </a:rPr>
              <a:t>Timely Access:</a:t>
            </a:r>
            <a:r>
              <a:rPr lang="en-US" altLang="en-US" sz="2100" dirty="0">
                <a:latin typeface="Arial" panose="020B0604020202020204" pitchFamily="34" charset="0"/>
                <a:cs typeface="Arial" panose="020B0604020202020204" pitchFamily="34" charset="0"/>
              </a:rPr>
              <a:t> Timely access to substance use disorder assessment and treatment services</a:t>
            </a:r>
          </a:p>
          <a:p>
            <a:pPr marL="514350" lvl="0" indent="-514350" defTabSz="988392">
              <a:spcBef>
                <a:spcPts val="600"/>
              </a:spcBef>
              <a:spcAft>
                <a:spcPts val="600"/>
              </a:spcAft>
              <a:buFont typeface="+mj-lt"/>
              <a:buAutoNum type="arabicPeriod"/>
            </a:pPr>
            <a:r>
              <a:rPr lang="en-US" altLang="en-US" sz="2100" b="1" dirty="0">
                <a:latin typeface="Arial" panose="020B0604020202020204" pitchFamily="34" charset="0"/>
                <a:cs typeface="Arial" panose="020B0604020202020204" pitchFamily="34" charset="0"/>
              </a:rPr>
              <a:t>Recovery Support Services: </a:t>
            </a:r>
            <a:r>
              <a:rPr lang="en-US" altLang="en-US" sz="2100" dirty="0">
                <a:latin typeface="Arial" panose="020B0604020202020204" pitchFamily="34" charset="0"/>
                <a:cs typeface="Arial" panose="020B0604020202020204" pitchFamily="34" charset="0"/>
              </a:rPr>
              <a:t>Increased management of recovery services and monitoring compliance with treatment</a:t>
            </a:r>
          </a:p>
          <a:p>
            <a:pPr marL="514350" lvl="0" indent="-514350" defTabSz="988392">
              <a:spcBef>
                <a:spcPts val="600"/>
              </a:spcBef>
              <a:spcAft>
                <a:spcPts val="600"/>
              </a:spcAft>
              <a:buFont typeface="+mj-lt"/>
              <a:buAutoNum type="arabicPeriod"/>
            </a:pPr>
            <a:r>
              <a:rPr lang="en-US" altLang="en-US" sz="2100" b="1" dirty="0">
                <a:latin typeface="Arial" panose="020B0604020202020204" pitchFamily="34" charset="0"/>
                <a:cs typeface="Arial" panose="020B0604020202020204" pitchFamily="34" charset="0"/>
              </a:rPr>
              <a:t>Comprehensive Family Services:</a:t>
            </a:r>
            <a:r>
              <a:rPr lang="en-US" altLang="en-US" sz="2100" dirty="0">
                <a:latin typeface="Arial" panose="020B0604020202020204" pitchFamily="34" charset="0"/>
                <a:cs typeface="Arial" panose="020B0604020202020204" pitchFamily="34" charset="0"/>
              </a:rPr>
              <a:t> Two-generation family-centered services that improve parent-child relationships</a:t>
            </a:r>
          </a:p>
          <a:p>
            <a:pPr marL="514350" lvl="0" indent="-514350" defTabSz="988392">
              <a:spcBef>
                <a:spcPts val="600"/>
              </a:spcBef>
              <a:spcAft>
                <a:spcPts val="600"/>
              </a:spcAft>
              <a:buFont typeface="+mj-lt"/>
              <a:buAutoNum type="arabicPeriod"/>
            </a:pPr>
            <a:r>
              <a:rPr lang="en-US" altLang="en-US" sz="2100" b="1" dirty="0">
                <a:latin typeface="Arial" panose="020B0604020202020204" pitchFamily="34" charset="0"/>
                <a:cs typeface="Arial" panose="020B0604020202020204" pitchFamily="34" charset="0"/>
              </a:rPr>
              <a:t>Increased Judicial and Administrative Oversight:</a:t>
            </a:r>
            <a:r>
              <a:rPr lang="en-US" altLang="en-US" sz="2100" dirty="0">
                <a:latin typeface="Arial" panose="020B0604020202020204" pitchFamily="34" charset="0"/>
                <a:cs typeface="Arial" panose="020B0604020202020204" pitchFamily="34" charset="0"/>
              </a:rPr>
              <a:t> More frequent contact with parents with a family focus to interventions</a:t>
            </a:r>
          </a:p>
          <a:p>
            <a:pPr marL="514350" lvl="0" indent="-514350" defTabSz="988392">
              <a:spcBef>
                <a:spcPts val="600"/>
              </a:spcBef>
              <a:spcAft>
                <a:spcPts val="600"/>
              </a:spcAft>
              <a:buFont typeface="+mj-lt"/>
              <a:buAutoNum type="arabicPeriod"/>
            </a:pPr>
            <a:r>
              <a:rPr lang="en-US" altLang="en-US" sz="2100" b="1" dirty="0">
                <a:latin typeface="Arial" panose="020B0604020202020204" pitchFamily="34" charset="0"/>
                <a:cs typeface="Arial" panose="020B0604020202020204" pitchFamily="34" charset="0"/>
              </a:rPr>
              <a:t>Cross-Systems Response:</a:t>
            </a:r>
            <a:r>
              <a:rPr lang="en-US" altLang="en-US" sz="2100" dirty="0">
                <a:latin typeface="Arial" panose="020B0604020202020204" pitchFamily="34" charset="0"/>
                <a:cs typeface="Arial" panose="020B0604020202020204" pitchFamily="34" charset="0"/>
              </a:rPr>
              <a:t> Systematic response for participants based on contingency contracting methods </a:t>
            </a:r>
          </a:p>
          <a:p>
            <a:pPr marL="514350" lvl="0" indent="-514350" defTabSz="988392">
              <a:spcBef>
                <a:spcPts val="600"/>
              </a:spcBef>
              <a:spcAft>
                <a:spcPts val="600"/>
              </a:spcAft>
              <a:buFont typeface="+mj-lt"/>
              <a:buAutoNum type="arabicPeriod"/>
            </a:pPr>
            <a:r>
              <a:rPr lang="en-US" altLang="en-US" sz="2100" b="1" dirty="0">
                <a:latin typeface="Arial" panose="020B0604020202020204" pitchFamily="34" charset="0"/>
                <a:cs typeface="Arial" panose="020B0604020202020204" pitchFamily="34" charset="0"/>
              </a:rPr>
              <a:t>Collaborative Structures:</a:t>
            </a:r>
            <a:r>
              <a:rPr lang="en-US" altLang="en-US" sz="2100" dirty="0">
                <a:latin typeface="Arial" panose="020B0604020202020204" pitchFamily="34" charset="0"/>
                <a:cs typeface="Arial" panose="020B0604020202020204" pitchFamily="34" charset="0"/>
              </a:rPr>
              <a:t> Collaborative non-adversarial approach grounded in efficient communication across service systems and the courts</a:t>
            </a:r>
          </a:p>
          <a:p>
            <a:pPr marL="514350" indent="-514350" eaLnBrk="0" fontAlgn="base" hangingPunct="0">
              <a:spcBef>
                <a:spcPct val="0"/>
              </a:spcBef>
              <a:spcAft>
                <a:spcPts val="375"/>
              </a:spcAft>
              <a:buFont typeface="+mj-lt"/>
              <a:buAutoNum type="arabicPeriod"/>
              <a:defRPr/>
            </a:pPr>
            <a:endParaRPr lang="en-US" sz="2300" dirty="0">
              <a:latin typeface="Arial" panose="020B0604020202020204" pitchFamily="34" charset="0"/>
              <a:ea typeface="Yu Gothic UI Semibold" panose="020B0700000000000000" pitchFamily="34" charset="-128"/>
              <a:cs typeface="Arial" panose="020B0604020202020204" pitchFamily="34" charset="0"/>
            </a:endParaRPr>
          </a:p>
        </p:txBody>
      </p:sp>
      <p:sp>
        <p:nvSpPr>
          <p:cNvPr id="6" name="Title 5"/>
          <p:cNvSpPr txBox="1">
            <a:spLocks/>
          </p:cNvSpPr>
          <p:nvPr/>
        </p:nvSpPr>
        <p:spPr>
          <a:xfrm>
            <a:off x="0" y="0"/>
            <a:ext cx="12192000" cy="1188720"/>
          </a:xfrm>
          <a:prstGeom prst="rect">
            <a:avLst/>
          </a:prstGeom>
          <a:solidFill>
            <a:srgbClr val="0F4162"/>
          </a:solidFill>
          <a:ln w="12700" cap="flat" cmpd="sng" algn="ctr">
            <a:solidFill>
              <a:srgbClr val="0F4162"/>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1641166"/>
            <a:r>
              <a:rPr lang="en-US" sz="4000" dirty="0">
                <a:solidFill>
                  <a:srgbClr val="FFFFFF"/>
                </a:solidFill>
                <a:latin typeface="Arial" panose="020B0604020202020204" pitchFamily="34" charset="0"/>
                <a:cs typeface="Arial" panose="020B0604020202020204" pitchFamily="34" charset="0"/>
              </a:rPr>
              <a:t>Seven Collaborative Practice Strategies</a:t>
            </a:r>
          </a:p>
        </p:txBody>
      </p:sp>
      <p:sp>
        <p:nvSpPr>
          <p:cNvPr id="4" name="Rectangle 3"/>
          <p:cNvSpPr/>
          <p:nvPr/>
        </p:nvSpPr>
        <p:spPr>
          <a:xfrm>
            <a:off x="3888124" y="6241866"/>
            <a:ext cx="8303876" cy="461665"/>
          </a:xfrm>
          <a:prstGeom prst="rect">
            <a:avLst/>
          </a:prstGeom>
        </p:spPr>
        <p:txBody>
          <a:bodyPr wrap="none">
            <a:spAutoFit/>
          </a:bodyPr>
          <a:lstStyle/>
          <a:p>
            <a:pPr algn="r"/>
            <a:r>
              <a:rPr lang="en-US" sz="1200" dirty="0">
                <a:latin typeface="Arial" panose="020B0604020202020204" pitchFamily="34" charset="0"/>
                <a:cs typeface="Arial" panose="020B0604020202020204" pitchFamily="34" charset="0"/>
              </a:rPr>
              <a:t>(National Center on Substance Abuse and Child Welfare, 2014; U.S. Department of Health and Human Services, 2013; </a:t>
            </a:r>
          </a:p>
          <a:p>
            <a:pPr algn="r"/>
            <a:r>
              <a:rPr lang="en-US" sz="1200" dirty="0">
                <a:latin typeface="Arial" panose="020B0604020202020204" pitchFamily="34" charset="0"/>
                <a:cs typeface="Arial" panose="020B0604020202020204" pitchFamily="34" charset="0"/>
              </a:rPr>
              <a:t>National Center on Substance Abuse and Child Welfare, 2016)</a:t>
            </a:r>
          </a:p>
        </p:txBody>
      </p:sp>
    </p:spTree>
    <p:extLst>
      <p:ext uri="{BB962C8B-B14F-4D97-AF65-F5344CB8AC3E}">
        <p14:creationId xmlns:p14="http://schemas.microsoft.com/office/powerpoint/2010/main" val="4289627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2"/>
          <p:cNvSpPr>
            <a:spLocks noChangeArrowheads="1"/>
          </p:cNvSpPr>
          <p:nvPr/>
        </p:nvSpPr>
        <p:spPr bwMode="auto">
          <a:xfrm>
            <a:off x="345389" y="159146"/>
            <a:ext cx="832952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sz="3400" b="1" dirty="0">
                <a:solidFill>
                  <a:prstClr val="white"/>
                </a:solidFill>
                <a:latin typeface="Yu Gothic UI Semibold" panose="020B0700000000000000" pitchFamily="34" charset="-128"/>
                <a:ea typeface="Yu Gothic UI Semibold" panose="020B0700000000000000" pitchFamily="34" charset="-128"/>
              </a:rPr>
              <a:t>The Five R’s: Core Outcomes for Families </a:t>
            </a:r>
          </a:p>
        </p:txBody>
      </p:sp>
      <p:sp>
        <p:nvSpPr>
          <p:cNvPr id="3" name="TextBox 2"/>
          <p:cNvSpPr txBox="1"/>
          <p:nvPr/>
        </p:nvSpPr>
        <p:spPr>
          <a:xfrm>
            <a:off x="871222" y="1554480"/>
            <a:ext cx="10088699" cy="3293209"/>
          </a:xfrm>
          <a:prstGeom prst="rect">
            <a:avLst/>
          </a:prstGeom>
          <a:solidFill>
            <a:schemeClr val="bg1">
              <a:alpha val="75000"/>
            </a:schemeClr>
          </a:solidFill>
        </p:spPr>
        <p:txBody>
          <a:bodyPr wrap="square">
            <a:spAutoFit/>
          </a:bodyPr>
          <a:lstStyle/>
          <a:p>
            <a:pPr marL="514350" indent="-514350" eaLnBrk="0" fontAlgn="base" hangingPunct="0">
              <a:spcBef>
                <a:spcPts val="600"/>
              </a:spcBef>
              <a:spcAft>
                <a:spcPts val="600"/>
              </a:spcAft>
              <a:buFont typeface="+mj-lt"/>
              <a:buAutoNum type="arabicPeriod"/>
              <a:defRPr/>
            </a:pPr>
            <a:r>
              <a:rPr lang="en-US" sz="2400" b="1" dirty="0">
                <a:latin typeface="Arial" panose="020B0604020202020204" pitchFamily="34" charset="0"/>
                <a:ea typeface="Yu Gothic UI Semibold" panose="020B0700000000000000" pitchFamily="34" charset="-128"/>
                <a:cs typeface="Arial" panose="020B0604020202020204" pitchFamily="34" charset="0"/>
              </a:rPr>
              <a:t>Recovery:</a:t>
            </a:r>
            <a:r>
              <a:rPr lang="en-US" sz="2400" dirty="0">
                <a:latin typeface="Arial" panose="020B0604020202020204" pitchFamily="34" charset="0"/>
                <a:ea typeface="Yu Gothic UI Semibold" panose="020B0700000000000000" pitchFamily="34" charset="-128"/>
                <a:cs typeface="Arial" panose="020B0604020202020204" pitchFamily="34" charset="0"/>
              </a:rPr>
              <a:t> Parents access treatment for substance use disorders more quickly </a:t>
            </a:r>
          </a:p>
          <a:p>
            <a:pPr marL="514350" indent="-514350" eaLnBrk="0" fontAlgn="base" hangingPunct="0">
              <a:spcBef>
                <a:spcPts val="600"/>
              </a:spcBef>
              <a:spcAft>
                <a:spcPts val="600"/>
              </a:spcAft>
              <a:buFont typeface="+mj-lt"/>
              <a:buAutoNum type="arabicPeriod"/>
              <a:defRPr/>
            </a:pPr>
            <a:r>
              <a:rPr lang="en-US" sz="2400" b="1" dirty="0">
                <a:latin typeface="Arial" panose="020B0604020202020204" pitchFamily="34" charset="0"/>
                <a:ea typeface="Yu Gothic UI Semibold" panose="020B0700000000000000" pitchFamily="34" charset="-128"/>
                <a:cs typeface="Arial" panose="020B0604020202020204" pitchFamily="34" charset="0"/>
              </a:rPr>
              <a:t>Remain at Home: </a:t>
            </a:r>
            <a:r>
              <a:rPr lang="en-US" sz="2400" dirty="0">
                <a:latin typeface="Arial" panose="020B0604020202020204" pitchFamily="34" charset="0"/>
                <a:ea typeface="Yu Gothic UI Semibold" panose="020B0700000000000000" pitchFamily="34" charset="-128"/>
                <a:cs typeface="Arial" panose="020B0604020202020204" pitchFamily="34" charset="0"/>
              </a:rPr>
              <a:t>More children remain in the care of their parents</a:t>
            </a:r>
          </a:p>
          <a:p>
            <a:pPr marL="514350" indent="-514350" eaLnBrk="0" fontAlgn="base" hangingPunct="0">
              <a:spcBef>
                <a:spcPts val="600"/>
              </a:spcBef>
              <a:spcAft>
                <a:spcPts val="600"/>
              </a:spcAft>
              <a:buFont typeface="+mj-lt"/>
              <a:buAutoNum type="arabicPeriod"/>
              <a:defRPr/>
            </a:pPr>
            <a:r>
              <a:rPr lang="en-US" sz="2400" b="1" dirty="0">
                <a:latin typeface="Arial" panose="020B0604020202020204" pitchFamily="34" charset="0"/>
                <a:ea typeface="Yu Gothic UI Semibold" panose="020B0700000000000000" pitchFamily="34" charset="-128"/>
                <a:cs typeface="Arial" panose="020B0604020202020204" pitchFamily="34" charset="0"/>
              </a:rPr>
              <a:t>Reunification: </a:t>
            </a:r>
            <a:r>
              <a:rPr lang="en-US" sz="2400" dirty="0">
                <a:latin typeface="Arial" panose="020B0604020202020204" pitchFamily="34" charset="0"/>
                <a:ea typeface="Yu Gothic UI Semibold" panose="020B0700000000000000" pitchFamily="34" charset="-128"/>
                <a:cs typeface="Arial" panose="020B0604020202020204" pitchFamily="34" charset="0"/>
              </a:rPr>
              <a:t>Children stay less days in foster care and reunify at a higher rate </a:t>
            </a:r>
          </a:p>
          <a:p>
            <a:pPr marL="514350" indent="-514350" eaLnBrk="0" fontAlgn="base" hangingPunct="0">
              <a:spcBef>
                <a:spcPts val="600"/>
              </a:spcBef>
              <a:spcAft>
                <a:spcPts val="600"/>
              </a:spcAft>
              <a:buFont typeface="+mj-lt"/>
              <a:buAutoNum type="arabicPeriod"/>
              <a:defRPr/>
            </a:pPr>
            <a:r>
              <a:rPr lang="en-US" sz="2400" b="1" dirty="0">
                <a:latin typeface="Arial" panose="020B0604020202020204" pitchFamily="34" charset="0"/>
                <a:ea typeface="Yu Gothic UI Semibold" panose="020B0700000000000000" pitchFamily="34" charset="-128"/>
                <a:cs typeface="Arial" panose="020B0604020202020204" pitchFamily="34" charset="0"/>
              </a:rPr>
              <a:t>Reoccurrence: </a:t>
            </a:r>
            <a:r>
              <a:rPr lang="en-US" sz="2400" dirty="0">
                <a:latin typeface="Arial" panose="020B0604020202020204" pitchFamily="34" charset="0"/>
                <a:ea typeface="Yu Gothic UI Semibold" panose="020B0700000000000000" pitchFamily="34" charset="-128"/>
                <a:cs typeface="Arial" panose="020B0604020202020204" pitchFamily="34" charset="0"/>
              </a:rPr>
              <a:t>Decreased incidence of repeat maltreatment</a:t>
            </a:r>
          </a:p>
          <a:p>
            <a:pPr marL="514350" indent="-514350" eaLnBrk="0" fontAlgn="base" hangingPunct="0">
              <a:spcBef>
                <a:spcPts val="600"/>
              </a:spcBef>
              <a:spcAft>
                <a:spcPts val="600"/>
              </a:spcAft>
              <a:buFont typeface="+mj-lt"/>
              <a:buAutoNum type="arabicPeriod"/>
              <a:defRPr/>
            </a:pPr>
            <a:r>
              <a:rPr lang="en-US" sz="2400" b="1" dirty="0">
                <a:latin typeface="Arial" panose="020B0604020202020204" pitchFamily="34" charset="0"/>
                <a:ea typeface="Yu Gothic UI Semibold" panose="020B0700000000000000" pitchFamily="34" charset="-128"/>
                <a:cs typeface="Arial" panose="020B0604020202020204" pitchFamily="34" charset="0"/>
              </a:rPr>
              <a:t>Re-entry: </a:t>
            </a:r>
            <a:r>
              <a:rPr lang="en-US" sz="2400" dirty="0">
                <a:latin typeface="Arial" panose="020B0604020202020204" pitchFamily="34" charset="0"/>
                <a:ea typeface="Yu Gothic UI Semibold" panose="020B0700000000000000" pitchFamily="34" charset="-128"/>
                <a:cs typeface="Arial" panose="020B0604020202020204" pitchFamily="34" charset="0"/>
              </a:rPr>
              <a:t>Decreased number of children re-entering foster care</a:t>
            </a:r>
          </a:p>
        </p:txBody>
      </p:sp>
      <p:sp>
        <p:nvSpPr>
          <p:cNvPr id="6" name="Title 5"/>
          <p:cNvSpPr txBox="1">
            <a:spLocks/>
          </p:cNvSpPr>
          <p:nvPr/>
        </p:nvSpPr>
        <p:spPr>
          <a:xfrm>
            <a:off x="0" y="0"/>
            <a:ext cx="12192000" cy="1188720"/>
          </a:xfrm>
          <a:prstGeom prst="rect">
            <a:avLst/>
          </a:prstGeom>
          <a:solidFill>
            <a:srgbClr val="0F4162"/>
          </a:solidFill>
          <a:ln w="12700" cap="flat" cmpd="sng" algn="ctr">
            <a:solidFill>
              <a:srgbClr val="0F4162"/>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altLang="en-US" sz="4000" dirty="0">
                <a:solidFill>
                  <a:schemeClr val="bg1"/>
                </a:solidFill>
                <a:latin typeface="Arial" panose="020B0604020202020204" pitchFamily="34" charset="0"/>
                <a:ea typeface="Yu Gothic UI Semibold" panose="020B0700000000000000" pitchFamily="34" charset="-128"/>
                <a:cs typeface="Arial" panose="020B0604020202020204" pitchFamily="34" charset="0"/>
              </a:rPr>
              <a:t>The Five R’s: Core Outcomes for Families </a:t>
            </a:r>
          </a:p>
        </p:txBody>
      </p:sp>
      <p:sp>
        <p:nvSpPr>
          <p:cNvPr id="9" name="Rectangle 8"/>
          <p:cNvSpPr/>
          <p:nvPr/>
        </p:nvSpPr>
        <p:spPr>
          <a:xfrm>
            <a:off x="3888124" y="6241866"/>
            <a:ext cx="8303876" cy="461665"/>
          </a:xfrm>
          <a:prstGeom prst="rect">
            <a:avLst/>
          </a:prstGeom>
        </p:spPr>
        <p:txBody>
          <a:bodyPr wrap="none">
            <a:spAutoFit/>
          </a:bodyPr>
          <a:lstStyle/>
          <a:p>
            <a:pPr algn="r"/>
            <a:r>
              <a:rPr lang="en-US" sz="1200" dirty="0">
                <a:latin typeface="Arial" panose="020B0604020202020204" pitchFamily="34" charset="0"/>
                <a:cs typeface="Arial" panose="020B0604020202020204" pitchFamily="34" charset="0"/>
              </a:rPr>
              <a:t>(National Center on Substance Abuse and Child Welfare, 2014; U.S. Department of Health and Human Services, 2013; </a:t>
            </a:r>
          </a:p>
          <a:p>
            <a:pPr algn="r"/>
            <a:r>
              <a:rPr lang="en-US" sz="1200" dirty="0">
                <a:latin typeface="Arial" panose="020B0604020202020204" pitchFamily="34" charset="0"/>
                <a:cs typeface="Arial" panose="020B0604020202020204" pitchFamily="34" charset="0"/>
              </a:rPr>
              <a:t>National Center on Substance Abuse and Child Welfare, 2016)</a:t>
            </a:r>
          </a:p>
        </p:txBody>
      </p:sp>
    </p:spTree>
    <p:extLst>
      <p:ext uri="{BB962C8B-B14F-4D97-AF65-F5344CB8AC3E}">
        <p14:creationId xmlns:p14="http://schemas.microsoft.com/office/powerpoint/2010/main" val="30108668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3476" t="19001" r="10740" b="20591"/>
          <a:stretch/>
        </p:blipFill>
        <p:spPr>
          <a:xfrm rot="5400000">
            <a:off x="8203826" y="1142737"/>
            <a:ext cx="3020716" cy="3926930"/>
          </a:xfrm>
          <a:prstGeom prst="rect">
            <a:avLst/>
          </a:prstGeom>
          <a:ln>
            <a:noFill/>
          </a:ln>
          <a:effectLst>
            <a:softEdge rad="112500"/>
          </a:effectLst>
        </p:spPr>
      </p:pic>
      <p:sp>
        <p:nvSpPr>
          <p:cNvPr id="3" name="TextBox 2"/>
          <p:cNvSpPr txBox="1"/>
          <p:nvPr/>
        </p:nvSpPr>
        <p:spPr>
          <a:xfrm>
            <a:off x="233083" y="1474660"/>
            <a:ext cx="7100045" cy="2195473"/>
          </a:xfrm>
          <a:prstGeom prst="rect">
            <a:avLst/>
          </a:prstGeom>
          <a:noFill/>
        </p:spPr>
        <p:txBody>
          <a:bodyPr wrap="square" rtlCol="0">
            <a:spAutoFit/>
          </a:bodyPr>
          <a:lstStyle/>
          <a:p>
            <a:pPr marL="342900" indent="-342900" defTabSz="914172">
              <a:spcBef>
                <a:spcPts val="1000"/>
              </a:spcBef>
              <a:buFont typeface="Arial" panose="020B0604020202020204" pitchFamily="34" charset="0"/>
              <a:buChar char="•"/>
            </a:pPr>
            <a:r>
              <a:rPr lang="en-US" sz="2400" dirty="0">
                <a:latin typeface="Arial" panose="020B0604020202020204" pitchFamily="34" charset="0"/>
                <a:ea typeface="Yu Gothic UI Semibold" panose="020B0700000000000000" pitchFamily="34" charset="-128"/>
                <a:cs typeface="Arial" panose="020B0604020202020204" pitchFamily="34" charset="0"/>
              </a:rPr>
              <a:t>Agreement on common values</a:t>
            </a:r>
          </a:p>
          <a:p>
            <a:pPr marL="342900" indent="-342900" defTabSz="914172">
              <a:spcBef>
                <a:spcPts val="1000"/>
              </a:spcBef>
              <a:buFont typeface="Arial" panose="020B0604020202020204" pitchFamily="34" charset="0"/>
              <a:buChar char="•"/>
            </a:pPr>
            <a:r>
              <a:rPr lang="en-US" sz="2400" dirty="0">
                <a:latin typeface="Arial" panose="020B0604020202020204" pitchFamily="34" charset="0"/>
                <a:ea typeface="Yu Gothic UI Semibold" panose="020B0700000000000000" pitchFamily="34" charset="-128"/>
                <a:cs typeface="Arial" panose="020B0604020202020204" pitchFamily="34" charset="0"/>
              </a:rPr>
              <a:t>Enhanced communication and information sharing</a:t>
            </a:r>
          </a:p>
          <a:p>
            <a:pPr marL="342900" indent="-342900" defTabSz="914172">
              <a:spcBef>
                <a:spcPts val="1000"/>
              </a:spcBef>
              <a:buFont typeface="Arial" panose="020B0604020202020204" pitchFamily="34" charset="0"/>
              <a:buChar char="•"/>
            </a:pPr>
            <a:r>
              <a:rPr lang="en-US" sz="2400" dirty="0">
                <a:latin typeface="Arial" panose="020B0604020202020204" pitchFamily="34" charset="0"/>
                <a:ea typeface="Yu Gothic UI Semibold" panose="020B0700000000000000" pitchFamily="34" charset="-128"/>
                <a:cs typeface="Arial" panose="020B0604020202020204" pitchFamily="34" charset="0"/>
              </a:rPr>
              <a:t>Blended funding and data collection for shared outcomes</a:t>
            </a:r>
          </a:p>
        </p:txBody>
      </p:sp>
      <p:sp>
        <p:nvSpPr>
          <p:cNvPr id="4" name="TextBox 3"/>
          <p:cNvSpPr txBox="1"/>
          <p:nvPr/>
        </p:nvSpPr>
        <p:spPr>
          <a:xfrm>
            <a:off x="233083" y="4014612"/>
            <a:ext cx="11958917" cy="2451953"/>
          </a:xfrm>
          <a:prstGeom prst="rect">
            <a:avLst/>
          </a:prstGeom>
          <a:noFill/>
        </p:spPr>
        <p:txBody>
          <a:bodyPr wrap="square" rtlCol="0">
            <a:spAutoFit/>
          </a:bodyPr>
          <a:lstStyle/>
          <a:p>
            <a:pPr defTabSz="914172">
              <a:spcBef>
                <a:spcPts val="1000"/>
              </a:spcBef>
            </a:pPr>
            <a:r>
              <a:rPr lang="en-US" sz="2400" dirty="0">
                <a:latin typeface="Arial" panose="020B0604020202020204" pitchFamily="34" charset="0"/>
                <a:ea typeface="Yu Gothic UI Semibold" panose="020B0700000000000000" pitchFamily="34" charset="-128"/>
                <a:cs typeface="Arial" panose="020B0604020202020204" pitchFamily="34" charset="0"/>
              </a:rPr>
              <a:t>Results in improved outcomes for families:</a:t>
            </a:r>
          </a:p>
          <a:p>
            <a:pPr marL="342900" indent="-342900" defTabSz="914172">
              <a:spcBef>
                <a:spcPts val="1000"/>
              </a:spcBef>
              <a:buFont typeface="Arial" panose="020B0604020202020204" pitchFamily="34" charset="0"/>
              <a:buChar char="•"/>
            </a:pPr>
            <a:r>
              <a:rPr lang="en-US" sz="2400" dirty="0">
                <a:latin typeface="Arial" panose="020B0604020202020204" pitchFamily="34" charset="0"/>
                <a:ea typeface="Yu Gothic UI Semibold" panose="020B0700000000000000" pitchFamily="34" charset="-128"/>
                <a:cs typeface="Arial" panose="020B0604020202020204" pitchFamily="34" charset="0"/>
              </a:rPr>
              <a:t>Increased engagement and retention of parents in substance use treatment</a:t>
            </a:r>
          </a:p>
          <a:p>
            <a:pPr marL="342900" indent="-342900" defTabSz="914172">
              <a:spcBef>
                <a:spcPts val="1000"/>
              </a:spcBef>
              <a:buFont typeface="Arial" panose="020B0604020202020204" pitchFamily="34" charset="0"/>
              <a:buChar char="•"/>
            </a:pPr>
            <a:r>
              <a:rPr lang="en-US" sz="2400" dirty="0">
                <a:latin typeface="Arial" panose="020B0604020202020204" pitchFamily="34" charset="0"/>
                <a:ea typeface="Yu Gothic UI Semibold" panose="020B0700000000000000" pitchFamily="34" charset="-128"/>
                <a:cs typeface="Arial" panose="020B0604020202020204" pitchFamily="34" charset="0"/>
              </a:rPr>
              <a:t>Fewer children removed from parental custody</a:t>
            </a:r>
          </a:p>
          <a:p>
            <a:pPr marL="342900" indent="-342900" defTabSz="914172">
              <a:spcBef>
                <a:spcPts val="1000"/>
              </a:spcBef>
              <a:buFont typeface="Arial" panose="020B0604020202020204" pitchFamily="34" charset="0"/>
              <a:buChar char="•"/>
            </a:pPr>
            <a:r>
              <a:rPr lang="en-US" sz="2400" dirty="0">
                <a:latin typeface="Arial" panose="020B0604020202020204" pitchFamily="34" charset="0"/>
                <a:ea typeface="Yu Gothic UI Semibold" panose="020B0700000000000000" pitchFamily="34" charset="-128"/>
                <a:cs typeface="Arial" panose="020B0604020202020204" pitchFamily="34" charset="0"/>
              </a:rPr>
              <a:t>Increased family reunification post-removal</a:t>
            </a:r>
          </a:p>
          <a:p>
            <a:pPr marL="342900" indent="-342900" defTabSz="914172">
              <a:spcBef>
                <a:spcPts val="1000"/>
              </a:spcBef>
              <a:buFont typeface="Arial" panose="020B0604020202020204" pitchFamily="34" charset="0"/>
              <a:buChar char="•"/>
            </a:pPr>
            <a:r>
              <a:rPr lang="en-US" sz="2400" dirty="0">
                <a:latin typeface="Arial" panose="020B0604020202020204" pitchFamily="34" charset="0"/>
                <a:ea typeface="Yu Gothic UI Semibold" panose="020B0700000000000000" pitchFamily="34" charset="-128"/>
                <a:cs typeface="Arial" panose="020B0604020202020204" pitchFamily="34" charset="0"/>
              </a:rPr>
              <a:t>Fewer children re-entering the child welfare system and foster care</a:t>
            </a:r>
          </a:p>
        </p:txBody>
      </p:sp>
      <p:sp>
        <p:nvSpPr>
          <p:cNvPr id="7" name="Title 5"/>
          <p:cNvSpPr txBox="1">
            <a:spLocks/>
          </p:cNvSpPr>
          <p:nvPr/>
        </p:nvSpPr>
        <p:spPr>
          <a:xfrm>
            <a:off x="0" y="0"/>
            <a:ext cx="12192000" cy="1188720"/>
          </a:xfrm>
          <a:prstGeom prst="rect">
            <a:avLst/>
          </a:prstGeom>
          <a:solidFill>
            <a:srgbClr val="0F4162"/>
          </a:solidFill>
          <a:ln w="12700" cap="flat" cmpd="sng" algn="ctr">
            <a:solidFill>
              <a:srgbClr val="0F4162"/>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1641166"/>
            <a:r>
              <a:rPr lang="en-US" sz="4000" dirty="0">
                <a:solidFill>
                  <a:srgbClr val="FFFFFF"/>
                </a:solidFill>
                <a:latin typeface="Arial" panose="020B0604020202020204" pitchFamily="34" charset="0"/>
                <a:cs typeface="Arial" panose="020B0604020202020204" pitchFamily="34" charset="0"/>
              </a:rPr>
              <a:t>A Collaborative Approach Across Systems</a:t>
            </a:r>
          </a:p>
        </p:txBody>
      </p:sp>
      <p:cxnSp>
        <p:nvCxnSpPr>
          <p:cNvPr id="8" name="Straight Connector 7"/>
          <p:cNvCxnSpPr/>
          <p:nvPr/>
        </p:nvCxnSpPr>
        <p:spPr>
          <a:xfrm>
            <a:off x="484090" y="3836894"/>
            <a:ext cx="6866964" cy="0"/>
          </a:xfrm>
          <a:prstGeom prst="line">
            <a:avLst/>
          </a:prstGeom>
          <a:ln w="28575">
            <a:solidFill>
              <a:srgbClr val="65BCCD"/>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7589520" y="6445725"/>
            <a:ext cx="4602480" cy="307777"/>
          </a:xfrm>
          <a:prstGeom prst="rect">
            <a:avLst/>
          </a:prstGeom>
          <a:noFill/>
        </p:spPr>
        <p:txBody>
          <a:bodyPr wrap="square" rtlCol="0">
            <a:spAutoFit/>
          </a:bodyPr>
          <a:lstStyle/>
          <a:p>
            <a:r>
              <a:rPr lang="en-US" sz="1400" dirty="0">
                <a:latin typeface="Arial" panose="020B0604020202020204" pitchFamily="34" charset="0"/>
                <a:ea typeface="Yu Gothic UI Semibold" panose="020B0700000000000000" pitchFamily="34" charset="-128"/>
                <a:cs typeface="Arial" panose="020B0604020202020204" pitchFamily="34" charset="0"/>
              </a:rPr>
              <a:t>(Boles et al., 2012; Dennis et al., 2015; Drabble, 2010)</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87414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88720"/>
          </a:xfrm>
          <a:solidFill>
            <a:srgbClr val="0F4162"/>
          </a:solidFill>
          <a:ln w="12700" cap="flat" cmpd="sng" algn="ctr">
            <a:solidFill>
              <a:srgbClr val="0F4162"/>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defTabSz="1641166"/>
            <a:r>
              <a:rPr lang="en-US" sz="4000" dirty="0">
                <a:solidFill>
                  <a:srgbClr val="FFFFFF"/>
                </a:solidFill>
                <a:latin typeface="Arial" panose="020B0604020202020204" pitchFamily="34" charset="0"/>
                <a:cs typeface="Arial" panose="020B0604020202020204" pitchFamily="34" charset="0"/>
              </a:rPr>
              <a:t>Levels of Collaboration </a:t>
            </a:r>
          </a:p>
        </p:txBody>
      </p:sp>
      <p:sp>
        <p:nvSpPr>
          <p:cNvPr id="3" name="Content Placeholder 2"/>
          <p:cNvSpPr>
            <a:spLocks noGrp="1"/>
          </p:cNvSpPr>
          <p:nvPr>
            <p:ph sz="half" idx="1"/>
          </p:nvPr>
        </p:nvSpPr>
        <p:spPr>
          <a:xfrm>
            <a:off x="742869" y="2830383"/>
            <a:ext cx="4572000" cy="2510062"/>
          </a:xfrm>
          <a:solidFill>
            <a:schemeClr val="bg1">
              <a:alpha val="75000"/>
            </a:schemeClr>
          </a:solidFill>
        </p:spPr>
        <p:txBody>
          <a:bodyPr>
            <a:normAutofit/>
          </a:bodyPr>
          <a:lstStyle/>
          <a:p>
            <a:pPr marL="0" indent="0" algn="ctr">
              <a:buNone/>
            </a:pPr>
            <a:r>
              <a:rPr lang="en-US" sz="2400" dirty="0">
                <a:latin typeface="Arial" panose="020B0604020202020204" pitchFamily="34" charset="0"/>
                <a:cs typeface="Arial" panose="020B0604020202020204" pitchFamily="34" charset="0"/>
              </a:rPr>
              <a:t>At the systems level, collaboration can occur between organizations to exchange information, develop joint policies, and develop joint outcomes	</a:t>
            </a:r>
          </a:p>
        </p:txBody>
      </p:sp>
      <p:sp>
        <p:nvSpPr>
          <p:cNvPr id="4" name="Content Placeholder 3"/>
          <p:cNvSpPr>
            <a:spLocks noGrp="1"/>
          </p:cNvSpPr>
          <p:nvPr>
            <p:ph sz="half" idx="2"/>
          </p:nvPr>
        </p:nvSpPr>
        <p:spPr>
          <a:xfrm>
            <a:off x="6734175" y="2830383"/>
            <a:ext cx="4572000" cy="2126014"/>
          </a:xfrm>
          <a:solidFill>
            <a:schemeClr val="bg1">
              <a:alpha val="75000"/>
            </a:schemeClr>
          </a:solidFill>
        </p:spPr>
        <p:txBody>
          <a:bodyPr vert="horz" lIns="91440" tIns="45720" rIns="91440" bIns="45720" rtlCol="0">
            <a:normAutofit/>
          </a:bodyPr>
          <a:lstStyle/>
          <a:p>
            <a:pPr marL="0" indent="0" algn="ctr">
              <a:buNone/>
            </a:pPr>
            <a:r>
              <a:rPr lang="en-US" sz="2400" dirty="0">
                <a:latin typeface="Arial" panose="020B0604020202020204" pitchFamily="34" charset="0"/>
                <a:cs typeface="Arial" panose="020B0604020202020204" pitchFamily="34" charset="0"/>
              </a:rPr>
              <a:t>At the practice level, collaboration can occur between child welfare workers, treatment counselors, and other providers to coordinate client resources and case planning</a:t>
            </a:r>
          </a:p>
        </p:txBody>
      </p:sp>
      <p:sp>
        <p:nvSpPr>
          <p:cNvPr id="5" name="Rectangle 4"/>
          <p:cNvSpPr/>
          <p:nvPr/>
        </p:nvSpPr>
        <p:spPr>
          <a:xfrm>
            <a:off x="700289" y="2112568"/>
            <a:ext cx="4589928" cy="523220"/>
          </a:xfrm>
          <a:prstGeom prst="rect">
            <a:avLst/>
          </a:prstGeom>
          <a:solidFill>
            <a:schemeClr val="bg1">
              <a:alpha val="75000"/>
            </a:schemeClr>
          </a:solidFill>
        </p:spPr>
        <p:txBody>
          <a:bodyPr wrap="square">
            <a:spAutoFit/>
          </a:bodyPr>
          <a:lstStyle/>
          <a:p>
            <a:pPr algn="ctr"/>
            <a:r>
              <a:rPr lang="en-US" sz="2800" b="1" dirty="0">
                <a:solidFill>
                  <a:srgbClr val="65BCCD"/>
                </a:solidFill>
                <a:latin typeface="Arial" panose="020B0604020202020204" pitchFamily="34" charset="0"/>
                <a:cs typeface="Arial" panose="020B0604020202020204" pitchFamily="34" charset="0"/>
              </a:rPr>
              <a:t>Systemic Collaboration</a:t>
            </a:r>
          </a:p>
        </p:txBody>
      </p:sp>
      <p:sp>
        <p:nvSpPr>
          <p:cNvPr id="6" name="Rectangle 5"/>
          <p:cNvSpPr/>
          <p:nvPr/>
        </p:nvSpPr>
        <p:spPr>
          <a:xfrm>
            <a:off x="6177298" y="2118108"/>
            <a:ext cx="5583845" cy="523220"/>
          </a:xfrm>
          <a:prstGeom prst="rect">
            <a:avLst/>
          </a:prstGeom>
          <a:solidFill>
            <a:schemeClr val="bg1">
              <a:alpha val="75000"/>
            </a:schemeClr>
          </a:solidFill>
        </p:spPr>
        <p:txBody>
          <a:bodyPr wrap="square">
            <a:spAutoFit/>
          </a:bodyPr>
          <a:lstStyle/>
          <a:p>
            <a:pPr algn="ctr"/>
            <a:r>
              <a:rPr lang="en-US" sz="2800" b="1" dirty="0">
                <a:solidFill>
                  <a:srgbClr val="65BCCD"/>
                </a:solidFill>
                <a:latin typeface="Arial" panose="020B0604020202020204" pitchFamily="34" charset="0"/>
                <a:cs typeface="Arial" panose="020B0604020202020204" pitchFamily="34" charset="0"/>
              </a:rPr>
              <a:t>Individual Case Collaboration</a:t>
            </a:r>
          </a:p>
        </p:txBody>
      </p:sp>
      <p:sp>
        <p:nvSpPr>
          <p:cNvPr id="7" name="Rectangle 6"/>
          <p:cNvSpPr/>
          <p:nvPr/>
        </p:nvSpPr>
        <p:spPr>
          <a:xfrm>
            <a:off x="9020175" y="6433458"/>
            <a:ext cx="3383694" cy="307777"/>
          </a:xfrm>
          <a:prstGeom prst="rect">
            <a:avLst/>
          </a:prstGeom>
        </p:spPr>
        <p:txBody>
          <a:bodyPr wrap="square">
            <a:spAutoFit/>
          </a:bodyPr>
          <a:lstStyle/>
          <a:p>
            <a:r>
              <a:rPr lang="en-US" sz="1400" dirty="0">
                <a:latin typeface="Arial" panose="020B0604020202020204" pitchFamily="34" charset="0"/>
                <a:cs typeface="Arial" panose="020B0604020202020204" pitchFamily="34" charset="0"/>
              </a:rPr>
              <a:t>(Children and Family Futures, 2011)</a:t>
            </a:r>
          </a:p>
        </p:txBody>
      </p:sp>
    </p:spTree>
    <p:extLst>
      <p:ext uri="{BB962C8B-B14F-4D97-AF65-F5344CB8AC3E}">
        <p14:creationId xmlns:p14="http://schemas.microsoft.com/office/powerpoint/2010/main" val="37542229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p:cNvSpPr txBox="1">
            <a:spLocks/>
          </p:cNvSpPr>
          <p:nvPr/>
        </p:nvSpPr>
        <p:spPr>
          <a:xfrm>
            <a:off x="0" y="0"/>
            <a:ext cx="12192000" cy="1188720"/>
          </a:xfrm>
          <a:prstGeom prst="rect">
            <a:avLst/>
          </a:prstGeom>
          <a:solidFill>
            <a:srgbClr val="0F4162"/>
          </a:solidFill>
          <a:ln w="12700" cap="flat" cmpd="sng" algn="ctr">
            <a:solidFill>
              <a:srgbClr val="0F4162"/>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1641166"/>
            <a:r>
              <a:rPr lang="en-US" sz="4000" dirty="0">
                <a:solidFill>
                  <a:srgbClr val="FFFFFF"/>
                </a:solidFill>
                <a:latin typeface="Arial" panose="020B0604020202020204" pitchFamily="34" charset="0"/>
                <a:cs typeface="Arial" panose="020B0604020202020204" pitchFamily="34" charset="0"/>
              </a:rPr>
              <a:t>Examples of Collaborative Activities</a:t>
            </a:r>
          </a:p>
        </p:txBody>
      </p:sp>
      <p:sp>
        <p:nvSpPr>
          <p:cNvPr id="3" name="Content Placeholder 2"/>
          <p:cNvSpPr txBox="1">
            <a:spLocks/>
          </p:cNvSpPr>
          <p:nvPr/>
        </p:nvSpPr>
        <p:spPr>
          <a:xfrm>
            <a:off x="439007" y="1551810"/>
            <a:ext cx="11313986" cy="5177603"/>
          </a:xfrm>
          <a:prstGeom prst="rect">
            <a:avLst/>
          </a:prstGeom>
          <a:solidFill>
            <a:schemeClr val="bg1"/>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pPr>
            <a:r>
              <a:rPr lang="en-US" sz="2400" dirty="0">
                <a:latin typeface="Arial" panose="020B0604020202020204" pitchFamily="34" charset="0"/>
                <a:cs typeface="Arial" panose="020B0604020202020204" pitchFamily="34" charset="0"/>
              </a:rPr>
              <a:t>Developing a common understanding with a treatment counselor about his or her specific expectations, requirements, and practices</a:t>
            </a:r>
          </a:p>
          <a:p>
            <a:pPr>
              <a:lnSpc>
                <a:spcPct val="100000"/>
              </a:lnSpc>
              <a:spcBef>
                <a:spcPts val="600"/>
              </a:spcBef>
              <a:spcAft>
                <a:spcPts val="600"/>
              </a:spcAft>
            </a:pPr>
            <a:r>
              <a:rPr lang="en-US" sz="2400" dirty="0">
                <a:latin typeface="Arial" panose="020B0604020202020204" pitchFamily="34" charset="0"/>
                <a:cs typeface="Arial" panose="020B0604020202020204" pitchFamily="34" charset="0"/>
              </a:rPr>
              <a:t>Identifying and working out joint strategies to address specific, identified issues that have affected parenting capacities, such as safety plans for children when parents relapse, difficulties in accessing needed support or treatment services, difficulties arising from placement of children in foster or relative care, or inconsistent visitation practices</a:t>
            </a:r>
          </a:p>
          <a:p>
            <a:pPr>
              <a:lnSpc>
                <a:spcPct val="100000"/>
              </a:lnSpc>
              <a:spcBef>
                <a:spcPts val="600"/>
              </a:spcBef>
              <a:spcAft>
                <a:spcPts val="600"/>
              </a:spcAft>
            </a:pPr>
            <a:r>
              <a:rPr lang="en-US" sz="2400" dirty="0">
                <a:latin typeface="Arial" panose="020B0604020202020204" pitchFamily="34" charset="0"/>
                <a:cs typeface="Arial" panose="020B0604020202020204" pitchFamily="34" charset="0"/>
              </a:rPr>
              <a:t>Jointly identifying effective parenting programs for parents who use substances</a:t>
            </a:r>
          </a:p>
          <a:p>
            <a:pPr>
              <a:lnSpc>
                <a:spcPct val="100000"/>
              </a:lnSpc>
              <a:spcBef>
                <a:spcPts val="600"/>
              </a:spcBef>
              <a:spcAft>
                <a:spcPts val="600"/>
              </a:spcAft>
            </a:pPr>
            <a:r>
              <a:rPr lang="en-US" sz="2400" dirty="0">
                <a:latin typeface="Arial" panose="020B0604020202020204" pitchFamily="34" charset="0"/>
                <a:cs typeface="Arial" panose="020B0604020202020204" pitchFamily="34" charset="0"/>
              </a:rPr>
              <a:t>Working collaboratively to avoid duplication of services, including coordinating drug testing</a:t>
            </a:r>
          </a:p>
          <a:p>
            <a:pPr>
              <a:lnSpc>
                <a:spcPct val="100000"/>
              </a:lnSpc>
              <a:spcBef>
                <a:spcPts val="600"/>
              </a:spcBef>
              <a:spcAft>
                <a:spcPts val="600"/>
              </a:spcAft>
            </a:pPr>
            <a:r>
              <a:rPr lang="en-US" sz="2400" dirty="0">
                <a:latin typeface="Arial" panose="020B0604020202020204" pitchFamily="34" charset="0"/>
                <a:cs typeface="Arial" panose="020B0604020202020204" pitchFamily="34" charset="0"/>
              </a:rPr>
              <a:t>Working out collaborative interventions to re-engage parents in treatment and to reassess the safety of children</a:t>
            </a:r>
          </a:p>
          <a:p>
            <a:pPr>
              <a:lnSpc>
                <a:spcPct val="100000"/>
              </a:lnSpc>
            </a:pPr>
            <a:endParaRPr lang="en-US" sz="2000" dirty="0">
              <a:latin typeface="Arial" panose="020B0604020202020204" pitchFamily="34" charset="0"/>
              <a:cs typeface="Arial" panose="020B0604020202020204" pitchFamily="34" charset="0"/>
            </a:endParaRPr>
          </a:p>
        </p:txBody>
      </p:sp>
      <p:sp>
        <p:nvSpPr>
          <p:cNvPr id="4" name="TextBox 3"/>
          <p:cNvSpPr txBox="1"/>
          <p:nvPr/>
        </p:nvSpPr>
        <p:spPr>
          <a:xfrm>
            <a:off x="9013371" y="6421636"/>
            <a:ext cx="3048000" cy="307777"/>
          </a:xfrm>
          <a:prstGeom prst="rect">
            <a:avLst/>
          </a:prstGeom>
          <a:noFill/>
        </p:spPr>
        <p:txBody>
          <a:bodyPr wrap="square" rtlCol="0">
            <a:spAutoFit/>
          </a:bodyPr>
          <a:lstStyle/>
          <a:p>
            <a:r>
              <a:rPr lang="en-US" sz="1400" dirty="0">
                <a:latin typeface="Arial" panose="020B0604020202020204" pitchFamily="34" charset="0"/>
                <a:ea typeface="Yu Gothic UI Semibold" panose="020B0700000000000000" pitchFamily="34" charset="-128"/>
                <a:cs typeface="Arial" panose="020B0604020202020204" pitchFamily="34" charset="0"/>
              </a:rPr>
              <a:t>(Children and Family Futures, 2011)</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90646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23"/>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6082" t="1026" b="1026"/>
          <a:stretch/>
        </p:blipFill>
        <p:spPr>
          <a:xfrm>
            <a:off x="0" y="1039706"/>
            <a:ext cx="7060535" cy="5818294"/>
          </a:xfrm>
          <a:ln w="28575">
            <a:noFill/>
          </a:ln>
        </p:spPr>
      </p:pic>
      <p:sp>
        <p:nvSpPr>
          <p:cNvPr id="13" name="Rectangle 12"/>
          <p:cNvSpPr/>
          <p:nvPr/>
        </p:nvSpPr>
        <p:spPr>
          <a:xfrm>
            <a:off x="0" y="0"/>
            <a:ext cx="12192000" cy="1188720"/>
          </a:xfrm>
          <a:prstGeom prst="rect">
            <a:avLst/>
          </a:prstGeom>
          <a:solidFill>
            <a:srgbClr val="0F4162"/>
          </a:solidFill>
          <a:ln>
            <a:solidFill>
              <a:srgbClr val="0F4162"/>
            </a:solidFill>
          </a:ln>
        </p:spPr>
        <p:txBody>
          <a:bodyPr anchor="ctr">
            <a:noAutofit/>
          </a:bodyPr>
          <a:lstStyle/>
          <a:p>
            <a:pPr algn="ctr"/>
            <a:r>
              <a:rPr lang="en-US" sz="4000" dirty="0">
                <a:solidFill>
                  <a:schemeClr val="bg1"/>
                </a:solidFill>
                <a:latin typeface="Arial" panose="020B0604020202020204" pitchFamily="34" charset="0"/>
                <a:cs typeface="Arial" panose="020B0604020202020204" pitchFamily="34" charset="0"/>
              </a:rPr>
              <a:t>Barriers to Collaboration</a:t>
            </a:r>
          </a:p>
        </p:txBody>
      </p:sp>
      <p:sp>
        <p:nvSpPr>
          <p:cNvPr id="14" name="TextBox 13"/>
          <p:cNvSpPr txBox="1"/>
          <p:nvPr/>
        </p:nvSpPr>
        <p:spPr>
          <a:xfrm>
            <a:off x="10662401" y="6493760"/>
            <a:ext cx="1815737" cy="307777"/>
          </a:xfrm>
          <a:prstGeom prst="rect">
            <a:avLst/>
          </a:prstGeom>
          <a:noFill/>
        </p:spPr>
        <p:txBody>
          <a:bodyPr wrap="square" rtlCol="0">
            <a:spAutoFit/>
          </a:bodyPr>
          <a:lstStyle/>
          <a:p>
            <a:r>
              <a:rPr lang="en-US" sz="1400" dirty="0">
                <a:latin typeface="Arial" panose="020B0604020202020204" pitchFamily="34" charset="0"/>
                <a:ea typeface="Yu Gothic UI Semibold" panose="020B0700000000000000" pitchFamily="34" charset="-128"/>
                <a:cs typeface="Arial" panose="020B0604020202020204" pitchFamily="34" charset="0"/>
              </a:rPr>
              <a:t>(Drabble, 2010)</a:t>
            </a:r>
            <a:endParaRPr lang="en-US" sz="1400" dirty="0">
              <a:latin typeface="Arial" panose="020B0604020202020204" pitchFamily="34" charset="0"/>
              <a:cs typeface="Arial" panose="020B0604020202020204" pitchFamily="34" charset="0"/>
            </a:endParaRPr>
          </a:p>
        </p:txBody>
      </p:sp>
      <p:grpSp>
        <p:nvGrpSpPr>
          <p:cNvPr id="24" name="Group 23"/>
          <p:cNvGrpSpPr/>
          <p:nvPr/>
        </p:nvGrpSpPr>
        <p:grpSpPr>
          <a:xfrm>
            <a:off x="6330842" y="3292537"/>
            <a:ext cx="5123518" cy="1298299"/>
            <a:chOff x="11984074" y="4199076"/>
            <a:chExt cx="9180005" cy="2596598"/>
          </a:xfrm>
        </p:grpSpPr>
        <p:sp>
          <p:nvSpPr>
            <p:cNvPr id="25" name="TextBox 24"/>
            <p:cNvSpPr txBox="1"/>
            <p:nvPr/>
          </p:nvSpPr>
          <p:spPr>
            <a:xfrm>
              <a:off x="11984074" y="4199076"/>
              <a:ext cx="9180005" cy="923330"/>
            </a:xfrm>
            <a:prstGeom prst="rect">
              <a:avLst/>
            </a:prstGeom>
            <a:noFill/>
          </p:spPr>
          <p:txBody>
            <a:bodyPr wrap="none" rtlCol="0" anchor="ctr" anchorCtr="0">
              <a:spAutoFit/>
            </a:bodyPr>
            <a:lstStyle/>
            <a:p>
              <a:r>
                <a:rPr lang="en-US" sz="2400" b="1" dirty="0">
                  <a:latin typeface="Arial" panose="020B0604020202020204" pitchFamily="34" charset="0"/>
                  <a:ea typeface="Montserrat Bold" charset="0"/>
                  <a:cs typeface="Arial" panose="020B0604020202020204" pitchFamily="34" charset="0"/>
                </a:rPr>
                <a:t>Data Sharing and Communication</a:t>
              </a:r>
            </a:p>
          </p:txBody>
        </p:sp>
        <p:sp>
          <p:nvSpPr>
            <p:cNvPr id="26" name="Subtitle 2"/>
            <p:cNvSpPr txBox="1">
              <a:spLocks/>
            </p:cNvSpPr>
            <p:nvPr/>
          </p:nvSpPr>
          <p:spPr>
            <a:xfrm>
              <a:off x="11984074" y="5021786"/>
              <a:ext cx="8808540" cy="1773888"/>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342900" indent="-342900" algn="l">
                <a:spcBef>
                  <a:spcPts val="300"/>
                </a:spcBef>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Regulations related to confidentiality</a:t>
              </a:r>
            </a:p>
            <a:p>
              <a:pPr marL="342900" indent="-342900" algn="l">
                <a:spcBef>
                  <a:spcPts val="300"/>
                </a:spcBef>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Trust between systems</a:t>
              </a:r>
            </a:p>
          </p:txBody>
        </p:sp>
      </p:grpSp>
      <p:grpSp>
        <p:nvGrpSpPr>
          <p:cNvPr id="27" name="Group 26"/>
          <p:cNvGrpSpPr/>
          <p:nvPr/>
        </p:nvGrpSpPr>
        <p:grpSpPr>
          <a:xfrm>
            <a:off x="6986796" y="1462031"/>
            <a:ext cx="4975786" cy="1688492"/>
            <a:chOff x="11109696" y="6686585"/>
            <a:chExt cx="11174711" cy="2816626"/>
          </a:xfrm>
        </p:grpSpPr>
        <p:sp>
          <p:nvSpPr>
            <p:cNvPr id="28" name="TextBox 27"/>
            <p:cNvSpPr txBox="1"/>
            <p:nvPr/>
          </p:nvSpPr>
          <p:spPr>
            <a:xfrm>
              <a:off x="11109696" y="6686585"/>
              <a:ext cx="11174711" cy="770118"/>
            </a:xfrm>
            <a:prstGeom prst="rect">
              <a:avLst/>
            </a:prstGeom>
            <a:noFill/>
          </p:spPr>
          <p:txBody>
            <a:bodyPr wrap="none" rtlCol="0" anchor="ctr" anchorCtr="0">
              <a:spAutoFit/>
            </a:bodyPr>
            <a:lstStyle/>
            <a:p>
              <a:r>
                <a:rPr lang="en-US" sz="2400" b="1" dirty="0">
                  <a:latin typeface="Arial" panose="020B0604020202020204" pitchFamily="34" charset="0"/>
                  <a:ea typeface="Montserrat Bold" charset="0"/>
                  <a:cs typeface="Arial" panose="020B0604020202020204" pitchFamily="34" charset="0"/>
                </a:rPr>
                <a:t>Clashes With Mission and Vision</a:t>
              </a:r>
            </a:p>
          </p:txBody>
        </p:sp>
        <p:sp>
          <p:nvSpPr>
            <p:cNvPr id="29" name="Subtitle 2"/>
            <p:cNvSpPr txBox="1">
              <a:spLocks/>
            </p:cNvSpPr>
            <p:nvPr/>
          </p:nvSpPr>
          <p:spPr>
            <a:xfrm>
              <a:off x="11109696" y="7471754"/>
              <a:ext cx="9609440" cy="2031457"/>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342900" indent="-342900" algn="l">
                <a:spcBef>
                  <a:spcPts val="600"/>
                </a:spcBef>
                <a:spcAft>
                  <a:spcPts val="600"/>
                </a:spcAft>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Differences of opinion with overall mission and agency priorities and regulations</a:t>
              </a:r>
            </a:p>
          </p:txBody>
        </p:sp>
      </p:grpSp>
      <p:grpSp>
        <p:nvGrpSpPr>
          <p:cNvPr id="30" name="Group 29"/>
          <p:cNvGrpSpPr/>
          <p:nvPr/>
        </p:nvGrpSpPr>
        <p:grpSpPr>
          <a:xfrm>
            <a:off x="5747794" y="4807016"/>
            <a:ext cx="5302062" cy="1630281"/>
            <a:chOff x="13164466" y="9502281"/>
            <a:chExt cx="10774326" cy="3260562"/>
          </a:xfrm>
        </p:grpSpPr>
        <p:sp>
          <p:nvSpPr>
            <p:cNvPr id="31" name="TextBox 30"/>
            <p:cNvSpPr txBox="1"/>
            <p:nvPr/>
          </p:nvSpPr>
          <p:spPr>
            <a:xfrm>
              <a:off x="13182446" y="9502281"/>
              <a:ext cx="6209380" cy="923330"/>
            </a:xfrm>
            <a:prstGeom prst="rect">
              <a:avLst/>
            </a:prstGeom>
            <a:noFill/>
          </p:spPr>
          <p:txBody>
            <a:bodyPr wrap="none" rtlCol="0" anchor="ctr" anchorCtr="0">
              <a:spAutoFit/>
            </a:bodyPr>
            <a:lstStyle/>
            <a:p>
              <a:r>
                <a:rPr lang="en-US" sz="2400" b="1" dirty="0">
                  <a:latin typeface="Arial" panose="020B0604020202020204" pitchFamily="34" charset="0"/>
                  <a:ea typeface="Montserrat Bold" charset="0"/>
                  <a:cs typeface="Arial" panose="020B0604020202020204" pitchFamily="34" charset="0"/>
                </a:rPr>
                <a:t>Client Engagement </a:t>
              </a:r>
            </a:p>
          </p:txBody>
        </p:sp>
        <p:sp>
          <p:nvSpPr>
            <p:cNvPr id="36" name="Subtitle 2"/>
            <p:cNvSpPr txBox="1">
              <a:spLocks/>
            </p:cNvSpPr>
            <p:nvPr/>
          </p:nvSpPr>
          <p:spPr>
            <a:xfrm>
              <a:off x="13164466" y="10327235"/>
              <a:ext cx="10774326" cy="2435608"/>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342900" indent="-342900" algn="l">
                <a:spcBef>
                  <a:spcPts val="600"/>
                </a:spcBef>
                <a:spcAft>
                  <a:spcPts val="600"/>
                </a:spcAft>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Differences in efforts to engage clients in treatment, and client mistrust of the child welfare system</a:t>
              </a:r>
            </a:p>
          </p:txBody>
        </p:sp>
      </p:grpSp>
    </p:spTree>
    <p:extLst>
      <p:ext uri="{BB962C8B-B14F-4D97-AF65-F5344CB8AC3E}">
        <p14:creationId xmlns:p14="http://schemas.microsoft.com/office/powerpoint/2010/main" val="10398150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88" y="0"/>
            <a:ext cx="12188825" cy="1280160"/>
          </a:xfrm>
          <a:solidFill>
            <a:srgbClr val="0F4162"/>
          </a:solidFill>
          <a:ln>
            <a:solidFill>
              <a:srgbClr val="0F4162"/>
            </a:solidFill>
          </a:ln>
        </p:spPr>
        <p:txBody>
          <a:bodyPr>
            <a:noAutofit/>
          </a:bodyPr>
          <a:lstStyle/>
          <a:p>
            <a:pPr algn="ctr">
              <a:lnSpc>
                <a:spcPct val="114000"/>
              </a:lnSpc>
              <a:spcBef>
                <a:spcPts val="800"/>
              </a:spcBef>
            </a:pPr>
            <a:r>
              <a:rPr lang="en-US" sz="4000" dirty="0">
                <a:solidFill>
                  <a:schemeClr val="bg1"/>
                </a:solidFill>
                <a:latin typeface="Arial" panose="020B0604020202020204" pitchFamily="34" charset="0"/>
                <a:ea typeface="Verdana" panose="020B0604030504040204" pitchFamily="34" charset="0"/>
                <a:cs typeface="Arial" panose="020B0604020202020204" pitchFamily="34" charset="0"/>
              </a:rPr>
              <a:t>Key Steps to Building an Effective Collaboration</a:t>
            </a:r>
          </a:p>
        </p:txBody>
      </p:sp>
      <p:sp>
        <p:nvSpPr>
          <p:cNvPr id="3" name="Content Placeholder 2"/>
          <p:cNvSpPr>
            <a:spLocks noGrp="1"/>
          </p:cNvSpPr>
          <p:nvPr>
            <p:ph idx="4294967295"/>
          </p:nvPr>
        </p:nvSpPr>
        <p:spPr>
          <a:xfrm>
            <a:off x="428032" y="1645920"/>
            <a:ext cx="6397771" cy="4625584"/>
          </a:xfrm>
        </p:spPr>
        <p:txBody>
          <a:bodyPr>
            <a:noAutofit/>
          </a:bodyPr>
          <a:lstStyle/>
          <a:p>
            <a:pPr marL="457200" indent="-457200">
              <a:lnSpc>
                <a:spcPct val="100000"/>
              </a:lnSpc>
              <a:spcBef>
                <a:spcPts val="600"/>
              </a:spcBef>
              <a:spcAft>
                <a:spcPts val="600"/>
              </a:spcAft>
              <a:buFont typeface="+mj-lt"/>
              <a:buAutoNum type="arabicPeriod"/>
            </a:pPr>
            <a:r>
              <a:rPr lang="en-US" sz="2400" dirty="0">
                <a:latin typeface="Arial" panose="020B0604020202020204" pitchFamily="34" charset="0"/>
                <a:ea typeface="Verdana" panose="020B0604030504040204" pitchFamily="34" charset="0"/>
                <a:cs typeface="Arial" panose="020B0604020202020204" pitchFamily="34" charset="0"/>
              </a:rPr>
              <a:t>Identify differences in values and perceptions</a:t>
            </a:r>
          </a:p>
          <a:p>
            <a:pPr marL="457200" indent="-457200">
              <a:lnSpc>
                <a:spcPct val="100000"/>
              </a:lnSpc>
              <a:spcBef>
                <a:spcPts val="600"/>
              </a:spcBef>
              <a:spcAft>
                <a:spcPts val="600"/>
              </a:spcAft>
              <a:buFont typeface="+mj-lt"/>
              <a:buAutoNum type="arabicPeriod"/>
            </a:pPr>
            <a:r>
              <a:rPr lang="en-US" sz="2400" dirty="0">
                <a:latin typeface="Arial" panose="020B0604020202020204" pitchFamily="34" charset="0"/>
                <a:ea typeface="Verdana" panose="020B0604030504040204" pitchFamily="34" charset="0"/>
                <a:cs typeface="Arial" panose="020B0604020202020204" pitchFamily="34" charset="0"/>
              </a:rPr>
              <a:t>Establish individual and cross-system roles and responsibilities</a:t>
            </a:r>
          </a:p>
          <a:p>
            <a:pPr marL="457200" indent="-457200">
              <a:lnSpc>
                <a:spcPct val="100000"/>
              </a:lnSpc>
              <a:spcBef>
                <a:spcPts val="600"/>
              </a:spcBef>
              <a:spcAft>
                <a:spcPts val="600"/>
              </a:spcAft>
              <a:buFont typeface="+mj-lt"/>
              <a:buAutoNum type="arabicPeriod"/>
            </a:pPr>
            <a:r>
              <a:rPr lang="en-US" sz="2400" dirty="0">
                <a:latin typeface="Arial" panose="020B0604020202020204" pitchFamily="34" charset="0"/>
                <a:ea typeface="Verdana" panose="020B0604030504040204" pitchFamily="34" charset="0"/>
                <a:cs typeface="Arial" panose="020B0604020202020204" pitchFamily="34" charset="0"/>
              </a:rPr>
              <a:t>Establish joint policies for information sharing</a:t>
            </a:r>
          </a:p>
          <a:p>
            <a:pPr marL="457200" indent="-457200">
              <a:lnSpc>
                <a:spcPct val="100000"/>
              </a:lnSpc>
              <a:spcBef>
                <a:spcPts val="600"/>
              </a:spcBef>
              <a:spcAft>
                <a:spcPts val="600"/>
              </a:spcAft>
              <a:buFont typeface="+mj-lt"/>
              <a:buAutoNum type="arabicPeriod"/>
            </a:pPr>
            <a:r>
              <a:rPr lang="en-US" sz="2400" dirty="0">
                <a:latin typeface="Arial" panose="020B0604020202020204" pitchFamily="34" charset="0"/>
                <a:ea typeface="Verdana" panose="020B0604030504040204" pitchFamily="34" charset="0"/>
                <a:cs typeface="Arial" panose="020B0604020202020204" pitchFamily="34" charset="0"/>
              </a:rPr>
              <a:t>Develop integrated case plans</a:t>
            </a:r>
          </a:p>
          <a:p>
            <a:pPr marL="457200" indent="-457200">
              <a:lnSpc>
                <a:spcPct val="100000"/>
              </a:lnSpc>
              <a:spcBef>
                <a:spcPts val="600"/>
              </a:spcBef>
              <a:spcAft>
                <a:spcPts val="600"/>
              </a:spcAft>
              <a:buFont typeface="+mj-lt"/>
              <a:buAutoNum type="arabicPeriod"/>
            </a:pPr>
            <a:r>
              <a:rPr lang="en-US" sz="2400" dirty="0">
                <a:latin typeface="Arial" panose="020B0604020202020204" pitchFamily="34" charset="0"/>
                <a:ea typeface="Verdana" panose="020B0604030504040204" pitchFamily="34" charset="0"/>
                <a:cs typeface="Arial" panose="020B0604020202020204" pitchFamily="34" charset="0"/>
              </a:rPr>
              <a:t>Develop shared indicators to monitor progress and evaluate outcomes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7067" y="1606754"/>
            <a:ext cx="4276303" cy="41227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TextBox 4"/>
          <p:cNvSpPr txBox="1"/>
          <p:nvPr/>
        </p:nvSpPr>
        <p:spPr>
          <a:xfrm>
            <a:off x="9026249" y="6402648"/>
            <a:ext cx="3048000" cy="307777"/>
          </a:xfrm>
          <a:prstGeom prst="rect">
            <a:avLst/>
          </a:prstGeom>
          <a:noFill/>
        </p:spPr>
        <p:txBody>
          <a:bodyPr wrap="square" rtlCol="0">
            <a:spAutoFit/>
          </a:bodyPr>
          <a:lstStyle/>
          <a:p>
            <a:r>
              <a:rPr lang="en-US" sz="1400" dirty="0">
                <a:latin typeface="Arial" panose="020B0604020202020204" pitchFamily="34" charset="0"/>
                <a:ea typeface="Yu Gothic UI Semibold" panose="020B0700000000000000" pitchFamily="34" charset="-128"/>
                <a:cs typeface="Arial" panose="020B0604020202020204" pitchFamily="34" charset="0"/>
              </a:rPr>
              <a:t>(Children and Family Futures, 2011)</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29662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1063254"/>
            <a:ext cx="9031518" cy="4678327"/>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Box 2"/>
          <p:cNvSpPr txBox="1"/>
          <p:nvPr/>
        </p:nvSpPr>
        <p:spPr>
          <a:xfrm>
            <a:off x="404377" y="1842389"/>
            <a:ext cx="8541741" cy="2862322"/>
          </a:xfrm>
          <a:prstGeom prst="rect">
            <a:avLst/>
          </a:prstGeom>
          <a:noFill/>
        </p:spPr>
        <p:txBody>
          <a:bodyPr wrap="square" rtlCol="0">
            <a:spAutoFit/>
          </a:bodyPr>
          <a:lstStyle/>
          <a:p>
            <a:endParaRPr lang="en-US" sz="7200" dirty="0">
              <a:solidFill>
                <a:prstClr val="white"/>
              </a:solidFill>
            </a:endParaRPr>
          </a:p>
          <a:p>
            <a:r>
              <a:rPr lang="en-US" sz="5400" dirty="0">
                <a:solidFill>
                  <a:prstClr val="white"/>
                </a:solidFill>
              </a:rPr>
              <a:t>Step 1: Identify Differences in Values and Perceptions</a:t>
            </a:r>
            <a:endParaRPr lang="en-US" sz="5400" b="1" dirty="0">
              <a:solidFill>
                <a:prstClr val="white"/>
              </a:solidFill>
            </a:endParaRPr>
          </a:p>
        </p:txBody>
      </p:sp>
      <p:cxnSp>
        <p:nvCxnSpPr>
          <p:cNvPr id="5" name="Straight Connector 4"/>
          <p:cNvCxnSpPr/>
          <p:nvPr/>
        </p:nvCxnSpPr>
        <p:spPr>
          <a:xfrm>
            <a:off x="318977" y="285306"/>
            <a:ext cx="1153632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18977" y="6530162"/>
            <a:ext cx="1153632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308345" y="285306"/>
            <a:ext cx="10632"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1855301" y="285306"/>
            <a:ext cx="1"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79057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3907" y="1329906"/>
            <a:ext cx="2510654" cy="3404446"/>
          </a:xfrm>
          <a:prstGeom prst="rect">
            <a:avLst/>
          </a:prstGeom>
          <a:ln>
            <a:noFill/>
          </a:ln>
          <a:effectLst/>
        </p:spPr>
      </p:pic>
      <p:sp>
        <p:nvSpPr>
          <p:cNvPr id="13" name="TextBox 12"/>
          <p:cNvSpPr txBox="1"/>
          <p:nvPr/>
        </p:nvSpPr>
        <p:spPr>
          <a:xfrm>
            <a:off x="0" y="0"/>
            <a:ext cx="12192000" cy="1188720"/>
          </a:xfrm>
          <a:prstGeom prst="rect">
            <a:avLst/>
          </a:prstGeom>
          <a:solidFill>
            <a:srgbClr val="0F4162"/>
          </a:solidFill>
          <a:ln w="12700" cap="flat" cmpd="sng" algn="ctr">
            <a:solidFill>
              <a:srgbClr val="0F4162"/>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ctr" defTabSz="1641166">
              <a:lnSpc>
                <a:spcPct val="90000"/>
              </a:lnSpc>
              <a:spcBef>
                <a:spcPct val="0"/>
              </a:spcBef>
              <a:buNone/>
              <a:defRPr sz="4400" b="1">
                <a:solidFill>
                  <a:srgbClr val="FFFFFF"/>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4000" b="0" dirty="0"/>
              <a:t>Values</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3251" b="6017"/>
          <a:stretch/>
        </p:blipFill>
        <p:spPr>
          <a:xfrm>
            <a:off x="4834053" y="1329906"/>
            <a:ext cx="2523893" cy="3434957"/>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9429" y="1329906"/>
            <a:ext cx="2567229" cy="3502032"/>
          </a:xfrm>
          <a:prstGeom prst="rect">
            <a:avLst/>
          </a:prstGeom>
        </p:spPr>
      </p:pic>
      <p:sp>
        <p:nvSpPr>
          <p:cNvPr id="4" name="TextBox 3"/>
          <p:cNvSpPr txBox="1"/>
          <p:nvPr/>
        </p:nvSpPr>
        <p:spPr>
          <a:xfrm>
            <a:off x="645995" y="4511587"/>
            <a:ext cx="3135760" cy="646331"/>
          </a:xfrm>
          <a:prstGeom prst="rect">
            <a:avLst/>
          </a:prstGeom>
          <a:solidFill>
            <a:srgbClr val="65BCCD"/>
          </a:solidFill>
        </p:spPr>
        <p:txBody>
          <a:bodyPr wrap="square" rtlCol="0">
            <a:spAutoFit/>
          </a:bodyPr>
          <a:lstStyle/>
          <a:p>
            <a:pPr algn="ctr" defTabSz="457200"/>
            <a:r>
              <a:rPr lang="en-US" sz="3600" b="1" dirty="0">
                <a:solidFill>
                  <a:schemeClr val="bg1"/>
                </a:solidFill>
                <a:latin typeface="Arial" panose="020B0604020202020204" pitchFamily="34" charset="0"/>
                <a:cs typeface="Arial" panose="020B0604020202020204" pitchFamily="34" charset="0"/>
              </a:rPr>
              <a:t>Child Welfare </a:t>
            </a:r>
          </a:p>
        </p:txBody>
      </p:sp>
      <p:sp>
        <p:nvSpPr>
          <p:cNvPr id="15" name="TextBox 14"/>
          <p:cNvSpPr txBox="1"/>
          <p:nvPr/>
        </p:nvSpPr>
        <p:spPr>
          <a:xfrm>
            <a:off x="4834053" y="4511587"/>
            <a:ext cx="2518830" cy="646331"/>
          </a:xfrm>
          <a:prstGeom prst="rect">
            <a:avLst/>
          </a:prstGeom>
          <a:solidFill>
            <a:srgbClr val="65BCCD"/>
          </a:solidFill>
        </p:spPr>
        <p:txBody>
          <a:bodyPr wrap="none" rtlCol="0">
            <a:spAutoFit/>
          </a:bodyPr>
          <a:lstStyle/>
          <a:p>
            <a:pPr algn="ctr" defTabSz="457200"/>
            <a:r>
              <a:rPr lang="en-US" sz="3600" b="1" dirty="0">
                <a:solidFill>
                  <a:schemeClr val="bg1"/>
                </a:solidFill>
                <a:latin typeface="Arial" panose="020B0604020202020204" pitchFamily="34" charset="0"/>
                <a:cs typeface="Arial" panose="020B0604020202020204" pitchFamily="34" charset="0"/>
              </a:rPr>
              <a:t>Treatment </a:t>
            </a:r>
          </a:p>
        </p:txBody>
      </p:sp>
      <p:sp>
        <p:nvSpPr>
          <p:cNvPr id="16" name="TextBox 15"/>
          <p:cNvSpPr txBox="1"/>
          <p:nvPr/>
        </p:nvSpPr>
        <p:spPr>
          <a:xfrm>
            <a:off x="8740313" y="4511587"/>
            <a:ext cx="2177841" cy="646331"/>
          </a:xfrm>
          <a:prstGeom prst="rect">
            <a:avLst/>
          </a:prstGeom>
          <a:solidFill>
            <a:srgbClr val="65BCCD"/>
          </a:solidFill>
        </p:spPr>
        <p:txBody>
          <a:bodyPr wrap="square" rtlCol="0">
            <a:spAutoFit/>
          </a:bodyPr>
          <a:lstStyle/>
          <a:p>
            <a:pPr algn="ctr" defTabSz="457200"/>
            <a:r>
              <a:rPr lang="en-US" sz="3600" b="1" dirty="0">
                <a:solidFill>
                  <a:schemeClr val="bg1"/>
                </a:solidFill>
                <a:latin typeface="Arial" panose="020B0604020202020204" pitchFamily="34" charset="0"/>
                <a:cs typeface="Arial" panose="020B0604020202020204" pitchFamily="34" charset="0"/>
              </a:rPr>
              <a:t>Courts</a:t>
            </a:r>
          </a:p>
        </p:txBody>
      </p:sp>
      <p:sp>
        <p:nvSpPr>
          <p:cNvPr id="12" name="TextBox 11"/>
          <p:cNvSpPr txBox="1"/>
          <p:nvPr/>
        </p:nvSpPr>
        <p:spPr>
          <a:xfrm>
            <a:off x="9144000" y="6476879"/>
            <a:ext cx="3048000" cy="307777"/>
          </a:xfrm>
          <a:prstGeom prst="rect">
            <a:avLst/>
          </a:prstGeom>
          <a:noFill/>
        </p:spPr>
        <p:txBody>
          <a:bodyPr wrap="square" rtlCol="0">
            <a:spAutoFit/>
          </a:bodyPr>
          <a:lstStyle/>
          <a:p>
            <a:r>
              <a:rPr lang="en-US" sz="1400" dirty="0">
                <a:latin typeface="Arial" panose="020B0604020202020204" pitchFamily="34" charset="0"/>
                <a:ea typeface="Yu Gothic UI Semibold" panose="020B0700000000000000" pitchFamily="34" charset="-128"/>
                <a:cs typeface="Arial" panose="020B0604020202020204" pitchFamily="34" charset="0"/>
              </a:rPr>
              <a:t>(Children and Family Futures, 2011)</a:t>
            </a:r>
            <a:endParaRPr lang="en-US" sz="1400" dirty="0">
              <a:latin typeface="Arial" panose="020B0604020202020204" pitchFamily="34" charset="0"/>
              <a:cs typeface="Arial" panose="020B0604020202020204" pitchFamily="34" charset="0"/>
            </a:endParaRPr>
          </a:p>
        </p:txBody>
      </p:sp>
      <p:sp>
        <p:nvSpPr>
          <p:cNvPr id="17" name="TextBox 16"/>
          <p:cNvSpPr txBox="1"/>
          <p:nvPr/>
        </p:nvSpPr>
        <p:spPr>
          <a:xfrm>
            <a:off x="8516390" y="5324956"/>
            <a:ext cx="2791150" cy="830997"/>
          </a:xfrm>
          <a:prstGeom prst="rect">
            <a:avLst/>
          </a:prstGeom>
          <a:noFill/>
        </p:spPr>
        <p:txBody>
          <a:bodyPr wrap="none" rtlCol="0">
            <a:spAutoFit/>
          </a:bodyPr>
          <a:lstStyle/>
          <a:p>
            <a:pPr marL="342900" indent="-342900" defTabSz="457200">
              <a:buFont typeface="Arial" panose="020B0604020202020204" pitchFamily="34" charset="0"/>
              <a:buChar char="•"/>
            </a:pPr>
            <a:r>
              <a:rPr lang="en-US" sz="2400" dirty="0">
                <a:solidFill>
                  <a:prstClr val="black"/>
                </a:solidFill>
                <a:latin typeface="Arial" panose="020B0604020202020204" pitchFamily="34" charset="0"/>
                <a:cs typeface="Arial" panose="020B0604020202020204" pitchFamily="34" charset="0"/>
              </a:rPr>
              <a:t>Justice</a:t>
            </a:r>
          </a:p>
          <a:p>
            <a:pPr marL="342900" indent="-342900" defTabSz="457200">
              <a:buFont typeface="Arial" panose="020B0604020202020204" pitchFamily="34" charset="0"/>
              <a:buChar char="•"/>
            </a:pPr>
            <a:r>
              <a:rPr lang="en-US" sz="2400" dirty="0">
                <a:solidFill>
                  <a:prstClr val="black"/>
                </a:solidFill>
                <a:latin typeface="Arial" panose="020B0604020202020204" pitchFamily="34" charset="0"/>
                <a:cs typeface="Arial" panose="020B0604020202020204" pitchFamily="34" charset="0"/>
              </a:rPr>
              <a:t>Equal Protection</a:t>
            </a:r>
          </a:p>
        </p:txBody>
      </p:sp>
      <p:sp>
        <p:nvSpPr>
          <p:cNvPr id="18" name="TextBox 17"/>
          <p:cNvSpPr txBox="1"/>
          <p:nvPr/>
        </p:nvSpPr>
        <p:spPr>
          <a:xfrm>
            <a:off x="1255119" y="5324956"/>
            <a:ext cx="1917513" cy="830997"/>
          </a:xfrm>
          <a:prstGeom prst="rect">
            <a:avLst/>
          </a:prstGeom>
          <a:noFill/>
        </p:spPr>
        <p:txBody>
          <a:bodyPr wrap="none" rtlCol="0">
            <a:spAutoFit/>
          </a:bodyPr>
          <a:lstStyle/>
          <a:p>
            <a:pPr marL="342900" indent="-342900" defTabSz="457200">
              <a:buFont typeface="Arial" panose="020B0604020202020204" pitchFamily="34" charset="0"/>
              <a:buChar char="•"/>
            </a:pPr>
            <a:r>
              <a:rPr lang="en-US" sz="2400" dirty="0">
                <a:solidFill>
                  <a:prstClr val="black"/>
                </a:solidFill>
                <a:latin typeface="Arial" panose="020B0604020202020204" pitchFamily="34" charset="0"/>
                <a:cs typeface="Arial" panose="020B0604020202020204" pitchFamily="34" charset="0"/>
              </a:rPr>
              <a:t>Safety</a:t>
            </a:r>
          </a:p>
          <a:p>
            <a:pPr marL="342900" indent="-342900" defTabSz="457200">
              <a:buFont typeface="Arial" panose="020B0604020202020204" pitchFamily="34" charset="0"/>
              <a:buChar char="•"/>
            </a:pPr>
            <a:r>
              <a:rPr lang="en-US" sz="2400" dirty="0">
                <a:solidFill>
                  <a:prstClr val="black"/>
                </a:solidFill>
                <a:latin typeface="Arial" panose="020B0604020202020204" pitchFamily="34" charset="0"/>
                <a:cs typeface="Arial" panose="020B0604020202020204" pitchFamily="34" charset="0"/>
              </a:rPr>
              <a:t>Protection</a:t>
            </a:r>
          </a:p>
        </p:txBody>
      </p:sp>
      <p:sp>
        <p:nvSpPr>
          <p:cNvPr id="19" name="TextBox 18"/>
          <p:cNvSpPr txBox="1"/>
          <p:nvPr/>
        </p:nvSpPr>
        <p:spPr>
          <a:xfrm>
            <a:off x="5242183" y="5324956"/>
            <a:ext cx="1832554" cy="830997"/>
          </a:xfrm>
          <a:prstGeom prst="rect">
            <a:avLst/>
          </a:prstGeom>
          <a:noFill/>
        </p:spPr>
        <p:txBody>
          <a:bodyPr wrap="none" rtlCol="0">
            <a:spAutoFit/>
          </a:bodyPr>
          <a:lstStyle/>
          <a:p>
            <a:pPr marL="342900" indent="-342900" defTabSz="457200">
              <a:buFont typeface="Arial" panose="020B0604020202020204" pitchFamily="34" charset="0"/>
              <a:buChar char="•"/>
            </a:pPr>
            <a:r>
              <a:rPr lang="en-US" sz="2400" dirty="0">
                <a:solidFill>
                  <a:prstClr val="black"/>
                </a:solidFill>
                <a:latin typeface="Arial" panose="020B0604020202020204" pitchFamily="34" charset="0"/>
                <a:cs typeface="Arial" panose="020B0604020202020204" pitchFamily="34" charset="0"/>
              </a:rPr>
              <a:t>Hope</a:t>
            </a:r>
          </a:p>
          <a:p>
            <a:pPr marL="342900" indent="-342900" defTabSz="457200">
              <a:buFont typeface="Arial" panose="020B0604020202020204" pitchFamily="34" charset="0"/>
              <a:buChar char="•"/>
            </a:pPr>
            <a:r>
              <a:rPr lang="en-US" sz="2400" dirty="0">
                <a:solidFill>
                  <a:prstClr val="black"/>
                </a:solidFill>
                <a:latin typeface="Arial" panose="020B0604020202020204" pitchFamily="34" charset="0"/>
                <a:cs typeface="Arial" panose="020B0604020202020204" pitchFamily="34" charset="0"/>
              </a:rPr>
              <a:t>Recovery</a:t>
            </a:r>
          </a:p>
        </p:txBody>
      </p:sp>
    </p:spTree>
    <p:extLst>
      <p:ext uri="{BB962C8B-B14F-4D97-AF65-F5344CB8AC3E}">
        <p14:creationId xmlns:p14="http://schemas.microsoft.com/office/powerpoint/2010/main" val="25099328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2192000" cy="1371600"/>
          </a:xfrm>
          <a:prstGeom prst="rect">
            <a:avLst/>
          </a:prstGeom>
          <a:solidFill>
            <a:srgbClr val="0F4162"/>
          </a:solidFill>
          <a:ln w="12700" cap="flat" cmpd="sng" algn="ctr">
            <a:solidFill>
              <a:srgbClr val="0F4162"/>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defPPr>
              <a:defRPr lang="en-US"/>
            </a:defPPr>
            <a:lvl1pPr algn="ctr" defTabSz="1641166">
              <a:lnSpc>
                <a:spcPct val="90000"/>
              </a:lnSpc>
              <a:spcBef>
                <a:spcPct val="0"/>
              </a:spcBef>
              <a:buNone/>
              <a:defRPr sz="5700" b="1">
                <a:solidFill>
                  <a:srgbClr val="FFFFFF"/>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4000" b="0" dirty="0"/>
              <a:t>Stigma &amp; Perceptions of </a:t>
            </a:r>
          </a:p>
          <a:p>
            <a:r>
              <a:rPr lang="en-US" sz="4000" b="0" dirty="0"/>
              <a:t>Parents with Substance Use Disorders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1050" y="1535430"/>
            <a:ext cx="8870950" cy="5322570"/>
          </a:xfrm>
          <a:prstGeom prst="rect">
            <a:avLst/>
          </a:prstGeom>
        </p:spPr>
      </p:pic>
      <p:sp>
        <p:nvSpPr>
          <p:cNvPr id="3" name="TextBox 2"/>
          <p:cNvSpPr txBox="1"/>
          <p:nvPr/>
        </p:nvSpPr>
        <p:spPr>
          <a:xfrm>
            <a:off x="448406" y="1535430"/>
            <a:ext cx="5399944" cy="4442242"/>
          </a:xfrm>
          <a:prstGeom prst="rect">
            <a:avLst/>
          </a:prstGeom>
          <a:solidFill>
            <a:schemeClr val="bg1"/>
          </a:solidFill>
        </p:spPr>
        <p:txBody>
          <a:bodyPr wrap="square" rtlCol="0">
            <a:spAutoFit/>
          </a:bodyPr>
          <a:lstStyle/>
          <a:p>
            <a:pPr marL="457200" indent="-457200">
              <a:spcBef>
                <a:spcPts val="800"/>
              </a:spcBef>
              <a:spcAft>
                <a:spcPts val="800"/>
              </a:spcAft>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457200" indent="-457200">
              <a:spcBef>
                <a:spcPts val="800"/>
              </a:spcBef>
              <a:spcAft>
                <a:spcPts val="800"/>
              </a:spcAft>
              <a:buFont typeface="Arial" panose="020B0604020202020204" pitchFamily="34" charset="0"/>
              <a:buChar char="•"/>
            </a:pPr>
            <a:r>
              <a:rPr lang="en-US" sz="2400" dirty="0">
                <a:latin typeface="Arial" panose="020B0604020202020204" pitchFamily="34" charset="0"/>
                <a:cs typeface="Arial" panose="020B0604020202020204" pitchFamily="34" charset="0"/>
              </a:rPr>
              <a:t>“Once an addict, always an addict.”</a:t>
            </a:r>
          </a:p>
          <a:p>
            <a:pPr marL="457200" indent="-457200">
              <a:spcBef>
                <a:spcPts val="800"/>
              </a:spcBef>
              <a:spcAft>
                <a:spcPts val="800"/>
              </a:spcAft>
              <a:buFont typeface="Arial" panose="020B0604020202020204" pitchFamily="34" charset="0"/>
              <a:buChar char="•"/>
            </a:pPr>
            <a:r>
              <a:rPr lang="en-US" sz="2400" dirty="0">
                <a:latin typeface="Arial" panose="020B0604020202020204" pitchFamily="34" charset="0"/>
                <a:cs typeface="Arial" panose="020B0604020202020204" pitchFamily="34" charset="0"/>
              </a:rPr>
              <a:t>“They don’t really want to change.”</a:t>
            </a:r>
          </a:p>
          <a:p>
            <a:pPr marL="457200" indent="-457200">
              <a:spcBef>
                <a:spcPts val="800"/>
              </a:spcBef>
              <a:spcAft>
                <a:spcPts val="800"/>
              </a:spcAft>
              <a:buFont typeface="Arial" panose="020B0604020202020204" pitchFamily="34" charset="0"/>
              <a:buChar char="•"/>
            </a:pPr>
            <a:r>
              <a:rPr lang="en-US" sz="2400" dirty="0">
                <a:latin typeface="Arial" panose="020B0604020202020204" pitchFamily="34" charset="0"/>
                <a:cs typeface="Arial" panose="020B0604020202020204" pitchFamily="34" charset="0"/>
              </a:rPr>
              <a:t>“They lie.”</a:t>
            </a:r>
          </a:p>
          <a:p>
            <a:pPr marL="457200" indent="-457200">
              <a:spcBef>
                <a:spcPts val="800"/>
              </a:spcBef>
              <a:spcAft>
                <a:spcPts val="800"/>
              </a:spcAft>
              <a:buFont typeface="Arial" panose="020B0604020202020204" pitchFamily="34" charset="0"/>
              <a:buChar char="•"/>
            </a:pPr>
            <a:r>
              <a:rPr lang="en-US" sz="2400" dirty="0">
                <a:latin typeface="Arial" panose="020B0604020202020204" pitchFamily="34" charset="0"/>
                <a:cs typeface="Arial" panose="020B0604020202020204" pitchFamily="34" charset="0"/>
              </a:rPr>
              <a:t>“They must love their drug more than their child.”</a:t>
            </a:r>
          </a:p>
          <a:p>
            <a:pPr marL="457200" indent="-457200">
              <a:spcBef>
                <a:spcPts val="800"/>
              </a:spcBef>
              <a:spcAft>
                <a:spcPts val="800"/>
              </a:spcAft>
              <a:buFont typeface="Arial" panose="020B0604020202020204" pitchFamily="34" charset="0"/>
              <a:buChar char="•"/>
            </a:pPr>
            <a:r>
              <a:rPr lang="en-US" sz="2400" dirty="0">
                <a:latin typeface="Arial" panose="020B0604020202020204" pitchFamily="34" charset="0"/>
                <a:cs typeface="Arial" panose="020B0604020202020204" pitchFamily="34" charset="0"/>
              </a:rPr>
              <a:t>“They need to get to rock bottom, before…”</a:t>
            </a:r>
          </a:p>
        </p:txBody>
      </p:sp>
    </p:spTree>
    <p:extLst>
      <p:ext uri="{BB962C8B-B14F-4D97-AF65-F5344CB8AC3E}">
        <p14:creationId xmlns:p14="http://schemas.microsoft.com/office/powerpoint/2010/main" val="204979505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0"/>
            <a:ext cx="12192000" cy="1188720"/>
          </a:xfrm>
          <a:prstGeom prst="rect">
            <a:avLst/>
          </a:prstGeom>
          <a:solidFill>
            <a:srgbClr val="0F4162"/>
          </a:solidFill>
          <a:ln>
            <a:solidFill>
              <a:srgbClr val="0F41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defTabSz="1641166" hangingPunct="1"/>
            <a:r>
              <a:rPr lang="en-US" sz="4000" kern="1200" dirty="0">
                <a:solidFill>
                  <a:srgbClr val="FFFFFF"/>
                </a:solidFill>
                <a:latin typeface="Arial" panose="020B0604020202020204" pitchFamily="34" charset="0"/>
                <a:cs typeface="Arial" panose="020B0604020202020204" pitchFamily="34" charset="0"/>
              </a:rPr>
              <a:t>Acknowledgment</a:t>
            </a: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46358" y="1756761"/>
            <a:ext cx="6499283" cy="1573035"/>
          </a:xfrm>
          <a:prstGeom prst="rect">
            <a:avLst/>
          </a:prstGeom>
          <a:solidFill>
            <a:srgbClr val="336B90"/>
          </a:solidFill>
        </p:spPr>
      </p:pic>
      <p:sp>
        <p:nvSpPr>
          <p:cNvPr id="5" name="Slide Number Placeholder 4"/>
          <p:cNvSpPr>
            <a:spLocks noGrp="1"/>
          </p:cNvSpPr>
          <p:nvPr>
            <p:ph type="sldNum" sz="quarter" idx="12"/>
          </p:nvPr>
        </p:nvSpPr>
        <p:spPr>
          <a:xfrm>
            <a:off x="9448800" y="6356350"/>
            <a:ext cx="2743200" cy="365125"/>
          </a:xfrm>
        </p:spPr>
        <p:txBody>
          <a:bodyPr/>
          <a:lstStyle/>
          <a:p>
            <a:fld id="{4FAB73BC-B049-4115-A692-8D63A059BFB8}" type="slidenum">
              <a:rPr lang="en-US" smtClean="0">
                <a:solidFill>
                  <a:prstClr val="black">
                    <a:tint val="75000"/>
                  </a:prstClr>
                </a:solidFill>
              </a:rPr>
              <a:pPr/>
              <a:t>2</a:t>
            </a:fld>
            <a:endParaRPr lang="en-US" dirty="0">
              <a:solidFill>
                <a:prstClr val="black">
                  <a:tint val="75000"/>
                </a:prstClr>
              </a:solidFill>
            </a:endParaRPr>
          </a:p>
        </p:txBody>
      </p:sp>
      <p:sp>
        <p:nvSpPr>
          <p:cNvPr id="8" name="Rectangle 7"/>
          <p:cNvSpPr/>
          <p:nvPr/>
        </p:nvSpPr>
        <p:spPr>
          <a:xfrm>
            <a:off x="554719" y="3886591"/>
            <a:ext cx="10763795" cy="584775"/>
          </a:xfrm>
          <a:prstGeom prst="rect">
            <a:avLst/>
          </a:prstGeom>
        </p:spPr>
        <p:txBody>
          <a:bodyPr wrap="square">
            <a:spAutoFit/>
          </a:bodyPr>
          <a:lstStyle/>
          <a:p>
            <a:pPr algn="ctr">
              <a:lnSpc>
                <a:spcPct val="80000"/>
              </a:lnSpc>
              <a:spcBef>
                <a:spcPct val="20000"/>
              </a:spcBef>
              <a:buClr>
                <a:srgbClr val="CC4757">
                  <a:lumMod val="50000"/>
                </a:srgbClr>
              </a:buClr>
              <a:buSzPct val="85000"/>
              <a:defRPr/>
            </a:pPr>
            <a:r>
              <a:rPr lang="en-US" sz="2000" i="1" dirty="0">
                <a:solidFill>
                  <a:srgbClr val="0F4162"/>
                </a:solidFill>
                <a:latin typeface="Arial" panose="020B0604020202020204" pitchFamily="34" charset="0"/>
                <a:cs typeface="Arial" panose="020B0604020202020204" pitchFamily="34" charset="0"/>
              </a:rPr>
              <a:t>A program of the Substance Abuse and Mental Health Services Administration (SAMHSA) and the Administration for Children and Families (ACF), Children’s Bureau</a:t>
            </a:r>
          </a:p>
        </p:txBody>
      </p:sp>
      <p:pic>
        <p:nvPicPr>
          <p:cNvPr id="11" name="Picture 10" descr="\\CFF-DOMAIN21\cffuturesnet2\CFF2\RPGs\Logos and Templates\CB_Color_JPEG.jpg"/>
          <p:cNvPicPr/>
          <p:nvPr/>
        </p:nvPicPr>
        <p:blipFill>
          <a:blip r:embed="rId4" cstate="print">
            <a:biLevel thresh="75000"/>
            <a:extLst>
              <a:ext uri="{28A0092B-C50C-407E-A947-70E740481C1C}">
                <a14:useLocalDpi xmlns:a14="http://schemas.microsoft.com/office/drawing/2010/main" val="0"/>
              </a:ext>
            </a:extLst>
          </a:blip>
          <a:srcRect/>
          <a:stretch>
            <a:fillRect/>
          </a:stretch>
        </p:blipFill>
        <p:spPr bwMode="auto">
          <a:xfrm>
            <a:off x="3417483" y="5364524"/>
            <a:ext cx="912035" cy="1086928"/>
          </a:xfrm>
          <a:prstGeom prst="rect">
            <a:avLst/>
          </a:prstGeom>
          <a:noFill/>
          <a:ln>
            <a:noFill/>
          </a:ln>
        </p:spPr>
      </p:pic>
      <p:sp>
        <p:nvSpPr>
          <p:cNvPr id="12" name="Rectangle 11"/>
          <p:cNvSpPr/>
          <p:nvPr/>
        </p:nvSpPr>
        <p:spPr>
          <a:xfrm>
            <a:off x="5525588" y="5677155"/>
            <a:ext cx="6227987" cy="461665"/>
          </a:xfrm>
          <a:prstGeom prst="rect">
            <a:avLst/>
          </a:prstGeom>
        </p:spPr>
        <p:txBody>
          <a:bodyPr wrap="square">
            <a:spAutoFit/>
          </a:bodyPr>
          <a:lstStyle/>
          <a:p>
            <a:pPr algn="ctr"/>
            <a:r>
              <a:rPr lang="en-US" sz="2400" b="1" dirty="0">
                <a:solidFill>
                  <a:srgbClr val="336B90"/>
                </a:solidFill>
                <a:latin typeface="Arial Narrow" panose="020B0606020202030204" pitchFamily="34" charset="0"/>
              </a:rPr>
              <a:t>www.ncsacw.samhsa.gov | ncsacw@cffutures.org</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5913" y="5284093"/>
            <a:ext cx="2986088" cy="1247789"/>
          </a:xfrm>
          <a:prstGeom prst="rect">
            <a:avLst/>
          </a:prstGeom>
        </p:spPr>
      </p:pic>
    </p:spTree>
    <p:extLst>
      <p:ext uri="{BB962C8B-B14F-4D97-AF65-F5344CB8AC3E}">
        <p14:creationId xmlns:p14="http://schemas.microsoft.com/office/powerpoint/2010/main" val="2128236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4073334885"/>
              </p:ext>
            </p:extLst>
          </p:nvPr>
        </p:nvGraphicFramePr>
        <p:xfrm>
          <a:off x="391885" y="998508"/>
          <a:ext cx="11408229" cy="54885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a:extLst>
              <a:ext uri="{FF2B5EF4-FFF2-40B4-BE49-F238E27FC236}">
                <a16:creationId xmlns:a16="http://schemas.microsoft.com/office/drawing/2014/main" xmlns="" id="{600ADE9B-F383-4C2C-96DB-E29746084B96}"/>
              </a:ext>
            </a:extLst>
          </p:cNvPr>
          <p:cNvSpPr txBox="1">
            <a:spLocks/>
          </p:cNvSpPr>
          <p:nvPr/>
        </p:nvSpPr>
        <p:spPr>
          <a:xfrm>
            <a:off x="0" y="0"/>
            <a:ext cx="12192000" cy="1219200"/>
          </a:xfrm>
          <a:prstGeom prst="rect">
            <a:avLst/>
          </a:prstGeom>
          <a:solidFill>
            <a:srgbClr val="0F426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r>
              <a:rPr lang="en-US" sz="4000" dirty="0">
                <a:solidFill>
                  <a:prstClr val="white"/>
                </a:solidFill>
              </a:rPr>
              <a:t>A Family Focus</a:t>
            </a:r>
          </a:p>
        </p:txBody>
      </p:sp>
      <p:sp>
        <p:nvSpPr>
          <p:cNvPr id="6" name="TextBox 5"/>
          <p:cNvSpPr txBox="1"/>
          <p:nvPr/>
        </p:nvSpPr>
        <p:spPr>
          <a:xfrm>
            <a:off x="7344230" y="6356848"/>
            <a:ext cx="4852978" cy="307777"/>
          </a:xfrm>
          <a:prstGeom prst="rect">
            <a:avLst/>
          </a:prstGeom>
          <a:noFill/>
        </p:spPr>
        <p:txBody>
          <a:bodyPr wrap="square" rtlCol="0">
            <a:spAutoFit/>
          </a:bodyPr>
          <a:lstStyle/>
          <a:p>
            <a:pPr algn="ctr"/>
            <a:r>
              <a:rPr lang="en-US" sz="1400" dirty="0">
                <a:solidFill>
                  <a:prstClr val="black"/>
                </a:solidFill>
                <a:cs typeface="Arial" panose="020B0604020202020204" pitchFamily="34" charset="0"/>
              </a:rPr>
              <a:t>(Werner, Young, Dennis, &amp; Amatetti, 2007)</a:t>
            </a:r>
          </a:p>
        </p:txBody>
      </p:sp>
    </p:spTree>
    <p:extLst>
      <p:ext uri="{BB962C8B-B14F-4D97-AF65-F5344CB8AC3E}">
        <p14:creationId xmlns:p14="http://schemas.microsoft.com/office/powerpoint/2010/main" val="7747457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1063254"/>
            <a:ext cx="9031518" cy="4678327"/>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Box 2"/>
          <p:cNvSpPr txBox="1"/>
          <p:nvPr/>
        </p:nvSpPr>
        <p:spPr>
          <a:xfrm>
            <a:off x="459995" y="1920837"/>
            <a:ext cx="8430504" cy="3416320"/>
          </a:xfrm>
          <a:prstGeom prst="rect">
            <a:avLst/>
          </a:prstGeom>
          <a:noFill/>
        </p:spPr>
        <p:txBody>
          <a:bodyPr wrap="square" rtlCol="0">
            <a:spAutoFit/>
          </a:bodyPr>
          <a:lstStyle/>
          <a:p>
            <a:endParaRPr lang="en-US" sz="5400" dirty="0">
              <a:solidFill>
                <a:prstClr val="white"/>
              </a:solidFill>
            </a:endParaRPr>
          </a:p>
          <a:p>
            <a:r>
              <a:rPr lang="en-US" sz="5400" dirty="0">
                <a:solidFill>
                  <a:prstClr val="white"/>
                </a:solidFill>
              </a:rPr>
              <a:t>Step 2: Establish Individual and Cross-System Roles and Responsibilities </a:t>
            </a:r>
            <a:endParaRPr lang="en-US" sz="5400" b="1" dirty="0">
              <a:solidFill>
                <a:prstClr val="white"/>
              </a:solidFill>
            </a:endParaRPr>
          </a:p>
        </p:txBody>
      </p:sp>
      <p:cxnSp>
        <p:nvCxnSpPr>
          <p:cNvPr id="5" name="Straight Connector 4"/>
          <p:cNvCxnSpPr/>
          <p:nvPr/>
        </p:nvCxnSpPr>
        <p:spPr>
          <a:xfrm>
            <a:off x="318977" y="285306"/>
            <a:ext cx="1153632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18977" y="6530162"/>
            <a:ext cx="1153632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308345" y="285306"/>
            <a:ext cx="10632"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1855301" y="285306"/>
            <a:ext cx="1"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09096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15470" y="1554480"/>
            <a:ext cx="11161059" cy="5035884"/>
          </a:xfrm>
          <a:solidFill>
            <a:schemeClr val="bg1"/>
          </a:solidFill>
        </p:spPr>
        <p:txBody>
          <a:bodyPr>
            <a:noAutofit/>
          </a:bodyPr>
          <a:lstStyle/>
          <a:p>
            <a:pPr marL="0" lvl="1" indent="0">
              <a:lnSpc>
                <a:spcPct val="112000"/>
              </a:lnSpc>
              <a:spcBef>
                <a:spcPts val="600"/>
              </a:spcBef>
              <a:spcAft>
                <a:spcPts val="600"/>
              </a:spcAft>
              <a:buNone/>
            </a:pPr>
            <a:r>
              <a:rPr lang="en-US" dirty="0">
                <a:latin typeface="Arial" panose="020B0604020202020204" pitchFamily="34" charset="0"/>
                <a:ea typeface="Verdana" panose="020B0604030504040204" pitchFamily="34" charset="0"/>
                <a:cs typeface="Arial" panose="020B0604020202020204" pitchFamily="34" charset="0"/>
              </a:rPr>
              <a:t>Partners need an in-depth understanding of each other’s systems and how they affect each other:</a:t>
            </a:r>
          </a:p>
          <a:p>
            <a:pPr lvl="1">
              <a:lnSpc>
                <a:spcPct val="112000"/>
              </a:lnSpc>
              <a:spcBef>
                <a:spcPts val="600"/>
              </a:spcBef>
              <a:spcAft>
                <a:spcPts val="600"/>
              </a:spcAft>
              <a:buClr>
                <a:schemeClr val="tx1"/>
              </a:buClr>
              <a:buFont typeface="Arial" panose="020B0604020202020204" pitchFamily="34" charset="0"/>
              <a:buChar char="•"/>
            </a:pPr>
            <a:r>
              <a:rPr lang="en-US" dirty="0">
                <a:latin typeface="Arial" panose="020B0604020202020204" pitchFamily="34" charset="0"/>
                <a:ea typeface="Verdana" panose="020B0604030504040204" pitchFamily="34" charset="0"/>
                <a:cs typeface="Arial" panose="020B0604020202020204" pitchFamily="34" charset="0"/>
              </a:rPr>
              <a:t>Who does what? When? Why? And How?</a:t>
            </a:r>
          </a:p>
          <a:p>
            <a:pPr lvl="1">
              <a:lnSpc>
                <a:spcPct val="112000"/>
              </a:lnSpc>
              <a:spcBef>
                <a:spcPts val="600"/>
              </a:spcBef>
              <a:spcAft>
                <a:spcPts val="600"/>
              </a:spcAft>
              <a:buClr>
                <a:schemeClr val="tx1"/>
              </a:buClr>
              <a:buFont typeface="Arial" panose="020B0604020202020204" pitchFamily="34" charset="0"/>
              <a:buChar char="•"/>
            </a:pPr>
            <a:r>
              <a:rPr lang="en-US" dirty="0">
                <a:latin typeface="Arial" panose="020B0604020202020204" pitchFamily="34" charset="0"/>
                <a:ea typeface="Verdana" panose="020B0604030504040204" pitchFamily="34" charset="0"/>
                <a:cs typeface="Arial" panose="020B0604020202020204" pitchFamily="34" charset="0"/>
              </a:rPr>
              <a:t>How does that affect the families you serve?</a:t>
            </a:r>
          </a:p>
          <a:p>
            <a:pPr marL="0" lvl="1" indent="0">
              <a:lnSpc>
                <a:spcPct val="112000"/>
              </a:lnSpc>
              <a:spcBef>
                <a:spcPts val="600"/>
              </a:spcBef>
              <a:spcAft>
                <a:spcPts val="600"/>
              </a:spcAft>
              <a:buClr>
                <a:schemeClr val="tx1"/>
              </a:buClr>
              <a:buNone/>
            </a:pPr>
            <a:r>
              <a:rPr lang="en-US" dirty="0">
                <a:latin typeface="Arial" panose="020B0604020202020204" pitchFamily="34" charset="0"/>
                <a:ea typeface="Verdana" panose="020B0604030504040204" pitchFamily="34" charset="0"/>
                <a:cs typeface="Arial" panose="020B0604020202020204" pitchFamily="34" charset="0"/>
              </a:rPr>
              <a:t>In developing this understanding, partners:</a:t>
            </a:r>
          </a:p>
          <a:p>
            <a:pPr lvl="1">
              <a:lnSpc>
                <a:spcPct val="112000"/>
              </a:lnSpc>
              <a:spcBef>
                <a:spcPts val="600"/>
              </a:spcBef>
              <a:spcAft>
                <a:spcPts val="600"/>
              </a:spcAft>
              <a:buClr>
                <a:schemeClr val="tx1"/>
              </a:buClr>
              <a:buFont typeface="Arial" panose="020B0604020202020204" pitchFamily="34" charset="0"/>
              <a:buChar char="•"/>
            </a:pPr>
            <a:r>
              <a:rPr lang="en-US" dirty="0">
                <a:latin typeface="Arial" panose="020B0604020202020204" pitchFamily="34" charset="0"/>
                <a:ea typeface="Verdana" panose="020B0604030504040204" pitchFamily="34" charset="0"/>
                <a:cs typeface="Arial" panose="020B0604020202020204" pitchFamily="34" charset="0"/>
              </a:rPr>
              <a:t>Raise awareness about unknown processes</a:t>
            </a:r>
          </a:p>
          <a:p>
            <a:pPr lvl="1">
              <a:lnSpc>
                <a:spcPct val="112000"/>
              </a:lnSpc>
              <a:spcBef>
                <a:spcPts val="600"/>
              </a:spcBef>
              <a:spcAft>
                <a:spcPts val="600"/>
              </a:spcAft>
              <a:buClr>
                <a:schemeClr val="tx1"/>
              </a:buClr>
              <a:buFont typeface="Arial" panose="020B0604020202020204" pitchFamily="34" charset="0"/>
              <a:buChar char="•"/>
            </a:pPr>
            <a:r>
              <a:rPr lang="en-US" dirty="0">
                <a:latin typeface="Arial" panose="020B0604020202020204" pitchFamily="34" charset="0"/>
                <a:ea typeface="Verdana" panose="020B0604030504040204" pitchFamily="34" charset="0"/>
                <a:cs typeface="Arial" panose="020B0604020202020204" pitchFamily="34" charset="0"/>
              </a:rPr>
              <a:t>Clarify misunderstood processes</a:t>
            </a:r>
          </a:p>
          <a:p>
            <a:pPr lvl="1">
              <a:lnSpc>
                <a:spcPct val="112000"/>
              </a:lnSpc>
              <a:spcBef>
                <a:spcPts val="600"/>
              </a:spcBef>
              <a:spcAft>
                <a:spcPts val="600"/>
              </a:spcAft>
              <a:buClr>
                <a:schemeClr val="tx1"/>
              </a:buClr>
              <a:buFont typeface="Arial" panose="020B0604020202020204" pitchFamily="34" charset="0"/>
              <a:buChar char="•"/>
            </a:pPr>
            <a:r>
              <a:rPr lang="en-US" dirty="0">
                <a:latin typeface="Arial" panose="020B0604020202020204" pitchFamily="34" charset="0"/>
                <a:ea typeface="Verdana" panose="020B0604030504040204" pitchFamily="34" charset="0"/>
                <a:cs typeface="Arial" panose="020B0604020202020204" pitchFamily="34" charset="0"/>
              </a:rPr>
              <a:t>Develop a shared, common language</a:t>
            </a:r>
          </a:p>
          <a:p>
            <a:pPr lvl="1">
              <a:lnSpc>
                <a:spcPct val="112000"/>
              </a:lnSpc>
              <a:spcBef>
                <a:spcPts val="600"/>
              </a:spcBef>
              <a:spcAft>
                <a:spcPts val="600"/>
              </a:spcAft>
              <a:buClr>
                <a:schemeClr val="tx1"/>
              </a:buClr>
              <a:buFont typeface="Arial" panose="020B0604020202020204" pitchFamily="34" charset="0"/>
              <a:buChar char="•"/>
            </a:pPr>
            <a:r>
              <a:rPr lang="en-US" dirty="0">
                <a:latin typeface="Arial" panose="020B0604020202020204" pitchFamily="34" charset="0"/>
                <a:ea typeface="Verdana" panose="020B0604030504040204" pitchFamily="34" charset="0"/>
                <a:cs typeface="Arial" panose="020B0604020202020204" pitchFamily="34" charset="0"/>
              </a:rPr>
              <a:t>Identify opportunities for improvements</a:t>
            </a:r>
          </a:p>
          <a:p>
            <a:pPr marL="457200" lvl="1" indent="0">
              <a:lnSpc>
                <a:spcPct val="112000"/>
              </a:lnSpc>
              <a:spcBef>
                <a:spcPts val="600"/>
              </a:spcBef>
              <a:spcAft>
                <a:spcPts val="600"/>
              </a:spcAft>
              <a:buNone/>
            </a:pPr>
            <a:endParaRPr lang="en-US" dirty="0">
              <a:latin typeface="Arial" panose="020B0604020202020204" pitchFamily="34" charset="0"/>
              <a:ea typeface="Verdana" panose="020B0604030504040204" pitchFamily="34" charset="0"/>
              <a:cs typeface="Arial" panose="020B0604020202020204" pitchFamily="34" charset="0"/>
            </a:endParaRPr>
          </a:p>
          <a:p>
            <a:pPr lvl="1">
              <a:lnSpc>
                <a:spcPct val="112000"/>
              </a:lnSpc>
              <a:spcBef>
                <a:spcPts val="600"/>
              </a:spcBef>
              <a:spcAft>
                <a:spcPts val="600"/>
              </a:spcAft>
            </a:pPr>
            <a:endParaRPr lang="en-US" dirty="0">
              <a:latin typeface="Arial" panose="020B0604020202020204" pitchFamily="34" charset="0"/>
              <a:ea typeface="Verdana" panose="020B0604030504040204" pitchFamily="34" charset="0"/>
              <a:cs typeface="Arial" panose="020B0604020202020204" pitchFamily="34" charset="0"/>
            </a:endParaRPr>
          </a:p>
          <a:p>
            <a:pPr lvl="1">
              <a:lnSpc>
                <a:spcPct val="112000"/>
              </a:lnSpc>
              <a:spcBef>
                <a:spcPts val="600"/>
              </a:spcBef>
              <a:spcAft>
                <a:spcPts val="600"/>
              </a:spcAft>
            </a:pPr>
            <a:endParaRPr lang="en-US" dirty="0">
              <a:latin typeface="Arial" panose="020B0604020202020204" pitchFamily="34" charset="0"/>
              <a:ea typeface="Verdana" panose="020B0604030504040204" pitchFamily="34" charset="0"/>
              <a:cs typeface="Arial" panose="020B0604020202020204" pitchFamily="34" charset="0"/>
            </a:endParaRPr>
          </a:p>
          <a:p>
            <a:pPr>
              <a:lnSpc>
                <a:spcPct val="112000"/>
              </a:lnSpc>
              <a:spcBef>
                <a:spcPts val="600"/>
              </a:spcBef>
              <a:spcAft>
                <a:spcPts val="600"/>
              </a:spcAft>
              <a:buNone/>
            </a:pPr>
            <a:endParaRPr lang="en-US" sz="2000" dirty="0">
              <a:latin typeface="Arial" panose="020B0604020202020204" pitchFamily="34" charset="0"/>
              <a:ea typeface="Verdana" panose="020B0604030504040204" pitchFamily="34" charset="0"/>
              <a:cs typeface="Arial" panose="020B0604020202020204" pitchFamily="34" charset="0"/>
            </a:endParaRPr>
          </a:p>
        </p:txBody>
      </p:sp>
      <p:sp>
        <p:nvSpPr>
          <p:cNvPr id="5" name="TextBox 4"/>
          <p:cNvSpPr txBox="1"/>
          <p:nvPr/>
        </p:nvSpPr>
        <p:spPr>
          <a:xfrm>
            <a:off x="0" y="0"/>
            <a:ext cx="12192000" cy="1188720"/>
          </a:xfrm>
          <a:prstGeom prst="rect">
            <a:avLst/>
          </a:prstGeom>
          <a:solidFill>
            <a:srgbClr val="0F4162"/>
          </a:solidFill>
          <a:ln w="12700" cap="flat" cmpd="sng" algn="ctr">
            <a:solidFill>
              <a:srgbClr val="0F4162"/>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defPPr>
              <a:defRPr lang="en-US"/>
            </a:defPPr>
            <a:lvl1pPr algn="ctr" defTabSz="1641166">
              <a:lnSpc>
                <a:spcPct val="90000"/>
              </a:lnSpc>
              <a:spcBef>
                <a:spcPct val="0"/>
              </a:spcBef>
              <a:buNone/>
              <a:defRPr sz="4400" b="1">
                <a:solidFill>
                  <a:srgbClr val="FFFFFF"/>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4000" b="0" dirty="0"/>
              <a:t>Understanding Other Systems</a:t>
            </a:r>
          </a:p>
        </p:txBody>
      </p:sp>
      <p:sp>
        <p:nvSpPr>
          <p:cNvPr id="7" name="TextBox 6"/>
          <p:cNvSpPr txBox="1"/>
          <p:nvPr/>
        </p:nvSpPr>
        <p:spPr>
          <a:xfrm>
            <a:off x="9144000" y="6476879"/>
            <a:ext cx="3048000" cy="307777"/>
          </a:xfrm>
          <a:prstGeom prst="rect">
            <a:avLst/>
          </a:prstGeom>
          <a:noFill/>
        </p:spPr>
        <p:txBody>
          <a:bodyPr wrap="square" rtlCol="0">
            <a:spAutoFit/>
          </a:bodyPr>
          <a:lstStyle/>
          <a:p>
            <a:r>
              <a:rPr lang="en-US" sz="1400" dirty="0">
                <a:latin typeface="Arial" panose="020B0604020202020204" pitchFamily="34" charset="0"/>
                <a:ea typeface="Yu Gothic UI Semibold" panose="020B0700000000000000" pitchFamily="34" charset="-128"/>
                <a:cs typeface="Arial" panose="020B0604020202020204" pitchFamily="34" charset="0"/>
              </a:rPr>
              <a:t>(Children and Family Futures, 2011)</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77468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6201" y="1554480"/>
            <a:ext cx="10202357" cy="3776097"/>
          </a:xfrm>
          <a:solidFill>
            <a:schemeClr val="bg1">
              <a:alpha val="75000"/>
            </a:schemeClr>
          </a:solidFill>
        </p:spPr>
        <p:txBody>
          <a:bodyPr>
            <a:normAutofit/>
          </a:bodyPr>
          <a:lstStyle/>
          <a:p>
            <a:pPr marL="457189" indent="-457189">
              <a:lnSpc>
                <a:spcPct val="100000"/>
              </a:lnSpc>
              <a:spcBef>
                <a:spcPts val="600"/>
              </a:spcBef>
              <a:spcAft>
                <a:spcPts val="600"/>
              </a:spcAft>
            </a:pPr>
            <a:r>
              <a:rPr lang="en-US" sz="2400" dirty="0">
                <a:solidFill>
                  <a:prstClr val="black"/>
                </a:solidFill>
                <a:latin typeface="Arial" panose="020B0604020202020204" pitchFamily="34" charset="0"/>
                <a:cs typeface="Arial" panose="020B0604020202020204" pitchFamily="34" charset="0"/>
              </a:rPr>
              <a:t>Improved quality of services</a:t>
            </a:r>
          </a:p>
          <a:p>
            <a:pPr marL="457189" indent="-457189">
              <a:lnSpc>
                <a:spcPct val="100000"/>
              </a:lnSpc>
              <a:spcBef>
                <a:spcPts val="600"/>
              </a:spcBef>
              <a:spcAft>
                <a:spcPts val="600"/>
              </a:spcAft>
            </a:pPr>
            <a:r>
              <a:rPr lang="en-US" sz="2400" dirty="0">
                <a:solidFill>
                  <a:prstClr val="black"/>
                </a:solidFill>
                <a:latin typeface="Arial" panose="020B0604020202020204" pitchFamily="34" charset="0"/>
                <a:cs typeface="Arial" panose="020B0604020202020204" pitchFamily="34" charset="0"/>
              </a:rPr>
              <a:t>Increased commitment to the organization or team </a:t>
            </a:r>
          </a:p>
          <a:p>
            <a:pPr marL="457189" indent="-457189">
              <a:lnSpc>
                <a:spcPct val="100000"/>
              </a:lnSpc>
              <a:spcBef>
                <a:spcPts val="600"/>
              </a:spcBef>
              <a:spcAft>
                <a:spcPts val="600"/>
              </a:spcAft>
            </a:pPr>
            <a:r>
              <a:rPr lang="en-US" sz="2400" dirty="0">
                <a:solidFill>
                  <a:prstClr val="black"/>
                </a:solidFill>
                <a:latin typeface="Arial" panose="020B0604020202020204" pitchFamily="34" charset="0"/>
                <a:cs typeface="Arial" panose="020B0604020202020204" pitchFamily="34" charset="0"/>
              </a:rPr>
              <a:t>Better relationships with families</a:t>
            </a:r>
          </a:p>
          <a:p>
            <a:pPr marL="457189" indent="-457189">
              <a:lnSpc>
                <a:spcPct val="100000"/>
              </a:lnSpc>
              <a:spcBef>
                <a:spcPts val="600"/>
              </a:spcBef>
              <a:spcAft>
                <a:spcPts val="600"/>
              </a:spcAft>
            </a:pPr>
            <a:r>
              <a:rPr lang="en-US" sz="2400" dirty="0">
                <a:solidFill>
                  <a:prstClr val="black"/>
                </a:solidFill>
                <a:latin typeface="Arial" panose="020B0604020202020204" pitchFamily="34" charset="0"/>
                <a:cs typeface="Arial" panose="020B0604020202020204" pitchFamily="34" charset="0"/>
              </a:rPr>
              <a:t>More effective, cohesive teams</a:t>
            </a:r>
          </a:p>
          <a:p>
            <a:pPr marL="457189" indent="-457189">
              <a:lnSpc>
                <a:spcPct val="100000"/>
              </a:lnSpc>
              <a:spcBef>
                <a:spcPts val="600"/>
              </a:spcBef>
              <a:spcAft>
                <a:spcPts val="600"/>
              </a:spcAft>
            </a:pPr>
            <a:r>
              <a:rPr lang="en-US" sz="2400" dirty="0">
                <a:solidFill>
                  <a:prstClr val="black"/>
                </a:solidFill>
                <a:latin typeface="Arial" panose="020B0604020202020204" pitchFamily="34" charset="0"/>
                <a:cs typeface="Arial" panose="020B0604020202020204" pitchFamily="34" charset="0"/>
              </a:rPr>
              <a:t>Decreased frustrations caused by strained relationships</a:t>
            </a:r>
          </a:p>
          <a:p>
            <a:pPr marL="457189" indent="-457189">
              <a:lnSpc>
                <a:spcPct val="100000"/>
              </a:lnSpc>
              <a:spcBef>
                <a:spcPts val="600"/>
              </a:spcBef>
              <a:spcAft>
                <a:spcPts val="600"/>
              </a:spcAft>
            </a:pPr>
            <a:r>
              <a:rPr lang="en-US" sz="2400" dirty="0">
                <a:solidFill>
                  <a:prstClr val="black"/>
                </a:solidFill>
                <a:latin typeface="Arial" panose="020B0604020202020204" pitchFamily="34" charset="0"/>
                <a:cs typeface="Arial" panose="020B0604020202020204" pitchFamily="34" charset="0"/>
              </a:rPr>
              <a:t>Formal systems model partnership</a:t>
            </a:r>
          </a:p>
        </p:txBody>
      </p:sp>
      <p:sp>
        <p:nvSpPr>
          <p:cNvPr id="4" name="TextBox 3"/>
          <p:cNvSpPr txBox="1"/>
          <p:nvPr/>
        </p:nvSpPr>
        <p:spPr>
          <a:xfrm>
            <a:off x="0" y="0"/>
            <a:ext cx="12192000" cy="1188720"/>
          </a:xfrm>
          <a:prstGeom prst="rect">
            <a:avLst/>
          </a:prstGeom>
          <a:solidFill>
            <a:srgbClr val="0F4162"/>
          </a:solidFill>
          <a:ln w="12700" cap="flat" cmpd="sng" algn="ctr">
            <a:solidFill>
              <a:srgbClr val="0F4162"/>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defPPr>
              <a:defRPr lang="en-US"/>
            </a:defPPr>
            <a:lvl1pPr algn="ctr" defTabSz="1641166">
              <a:lnSpc>
                <a:spcPct val="90000"/>
              </a:lnSpc>
              <a:spcBef>
                <a:spcPct val="0"/>
              </a:spcBef>
              <a:buNone/>
              <a:defRPr sz="5700" b="1">
                <a:solidFill>
                  <a:srgbClr val="FFFFFF"/>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4000" b="0" dirty="0"/>
              <a:t>Benefits of Building Trust Between Systems</a:t>
            </a:r>
          </a:p>
        </p:txBody>
      </p:sp>
      <p:sp>
        <p:nvSpPr>
          <p:cNvPr id="2" name="TextBox 1"/>
          <p:cNvSpPr txBox="1"/>
          <p:nvPr/>
        </p:nvSpPr>
        <p:spPr>
          <a:xfrm>
            <a:off x="6540004" y="6450493"/>
            <a:ext cx="5651996" cy="307777"/>
          </a:xfrm>
          <a:prstGeom prst="rect">
            <a:avLst/>
          </a:prstGeom>
          <a:noFill/>
        </p:spPr>
        <p:txBody>
          <a:bodyPr wrap="none" rtlCol="0">
            <a:spAutoFit/>
          </a:bodyPr>
          <a:lstStyle/>
          <a:p>
            <a:r>
              <a:rPr lang="en-US" sz="1400" dirty="0">
                <a:solidFill>
                  <a:prstClr val="black"/>
                </a:solidFill>
                <a:latin typeface="Arial" panose="020B0604020202020204" pitchFamily="34" charset="0"/>
                <a:cs typeface="Arial" panose="020B0604020202020204" pitchFamily="34" charset="0"/>
              </a:rPr>
              <a:t>(Green, </a:t>
            </a:r>
            <a:r>
              <a:rPr lang="en-US" sz="1400" dirty="0" err="1">
                <a:solidFill>
                  <a:prstClr val="black"/>
                </a:solidFill>
                <a:latin typeface="Arial" panose="020B0604020202020204" pitchFamily="34" charset="0"/>
                <a:cs typeface="Arial" panose="020B0604020202020204" pitchFamily="34" charset="0"/>
              </a:rPr>
              <a:t>Rockhill</a:t>
            </a:r>
            <a:r>
              <a:rPr lang="en-US" sz="1400" dirty="0">
                <a:solidFill>
                  <a:prstClr val="black"/>
                </a:solidFill>
                <a:latin typeface="Arial" panose="020B0604020202020204" pitchFamily="34" charset="0"/>
                <a:cs typeface="Arial" panose="020B0604020202020204" pitchFamily="34" charset="0"/>
              </a:rPr>
              <a:t>, &amp; </a:t>
            </a:r>
            <a:r>
              <a:rPr lang="en-US" sz="1400" dirty="0" err="1">
                <a:solidFill>
                  <a:prstClr val="black"/>
                </a:solidFill>
                <a:latin typeface="Arial" panose="020B0604020202020204" pitchFamily="34" charset="0"/>
                <a:cs typeface="Arial" panose="020B0604020202020204" pitchFamily="34" charset="0"/>
              </a:rPr>
              <a:t>Burrus</a:t>
            </a:r>
            <a:r>
              <a:rPr lang="en-US" sz="1400" dirty="0">
                <a:solidFill>
                  <a:prstClr val="black"/>
                </a:solidFill>
                <a:latin typeface="Arial" panose="020B0604020202020204" pitchFamily="34" charset="0"/>
                <a:cs typeface="Arial" panose="020B0604020202020204" pitchFamily="34" charset="0"/>
              </a:rPr>
              <a:t>, 2008; Children and Family Futures, 2011)</a:t>
            </a:r>
          </a:p>
        </p:txBody>
      </p:sp>
    </p:spTree>
    <p:extLst>
      <p:ext uri="{BB962C8B-B14F-4D97-AF65-F5344CB8AC3E}">
        <p14:creationId xmlns:p14="http://schemas.microsoft.com/office/powerpoint/2010/main" val="25844762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1063254"/>
            <a:ext cx="9031518" cy="4678327"/>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Box 2"/>
          <p:cNvSpPr txBox="1"/>
          <p:nvPr/>
        </p:nvSpPr>
        <p:spPr>
          <a:xfrm>
            <a:off x="540755" y="1841743"/>
            <a:ext cx="8268985" cy="3416320"/>
          </a:xfrm>
          <a:prstGeom prst="rect">
            <a:avLst/>
          </a:prstGeom>
          <a:noFill/>
        </p:spPr>
        <p:txBody>
          <a:bodyPr wrap="square" rtlCol="0">
            <a:spAutoFit/>
          </a:bodyPr>
          <a:lstStyle/>
          <a:p>
            <a:endParaRPr lang="en-US" sz="5400" dirty="0">
              <a:solidFill>
                <a:prstClr val="white"/>
              </a:solidFill>
            </a:endParaRPr>
          </a:p>
          <a:p>
            <a:r>
              <a:rPr lang="en-US" sz="5400" dirty="0">
                <a:solidFill>
                  <a:prstClr val="white"/>
                </a:solidFill>
              </a:rPr>
              <a:t>Step 3: Establish Joint Policies for Information Sharing </a:t>
            </a:r>
            <a:endParaRPr lang="en-US" sz="5400" b="1" dirty="0">
              <a:solidFill>
                <a:prstClr val="white"/>
              </a:solidFill>
            </a:endParaRPr>
          </a:p>
        </p:txBody>
      </p:sp>
      <p:cxnSp>
        <p:nvCxnSpPr>
          <p:cNvPr id="5" name="Straight Connector 4"/>
          <p:cNvCxnSpPr/>
          <p:nvPr/>
        </p:nvCxnSpPr>
        <p:spPr>
          <a:xfrm>
            <a:off x="318977" y="285306"/>
            <a:ext cx="1153632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18977" y="6530162"/>
            <a:ext cx="1153632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308345" y="285306"/>
            <a:ext cx="10632"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1855301" y="285306"/>
            <a:ext cx="1"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68033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6548118" y="2482550"/>
            <a:ext cx="4465284" cy="1789931"/>
          </a:xfrm>
          <a:prstGeom prst="rect">
            <a:avLst/>
          </a:prstGeom>
          <a:solidFill>
            <a:schemeClr val="bg1"/>
          </a:solid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93548" tIns="40640" rIns="227584" bIns="40640" numCol="1" spcCol="1270" anchor="t" anchorCtr="0">
            <a:noAutofit/>
          </a:bodyPr>
          <a:lstStyle/>
          <a:p>
            <a:pPr marL="228600" lvl="1" indent="-228600" defTabSz="1111250">
              <a:spcBef>
                <a:spcPts val="1000"/>
              </a:spcBef>
              <a:spcAft>
                <a:spcPts val="1000"/>
              </a:spcAft>
              <a:buFontTx/>
              <a:buChar char="••"/>
            </a:pPr>
            <a:r>
              <a:rPr lang="en-US" sz="2400" dirty="0">
                <a:solidFill>
                  <a:schemeClr val="tx1"/>
                </a:solidFill>
                <a:latin typeface="Arial" panose="020B0604020202020204" pitchFamily="34" charset="0"/>
                <a:cs typeface="Arial" panose="020B0604020202020204" pitchFamily="34" charset="0"/>
              </a:rPr>
              <a:t>Baselines and dashboards</a:t>
            </a:r>
          </a:p>
          <a:p>
            <a:pPr marL="228600" lvl="1" indent="-228600" defTabSz="1111250">
              <a:spcBef>
                <a:spcPts val="1000"/>
              </a:spcBef>
              <a:spcAft>
                <a:spcPts val="1000"/>
              </a:spcAft>
              <a:buFontTx/>
              <a:buChar char="••"/>
            </a:pPr>
            <a:r>
              <a:rPr lang="en-US" sz="2400" dirty="0">
                <a:solidFill>
                  <a:schemeClr val="tx1"/>
                </a:solidFill>
                <a:latin typeface="Arial" panose="020B0604020202020204" pitchFamily="34" charset="0"/>
                <a:cs typeface="Arial" panose="020B0604020202020204" pitchFamily="34" charset="0"/>
              </a:rPr>
              <a:t>Outcomes</a:t>
            </a:r>
          </a:p>
          <a:p>
            <a:pPr marL="228600" lvl="1" indent="-228600" defTabSz="1111250">
              <a:spcBef>
                <a:spcPts val="1000"/>
              </a:spcBef>
              <a:spcAft>
                <a:spcPts val="1000"/>
              </a:spcAft>
              <a:buFontTx/>
              <a:buChar char="••"/>
            </a:pPr>
            <a:r>
              <a:rPr lang="en-US" sz="2400" dirty="0">
                <a:solidFill>
                  <a:schemeClr val="tx1"/>
                </a:solidFill>
                <a:latin typeface="Arial" panose="020B0604020202020204" pitchFamily="34" charset="0"/>
                <a:cs typeface="Arial" panose="020B0604020202020204" pitchFamily="34" charset="0"/>
              </a:rPr>
              <a:t>Sustainability</a:t>
            </a:r>
          </a:p>
        </p:txBody>
      </p:sp>
      <p:sp>
        <p:nvSpPr>
          <p:cNvPr id="15" name="Rectangle 14"/>
          <p:cNvSpPr/>
          <p:nvPr/>
        </p:nvSpPr>
        <p:spPr>
          <a:xfrm>
            <a:off x="843094" y="2482550"/>
            <a:ext cx="3983783" cy="2482429"/>
          </a:xfrm>
          <a:prstGeom prst="rect">
            <a:avLst/>
          </a:prstGeom>
          <a:solidFill>
            <a:schemeClr val="bg1"/>
          </a:solid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93548" tIns="40640" rIns="227584" bIns="40640" numCol="1" spcCol="1270" anchor="t" anchorCtr="0">
            <a:noAutofit/>
          </a:bodyPr>
          <a:lstStyle/>
          <a:p>
            <a:pPr marL="228600" lvl="1" indent="-228600" defTabSz="1111250">
              <a:spcBef>
                <a:spcPts val="1000"/>
              </a:spcBef>
              <a:spcAft>
                <a:spcPts val="1000"/>
              </a:spcAft>
              <a:buFontTx/>
              <a:buChar char="••"/>
            </a:pPr>
            <a:r>
              <a:rPr lang="en-US" sz="2400" dirty="0">
                <a:solidFill>
                  <a:schemeClr val="tx1"/>
                </a:solidFill>
                <a:latin typeface="Arial" panose="020B0604020202020204" pitchFamily="34" charset="0"/>
                <a:cs typeface="Arial" panose="020B0604020202020204" pitchFamily="34" charset="0"/>
              </a:rPr>
              <a:t>Case management</a:t>
            </a:r>
          </a:p>
          <a:p>
            <a:pPr marL="228600" lvl="1" indent="-228600" defTabSz="1111250">
              <a:spcBef>
                <a:spcPts val="1000"/>
              </a:spcBef>
              <a:spcAft>
                <a:spcPts val="1000"/>
              </a:spcAft>
              <a:buFontTx/>
              <a:buChar char="••"/>
            </a:pPr>
            <a:r>
              <a:rPr lang="en-US" sz="2400" dirty="0">
                <a:solidFill>
                  <a:schemeClr val="tx1"/>
                </a:solidFill>
                <a:latin typeface="Arial" panose="020B0604020202020204" pitchFamily="34" charset="0"/>
                <a:cs typeface="Arial" panose="020B0604020202020204" pitchFamily="34" charset="0"/>
              </a:rPr>
              <a:t>Reporting</a:t>
            </a:r>
          </a:p>
          <a:p>
            <a:pPr marL="228600" lvl="1" indent="-228600" defTabSz="1111250">
              <a:spcBef>
                <a:spcPts val="1000"/>
              </a:spcBef>
              <a:spcAft>
                <a:spcPts val="1000"/>
              </a:spcAft>
              <a:buFontTx/>
              <a:buChar char="••"/>
            </a:pPr>
            <a:r>
              <a:rPr lang="en-US" sz="2400" dirty="0">
                <a:solidFill>
                  <a:schemeClr val="tx1"/>
                </a:solidFill>
                <a:latin typeface="Arial" panose="020B0604020202020204" pitchFamily="34" charset="0"/>
                <a:cs typeface="Arial" panose="020B0604020202020204" pitchFamily="34" charset="0"/>
              </a:rPr>
              <a:t>Tracking</a:t>
            </a:r>
          </a:p>
        </p:txBody>
      </p:sp>
      <p:sp>
        <p:nvSpPr>
          <p:cNvPr id="10" name="TextBox 9"/>
          <p:cNvSpPr txBox="1"/>
          <p:nvPr/>
        </p:nvSpPr>
        <p:spPr>
          <a:xfrm>
            <a:off x="0" y="0"/>
            <a:ext cx="12192000" cy="1188720"/>
          </a:xfrm>
          <a:prstGeom prst="rect">
            <a:avLst/>
          </a:prstGeom>
          <a:solidFill>
            <a:srgbClr val="0F4162"/>
          </a:solidFill>
          <a:ln w="12700" cap="flat" cmpd="sng" algn="ctr">
            <a:solidFill>
              <a:srgbClr val="0F4162"/>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defPPr>
              <a:defRPr lang="en-US"/>
            </a:defPPr>
            <a:lvl1pPr algn="ctr" defTabSz="1641166">
              <a:lnSpc>
                <a:spcPct val="90000"/>
              </a:lnSpc>
              <a:spcBef>
                <a:spcPct val="0"/>
              </a:spcBef>
              <a:buNone/>
              <a:defRPr sz="4400" b="1">
                <a:solidFill>
                  <a:srgbClr val="FFFFFF"/>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4000" b="0" dirty="0"/>
              <a:t>Two Levels of Information Sharing</a:t>
            </a:r>
          </a:p>
        </p:txBody>
      </p:sp>
      <p:sp>
        <p:nvSpPr>
          <p:cNvPr id="2" name="TextBox 1"/>
          <p:cNvSpPr txBox="1"/>
          <p:nvPr/>
        </p:nvSpPr>
        <p:spPr>
          <a:xfrm>
            <a:off x="843094" y="1770451"/>
            <a:ext cx="4424366" cy="523220"/>
          </a:xfrm>
          <a:prstGeom prst="rect">
            <a:avLst/>
          </a:prstGeom>
          <a:solidFill>
            <a:srgbClr val="65BCCD"/>
          </a:solidFill>
        </p:spPr>
        <p:txBody>
          <a:bodyPr wrap="square" rtlCol="0">
            <a:spAutoFit/>
          </a:bodyPr>
          <a:lstStyle>
            <a:defPPr>
              <a:defRPr lang="en-US"/>
            </a:defPPr>
            <a:lvl1pPr algn="ctr" defTabSz="457200">
              <a:defRPr sz="2600" b="1">
                <a:solidFill>
                  <a:schemeClr val="bg1"/>
                </a:solidFill>
                <a:latin typeface="Arial" panose="020B0604020202020204" pitchFamily="34" charset="0"/>
                <a:cs typeface="Arial" panose="020B0604020202020204" pitchFamily="34" charset="0"/>
              </a:defRPr>
            </a:lvl1pPr>
          </a:lstStyle>
          <a:p>
            <a:r>
              <a:rPr lang="en-US" sz="2800" dirty="0"/>
              <a:t>Front-Line Level (Micro)</a:t>
            </a:r>
          </a:p>
        </p:txBody>
      </p:sp>
      <p:sp>
        <p:nvSpPr>
          <p:cNvPr id="13" name="TextBox 12"/>
          <p:cNvSpPr txBox="1"/>
          <p:nvPr/>
        </p:nvSpPr>
        <p:spPr>
          <a:xfrm>
            <a:off x="6259778" y="1770451"/>
            <a:ext cx="5119238" cy="523220"/>
          </a:xfrm>
          <a:prstGeom prst="rect">
            <a:avLst/>
          </a:prstGeom>
          <a:solidFill>
            <a:srgbClr val="65BCCD"/>
          </a:solidFill>
        </p:spPr>
        <p:txBody>
          <a:bodyPr wrap="square" rtlCol="0">
            <a:spAutoFit/>
          </a:bodyPr>
          <a:lstStyle>
            <a:defPPr>
              <a:defRPr lang="en-US"/>
            </a:defPPr>
            <a:lvl1pPr algn="ctr" defTabSz="457200">
              <a:defRPr sz="2600" b="1">
                <a:solidFill>
                  <a:schemeClr val="bg1"/>
                </a:solidFill>
                <a:latin typeface="Arial" panose="020B0604020202020204" pitchFamily="34" charset="0"/>
                <a:cs typeface="Arial" panose="020B0604020202020204" pitchFamily="34" charset="0"/>
              </a:defRPr>
            </a:lvl1pPr>
          </a:lstStyle>
          <a:p>
            <a:r>
              <a:rPr lang="en-US" sz="2800" dirty="0"/>
              <a:t>Administrative Level (Macro)</a:t>
            </a:r>
          </a:p>
        </p:txBody>
      </p:sp>
      <p:sp>
        <p:nvSpPr>
          <p:cNvPr id="7" name="TextBox 6"/>
          <p:cNvSpPr txBox="1"/>
          <p:nvPr/>
        </p:nvSpPr>
        <p:spPr>
          <a:xfrm>
            <a:off x="9144000" y="6476879"/>
            <a:ext cx="3048000" cy="307777"/>
          </a:xfrm>
          <a:prstGeom prst="rect">
            <a:avLst/>
          </a:prstGeom>
          <a:noFill/>
        </p:spPr>
        <p:txBody>
          <a:bodyPr wrap="square" rtlCol="0">
            <a:spAutoFit/>
          </a:bodyPr>
          <a:lstStyle/>
          <a:p>
            <a:r>
              <a:rPr lang="en-US" sz="1400" dirty="0">
                <a:latin typeface="Arial" panose="020B0604020202020204" pitchFamily="34" charset="0"/>
                <a:ea typeface="Yu Gothic UI Semibold" panose="020B0700000000000000" pitchFamily="34" charset="-128"/>
                <a:cs typeface="Arial" panose="020B0604020202020204" pitchFamily="34" charset="0"/>
              </a:rPr>
              <a:t>(Children and Family Futures, 2011)</a:t>
            </a:r>
            <a:endParaRPr lang="en-US" sz="1400" dirty="0">
              <a:latin typeface="Arial" panose="020B0604020202020204" pitchFamily="34" charset="0"/>
              <a:cs typeface="Arial" panose="020B0604020202020204" pitchFamily="34" charset="0"/>
            </a:endParaRPr>
          </a:p>
        </p:txBody>
      </p:sp>
      <p:sp>
        <p:nvSpPr>
          <p:cNvPr id="6" name="TextBox 5"/>
          <p:cNvSpPr txBox="1"/>
          <p:nvPr/>
        </p:nvSpPr>
        <p:spPr>
          <a:xfrm>
            <a:off x="843094" y="4461360"/>
            <a:ext cx="10535922" cy="1384995"/>
          </a:xfrm>
          <a:prstGeom prst="rect">
            <a:avLst/>
          </a:prstGeom>
          <a:solidFill>
            <a:srgbClr val="65BCCD"/>
          </a:solid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Information sharing can support more effective communication between systems to meet the needs of families and strengthen collaborative capacity.   </a:t>
            </a:r>
          </a:p>
        </p:txBody>
      </p:sp>
    </p:spTree>
    <p:extLst>
      <p:ext uri="{BB962C8B-B14F-4D97-AF65-F5344CB8AC3E}">
        <p14:creationId xmlns:p14="http://schemas.microsoft.com/office/powerpoint/2010/main" val="18559085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1188720"/>
          </a:xfrm>
          <a:prstGeom prst="rect">
            <a:avLst/>
          </a:prstGeom>
          <a:solidFill>
            <a:srgbClr val="0F4162"/>
          </a:solidFill>
          <a:ln w="12700" cap="flat" cmpd="sng" algn="ctr">
            <a:solidFill>
              <a:srgbClr val="0F4162"/>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defPPr>
              <a:defRPr lang="en-US"/>
            </a:defPPr>
            <a:lvl1pPr algn="ctr" defTabSz="1641166">
              <a:lnSpc>
                <a:spcPct val="90000"/>
              </a:lnSpc>
              <a:spcBef>
                <a:spcPct val="0"/>
              </a:spcBef>
              <a:buNone/>
              <a:defRPr sz="4400" b="1">
                <a:solidFill>
                  <a:srgbClr val="FFFFFF"/>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4000" b="0" dirty="0"/>
              <a:t>Confidentiality</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4250" y="1209530"/>
            <a:ext cx="8686800" cy="4886325"/>
          </a:xfrm>
          <a:prstGeom prst="rect">
            <a:avLst/>
          </a:prstGeom>
        </p:spPr>
      </p:pic>
      <p:sp>
        <p:nvSpPr>
          <p:cNvPr id="6" name="TextBox 5"/>
          <p:cNvSpPr txBox="1"/>
          <p:nvPr/>
        </p:nvSpPr>
        <p:spPr>
          <a:xfrm>
            <a:off x="0" y="1224529"/>
            <a:ext cx="6400800" cy="4909036"/>
          </a:xfrm>
          <a:prstGeom prst="rect">
            <a:avLst/>
          </a:prstGeom>
          <a:solidFill>
            <a:schemeClr val="bg1"/>
          </a:solidFill>
        </p:spPr>
        <p:txBody>
          <a:bodyPr wrap="square" rtlCol="0">
            <a:spAutoFit/>
          </a:bodyPr>
          <a:lstStyle/>
          <a:p>
            <a:pPr>
              <a:spcAft>
                <a:spcPts val="3000"/>
              </a:spcAft>
            </a:pPr>
            <a:r>
              <a:rPr lang="en-US" sz="2400" b="1" dirty="0">
                <a:solidFill>
                  <a:srgbClr val="002060"/>
                </a:solidFill>
                <a:latin typeface="Arial" panose="020B0604020202020204" pitchFamily="34" charset="0"/>
                <a:cs typeface="Arial" panose="020B0604020202020204" pitchFamily="34" charset="0"/>
              </a:rPr>
              <a:t>HIPAA</a:t>
            </a:r>
            <a:r>
              <a:rPr lang="en-US" sz="2400" dirty="0">
                <a:solidFill>
                  <a:prstClr val="black"/>
                </a:solidFill>
                <a:latin typeface="Arial" panose="020B0604020202020204" pitchFamily="34" charset="0"/>
                <a:cs typeface="Arial" panose="020B0604020202020204" pitchFamily="34" charset="0"/>
              </a:rPr>
              <a:t>: “A major goal of the Privacy Rule is to assure that individuals’ health information is properly protected while </a:t>
            </a:r>
            <a:r>
              <a:rPr lang="en-US" sz="2400" b="1" dirty="0">
                <a:solidFill>
                  <a:srgbClr val="002060"/>
                </a:solidFill>
                <a:latin typeface="Arial" panose="020B0604020202020204" pitchFamily="34" charset="0"/>
                <a:cs typeface="Arial" panose="020B0604020202020204" pitchFamily="34" charset="0"/>
              </a:rPr>
              <a:t>allowing the flow of health information needed to provide and promote high quality health care</a:t>
            </a:r>
            <a:r>
              <a:rPr lang="en-US" sz="2400" dirty="0">
                <a:solidFill>
                  <a:prstClr val="black"/>
                </a:solidFill>
                <a:latin typeface="Arial" panose="020B0604020202020204" pitchFamily="34" charset="0"/>
                <a:cs typeface="Arial" panose="020B0604020202020204" pitchFamily="34" charset="0"/>
              </a:rPr>
              <a:t>, and to </a:t>
            </a:r>
            <a:r>
              <a:rPr lang="en-US" sz="2400" b="1" dirty="0">
                <a:solidFill>
                  <a:srgbClr val="002060"/>
                </a:solidFill>
                <a:latin typeface="Arial" panose="020B0604020202020204" pitchFamily="34" charset="0"/>
                <a:cs typeface="Arial" panose="020B0604020202020204" pitchFamily="34" charset="0"/>
              </a:rPr>
              <a:t>protect the public's health and well being</a:t>
            </a:r>
            <a:r>
              <a:rPr lang="en-US" sz="2400" dirty="0">
                <a:solidFill>
                  <a:srgbClr val="002060"/>
                </a:solidFill>
                <a:latin typeface="Arial" panose="020B0604020202020204" pitchFamily="34" charset="0"/>
                <a:cs typeface="Arial" panose="020B0604020202020204" pitchFamily="34" charset="0"/>
              </a:rPr>
              <a:t>.</a:t>
            </a:r>
            <a:r>
              <a:rPr lang="en-US" sz="2400" dirty="0">
                <a:solidFill>
                  <a:prstClr val="black"/>
                </a:solidFill>
                <a:latin typeface="Arial" panose="020B0604020202020204" pitchFamily="34" charset="0"/>
                <a:cs typeface="Arial" panose="020B0604020202020204" pitchFamily="34" charset="0"/>
              </a:rPr>
              <a:t>” </a:t>
            </a:r>
          </a:p>
          <a:p>
            <a:pPr>
              <a:spcAft>
                <a:spcPts val="3000"/>
              </a:spcAft>
            </a:pPr>
            <a:r>
              <a:rPr lang="en-US" sz="2400" b="1" dirty="0">
                <a:solidFill>
                  <a:srgbClr val="002060"/>
                </a:solidFill>
                <a:latin typeface="Arial" panose="020B0604020202020204" pitchFamily="34" charset="0"/>
                <a:cs typeface="Arial" panose="020B0604020202020204" pitchFamily="34" charset="0"/>
              </a:rPr>
              <a:t>42 CFR Part 2</a:t>
            </a:r>
            <a:r>
              <a:rPr lang="en-US" sz="2400" dirty="0">
                <a:solidFill>
                  <a:prstClr val="black"/>
                </a:solidFill>
                <a:latin typeface="Arial" panose="020B0604020202020204" pitchFamily="34" charset="0"/>
                <a:cs typeface="Arial" panose="020B0604020202020204" pitchFamily="34" charset="0"/>
              </a:rPr>
              <a:t>: More stringent than HIPAA, 42 CFR outlines under what limited </a:t>
            </a:r>
            <a:r>
              <a:rPr lang="en-US" sz="2400" b="1" dirty="0">
                <a:solidFill>
                  <a:srgbClr val="002060"/>
                </a:solidFill>
                <a:latin typeface="Arial" panose="020B0604020202020204" pitchFamily="34" charset="0"/>
                <a:cs typeface="Arial" panose="020B0604020202020204" pitchFamily="34" charset="0"/>
              </a:rPr>
              <a:t>circumstances where information about the client’s treatment may be disclosed </a:t>
            </a:r>
            <a:r>
              <a:rPr lang="en-US" sz="2400" dirty="0">
                <a:solidFill>
                  <a:prstClr val="black"/>
                </a:solidFill>
                <a:latin typeface="Arial" panose="020B0604020202020204" pitchFamily="34" charset="0"/>
                <a:cs typeface="Arial" panose="020B0604020202020204" pitchFamily="34" charset="0"/>
              </a:rPr>
              <a:t>with and without the client’s consent. Recent changes enacted in March 2017. </a:t>
            </a:r>
          </a:p>
        </p:txBody>
      </p:sp>
      <p:sp>
        <p:nvSpPr>
          <p:cNvPr id="2" name="TextBox 1"/>
          <p:cNvSpPr txBox="1"/>
          <p:nvPr/>
        </p:nvSpPr>
        <p:spPr>
          <a:xfrm>
            <a:off x="4662153" y="6297724"/>
            <a:ext cx="7302321" cy="523220"/>
          </a:xfrm>
          <a:prstGeom prst="rect">
            <a:avLst/>
          </a:prstGeom>
          <a:solidFill>
            <a:schemeClr val="bg1"/>
          </a:solidFill>
        </p:spPr>
        <p:txBody>
          <a:bodyPr wrap="square" rtlCol="0">
            <a:spAutoFit/>
          </a:bodyPr>
          <a:lstStyle/>
          <a:p>
            <a:pPr>
              <a:spcAft>
                <a:spcPts val="3000"/>
              </a:spcAft>
            </a:pPr>
            <a:r>
              <a:rPr lang="en-US" sz="1400" dirty="0">
                <a:solidFill>
                  <a:prstClr val="black"/>
                </a:solidFill>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Substance Abuse and Mental Health Services Administration, 2018; U.S. Department of Health and Human Services, 2003)</a:t>
            </a:r>
            <a:r>
              <a:rPr lang="en-US" sz="1400" dirty="0">
                <a:solidFill>
                  <a:prstClr val="black"/>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002048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3756" y="1371600"/>
            <a:ext cx="11524488" cy="5223383"/>
          </a:xfrm>
          <a:solidFill>
            <a:schemeClr val="bg1"/>
          </a:solidFill>
        </p:spPr>
        <p:txBody>
          <a:bodyPr>
            <a:noAutofit/>
          </a:bodyPr>
          <a:lstStyle/>
          <a:p>
            <a:pPr marL="0" indent="0">
              <a:lnSpc>
                <a:spcPct val="100000"/>
              </a:lnSpc>
              <a:buNone/>
            </a:pPr>
            <a:r>
              <a:rPr lang="en-US" sz="2400" dirty="0">
                <a:latin typeface="Arial" panose="020B0604020202020204" pitchFamily="34" charset="0"/>
                <a:cs typeface="Arial" panose="020B0604020202020204" pitchFamily="34" charset="0"/>
              </a:rPr>
              <a:t>Typical consent forms include the following:</a:t>
            </a:r>
          </a:p>
          <a:p>
            <a:pPr>
              <a:lnSpc>
                <a:spcPct val="100000"/>
              </a:lnSpc>
            </a:pPr>
            <a:r>
              <a:rPr lang="en-US" sz="2400" dirty="0">
                <a:latin typeface="Arial" panose="020B0604020202020204" pitchFamily="34" charset="0"/>
                <a:cs typeface="Arial" panose="020B0604020202020204" pitchFamily="34" charset="0"/>
              </a:rPr>
              <a:t>Name or general description of programs making disclosure</a:t>
            </a:r>
          </a:p>
          <a:p>
            <a:pPr>
              <a:lnSpc>
                <a:spcPct val="100000"/>
              </a:lnSpc>
            </a:pPr>
            <a:r>
              <a:rPr lang="en-US" sz="2400" dirty="0">
                <a:latin typeface="Arial" panose="020B0604020202020204" pitchFamily="34" charset="0"/>
                <a:cs typeface="Arial" panose="020B0604020202020204" pitchFamily="34" charset="0"/>
              </a:rPr>
              <a:t>Name or title of individual or organization that will receive disclosure</a:t>
            </a:r>
          </a:p>
          <a:p>
            <a:pPr>
              <a:lnSpc>
                <a:spcPct val="100000"/>
              </a:lnSpc>
            </a:pPr>
            <a:r>
              <a:rPr lang="en-US" sz="2400" dirty="0">
                <a:latin typeface="Arial" panose="020B0604020202020204" pitchFamily="34" charset="0"/>
                <a:cs typeface="Arial" panose="020B0604020202020204" pitchFamily="34" charset="0"/>
              </a:rPr>
              <a:t>Name of the person who is the subject of disclosure</a:t>
            </a:r>
          </a:p>
          <a:p>
            <a:pPr>
              <a:lnSpc>
                <a:spcPct val="100000"/>
              </a:lnSpc>
            </a:pPr>
            <a:r>
              <a:rPr lang="en-US" sz="2400" dirty="0">
                <a:latin typeface="Arial" panose="020B0604020202020204" pitchFamily="34" charset="0"/>
                <a:cs typeface="Arial" panose="020B0604020202020204" pitchFamily="34" charset="0"/>
              </a:rPr>
              <a:t>Purpose or need for disclosure</a:t>
            </a:r>
          </a:p>
          <a:p>
            <a:pPr>
              <a:lnSpc>
                <a:spcPct val="100000"/>
              </a:lnSpc>
            </a:pPr>
            <a:r>
              <a:rPr lang="en-US" sz="2400" dirty="0">
                <a:latin typeface="Arial" panose="020B0604020202020204" pitchFamily="34" charset="0"/>
                <a:cs typeface="Arial" panose="020B0604020202020204" pitchFamily="34" charset="0"/>
              </a:rPr>
              <a:t>Details on how much and what kind of information will be disclosed</a:t>
            </a:r>
          </a:p>
          <a:p>
            <a:pPr>
              <a:lnSpc>
                <a:spcPct val="100000"/>
              </a:lnSpc>
            </a:pPr>
            <a:r>
              <a:rPr lang="en-US" sz="2400" dirty="0">
                <a:latin typeface="Arial" panose="020B0604020202020204" pitchFamily="34" charset="0"/>
                <a:cs typeface="Arial" panose="020B0604020202020204" pitchFamily="34" charset="0"/>
              </a:rPr>
              <a:t>Statement that the person giving consent may revoke (take back) consent at any time, except to the extent that the program has already acted on it</a:t>
            </a:r>
          </a:p>
          <a:p>
            <a:pPr>
              <a:lnSpc>
                <a:spcPct val="100000"/>
              </a:lnSpc>
            </a:pPr>
            <a:r>
              <a:rPr lang="en-US" sz="2400" dirty="0">
                <a:latin typeface="Arial" panose="020B0604020202020204" pitchFamily="34" charset="0"/>
                <a:cs typeface="Arial" panose="020B0604020202020204" pitchFamily="34" charset="0"/>
              </a:rPr>
              <a:t>Date, event, or condition upon which consent will expire, if not previously revoked </a:t>
            </a:r>
          </a:p>
          <a:p>
            <a:pPr>
              <a:lnSpc>
                <a:spcPct val="100000"/>
              </a:lnSpc>
            </a:pPr>
            <a:r>
              <a:rPr lang="en-US" sz="2400" dirty="0">
                <a:latin typeface="Arial" panose="020B0604020202020204" pitchFamily="34" charset="0"/>
                <a:cs typeface="Arial" panose="020B0604020202020204" pitchFamily="34" charset="0"/>
              </a:rPr>
              <a:t>Signature (and, in some states, that of the individual’s parent)</a:t>
            </a:r>
          </a:p>
          <a:p>
            <a:pPr>
              <a:lnSpc>
                <a:spcPct val="100000"/>
              </a:lnSpc>
            </a:pPr>
            <a:r>
              <a:rPr lang="en-US" sz="2400" dirty="0">
                <a:latin typeface="Arial" panose="020B0604020202020204" pitchFamily="34" charset="0"/>
                <a:cs typeface="Arial" panose="020B0604020202020204" pitchFamily="34" charset="0"/>
              </a:rPr>
              <a:t>Date on which consent is signed</a:t>
            </a:r>
          </a:p>
          <a:p>
            <a:endParaRPr lang="en-US" sz="2400" dirty="0"/>
          </a:p>
        </p:txBody>
      </p:sp>
      <p:sp>
        <p:nvSpPr>
          <p:cNvPr id="4" name="TextBox 3"/>
          <p:cNvSpPr txBox="1"/>
          <p:nvPr/>
        </p:nvSpPr>
        <p:spPr>
          <a:xfrm>
            <a:off x="0" y="0"/>
            <a:ext cx="12192000" cy="1280160"/>
          </a:xfrm>
          <a:prstGeom prst="rect">
            <a:avLst/>
          </a:prstGeom>
          <a:solidFill>
            <a:srgbClr val="0F4162"/>
          </a:solidFill>
          <a:ln w="12700" cap="flat" cmpd="sng" algn="ctr">
            <a:solidFill>
              <a:srgbClr val="0F4162"/>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defPPr>
              <a:defRPr lang="en-US"/>
            </a:defPPr>
            <a:lvl1pPr algn="ctr" defTabSz="1641166">
              <a:lnSpc>
                <a:spcPct val="90000"/>
              </a:lnSpc>
              <a:spcBef>
                <a:spcPct val="0"/>
              </a:spcBef>
              <a:buNone/>
              <a:defRPr sz="4400" b="1">
                <a:solidFill>
                  <a:srgbClr val="FFFFFF"/>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4000" b="0" dirty="0"/>
              <a:t>Consent Forms</a:t>
            </a:r>
          </a:p>
        </p:txBody>
      </p:sp>
    </p:spTree>
    <p:extLst>
      <p:ext uri="{BB962C8B-B14F-4D97-AF65-F5344CB8AC3E}">
        <p14:creationId xmlns:p14="http://schemas.microsoft.com/office/powerpoint/2010/main" val="5818052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3374" y="375966"/>
            <a:ext cx="5800164" cy="5800164"/>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7745736" y="1254020"/>
            <a:ext cx="3043825" cy="4044056"/>
          </a:xfrm>
          <a:prstGeom prst="rect">
            <a:avLst/>
          </a:prstGeom>
          <a:noFill/>
        </p:spPr>
        <p:txBody>
          <a:bodyPr wrap="square" rtlCol="0">
            <a:spAutoFit/>
          </a:bodyPr>
          <a:lstStyle/>
          <a:p>
            <a:pPr algn="ctr">
              <a:lnSpc>
                <a:spcPct val="107000"/>
              </a:lnSpc>
              <a:spcAft>
                <a:spcPts val="800"/>
              </a:spcAft>
            </a:pPr>
            <a:r>
              <a:rPr lang="en-US" sz="4800" b="1" dirty="0">
                <a:solidFill>
                  <a:srgbClr val="002060"/>
                </a:solidFill>
                <a:latin typeface="Arial" panose="020B0604020202020204" pitchFamily="34" charset="0"/>
                <a:ea typeface="Batang" panose="02030600000101010101" pitchFamily="18" charset="-127"/>
                <a:cs typeface="Arial" panose="020B0604020202020204" pitchFamily="34" charset="0"/>
              </a:rPr>
              <a:t>WHO</a:t>
            </a:r>
            <a:r>
              <a:rPr lang="en-US" sz="4800" dirty="0">
                <a:solidFill>
                  <a:srgbClr val="002060"/>
                </a:solidFill>
                <a:latin typeface="Arial" panose="020B0604020202020204" pitchFamily="34" charset="0"/>
                <a:ea typeface="Batang" panose="02030600000101010101" pitchFamily="18" charset="-127"/>
                <a:cs typeface="Arial" panose="020B0604020202020204" pitchFamily="34" charset="0"/>
              </a:rPr>
              <a:t> needs to know </a:t>
            </a:r>
            <a:r>
              <a:rPr lang="en-US" sz="4800" b="1" dirty="0">
                <a:solidFill>
                  <a:srgbClr val="002060"/>
                </a:solidFill>
                <a:latin typeface="Arial" panose="020B0604020202020204" pitchFamily="34" charset="0"/>
                <a:ea typeface="Batang" panose="02030600000101010101" pitchFamily="18" charset="-127"/>
                <a:cs typeface="Arial" panose="020B0604020202020204" pitchFamily="34" charset="0"/>
              </a:rPr>
              <a:t>WHAT, WHEN</a:t>
            </a:r>
            <a:r>
              <a:rPr lang="en-US" sz="4800" dirty="0">
                <a:solidFill>
                  <a:srgbClr val="002060"/>
                </a:solidFill>
                <a:latin typeface="Arial" panose="020B0604020202020204" pitchFamily="34" charset="0"/>
                <a:ea typeface="Batang" panose="02030600000101010101" pitchFamily="18" charset="-127"/>
                <a:cs typeface="Arial" panose="020B0604020202020204" pitchFamily="34" charset="0"/>
              </a:rPr>
              <a:t>? </a:t>
            </a:r>
          </a:p>
        </p:txBody>
      </p:sp>
    </p:spTree>
    <p:extLst>
      <p:ext uri="{BB962C8B-B14F-4D97-AF65-F5344CB8AC3E}">
        <p14:creationId xmlns:p14="http://schemas.microsoft.com/office/powerpoint/2010/main" val="39327841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5582" y="1554480"/>
            <a:ext cx="11340835" cy="5190186"/>
          </a:xfrm>
          <a:solidFill>
            <a:schemeClr val="bg1"/>
          </a:solidFill>
        </p:spPr>
        <p:txBody>
          <a:bodyPr>
            <a:noAutofit/>
          </a:bodyPr>
          <a:lstStyle/>
          <a:p>
            <a:pPr>
              <a:lnSpc>
                <a:spcPct val="100000"/>
              </a:lnSpc>
              <a:spcBef>
                <a:spcPts val="600"/>
              </a:spcBef>
              <a:spcAft>
                <a:spcPts val="600"/>
              </a:spcAft>
            </a:pPr>
            <a:r>
              <a:rPr lang="en-US" sz="2400" dirty="0">
                <a:latin typeface="Arial" panose="020B0604020202020204" pitchFamily="34" charset="0"/>
                <a:cs typeface="Arial" panose="020B0604020202020204" pitchFamily="34" charset="0"/>
              </a:rPr>
              <a:t>Reason for referral and current drug and alcohol concerns</a:t>
            </a:r>
          </a:p>
          <a:p>
            <a:pPr>
              <a:lnSpc>
                <a:spcPct val="100000"/>
              </a:lnSpc>
              <a:spcBef>
                <a:spcPts val="600"/>
              </a:spcBef>
              <a:spcAft>
                <a:spcPts val="600"/>
              </a:spcAft>
            </a:pPr>
            <a:r>
              <a:rPr lang="en-US" sz="2400" dirty="0">
                <a:latin typeface="Arial" panose="020B0604020202020204" pitchFamily="34" charset="0"/>
                <a:cs typeface="Arial" panose="020B0604020202020204" pitchFamily="34" charset="0"/>
              </a:rPr>
              <a:t>Screening and assessment results and case plan</a:t>
            </a:r>
          </a:p>
          <a:p>
            <a:pPr>
              <a:lnSpc>
                <a:spcPct val="100000"/>
              </a:lnSpc>
              <a:spcBef>
                <a:spcPts val="600"/>
              </a:spcBef>
              <a:spcAft>
                <a:spcPts val="600"/>
              </a:spcAft>
            </a:pPr>
            <a:r>
              <a:rPr lang="en-US" sz="2400" dirty="0">
                <a:latin typeface="Arial" panose="020B0604020202020204" pitchFamily="34" charset="0"/>
                <a:cs typeface="Arial" panose="020B0604020202020204" pitchFamily="34" charset="0"/>
              </a:rPr>
              <a:t>Confirmation of release of information signed </a:t>
            </a:r>
          </a:p>
          <a:p>
            <a:pPr>
              <a:lnSpc>
                <a:spcPct val="100000"/>
              </a:lnSpc>
              <a:spcBef>
                <a:spcPts val="600"/>
              </a:spcBef>
              <a:spcAft>
                <a:spcPts val="600"/>
              </a:spcAft>
            </a:pPr>
            <a:r>
              <a:rPr lang="en-US" sz="2400" dirty="0">
                <a:latin typeface="Arial" panose="020B0604020202020204" pitchFamily="34" charset="0"/>
                <a:cs typeface="Arial" panose="020B0604020202020204" pitchFamily="34" charset="0"/>
              </a:rPr>
              <a:t>Drug and alcohol history, if known</a:t>
            </a:r>
          </a:p>
          <a:p>
            <a:pPr>
              <a:lnSpc>
                <a:spcPct val="100000"/>
              </a:lnSpc>
              <a:spcBef>
                <a:spcPts val="600"/>
              </a:spcBef>
              <a:spcAft>
                <a:spcPts val="600"/>
              </a:spcAft>
            </a:pPr>
            <a:r>
              <a:rPr lang="en-US" sz="2400" dirty="0">
                <a:latin typeface="Arial" panose="020B0604020202020204" pitchFamily="34" charset="0"/>
                <a:cs typeface="Arial" panose="020B0604020202020204" pitchFamily="34" charset="0"/>
              </a:rPr>
              <a:t>History of child welfare involvement</a:t>
            </a:r>
          </a:p>
          <a:p>
            <a:pPr>
              <a:lnSpc>
                <a:spcPct val="100000"/>
              </a:lnSpc>
              <a:spcBef>
                <a:spcPts val="600"/>
              </a:spcBef>
              <a:spcAft>
                <a:spcPts val="600"/>
              </a:spcAft>
            </a:pPr>
            <a:r>
              <a:rPr lang="en-US" sz="2400" dirty="0">
                <a:latin typeface="Arial" panose="020B0604020202020204" pitchFamily="34" charset="0"/>
                <a:cs typeface="Arial" panose="020B0604020202020204" pitchFamily="34" charset="0"/>
              </a:rPr>
              <a:t>Family strengths and protective factors</a:t>
            </a:r>
          </a:p>
          <a:p>
            <a:pPr>
              <a:lnSpc>
                <a:spcPct val="100000"/>
              </a:lnSpc>
              <a:spcBef>
                <a:spcPts val="600"/>
              </a:spcBef>
              <a:spcAft>
                <a:spcPts val="600"/>
              </a:spcAft>
            </a:pPr>
            <a:r>
              <a:rPr lang="en-US" sz="2400" dirty="0">
                <a:latin typeface="Arial" panose="020B0604020202020204" pitchFamily="34" charset="0"/>
                <a:cs typeface="Arial" panose="020B0604020202020204" pitchFamily="34" charset="0"/>
              </a:rPr>
              <a:t>Household composition and any children previously removed</a:t>
            </a:r>
          </a:p>
          <a:p>
            <a:pPr>
              <a:lnSpc>
                <a:spcPct val="100000"/>
              </a:lnSpc>
              <a:spcBef>
                <a:spcPts val="600"/>
              </a:spcBef>
              <a:spcAft>
                <a:spcPts val="600"/>
              </a:spcAft>
            </a:pPr>
            <a:r>
              <a:rPr lang="en-US" sz="2400" dirty="0">
                <a:latin typeface="Arial" panose="020B0604020202020204" pitchFamily="34" charset="0"/>
                <a:cs typeface="Arial" panose="020B0604020202020204" pitchFamily="34" charset="0"/>
              </a:rPr>
              <a:t>Status of children and visitation plan (including any changes in child placement or visitation) and permanency goal</a:t>
            </a:r>
          </a:p>
          <a:p>
            <a:pPr>
              <a:lnSpc>
                <a:spcPct val="100000"/>
              </a:lnSpc>
              <a:spcBef>
                <a:spcPts val="600"/>
              </a:spcBef>
              <a:spcAft>
                <a:spcPts val="600"/>
              </a:spcAft>
            </a:pPr>
            <a:r>
              <a:rPr lang="en-US" sz="2400" dirty="0">
                <a:latin typeface="Arial" panose="020B0604020202020204" pitchFamily="34" charset="0"/>
                <a:cs typeface="Arial" panose="020B0604020202020204" pitchFamily="34" charset="0"/>
              </a:rPr>
              <a:t>Name and contact information of the child welfare worker</a:t>
            </a:r>
          </a:p>
        </p:txBody>
      </p:sp>
      <p:sp>
        <p:nvSpPr>
          <p:cNvPr id="4" name="TextBox 3"/>
          <p:cNvSpPr txBox="1"/>
          <p:nvPr/>
        </p:nvSpPr>
        <p:spPr>
          <a:xfrm>
            <a:off x="0" y="0"/>
            <a:ext cx="12192000" cy="1371600"/>
          </a:xfrm>
          <a:prstGeom prst="rect">
            <a:avLst/>
          </a:prstGeom>
          <a:solidFill>
            <a:srgbClr val="0F4162"/>
          </a:solidFill>
          <a:ln w="12700" cap="flat" cmpd="sng" algn="ctr">
            <a:solidFill>
              <a:srgbClr val="0F4162"/>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ctr" defTabSz="1641166">
              <a:lnSpc>
                <a:spcPct val="90000"/>
              </a:lnSpc>
              <a:spcBef>
                <a:spcPct val="0"/>
              </a:spcBef>
              <a:buNone/>
              <a:defRPr sz="4400" b="1">
                <a:solidFill>
                  <a:srgbClr val="FFFFFF"/>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4000" b="0" dirty="0"/>
              <a:t>Information Needed by </a:t>
            </a:r>
          </a:p>
          <a:p>
            <a:r>
              <a:rPr lang="en-US" sz="4000" b="0" dirty="0"/>
              <a:t>Substance Use Treatment Providers</a:t>
            </a:r>
          </a:p>
        </p:txBody>
      </p:sp>
    </p:spTree>
    <p:extLst>
      <p:ext uri="{BB962C8B-B14F-4D97-AF65-F5344CB8AC3E}">
        <p14:creationId xmlns:p14="http://schemas.microsoft.com/office/powerpoint/2010/main" val="31831373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8736" y="1554480"/>
            <a:ext cx="10334528" cy="4723329"/>
          </a:xfrm>
          <a:solidFill>
            <a:schemeClr val="bg1"/>
          </a:solidFill>
        </p:spPr>
        <p:txBody>
          <a:bodyPr>
            <a:noAutofit/>
          </a:bodyPr>
          <a:lstStyle/>
          <a:p>
            <a:pPr marL="0" indent="0">
              <a:lnSpc>
                <a:spcPct val="100000"/>
              </a:lnSpc>
              <a:spcBef>
                <a:spcPts val="600"/>
              </a:spcBef>
              <a:spcAft>
                <a:spcPts val="600"/>
              </a:spcAft>
              <a:buNone/>
            </a:pPr>
            <a:r>
              <a:rPr lang="en-US" sz="2400" dirty="0">
                <a:latin typeface="Arial" panose="020B0604020202020204" pitchFamily="34" charset="0"/>
                <a:cs typeface="Arial" panose="020B0604020202020204" pitchFamily="34" charset="0"/>
              </a:rPr>
              <a:t>After completing this training, child welfare workers will:</a:t>
            </a:r>
          </a:p>
          <a:p>
            <a:pPr lvl="0">
              <a:lnSpc>
                <a:spcPct val="100000"/>
              </a:lnSpc>
              <a:spcBef>
                <a:spcPts val="600"/>
              </a:spcBef>
              <a:spcAft>
                <a:spcPts val="600"/>
              </a:spcAft>
            </a:pPr>
            <a:r>
              <a:rPr lang="en-US" sz="2400" dirty="0">
                <a:latin typeface="Arial" panose="020B0604020202020204" pitchFamily="34" charset="0"/>
                <a:cs typeface="Arial" panose="020B0604020202020204" pitchFamily="34" charset="0"/>
              </a:rPr>
              <a:t>Identify the importance of collaboration with other service providers</a:t>
            </a:r>
          </a:p>
          <a:p>
            <a:pPr lvl="0">
              <a:lnSpc>
                <a:spcPct val="100000"/>
              </a:lnSpc>
              <a:spcBef>
                <a:spcPts val="600"/>
              </a:spcBef>
              <a:spcAft>
                <a:spcPts val="600"/>
              </a:spcAft>
            </a:pPr>
            <a:r>
              <a:rPr lang="en-US" sz="2400" dirty="0">
                <a:latin typeface="Arial" panose="020B0604020202020204" pitchFamily="34" charset="0"/>
                <a:cs typeface="Arial" panose="020B0604020202020204" pitchFamily="34" charset="0"/>
              </a:rPr>
              <a:t>Recognize key steps in building effective cross-systems collaboration</a:t>
            </a:r>
          </a:p>
          <a:p>
            <a:pPr lvl="0">
              <a:lnSpc>
                <a:spcPct val="100000"/>
              </a:lnSpc>
              <a:spcBef>
                <a:spcPts val="600"/>
              </a:spcBef>
              <a:spcAft>
                <a:spcPts val="600"/>
              </a:spcAft>
            </a:pPr>
            <a:r>
              <a:rPr lang="en-US" sz="2400" dirty="0">
                <a:latin typeface="Arial" panose="020B0604020202020204" pitchFamily="34" charset="0"/>
                <a:cs typeface="Arial" panose="020B0604020202020204" pitchFamily="34" charset="0"/>
              </a:rPr>
              <a:t>Discuss 42 CFR, HIPPA, and Releases of Information</a:t>
            </a:r>
          </a:p>
          <a:p>
            <a:pPr lvl="0">
              <a:lnSpc>
                <a:spcPct val="100000"/>
              </a:lnSpc>
              <a:spcBef>
                <a:spcPts val="600"/>
              </a:spcBef>
              <a:spcAft>
                <a:spcPts val="600"/>
              </a:spcAft>
            </a:pPr>
            <a:r>
              <a:rPr lang="en-US" sz="2400" dirty="0">
                <a:latin typeface="Arial" panose="020B0604020202020204" pitchFamily="34" charset="0"/>
                <a:cs typeface="Arial" panose="020B0604020202020204" pitchFamily="34" charset="0"/>
              </a:rPr>
              <a:t>Determine what information to gather from service providers</a:t>
            </a:r>
          </a:p>
          <a:p>
            <a:pPr lvl="0">
              <a:lnSpc>
                <a:spcPct val="100000"/>
              </a:lnSpc>
              <a:spcBef>
                <a:spcPts val="600"/>
              </a:spcBef>
              <a:spcAft>
                <a:spcPts val="600"/>
              </a:spcAft>
            </a:pPr>
            <a:r>
              <a:rPr lang="en-US" sz="2400" dirty="0">
                <a:latin typeface="Arial" panose="020B0604020202020204" pitchFamily="34" charset="0"/>
                <a:cs typeface="Arial" panose="020B0604020202020204" pitchFamily="34" charset="0"/>
              </a:rPr>
              <a:t>Determine what information to share with service providers</a:t>
            </a:r>
          </a:p>
          <a:p>
            <a:pPr lvl="0">
              <a:lnSpc>
                <a:spcPct val="100000"/>
              </a:lnSpc>
              <a:spcBef>
                <a:spcPts val="600"/>
              </a:spcBef>
              <a:spcAft>
                <a:spcPts val="600"/>
              </a:spcAft>
            </a:pPr>
            <a:r>
              <a:rPr lang="en-US" sz="2400" dirty="0">
                <a:latin typeface="Arial" panose="020B0604020202020204" pitchFamily="34" charset="0"/>
                <a:cs typeface="Arial" panose="020B0604020202020204" pitchFamily="34" charset="0"/>
              </a:rPr>
              <a:t>Demonstrate collaborative case planning</a:t>
            </a:r>
          </a:p>
          <a:p>
            <a:pPr lvl="0">
              <a:lnSpc>
                <a:spcPct val="100000"/>
              </a:lnSpc>
              <a:spcBef>
                <a:spcPts val="600"/>
              </a:spcBef>
              <a:spcAft>
                <a:spcPts val="600"/>
              </a:spcAft>
            </a:pPr>
            <a:r>
              <a:rPr lang="en-US" sz="2400" dirty="0">
                <a:latin typeface="Arial" panose="020B0604020202020204" pitchFamily="34" charset="0"/>
                <a:cs typeface="Arial" panose="020B0604020202020204" pitchFamily="34" charset="0"/>
              </a:rPr>
              <a:t>Adhere to information and communication protocols</a:t>
            </a:r>
          </a:p>
          <a:p>
            <a:pPr lvl="0">
              <a:lnSpc>
                <a:spcPct val="100000"/>
              </a:lnSpc>
              <a:spcBef>
                <a:spcPts val="600"/>
              </a:spcBef>
              <a:spcAft>
                <a:spcPts val="600"/>
              </a:spcAft>
            </a:pPr>
            <a:r>
              <a:rPr lang="en-US" sz="2400" dirty="0">
                <a:latin typeface="Arial" panose="020B0604020202020204" pitchFamily="34" charset="0"/>
                <a:cs typeface="Arial" panose="020B0604020202020204" pitchFamily="34" charset="0"/>
              </a:rPr>
              <a:t>Consider shared outcomes</a:t>
            </a:r>
          </a:p>
        </p:txBody>
      </p:sp>
      <p:sp>
        <p:nvSpPr>
          <p:cNvPr id="4" name="Title 5"/>
          <p:cNvSpPr txBox="1">
            <a:spLocks/>
          </p:cNvSpPr>
          <p:nvPr/>
        </p:nvSpPr>
        <p:spPr>
          <a:xfrm>
            <a:off x="0" y="0"/>
            <a:ext cx="12192000" cy="1190171"/>
          </a:xfrm>
          <a:prstGeom prst="rect">
            <a:avLst/>
          </a:prstGeom>
          <a:solidFill>
            <a:srgbClr val="0F4162"/>
          </a:solidFill>
          <a:ln w="12700" cap="flat" cmpd="sng" algn="ctr">
            <a:solidFill>
              <a:srgbClr val="0F4162"/>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1641166"/>
            <a:r>
              <a:rPr lang="en-US" sz="4000" dirty="0">
                <a:solidFill>
                  <a:srgbClr val="FFFFFF"/>
                </a:solidFill>
                <a:latin typeface="Arial" panose="020B0604020202020204" pitchFamily="34" charset="0"/>
                <a:cs typeface="Arial" panose="020B0604020202020204" pitchFamily="34" charset="0"/>
              </a:rPr>
              <a:t>Learning Objectives</a:t>
            </a:r>
          </a:p>
        </p:txBody>
      </p:sp>
    </p:spTree>
    <p:extLst>
      <p:ext uri="{BB962C8B-B14F-4D97-AF65-F5344CB8AC3E}">
        <p14:creationId xmlns:p14="http://schemas.microsoft.com/office/powerpoint/2010/main" val="14464617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71600"/>
          </a:xfrm>
          <a:solidFill>
            <a:srgbClr val="0F4162"/>
          </a:solidFill>
          <a:ln w="12700" cap="flat" cmpd="sng" algn="ctr">
            <a:solidFill>
              <a:srgbClr val="0F4162"/>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641166"/>
            <a:r>
              <a:rPr lang="en-US" sz="4000" dirty="0">
                <a:solidFill>
                  <a:srgbClr val="FFFFFF"/>
                </a:solidFill>
                <a:latin typeface="Arial" panose="020B0604020202020204" pitchFamily="34" charset="0"/>
                <a:ea typeface="+mn-ea"/>
                <a:cs typeface="Arial" panose="020B0604020202020204" pitchFamily="34" charset="0"/>
              </a:rPr>
              <a:t>Information Needed by Child Welfare </a:t>
            </a:r>
            <a:br>
              <a:rPr lang="en-US" sz="4000" dirty="0">
                <a:solidFill>
                  <a:srgbClr val="FFFFFF"/>
                </a:solidFill>
                <a:latin typeface="Arial" panose="020B0604020202020204" pitchFamily="34" charset="0"/>
                <a:ea typeface="+mn-ea"/>
                <a:cs typeface="Arial" panose="020B0604020202020204" pitchFamily="34" charset="0"/>
              </a:rPr>
            </a:br>
            <a:r>
              <a:rPr lang="en-US" sz="4000" dirty="0">
                <a:solidFill>
                  <a:srgbClr val="FFFFFF"/>
                </a:solidFill>
                <a:latin typeface="Arial" panose="020B0604020202020204" pitchFamily="34" charset="0"/>
                <a:ea typeface="+mn-ea"/>
                <a:cs typeface="Arial" panose="020B0604020202020204" pitchFamily="34" charset="0"/>
              </a:rPr>
              <a:t>and Court Professionals</a:t>
            </a:r>
          </a:p>
        </p:txBody>
      </p:sp>
      <p:sp>
        <p:nvSpPr>
          <p:cNvPr id="3" name="Content Placeholder 2"/>
          <p:cNvSpPr>
            <a:spLocks noGrp="1"/>
          </p:cNvSpPr>
          <p:nvPr>
            <p:ph idx="1"/>
          </p:nvPr>
        </p:nvSpPr>
        <p:spPr>
          <a:xfrm>
            <a:off x="238114" y="1554480"/>
            <a:ext cx="11715772" cy="5130801"/>
          </a:xfrm>
          <a:solidFill>
            <a:schemeClr val="bg1"/>
          </a:solidFill>
        </p:spPr>
        <p:txBody>
          <a:bodyPr>
            <a:normAutofit lnSpcReduction="10000"/>
          </a:bodyPr>
          <a:lstStyle/>
          <a:p>
            <a:pPr>
              <a:spcBef>
                <a:spcPts val="600"/>
              </a:spcBef>
              <a:spcAft>
                <a:spcPts val="600"/>
              </a:spcAft>
            </a:pPr>
            <a:r>
              <a:rPr lang="en-US" sz="2400" dirty="0">
                <a:latin typeface="Arial" panose="020B0604020202020204" pitchFamily="34" charset="0"/>
                <a:cs typeface="Arial" panose="020B0604020202020204" pitchFamily="34" charset="0"/>
              </a:rPr>
              <a:t>Whether the parents are participating in a treatment program, including: </a:t>
            </a:r>
          </a:p>
          <a:p>
            <a:pPr lvl="1">
              <a:spcBef>
                <a:spcPts val="600"/>
              </a:spcBef>
              <a:spcAft>
                <a:spcPts val="600"/>
              </a:spcAft>
            </a:pPr>
            <a:r>
              <a:rPr lang="en-US" dirty="0">
                <a:latin typeface="Arial" panose="020B0604020202020204" pitchFamily="34" charset="0"/>
                <a:cs typeface="Arial" panose="020B0604020202020204" pitchFamily="34" charset="0"/>
              </a:rPr>
              <a:t>The degree of parental participation</a:t>
            </a:r>
          </a:p>
          <a:p>
            <a:pPr lvl="1">
              <a:spcBef>
                <a:spcPts val="600"/>
              </a:spcBef>
              <a:spcAft>
                <a:spcPts val="600"/>
              </a:spcAft>
            </a:pPr>
            <a:r>
              <a:rPr lang="en-US" dirty="0">
                <a:latin typeface="Arial" panose="020B0604020202020204" pitchFamily="34" charset="0"/>
                <a:cs typeface="Arial" panose="020B0604020202020204" pitchFamily="34" charset="0"/>
              </a:rPr>
              <a:t>Treatment recommendations</a:t>
            </a:r>
          </a:p>
          <a:p>
            <a:pPr lvl="1">
              <a:spcBef>
                <a:spcPts val="600"/>
              </a:spcBef>
              <a:spcAft>
                <a:spcPts val="600"/>
              </a:spcAft>
            </a:pPr>
            <a:r>
              <a:rPr lang="en-US" dirty="0">
                <a:latin typeface="Arial" panose="020B0604020202020204" pitchFamily="34" charset="0"/>
                <a:cs typeface="Arial" panose="020B0604020202020204" pitchFamily="34" charset="0"/>
              </a:rPr>
              <a:t>Whether they are regularly attending or failing to attend appointments</a:t>
            </a:r>
          </a:p>
          <a:p>
            <a:pPr lvl="1">
              <a:spcBef>
                <a:spcPts val="600"/>
              </a:spcBef>
              <a:spcAft>
                <a:spcPts val="600"/>
              </a:spcAft>
            </a:pPr>
            <a:r>
              <a:rPr lang="en-US" dirty="0">
                <a:latin typeface="Arial" panose="020B0604020202020204" pitchFamily="34" charset="0"/>
                <a:cs typeface="Arial" panose="020B0604020202020204" pitchFamily="34" charset="0"/>
              </a:rPr>
              <a:t>Drug testing results</a:t>
            </a:r>
          </a:p>
          <a:p>
            <a:pPr lvl="1">
              <a:spcBef>
                <a:spcPts val="600"/>
              </a:spcBef>
              <a:spcAft>
                <a:spcPts val="600"/>
              </a:spcAft>
            </a:pPr>
            <a:r>
              <a:rPr lang="en-US" dirty="0">
                <a:latin typeface="Arial" panose="020B0604020202020204" pitchFamily="34" charset="0"/>
                <a:cs typeface="Arial" panose="020B0604020202020204" pitchFamily="34" charset="0"/>
              </a:rPr>
              <a:t>Treatment plan</a:t>
            </a:r>
          </a:p>
          <a:p>
            <a:pPr lvl="1">
              <a:spcBef>
                <a:spcPts val="600"/>
              </a:spcBef>
              <a:spcAft>
                <a:spcPts val="600"/>
              </a:spcAft>
            </a:pPr>
            <a:r>
              <a:rPr lang="en-US" dirty="0">
                <a:latin typeface="Arial" panose="020B0604020202020204" pitchFamily="34" charset="0"/>
                <a:cs typeface="Arial" panose="020B0604020202020204" pitchFamily="34" charset="0"/>
              </a:rPr>
              <a:t>The quality of their engagement and progress in treatment</a:t>
            </a:r>
          </a:p>
          <a:p>
            <a:pPr lvl="1">
              <a:spcBef>
                <a:spcPts val="600"/>
              </a:spcBef>
              <a:spcAft>
                <a:spcPts val="600"/>
              </a:spcAft>
            </a:pPr>
            <a:r>
              <a:rPr lang="en-US" dirty="0">
                <a:latin typeface="Arial" panose="020B0604020202020204" pitchFamily="34" charset="0"/>
                <a:cs typeface="Arial" panose="020B0604020202020204" pitchFamily="34" charset="0"/>
              </a:rPr>
              <a:t>If parents relapse or have left treatment</a:t>
            </a:r>
          </a:p>
          <a:p>
            <a:pPr lvl="1">
              <a:spcBef>
                <a:spcPts val="600"/>
              </a:spcBef>
              <a:spcAft>
                <a:spcPts val="600"/>
              </a:spcAft>
            </a:pPr>
            <a:r>
              <a:rPr lang="en-US" dirty="0">
                <a:latin typeface="Arial" panose="020B0604020202020204" pitchFamily="34" charset="0"/>
                <a:cs typeface="Arial" panose="020B0604020202020204" pitchFamily="34" charset="0"/>
              </a:rPr>
              <a:t>Relapse prevention plans</a:t>
            </a:r>
          </a:p>
          <a:p>
            <a:pPr lvl="1">
              <a:spcBef>
                <a:spcPts val="600"/>
              </a:spcBef>
              <a:spcAft>
                <a:spcPts val="600"/>
              </a:spcAft>
            </a:pPr>
            <a:r>
              <a:rPr lang="en-US" dirty="0">
                <a:latin typeface="Arial" panose="020B0604020202020204" pitchFamily="34" charset="0"/>
                <a:cs typeface="Arial" panose="020B0604020202020204" pitchFamily="34" charset="0"/>
              </a:rPr>
              <a:t>The timeframe for anticipated successful completion of treatment measured against the timelines of the Adoption and Safe Families Act (ASFA)</a:t>
            </a:r>
          </a:p>
          <a:p>
            <a:pPr lvl="1">
              <a:spcBef>
                <a:spcPts val="600"/>
              </a:spcBef>
              <a:spcAft>
                <a:spcPts val="600"/>
              </a:spcAft>
            </a:pPr>
            <a:r>
              <a:rPr lang="en-US" dirty="0">
                <a:latin typeface="Arial" panose="020B0604020202020204" pitchFamily="34" charset="0"/>
                <a:cs typeface="Arial" panose="020B0604020202020204" pitchFamily="34" charset="0"/>
              </a:rPr>
              <a:t>Discharge plan and aftercare </a:t>
            </a:r>
            <a:r>
              <a:rPr lang="en-US" dirty="0" smtClean="0">
                <a:latin typeface="Arial" panose="020B0604020202020204" pitchFamily="34" charset="0"/>
                <a:cs typeface="Arial" panose="020B0604020202020204" pitchFamily="34" charset="0"/>
              </a:rPr>
              <a:t>recommendations</a:t>
            </a:r>
            <a:endParaRPr lang="en-US" dirty="0"/>
          </a:p>
        </p:txBody>
      </p:sp>
    </p:spTree>
    <p:extLst>
      <p:ext uri="{BB962C8B-B14F-4D97-AF65-F5344CB8AC3E}">
        <p14:creationId xmlns:p14="http://schemas.microsoft.com/office/powerpoint/2010/main" val="8713638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892354" y="1554480"/>
            <a:ext cx="10072441" cy="4572000"/>
          </a:xfrm>
        </p:spPr>
        <p:txBody>
          <a:bodyPr>
            <a:normAutofit/>
          </a:bodyPr>
          <a:lstStyle/>
          <a:p>
            <a:pPr>
              <a:lnSpc>
                <a:spcPct val="100000"/>
              </a:lnSpc>
              <a:spcBef>
                <a:spcPts val="600"/>
              </a:spcBef>
              <a:spcAft>
                <a:spcPts val="600"/>
              </a:spcAft>
            </a:pPr>
            <a:r>
              <a:rPr lang="en-US" sz="2400" dirty="0">
                <a:latin typeface="Arial" panose="020B0604020202020204" pitchFamily="34" charset="0"/>
                <a:ea typeface="Verdana" panose="020B0604030504040204" pitchFamily="34" charset="0"/>
                <a:cs typeface="Arial" panose="020B0604020202020204" pitchFamily="34" charset="0"/>
              </a:rPr>
              <a:t>Legal mandates </a:t>
            </a:r>
          </a:p>
          <a:p>
            <a:pPr>
              <a:lnSpc>
                <a:spcPct val="100000"/>
              </a:lnSpc>
              <a:spcBef>
                <a:spcPts val="600"/>
              </a:spcBef>
              <a:spcAft>
                <a:spcPts val="600"/>
              </a:spcAft>
            </a:pPr>
            <a:r>
              <a:rPr lang="en-US" sz="2400" dirty="0">
                <a:latin typeface="Arial" panose="020B0604020202020204" pitchFamily="34" charset="0"/>
                <a:ea typeface="Verdana" panose="020B0604030504040204" pitchFamily="34" charset="0"/>
                <a:cs typeface="Arial" panose="020B0604020202020204" pitchFamily="34" charset="0"/>
              </a:rPr>
              <a:t>Lack of trust between the systems</a:t>
            </a:r>
          </a:p>
          <a:p>
            <a:pPr>
              <a:lnSpc>
                <a:spcPct val="100000"/>
              </a:lnSpc>
              <a:spcBef>
                <a:spcPts val="600"/>
              </a:spcBef>
              <a:spcAft>
                <a:spcPts val="600"/>
              </a:spcAft>
            </a:pPr>
            <a:r>
              <a:rPr lang="en-US" sz="2400" dirty="0">
                <a:latin typeface="Arial" panose="020B0604020202020204" pitchFamily="34" charset="0"/>
                <a:ea typeface="Verdana" panose="020B0604030504040204" pitchFamily="34" charset="0"/>
                <a:cs typeface="Arial" panose="020B0604020202020204" pitchFamily="34" charset="0"/>
              </a:rPr>
              <a:t>Competing timelines</a:t>
            </a:r>
          </a:p>
          <a:p>
            <a:pPr>
              <a:lnSpc>
                <a:spcPct val="100000"/>
              </a:lnSpc>
              <a:spcBef>
                <a:spcPts val="600"/>
              </a:spcBef>
              <a:spcAft>
                <a:spcPts val="600"/>
              </a:spcAft>
            </a:pPr>
            <a:r>
              <a:rPr lang="en-US" sz="2400" dirty="0">
                <a:latin typeface="Arial" panose="020B0604020202020204" pitchFamily="34" charset="0"/>
                <a:ea typeface="Verdana" panose="020B0604030504040204" pitchFamily="34" charset="0"/>
                <a:cs typeface="Arial" panose="020B0604020202020204" pitchFamily="34" charset="0"/>
              </a:rPr>
              <a:t>Caseload volume</a:t>
            </a:r>
          </a:p>
          <a:p>
            <a:pPr>
              <a:lnSpc>
                <a:spcPct val="100000"/>
              </a:lnSpc>
              <a:spcBef>
                <a:spcPts val="600"/>
              </a:spcBef>
              <a:spcAft>
                <a:spcPts val="600"/>
              </a:spcAft>
            </a:pPr>
            <a:r>
              <a:rPr lang="en-US" sz="2400" dirty="0">
                <a:latin typeface="Arial" panose="020B0604020202020204" pitchFamily="34" charset="0"/>
                <a:ea typeface="Verdana" panose="020B0604030504040204" pitchFamily="34" charset="0"/>
                <a:cs typeface="Arial" panose="020B0604020202020204" pitchFamily="34" charset="0"/>
              </a:rPr>
              <a:t>Confidentiality provisions</a:t>
            </a:r>
          </a:p>
          <a:p>
            <a:pPr>
              <a:lnSpc>
                <a:spcPct val="100000"/>
              </a:lnSpc>
              <a:spcBef>
                <a:spcPts val="600"/>
              </a:spcBef>
              <a:spcAft>
                <a:spcPts val="600"/>
              </a:spcAft>
            </a:pPr>
            <a:r>
              <a:rPr lang="en-US" sz="2400" dirty="0">
                <a:latin typeface="Arial" panose="020B0604020202020204" pitchFamily="34" charset="0"/>
                <a:ea typeface="Verdana" panose="020B0604030504040204" pitchFamily="34" charset="0"/>
                <a:cs typeface="Arial" panose="020B0604020202020204" pitchFamily="34" charset="0"/>
              </a:rPr>
              <a:t>Lack of a proper signed release of information in place</a:t>
            </a:r>
          </a:p>
        </p:txBody>
      </p:sp>
      <p:sp>
        <p:nvSpPr>
          <p:cNvPr id="5" name="Title 1"/>
          <p:cNvSpPr txBox="1">
            <a:spLocks/>
          </p:cNvSpPr>
          <p:nvPr/>
        </p:nvSpPr>
        <p:spPr>
          <a:xfrm>
            <a:off x="0" y="0"/>
            <a:ext cx="12192000" cy="1371600"/>
          </a:xfrm>
          <a:prstGeom prst="rect">
            <a:avLst/>
          </a:prstGeom>
          <a:solidFill>
            <a:srgbClr val="0F4162"/>
          </a:solidFill>
          <a:ln w="12700" cap="flat" cmpd="sng" algn="ctr">
            <a:solidFill>
              <a:srgbClr val="0F4162"/>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1641166"/>
            <a:r>
              <a:rPr lang="en-US" sz="4000" dirty="0">
                <a:solidFill>
                  <a:schemeClr val="bg1"/>
                </a:solidFill>
                <a:latin typeface="Arial" panose="020B0604020202020204" pitchFamily="34" charset="0"/>
                <a:cs typeface="Arial" panose="020B0604020202020204" pitchFamily="34" charset="0"/>
              </a:rPr>
              <a:t>Barriers to Effective </a:t>
            </a:r>
            <a:br>
              <a:rPr lang="en-US" sz="4000" dirty="0">
                <a:solidFill>
                  <a:schemeClr val="bg1"/>
                </a:solidFill>
                <a:latin typeface="Arial" panose="020B0604020202020204" pitchFamily="34" charset="0"/>
                <a:cs typeface="Arial" panose="020B0604020202020204" pitchFamily="34" charset="0"/>
              </a:rPr>
            </a:br>
            <a:r>
              <a:rPr lang="en-US" sz="4000" dirty="0">
                <a:solidFill>
                  <a:schemeClr val="bg1"/>
                </a:solidFill>
                <a:latin typeface="Arial" panose="020B0604020202020204" pitchFamily="34" charset="0"/>
                <a:cs typeface="Arial" panose="020B0604020202020204" pitchFamily="34" charset="0"/>
              </a:rPr>
              <a:t>Cross-Systems Communication</a:t>
            </a:r>
            <a:endParaRPr lang="en-US" sz="40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26421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1063254"/>
            <a:ext cx="9031518" cy="4678327"/>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Box 2"/>
          <p:cNvSpPr txBox="1"/>
          <p:nvPr/>
        </p:nvSpPr>
        <p:spPr>
          <a:xfrm>
            <a:off x="318977" y="2257887"/>
            <a:ext cx="9338163" cy="2585323"/>
          </a:xfrm>
          <a:prstGeom prst="rect">
            <a:avLst/>
          </a:prstGeom>
          <a:noFill/>
        </p:spPr>
        <p:txBody>
          <a:bodyPr wrap="square" rtlCol="0">
            <a:spAutoFit/>
          </a:bodyPr>
          <a:lstStyle/>
          <a:p>
            <a:endParaRPr lang="en-US" sz="5400" dirty="0">
              <a:solidFill>
                <a:prstClr val="white"/>
              </a:solidFill>
            </a:endParaRPr>
          </a:p>
          <a:p>
            <a:r>
              <a:rPr lang="en-US" sz="5400" dirty="0">
                <a:solidFill>
                  <a:prstClr val="white"/>
                </a:solidFill>
              </a:rPr>
              <a:t>Step 4: Develop Integrated Case Plans </a:t>
            </a:r>
            <a:endParaRPr lang="en-US" sz="5400" b="1" dirty="0">
              <a:solidFill>
                <a:prstClr val="white"/>
              </a:solidFill>
            </a:endParaRPr>
          </a:p>
        </p:txBody>
      </p:sp>
      <p:cxnSp>
        <p:nvCxnSpPr>
          <p:cNvPr id="5" name="Straight Connector 4"/>
          <p:cNvCxnSpPr/>
          <p:nvPr/>
        </p:nvCxnSpPr>
        <p:spPr>
          <a:xfrm>
            <a:off x="318977" y="285306"/>
            <a:ext cx="1153632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18977" y="6530162"/>
            <a:ext cx="1153632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308345" y="285306"/>
            <a:ext cx="10632"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1855301" y="285306"/>
            <a:ext cx="1"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70459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6117" y="2635706"/>
            <a:ext cx="4302760" cy="2573012"/>
          </a:xfrm>
        </p:spPr>
        <p:txBody>
          <a:bodyPr wrap="square">
            <a:spAutoFit/>
          </a:bodyPr>
          <a:lstStyle/>
          <a:p>
            <a:pPr marL="285750" lvl="1" indent="-285750">
              <a:lnSpc>
                <a:spcPct val="100000"/>
              </a:lnSpc>
              <a:spcBef>
                <a:spcPts val="0"/>
              </a:spcBef>
              <a:spcAft>
                <a:spcPts val="1000"/>
              </a:spcAft>
            </a:pPr>
            <a:r>
              <a:rPr lang="en-US" altLang="en-US" dirty="0">
                <a:latin typeface="Arial" panose="020B0604020202020204" pitchFamily="34" charset="0"/>
                <a:cs typeface="Arial" panose="020B0604020202020204" pitchFamily="34" charset="0"/>
              </a:rPr>
              <a:t>Assess safety and well-being of children throughout the case</a:t>
            </a:r>
          </a:p>
          <a:p>
            <a:pPr marL="285750" lvl="1" indent="-285750">
              <a:lnSpc>
                <a:spcPct val="100000"/>
              </a:lnSpc>
              <a:spcBef>
                <a:spcPts val="0"/>
              </a:spcBef>
              <a:spcAft>
                <a:spcPts val="1000"/>
              </a:spcAft>
            </a:pPr>
            <a:r>
              <a:rPr lang="en-US" altLang="en-US" dirty="0">
                <a:latin typeface="Arial" panose="020B0604020202020204" pitchFamily="34" charset="0"/>
                <a:cs typeface="Arial" panose="020B0604020202020204" pitchFamily="34" charset="0"/>
              </a:rPr>
              <a:t>Motivate parents to enter and continue treatment</a:t>
            </a:r>
          </a:p>
          <a:p>
            <a:pPr marL="0"/>
            <a:endParaRPr lang="en-US" sz="1800" dirty="0"/>
          </a:p>
        </p:txBody>
      </p:sp>
      <p:sp>
        <p:nvSpPr>
          <p:cNvPr id="4" name="Title 1"/>
          <p:cNvSpPr txBox="1">
            <a:spLocks/>
          </p:cNvSpPr>
          <p:nvPr/>
        </p:nvSpPr>
        <p:spPr>
          <a:xfrm>
            <a:off x="0" y="0"/>
            <a:ext cx="12192000" cy="1188720"/>
          </a:xfrm>
          <a:prstGeom prst="rect">
            <a:avLst/>
          </a:prstGeom>
          <a:solidFill>
            <a:srgbClr val="0F4162"/>
          </a:solidFill>
          <a:ln w="12700" cap="flat" cmpd="sng" algn="ctr">
            <a:solidFill>
              <a:srgbClr val="0F4162"/>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1641166"/>
            <a:r>
              <a:rPr lang="en-US" sz="4000" dirty="0">
                <a:solidFill>
                  <a:schemeClr val="bg1"/>
                </a:solidFill>
                <a:latin typeface="Arial" panose="020B0604020202020204" pitchFamily="34" charset="0"/>
                <a:cs typeface="Arial" panose="020B0604020202020204" pitchFamily="34" charset="0"/>
              </a:rPr>
              <a:t>Joint Case Plans</a:t>
            </a:r>
            <a:endParaRPr lang="en-US" sz="4000" dirty="0">
              <a:solidFill>
                <a:srgbClr val="FFFFFF"/>
              </a:solidFill>
              <a:latin typeface="Arial" panose="020B0604020202020204" pitchFamily="34" charset="0"/>
              <a:cs typeface="Arial" panose="020B0604020202020204" pitchFamily="34" charset="0"/>
            </a:endParaRPr>
          </a:p>
        </p:txBody>
      </p:sp>
      <p:sp>
        <p:nvSpPr>
          <p:cNvPr id="5" name="TextBox 4"/>
          <p:cNvSpPr txBox="1"/>
          <p:nvPr/>
        </p:nvSpPr>
        <p:spPr>
          <a:xfrm>
            <a:off x="766117" y="1954529"/>
            <a:ext cx="4302760" cy="523220"/>
          </a:xfrm>
          <a:prstGeom prst="rect">
            <a:avLst/>
          </a:prstGeom>
          <a:solidFill>
            <a:srgbClr val="65BCCD"/>
          </a:solidFill>
        </p:spPr>
        <p:txBody>
          <a:bodyPr wrap="square" rtlCol="0">
            <a:spAutoFit/>
          </a:bodyPr>
          <a:lstStyle/>
          <a:p>
            <a:pPr algn="ctr" defTabSz="457200"/>
            <a:r>
              <a:rPr lang="en-US" sz="2800" b="1" dirty="0">
                <a:solidFill>
                  <a:schemeClr val="bg1"/>
                </a:solidFill>
                <a:latin typeface="Arial" panose="020B0604020202020204" pitchFamily="34" charset="0"/>
                <a:cs typeface="Arial" panose="020B0604020202020204" pitchFamily="34" charset="0"/>
              </a:rPr>
              <a:t>Effective Case Plans</a:t>
            </a:r>
          </a:p>
        </p:txBody>
      </p:sp>
      <p:sp>
        <p:nvSpPr>
          <p:cNvPr id="6" name="TextBox 5"/>
          <p:cNvSpPr txBox="1"/>
          <p:nvPr/>
        </p:nvSpPr>
        <p:spPr>
          <a:xfrm>
            <a:off x="6539141" y="1954529"/>
            <a:ext cx="4702412" cy="523220"/>
          </a:xfrm>
          <a:prstGeom prst="rect">
            <a:avLst/>
          </a:prstGeom>
          <a:solidFill>
            <a:srgbClr val="65BCCD"/>
          </a:solidFill>
        </p:spPr>
        <p:txBody>
          <a:bodyPr wrap="square" rtlCol="0">
            <a:spAutoFit/>
          </a:bodyPr>
          <a:lstStyle/>
          <a:p>
            <a:pPr algn="ctr" defTabSz="457200"/>
            <a:r>
              <a:rPr lang="en-US" sz="2800" b="1" dirty="0">
                <a:solidFill>
                  <a:schemeClr val="bg1"/>
                </a:solidFill>
                <a:latin typeface="Arial" panose="020B0604020202020204" pitchFamily="34" charset="0"/>
                <a:cs typeface="Arial" panose="020B0604020202020204" pitchFamily="34" charset="0"/>
              </a:rPr>
              <a:t>Using Social Work Skills</a:t>
            </a:r>
          </a:p>
        </p:txBody>
      </p:sp>
      <p:sp>
        <p:nvSpPr>
          <p:cNvPr id="7" name="Rectangle 6"/>
          <p:cNvSpPr/>
          <p:nvPr/>
        </p:nvSpPr>
        <p:spPr>
          <a:xfrm>
            <a:off x="6539141" y="2635706"/>
            <a:ext cx="4702412" cy="2067233"/>
          </a:xfrm>
          <a:prstGeom prst="rect">
            <a:avLst/>
          </a:prstGeom>
        </p:spPr>
        <p:txBody>
          <a:bodyPr wrap="square">
            <a:spAutoFit/>
          </a:bodyPr>
          <a:lstStyle/>
          <a:p>
            <a:pPr marL="285750" lvl="1" indent="-285750">
              <a:lnSpc>
                <a:spcPct val="100000"/>
              </a:lnSpc>
              <a:spcBef>
                <a:spcPts val="0"/>
              </a:spcBef>
              <a:spcAft>
                <a:spcPts val="1000"/>
              </a:spcAft>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Initial relationship that demonstrates concern about parents’ well-being</a:t>
            </a:r>
          </a:p>
          <a:p>
            <a:pPr marL="285750" lvl="1" indent="-285750">
              <a:lnSpc>
                <a:spcPct val="100000"/>
              </a:lnSpc>
              <a:spcBef>
                <a:spcPts val="0"/>
              </a:spcBef>
              <a:spcAft>
                <a:spcPts val="1000"/>
              </a:spcAft>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Collaboration with service providers</a:t>
            </a:r>
          </a:p>
        </p:txBody>
      </p:sp>
    </p:spTree>
    <p:extLst>
      <p:ext uri="{BB962C8B-B14F-4D97-AF65-F5344CB8AC3E}">
        <p14:creationId xmlns:p14="http://schemas.microsoft.com/office/powerpoint/2010/main" val="2976055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446024" y="1554480"/>
            <a:ext cx="11299952" cy="4755148"/>
          </a:xfrm>
          <a:prstGeom prst="rect">
            <a:avLst/>
          </a:prstGeom>
          <a:solidFill>
            <a:schemeClr val="bg1"/>
          </a:solid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45161" tIns="30480" rIns="170688" bIns="30480" numCol="1" spcCol="1270" anchor="t" anchorCtr="0">
            <a:spAutoFit/>
          </a:bodyPr>
          <a:lstStyle/>
          <a:p>
            <a:pPr marL="347663" lvl="1" indent="-347663">
              <a:spcBef>
                <a:spcPts val="600"/>
              </a:spcBef>
              <a:spcAft>
                <a:spcPts val="600"/>
              </a:spcAft>
              <a:buFontTx/>
              <a:buChar char="••"/>
            </a:pPr>
            <a:r>
              <a:rPr lang="en-US" sz="2400" dirty="0">
                <a:solidFill>
                  <a:schemeClr val="tx1"/>
                </a:solidFill>
                <a:latin typeface="Arial" panose="020B0604020202020204" pitchFamily="34" charset="0"/>
                <a:cs typeface="Arial" panose="020B0604020202020204" pitchFamily="34" charset="0"/>
              </a:rPr>
              <a:t>Incorporate objectives related to parents’ treatment and recovery</a:t>
            </a:r>
          </a:p>
          <a:p>
            <a:pPr marL="347663" lvl="1" indent="-347663">
              <a:spcBef>
                <a:spcPts val="600"/>
              </a:spcBef>
              <a:spcAft>
                <a:spcPts val="600"/>
              </a:spcAft>
              <a:buFontTx/>
              <a:buChar char="••"/>
            </a:pPr>
            <a:r>
              <a:rPr lang="en-US" sz="2400" dirty="0">
                <a:solidFill>
                  <a:schemeClr val="tx1"/>
                </a:solidFill>
                <a:latin typeface="Arial" panose="020B0604020202020204" pitchFamily="34" charset="0"/>
                <a:cs typeface="Arial" panose="020B0604020202020204" pitchFamily="34" charset="0"/>
              </a:rPr>
              <a:t>Ensure that child welfare case plans and treatment plans do not conflict</a:t>
            </a:r>
          </a:p>
          <a:p>
            <a:pPr marL="347663" lvl="1" indent="-347663">
              <a:spcBef>
                <a:spcPts val="600"/>
              </a:spcBef>
              <a:spcAft>
                <a:spcPts val="600"/>
              </a:spcAft>
              <a:buFontTx/>
              <a:buChar char="••"/>
            </a:pPr>
            <a:r>
              <a:rPr lang="en-US" sz="2400" dirty="0">
                <a:solidFill>
                  <a:schemeClr val="tx1"/>
                </a:solidFill>
                <a:latin typeface="Arial" panose="020B0604020202020204" pitchFamily="34" charset="0"/>
                <a:cs typeface="Arial" panose="020B0604020202020204" pitchFamily="34" charset="0"/>
              </a:rPr>
              <a:t>Include joint reviews of the case plans with treatment professionals and family</a:t>
            </a:r>
          </a:p>
          <a:p>
            <a:pPr marL="347663" lvl="1" indent="-347663">
              <a:spcBef>
                <a:spcPts val="600"/>
              </a:spcBef>
              <a:spcAft>
                <a:spcPts val="600"/>
              </a:spcAft>
              <a:buFontTx/>
              <a:buChar char="••"/>
            </a:pPr>
            <a:r>
              <a:rPr lang="en-US" sz="2400" dirty="0">
                <a:solidFill>
                  <a:schemeClr val="tx1"/>
                </a:solidFill>
                <a:latin typeface="Arial" panose="020B0604020202020204" pitchFamily="34" charset="0"/>
                <a:cs typeface="Arial" panose="020B0604020202020204" pitchFamily="34" charset="0"/>
              </a:rPr>
              <a:t>Share case plans with treatment providers</a:t>
            </a:r>
          </a:p>
          <a:p>
            <a:pPr marL="347663" lvl="1" indent="-347663">
              <a:spcBef>
                <a:spcPts val="600"/>
              </a:spcBef>
              <a:spcAft>
                <a:spcPts val="600"/>
              </a:spcAft>
              <a:buFontTx/>
              <a:buChar char="••"/>
            </a:pPr>
            <a:r>
              <a:rPr lang="en-US" sz="2400" dirty="0">
                <a:solidFill>
                  <a:schemeClr val="tx1"/>
                </a:solidFill>
                <a:latin typeface="Arial" panose="020B0604020202020204" pitchFamily="34" charset="0"/>
                <a:cs typeface="Arial" panose="020B0604020202020204" pitchFamily="34" charset="0"/>
              </a:rPr>
              <a:t>Regularly review parents’ progress to meet the qualitative and quantitative goals of the case plan, especially when critical events occur</a:t>
            </a:r>
            <a:endParaRPr lang="en-US" sz="2400" dirty="0">
              <a:latin typeface="Arial" panose="020B0604020202020204" pitchFamily="34" charset="0"/>
              <a:cs typeface="Arial" panose="020B0604020202020204" pitchFamily="34" charset="0"/>
            </a:endParaRPr>
          </a:p>
          <a:p>
            <a:pPr marL="347663" lvl="1" indent="-347663">
              <a:spcBef>
                <a:spcPts val="600"/>
              </a:spcBef>
              <a:spcAft>
                <a:spcPts val="600"/>
              </a:spcAft>
              <a:buFontTx/>
              <a:buChar char="••"/>
            </a:pPr>
            <a:r>
              <a:rPr lang="en-US" sz="2400" dirty="0">
                <a:latin typeface="Arial" panose="020B0604020202020204" pitchFamily="34" charset="0"/>
                <a:cs typeface="Arial" panose="020B0604020202020204" pitchFamily="34" charset="0"/>
              </a:rPr>
              <a:t>Include indicators of parents’ capacities to meet the needs of their children and outcome data pertaining to the case plans</a:t>
            </a:r>
          </a:p>
          <a:p>
            <a:pPr marL="347663" lvl="1" indent="-347663">
              <a:spcBef>
                <a:spcPts val="600"/>
              </a:spcBef>
              <a:spcAft>
                <a:spcPts val="600"/>
              </a:spcAft>
              <a:buFontTx/>
              <a:buChar char="••"/>
            </a:pPr>
            <a:r>
              <a:rPr lang="en-US" sz="2400" dirty="0">
                <a:latin typeface="Arial" panose="020B0604020202020204" pitchFamily="34" charset="0"/>
                <a:cs typeface="Arial" panose="020B0604020202020204" pitchFamily="34" charset="0"/>
              </a:rPr>
              <a:t>Regularly monitor and share progress with treatment counselors</a:t>
            </a:r>
          </a:p>
          <a:p>
            <a:pPr marL="347663" lvl="1" indent="-347663">
              <a:spcAft>
                <a:spcPts val="1000"/>
              </a:spcAft>
              <a:buFontTx/>
              <a:buChar char="••"/>
            </a:pPr>
            <a:endParaRPr lang="en-US" sz="2400" dirty="0">
              <a:solidFill>
                <a:schemeClr val="tx1"/>
              </a:solidFill>
              <a:latin typeface="Arial" panose="020B0604020202020204" pitchFamily="34" charset="0"/>
              <a:cs typeface="Arial" panose="020B0604020202020204" pitchFamily="34" charset="0"/>
            </a:endParaRPr>
          </a:p>
        </p:txBody>
      </p:sp>
      <p:sp>
        <p:nvSpPr>
          <p:cNvPr id="6" name="Title 1"/>
          <p:cNvSpPr txBox="1">
            <a:spLocks/>
          </p:cNvSpPr>
          <p:nvPr/>
        </p:nvSpPr>
        <p:spPr>
          <a:xfrm>
            <a:off x="0" y="-141948"/>
            <a:ext cx="12192000" cy="1188720"/>
          </a:xfrm>
          <a:prstGeom prst="rect">
            <a:avLst/>
          </a:prstGeom>
          <a:solidFill>
            <a:srgbClr val="0F4162"/>
          </a:solidFill>
          <a:ln w="12700" cap="flat" cmpd="sng" algn="ctr">
            <a:solidFill>
              <a:srgbClr val="0F4162"/>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1641166"/>
            <a:r>
              <a:rPr lang="en-US" sz="4000" dirty="0">
                <a:solidFill>
                  <a:schemeClr val="bg1"/>
                </a:solidFill>
                <a:latin typeface="Arial" panose="020B0604020202020204" pitchFamily="34" charset="0"/>
                <a:cs typeface="Arial" panose="020B0604020202020204" pitchFamily="34" charset="0"/>
              </a:rPr>
              <a:t>Joint Case Planning Activities</a:t>
            </a:r>
            <a:endParaRPr lang="en-US" sz="40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79344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0" y="1451428"/>
            <a:ext cx="11431252" cy="5181191"/>
          </a:xfrm>
          <a:solidFill>
            <a:schemeClr val="bg1"/>
          </a:solidFill>
        </p:spPr>
        <p:txBody>
          <a:bodyPr>
            <a:noAutofit/>
          </a:bodyPr>
          <a:lstStyle/>
          <a:p>
            <a:pPr marL="342900" lvl="1" indent="-342900">
              <a:lnSpc>
                <a:spcPct val="100000"/>
              </a:lnSpc>
              <a:spcBef>
                <a:spcPts val="600"/>
              </a:spcBef>
              <a:spcAft>
                <a:spcPts val="600"/>
              </a:spcAft>
            </a:pPr>
            <a:r>
              <a:rPr lang="en-US" dirty="0">
                <a:latin typeface="Arial" panose="020B0604020202020204" pitchFamily="34" charset="0"/>
                <a:cs typeface="Arial" panose="020B0604020202020204" pitchFamily="34" charset="0"/>
              </a:rPr>
              <a:t>Share new information with treatment professionals when there are changes that might create stresses for the parents or affect the parents’ participation in treatment</a:t>
            </a:r>
          </a:p>
          <a:p>
            <a:pPr marL="342900" lvl="1" indent="-342900">
              <a:lnSpc>
                <a:spcPct val="100000"/>
              </a:lnSpc>
              <a:spcBef>
                <a:spcPts val="600"/>
              </a:spcBef>
              <a:spcAft>
                <a:spcPts val="600"/>
              </a:spcAft>
            </a:pPr>
            <a:r>
              <a:rPr lang="en-US" dirty="0">
                <a:latin typeface="Arial" panose="020B0604020202020204" pitchFamily="34" charset="0"/>
                <a:cs typeface="Arial" panose="020B0604020202020204" pitchFamily="34" charset="0"/>
              </a:rPr>
              <a:t>Some examples of these changes could be:</a:t>
            </a:r>
          </a:p>
          <a:p>
            <a:pPr marL="804863" lvl="2" indent="-347663">
              <a:lnSpc>
                <a:spcPct val="100000"/>
              </a:lnSpc>
              <a:spcBef>
                <a:spcPts val="400"/>
              </a:spcBef>
              <a:spcAft>
                <a:spcPts val="400"/>
              </a:spcAft>
              <a:buFontTx/>
              <a:buChar char="••"/>
            </a:pPr>
            <a:r>
              <a:rPr lang="en-US" sz="2400" dirty="0">
                <a:latin typeface="Arial" panose="020B0604020202020204" pitchFamily="34" charset="0"/>
                <a:cs typeface="Arial" panose="020B0604020202020204" pitchFamily="34" charset="0"/>
              </a:rPr>
              <a:t>Visitation with children is being increased or unmonitored visits with children are being instituted</a:t>
            </a:r>
          </a:p>
          <a:p>
            <a:pPr marL="804863" lvl="2" indent="-347663">
              <a:lnSpc>
                <a:spcPct val="100000"/>
              </a:lnSpc>
              <a:spcBef>
                <a:spcPts val="400"/>
              </a:spcBef>
              <a:spcAft>
                <a:spcPts val="400"/>
              </a:spcAft>
              <a:buFontTx/>
              <a:buChar char="••"/>
            </a:pPr>
            <a:r>
              <a:rPr lang="en-US" sz="2400" dirty="0">
                <a:latin typeface="Arial" panose="020B0604020202020204" pitchFamily="34" charset="0"/>
                <a:cs typeface="Arial" panose="020B0604020202020204" pitchFamily="34" charset="0"/>
              </a:rPr>
              <a:t>Family group conferencing or team meetings occur</a:t>
            </a:r>
          </a:p>
          <a:p>
            <a:pPr marL="804863" lvl="2" indent="-347663">
              <a:lnSpc>
                <a:spcPct val="100000"/>
              </a:lnSpc>
              <a:spcBef>
                <a:spcPts val="400"/>
              </a:spcBef>
              <a:spcAft>
                <a:spcPts val="400"/>
              </a:spcAft>
              <a:buFontTx/>
              <a:buChar char="••"/>
            </a:pPr>
            <a:r>
              <a:rPr lang="en-US" sz="2400" dirty="0">
                <a:latin typeface="Arial" panose="020B0604020202020204" pitchFamily="34" charset="0"/>
                <a:cs typeface="Arial" panose="020B0604020202020204" pitchFamily="34" charset="0"/>
              </a:rPr>
              <a:t>The family’s case is being transferred to a new child welfare worker or to a different unit</a:t>
            </a:r>
          </a:p>
          <a:p>
            <a:pPr marL="804863" lvl="2" indent="-347663">
              <a:lnSpc>
                <a:spcPct val="100000"/>
              </a:lnSpc>
              <a:spcBef>
                <a:spcPts val="400"/>
              </a:spcBef>
              <a:spcAft>
                <a:spcPts val="400"/>
              </a:spcAft>
              <a:buFontTx/>
              <a:buChar char="••"/>
            </a:pPr>
            <a:r>
              <a:rPr lang="en-US" sz="2400" dirty="0">
                <a:latin typeface="Arial" panose="020B0604020202020204" pitchFamily="34" charset="0"/>
                <a:cs typeface="Arial" panose="020B0604020202020204" pitchFamily="34" charset="0"/>
              </a:rPr>
              <a:t>Unanticipated changes occur in any additional services that are part of the case plan</a:t>
            </a:r>
          </a:p>
          <a:p>
            <a:pPr marL="804863" lvl="2" indent="-347663">
              <a:lnSpc>
                <a:spcPct val="100000"/>
              </a:lnSpc>
              <a:spcBef>
                <a:spcPts val="400"/>
              </a:spcBef>
              <a:spcAft>
                <a:spcPts val="400"/>
              </a:spcAft>
              <a:buFontTx/>
              <a:buChar char="••"/>
            </a:pPr>
            <a:r>
              <a:rPr lang="en-US" sz="2400" dirty="0">
                <a:latin typeface="Arial" panose="020B0604020202020204" pitchFamily="34" charset="0"/>
                <a:cs typeface="Arial" panose="020B0604020202020204" pitchFamily="34" charset="0"/>
              </a:rPr>
              <a:t>The schedule of court hearings </a:t>
            </a:r>
            <a:r>
              <a:rPr lang="en-US" sz="2400" dirty="0" smtClean="0">
                <a:latin typeface="Arial" panose="020B0604020202020204" pitchFamily="34" charset="0"/>
                <a:cs typeface="Arial" panose="020B0604020202020204" pitchFamily="34" charset="0"/>
              </a:rPr>
              <a:t>changes</a:t>
            </a:r>
            <a:endParaRPr lang="en-US" sz="2400" dirty="0"/>
          </a:p>
        </p:txBody>
      </p:sp>
      <p:sp>
        <p:nvSpPr>
          <p:cNvPr id="4" name="Title 1"/>
          <p:cNvSpPr txBox="1">
            <a:spLocks/>
          </p:cNvSpPr>
          <p:nvPr/>
        </p:nvSpPr>
        <p:spPr>
          <a:xfrm>
            <a:off x="0" y="0"/>
            <a:ext cx="12192000" cy="1188720"/>
          </a:xfrm>
          <a:prstGeom prst="rect">
            <a:avLst/>
          </a:prstGeom>
          <a:solidFill>
            <a:srgbClr val="0F4162"/>
          </a:solidFill>
          <a:ln w="12700" cap="flat" cmpd="sng" algn="ctr">
            <a:solidFill>
              <a:srgbClr val="0F4162"/>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1641166"/>
            <a:r>
              <a:rPr lang="en-US" sz="4000" dirty="0">
                <a:solidFill>
                  <a:schemeClr val="bg1"/>
                </a:solidFill>
                <a:latin typeface="Arial" panose="020B0604020202020204" pitchFamily="34" charset="0"/>
                <a:cs typeface="Arial" panose="020B0604020202020204" pitchFamily="34" charset="0"/>
              </a:rPr>
              <a:t>Joint Case Planning Activities</a:t>
            </a:r>
            <a:endParaRPr lang="en-US" sz="40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50330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noChangeArrowheads="1"/>
          </p:cNvSpPr>
          <p:nvPr>
            <p:ph idx="1"/>
          </p:nvPr>
        </p:nvSpPr>
        <p:spPr bwMode="auto">
          <a:xfrm>
            <a:off x="3840480" y="1828800"/>
            <a:ext cx="7645400" cy="4071033"/>
          </a:xfrm>
          <a:prstGeom prst="rect">
            <a:avLst/>
          </a:prstGeom>
          <a:solidFill>
            <a:schemeClr val="bg1"/>
          </a:solidFill>
          <a:ln>
            <a:noFill/>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100000"/>
              </a:lnSpc>
              <a:spcBef>
                <a:spcPts val="600"/>
              </a:spcBef>
              <a:spcAft>
                <a:spcPts val="600"/>
              </a:spcAft>
            </a:pPr>
            <a:r>
              <a:rPr lang="en-US" altLang="en-US" sz="2400" dirty="0">
                <a:latin typeface="Arial" panose="020B0604020202020204" pitchFamily="34" charset="0"/>
                <a:cs typeface="Arial" panose="020B0604020202020204" pitchFamily="34" charset="0"/>
              </a:rPr>
              <a:t>Parents have improved their capacity to meet the needs of their children</a:t>
            </a:r>
          </a:p>
          <a:p>
            <a:pPr eaLnBrk="1" hangingPunct="1">
              <a:lnSpc>
                <a:spcPct val="100000"/>
              </a:lnSpc>
              <a:spcBef>
                <a:spcPts val="600"/>
              </a:spcBef>
              <a:spcAft>
                <a:spcPts val="600"/>
              </a:spcAft>
            </a:pPr>
            <a:r>
              <a:rPr lang="en-US" altLang="en-US" sz="2400" dirty="0">
                <a:latin typeface="Arial" panose="020B0604020202020204" pitchFamily="34" charset="0"/>
                <a:cs typeface="Arial" panose="020B0604020202020204" pitchFamily="34" charset="0"/>
              </a:rPr>
              <a:t>Parents have completed the recommended treatment program at an acceptable level, or are proceeding well enough to know that children are not at risk</a:t>
            </a:r>
          </a:p>
          <a:p>
            <a:pPr eaLnBrk="1" hangingPunct="1">
              <a:lnSpc>
                <a:spcPct val="100000"/>
              </a:lnSpc>
              <a:spcBef>
                <a:spcPts val="600"/>
              </a:spcBef>
              <a:spcAft>
                <a:spcPts val="600"/>
              </a:spcAft>
            </a:pPr>
            <a:r>
              <a:rPr lang="en-US" altLang="en-US" sz="2400" dirty="0">
                <a:latin typeface="Arial" panose="020B0604020202020204" pitchFamily="34" charset="0"/>
                <a:cs typeface="Arial" panose="020B0604020202020204" pitchFamily="34" charset="0"/>
              </a:rPr>
              <a:t>There are no remaining unsafe conditions or other conditions that pose a risk to children, based on a safety assessment</a:t>
            </a:r>
          </a:p>
        </p:txBody>
      </p:sp>
      <p:sp>
        <p:nvSpPr>
          <p:cNvPr id="5" name="Title 1"/>
          <p:cNvSpPr txBox="1">
            <a:spLocks/>
          </p:cNvSpPr>
          <p:nvPr/>
        </p:nvSpPr>
        <p:spPr>
          <a:xfrm>
            <a:off x="0" y="0"/>
            <a:ext cx="12192000" cy="1188720"/>
          </a:xfrm>
          <a:prstGeom prst="rect">
            <a:avLst/>
          </a:prstGeom>
          <a:solidFill>
            <a:srgbClr val="0F4162"/>
          </a:solidFill>
          <a:ln w="12700" cap="flat" cmpd="sng" algn="ctr">
            <a:solidFill>
              <a:srgbClr val="0F4162"/>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1641166"/>
            <a:r>
              <a:rPr lang="en-US" sz="4000" dirty="0">
                <a:solidFill>
                  <a:schemeClr val="bg1"/>
                </a:solidFill>
                <a:latin typeface="Arial" panose="020B0604020202020204" pitchFamily="34" charset="0"/>
                <a:cs typeface="Arial" panose="020B0604020202020204" pitchFamily="34" charset="0"/>
              </a:rPr>
              <a:t>Joint Case Reviews: Considerations</a:t>
            </a:r>
            <a:endParaRPr lang="en-US" sz="4000" dirty="0">
              <a:solidFill>
                <a:srgbClr val="FFFFFF"/>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13863" t="13123" r="58067" b="6591"/>
          <a:stretch/>
        </p:blipFill>
        <p:spPr>
          <a:xfrm>
            <a:off x="376118" y="1434232"/>
            <a:ext cx="2942126" cy="5167581"/>
          </a:xfrm>
          <a:prstGeom prst="rect">
            <a:avLst/>
          </a:prstGeom>
          <a:ln>
            <a:noFill/>
          </a:ln>
          <a:effectLst>
            <a:softEdge rad="112500"/>
          </a:effectLst>
        </p:spPr>
      </p:pic>
    </p:spTree>
    <p:extLst>
      <p:ext uri="{BB962C8B-B14F-4D97-AF65-F5344CB8AC3E}">
        <p14:creationId xmlns:p14="http://schemas.microsoft.com/office/powerpoint/2010/main" val="35173899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13863" t="13123" r="58067" b="6591"/>
          <a:stretch/>
        </p:blipFill>
        <p:spPr>
          <a:xfrm>
            <a:off x="-1" y="978949"/>
            <a:ext cx="3348507" cy="5881352"/>
          </a:xfrm>
          <a:prstGeom prst="rect">
            <a:avLst/>
          </a:prstGeom>
        </p:spPr>
      </p:pic>
      <p:sp>
        <p:nvSpPr>
          <p:cNvPr id="4" name="Content Placeholder 3"/>
          <p:cNvSpPr>
            <a:spLocks noGrp="1" noChangeArrowheads="1"/>
          </p:cNvSpPr>
          <p:nvPr>
            <p:ph idx="1"/>
          </p:nvPr>
        </p:nvSpPr>
        <p:spPr bwMode="auto">
          <a:xfrm>
            <a:off x="3840480" y="1828800"/>
            <a:ext cx="7361298" cy="4351338"/>
          </a:xfrm>
          <a:prstGeom prst="rect">
            <a:avLst/>
          </a:prstGeom>
          <a:solidFill>
            <a:schemeClr val="bg1"/>
          </a:solidFill>
          <a:ln>
            <a:noFill/>
          </a:ln>
        </p:spPr>
        <p:txBody>
          <a:bodyPr vert="horz" wrap="square" lIns="91440" tIns="45720" rIns="91440" bIns="45720" numCol="1" anchor="t" anchorCtr="0" compatLnSpc="1">
            <a:prstTxWarp prst="textNoShape">
              <a:avLst/>
            </a:prstTxWarp>
            <a:normAutofit lnSpcReduction="10000"/>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100000"/>
              </a:lnSpc>
              <a:spcBef>
                <a:spcPts val="600"/>
              </a:spcBef>
              <a:spcAft>
                <a:spcPts val="600"/>
              </a:spcAft>
            </a:pPr>
            <a:r>
              <a:rPr lang="en-US" altLang="en-US" sz="2400" dirty="0">
                <a:latin typeface="Arial" panose="020B0604020202020204" pitchFamily="34" charset="0"/>
                <a:cs typeface="Arial" panose="020B0604020202020204" pitchFamily="34" charset="0"/>
              </a:rPr>
              <a:t>There are no additional reports of child abuse or neglect</a:t>
            </a:r>
          </a:p>
          <a:p>
            <a:pPr eaLnBrk="1" hangingPunct="1">
              <a:lnSpc>
                <a:spcPct val="100000"/>
              </a:lnSpc>
              <a:spcBef>
                <a:spcPts val="600"/>
              </a:spcBef>
              <a:spcAft>
                <a:spcPts val="600"/>
              </a:spcAft>
            </a:pPr>
            <a:r>
              <a:rPr lang="en-US" altLang="en-US" sz="2400" dirty="0">
                <a:latin typeface="Arial" panose="020B0604020202020204" pitchFamily="34" charset="0"/>
                <a:cs typeface="Arial" panose="020B0604020202020204" pitchFamily="34" charset="0"/>
              </a:rPr>
              <a:t>Positive family supports and community links are available when needed</a:t>
            </a:r>
          </a:p>
          <a:p>
            <a:pPr eaLnBrk="1" hangingPunct="1">
              <a:lnSpc>
                <a:spcPct val="100000"/>
              </a:lnSpc>
              <a:spcBef>
                <a:spcPts val="600"/>
              </a:spcBef>
              <a:spcAft>
                <a:spcPts val="600"/>
              </a:spcAft>
            </a:pPr>
            <a:r>
              <a:rPr lang="en-US" altLang="en-US" sz="2400" dirty="0">
                <a:latin typeface="Arial" panose="020B0604020202020204" pitchFamily="34" charset="0"/>
                <a:cs typeface="Arial" panose="020B0604020202020204" pitchFamily="34" charset="0"/>
              </a:rPr>
              <a:t>A safety plan is in place</a:t>
            </a:r>
          </a:p>
          <a:p>
            <a:pPr eaLnBrk="1" hangingPunct="1">
              <a:lnSpc>
                <a:spcPct val="100000"/>
              </a:lnSpc>
              <a:spcBef>
                <a:spcPts val="600"/>
              </a:spcBef>
              <a:spcAft>
                <a:spcPts val="600"/>
              </a:spcAft>
            </a:pPr>
            <a:r>
              <a:rPr lang="en-US" altLang="en-US" sz="2400" dirty="0">
                <a:latin typeface="Arial" panose="020B0604020202020204" pitchFamily="34" charset="0"/>
                <a:cs typeface="Arial" panose="020B0604020202020204" pitchFamily="34" charset="0"/>
              </a:rPr>
              <a:t>Parent demonstrates the ability and willingness to use community supports</a:t>
            </a:r>
          </a:p>
          <a:p>
            <a:pPr eaLnBrk="1" hangingPunct="1">
              <a:lnSpc>
                <a:spcPct val="100000"/>
              </a:lnSpc>
              <a:spcBef>
                <a:spcPts val="600"/>
              </a:spcBef>
              <a:spcAft>
                <a:spcPts val="600"/>
              </a:spcAft>
            </a:pPr>
            <a:r>
              <a:rPr lang="en-US" altLang="en-US" sz="2400" dirty="0">
                <a:latin typeface="Arial" panose="020B0604020202020204" pitchFamily="34" charset="0"/>
                <a:cs typeface="Arial" panose="020B0604020202020204" pitchFamily="34" charset="0"/>
              </a:rPr>
              <a:t>Children have a safe, stable, and appropriate permanency goal of reunification, adoption, or another planned permanent living arrangement</a:t>
            </a:r>
          </a:p>
        </p:txBody>
      </p:sp>
      <p:sp>
        <p:nvSpPr>
          <p:cNvPr id="5" name="Title 1"/>
          <p:cNvSpPr txBox="1">
            <a:spLocks/>
          </p:cNvSpPr>
          <p:nvPr/>
        </p:nvSpPr>
        <p:spPr>
          <a:xfrm>
            <a:off x="0" y="0"/>
            <a:ext cx="12192000" cy="1188720"/>
          </a:xfrm>
          <a:prstGeom prst="rect">
            <a:avLst/>
          </a:prstGeom>
          <a:solidFill>
            <a:srgbClr val="0F4162"/>
          </a:solidFill>
          <a:ln w="12700" cap="flat" cmpd="sng" algn="ctr">
            <a:solidFill>
              <a:srgbClr val="0F4162"/>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1641166"/>
            <a:r>
              <a:rPr lang="en-US" sz="4000" dirty="0">
                <a:solidFill>
                  <a:schemeClr val="bg1"/>
                </a:solidFill>
                <a:latin typeface="Arial" panose="020B0604020202020204" pitchFamily="34" charset="0"/>
                <a:cs typeface="Arial" panose="020B0604020202020204" pitchFamily="34" charset="0"/>
              </a:rPr>
              <a:t>Joint Case Reviews: Considerations</a:t>
            </a:r>
            <a:endParaRPr lang="en-US" sz="40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30196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1063254"/>
            <a:ext cx="9031518" cy="4678327"/>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Box 2"/>
          <p:cNvSpPr txBox="1"/>
          <p:nvPr/>
        </p:nvSpPr>
        <p:spPr>
          <a:xfrm>
            <a:off x="478904" y="1284076"/>
            <a:ext cx="8860959" cy="4247317"/>
          </a:xfrm>
          <a:prstGeom prst="rect">
            <a:avLst/>
          </a:prstGeom>
          <a:noFill/>
        </p:spPr>
        <p:txBody>
          <a:bodyPr wrap="square" rtlCol="0">
            <a:spAutoFit/>
          </a:bodyPr>
          <a:lstStyle/>
          <a:p>
            <a:endParaRPr lang="en-US" sz="5400" dirty="0">
              <a:solidFill>
                <a:prstClr val="white"/>
              </a:solidFill>
            </a:endParaRPr>
          </a:p>
          <a:p>
            <a:r>
              <a:rPr lang="en-US" sz="5400" dirty="0">
                <a:solidFill>
                  <a:prstClr val="white"/>
                </a:solidFill>
              </a:rPr>
              <a:t>Step 5: Develop Shared Indicators to Monitor Progress and Evaluate Outcomes </a:t>
            </a:r>
            <a:endParaRPr lang="en-US" sz="5400" b="1" dirty="0">
              <a:solidFill>
                <a:prstClr val="white"/>
              </a:solidFill>
            </a:endParaRPr>
          </a:p>
        </p:txBody>
      </p:sp>
      <p:cxnSp>
        <p:nvCxnSpPr>
          <p:cNvPr id="5" name="Straight Connector 4"/>
          <p:cNvCxnSpPr/>
          <p:nvPr/>
        </p:nvCxnSpPr>
        <p:spPr>
          <a:xfrm>
            <a:off x="318977" y="285306"/>
            <a:ext cx="1153632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18977" y="6530162"/>
            <a:ext cx="1153632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308345" y="285306"/>
            <a:ext cx="10632"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1855301" y="285306"/>
            <a:ext cx="1"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19566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1554480"/>
            <a:ext cx="9509759" cy="2400657"/>
          </a:xfrm>
          <a:prstGeom prst="rect">
            <a:avLst/>
          </a:prstGeom>
          <a:noFill/>
        </p:spPr>
        <p:txBody>
          <a:bodyPr wrap="square" rtlCol="0">
            <a:spAutoFit/>
          </a:bodyPr>
          <a:lstStyle/>
          <a:p>
            <a:pPr marL="342900" indent="-342900">
              <a:spcBef>
                <a:spcPts val="600"/>
              </a:spcBef>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What indicators are you trying to move?</a:t>
            </a:r>
          </a:p>
          <a:p>
            <a:pPr marL="342900" indent="-342900">
              <a:spcBef>
                <a:spcPts val="600"/>
              </a:spcBef>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What outcomes are the most important?</a:t>
            </a:r>
          </a:p>
          <a:p>
            <a:pPr marL="342900" indent="-342900">
              <a:spcBef>
                <a:spcPts val="600"/>
              </a:spcBef>
              <a:spcAft>
                <a:spcPts val="600"/>
              </a:spcAft>
              <a:buFont typeface="Arial" panose="020B0604020202020204" pitchFamily="34" charset="0"/>
              <a:buChar char="•"/>
            </a:pPr>
            <a:r>
              <a:rPr lang="en-US" sz="2400" dirty="0">
                <a:latin typeface="Arial" panose="020B0604020202020204" pitchFamily="34" charset="0"/>
                <a:ea typeface="Calibri" panose="020F0502020204030204" pitchFamily="34" charset="0"/>
                <a:cs typeface="Arial" panose="020B0604020202020204" pitchFamily="34" charset="0"/>
              </a:rPr>
              <a:t>Is there shared accountability for “moving the needle” in a measurable way?</a:t>
            </a:r>
          </a:p>
          <a:p>
            <a:pPr marL="342900" indent="-342900">
              <a:spcBef>
                <a:spcPts val="600"/>
              </a:spcBef>
              <a:spcAft>
                <a:spcPts val="600"/>
              </a:spcAft>
              <a:buFont typeface="Arial" panose="020B0604020202020204" pitchFamily="34" charset="0"/>
              <a:buChar char="•"/>
            </a:pPr>
            <a:r>
              <a:rPr lang="en-US" sz="2400" dirty="0">
                <a:latin typeface="Arial" panose="020B0604020202020204" pitchFamily="34" charset="0"/>
                <a:ea typeface="Calibri" panose="020F0502020204030204" pitchFamily="34" charset="0"/>
                <a:cs typeface="Arial" panose="020B0604020202020204" pitchFamily="34" charset="0"/>
              </a:rPr>
              <a:t>Whom are we comparing the clients to?</a:t>
            </a:r>
          </a:p>
        </p:txBody>
      </p:sp>
      <p:sp>
        <p:nvSpPr>
          <p:cNvPr id="6" name="Title 1"/>
          <p:cNvSpPr txBox="1">
            <a:spLocks/>
          </p:cNvSpPr>
          <p:nvPr/>
        </p:nvSpPr>
        <p:spPr>
          <a:xfrm>
            <a:off x="0" y="0"/>
            <a:ext cx="12192000" cy="1188720"/>
          </a:xfrm>
          <a:prstGeom prst="rect">
            <a:avLst/>
          </a:prstGeom>
          <a:solidFill>
            <a:srgbClr val="0F4162"/>
          </a:solidFill>
          <a:ln w="12700" cap="flat" cmpd="sng" algn="ctr">
            <a:solidFill>
              <a:srgbClr val="0F4162"/>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1641166"/>
            <a:r>
              <a:rPr lang="en-US" sz="4000" dirty="0">
                <a:solidFill>
                  <a:schemeClr val="bg1"/>
                </a:solidFill>
                <a:latin typeface="Arial" panose="020B0604020202020204" pitchFamily="34" charset="0"/>
                <a:cs typeface="Arial" panose="020B0604020202020204" pitchFamily="34" charset="0"/>
              </a:rPr>
              <a:t>Measuring Progress</a:t>
            </a:r>
            <a:endParaRPr lang="en-US" sz="4000" dirty="0">
              <a:solidFill>
                <a:srgbClr val="FFFFFF"/>
              </a:solidFill>
              <a:latin typeface="Arial" panose="020B0604020202020204" pitchFamily="34" charset="0"/>
              <a:cs typeface="Arial" panose="020B0604020202020204" pitchFamily="34" charset="0"/>
            </a:endParaRPr>
          </a:p>
        </p:txBody>
      </p:sp>
      <p:sp>
        <p:nvSpPr>
          <p:cNvPr id="5" name="TextBox 4"/>
          <p:cNvSpPr txBox="1"/>
          <p:nvPr/>
        </p:nvSpPr>
        <p:spPr>
          <a:xfrm>
            <a:off x="9144000" y="6476879"/>
            <a:ext cx="3048000" cy="307777"/>
          </a:xfrm>
          <a:prstGeom prst="rect">
            <a:avLst/>
          </a:prstGeom>
          <a:noFill/>
        </p:spPr>
        <p:txBody>
          <a:bodyPr wrap="square" rtlCol="0">
            <a:spAutoFit/>
          </a:bodyPr>
          <a:lstStyle/>
          <a:p>
            <a:r>
              <a:rPr lang="en-US" sz="1400" dirty="0">
                <a:latin typeface="Arial" panose="020B0604020202020204" pitchFamily="34" charset="0"/>
                <a:ea typeface="Yu Gothic UI Semibold" panose="020B0700000000000000" pitchFamily="34" charset="-128"/>
                <a:cs typeface="Arial" panose="020B0604020202020204" pitchFamily="34" charset="0"/>
              </a:rPr>
              <a:t>(Children and Family Futures, 2011)</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7764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p:cNvSpPr txBox="1">
            <a:spLocks/>
          </p:cNvSpPr>
          <p:nvPr/>
        </p:nvSpPr>
        <p:spPr>
          <a:xfrm>
            <a:off x="478255" y="2946536"/>
            <a:ext cx="11235489" cy="3783256"/>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pPr>
            <a:r>
              <a:rPr lang="en-US" sz="2400" dirty="0">
                <a:latin typeface="Arial" panose="020B0604020202020204" pitchFamily="34" charset="0"/>
                <a:cs typeface="Arial" panose="020B0604020202020204" pitchFamily="34" charset="0"/>
                <a:sym typeface="Helvetica Light"/>
              </a:rPr>
              <a:t>The need to protect client confidentiality will always be a significant barrier to case planning between our partner agencies</a:t>
            </a:r>
          </a:p>
          <a:p>
            <a:pPr>
              <a:lnSpc>
                <a:spcPct val="100000"/>
              </a:lnSpc>
              <a:spcBef>
                <a:spcPts val="600"/>
              </a:spcBef>
              <a:spcAft>
                <a:spcPts val="600"/>
              </a:spcAft>
            </a:pPr>
            <a:r>
              <a:rPr lang="en-US" sz="2400" dirty="0">
                <a:latin typeface="Arial" panose="020B0604020202020204" pitchFamily="34" charset="0"/>
                <a:cs typeface="Arial" panose="020B0604020202020204" pitchFamily="34" charset="0"/>
                <a:sym typeface="Helvetica Light"/>
              </a:rPr>
              <a:t>Substance use disorder treatment professionals involved with parents should have a voice in decisions about child safety, custody, and living arrangements</a:t>
            </a:r>
          </a:p>
          <a:p>
            <a:pPr>
              <a:lnSpc>
                <a:spcPct val="100000"/>
              </a:lnSpc>
              <a:spcBef>
                <a:spcPts val="600"/>
              </a:spcBef>
              <a:spcAft>
                <a:spcPts val="600"/>
              </a:spcAft>
            </a:pPr>
            <a:r>
              <a:rPr lang="en-US" sz="2400" dirty="0">
                <a:latin typeface="Arial" panose="020B0604020202020204" pitchFamily="34" charset="0"/>
                <a:cs typeface="Arial" panose="020B0604020202020204" pitchFamily="34" charset="0"/>
                <a:sym typeface="Helvetica Light"/>
              </a:rPr>
              <a:t>Child welfare workers should have a voice in decisions about treatment needs of parents with a substance use disorder</a:t>
            </a:r>
          </a:p>
        </p:txBody>
      </p:sp>
      <p:grpSp>
        <p:nvGrpSpPr>
          <p:cNvPr id="3" name="Group 2">
            <a:extLst>
              <a:ext uri="{FF2B5EF4-FFF2-40B4-BE49-F238E27FC236}">
                <a16:creationId xmlns:a16="http://schemas.microsoft.com/office/drawing/2014/main" xmlns="" id="{DABB30FC-5FD4-42D3-A4EF-8E4D971EE74E}"/>
              </a:ext>
            </a:extLst>
          </p:cNvPr>
          <p:cNvGrpSpPr/>
          <p:nvPr/>
        </p:nvGrpSpPr>
        <p:grpSpPr>
          <a:xfrm>
            <a:off x="576060" y="1364432"/>
            <a:ext cx="11235489" cy="1417640"/>
            <a:chOff x="576060" y="1132204"/>
            <a:chExt cx="11235489" cy="1417640"/>
          </a:xfrm>
        </p:grpSpPr>
        <p:sp>
          <p:nvSpPr>
            <p:cNvPr id="6" name="Rectangle 5"/>
            <p:cNvSpPr/>
            <p:nvPr/>
          </p:nvSpPr>
          <p:spPr>
            <a:xfrm>
              <a:off x="576060" y="1804928"/>
              <a:ext cx="11235489" cy="72190"/>
            </a:xfrm>
            <a:prstGeom prst="rect">
              <a:avLst/>
            </a:prstGeom>
            <a:solidFill>
              <a:srgbClr val="336B90"/>
            </a:solidFill>
            <a:ln>
              <a:solidFill>
                <a:schemeClr val="accent1"/>
              </a:solidFill>
            </a:ln>
          </p:spPr>
          <p:style>
            <a:lnRef idx="1">
              <a:schemeClr val="accent4"/>
            </a:lnRef>
            <a:fillRef idx="3">
              <a:schemeClr val="accent4"/>
            </a:fillRef>
            <a:effectRef idx="2">
              <a:schemeClr val="accent4"/>
            </a:effectRef>
            <a:fontRef idx="minor">
              <a:schemeClr val="lt1"/>
            </a:fontRef>
          </p:style>
          <p:txBody>
            <a:bodyPr rtlCol="0" anchor="ctr"/>
            <a:lstStyle/>
            <a:p>
              <a:pPr algn="ctr" defTabSz="412750" hangingPunct="0"/>
              <a:endParaRPr lang="en-US" sz="5000" b="1" kern="0" dirty="0">
                <a:solidFill>
                  <a:srgbClr val="297FD5">
                    <a:lumMod val="75000"/>
                  </a:srgbClr>
                </a:solidFill>
                <a:sym typeface="Helvetica Light"/>
              </a:endParaRPr>
            </a:p>
          </p:txBody>
        </p:sp>
        <p:sp>
          <p:nvSpPr>
            <p:cNvPr id="8" name="Oval 7"/>
            <p:cNvSpPr/>
            <p:nvPr/>
          </p:nvSpPr>
          <p:spPr>
            <a:xfrm>
              <a:off x="3171518" y="1132205"/>
              <a:ext cx="1521621" cy="1417639"/>
            </a:xfrm>
            <a:prstGeom prst="ellipse">
              <a:avLst/>
            </a:prstGeom>
            <a:solidFill>
              <a:srgbClr val="0F4263"/>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12750" hangingPunct="0"/>
              <a:r>
                <a:rPr lang="en-US" b="1" kern="0" dirty="0">
                  <a:solidFill>
                    <a:prstClr val="white"/>
                  </a:solidFill>
                  <a:latin typeface="Calibri" panose="020F0502020204030204" pitchFamily="34" charset="0"/>
                  <a:sym typeface="Helvetica Light"/>
                </a:rPr>
                <a:t>Disagree</a:t>
              </a:r>
            </a:p>
          </p:txBody>
        </p:sp>
        <p:sp>
          <p:nvSpPr>
            <p:cNvPr id="9" name="Oval 8"/>
            <p:cNvSpPr/>
            <p:nvPr/>
          </p:nvSpPr>
          <p:spPr>
            <a:xfrm>
              <a:off x="5432995" y="1132205"/>
              <a:ext cx="1521621" cy="1417639"/>
            </a:xfrm>
            <a:prstGeom prst="ellipse">
              <a:avLst/>
            </a:prstGeom>
            <a:solidFill>
              <a:srgbClr val="0F4263"/>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12750" hangingPunct="0"/>
              <a:r>
                <a:rPr lang="en-US" b="1" dirty="0">
                  <a:solidFill>
                    <a:prstClr val="white"/>
                  </a:solidFill>
                  <a:latin typeface="Calibri" panose="020F0502020204030204" pitchFamily="34" charset="0"/>
                  <a:sym typeface="Helvetica Light"/>
                </a:rPr>
                <a:t>Neutral</a:t>
              </a:r>
              <a:r>
                <a:rPr lang="en-US" b="1" kern="0" dirty="0">
                  <a:solidFill>
                    <a:prstClr val="white"/>
                  </a:solidFill>
                  <a:latin typeface="Calibri" panose="020F0502020204030204" pitchFamily="34" charset="0"/>
                  <a:ea typeface="SimSun" panose="02010600030101010101" pitchFamily="2" charset="-122"/>
                  <a:sym typeface="Helvetica Light"/>
                </a:rPr>
                <a:t> or Unsure</a:t>
              </a:r>
            </a:p>
          </p:txBody>
        </p:sp>
        <p:sp>
          <p:nvSpPr>
            <p:cNvPr id="10" name="Oval 9"/>
            <p:cNvSpPr/>
            <p:nvPr/>
          </p:nvSpPr>
          <p:spPr>
            <a:xfrm>
              <a:off x="7694472" y="1132204"/>
              <a:ext cx="1521621" cy="1417639"/>
            </a:xfrm>
            <a:prstGeom prst="ellipse">
              <a:avLst/>
            </a:prstGeom>
            <a:solidFill>
              <a:srgbClr val="0F4263"/>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12750" hangingPunct="0"/>
              <a:r>
                <a:rPr lang="en-US" b="1" kern="0" dirty="0">
                  <a:solidFill>
                    <a:prstClr val="white"/>
                  </a:solidFill>
                  <a:latin typeface="Calibri" panose="020F0502020204030204" pitchFamily="34" charset="0"/>
                  <a:sym typeface="Helvetica Light"/>
                </a:rPr>
                <a:t>Agree</a:t>
              </a:r>
            </a:p>
          </p:txBody>
        </p:sp>
        <p:sp>
          <p:nvSpPr>
            <p:cNvPr id="11" name="Oval 10"/>
            <p:cNvSpPr/>
            <p:nvPr/>
          </p:nvSpPr>
          <p:spPr>
            <a:xfrm>
              <a:off x="9961511" y="1132204"/>
              <a:ext cx="1521621" cy="1417639"/>
            </a:xfrm>
            <a:prstGeom prst="ellipse">
              <a:avLst/>
            </a:prstGeom>
            <a:solidFill>
              <a:srgbClr val="0F4263"/>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12750" hangingPunct="0"/>
              <a:r>
                <a:rPr lang="en-US" b="1" kern="0" dirty="0">
                  <a:solidFill>
                    <a:prstClr val="white"/>
                  </a:solidFill>
                  <a:latin typeface="Calibri" panose="020F0502020204030204" pitchFamily="34" charset="0"/>
                  <a:sym typeface="Helvetica Light"/>
                </a:rPr>
                <a:t>Strongly Agree</a:t>
              </a:r>
            </a:p>
          </p:txBody>
        </p:sp>
        <p:sp>
          <p:nvSpPr>
            <p:cNvPr id="12" name="Oval 11"/>
            <p:cNvSpPr/>
            <p:nvPr/>
          </p:nvSpPr>
          <p:spPr>
            <a:xfrm>
              <a:off x="904479" y="1132204"/>
              <a:ext cx="1521621" cy="1417639"/>
            </a:xfrm>
            <a:prstGeom prst="ellipse">
              <a:avLst/>
            </a:prstGeom>
            <a:solidFill>
              <a:srgbClr val="0F4263"/>
            </a:solidFill>
            <a:ln>
              <a:solidFill>
                <a:srgbClr val="0F4263"/>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12750" hangingPunct="0"/>
              <a:r>
                <a:rPr lang="en-US" b="1" kern="0" dirty="0">
                  <a:solidFill>
                    <a:prstClr val="white"/>
                  </a:solidFill>
                  <a:latin typeface="Calibri" panose="020F0502020204030204" pitchFamily="34" charset="0"/>
                  <a:sym typeface="Helvetica Light"/>
                </a:rPr>
                <a:t>Strongly Disagree</a:t>
              </a:r>
            </a:p>
          </p:txBody>
        </p:sp>
      </p:grpSp>
      <p:sp>
        <p:nvSpPr>
          <p:cNvPr id="13" name="TextBox 12"/>
          <p:cNvSpPr txBox="1"/>
          <p:nvPr/>
        </p:nvSpPr>
        <p:spPr>
          <a:xfrm>
            <a:off x="8506744" y="6422015"/>
            <a:ext cx="3291556" cy="307777"/>
          </a:xfrm>
          <a:prstGeom prst="rect">
            <a:avLst/>
          </a:prstGeom>
          <a:noFill/>
        </p:spPr>
        <p:txBody>
          <a:bodyPr wrap="square" rtlCol="0">
            <a:spAutoFit/>
          </a:bodyPr>
          <a:lstStyle/>
          <a:p>
            <a:r>
              <a:rPr lang="en-US" sz="1400" dirty="0">
                <a:solidFill>
                  <a:prstClr val="black"/>
                </a:solidFill>
              </a:rPr>
              <a:t>(Children and Family Futures, 2017)</a:t>
            </a:r>
          </a:p>
        </p:txBody>
      </p:sp>
      <p:sp>
        <p:nvSpPr>
          <p:cNvPr id="16" name="Rectangle 2">
            <a:extLst>
              <a:ext uri="{FF2B5EF4-FFF2-40B4-BE49-F238E27FC236}">
                <a16:creationId xmlns:a16="http://schemas.microsoft.com/office/drawing/2014/main" xmlns="" id="{4CE7A5A8-027F-4737-83DB-4E37B948A027}"/>
              </a:ext>
            </a:extLst>
          </p:cNvPr>
          <p:cNvSpPr txBox="1">
            <a:spLocks noChangeArrowheads="1"/>
          </p:cNvSpPr>
          <p:nvPr/>
        </p:nvSpPr>
        <p:spPr>
          <a:xfrm>
            <a:off x="0" y="0"/>
            <a:ext cx="12192000" cy="1188720"/>
          </a:xfrm>
          <a:prstGeom prst="rect">
            <a:avLst/>
          </a:prstGeom>
          <a:solidFill>
            <a:srgbClr val="0F426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defTabSz="1641166"/>
            <a:r>
              <a:rPr lang="en-US" sz="4000" dirty="0">
                <a:solidFill>
                  <a:srgbClr val="FFFFFF"/>
                </a:solidFill>
                <a:cs typeface="Arial" panose="020B0604020202020204" pitchFamily="34" charset="0"/>
              </a:rPr>
              <a:t>Collaborative Values Inventory</a:t>
            </a:r>
          </a:p>
        </p:txBody>
      </p:sp>
    </p:spTree>
    <p:extLst>
      <p:ext uri="{BB962C8B-B14F-4D97-AF65-F5344CB8AC3E}">
        <p14:creationId xmlns:p14="http://schemas.microsoft.com/office/powerpoint/2010/main" val="2034165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0"/>
            <a:ext cx="12192000" cy="1188720"/>
          </a:xfrm>
          <a:prstGeom prst="rect">
            <a:avLst/>
          </a:prstGeom>
          <a:solidFill>
            <a:srgbClr val="0F4162"/>
          </a:solidFill>
          <a:ln w="12700" cap="flat" cmpd="sng" algn="ctr">
            <a:solidFill>
              <a:srgbClr val="0F4162"/>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1641166"/>
            <a:r>
              <a:rPr lang="en-US" sz="4000" dirty="0">
                <a:solidFill>
                  <a:schemeClr val="bg1"/>
                </a:solidFill>
                <a:latin typeface="Arial" panose="020B0604020202020204" pitchFamily="34" charset="0"/>
                <a:cs typeface="Arial" panose="020B0604020202020204" pitchFamily="34" charset="0"/>
              </a:rPr>
              <a:t>Joint Outcomes</a:t>
            </a:r>
            <a:endParaRPr lang="en-US" sz="4000" dirty="0">
              <a:solidFill>
                <a:srgbClr val="FFFFFF"/>
              </a:solidFill>
              <a:latin typeface="Arial" panose="020B0604020202020204" pitchFamily="34" charset="0"/>
              <a:cs typeface="Arial" panose="020B0604020202020204" pitchFamily="34" charset="0"/>
            </a:endParaRPr>
          </a:p>
        </p:txBody>
      </p:sp>
      <p:sp>
        <p:nvSpPr>
          <p:cNvPr id="3" name="TextBox 2"/>
          <p:cNvSpPr txBox="1"/>
          <p:nvPr/>
        </p:nvSpPr>
        <p:spPr>
          <a:xfrm>
            <a:off x="225188" y="2489712"/>
            <a:ext cx="3194945" cy="2923877"/>
          </a:xfrm>
          <a:prstGeom prst="rect">
            <a:avLst/>
          </a:prstGeom>
          <a:noFill/>
        </p:spPr>
        <p:txBody>
          <a:bodyPr wrap="square" rtlCol="0">
            <a:spAutoFit/>
          </a:bodyPr>
          <a:lstStyle/>
          <a:p>
            <a:pPr marL="342900" indent="-342900">
              <a:spcBef>
                <a:spcPts val="600"/>
              </a:spcBef>
              <a:spcAft>
                <a:spcPts val="600"/>
              </a:spcAft>
              <a:buFont typeface="Arial" panose="020B0604020202020204" pitchFamily="34" charset="0"/>
              <a:buChar char="•"/>
            </a:pPr>
            <a:r>
              <a:rPr lang="en-US" sz="2200" dirty="0">
                <a:latin typeface="Arial" panose="020B0604020202020204" pitchFamily="34" charset="0"/>
                <a:cs typeface="Arial" panose="020B0604020202020204" pitchFamily="34" charset="0"/>
              </a:rPr>
              <a:t>Access to treatment</a:t>
            </a:r>
          </a:p>
          <a:p>
            <a:pPr marL="342900" indent="-342900">
              <a:spcBef>
                <a:spcPts val="600"/>
              </a:spcBef>
              <a:spcAft>
                <a:spcPts val="600"/>
              </a:spcAft>
              <a:buFont typeface="Arial" panose="020B0604020202020204" pitchFamily="34" charset="0"/>
              <a:buChar char="•"/>
            </a:pPr>
            <a:r>
              <a:rPr lang="en-US" sz="2200" dirty="0">
                <a:latin typeface="Arial" panose="020B0604020202020204" pitchFamily="34" charset="0"/>
                <a:cs typeface="Arial" panose="020B0604020202020204" pitchFamily="34" charset="0"/>
              </a:rPr>
              <a:t>Retention in treatment</a:t>
            </a:r>
          </a:p>
          <a:p>
            <a:pPr marL="342900" indent="-342900">
              <a:spcBef>
                <a:spcPts val="600"/>
              </a:spcBef>
              <a:spcAft>
                <a:spcPts val="600"/>
              </a:spcAft>
              <a:buFont typeface="Arial" panose="020B0604020202020204" pitchFamily="34" charset="0"/>
              <a:buChar char="•"/>
            </a:pPr>
            <a:r>
              <a:rPr lang="en-US" sz="2200" dirty="0">
                <a:latin typeface="Arial" panose="020B0604020202020204" pitchFamily="34" charset="0"/>
                <a:cs typeface="Arial" panose="020B0604020202020204" pitchFamily="34" charset="0"/>
              </a:rPr>
              <a:t>Positive discharge from treatment</a:t>
            </a:r>
          </a:p>
          <a:p>
            <a:pPr marL="342900" indent="-342900">
              <a:spcBef>
                <a:spcPts val="600"/>
              </a:spcBef>
              <a:spcAft>
                <a:spcPts val="600"/>
              </a:spcAft>
              <a:buFont typeface="Arial" panose="020B0604020202020204" pitchFamily="34" charset="0"/>
              <a:buChar char="•"/>
            </a:pPr>
            <a:r>
              <a:rPr lang="en-US" sz="2200" dirty="0">
                <a:latin typeface="Arial" panose="020B0604020202020204" pitchFamily="34" charset="0"/>
                <a:cs typeface="Arial" panose="020B0604020202020204" pitchFamily="34" charset="0"/>
              </a:rPr>
              <a:t>Reduction in substance use</a:t>
            </a:r>
          </a:p>
        </p:txBody>
      </p:sp>
      <p:sp>
        <p:nvSpPr>
          <p:cNvPr id="4" name="TextBox 3"/>
          <p:cNvSpPr txBox="1"/>
          <p:nvPr/>
        </p:nvSpPr>
        <p:spPr>
          <a:xfrm>
            <a:off x="8272270" y="2489712"/>
            <a:ext cx="3760957" cy="3570208"/>
          </a:xfrm>
          <a:prstGeom prst="rect">
            <a:avLst/>
          </a:prstGeom>
          <a:noFill/>
        </p:spPr>
        <p:txBody>
          <a:bodyPr wrap="square" rtlCol="0">
            <a:spAutoFit/>
          </a:bodyPr>
          <a:lstStyle/>
          <a:p>
            <a:pPr marL="342900" indent="-342900">
              <a:spcBef>
                <a:spcPts val="600"/>
              </a:spcBef>
              <a:spcAft>
                <a:spcPts val="600"/>
              </a:spcAft>
              <a:buFont typeface="Arial" panose="020B0604020202020204" pitchFamily="34" charset="0"/>
              <a:buChar char="•"/>
            </a:pPr>
            <a:r>
              <a:rPr lang="en-US" sz="2200" dirty="0">
                <a:latin typeface="Arial" panose="020B0604020202020204" pitchFamily="34" charset="0"/>
                <a:cs typeface="Arial" panose="020B0604020202020204" pitchFamily="34" charset="0"/>
              </a:rPr>
              <a:t>Child well-being</a:t>
            </a:r>
          </a:p>
          <a:p>
            <a:pPr marL="342900" indent="-342900">
              <a:spcBef>
                <a:spcPts val="600"/>
              </a:spcBef>
              <a:spcAft>
                <a:spcPts val="600"/>
              </a:spcAft>
              <a:buFont typeface="Arial" panose="020B0604020202020204" pitchFamily="34" charset="0"/>
              <a:buChar char="•"/>
            </a:pPr>
            <a:r>
              <a:rPr lang="en-US" sz="2200" dirty="0">
                <a:latin typeface="Arial" panose="020B0604020202020204" pitchFamily="34" charset="0"/>
                <a:cs typeface="Arial" panose="020B0604020202020204" pitchFamily="34" charset="0"/>
              </a:rPr>
              <a:t>Adult mental health status and reduction in trauma symptoms</a:t>
            </a:r>
          </a:p>
          <a:p>
            <a:pPr marL="342900" indent="-342900">
              <a:spcBef>
                <a:spcPts val="600"/>
              </a:spcBef>
              <a:spcAft>
                <a:spcPts val="600"/>
              </a:spcAft>
              <a:buFont typeface="Arial" panose="020B0604020202020204" pitchFamily="34" charset="0"/>
              <a:buChar char="•"/>
            </a:pPr>
            <a:r>
              <a:rPr lang="en-US" sz="2200" dirty="0">
                <a:latin typeface="Arial" panose="020B0604020202020204" pitchFamily="34" charset="0"/>
                <a:cs typeface="Arial" panose="020B0604020202020204" pitchFamily="34" charset="0"/>
              </a:rPr>
              <a:t>School attendance</a:t>
            </a:r>
          </a:p>
          <a:p>
            <a:pPr marL="342900" indent="-342900">
              <a:spcBef>
                <a:spcPts val="600"/>
              </a:spcBef>
              <a:spcAft>
                <a:spcPts val="600"/>
              </a:spcAft>
              <a:buFont typeface="Arial" panose="020B0604020202020204" pitchFamily="34" charset="0"/>
              <a:buChar char="•"/>
            </a:pPr>
            <a:r>
              <a:rPr lang="en-US" sz="2200" dirty="0">
                <a:latin typeface="Arial" panose="020B0604020202020204" pitchFamily="34" charset="0"/>
                <a:cs typeface="Arial" panose="020B0604020202020204" pitchFamily="34" charset="0"/>
              </a:rPr>
              <a:t>Parenting skills</a:t>
            </a:r>
          </a:p>
          <a:p>
            <a:pPr marL="342900" indent="-342900">
              <a:spcBef>
                <a:spcPts val="600"/>
              </a:spcBef>
              <a:spcAft>
                <a:spcPts val="600"/>
              </a:spcAft>
              <a:buFont typeface="Arial" panose="020B0604020202020204" pitchFamily="34" charset="0"/>
              <a:buChar char="•"/>
            </a:pPr>
            <a:r>
              <a:rPr lang="en-US" sz="2200" dirty="0">
                <a:latin typeface="Arial" panose="020B0604020202020204" pitchFamily="34" charset="0"/>
                <a:cs typeface="Arial" panose="020B0604020202020204" pitchFamily="34" charset="0"/>
              </a:rPr>
              <a:t>Family functioning</a:t>
            </a:r>
          </a:p>
          <a:p>
            <a:pPr marL="342900" indent="-342900">
              <a:spcBef>
                <a:spcPts val="600"/>
              </a:spcBef>
              <a:spcAft>
                <a:spcPts val="600"/>
              </a:spcAft>
              <a:buFont typeface="Arial" panose="020B0604020202020204" pitchFamily="34" charset="0"/>
              <a:buChar char="•"/>
            </a:pPr>
            <a:r>
              <a:rPr lang="en-US" sz="2200" dirty="0">
                <a:latin typeface="Arial" panose="020B0604020202020204" pitchFamily="34" charset="0"/>
                <a:cs typeface="Arial" panose="020B0604020202020204" pitchFamily="34" charset="0"/>
              </a:rPr>
              <a:t>Risk or protective factors</a:t>
            </a:r>
          </a:p>
        </p:txBody>
      </p:sp>
      <p:sp>
        <p:nvSpPr>
          <p:cNvPr id="5" name="TextBox 4"/>
          <p:cNvSpPr txBox="1"/>
          <p:nvPr/>
        </p:nvSpPr>
        <p:spPr>
          <a:xfrm>
            <a:off x="4103993" y="2489712"/>
            <a:ext cx="3774809" cy="3262432"/>
          </a:xfrm>
          <a:prstGeom prst="rect">
            <a:avLst/>
          </a:prstGeom>
          <a:noFill/>
        </p:spPr>
        <p:txBody>
          <a:bodyPr wrap="square" rtlCol="0">
            <a:spAutoFit/>
          </a:bodyPr>
          <a:lstStyle/>
          <a:p>
            <a:pPr marL="342900" indent="-342900">
              <a:spcBef>
                <a:spcPts val="600"/>
              </a:spcBef>
              <a:spcAft>
                <a:spcPts val="600"/>
              </a:spcAft>
              <a:buFont typeface="Arial" panose="020B0604020202020204" pitchFamily="34" charset="0"/>
              <a:buChar char="•"/>
            </a:pPr>
            <a:r>
              <a:rPr lang="en-US" sz="2200" dirty="0">
                <a:latin typeface="Arial" panose="020B0604020202020204" pitchFamily="34" charset="0"/>
                <a:cs typeface="Arial" panose="020B0604020202020204" pitchFamily="34" charset="0"/>
              </a:rPr>
              <a:t>Children remaining at home</a:t>
            </a:r>
          </a:p>
          <a:p>
            <a:pPr marL="342900" indent="-342900">
              <a:spcBef>
                <a:spcPts val="600"/>
              </a:spcBef>
              <a:spcAft>
                <a:spcPts val="600"/>
              </a:spcAft>
              <a:buFont typeface="Arial" panose="020B0604020202020204" pitchFamily="34" charset="0"/>
              <a:buChar char="•"/>
            </a:pPr>
            <a:r>
              <a:rPr lang="en-US" sz="2200" dirty="0">
                <a:latin typeface="Arial" panose="020B0604020202020204" pitchFamily="34" charset="0"/>
                <a:cs typeface="Arial" panose="020B0604020202020204" pitchFamily="34" charset="0"/>
              </a:rPr>
              <a:t>Occurrence of maltreatment</a:t>
            </a:r>
          </a:p>
          <a:p>
            <a:pPr marL="342900" indent="-342900">
              <a:spcBef>
                <a:spcPts val="600"/>
              </a:spcBef>
              <a:spcAft>
                <a:spcPts val="600"/>
              </a:spcAft>
              <a:buFont typeface="Arial" panose="020B0604020202020204" pitchFamily="34" charset="0"/>
              <a:buChar char="•"/>
            </a:pPr>
            <a:r>
              <a:rPr lang="en-US" sz="2200" dirty="0">
                <a:latin typeface="Arial" panose="020B0604020202020204" pitchFamily="34" charset="0"/>
                <a:cs typeface="Arial" panose="020B0604020202020204" pitchFamily="34" charset="0"/>
              </a:rPr>
              <a:t>Reduced length of stay in foster care</a:t>
            </a:r>
          </a:p>
          <a:p>
            <a:pPr marL="342900" indent="-342900">
              <a:spcBef>
                <a:spcPts val="600"/>
              </a:spcBef>
              <a:spcAft>
                <a:spcPts val="600"/>
              </a:spcAft>
              <a:buFont typeface="Arial" panose="020B0604020202020204" pitchFamily="34" charset="0"/>
              <a:buChar char="•"/>
            </a:pPr>
            <a:r>
              <a:rPr lang="en-US" sz="2200" dirty="0">
                <a:latin typeface="Arial" panose="020B0604020202020204" pitchFamily="34" charset="0"/>
                <a:cs typeface="Arial" panose="020B0604020202020204" pitchFamily="34" charset="0"/>
              </a:rPr>
              <a:t>Timeliness of reunification or permanency</a:t>
            </a:r>
          </a:p>
        </p:txBody>
      </p:sp>
      <p:sp>
        <p:nvSpPr>
          <p:cNvPr id="6" name="TextBox 5"/>
          <p:cNvSpPr txBox="1"/>
          <p:nvPr/>
        </p:nvSpPr>
        <p:spPr>
          <a:xfrm>
            <a:off x="4230164" y="1439564"/>
            <a:ext cx="3648638" cy="954107"/>
          </a:xfrm>
          <a:prstGeom prst="rect">
            <a:avLst/>
          </a:prstGeom>
          <a:solidFill>
            <a:srgbClr val="65BCCD"/>
          </a:solidFill>
        </p:spPr>
        <p:txBody>
          <a:bodyPr wrap="square" rtlCol="0">
            <a:spAutoFit/>
          </a:bodyPr>
          <a:lstStyle/>
          <a:p>
            <a:pPr algn="ctr" defTabSz="457200"/>
            <a:r>
              <a:rPr lang="en-US" sz="2800" b="1" dirty="0">
                <a:solidFill>
                  <a:schemeClr val="bg1"/>
                </a:solidFill>
                <a:latin typeface="Arial" panose="020B0604020202020204" pitchFamily="34" charset="0"/>
                <a:cs typeface="Arial" panose="020B0604020202020204" pitchFamily="34" charset="0"/>
              </a:rPr>
              <a:t>Child Welfare Outcomes </a:t>
            </a:r>
          </a:p>
        </p:txBody>
      </p:sp>
      <p:sp>
        <p:nvSpPr>
          <p:cNvPr id="7" name="TextBox 6"/>
          <p:cNvSpPr txBox="1"/>
          <p:nvPr/>
        </p:nvSpPr>
        <p:spPr>
          <a:xfrm>
            <a:off x="8253705" y="1439563"/>
            <a:ext cx="3779522" cy="954107"/>
          </a:xfrm>
          <a:prstGeom prst="rect">
            <a:avLst/>
          </a:prstGeom>
          <a:solidFill>
            <a:srgbClr val="65BCCD"/>
          </a:solidFill>
        </p:spPr>
        <p:txBody>
          <a:bodyPr wrap="square" rtlCol="0">
            <a:spAutoFit/>
          </a:bodyPr>
          <a:lstStyle/>
          <a:p>
            <a:pPr algn="ctr" defTabSz="457200"/>
            <a:r>
              <a:rPr lang="en-US" sz="2800" b="1" dirty="0">
                <a:solidFill>
                  <a:schemeClr val="bg1"/>
                </a:solidFill>
                <a:latin typeface="Arial" panose="020B0604020202020204" pitchFamily="34" charset="0"/>
                <a:cs typeface="Arial" panose="020B0604020202020204" pitchFamily="34" charset="0"/>
              </a:rPr>
              <a:t>Other Important Outcomes</a:t>
            </a:r>
          </a:p>
        </p:txBody>
      </p:sp>
      <p:sp>
        <p:nvSpPr>
          <p:cNvPr id="8" name="TextBox 7"/>
          <p:cNvSpPr txBox="1"/>
          <p:nvPr/>
        </p:nvSpPr>
        <p:spPr>
          <a:xfrm>
            <a:off x="225188" y="1428037"/>
            <a:ext cx="3648638" cy="954107"/>
          </a:xfrm>
          <a:prstGeom prst="rect">
            <a:avLst/>
          </a:prstGeom>
          <a:solidFill>
            <a:srgbClr val="65BCCD"/>
          </a:solidFill>
        </p:spPr>
        <p:txBody>
          <a:bodyPr wrap="square" rtlCol="0">
            <a:spAutoFit/>
          </a:bodyPr>
          <a:lstStyle/>
          <a:p>
            <a:pPr algn="ctr" defTabSz="457200"/>
            <a:r>
              <a:rPr lang="en-US" sz="2800" b="1" dirty="0">
                <a:solidFill>
                  <a:schemeClr val="bg1"/>
                </a:solidFill>
                <a:latin typeface="Arial" panose="020B0604020202020204" pitchFamily="34" charset="0"/>
                <a:cs typeface="Arial" panose="020B0604020202020204" pitchFamily="34" charset="0"/>
              </a:rPr>
              <a:t>Substance Use Outcomes </a:t>
            </a:r>
          </a:p>
        </p:txBody>
      </p:sp>
      <p:sp>
        <p:nvSpPr>
          <p:cNvPr id="9" name="TextBox 8"/>
          <p:cNvSpPr txBox="1"/>
          <p:nvPr/>
        </p:nvSpPr>
        <p:spPr>
          <a:xfrm>
            <a:off x="8998935" y="6472644"/>
            <a:ext cx="3034292"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(Children and Family Futures, 2011)</a:t>
            </a:r>
          </a:p>
        </p:txBody>
      </p:sp>
    </p:spTree>
    <p:extLst>
      <p:ext uri="{BB962C8B-B14F-4D97-AF65-F5344CB8AC3E}">
        <p14:creationId xmlns:p14="http://schemas.microsoft.com/office/powerpoint/2010/main" val="28903958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554480"/>
            <a:ext cx="10512552" cy="4622483"/>
          </a:xfrm>
          <a:solidFill>
            <a:schemeClr val="bg1"/>
          </a:solidFill>
        </p:spPr>
        <p:txBody>
          <a:bodyPr>
            <a:normAutofit/>
          </a:bodyPr>
          <a:lstStyle/>
          <a:p>
            <a:pPr marL="457189" indent="-457189">
              <a:lnSpc>
                <a:spcPct val="100000"/>
              </a:lnSpc>
              <a:spcBef>
                <a:spcPts val="600"/>
              </a:spcBef>
              <a:spcAft>
                <a:spcPts val="600"/>
              </a:spcAft>
            </a:pPr>
            <a:r>
              <a:rPr lang="en-US" sz="2400" dirty="0">
                <a:solidFill>
                  <a:prstClr val="black"/>
                </a:solidFill>
                <a:latin typeface="Arial" panose="020B0604020202020204" pitchFamily="34" charset="0"/>
                <a:cs typeface="Arial" panose="020B0604020202020204" pitchFamily="34" charset="0"/>
              </a:rPr>
              <a:t>Mutual respect, understanding, and trust</a:t>
            </a:r>
          </a:p>
          <a:p>
            <a:pPr marL="457189" indent="-457189">
              <a:lnSpc>
                <a:spcPct val="100000"/>
              </a:lnSpc>
              <a:spcBef>
                <a:spcPts val="600"/>
              </a:spcBef>
              <a:spcAft>
                <a:spcPts val="600"/>
              </a:spcAft>
            </a:pPr>
            <a:r>
              <a:rPr lang="en-US" sz="2400" dirty="0">
                <a:solidFill>
                  <a:prstClr val="black"/>
                </a:solidFill>
                <a:latin typeface="Arial" panose="020B0604020202020204" pitchFamily="34" charset="0"/>
                <a:cs typeface="Arial" panose="020B0604020202020204" pitchFamily="34" charset="0"/>
              </a:rPr>
              <a:t>Honest and frequent communication</a:t>
            </a:r>
          </a:p>
          <a:p>
            <a:pPr marL="457189" indent="-457189">
              <a:lnSpc>
                <a:spcPct val="100000"/>
              </a:lnSpc>
              <a:spcBef>
                <a:spcPts val="600"/>
              </a:spcBef>
              <a:spcAft>
                <a:spcPts val="600"/>
              </a:spcAft>
            </a:pPr>
            <a:r>
              <a:rPr lang="en-US" sz="2400" dirty="0">
                <a:solidFill>
                  <a:prstClr val="black"/>
                </a:solidFill>
                <a:latin typeface="Arial" panose="020B0604020202020204" pitchFamily="34" charset="0"/>
                <a:cs typeface="Arial" panose="020B0604020202020204" pitchFamily="34" charset="0"/>
              </a:rPr>
              <a:t>Collaboration in the interest of all participants</a:t>
            </a:r>
          </a:p>
          <a:p>
            <a:pPr marL="457189" indent="-457189">
              <a:lnSpc>
                <a:spcPct val="100000"/>
              </a:lnSpc>
              <a:spcBef>
                <a:spcPts val="600"/>
              </a:spcBef>
              <a:spcAft>
                <a:spcPts val="600"/>
              </a:spcAft>
            </a:pPr>
            <a:r>
              <a:rPr lang="en-US" sz="2400" dirty="0">
                <a:solidFill>
                  <a:prstClr val="black"/>
                </a:solidFill>
                <a:latin typeface="Arial" panose="020B0604020202020204" pitchFamily="34" charset="0"/>
                <a:cs typeface="Arial" panose="020B0604020202020204" pitchFamily="34" charset="0"/>
              </a:rPr>
              <a:t>Understanding of values and, when they are different, adoption of principles for working together</a:t>
            </a:r>
          </a:p>
          <a:p>
            <a:pPr marL="457189" indent="-457189">
              <a:lnSpc>
                <a:spcPct val="100000"/>
              </a:lnSpc>
              <a:spcBef>
                <a:spcPts val="600"/>
              </a:spcBef>
              <a:spcAft>
                <a:spcPts val="600"/>
              </a:spcAft>
            </a:pPr>
            <a:r>
              <a:rPr lang="en-US" sz="2400" dirty="0">
                <a:solidFill>
                  <a:prstClr val="black"/>
                </a:solidFill>
                <a:latin typeface="Arial" panose="020B0604020202020204" pitchFamily="34" charset="0"/>
                <a:cs typeface="Arial" panose="020B0604020202020204" pitchFamily="34" charset="0"/>
              </a:rPr>
              <a:t>Mutual sense of ownership on specific plans</a:t>
            </a:r>
          </a:p>
          <a:p>
            <a:pPr marL="457189" indent="-457189">
              <a:lnSpc>
                <a:spcPct val="100000"/>
              </a:lnSpc>
              <a:spcBef>
                <a:spcPts val="600"/>
              </a:spcBef>
              <a:spcAft>
                <a:spcPts val="600"/>
              </a:spcAft>
            </a:pPr>
            <a:r>
              <a:rPr lang="en-US" sz="2400" dirty="0">
                <a:solidFill>
                  <a:prstClr val="black"/>
                </a:solidFill>
                <a:latin typeface="Arial" panose="020B0604020202020204" pitchFamily="34" charset="0"/>
                <a:cs typeface="Arial" panose="020B0604020202020204" pitchFamily="34" charset="0"/>
              </a:rPr>
              <a:t>Jointly developed objectives for specific parents</a:t>
            </a:r>
          </a:p>
        </p:txBody>
      </p:sp>
      <p:sp>
        <p:nvSpPr>
          <p:cNvPr id="4" name="TextBox 3"/>
          <p:cNvSpPr txBox="1"/>
          <p:nvPr/>
        </p:nvSpPr>
        <p:spPr>
          <a:xfrm>
            <a:off x="0" y="0"/>
            <a:ext cx="12192000" cy="1188720"/>
          </a:xfrm>
          <a:prstGeom prst="rect">
            <a:avLst/>
          </a:prstGeom>
          <a:solidFill>
            <a:srgbClr val="0F4162"/>
          </a:solidFill>
          <a:ln w="12700" cap="flat" cmpd="sng" algn="ctr">
            <a:solidFill>
              <a:srgbClr val="0F4162"/>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defPPr>
              <a:defRPr lang="en-US"/>
            </a:defPPr>
            <a:lvl1pPr algn="ctr" defTabSz="1641166">
              <a:lnSpc>
                <a:spcPct val="90000"/>
              </a:lnSpc>
              <a:spcBef>
                <a:spcPct val="0"/>
              </a:spcBef>
              <a:buNone/>
              <a:defRPr sz="5700" b="1">
                <a:solidFill>
                  <a:srgbClr val="FFFFFF"/>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4000" b="0" dirty="0"/>
              <a:t>Creating a Collaborative Environment</a:t>
            </a:r>
          </a:p>
        </p:txBody>
      </p:sp>
    </p:spTree>
    <p:extLst>
      <p:ext uri="{BB962C8B-B14F-4D97-AF65-F5344CB8AC3E}">
        <p14:creationId xmlns:p14="http://schemas.microsoft.com/office/powerpoint/2010/main" val="6649677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61186" y="1841242"/>
            <a:ext cx="7030236" cy="5016758"/>
          </a:xfrm>
          <a:prstGeom prst="rect">
            <a:avLst/>
          </a:prstGeom>
          <a:noFill/>
        </p:spPr>
        <p:txBody>
          <a:bodyPr wrap="square" rtlCol="0">
            <a:spAutoFit/>
          </a:bodyPr>
          <a:lstStyle/>
          <a:p>
            <a:pPr algn="ctr" eaLnBrk="0" hangingPunct="0">
              <a:spcBef>
                <a:spcPts val="600"/>
              </a:spcBef>
              <a:spcAft>
                <a:spcPts val="600"/>
              </a:spcAft>
              <a:buClr>
                <a:srgbClr val="CC4757">
                  <a:lumMod val="50000"/>
                </a:srgbClr>
              </a:buClr>
              <a:buSzPct val="85000"/>
              <a:defRPr/>
            </a:pPr>
            <a:r>
              <a:rPr lang="en-US" sz="2400" b="1" dirty="0">
                <a:latin typeface="Arial" panose="020B0604020202020204" pitchFamily="34" charset="0"/>
                <a:ea typeface="Yu Gothic UI Semibold" panose="020B0700000000000000" pitchFamily="34" charset="-128"/>
                <a:cs typeface="Arial" panose="020B0604020202020204" pitchFamily="34" charset="0"/>
              </a:rPr>
              <a:t>A Program of the</a:t>
            </a:r>
            <a:r>
              <a:rPr lang="en-US" sz="2400" dirty="0">
                <a:latin typeface="Arial" panose="020B0604020202020204" pitchFamily="34" charset="0"/>
                <a:ea typeface="Yu Gothic UI Semibold" panose="020B0700000000000000" pitchFamily="34" charset="-128"/>
                <a:cs typeface="Arial" panose="020B0604020202020204" pitchFamily="34" charset="0"/>
              </a:rPr>
              <a:t> </a:t>
            </a:r>
          </a:p>
          <a:p>
            <a:pPr algn="ctr" eaLnBrk="0" hangingPunct="0">
              <a:spcBef>
                <a:spcPts val="600"/>
              </a:spcBef>
              <a:spcAft>
                <a:spcPts val="600"/>
              </a:spcAft>
              <a:buClr>
                <a:srgbClr val="CC4757">
                  <a:lumMod val="50000"/>
                </a:srgbClr>
              </a:buClr>
              <a:buSzPct val="85000"/>
              <a:defRPr/>
            </a:pPr>
            <a:r>
              <a:rPr lang="en-US" sz="2400" dirty="0">
                <a:latin typeface="Arial" panose="020B0604020202020204" pitchFamily="34" charset="0"/>
                <a:ea typeface="Yu Gothic UI Semibold" panose="020B0700000000000000" pitchFamily="34" charset="-128"/>
                <a:cs typeface="Arial" panose="020B0604020202020204" pitchFamily="34" charset="0"/>
              </a:rPr>
              <a:t>Substance Abuse and Mental Health Services Administration</a:t>
            </a:r>
          </a:p>
          <a:p>
            <a:pPr algn="ctr" eaLnBrk="0" hangingPunct="0">
              <a:spcBef>
                <a:spcPts val="600"/>
              </a:spcBef>
              <a:spcAft>
                <a:spcPts val="600"/>
              </a:spcAft>
              <a:buClr>
                <a:srgbClr val="CC4757">
                  <a:lumMod val="50000"/>
                </a:srgbClr>
              </a:buClr>
              <a:buSzPct val="85000"/>
              <a:defRPr/>
            </a:pPr>
            <a:r>
              <a:rPr lang="en-US" sz="2400" dirty="0">
                <a:latin typeface="Arial" panose="020B0604020202020204" pitchFamily="34" charset="0"/>
                <a:ea typeface="Yu Gothic UI Semibold" panose="020B0700000000000000" pitchFamily="34" charset="-128"/>
                <a:cs typeface="Arial" panose="020B0604020202020204" pitchFamily="34" charset="0"/>
              </a:rPr>
              <a:t>Center for Substance Abuse Treatment</a:t>
            </a:r>
          </a:p>
          <a:p>
            <a:pPr algn="ctr" eaLnBrk="0" hangingPunct="0">
              <a:spcBef>
                <a:spcPts val="600"/>
              </a:spcBef>
              <a:spcAft>
                <a:spcPts val="600"/>
              </a:spcAft>
              <a:buClr>
                <a:srgbClr val="CC4757">
                  <a:lumMod val="50000"/>
                </a:srgbClr>
              </a:buClr>
              <a:buSzPct val="85000"/>
              <a:defRPr/>
            </a:pPr>
            <a:r>
              <a:rPr lang="en-US" sz="2400" dirty="0">
                <a:latin typeface="Arial" panose="020B0604020202020204" pitchFamily="34" charset="0"/>
                <a:ea typeface="Yu Gothic UI Semibold" panose="020B0700000000000000" pitchFamily="34" charset="-128"/>
                <a:cs typeface="Arial" panose="020B0604020202020204" pitchFamily="34" charset="0"/>
              </a:rPr>
              <a:t>and the</a:t>
            </a:r>
          </a:p>
          <a:p>
            <a:pPr algn="ctr" eaLnBrk="0" hangingPunct="0">
              <a:spcBef>
                <a:spcPts val="600"/>
              </a:spcBef>
              <a:spcAft>
                <a:spcPts val="600"/>
              </a:spcAft>
              <a:buClr>
                <a:srgbClr val="CC4757">
                  <a:lumMod val="50000"/>
                </a:srgbClr>
              </a:buClr>
              <a:buSzPct val="85000"/>
              <a:defRPr/>
            </a:pPr>
            <a:r>
              <a:rPr lang="en-US" sz="2400" dirty="0">
                <a:latin typeface="Arial" panose="020B0604020202020204" pitchFamily="34" charset="0"/>
                <a:ea typeface="Yu Gothic UI Semibold" panose="020B0700000000000000" pitchFamily="34" charset="-128"/>
                <a:cs typeface="Arial" panose="020B0604020202020204" pitchFamily="34" charset="0"/>
              </a:rPr>
              <a:t>Administration on Children, Youth and Families</a:t>
            </a:r>
          </a:p>
          <a:p>
            <a:pPr algn="ctr" eaLnBrk="0" hangingPunct="0">
              <a:spcBef>
                <a:spcPts val="600"/>
              </a:spcBef>
              <a:spcAft>
                <a:spcPts val="600"/>
              </a:spcAft>
              <a:buClr>
                <a:srgbClr val="CC4757">
                  <a:lumMod val="50000"/>
                </a:srgbClr>
              </a:buClr>
              <a:buSzPct val="85000"/>
              <a:defRPr/>
            </a:pPr>
            <a:r>
              <a:rPr lang="en-US" sz="2400" dirty="0">
                <a:latin typeface="Arial" panose="020B0604020202020204" pitchFamily="34" charset="0"/>
                <a:ea typeface="Yu Gothic UI Semibold" panose="020B0700000000000000" pitchFamily="34" charset="-128"/>
                <a:cs typeface="Arial" panose="020B0604020202020204" pitchFamily="34" charset="0"/>
              </a:rPr>
              <a:t>Children’s Bureau</a:t>
            </a:r>
          </a:p>
          <a:p>
            <a:pPr algn="ctr" eaLnBrk="0" hangingPunct="0">
              <a:spcBef>
                <a:spcPts val="600"/>
              </a:spcBef>
              <a:spcAft>
                <a:spcPts val="600"/>
              </a:spcAft>
              <a:buClr>
                <a:srgbClr val="CC4757">
                  <a:lumMod val="50000"/>
                </a:srgbClr>
              </a:buClr>
              <a:buSzPct val="85000"/>
              <a:defRPr/>
            </a:pPr>
            <a:r>
              <a:rPr lang="en-US" sz="2400" dirty="0">
                <a:latin typeface="Arial" panose="020B0604020202020204" pitchFamily="34" charset="0"/>
                <a:ea typeface="Yu Gothic UI Semibold" panose="020B0700000000000000" pitchFamily="34" charset="-128"/>
                <a:cs typeface="Arial" panose="020B0604020202020204" pitchFamily="34" charset="0"/>
              </a:rPr>
              <a:t>Office on Child Abuse and Neglect</a:t>
            </a:r>
          </a:p>
          <a:p>
            <a:pPr algn="ctr" eaLnBrk="0" hangingPunct="0">
              <a:spcBef>
                <a:spcPts val="600"/>
              </a:spcBef>
              <a:spcAft>
                <a:spcPts val="600"/>
              </a:spcAft>
              <a:buClr>
                <a:srgbClr val="CC4757">
                  <a:lumMod val="50000"/>
                </a:srgbClr>
              </a:buClr>
              <a:buSzPct val="85000"/>
              <a:defRPr/>
            </a:pPr>
            <a:r>
              <a:rPr lang="en-US" sz="2400" b="1" dirty="0">
                <a:latin typeface="Arial" panose="020B0604020202020204" pitchFamily="34" charset="0"/>
                <a:ea typeface="Yu Gothic UI Semibold" panose="020B0700000000000000" pitchFamily="34" charset="-128"/>
                <a:cs typeface="Arial" panose="020B0604020202020204" pitchFamily="34" charset="0"/>
                <a:hlinkClick r:id="rId3"/>
              </a:rPr>
              <a:t>www.ncsacw.samhsa.gov</a:t>
            </a:r>
            <a:endParaRPr lang="en-US" sz="2400" b="1" dirty="0">
              <a:latin typeface="Arial" panose="020B0604020202020204" pitchFamily="34" charset="0"/>
              <a:ea typeface="Yu Gothic UI Semibold" panose="020B0700000000000000" pitchFamily="34" charset="-128"/>
              <a:cs typeface="Arial" panose="020B0604020202020204" pitchFamily="34" charset="0"/>
            </a:endParaRPr>
          </a:p>
          <a:p>
            <a:pPr algn="ctr" eaLnBrk="0" hangingPunct="0">
              <a:spcBef>
                <a:spcPts val="600"/>
              </a:spcBef>
              <a:spcAft>
                <a:spcPts val="600"/>
              </a:spcAft>
              <a:buClr>
                <a:srgbClr val="CC4757">
                  <a:lumMod val="50000"/>
                </a:srgbClr>
              </a:buClr>
              <a:buSzPct val="85000"/>
              <a:defRPr/>
            </a:pPr>
            <a:r>
              <a:rPr lang="en-US" sz="2400" b="1" dirty="0">
                <a:latin typeface="Arial" panose="020B0604020202020204" pitchFamily="34" charset="0"/>
                <a:ea typeface="Yu Gothic UI Semibold" panose="020B0700000000000000" pitchFamily="34" charset="-128"/>
                <a:cs typeface="Arial" panose="020B0604020202020204" pitchFamily="34" charset="0"/>
                <a:hlinkClick r:id="rId4"/>
              </a:rPr>
              <a:t>ncsacw@cffutures.org</a:t>
            </a:r>
            <a:r>
              <a:rPr lang="en-US" sz="2400" b="1" dirty="0">
                <a:latin typeface="Arial" panose="020B0604020202020204" pitchFamily="34" charset="0"/>
                <a:ea typeface="Yu Gothic UI Semibold" panose="020B0700000000000000" pitchFamily="34" charset="-128"/>
                <a:cs typeface="Arial" panose="020B0604020202020204" pitchFamily="34" charset="0"/>
              </a:rPr>
              <a:t> </a:t>
            </a:r>
            <a:endParaRPr lang="en-US" sz="2400" dirty="0">
              <a:latin typeface="Arial" panose="020B0604020202020204" pitchFamily="34" charset="0"/>
              <a:ea typeface="Yu Gothic UI Semibold" panose="020B0700000000000000" pitchFamily="34" charset="-128"/>
              <a:cs typeface="Arial" panose="020B0604020202020204" pitchFamily="34" charset="0"/>
            </a:endParaRP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1" t="3107" r="807" b="945"/>
          <a:stretch/>
        </p:blipFill>
        <p:spPr>
          <a:xfrm>
            <a:off x="256489" y="200394"/>
            <a:ext cx="4175811" cy="643263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80578" y="200394"/>
            <a:ext cx="6191452" cy="1448001"/>
          </a:xfrm>
          <a:prstGeom prst="rect">
            <a:avLst/>
          </a:prstGeom>
        </p:spPr>
      </p:pic>
    </p:spTree>
    <p:extLst>
      <p:ext uri="{BB962C8B-B14F-4D97-AF65-F5344CB8AC3E}">
        <p14:creationId xmlns:p14="http://schemas.microsoft.com/office/powerpoint/2010/main" val="33169664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63254"/>
            <a:ext cx="9031518" cy="4678327"/>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Box 2"/>
          <p:cNvSpPr txBox="1"/>
          <p:nvPr/>
        </p:nvSpPr>
        <p:spPr>
          <a:xfrm>
            <a:off x="488116" y="2433464"/>
            <a:ext cx="8374262" cy="3139321"/>
          </a:xfrm>
          <a:prstGeom prst="rect">
            <a:avLst/>
          </a:prstGeom>
          <a:noFill/>
        </p:spPr>
        <p:txBody>
          <a:bodyPr wrap="square" rtlCol="0">
            <a:spAutoFit/>
          </a:bodyPr>
          <a:lstStyle/>
          <a:p>
            <a:endParaRPr lang="en-US" sz="7200" dirty="0">
              <a:solidFill>
                <a:prstClr val="white"/>
              </a:solidFill>
            </a:endParaRPr>
          </a:p>
          <a:p>
            <a:r>
              <a:rPr lang="en-US" sz="5400" dirty="0">
                <a:solidFill>
                  <a:prstClr val="white"/>
                </a:solidFill>
              </a:rPr>
              <a:t>References</a:t>
            </a:r>
          </a:p>
          <a:p>
            <a:endParaRPr lang="en-US" sz="7200" b="1" dirty="0">
              <a:solidFill>
                <a:prstClr val="white"/>
              </a:solidFill>
            </a:endParaRPr>
          </a:p>
        </p:txBody>
      </p:sp>
      <p:cxnSp>
        <p:nvCxnSpPr>
          <p:cNvPr id="5" name="Straight Connector 4"/>
          <p:cNvCxnSpPr/>
          <p:nvPr/>
        </p:nvCxnSpPr>
        <p:spPr>
          <a:xfrm>
            <a:off x="318977" y="285306"/>
            <a:ext cx="1153632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18977" y="6530162"/>
            <a:ext cx="1153632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308345" y="285306"/>
            <a:ext cx="10632"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1855301" y="285306"/>
            <a:ext cx="1"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23984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88720"/>
          </a:xfrm>
        </p:spPr>
        <p:txBody>
          <a:bodyPr>
            <a:normAutofit/>
          </a:bodyPr>
          <a:lstStyle/>
          <a:p>
            <a:pPr algn="ctr"/>
            <a:r>
              <a:rPr lang="en-US" sz="4000" dirty="0"/>
              <a:t>References</a:t>
            </a:r>
          </a:p>
        </p:txBody>
      </p:sp>
      <p:sp>
        <p:nvSpPr>
          <p:cNvPr id="4" name="Content Placeholder 3"/>
          <p:cNvSpPr>
            <a:spLocks noGrp="1"/>
          </p:cNvSpPr>
          <p:nvPr>
            <p:ph idx="1"/>
          </p:nvPr>
        </p:nvSpPr>
        <p:spPr>
          <a:xfrm>
            <a:off x="381000" y="1383254"/>
            <a:ext cx="11430000" cy="4944975"/>
          </a:xfrm>
        </p:spPr>
        <p:txBody>
          <a:bodyPr>
            <a:noAutofit/>
          </a:bodyPr>
          <a:lstStyle/>
          <a:p>
            <a:r>
              <a:rPr lang="en-US" sz="1600" dirty="0"/>
              <a:t>Boles, S. M., Young, N. K., Dennis, K., &amp; DeCerchio, K. (2012). The Regional Partnership Grant (RPG) program: Enhancing collaboration, promising results. </a:t>
            </a:r>
            <a:r>
              <a:rPr lang="en-US" sz="1600" i="1" dirty="0"/>
              <a:t>Journal of Public Child Welfare</a:t>
            </a:r>
            <a:r>
              <a:rPr lang="en-US" sz="1600" dirty="0"/>
              <a:t>, </a:t>
            </a:r>
            <a:r>
              <a:rPr lang="en-US" sz="1600" i="1" dirty="0"/>
              <a:t>6</a:t>
            </a:r>
            <a:r>
              <a:rPr lang="en-US" sz="1600" dirty="0"/>
              <a:t>(4), 482–496. doi:10.1080/15548732.2012.705239 </a:t>
            </a:r>
          </a:p>
          <a:p>
            <a:r>
              <a:rPr lang="en-US" sz="1600" dirty="0"/>
              <a:t>Brook, J., &amp; McDonald, T. (2010). The impact of parental substance abuse on the stability of family reuniﬁcations from foster care. </a:t>
            </a:r>
            <a:r>
              <a:rPr lang="en-US" sz="1600" i="1" dirty="0"/>
              <a:t>Child and Youth Services Review, 31, </a:t>
            </a:r>
            <a:r>
              <a:rPr lang="en-US" sz="1600" dirty="0"/>
              <a:t>193–198. </a:t>
            </a:r>
            <a:r>
              <a:rPr lang="en-US" sz="1600" dirty="0" err="1"/>
              <a:t>doi</a:t>
            </a:r>
            <a:r>
              <a:rPr lang="en-US" sz="1600" dirty="0"/>
              <a:t>: 10.1016/j.childyouth.2008.07.010</a:t>
            </a:r>
          </a:p>
          <a:p>
            <a:r>
              <a:rPr lang="en-US" sz="1600" dirty="0"/>
              <a:t>Children and Family Futures. (2011). </a:t>
            </a:r>
            <a:r>
              <a:rPr lang="en-US" sz="1600" i="1" dirty="0"/>
              <a:t>The collaborative practice model for family recovery, safety and stability</a:t>
            </a:r>
            <a:r>
              <a:rPr lang="en-US" sz="1600" dirty="0"/>
              <a:t>. Irvine, CA: Author. Retrieved from </a:t>
            </a:r>
            <a:r>
              <a:rPr lang="en-US" sz="1600" u="sng" dirty="0">
                <a:hlinkClick r:id="rId3"/>
              </a:rPr>
              <a:t>http://</a:t>
            </a:r>
            <a:r>
              <a:rPr lang="en-US" sz="1600" u="sng" dirty="0" smtClean="0">
                <a:hlinkClick r:id="rId3"/>
              </a:rPr>
              <a:t>www.cffutures.org/files/PracticeModel.pdf</a:t>
            </a:r>
            <a:r>
              <a:rPr lang="en-US" sz="1600" u="sng" dirty="0"/>
              <a:t> </a:t>
            </a:r>
            <a:r>
              <a:rPr lang="en-US" sz="1600" dirty="0" smtClean="0"/>
              <a:t> </a:t>
            </a:r>
            <a:endParaRPr lang="en-US" sz="1600" dirty="0"/>
          </a:p>
          <a:p>
            <a:r>
              <a:rPr lang="en-US" sz="1600" dirty="0"/>
              <a:t>Children and Family Futures. (2017). </a:t>
            </a:r>
            <a:r>
              <a:rPr lang="en-US" sz="1600" i="1" dirty="0"/>
              <a:t>Collaborative values inventory</a:t>
            </a:r>
            <a:r>
              <a:rPr lang="en-US" sz="1600" dirty="0"/>
              <a:t>. Retrieved from </a:t>
            </a:r>
            <a:r>
              <a:rPr lang="en-US" sz="1600" u="sng" dirty="0">
                <a:hlinkClick r:id="rId4"/>
              </a:rPr>
              <a:t>http://www.cffutures.org/files/cvi.pdf</a:t>
            </a:r>
            <a:r>
              <a:rPr lang="en-US" sz="1600" dirty="0"/>
              <a:t> </a:t>
            </a:r>
          </a:p>
          <a:p>
            <a:r>
              <a:rPr lang="en-US" sz="1600" dirty="0"/>
              <a:t>Dennis, K., </a:t>
            </a:r>
            <a:r>
              <a:rPr lang="en-US" sz="1600" dirty="0" err="1"/>
              <a:t>Rodi</a:t>
            </a:r>
            <a:r>
              <a:rPr lang="en-US" sz="1600" dirty="0"/>
              <a:t>, M. S., Robinson, G., DeCerchio, K., Young, N. K., Gardner, S. L., Stedt, E., &amp; Corona, M. (2015). Promising results for cross-systems collaborative efforts to meet the needs of families impacted by substance use. </a:t>
            </a:r>
            <a:r>
              <a:rPr lang="en-US" sz="1600" i="1" dirty="0"/>
              <a:t>Child Welfare</a:t>
            </a:r>
            <a:r>
              <a:rPr lang="en-US" sz="1600" dirty="0"/>
              <a:t>, </a:t>
            </a:r>
            <a:r>
              <a:rPr lang="en-US" sz="1600" i="1" dirty="0"/>
              <a:t>94</a:t>
            </a:r>
            <a:r>
              <a:rPr lang="en-US" sz="1600" dirty="0"/>
              <a:t>(5), 21–43. Retrieved from </a:t>
            </a:r>
            <a:r>
              <a:rPr lang="en-US" sz="1600" u="sng" dirty="0">
                <a:hlinkClick r:id="rId5"/>
              </a:rPr>
              <a:t>https://www.ncbi.nlm.nih.gov/pubmed/26827463</a:t>
            </a:r>
            <a:endParaRPr lang="en-US" sz="1600" dirty="0"/>
          </a:p>
          <a:p>
            <a:r>
              <a:rPr lang="en-US" sz="1600" dirty="0"/>
              <a:t>Drabble, L. (2010). Advancing collaborative practice between substance abuse treatment and child welfare fields: what helps and hinders the process? </a:t>
            </a:r>
            <a:r>
              <a:rPr lang="en-US" sz="1600" i="1" dirty="0"/>
              <a:t>Administration in Social Work, 35</a:t>
            </a:r>
            <a:r>
              <a:rPr lang="en-US" sz="1600" dirty="0"/>
              <a:t>(1), 88 106. doi:10.1080/03643107.2011.533625</a:t>
            </a:r>
          </a:p>
          <a:p>
            <a:r>
              <a:rPr lang="en-US" sz="1600" dirty="0"/>
              <a:t>Green, B. L., </a:t>
            </a:r>
            <a:r>
              <a:rPr lang="en-US" sz="1600" dirty="0" err="1"/>
              <a:t>Rockhill</a:t>
            </a:r>
            <a:r>
              <a:rPr lang="en-US" sz="1600" dirty="0"/>
              <a:t>, A. M., &amp; </a:t>
            </a:r>
            <a:r>
              <a:rPr lang="en-US" sz="1600" dirty="0" err="1"/>
              <a:t>Burrus</a:t>
            </a:r>
            <a:r>
              <a:rPr lang="en-US" sz="1600" dirty="0"/>
              <a:t>, S. W. M. (2008). The role of inter-agency collaboration for substance-abusing families involved with child welfare. </a:t>
            </a:r>
            <a:r>
              <a:rPr lang="en-US" sz="1600" i="1" dirty="0"/>
              <a:t>Child Welfare</a:t>
            </a:r>
            <a:r>
              <a:rPr lang="en-US" sz="1600" dirty="0"/>
              <a:t>, </a:t>
            </a:r>
            <a:r>
              <a:rPr lang="en-US" sz="1600" i="1" dirty="0"/>
              <a:t>87</a:t>
            </a:r>
            <a:r>
              <a:rPr lang="en-US" sz="1600" dirty="0"/>
              <a:t>(1), 29–61. Retrieved from </a:t>
            </a:r>
            <a:r>
              <a:rPr lang="en-US" sz="1600" u="sng" dirty="0">
                <a:hlinkClick r:id="rId6"/>
              </a:rPr>
              <a:t>https://</a:t>
            </a:r>
            <a:r>
              <a:rPr lang="en-US" sz="1600" u="sng" dirty="0" smtClean="0">
                <a:hlinkClick r:id="rId6"/>
              </a:rPr>
              <a:t>www.ncbi.nlm.nih.gov/pubmed/18575257</a:t>
            </a:r>
            <a:endParaRPr lang="en-US" sz="1400" dirty="0"/>
          </a:p>
        </p:txBody>
      </p:sp>
    </p:spTree>
    <p:extLst>
      <p:ext uri="{BB962C8B-B14F-4D97-AF65-F5344CB8AC3E}">
        <p14:creationId xmlns:p14="http://schemas.microsoft.com/office/powerpoint/2010/main" val="31320632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88720"/>
          </a:xfrm>
        </p:spPr>
        <p:txBody>
          <a:bodyPr>
            <a:normAutofit/>
          </a:bodyPr>
          <a:lstStyle/>
          <a:p>
            <a:pPr algn="ctr"/>
            <a:r>
              <a:rPr lang="en-US" sz="4000" dirty="0"/>
              <a:t>References</a:t>
            </a:r>
          </a:p>
        </p:txBody>
      </p:sp>
      <p:sp>
        <p:nvSpPr>
          <p:cNvPr id="4" name="Content Placeholder 3"/>
          <p:cNvSpPr>
            <a:spLocks noGrp="1"/>
          </p:cNvSpPr>
          <p:nvPr>
            <p:ph idx="1"/>
          </p:nvPr>
        </p:nvSpPr>
        <p:spPr>
          <a:xfrm>
            <a:off x="381000" y="1378854"/>
            <a:ext cx="11430000" cy="5537200"/>
          </a:xfrm>
        </p:spPr>
        <p:txBody>
          <a:bodyPr>
            <a:noAutofit/>
          </a:bodyPr>
          <a:lstStyle/>
          <a:p>
            <a:r>
              <a:rPr lang="en-US" sz="1600" dirty="0" smtClean="0"/>
              <a:t>National </a:t>
            </a:r>
            <a:r>
              <a:rPr lang="en-US" sz="1600" dirty="0"/>
              <a:t>Center on Substance Abuse and Child Welfare. (2014). </a:t>
            </a:r>
            <a:r>
              <a:rPr lang="en-US" sz="1600" i="1" dirty="0"/>
              <a:t>What works: Collaborative practice between substance abuse, child welfare, and the courts. NNCAN policy forum brief.</a:t>
            </a:r>
            <a:r>
              <a:rPr lang="en-US" sz="1600" dirty="0"/>
              <a:t> Retrieved from </a:t>
            </a:r>
            <a:r>
              <a:rPr lang="en-US" sz="1600" u="sng" dirty="0">
                <a:hlinkClick r:id="rId3"/>
              </a:rPr>
              <a:t>https://</a:t>
            </a:r>
            <a:r>
              <a:rPr lang="en-US" sz="1600" u="sng" dirty="0" smtClean="0">
                <a:hlinkClick r:id="rId3"/>
              </a:rPr>
              <a:t>ncsacw.samhsa.gov/files/Forum_Brief_FINAL_092314_reduced_508.pdf</a:t>
            </a:r>
            <a:endParaRPr lang="en-US" sz="1600" dirty="0" smtClean="0"/>
          </a:p>
          <a:p>
            <a:r>
              <a:rPr lang="en-US" sz="1600" dirty="0" smtClean="0"/>
              <a:t>National </a:t>
            </a:r>
            <a:r>
              <a:rPr lang="en-US" sz="1600" dirty="0"/>
              <a:t>Center on Substance Abuse and Child Welfare. (2016). </a:t>
            </a:r>
            <a:r>
              <a:rPr lang="en-US" sz="1600" i="1" dirty="0"/>
              <a:t>Children affected by methamphetamine program: Implementation progress and performance measurement report.</a:t>
            </a:r>
            <a:r>
              <a:rPr lang="en-US" sz="1600" dirty="0"/>
              <a:t> Retrieved from </a:t>
            </a:r>
            <a:r>
              <a:rPr lang="en-US" sz="1600" u="sng" dirty="0">
                <a:hlinkClick r:id="rId4"/>
              </a:rPr>
              <a:t>https://www.ncsacw.samhsa.gov/files/CAM_Final_Report_508.pdf</a:t>
            </a:r>
            <a:r>
              <a:rPr lang="en-US" sz="1600" dirty="0"/>
              <a:t> </a:t>
            </a:r>
          </a:p>
          <a:p>
            <a:r>
              <a:rPr lang="en-US" sz="1600" dirty="0" err="1"/>
              <a:t>Radel</a:t>
            </a:r>
            <a:r>
              <a:rPr lang="en-US" sz="1600" dirty="0"/>
              <a:t>, L., Baldwin, M., Crouse, G., </a:t>
            </a:r>
            <a:r>
              <a:rPr lang="en-US" sz="1600" dirty="0" err="1"/>
              <a:t>Ghertner</a:t>
            </a:r>
            <a:r>
              <a:rPr lang="en-US" sz="1600" dirty="0"/>
              <a:t>, R., &amp; Waters, W. (2018). </a:t>
            </a:r>
            <a:r>
              <a:rPr lang="en-US" sz="1600" i="1" dirty="0"/>
              <a:t>Substance use, the opioid epidemic, and the child welfare system: Key findings from a mixed methods study</a:t>
            </a:r>
            <a:r>
              <a:rPr lang="en-US" sz="1600" dirty="0"/>
              <a:t>. Office of the Assistant Secretary for Planning and Evaluation. U.S. Department of Health and Human Services. Retrieved from </a:t>
            </a:r>
            <a:r>
              <a:rPr lang="en-US" sz="1600" u="sng" dirty="0">
                <a:hlinkClick r:id="rId5"/>
              </a:rPr>
              <a:t>https://aspe.hhs.gov/system/files/pdf/258836/SubstanceUseChildWelfareOverview.pdf</a:t>
            </a:r>
            <a:endParaRPr lang="en-US" sz="1600" dirty="0"/>
          </a:p>
          <a:p>
            <a:r>
              <a:rPr lang="en-US" sz="1600" dirty="0"/>
              <a:t>Substance Abuse and Mental Health Services Administration. (2019). </a:t>
            </a:r>
            <a:r>
              <a:rPr lang="en-US" sz="1600" i="1" dirty="0"/>
              <a:t>Substance abuse confidentiality regulations</a:t>
            </a:r>
            <a:r>
              <a:rPr lang="en-US" sz="1600" dirty="0"/>
              <a:t>. Rockville, MD: Substance Abuse and Mental Health Services Administration. Retrieved from </a:t>
            </a:r>
            <a:r>
              <a:rPr lang="en-US" sz="1600" dirty="0">
                <a:hlinkClick r:id="rId6"/>
              </a:rPr>
              <a:t>https://www.samhsa.gov/about-us/who-we-are/laws-regulations/confidentiality-regulations-faqs</a:t>
            </a:r>
            <a:r>
              <a:rPr lang="en-US" sz="1600" dirty="0"/>
              <a:t> </a:t>
            </a:r>
          </a:p>
          <a:p>
            <a:r>
              <a:rPr lang="en-US" sz="1600" dirty="0"/>
              <a:t>U.S. Department of Health and Human Services; Office for Civil Rights. (2003). OCR privacy brief: Summary of the HIPAA privacy rule. Retrieved from </a:t>
            </a:r>
            <a:r>
              <a:rPr lang="en-US" sz="1600" u="sng" dirty="0">
                <a:hlinkClick r:id="rId7"/>
              </a:rPr>
              <a:t>https://</a:t>
            </a:r>
            <a:r>
              <a:rPr lang="en-US" sz="1600" u="sng" dirty="0" smtClean="0">
                <a:hlinkClick r:id="rId7"/>
              </a:rPr>
              <a:t>www.hhs.gov/sites/default/files/privacysummary.pdf</a:t>
            </a:r>
            <a:endParaRPr lang="en-US" sz="1600" u="sng" dirty="0" smtClean="0"/>
          </a:p>
          <a:p>
            <a:r>
              <a:rPr lang="en-US" sz="1600" dirty="0"/>
              <a:t>U.S. Department of Health and Human Services. (2013). </a:t>
            </a:r>
            <a:r>
              <a:rPr lang="en-US" sz="1600" i="1" dirty="0"/>
              <a:t>Targeted grants to increase the well-being of, and to improve the permanency outcomes for, children affected by methamphetamine or other substance abuse: Fourth annual report to Congress</a:t>
            </a:r>
            <a:r>
              <a:rPr lang="en-US" sz="1600" dirty="0"/>
              <a:t>. Washington, DC: Administration for Children and Families, Administration on Children, Youth and Families, Children’s Bureau. Retrieved from </a:t>
            </a:r>
            <a:r>
              <a:rPr lang="en-US" sz="1600" u="sng" dirty="0">
                <a:hlinkClick r:id="rId8"/>
              </a:rPr>
              <a:t>https://</a:t>
            </a:r>
            <a:r>
              <a:rPr lang="en-US" sz="1600" u="sng" dirty="0" smtClean="0">
                <a:hlinkClick r:id="rId8"/>
              </a:rPr>
              <a:t>www.ncsacw.samhsa.gov/files/RPGI_4th_Report_to_Congress_reduced_508.pdf</a:t>
            </a:r>
            <a:endParaRPr lang="en-US" sz="1600" dirty="0"/>
          </a:p>
        </p:txBody>
      </p:sp>
    </p:spTree>
    <p:extLst>
      <p:ext uri="{BB962C8B-B14F-4D97-AF65-F5344CB8AC3E}">
        <p14:creationId xmlns:p14="http://schemas.microsoft.com/office/powerpoint/2010/main" val="37809797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188720"/>
          </a:xfrm>
        </p:spPr>
        <p:txBody>
          <a:bodyPr>
            <a:normAutofit/>
          </a:bodyPr>
          <a:lstStyle/>
          <a:p>
            <a:pPr algn="ctr"/>
            <a:r>
              <a:rPr lang="en-US" sz="4000" dirty="0"/>
              <a:t>References</a:t>
            </a:r>
          </a:p>
        </p:txBody>
      </p:sp>
      <p:sp>
        <p:nvSpPr>
          <p:cNvPr id="4" name="Content Placeholder 3"/>
          <p:cNvSpPr>
            <a:spLocks noGrp="1"/>
          </p:cNvSpPr>
          <p:nvPr>
            <p:ph idx="1"/>
          </p:nvPr>
        </p:nvSpPr>
        <p:spPr>
          <a:xfrm>
            <a:off x="381000" y="1422400"/>
            <a:ext cx="11430000" cy="5334000"/>
          </a:xfrm>
        </p:spPr>
        <p:txBody>
          <a:bodyPr>
            <a:noAutofit/>
          </a:bodyPr>
          <a:lstStyle/>
          <a:p>
            <a:r>
              <a:rPr lang="en-US" sz="1600" dirty="0" smtClean="0"/>
              <a:t>Werner</a:t>
            </a:r>
            <a:r>
              <a:rPr lang="en-US" sz="1600" dirty="0"/>
              <a:t>, D., Young, N. K., Dennis, K, &amp; </a:t>
            </a:r>
            <a:r>
              <a:rPr lang="en-US" sz="1600" dirty="0" err="1"/>
              <a:t>Amatetti</a:t>
            </a:r>
            <a:r>
              <a:rPr lang="en-US" sz="1600" dirty="0"/>
              <a:t>, S. (2007). </a:t>
            </a:r>
            <a:r>
              <a:rPr lang="en-US" sz="1600" i="1" dirty="0"/>
              <a:t>Family-centered treatment for women with substance use disorders: History, key elements and challenges</a:t>
            </a:r>
            <a:r>
              <a:rPr lang="en-US" sz="1600" dirty="0"/>
              <a:t>. U.S. Department of Health and Human Services, Substance Abuse and Mental Health Services Administration. Retrieved from </a:t>
            </a:r>
            <a:r>
              <a:rPr lang="en-US" sz="1600" u="sng" dirty="0">
                <a:hlinkClick r:id="rId3"/>
              </a:rPr>
              <a:t>https://www.samhsa.gov/sites/default/files/family_treatment_paper508v.pdf</a:t>
            </a:r>
            <a:r>
              <a:rPr lang="en-US" sz="1600" dirty="0"/>
              <a:t> </a:t>
            </a:r>
            <a:endParaRPr lang="en-US" sz="1600" dirty="0" smtClean="0"/>
          </a:p>
          <a:p>
            <a:r>
              <a:rPr lang="en-US" sz="1600" dirty="0" err="1" smtClean="0"/>
              <a:t>Wulczyn</a:t>
            </a:r>
            <a:r>
              <a:rPr lang="en-US" sz="1600" dirty="0"/>
              <a:t>, F., Ernst, M., &amp; Fisher, P. (2011). </a:t>
            </a:r>
            <a:r>
              <a:rPr lang="en-US" sz="1600" i="1" dirty="0"/>
              <a:t>Who are the children in out-of-home care? An epidemiological and developmental snapshot. </a:t>
            </a:r>
            <a:r>
              <a:rPr lang="en-US" sz="1600" dirty="0"/>
              <a:t>Chicago: Chapin Hall at the University of Chicago. Retrieved from </a:t>
            </a:r>
            <a:r>
              <a:rPr lang="en-US" sz="1600" dirty="0">
                <a:hlinkClick r:id="rId4"/>
              </a:rPr>
              <a:t>https://fcda.chapinhall.org/wp-content/uploads/2012/10/2011_infants_issue-brief.pdf</a:t>
            </a:r>
            <a:endParaRPr lang="en-US" sz="1600" dirty="0"/>
          </a:p>
        </p:txBody>
      </p:sp>
    </p:spTree>
    <p:extLst>
      <p:ext uri="{BB962C8B-B14F-4D97-AF65-F5344CB8AC3E}">
        <p14:creationId xmlns:p14="http://schemas.microsoft.com/office/powerpoint/2010/main" val="40630634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1063254"/>
            <a:ext cx="9031518" cy="4678327"/>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Box 2"/>
          <p:cNvSpPr txBox="1"/>
          <p:nvPr/>
        </p:nvSpPr>
        <p:spPr>
          <a:xfrm>
            <a:off x="450013" y="2626648"/>
            <a:ext cx="9338163" cy="2031325"/>
          </a:xfrm>
          <a:prstGeom prst="rect">
            <a:avLst/>
          </a:prstGeom>
          <a:noFill/>
        </p:spPr>
        <p:txBody>
          <a:bodyPr wrap="square" rtlCol="0">
            <a:spAutoFit/>
          </a:bodyPr>
          <a:lstStyle/>
          <a:p>
            <a:endParaRPr lang="en-US" sz="7200" dirty="0">
              <a:solidFill>
                <a:prstClr val="white"/>
              </a:solidFill>
            </a:endParaRPr>
          </a:p>
          <a:p>
            <a:r>
              <a:rPr lang="en-US" sz="5400" dirty="0">
                <a:solidFill>
                  <a:prstClr val="white"/>
                </a:solidFill>
              </a:rPr>
              <a:t>Resources</a:t>
            </a:r>
            <a:endParaRPr lang="en-US" sz="5400" b="1" dirty="0">
              <a:solidFill>
                <a:prstClr val="white"/>
              </a:solidFill>
            </a:endParaRPr>
          </a:p>
        </p:txBody>
      </p:sp>
      <p:cxnSp>
        <p:nvCxnSpPr>
          <p:cNvPr id="5" name="Straight Connector 4"/>
          <p:cNvCxnSpPr/>
          <p:nvPr/>
        </p:nvCxnSpPr>
        <p:spPr>
          <a:xfrm>
            <a:off x="318977" y="285306"/>
            <a:ext cx="1153632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18977" y="6530162"/>
            <a:ext cx="1153632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308345" y="285306"/>
            <a:ext cx="10632"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1855301" y="285306"/>
            <a:ext cx="1"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80728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88720"/>
          </a:xfrm>
        </p:spPr>
        <p:txBody>
          <a:bodyPr>
            <a:normAutofit/>
          </a:bodyPr>
          <a:lstStyle/>
          <a:p>
            <a:pPr algn="ctr"/>
            <a:r>
              <a:rPr lang="en-US" sz="4000" dirty="0"/>
              <a:t>Resources</a:t>
            </a:r>
          </a:p>
        </p:txBody>
      </p:sp>
      <p:sp>
        <p:nvSpPr>
          <p:cNvPr id="4" name="Content Placeholder 3"/>
          <p:cNvSpPr>
            <a:spLocks noGrp="1"/>
          </p:cNvSpPr>
          <p:nvPr>
            <p:ph idx="1"/>
          </p:nvPr>
        </p:nvSpPr>
        <p:spPr>
          <a:xfrm>
            <a:off x="381000" y="1451428"/>
            <a:ext cx="11430000" cy="5310615"/>
          </a:xfrm>
        </p:spPr>
        <p:txBody>
          <a:bodyPr>
            <a:noAutofit/>
          </a:bodyPr>
          <a:lstStyle/>
          <a:p>
            <a:pPr>
              <a:lnSpc>
                <a:spcPct val="107000"/>
              </a:lnSpc>
              <a:spcBef>
                <a:spcPts val="0"/>
              </a:spcBef>
              <a:spcAft>
                <a:spcPts val="800"/>
              </a:spcAft>
            </a:pPr>
            <a:r>
              <a:rPr lang="en-US" sz="1600" dirty="0">
                <a:ea typeface="Calibri" panose="020F0502020204030204" pitchFamily="34" charset="0"/>
                <a:cs typeface="Arial" panose="020B0604020202020204" pitchFamily="34" charset="0"/>
              </a:rPr>
              <a:t>Children and Family Futures (2011). </a:t>
            </a:r>
            <a:r>
              <a:rPr lang="en-US" sz="1600" i="1" dirty="0">
                <a:ea typeface="Calibri" panose="020F0502020204030204" pitchFamily="34" charset="0"/>
                <a:cs typeface="Arial" panose="020B0604020202020204" pitchFamily="34" charset="0"/>
              </a:rPr>
              <a:t>The Collaborative Practice Model for Family Recovery, Safety and Stability</a:t>
            </a:r>
            <a:r>
              <a:rPr lang="en-US" sz="1600" dirty="0">
                <a:ea typeface="Calibri" panose="020F0502020204030204" pitchFamily="34" charset="0"/>
                <a:cs typeface="Arial" panose="020B0604020202020204" pitchFamily="34" charset="0"/>
              </a:rPr>
              <a:t>. Irvine, CA. Available at: </a:t>
            </a:r>
            <a:r>
              <a:rPr lang="en-US" sz="1600" u="sng" dirty="0">
                <a:solidFill>
                  <a:srgbClr val="0563C1"/>
                </a:solidFill>
                <a:ea typeface="Calibri" panose="020F0502020204030204" pitchFamily="34" charset="0"/>
                <a:cs typeface="Arial" panose="020B0604020202020204" pitchFamily="34" charset="0"/>
                <a:hlinkClick r:id="rId3"/>
              </a:rPr>
              <a:t>http://www.cffutures.org/files/PracticeModel.pdf</a:t>
            </a:r>
            <a:r>
              <a:rPr lang="en-US" sz="1600" dirty="0">
                <a:ea typeface="Calibri" panose="020F0502020204030204" pitchFamily="34" charset="0"/>
                <a:cs typeface="Arial" panose="020B0604020202020204" pitchFamily="34" charset="0"/>
              </a:rPr>
              <a:t> </a:t>
            </a:r>
            <a:endParaRPr lang="en-US" sz="1600" dirty="0">
              <a:latin typeface="+mj-lt"/>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1600" dirty="0">
                <a:latin typeface="+mj-lt"/>
                <a:ea typeface="Calibri" panose="020F0502020204030204" pitchFamily="34" charset="0"/>
                <a:cs typeface="Times New Roman" panose="02020603050405020304" pitchFamily="18" charset="0"/>
              </a:rPr>
              <a:t>Children and Family Futures. (2017). </a:t>
            </a:r>
            <a:r>
              <a:rPr lang="en-US" sz="1600" i="1" dirty="0">
                <a:latin typeface="+mj-lt"/>
                <a:ea typeface="Calibri" panose="020F0502020204030204" pitchFamily="34" charset="0"/>
                <a:cs typeface="Times New Roman" panose="02020603050405020304" pitchFamily="18" charset="0"/>
              </a:rPr>
              <a:t>Collaborative values inventory</a:t>
            </a:r>
            <a:r>
              <a:rPr lang="en-US" sz="1600" dirty="0">
                <a:latin typeface="+mj-lt"/>
                <a:ea typeface="Calibri" panose="020F0502020204030204" pitchFamily="34" charset="0"/>
                <a:cs typeface="Times New Roman" panose="02020603050405020304" pitchFamily="18" charset="0"/>
              </a:rPr>
              <a:t>. Available at: </a:t>
            </a:r>
            <a:r>
              <a:rPr lang="en-US" sz="1600" dirty="0">
                <a:latin typeface="+mj-lt"/>
                <a:ea typeface="Calibri" panose="020F0502020204030204" pitchFamily="34" charset="0"/>
                <a:cs typeface="Times New Roman" panose="02020603050405020304" pitchFamily="18" charset="0"/>
                <a:hlinkClick r:id="rId4"/>
              </a:rPr>
              <a:t>http://www.cffutures.org/files/cvi.pdf</a:t>
            </a:r>
            <a:r>
              <a:rPr lang="en-US" sz="1600" dirty="0">
                <a:latin typeface="+mj-lt"/>
                <a:ea typeface="Calibri" panose="020F0502020204030204" pitchFamily="34" charset="0"/>
                <a:cs typeface="Times New Roman" panose="02020603050405020304" pitchFamily="18" charset="0"/>
              </a:rPr>
              <a:t> </a:t>
            </a:r>
          </a:p>
          <a:p>
            <a:pPr>
              <a:lnSpc>
                <a:spcPct val="107000"/>
              </a:lnSpc>
              <a:spcBef>
                <a:spcPts val="0"/>
              </a:spcBef>
              <a:spcAft>
                <a:spcPts val="800"/>
              </a:spcAft>
            </a:pPr>
            <a:r>
              <a:rPr lang="en-US" sz="1600" dirty="0">
                <a:latin typeface="+mj-lt"/>
                <a:ea typeface="Calibri" panose="020F0502020204030204" pitchFamily="34" charset="0"/>
                <a:cs typeface="Times New Roman" panose="02020603050405020304" pitchFamily="18" charset="0"/>
              </a:rPr>
              <a:t>Substance Abuse and Mental Health Services Administration and the Office of the National Coordinator for Health Information Technology. Disclosure of substance use disorder patient records: Does part 2 apply to me? Available at: </a:t>
            </a:r>
            <a:r>
              <a:rPr lang="en-US" sz="1600" dirty="0">
                <a:latin typeface="+mj-lt"/>
                <a:ea typeface="Calibri" panose="020F0502020204030204" pitchFamily="34" charset="0"/>
                <a:cs typeface="Times New Roman" panose="02020603050405020304" pitchFamily="18" charset="0"/>
                <a:hlinkClick r:id="rId5"/>
              </a:rPr>
              <a:t>https://www.samhsa.gov/sites/default/files/does-part2-apply.pdf</a:t>
            </a:r>
            <a:r>
              <a:rPr lang="en-US" sz="1600" dirty="0">
                <a:latin typeface="+mj-lt"/>
                <a:ea typeface="Calibri" panose="020F0502020204030204" pitchFamily="34" charset="0"/>
                <a:cs typeface="Times New Roman" panose="02020603050405020304" pitchFamily="18" charset="0"/>
              </a:rPr>
              <a:t>  </a:t>
            </a:r>
          </a:p>
          <a:p>
            <a:pPr>
              <a:lnSpc>
                <a:spcPct val="107000"/>
              </a:lnSpc>
              <a:spcBef>
                <a:spcPts val="0"/>
              </a:spcBef>
              <a:spcAft>
                <a:spcPts val="800"/>
              </a:spcAft>
            </a:pPr>
            <a:r>
              <a:rPr lang="en-US" sz="1600" dirty="0">
                <a:latin typeface="+mj-lt"/>
                <a:ea typeface="Calibri" panose="020F0502020204030204" pitchFamily="34" charset="0"/>
                <a:cs typeface="Times New Roman" panose="02020603050405020304" pitchFamily="18" charset="0"/>
              </a:rPr>
              <a:t>Substance Abuse and Mental Health Services Administration and the Office of the National Coordinator for Health Information Technology. Disclosure of substance use disorder patient records: How do I exchange part 2 data? Available at: </a:t>
            </a:r>
            <a:r>
              <a:rPr lang="en-US" sz="1600" dirty="0">
                <a:latin typeface="+mj-lt"/>
                <a:ea typeface="Calibri" panose="020F0502020204030204" pitchFamily="34" charset="0"/>
                <a:cs typeface="Times New Roman" panose="02020603050405020304" pitchFamily="18" charset="0"/>
                <a:hlinkClick r:id="rId6"/>
              </a:rPr>
              <a:t>https://www.samhsa.gov/sites/default/files/how-do-i-exchange-part2.pdf</a:t>
            </a:r>
            <a:r>
              <a:rPr lang="en-US" sz="1600" dirty="0">
                <a:latin typeface="+mj-lt"/>
                <a:ea typeface="Calibri" panose="020F0502020204030204" pitchFamily="34" charset="0"/>
                <a:cs typeface="Times New Roman" panose="02020603050405020304" pitchFamily="18" charset="0"/>
              </a:rPr>
              <a:t>  </a:t>
            </a:r>
          </a:p>
          <a:p>
            <a:pPr>
              <a:lnSpc>
                <a:spcPct val="107000"/>
              </a:lnSpc>
              <a:spcBef>
                <a:spcPts val="0"/>
              </a:spcBef>
              <a:spcAft>
                <a:spcPts val="800"/>
              </a:spcAft>
            </a:pPr>
            <a:r>
              <a:rPr lang="en-US" sz="1600" dirty="0">
                <a:latin typeface="+mj-lt"/>
                <a:ea typeface="Calibri" panose="020F0502020204030204" pitchFamily="34" charset="0"/>
                <a:cs typeface="Arial" panose="020B0604020202020204" pitchFamily="34" charset="0"/>
              </a:rPr>
              <a:t>Substance Abuse and Mental Health Services Administration (2012). Facilitating cross-system collaboration: A primer on child welfare, alcohol and other drug services, and courts. HHS Publication No. (SMA) 13-4735. Rockville, MD. Available at: </a:t>
            </a:r>
            <a:r>
              <a:rPr lang="en-US" sz="1600" u="sng" dirty="0">
                <a:solidFill>
                  <a:srgbClr val="0563C1"/>
                </a:solidFill>
                <a:latin typeface="+mj-lt"/>
                <a:ea typeface="Calibri" panose="020F0502020204030204" pitchFamily="34" charset="0"/>
                <a:cs typeface="Arial" panose="020B0604020202020204" pitchFamily="34" charset="0"/>
                <a:hlinkClick r:id="rId7"/>
              </a:rPr>
              <a:t>https://ncsacw.samhsa.gov/files/FCSC_508.pdf</a:t>
            </a:r>
            <a:r>
              <a:rPr lang="en-US" sz="1600" dirty="0">
                <a:latin typeface="+mj-lt"/>
                <a:ea typeface="Calibri" panose="020F0502020204030204" pitchFamily="34" charset="0"/>
                <a:cs typeface="Arial" panose="020B0604020202020204" pitchFamily="34" charset="0"/>
              </a:rPr>
              <a:t> </a:t>
            </a:r>
          </a:p>
          <a:p>
            <a:pPr>
              <a:lnSpc>
                <a:spcPct val="107000"/>
              </a:lnSpc>
              <a:spcBef>
                <a:spcPts val="0"/>
              </a:spcBef>
              <a:spcAft>
                <a:spcPts val="800"/>
              </a:spcAft>
            </a:pPr>
            <a:r>
              <a:rPr lang="en-US" sz="1600" dirty="0">
                <a:latin typeface="+mj-lt"/>
                <a:ea typeface="Calibri" panose="020F0502020204030204" pitchFamily="34" charset="0"/>
                <a:cs typeface="Arial" panose="020B0604020202020204" pitchFamily="34" charset="0"/>
              </a:rPr>
              <a:t>Substance Abuse and Mental Health Services Administration. (2016). </a:t>
            </a:r>
            <a:r>
              <a:rPr lang="en-US" sz="1600" i="1" dirty="0">
                <a:latin typeface="+mj-lt"/>
                <a:ea typeface="Calibri" panose="020F0502020204030204" pitchFamily="34" charset="0"/>
                <a:cs typeface="Arial" panose="020B0604020202020204" pitchFamily="34" charset="0"/>
              </a:rPr>
              <a:t>A collaborative approach to the treatment of pregnant women with opioid use disorders</a:t>
            </a:r>
            <a:r>
              <a:rPr lang="en-US" sz="1600" dirty="0">
                <a:latin typeface="+mj-lt"/>
                <a:ea typeface="Calibri" panose="020F0502020204030204" pitchFamily="34" charset="0"/>
                <a:cs typeface="Arial" panose="020B0604020202020204" pitchFamily="34" charset="0"/>
              </a:rPr>
              <a:t>. HHS Publication No. (SMA) 16-4978. Rockville, MD: Substance Abuse and Mental Health Services Administration. Available at: </a:t>
            </a:r>
            <a:r>
              <a:rPr lang="en-US" sz="1600" u="sng" dirty="0">
                <a:solidFill>
                  <a:srgbClr val="0563C1"/>
                </a:solidFill>
                <a:latin typeface="+mj-lt"/>
                <a:ea typeface="Calibri" panose="020F0502020204030204" pitchFamily="34" charset="0"/>
                <a:cs typeface="Arial" panose="020B0604020202020204" pitchFamily="34" charset="0"/>
                <a:hlinkClick r:id="rId8"/>
              </a:rPr>
              <a:t>https://ncsacw.samhsa.gov/files/Collaborative_Approach_508.pdf</a:t>
            </a:r>
            <a:r>
              <a:rPr lang="en-US" sz="1600" dirty="0">
                <a:latin typeface="+mj-lt"/>
                <a:ea typeface="Calibri" panose="020F0502020204030204" pitchFamily="34" charset="0"/>
                <a:cs typeface="Arial" panose="020B0604020202020204" pitchFamily="34" charset="0"/>
              </a:rPr>
              <a:t> </a:t>
            </a:r>
            <a:endParaRPr lang="en-US" sz="1600" dirty="0">
              <a:latin typeface="+mj-lt"/>
              <a:ea typeface="Calibri" panose="020F0502020204030204" pitchFamily="34" charset="0"/>
              <a:cs typeface="Times New Roman" panose="02020603050405020304" pitchFamily="18" charset="0"/>
            </a:endParaRPr>
          </a:p>
          <a:p>
            <a:pPr marL="0" indent="0">
              <a:buNone/>
            </a:pPr>
            <a:endParaRPr lang="en-US" sz="1600" dirty="0"/>
          </a:p>
        </p:txBody>
      </p:sp>
    </p:spTree>
    <p:extLst>
      <p:ext uri="{BB962C8B-B14F-4D97-AF65-F5344CB8AC3E}">
        <p14:creationId xmlns:p14="http://schemas.microsoft.com/office/powerpoint/2010/main" val="27292186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p:cNvCxnSpPr/>
          <p:nvPr/>
        </p:nvCxnSpPr>
        <p:spPr>
          <a:xfrm flipV="1">
            <a:off x="695739" y="1530627"/>
            <a:ext cx="10833078" cy="19879"/>
          </a:xfrm>
          <a:prstGeom prst="straightConnector1">
            <a:avLst/>
          </a:prstGeom>
          <a:ln>
            <a:solidFill>
              <a:srgbClr val="65BCCD"/>
            </a:solidFill>
            <a:tailEnd type="triangle"/>
          </a:ln>
        </p:spPr>
        <p:style>
          <a:lnRef idx="3">
            <a:schemeClr val="accent1"/>
          </a:lnRef>
          <a:fillRef idx="0">
            <a:schemeClr val="accent1"/>
          </a:fillRef>
          <a:effectRef idx="2">
            <a:schemeClr val="accent1"/>
          </a:effectRef>
          <a:fontRef idx="minor">
            <a:schemeClr val="tx1"/>
          </a:fontRef>
        </p:style>
      </p:cxnSp>
      <p:sp>
        <p:nvSpPr>
          <p:cNvPr id="9" name="Oval 8"/>
          <p:cNvSpPr/>
          <p:nvPr/>
        </p:nvSpPr>
        <p:spPr>
          <a:xfrm>
            <a:off x="1610138" y="1411356"/>
            <a:ext cx="368563" cy="309883"/>
          </a:xfrm>
          <a:prstGeom prst="ellipse">
            <a:avLst/>
          </a:prstGeom>
          <a:solidFill>
            <a:srgbClr val="65BC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a:solidFill>
                <a:srgbClr val="65BCCD"/>
              </a:solidFill>
            </a:endParaRPr>
          </a:p>
        </p:txBody>
      </p:sp>
      <p:pic>
        <p:nvPicPr>
          <p:cNvPr id="11" name="Picture 10"/>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2062" y="1808922"/>
            <a:ext cx="1393963" cy="1115170"/>
          </a:xfrm>
          <a:prstGeom prst="rect">
            <a:avLst/>
          </a:prstGeom>
        </p:spPr>
      </p:pic>
      <p:sp>
        <p:nvSpPr>
          <p:cNvPr id="13" name="TextBox 12"/>
          <p:cNvSpPr txBox="1"/>
          <p:nvPr/>
        </p:nvSpPr>
        <p:spPr>
          <a:xfrm>
            <a:off x="347868" y="3011774"/>
            <a:ext cx="3410250" cy="3785652"/>
          </a:xfrm>
          <a:prstGeom prst="rect">
            <a:avLst/>
          </a:prstGeom>
          <a:solidFill>
            <a:schemeClr val="bg1"/>
          </a:solidFill>
        </p:spPr>
        <p:txBody>
          <a:bodyPr wrap="square" rtlCol="0">
            <a:spAutoFit/>
          </a:bodyPr>
          <a:lstStyle/>
          <a:p>
            <a:r>
              <a:rPr lang="en-US" sz="2000" dirty="0">
                <a:solidFill>
                  <a:prstClr val="black"/>
                </a:solidFill>
                <a:latin typeface="Arial" panose="020B0604020202020204" pitchFamily="34" charset="0"/>
                <a:cs typeface="Arial" panose="020B0604020202020204" pitchFamily="34" charset="0"/>
              </a:rPr>
              <a:t>Substance use disorders can negatively affect a parent’s ability to provide a stable, nurturing home and environment. Of children in care, an estimated </a:t>
            </a:r>
            <a:r>
              <a:rPr lang="en-US" sz="2000" b="1" dirty="0">
                <a:solidFill>
                  <a:srgbClr val="002060"/>
                </a:solidFill>
                <a:latin typeface="Arial" panose="020B0604020202020204" pitchFamily="34" charset="0"/>
                <a:cs typeface="Arial" panose="020B0604020202020204" pitchFamily="34" charset="0"/>
              </a:rPr>
              <a:t>61% of infants and 41% of older children </a:t>
            </a:r>
            <a:r>
              <a:rPr lang="en-US" sz="2000" dirty="0">
                <a:solidFill>
                  <a:prstClr val="black"/>
                </a:solidFill>
                <a:latin typeface="Arial" panose="020B0604020202020204" pitchFamily="34" charset="0"/>
                <a:cs typeface="Arial" panose="020B0604020202020204" pitchFamily="34" charset="0"/>
              </a:rPr>
              <a:t>have at least one parent who</a:t>
            </a:r>
            <a:r>
              <a:rPr lang="en-US" sz="2000" b="1" dirty="0">
                <a:solidFill>
                  <a:srgbClr val="002060"/>
                </a:solidFill>
                <a:latin typeface="Arial" panose="020B0604020202020204" pitchFamily="34" charset="0"/>
                <a:cs typeface="Arial" panose="020B0604020202020204" pitchFamily="34" charset="0"/>
              </a:rPr>
              <a:t> is using drugs or alcohol</a:t>
            </a:r>
            <a:r>
              <a:rPr lang="en-US" sz="2000" dirty="0">
                <a:solidFill>
                  <a:prstClr val="black"/>
                </a:solidFill>
                <a:latin typeface="Arial" panose="020B0604020202020204" pitchFamily="34" charset="0"/>
                <a:cs typeface="Arial" panose="020B0604020202020204" pitchFamily="34" charset="0"/>
              </a:rPr>
              <a:t> (</a:t>
            </a:r>
            <a:r>
              <a:rPr lang="de-DE" sz="2000" dirty="0">
                <a:solidFill>
                  <a:prstClr val="black"/>
                </a:solidFill>
                <a:latin typeface="Arial" panose="020B0604020202020204" pitchFamily="34" charset="0"/>
                <a:cs typeface="Arial" panose="020B0604020202020204" pitchFamily="34" charset="0"/>
              </a:rPr>
              <a:t>Wulczyn, Ernst, &amp; Fisher, 2011)</a:t>
            </a:r>
            <a:endParaRPr lang="en-US" sz="2000" dirty="0">
              <a:solidFill>
                <a:prstClr val="black"/>
              </a:solidFill>
              <a:latin typeface="Arial" panose="020B0604020202020204" pitchFamily="34" charset="0"/>
              <a:cs typeface="Arial" panose="020B0604020202020204" pitchFamily="34" charset="0"/>
            </a:endParaRPr>
          </a:p>
          <a:p>
            <a:endParaRPr lang="en-US" sz="2000" dirty="0">
              <a:solidFill>
                <a:prstClr val="black"/>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48470" y="1808923"/>
            <a:ext cx="1063827" cy="1063827"/>
          </a:xfrm>
          <a:prstGeom prst="rect">
            <a:avLst/>
          </a:prstGeom>
        </p:spPr>
      </p:pic>
      <p:sp>
        <p:nvSpPr>
          <p:cNvPr id="15" name="Oval 14"/>
          <p:cNvSpPr/>
          <p:nvPr/>
        </p:nvSpPr>
        <p:spPr>
          <a:xfrm>
            <a:off x="5454542" y="1401417"/>
            <a:ext cx="346651" cy="296528"/>
          </a:xfrm>
          <a:prstGeom prst="ellipse">
            <a:avLst/>
          </a:prstGeom>
          <a:solidFill>
            <a:srgbClr val="65BC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a:solidFill>
                <a:prstClr val="white"/>
              </a:solidFill>
            </a:endParaRPr>
          </a:p>
        </p:txBody>
      </p:sp>
      <p:sp>
        <p:nvSpPr>
          <p:cNvPr id="16" name="TextBox 15"/>
          <p:cNvSpPr txBox="1"/>
          <p:nvPr/>
        </p:nvSpPr>
        <p:spPr>
          <a:xfrm>
            <a:off x="4231137" y="3001417"/>
            <a:ext cx="3427980" cy="3477875"/>
          </a:xfrm>
          <a:prstGeom prst="rect">
            <a:avLst/>
          </a:prstGeom>
          <a:solidFill>
            <a:schemeClr val="bg1"/>
          </a:solidFill>
        </p:spPr>
        <p:txBody>
          <a:bodyPr wrap="square" rtlCol="0">
            <a:spAutoFit/>
          </a:bodyPr>
          <a:lstStyle/>
          <a:p>
            <a:r>
              <a:rPr lang="en-US" sz="2000" dirty="0">
                <a:solidFill>
                  <a:prstClr val="black"/>
                </a:solidFill>
                <a:latin typeface="Arial" panose="020B0604020202020204" pitchFamily="34" charset="0"/>
                <a:cs typeface="Arial" panose="020B0604020202020204" pitchFamily="34" charset="0"/>
              </a:rPr>
              <a:t>Families affected by parental substance use disorders have a </a:t>
            </a:r>
            <a:r>
              <a:rPr lang="en-US" sz="2000" b="1" dirty="0">
                <a:solidFill>
                  <a:srgbClr val="002060"/>
                </a:solidFill>
                <a:latin typeface="Arial" panose="020B0604020202020204" pitchFamily="34" charset="0"/>
                <a:cs typeface="Arial" panose="020B0604020202020204" pitchFamily="34" charset="0"/>
              </a:rPr>
              <a:t>lower likelihood of successful reunification </a:t>
            </a:r>
            <a:r>
              <a:rPr lang="en-US" sz="2000" dirty="0">
                <a:solidFill>
                  <a:prstClr val="black"/>
                </a:solidFill>
                <a:latin typeface="Arial" panose="020B0604020202020204" pitchFamily="34" charset="0"/>
                <a:cs typeface="Arial" panose="020B0604020202020204" pitchFamily="34" charset="0"/>
              </a:rPr>
              <a:t>with their children, and their children tend to </a:t>
            </a:r>
            <a:r>
              <a:rPr lang="en-US" sz="2000" b="1" dirty="0">
                <a:solidFill>
                  <a:srgbClr val="002060"/>
                </a:solidFill>
                <a:latin typeface="Arial" panose="020B0604020202020204" pitchFamily="34" charset="0"/>
                <a:cs typeface="Arial" panose="020B0604020202020204" pitchFamily="34" charset="0"/>
              </a:rPr>
              <a:t>stay in the foster care system longer</a:t>
            </a:r>
            <a:r>
              <a:rPr lang="en-US" sz="2000" dirty="0">
                <a:solidFill>
                  <a:prstClr val="black"/>
                </a:solidFill>
                <a:latin typeface="Arial" panose="020B0604020202020204" pitchFamily="34" charset="0"/>
                <a:cs typeface="Arial" panose="020B0604020202020204" pitchFamily="34" charset="0"/>
              </a:rPr>
              <a:t> than children of parents without substance use disorders (Brook &amp; McDonald, 2010)</a:t>
            </a:r>
          </a:p>
        </p:txBody>
      </p:sp>
      <p:pic>
        <p:nvPicPr>
          <p:cNvPr id="17" name="Picture 16"/>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057412" y="1689653"/>
            <a:ext cx="1181440" cy="1181440"/>
          </a:xfrm>
          <a:prstGeom prst="rect">
            <a:avLst/>
          </a:prstGeom>
        </p:spPr>
      </p:pic>
      <p:sp>
        <p:nvSpPr>
          <p:cNvPr id="18" name="Oval 17"/>
          <p:cNvSpPr/>
          <p:nvPr/>
        </p:nvSpPr>
        <p:spPr>
          <a:xfrm>
            <a:off x="9485339" y="1419649"/>
            <a:ext cx="333218" cy="278296"/>
          </a:xfrm>
          <a:prstGeom prst="ellipse">
            <a:avLst/>
          </a:prstGeom>
          <a:solidFill>
            <a:srgbClr val="65BC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a:solidFill>
                <a:prstClr val="white"/>
              </a:solidFill>
            </a:endParaRPr>
          </a:p>
        </p:txBody>
      </p:sp>
      <p:sp>
        <p:nvSpPr>
          <p:cNvPr id="19" name="TextBox 18"/>
          <p:cNvSpPr txBox="1"/>
          <p:nvPr/>
        </p:nvSpPr>
        <p:spPr>
          <a:xfrm>
            <a:off x="8132136" y="3011912"/>
            <a:ext cx="3641230" cy="3170099"/>
          </a:xfrm>
          <a:prstGeom prst="rect">
            <a:avLst/>
          </a:prstGeom>
          <a:solidFill>
            <a:schemeClr val="bg1"/>
          </a:solidFill>
        </p:spPr>
        <p:txBody>
          <a:bodyPr wrap="square" rtlCol="0">
            <a:spAutoFit/>
          </a:bodyPr>
          <a:lstStyle/>
          <a:p>
            <a:r>
              <a:rPr lang="en-US" sz="2000" dirty="0">
                <a:solidFill>
                  <a:prstClr val="black"/>
                </a:solidFill>
                <a:latin typeface="Arial" panose="020B0604020202020204" pitchFamily="34" charset="0"/>
                <a:cs typeface="Arial" panose="020B0604020202020204" pitchFamily="34" charset="0"/>
              </a:rPr>
              <a:t>The </a:t>
            </a:r>
            <a:r>
              <a:rPr lang="en-US" sz="2000" b="1" dirty="0">
                <a:solidFill>
                  <a:srgbClr val="002060"/>
                </a:solidFill>
                <a:latin typeface="Arial" panose="020B0604020202020204" pitchFamily="34" charset="0"/>
                <a:cs typeface="Arial" panose="020B0604020202020204" pitchFamily="34" charset="0"/>
              </a:rPr>
              <a:t>lack of coordination and collaboration </a:t>
            </a:r>
            <a:r>
              <a:rPr lang="en-US" sz="2000" dirty="0">
                <a:solidFill>
                  <a:prstClr val="black"/>
                </a:solidFill>
                <a:latin typeface="Arial" panose="020B0604020202020204" pitchFamily="34" charset="0"/>
                <a:cs typeface="Arial" panose="020B0604020202020204" pitchFamily="34" charset="0"/>
              </a:rPr>
              <a:t>between child welfare agencies, community partners, and substance use disorder treatment providers </a:t>
            </a:r>
            <a:r>
              <a:rPr lang="en-US" sz="2000" b="1" dirty="0">
                <a:solidFill>
                  <a:srgbClr val="002060"/>
                </a:solidFill>
                <a:latin typeface="Arial" panose="020B0604020202020204" pitchFamily="34" charset="0"/>
                <a:cs typeface="Arial" panose="020B0604020202020204" pitchFamily="34" charset="0"/>
              </a:rPr>
              <a:t>undermines the effectiveness of agencies’ response to families </a:t>
            </a:r>
            <a:r>
              <a:rPr lang="en-US" sz="2000" dirty="0">
                <a:solidFill>
                  <a:prstClr val="black"/>
                </a:solidFill>
                <a:latin typeface="Arial" panose="020B0604020202020204" pitchFamily="34" charset="0"/>
                <a:cs typeface="Arial" panose="020B0604020202020204" pitchFamily="34" charset="0"/>
              </a:rPr>
              <a:t>(</a:t>
            </a:r>
            <a:r>
              <a:rPr lang="en-US" sz="2000" dirty="0" err="1">
                <a:solidFill>
                  <a:prstClr val="black"/>
                </a:solidFill>
                <a:latin typeface="Arial" panose="020B0604020202020204" pitchFamily="34" charset="0"/>
                <a:cs typeface="Arial" panose="020B0604020202020204" pitchFamily="34" charset="0"/>
              </a:rPr>
              <a:t>Radel</a:t>
            </a:r>
            <a:r>
              <a:rPr lang="en-US" sz="2000" dirty="0">
                <a:solidFill>
                  <a:prstClr val="black"/>
                </a:solidFill>
                <a:latin typeface="Arial" panose="020B0604020202020204" pitchFamily="34" charset="0"/>
                <a:cs typeface="Arial" panose="020B0604020202020204" pitchFamily="34" charset="0"/>
              </a:rPr>
              <a:t> et al., 2018)</a:t>
            </a:r>
          </a:p>
          <a:p>
            <a:endParaRPr lang="en-US" sz="2000" dirty="0">
              <a:solidFill>
                <a:prstClr val="black"/>
              </a:solidFill>
              <a:latin typeface="Arial" panose="020B0604020202020204" pitchFamily="34" charset="0"/>
              <a:cs typeface="Arial" panose="020B0604020202020204" pitchFamily="34" charset="0"/>
            </a:endParaRPr>
          </a:p>
        </p:txBody>
      </p:sp>
      <p:sp>
        <p:nvSpPr>
          <p:cNvPr id="20" name="Title 5"/>
          <p:cNvSpPr txBox="1">
            <a:spLocks/>
          </p:cNvSpPr>
          <p:nvPr/>
        </p:nvSpPr>
        <p:spPr>
          <a:xfrm>
            <a:off x="0" y="0"/>
            <a:ext cx="12192000" cy="1188720"/>
          </a:xfrm>
          <a:prstGeom prst="rect">
            <a:avLst/>
          </a:prstGeom>
          <a:solidFill>
            <a:srgbClr val="0F4162"/>
          </a:solidFill>
          <a:ln w="12700" cap="flat" cmpd="sng" algn="ctr">
            <a:solidFill>
              <a:srgbClr val="0F4162"/>
            </a:solidFill>
            <a:prstDash val="solid"/>
            <a:miter lim="800000"/>
          </a:ln>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defTabSz="1641166"/>
            <a:r>
              <a:rPr lang="en-US" sz="4000" dirty="0">
                <a:solidFill>
                  <a:srgbClr val="FFFFFF"/>
                </a:solidFill>
                <a:latin typeface="Arial" panose="020B0604020202020204"/>
                <a:cs typeface="Arial" panose="020B0604020202020204" pitchFamily="34" charset="0"/>
              </a:rPr>
              <a:t>The Need To Do Better for Families</a:t>
            </a:r>
          </a:p>
        </p:txBody>
      </p:sp>
    </p:spTree>
    <p:extLst>
      <p:ext uri="{BB962C8B-B14F-4D97-AF65-F5344CB8AC3E}">
        <p14:creationId xmlns:p14="http://schemas.microsoft.com/office/powerpoint/2010/main" val="109734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5" grpId="0" animBg="1"/>
      <p:bldP spid="16" grpId="0" animBg="1"/>
      <p:bldP spid="18"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982272" y="2971919"/>
            <a:ext cx="8227457" cy="3885188"/>
          </a:xfrm>
          <a:prstGeom prst="rect">
            <a:avLst/>
          </a:prstGeom>
        </p:spPr>
        <p:txBody>
          <a:bodyPr/>
          <a:lstStyle/>
          <a:p>
            <a:pPr marL="231717" indent="-231717" defTabSz="914172" eaLnBrk="0" fontAlgn="base">
              <a:spcBef>
                <a:spcPct val="20000"/>
              </a:spcBef>
              <a:spcAft>
                <a:spcPct val="0"/>
              </a:spcAft>
              <a:buClr>
                <a:srgbClr val="C0504D"/>
              </a:buClr>
              <a:buSzPct val="85000"/>
              <a:buFont typeface="Wingdings 2" pitchFamily="18" charset="2"/>
              <a:buChar char=""/>
              <a:defRPr/>
            </a:pPr>
            <a:endParaRPr lang="en-US" sz="2800" dirty="0">
              <a:solidFill>
                <a:prstClr val="black"/>
              </a:solidFill>
              <a:latin typeface="Arial"/>
              <a:cs typeface="Arial" charset="0"/>
            </a:endParaRPr>
          </a:p>
          <a:p>
            <a:pPr marL="231717" indent="-231717" defTabSz="914172" eaLnBrk="0" fontAlgn="base">
              <a:spcBef>
                <a:spcPct val="20000"/>
              </a:spcBef>
              <a:spcAft>
                <a:spcPct val="0"/>
              </a:spcAft>
              <a:buClr>
                <a:srgbClr val="C0504D"/>
              </a:buClr>
              <a:buSzPct val="85000"/>
              <a:buFont typeface="Wingdings 2" pitchFamily="18" charset="2"/>
              <a:buChar char=""/>
              <a:defRPr/>
            </a:pPr>
            <a:endParaRPr lang="en-US" sz="3599" dirty="0">
              <a:solidFill>
                <a:prstClr val="black"/>
              </a:solidFill>
              <a:latin typeface="Arial"/>
              <a:cs typeface="Arial" charset="0"/>
            </a:endParaRPr>
          </a:p>
          <a:p>
            <a:pPr marL="231717" indent="-231717" defTabSz="914172" eaLnBrk="0" fontAlgn="base">
              <a:spcBef>
                <a:spcPct val="20000"/>
              </a:spcBef>
              <a:spcAft>
                <a:spcPct val="0"/>
              </a:spcAft>
              <a:buClr>
                <a:srgbClr val="C0504D"/>
              </a:buClr>
              <a:buSzPct val="85000"/>
              <a:buFont typeface="Wingdings 2" pitchFamily="18" charset="2"/>
              <a:buChar char=""/>
              <a:defRPr/>
            </a:pPr>
            <a:endParaRPr lang="en-US" sz="3599" dirty="0">
              <a:solidFill>
                <a:prstClr val="black"/>
              </a:solidFill>
              <a:latin typeface="Arial"/>
              <a:cs typeface="Arial" charset="0"/>
            </a:endParaRPr>
          </a:p>
        </p:txBody>
      </p:sp>
      <p:sp>
        <p:nvSpPr>
          <p:cNvPr id="6" name="Rectangle 5"/>
          <p:cNvSpPr/>
          <p:nvPr/>
        </p:nvSpPr>
        <p:spPr>
          <a:xfrm>
            <a:off x="699837" y="2065783"/>
            <a:ext cx="11049000" cy="2448363"/>
          </a:xfrm>
          <a:prstGeom prst="rect">
            <a:avLst/>
          </a:prstGeom>
          <a:solidFill>
            <a:schemeClr val="bg1"/>
          </a:solidFill>
        </p:spPr>
        <p:txBody>
          <a:bodyPr wrap="square">
            <a:spAutoFit/>
          </a:bodyPr>
          <a:lstStyle/>
          <a:p>
            <a:pPr defTabSz="914172" eaLnBrk="0" fontAlgn="base">
              <a:spcAft>
                <a:spcPts val="900"/>
              </a:spcAft>
              <a:buClr>
                <a:srgbClr val="C0504D"/>
              </a:buClr>
              <a:buSzPct val="85000"/>
              <a:defRPr/>
            </a:pPr>
            <a:r>
              <a:rPr lang="en-US" sz="2800" dirty="0">
                <a:latin typeface="Arial" panose="020B0604020202020204" pitchFamily="34" charset="0"/>
                <a:ea typeface="Yu Gothic UI Semibold" panose="020B0700000000000000" pitchFamily="34" charset="-128"/>
                <a:cs typeface="Arial" panose="020B0604020202020204" pitchFamily="34" charset="0"/>
              </a:rPr>
              <a:t>Substance use and child maltreatment are often </a:t>
            </a:r>
            <a:r>
              <a:rPr lang="en-US" sz="2800" b="1" dirty="0">
                <a:latin typeface="Arial" panose="020B0604020202020204" pitchFamily="34" charset="0"/>
                <a:ea typeface="Yu Gothic UI Semibold" panose="020B0700000000000000" pitchFamily="34" charset="-128"/>
                <a:cs typeface="Arial" panose="020B0604020202020204" pitchFamily="34" charset="0"/>
              </a:rPr>
              <a:t>multi-generational problems </a:t>
            </a:r>
            <a:r>
              <a:rPr lang="en-US" sz="2800" dirty="0">
                <a:latin typeface="Arial" panose="020B0604020202020204" pitchFamily="34" charset="0"/>
                <a:ea typeface="Yu Gothic UI Semibold" panose="020B0700000000000000" pitchFamily="34" charset="-128"/>
                <a:cs typeface="Arial" panose="020B0604020202020204" pitchFamily="34" charset="0"/>
              </a:rPr>
              <a:t>that can only be addressed through a coordinated approach across multiple systems to address the needs of both parents and children.</a:t>
            </a:r>
          </a:p>
          <a:p>
            <a:pPr algn="r" defTabSz="914172" eaLnBrk="0" fontAlgn="base">
              <a:spcBef>
                <a:spcPct val="20000"/>
              </a:spcBef>
              <a:spcAft>
                <a:spcPct val="0"/>
              </a:spcAft>
              <a:buClr>
                <a:srgbClr val="C0504D"/>
              </a:buClr>
              <a:buSzPct val="85000"/>
              <a:defRPr/>
            </a:pPr>
            <a:endParaRPr lang="en-US" sz="2800" dirty="0">
              <a:latin typeface="Arial" panose="020B0604020202020204" pitchFamily="34" charset="0"/>
              <a:cs typeface="Arial" panose="020B0604020202020204" pitchFamily="34" charset="0"/>
            </a:endParaRPr>
          </a:p>
        </p:txBody>
      </p:sp>
      <p:sp>
        <p:nvSpPr>
          <p:cNvPr id="8" name="TextBox 7"/>
          <p:cNvSpPr txBox="1"/>
          <p:nvPr/>
        </p:nvSpPr>
        <p:spPr>
          <a:xfrm>
            <a:off x="0" y="0"/>
            <a:ext cx="12192000" cy="1188720"/>
          </a:xfrm>
          <a:prstGeom prst="rect">
            <a:avLst/>
          </a:prstGeom>
          <a:solidFill>
            <a:srgbClr val="0F4162"/>
          </a:solidFill>
        </p:spPr>
        <p:txBody>
          <a:bodyPr wrap="square" rtlCol="0" anchor="ctr">
            <a:spAutoFit/>
          </a:bodyPr>
          <a:lstStyle/>
          <a:p>
            <a:pPr algn="ctr" defTabSz="914172" eaLnBrk="0" fontAlgn="base">
              <a:spcBef>
                <a:spcPts val="600"/>
              </a:spcBef>
              <a:spcAft>
                <a:spcPts val="600"/>
              </a:spcAft>
              <a:defRPr/>
            </a:pPr>
            <a:r>
              <a:rPr lang="en-US" sz="4000" dirty="0">
                <a:solidFill>
                  <a:schemeClr val="bg1"/>
                </a:solidFill>
                <a:latin typeface="Arial" panose="020B0604020202020204" pitchFamily="34" charset="0"/>
                <a:ea typeface="Yu Gothic UI Semibold" panose="020B0700000000000000" pitchFamily="34" charset="-128"/>
                <a:cs typeface="Arial" panose="020B0604020202020204" pitchFamily="34" charset="0"/>
              </a:rPr>
              <a:t>The Necessity of Collaboration</a:t>
            </a:r>
          </a:p>
        </p:txBody>
      </p:sp>
      <p:sp>
        <p:nvSpPr>
          <p:cNvPr id="3" name="TextBox 2"/>
          <p:cNvSpPr txBox="1"/>
          <p:nvPr/>
        </p:nvSpPr>
        <p:spPr>
          <a:xfrm>
            <a:off x="7628586" y="6458375"/>
            <a:ext cx="4735132" cy="307777"/>
          </a:xfrm>
          <a:prstGeom prst="rect">
            <a:avLst/>
          </a:prstGeom>
          <a:noFill/>
        </p:spPr>
        <p:txBody>
          <a:bodyPr wrap="square" rtlCol="0">
            <a:spAutoFit/>
          </a:bodyPr>
          <a:lstStyle/>
          <a:p>
            <a:r>
              <a:rPr lang="en-US" sz="1400" dirty="0">
                <a:latin typeface="Arial" panose="020B0604020202020204" pitchFamily="34" charset="0"/>
                <a:ea typeface="Yu Gothic UI Semibold" panose="020B0700000000000000" pitchFamily="34" charset="-128"/>
                <a:cs typeface="Arial" panose="020B0604020202020204" pitchFamily="34" charset="0"/>
              </a:rPr>
              <a:t>(Boles, et al., 2012; Dennis, et al., 2015; Drabble, 2010)</a:t>
            </a:r>
            <a:endParaRPr lang="en-US" sz="1400" dirty="0"/>
          </a:p>
        </p:txBody>
      </p:sp>
    </p:spTree>
    <p:extLst>
      <p:ext uri="{BB962C8B-B14F-4D97-AF65-F5344CB8AC3E}">
        <p14:creationId xmlns:p14="http://schemas.microsoft.com/office/powerpoint/2010/main" val="21613708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188720"/>
          </a:xfrm>
        </p:spPr>
        <p:txBody>
          <a:bodyPr>
            <a:normAutofit/>
          </a:bodyPr>
          <a:lstStyle/>
          <a:p>
            <a:pPr algn="ctr"/>
            <a:r>
              <a:rPr lang="en-US" altLang="en-US" sz="4000" dirty="0">
                <a:latin typeface="Arial" panose="020B0604020202020204" pitchFamily="34" charset="0"/>
                <a:cs typeface="Arial" panose="020B0604020202020204" pitchFamily="34" charset="0"/>
              </a:rPr>
              <a:t>Benefits of Collaboration</a:t>
            </a:r>
            <a:endParaRPr lang="en-US" sz="4000" dirty="0"/>
          </a:p>
        </p:txBody>
      </p:sp>
      <p:sp>
        <p:nvSpPr>
          <p:cNvPr id="3" name="Content Placeholder 2"/>
          <p:cNvSpPr>
            <a:spLocks noGrp="1"/>
          </p:cNvSpPr>
          <p:nvPr>
            <p:ph idx="1"/>
          </p:nvPr>
        </p:nvSpPr>
        <p:spPr>
          <a:xfrm>
            <a:off x="709448" y="1554480"/>
            <a:ext cx="10498048" cy="4641824"/>
          </a:xfrm>
        </p:spPr>
        <p:txBody>
          <a:bodyPr/>
          <a:lstStyle/>
          <a:p>
            <a:pPr>
              <a:spcBef>
                <a:spcPts val="600"/>
              </a:spcBef>
              <a:spcAft>
                <a:spcPts val="600"/>
              </a:spcAft>
            </a:pPr>
            <a:r>
              <a:rPr lang="en-US" altLang="en-US" sz="2400" dirty="0">
                <a:latin typeface="Arial" panose="020B0604020202020204" pitchFamily="34" charset="0"/>
                <a:cs typeface="Arial" panose="020B0604020202020204" pitchFamily="34" charset="0"/>
              </a:rPr>
              <a:t>Collaboration contributes to better outcomes and efficiencies in the service delivery systems</a:t>
            </a:r>
          </a:p>
          <a:p>
            <a:pPr>
              <a:spcBef>
                <a:spcPts val="600"/>
              </a:spcBef>
              <a:spcAft>
                <a:spcPts val="600"/>
              </a:spcAft>
            </a:pPr>
            <a:r>
              <a:rPr lang="en-US" altLang="en-US" sz="2400" dirty="0">
                <a:latin typeface="Arial" panose="020B0604020202020204" pitchFamily="34" charset="0"/>
                <a:cs typeface="Arial" panose="020B0604020202020204" pitchFamily="34" charset="0"/>
              </a:rPr>
              <a:t>The investment of time leads to better shared understanding, improved planning efficiency, and more effective monitoring of parental progress</a:t>
            </a:r>
          </a:p>
          <a:p>
            <a:pPr>
              <a:spcBef>
                <a:spcPts val="600"/>
              </a:spcBef>
              <a:spcAft>
                <a:spcPts val="600"/>
              </a:spcAft>
            </a:pPr>
            <a:r>
              <a:rPr lang="en-US" altLang="en-US" sz="2400" dirty="0">
                <a:latin typeface="Arial" panose="020B0604020202020204" pitchFamily="34" charset="0"/>
                <a:cs typeface="Arial" panose="020B0604020202020204" pitchFamily="34" charset="0"/>
              </a:rPr>
              <a:t>Collaboration in case planning and information sharing can include child welfare workers, substance use treatment providers, mental health treatment providers, court professionals, and other related service professionals</a:t>
            </a:r>
          </a:p>
          <a:p>
            <a:endParaRPr lang="en-US" dirty="0"/>
          </a:p>
        </p:txBody>
      </p:sp>
    </p:spTree>
    <p:extLst>
      <p:ext uri="{BB962C8B-B14F-4D97-AF65-F5344CB8AC3E}">
        <p14:creationId xmlns:p14="http://schemas.microsoft.com/office/powerpoint/2010/main" val="3803003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534" y="1967627"/>
            <a:ext cx="4061229" cy="321397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Rectangle 2"/>
          <p:cNvSpPr/>
          <p:nvPr/>
        </p:nvSpPr>
        <p:spPr>
          <a:xfrm>
            <a:off x="4881440" y="1967627"/>
            <a:ext cx="6848720" cy="3139321"/>
          </a:xfrm>
          <a:prstGeom prst="rect">
            <a:avLst/>
          </a:prstGeom>
        </p:spPr>
        <p:txBody>
          <a:bodyPr wrap="square">
            <a:spAutoFit/>
          </a:bodyPr>
          <a:lstStyle/>
          <a:p>
            <a:pPr>
              <a:spcBef>
                <a:spcPts val="1000"/>
              </a:spcBef>
              <a:spcAft>
                <a:spcPts val="600"/>
              </a:spcAft>
            </a:pPr>
            <a:r>
              <a:rPr lang="en-US" sz="2400" dirty="0">
                <a:latin typeface="Arial" panose="020B0604020202020204" pitchFamily="34" charset="0"/>
                <a:cs typeface="Arial" panose="020B0604020202020204" pitchFamily="34" charset="0"/>
              </a:rPr>
              <a:t>Improving the outcomes of children and families affected by parental substance use requires a coordinated response that draws from the talents and resources of </a:t>
            </a:r>
            <a:r>
              <a:rPr lang="en-US" sz="2400" b="1" dirty="0">
                <a:latin typeface="Arial" panose="020B0604020202020204" pitchFamily="34" charset="0"/>
                <a:cs typeface="Arial" panose="020B0604020202020204" pitchFamily="34" charset="0"/>
              </a:rPr>
              <a:t>at least </a:t>
            </a:r>
            <a:r>
              <a:rPr lang="en-US" sz="2400" dirty="0">
                <a:latin typeface="Arial" panose="020B0604020202020204" pitchFamily="34" charset="0"/>
                <a:cs typeface="Arial" panose="020B0604020202020204" pitchFamily="34" charset="0"/>
              </a:rPr>
              <a:t>three systems: </a:t>
            </a:r>
          </a:p>
          <a:p>
            <a:pPr marL="457200" indent="-457200">
              <a:spcBef>
                <a:spcPts val="1000"/>
              </a:spcBef>
              <a:buFont typeface="Arial" panose="020B0604020202020204" pitchFamily="34" charset="0"/>
              <a:buChar char="•"/>
            </a:pPr>
            <a:r>
              <a:rPr lang="en-US" sz="2400" dirty="0">
                <a:latin typeface="Arial" panose="020B0604020202020204" pitchFamily="34" charset="0"/>
                <a:cs typeface="Arial" panose="020B0604020202020204" pitchFamily="34" charset="0"/>
              </a:rPr>
              <a:t>Child welfare</a:t>
            </a:r>
          </a:p>
          <a:p>
            <a:pPr marL="457200" indent="-457200">
              <a:spcBef>
                <a:spcPts val="1000"/>
              </a:spcBef>
              <a:buFont typeface="Arial" panose="020B0604020202020204" pitchFamily="34" charset="0"/>
              <a:buChar char="•"/>
            </a:pPr>
            <a:r>
              <a:rPr lang="en-US" sz="2400" dirty="0">
                <a:latin typeface="Arial" panose="020B0604020202020204" pitchFamily="34" charset="0"/>
                <a:cs typeface="Arial" panose="020B0604020202020204" pitchFamily="34" charset="0"/>
              </a:rPr>
              <a:t>Substance use disorder treatment </a:t>
            </a:r>
          </a:p>
          <a:p>
            <a:pPr marL="457200" indent="-457200">
              <a:spcBef>
                <a:spcPts val="1000"/>
              </a:spcBef>
              <a:buFont typeface="Arial" panose="020B0604020202020204" pitchFamily="34" charset="0"/>
              <a:buChar char="•"/>
            </a:pPr>
            <a:r>
              <a:rPr lang="en-US" sz="2400" dirty="0">
                <a:latin typeface="Arial" panose="020B0604020202020204" pitchFamily="34" charset="0"/>
                <a:cs typeface="Arial" panose="020B0604020202020204" pitchFamily="34" charset="0"/>
              </a:rPr>
              <a:t>Courts</a:t>
            </a:r>
          </a:p>
        </p:txBody>
      </p:sp>
      <p:sp>
        <p:nvSpPr>
          <p:cNvPr id="7" name="TextBox 6"/>
          <p:cNvSpPr txBox="1"/>
          <p:nvPr/>
        </p:nvSpPr>
        <p:spPr>
          <a:xfrm>
            <a:off x="0" y="-1"/>
            <a:ext cx="12192000" cy="1371600"/>
          </a:xfrm>
          <a:prstGeom prst="rect">
            <a:avLst/>
          </a:prstGeom>
          <a:solidFill>
            <a:srgbClr val="0F4162"/>
          </a:solidFill>
        </p:spPr>
        <p:txBody>
          <a:bodyPr wrap="square" rtlCol="0">
            <a:spAutoFit/>
          </a:bodyPr>
          <a:lstStyle/>
          <a:p>
            <a:pPr marL="463539" lvl="1" indent="-65086" algn="ctr" defTabSz="633397">
              <a:defRPr/>
            </a:pPr>
            <a:r>
              <a:rPr lang="en-US" sz="4000" dirty="0">
                <a:solidFill>
                  <a:schemeClr val="bg1"/>
                </a:solidFill>
                <a:latin typeface="Arial" panose="020B0604020202020204" pitchFamily="34" charset="0"/>
                <a:cs typeface="Arial" panose="020B0604020202020204" pitchFamily="34" charset="0"/>
              </a:rPr>
              <a:t>Improving Communication: </a:t>
            </a:r>
          </a:p>
          <a:p>
            <a:pPr marL="463539" lvl="1" indent="-65086" algn="ctr" defTabSz="633397">
              <a:defRPr/>
            </a:pPr>
            <a:r>
              <a:rPr lang="en-US" sz="4000" dirty="0">
                <a:solidFill>
                  <a:schemeClr val="bg1"/>
                </a:solidFill>
                <a:latin typeface="Arial" panose="020B0604020202020204" pitchFamily="34" charset="0"/>
                <a:cs typeface="Arial" panose="020B0604020202020204" pitchFamily="34" charset="0"/>
              </a:rPr>
              <a:t>No Single Agency Can Do This Alone </a:t>
            </a:r>
          </a:p>
        </p:txBody>
      </p:sp>
      <p:sp>
        <p:nvSpPr>
          <p:cNvPr id="4" name="Rectangle 3"/>
          <p:cNvSpPr/>
          <p:nvPr/>
        </p:nvSpPr>
        <p:spPr>
          <a:xfrm>
            <a:off x="8305800" y="6319157"/>
            <a:ext cx="3886200" cy="369332"/>
          </a:xfrm>
          <a:prstGeom prst="rect">
            <a:avLst/>
          </a:prstGeom>
        </p:spPr>
        <p:txBody>
          <a:bodyPr wrap="square">
            <a:spAutoFit/>
          </a:bodyPr>
          <a:lstStyle/>
          <a:p>
            <a:r>
              <a:rPr lang="en-US" dirty="0">
                <a:latin typeface="Arial" panose="020B0604020202020204" pitchFamily="34" charset="0"/>
                <a:cs typeface="Arial" panose="020B0604020202020204" pitchFamily="34" charset="0"/>
              </a:rPr>
              <a:t>(Children and Family Futures, 2011)</a:t>
            </a:r>
          </a:p>
        </p:txBody>
      </p:sp>
    </p:spTree>
    <p:extLst>
      <p:ext uri="{BB962C8B-B14F-4D97-AF65-F5344CB8AC3E}">
        <p14:creationId xmlns:p14="http://schemas.microsoft.com/office/powerpoint/2010/main" val="31630770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2880" y="1308399"/>
            <a:ext cx="7719120" cy="5549601"/>
          </a:xfrm>
          <a:prstGeom prst="rect">
            <a:avLst/>
          </a:prstGeom>
        </p:spPr>
      </p:pic>
      <p:sp>
        <p:nvSpPr>
          <p:cNvPr id="3" name="Rectangle 2"/>
          <p:cNvSpPr/>
          <p:nvPr/>
        </p:nvSpPr>
        <p:spPr>
          <a:xfrm>
            <a:off x="304800" y="2616798"/>
            <a:ext cx="6705600" cy="2677656"/>
          </a:xfrm>
          <a:prstGeom prst="rect">
            <a:avLst/>
          </a:prstGeom>
          <a:solidFill>
            <a:srgbClr val="CDE9EF"/>
          </a:solidFill>
          <a:ln>
            <a:solidFill>
              <a:schemeClr val="tx2"/>
            </a:solidFill>
          </a:ln>
        </p:spPr>
        <p:txBody>
          <a:bodyPr wrap="square">
            <a:spAutoFit/>
          </a:bodyPr>
          <a:lstStyle/>
          <a:p>
            <a:pPr algn="ctr"/>
            <a:r>
              <a:rPr lang="en-US" sz="2800" dirty="0">
                <a:solidFill>
                  <a:prstClr val="black"/>
                </a:solidFill>
                <a:latin typeface="Arial" panose="020B0604020202020204" pitchFamily="34" charset="0"/>
                <a:cs typeface="Arial" panose="020B0604020202020204" pitchFamily="34" charset="0"/>
              </a:rPr>
              <a:t>A permanent shift in doing business that relies on </a:t>
            </a:r>
            <a:r>
              <a:rPr lang="en-US" sz="2800" b="1" dirty="0">
                <a:latin typeface="Arial" panose="020B0604020202020204" pitchFamily="34" charset="0"/>
                <a:cs typeface="Arial" panose="020B0604020202020204" pitchFamily="34" charset="0"/>
              </a:rPr>
              <a:t>relationships</a:t>
            </a:r>
            <a:r>
              <a:rPr lang="en-US" sz="2800" dirty="0">
                <a:solidFill>
                  <a:srgbClr val="00B0F0"/>
                </a:solidFill>
                <a:latin typeface="Arial" panose="020B0604020202020204" pitchFamily="34" charset="0"/>
                <a:cs typeface="Arial" panose="020B0604020202020204" pitchFamily="34" charset="0"/>
              </a:rPr>
              <a:t> </a:t>
            </a:r>
            <a:r>
              <a:rPr lang="en-US" sz="2800" dirty="0">
                <a:solidFill>
                  <a:prstClr val="black"/>
                </a:solidFill>
                <a:latin typeface="Arial" panose="020B0604020202020204" pitchFamily="34" charset="0"/>
                <a:cs typeface="Arial" panose="020B0604020202020204" pitchFamily="34" charset="0"/>
              </a:rPr>
              <a:t>across systems and within the community to secure needed </a:t>
            </a:r>
            <a:r>
              <a:rPr lang="en-US" sz="2800" b="1" dirty="0">
                <a:latin typeface="Arial" panose="020B0604020202020204" pitchFamily="34" charset="0"/>
                <a:cs typeface="Arial" panose="020B0604020202020204" pitchFamily="34" charset="0"/>
              </a:rPr>
              <a:t>resources</a:t>
            </a:r>
            <a:r>
              <a:rPr lang="en-US" sz="2800" dirty="0">
                <a:solidFill>
                  <a:srgbClr val="00B0F0"/>
                </a:solidFill>
                <a:latin typeface="Arial" panose="020B0604020202020204" pitchFamily="34" charset="0"/>
                <a:cs typeface="Arial" panose="020B0604020202020204" pitchFamily="34" charset="0"/>
              </a:rPr>
              <a:t> </a:t>
            </a:r>
            <a:r>
              <a:rPr lang="en-US" sz="2800" dirty="0">
                <a:solidFill>
                  <a:prstClr val="black"/>
                </a:solidFill>
                <a:latin typeface="Arial" panose="020B0604020202020204" pitchFamily="34" charset="0"/>
                <a:cs typeface="Arial" panose="020B0604020202020204" pitchFamily="34" charset="0"/>
              </a:rPr>
              <a:t>to achieve better </a:t>
            </a:r>
            <a:r>
              <a:rPr lang="en-US" sz="2800" b="1" dirty="0">
                <a:latin typeface="Arial" panose="020B0604020202020204" pitchFamily="34" charset="0"/>
                <a:cs typeface="Arial" panose="020B0604020202020204" pitchFamily="34" charset="0"/>
              </a:rPr>
              <a:t>results</a:t>
            </a:r>
            <a:r>
              <a:rPr lang="en-US" sz="2800" dirty="0">
                <a:solidFill>
                  <a:prstClr val="black"/>
                </a:solidFill>
                <a:latin typeface="Arial" panose="020B0604020202020204" pitchFamily="34" charset="0"/>
                <a:cs typeface="Arial" panose="020B0604020202020204" pitchFamily="34" charset="0"/>
              </a:rPr>
              <a:t> and outcomes for </a:t>
            </a:r>
            <a:r>
              <a:rPr lang="en-US" sz="2800">
                <a:solidFill>
                  <a:prstClr val="black"/>
                </a:solidFill>
                <a:latin typeface="Arial" panose="020B0604020202020204" pitchFamily="34" charset="0"/>
                <a:cs typeface="Arial" panose="020B0604020202020204" pitchFamily="34" charset="0"/>
              </a:rPr>
              <a:t>all </a:t>
            </a:r>
            <a:r>
              <a:rPr lang="en-US" sz="2800" smtClean="0">
                <a:solidFill>
                  <a:prstClr val="black"/>
                </a:solidFill>
                <a:latin typeface="Arial" panose="020B0604020202020204" pitchFamily="34" charset="0"/>
                <a:cs typeface="Arial" panose="020B0604020202020204" pitchFamily="34" charset="0"/>
              </a:rPr>
              <a:t/>
            </a:r>
            <a:br>
              <a:rPr lang="en-US" sz="2800" smtClean="0">
                <a:solidFill>
                  <a:prstClr val="black"/>
                </a:solidFill>
                <a:latin typeface="Arial" panose="020B0604020202020204" pitchFamily="34" charset="0"/>
                <a:cs typeface="Arial" panose="020B0604020202020204" pitchFamily="34" charset="0"/>
              </a:rPr>
            </a:br>
            <a:r>
              <a:rPr lang="en-US" sz="2800" smtClean="0">
                <a:solidFill>
                  <a:prstClr val="black"/>
                </a:solidFill>
                <a:latin typeface="Arial" panose="020B0604020202020204" pitchFamily="34" charset="0"/>
                <a:cs typeface="Arial" panose="020B0604020202020204" pitchFamily="34" charset="0"/>
              </a:rPr>
              <a:t>children </a:t>
            </a:r>
            <a:r>
              <a:rPr lang="en-US" sz="2800" dirty="0">
                <a:solidFill>
                  <a:prstClr val="black"/>
                </a:solidFill>
                <a:latin typeface="Arial" panose="020B0604020202020204" pitchFamily="34" charset="0"/>
                <a:cs typeface="Arial" panose="020B0604020202020204" pitchFamily="34" charset="0"/>
              </a:rPr>
              <a:t>and families.</a:t>
            </a:r>
            <a:endParaRPr lang="en-US" sz="2800" dirty="0">
              <a:solidFill>
                <a:srgbClr val="ED7D31">
                  <a:lumMod val="75000"/>
                </a:srgbClr>
              </a:solidFill>
              <a:latin typeface="Arial" panose="020B0604020202020204" pitchFamily="34" charset="0"/>
              <a:cs typeface="Arial" panose="020B0604020202020204" pitchFamily="34" charset="0"/>
            </a:endParaRPr>
          </a:p>
        </p:txBody>
      </p:sp>
      <p:sp>
        <p:nvSpPr>
          <p:cNvPr id="11" name="Title 5"/>
          <p:cNvSpPr txBox="1">
            <a:spLocks/>
          </p:cNvSpPr>
          <p:nvPr/>
        </p:nvSpPr>
        <p:spPr>
          <a:xfrm>
            <a:off x="0" y="0"/>
            <a:ext cx="12192000" cy="1188720"/>
          </a:xfrm>
          <a:prstGeom prst="rect">
            <a:avLst/>
          </a:prstGeom>
          <a:solidFill>
            <a:srgbClr val="0F4162"/>
          </a:solidFill>
          <a:ln w="12700" cap="flat" cmpd="sng" algn="ctr">
            <a:solidFill>
              <a:srgbClr val="0F4162"/>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1641166"/>
            <a:r>
              <a:rPr lang="en-US" sz="4000" dirty="0">
                <a:solidFill>
                  <a:srgbClr val="FFFFFF"/>
                </a:solidFill>
                <a:latin typeface="Arial" panose="020B0604020202020204" pitchFamily="34" charset="0"/>
                <a:cs typeface="Arial" panose="020B0604020202020204" pitchFamily="34" charset="0"/>
              </a:rPr>
              <a:t>Systems Change</a:t>
            </a:r>
          </a:p>
        </p:txBody>
      </p:sp>
    </p:spTree>
    <p:extLst>
      <p:ext uri="{BB962C8B-B14F-4D97-AF65-F5344CB8AC3E}">
        <p14:creationId xmlns:p14="http://schemas.microsoft.com/office/powerpoint/2010/main" val="18435515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SAMHSA PowerPoint Template 2.14.18.potx [Read-Only]" id="{0DA482A2-1D42-44C1-8183-6B41D4496E9A}" vid="{81C19723-B452-4FE5-B8D0-4A5484CFCF94}"/>
    </a:ext>
  </a:extLst>
</a:theme>
</file>

<file path=ppt/theme/theme3.xml><?xml version="1.0" encoding="utf-8"?>
<a:theme xmlns:a="http://schemas.openxmlformats.org/drawingml/2006/main" name="3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408750A486EE14A8ACCFE5AAA338A27" ma:contentTypeVersion="5" ma:contentTypeDescription="Create a new document." ma:contentTypeScope="" ma:versionID="595998b229005089b75d9ac31cf14823">
  <xsd:schema xmlns:xsd="http://www.w3.org/2001/XMLSchema" xmlns:xs="http://www.w3.org/2001/XMLSchema" xmlns:p="http://schemas.microsoft.com/office/2006/metadata/properties" targetNamespace="http://schemas.microsoft.com/office/2006/metadata/properties" ma:root="true" ma:fieldsID="9310dfd89bfbcceacbcbbb03476d023b">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09F0E22-A763-4A23-B888-77F0BCC643A8}">
  <ds:schemaRefs>
    <ds:schemaRef ds:uri="http://schemas.microsoft.com/sharepoint/v3/contenttype/forms"/>
  </ds:schemaRefs>
</ds:datastoreItem>
</file>

<file path=customXml/itemProps2.xml><?xml version="1.0" encoding="utf-8"?>
<ds:datastoreItem xmlns:ds="http://schemas.openxmlformats.org/officeDocument/2006/customXml" ds:itemID="{F9734131-AD91-4A03-AE50-4C02F4DACF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040E902E-D366-4831-BD35-5942F60B9AD2}">
  <ds:schemaRefs>
    <ds:schemaRef ds:uri="http://schemas.microsoft.com/office/2006/documentManagement/types"/>
    <ds:schemaRef ds:uri="http://purl.org/dc/elements/1.1/"/>
    <ds:schemaRef ds:uri="http://purl.org/dc/terms/"/>
    <ds:schemaRef ds:uri="http://schemas.openxmlformats.org/package/2006/metadata/core-properties"/>
    <ds:schemaRef ds:uri="http://schemas.microsoft.com/office/infopath/2007/PartnerControls"/>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4863</TotalTime>
  <Words>7600</Words>
  <Application>Microsoft Office PowerPoint</Application>
  <PresentationFormat>Widescreen</PresentationFormat>
  <Paragraphs>585</Paragraphs>
  <Slides>48</Slides>
  <Notes>48</Notes>
  <HiddenSlides>0</HiddenSlides>
  <MMClips>0</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48</vt:i4>
      </vt:variant>
    </vt:vector>
  </HeadingPairs>
  <TitlesOfParts>
    <vt:vector size="70" baseType="lpstr">
      <vt:lpstr>Batang</vt:lpstr>
      <vt:lpstr>SimSun</vt:lpstr>
      <vt:lpstr>Arial</vt:lpstr>
      <vt:lpstr>Arial Narrow</vt:lpstr>
      <vt:lpstr>Calibri</vt:lpstr>
      <vt:lpstr>Calibri Light</vt:lpstr>
      <vt:lpstr>Georgia</vt:lpstr>
      <vt:lpstr>Helvetica</vt:lpstr>
      <vt:lpstr>Helvetica Light</vt:lpstr>
      <vt:lpstr>Montserrat Bold</vt:lpstr>
      <vt:lpstr>Montserrat Light</vt:lpstr>
      <vt:lpstr>Times New Roman</vt:lpstr>
      <vt:lpstr>Verdana</vt:lpstr>
      <vt:lpstr>Wingdings 2</vt:lpstr>
      <vt:lpstr>Yu Gothic Medium</vt:lpstr>
      <vt:lpstr>Yu Gothic UI Semibold</vt:lpstr>
      <vt:lpstr>Office Theme</vt:lpstr>
      <vt:lpstr>1_Office Theme</vt:lpstr>
      <vt:lpstr>3_Office Theme</vt:lpstr>
      <vt:lpstr>2_Office Theme</vt:lpstr>
      <vt:lpstr>4_Office Theme</vt:lpstr>
      <vt:lpstr>5_Office Theme</vt:lpstr>
      <vt:lpstr>Module 7:  Collaborating to Serve Parents with  Substance Use Disorders</vt:lpstr>
      <vt:lpstr>Acknowledgment</vt:lpstr>
      <vt:lpstr>PowerPoint Presentation</vt:lpstr>
      <vt:lpstr>PowerPoint Presentation</vt:lpstr>
      <vt:lpstr>PowerPoint Presentation</vt:lpstr>
      <vt:lpstr>PowerPoint Presentation</vt:lpstr>
      <vt:lpstr>Benefits of Collaboration</vt:lpstr>
      <vt:lpstr>PowerPoint Presentation</vt:lpstr>
      <vt:lpstr>PowerPoint Presentation</vt:lpstr>
      <vt:lpstr>PowerPoint Presentation</vt:lpstr>
      <vt:lpstr>PowerPoint Presentation</vt:lpstr>
      <vt:lpstr>PowerPoint Presentation</vt:lpstr>
      <vt:lpstr>Levels of Collaboration </vt:lpstr>
      <vt:lpstr>PowerPoint Presentation</vt:lpstr>
      <vt:lpstr>PowerPoint Presentation</vt:lpstr>
      <vt:lpstr>Key Steps to Building an Effective Collaboration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Information Needed by Child Welfare  and Court Professionals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References</vt:lpstr>
      <vt:lpstr>References</vt:lpstr>
      <vt:lpstr>References</vt:lpstr>
      <vt:lpstr>PowerPoint Presentation</vt:lpstr>
      <vt:lpstr>Resources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Amanda Kellerman</dc:creator>
  <cp:lastModifiedBy>Dupree, Margaret</cp:lastModifiedBy>
  <cp:revision>452</cp:revision>
  <dcterms:created xsi:type="dcterms:W3CDTF">2018-07-16T22:22:20Z</dcterms:created>
  <dcterms:modified xsi:type="dcterms:W3CDTF">2019-07-19T15:26:12Z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0x010100C408750A486EE14A8ACCFE5AAA338A27</vt:lpwstr>
  </property>
</Properties>
</file>