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0"/>
  </p:notesMasterIdLst>
  <p:sldIdLst>
    <p:sldId id="257" r:id="rId6"/>
    <p:sldId id="396" r:id="rId7"/>
    <p:sldId id="336" r:id="rId8"/>
    <p:sldId id="406" r:id="rId9"/>
    <p:sldId id="373" r:id="rId10"/>
    <p:sldId id="367" r:id="rId11"/>
    <p:sldId id="363" r:id="rId12"/>
    <p:sldId id="407" r:id="rId13"/>
    <p:sldId id="388" r:id="rId14"/>
    <p:sldId id="389" r:id="rId15"/>
    <p:sldId id="390" r:id="rId16"/>
    <p:sldId id="266" r:id="rId17"/>
    <p:sldId id="391" r:id="rId18"/>
    <p:sldId id="338" r:id="rId19"/>
    <p:sldId id="398" r:id="rId20"/>
    <p:sldId id="349" r:id="rId21"/>
    <p:sldId id="275" r:id="rId22"/>
    <p:sldId id="276" r:id="rId23"/>
    <p:sldId id="348" r:id="rId24"/>
    <p:sldId id="339" r:id="rId25"/>
    <p:sldId id="279" r:id="rId26"/>
    <p:sldId id="370" r:id="rId27"/>
    <p:sldId id="366" r:id="rId28"/>
    <p:sldId id="347" r:id="rId29"/>
    <p:sldId id="269" r:id="rId30"/>
    <p:sldId id="346" r:id="rId31"/>
    <p:sldId id="290" r:id="rId32"/>
    <p:sldId id="291" r:id="rId33"/>
    <p:sldId id="292" r:id="rId34"/>
    <p:sldId id="351" r:id="rId35"/>
    <p:sldId id="352" r:id="rId36"/>
    <p:sldId id="293" r:id="rId37"/>
    <p:sldId id="368" r:id="rId38"/>
    <p:sldId id="369" r:id="rId39"/>
    <p:sldId id="294" r:id="rId40"/>
    <p:sldId id="295" r:id="rId41"/>
    <p:sldId id="321" r:id="rId42"/>
    <p:sldId id="296" r:id="rId43"/>
    <p:sldId id="298" r:id="rId44"/>
    <p:sldId id="299" r:id="rId45"/>
    <p:sldId id="300" r:id="rId46"/>
    <p:sldId id="301" r:id="rId47"/>
    <p:sldId id="302" r:id="rId48"/>
    <p:sldId id="380" r:id="rId49"/>
    <p:sldId id="360" r:id="rId50"/>
    <p:sldId id="322" r:id="rId51"/>
    <p:sldId id="340" r:id="rId52"/>
    <p:sldId id="320" r:id="rId53"/>
    <p:sldId id="355" r:id="rId54"/>
    <p:sldId id="393" r:id="rId55"/>
    <p:sldId id="394" r:id="rId56"/>
    <p:sldId id="356" r:id="rId57"/>
    <p:sldId id="315" r:id="rId58"/>
    <p:sldId id="395" r:id="rId59"/>
    <p:sldId id="374" r:id="rId60"/>
    <p:sldId id="375" r:id="rId61"/>
    <p:sldId id="399" r:id="rId62"/>
    <p:sldId id="400" r:id="rId63"/>
    <p:sldId id="401" r:id="rId64"/>
    <p:sldId id="402" r:id="rId65"/>
    <p:sldId id="403" r:id="rId66"/>
    <p:sldId id="405" r:id="rId67"/>
    <p:sldId id="378" r:id="rId68"/>
    <p:sldId id="404"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72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ie Ryan" initials="kR" lastIdx="3" clrIdx="6">
    <p:extLst>
      <p:ext uri="{19B8F6BF-5375-455C-9EA6-DF929625EA0E}">
        <p15:presenceInfo xmlns:p15="http://schemas.microsoft.com/office/powerpoint/2012/main" userId="S-1-5-21-842925246-492894223-1343024091-6824" providerId="AD"/>
      </p:ext>
    </p:extLst>
  </p:cmAuthor>
  <p:cmAuthor id="1" name="Janelle Sanders" initials="JS" lastIdx="1" clrIdx="0">
    <p:extLst>
      <p:ext uri="{19B8F6BF-5375-455C-9EA6-DF929625EA0E}">
        <p15:presenceInfo xmlns:p15="http://schemas.microsoft.com/office/powerpoint/2012/main" userId="S-1-5-21-842925246-492894223-1343024091-6794" providerId="AD"/>
      </p:ext>
    </p:extLst>
  </p:cmAuthor>
  <p:cmAuthor id="8" name="Dupree, Margaret" initials="DM" lastIdx="46" clrIdx="7">
    <p:extLst>
      <p:ext uri="{19B8F6BF-5375-455C-9EA6-DF929625EA0E}">
        <p15:presenceInfo xmlns:p15="http://schemas.microsoft.com/office/powerpoint/2012/main" userId="S-1-5-21-2338163137-2684688362-157462135-92954" providerId="AD"/>
      </p:ext>
    </p:extLst>
  </p:cmAuthor>
  <p:cmAuthor id="2" name="Kimberly Stevens" initials="KS" lastIdx="26" clrIdx="1">
    <p:extLst>
      <p:ext uri="{19B8F6BF-5375-455C-9EA6-DF929625EA0E}">
        <p15:presenceInfo xmlns:p15="http://schemas.microsoft.com/office/powerpoint/2012/main" userId="S-1-5-21-842925246-492894223-1343024091-7172" providerId="AD"/>
      </p:ext>
    </p:extLst>
  </p:cmAuthor>
  <p:cmAuthor id="3" name="Sarah O'Rourke" initials="SO" lastIdx="69" clrIdx="2">
    <p:extLst>
      <p:ext uri="{19B8F6BF-5375-455C-9EA6-DF929625EA0E}">
        <p15:presenceInfo xmlns:p15="http://schemas.microsoft.com/office/powerpoint/2012/main" userId="S-1-5-21-842925246-492894223-1343024091-7151" providerId="AD"/>
      </p:ext>
    </p:extLst>
  </p:cmAuthor>
  <p:cmAuthor id="4" name="Alexandra Torrence" initials="AT" lastIdx="2" clrIdx="3">
    <p:extLst>
      <p:ext uri="{19B8F6BF-5375-455C-9EA6-DF929625EA0E}">
        <p15:presenceInfo xmlns:p15="http://schemas.microsoft.com/office/powerpoint/2012/main" userId="S-1-5-21-842925246-492894223-1343024091-7155" providerId="AD"/>
      </p:ext>
    </p:extLst>
  </p:cmAuthor>
  <p:cmAuthor id="5" name="Annette Morrison" initials="AM" lastIdx="2" clrIdx="4">
    <p:extLst>
      <p:ext uri="{19B8F6BF-5375-455C-9EA6-DF929625EA0E}">
        <p15:presenceInfo xmlns:p15="http://schemas.microsoft.com/office/powerpoint/2012/main" userId="Annette Morrison" providerId="None"/>
      </p:ext>
    </p:extLst>
  </p:cmAuthor>
  <p:cmAuthor id="6" name="Andrew Scott" initials="AS" lastIdx="22" clrIdx="5">
    <p:extLst>
      <p:ext uri="{19B8F6BF-5375-455C-9EA6-DF929625EA0E}">
        <p15:presenceInfo xmlns:p15="http://schemas.microsoft.com/office/powerpoint/2012/main" userId="S-1-5-21-842925246-492894223-1343024091-7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263"/>
    <a:srgbClr val="336A90"/>
    <a:srgbClr val="336B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71" autoAdjust="0"/>
    <p:restoredTop sz="77533" autoAdjust="0"/>
  </p:normalViewPr>
  <p:slideViewPr>
    <p:cSldViewPr snapToGrid="0">
      <p:cViewPr varScale="1">
        <p:scale>
          <a:sx n="76" d="100"/>
          <a:sy n="76" d="100"/>
        </p:scale>
        <p:origin x="372" y="96"/>
      </p:cViewPr>
      <p:guideLst>
        <p:guide orient="horz" pos="1104"/>
        <p:guide pos="7248"/>
      </p:guideLst>
    </p:cSldViewPr>
  </p:slideViewPr>
  <p:notesTextViewPr>
    <p:cViewPr>
      <p:scale>
        <a:sx n="100" d="100"/>
        <a:sy n="100" d="100"/>
      </p:scale>
      <p:origin x="0" y="0"/>
    </p:cViewPr>
  </p:notesTextViewPr>
  <p:sorterViewPr>
    <p:cViewPr>
      <p:scale>
        <a:sx n="100" d="100"/>
        <a:sy n="100" d="100"/>
      </p:scale>
      <p:origin x="0" y="-257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National</c:v>
                </c:pt>
              </c:strCache>
            </c:strRef>
          </c:tx>
          <c:spPr>
            <a:ln w="52705" cap="rnd">
              <a:solidFill>
                <a:srgbClr val="0F4263"/>
              </a:solidFill>
              <a:round/>
            </a:ln>
            <a:effectLst/>
          </c:spPr>
          <c:marker>
            <c:symbol val="circle"/>
            <c:size val="5"/>
            <c:spPr>
              <a:solidFill>
                <a:srgbClr val="0F4263"/>
              </a:solidFill>
              <a:ln w="52705">
                <a:solidFill>
                  <a:srgbClr val="0F4263"/>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0.0%</c:formatCode>
                <c:ptCount val="18"/>
                <c:pt idx="0">
                  <c:v>0.18534594911046307</c:v>
                </c:pt>
                <c:pt idx="1">
                  <c:v>0.19616810728333381</c:v>
                </c:pt>
                <c:pt idx="2">
                  <c:v>0.219</c:v>
                </c:pt>
                <c:pt idx="3">
                  <c:v>0.23</c:v>
                </c:pt>
                <c:pt idx="4">
                  <c:v>0.23899999999999999</c:v>
                </c:pt>
                <c:pt idx="5">
                  <c:v>0.24726733042274518</c:v>
                </c:pt>
                <c:pt idx="6">
                  <c:v>0.25898481213966829</c:v>
                </c:pt>
                <c:pt idx="7">
                  <c:v>0.26527641551795944</c:v>
                </c:pt>
                <c:pt idx="8">
                  <c:v>0.25966922300309064</c:v>
                </c:pt>
                <c:pt idx="9">
                  <c:v>0.26188674826843922</c:v>
                </c:pt>
                <c:pt idx="10">
                  <c:v>0.28499999999999998</c:v>
                </c:pt>
                <c:pt idx="11">
                  <c:v>0.29499999999999998</c:v>
                </c:pt>
                <c:pt idx="12">
                  <c:v>0.307</c:v>
                </c:pt>
                <c:pt idx="13">
                  <c:v>0.313</c:v>
                </c:pt>
                <c:pt idx="14">
                  <c:v>0.32200000000000001</c:v>
                </c:pt>
                <c:pt idx="15">
                  <c:v>0.34399999999999997</c:v>
                </c:pt>
                <c:pt idx="16">
                  <c:v>0.35299999999999998</c:v>
                </c:pt>
                <c:pt idx="17">
                  <c:v>0.377</c:v>
                </c:pt>
              </c:numCache>
            </c:numRef>
          </c:val>
          <c:smooth val="0"/>
          <c:extLst xmlns:c16r2="http://schemas.microsoft.com/office/drawing/2015/06/chart">
            <c:ext xmlns:c16="http://schemas.microsoft.com/office/drawing/2014/chart" uri="{C3380CC4-5D6E-409C-BE32-E72D297353CC}">
              <c16:uniqueId val="{00000000-36D5-47DA-B433-D0AADE16B8EE}"/>
            </c:ext>
          </c:extLst>
        </c:ser>
        <c:dLbls>
          <c:showLegendKey val="0"/>
          <c:showVal val="0"/>
          <c:showCatName val="0"/>
          <c:showSerName val="0"/>
          <c:showPercent val="0"/>
          <c:showBubbleSize val="0"/>
        </c:dLbls>
        <c:marker val="1"/>
        <c:smooth val="0"/>
        <c:axId val="63581888"/>
        <c:axId val="63582448"/>
      </c:lineChart>
      <c:catAx>
        <c:axId val="635818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a:solidFill>
                      <a:schemeClr val="tx1"/>
                    </a:solidFill>
                  </a:rPr>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3582448"/>
        <c:crosses val="autoZero"/>
        <c:auto val="1"/>
        <c:lblAlgn val="ctr"/>
        <c:lblOffset val="100"/>
        <c:noMultiLvlLbl val="0"/>
      </c:catAx>
      <c:valAx>
        <c:axId val="63582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solidFill>
                      <a:schemeClr val="tx1"/>
                    </a:solidFill>
                  </a:rPr>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358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E85A2-8131-45E4-A6E7-9D69AE200C2E}"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41993F13-764A-4AFA-86A8-9389E23167CD}">
      <dgm:prSet phldrT="[Text]" custT="1"/>
      <dgm:spPr>
        <a:solidFill>
          <a:srgbClr val="CDE9EF">
            <a:alpha val="75000"/>
          </a:srgbClr>
        </a:solidFill>
        <a:ln>
          <a:noFill/>
        </a:ln>
      </dgm:spPr>
      <dgm:t>
        <a:bodyPr/>
        <a:lstStyle/>
        <a:p>
          <a:pPr>
            <a:spcAft>
              <a:spcPct val="35000"/>
            </a:spcAft>
          </a:pPr>
          <a:r>
            <a:rPr lang="en-US" sz="2400" b="1" u="none" cap="none" baseline="0" dirty="0">
              <a:solidFill>
                <a:schemeClr val="accent5">
                  <a:lumMod val="50000"/>
                </a:schemeClr>
              </a:solidFill>
              <a:effectLst/>
              <a:latin typeface="Arial" panose="020B0604020202020204" pitchFamily="34" charset="0"/>
              <a:cs typeface="Arial" panose="020B0604020202020204" pitchFamily="34" charset="0"/>
            </a:rPr>
            <a:t>Parent Recovery</a:t>
          </a:r>
        </a:p>
        <a:p>
          <a:pPr>
            <a:spcAft>
              <a:spcPts val="600"/>
            </a:spcAft>
          </a:pPr>
          <a:r>
            <a:rPr lang="en-US" sz="1800" b="0" dirty="0">
              <a:latin typeface="Arial" panose="020B0604020202020204" pitchFamily="34" charset="0"/>
              <a:cs typeface="Arial" panose="020B0604020202020204" pitchFamily="34" charset="0"/>
            </a:rPr>
            <a:t>Parenting skills and competencies</a:t>
          </a:r>
        </a:p>
        <a:p>
          <a:pPr>
            <a:spcAft>
              <a:spcPts val="600"/>
            </a:spcAft>
          </a:pPr>
          <a:r>
            <a:rPr lang="en-US" sz="1800" b="0" dirty="0">
              <a:latin typeface="Arial" panose="020B0604020202020204" pitchFamily="34" charset="0"/>
              <a:cs typeface="Arial" panose="020B0604020202020204" pitchFamily="34" charset="0"/>
            </a:rPr>
            <a:t>Family connections and resources</a:t>
          </a:r>
        </a:p>
        <a:p>
          <a:pPr>
            <a:spcAft>
              <a:spcPts val="600"/>
            </a:spcAft>
          </a:pPr>
          <a:r>
            <a:rPr lang="en-US" sz="1800" b="0" dirty="0">
              <a:latin typeface="Arial" panose="020B0604020202020204" pitchFamily="34" charset="0"/>
              <a:cs typeface="Arial" panose="020B0604020202020204" pitchFamily="34" charset="0"/>
            </a:rPr>
            <a:t>Parental mental health</a:t>
          </a:r>
        </a:p>
        <a:p>
          <a:pPr>
            <a:spcAft>
              <a:spcPts val="600"/>
            </a:spcAft>
          </a:pPr>
          <a:r>
            <a:rPr lang="en-US" sz="1800" b="0" dirty="0">
              <a:latin typeface="Arial" panose="020B0604020202020204" pitchFamily="34" charset="0"/>
              <a:cs typeface="Arial" panose="020B0604020202020204" pitchFamily="34" charset="0"/>
            </a:rPr>
            <a:t>Medication management</a:t>
          </a:r>
        </a:p>
        <a:p>
          <a:pPr>
            <a:spcAft>
              <a:spcPts val="600"/>
            </a:spcAft>
          </a:pPr>
          <a:r>
            <a:rPr lang="en-US" sz="1800" b="0" dirty="0">
              <a:latin typeface="Arial" panose="020B0604020202020204" pitchFamily="34" charset="0"/>
              <a:cs typeface="Arial" panose="020B0604020202020204" pitchFamily="34" charset="0"/>
            </a:rPr>
            <a:t>Parental substance use</a:t>
          </a:r>
        </a:p>
        <a:p>
          <a:pPr>
            <a:spcAft>
              <a:spcPts val="600"/>
            </a:spcAft>
          </a:pPr>
          <a:r>
            <a:rPr lang="en-US" sz="1800" b="0" dirty="0">
              <a:latin typeface="Arial" panose="020B0604020202020204" pitchFamily="34" charset="0"/>
              <a:cs typeface="Arial" panose="020B0604020202020204" pitchFamily="34" charset="0"/>
            </a:rPr>
            <a:t>Domestic violence</a:t>
          </a:r>
          <a:endParaRPr lang="en-US" sz="1800" b="0" dirty="0">
            <a:solidFill>
              <a:schemeClr val="accent5">
                <a:lumMod val="50000"/>
              </a:schemeClr>
            </a:solidFill>
            <a:effectLst/>
            <a:latin typeface="Arial" panose="020B0604020202020204" pitchFamily="34" charset="0"/>
            <a:cs typeface="Arial" panose="020B0604020202020204" pitchFamily="34" charset="0"/>
          </a:endParaRPr>
        </a:p>
      </dgm:t>
    </dgm:pt>
    <dgm:pt modelId="{8CE1306A-DC77-419E-A4A5-64C7C76CB939}" type="parTrans" cxnId="{3A72219C-454C-4D6C-B1B3-82CE6E1FF538}">
      <dgm:prSet/>
      <dgm:spPr/>
      <dgm:t>
        <a:bodyPr/>
        <a:lstStyle/>
        <a:p>
          <a:endParaRPr lang="en-US"/>
        </a:p>
      </dgm:t>
    </dgm:pt>
    <dgm:pt modelId="{C00900A3-8812-4B3C-9263-967EAB663E8C}" type="sibTrans" cxnId="{3A72219C-454C-4D6C-B1B3-82CE6E1FF538}">
      <dgm:prSet/>
      <dgm:spPr/>
      <dgm:t>
        <a:bodyPr/>
        <a:lstStyle/>
        <a:p>
          <a:endParaRPr lang="en-US"/>
        </a:p>
      </dgm:t>
    </dgm:pt>
    <dgm:pt modelId="{E3B1C7EE-1EEA-4AB8-BA25-1BFB7A5B2925}">
      <dgm:prSet phldrT="[Text]" custT="1"/>
      <dgm:spPr>
        <a:solidFill>
          <a:srgbClr val="65BCCD">
            <a:alpha val="75000"/>
          </a:srgbClr>
        </a:solidFill>
        <a:ln>
          <a:noFill/>
        </a:ln>
      </dgm:spPr>
      <dgm:t>
        <a:bodyPr/>
        <a:lstStyle/>
        <a:p>
          <a:pPr>
            <a:spcAft>
              <a:spcPct val="35000"/>
            </a:spcAft>
          </a:pPr>
          <a:r>
            <a:rPr lang="en-US" sz="2400" b="1" u="none" cap="none" baseline="0" dirty="0">
              <a:solidFill>
                <a:schemeClr val="accent5">
                  <a:lumMod val="50000"/>
                </a:schemeClr>
              </a:solidFill>
              <a:latin typeface="Arial" panose="020B0604020202020204" pitchFamily="34" charset="0"/>
              <a:ea typeface="Yu Gothic UI Semibold" panose="020B0700000000000000" pitchFamily="34" charset="-128"/>
              <a:cs typeface="Arial" panose="020B0604020202020204" pitchFamily="34" charset="0"/>
            </a:rPr>
            <a:t>Family Recovery and Well-Being</a:t>
          </a:r>
        </a:p>
        <a:p>
          <a:pPr>
            <a:spcAft>
              <a:spcPts val="600"/>
            </a:spcAft>
          </a:pPr>
          <a:r>
            <a:rPr lang="en-US" sz="1800" b="0" dirty="0">
              <a:latin typeface="Arial" panose="020B0604020202020204" pitchFamily="34" charset="0"/>
              <a:cs typeface="Arial" panose="020B0604020202020204" pitchFamily="34" charset="0"/>
            </a:rPr>
            <a:t>Basic necessities</a:t>
          </a:r>
        </a:p>
        <a:p>
          <a:pPr>
            <a:spcAft>
              <a:spcPts val="600"/>
            </a:spcAft>
          </a:pPr>
          <a:r>
            <a:rPr lang="en-US" sz="1800" b="0" dirty="0">
              <a:latin typeface="Arial" panose="020B0604020202020204" pitchFamily="34" charset="0"/>
              <a:cs typeface="Arial" panose="020B0604020202020204" pitchFamily="34" charset="0"/>
            </a:rPr>
            <a:t>Employment</a:t>
          </a:r>
        </a:p>
        <a:p>
          <a:pPr>
            <a:spcAft>
              <a:spcPts val="600"/>
            </a:spcAft>
          </a:pPr>
          <a:r>
            <a:rPr lang="en-US" sz="1800" b="0" dirty="0">
              <a:latin typeface="Arial" panose="020B0604020202020204" pitchFamily="34" charset="0"/>
              <a:cs typeface="Arial" panose="020B0604020202020204" pitchFamily="34" charset="0"/>
            </a:rPr>
            <a:t>Housing </a:t>
          </a:r>
        </a:p>
        <a:p>
          <a:pPr>
            <a:spcAft>
              <a:spcPts val="600"/>
            </a:spcAft>
          </a:pPr>
          <a:r>
            <a:rPr lang="en-US" sz="1800" b="0" dirty="0">
              <a:latin typeface="Arial" panose="020B0604020202020204" pitchFamily="34" charset="0"/>
              <a:cs typeface="Arial" panose="020B0604020202020204" pitchFamily="34" charset="0"/>
            </a:rPr>
            <a:t>Childcare</a:t>
          </a:r>
        </a:p>
        <a:p>
          <a:pPr>
            <a:spcAft>
              <a:spcPts val="600"/>
            </a:spcAft>
          </a:pPr>
          <a:r>
            <a:rPr lang="en-US" sz="1800" b="0" dirty="0">
              <a:latin typeface="Arial" panose="020B0604020202020204" pitchFamily="34" charset="0"/>
              <a:cs typeface="Arial" panose="020B0604020202020204" pitchFamily="34" charset="0"/>
            </a:rPr>
            <a:t>Transportation</a:t>
          </a:r>
        </a:p>
        <a:p>
          <a:pPr>
            <a:spcAft>
              <a:spcPts val="600"/>
            </a:spcAft>
          </a:pPr>
          <a:r>
            <a:rPr lang="en-US" sz="1800" b="0" dirty="0">
              <a:latin typeface="Arial" panose="020B0604020202020204" pitchFamily="34" charset="0"/>
              <a:cs typeface="Arial" panose="020B0604020202020204" pitchFamily="34" charset="0"/>
            </a:rPr>
            <a:t>Family counseling</a:t>
          </a:r>
        </a:p>
        <a:p>
          <a:pPr>
            <a:spcAft>
              <a:spcPts val="600"/>
            </a:spcAft>
          </a:pPr>
          <a:r>
            <a:rPr lang="en-US" sz="1800" b="0" dirty="0">
              <a:latin typeface="Arial" panose="020B0604020202020204" pitchFamily="34" charset="0"/>
              <a:cs typeface="Arial" panose="020B0604020202020204" pitchFamily="34" charset="0"/>
            </a:rPr>
            <a:t>Specialized parenting</a:t>
          </a:r>
          <a:endParaRPr lang="en-US" sz="1800" b="0" i="0" u="none" cap="none" baseline="0" dirty="0">
            <a:solidFill>
              <a:schemeClr val="accent5">
                <a:lumMod val="50000"/>
              </a:schemeClr>
            </a:solidFill>
            <a:latin typeface="Arial" panose="020B0604020202020204" pitchFamily="34" charset="0"/>
            <a:ea typeface="Yu Gothic UI Semibold" panose="020B0700000000000000" pitchFamily="34" charset="-128"/>
            <a:cs typeface="Arial" panose="020B0604020202020204" pitchFamily="34" charset="0"/>
          </a:endParaRPr>
        </a:p>
      </dgm:t>
    </dgm:pt>
    <dgm:pt modelId="{6CD9A58A-DE7D-4BC0-BA9B-B9474D57E083}" type="parTrans" cxnId="{24898900-1111-42F1-9400-1E4F45D51442}">
      <dgm:prSet/>
      <dgm:spPr/>
      <dgm:t>
        <a:bodyPr/>
        <a:lstStyle/>
        <a:p>
          <a:endParaRPr lang="en-US"/>
        </a:p>
      </dgm:t>
    </dgm:pt>
    <dgm:pt modelId="{85FE88FA-6147-437A-805C-263EADAE37E3}" type="sibTrans" cxnId="{24898900-1111-42F1-9400-1E4F45D51442}">
      <dgm:prSet/>
      <dgm:spPr/>
      <dgm:t>
        <a:bodyPr/>
        <a:lstStyle/>
        <a:p>
          <a:endParaRPr lang="en-US"/>
        </a:p>
      </dgm:t>
    </dgm:pt>
    <dgm:pt modelId="{2A75AAC4-2649-4D72-85B8-510C121D4DD1}">
      <dgm:prSet phldrT="[Text]" custT="1"/>
      <dgm:spPr>
        <a:solidFill>
          <a:srgbClr val="CDE9EF">
            <a:alpha val="75000"/>
          </a:srgbClr>
        </a:solidFill>
        <a:ln>
          <a:noFill/>
        </a:ln>
      </dgm:spPr>
      <dgm:t>
        <a:bodyPr/>
        <a:lstStyle/>
        <a:p>
          <a:pPr>
            <a:spcAft>
              <a:spcPct val="35000"/>
            </a:spcAft>
          </a:pPr>
          <a:r>
            <a:rPr lang="en-US" sz="2400" b="1" i="0" u="none" cap="none" baseline="0" dirty="0">
              <a:solidFill>
                <a:schemeClr val="accent5">
                  <a:lumMod val="50000"/>
                </a:schemeClr>
              </a:solidFill>
              <a:latin typeface="Arial" panose="020B0604020202020204" pitchFamily="34" charset="0"/>
              <a:cs typeface="Arial" panose="020B0604020202020204" pitchFamily="34" charset="0"/>
            </a:rPr>
            <a:t>Child Well-Being</a:t>
          </a:r>
        </a:p>
        <a:p>
          <a:pPr>
            <a:spcAft>
              <a:spcPts val="600"/>
            </a:spcAft>
          </a:pPr>
          <a:r>
            <a:rPr lang="en-US" sz="1800" b="0" dirty="0">
              <a:latin typeface="Arial" panose="020B0604020202020204" pitchFamily="34" charset="0"/>
              <a:cs typeface="Arial" panose="020B0604020202020204" pitchFamily="34" charset="0"/>
            </a:rPr>
            <a:t>Well-being/behavior</a:t>
          </a:r>
        </a:p>
        <a:p>
          <a:pPr>
            <a:spcAft>
              <a:spcPts val="600"/>
            </a:spcAft>
          </a:pPr>
          <a:r>
            <a:rPr lang="en-US" sz="1800" b="0" dirty="0">
              <a:latin typeface="Arial" panose="020B0604020202020204" pitchFamily="34" charset="0"/>
              <a:cs typeface="Arial" panose="020B0604020202020204" pitchFamily="34" charset="0"/>
            </a:rPr>
            <a:t>Development/health</a:t>
          </a:r>
        </a:p>
        <a:p>
          <a:pPr>
            <a:spcAft>
              <a:spcPts val="600"/>
            </a:spcAft>
          </a:pPr>
          <a:r>
            <a:rPr lang="en-US" sz="1800" b="0" dirty="0">
              <a:latin typeface="Arial" panose="020B0604020202020204" pitchFamily="34" charset="0"/>
              <a:cs typeface="Arial" panose="020B0604020202020204" pitchFamily="34" charset="0"/>
            </a:rPr>
            <a:t>School readiness</a:t>
          </a:r>
        </a:p>
        <a:p>
          <a:pPr>
            <a:spcAft>
              <a:spcPts val="600"/>
            </a:spcAft>
          </a:pPr>
          <a:r>
            <a:rPr lang="en-US" sz="1800" b="0" dirty="0">
              <a:latin typeface="Arial" panose="020B0604020202020204" pitchFamily="34" charset="0"/>
              <a:cs typeface="Arial" panose="020B0604020202020204" pitchFamily="34" charset="0"/>
            </a:rPr>
            <a:t>Trauma</a:t>
          </a:r>
        </a:p>
        <a:p>
          <a:pPr>
            <a:spcAft>
              <a:spcPts val="600"/>
            </a:spcAft>
          </a:pPr>
          <a:r>
            <a:rPr lang="en-US" sz="1800" b="0" dirty="0">
              <a:latin typeface="Arial" panose="020B0604020202020204" pitchFamily="34" charset="0"/>
              <a:cs typeface="Arial" panose="020B0604020202020204" pitchFamily="34" charset="0"/>
            </a:rPr>
            <a:t>Mental health</a:t>
          </a:r>
        </a:p>
        <a:p>
          <a:pPr>
            <a:spcAft>
              <a:spcPts val="600"/>
            </a:spcAft>
          </a:pPr>
          <a:r>
            <a:rPr lang="en-US" sz="1800" b="0" dirty="0">
              <a:latin typeface="Arial" panose="020B0604020202020204" pitchFamily="34" charset="0"/>
              <a:cs typeface="Arial" panose="020B0604020202020204" pitchFamily="34" charset="0"/>
            </a:rPr>
            <a:t>Adolescent substance use</a:t>
          </a:r>
        </a:p>
        <a:p>
          <a:pPr>
            <a:spcAft>
              <a:spcPts val="600"/>
            </a:spcAft>
          </a:pPr>
          <a:r>
            <a:rPr lang="en-US" sz="1800" b="0" dirty="0">
              <a:latin typeface="Arial" panose="020B0604020202020204" pitchFamily="34" charset="0"/>
              <a:cs typeface="Arial" panose="020B0604020202020204" pitchFamily="34" charset="0"/>
            </a:rPr>
            <a:t>At-risk youth prevention</a:t>
          </a:r>
          <a:endParaRPr lang="en-US" sz="1800" b="0" dirty="0">
            <a:solidFill>
              <a:schemeClr val="accent5">
                <a:lumMod val="50000"/>
              </a:schemeClr>
            </a:solidFill>
            <a:latin typeface="Arial" panose="020B0604020202020204" pitchFamily="34" charset="0"/>
            <a:cs typeface="Arial" panose="020B0604020202020204" pitchFamily="34" charset="0"/>
          </a:endParaRPr>
        </a:p>
      </dgm:t>
    </dgm:pt>
    <dgm:pt modelId="{D7ED13CB-1357-4A47-B0C2-A553CAB0632C}" type="parTrans" cxnId="{A3BCD4ED-91C1-4039-9755-30A44328EE55}">
      <dgm:prSet/>
      <dgm:spPr/>
      <dgm:t>
        <a:bodyPr/>
        <a:lstStyle/>
        <a:p>
          <a:endParaRPr lang="en-US"/>
        </a:p>
      </dgm:t>
    </dgm:pt>
    <dgm:pt modelId="{46B57908-4487-4AF8-A4A4-6DF1B5DEF578}" type="sibTrans" cxnId="{A3BCD4ED-91C1-4039-9755-30A44328EE55}">
      <dgm:prSet/>
      <dgm:spPr/>
      <dgm:t>
        <a:bodyPr/>
        <a:lstStyle/>
        <a:p>
          <a:endParaRPr lang="en-US"/>
        </a:p>
      </dgm:t>
    </dgm:pt>
    <dgm:pt modelId="{AF3823E0-036A-4F78-A91B-F4151C55CE4B}" type="pres">
      <dgm:prSet presAssocID="{88AE85A2-8131-45E4-A6E7-9D69AE200C2E}" presName="Name0" presStyleCnt="0">
        <dgm:presLayoutVars>
          <dgm:chMax val="7"/>
          <dgm:dir/>
          <dgm:resizeHandles val="exact"/>
        </dgm:presLayoutVars>
      </dgm:prSet>
      <dgm:spPr/>
    </dgm:pt>
    <dgm:pt modelId="{8A9BC15D-4C19-43BC-AFB0-FBB70E2EDDD6}" type="pres">
      <dgm:prSet presAssocID="{88AE85A2-8131-45E4-A6E7-9D69AE200C2E}" presName="ellipse1" presStyleLbl="vennNode1" presStyleIdx="0" presStyleCnt="3" custScaleX="116103" custScaleY="116636" custLinFactNeighborX="-37941" custLinFactNeighborY="29633">
        <dgm:presLayoutVars>
          <dgm:bulletEnabled val="1"/>
        </dgm:presLayoutVars>
      </dgm:prSet>
      <dgm:spPr/>
      <dgm:t>
        <a:bodyPr/>
        <a:lstStyle/>
        <a:p>
          <a:endParaRPr lang="en-US"/>
        </a:p>
      </dgm:t>
    </dgm:pt>
    <dgm:pt modelId="{030B4BF0-5BAE-4B08-A552-F248D644E40F}" type="pres">
      <dgm:prSet presAssocID="{88AE85A2-8131-45E4-A6E7-9D69AE200C2E}" presName="ellipse2" presStyleLbl="vennNode1" presStyleIdx="1" presStyleCnt="3" custScaleX="109854" custScaleY="111664" custLinFactNeighborX="981" custLinFactNeighborY="-10648">
        <dgm:presLayoutVars>
          <dgm:bulletEnabled val="1"/>
        </dgm:presLayoutVars>
      </dgm:prSet>
      <dgm:spPr/>
      <dgm:t>
        <a:bodyPr/>
        <a:lstStyle/>
        <a:p>
          <a:endParaRPr lang="en-US"/>
        </a:p>
      </dgm:t>
    </dgm:pt>
    <dgm:pt modelId="{76FD2C5A-1941-4EF0-9BE7-258862E4413A}" type="pres">
      <dgm:prSet presAssocID="{88AE85A2-8131-45E4-A6E7-9D69AE200C2E}" presName="ellipse3" presStyleLbl="vennNode1" presStyleIdx="2" presStyleCnt="3" custScaleX="121968" custScaleY="114490" custLinFactNeighborX="43814" custLinFactNeighborY="27994">
        <dgm:presLayoutVars>
          <dgm:bulletEnabled val="1"/>
        </dgm:presLayoutVars>
      </dgm:prSet>
      <dgm:spPr/>
      <dgm:t>
        <a:bodyPr/>
        <a:lstStyle/>
        <a:p>
          <a:endParaRPr lang="en-US"/>
        </a:p>
      </dgm:t>
    </dgm:pt>
  </dgm:ptLst>
  <dgm:cxnLst>
    <dgm:cxn modelId="{3A72219C-454C-4D6C-B1B3-82CE6E1FF538}" srcId="{88AE85A2-8131-45E4-A6E7-9D69AE200C2E}" destId="{41993F13-764A-4AFA-86A8-9389E23167CD}" srcOrd="0" destOrd="0" parTransId="{8CE1306A-DC77-419E-A4A5-64C7C76CB939}" sibTransId="{C00900A3-8812-4B3C-9263-967EAB663E8C}"/>
    <dgm:cxn modelId="{A3BCD4ED-91C1-4039-9755-30A44328EE55}" srcId="{88AE85A2-8131-45E4-A6E7-9D69AE200C2E}" destId="{2A75AAC4-2649-4D72-85B8-510C121D4DD1}" srcOrd="2" destOrd="0" parTransId="{D7ED13CB-1357-4A47-B0C2-A553CAB0632C}" sibTransId="{46B57908-4487-4AF8-A4A4-6DF1B5DEF578}"/>
    <dgm:cxn modelId="{B42686A1-8FEC-46A0-A64D-BD489B4C370F}" type="presOf" srcId="{88AE85A2-8131-45E4-A6E7-9D69AE200C2E}" destId="{AF3823E0-036A-4F78-A91B-F4151C55CE4B}" srcOrd="0" destOrd="0" presId="urn:microsoft.com/office/officeart/2005/8/layout/rings+Icon"/>
    <dgm:cxn modelId="{E0619E95-2D39-460A-A86A-08D88F0A860F}" type="presOf" srcId="{41993F13-764A-4AFA-86A8-9389E23167CD}" destId="{8A9BC15D-4C19-43BC-AFB0-FBB70E2EDDD6}" srcOrd="0" destOrd="0" presId="urn:microsoft.com/office/officeart/2005/8/layout/rings+Icon"/>
    <dgm:cxn modelId="{1EB4B697-7C64-4A73-8717-17407FC9B2E8}" type="presOf" srcId="{2A75AAC4-2649-4D72-85B8-510C121D4DD1}" destId="{76FD2C5A-1941-4EF0-9BE7-258862E4413A}" srcOrd="0" destOrd="0" presId="urn:microsoft.com/office/officeart/2005/8/layout/rings+Icon"/>
    <dgm:cxn modelId="{24898900-1111-42F1-9400-1E4F45D51442}" srcId="{88AE85A2-8131-45E4-A6E7-9D69AE200C2E}" destId="{E3B1C7EE-1EEA-4AB8-BA25-1BFB7A5B2925}" srcOrd="1" destOrd="0" parTransId="{6CD9A58A-DE7D-4BC0-BA9B-B9474D57E083}" sibTransId="{85FE88FA-6147-437A-805C-263EADAE37E3}"/>
    <dgm:cxn modelId="{5BB67753-EEAA-4E61-ADCF-8F94C016EC75}" type="presOf" srcId="{E3B1C7EE-1EEA-4AB8-BA25-1BFB7A5B2925}" destId="{030B4BF0-5BAE-4B08-A552-F248D644E40F}" srcOrd="0" destOrd="0" presId="urn:microsoft.com/office/officeart/2005/8/layout/rings+Icon"/>
    <dgm:cxn modelId="{2888E889-AAEB-4341-BFD9-76B0D661BB5A}" type="presParOf" srcId="{AF3823E0-036A-4F78-A91B-F4151C55CE4B}" destId="{8A9BC15D-4C19-43BC-AFB0-FBB70E2EDDD6}" srcOrd="0" destOrd="0" presId="urn:microsoft.com/office/officeart/2005/8/layout/rings+Icon"/>
    <dgm:cxn modelId="{5394133F-1067-497F-8800-2102150F2405}" type="presParOf" srcId="{AF3823E0-036A-4F78-A91B-F4151C55CE4B}" destId="{030B4BF0-5BAE-4B08-A552-F248D644E40F}" srcOrd="1" destOrd="0" presId="urn:microsoft.com/office/officeart/2005/8/layout/rings+Icon"/>
    <dgm:cxn modelId="{0F511A43-8713-4BBC-B23D-4089E4183155}" type="presParOf" srcId="{AF3823E0-036A-4F78-A91B-F4151C55CE4B}" destId="{76FD2C5A-1941-4EF0-9BE7-258862E4413A}"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4FFE7-5361-4478-BE79-E08E5FFE368B}"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55F39-DBF2-4708-9D0C-92AF29BAD49E}" type="slidenum">
              <a:rPr lang="en-US" smtClean="0"/>
              <a:t>‹#›</a:t>
            </a:fld>
            <a:endParaRPr lang="en-US"/>
          </a:p>
        </p:txBody>
      </p:sp>
    </p:spTree>
    <p:extLst>
      <p:ext uri="{BB962C8B-B14F-4D97-AF65-F5344CB8AC3E}">
        <p14:creationId xmlns:p14="http://schemas.microsoft.com/office/powerpoint/2010/main" val="228681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cf.hhs.gov/cb/resource/im160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t>1</a:t>
            </a:fld>
            <a:endParaRPr lang="en-US" dirty="0"/>
          </a:p>
        </p:txBody>
      </p:sp>
    </p:spTree>
    <p:extLst>
      <p:ext uri="{BB962C8B-B14F-4D97-AF65-F5344CB8AC3E}">
        <p14:creationId xmlns:p14="http://schemas.microsoft.com/office/powerpoint/2010/main" val="2574955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728663"/>
            <a:ext cx="6465888" cy="363696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trainer may want to point out the</a:t>
            </a:r>
            <a:r>
              <a:rPr lang="en-US" baseline="0" dirty="0">
                <a:latin typeface="Arial" panose="020B0604020202020204" pitchFamily="34" charset="0"/>
                <a:cs typeface="Arial" panose="020B0604020202020204" pitchFamily="34" charset="0"/>
              </a:rPr>
              <a:t> withdrawal effect of opiates, but other substances, alcohol in particular, have shown strong effects in the other domains of child development.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5559313" y="7063974"/>
            <a:ext cx="4252976" cy="373146"/>
          </a:xfrm>
          <a:prstGeom prst="rect">
            <a:avLst/>
          </a:prstGeom>
        </p:spPr>
        <p:txBody>
          <a:bodyPr lIns="96653" tIns="48326" rIns="96653" bIns="48326"/>
          <a:lstStyle/>
          <a:p>
            <a:fld id="{3B244F8D-D847-4B14-A56F-3D1D1420A15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0389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728663"/>
            <a:ext cx="6465888" cy="36369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Similarly, for alcohol, it</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important to note that an effect has been demonstrated in each domain of child development for the longer-term outcomes. This may be attributed to the fact that alcohol has been studied more than the other substances.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also important to note the lack of longer-term outcome studies related to methamphetamine exposure.</a:t>
            </a:r>
          </a:p>
        </p:txBody>
      </p:sp>
      <p:sp>
        <p:nvSpPr>
          <p:cNvPr id="4" name="Slide Number Placeholder 3"/>
          <p:cNvSpPr>
            <a:spLocks noGrp="1"/>
          </p:cNvSpPr>
          <p:nvPr>
            <p:ph type="sldNum" sz="quarter" idx="10"/>
          </p:nvPr>
        </p:nvSpPr>
        <p:spPr>
          <a:xfrm>
            <a:off x="5559313" y="7063974"/>
            <a:ext cx="4252976" cy="373146"/>
          </a:xfrm>
          <a:prstGeom prst="rect">
            <a:avLst/>
          </a:prstGeom>
        </p:spPr>
        <p:txBody>
          <a:bodyPr lIns="96653" tIns="48326" rIns="96653" bIns="48326"/>
          <a:lstStyle/>
          <a:p>
            <a:fld id="{3B244F8D-D847-4B14-A56F-3D1D1420A15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85406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important to note that very few individuals use one substance at a time, so it is difficult to parse out the effects by substance.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point</a:t>
            </a:r>
            <a:r>
              <a:rPr lang="en-US" sz="1200" kern="1200" baseline="0" dirty="0">
                <a:solidFill>
                  <a:schemeClr val="tx1"/>
                </a:solidFill>
                <a:effectLst/>
                <a:latin typeface="+mn-lt"/>
                <a:ea typeface="+mn-ea"/>
                <a:cs typeface="+mn-cs"/>
              </a:rPr>
              <a:t> of sharing this data </a:t>
            </a:r>
            <a:r>
              <a:rPr lang="en-US" sz="1200" kern="1200" dirty="0">
                <a:solidFill>
                  <a:schemeClr val="tx1"/>
                </a:solidFill>
                <a:effectLst/>
                <a:latin typeface="+mn-lt"/>
                <a:ea typeface="+mn-ea"/>
                <a:cs typeface="+mn-cs"/>
              </a:rPr>
              <a:t>is not to compare across substances but to point out similarities in some developmental domains, to recognize that more research is needed, and to understand polysubstance use should be expected when looking at developmental outcomes.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on perinatal substance use disorder impact, please see the module </a:t>
            </a:r>
            <a:r>
              <a:rPr lang="en-US" sz="1200" i="1" kern="1200" dirty="0">
                <a:solidFill>
                  <a:schemeClr val="tx1"/>
                </a:solidFill>
                <a:effectLst/>
                <a:latin typeface="+mn-lt"/>
                <a:ea typeface="+mn-ea"/>
                <a:cs typeface="+mn-cs"/>
              </a:rPr>
              <a:t>Special Topic: Understanding Prenatal Substance Exposure and Child Welfare Implications.</a:t>
            </a:r>
            <a:endParaRPr lang="en-US" dirty="0"/>
          </a:p>
          <a:p>
            <a:endParaRPr lang="en-US" dirty="0"/>
          </a:p>
        </p:txBody>
      </p:sp>
      <p:sp>
        <p:nvSpPr>
          <p:cNvPr id="4" name="Slide Number Placeholder 3"/>
          <p:cNvSpPr>
            <a:spLocks noGrp="1"/>
          </p:cNvSpPr>
          <p:nvPr>
            <p:ph type="sldNum" sz="quarter" idx="10"/>
          </p:nvPr>
        </p:nvSpPr>
        <p:spPr>
          <a:xfrm>
            <a:off x="5265809" y="6658664"/>
            <a:ext cx="4028440" cy="351736"/>
          </a:xfrm>
          <a:prstGeom prst="rect">
            <a:avLst/>
          </a:prstGeom>
        </p:spPr>
        <p:txBody>
          <a:bodyPr/>
          <a:lstStyle/>
          <a:p>
            <a:fld id="{A1577B5E-5F4F-4323-A3F8-7162DDA357F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73855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factors influence how an infant is affected by prenatal and postnatal exposure to substances, not just the physical exposure to the substance in utero. Screening and assessing families helps us better understand the effect of parental substance use disorder on infants and children.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***Looking at the factors listed on this slide, use flip chart paper to highlight each category. What are the types of information under each category that participants would want more information from families to help understand how an infant might be affected by the prenatal or postnatal environment? For example, under Family Characteristics, participants might want to gather information about the living situation, substance use or co-occurring challenges among family members in the household, and family supports in place.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Continue to make a list of the types of information needed under each category.   </a:t>
            </a:r>
            <a:endParaRPr lang="en-US" sz="1200" kern="1200" dirty="0">
              <a:solidFill>
                <a:schemeClr val="tx1"/>
              </a:solidFill>
              <a:effectLst/>
              <a:latin typeface="+mn-lt"/>
              <a:ea typeface="+mn-ea"/>
              <a:cs typeface="+mn-cs"/>
            </a:endParaRPr>
          </a:p>
          <a:p>
            <a:pPr defTabSz="465887">
              <a:lnSpc>
                <a:spcPct val="117999"/>
              </a:lnSpc>
              <a:defRPr/>
            </a:pPr>
            <a:endParaRPr lang="en-US" sz="2400" dirty="0">
              <a:solidFill>
                <a:prstClr val="black"/>
              </a:solidFill>
              <a:cs typeface="Arial" panose="020B0604020202020204" pitchFamily="34" charset="0"/>
            </a:endParaRPr>
          </a:p>
          <a:p>
            <a:pPr defTabSz="465887">
              <a:lnSpc>
                <a:spcPct val="117999"/>
              </a:lnSpc>
              <a:defRPr/>
            </a:pPr>
            <a:endParaRPr lang="en-US" sz="2400" dirty="0">
              <a:solidFill>
                <a:prstClr val="black"/>
              </a:solidFill>
              <a:cs typeface="Arial" panose="020B0604020202020204" pitchFamily="34" charset="0"/>
            </a:endParaRPr>
          </a:p>
          <a:p>
            <a:pPr defTabSz="465887">
              <a:lnSpc>
                <a:spcPct val="117999"/>
              </a:lnSpc>
              <a:defRPr/>
            </a:pPr>
            <a:endParaRPr lang="en-US" sz="2400" dirty="0">
              <a:solidFill>
                <a:prstClr val="black"/>
              </a:solidFill>
              <a:cs typeface="Arial" panose="020B0604020202020204" pitchFamily="34" charset="0"/>
            </a:endParaRPr>
          </a:p>
          <a:p>
            <a:endParaRPr lang="en-US" dirty="0"/>
          </a:p>
        </p:txBody>
      </p:sp>
    </p:spTree>
    <p:extLst>
      <p:ext uri="{BB962C8B-B14F-4D97-AF65-F5344CB8AC3E}">
        <p14:creationId xmlns:p14="http://schemas.microsoft.com/office/powerpoint/2010/main" val="349226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a:t>
            </a:r>
            <a:r>
              <a:rPr lang="en-US" baseline="0" dirty="0"/>
              <a:t>talk about the effects of parental substance use disorders on infants and children.</a:t>
            </a:r>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t>14</a:t>
            </a:fld>
            <a:endParaRPr lang="en-US"/>
          </a:p>
        </p:txBody>
      </p:sp>
    </p:spTree>
    <p:extLst>
      <p:ext uri="{BB962C8B-B14F-4D97-AF65-F5344CB8AC3E}">
        <p14:creationId xmlns:p14="http://schemas.microsoft.com/office/powerpoint/2010/main" val="919108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represents the percentage of children in out-of-home care (OOHC) during the fiscal year in which parental alcohol or other drug use was a contributing factor for removal.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it does appear that the percentage of cases with parental alcohol or other drug use has been increasing over the past 15 years, it is important to note that part of this increase could be due to better identification, data collection, or worker training, and may not all be attributable to an increase in substance use disorders. Additionally, in this data collection tool, multiple reasons for removal can be listed and, in some jurisdictions, only the first identified reason may be included in the data set. For cases in which parental alcohol or other drug use is identified as a factor later in the child welfare case or in conjunction with other factors, it may not be represented in the number presented here.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Prevalence </a:t>
            </a:r>
            <a:r>
              <a:rPr lang="en-US" sz="1200" kern="1200" dirty="0">
                <a:solidFill>
                  <a:schemeClr val="tx1"/>
                </a:solidFill>
                <a:effectLst/>
                <a:latin typeface="+mn-lt"/>
                <a:ea typeface="+mn-ea"/>
                <a:cs typeface="+mn-cs"/>
              </a:rPr>
              <a:t>of parental alcohol or other drug use as a contributing factor for removal within a given amount of time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helpful in understanding the “burden to the system” at a given time. Prevalence is directly</a:t>
            </a:r>
            <a:r>
              <a:rPr lang="en-US" sz="1200" kern="1200" baseline="0" dirty="0">
                <a:solidFill>
                  <a:schemeClr val="tx1"/>
                </a:solidFill>
                <a:effectLst/>
                <a:latin typeface="+mn-lt"/>
                <a:ea typeface="+mn-ea"/>
                <a:cs typeface="+mn-cs"/>
              </a:rPr>
              <a:t> affected </a:t>
            </a:r>
            <a:r>
              <a:rPr lang="en-US" sz="1200" kern="1200" dirty="0">
                <a:solidFill>
                  <a:schemeClr val="tx1"/>
                </a:solidFill>
                <a:effectLst/>
                <a:latin typeface="+mn-lt"/>
                <a:ea typeface="+mn-ea"/>
                <a:cs typeface="+mn-cs"/>
              </a:rPr>
              <a:t>by the duration of event, so if the event is long, the prevalence may appear high even if there aren’t new cases occurring (it’s harder to see changes over time with longer-lasting events unless there is an extreme influx/exit during the event).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Explanation of data presented: </a:t>
            </a:r>
            <a:r>
              <a:rPr lang="en-US" sz="1200" kern="1200" dirty="0">
                <a:solidFill>
                  <a:schemeClr val="tx1"/>
                </a:solidFill>
                <a:effectLst/>
                <a:latin typeface="+mn-lt"/>
                <a:ea typeface="+mn-ea"/>
                <a:cs typeface="+mn-cs"/>
              </a:rPr>
              <a:t>The percentage of children in OOHC who had alcohol or other drug use listed as a reason for removal (there can be more than one reason listed for removal). In 2017, there were 690,627 children in OOHC and 258,770 with parental alcohol or other drug use as a contributing factor for removal.</a:t>
            </a:r>
          </a:p>
        </p:txBody>
      </p:sp>
      <p:sp>
        <p:nvSpPr>
          <p:cNvPr id="4" name="Slide Number Placeholder 3"/>
          <p:cNvSpPr>
            <a:spLocks noGrp="1"/>
          </p:cNvSpPr>
          <p:nvPr>
            <p:ph type="sldNum" sz="quarter" idx="10"/>
          </p:nvPr>
        </p:nvSpPr>
        <p:spPr/>
        <p:txBody>
          <a:bodyPr/>
          <a:lstStyle/>
          <a:p>
            <a:fld id="{235C9E78-2159-421B-A531-7047694C3782}" type="slidenum">
              <a:rPr lang="en-US" smtClean="0"/>
              <a:t>15</a:t>
            </a:fld>
            <a:endParaRPr lang="en-US"/>
          </a:p>
        </p:txBody>
      </p:sp>
    </p:spTree>
    <p:extLst>
      <p:ext uri="{BB962C8B-B14F-4D97-AF65-F5344CB8AC3E}">
        <p14:creationId xmlns:p14="http://schemas.microsoft.com/office/powerpoint/2010/main" val="412150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Parental substance use and co-occurring disorders can negatively affect the ability of parents to provide a stable and nurturing home environment. Parents with substance use and co-occurring</a:t>
            </a:r>
            <a:r>
              <a:rPr lang="en-US" sz="1200" kern="1200" baseline="0" dirty="0">
                <a:solidFill>
                  <a:schemeClr val="tx1"/>
                </a:solidFill>
                <a:effectLst/>
                <a:latin typeface="+mn-lt"/>
                <a:ea typeface="+mn-ea"/>
                <a:cs typeface="+mn-cs"/>
              </a:rPr>
              <a:t> disorders have a </a:t>
            </a:r>
            <a:r>
              <a:rPr lang="en-US" sz="1200" kern="1200" dirty="0">
                <a:solidFill>
                  <a:schemeClr val="tx1"/>
                </a:solidFill>
                <a:effectLst/>
                <a:latin typeface="+mn-lt"/>
                <a:ea typeface="+mn-ea"/>
                <a:cs typeface="+mn-cs"/>
              </a:rPr>
              <a:t>lower likelihood of successful reunification with their children, and their children tend to stay in the foster care system longer than children of parents without substance use disorders.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chronic, ongoing nature of these disorders can affect the likelihood of parents successfully</a:t>
            </a:r>
            <a:r>
              <a:rPr lang="en-US" sz="1200" kern="1200" baseline="0" dirty="0">
                <a:solidFill>
                  <a:schemeClr val="tx1"/>
                </a:solidFill>
                <a:effectLst/>
                <a:latin typeface="+mn-lt"/>
                <a:ea typeface="+mn-ea"/>
                <a:cs typeface="+mn-cs"/>
              </a:rPr>
              <a:t> reunifying with their </a:t>
            </a:r>
            <a:r>
              <a:rPr lang="en-US" sz="1200" kern="1200" dirty="0">
                <a:solidFill>
                  <a:schemeClr val="tx1"/>
                </a:solidFill>
                <a:effectLst/>
                <a:latin typeface="+mn-lt"/>
                <a:ea typeface="+mn-ea"/>
                <a:cs typeface="+mn-cs"/>
              </a:rPr>
              <a:t>children.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Children can exhibit behavior changes, both by being aggressive and by acting out or experiencing a shift in roles within the household. Children can become “</a:t>
            </a:r>
            <a:r>
              <a:rPr lang="en-US" sz="1200" kern="1200" dirty="0" err="1">
                <a:solidFill>
                  <a:schemeClr val="tx1"/>
                </a:solidFill>
                <a:effectLst/>
                <a:latin typeface="+mn-lt"/>
                <a:ea typeface="+mn-ea"/>
                <a:cs typeface="+mn-cs"/>
              </a:rPr>
              <a:t>parentified</a:t>
            </a:r>
            <a:r>
              <a:rPr lang="en-US" sz="1200" kern="1200" dirty="0">
                <a:solidFill>
                  <a:schemeClr val="tx1"/>
                </a:solidFill>
                <a:effectLst/>
                <a:latin typeface="+mn-lt"/>
                <a:ea typeface="+mn-ea"/>
                <a:cs typeface="+mn-cs"/>
              </a:rPr>
              <a:t>,” where the child takes care of the parent or other children in the household.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Children can have difficulty in school or have trouble getting to school. Development delays or challenges may go unnoticed or may not be addressed.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Children may lack appropriate medical care or have other unmet health needs. </a:t>
            </a:r>
          </a:p>
          <a:p>
            <a:r>
              <a:rPr lang="en-US" baseline="0" dirty="0"/>
              <a:t> </a:t>
            </a:r>
          </a:p>
        </p:txBody>
      </p:sp>
      <p:sp>
        <p:nvSpPr>
          <p:cNvPr id="4" name="Slide Number Placeholder 3"/>
          <p:cNvSpPr>
            <a:spLocks noGrp="1"/>
          </p:cNvSpPr>
          <p:nvPr>
            <p:ph type="sldNum" sz="quarter" idx="10"/>
          </p:nvPr>
        </p:nvSpPr>
        <p:spPr/>
        <p:txBody>
          <a:bodyPr/>
          <a:lstStyle/>
          <a:p>
            <a:fld id="{0A055F39-DBF2-4708-9D0C-92AF29BAD49E}" type="slidenum">
              <a:rPr lang="en-US" smtClean="0"/>
              <a:t>16</a:t>
            </a:fld>
            <a:endParaRPr lang="en-US"/>
          </a:p>
        </p:txBody>
      </p:sp>
    </p:spTree>
    <p:extLst>
      <p:ext uri="{BB962C8B-B14F-4D97-AF65-F5344CB8AC3E}">
        <p14:creationId xmlns:p14="http://schemas.microsoft.com/office/powerpoint/2010/main" val="318349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29A989-1939-4DD3-BC41-59F564F156B2}" type="slidenum">
              <a:rPr lang="en-US" altLang="en-US"/>
              <a:pPr>
                <a:spcBef>
                  <a:spcPct val="0"/>
                </a:spcBef>
              </a:pPr>
              <a:t>17</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Children may have lived in family environments that don’t have adequate resources to meet their needs. Relationships with or support from their parents may be inconsistent. They may not have the steady presence of caregivers. The following are examples of typical experiences of children whose primary caregiver has</a:t>
            </a:r>
            <a:r>
              <a:rPr lang="en-US" sz="1200" kern="1200" baseline="0" dirty="0">
                <a:solidFill>
                  <a:schemeClr val="tx1"/>
                </a:solidFill>
                <a:effectLst/>
                <a:latin typeface="+mn-lt"/>
                <a:ea typeface="+mn-ea"/>
                <a:cs typeface="+mn-cs"/>
              </a:rPr>
              <a:t> a substance use disorder</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 home life may be chaotic and unpredictable.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There may be inconsistent parenting and a lack of appropriate supervision.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Substance-using adults may provide inconsistent emotional responses to children, or they may provide inconsistent care, especially to younger children.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Parents may have abandoned children physically and emotionally.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Parents may emphasize secrecy about their home life.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Parental behavior may make the child feel guilt, shame, or self-blame.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Parental behavior may frighten children and may result in physical harm.</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3092248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60517E-9A88-4C2B-9648-8DB57F7E84E0}" type="slidenum">
              <a:rPr lang="en-US" altLang="en-US"/>
              <a:pPr>
                <a:spcBef>
                  <a:spcPct val="0"/>
                </a:spcBef>
              </a:pPr>
              <a:t>18</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kern="1200" dirty="0">
                <a:solidFill>
                  <a:schemeClr val="tx1"/>
                </a:solidFill>
                <a:effectLst/>
                <a:latin typeface="+mn-lt"/>
                <a:ea typeface="+mn-ea"/>
                <a:cs typeface="+mn-cs"/>
              </a:rPr>
              <a:t>Each child will react to life experiences in unique ways, but these are common experiences observed in, or reported by, children growing up in homes with parental substance use. Child welfare workers need to be aware of these possibilities and, in working with each child, be keenly aware of evidence suggesting that any of these responses have taken place.</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eaLnBrk="1" hangingPunct="1"/>
            <a:r>
              <a:rPr lang="en-US" altLang="en-US" dirty="0"/>
              <a:t>Learn</a:t>
            </a:r>
            <a:r>
              <a:rPr lang="en-US" altLang="en-US" baseline="0" dirty="0"/>
              <a:t> more at </a:t>
            </a:r>
            <a:r>
              <a:rPr lang="en-US" sz="1200" kern="1200" dirty="0">
                <a:solidFill>
                  <a:schemeClr val="tx1"/>
                </a:solidFill>
                <a:effectLst/>
                <a:latin typeface="+mn-lt"/>
                <a:ea typeface="+mn-ea"/>
                <a:cs typeface="+mn-cs"/>
              </a:rPr>
              <a:t>the National Association for Children of Alcoholics (NACOA) website.</a:t>
            </a:r>
            <a:endParaRPr lang="en-US" altLang="en-US" dirty="0"/>
          </a:p>
        </p:txBody>
      </p:sp>
    </p:spTree>
    <p:extLst>
      <p:ext uri="{BB962C8B-B14F-4D97-AF65-F5344CB8AC3E}">
        <p14:creationId xmlns:p14="http://schemas.microsoft.com/office/powerpoint/2010/main" val="1877839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Assessing</a:t>
            </a:r>
            <a:r>
              <a:rPr lang="en-US" baseline="0" dirty="0"/>
              <a:t> the needs of children whose parent has a substance use disorder can provide early access to services to support a child’s development and provide emotional help. </a:t>
            </a:r>
          </a:p>
          <a:p>
            <a:endParaRPr lang="en-US" baseline="0" dirty="0"/>
          </a:p>
        </p:txBody>
      </p:sp>
      <p:sp>
        <p:nvSpPr>
          <p:cNvPr id="4" name="Slide Number Placeholder 3"/>
          <p:cNvSpPr>
            <a:spLocks noGrp="1"/>
          </p:cNvSpPr>
          <p:nvPr>
            <p:ph type="sldNum" sz="quarter" idx="10"/>
          </p:nvPr>
        </p:nvSpPr>
        <p:spPr/>
        <p:txBody>
          <a:bodyPr/>
          <a:lstStyle/>
          <a:p>
            <a:fld id="{0A055F39-DBF2-4708-9D0C-92AF29BAD49E}" type="slidenum">
              <a:rPr lang="en-US" smtClean="0"/>
              <a:t>19</a:t>
            </a:fld>
            <a:endParaRPr lang="en-US"/>
          </a:p>
        </p:txBody>
      </p:sp>
    </p:spTree>
    <p:extLst>
      <p:ext uri="{BB962C8B-B14F-4D97-AF65-F5344CB8AC3E}">
        <p14:creationId xmlns:p14="http://schemas.microsoft.com/office/powerpoint/2010/main" val="302818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This toolkit was developed by the National Center on Substance Abuse and Child Welfare (NCSACW),</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an initiative of the U.S. Department of Health and Human Services jointly funded by the Substance Abuse and Mental Health Services Administration’s (SAMHSA) Center for Substance Abuse Treatment (CSAT) and the Administration on Children, Youth and Families (ACYF), Children’s Bureau’s Office on Child Abuse and Neglect (OCAN).</a:t>
            </a: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90135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pPr>
            <a:r>
              <a:rPr lang="en-US" altLang="en-US" sz="2800" dirty="0"/>
              <a:t>As</a:t>
            </a:r>
            <a:r>
              <a:rPr lang="en-US" altLang="en-US" sz="2800" baseline="0" dirty="0"/>
              <a:t> with a parent with a substance use disorder, the overall effect of a parent’s co-occurring or mental health disorder on a child’s development, well-being, and safety can vary based on many factors. </a:t>
            </a:r>
            <a:endParaRPr lang="en-US" altLang="en-US" sz="2800" dirty="0"/>
          </a:p>
          <a:p>
            <a:pPr eaLnBrk="1" hangingPunct="1">
              <a:lnSpc>
                <a:spcPct val="110000"/>
              </a:lnSpc>
            </a:pPr>
            <a:endParaRPr lang="en-US" altLang="en-US" sz="2800" dirty="0"/>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t>20</a:t>
            </a:fld>
            <a:endParaRPr lang="en-US"/>
          </a:p>
        </p:txBody>
      </p:sp>
    </p:spTree>
    <p:extLst>
      <p:ext uri="{BB962C8B-B14F-4D97-AF65-F5344CB8AC3E}">
        <p14:creationId xmlns:p14="http://schemas.microsoft.com/office/powerpoint/2010/main" val="3952923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019928-A35B-4F30-AC9B-13C1C8B9F009}" type="slidenum">
              <a:rPr lang="en-US" altLang="en-US"/>
              <a:pPr>
                <a:spcBef>
                  <a:spcPct val="0"/>
                </a:spcBef>
              </a:pPr>
              <a:t>21</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Certain </a:t>
            </a:r>
            <a:r>
              <a:rPr lang="en-US" sz="1200" i="1" kern="1200" dirty="0">
                <a:solidFill>
                  <a:schemeClr val="tx1"/>
                </a:solidFill>
                <a:effectLst/>
                <a:latin typeface="+mn-lt"/>
                <a:ea typeface="+mn-ea"/>
                <a:cs typeface="+mn-cs"/>
              </a:rPr>
              <a:t>genes</a:t>
            </a:r>
            <a:r>
              <a:rPr lang="en-US" sz="1200" kern="1200" dirty="0">
                <a:solidFill>
                  <a:schemeClr val="tx1"/>
                </a:solidFill>
                <a:effectLst/>
                <a:latin typeface="+mn-lt"/>
                <a:ea typeface="+mn-ea"/>
                <a:cs typeface="+mn-cs"/>
              </a:rPr>
              <a:t>, passed from parent to child, increase the chances that a parent with certain mental health disorders may pass the predisposition for such disorders to some or all of their children. Not all children of parents with mental health disorders receive such genes, and not all with those genes manifest mental health disorders. </a:t>
            </a:r>
          </a:p>
          <a:p>
            <a:endParaRPr lang="en-US" sz="1200" i="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Prenatal physical development</a:t>
            </a:r>
            <a:r>
              <a:rPr lang="en-US" sz="1200" kern="1200" dirty="0">
                <a:solidFill>
                  <a:schemeClr val="tx1"/>
                </a:solidFill>
                <a:effectLst/>
                <a:latin typeface="+mn-lt"/>
                <a:ea typeface="+mn-ea"/>
                <a:cs typeface="+mn-cs"/>
              </a:rPr>
              <a:t> is in great part dependent on the health and behaviors of the mother carrying the developing child. Her nutrition, use of drugs or alcohol, physical activity, and emotional states may all affect the developing fetus, especially the development of the nervous system. For example, untreated prenatal depression is associated with poor birth outcomes, including low birthweight, premature birth, and obstetric complications.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perinatal or birth experience</a:t>
            </a:r>
            <a:r>
              <a:rPr lang="en-US" sz="1200" kern="1200" dirty="0">
                <a:solidFill>
                  <a:schemeClr val="tx1"/>
                </a:solidFill>
                <a:effectLst/>
                <a:latin typeface="+mn-lt"/>
                <a:ea typeface="+mn-ea"/>
                <a:cs typeface="+mn-cs"/>
              </a:rPr>
              <a:t> itself may have traumatic consequences on the child’s development, from such experiences as prolonged or premature labor, head injury, or medications for the mother. </a:t>
            </a:r>
          </a:p>
          <a:p>
            <a:r>
              <a:rPr lang="en-US" sz="1200" kern="1200" dirty="0">
                <a:solidFill>
                  <a:schemeClr val="tx1"/>
                </a:solidFill>
                <a:effectLst/>
                <a:latin typeface="+mn-lt"/>
                <a:ea typeface="+mn-ea"/>
                <a:cs typeface="+mn-cs"/>
              </a:rPr>
              <a:t> </a:t>
            </a:r>
          </a:p>
          <a:p>
            <a:r>
              <a:rPr lang="en-US" altLang="en-US" dirty="0"/>
              <a:t>All</a:t>
            </a:r>
            <a:r>
              <a:rPr lang="en-US" altLang="en-US" baseline="0" dirty="0"/>
              <a:t> of these factors may influence a child’s development, well-being, and safety. Gathering this information as part of the assessment process can help the child welfare worker connect children to needed services to support overall healthy development. </a:t>
            </a:r>
            <a:endParaRPr lang="en-US" altLang="en-US" dirty="0"/>
          </a:p>
        </p:txBody>
      </p:sp>
    </p:spTree>
    <p:extLst>
      <p:ext uri="{BB962C8B-B14F-4D97-AF65-F5344CB8AC3E}">
        <p14:creationId xmlns:p14="http://schemas.microsoft.com/office/powerpoint/2010/main" val="660172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highlights potential risks to children of parents with mental health or co-occurring disorders.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Children can be exposed to violence and trauma in their household.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Parents may have difficulty finding or keeping employment, leading to financial stress. Parents may also spend money to support their alcohol or drug use and may then not have enough resources for basic necessities.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While parents are coping with their disorders, they may neglect their children.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Children may experience homelessness or a lack of stable housing related to their parents’ co-occurring disorder.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Children are at higher risk of developing a mental health or substance use disorder themselves.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Young children may experience developmental delays due to prenatal substance exposure or parental neglect.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Children can also feel isolated and unsure of how to ask for help. </a:t>
            </a:r>
          </a:p>
          <a:p>
            <a:endParaRPr lang="en-US" dirty="0"/>
          </a:p>
        </p:txBody>
      </p:sp>
      <p:sp>
        <p:nvSpPr>
          <p:cNvPr id="4" name="Slide Number Placeholder 3"/>
          <p:cNvSpPr>
            <a:spLocks noGrp="1"/>
          </p:cNvSpPr>
          <p:nvPr>
            <p:ph type="sldNum" sz="quarter" idx="10"/>
          </p:nvPr>
        </p:nvSpPr>
        <p:spPr/>
        <p:txBody>
          <a:bodyPr/>
          <a:lstStyle/>
          <a:p>
            <a:fld id="{CD595928-8693-4082-8E86-2368E0503C7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397123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done as a</a:t>
            </a:r>
            <a:r>
              <a:rPr lang="en-US" baseline="0" dirty="0"/>
              <a:t> large group, or participants can be broken into smaller groups for this exercise. </a:t>
            </a:r>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t>23</a:t>
            </a:fld>
            <a:endParaRPr lang="en-US"/>
          </a:p>
        </p:txBody>
      </p:sp>
    </p:spTree>
    <p:extLst>
      <p:ext uri="{BB962C8B-B14F-4D97-AF65-F5344CB8AC3E}">
        <p14:creationId xmlns:p14="http://schemas.microsoft.com/office/powerpoint/2010/main" val="1509816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some examples of how a parent’s substance use or co-occurring disorder can create risk to children. </a:t>
            </a:r>
          </a:p>
          <a:p>
            <a:endParaRPr lang="en-US" baseline="0" dirty="0"/>
          </a:p>
          <a:p>
            <a:r>
              <a:rPr lang="en-US" b="1" baseline="0" dirty="0"/>
              <a:t>***How did this compare to the list the participants came up with?</a:t>
            </a:r>
            <a:endParaRPr lang="en-US" b="1" dirty="0"/>
          </a:p>
        </p:txBody>
      </p:sp>
      <p:sp>
        <p:nvSpPr>
          <p:cNvPr id="4" name="Slide Number Placeholder 3"/>
          <p:cNvSpPr>
            <a:spLocks noGrp="1"/>
          </p:cNvSpPr>
          <p:nvPr>
            <p:ph type="sldNum" sz="quarter" idx="10"/>
          </p:nvPr>
        </p:nvSpPr>
        <p:spPr/>
        <p:txBody>
          <a:bodyPr/>
          <a:lstStyle/>
          <a:p>
            <a:fld id="{0A055F39-DBF2-4708-9D0C-92AF29BAD49E}" type="slidenum">
              <a:rPr lang="en-US" smtClean="0"/>
              <a:t>24</a:t>
            </a:fld>
            <a:endParaRPr lang="en-US"/>
          </a:p>
        </p:txBody>
      </p:sp>
    </p:spTree>
    <p:extLst>
      <p:ext uri="{BB962C8B-B14F-4D97-AF65-F5344CB8AC3E}">
        <p14:creationId xmlns:p14="http://schemas.microsoft.com/office/powerpoint/2010/main" val="1551419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16C16E-E838-49FD-A355-121D9F2C68CC}" type="slidenum">
              <a:rPr lang="en-US" altLang="en-US"/>
              <a:pPr>
                <a:spcBef>
                  <a:spcPct val="0"/>
                </a:spcBef>
              </a:pPr>
              <a:t>25</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It is important to keep the following considerations in</a:t>
            </a:r>
            <a:r>
              <a:rPr lang="en-US" sz="1200" kern="1200" baseline="0" dirty="0">
                <a:solidFill>
                  <a:schemeClr val="tx1"/>
                </a:solidFill>
                <a:effectLst/>
                <a:latin typeface="+mn-lt"/>
                <a:ea typeface="+mn-ea"/>
                <a:cs typeface="+mn-cs"/>
              </a:rPr>
              <a:t> mind when working with families affected by substance use and/or co-occurring disorders:</a:t>
            </a:r>
          </a:p>
          <a:p>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potential for </a:t>
            </a:r>
            <a:r>
              <a:rPr lang="en-US" sz="1200" i="1" kern="1200" dirty="0">
                <a:solidFill>
                  <a:schemeClr val="tx1"/>
                </a:solidFill>
                <a:effectLst/>
                <a:latin typeface="+mn-lt"/>
                <a:ea typeface="+mn-ea"/>
                <a:cs typeface="+mn-cs"/>
              </a:rPr>
              <a:t>delayed child development</a:t>
            </a:r>
            <a:r>
              <a:rPr lang="en-US" sz="1200" kern="1200" dirty="0">
                <a:solidFill>
                  <a:schemeClr val="tx1"/>
                </a:solidFill>
                <a:effectLst/>
                <a:latin typeface="+mn-lt"/>
                <a:ea typeface="+mn-ea"/>
                <a:cs typeface="+mn-cs"/>
              </a:rPr>
              <a:t>. Each child is on an individual development path. But children of parents with substance use and/or mental disorders may not progress through normal child developmental milestones. Their family experiences can interfere with typical physical, emotional, and educational development</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Understanding </a:t>
            </a:r>
            <a:r>
              <a:rPr lang="en-US" sz="1200" i="1" kern="1200" dirty="0">
                <a:solidFill>
                  <a:schemeClr val="tx1"/>
                </a:solidFill>
                <a:effectLst/>
                <a:latin typeface="+mn-lt"/>
                <a:ea typeface="+mn-ea"/>
                <a:cs typeface="+mn-cs"/>
              </a:rPr>
              <a:t>the child’s needs</a:t>
            </a:r>
            <a:r>
              <a:rPr lang="en-US" sz="1200" kern="1200" dirty="0">
                <a:solidFill>
                  <a:schemeClr val="tx1"/>
                </a:solidFill>
                <a:effectLst/>
                <a:latin typeface="+mn-lt"/>
                <a:ea typeface="+mn-ea"/>
                <a:cs typeface="+mn-cs"/>
              </a:rPr>
              <a:t> while a parent is in treatment. Child welfare workers understand the importance of providing assistance and support to children and youth. They know to address children’s developmental needs in the context of potential separation and loss of parents, abuse or neglect, and potential experiences with trauma.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Educating children</a:t>
            </a:r>
            <a:r>
              <a:rPr lang="en-US" sz="1200" kern="1200" dirty="0">
                <a:solidFill>
                  <a:schemeClr val="tx1"/>
                </a:solidFill>
                <a:effectLst/>
                <a:latin typeface="+mn-lt"/>
                <a:ea typeface="+mn-ea"/>
                <a:cs typeface="+mn-cs"/>
              </a:rPr>
              <a:t> about substance use and mental</a:t>
            </a:r>
            <a:r>
              <a:rPr lang="en-US" sz="1200" kern="1200" baseline="0" dirty="0">
                <a:solidFill>
                  <a:schemeClr val="tx1"/>
                </a:solidFill>
                <a:effectLst/>
                <a:latin typeface="+mn-lt"/>
                <a:ea typeface="+mn-ea"/>
                <a:cs typeface="+mn-cs"/>
              </a:rPr>
              <a:t> health </a:t>
            </a:r>
            <a:r>
              <a:rPr lang="en-US" sz="1200" kern="1200" dirty="0">
                <a:solidFill>
                  <a:schemeClr val="tx1"/>
                </a:solidFill>
                <a:effectLst/>
                <a:latin typeface="+mn-lt"/>
                <a:ea typeface="+mn-ea"/>
                <a:cs typeface="+mn-cs"/>
              </a:rPr>
              <a:t>disorders. Child welfare workers must help children develop a foundational understanding about substance use and mental health disorders in terms that are nonjudgmental and supportive. Information must be conveyed in a way that defines the disorder, </a:t>
            </a:r>
            <a:r>
              <a:rPr lang="en-US" sz="1200" b="1" u="none" kern="1200" dirty="0">
                <a:solidFill>
                  <a:schemeClr val="tx1"/>
                </a:solidFill>
                <a:effectLst/>
                <a:latin typeface="+mn-lt"/>
                <a:ea typeface="+mn-ea"/>
                <a:cs typeface="+mn-cs"/>
              </a:rPr>
              <a:t>not the person</a:t>
            </a:r>
            <a:r>
              <a:rPr lang="en-US" sz="1200" kern="1200" dirty="0">
                <a:solidFill>
                  <a:schemeClr val="tx1"/>
                </a:solidFill>
                <a:effectLst/>
                <a:latin typeface="+mn-lt"/>
                <a:ea typeface="+mn-ea"/>
                <a:cs typeface="+mn-cs"/>
              </a:rPr>
              <a:t>, and that leads to the child’s hopefulness about the possibilities for recovery. </a:t>
            </a:r>
            <a:endParaRPr lang="en-US" altLang="en-US" dirty="0"/>
          </a:p>
        </p:txBody>
      </p:sp>
    </p:spTree>
    <p:extLst>
      <p:ext uri="{BB962C8B-B14F-4D97-AF65-F5344CB8AC3E}">
        <p14:creationId xmlns:p14="http://schemas.microsoft.com/office/powerpoint/2010/main" val="71177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t>26</a:t>
            </a:fld>
            <a:endParaRPr lang="en-US"/>
          </a:p>
        </p:txBody>
      </p:sp>
    </p:spTree>
    <p:extLst>
      <p:ext uri="{BB962C8B-B14F-4D97-AF65-F5344CB8AC3E}">
        <p14:creationId xmlns:p14="http://schemas.microsoft.com/office/powerpoint/2010/main" val="1067174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AC8B42D-5240-42DF-AA01-D3208CE3E709}" type="slidenum">
              <a:rPr lang="en-US" altLang="en-US"/>
              <a:pPr>
                <a:spcBef>
                  <a:spcPct val="0"/>
                </a:spcBef>
              </a:pPr>
              <a:t>27</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Child welfare workers</a:t>
            </a:r>
            <a:r>
              <a:rPr lang="en-US" sz="1200" kern="1200" baseline="0" dirty="0">
                <a:solidFill>
                  <a:schemeClr val="tx1"/>
                </a:solidFill>
                <a:effectLst/>
                <a:latin typeface="+mn-lt"/>
                <a:ea typeface="+mn-ea"/>
                <a:cs typeface="+mn-cs"/>
              </a:rPr>
              <a:t> need to have some general understanding of developmental milestones. When on a home visit, a child welfare worker should observe the child</a:t>
            </a:r>
            <a:r>
              <a:rPr lang="en-US" sz="1200" kern="1200" dirty="0">
                <a:solidFill>
                  <a:schemeClr val="tx1"/>
                </a:solidFill>
                <a:effectLst/>
                <a:latin typeface="+mn-lt"/>
                <a:ea typeface="+mn-ea"/>
                <a:cs typeface="+mn-cs"/>
              </a:rPr>
              <a:t> for any concerns. Contact the child’s pediatrician to ask about the</a:t>
            </a:r>
            <a:r>
              <a:rPr lang="en-US" sz="1200" kern="1200" baseline="0" dirty="0">
                <a:solidFill>
                  <a:schemeClr val="tx1"/>
                </a:solidFill>
                <a:effectLst/>
                <a:latin typeface="+mn-lt"/>
                <a:ea typeface="+mn-ea"/>
                <a:cs typeface="+mn-cs"/>
              </a:rPr>
              <a:t> child’s development. Ask the parent about their child’s development.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Child welfare workers should observe the child for any concerning behaviors or emotions and refer the child for further assessment.</a:t>
            </a:r>
            <a:endParaRPr lang="en-US" sz="1200" kern="1200" dirty="0">
              <a:solidFill>
                <a:schemeClr val="tx1"/>
              </a:solidFill>
              <a:effectLst/>
              <a:latin typeface="+mn-lt"/>
              <a:ea typeface="+mn-ea"/>
              <a:cs typeface="+mn-cs"/>
            </a:endParaRPr>
          </a:p>
          <a:p>
            <a:pPr eaLnBrk="1" hangingPunct="1"/>
            <a:endParaRPr lang="en-US" altLang="en-US" dirty="0"/>
          </a:p>
          <a:p>
            <a:pPr eaLnBrk="1" hangingPunct="1"/>
            <a:r>
              <a:rPr lang="en-US" altLang="en-US" dirty="0"/>
              <a:t>For a list of developmental</a:t>
            </a:r>
            <a:r>
              <a:rPr lang="en-US" altLang="en-US" baseline="0" dirty="0"/>
              <a:t> milestones by age, see: </a:t>
            </a:r>
            <a:r>
              <a:rPr lang="en-US" altLang="en-US" dirty="0"/>
              <a:t>https://www.cdc.gov/ncbddd/actearly/milestones/index.html.</a:t>
            </a:r>
            <a:r>
              <a:rPr lang="en-US" altLang="en-US" baseline="0" dirty="0"/>
              <a:t> </a:t>
            </a:r>
            <a:r>
              <a:rPr lang="en-US" altLang="en-US" dirty="0"/>
              <a:t>Go</a:t>
            </a:r>
            <a:r>
              <a:rPr lang="en-US" altLang="en-US" baseline="0" dirty="0"/>
              <a:t> through the quiz on the website with participants to highlight different developmental milestones. </a:t>
            </a:r>
          </a:p>
          <a:p>
            <a:pPr eaLnBrk="1" hangingPunct="1"/>
            <a:endParaRPr lang="en-US" altLang="en-US" baseline="0" dirty="0"/>
          </a:p>
          <a:p>
            <a:pPr eaLnBrk="1" hangingPunct="1"/>
            <a:r>
              <a:rPr lang="en-US" dirty="0"/>
              <a:t>Developmental screening</a:t>
            </a:r>
            <a:r>
              <a:rPr lang="en-US" baseline="0" dirty="0"/>
              <a:t> tools include: </a:t>
            </a:r>
          </a:p>
          <a:p>
            <a:pPr marL="171450" indent="-171450" eaLnBrk="1" hangingPunct="1">
              <a:buFont typeface="Arial" panose="020B0604020202020204" pitchFamily="34" charset="0"/>
              <a:buChar char="•"/>
            </a:pPr>
            <a:r>
              <a:rPr lang="en-US" dirty="0"/>
              <a:t>Ages and Stages Questionnaire—3rd Edition </a:t>
            </a:r>
          </a:p>
          <a:p>
            <a:pPr marL="171450" indent="-171450" eaLnBrk="1" hangingPunct="1">
              <a:buFont typeface="Arial" panose="020B0604020202020204" pitchFamily="34" charset="0"/>
              <a:buChar char="•"/>
            </a:pPr>
            <a:r>
              <a:rPr lang="en-US" dirty="0"/>
              <a:t>Ages and Stages Questionnaire—Social-Emotional </a:t>
            </a:r>
          </a:p>
          <a:p>
            <a:pPr marL="171450" indent="-171450" eaLnBrk="1" hangingPunct="1">
              <a:buFont typeface="Arial" panose="020B0604020202020204" pitchFamily="34" charset="0"/>
              <a:buChar char="•"/>
            </a:pPr>
            <a:r>
              <a:rPr lang="en-US" dirty="0"/>
              <a:t>Brigance</a:t>
            </a:r>
            <a:r>
              <a:rPr lang="en-US" baseline="0" dirty="0"/>
              <a:t> </a:t>
            </a:r>
            <a:r>
              <a:rPr lang="en-US" dirty="0"/>
              <a:t>Screens</a:t>
            </a:r>
          </a:p>
          <a:p>
            <a:pPr marL="171450" indent="-171450" eaLnBrk="1" hangingPunct="1">
              <a:buFont typeface="Arial" panose="020B0604020202020204" pitchFamily="34" charset="0"/>
              <a:buChar char="•"/>
            </a:pPr>
            <a:r>
              <a:rPr lang="en-US" dirty="0"/>
              <a:t>Developmental Assessment of Young Children</a:t>
            </a:r>
            <a:r>
              <a:rPr lang="en-US" sz="1200" kern="1200" dirty="0">
                <a:solidFill>
                  <a:schemeClr val="tx1"/>
                </a:solidFill>
                <a:effectLst/>
                <a:latin typeface="+mn-lt"/>
                <a:ea typeface="+mn-ea"/>
                <a:cs typeface="+mn-cs"/>
              </a:rPr>
              <a:t>—</a:t>
            </a:r>
            <a:r>
              <a:rPr lang="en-US" dirty="0"/>
              <a:t>2nd Edition </a:t>
            </a:r>
          </a:p>
          <a:p>
            <a:pPr marL="171450" indent="-171450" eaLnBrk="1" hangingPunct="1">
              <a:buFont typeface="Arial" panose="020B0604020202020204" pitchFamily="34" charset="0"/>
              <a:buChar char="•"/>
            </a:pPr>
            <a:r>
              <a:rPr lang="en-US" dirty="0"/>
              <a:t>Early Screening Profiles </a:t>
            </a:r>
          </a:p>
          <a:p>
            <a:pPr marL="171450" indent="-171450" eaLnBrk="1" hangingPunct="1">
              <a:buFont typeface="Arial" panose="020B0604020202020204" pitchFamily="34" charset="0"/>
              <a:buChar char="•"/>
            </a:pPr>
            <a:r>
              <a:rPr lang="en-US" dirty="0" err="1"/>
              <a:t>FirstSTEp</a:t>
            </a:r>
            <a:r>
              <a:rPr lang="en-US" dirty="0"/>
              <a:t> Screening Test for Evaluating Preschoolers </a:t>
            </a:r>
          </a:p>
          <a:p>
            <a:pPr marL="171450" indent="-171450" eaLnBrk="1" hangingPunct="1">
              <a:buFont typeface="Arial" panose="020B0604020202020204" pitchFamily="34" charset="0"/>
              <a:buChar char="•"/>
            </a:pPr>
            <a:r>
              <a:rPr lang="en-US" dirty="0"/>
              <a:t>Learning Accomplishment Profile—Diagnostic Screens </a:t>
            </a:r>
          </a:p>
          <a:p>
            <a:pPr marL="171450" indent="-171450" eaLnBrk="1" hangingPunct="1">
              <a:buFont typeface="Arial" panose="020B0604020202020204" pitchFamily="34" charset="0"/>
              <a:buChar char="•"/>
            </a:pPr>
            <a:r>
              <a:rPr lang="en-US" dirty="0"/>
              <a:t>Parents’ Evaluation of Developmental Status </a:t>
            </a:r>
          </a:p>
          <a:p>
            <a:pPr marL="171450" indent="-171450" eaLnBrk="1" hangingPunct="1">
              <a:buFont typeface="Arial" panose="020B0604020202020204" pitchFamily="34" charset="0"/>
              <a:buChar char="•"/>
            </a:pPr>
            <a:r>
              <a:rPr lang="en-US" dirty="0"/>
              <a:t>Parents’ Evaluation of Developmental Status—Developmental Milestones</a:t>
            </a:r>
          </a:p>
          <a:p>
            <a:pPr eaLnBrk="1" hangingPunct="1"/>
            <a:endParaRPr lang="en-US" altLang="en-US" b="1" i="0" dirty="0"/>
          </a:p>
          <a:p>
            <a:pPr eaLnBrk="1" hangingPunct="1"/>
            <a:r>
              <a:rPr lang="en-US" altLang="en-US" b="1" i="0" dirty="0"/>
              <a:t>***Highlight</a:t>
            </a:r>
            <a:r>
              <a:rPr lang="en-US" altLang="en-US" b="1" i="0" baseline="0" dirty="0"/>
              <a:t> your agency’s policy and local resources around screening and assessing children’s developmental needs. </a:t>
            </a:r>
            <a:endParaRPr lang="en-US" altLang="en-US" b="1" i="0" dirty="0"/>
          </a:p>
        </p:txBody>
      </p:sp>
    </p:spTree>
    <p:extLst>
      <p:ext uri="{BB962C8B-B14F-4D97-AF65-F5344CB8AC3E}">
        <p14:creationId xmlns:p14="http://schemas.microsoft.com/office/powerpoint/2010/main" val="3089182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4AF6DF-3F2C-4313-9749-97C6F6C18872}" type="slidenum">
              <a:rPr lang="en-US" altLang="en-US"/>
              <a:pPr>
                <a:spcBef>
                  <a:spcPct val="0"/>
                </a:spcBef>
              </a:pPr>
              <a:t>28</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A professional with training and experience with children and adolescents should conduct assessments for a child or adolescent to</a:t>
            </a:r>
            <a:r>
              <a:rPr lang="en-US" sz="1200" kern="1200" baseline="0" dirty="0">
                <a:solidFill>
                  <a:schemeClr val="tx1"/>
                </a:solidFill>
                <a:effectLst/>
                <a:latin typeface="+mn-lt"/>
                <a:ea typeface="+mn-ea"/>
                <a:cs typeface="+mn-cs"/>
              </a:rPr>
              <a:t> determine any treatment needs of the child, including those in the areas of mental health, substance use, trauma, educational, medical, or developmental services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Primary caregivers are very important when</a:t>
            </a:r>
            <a:r>
              <a:rPr lang="en-US" sz="1200" kern="1200" baseline="0" dirty="0">
                <a:solidFill>
                  <a:schemeClr val="tx1"/>
                </a:solidFill>
                <a:effectLst/>
                <a:latin typeface="+mn-lt"/>
                <a:ea typeface="+mn-ea"/>
                <a:cs typeface="+mn-cs"/>
              </a:rPr>
              <a:t> discussing</a:t>
            </a:r>
            <a:r>
              <a:rPr lang="en-US" sz="1200" kern="1200" dirty="0">
                <a:solidFill>
                  <a:schemeClr val="tx1"/>
                </a:solidFill>
                <a:effectLst/>
                <a:latin typeface="+mn-lt"/>
                <a:ea typeface="+mn-ea"/>
                <a:cs typeface="+mn-cs"/>
              </a:rPr>
              <a:t> children’s needs because they can provide historic and contextual information, as well as expertise gained from providing care. This especially includes parents who may not currently have custody but for whom reunification is a case plan goal, and it may also include foster parents. Diagnosis and recommendations for care should be discussed with primary caregivers to determine the most effective plan of care for a child with needs. </a:t>
            </a:r>
            <a:endParaRPr lang="en-US" altLang="en-US" dirty="0"/>
          </a:p>
        </p:txBody>
      </p:sp>
    </p:spTree>
    <p:extLst>
      <p:ext uri="{BB962C8B-B14F-4D97-AF65-F5344CB8AC3E}">
        <p14:creationId xmlns:p14="http://schemas.microsoft.com/office/powerpoint/2010/main" val="774533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E5F740-12CF-4342-B534-84DC62851B39}" type="slidenum">
              <a:rPr lang="en-US" altLang="en-US"/>
              <a:pPr>
                <a:spcBef>
                  <a:spcPct val="0"/>
                </a:spcBef>
              </a:pPr>
              <a:t>29</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 following are strategies to become familiar with to ensure that children receive necessary and appropriate services:</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1" kern="1200" dirty="0">
                <a:solidFill>
                  <a:schemeClr val="tx1"/>
                </a:solidFill>
                <a:effectLst/>
                <a:latin typeface="+mn-lt"/>
                <a:ea typeface="+mn-ea"/>
                <a:cs typeface="+mn-cs"/>
              </a:rPr>
              <a:t>Meaningful family involvement</a:t>
            </a:r>
            <a:r>
              <a:rPr lang="en-US" sz="1200" b="0" kern="1200" dirty="0">
                <a:solidFill>
                  <a:schemeClr val="tx1"/>
                </a:solidFill>
                <a:effectLst/>
                <a:latin typeface="+mn-lt"/>
                <a:ea typeface="+mn-ea"/>
                <a:cs typeface="+mn-cs"/>
              </a:rPr>
              <a:t>—A child’s needs are better met when people whom the child considers “family” participate in planning, delivering, and evaluating services. But parents and other caregivers are not always well-prepared to participate meaningfully in system processes. Sometimes child welfare workers need to focus their efforts on educating and encouraging parents to be</a:t>
            </a:r>
            <a:r>
              <a:rPr lang="en-US" sz="1200" b="0" kern="1200" baseline="0" dirty="0">
                <a:solidFill>
                  <a:schemeClr val="tx1"/>
                </a:solidFill>
                <a:effectLst/>
                <a:latin typeface="+mn-lt"/>
                <a:ea typeface="+mn-ea"/>
                <a:cs typeface="+mn-cs"/>
              </a:rPr>
              <a:t> involved </a:t>
            </a:r>
            <a:r>
              <a:rPr lang="en-US" sz="1200" b="0" kern="1200" dirty="0">
                <a:solidFill>
                  <a:schemeClr val="tx1"/>
                </a:solidFill>
                <a:effectLst/>
                <a:latin typeface="+mn-lt"/>
                <a:ea typeface="+mn-ea"/>
                <a:cs typeface="+mn-cs"/>
              </a:rPr>
              <a:t>in these activities. The child welfare worker can help parents to understand: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What is expected of them?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What are their child’s needs?</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Who will participate in the meeting?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How will questions be asked?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What questions will be asked?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What will happen by the end of the meeting?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What responsibilities will be given to whom by the meeting’s end?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What decisions might the parents have to make during the meeting?</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a:solidFill>
                  <a:schemeClr val="tx1"/>
                </a:solidFill>
                <a:effectLst/>
                <a:latin typeface="+mn-lt"/>
                <a:ea typeface="+mn-ea"/>
                <a:cs typeface="+mn-cs"/>
              </a:rPr>
              <a:t>Close cooperation with other service providers</a:t>
            </a:r>
            <a:r>
              <a:rPr lang="en-US" sz="1200" b="0" kern="1200" dirty="0">
                <a:solidFill>
                  <a:schemeClr val="tx1"/>
                </a:solidFill>
                <a:effectLst/>
                <a:latin typeface="+mn-lt"/>
                <a:ea typeface="+mn-ea"/>
                <a:cs typeface="+mn-cs"/>
              </a:rPr>
              <a:t>—Service</a:t>
            </a:r>
            <a:r>
              <a:rPr lang="en-US" sz="1200" b="0" kern="1200" baseline="0" dirty="0">
                <a:solidFill>
                  <a:schemeClr val="tx1"/>
                </a:solidFill>
                <a:effectLst/>
                <a:latin typeface="+mn-lt"/>
                <a:ea typeface="+mn-ea"/>
                <a:cs typeface="+mn-cs"/>
              </a:rPr>
              <a:t> providers</a:t>
            </a:r>
            <a:r>
              <a:rPr lang="en-US" sz="1200" b="0" kern="1200" dirty="0">
                <a:solidFill>
                  <a:schemeClr val="tx1"/>
                </a:solidFill>
                <a:effectLst/>
                <a:latin typeface="+mn-lt"/>
                <a:ea typeface="+mn-ea"/>
                <a:cs typeface="+mn-cs"/>
              </a:rPr>
              <a:t> and parents will need to work together to address the needs of children, and both may need to cooperate with other service</a:t>
            </a:r>
            <a:r>
              <a:rPr lang="en-US" sz="1200" b="0" kern="1200" baseline="0" dirty="0">
                <a:solidFill>
                  <a:schemeClr val="tx1"/>
                </a:solidFill>
                <a:effectLst/>
                <a:latin typeface="+mn-lt"/>
                <a:ea typeface="+mn-ea"/>
                <a:cs typeface="+mn-cs"/>
              </a:rPr>
              <a:t> providers</a:t>
            </a:r>
            <a:r>
              <a:rPr lang="en-US" sz="1200" b="0" kern="1200" dirty="0">
                <a:solidFill>
                  <a:schemeClr val="tx1"/>
                </a:solidFill>
                <a:effectLst/>
                <a:latin typeface="+mn-lt"/>
                <a:ea typeface="+mn-ea"/>
                <a:cs typeface="+mn-cs"/>
              </a:rPr>
              <a:t> to address a child’s needs. A child welfare worker has an important role in cooperative practices and is likely to need help from others with different skills and knowledge if the care of each child is to be successful. </a:t>
            </a:r>
          </a:p>
          <a:p>
            <a:pPr marL="0" indent="0">
              <a:buFont typeface="Arial" panose="020B0604020202020204" pitchFamily="34" charset="0"/>
              <a:buNone/>
            </a:pPr>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a:solidFill>
                  <a:schemeClr val="tx1"/>
                </a:solidFill>
                <a:effectLst/>
                <a:latin typeface="+mn-lt"/>
                <a:ea typeface="+mn-ea"/>
                <a:cs typeface="+mn-cs"/>
              </a:rPr>
              <a:t>Exploration through further assessment</a:t>
            </a:r>
            <a:r>
              <a:rPr lang="en-US" sz="1200" b="0" kern="1200" dirty="0">
                <a:solidFill>
                  <a:schemeClr val="tx1"/>
                </a:solidFill>
                <a:effectLst/>
                <a:latin typeface="+mn-lt"/>
                <a:ea typeface="+mn-ea"/>
                <a:cs typeface="+mn-cs"/>
              </a:rPr>
              <a:t>—A main objective of this curriculum is to help child welfare workers understand when and how to seek additional assessments for parents of children involved in the child protection system, but the same strategy is important for children with possible disorders.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a:solidFill>
                  <a:schemeClr val="tx1"/>
                </a:solidFill>
                <a:effectLst/>
                <a:latin typeface="+mn-lt"/>
                <a:ea typeface="+mn-ea"/>
                <a:cs typeface="+mn-cs"/>
              </a:rPr>
              <a:t>Child-specific teams</a:t>
            </a:r>
            <a:r>
              <a:rPr lang="en-US" sz="1200" b="0" i="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For children and/or families with multiple or complex needs, you will have the best outcomes if you can work with a child-specific team, bringing together people who are important to the child, including informal family supports and professionals with specific, relevant expertise or responsibilities. If possible, a single, integrated plan should be created to address all system requirements.</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a:solidFill>
                  <a:schemeClr val="tx1"/>
                </a:solidFill>
                <a:effectLst/>
                <a:latin typeface="+mn-lt"/>
                <a:ea typeface="+mn-ea"/>
                <a:cs typeface="+mn-cs"/>
              </a:rPr>
              <a:t>Peer-to-peer strategies</a:t>
            </a:r>
            <a:r>
              <a:rPr lang="en-US" sz="1200" b="0" i="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Current best practices recognize that peers can accomplish things a professional, paraprofessional, or family member can’t. Someone who is “similar” or who can “speak the same language” can provide support to a person with a substance use or mental disorder that is unobtainable from anyone else. Children and parents alike may benefit from peer support. </a:t>
            </a:r>
          </a:p>
          <a:p>
            <a:pPr marL="0" indent="0">
              <a:buFont typeface="Arial" panose="020B0604020202020204" pitchFamily="34" charset="0"/>
              <a:buNone/>
            </a:pPr>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a:solidFill>
                  <a:schemeClr val="tx1"/>
                </a:solidFill>
                <a:effectLst/>
                <a:latin typeface="+mn-lt"/>
                <a:ea typeface="+mn-ea"/>
                <a:cs typeface="+mn-cs"/>
              </a:rPr>
              <a:t>Family advocacy</a:t>
            </a:r>
            <a:r>
              <a:rPr lang="en-US" sz="1200" b="0" i="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Parents, caregivers, and other family members benefit when they have advocacy—or support—that is available and accessible to them. Each person connected to a helping system can advocate in different ways.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5995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goal of Training Module 6 is to provide child welfare workers with an understanding of ways in which children can be affected by their parents’ substance use and/or co-occurring disorders—from prenatal exposure to</a:t>
            </a:r>
            <a:r>
              <a:rPr lang="en-US" sz="1200" kern="1200" baseline="0" dirty="0">
                <a:solidFill>
                  <a:schemeClr val="tx1"/>
                </a:solidFill>
                <a:effectLst/>
                <a:latin typeface="+mn-lt"/>
                <a:ea typeface="+mn-ea"/>
                <a:cs typeface="+mn-cs"/>
              </a:rPr>
              <a:t> the postnatal environment</a:t>
            </a:r>
            <a:r>
              <a:rPr lang="en-US" sz="1200" kern="1200" dirty="0">
                <a:solidFill>
                  <a:schemeClr val="tx1"/>
                </a:solidFill>
                <a:effectLst/>
                <a:latin typeface="+mn-lt"/>
                <a:ea typeface="+mn-ea"/>
                <a:cs typeface="+mn-cs"/>
              </a:rPr>
              <a:t>. This module discusses the effects of parental substance use on family dynamics and the care of children. The module provides information on resources to meet the needs of both the parents and children. </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t>3</a:t>
            </a:fld>
            <a:endParaRPr lang="en-US" dirty="0"/>
          </a:p>
        </p:txBody>
      </p:sp>
    </p:spTree>
    <p:extLst>
      <p:ext uri="{BB962C8B-B14F-4D97-AF65-F5344CB8AC3E}">
        <p14:creationId xmlns:p14="http://schemas.microsoft.com/office/powerpoint/2010/main" val="1909824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A383F4-CAA0-4885-A7B8-8F9174653267}" type="slidenum">
              <a:rPr lang="en-US" altLang="en-US"/>
              <a:pPr>
                <a:spcBef>
                  <a:spcPct val="0"/>
                </a:spcBef>
              </a:pPr>
              <a:t>30</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Infants with prenatal substance exposure are a vulnerable population, and the Child Abuse Prevention and Treatment Act (CAPTA) has been amended to include specific information to address the needs of these infants and their caregivers.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 state must operate a statewide program for child abuse and neglect that has two components for prenatally exposed infants: </a:t>
            </a:r>
            <a:r>
              <a:rPr lang="en-US" sz="1200" i="1" kern="1200" dirty="0">
                <a:solidFill>
                  <a:schemeClr val="tx1"/>
                </a:solidFill>
                <a:effectLst/>
                <a:latin typeface="+mn-lt"/>
                <a:ea typeface="+mn-ea"/>
                <a:cs typeface="+mn-cs"/>
              </a:rPr>
              <a:t>policies and procedures</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a plan of safe care</a:t>
            </a:r>
            <a:r>
              <a:rPr lang="en-US" sz="1200" kern="1200" dirty="0">
                <a:solidFill>
                  <a:schemeClr val="tx1"/>
                </a:solidFill>
                <a:effectLst/>
                <a:latin typeface="+mn-lt"/>
                <a:ea typeface="+mn-ea"/>
                <a:cs typeface="+mn-cs"/>
              </a:rPr>
              <a:t>.</a:t>
            </a: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States must develop </a:t>
            </a:r>
            <a:r>
              <a:rPr lang="en-US" sz="1200" i="1" kern="1200" dirty="0">
                <a:solidFill>
                  <a:schemeClr val="tx1"/>
                </a:solidFill>
                <a:effectLst/>
                <a:latin typeface="+mn-lt"/>
                <a:ea typeface="+mn-ea"/>
                <a:cs typeface="+mn-cs"/>
              </a:rPr>
              <a:t>policies and procedures</a:t>
            </a:r>
            <a:r>
              <a:rPr lang="en-US" sz="1200" kern="1200" dirty="0">
                <a:solidFill>
                  <a:schemeClr val="tx1"/>
                </a:solidFill>
                <a:effectLst/>
                <a:latin typeface="+mn-lt"/>
                <a:ea typeface="+mn-ea"/>
                <a:cs typeface="+mn-cs"/>
              </a:rPr>
              <a:t> (including appropriate referrals to child welfare systems and referrals for other appropriate services) to address the needs of infants who are identified at birth as affected by substance exposure or who have withdrawal symptoms resulting from prenatal substance exposure exposure and their affected caregivers. These policies and procedures must require healthcare providers involved in the delivery or care of these infants to notify the child welfare system about these infants (although not necessarily in the form of a child abuse or neglect report, or to prosecute the caregivers).</a:t>
            </a:r>
            <a:r>
              <a:rPr lang="en-US" sz="1200" b="0" kern="1200" dirty="0">
                <a:solidFill>
                  <a:schemeClr val="tx1"/>
                </a:solidFill>
                <a:effectLst/>
                <a:latin typeface="+mn-lt"/>
                <a:ea typeface="+mn-ea"/>
                <a:cs typeface="+mn-cs"/>
              </a:rPr>
              <a:t>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States must also develop a </a:t>
            </a:r>
            <a:r>
              <a:rPr lang="en-US" sz="1200" b="0" i="1" kern="1200" dirty="0">
                <a:solidFill>
                  <a:schemeClr val="tx1"/>
                </a:solidFill>
                <a:effectLst/>
                <a:latin typeface="+mn-lt"/>
                <a:ea typeface="+mn-ea"/>
                <a:cs typeface="+mn-cs"/>
              </a:rPr>
              <a:t>plan of safe care</a:t>
            </a:r>
            <a:r>
              <a:rPr lang="en-US" sz="1200" b="0" kern="1200" dirty="0">
                <a:solidFill>
                  <a:schemeClr val="tx1"/>
                </a:solidFill>
                <a:effectLst/>
                <a:latin typeface="+mn-lt"/>
                <a:ea typeface="+mn-ea"/>
                <a:cs typeface="+mn-cs"/>
              </a:rPr>
              <a:t> for any infant born and identified as being affected by substance exposure or withdrawal symptoms.</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CAPTA also requires that the needs of their caregivers are addressed. These referrals don’t assume child abuse or neglect, but they may indicate a potential problem. Screening and developmental assessments will determine if individual children need medical and developmental interventions in addition to assurance of their safety. For more information,</a:t>
            </a:r>
            <a:r>
              <a:rPr lang="en-US" sz="1200" kern="1200" baseline="0" dirty="0">
                <a:solidFill>
                  <a:schemeClr val="tx1"/>
                </a:solidFill>
                <a:effectLst/>
                <a:latin typeface="+mn-lt"/>
                <a:ea typeface="+mn-ea"/>
                <a:cs typeface="+mn-cs"/>
              </a:rPr>
              <a:t> see the Children’s Bureau Information Memorandum at the following link </a:t>
            </a:r>
            <a:r>
              <a:rPr lang="en-US" dirty="0">
                <a:hlinkClick r:id="rId3"/>
              </a:rPr>
              <a:t>https://www.acf.hhs.gov/cb/resource/im1605</a:t>
            </a:r>
            <a:r>
              <a:rPr lang="en-US" dirty="0"/>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***Highlight specific information from your county/state policies and</a:t>
            </a:r>
            <a:r>
              <a:rPr lang="en-US" sz="1200" b="1" kern="1200" baseline="0" dirty="0">
                <a:solidFill>
                  <a:schemeClr val="tx1"/>
                </a:solidFill>
                <a:effectLst/>
                <a:latin typeface="+mn-lt"/>
                <a:ea typeface="+mn-ea"/>
                <a:cs typeface="+mn-cs"/>
              </a:rPr>
              <a:t> procedures on how newborns with prenatal exposure are identified and how your agencies respond to these infants. </a:t>
            </a:r>
            <a:endParaRPr lang="en-US" sz="1200" b="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a:t>
            </a:r>
            <a:r>
              <a:rPr lang="en-US" sz="1200" b="0" i="0" kern="1200" baseline="0" dirty="0">
                <a:solidFill>
                  <a:schemeClr val="tx1"/>
                </a:solidFill>
                <a:effectLst/>
                <a:latin typeface="+mn-lt"/>
                <a:ea typeface="+mn-ea"/>
                <a:cs typeface="+mn-cs"/>
              </a:rPr>
              <a:t> further information on infants with prenatal substance exposure and plans of safe care, please see the toolkit module </a:t>
            </a:r>
            <a:r>
              <a:rPr lang="en-US" sz="1200" b="0" i="1" kern="1200" baseline="0" dirty="0">
                <a:solidFill>
                  <a:schemeClr val="tx1"/>
                </a:solidFill>
                <a:effectLst/>
                <a:latin typeface="+mn-lt"/>
                <a:ea typeface="+mn-ea"/>
                <a:cs typeface="+mn-cs"/>
              </a:rPr>
              <a:t>Special Topic: </a:t>
            </a:r>
            <a:r>
              <a:rPr lang="en-US" sz="1200" b="0" i="1" kern="1200" dirty="0">
                <a:solidFill>
                  <a:schemeClr val="tx1"/>
                </a:solidFill>
                <a:effectLst/>
                <a:latin typeface="+mn-lt"/>
                <a:ea typeface="+mn-ea"/>
                <a:cs typeface="+mn-cs"/>
              </a:rPr>
              <a:t>Understanding Prenatal Substance Exposure</a:t>
            </a:r>
            <a:r>
              <a:rPr lang="en-US" sz="1200" b="0"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and Child Welfare Implications.                                                                                                                                              </a:t>
            </a:r>
          </a:p>
          <a:p>
            <a:endParaRPr lang="en-US" sz="1200" b="1"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3401823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39E3AC-5AC3-4DF0-A10E-EE131693D3EC}" type="slidenum">
              <a:rPr lang="en-US" altLang="en-US"/>
              <a:pPr>
                <a:spcBef>
                  <a:spcPct val="0"/>
                </a:spcBef>
              </a:pPr>
              <a:t>31</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kern="1200" dirty="0">
                <a:solidFill>
                  <a:schemeClr val="tx1"/>
                </a:solidFill>
                <a:effectLst/>
                <a:latin typeface="+mn-lt"/>
                <a:ea typeface="+mn-ea"/>
                <a:cs typeface="+mn-cs"/>
              </a:rPr>
              <a:t>States are</a:t>
            </a:r>
            <a:r>
              <a:rPr lang="en-US" sz="1200" b="0" kern="1200" baseline="0" dirty="0">
                <a:solidFill>
                  <a:schemeClr val="tx1"/>
                </a:solidFill>
                <a:effectLst/>
                <a:latin typeface="+mn-lt"/>
                <a:ea typeface="+mn-ea"/>
                <a:cs typeface="+mn-cs"/>
              </a:rPr>
              <a:t> developing </a:t>
            </a:r>
            <a:r>
              <a:rPr lang="en-US" sz="1200" b="0" kern="1200" dirty="0">
                <a:solidFill>
                  <a:schemeClr val="tx1"/>
                </a:solidFill>
                <a:effectLst/>
                <a:latin typeface="+mn-lt"/>
                <a:ea typeface="+mn-ea"/>
                <a:cs typeface="+mn-cs"/>
              </a:rPr>
              <a:t>many promising practices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to respond to the issue of infants with</a:t>
            </a:r>
            <a:r>
              <a:rPr lang="en-US" sz="1200" b="0" kern="1200" baseline="0" dirty="0">
                <a:solidFill>
                  <a:schemeClr val="tx1"/>
                </a:solidFill>
                <a:effectLst/>
                <a:latin typeface="+mn-lt"/>
                <a:ea typeface="+mn-ea"/>
                <a:cs typeface="+mn-cs"/>
              </a:rPr>
              <a:t> prenatal substance exposure and the needs of </a:t>
            </a:r>
            <a:r>
              <a:rPr lang="en-US" sz="1200" b="0" kern="1200" dirty="0">
                <a:solidFill>
                  <a:schemeClr val="tx1"/>
                </a:solidFill>
                <a:effectLst/>
                <a:latin typeface="+mn-lt"/>
                <a:ea typeface="+mn-ea"/>
                <a:cs typeface="+mn-cs"/>
              </a:rPr>
              <a:t>their families. </a:t>
            </a:r>
          </a:p>
          <a:p>
            <a:endParaRPr lang="en-US" sz="1200" u="sng"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Some promising practices to consider are listed below:</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Coordinated treatment and safety plans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Coordinate</a:t>
            </a:r>
            <a:r>
              <a:rPr lang="en-US" sz="1200" kern="1200" baseline="0" dirty="0">
                <a:solidFill>
                  <a:schemeClr val="tx1"/>
                </a:solidFill>
                <a:effectLst/>
                <a:latin typeface="+mn-lt"/>
                <a:ea typeface="+mn-ea"/>
                <a:cs typeface="+mn-cs"/>
              </a:rPr>
              <a:t> with treatment providers on the </a:t>
            </a:r>
            <a:r>
              <a:rPr lang="en-US" sz="1200" kern="1200" dirty="0">
                <a:solidFill>
                  <a:schemeClr val="tx1"/>
                </a:solidFill>
                <a:effectLst/>
                <a:latin typeface="+mn-lt"/>
                <a:ea typeface="+mn-ea"/>
                <a:cs typeface="+mn-cs"/>
              </a:rPr>
              <a:t>development of a substance use treatment plan that is linked with a formal safety plan.</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Interagency protocols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Information covered by protocols can include such things as prior births of infants with prenatal substance exposure to the same mother, information on prenatal care, and prior child</a:t>
            </a:r>
            <a:r>
              <a:rPr lang="en-US" sz="1200" kern="1200" baseline="0" dirty="0">
                <a:solidFill>
                  <a:schemeClr val="tx1"/>
                </a:solidFill>
                <a:effectLst/>
                <a:latin typeface="+mn-lt"/>
                <a:ea typeface="+mn-ea"/>
                <a:cs typeface="+mn-cs"/>
              </a:rPr>
              <a:t> welfare</a:t>
            </a:r>
            <a:r>
              <a:rPr lang="en-US" sz="1200" kern="1200" dirty="0">
                <a:solidFill>
                  <a:schemeClr val="tx1"/>
                </a:solidFill>
                <a:effectLst/>
                <a:latin typeface="+mn-lt"/>
                <a:ea typeface="+mn-ea"/>
                <a:cs typeface="+mn-cs"/>
              </a:rPr>
              <a:t> reports for abuse or neglect.</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In-home services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Home</a:t>
            </a:r>
            <a:r>
              <a:rPr lang="en-US" sz="1200" kern="1200" baseline="0" dirty="0">
                <a:solidFill>
                  <a:schemeClr val="tx1"/>
                </a:solidFill>
                <a:effectLst/>
                <a:latin typeface="+mn-lt"/>
                <a:ea typeface="+mn-ea"/>
                <a:cs typeface="+mn-cs"/>
              </a:rPr>
              <a:t>-visiting services</a:t>
            </a:r>
            <a:r>
              <a:rPr lang="en-US" sz="1200" kern="1200" dirty="0">
                <a:solidFill>
                  <a:schemeClr val="tx1"/>
                </a:solidFill>
                <a:effectLst/>
                <a:latin typeface="+mn-lt"/>
                <a:ea typeface="+mn-ea"/>
                <a:cs typeface="+mn-cs"/>
              </a:rPr>
              <a:t> can be used to help develop mother-child attachment and parenting skills, explain the benefits of quality child development services, educate parents about good nutrition, and provide information about family income support programs available for parents of children with special needs. </a:t>
            </a: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Automatic referrals for developmental screening </a:t>
            </a:r>
          </a:p>
          <a:p>
            <a:pPr marL="628650" lvl="1" indent="-171450">
              <a:buFont typeface="Courier New" panose="02070309020205020404" pitchFamily="49" charset="0"/>
              <a:buChar char="o"/>
            </a:pPr>
            <a:r>
              <a:rPr lang="en-US" dirty="0"/>
              <a:t>The Child</a:t>
            </a:r>
            <a:r>
              <a:rPr lang="en-US" baseline="0" dirty="0"/>
              <a:t> </a:t>
            </a:r>
            <a:r>
              <a:rPr lang="en-US" dirty="0"/>
              <a:t>Abuse Prevention and Treatment</a:t>
            </a:r>
            <a:r>
              <a:rPr lang="en-US" baseline="0" dirty="0"/>
              <a:t> </a:t>
            </a:r>
            <a:r>
              <a:rPr lang="en-US" dirty="0"/>
              <a:t>Act required states to develop “provisions and procedures for referral of a child under age 3 who is involved in a substantiated case of child abuse or neglect to early intervention services funded under Part C of the Individuals with Disabilities Education Improvement Act.”</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Some states have automatic</a:t>
            </a:r>
            <a:r>
              <a:rPr lang="en-US" sz="1200" kern="1200" baseline="0" dirty="0">
                <a:solidFill>
                  <a:schemeClr val="tx1"/>
                </a:solidFill>
                <a:effectLst/>
                <a:latin typeface="+mn-lt"/>
                <a:ea typeface="+mn-ea"/>
                <a:cs typeface="+mn-cs"/>
              </a:rPr>
              <a:t> eligibility for developmental services for infants with prenatal substance exposure. </a:t>
            </a:r>
          </a:p>
          <a:p>
            <a:pPr marL="457200" lvl="1"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b="1" kern="1200" baseline="0" dirty="0">
                <a:solidFill>
                  <a:schemeClr val="tx1"/>
                </a:solidFill>
                <a:effectLst/>
                <a:latin typeface="+mn-lt"/>
                <a:ea typeface="+mn-ea"/>
                <a:cs typeface="+mn-cs"/>
              </a:rPr>
              <a:t>***Highlight your community’s response to infants with prenatal substance exposure, including available services.  </a:t>
            </a:r>
            <a:endParaRPr lang="en-US" sz="1200" b="1"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2936316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36ADA4-BAE5-4FD1-9BF0-F47B66B2D6D9}" type="slidenum">
              <a:rPr lang="en-US" altLang="en-US"/>
              <a:pPr>
                <a:spcBef>
                  <a:spcPct val="0"/>
                </a:spcBef>
              </a:pPr>
              <a:t>32</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When developing support systems for children, child welfare workers need to</a:t>
            </a:r>
            <a:r>
              <a:rPr lang="en-US" sz="1200" kern="1200" baseline="0" dirty="0">
                <a:solidFill>
                  <a:schemeClr val="tx1"/>
                </a:solidFill>
                <a:effectLst/>
                <a:latin typeface="+mn-lt"/>
                <a:ea typeface="+mn-ea"/>
                <a:cs typeface="+mn-cs"/>
              </a:rPr>
              <a:t> e</a:t>
            </a:r>
            <a:r>
              <a:rPr lang="en-US" sz="1200" kern="1200" dirty="0">
                <a:solidFill>
                  <a:schemeClr val="tx1"/>
                </a:solidFill>
                <a:effectLst/>
                <a:latin typeface="+mn-lt"/>
                <a:ea typeface="+mn-ea"/>
                <a:cs typeface="+mn-cs"/>
              </a:rPr>
              <a:t>nsure that the child receives a comprehensive assessment that will give insight into developmental progress, the neurodevelopmental effects of any prenatal substance exposure, learning disabilities, and health and mental health needs. They can access these services through the Early and Periodic Screening, Diagnostic, and Treatment (EPSDT) service. EPSDT is a comprehensive and preventive child health program for individuals under the age of 21 who receive Medicaid benefits. It is designed to ensure periodic screening, vision, dental, and hearing services. It also requires that certain medically necessary healthcare services be provided to an EPSDT recipient even if the service is not available under the state’s Medicaid plan to the rest of the Medicaid population.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To learn more about EPSDT, visit the Centers for Medicare &amp; Medicaid Services website. </a:t>
            </a:r>
          </a:p>
          <a:p>
            <a:pPr lvl="0"/>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critical that children receive services to intervene and treat the effects of parental substance use or child abuse and neglect. These services are often delivered by a variety of agencies and disciplines through agreements with the child welfare agency. When making a referral to these agencies, child welfare workers</a:t>
            </a:r>
            <a:r>
              <a:rPr lang="en-US" sz="1200" kern="1200" baseline="0" dirty="0">
                <a:solidFill>
                  <a:schemeClr val="tx1"/>
                </a:solidFill>
                <a:effectLst/>
                <a:latin typeface="+mn-lt"/>
                <a:ea typeface="+mn-ea"/>
                <a:cs typeface="+mn-cs"/>
              </a:rPr>
              <a:t> should </a:t>
            </a:r>
            <a:r>
              <a:rPr lang="en-US" sz="1200" kern="1200" dirty="0">
                <a:solidFill>
                  <a:schemeClr val="tx1"/>
                </a:solidFill>
                <a:effectLst/>
                <a:latin typeface="+mn-lt"/>
                <a:ea typeface="+mn-ea"/>
                <a:cs typeface="+mn-cs"/>
              </a:rPr>
              <a:t>include information about any</a:t>
            </a:r>
            <a:r>
              <a:rPr lang="en-US" sz="1200" kern="1200" baseline="0" dirty="0">
                <a:solidFill>
                  <a:schemeClr val="tx1"/>
                </a:solidFill>
                <a:effectLst/>
                <a:latin typeface="+mn-lt"/>
                <a:ea typeface="+mn-ea"/>
                <a:cs typeface="+mn-cs"/>
              </a:rPr>
              <a:t> observed or identified effects of parental substance use.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Informing</a:t>
            </a:r>
            <a:r>
              <a:rPr lang="en-US" sz="1200" kern="1200" baseline="0" dirty="0">
                <a:solidFill>
                  <a:schemeClr val="tx1"/>
                </a:solidFill>
                <a:effectLst/>
                <a:latin typeface="+mn-lt"/>
                <a:ea typeface="+mn-ea"/>
                <a:cs typeface="+mn-cs"/>
              </a:rPr>
              <a:t> foster parents about identified concerns is critical to</a:t>
            </a:r>
            <a:r>
              <a:rPr lang="en-US" sz="1200" kern="1200" dirty="0">
                <a:solidFill>
                  <a:schemeClr val="tx1"/>
                </a:solidFill>
                <a:effectLst/>
                <a:latin typeface="+mn-lt"/>
                <a:ea typeface="+mn-ea"/>
                <a:cs typeface="+mn-cs"/>
              </a:rPr>
              <a:t> responding to the special needs of the child. In fact, foster parents may require special training regarding the neurodevelopmental effects of prenatal substance exposure or postnatal family environments, including exposure to violence, so that they can provide effective caregiving.</a:t>
            </a:r>
          </a:p>
        </p:txBody>
      </p:sp>
    </p:spTree>
    <p:extLst>
      <p:ext uri="{BB962C8B-B14F-4D97-AF65-F5344CB8AC3E}">
        <p14:creationId xmlns:p14="http://schemas.microsoft.com/office/powerpoint/2010/main" val="2062249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515D7C7-1ACB-4F22-AF77-44506A9B6FB4}" type="slidenum">
              <a:rPr lang="en-US" altLang="en-US" sz="1200">
                <a:solidFill>
                  <a:prstClr val="black"/>
                </a:solidFill>
              </a:rPr>
              <a:pPr eaLnBrk="1" hangingPunct="1"/>
              <a:t>33</a:t>
            </a:fld>
            <a:endParaRPr lang="en-US" altLang="en-US" sz="120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kern="1200" dirty="0">
                <a:solidFill>
                  <a:schemeClr val="tx1"/>
                </a:solidFill>
                <a:effectLst/>
                <a:latin typeface="+mn-lt"/>
                <a:ea typeface="+mn-ea"/>
                <a:cs typeface="+mn-cs"/>
              </a:rPr>
              <a:t>Child welfare workers can support families by gathering and maintaining information about community prevention, early intervention, and treatment services provided by mental health and medical systems, schools, childcare programs, and community-based organizations. In particular, child welfare workers should have ready access to the services that are listed below:</a:t>
            </a:r>
          </a:p>
          <a:p>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Individual counseling services for children with mental health or substance use problems.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Substance use prevention and early intervention programs to help children and youth develop healthy lifestyles that do not include the use of alcohol and other substances.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Support groups, such as those offered by Children of Alcoholics, </a:t>
            </a:r>
            <a:r>
              <a:rPr lang="en-US" sz="1200" kern="1200" dirty="0" err="1">
                <a:solidFill>
                  <a:schemeClr val="tx1"/>
                </a:solidFill>
                <a:effectLst/>
                <a:latin typeface="+mn-lt"/>
                <a:ea typeface="+mn-ea"/>
                <a:cs typeface="+mn-cs"/>
              </a:rPr>
              <a:t>Alateen</a:t>
            </a:r>
            <a:r>
              <a:rPr lang="en-US" sz="1200" kern="1200" dirty="0">
                <a:solidFill>
                  <a:schemeClr val="tx1"/>
                </a:solidFill>
                <a:effectLst/>
                <a:latin typeface="+mn-lt"/>
                <a:ea typeface="+mn-ea"/>
                <a:cs typeface="+mn-cs"/>
              </a:rPr>
              <a:t>, or </a:t>
            </a:r>
            <a:r>
              <a:rPr lang="en-US" sz="1200" kern="1200" dirty="0" err="1">
                <a:solidFill>
                  <a:schemeClr val="tx1"/>
                </a:solidFill>
                <a:effectLst/>
                <a:latin typeface="+mn-lt"/>
                <a:ea typeface="+mn-ea"/>
                <a:cs typeface="+mn-cs"/>
              </a:rPr>
              <a:t>Alanon</a:t>
            </a:r>
            <a:r>
              <a:rPr lang="en-US" sz="1200" kern="1200" dirty="0">
                <a:solidFill>
                  <a:schemeClr val="tx1"/>
                </a:solidFill>
                <a:effectLst/>
                <a:latin typeface="+mn-lt"/>
                <a:ea typeface="+mn-ea"/>
                <a:cs typeface="+mn-cs"/>
              </a:rPr>
              <a:t>, to assist children with the behavioral consequences of having parents who use substances, including self-blame, guilt, and parenting the parent.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Medical screenings and care to address physical conditions associated with learning, development, and stress. </a:t>
            </a:r>
          </a:p>
          <a:p>
            <a:pPr marL="171450" indent="-171450" eaLnBrk="1" hangingPunct="1">
              <a:buFont typeface="Arial" panose="020B0604020202020204" pitchFamily="34" charset="0"/>
              <a:buChar char="•"/>
            </a:pPr>
            <a:endParaRPr lang="en-US" altLang="en-US" dirty="0"/>
          </a:p>
        </p:txBody>
      </p:sp>
    </p:spTree>
    <p:extLst>
      <p:ext uri="{BB962C8B-B14F-4D97-AF65-F5344CB8AC3E}">
        <p14:creationId xmlns:p14="http://schemas.microsoft.com/office/powerpoint/2010/main" val="1197107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25251A7-C97D-4216-A836-1C116FDD3C96}" type="slidenum">
              <a:rPr lang="en-US" altLang="en-US" sz="1200">
                <a:solidFill>
                  <a:prstClr val="black"/>
                </a:solidFill>
              </a:rPr>
              <a:pPr eaLnBrk="1" hangingPunct="1"/>
              <a:t>34</a:t>
            </a:fld>
            <a:endParaRPr lang="en-US" altLang="en-US" sz="1200">
              <a:solidFill>
                <a:prstClr val="black"/>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600"/>
              </a:spcBef>
              <a:spcAft>
                <a:spcPts val="600"/>
              </a:spcAft>
              <a:buNone/>
            </a:pPr>
            <a:r>
              <a:rPr lang="en-US" sz="1200" dirty="0"/>
              <a:t>Child welfare workers should also have access to:</a:t>
            </a:r>
            <a:endParaRPr lang="en-US" altLang="en-US" sz="120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Ongoing, daily, quality childcare that addresses the child’s developmental needs. This could be care from kin, foster care, or childcare programs.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Available resources for counseling and other service referrals for children whose families are in recovery and who have returned home, to ensure that the children continue to have access to ongoing support.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Appropriate medical or child developmental services for children with medical or learning disability needs.</a:t>
            </a:r>
          </a:p>
          <a:p>
            <a:pPr eaLnBrk="1" hangingPunct="1"/>
            <a:endParaRPr lang="en-US" altLang="en-US" dirty="0"/>
          </a:p>
        </p:txBody>
      </p:sp>
    </p:spTree>
    <p:extLst>
      <p:ext uri="{BB962C8B-B14F-4D97-AF65-F5344CB8AC3E}">
        <p14:creationId xmlns:p14="http://schemas.microsoft.com/office/powerpoint/2010/main" val="3823938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2F8C54-49F2-4CEB-99E6-21F75822DFFB}" type="slidenum">
              <a:rPr lang="en-US" altLang="en-US"/>
              <a:pPr>
                <a:spcBef>
                  <a:spcPct val="0"/>
                </a:spcBef>
              </a:pPr>
              <a:t>35</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kern="1200" dirty="0">
                <a:solidFill>
                  <a:schemeClr val="tx1"/>
                </a:solidFill>
                <a:effectLst/>
                <a:latin typeface="+mn-lt"/>
                <a:ea typeface="+mn-ea"/>
                <a:cs typeface="+mn-cs"/>
              </a:rPr>
              <a:t>An important part of your job is helping children develop an understanding of substance use and mental health disorders that is supportive and nonjudgmental. This means that i</a:t>
            </a:r>
            <a:r>
              <a:rPr lang="en-US" sz="1200" kern="1200" dirty="0">
                <a:solidFill>
                  <a:schemeClr val="tx1"/>
                </a:solidFill>
                <a:effectLst/>
                <a:latin typeface="+mn-lt"/>
                <a:ea typeface="+mn-ea"/>
                <a:cs typeface="+mn-cs"/>
              </a:rPr>
              <a:t>nformation about their parent’s substance use or mental disorder must be conveyed in a way that defines the disorder, not the person, and is appropriate to the developmental stage and age of the child. Children can be referred to professionals</a:t>
            </a:r>
            <a:r>
              <a:rPr lang="en-US" sz="1200" kern="1200" baseline="0" dirty="0">
                <a:solidFill>
                  <a:schemeClr val="tx1"/>
                </a:solidFill>
                <a:effectLst/>
                <a:latin typeface="+mn-lt"/>
                <a:ea typeface="+mn-ea"/>
                <a:cs typeface="+mn-cs"/>
              </a:rPr>
              <a:t> to support this understanding.</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When a child welfare worker discusses a parent’s substance use or co-occurring disorder, they should provide information without their own feelings or attitudes.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In addition, if it is appropriate to the permanency plan, try to develop an effective visitation program between parents and children that will help the children understand what is going on in their lives and that will give them an opportunity to maintain a relationship, safely and positively, with their parents. </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2420568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67F2B0-25DA-43E3-B253-5085279D38A8}" type="slidenum">
              <a:rPr lang="en-US" altLang="en-US"/>
              <a:pPr>
                <a:spcBef>
                  <a:spcPct val="0"/>
                </a:spcBef>
              </a:pPr>
              <a:t>36</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Discussions about a parent’s substance</a:t>
            </a:r>
            <a:r>
              <a:rPr lang="en-US" sz="1200" kern="1200" baseline="0" dirty="0">
                <a:solidFill>
                  <a:schemeClr val="tx1"/>
                </a:solidFill>
                <a:effectLst/>
                <a:latin typeface="+mn-lt"/>
                <a:ea typeface="+mn-ea"/>
                <a:cs typeface="+mn-cs"/>
              </a:rPr>
              <a:t> use (or mental health) disorder </a:t>
            </a:r>
            <a:r>
              <a:rPr lang="en-US" sz="1200" kern="1200" dirty="0">
                <a:solidFill>
                  <a:schemeClr val="tx1"/>
                </a:solidFill>
                <a:effectLst/>
                <a:latin typeface="+mn-lt"/>
                <a:ea typeface="+mn-ea"/>
                <a:cs typeface="+mn-cs"/>
              </a:rPr>
              <a:t>must take the child’s age and development into consideration. A</a:t>
            </a:r>
            <a:r>
              <a:rPr lang="en-US" sz="1200" kern="1200" baseline="0" dirty="0">
                <a:solidFill>
                  <a:schemeClr val="tx1"/>
                </a:solidFill>
                <a:effectLst/>
                <a:latin typeface="+mn-lt"/>
                <a:ea typeface="+mn-ea"/>
                <a:cs typeface="+mn-cs"/>
              </a:rPr>
              <a:t> child welfare worker</a:t>
            </a:r>
            <a:r>
              <a:rPr lang="en-US" sz="1200" kern="1200" dirty="0">
                <a:solidFill>
                  <a:schemeClr val="tx1"/>
                </a:solidFill>
                <a:effectLst/>
                <a:latin typeface="+mn-lt"/>
                <a:ea typeface="+mn-ea"/>
                <a:cs typeface="+mn-cs"/>
              </a:rPr>
              <a:t> can help the foster parent or kinship care provider talk to the children in their home about the parent’s substance use or dependence or mental health disorders. That said, the four talking points on this slide can be used to help guide these discussions: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Substance use and mental health disorders are largely based on physical disease processes. It is important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explain to the child that their parent is not a bad person. She or he has a disease or an illness. It is also important to explain that the use of alcohol or other drugs may cause their parent to lose control. When a parent drinks or uses substances or experiences a mental health disorder, they may behave in ways that do not keep the child safe.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child welfare worker can tell the child, “You are not the reason your parent drinks or uses drugs or has a mental health disorder. You did not cause this disease. You cannot stop or fix your parent’s disorder.”</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important for children to realize that they are not alone. A child welfare worker</a:t>
            </a:r>
            <a:r>
              <a:rPr lang="en-US" sz="1200" kern="1200" baseline="0" dirty="0">
                <a:solidFill>
                  <a:schemeClr val="tx1"/>
                </a:solidFill>
                <a:effectLst/>
                <a:latin typeface="+mn-lt"/>
                <a:ea typeface="+mn-ea"/>
                <a:cs typeface="+mn-cs"/>
              </a:rPr>
              <a:t> can </a:t>
            </a:r>
            <a:r>
              <a:rPr lang="en-US" sz="1200" kern="1200" dirty="0">
                <a:solidFill>
                  <a:schemeClr val="tx1"/>
                </a:solidFill>
                <a:effectLst/>
                <a:latin typeface="+mn-lt"/>
                <a:ea typeface="+mn-ea"/>
                <a:cs typeface="+mn-cs"/>
              </a:rPr>
              <a:t>say, “There are a lot of children like you. In fact, there are millions of children whose parents are addicted to drugs or alcohol or have a mental health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disorder. Some are in your school. You are not alone.”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A</a:t>
            </a:r>
            <a:r>
              <a:rPr lang="en-US" sz="1200" b="0" kern="1200" baseline="0" dirty="0">
                <a:solidFill>
                  <a:schemeClr val="tx1"/>
                </a:solidFill>
                <a:effectLst/>
                <a:latin typeface="+mn-lt"/>
                <a:ea typeface="+mn-ea"/>
                <a:cs typeface="+mn-cs"/>
              </a:rPr>
              <a:t> child welfare worker can </a:t>
            </a:r>
            <a:r>
              <a:rPr lang="en-US" sz="1200" b="0" kern="1200" dirty="0">
                <a:solidFill>
                  <a:schemeClr val="tx1"/>
                </a:solidFill>
                <a:effectLst/>
                <a:latin typeface="+mn-lt"/>
                <a:ea typeface="+mn-ea"/>
                <a:cs typeface="+mn-cs"/>
              </a:rPr>
              <a:t>help the child come up with a game plan. He or she can say, “Let’s think of people you might talk with about your concerns.</a:t>
            </a:r>
            <a:r>
              <a:rPr lang="en-US" sz="1200" kern="1200" dirty="0">
                <a:solidFill>
                  <a:schemeClr val="tx1"/>
                </a:solidFill>
                <a:effectLst/>
                <a:latin typeface="+mn-lt"/>
                <a:ea typeface="+mn-ea"/>
                <a:cs typeface="+mn-cs"/>
              </a:rPr>
              <a:t> You don’t have to feel scared or ashamed or embarrassed. You can talk to your teacher, a close friend, or to an adult in your family that you trust.”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can be helpful to keep questions like this on a small card as a reminder of these important points when talking with a child.</a:t>
            </a:r>
          </a:p>
          <a:p>
            <a:pPr eaLnBrk="1" hangingPunct="1"/>
            <a:endParaRPr lang="en-US" altLang="en-US" dirty="0"/>
          </a:p>
        </p:txBody>
      </p:sp>
    </p:spTree>
    <p:extLst>
      <p:ext uri="{BB962C8B-B14F-4D97-AF65-F5344CB8AC3E}">
        <p14:creationId xmlns:p14="http://schemas.microsoft.com/office/powerpoint/2010/main" val="3871515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to include the child’s voice and perspective in assessing family needs and services.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where mom and dad go every week.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not use “sick” language, so kids don’t think they will be removed if their parents get a cold.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Remember how children “fill in the blanks” at their development level when adults don’t give them explanations.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tool is called the Safety House—ask the child different questions for each part of the house.</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Who lives in your safety house? Who visits your safety house?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Who does not live in or visit your safety house?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rules exist in your safety house?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great way to talk about safety (safe people, safe rules, safe places) with the child, and use this conversation to talk with the parents about creating safety in the home. It is also</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 great tool to use in working toward reunification.</a:t>
            </a:r>
          </a:p>
        </p:txBody>
      </p:sp>
      <p:sp>
        <p:nvSpPr>
          <p:cNvPr id="4" name="Slide Number Placeholder 3"/>
          <p:cNvSpPr>
            <a:spLocks noGrp="1"/>
          </p:cNvSpPr>
          <p:nvPr>
            <p:ph type="sldNum" sz="quarter" idx="10"/>
          </p:nvPr>
        </p:nvSpPr>
        <p:spPr/>
        <p:txBody>
          <a:bodyPr/>
          <a:lstStyle/>
          <a:p>
            <a:fld id="{B924E307-FFB0-4837-A986-ED2C6BF828B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639838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D64642-5E10-4993-9B94-96FFD68AC582}" type="slidenum">
              <a:rPr lang="en-US" altLang="en-US"/>
              <a:pPr>
                <a:spcBef>
                  <a:spcPct val="0"/>
                </a:spcBef>
              </a:pPr>
              <a:t>38</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 National Association for Children of Alcoholics developed the 7 Cs of Addiction to help children understand that they are not responsible for another person’s addiction to alcohol or other drugs.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 though this information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was developed for use with children of alcoholics and has not specifically been used with children of parents with mental disorders, the same concepts can be applied. In fact, when working with children whose parent has a mental disorder, mental health treatment professionals often tell these children, “You didn’t cause it and you can’t fix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the 7 Cs with children of parents with substance use and/or mental disorders can increase their ability to cope with their experiences. The 7 Cs is a message that child welfare workers can use repeatedly with children.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To learn more, visit the National Association for Children of Alcoholics website. The link is provided on your resource list. They also have age-appropriate videos for children.</a:t>
            </a:r>
          </a:p>
          <a:p>
            <a:pPr lvl="0"/>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3629600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495F46-DA88-4680-AFAB-7170ED03B22E}" type="slidenum">
              <a:rPr lang="en-US" altLang="en-US"/>
              <a:pPr>
                <a:spcBef>
                  <a:spcPct val="0"/>
                </a:spcBef>
              </a:pPr>
              <a:t>39</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0" kern="1200" dirty="0">
                <a:solidFill>
                  <a:schemeClr val="tx1"/>
                </a:solidFill>
                <a:effectLst/>
                <a:latin typeface="+mn-lt"/>
                <a:ea typeface="+mn-ea"/>
                <a:cs typeface="+mn-cs"/>
              </a:rPr>
              <a:t>This slide lists some of the typical needs of children who come from homes where parents have substance use and/or mental health disorders.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Children need the opportunity to identify their feelings and express them to an adult who is safe and who they trust.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Children also need information about substance use and mental health disorders so that they know they are not to blame.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These children need treatment for developmental delays, medical conditions, mental disorders, and substance use disorders.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They may need to participate in counseling or peer support groups.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They need consistent, ongoing support systems and caregivers who will keep them safe and help them recover over an extended period of time. </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295275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Differences in values among participants are important to recognize, as they may come up in the training and can come up with the families who participants are working with. These questions can be asked at the beginning of this training to help participants understand the different values and perspectives that they bring to the training. Have a brief discussion with participants on how their individual values can affect their work with families.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***Review the slide questions from </a:t>
            </a:r>
            <a:r>
              <a:rPr lang="en-US" sz="1200" b="1" i="1" kern="1200" dirty="0">
                <a:solidFill>
                  <a:schemeClr val="tx1"/>
                </a:solidFill>
                <a:effectLst/>
                <a:latin typeface="+mn-lt"/>
                <a:ea typeface="+mn-ea"/>
                <a:cs typeface="+mn-cs"/>
              </a:rPr>
              <a:t>The Collaborative Values Inventory (CVI),</a:t>
            </a:r>
            <a:r>
              <a:rPr lang="en-US" sz="1200" b="1" kern="1200" dirty="0">
                <a:solidFill>
                  <a:schemeClr val="tx1"/>
                </a:solidFill>
                <a:effectLst/>
                <a:latin typeface="+mn-lt"/>
                <a:ea typeface="+mn-ea"/>
                <a:cs typeface="+mn-cs"/>
              </a:rPr>
              <a:t> a validated tool that assesses how much a group shares beliefs and values that underlie its work. Participants can share their experiences or keep their answers private. Discussion should be limited to understand value clarification, instead of debating individual answers to questions. Participants’ responses will fall along a continuum.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21168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33D34A-7EBF-43A5-AA52-311881BBD1A0}" type="slidenum">
              <a:rPr lang="en-US" altLang="en-US"/>
              <a:pPr>
                <a:spcBef>
                  <a:spcPct val="0"/>
                </a:spcBef>
              </a:pPr>
              <a:t>40</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Child welfare workers and substance use disorder treatment providers need to work together to address the entire family, rather than separately addressing the needs of children in the child welfare system and the needs of parents in the treatment system.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Addressing family needs is an ongoing process. It begins with the initial screening and assessment for child abuse and neglect and screening for substance use and mental disorders,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continues throughout the family’s participation in the child welfare system.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this time: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 parents are encouraged and supported to receive appropriate treatment.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Child welfare workers and the dependency court monitor the progress of parents to meet their sobriety goals and to establish their capacity to take care of their children.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Parents should continue to spend</a:t>
            </a:r>
            <a:r>
              <a:rPr lang="en-US" sz="1200" b="0" kern="1200" baseline="0" dirty="0">
                <a:solidFill>
                  <a:schemeClr val="tx1"/>
                </a:solidFill>
                <a:effectLst/>
                <a:latin typeface="+mn-lt"/>
                <a:ea typeface="+mn-ea"/>
                <a:cs typeface="+mn-cs"/>
              </a:rPr>
              <a:t> time with </a:t>
            </a:r>
            <a:r>
              <a:rPr lang="en-US" sz="1200" b="0" kern="1200" dirty="0">
                <a:solidFill>
                  <a:schemeClr val="tx1"/>
                </a:solidFill>
                <a:effectLst/>
                <a:latin typeface="+mn-lt"/>
                <a:ea typeface="+mn-ea"/>
                <a:cs typeface="+mn-cs"/>
              </a:rPr>
              <a:t>their children through regular visitation in appropriate settings.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 child welfare worker and treatment professional need to partner to meet the needs of parents and children to support a positive outcome. </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3001631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17FEC9-F1ED-409D-ACB6-3CCA7F7DCEF0}" type="slidenum">
              <a:rPr lang="en-US" altLang="en-US"/>
              <a:pPr>
                <a:spcBef>
                  <a:spcPct val="0"/>
                </a:spcBef>
              </a:pPr>
              <a:t>41</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There are a few steps to developing an effective case plan: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Oversee the assessment of the child’s health; mental health; and educational, social, behavioral, and emotional needs.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Arrange interventions that address the identified needs of the child.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Determine the strengths and the limitations in the family’s capacity to meet the child’s needs, and determine which unmet needs require special services.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Specify the services that are needed by parents as they progress through treatment that will enable them to best meet their children’s needs. </a:t>
            </a:r>
          </a:p>
          <a:p>
            <a:pPr marL="171450" indent="-171450" eaLnBrk="1" hangingPunct="1">
              <a:buFont typeface="Arial" panose="020B0604020202020204" pitchFamily="34" charset="0"/>
              <a:buChar char="•"/>
            </a:pPr>
            <a:endParaRPr lang="en-US" altLang="en-US" dirty="0"/>
          </a:p>
        </p:txBody>
      </p:sp>
    </p:spTree>
    <p:extLst>
      <p:ext uri="{BB962C8B-B14F-4D97-AF65-F5344CB8AC3E}">
        <p14:creationId xmlns:p14="http://schemas.microsoft.com/office/powerpoint/2010/main" val="13823668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DFC22D-6B87-4EEE-8BF7-176EF0743A66}" type="slidenum">
              <a:rPr lang="en-US" altLang="en-US"/>
              <a:pPr>
                <a:spcBef>
                  <a:spcPct val="0"/>
                </a:spcBef>
              </a:pPr>
              <a:t>42</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Collaborate with school and childcare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systems to best determine how to provide support.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Involve children and youth in case planning and treatment</a:t>
            </a:r>
            <a:r>
              <a:rPr lang="en-US" sz="1200" kern="1200" baseline="0" dirty="0">
                <a:solidFill>
                  <a:schemeClr val="tx1"/>
                </a:solidFill>
                <a:effectLst/>
                <a:latin typeface="+mn-lt"/>
                <a:ea typeface="+mn-ea"/>
                <a:cs typeface="+mn-cs"/>
              </a:rPr>
              <a:t> planning</a:t>
            </a:r>
            <a:r>
              <a:rPr lang="en-US" sz="1200" kern="1200" dirty="0">
                <a:solidFill>
                  <a:schemeClr val="tx1"/>
                </a:solidFill>
                <a:effectLst/>
                <a:latin typeface="+mn-lt"/>
                <a:ea typeface="+mn-ea"/>
                <a:cs typeface="+mn-cs"/>
              </a:rPr>
              <a:t> whenever possible, depending on their age and where they are developmentally—gather their input, their needs, and information about their goals to identify potential support systems.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prepared to s</a:t>
            </a:r>
            <a:r>
              <a:rPr lang="en-US" altLang="en-US" sz="1200" dirty="0"/>
              <a:t>upervise and monitor the progress of children that parallel efforts being made by and for their parents in treatment.</a:t>
            </a:r>
          </a:p>
          <a:p>
            <a:pPr eaLnBrk="1" hangingPunct="1"/>
            <a:endParaRPr lang="en-US" altLang="en-US" dirty="0"/>
          </a:p>
        </p:txBody>
      </p:sp>
    </p:spTree>
    <p:extLst>
      <p:ext uri="{BB962C8B-B14F-4D97-AF65-F5344CB8AC3E}">
        <p14:creationId xmlns:p14="http://schemas.microsoft.com/office/powerpoint/2010/main" val="17253356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5F7DA5C-3F7F-4809-80B0-25E29104AE24}" type="slidenum">
              <a:rPr lang="en-US" altLang="en-US"/>
              <a:pPr>
                <a:spcBef>
                  <a:spcPct val="0"/>
                </a:spcBef>
              </a:pPr>
              <a:t>43</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sz="1200" b="0" kern="1200" dirty="0">
                <a:solidFill>
                  <a:schemeClr val="tx1"/>
                </a:solidFill>
                <a:effectLst/>
                <a:latin typeface="+mn-lt"/>
                <a:ea typeface="+mn-ea"/>
                <a:cs typeface="+mn-cs"/>
              </a:rPr>
              <a:t>Support children by including opportunities for them to develop skills and their ability to express themselves.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opportunities for children to participate in prevention programs that will give them strategies and skills they can use to avoid </a:t>
            </a:r>
            <a:r>
              <a:rPr lang="en-US" altLang="en-US" dirty="0"/>
              <a:t>copying the substance use patterns of their parents.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 children learn to identify and express their feelings in healthy ways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link them with safe and trusted adults who can help them learn to express themselves and who can provide age-appropriate messages about substance use and mental disorders. </a:t>
            </a:r>
          </a:p>
          <a:p>
            <a:pPr eaLnBrk="1" hangingPunct="1"/>
            <a:endParaRPr lang="en-US" altLang="en-US" dirty="0"/>
          </a:p>
        </p:txBody>
      </p:sp>
    </p:spTree>
    <p:extLst>
      <p:ext uri="{BB962C8B-B14F-4D97-AF65-F5344CB8AC3E}">
        <p14:creationId xmlns:p14="http://schemas.microsoft.com/office/powerpoint/2010/main" val="13703728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r>
              <a:rPr lang="en-US" dirty="0"/>
              <a:t>If a parent has a</a:t>
            </a:r>
            <a:r>
              <a:rPr lang="en-US" baseline="0" dirty="0"/>
              <a:t> child in foster care, help establish appropriate visitation. Parents may need support around designing appropriate activities to do with their children during visitation. </a:t>
            </a:r>
          </a:p>
          <a:p>
            <a:endParaRPr lang="en-US" baseline="0" dirty="0"/>
          </a:p>
          <a:p>
            <a:r>
              <a:rPr lang="en-US" b="0" baseline="0" dirty="0"/>
              <a:t>Keeping parents connected to their children in meaningful ways can help a parent gain the necessary skills to meet the needs of the children.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0" dirty="0">
                <a:solidFill>
                  <a:srgbClr val="000000"/>
                </a:solidFill>
                <a:latin typeface="+mn-lt"/>
                <a:ea typeface="+mn-ea"/>
                <a:cs typeface="+mn-cs"/>
              </a:rPr>
              <a:t>Visitation is an opportunity to gather information about parent and child service needs.</a:t>
            </a:r>
          </a:p>
          <a:p>
            <a:endParaRPr lang="en-US" baseline="0" dirty="0"/>
          </a:p>
          <a:p>
            <a:r>
              <a:rPr lang="en-US" baseline="0" dirty="0"/>
              <a:t>Visitation should not be used as punishment for a relapse. Although safety is always important for visitation, using visitation to encourage recovery is not helpful and can be harmful to the child and parent.</a:t>
            </a:r>
            <a:endParaRPr lang="en-US" dirty="0"/>
          </a:p>
        </p:txBody>
      </p:sp>
      <p:sp>
        <p:nvSpPr>
          <p:cNvPr id="4" name="Slide Number Placeholder 3"/>
          <p:cNvSpPr>
            <a:spLocks noGrp="1"/>
          </p:cNvSpPr>
          <p:nvPr>
            <p:ph type="sldNum" sz="quarter" idx="10"/>
          </p:nvPr>
        </p:nvSpPr>
        <p:spPr/>
        <p:txBody>
          <a:bodyPr/>
          <a:lstStyle/>
          <a:p>
            <a:pPr>
              <a:defRPr/>
            </a:pPr>
            <a:fld id="{DBF647FF-2302-48B9-99CF-8435692EBE24}"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1702370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a:t>
            </a:r>
            <a:r>
              <a:rPr lang="en-US" baseline="0" dirty="0"/>
              <a:t> matters. </a:t>
            </a:r>
          </a:p>
          <a:p>
            <a:endParaRPr lang="en-US" baseline="0" dirty="0"/>
          </a:p>
          <a:p>
            <a:r>
              <a:rPr lang="en-US" baseline="0" dirty="0"/>
              <a:t>Visitation should not be used as a reward or privilege for the child or parent. Safety comes first, but if a parent has a relapse, this should not be the sole factor for cancelling the parent’s time with the child. </a:t>
            </a:r>
          </a:p>
          <a:p>
            <a:endParaRPr lang="en-US" baseline="0" dirty="0"/>
          </a:p>
          <a:p>
            <a:r>
              <a:rPr lang="en-US" baseline="0" dirty="0"/>
              <a:t>Support the parent by providing positive feedback on their time with their child, as well as areas to improve. </a:t>
            </a:r>
            <a:endParaRPr lang="en-US" dirty="0"/>
          </a:p>
        </p:txBody>
      </p:sp>
      <p:sp>
        <p:nvSpPr>
          <p:cNvPr id="4" name="Slide Number Placeholder 3"/>
          <p:cNvSpPr>
            <a:spLocks noGrp="1"/>
          </p:cNvSpPr>
          <p:nvPr>
            <p:ph type="sldNum" sz="quarter" idx="10"/>
          </p:nvPr>
        </p:nvSpPr>
        <p:spPr/>
        <p:txBody>
          <a:bodyPr/>
          <a:lstStyle/>
          <a:p>
            <a:fld id="{A5A963C9-9940-4EBF-8F3F-13FDFCF7E403}"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9875947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Parenting</a:t>
            </a:r>
            <a:r>
              <a:rPr lang="en-US" baseline="0" dirty="0"/>
              <a:t> time has positive effects on reunification. </a:t>
            </a:r>
            <a:endParaRPr lang="en-US" dirty="0"/>
          </a:p>
        </p:txBody>
      </p:sp>
      <p:sp>
        <p:nvSpPr>
          <p:cNvPr id="4" name="Slide Number Placeholder 3"/>
          <p:cNvSpPr>
            <a:spLocks noGrp="1"/>
          </p:cNvSpPr>
          <p:nvPr>
            <p:ph type="sldNum" sz="quarter" idx="10"/>
          </p:nvPr>
        </p:nvSpPr>
        <p:spPr/>
        <p:txBody>
          <a:bodyPr/>
          <a:lstStyle/>
          <a:p>
            <a:fld id="{D9736E34-1D6F-4C7D-B970-FEB803417F0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560666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t>47</a:t>
            </a:fld>
            <a:endParaRPr lang="en-US"/>
          </a:p>
        </p:txBody>
      </p:sp>
    </p:spTree>
    <p:extLst>
      <p:ext uri="{BB962C8B-B14F-4D97-AF65-F5344CB8AC3E}">
        <p14:creationId xmlns:p14="http://schemas.microsoft.com/office/powerpoint/2010/main" val="25499809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parents what to do instead of what not to do.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Assess strengths as well as areas</a:t>
            </a:r>
            <a:r>
              <a:rPr lang="en-US" sz="1200" kern="1200" baseline="0" dirty="0">
                <a:solidFill>
                  <a:schemeClr val="tx1"/>
                </a:solidFill>
                <a:effectLst/>
                <a:latin typeface="+mn-lt"/>
                <a:ea typeface="+mn-ea"/>
                <a:cs typeface="+mn-cs"/>
              </a:rPr>
              <a:t> of improvement on their </a:t>
            </a:r>
            <a:r>
              <a:rPr lang="en-US" sz="1200" kern="1200" dirty="0">
                <a:solidFill>
                  <a:schemeClr val="tx1"/>
                </a:solidFill>
                <a:effectLst/>
                <a:latin typeface="+mn-lt"/>
                <a:ea typeface="+mn-ea"/>
                <a:cs typeface="+mn-cs"/>
              </a:rPr>
              <a:t>treatment plan.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Social Connections: </a:t>
            </a:r>
            <a:r>
              <a:rPr lang="en-US" sz="1200" kern="1200" dirty="0">
                <a:solidFill>
                  <a:schemeClr val="tx1"/>
                </a:solidFill>
                <a:effectLst/>
                <a:latin typeface="+mn-lt"/>
                <a:ea typeface="+mn-ea"/>
                <a:cs typeface="+mn-cs"/>
              </a:rPr>
              <a:t>Connecting with friends builds a strong support system.</a:t>
            </a:r>
          </a:p>
          <a:p>
            <a:r>
              <a:rPr lang="en-US" sz="1200" b="1" kern="1200" dirty="0">
                <a:solidFill>
                  <a:schemeClr val="tx1"/>
                </a:solidFill>
                <a:effectLst/>
                <a:latin typeface="+mn-lt"/>
                <a:ea typeface="+mn-ea"/>
                <a:cs typeface="+mn-cs"/>
              </a:rPr>
              <a:t>Nurturing and Attachment: </a:t>
            </a:r>
            <a:r>
              <a:rPr lang="en-US" sz="1200" kern="1200" dirty="0">
                <a:solidFill>
                  <a:schemeClr val="tx1"/>
                </a:solidFill>
                <a:effectLst/>
                <a:latin typeface="+mn-lt"/>
                <a:ea typeface="+mn-ea"/>
                <a:cs typeface="+mn-cs"/>
              </a:rPr>
              <a:t>Strong families show how much they love each other.</a:t>
            </a:r>
          </a:p>
          <a:p>
            <a:r>
              <a:rPr lang="en-US" sz="1200" b="1" kern="1200" dirty="0">
                <a:solidFill>
                  <a:schemeClr val="tx1"/>
                </a:solidFill>
                <a:effectLst/>
                <a:latin typeface="+mn-lt"/>
                <a:ea typeface="+mn-ea"/>
                <a:cs typeface="+mn-cs"/>
              </a:rPr>
              <a:t>Knowledge of Parenting and Child Development: </a:t>
            </a:r>
            <a:r>
              <a:rPr lang="en-US" sz="1200" kern="1200" dirty="0">
                <a:solidFill>
                  <a:schemeClr val="tx1"/>
                </a:solidFill>
                <a:effectLst/>
                <a:latin typeface="+mn-lt"/>
                <a:ea typeface="+mn-ea"/>
                <a:cs typeface="+mn-cs"/>
              </a:rPr>
              <a:t>Being a great parent is part natural and part learned.</a:t>
            </a:r>
          </a:p>
          <a:p>
            <a:r>
              <a:rPr lang="en-US" sz="1200" b="1" kern="1200" dirty="0">
                <a:solidFill>
                  <a:schemeClr val="tx1"/>
                </a:solidFill>
                <a:effectLst/>
                <a:latin typeface="+mn-lt"/>
                <a:ea typeface="+mn-ea"/>
                <a:cs typeface="+mn-cs"/>
              </a:rPr>
              <a:t>Parental Resilience: </a:t>
            </a:r>
            <a:r>
              <a:rPr lang="en-US" sz="1200" kern="1200" dirty="0">
                <a:solidFill>
                  <a:schemeClr val="tx1"/>
                </a:solidFill>
                <a:effectLst/>
                <a:latin typeface="+mn-lt"/>
                <a:ea typeface="+mn-ea"/>
                <a:cs typeface="+mn-cs"/>
              </a:rPr>
              <a:t>Flexibility and inner strength keep families strong in times of stress.</a:t>
            </a:r>
          </a:p>
          <a:p>
            <a:r>
              <a:rPr lang="en-US" sz="1200" b="1" kern="1200" dirty="0">
                <a:solidFill>
                  <a:schemeClr val="tx1"/>
                </a:solidFill>
                <a:effectLst/>
                <a:latin typeface="+mn-lt"/>
                <a:ea typeface="+mn-ea"/>
                <a:cs typeface="+mn-cs"/>
              </a:rPr>
              <a:t>Concrete Support for Families: </a:t>
            </a:r>
            <a:r>
              <a:rPr lang="en-US" sz="1200" kern="1200" dirty="0">
                <a:solidFill>
                  <a:schemeClr val="tx1"/>
                </a:solidFill>
                <a:effectLst/>
                <a:latin typeface="+mn-lt"/>
                <a:ea typeface="+mn-ea"/>
                <a:cs typeface="+mn-cs"/>
              </a:rPr>
              <a:t>Strong families ask for help when they need it.</a:t>
            </a:r>
          </a:p>
          <a:p>
            <a:r>
              <a:rPr lang="en-US" sz="1200" b="1" kern="1200" dirty="0">
                <a:solidFill>
                  <a:schemeClr val="tx1"/>
                </a:solidFill>
                <a:effectLst/>
                <a:latin typeface="+mn-lt"/>
                <a:ea typeface="+mn-ea"/>
                <a:cs typeface="+mn-cs"/>
              </a:rPr>
              <a:t>Social and Emotional Competence of Children: </a:t>
            </a:r>
            <a:r>
              <a:rPr lang="en-US" sz="1200" kern="1200" dirty="0">
                <a:solidFill>
                  <a:schemeClr val="tx1"/>
                </a:solidFill>
                <a:effectLst/>
                <a:latin typeface="+mn-lt"/>
                <a:ea typeface="+mn-ea"/>
                <a:cs typeface="+mn-cs"/>
              </a:rPr>
              <a:t>Children get along better with others when they have words to express how they feel.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Family-centered treatment can support families in building protective factors.</a:t>
            </a:r>
          </a:p>
        </p:txBody>
      </p:sp>
      <p:sp>
        <p:nvSpPr>
          <p:cNvPr id="4" name="Slide Number Placeholder 3"/>
          <p:cNvSpPr>
            <a:spLocks noGrp="1"/>
          </p:cNvSpPr>
          <p:nvPr>
            <p:ph type="sldNum" sz="quarter" idx="10"/>
          </p:nvPr>
        </p:nvSpPr>
        <p:spPr/>
        <p:txBody>
          <a:bodyPr/>
          <a:lstStyle/>
          <a:p>
            <a:fld id="{C507B35E-E25B-4C7C-80C8-37B2AB0E8233}"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6622936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EC529A97-859F-4162-BAA4-061BDE721F59}" type="slidenum">
              <a:rPr lang="en-US" smtClean="0"/>
              <a:pPr/>
              <a:t>49</a:t>
            </a:fld>
            <a:endParaRPr lang="en-US" dirty="0"/>
          </a:p>
        </p:txBody>
      </p:sp>
    </p:spTree>
    <p:extLst>
      <p:ext uri="{BB962C8B-B14F-4D97-AF65-F5344CB8AC3E}">
        <p14:creationId xmlns:p14="http://schemas.microsoft.com/office/powerpoint/2010/main" val="24147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three-minute video</a:t>
            </a:r>
            <a:r>
              <a:rPr lang="en-US" baseline="0" dirty="0"/>
              <a:t> to help set the stage for the training. It explains information on adverse childhood experiences as they relate directly to substance use and mental health.</a:t>
            </a:r>
            <a:endParaRPr lang="en-US" dirty="0"/>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2849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Family-centered treatment addresses the effects of substance use disorders on every family member. This treatment approach focuses on the needs and welfare of children within the context of their families and communities. Family-centered practice recognizes the strengths of family relationships and builds on these strengths to achieve optimal outcomes.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displays</a:t>
            </a:r>
            <a:r>
              <a:rPr lang="en-US" baseline="0" dirty="0"/>
              <a:t> t</a:t>
            </a:r>
            <a:r>
              <a:rPr lang="en-US" dirty="0"/>
              <a:t>he continuum of family-based services,</a:t>
            </a:r>
            <a:r>
              <a:rPr lang="en-US" baseline="0" dirty="0"/>
              <a:t> which </a:t>
            </a:r>
            <a:r>
              <a:rPr lang="en-US" sz="1200" kern="1200" dirty="0">
                <a:solidFill>
                  <a:schemeClr val="tx1"/>
                </a:solidFill>
                <a:effectLst/>
                <a:latin typeface="+mn-lt"/>
                <a:ea typeface="+mn-ea"/>
                <a:cs typeface="+mn-cs"/>
              </a:rPr>
              <a:t>offers a framework for defining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approaches to family involvement in treatment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 minimum, family-based services acknowledge the influence and importance of family, provide for family involvement, and address family issues in individual treatment plans.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most comprehensive model of family-based services is the family-centered treatment model, in which each family member has an individual treatment plan and receives individual and family services.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***Highlight programs in your community that provide family-based services.</a:t>
            </a:r>
            <a:r>
              <a:rPr lang="en-US" sz="1200" b="1" i="0" kern="1200" baseline="0" dirty="0">
                <a:solidFill>
                  <a:schemeClr val="tx1"/>
                </a:solidFill>
                <a:effectLst/>
                <a:latin typeface="+mn-lt"/>
                <a:ea typeface="+mn-ea"/>
                <a:cs typeface="+mn-cs"/>
              </a:rPr>
              <a:t> </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AA64E9-55D9-465D-837A-513327C7D3D5}"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391551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9438" y="1023938"/>
            <a:ext cx="4908550" cy="2760662"/>
          </a:xfrm>
        </p:spPr>
      </p:sp>
      <p:sp>
        <p:nvSpPr>
          <p:cNvPr id="3" name="Notes Placeholder 2"/>
          <p:cNvSpPr>
            <a:spLocks noGrp="1"/>
          </p:cNvSpPr>
          <p:nvPr>
            <p:ph type="body" idx="1"/>
          </p:nvPr>
        </p:nvSpPr>
        <p:spPr/>
        <p:txBody>
          <a:bodyPr/>
          <a:lstStyle/>
          <a:p>
            <a:pPr defTabSz="931774">
              <a:defRPr/>
            </a:pPr>
            <a:r>
              <a:rPr lang="en-US" dirty="0">
                <a:solidFill>
                  <a:srgbClr val="1F497D"/>
                </a:solidFill>
                <a:latin typeface="Gill Sans MT Condensed" panose="020B0506020104020203" pitchFamily="34" charset="0"/>
              </a:rPr>
              <a:t>If parental substance use affects children and family relationships, child</a:t>
            </a:r>
            <a:r>
              <a:rPr lang="en-US" baseline="0" dirty="0">
                <a:solidFill>
                  <a:srgbClr val="1F497D"/>
                </a:solidFill>
                <a:latin typeface="Gill Sans MT Condensed" panose="020B0506020104020203" pitchFamily="34" charset="0"/>
              </a:rPr>
              <a:t> </a:t>
            </a:r>
            <a:r>
              <a:rPr lang="en-US" dirty="0">
                <a:solidFill>
                  <a:srgbClr val="1F497D"/>
                </a:solidFill>
                <a:latin typeface="Gill Sans MT Condensed" panose="020B0506020104020203" pitchFamily="34" charset="0"/>
              </a:rPr>
              <a:t>well-being and parent recovery must also occur in the context of family relationships.</a:t>
            </a:r>
          </a:p>
          <a:p>
            <a:pPr defTabSz="931774">
              <a:defRPr/>
            </a:pPr>
            <a:endParaRPr lang="en-US" dirty="0">
              <a:solidFill>
                <a:srgbClr val="1F497D"/>
              </a:solidFill>
              <a:latin typeface="Gill Sans MT Condensed" panose="020B0506020104020203" pitchFamily="34" charset="0"/>
            </a:endParaRPr>
          </a:p>
          <a:p>
            <a:pPr defTabSz="931774">
              <a:defRPr/>
            </a:pPr>
            <a:endParaRPr lang="en-US" dirty="0">
              <a:solidFill>
                <a:srgbClr val="9BBB59">
                  <a:lumMod val="50000"/>
                </a:srgbClr>
              </a:solidFill>
              <a:latin typeface="Gill Sans MT Condensed" panose="020B0506020104020203" pitchFamily="34" charset="0"/>
            </a:endParaRPr>
          </a:p>
          <a:p>
            <a:endParaRPr lang="en-US" baseline="0" dirty="0"/>
          </a:p>
        </p:txBody>
      </p:sp>
      <p:sp>
        <p:nvSpPr>
          <p:cNvPr id="4" name="Slide Number Placeholder 3"/>
          <p:cNvSpPr>
            <a:spLocks noGrp="1"/>
          </p:cNvSpPr>
          <p:nvPr>
            <p:ph type="sldNum" sz="quarter" idx="10"/>
          </p:nvPr>
        </p:nvSpPr>
        <p:spPr>
          <a:xfrm>
            <a:off x="5382827" y="6769642"/>
            <a:ext cx="4117961" cy="357598"/>
          </a:xfrm>
          <a:prstGeom prst="rect">
            <a:avLst/>
          </a:prstGeom>
        </p:spPr>
        <p:txBody>
          <a:bodyPr lIns="94947" tIns="47474" rIns="94947" bIns="47474"/>
          <a:lstStyle/>
          <a:p>
            <a:pPr>
              <a:defRPr/>
            </a:pPr>
            <a:fld id="{CFCAECDE-312E-477C-9E36-DED31127EE48}" type="slidenum">
              <a:rPr smtClean="0">
                <a:solidFill>
                  <a:prstClr val="black"/>
                </a:solidFill>
              </a:rPr>
              <a:pPr>
                <a:defRPr/>
              </a:pPr>
              <a:t>51</a:t>
            </a:fld>
            <a:endParaRPr dirty="0">
              <a:solidFill>
                <a:prstClr val="black"/>
              </a:solidFill>
            </a:endParaRPr>
          </a:p>
        </p:txBody>
      </p:sp>
    </p:spTree>
    <p:extLst>
      <p:ext uri="{BB962C8B-B14F-4D97-AF65-F5344CB8AC3E}">
        <p14:creationId xmlns:p14="http://schemas.microsoft.com/office/powerpoint/2010/main" val="24116752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Family recovery</a:t>
            </a:r>
            <a:r>
              <a:rPr lang="en-US" baseline="0" dirty="0"/>
              <a:t> is more than a parent completing a treatment program. It is a longer process that includes changes in each of the domains of recovery noted and requires support for all elements of the family system.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EC529A97-859F-4162-BAA4-061BDE721F59}"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545691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to shift from thinking about adult recovery to family recovery. </a:t>
            </a:r>
            <a:endParaRPr lang="en-US" dirty="0"/>
          </a:p>
        </p:txBody>
      </p:sp>
      <p:sp>
        <p:nvSpPr>
          <p:cNvPr id="4" name="Slide Number Placeholder 3"/>
          <p:cNvSpPr>
            <a:spLocks noGrp="1"/>
          </p:cNvSpPr>
          <p:nvPr>
            <p:ph type="sldNum" sz="quarter" idx="10"/>
          </p:nvPr>
        </p:nvSpPr>
        <p:spPr/>
        <p:txBody>
          <a:bodyPr/>
          <a:lstStyle/>
          <a:p>
            <a:fld id="{667D78CB-0728-461C-AC36-80F7569F78C6}"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1680041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When serving</a:t>
            </a:r>
            <a:r>
              <a:rPr lang="en-US" baseline="0" dirty="0"/>
              <a:t> a family holistically, the focus is on the parent’s recovery, the child’s well-being, and the family recovery and well-being as a whole. In this module, the focus was on understanding the needs of children. </a:t>
            </a:r>
          </a:p>
          <a:p>
            <a:pPr marL="171450" lvl="0" indent="-171450">
              <a:buFont typeface="Arial" panose="020B0604020202020204" pitchFamily="34" charset="0"/>
              <a:buChar char="•"/>
            </a:pPr>
            <a:r>
              <a:rPr lang="en-US" dirty="0"/>
              <a:t>Services</a:t>
            </a:r>
            <a:r>
              <a:rPr lang="en-US" baseline="0" dirty="0"/>
              <a:t> that support child well-being must address:</a:t>
            </a:r>
          </a:p>
          <a:p>
            <a:pPr marL="628650" lvl="1" indent="-171450">
              <a:buFont typeface="Arial" panose="020B0604020202020204" pitchFamily="34" charset="0"/>
              <a:buChar char="•"/>
            </a:pPr>
            <a:r>
              <a:rPr lang="en-US" dirty="0"/>
              <a:t>Well-being/behavior</a:t>
            </a:r>
          </a:p>
          <a:p>
            <a:pPr marL="628650" lvl="1" indent="-171450">
              <a:buFont typeface="Arial" panose="020B0604020202020204" pitchFamily="34" charset="0"/>
              <a:buChar char="•"/>
            </a:pPr>
            <a:r>
              <a:rPr lang="en-US" dirty="0"/>
              <a:t>Development/health</a:t>
            </a:r>
          </a:p>
          <a:p>
            <a:pPr marL="628650" lvl="1" indent="-171450">
              <a:buFont typeface="Arial" panose="020B0604020202020204" pitchFamily="34" charset="0"/>
              <a:buChar char="•"/>
            </a:pPr>
            <a:r>
              <a:rPr lang="en-US" dirty="0"/>
              <a:t>School readiness</a:t>
            </a:r>
          </a:p>
          <a:p>
            <a:pPr marL="628650" lvl="1" indent="-171450">
              <a:buFont typeface="Arial" panose="020B0604020202020204" pitchFamily="34" charset="0"/>
              <a:buChar char="•"/>
            </a:pPr>
            <a:r>
              <a:rPr lang="en-US" dirty="0"/>
              <a:t>Trauma</a:t>
            </a:r>
          </a:p>
          <a:p>
            <a:pPr marL="628650" lvl="1" indent="-171450">
              <a:buFont typeface="Arial" panose="020B0604020202020204" pitchFamily="34" charset="0"/>
              <a:buChar char="•"/>
            </a:pPr>
            <a:r>
              <a:rPr lang="en-US" dirty="0"/>
              <a:t>Mental health</a:t>
            </a:r>
          </a:p>
          <a:p>
            <a:pPr marL="628650" lvl="1" indent="-171450">
              <a:buFont typeface="Arial" panose="020B0604020202020204" pitchFamily="34" charset="0"/>
              <a:buChar char="•"/>
            </a:pPr>
            <a:r>
              <a:rPr lang="en-US" dirty="0"/>
              <a:t>Adolescent substance use</a:t>
            </a:r>
          </a:p>
          <a:p>
            <a:pPr marL="628650" lvl="1" indent="-171450">
              <a:buFont typeface="Arial" panose="020B0604020202020204" pitchFamily="34" charset="0"/>
              <a:buChar char="•"/>
            </a:pPr>
            <a:r>
              <a:rPr lang="en-US" dirty="0"/>
              <a:t>At-risk youth prevention</a:t>
            </a:r>
          </a:p>
          <a:p>
            <a:pPr marL="457200" lvl="1" indent="0">
              <a:buFont typeface="Arial" panose="020B0604020202020204" pitchFamily="34" charset="0"/>
              <a:buNone/>
            </a:pPr>
            <a:endParaRPr lang="en-US" dirty="0"/>
          </a:p>
          <a:p>
            <a:pPr marL="0" lvl="0" indent="0">
              <a:buFont typeface="Arial" panose="020B0604020202020204" pitchFamily="34" charset="0"/>
              <a:buNone/>
            </a:pPr>
            <a:r>
              <a:rPr lang="en-US" dirty="0"/>
              <a:t>Addressing</a:t>
            </a:r>
            <a:r>
              <a:rPr lang="en-US" baseline="0" dirty="0"/>
              <a:t> the needs of children while maintaining a family focus supports overall family recovery and well-being.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Supporting</a:t>
            </a:r>
            <a:r>
              <a:rPr lang="en-US" baseline="0" dirty="0"/>
              <a:t> the entire family’s recovery and well-being means providing:</a:t>
            </a:r>
          </a:p>
          <a:p>
            <a:pPr marL="628650" lvl="1" indent="-171450">
              <a:buFont typeface="Arial" panose="020B0604020202020204" pitchFamily="34" charset="0"/>
              <a:buChar char="•"/>
            </a:pPr>
            <a:r>
              <a:rPr lang="en-US" dirty="0"/>
              <a:t>Basic necessities</a:t>
            </a:r>
          </a:p>
          <a:p>
            <a:pPr marL="628650" lvl="1" indent="-171450">
              <a:buFont typeface="Arial" panose="020B0604020202020204" pitchFamily="34" charset="0"/>
              <a:buChar char="•"/>
            </a:pPr>
            <a:r>
              <a:rPr lang="en-US" dirty="0"/>
              <a:t>Employment</a:t>
            </a:r>
          </a:p>
          <a:p>
            <a:pPr marL="628650" lvl="1" indent="-171450">
              <a:buFont typeface="Arial" panose="020B0604020202020204" pitchFamily="34" charset="0"/>
              <a:buChar char="•"/>
            </a:pPr>
            <a:r>
              <a:rPr lang="en-US" dirty="0"/>
              <a:t>Housing </a:t>
            </a:r>
          </a:p>
          <a:p>
            <a:pPr marL="628650" lvl="1" indent="-171450">
              <a:buFont typeface="Arial" panose="020B0604020202020204" pitchFamily="34" charset="0"/>
              <a:buChar char="•"/>
            </a:pPr>
            <a:r>
              <a:rPr lang="en-US" dirty="0"/>
              <a:t>Childcare</a:t>
            </a:r>
          </a:p>
          <a:p>
            <a:pPr marL="628650" lvl="1" indent="-171450">
              <a:buFont typeface="Arial" panose="020B0604020202020204" pitchFamily="34" charset="0"/>
              <a:buChar char="•"/>
            </a:pPr>
            <a:r>
              <a:rPr lang="en-US" dirty="0"/>
              <a:t>Transportation</a:t>
            </a:r>
          </a:p>
          <a:p>
            <a:pPr marL="628650" lvl="1" indent="-171450">
              <a:buFont typeface="Arial" panose="020B0604020202020204" pitchFamily="34" charset="0"/>
              <a:buChar char="•"/>
            </a:pPr>
            <a:r>
              <a:rPr lang="en-US" dirty="0"/>
              <a:t>Family counseling</a:t>
            </a:r>
          </a:p>
          <a:p>
            <a:pPr marL="628650" lvl="1" indent="-171450">
              <a:buFont typeface="Arial" panose="020B0604020202020204" pitchFamily="34" charset="0"/>
              <a:buChar char="•"/>
            </a:pPr>
            <a:r>
              <a:rPr lang="en-US" dirty="0"/>
              <a:t>Specialized parenting</a:t>
            </a:r>
          </a:p>
        </p:txBody>
      </p:sp>
      <p:sp>
        <p:nvSpPr>
          <p:cNvPr id="4" name="Slide Number Placeholder 3"/>
          <p:cNvSpPr>
            <a:spLocks noGrp="1"/>
          </p:cNvSpPr>
          <p:nvPr>
            <p:ph type="sldNum" sz="quarter" idx="10"/>
          </p:nvPr>
        </p:nvSpPr>
        <p:spPr/>
        <p:txBody>
          <a:bodyPr/>
          <a:lstStyle/>
          <a:p>
            <a:fld id="{CF34A6E2-1780-4924-9497-DF7877FC2D45}"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3381522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A64E9-55D9-465D-837A-513327C7D3D5}" type="slidenum">
              <a:rPr lang="en-US" smtClean="0"/>
              <a:t>55</a:t>
            </a:fld>
            <a:endParaRPr lang="en-US" dirty="0"/>
          </a:p>
        </p:txBody>
      </p:sp>
    </p:spTree>
    <p:extLst>
      <p:ext uri="{BB962C8B-B14F-4D97-AF65-F5344CB8AC3E}">
        <p14:creationId xmlns:p14="http://schemas.microsoft.com/office/powerpoint/2010/main" val="225685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1844594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t>57</a:t>
            </a:fld>
            <a:endParaRPr lang="en-US" dirty="0"/>
          </a:p>
        </p:txBody>
      </p:sp>
    </p:spTree>
    <p:extLst>
      <p:ext uri="{BB962C8B-B14F-4D97-AF65-F5344CB8AC3E}">
        <p14:creationId xmlns:p14="http://schemas.microsoft.com/office/powerpoint/2010/main" val="42646593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t>58</a:t>
            </a:fld>
            <a:endParaRPr lang="en-US" dirty="0"/>
          </a:p>
        </p:txBody>
      </p:sp>
    </p:spTree>
    <p:extLst>
      <p:ext uri="{BB962C8B-B14F-4D97-AF65-F5344CB8AC3E}">
        <p14:creationId xmlns:p14="http://schemas.microsoft.com/office/powerpoint/2010/main" val="6847921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t>59</a:t>
            </a:fld>
            <a:endParaRPr lang="en-US" dirty="0"/>
          </a:p>
        </p:txBody>
      </p:sp>
    </p:spTree>
    <p:extLst>
      <p:ext uri="{BB962C8B-B14F-4D97-AF65-F5344CB8AC3E}">
        <p14:creationId xmlns:p14="http://schemas.microsoft.com/office/powerpoint/2010/main" val="24055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The ACE Study</a:t>
            </a:r>
            <a:r>
              <a:rPr lang="en-US" sz="9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was a longitudinal study that assessed the impact of adverse childhood experiences (or “traumatic” experiences, as we might call them) on future physical, social, and emotional health. Researchers listed 10 types of adverse childhood experiences (or ACEs) in the study.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found that growing up in a home with adverse experiences had lifelong implications for physical, emotional, psychological, and social outcomes.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y also </a:t>
            </a:r>
            <a:r>
              <a:rPr lang="en-US" sz="1200" kern="1200" dirty="0">
                <a:solidFill>
                  <a:schemeClr val="tx1"/>
                </a:solidFill>
                <a:effectLst/>
                <a:latin typeface="+mn-lt"/>
                <a:ea typeface="+mn-ea"/>
                <a:cs typeface="+mn-cs"/>
              </a:rPr>
              <a:t>found that individuals who reported experiencing 5 or more ACEs were 7</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10 times more likely to have problems with illicit drug use, addiction, and IV drug use, and were 2 times more likely to be alcoholics.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study demonstrated that exposure to traumatic experiences puts a person at risk of future substance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use</a:t>
            </a:r>
            <a:r>
              <a:rPr lang="en-US" sz="1200" kern="1200" baseline="0" dirty="0">
                <a:solidFill>
                  <a:schemeClr val="tx1"/>
                </a:solidFill>
                <a:effectLst/>
                <a:latin typeface="+mn-lt"/>
                <a:ea typeface="+mn-ea"/>
                <a:cs typeface="+mn-cs"/>
              </a:rPr>
              <a:t> and showed a </a:t>
            </a:r>
            <a:r>
              <a:rPr lang="en-US" sz="1200" kern="1200" dirty="0">
                <a:solidFill>
                  <a:schemeClr val="tx1"/>
                </a:solidFill>
                <a:effectLst/>
                <a:latin typeface="+mn-lt"/>
                <a:ea typeface="+mn-ea"/>
                <a:cs typeface="+mn-cs"/>
              </a:rPr>
              <a:t>link between childhood abuse, neglect, and trauma, and future mental health disorders. Recognizing that many of the parents involved in child welfare services also have substance use issues, the ACE Study suggests that it is highly likely that these parents have histories of their own adverse childhood experiences.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be aware of this linkage when </a:t>
            </a:r>
            <a:r>
              <a:rPr lang="en-US" sz="1200" b="1" kern="1200" dirty="0">
                <a:solidFill>
                  <a:schemeClr val="tx1"/>
                </a:solidFill>
                <a:effectLst/>
                <a:latin typeface="+mn-lt"/>
                <a:ea typeface="+mn-ea"/>
                <a:cs typeface="+mn-cs"/>
              </a:rPr>
              <a:t>engaging with parents </a:t>
            </a:r>
            <a:r>
              <a:rPr lang="en-US" sz="1200" kern="1200" dirty="0">
                <a:solidFill>
                  <a:schemeClr val="tx1"/>
                </a:solidFill>
                <a:effectLst/>
                <a:latin typeface="+mn-lt"/>
                <a:ea typeface="+mn-ea"/>
                <a:cs typeface="+mn-cs"/>
              </a:rPr>
              <a:t>involved in the child welfare system—and it is important to </a:t>
            </a:r>
            <a:r>
              <a:rPr lang="en-US" sz="1200" b="1" kern="1200" dirty="0">
                <a:solidFill>
                  <a:schemeClr val="tx1"/>
                </a:solidFill>
                <a:effectLst/>
                <a:latin typeface="+mn-lt"/>
                <a:ea typeface="+mn-ea"/>
                <a:cs typeface="+mn-cs"/>
              </a:rPr>
              <a:t>offer them interventions and services </a:t>
            </a:r>
            <a:r>
              <a:rPr lang="en-US" sz="1200" kern="1200" dirty="0">
                <a:solidFill>
                  <a:schemeClr val="tx1"/>
                </a:solidFill>
                <a:effectLst/>
                <a:latin typeface="+mn-lt"/>
                <a:ea typeface="+mn-ea"/>
                <a:cs typeface="+mn-cs"/>
              </a:rPr>
              <a:t>that aid them in recovering from both their trauma and their substance use disorder.</a:t>
            </a:r>
          </a:p>
        </p:txBody>
      </p:sp>
      <p:sp>
        <p:nvSpPr>
          <p:cNvPr id="4" name="Slide Number Placeholder 3"/>
          <p:cNvSpPr>
            <a:spLocks noGrp="1"/>
          </p:cNvSpPr>
          <p:nvPr>
            <p:ph type="sldNum" sz="quarter" idx="10"/>
          </p:nvPr>
        </p:nvSpPr>
        <p:spPr/>
        <p:txBody>
          <a:bodyPr/>
          <a:lstStyle/>
          <a:p>
            <a:fld id="{A95DB827-90E3-43DE-B9B9-2034DC5A3270}" type="slidenum">
              <a:rPr lang="en-US" smtClean="0"/>
              <a:pPr/>
              <a:t>6</a:t>
            </a:fld>
            <a:endParaRPr lang="en-US"/>
          </a:p>
        </p:txBody>
      </p:sp>
    </p:spTree>
    <p:extLst>
      <p:ext uri="{BB962C8B-B14F-4D97-AF65-F5344CB8AC3E}">
        <p14:creationId xmlns:p14="http://schemas.microsoft.com/office/powerpoint/2010/main" val="6093372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t>60</a:t>
            </a:fld>
            <a:endParaRPr lang="en-US" dirty="0"/>
          </a:p>
        </p:txBody>
      </p:sp>
    </p:spTree>
    <p:extLst>
      <p:ext uri="{BB962C8B-B14F-4D97-AF65-F5344CB8AC3E}">
        <p14:creationId xmlns:p14="http://schemas.microsoft.com/office/powerpoint/2010/main" val="24588840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t>61</a:t>
            </a:fld>
            <a:endParaRPr lang="en-US" dirty="0"/>
          </a:p>
        </p:txBody>
      </p:sp>
    </p:spTree>
    <p:extLst>
      <p:ext uri="{BB962C8B-B14F-4D97-AF65-F5344CB8AC3E}">
        <p14:creationId xmlns:p14="http://schemas.microsoft.com/office/powerpoint/2010/main" val="21812896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t>62</a:t>
            </a:fld>
            <a:endParaRPr lang="en-US" dirty="0"/>
          </a:p>
        </p:txBody>
      </p:sp>
    </p:spTree>
    <p:extLst>
      <p:ext uri="{BB962C8B-B14F-4D97-AF65-F5344CB8AC3E}">
        <p14:creationId xmlns:p14="http://schemas.microsoft.com/office/powerpoint/2010/main" val="1395908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9288675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t>64</a:t>
            </a:fld>
            <a:endParaRPr lang="en-US" dirty="0"/>
          </a:p>
        </p:txBody>
      </p:sp>
    </p:spTree>
    <p:extLst>
      <p:ext uri="{BB962C8B-B14F-4D97-AF65-F5344CB8AC3E}">
        <p14:creationId xmlns:p14="http://schemas.microsoft.com/office/powerpoint/2010/main" val="220602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a:t>
            </a:r>
            <a:r>
              <a:rPr lang="en-US" baseline="0" dirty="0"/>
              <a:t> few slides </a:t>
            </a:r>
            <a:r>
              <a:rPr lang="en-US" dirty="0"/>
              <a:t>look at how children are affected by parental substance use. </a:t>
            </a:r>
          </a:p>
        </p:txBody>
      </p:sp>
      <p:sp>
        <p:nvSpPr>
          <p:cNvPr id="4" name="Slide Number Placeholder 3"/>
          <p:cNvSpPr>
            <a:spLocks noGrp="1"/>
          </p:cNvSpPr>
          <p:nvPr>
            <p:ph type="sldNum" sz="quarter" idx="10"/>
          </p:nvPr>
        </p:nvSpPr>
        <p:spPr/>
        <p:txBody>
          <a:bodyPr/>
          <a:lstStyle/>
          <a:p>
            <a:fld id="{0A055F39-DBF2-4708-9D0C-92AF29BAD49E}" type="slidenum">
              <a:rPr lang="en-US" smtClean="0"/>
              <a:t>7</a:t>
            </a:fld>
            <a:endParaRPr lang="en-US"/>
          </a:p>
        </p:txBody>
      </p:sp>
    </p:spTree>
    <p:extLst>
      <p:ext uri="{BB962C8B-B14F-4D97-AF65-F5344CB8AC3E}">
        <p14:creationId xmlns:p14="http://schemas.microsoft.com/office/powerpoint/2010/main" val="329272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a:t>
            </a:r>
            <a:r>
              <a:rPr lang="en-US" baseline="0" dirty="0"/>
              <a:t> the rate of change from 2012 to 2017 for infants (under age 1) entering out-of-home care across the states. These rates are for all reasons that children enter care. </a:t>
            </a:r>
          </a:p>
          <a:p>
            <a:endParaRPr lang="en-US" dirty="0"/>
          </a:p>
          <a:p>
            <a:endParaRPr lang="en-US" dirty="0"/>
          </a:p>
        </p:txBody>
      </p:sp>
    </p:spTree>
    <p:extLst>
      <p:ext uri="{BB962C8B-B14F-4D97-AF65-F5344CB8AC3E}">
        <p14:creationId xmlns:p14="http://schemas.microsoft.com/office/powerpoint/2010/main" val="103197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1273175"/>
            <a:ext cx="6113462" cy="343852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following slides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look at the effects of prenatal substance exposure. </a:t>
            </a:r>
          </a:p>
          <a:p>
            <a:endParaRPr lang="en-US" sz="1200" kern="1200" dirty="0">
              <a:solidFill>
                <a:schemeClr val="tx1"/>
              </a:solidFill>
              <a:effectLst/>
              <a:latin typeface="+mn-lt"/>
              <a:ea typeface="+mn-ea"/>
              <a:cs typeface="+mn-cs"/>
            </a:endParaRPr>
          </a:p>
          <a:p>
            <a:pPr marL="0" marR="0" lvl="0" indent="0" algn="l" defTabSz="465887" rtl="0" eaLnBrk="1" fontAlgn="auto" latinLnBrk="0" hangingPunct="1">
              <a:lnSpc>
                <a:spcPct val="117999"/>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American Academy of Pediatrics published a technical</a:t>
            </a:r>
            <a:r>
              <a:rPr lang="en-US" sz="1200" baseline="0" dirty="0">
                <a:latin typeface="Arial" panose="020B0604020202020204" pitchFamily="34" charset="0"/>
                <a:cs typeface="Arial" panose="020B0604020202020204" pitchFamily="34" charset="0"/>
              </a:rPr>
              <a:t> report that included a c</a:t>
            </a:r>
            <a:r>
              <a:rPr lang="en-US" sz="1200" dirty="0">
                <a:latin typeface="Arial" panose="020B0604020202020204" pitchFamily="34" charset="0"/>
                <a:cs typeface="Arial" panose="020B0604020202020204" pitchFamily="34" charset="0"/>
              </a:rPr>
              <a:t>omprehensive review of approximately 275 peer-reviewed articles spanning 40 years (1968–2006). W</a:t>
            </a:r>
            <a:r>
              <a:rPr lang="en-US" sz="1200" kern="1200" dirty="0">
                <a:solidFill>
                  <a:schemeClr val="tx1"/>
                </a:solidFill>
                <a:latin typeface="Arial" panose="020B0604020202020204" pitchFamily="34" charset="0"/>
                <a:ea typeface="+mn-ea"/>
                <a:cs typeface="Arial" panose="020B0604020202020204" pitchFamily="34" charset="0"/>
              </a:rPr>
              <a:t>hile the article was published in 2013, it</a:t>
            </a:r>
            <a:r>
              <a:rPr lang="en-US" sz="1200" kern="1200" baseline="0" dirty="0">
                <a:solidFill>
                  <a:schemeClr val="tx1"/>
                </a:solidFill>
                <a:latin typeface="Arial" panose="020B0604020202020204" pitchFamily="34" charset="0"/>
                <a:ea typeface="+mn-ea"/>
                <a:cs typeface="Arial" panose="020B0604020202020204" pitchFamily="34" charset="0"/>
              </a:rPr>
              <a:t> is based on articles published up to 2006</a:t>
            </a:r>
            <a:r>
              <a:rPr lang="en-US" sz="1200" kern="1200" dirty="0">
                <a:solidFill>
                  <a:schemeClr val="tx1"/>
                </a:solidFill>
                <a:latin typeface="Arial" panose="020B0604020202020204" pitchFamily="34" charset="0"/>
                <a:ea typeface="+mn-ea"/>
                <a:cs typeface="Arial" panose="020B0604020202020204" pitchFamily="34" charset="0"/>
              </a:rPr>
              <a:t>, so there is still a great deal to learn about how prenatal substance exposure affects infants</a:t>
            </a:r>
            <a:r>
              <a:rPr lang="en-US" sz="1200" kern="1200" baseline="0" dirty="0">
                <a:solidFill>
                  <a:schemeClr val="tx1"/>
                </a:solidFill>
                <a:latin typeface="Arial" panose="020B0604020202020204" pitchFamily="34" charset="0"/>
                <a:ea typeface="+mn-ea"/>
                <a:cs typeface="Arial" panose="020B0604020202020204" pitchFamily="34" charset="0"/>
              </a:rPr>
              <a:t> and children.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101132" y="9213879"/>
            <a:ext cx="3137441" cy="486713"/>
          </a:xfrm>
          <a:prstGeom prst="rect">
            <a:avLst/>
          </a:prstGeom>
        </p:spPr>
        <p:txBody>
          <a:bodyPr lIns="96653" tIns="48326" rIns="96653" bIns="48326"/>
          <a:lstStyle/>
          <a:p>
            <a:fld id="{A1577B5E-5F4F-4323-A3F8-7162DDA357F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1422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77594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92797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164029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239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160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 y="0"/>
            <a:ext cx="12188952" cy="1216152"/>
          </a:xfrm>
          <a:solidFill>
            <a:srgbClr val="0F4263"/>
          </a:solidFill>
        </p:spPr>
        <p:txBody>
          <a:bodyPr>
            <a:normAutofit/>
          </a:bodyPr>
          <a:lstStyle>
            <a:lvl1pPr algn="ctr">
              <a:lnSpc>
                <a:spcPct val="95000"/>
              </a:lnSpc>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63072" y="1680882"/>
            <a:ext cx="11470340" cy="4496081"/>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346073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31161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26032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20305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366110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423194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28087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30982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91726-EECE-4240-A393-6A37E51BC2E3}" type="datetimeFigureOut">
              <a:rPr lang="en-US" smtClean="0"/>
              <a:t>8/22/2019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F25-5809-4642-B5BC-EDCCEB9D85FF}" type="slidenum">
              <a:rPr lang="en-US" smtClean="0"/>
              <a:t>‹#›</a:t>
            </a:fld>
            <a:endParaRPr lang="en-US" dirty="0"/>
          </a:p>
        </p:txBody>
      </p:sp>
    </p:spTree>
    <p:extLst>
      <p:ext uri="{BB962C8B-B14F-4D97-AF65-F5344CB8AC3E}">
        <p14:creationId xmlns:p14="http://schemas.microsoft.com/office/powerpoint/2010/main" val="1058358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680196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ncbddd/actearly/milestones/index.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X7HxYeswkI"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ncsacw.samhsa.gov/"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2.jpeg"/><Relationship Id="rId4" Type="http://schemas.openxmlformats.org/officeDocument/2006/relationships/hyperlink" Target="mailto:ncsacw@cffutures.org"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doi.org/10.1080/10550881003684871"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caseyfamilypro-wpengine.netdna-ssl.com/media/practice-model.pdf" TargetMode="External"/><Relationship Id="rId5" Type="http://schemas.openxmlformats.org/officeDocument/2006/relationships/hyperlink" Target="https://library.childwelfare.gov/cwig/ws/library/docs/gateway/Blob/115776.pdf?w=+NATIVE('recno%3D115776')&amp;upp=0&amp;rpp=10&amp;r=1&amp;m=1" TargetMode="External"/><Relationship Id="rId4" Type="http://schemas.openxmlformats.org/officeDocument/2006/relationships/hyperlink" Target="https://ncsacw.samhsa.gov/files/Understanding-Substance-Abuse.pdf"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www.childwelfare.gov/pubPDFs/parentalsubabuse.pdf" TargetMode="External"/><Relationship Id="rId3" Type="http://schemas.openxmlformats.org/officeDocument/2006/relationships/hyperlink" Target="https://caseyfamilypro-wpengine.netdna-ssl.com/media/SC_Infant-Plans-of-Care.pdf" TargetMode="External"/><Relationship Id="rId7" Type="http://schemas.openxmlformats.org/officeDocument/2006/relationships/hyperlink" Target="http://www.cffutures.org/files/cvi.pdf"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cwoutcomes.acf.hhs.gov/cwodatasite/" TargetMode="External"/><Relationship Id="rId5" Type="http://schemas.openxmlformats.org/officeDocument/2006/relationships/hyperlink" Target="https://www.cdc.gov/ncbddd/actearly/milestones/index.html" TargetMode="External"/><Relationship Id="rId4" Type="http://schemas.openxmlformats.org/officeDocument/2006/relationships/hyperlink" Target="https://caseyfamilypro-wpengine.netdna-ssl.com/media/SC_Child-Assessment-Tools.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doi.org/10.1542/peds.2013-1021H"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www.ncdsv.org/images/NAIARC_SupportingChildrenOfParentsCo-OccurringMHandSubstanceAbuse_6-2012.pdf" TargetMode="External"/><Relationship Id="rId4" Type="http://schemas.openxmlformats.org/officeDocument/2006/relationships/hyperlink" Target="http://doi.org/10.3345/kjp.2012.55.12.449"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nacoa.org/wp-content/uploads/2018/04/Kit-For-Educators.NACoA_.2018-1.pdf"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partnersforourchildren.org/sites/default/files/2011._family_visitation......_helping_children_cope_brief.pdf" TargetMode="External"/><Relationship Id="rId4" Type="http://schemas.openxmlformats.org/officeDocument/2006/relationships/hyperlink" Target="https://www.communities.qld.gov.au/resources/childsafety/practice-manual/framework-safety-house-tool-booklet.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tore.samhsa.gov/" TargetMode="External"/><Relationship Id="rId7" Type="http://schemas.openxmlformats.org/officeDocument/2006/relationships/hyperlink" Target="https://ndacan.cornell.edu/"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www.acf.hhs.gov/sites/default/files/cb/im1605.pdf" TargetMode="External"/><Relationship Id="rId5" Type="http://schemas.openxmlformats.org/officeDocument/2006/relationships/hyperlink" Target="https://www.samhsa.gov/sites/default/files/family_treatment_paper508v.pdf" TargetMode="External"/><Relationship Id="rId4" Type="http://schemas.openxmlformats.org/officeDocument/2006/relationships/hyperlink" Target="http://www.hunter.cuny.edu/socwork/nrcfcpp/downloads/information_packets/Parent-Child_Visiting.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childwelfare.gov/pubPDFs/guide_2018.pdf"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ncsacw.samhsa.gov/files/SAFERR.pdf"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pediatrics.aappublications.org/content/138/2/e20161575" TargetMode="External"/><Relationship Id="rId3" Type="http://schemas.openxmlformats.org/officeDocument/2006/relationships/hyperlink" Target="https://www.cdc.gov/ncbddd/actearly/milestones/index.html" TargetMode="External"/><Relationship Id="rId7" Type="http://schemas.openxmlformats.org/officeDocument/2006/relationships/hyperlink" Target="https://nacoa.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www.ncbi.nlm.nih.gov/pmc/articles/PMC3725219" TargetMode="External"/><Relationship Id="rId5" Type="http://schemas.openxmlformats.org/officeDocument/2006/relationships/hyperlink" Target="https://mchb.hrsa.gov/maternal-child-health-initiatives/mchb-programs/early-periodic-screening-diagnosis-and-treatment" TargetMode="External"/><Relationship Id="rId4" Type="http://schemas.openxmlformats.org/officeDocument/2006/relationships/hyperlink" Target="http://www.copmi.net.au/" TargetMode="External"/><Relationship Id="rId9" Type="http://schemas.openxmlformats.org/officeDocument/2006/relationships/hyperlink" Target="https://www.childwelfare.gov/pubPDFs/guide_2018.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4485736"/>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1615" dirty="0">
              <a:solidFill>
                <a:srgbClr val="FFFFFF"/>
              </a:solidFill>
              <a:sym typeface="Helvetica Light"/>
            </a:endParaRPr>
          </a:p>
        </p:txBody>
      </p:sp>
      <p:sp>
        <p:nvSpPr>
          <p:cNvPr id="2" name="Title 1"/>
          <p:cNvSpPr>
            <a:spLocks noGrp="1"/>
          </p:cNvSpPr>
          <p:nvPr>
            <p:ph type="ctrTitle"/>
          </p:nvPr>
        </p:nvSpPr>
        <p:spPr>
          <a:xfrm>
            <a:off x="923025" y="584882"/>
            <a:ext cx="10653623" cy="2490653"/>
          </a:xfrm>
        </p:spPr>
        <p:txBody>
          <a:bodyPr>
            <a:normAutofit/>
          </a:bodyPr>
          <a:lstStyle/>
          <a:p>
            <a:pPr>
              <a:spcAft>
                <a:spcPts val="1000"/>
              </a:spcAft>
            </a:pPr>
            <a:r>
              <a:rPr lang="en-US" sz="4000" b="1" dirty="0">
                <a:solidFill>
                  <a:schemeClr val="bg1"/>
                </a:solidFill>
                <a:latin typeface="Arial" panose="020B0604020202020204" pitchFamily="34" charset="0"/>
                <a:cs typeface="Arial" panose="020B0604020202020204" pitchFamily="34" charset="0"/>
              </a:rPr>
              <a:t>Module 6: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Understanding the Needs of Children of Parents with Substance Use or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Co-Occurring Disorders</a:t>
            </a:r>
          </a:p>
        </p:txBody>
      </p:sp>
      <p:sp>
        <p:nvSpPr>
          <p:cNvPr id="3" name="Subtitle 2"/>
          <p:cNvSpPr>
            <a:spLocks noGrp="1"/>
          </p:cNvSpPr>
          <p:nvPr>
            <p:ph type="subTitle" idx="1"/>
          </p:nvPr>
        </p:nvSpPr>
        <p:spPr>
          <a:xfrm>
            <a:off x="1524000" y="3509963"/>
            <a:ext cx="9144000" cy="646023"/>
          </a:xfrm>
        </p:spPr>
        <p:txBody>
          <a:bodyPr/>
          <a:lstStyle/>
          <a:p>
            <a:r>
              <a:rPr lang="en-US" sz="3600" b="1" i="1" dirty="0">
                <a:solidFill>
                  <a:schemeClr val="bg1"/>
                </a:solidFill>
                <a:latin typeface="Arial" panose="020B0604020202020204" pitchFamily="34" charset="0"/>
                <a:cs typeface="Arial" panose="020B0604020202020204" pitchFamily="34" charset="0"/>
              </a:rPr>
              <a:t>Child Welfare Training Toolkit</a:t>
            </a:r>
          </a:p>
          <a:p>
            <a:endParaRPr lang="en-US" dirty="0">
              <a:solidFill>
                <a:schemeClr val="bg1"/>
              </a:solidFill>
            </a:endParaRPr>
          </a:p>
          <a:p>
            <a:endParaRPr lang="en-US" dirty="0">
              <a:solidFill>
                <a:schemeClr val="bg1"/>
              </a:solidFill>
            </a:endParaRPr>
          </a:p>
        </p:txBody>
      </p:sp>
      <p:pic>
        <p:nvPicPr>
          <p:cNvPr id="4" name="Picture 3" descr="Logo of National Center on Substance Abuse and Child Welfare."/>
          <p:cNvPicPr>
            <a:picLocks noChangeAspect="1"/>
          </p:cNvPicPr>
          <p:nvPr/>
        </p:nvPicPr>
        <p:blipFill>
          <a:blip r:embed="rId3"/>
          <a:stretch>
            <a:fillRect/>
          </a:stretch>
        </p:blipFill>
        <p:spPr>
          <a:xfrm>
            <a:off x="2985963" y="4920164"/>
            <a:ext cx="6400800" cy="1495078"/>
          </a:xfrm>
          <a:prstGeom prst="rect">
            <a:avLst/>
          </a:prstGeom>
        </p:spPr>
      </p:pic>
    </p:spTree>
    <p:extLst>
      <p:ext uri="{BB962C8B-B14F-4D97-AF65-F5344CB8AC3E}">
        <p14:creationId xmlns:p14="http://schemas.microsoft.com/office/powerpoint/2010/main" val="3463228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50203117"/>
              </p:ext>
            </p:extLst>
          </p:nvPr>
        </p:nvGraphicFramePr>
        <p:xfrm>
          <a:off x="596154" y="1622794"/>
          <a:ext cx="10954872" cy="4770169"/>
        </p:xfrm>
        <a:graphic>
          <a:graphicData uri="http://schemas.openxmlformats.org/drawingml/2006/table">
            <a:tbl>
              <a:tblPr firstRow="1" bandRow="1">
                <a:tableStyleId>{5C22544A-7EE6-4342-B048-85BDC9FD1C3A}</a:tableStyleId>
              </a:tblPr>
              <a:tblGrid>
                <a:gridCol w="2579168">
                  <a:extLst>
                    <a:ext uri="{9D8B030D-6E8A-4147-A177-3AD203B41FA5}">
                      <a16:colId xmlns:a16="http://schemas.microsoft.com/office/drawing/2014/main" xmlns="" val="20000"/>
                    </a:ext>
                  </a:extLst>
                </a:gridCol>
                <a:gridCol w="2093926">
                  <a:extLst>
                    <a:ext uri="{9D8B030D-6E8A-4147-A177-3AD203B41FA5}">
                      <a16:colId xmlns:a16="http://schemas.microsoft.com/office/drawing/2014/main" xmlns="" val="20001"/>
                    </a:ext>
                  </a:extLst>
                </a:gridCol>
                <a:gridCol w="2093926">
                  <a:extLst>
                    <a:ext uri="{9D8B030D-6E8A-4147-A177-3AD203B41FA5}">
                      <a16:colId xmlns:a16="http://schemas.microsoft.com/office/drawing/2014/main" xmlns="" val="20002"/>
                    </a:ext>
                  </a:extLst>
                </a:gridCol>
                <a:gridCol w="2093926">
                  <a:extLst>
                    <a:ext uri="{9D8B030D-6E8A-4147-A177-3AD203B41FA5}">
                      <a16:colId xmlns:a16="http://schemas.microsoft.com/office/drawing/2014/main" xmlns="" val="20003"/>
                    </a:ext>
                  </a:extLst>
                </a:gridCol>
                <a:gridCol w="2093926">
                  <a:extLst>
                    <a:ext uri="{9D8B030D-6E8A-4147-A177-3AD203B41FA5}">
                      <a16:colId xmlns:a16="http://schemas.microsoft.com/office/drawing/2014/main" xmlns="" val="20004"/>
                    </a:ext>
                  </a:extLst>
                </a:gridCol>
              </a:tblGrid>
              <a:tr h="582523">
                <a:tc>
                  <a:txBody>
                    <a:bodyPr/>
                    <a:lstStyle/>
                    <a:p>
                      <a:endParaRPr lang="en-US" sz="2400" dirty="0">
                        <a:latin typeface="Arial" panose="020B0604020202020204" pitchFamily="34" charset="0"/>
                        <a:cs typeface="Arial" panose="020B0604020202020204" pitchFamily="34" charset="0"/>
                      </a:endParaRPr>
                    </a:p>
                  </a:txBody>
                  <a:tcPr marL="182880" marR="0" marT="36576" marB="36576">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algn="ctr"/>
                      <a:r>
                        <a:rPr lang="en-US" sz="1800" b="1" dirty="0">
                          <a:solidFill>
                            <a:schemeClr val="tx2">
                              <a:lumMod val="50000"/>
                            </a:schemeClr>
                          </a:solidFill>
                          <a:latin typeface="Arial" panose="020B0604020202020204" pitchFamily="34" charset="0"/>
                          <a:cs typeface="Arial" panose="020B0604020202020204" pitchFamily="34" charset="0"/>
                        </a:rPr>
                        <a:t>  Growth</a:t>
                      </a:r>
                      <a:r>
                        <a:rPr lang="en-US" sz="1800" b="1" baseline="0" dirty="0">
                          <a:solidFill>
                            <a:schemeClr val="tx2">
                              <a:lumMod val="50000"/>
                            </a:schemeClr>
                          </a:solidFill>
                          <a:latin typeface="Arial" panose="020B0604020202020204" pitchFamily="34" charset="0"/>
                          <a:cs typeface="Arial" panose="020B0604020202020204" pitchFamily="34" charset="0"/>
                        </a:rPr>
                        <a:t> </a:t>
                      </a:r>
                      <a:endParaRPr lang="en-US" sz="1800" b="1" dirty="0">
                        <a:solidFill>
                          <a:schemeClr val="tx2">
                            <a:lumMod val="50000"/>
                          </a:schemeClr>
                        </a:solidFill>
                        <a:latin typeface="Arial" panose="020B0604020202020204" pitchFamily="34" charset="0"/>
                        <a:cs typeface="Arial" panose="020B0604020202020204" pitchFamily="34" charset="0"/>
                      </a:endParaRPr>
                    </a:p>
                  </a:txBody>
                  <a:tcPr marL="0" marR="0"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algn="ctr"/>
                      <a:r>
                        <a:rPr lang="en-US" sz="1800" b="1" baseline="0" dirty="0">
                          <a:solidFill>
                            <a:schemeClr val="tx2">
                              <a:lumMod val="50000"/>
                            </a:schemeClr>
                          </a:solidFill>
                          <a:latin typeface="Arial" panose="020B0604020202020204" pitchFamily="34" charset="0"/>
                          <a:cs typeface="Arial" panose="020B0604020202020204" pitchFamily="34" charset="0"/>
                        </a:rPr>
                        <a:t>Anomalies </a:t>
                      </a:r>
                      <a:endParaRPr lang="en-US" sz="1800" b="1" dirty="0">
                        <a:solidFill>
                          <a:schemeClr val="tx2">
                            <a:lumMod val="50000"/>
                          </a:schemeClr>
                        </a:solidFill>
                        <a:latin typeface="Arial" panose="020B0604020202020204" pitchFamily="34" charset="0"/>
                        <a:cs typeface="Arial" panose="020B0604020202020204" pitchFamily="34" charset="0"/>
                      </a:endParaRPr>
                    </a:p>
                  </a:txBody>
                  <a:tcPr marL="0" marR="0"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algn="ctr"/>
                      <a:r>
                        <a:rPr lang="en-US" sz="1800" b="1" baseline="0" dirty="0">
                          <a:solidFill>
                            <a:schemeClr val="tx2">
                              <a:lumMod val="50000"/>
                            </a:schemeClr>
                          </a:solidFill>
                          <a:latin typeface="Arial" panose="020B0604020202020204" pitchFamily="34" charset="0"/>
                          <a:cs typeface="Arial" panose="020B0604020202020204" pitchFamily="34" charset="0"/>
                        </a:rPr>
                        <a:t>Withdrawal</a:t>
                      </a:r>
                      <a:endParaRPr lang="en-US" sz="1800" b="1" dirty="0">
                        <a:solidFill>
                          <a:schemeClr val="tx2">
                            <a:lumMod val="50000"/>
                          </a:schemeClr>
                        </a:solidFill>
                        <a:latin typeface="Arial" panose="020B0604020202020204" pitchFamily="34" charset="0"/>
                        <a:cs typeface="Arial" panose="020B0604020202020204" pitchFamily="34" charset="0"/>
                      </a:endParaRPr>
                    </a:p>
                  </a:txBody>
                  <a:tcPr marL="0" marR="0"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algn="ctr"/>
                      <a:r>
                        <a:rPr lang="en-US" sz="1800" b="1" dirty="0">
                          <a:solidFill>
                            <a:schemeClr val="tx2">
                              <a:lumMod val="50000"/>
                            </a:schemeClr>
                          </a:solidFill>
                          <a:latin typeface="Arial" panose="020B0604020202020204" pitchFamily="34" charset="0"/>
                          <a:cs typeface="Arial" panose="020B0604020202020204" pitchFamily="34" charset="0"/>
                        </a:rPr>
                        <a:t>Neurobehavioral</a:t>
                      </a:r>
                    </a:p>
                  </a:txBody>
                  <a:tcPr marL="0" marR="0" marT="36576" marB="36576"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6699">
                        <a:alpha val="50000"/>
                      </a:srgbClr>
                    </a:solidFill>
                  </a:tcPr>
                </a:tc>
                <a:extLst>
                  <a:ext uri="{0D108BD9-81ED-4DB2-BD59-A6C34878D82A}">
                    <a16:rowId xmlns:a16="http://schemas.microsoft.com/office/drawing/2014/main" xmlns="" val="10000"/>
                  </a:ext>
                </a:extLst>
              </a:tr>
              <a:tr h="697941">
                <a:tc>
                  <a:txBody>
                    <a:bodyPr/>
                    <a:lstStyle/>
                    <a:p>
                      <a:pPr marL="0" lvl="0" algn="l"/>
                      <a:r>
                        <a:rPr lang="en-US" sz="2000" b="1" dirty="0">
                          <a:latin typeface="Arial" panose="020B0604020202020204" pitchFamily="34" charset="0"/>
                          <a:cs typeface="Arial" panose="020B0604020202020204" pitchFamily="34" charset="0"/>
                        </a:rPr>
                        <a:t>Alcohol</a:t>
                      </a:r>
                    </a:p>
                  </a:txBody>
                  <a:tcPr marL="182880" marR="0"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Arial" panose="020B0604020202020204" pitchFamily="34" charset="0"/>
                          <a:cs typeface="Arial" panose="020B0604020202020204" pitchFamily="34" charset="0"/>
                        </a:rPr>
                        <a:t>Strong</a:t>
                      </a:r>
                      <a:r>
                        <a:rPr lang="en-US" sz="1800" b="1" baseline="0" dirty="0">
                          <a:solidFill>
                            <a:srgbClr val="FF0000"/>
                          </a:solidFill>
                          <a:latin typeface="Arial" panose="020B0604020202020204" pitchFamily="34" charset="0"/>
                          <a:cs typeface="Arial" panose="020B0604020202020204" pitchFamily="34" charset="0"/>
                        </a:rPr>
                        <a:t> effect</a:t>
                      </a:r>
                      <a:endParaRPr lang="en-US" sz="1800" dirty="0">
                        <a:solidFill>
                          <a:srgbClr val="FF0000"/>
                        </a:solidFill>
                        <a:latin typeface="Arial" panose="020B0604020202020204" pitchFamily="34" charset="0"/>
                        <a:cs typeface="Arial" panose="020B0604020202020204" pitchFamily="34" charset="0"/>
                      </a:endParaRPr>
                    </a:p>
                  </a:txBody>
                  <a:tcPr marL="0" marR="0"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Arial" panose="020B0604020202020204" pitchFamily="34" charset="0"/>
                          <a:cs typeface="Arial" panose="020B0604020202020204" pitchFamily="34" charset="0"/>
                        </a:rPr>
                        <a:t>Strong</a:t>
                      </a:r>
                      <a:r>
                        <a:rPr lang="en-US" sz="1800" b="1" baseline="0" dirty="0">
                          <a:solidFill>
                            <a:srgbClr val="FF0000"/>
                          </a:solidFill>
                          <a:latin typeface="Arial" panose="020B0604020202020204" pitchFamily="34" charset="0"/>
                          <a:cs typeface="Arial" panose="020B0604020202020204" pitchFamily="34" charset="0"/>
                        </a:rPr>
                        <a:t> effect</a:t>
                      </a:r>
                      <a:endParaRPr lang="en-US" sz="1800" b="1" dirty="0">
                        <a:solidFill>
                          <a:srgbClr val="FF0000"/>
                        </a:solidFill>
                        <a:latin typeface="Arial" panose="020B0604020202020204" pitchFamily="34" charset="0"/>
                        <a:cs typeface="Arial" panose="020B0604020202020204" pitchFamily="34" charset="0"/>
                      </a:endParaRPr>
                    </a:p>
                  </a:txBody>
                  <a:tcPr marL="0" marR="0"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800" dirty="0">
                          <a:latin typeface="Arial" panose="020B0604020202020204" pitchFamily="34" charset="0"/>
                          <a:cs typeface="Arial" panose="020B0604020202020204" pitchFamily="34" charset="0"/>
                        </a:rPr>
                        <a:t>No</a:t>
                      </a:r>
                    </a:p>
                    <a:p>
                      <a:pPr algn="ct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6699">
                        <a:alpha val="25000"/>
                      </a:srgbClr>
                    </a:solidFill>
                  </a:tcPr>
                </a:tc>
                <a:extLst>
                  <a:ext uri="{0D108BD9-81ED-4DB2-BD59-A6C34878D82A}">
                    <a16:rowId xmlns:a16="http://schemas.microsoft.com/office/drawing/2014/main" xmlns="" val="10001"/>
                  </a:ext>
                </a:extLst>
              </a:tr>
              <a:tr h="697941">
                <a:tc>
                  <a:txBody>
                    <a:bodyPr/>
                    <a:lstStyle/>
                    <a:p>
                      <a:pPr marL="12700" marR="0" lvl="0" indent="-1270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Nicotine</a:t>
                      </a:r>
                    </a:p>
                  </a:txBody>
                  <a:tcPr marL="182880" marR="0"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algn="ctr" defTabSz="914400"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No </a:t>
                      </a:r>
                    </a:p>
                    <a:p>
                      <a:pPr marL="0" algn="ctr" defTabSz="914400"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consensus</a:t>
                      </a:r>
                    </a:p>
                  </a:txBody>
                  <a:tcPr marL="0" marR="0"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Arial" panose="020B0604020202020204" pitchFamily="34" charset="0"/>
                          <a:ea typeface="+mn-ea"/>
                          <a:cs typeface="Arial" panose="020B0604020202020204" pitchFamily="34" charset="0"/>
                        </a:rPr>
                        <a:t>No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Arial" panose="020B0604020202020204" pitchFamily="34" charset="0"/>
                          <a:ea typeface="+mn-ea"/>
                          <a:cs typeface="Arial" panose="020B0604020202020204" pitchFamily="34" charset="0"/>
                        </a:rPr>
                        <a:t>effect</a:t>
                      </a:r>
                    </a:p>
                  </a:txBody>
                  <a:tcPr marL="0" marR="0"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6699">
                        <a:alpha val="10000"/>
                      </a:srgbClr>
                    </a:solidFill>
                  </a:tcPr>
                </a:tc>
                <a:extLst>
                  <a:ext uri="{0D108BD9-81ED-4DB2-BD59-A6C34878D82A}">
                    <a16:rowId xmlns:a16="http://schemas.microsoft.com/office/drawing/2014/main" xmlns="" val="10002"/>
                  </a:ext>
                </a:extLst>
              </a:tr>
              <a:tr h="697941">
                <a:tc>
                  <a:txBody>
                    <a:bodyPr/>
                    <a:lstStyle/>
                    <a:p>
                      <a:pPr marL="0" algn="l"/>
                      <a:r>
                        <a:rPr lang="en-US" sz="2000" b="1" dirty="0">
                          <a:latin typeface="Arial" panose="020B0604020202020204" pitchFamily="34" charset="0"/>
                          <a:cs typeface="Arial" panose="020B0604020202020204" pitchFamily="34" charset="0"/>
                        </a:rPr>
                        <a:t>Marijuana</a:t>
                      </a:r>
                    </a:p>
                  </a:txBody>
                  <a:tcPr marL="182880" marR="0"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800" dirty="0">
                          <a:latin typeface="Arial" panose="020B0604020202020204" pitchFamily="34" charset="0"/>
                          <a:cs typeface="Arial" panose="020B0604020202020204" pitchFamily="34" charset="0"/>
                        </a:rPr>
                        <a:t>No </a:t>
                      </a:r>
                    </a:p>
                    <a:p>
                      <a:pPr algn="ct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800" dirty="0">
                          <a:latin typeface="Arial" panose="020B0604020202020204" pitchFamily="34" charset="0"/>
                          <a:cs typeface="Arial" panose="020B0604020202020204" pitchFamily="34" charset="0"/>
                        </a:rPr>
                        <a:t>No </a:t>
                      </a:r>
                    </a:p>
                    <a:p>
                      <a:pPr algn="ct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800" dirty="0">
                          <a:latin typeface="Arial" panose="020B0604020202020204" pitchFamily="34" charset="0"/>
                          <a:cs typeface="Arial" panose="020B0604020202020204" pitchFamily="34" charset="0"/>
                        </a:rPr>
                        <a:t>No</a:t>
                      </a:r>
                    </a:p>
                    <a:p>
                      <a:pPr algn="ct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6699">
                        <a:alpha val="25000"/>
                      </a:srgbClr>
                    </a:solidFill>
                  </a:tcPr>
                </a:tc>
                <a:extLst>
                  <a:ext uri="{0D108BD9-81ED-4DB2-BD59-A6C34878D82A}">
                    <a16:rowId xmlns:a16="http://schemas.microsoft.com/office/drawing/2014/main" xmlns="" val="10003"/>
                  </a:ext>
                </a:extLst>
              </a:tr>
              <a:tr h="697941">
                <a:tc>
                  <a:txBody>
                    <a:bodyPr/>
                    <a:lstStyle/>
                    <a:p>
                      <a:pPr marL="0" algn="l"/>
                      <a:r>
                        <a:rPr lang="en-US" sz="2000" b="1" dirty="0">
                          <a:latin typeface="Arial" panose="020B0604020202020204" pitchFamily="34" charset="0"/>
                          <a:cs typeface="Arial" panose="020B0604020202020204" pitchFamily="34" charset="0"/>
                        </a:rPr>
                        <a:t>Opiates</a:t>
                      </a:r>
                    </a:p>
                  </a:txBody>
                  <a:tcPr marL="182880" marR="0"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dirty="0">
                          <a:latin typeface="Arial" panose="020B0604020202020204" pitchFamily="34" charset="0"/>
                          <a:cs typeface="Arial" panose="020B0604020202020204" pitchFamily="34" charset="0"/>
                        </a:rPr>
                        <a:t>No </a:t>
                      </a:r>
                    </a:p>
                    <a:p>
                      <a:pPr algn="ct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F0000"/>
                          </a:solidFill>
                          <a:latin typeface="Arial" panose="020B0604020202020204" pitchFamily="34" charset="0"/>
                          <a:ea typeface="+mn-ea"/>
                          <a:cs typeface="Arial" panose="020B0604020202020204" pitchFamily="34" charset="0"/>
                        </a:rPr>
                        <a:t>Strong effect</a:t>
                      </a:r>
                    </a:p>
                  </a:txBody>
                  <a:tcPr marL="0" marR="0"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6699">
                        <a:alpha val="10000"/>
                      </a:srgbClr>
                    </a:solidFill>
                  </a:tcPr>
                </a:tc>
                <a:extLst>
                  <a:ext uri="{0D108BD9-81ED-4DB2-BD59-A6C34878D82A}">
                    <a16:rowId xmlns:a16="http://schemas.microsoft.com/office/drawing/2014/main" xmlns="" val="10004"/>
                  </a:ext>
                </a:extLst>
              </a:tr>
              <a:tr h="697941">
                <a:tc>
                  <a:txBody>
                    <a:bodyPr/>
                    <a:lstStyle/>
                    <a:p>
                      <a:pPr marL="0" algn="l"/>
                      <a:r>
                        <a:rPr lang="en-US" sz="2000" b="1" dirty="0">
                          <a:latin typeface="Arial" panose="020B0604020202020204" pitchFamily="34" charset="0"/>
                          <a:cs typeface="Arial" panose="020B0604020202020204" pitchFamily="34" charset="0"/>
                        </a:rPr>
                        <a:t>Cocaine</a:t>
                      </a:r>
                    </a:p>
                  </a:txBody>
                  <a:tcPr marL="182880" marR="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800" dirty="0">
                          <a:latin typeface="Arial" panose="020B0604020202020204" pitchFamily="34" charset="0"/>
                          <a:cs typeface="Arial" panose="020B0604020202020204" pitchFamily="34" charset="0"/>
                        </a:rPr>
                        <a:t>No</a:t>
                      </a:r>
                    </a:p>
                    <a:p>
                      <a:pPr algn="ct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800" dirty="0">
                          <a:latin typeface="Arial" panose="020B0604020202020204" pitchFamily="34" charset="0"/>
                          <a:cs typeface="Arial" panose="020B0604020202020204" pitchFamily="34" charset="0"/>
                        </a:rPr>
                        <a:t>No effect</a:t>
                      </a:r>
                    </a:p>
                  </a:txBody>
                  <a:tcPr marL="0" marR="0"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6699">
                        <a:alpha val="25000"/>
                      </a:srgbClr>
                    </a:solidFill>
                  </a:tcPr>
                </a:tc>
                <a:extLst>
                  <a:ext uri="{0D108BD9-81ED-4DB2-BD59-A6C34878D82A}">
                    <a16:rowId xmlns:a16="http://schemas.microsoft.com/office/drawing/2014/main" xmlns="" val="10005"/>
                  </a:ext>
                </a:extLst>
              </a:tr>
              <a:tr h="697941">
                <a:tc>
                  <a:txBody>
                    <a:bodyPr/>
                    <a:lstStyle/>
                    <a:p>
                      <a:pPr algn="l"/>
                      <a:r>
                        <a:rPr lang="en-US" sz="1900" b="1" dirty="0">
                          <a:latin typeface="Arial" panose="020B0604020202020204" pitchFamily="34" charset="0"/>
                          <a:cs typeface="Arial" panose="020B0604020202020204" pitchFamily="34" charset="0"/>
                        </a:rPr>
                        <a:t>Methamphetamine</a:t>
                      </a:r>
                    </a:p>
                  </a:txBody>
                  <a:tcPr marL="182880" marR="0"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dirty="0">
                          <a:latin typeface="Arial" panose="020B0604020202020204" pitchFamily="34" charset="0"/>
                          <a:cs typeface="Arial" panose="020B0604020202020204" pitchFamily="34" charset="0"/>
                        </a:rPr>
                        <a:t>No</a:t>
                      </a:r>
                    </a:p>
                    <a:p>
                      <a:pPr algn="ct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kern="1200" dirty="0">
                          <a:solidFill>
                            <a:srgbClr val="FF0000"/>
                          </a:solidFill>
                          <a:latin typeface="Arial" panose="020B0604020202020204" pitchFamily="34" charset="0"/>
                          <a:ea typeface="+mn-ea"/>
                          <a:cs typeface="Arial" panose="020B0604020202020204" pitchFamily="34" charset="0"/>
                        </a:rPr>
                        <a:t>Lack of </a:t>
                      </a:r>
                    </a:p>
                    <a:p>
                      <a:pPr algn="ctr"/>
                      <a:r>
                        <a:rPr lang="en-US" sz="1800" b="1" kern="1200" dirty="0">
                          <a:solidFill>
                            <a:srgbClr val="FF0000"/>
                          </a:solidFill>
                          <a:latin typeface="Arial" panose="020B0604020202020204" pitchFamily="34" charset="0"/>
                          <a:ea typeface="+mn-ea"/>
                          <a:cs typeface="Arial" panose="020B0604020202020204" pitchFamily="34" charset="0"/>
                        </a:rPr>
                        <a:t>data</a:t>
                      </a:r>
                    </a:p>
                  </a:txBody>
                  <a:tcPr marL="0" marR="0"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Effect</a:t>
                      </a:r>
                    </a:p>
                  </a:txBody>
                  <a:tcPr marL="0" marR="0" marT="36576"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6699">
                        <a:alpha val="10000"/>
                      </a:srgbClr>
                    </a:solidFill>
                  </a:tcPr>
                </a:tc>
                <a:extLst>
                  <a:ext uri="{0D108BD9-81ED-4DB2-BD59-A6C34878D82A}">
                    <a16:rowId xmlns:a16="http://schemas.microsoft.com/office/drawing/2014/main" xmlns="" val="10006"/>
                  </a:ext>
                </a:extLst>
              </a:tr>
            </a:tbl>
          </a:graphicData>
        </a:graphic>
      </p:graphicFrame>
      <p:sp>
        <p:nvSpPr>
          <p:cNvPr id="7" name="TextBox 6"/>
          <p:cNvSpPr txBox="1"/>
          <p:nvPr/>
        </p:nvSpPr>
        <p:spPr>
          <a:xfrm>
            <a:off x="9531836" y="6487898"/>
            <a:ext cx="2076413" cy="266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1400" dirty="0">
                <a:solidFill>
                  <a:srgbClr val="000000"/>
                </a:solidFill>
                <a:latin typeface="Arial" panose="020B0604020202020204" pitchFamily="34" charset="0"/>
                <a:ea typeface="Helvetica Light"/>
                <a:cs typeface="Arial" panose="020B0604020202020204" pitchFamily="34" charset="0"/>
                <a:sym typeface="Helvetica Light"/>
              </a:rPr>
              <a:t>(</a:t>
            </a:r>
            <a:r>
              <a:rPr lang="en-US" sz="1400" dirty="0" err="1">
                <a:solidFill>
                  <a:srgbClr val="000000"/>
                </a:solidFill>
                <a:latin typeface="Arial" panose="020B0604020202020204" pitchFamily="34" charset="0"/>
                <a:ea typeface="Helvetica Light"/>
                <a:cs typeface="Arial" panose="020B0604020202020204" pitchFamily="34" charset="0"/>
                <a:sym typeface="Helvetica Light"/>
              </a:rPr>
              <a:t>Behnke</a:t>
            </a:r>
            <a:r>
              <a:rPr lang="en-US" sz="1400" dirty="0">
                <a:solidFill>
                  <a:srgbClr val="000000"/>
                </a:solidFill>
                <a:latin typeface="Arial" panose="020B0604020202020204" pitchFamily="34" charset="0"/>
                <a:ea typeface="Helvetica Light"/>
                <a:cs typeface="Arial" panose="020B0604020202020204" pitchFamily="34" charset="0"/>
                <a:sym typeface="Helvetica Light"/>
              </a:rPr>
              <a:t> &amp; Smith, 2013)</a:t>
            </a:r>
          </a:p>
        </p:txBody>
      </p:sp>
      <p:sp>
        <p:nvSpPr>
          <p:cNvPr id="2" name="Title 1">
            <a:extLst>
              <a:ext uri="{FF2B5EF4-FFF2-40B4-BE49-F238E27FC236}">
                <a16:creationId xmlns:a16="http://schemas.microsoft.com/office/drawing/2014/main" xmlns="" id="{5D357311-6DCE-834D-9F53-70DEA5C8D5EF}"/>
              </a:ext>
            </a:extLst>
          </p:cNvPr>
          <p:cNvSpPr>
            <a:spLocks noGrp="1"/>
          </p:cNvSpPr>
          <p:nvPr>
            <p:ph type="title"/>
          </p:nvPr>
        </p:nvSpPr>
        <p:spPr/>
        <p:txBody>
          <a:bodyPr/>
          <a:lstStyle/>
          <a:p>
            <a:r>
              <a:rPr lang="en-US" dirty="0">
                <a:solidFill>
                  <a:prstClr val="white"/>
                </a:solidFill>
                <a:latin typeface="Arial" panose="020B0604020202020204" pitchFamily="34" charset="0"/>
                <a:cs typeface="Arial" panose="020B0604020202020204" pitchFamily="34" charset="0"/>
              </a:rPr>
              <a:t>Short-Term Effects of Prenatal Substance Exposure</a:t>
            </a:r>
            <a:endParaRPr lang="en-US" dirty="0"/>
          </a:p>
        </p:txBody>
      </p:sp>
    </p:spTree>
    <p:extLst>
      <p:ext uri="{BB962C8B-B14F-4D97-AF65-F5344CB8AC3E}">
        <p14:creationId xmlns:p14="http://schemas.microsoft.com/office/powerpoint/2010/main" val="176332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95588-194A-3044-957D-572CBD18EDEA}"/>
              </a:ext>
            </a:extLst>
          </p:cNvPr>
          <p:cNvSpPr>
            <a:spLocks noGrp="1"/>
          </p:cNvSpPr>
          <p:nvPr>
            <p:ph type="title"/>
          </p:nvPr>
        </p:nvSpPr>
        <p:spPr/>
        <p:txBody>
          <a:bodyPr/>
          <a:lstStyle/>
          <a:p>
            <a:r>
              <a:rPr lang="en-US" dirty="0">
                <a:solidFill>
                  <a:prstClr val="white"/>
                </a:solidFill>
                <a:latin typeface="Arial" panose="020B0604020202020204" pitchFamily="34" charset="0"/>
                <a:cs typeface="Arial" panose="020B0604020202020204" pitchFamily="34" charset="0"/>
              </a:rPr>
              <a:t>Long-Term Effects of Prenatal Substance Exposure</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294797703"/>
              </p:ext>
            </p:extLst>
          </p:nvPr>
        </p:nvGraphicFramePr>
        <p:xfrm>
          <a:off x="609600" y="1600200"/>
          <a:ext cx="10954511" cy="4773169"/>
        </p:xfrm>
        <a:graphic>
          <a:graphicData uri="http://schemas.openxmlformats.org/drawingml/2006/table">
            <a:tbl>
              <a:tblPr firstRow="1" bandRow="1">
                <a:tableStyleId>{5C22544A-7EE6-4342-B048-85BDC9FD1C3A}</a:tableStyleId>
              </a:tblPr>
              <a:tblGrid>
                <a:gridCol w="2493716">
                  <a:extLst>
                    <a:ext uri="{9D8B030D-6E8A-4147-A177-3AD203B41FA5}">
                      <a16:colId xmlns:a16="http://schemas.microsoft.com/office/drawing/2014/main" xmlns="" val="20000"/>
                    </a:ext>
                  </a:extLst>
                </a:gridCol>
                <a:gridCol w="1692159">
                  <a:extLst>
                    <a:ext uri="{9D8B030D-6E8A-4147-A177-3AD203B41FA5}">
                      <a16:colId xmlns:a16="http://schemas.microsoft.com/office/drawing/2014/main" xmlns="" val="20001"/>
                    </a:ext>
                  </a:extLst>
                </a:gridCol>
                <a:gridCol w="1692159">
                  <a:extLst>
                    <a:ext uri="{9D8B030D-6E8A-4147-A177-3AD203B41FA5}">
                      <a16:colId xmlns:a16="http://schemas.microsoft.com/office/drawing/2014/main" xmlns="" val="20002"/>
                    </a:ext>
                  </a:extLst>
                </a:gridCol>
                <a:gridCol w="1692159">
                  <a:extLst>
                    <a:ext uri="{9D8B030D-6E8A-4147-A177-3AD203B41FA5}">
                      <a16:colId xmlns:a16="http://schemas.microsoft.com/office/drawing/2014/main" xmlns="" val="20003"/>
                    </a:ext>
                  </a:extLst>
                </a:gridCol>
                <a:gridCol w="1692159">
                  <a:extLst>
                    <a:ext uri="{9D8B030D-6E8A-4147-A177-3AD203B41FA5}">
                      <a16:colId xmlns:a16="http://schemas.microsoft.com/office/drawing/2014/main" xmlns="" val="20004"/>
                    </a:ext>
                  </a:extLst>
                </a:gridCol>
                <a:gridCol w="1692159">
                  <a:extLst>
                    <a:ext uri="{9D8B030D-6E8A-4147-A177-3AD203B41FA5}">
                      <a16:colId xmlns:a16="http://schemas.microsoft.com/office/drawing/2014/main" xmlns="" val="20005"/>
                    </a:ext>
                  </a:extLst>
                </a:gridCol>
              </a:tblGrid>
              <a:tr h="587467">
                <a:tc>
                  <a:txBody>
                    <a:bodyPr/>
                    <a:lstStyle/>
                    <a:p>
                      <a:pPr algn="ctr"/>
                      <a:endParaRPr lang="en-US" sz="2400" dirty="0">
                        <a:latin typeface="Arial" panose="020B0604020202020204" pitchFamily="34" charset="0"/>
                        <a:cs typeface="Arial" panose="020B0604020202020204" pitchFamily="34" charset="0"/>
                      </a:endParaRPr>
                    </a:p>
                  </a:txBody>
                  <a:tcPr marL="191494" marR="0" marT="36576"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marL="0" algn="ctr" defTabSz="914400" rtl="0" eaLnBrk="1" latinLnBrk="0" hangingPunct="1"/>
                      <a:r>
                        <a:rPr lang="en-US" sz="1800" b="1" kern="1200" dirty="0">
                          <a:solidFill>
                            <a:schemeClr val="tx2">
                              <a:lumMod val="50000"/>
                            </a:schemeClr>
                          </a:solidFill>
                          <a:latin typeface="Arial" panose="020B0604020202020204" pitchFamily="34" charset="0"/>
                          <a:ea typeface="+mn-ea"/>
                          <a:cs typeface="Arial" panose="020B0604020202020204" pitchFamily="34" charset="0"/>
                        </a:rPr>
                        <a:t>  Growth</a:t>
                      </a:r>
                    </a:p>
                  </a:txBody>
                  <a:tcPr marL="0" marR="0" marT="36576"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50000"/>
                            </a:schemeClr>
                          </a:solidFill>
                          <a:latin typeface="Arial" panose="020B0604020202020204" pitchFamily="34" charset="0"/>
                          <a:ea typeface="+mn-ea"/>
                          <a:cs typeface="Arial" panose="020B0604020202020204" pitchFamily="34" charset="0"/>
                        </a:rPr>
                        <a:t>Behavior</a:t>
                      </a:r>
                    </a:p>
                  </a:txBody>
                  <a:tcPr marL="95747" marR="95747" marT="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50000"/>
                            </a:schemeClr>
                          </a:solidFill>
                          <a:latin typeface="Arial" panose="020B0604020202020204" pitchFamily="34" charset="0"/>
                          <a:ea typeface="+mn-ea"/>
                          <a:cs typeface="Arial" panose="020B0604020202020204" pitchFamily="34" charset="0"/>
                        </a:rPr>
                        <a:t>Cognition</a:t>
                      </a:r>
                    </a:p>
                  </a:txBody>
                  <a:tcPr marL="95747" marR="95747" marT="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marL="0" algn="ctr" defTabSz="914400" rtl="0" eaLnBrk="1" latinLnBrk="0" hangingPunct="1"/>
                      <a:r>
                        <a:rPr lang="en-US" sz="1800" b="1" kern="1200" dirty="0">
                          <a:solidFill>
                            <a:schemeClr val="tx2">
                              <a:lumMod val="50000"/>
                            </a:schemeClr>
                          </a:solidFill>
                          <a:latin typeface="Arial" panose="020B0604020202020204" pitchFamily="34" charset="0"/>
                          <a:ea typeface="+mn-ea"/>
                          <a:cs typeface="Arial" panose="020B0604020202020204" pitchFamily="34" charset="0"/>
                        </a:rPr>
                        <a:t>Language</a:t>
                      </a:r>
                    </a:p>
                  </a:txBody>
                  <a:tcPr marL="95747" marR="95747" marT="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50000"/>
                            </a:schemeClr>
                          </a:solidFill>
                          <a:latin typeface="Arial" panose="020B0604020202020204" pitchFamily="34" charset="0"/>
                          <a:ea typeface="+mn-ea"/>
                          <a:cs typeface="Arial" panose="020B0604020202020204" pitchFamily="34" charset="0"/>
                        </a:rPr>
                        <a:t>Achievement</a:t>
                      </a:r>
                    </a:p>
                  </a:txBody>
                  <a:tcPr marL="95747" marR="95747" marT="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extLst>
                  <a:ext uri="{0D108BD9-81ED-4DB2-BD59-A6C34878D82A}">
                    <a16:rowId xmlns:a16="http://schemas.microsoft.com/office/drawing/2014/main" xmlns="" val="10000"/>
                  </a:ext>
                </a:extLst>
              </a:tr>
              <a:tr h="697617">
                <a:tc>
                  <a:txBody>
                    <a:bodyPr/>
                    <a:lstStyle/>
                    <a:p>
                      <a:pPr algn="l"/>
                      <a:r>
                        <a:rPr lang="en-US" sz="2000" b="1" dirty="0">
                          <a:latin typeface="Arial" panose="020B0604020202020204" pitchFamily="34" charset="0"/>
                          <a:cs typeface="Arial" panose="020B0604020202020204" pitchFamily="34" charset="0"/>
                        </a:rPr>
                        <a:t>Alcohol</a:t>
                      </a:r>
                    </a:p>
                  </a:txBody>
                  <a:tcPr marL="191494" marR="0" marT="36576"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FF0000"/>
                          </a:solidFill>
                          <a:latin typeface="Arial" panose="020B0604020202020204" pitchFamily="34" charset="0"/>
                          <a:cs typeface="Arial" panose="020B0604020202020204" pitchFamily="34" charset="0"/>
                        </a:rPr>
                        <a:t>Strong</a:t>
                      </a:r>
                      <a:r>
                        <a:rPr lang="en-US" sz="1800" b="1" i="0" baseline="0" dirty="0">
                          <a:solidFill>
                            <a:srgbClr val="FF0000"/>
                          </a:solidFill>
                          <a:latin typeface="Arial" panose="020B0604020202020204" pitchFamily="34" charset="0"/>
                          <a:cs typeface="Arial" panose="020B0604020202020204" pitchFamily="34" charset="0"/>
                        </a:rPr>
                        <a:t> effect</a:t>
                      </a:r>
                      <a:endParaRPr lang="en-US" sz="1800" i="0" dirty="0">
                        <a:solidFill>
                          <a:srgbClr val="FF0000"/>
                        </a:solidFill>
                        <a:latin typeface="Arial" panose="020B0604020202020204" pitchFamily="34" charset="0"/>
                        <a:cs typeface="Arial" panose="020B0604020202020204" pitchFamily="34" charset="0"/>
                      </a:endParaRPr>
                    </a:p>
                  </a:txBody>
                  <a:tcPr marL="0" marR="0" marT="36576"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FF0000"/>
                          </a:solidFill>
                          <a:latin typeface="Arial" panose="020B0604020202020204" pitchFamily="34" charset="0"/>
                          <a:cs typeface="Arial" panose="020B0604020202020204" pitchFamily="34" charset="0"/>
                        </a:rPr>
                        <a:t>Strong</a:t>
                      </a:r>
                      <a:r>
                        <a:rPr lang="en-US" sz="1800" b="1" i="0" baseline="0" dirty="0">
                          <a:solidFill>
                            <a:srgbClr val="FF0000"/>
                          </a:solidFill>
                          <a:latin typeface="Arial" panose="020B0604020202020204" pitchFamily="34" charset="0"/>
                          <a:cs typeface="Arial" panose="020B0604020202020204" pitchFamily="34" charset="0"/>
                        </a:rPr>
                        <a:t> effect</a:t>
                      </a:r>
                      <a:endParaRPr lang="en-US" sz="1800" i="0" dirty="0">
                        <a:solidFill>
                          <a:srgbClr val="FF0000"/>
                        </a:solidFill>
                        <a:latin typeface="Arial" panose="020B0604020202020204" pitchFamily="34" charset="0"/>
                        <a:cs typeface="Arial" panose="020B0604020202020204" pitchFamily="34" charset="0"/>
                      </a:endParaRPr>
                    </a:p>
                  </a:txBody>
                  <a:tcPr marL="95747" marR="95747"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FF0000"/>
                          </a:solidFill>
                          <a:latin typeface="Arial" panose="020B0604020202020204" pitchFamily="34" charset="0"/>
                          <a:cs typeface="Arial" panose="020B0604020202020204" pitchFamily="34" charset="0"/>
                        </a:rPr>
                        <a:t>Strong</a:t>
                      </a:r>
                      <a:r>
                        <a:rPr lang="en-US" sz="1800" b="1" i="0" baseline="0" dirty="0">
                          <a:solidFill>
                            <a:srgbClr val="FF0000"/>
                          </a:solidFill>
                          <a:latin typeface="Arial" panose="020B0604020202020204" pitchFamily="34" charset="0"/>
                          <a:cs typeface="Arial" panose="020B0604020202020204" pitchFamily="34" charset="0"/>
                        </a:rPr>
                        <a:t> effect</a:t>
                      </a:r>
                      <a:endParaRPr lang="en-US" sz="1800" i="0" dirty="0">
                        <a:solidFill>
                          <a:srgbClr val="FF0000"/>
                        </a:solidFill>
                        <a:latin typeface="Arial" panose="020B0604020202020204" pitchFamily="34" charset="0"/>
                        <a:cs typeface="Arial" panose="020B0604020202020204" pitchFamily="34" charset="0"/>
                      </a:endParaRPr>
                    </a:p>
                  </a:txBody>
                  <a:tcPr marL="95747" marR="95747"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marL="95747" marR="95747"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FF0000"/>
                          </a:solidFill>
                          <a:latin typeface="Arial" panose="020B0604020202020204" pitchFamily="34" charset="0"/>
                          <a:cs typeface="Arial" panose="020B0604020202020204" pitchFamily="34" charset="0"/>
                        </a:rPr>
                        <a:t>Strong</a:t>
                      </a:r>
                      <a:r>
                        <a:rPr lang="en-US" sz="1800" b="1" i="0" baseline="0" dirty="0">
                          <a:solidFill>
                            <a:srgbClr val="FF0000"/>
                          </a:solidFill>
                          <a:latin typeface="Arial" panose="020B0604020202020204" pitchFamily="34" charset="0"/>
                          <a:cs typeface="Arial" panose="020B0604020202020204" pitchFamily="34" charset="0"/>
                        </a:rPr>
                        <a:t> effect</a:t>
                      </a:r>
                      <a:endParaRPr lang="en-US" sz="1800" i="0" dirty="0">
                        <a:solidFill>
                          <a:srgbClr val="FF0000"/>
                        </a:solidFill>
                        <a:latin typeface="Arial" panose="020B0604020202020204" pitchFamily="34" charset="0"/>
                        <a:cs typeface="Arial" panose="020B0604020202020204" pitchFamily="34" charset="0"/>
                      </a:endParaRPr>
                    </a:p>
                  </a:txBody>
                  <a:tcPr marL="95747" marR="95747"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extLst>
                  <a:ext uri="{0D108BD9-81ED-4DB2-BD59-A6C34878D82A}">
                    <a16:rowId xmlns:a16="http://schemas.microsoft.com/office/drawing/2014/main" xmlns="" val="10001"/>
                  </a:ext>
                </a:extLst>
              </a:tr>
              <a:tr h="697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Nicotine</a:t>
                      </a:r>
                    </a:p>
                  </a:txBody>
                  <a:tcPr marL="191494" marR="0" marT="36576"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chemeClr val="tx1"/>
                          </a:solidFill>
                          <a:latin typeface="Arial" panose="020B0604020202020204" pitchFamily="34" charset="0"/>
                          <a:cs typeface="Arial" panose="020B0604020202020204" pitchFamily="34" charset="0"/>
                        </a:rPr>
                        <a:t>No</a:t>
                      </a:r>
                      <a:r>
                        <a:rPr lang="en-US" sz="1800" b="1" i="0" baseline="0" dirty="0">
                          <a:solidFill>
                            <a:schemeClr val="tx1"/>
                          </a:solidFill>
                          <a:latin typeface="Arial" panose="020B0604020202020204" pitchFamily="34" charset="0"/>
                          <a:cs typeface="Arial" panose="020B0604020202020204" pitchFamily="34" charset="0"/>
                        </a:rPr>
                        <a:t> </a:t>
                      </a:r>
                    </a:p>
                    <a:p>
                      <a:pPr algn="ctr"/>
                      <a:r>
                        <a:rPr lang="en-US" sz="1800" b="1" i="0" baseline="0" dirty="0">
                          <a:solidFill>
                            <a:schemeClr val="tx1"/>
                          </a:solidFill>
                          <a:latin typeface="Arial" panose="020B0604020202020204" pitchFamily="34" charset="0"/>
                          <a:cs typeface="Arial" panose="020B0604020202020204" pitchFamily="34" charset="0"/>
                        </a:rPr>
                        <a:t>consensus</a:t>
                      </a:r>
                      <a:endParaRPr lang="en-US" sz="1800" b="1" i="0" dirty="0">
                        <a:solidFill>
                          <a:schemeClr val="tx1"/>
                        </a:solidFill>
                        <a:latin typeface="Arial" panose="020B0604020202020204" pitchFamily="34" charset="0"/>
                        <a:cs typeface="Arial" panose="020B0604020202020204" pitchFamily="34" charset="0"/>
                      </a:endParaRPr>
                    </a:p>
                  </a:txBody>
                  <a:tcPr marL="0" marR="0" marT="36576"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marL="95747" marR="95747"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marL="95747" marR="95747"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marL="95747" marR="95747"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marL="95747" marR="95747" marT="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extLst>
                  <a:ext uri="{0D108BD9-81ED-4DB2-BD59-A6C34878D82A}">
                    <a16:rowId xmlns:a16="http://schemas.microsoft.com/office/drawing/2014/main" xmlns="" val="10002"/>
                  </a:ext>
                </a:extLst>
              </a:tr>
              <a:tr h="697617">
                <a:tc>
                  <a:txBody>
                    <a:bodyPr/>
                    <a:lstStyle/>
                    <a:p>
                      <a:pPr algn="l"/>
                      <a:r>
                        <a:rPr lang="en-US" sz="2000" b="1" dirty="0">
                          <a:latin typeface="Arial" panose="020B0604020202020204" pitchFamily="34" charset="0"/>
                          <a:cs typeface="Arial" panose="020B0604020202020204" pitchFamily="34" charset="0"/>
                        </a:rPr>
                        <a:t>Marijuana</a:t>
                      </a:r>
                    </a:p>
                  </a:txBody>
                  <a:tcPr marL="191494" marR="0" marT="3657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800" i="0" dirty="0">
                          <a:latin typeface="Arial" panose="020B0604020202020204" pitchFamily="34" charset="0"/>
                          <a:cs typeface="Arial" panose="020B0604020202020204" pitchFamily="34" charset="0"/>
                        </a:rPr>
                        <a:t>No</a:t>
                      </a:r>
                    </a:p>
                    <a:p>
                      <a:pPr algn="ctr"/>
                      <a:r>
                        <a:rPr lang="en-US" sz="1800" i="0" dirty="0">
                          <a:latin typeface="Arial" panose="020B0604020202020204" pitchFamily="34" charset="0"/>
                          <a:cs typeface="Arial" panose="020B0604020202020204" pitchFamily="34" charset="0"/>
                        </a:rPr>
                        <a:t>effect</a:t>
                      </a:r>
                    </a:p>
                  </a:txBody>
                  <a:tcPr marL="0" marR="0" marT="36576"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800" i="0" dirty="0">
                          <a:latin typeface="Arial" panose="020B0604020202020204" pitchFamily="34" charset="0"/>
                          <a:cs typeface="Arial" panose="020B0604020202020204" pitchFamily="34" charset="0"/>
                        </a:rPr>
                        <a:t>No</a:t>
                      </a:r>
                    </a:p>
                    <a:p>
                      <a:pPr algn="ctr"/>
                      <a:r>
                        <a:rPr lang="en-US" sz="1800" i="0" dirty="0">
                          <a:latin typeface="Arial" panose="020B0604020202020204" pitchFamily="34" charset="0"/>
                          <a:cs typeface="Arial" panose="020B0604020202020204" pitchFamily="34" charset="0"/>
                        </a:rPr>
                        <a:t>effect</a:t>
                      </a: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extLst>
                  <a:ext uri="{0D108BD9-81ED-4DB2-BD59-A6C34878D82A}">
                    <a16:rowId xmlns:a16="http://schemas.microsoft.com/office/drawing/2014/main" xmlns="" val="10003"/>
                  </a:ext>
                </a:extLst>
              </a:tr>
              <a:tr h="697617">
                <a:tc>
                  <a:txBody>
                    <a:bodyPr/>
                    <a:lstStyle/>
                    <a:p>
                      <a:pPr algn="l"/>
                      <a:r>
                        <a:rPr lang="en-US" sz="2000" b="1" dirty="0">
                          <a:latin typeface="Arial" panose="020B0604020202020204" pitchFamily="34" charset="0"/>
                          <a:cs typeface="Arial" panose="020B0604020202020204" pitchFamily="34" charset="0"/>
                        </a:rPr>
                        <a:t>Opiates</a:t>
                      </a:r>
                    </a:p>
                  </a:txBody>
                  <a:tcPr marL="191494" marR="0" marT="3657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i="0" dirty="0">
                          <a:latin typeface="Arial" panose="020B0604020202020204" pitchFamily="34" charset="0"/>
                          <a:cs typeface="Arial" panose="020B0604020202020204" pitchFamily="34" charset="0"/>
                        </a:rPr>
                        <a:t>No</a:t>
                      </a:r>
                    </a:p>
                    <a:p>
                      <a:pPr algn="ctr"/>
                      <a:r>
                        <a:rPr lang="en-US" sz="1800" i="0" dirty="0">
                          <a:latin typeface="Arial" panose="020B0604020202020204" pitchFamily="34" charset="0"/>
                          <a:cs typeface="Arial" panose="020B0604020202020204" pitchFamily="34" charset="0"/>
                        </a:rPr>
                        <a:t>effect</a:t>
                      </a:r>
                    </a:p>
                  </a:txBody>
                  <a:tcPr marL="0" marR="0" marT="36576"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chemeClr val="tx1"/>
                          </a:solidFill>
                          <a:latin typeface="Arial" panose="020B0604020202020204" pitchFamily="34" charset="0"/>
                          <a:cs typeface="Arial" panose="020B0604020202020204" pitchFamily="34" charset="0"/>
                        </a:rPr>
                        <a:t>No</a:t>
                      </a:r>
                      <a:r>
                        <a:rPr lang="en-US" sz="1800" b="1" i="0" baseline="0" dirty="0">
                          <a:solidFill>
                            <a:schemeClr val="tx1"/>
                          </a:solidFill>
                          <a:latin typeface="Arial" panose="020B0604020202020204" pitchFamily="34" charset="0"/>
                          <a:cs typeface="Arial" panose="020B0604020202020204" pitchFamily="34" charset="0"/>
                        </a:rPr>
                        <a:t> </a:t>
                      </a:r>
                    </a:p>
                    <a:p>
                      <a:pPr algn="ctr"/>
                      <a:r>
                        <a:rPr lang="en-US" sz="1800" b="1" i="0" baseline="0" dirty="0">
                          <a:solidFill>
                            <a:schemeClr val="tx1"/>
                          </a:solidFill>
                          <a:latin typeface="Arial" panose="020B0604020202020204" pitchFamily="34" charset="0"/>
                          <a:cs typeface="Arial" panose="020B0604020202020204" pitchFamily="34" charset="0"/>
                        </a:rPr>
                        <a:t>consensus</a:t>
                      </a:r>
                      <a:endParaRPr lang="en-US" sz="1800" b="1" i="0" dirty="0">
                        <a:solidFill>
                          <a:schemeClr val="tx1"/>
                        </a:solidFill>
                        <a:latin typeface="Arial" panose="020B0604020202020204" pitchFamily="34" charset="0"/>
                        <a:cs typeface="Arial" panose="020B0604020202020204" pitchFamily="34" charset="0"/>
                      </a:endParaRP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rgbClr val="FF0000"/>
                          </a:solidFill>
                          <a:latin typeface="Arial" panose="020B0604020202020204" pitchFamily="34" charset="0"/>
                          <a:cs typeface="Arial" panose="020B0604020202020204" pitchFamily="34" charset="0"/>
                        </a:rPr>
                        <a:t>Lack</a:t>
                      </a:r>
                      <a:r>
                        <a:rPr lang="en-US" sz="1800" b="1" i="0" baseline="0" dirty="0">
                          <a:solidFill>
                            <a:srgbClr val="FF0000"/>
                          </a:solidFill>
                          <a:latin typeface="Arial" panose="020B0604020202020204" pitchFamily="34" charset="0"/>
                          <a:cs typeface="Arial" panose="020B0604020202020204" pitchFamily="34" charset="0"/>
                        </a:rPr>
                        <a:t> of </a:t>
                      </a:r>
                    </a:p>
                    <a:p>
                      <a:pPr algn="ctr"/>
                      <a:r>
                        <a:rPr lang="en-US" sz="1800" b="1" i="0" baseline="0" dirty="0">
                          <a:solidFill>
                            <a:srgbClr val="FF0000"/>
                          </a:solidFill>
                          <a:latin typeface="Arial" panose="020B0604020202020204" pitchFamily="34" charset="0"/>
                          <a:cs typeface="Arial" panose="020B0604020202020204" pitchFamily="34" charset="0"/>
                        </a:rPr>
                        <a:t>data</a:t>
                      </a:r>
                      <a:endParaRPr lang="en-US" sz="1800" b="1" i="0" dirty="0">
                        <a:solidFill>
                          <a:srgbClr val="FF0000"/>
                        </a:solidFill>
                        <a:latin typeface="Arial" panose="020B0604020202020204" pitchFamily="34" charset="0"/>
                        <a:cs typeface="Arial" panose="020B0604020202020204" pitchFamily="34" charset="0"/>
                      </a:endParaRP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rgbClr val="FF0000"/>
                          </a:solidFill>
                          <a:latin typeface="Arial" panose="020B0604020202020204" pitchFamily="34" charset="0"/>
                          <a:cs typeface="Arial" panose="020B0604020202020204" pitchFamily="34" charset="0"/>
                        </a:rPr>
                        <a:t>Lack</a:t>
                      </a:r>
                      <a:r>
                        <a:rPr lang="en-US" sz="1800" b="1" i="0" baseline="0" dirty="0">
                          <a:solidFill>
                            <a:srgbClr val="FF0000"/>
                          </a:solidFill>
                          <a:latin typeface="Arial" panose="020B0604020202020204" pitchFamily="34" charset="0"/>
                          <a:cs typeface="Arial" panose="020B0604020202020204" pitchFamily="34" charset="0"/>
                        </a:rPr>
                        <a:t> of </a:t>
                      </a:r>
                    </a:p>
                    <a:p>
                      <a:pPr algn="ctr"/>
                      <a:r>
                        <a:rPr lang="en-US" sz="1800" b="1" i="0" baseline="0" dirty="0">
                          <a:solidFill>
                            <a:srgbClr val="FF0000"/>
                          </a:solidFill>
                          <a:latin typeface="Arial" panose="020B0604020202020204" pitchFamily="34" charset="0"/>
                          <a:cs typeface="Arial" panose="020B0604020202020204" pitchFamily="34" charset="0"/>
                        </a:rPr>
                        <a:t>data</a:t>
                      </a:r>
                      <a:endParaRPr lang="en-US" sz="1800" b="1" i="0" dirty="0">
                        <a:solidFill>
                          <a:srgbClr val="FF0000"/>
                        </a:solidFill>
                        <a:latin typeface="Arial" panose="020B0604020202020204" pitchFamily="34" charset="0"/>
                        <a:cs typeface="Arial" panose="020B0604020202020204" pitchFamily="34" charset="0"/>
                      </a:endParaRP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extLst>
                  <a:ext uri="{0D108BD9-81ED-4DB2-BD59-A6C34878D82A}">
                    <a16:rowId xmlns:a16="http://schemas.microsoft.com/office/drawing/2014/main" xmlns="" val="10004"/>
                  </a:ext>
                </a:extLst>
              </a:tr>
              <a:tr h="697617">
                <a:tc>
                  <a:txBody>
                    <a:bodyPr/>
                    <a:lstStyle/>
                    <a:p>
                      <a:pPr algn="l"/>
                      <a:r>
                        <a:rPr lang="en-US" sz="2000" b="1" dirty="0">
                          <a:latin typeface="Arial" panose="020B0604020202020204" pitchFamily="34" charset="0"/>
                          <a:cs typeface="Arial" panose="020B0604020202020204" pitchFamily="34" charset="0"/>
                        </a:rPr>
                        <a:t>Cocaine</a:t>
                      </a:r>
                    </a:p>
                  </a:txBody>
                  <a:tcPr marL="191494" marR="0" marT="3657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800" b="1" i="0" dirty="0">
                          <a:solidFill>
                            <a:schemeClr val="tx1"/>
                          </a:solidFill>
                          <a:latin typeface="Arial" panose="020B0604020202020204" pitchFamily="34" charset="0"/>
                          <a:cs typeface="Arial" panose="020B0604020202020204" pitchFamily="34" charset="0"/>
                        </a:rPr>
                        <a:t>No</a:t>
                      </a:r>
                      <a:r>
                        <a:rPr lang="en-US" sz="1800" b="1" i="0" baseline="0" dirty="0">
                          <a:solidFill>
                            <a:schemeClr val="tx1"/>
                          </a:solidFill>
                          <a:latin typeface="Arial" panose="020B0604020202020204" pitchFamily="34" charset="0"/>
                          <a:cs typeface="Arial" panose="020B0604020202020204" pitchFamily="34" charset="0"/>
                        </a:rPr>
                        <a:t> </a:t>
                      </a:r>
                    </a:p>
                    <a:p>
                      <a:pPr algn="ctr"/>
                      <a:r>
                        <a:rPr lang="en-US" sz="1800" b="1" i="0" baseline="0" dirty="0">
                          <a:solidFill>
                            <a:schemeClr val="tx1"/>
                          </a:solidFill>
                          <a:latin typeface="Arial" panose="020B0604020202020204" pitchFamily="34" charset="0"/>
                          <a:cs typeface="Arial" panose="020B0604020202020204" pitchFamily="34" charset="0"/>
                        </a:rPr>
                        <a:t>consensus</a:t>
                      </a:r>
                      <a:endParaRPr lang="en-US" sz="1800" b="1" i="0" dirty="0">
                        <a:solidFill>
                          <a:schemeClr val="tx1"/>
                        </a:solidFill>
                        <a:latin typeface="Arial" panose="020B0604020202020204" pitchFamily="34" charset="0"/>
                        <a:cs typeface="Arial" panose="020B0604020202020204" pitchFamily="34" charset="0"/>
                      </a:endParaRPr>
                    </a:p>
                  </a:txBody>
                  <a:tcPr marL="0" marR="0" marT="36576"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800" b="1" i="0" dirty="0">
                          <a:solidFill>
                            <a:schemeClr val="tx1"/>
                          </a:solidFill>
                          <a:latin typeface="Arial" panose="020B0604020202020204" pitchFamily="34" charset="0"/>
                          <a:cs typeface="Arial" panose="020B0604020202020204" pitchFamily="34" charset="0"/>
                        </a:rPr>
                        <a:t>No</a:t>
                      </a:r>
                      <a:r>
                        <a:rPr lang="en-US" sz="1800" b="1" i="0" baseline="0" dirty="0">
                          <a:solidFill>
                            <a:schemeClr val="tx1"/>
                          </a:solidFill>
                          <a:latin typeface="Arial" panose="020B0604020202020204" pitchFamily="34" charset="0"/>
                          <a:cs typeface="Arial" panose="020B0604020202020204" pitchFamily="34" charset="0"/>
                        </a:rPr>
                        <a:t> </a:t>
                      </a:r>
                    </a:p>
                    <a:p>
                      <a:pPr algn="ctr"/>
                      <a:r>
                        <a:rPr lang="en-US" sz="1800" b="1" i="0" baseline="0" dirty="0">
                          <a:solidFill>
                            <a:schemeClr val="tx1"/>
                          </a:solidFill>
                          <a:latin typeface="Arial" panose="020B0604020202020204" pitchFamily="34" charset="0"/>
                          <a:cs typeface="Arial" panose="020B0604020202020204" pitchFamily="34" charset="0"/>
                        </a:rPr>
                        <a:t>consensus</a:t>
                      </a:r>
                      <a:endParaRPr lang="en-US" sz="1800" b="1" i="0" dirty="0">
                        <a:solidFill>
                          <a:schemeClr val="tx1"/>
                        </a:solidFill>
                        <a:latin typeface="Arial" panose="020B0604020202020204" pitchFamily="34" charset="0"/>
                        <a:cs typeface="Arial" panose="020B0604020202020204" pitchFamily="34" charset="0"/>
                      </a:endParaRP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extLst>
                  <a:ext uri="{0D108BD9-81ED-4DB2-BD59-A6C34878D82A}">
                    <a16:rowId xmlns:a16="http://schemas.microsoft.com/office/drawing/2014/main" xmlns="" val="10005"/>
                  </a:ext>
                </a:extLst>
              </a:tr>
              <a:tr h="697617">
                <a:tc>
                  <a:txBody>
                    <a:bodyPr/>
                    <a:lstStyle/>
                    <a:p>
                      <a:pPr algn="l"/>
                      <a:r>
                        <a:rPr lang="en-US" sz="1900" b="1" dirty="0">
                          <a:latin typeface="Arial" panose="020B0604020202020204" pitchFamily="34" charset="0"/>
                          <a:cs typeface="Arial" panose="020B0604020202020204" pitchFamily="34" charset="0"/>
                        </a:rPr>
                        <a:t>Methamphetamine</a:t>
                      </a:r>
                    </a:p>
                  </a:txBody>
                  <a:tcPr marL="191494" marR="0" marT="3657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rgbClr val="FF0000"/>
                          </a:solidFill>
                          <a:latin typeface="Arial" panose="020B0604020202020204" pitchFamily="34" charset="0"/>
                          <a:cs typeface="Arial" panose="020B0604020202020204" pitchFamily="34" charset="0"/>
                        </a:rPr>
                        <a:t>Lack</a:t>
                      </a:r>
                      <a:r>
                        <a:rPr lang="en-US" sz="1800" b="1" i="0" baseline="0" dirty="0">
                          <a:solidFill>
                            <a:srgbClr val="FF0000"/>
                          </a:solidFill>
                          <a:latin typeface="Arial" panose="020B0604020202020204" pitchFamily="34" charset="0"/>
                          <a:cs typeface="Arial" panose="020B0604020202020204" pitchFamily="34" charset="0"/>
                        </a:rPr>
                        <a:t> of </a:t>
                      </a:r>
                    </a:p>
                    <a:p>
                      <a:pPr algn="ctr"/>
                      <a:r>
                        <a:rPr lang="en-US" sz="1800" b="1" i="0" baseline="0" dirty="0">
                          <a:solidFill>
                            <a:srgbClr val="FF0000"/>
                          </a:solidFill>
                          <a:latin typeface="Arial" panose="020B0604020202020204" pitchFamily="34" charset="0"/>
                          <a:cs typeface="Arial" panose="020B0604020202020204" pitchFamily="34" charset="0"/>
                        </a:rPr>
                        <a:t>data</a:t>
                      </a:r>
                      <a:endParaRPr lang="en-US" sz="1800" b="1" i="0" dirty="0">
                        <a:solidFill>
                          <a:srgbClr val="FF0000"/>
                        </a:solidFill>
                        <a:latin typeface="Arial" panose="020B0604020202020204" pitchFamily="34" charset="0"/>
                        <a:cs typeface="Arial" panose="020B0604020202020204" pitchFamily="34" charset="0"/>
                      </a:endParaRPr>
                    </a:p>
                  </a:txBody>
                  <a:tcPr marL="0" marR="0" marT="36576"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rgbClr val="FF0000"/>
                          </a:solidFill>
                          <a:latin typeface="Arial" panose="020B0604020202020204" pitchFamily="34" charset="0"/>
                          <a:cs typeface="Arial" panose="020B0604020202020204" pitchFamily="34" charset="0"/>
                        </a:rPr>
                        <a:t>Lack</a:t>
                      </a:r>
                      <a:r>
                        <a:rPr lang="en-US" sz="1800" b="1" i="0" baseline="0" dirty="0">
                          <a:solidFill>
                            <a:srgbClr val="FF0000"/>
                          </a:solidFill>
                          <a:latin typeface="Arial" panose="020B0604020202020204" pitchFamily="34" charset="0"/>
                          <a:cs typeface="Arial" panose="020B0604020202020204" pitchFamily="34" charset="0"/>
                        </a:rPr>
                        <a:t> of </a:t>
                      </a:r>
                    </a:p>
                    <a:p>
                      <a:pPr algn="ctr"/>
                      <a:r>
                        <a:rPr lang="en-US" sz="1800" b="1" i="0" baseline="0" dirty="0">
                          <a:solidFill>
                            <a:srgbClr val="FF0000"/>
                          </a:solidFill>
                          <a:latin typeface="Arial" panose="020B0604020202020204" pitchFamily="34" charset="0"/>
                          <a:cs typeface="Arial" panose="020B0604020202020204" pitchFamily="34" charset="0"/>
                        </a:rPr>
                        <a:t>data</a:t>
                      </a:r>
                      <a:endParaRPr lang="en-US" sz="1800" b="1" i="0" dirty="0">
                        <a:solidFill>
                          <a:srgbClr val="FF0000"/>
                        </a:solidFill>
                        <a:latin typeface="Arial" panose="020B0604020202020204" pitchFamily="34" charset="0"/>
                        <a:cs typeface="Arial" panose="020B0604020202020204" pitchFamily="34" charset="0"/>
                      </a:endParaRP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rgbClr val="FF0000"/>
                          </a:solidFill>
                          <a:latin typeface="Arial" panose="020B0604020202020204" pitchFamily="34" charset="0"/>
                          <a:cs typeface="Arial" panose="020B0604020202020204" pitchFamily="34" charset="0"/>
                        </a:rPr>
                        <a:t>Lack</a:t>
                      </a:r>
                      <a:r>
                        <a:rPr lang="en-US" sz="1800" b="1" i="0" baseline="0" dirty="0">
                          <a:solidFill>
                            <a:srgbClr val="FF0000"/>
                          </a:solidFill>
                          <a:latin typeface="Arial" panose="020B0604020202020204" pitchFamily="34" charset="0"/>
                          <a:cs typeface="Arial" panose="020B0604020202020204" pitchFamily="34" charset="0"/>
                        </a:rPr>
                        <a:t> of </a:t>
                      </a:r>
                    </a:p>
                    <a:p>
                      <a:pPr algn="ctr"/>
                      <a:r>
                        <a:rPr lang="en-US" sz="1800" b="1" i="0" baseline="0" dirty="0">
                          <a:solidFill>
                            <a:srgbClr val="FF0000"/>
                          </a:solidFill>
                          <a:latin typeface="Arial" panose="020B0604020202020204" pitchFamily="34" charset="0"/>
                          <a:cs typeface="Arial" panose="020B0604020202020204" pitchFamily="34" charset="0"/>
                        </a:rPr>
                        <a:t>data</a:t>
                      </a:r>
                      <a:endParaRPr lang="en-US" sz="1800" b="1" i="0" dirty="0">
                        <a:solidFill>
                          <a:srgbClr val="FF0000"/>
                        </a:solidFill>
                        <a:latin typeface="Arial" panose="020B0604020202020204" pitchFamily="34" charset="0"/>
                        <a:cs typeface="Arial" panose="020B0604020202020204" pitchFamily="34" charset="0"/>
                      </a:endParaRP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rgbClr val="FF0000"/>
                          </a:solidFill>
                          <a:latin typeface="Arial" panose="020B0604020202020204" pitchFamily="34" charset="0"/>
                          <a:cs typeface="Arial" panose="020B0604020202020204" pitchFamily="34" charset="0"/>
                        </a:rPr>
                        <a:t>Lack</a:t>
                      </a:r>
                      <a:r>
                        <a:rPr lang="en-US" sz="1800" b="1" i="0" baseline="0" dirty="0">
                          <a:solidFill>
                            <a:srgbClr val="FF0000"/>
                          </a:solidFill>
                          <a:latin typeface="Arial" panose="020B0604020202020204" pitchFamily="34" charset="0"/>
                          <a:cs typeface="Arial" panose="020B0604020202020204" pitchFamily="34" charset="0"/>
                        </a:rPr>
                        <a:t> of </a:t>
                      </a:r>
                    </a:p>
                    <a:p>
                      <a:pPr algn="ctr"/>
                      <a:r>
                        <a:rPr lang="en-US" sz="1800" b="1" i="0" baseline="0" dirty="0">
                          <a:solidFill>
                            <a:srgbClr val="FF0000"/>
                          </a:solidFill>
                          <a:latin typeface="Arial" panose="020B0604020202020204" pitchFamily="34" charset="0"/>
                          <a:cs typeface="Arial" panose="020B0604020202020204" pitchFamily="34" charset="0"/>
                        </a:rPr>
                        <a:t>data</a:t>
                      </a:r>
                      <a:endParaRPr lang="en-US" sz="1800" b="1" i="0" dirty="0">
                        <a:solidFill>
                          <a:srgbClr val="FF0000"/>
                        </a:solidFill>
                        <a:latin typeface="Arial" panose="020B0604020202020204" pitchFamily="34" charset="0"/>
                        <a:cs typeface="Arial" panose="020B0604020202020204" pitchFamily="34" charset="0"/>
                      </a:endParaRP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rgbClr val="FF0000"/>
                          </a:solidFill>
                          <a:latin typeface="Arial" panose="020B0604020202020204" pitchFamily="34" charset="0"/>
                          <a:cs typeface="Arial" panose="020B0604020202020204" pitchFamily="34" charset="0"/>
                        </a:rPr>
                        <a:t>Lack</a:t>
                      </a:r>
                      <a:r>
                        <a:rPr lang="en-US" sz="1800" b="1" i="0" baseline="0" dirty="0">
                          <a:solidFill>
                            <a:srgbClr val="FF0000"/>
                          </a:solidFill>
                          <a:latin typeface="Arial" panose="020B0604020202020204" pitchFamily="34" charset="0"/>
                          <a:cs typeface="Arial" panose="020B0604020202020204" pitchFamily="34" charset="0"/>
                        </a:rPr>
                        <a:t> of </a:t>
                      </a:r>
                    </a:p>
                    <a:p>
                      <a:pPr algn="ctr"/>
                      <a:r>
                        <a:rPr lang="en-US" sz="1800" b="1" i="0" baseline="0" dirty="0">
                          <a:solidFill>
                            <a:srgbClr val="FF0000"/>
                          </a:solidFill>
                          <a:latin typeface="Arial" panose="020B0604020202020204" pitchFamily="34" charset="0"/>
                          <a:cs typeface="Arial" panose="020B0604020202020204" pitchFamily="34" charset="0"/>
                        </a:rPr>
                        <a:t>data</a:t>
                      </a:r>
                      <a:endParaRPr lang="en-US" sz="1800" b="1" i="0" dirty="0">
                        <a:solidFill>
                          <a:srgbClr val="FF0000"/>
                        </a:solidFill>
                        <a:latin typeface="Arial" panose="020B0604020202020204" pitchFamily="34" charset="0"/>
                        <a:cs typeface="Arial" panose="020B0604020202020204" pitchFamily="34" charset="0"/>
                      </a:endParaRPr>
                    </a:p>
                  </a:txBody>
                  <a:tcPr marL="95747" marR="95747" marT="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extLst>
                  <a:ext uri="{0D108BD9-81ED-4DB2-BD59-A6C34878D82A}">
                    <a16:rowId xmlns:a16="http://schemas.microsoft.com/office/drawing/2014/main" xmlns="" val="10006"/>
                  </a:ext>
                </a:extLst>
              </a:tr>
            </a:tbl>
          </a:graphicData>
        </a:graphic>
      </p:graphicFrame>
      <p:sp>
        <p:nvSpPr>
          <p:cNvPr id="8" name="TextBox 7">
            <a:extLst>
              <a:ext uri="{FF2B5EF4-FFF2-40B4-BE49-F238E27FC236}">
                <a16:creationId xmlns:a16="http://schemas.microsoft.com/office/drawing/2014/main" xmlns="" id="{B55CCD21-3A61-4F4C-BE03-C449CBD8D4F6}"/>
              </a:ext>
            </a:extLst>
          </p:cNvPr>
          <p:cNvSpPr txBox="1"/>
          <p:nvPr/>
        </p:nvSpPr>
        <p:spPr>
          <a:xfrm>
            <a:off x="9531836" y="6487898"/>
            <a:ext cx="2076413" cy="266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1400" dirty="0">
                <a:solidFill>
                  <a:srgbClr val="000000"/>
                </a:solidFill>
                <a:latin typeface="Arial" panose="020B0604020202020204" pitchFamily="34" charset="0"/>
                <a:ea typeface="Helvetica Light"/>
                <a:cs typeface="Arial" panose="020B0604020202020204" pitchFamily="34" charset="0"/>
                <a:sym typeface="Helvetica Light"/>
              </a:rPr>
              <a:t>(</a:t>
            </a:r>
            <a:r>
              <a:rPr lang="en-US" sz="1400" dirty="0" err="1">
                <a:solidFill>
                  <a:srgbClr val="000000"/>
                </a:solidFill>
                <a:latin typeface="Arial" panose="020B0604020202020204" pitchFamily="34" charset="0"/>
                <a:ea typeface="Helvetica Light"/>
                <a:cs typeface="Arial" panose="020B0604020202020204" pitchFamily="34" charset="0"/>
                <a:sym typeface="Helvetica Light"/>
              </a:rPr>
              <a:t>Behnke</a:t>
            </a:r>
            <a:r>
              <a:rPr lang="en-US" sz="1400" dirty="0">
                <a:solidFill>
                  <a:srgbClr val="000000"/>
                </a:solidFill>
                <a:latin typeface="Arial" panose="020B0604020202020204" pitchFamily="34" charset="0"/>
                <a:ea typeface="Helvetica Light"/>
                <a:cs typeface="Arial" panose="020B0604020202020204" pitchFamily="34" charset="0"/>
                <a:sym typeface="Helvetica Light"/>
              </a:rPr>
              <a:t> &amp; Smith, 2013)</a:t>
            </a:r>
          </a:p>
        </p:txBody>
      </p:sp>
    </p:spTree>
    <p:extLst>
      <p:ext uri="{BB962C8B-B14F-4D97-AF65-F5344CB8AC3E}">
        <p14:creationId xmlns:p14="http://schemas.microsoft.com/office/powerpoint/2010/main" val="509915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43830"/>
            <a:ext cx="12192000" cy="1897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endParaRPr lang="en-US" sz="900" dirty="0">
              <a:latin typeface="+mj-lt"/>
            </a:endParaRPr>
          </a:p>
        </p:txBody>
      </p:sp>
      <p:sp>
        <p:nvSpPr>
          <p:cNvPr id="10" name="Title 9">
            <a:extLst>
              <a:ext uri="{FF2B5EF4-FFF2-40B4-BE49-F238E27FC236}">
                <a16:creationId xmlns:a16="http://schemas.microsoft.com/office/drawing/2014/main" xmlns="" id="{B38577F9-2089-114B-86A5-1A76792382E8}"/>
              </a:ext>
            </a:extLst>
          </p:cNvPr>
          <p:cNvSpPr>
            <a:spLocks noGrp="1"/>
          </p:cNvSpPr>
          <p:nvPr>
            <p:ph type="title"/>
          </p:nvPr>
        </p:nvSpPr>
        <p:spPr/>
        <p:txBody>
          <a:bodyPr/>
          <a:lstStyle/>
          <a:p>
            <a:r>
              <a:rPr lang="en-US" dirty="0"/>
              <a:t>American Academy of Pediatrics Technical Report: </a:t>
            </a:r>
            <a:br>
              <a:rPr lang="en-US" dirty="0"/>
            </a:br>
            <a:r>
              <a:rPr lang="en-US" dirty="0"/>
              <a:t>Key Takeaways</a:t>
            </a:r>
          </a:p>
        </p:txBody>
      </p:sp>
      <p:sp>
        <p:nvSpPr>
          <p:cNvPr id="11" name="Content Placeholder 10">
            <a:extLst>
              <a:ext uri="{FF2B5EF4-FFF2-40B4-BE49-F238E27FC236}">
                <a16:creationId xmlns:a16="http://schemas.microsoft.com/office/drawing/2014/main" xmlns="" id="{F9AC30CD-6BB5-DA43-845F-2CB030AA8A1E}"/>
              </a:ext>
            </a:extLst>
          </p:cNvPr>
          <p:cNvSpPr>
            <a:spLocks noGrp="1"/>
          </p:cNvSpPr>
          <p:nvPr>
            <p:ph idx="1"/>
          </p:nvPr>
        </p:nvSpPr>
        <p:spPr/>
        <p:txBody>
          <a:bodyPr/>
          <a:lstStyle/>
          <a:p>
            <a:pPr marL="239713" indent="-239713">
              <a:spcBef>
                <a:spcPts val="600"/>
              </a:spcBef>
              <a:spcAft>
                <a:spcPts val="600"/>
              </a:spcAft>
            </a:pPr>
            <a:r>
              <a:rPr lang="en-US" dirty="0"/>
              <a:t>While opioids have a strong effect on short-term withdrawal symptoms, other substances—such as alcohol, cocaine, marijuana, and nicotine—show more effects on long-term outcomes </a:t>
            </a:r>
          </a:p>
          <a:p>
            <a:pPr marL="239713" indent="-239713">
              <a:spcBef>
                <a:spcPts val="600"/>
              </a:spcBef>
              <a:spcAft>
                <a:spcPts val="600"/>
              </a:spcAft>
            </a:pPr>
            <a:r>
              <a:rPr lang="en-US" dirty="0"/>
              <a:t>Prenatal exposure to alcohol has effects in 9 of 10 domains studied, including short-term/birth outcomes and long-term outcomes </a:t>
            </a:r>
          </a:p>
          <a:p>
            <a:pPr marL="239713" indent="-239713">
              <a:spcBef>
                <a:spcPts val="600"/>
              </a:spcBef>
              <a:spcAft>
                <a:spcPts val="600"/>
              </a:spcAft>
            </a:pPr>
            <a:r>
              <a:rPr lang="en-US" dirty="0"/>
              <a:t>There are some substances and outcomes for which there is not consensus or not enough data to determine consensus</a:t>
            </a:r>
            <a:endParaRPr lang="en-US" i="1" dirty="0"/>
          </a:p>
        </p:txBody>
      </p:sp>
      <p:sp>
        <p:nvSpPr>
          <p:cNvPr id="13" name="TextBox 12">
            <a:extLst>
              <a:ext uri="{FF2B5EF4-FFF2-40B4-BE49-F238E27FC236}">
                <a16:creationId xmlns:a16="http://schemas.microsoft.com/office/drawing/2014/main" xmlns="" id="{1F464501-9C13-CA45-8225-B7FC3375F760}"/>
              </a:ext>
            </a:extLst>
          </p:cNvPr>
          <p:cNvSpPr txBox="1"/>
          <p:nvPr/>
        </p:nvSpPr>
        <p:spPr>
          <a:xfrm>
            <a:off x="9545283" y="6474451"/>
            <a:ext cx="2076413" cy="266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1400" dirty="0">
                <a:solidFill>
                  <a:srgbClr val="000000"/>
                </a:solidFill>
                <a:latin typeface="Arial" panose="020B0604020202020204" pitchFamily="34" charset="0"/>
                <a:ea typeface="Helvetica Light"/>
                <a:cs typeface="Arial" panose="020B0604020202020204" pitchFamily="34" charset="0"/>
                <a:sym typeface="Helvetica Light"/>
              </a:rPr>
              <a:t>(</a:t>
            </a:r>
            <a:r>
              <a:rPr lang="en-US" sz="1400" dirty="0" err="1">
                <a:solidFill>
                  <a:srgbClr val="000000"/>
                </a:solidFill>
                <a:latin typeface="Arial" panose="020B0604020202020204" pitchFamily="34" charset="0"/>
                <a:ea typeface="Helvetica Light"/>
                <a:cs typeface="Arial" panose="020B0604020202020204" pitchFamily="34" charset="0"/>
                <a:sym typeface="Helvetica Light"/>
              </a:rPr>
              <a:t>Behnke</a:t>
            </a:r>
            <a:r>
              <a:rPr lang="en-US" sz="1400" dirty="0">
                <a:solidFill>
                  <a:srgbClr val="000000"/>
                </a:solidFill>
                <a:latin typeface="Arial" panose="020B0604020202020204" pitchFamily="34" charset="0"/>
                <a:ea typeface="Helvetica Light"/>
                <a:cs typeface="Arial" panose="020B0604020202020204" pitchFamily="34" charset="0"/>
                <a:sym typeface="Helvetica Light"/>
              </a:rPr>
              <a:t> &amp; Smith, 2013)</a:t>
            </a:r>
          </a:p>
        </p:txBody>
      </p:sp>
    </p:spTree>
    <p:extLst>
      <p:ext uri="{BB962C8B-B14F-4D97-AF65-F5344CB8AC3E}">
        <p14:creationId xmlns:p14="http://schemas.microsoft.com/office/powerpoint/2010/main" val="977388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p:nvPr/>
        </p:nvSpPr>
        <p:spPr>
          <a:xfrm>
            <a:off x="696747" y="770161"/>
            <a:ext cx="6273014" cy="666849"/>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a:defRPr sz="10000" b="1" cap="all">
                <a:solidFill>
                  <a:srgbClr val="2A3538"/>
                </a:solidFill>
                <a:latin typeface="+mn-lt"/>
                <a:ea typeface="+mn-ea"/>
                <a:cs typeface="+mn-cs"/>
                <a:sym typeface="Helvetica"/>
              </a:defRPr>
            </a:pPr>
            <a:endParaRPr sz="4000" b="1" cap="all" dirty="0">
              <a:solidFill>
                <a:srgbClr val="336B90"/>
              </a:solidFill>
              <a:latin typeface="Calibri" panose="020F0502020204030204" pitchFamily="34" charset="0"/>
              <a:sym typeface="Helvetica"/>
            </a:endParaRPr>
          </a:p>
        </p:txBody>
      </p:sp>
      <p:grpSp>
        <p:nvGrpSpPr>
          <p:cNvPr id="308" name="Group 308">
            <a:extLst>
              <a:ext uri="{C183D7F6-B498-43B3-948B-1728B52AA6E4}">
                <adec:decorative xmlns:adec="http://schemas.microsoft.com/office/drawing/2017/decorative" xmlns="" val="1"/>
              </a:ext>
            </a:extLst>
          </p:cNvPr>
          <p:cNvGrpSpPr/>
          <p:nvPr/>
        </p:nvGrpSpPr>
        <p:grpSpPr>
          <a:xfrm>
            <a:off x="7871164" y="1983530"/>
            <a:ext cx="3891190" cy="3382495"/>
            <a:chOff x="0" y="0"/>
            <a:chExt cx="7782378" cy="6764988"/>
          </a:xfrm>
        </p:grpSpPr>
        <p:sp>
          <p:nvSpPr>
            <p:cNvPr id="302" name="Shape 302"/>
            <p:cNvSpPr/>
            <p:nvPr/>
          </p:nvSpPr>
          <p:spPr>
            <a:xfrm>
              <a:off x="964426" y="0"/>
              <a:ext cx="5844026" cy="3379434"/>
            </a:xfrm>
            <a:custGeom>
              <a:avLst/>
              <a:gdLst/>
              <a:ahLst/>
              <a:cxnLst>
                <a:cxn ang="0">
                  <a:pos x="wd2" y="hd2"/>
                </a:cxn>
                <a:cxn ang="5400000">
                  <a:pos x="wd2" y="hd2"/>
                </a:cxn>
                <a:cxn ang="10800000">
                  <a:pos x="wd2" y="hd2"/>
                </a:cxn>
                <a:cxn ang="16200000">
                  <a:pos x="wd2" y="hd2"/>
                </a:cxn>
              </a:cxnLst>
              <a:rect l="0" t="0" r="r" b="b"/>
              <a:pathLst>
                <a:path w="21600" h="21430" extrusionOk="0">
                  <a:moveTo>
                    <a:pt x="0" y="10755"/>
                  </a:moveTo>
                  <a:lnTo>
                    <a:pt x="3594" y="0"/>
                  </a:lnTo>
                  <a:lnTo>
                    <a:pt x="18016" y="0"/>
                  </a:lnTo>
                  <a:lnTo>
                    <a:pt x="21600" y="10675"/>
                  </a:lnTo>
                  <a:lnTo>
                    <a:pt x="17571" y="12969"/>
                  </a:lnTo>
                  <a:cubicBezTo>
                    <a:pt x="17291" y="13139"/>
                    <a:pt x="17076" y="13534"/>
                    <a:pt x="16996" y="14026"/>
                  </a:cubicBezTo>
                  <a:cubicBezTo>
                    <a:pt x="16884" y="14710"/>
                    <a:pt x="17022" y="15328"/>
                    <a:pt x="17352" y="15705"/>
                  </a:cubicBezTo>
                  <a:cubicBezTo>
                    <a:pt x="17490" y="15863"/>
                    <a:pt x="17656" y="15952"/>
                    <a:pt x="17814" y="16072"/>
                  </a:cubicBezTo>
                  <a:cubicBezTo>
                    <a:pt x="18003" y="16217"/>
                    <a:pt x="18178" y="16405"/>
                    <a:pt x="18324" y="16640"/>
                  </a:cubicBezTo>
                  <a:cubicBezTo>
                    <a:pt x="18502" y="16929"/>
                    <a:pt x="18633" y="17271"/>
                    <a:pt x="18719" y="17642"/>
                  </a:cubicBezTo>
                  <a:cubicBezTo>
                    <a:pt x="18808" y="18027"/>
                    <a:pt x="18850" y="18449"/>
                    <a:pt x="18828" y="18869"/>
                  </a:cubicBezTo>
                  <a:cubicBezTo>
                    <a:pt x="18766" y="20036"/>
                    <a:pt x="18314" y="20912"/>
                    <a:pt x="17738" y="21262"/>
                  </a:cubicBezTo>
                  <a:cubicBezTo>
                    <a:pt x="17183" y="21600"/>
                    <a:pt x="16531" y="21437"/>
                    <a:pt x="16006" y="20705"/>
                  </a:cubicBezTo>
                  <a:cubicBezTo>
                    <a:pt x="15717" y="20302"/>
                    <a:pt x="15494" y="19710"/>
                    <a:pt x="15463" y="19047"/>
                  </a:cubicBezTo>
                  <a:cubicBezTo>
                    <a:pt x="15438" y="18518"/>
                    <a:pt x="15527" y="17977"/>
                    <a:pt x="15495" y="17481"/>
                  </a:cubicBezTo>
                  <a:cubicBezTo>
                    <a:pt x="15455" y="16874"/>
                    <a:pt x="15259" y="16385"/>
                    <a:pt x="14872" y="16159"/>
                  </a:cubicBezTo>
                  <a:cubicBezTo>
                    <a:pt x="14591" y="15995"/>
                    <a:pt x="14281" y="16101"/>
                    <a:pt x="14058" y="16438"/>
                  </a:cubicBezTo>
                  <a:lnTo>
                    <a:pt x="10841" y="21385"/>
                  </a:lnTo>
                  <a:lnTo>
                    <a:pt x="6605" y="18884"/>
                  </a:lnTo>
                  <a:cubicBezTo>
                    <a:pt x="6301" y="18607"/>
                    <a:pt x="6145" y="18013"/>
                    <a:pt x="6225" y="17440"/>
                  </a:cubicBezTo>
                  <a:cubicBezTo>
                    <a:pt x="6276" y="17076"/>
                    <a:pt x="6396" y="16810"/>
                    <a:pt x="6559" y="16603"/>
                  </a:cubicBezTo>
                  <a:cubicBezTo>
                    <a:pt x="6745" y="16367"/>
                    <a:pt x="6979" y="16227"/>
                    <a:pt x="7187" y="16017"/>
                  </a:cubicBezTo>
                  <a:cubicBezTo>
                    <a:pt x="7682" y="15516"/>
                    <a:pt x="8000" y="14675"/>
                    <a:pt x="8030" y="13711"/>
                  </a:cubicBezTo>
                  <a:cubicBezTo>
                    <a:pt x="8071" y="12354"/>
                    <a:pt x="7689" y="11271"/>
                    <a:pt x="7104" y="10721"/>
                  </a:cubicBezTo>
                  <a:cubicBezTo>
                    <a:pt x="6712" y="10352"/>
                    <a:pt x="6251" y="10252"/>
                    <a:pt x="5834" y="10390"/>
                  </a:cubicBezTo>
                  <a:cubicBezTo>
                    <a:pt x="5401" y="10532"/>
                    <a:pt x="5008" y="10939"/>
                    <a:pt x="4703" y="11646"/>
                  </a:cubicBezTo>
                  <a:cubicBezTo>
                    <a:pt x="4486" y="12152"/>
                    <a:pt x="4392" y="12799"/>
                    <a:pt x="4399" y="13447"/>
                  </a:cubicBezTo>
                  <a:cubicBezTo>
                    <a:pt x="4406" y="14057"/>
                    <a:pt x="4500" y="14655"/>
                    <a:pt x="4303" y="15191"/>
                  </a:cubicBezTo>
                  <a:cubicBezTo>
                    <a:pt x="4183" y="15518"/>
                    <a:pt x="3992" y="15710"/>
                    <a:pt x="3790" y="15772"/>
                  </a:cubicBezTo>
                  <a:cubicBezTo>
                    <a:pt x="3562" y="15842"/>
                    <a:pt x="3317" y="15746"/>
                    <a:pt x="3122" y="15464"/>
                  </a:cubicBezTo>
                  <a:lnTo>
                    <a:pt x="0" y="10755"/>
                  </a:lnTo>
                  <a:close/>
                </a:path>
              </a:pathLst>
            </a:custGeom>
            <a:solidFill>
              <a:schemeClr val="accent2">
                <a:lumMod val="20000"/>
                <a:lumOff val="80000"/>
              </a:schemeClr>
            </a:solidFill>
            <a:ln w="12700" cap="flat">
              <a:noFill/>
              <a:miter lim="400000"/>
            </a:ln>
            <a:effectLst/>
          </p:spPr>
          <p:txBody>
            <a:bodyPr wrap="square" lIns="35719" tIns="35719" rIns="35719" bIns="35719" numCol="1" anchor="ctr">
              <a:noAutofit/>
            </a:bodyPr>
            <a:lstStyle/>
            <a:p>
              <a:pPr defTabSz="410766">
                <a:defRPr sz="3200"/>
              </a:pPr>
              <a:endParaRPr sz="1600">
                <a:solidFill>
                  <a:prstClr val="black"/>
                </a:solidFill>
              </a:endParaRPr>
            </a:p>
          </p:txBody>
        </p:sp>
        <p:sp>
          <p:nvSpPr>
            <p:cNvPr id="303" name="Shape 303"/>
            <p:cNvSpPr/>
            <p:nvPr/>
          </p:nvSpPr>
          <p:spPr>
            <a:xfrm>
              <a:off x="0" y="1609354"/>
              <a:ext cx="4124659" cy="5155488"/>
            </a:xfrm>
            <a:custGeom>
              <a:avLst/>
              <a:gdLst/>
              <a:ahLst/>
              <a:cxnLst>
                <a:cxn ang="0">
                  <a:pos x="wd2" y="hd2"/>
                </a:cxn>
                <a:cxn ang="5400000">
                  <a:pos x="wd2" y="hd2"/>
                </a:cxn>
                <a:cxn ang="10800000">
                  <a:pos x="wd2" y="hd2"/>
                </a:cxn>
                <a:cxn ang="16200000">
                  <a:pos x="wd2" y="hd2"/>
                </a:cxn>
              </a:cxnLst>
              <a:rect l="0" t="0" r="r" b="b"/>
              <a:pathLst>
                <a:path w="21506" h="21509" extrusionOk="0">
                  <a:moveTo>
                    <a:pt x="0" y="7411"/>
                  </a:moveTo>
                  <a:lnTo>
                    <a:pt x="5053" y="287"/>
                  </a:lnTo>
                  <a:lnTo>
                    <a:pt x="9673" y="3498"/>
                  </a:lnTo>
                  <a:cubicBezTo>
                    <a:pt x="9963" y="3647"/>
                    <a:pt x="10330" y="3657"/>
                    <a:pt x="10633" y="3526"/>
                  </a:cubicBezTo>
                  <a:cubicBezTo>
                    <a:pt x="10986" y="3373"/>
                    <a:pt x="11143" y="3134"/>
                    <a:pt x="11195" y="2846"/>
                  </a:cubicBezTo>
                  <a:cubicBezTo>
                    <a:pt x="11259" y="2493"/>
                    <a:pt x="11140" y="2104"/>
                    <a:pt x="11177" y="1732"/>
                  </a:cubicBezTo>
                  <a:cubicBezTo>
                    <a:pt x="11267" y="847"/>
                    <a:pt x="12141" y="215"/>
                    <a:pt x="13240" y="44"/>
                  </a:cubicBezTo>
                  <a:cubicBezTo>
                    <a:pt x="14112" y="-91"/>
                    <a:pt x="14995" y="84"/>
                    <a:pt x="15613" y="550"/>
                  </a:cubicBezTo>
                  <a:cubicBezTo>
                    <a:pt x="16230" y="1016"/>
                    <a:pt x="16485" y="1658"/>
                    <a:pt x="16444" y="2260"/>
                  </a:cubicBezTo>
                  <a:cubicBezTo>
                    <a:pt x="16403" y="2867"/>
                    <a:pt x="16056" y="3450"/>
                    <a:pt x="15372" y="3821"/>
                  </a:cubicBezTo>
                  <a:cubicBezTo>
                    <a:pt x="15195" y="3918"/>
                    <a:pt x="14996" y="3998"/>
                    <a:pt x="14796" y="4072"/>
                  </a:cubicBezTo>
                  <a:cubicBezTo>
                    <a:pt x="14592" y="4148"/>
                    <a:pt x="14387" y="4218"/>
                    <a:pt x="14223" y="4330"/>
                  </a:cubicBezTo>
                  <a:cubicBezTo>
                    <a:pt x="13961" y="4510"/>
                    <a:pt x="13832" y="4751"/>
                    <a:pt x="13865" y="5034"/>
                  </a:cubicBezTo>
                  <a:cubicBezTo>
                    <a:pt x="13895" y="5292"/>
                    <a:pt x="14074" y="5524"/>
                    <a:pt x="14348" y="5662"/>
                  </a:cubicBezTo>
                  <a:lnTo>
                    <a:pt x="20428" y="7313"/>
                  </a:lnTo>
                  <a:lnTo>
                    <a:pt x="21483" y="12221"/>
                  </a:lnTo>
                  <a:cubicBezTo>
                    <a:pt x="21600" y="12645"/>
                    <a:pt x="21265" y="13065"/>
                    <a:pt x="20735" y="13160"/>
                  </a:cubicBezTo>
                  <a:cubicBezTo>
                    <a:pt x="20076" y="13278"/>
                    <a:pt x="19598" y="12888"/>
                    <a:pt x="19023" y="12653"/>
                  </a:cubicBezTo>
                  <a:cubicBezTo>
                    <a:pt x="18377" y="12390"/>
                    <a:pt x="17637" y="12335"/>
                    <a:pt x="16971" y="12516"/>
                  </a:cubicBezTo>
                  <a:cubicBezTo>
                    <a:pt x="15790" y="12839"/>
                    <a:pt x="15095" y="13646"/>
                    <a:pt x="15068" y="14520"/>
                  </a:cubicBezTo>
                  <a:cubicBezTo>
                    <a:pt x="15053" y="15021"/>
                    <a:pt x="15277" y="15516"/>
                    <a:pt x="15726" y="15926"/>
                  </a:cubicBezTo>
                  <a:cubicBezTo>
                    <a:pt x="16160" y="16323"/>
                    <a:pt x="16732" y="16543"/>
                    <a:pt x="17330" y="16603"/>
                  </a:cubicBezTo>
                  <a:cubicBezTo>
                    <a:pt x="17811" y="16652"/>
                    <a:pt x="18317" y="16597"/>
                    <a:pt x="18798" y="16420"/>
                  </a:cubicBezTo>
                  <a:cubicBezTo>
                    <a:pt x="19373" y="16209"/>
                    <a:pt x="19834" y="15804"/>
                    <a:pt x="20487" y="15870"/>
                  </a:cubicBezTo>
                  <a:cubicBezTo>
                    <a:pt x="21162" y="15937"/>
                    <a:pt x="21589" y="16485"/>
                    <a:pt x="21367" y="16999"/>
                  </a:cubicBezTo>
                  <a:lnTo>
                    <a:pt x="20137" y="21509"/>
                  </a:lnTo>
                  <a:lnTo>
                    <a:pt x="10103" y="21509"/>
                  </a:lnTo>
                  <a:lnTo>
                    <a:pt x="0" y="7411"/>
                  </a:lnTo>
                  <a:close/>
                </a:path>
              </a:pathLst>
            </a:custGeom>
            <a:solidFill>
              <a:srgbClr val="0F4162"/>
            </a:solidFill>
            <a:ln w="12700" cap="flat">
              <a:noFill/>
              <a:miter lim="400000"/>
            </a:ln>
            <a:effectLst/>
          </p:spPr>
          <p:txBody>
            <a:bodyPr wrap="square" lIns="35719" tIns="35719" rIns="35719" bIns="35719" numCol="1" anchor="ctr">
              <a:noAutofit/>
            </a:bodyPr>
            <a:lstStyle/>
            <a:p>
              <a:pPr defTabSz="410766">
                <a:defRPr sz="3200"/>
              </a:pPr>
              <a:endParaRPr sz="1600">
                <a:solidFill>
                  <a:prstClr val="black"/>
                </a:solidFill>
              </a:endParaRPr>
            </a:p>
          </p:txBody>
        </p:sp>
        <p:sp>
          <p:nvSpPr>
            <p:cNvPr id="304" name="Shape 304"/>
            <p:cNvSpPr/>
            <p:nvPr/>
          </p:nvSpPr>
          <p:spPr>
            <a:xfrm>
              <a:off x="2872589" y="1673170"/>
              <a:ext cx="4909789" cy="5091818"/>
            </a:xfrm>
            <a:custGeom>
              <a:avLst/>
              <a:gdLst/>
              <a:ahLst/>
              <a:cxnLst>
                <a:cxn ang="0">
                  <a:pos x="wd2" y="hd2"/>
                </a:cxn>
                <a:cxn ang="5400000">
                  <a:pos x="wd2" y="hd2"/>
                </a:cxn>
                <a:cxn ang="10800000">
                  <a:pos x="wd2" y="hd2"/>
                </a:cxn>
                <a:cxn ang="16200000">
                  <a:pos x="wd2" y="hd2"/>
                </a:cxn>
              </a:cxnLst>
              <a:rect l="0" t="0" r="r" b="b"/>
              <a:pathLst>
                <a:path w="21464" h="21600" extrusionOk="0">
                  <a:moveTo>
                    <a:pt x="17188" y="0"/>
                  </a:moveTo>
                  <a:lnTo>
                    <a:pt x="21464" y="7261"/>
                  </a:lnTo>
                  <a:lnTo>
                    <a:pt x="12919" y="21600"/>
                  </a:lnTo>
                  <a:lnTo>
                    <a:pt x="4270" y="21600"/>
                  </a:lnTo>
                  <a:lnTo>
                    <a:pt x="5238" y="17057"/>
                  </a:lnTo>
                  <a:cubicBezTo>
                    <a:pt x="5322" y="16823"/>
                    <a:pt x="5296" y="16580"/>
                    <a:pt x="5189" y="16378"/>
                  </a:cubicBezTo>
                  <a:cubicBezTo>
                    <a:pt x="5096" y="16202"/>
                    <a:pt x="4938" y="16052"/>
                    <a:pt x="4724" y="15989"/>
                  </a:cubicBezTo>
                  <a:cubicBezTo>
                    <a:pt x="4264" y="15853"/>
                    <a:pt x="3852" y="16200"/>
                    <a:pt x="3430" y="16427"/>
                  </a:cubicBezTo>
                  <a:cubicBezTo>
                    <a:pt x="2679" y="16831"/>
                    <a:pt x="1754" y="16832"/>
                    <a:pt x="1022" y="16375"/>
                  </a:cubicBezTo>
                  <a:cubicBezTo>
                    <a:pt x="252" y="15895"/>
                    <a:pt x="-136" y="15007"/>
                    <a:pt x="44" y="14136"/>
                  </a:cubicBezTo>
                  <a:cubicBezTo>
                    <a:pt x="205" y="13477"/>
                    <a:pt x="641" y="12912"/>
                    <a:pt x="1247" y="12576"/>
                  </a:cubicBezTo>
                  <a:cubicBezTo>
                    <a:pt x="1864" y="12234"/>
                    <a:pt x="2579" y="12161"/>
                    <a:pt x="3222" y="12440"/>
                  </a:cubicBezTo>
                  <a:cubicBezTo>
                    <a:pt x="3646" y="12623"/>
                    <a:pt x="4005" y="12961"/>
                    <a:pt x="4463" y="13039"/>
                  </a:cubicBezTo>
                  <a:cubicBezTo>
                    <a:pt x="4662" y="13074"/>
                    <a:pt x="4869" y="13054"/>
                    <a:pt x="5046" y="12959"/>
                  </a:cubicBezTo>
                  <a:cubicBezTo>
                    <a:pt x="5319" y="12811"/>
                    <a:pt x="5466" y="12512"/>
                    <a:pt x="5409" y="12214"/>
                  </a:cubicBezTo>
                  <a:lnTo>
                    <a:pt x="4506" y="7126"/>
                  </a:lnTo>
                  <a:lnTo>
                    <a:pt x="8287" y="3831"/>
                  </a:lnTo>
                  <a:cubicBezTo>
                    <a:pt x="8645" y="3484"/>
                    <a:pt x="9212" y="3446"/>
                    <a:pt x="9616" y="3741"/>
                  </a:cubicBezTo>
                  <a:cubicBezTo>
                    <a:pt x="10039" y="4049"/>
                    <a:pt x="10124" y="4533"/>
                    <a:pt x="10101" y="5034"/>
                  </a:cubicBezTo>
                  <a:cubicBezTo>
                    <a:pt x="10088" y="5319"/>
                    <a:pt x="10039" y="5610"/>
                    <a:pt x="10101" y="5883"/>
                  </a:cubicBezTo>
                  <a:cubicBezTo>
                    <a:pt x="10166" y="6173"/>
                    <a:pt x="10343" y="6415"/>
                    <a:pt x="10571" y="6609"/>
                  </a:cubicBezTo>
                  <a:cubicBezTo>
                    <a:pt x="10920" y="6907"/>
                    <a:pt x="11295" y="7092"/>
                    <a:pt x="11695" y="7142"/>
                  </a:cubicBezTo>
                  <a:cubicBezTo>
                    <a:pt x="12079" y="7191"/>
                    <a:pt x="12480" y="7117"/>
                    <a:pt x="12827" y="6943"/>
                  </a:cubicBezTo>
                  <a:cubicBezTo>
                    <a:pt x="13511" y="6601"/>
                    <a:pt x="13974" y="5891"/>
                    <a:pt x="13822" y="5049"/>
                  </a:cubicBezTo>
                  <a:cubicBezTo>
                    <a:pt x="13746" y="4631"/>
                    <a:pt x="13505" y="4301"/>
                    <a:pt x="13159" y="4057"/>
                  </a:cubicBezTo>
                  <a:cubicBezTo>
                    <a:pt x="12889" y="3866"/>
                    <a:pt x="12558" y="3736"/>
                    <a:pt x="12274" y="3546"/>
                  </a:cubicBezTo>
                  <a:cubicBezTo>
                    <a:pt x="11935" y="3319"/>
                    <a:pt x="11674" y="3024"/>
                    <a:pt x="11623" y="2620"/>
                  </a:cubicBezTo>
                  <a:cubicBezTo>
                    <a:pt x="11562" y="2133"/>
                    <a:pt x="11860" y="1671"/>
                    <a:pt x="12338" y="1513"/>
                  </a:cubicBezTo>
                  <a:lnTo>
                    <a:pt x="17188" y="0"/>
                  </a:lnTo>
                  <a:close/>
                </a:path>
              </a:pathLst>
            </a:custGeom>
            <a:solidFill>
              <a:srgbClr val="336B90"/>
            </a:solidFill>
            <a:ln w="12700" cap="flat">
              <a:noFill/>
              <a:miter lim="400000"/>
            </a:ln>
            <a:effectLst/>
          </p:spPr>
          <p:txBody>
            <a:bodyPr wrap="square" lIns="35719" tIns="35719" rIns="35719" bIns="35719" numCol="1" anchor="ctr">
              <a:noAutofit/>
            </a:bodyPr>
            <a:lstStyle/>
            <a:p>
              <a:pPr defTabSz="410766">
                <a:defRPr sz="3200"/>
              </a:pPr>
              <a:endParaRPr sz="1600">
                <a:solidFill>
                  <a:prstClr val="black"/>
                </a:solidFill>
              </a:endParaRPr>
            </a:p>
          </p:txBody>
        </p:sp>
      </p:grpSp>
      <p:sp>
        <p:nvSpPr>
          <p:cNvPr id="2" name="TextBox 1"/>
          <p:cNvSpPr txBox="1"/>
          <p:nvPr/>
        </p:nvSpPr>
        <p:spPr>
          <a:xfrm>
            <a:off x="424040" y="6455263"/>
            <a:ext cx="10400843" cy="26674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en-US" sz="1400" dirty="0">
                <a:solidFill>
                  <a:prstClr val="black"/>
                </a:solidFill>
              </a:rPr>
              <a:t>(American College of Obstetricians and Gynecologists, 2017; </a:t>
            </a:r>
            <a:r>
              <a:rPr lang="en-US" sz="1400" dirty="0" err="1">
                <a:solidFill>
                  <a:prstClr val="black"/>
                </a:solidFill>
                <a:cs typeface="Arial" panose="020B0604020202020204" pitchFamily="34" charset="0"/>
              </a:rPr>
              <a:t>Bandstra</a:t>
            </a:r>
            <a:r>
              <a:rPr lang="en-US" sz="1400" dirty="0">
                <a:solidFill>
                  <a:prstClr val="black"/>
                </a:solidFill>
                <a:cs typeface="Arial" panose="020B0604020202020204" pitchFamily="34" charset="0"/>
              </a:rPr>
              <a:t> </a:t>
            </a:r>
            <a:r>
              <a:rPr lang="en-US" sz="1400" dirty="0">
                <a:solidFill>
                  <a:prstClr val="black"/>
                </a:solidFill>
              </a:rPr>
              <a:t>et al., 2010; </a:t>
            </a:r>
            <a:r>
              <a:rPr lang="en-US" sz="1400" dirty="0" err="1">
                <a:solidFill>
                  <a:prstClr val="black"/>
                </a:solidFill>
              </a:rPr>
              <a:t>Baldacchino</a:t>
            </a:r>
            <a:r>
              <a:rPr lang="en-US" sz="1400" dirty="0">
                <a:solidFill>
                  <a:prstClr val="black"/>
                </a:solidFill>
              </a:rPr>
              <a:t> et al., 2014; Nygaard et al., 2016)</a:t>
            </a:r>
          </a:p>
        </p:txBody>
      </p:sp>
      <p:sp>
        <p:nvSpPr>
          <p:cNvPr id="3" name="Title 2">
            <a:extLst>
              <a:ext uri="{FF2B5EF4-FFF2-40B4-BE49-F238E27FC236}">
                <a16:creationId xmlns:a16="http://schemas.microsoft.com/office/drawing/2014/main" xmlns="" id="{F3DEA974-642A-6B4C-8548-5D564597D95C}"/>
              </a:ext>
            </a:extLst>
          </p:cNvPr>
          <p:cNvSpPr>
            <a:spLocks noGrp="1"/>
          </p:cNvSpPr>
          <p:nvPr>
            <p:ph type="title"/>
          </p:nvPr>
        </p:nvSpPr>
        <p:spPr/>
        <p:txBody>
          <a:bodyPr/>
          <a:lstStyle/>
          <a:p>
            <a:r>
              <a:rPr lang="en-US" dirty="0">
                <a:solidFill>
                  <a:prstClr val="white"/>
                </a:solidFill>
              </a:rPr>
              <a:t>Complex Interplay of Factors</a:t>
            </a:r>
            <a:endParaRPr lang="en-US" dirty="0"/>
          </a:p>
        </p:txBody>
      </p:sp>
      <p:sp>
        <p:nvSpPr>
          <p:cNvPr id="10" name="Content Placeholder 9">
            <a:extLst>
              <a:ext uri="{FF2B5EF4-FFF2-40B4-BE49-F238E27FC236}">
                <a16:creationId xmlns:a16="http://schemas.microsoft.com/office/drawing/2014/main" xmlns="" id="{B5D202C7-7F36-904C-89CE-2708734DC11A}"/>
              </a:ext>
            </a:extLst>
          </p:cNvPr>
          <p:cNvSpPr>
            <a:spLocks noGrp="1"/>
          </p:cNvSpPr>
          <p:nvPr>
            <p:ph idx="1"/>
          </p:nvPr>
        </p:nvSpPr>
        <p:spPr>
          <a:xfrm>
            <a:off x="363072" y="1680882"/>
            <a:ext cx="7906869" cy="4496081"/>
          </a:xfrm>
        </p:spPr>
        <p:txBody>
          <a:bodyPr>
            <a:normAutofit/>
          </a:bodyPr>
          <a:lstStyle/>
          <a:p>
            <a:pPr marL="0" lvl="1" indent="0">
              <a:spcBef>
                <a:spcPts val="600"/>
              </a:spcBef>
              <a:spcAft>
                <a:spcPts val="600"/>
              </a:spcAft>
              <a:buNone/>
              <a:defRPr/>
            </a:pPr>
            <a:r>
              <a:rPr lang="en-US" sz="2200" b="1" dirty="0">
                <a:solidFill>
                  <a:prstClr val="black"/>
                </a:solidFill>
                <a:latin typeface="Arial" panose="020B0604020202020204" pitchFamily="34" charset="0"/>
                <a:cs typeface="Arial" panose="020B0604020202020204" pitchFamily="34" charset="0"/>
              </a:rPr>
              <a:t>Interaction of various prenatal and environmental factors:</a:t>
            </a:r>
          </a:p>
          <a:p>
            <a:pPr marL="239713" lvl="1" indent="-239713">
              <a:spcBef>
                <a:spcPts val="600"/>
              </a:spcBef>
              <a:spcAft>
                <a:spcPts val="600"/>
              </a:spcAft>
              <a:defRPr/>
            </a:pPr>
            <a:r>
              <a:rPr lang="en-US" sz="2200" dirty="0">
                <a:solidFill>
                  <a:prstClr val="black"/>
                </a:solidFill>
                <a:cs typeface="Arial" panose="020B0604020202020204" pitchFamily="34" charset="0"/>
              </a:rPr>
              <a:t>Family characteristics</a:t>
            </a:r>
          </a:p>
          <a:p>
            <a:pPr marL="239713" lvl="1" indent="-239713">
              <a:spcBef>
                <a:spcPts val="600"/>
              </a:spcBef>
              <a:spcAft>
                <a:spcPts val="600"/>
              </a:spcAft>
              <a:defRPr/>
            </a:pPr>
            <a:r>
              <a:rPr lang="en-US" sz="2200" dirty="0">
                <a:solidFill>
                  <a:prstClr val="black"/>
                </a:solidFill>
                <a:cs typeface="Arial" panose="020B0604020202020204" pitchFamily="34" charset="0"/>
              </a:rPr>
              <a:t>Family trauma</a:t>
            </a:r>
          </a:p>
          <a:p>
            <a:pPr marL="239713" lvl="1" indent="-239713">
              <a:spcBef>
                <a:spcPts val="600"/>
              </a:spcBef>
              <a:spcAft>
                <a:spcPts val="600"/>
              </a:spcAft>
              <a:defRPr/>
            </a:pPr>
            <a:r>
              <a:rPr lang="en-US" sz="2200" dirty="0">
                <a:solidFill>
                  <a:prstClr val="black"/>
                </a:solidFill>
                <a:cs typeface="Arial" panose="020B0604020202020204" pitchFamily="34" charset="0"/>
              </a:rPr>
              <a:t>Prenatal care</a:t>
            </a:r>
          </a:p>
          <a:p>
            <a:pPr marL="239713" lvl="1" indent="-239713">
              <a:spcBef>
                <a:spcPts val="600"/>
              </a:spcBef>
              <a:spcAft>
                <a:spcPts val="600"/>
              </a:spcAft>
              <a:defRPr/>
            </a:pPr>
            <a:r>
              <a:rPr lang="en-US" sz="2200" dirty="0">
                <a:solidFill>
                  <a:prstClr val="black"/>
                </a:solidFill>
                <a:cs typeface="Arial" panose="020B0604020202020204" pitchFamily="34" charset="0"/>
              </a:rPr>
              <a:t>Exposure to multiple substances (alcohol and tobacco)</a:t>
            </a:r>
          </a:p>
          <a:p>
            <a:pPr marL="239713" lvl="1" indent="-239713">
              <a:spcBef>
                <a:spcPts val="600"/>
              </a:spcBef>
              <a:spcAft>
                <a:spcPts val="600"/>
              </a:spcAft>
              <a:defRPr/>
            </a:pPr>
            <a:r>
              <a:rPr lang="en-US" sz="2200" dirty="0">
                <a:solidFill>
                  <a:prstClr val="black"/>
                </a:solidFill>
                <a:cs typeface="Arial" panose="020B0604020202020204" pitchFamily="34" charset="0"/>
              </a:rPr>
              <a:t>Early childhood experiences in bonding with parents </a:t>
            </a:r>
            <a:br>
              <a:rPr lang="en-US" sz="2200" dirty="0">
                <a:solidFill>
                  <a:prstClr val="black"/>
                </a:solidFill>
                <a:cs typeface="Arial" panose="020B0604020202020204" pitchFamily="34" charset="0"/>
              </a:rPr>
            </a:br>
            <a:r>
              <a:rPr lang="en-US" sz="2200" dirty="0">
                <a:solidFill>
                  <a:prstClr val="black"/>
                </a:solidFill>
                <a:cs typeface="Arial" panose="020B0604020202020204" pitchFamily="34" charset="0"/>
              </a:rPr>
              <a:t>and caregivers </a:t>
            </a:r>
          </a:p>
          <a:p>
            <a:pPr marL="239713" lvl="1" indent="-239713">
              <a:spcBef>
                <a:spcPts val="600"/>
              </a:spcBef>
              <a:spcAft>
                <a:spcPts val="600"/>
              </a:spcAft>
              <a:defRPr/>
            </a:pPr>
            <a:r>
              <a:rPr lang="en-US" sz="2200" dirty="0">
                <a:solidFill>
                  <a:prstClr val="black"/>
                </a:solidFill>
                <a:cs typeface="Arial" panose="020B0604020202020204" pitchFamily="34" charset="0"/>
              </a:rPr>
              <a:t>Other health and psychosocial factors</a:t>
            </a:r>
            <a:endParaRPr lang="en-US" sz="2200" dirty="0">
              <a:solidFill>
                <a:srgbClr val="55738D"/>
              </a:solidFill>
              <a:cs typeface="Arial" panose="020B0604020202020204" pitchFamily="34" charset="0"/>
            </a:endParaRPr>
          </a:p>
          <a:p>
            <a:endParaRPr lang="en-US" dirty="0"/>
          </a:p>
        </p:txBody>
      </p:sp>
    </p:spTree>
    <p:extLst>
      <p:ext uri="{BB962C8B-B14F-4D97-AF65-F5344CB8AC3E}">
        <p14:creationId xmlns:p14="http://schemas.microsoft.com/office/powerpoint/2010/main" val="425196524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8867553"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8735" y="2757862"/>
            <a:ext cx="7682023" cy="2308324"/>
          </a:xfrm>
          <a:prstGeom prst="rect">
            <a:avLst/>
          </a:prstGeom>
          <a:noFill/>
        </p:spPr>
        <p:txBody>
          <a:bodyPr wrap="square" rtlCol="0">
            <a:spAutoFit/>
          </a:bodyPr>
          <a:lstStyle/>
          <a:p>
            <a:r>
              <a:rPr lang="en-US" sz="4800" dirty="0">
                <a:solidFill>
                  <a:schemeClr val="bg1"/>
                </a:solidFill>
                <a:latin typeface="Arial" panose="020B0604020202020204" pitchFamily="34" charset="0"/>
                <a:cs typeface="Arial" panose="020B0604020202020204" pitchFamily="34" charset="0"/>
              </a:rPr>
              <a:t>Effects of Parental Substance Use Disorders on Children</a:t>
            </a:r>
            <a:endParaRPr lang="en-US" sz="4800" b="1" dirty="0">
              <a:solidFill>
                <a:schemeClr val="bg1"/>
              </a:solidFill>
              <a:latin typeface="Arial" panose="020B0604020202020204" pitchFamily="34" charset="0"/>
              <a:cs typeface="Arial" panose="020B0604020202020204" pitchFamily="34" charset="0"/>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48686"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43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Line graph of showing prevalence of parental alcohol or other drug use as a contributing factor for removal in the United states, 2000-2017. Y-axis shows percentages 0 to 40. X-axis shows years 2000 to 2017. Year 2000 is 18.5%. Year 2001 Is 19.6%. Year 2002 is 21.9%. Year 2003 is 23.0%. Year 2004 is 23.9%. Year 2005 is 24.7%. Year 2006 is 25.9%. Year 2007 is 26.5%. Year 2008 is 26.0%. Year 2009 is 26.2%. Year 2010 is 28.5%. Year 2011 is 29.5%. Year 2012 is 30.7%. Year 2013 is 31.3%. Year 2014 is 32.2%. Year 2015 is 34.4%. Year 2016 is 35.3%. Year 2017 is 37.7%. "/>
          <p:cNvGraphicFramePr/>
          <p:nvPr>
            <p:extLst>
              <p:ext uri="{D42A27DB-BD31-4B8C-83A1-F6EECF244321}">
                <p14:modId xmlns:p14="http://schemas.microsoft.com/office/powerpoint/2010/main" val="591564937"/>
              </p:ext>
            </p:extLst>
          </p:nvPr>
        </p:nvGraphicFramePr>
        <p:xfrm>
          <a:off x="230476" y="1532640"/>
          <a:ext cx="11694077" cy="480521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36605" y="6465512"/>
            <a:ext cx="6939684" cy="276999"/>
          </a:xfrm>
          <a:prstGeom prst="rect">
            <a:avLst/>
          </a:prstGeom>
          <a:noFill/>
        </p:spPr>
        <p:txBody>
          <a:bodyPr wrap="square" rtlCol="0">
            <a:spAutoFit/>
          </a:bodyPr>
          <a:lstStyle/>
          <a:p>
            <a:r>
              <a:rPr lang="en-US" sz="1200" i="1" dirty="0"/>
              <a:t>Note: Estimates based on </a:t>
            </a:r>
            <a:r>
              <a:rPr lang="en-US" sz="1200" b="1" i="1" u="sng" dirty="0"/>
              <a:t>all children in out-of-home care at some point</a:t>
            </a:r>
            <a:r>
              <a:rPr lang="en-US" sz="1200" b="1" i="1" dirty="0"/>
              <a:t> </a:t>
            </a:r>
            <a:r>
              <a:rPr lang="en-US" sz="1200" i="1" dirty="0"/>
              <a:t>during the fiscal year.</a:t>
            </a:r>
          </a:p>
        </p:txBody>
      </p:sp>
      <p:sp>
        <p:nvSpPr>
          <p:cNvPr id="9" name="Rectangle 8"/>
          <p:cNvSpPr/>
          <p:nvPr/>
        </p:nvSpPr>
        <p:spPr>
          <a:xfrm>
            <a:off x="3604223" y="4655384"/>
            <a:ext cx="8044189" cy="430887"/>
          </a:xfrm>
          <a:prstGeom prst="rect">
            <a:avLst/>
          </a:prstGeom>
          <a:solidFill>
            <a:schemeClr val="bg1">
              <a:alpha val="39000"/>
            </a:schemeClr>
          </a:solidFill>
        </p:spPr>
        <p:txBody>
          <a:bodyPr wrap="none">
            <a:spAutoFit/>
          </a:bodyPr>
          <a:lstStyle/>
          <a:p>
            <a:pPr algn="ctr" defTabSz="412750" hangingPunct="0"/>
            <a:r>
              <a:rPr lang="en-US" sz="2200" b="1" kern="0" dirty="0">
                <a:solidFill>
                  <a:srgbClr val="0F4263"/>
                </a:solidFill>
                <a:latin typeface="Arial" panose="020B0604020202020204" pitchFamily="34" charset="0"/>
                <a:cs typeface="Arial" panose="020B0604020202020204" pitchFamily="34" charset="0"/>
                <a:sym typeface="Helvetica Light"/>
              </a:rPr>
              <a:t>Number of Children in Out-of-Home Care in 2017 = 690,627</a:t>
            </a:r>
          </a:p>
        </p:txBody>
      </p:sp>
      <p:sp>
        <p:nvSpPr>
          <p:cNvPr id="10" name="TextBox 9"/>
          <p:cNvSpPr txBox="1"/>
          <p:nvPr/>
        </p:nvSpPr>
        <p:spPr>
          <a:xfrm>
            <a:off x="7597588" y="6477454"/>
            <a:ext cx="4437531" cy="276999"/>
          </a:xfrm>
          <a:prstGeom prst="rect">
            <a:avLst/>
          </a:prstGeom>
          <a:noFill/>
        </p:spPr>
        <p:txBody>
          <a:bodyPr wrap="square" rtlCol="0">
            <a:spAutoFit/>
          </a:bodyPr>
          <a:lstStyle/>
          <a:p>
            <a:r>
              <a:rPr lang="en-US" sz="1200" dirty="0">
                <a:solidFill>
                  <a:prstClr val="black"/>
                </a:solidFill>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U.S. Department of Health and Human Services, 2018a)</a:t>
            </a:r>
            <a:endParaRPr lang="en-US" sz="1200" dirty="0">
              <a:solidFill>
                <a:prstClr val="black"/>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228CC483-97DE-D149-BD16-9DF991D7BCFB}"/>
              </a:ext>
            </a:extLst>
          </p:cNvPr>
          <p:cNvSpPr>
            <a:spLocks noGrp="1"/>
          </p:cNvSpPr>
          <p:nvPr>
            <p:ph type="title"/>
          </p:nvPr>
        </p:nvSpPr>
        <p:spPr/>
        <p:txBody>
          <a:bodyPr>
            <a:normAutofit/>
          </a:bodyPr>
          <a:lstStyle/>
          <a:p>
            <a:r>
              <a:rPr lang="en-US" dirty="0">
                <a:solidFill>
                  <a:prstClr val="white">
                    <a:lumMod val="95000"/>
                  </a:prstClr>
                </a:solidFill>
                <a:latin typeface="Arial" panose="020B0604020202020204" pitchFamily="34" charset="0"/>
                <a:cs typeface="Arial" panose="020B0604020202020204" pitchFamily="34" charset="0"/>
                <a:sym typeface="Helvetica Light"/>
              </a:rPr>
              <a:t>Prevalence of Parental Alcohol or Other Drug Use as a Contributing Factor for Removal in the United States, 2000–2017</a:t>
            </a:r>
            <a:endParaRPr lang="en-US" dirty="0"/>
          </a:p>
        </p:txBody>
      </p:sp>
    </p:spTree>
    <p:extLst>
      <p:ext uri="{BB962C8B-B14F-4D97-AF65-F5344CB8AC3E}">
        <p14:creationId xmlns:p14="http://schemas.microsoft.com/office/powerpoint/2010/main" val="275779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FAA82F2-27CA-3A49-A88D-E1491B684493}"/>
              </a:ext>
            </a:extLst>
          </p:cNvPr>
          <p:cNvSpPr>
            <a:spLocks noGrp="1"/>
          </p:cNvSpPr>
          <p:nvPr>
            <p:ph type="title"/>
          </p:nvPr>
        </p:nvSpPr>
        <p:spPr/>
        <p:txBody>
          <a:bodyPr/>
          <a:lstStyle/>
          <a:p>
            <a:r>
              <a:rPr lang="en-US" dirty="0"/>
              <a:t>Effects of Parental Substance Use on Children</a:t>
            </a:r>
          </a:p>
        </p:txBody>
      </p:sp>
      <p:sp>
        <p:nvSpPr>
          <p:cNvPr id="6" name="Content Placeholder 5">
            <a:extLst>
              <a:ext uri="{FF2B5EF4-FFF2-40B4-BE49-F238E27FC236}">
                <a16:creationId xmlns:a16="http://schemas.microsoft.com/office/drawing/2014/main" xmlns="" id="{6B93F853-8805-3E49-BB48-BA41C1421D58}"/>
              </a:ext>
            </a:extLst>
          </p:cNvPr>
          <p:cNvSpPr>
            <a:spLocks noGrp="1"/>
          </p:cNvSpPr>
          <p:nvPr>
            <p:ph idx="1"/>
          </p:nvPr>
        </p:nvSpPr>
        <p:spPr/>
        <p:txBody>
          <a:bodyPr/>
          <a:lstStyle/>
          <a:p>
            <a:pPr marL="0" indent="0">
              <a:spcBef>
                <a:spcPts val="600"/>
              </a:spcBef>
              <a:spcAft>
                <a:spcPts val="600"/>
              </a:spcAft>
              <a:buNone/>
            </a:pPr>
            <a:r>
              <a:rPr lang="en-US" dirty="0">
                <a:solidFill>
                  <a:prstClr val="black"/>
                </a:solidFill>
                <a:latin typeface="Arial" panose="020B0604020202020204" pitchFamily="34" charset="0"/>
                <a:cs typeface="Arial" panose="020B0604020202020204" pitchFamily="34" charset="0"/>
              </a:rPr>
              <a:t>Children of parents with substance use disorders tend to:</a:t>
            </a:r>
          </a:p>
          <a:p>
            <a:pPr marL="285750" indent="-285750">
              <a:spcBef>
                <a:spcPts val="600"/>
              </a:spcBef>
              <a:spcAft>
                <a:spcPts val="600"/>
              </a:spcAft>
            </a:pPr>
            <a:r>
              <a:rPr lang="en-US" dirty="0">
                <a:solidFill>
                  <a:prstClr val="black"/>
                </a:solidFill>
              </a:rPr>
              <a:t>Stay in the foster care system longer than children of parents without substance use disorders</a:t>
            </a:r>
            <a:endParaRPr lang="en-US" dirty="0"/>
          </a:p>
          <a:p>
            <a:pPr marL="285750" indent="-285750">
              <a:spcBef>
                <a:spcPts val="600"/>
              </a:spcBef>
              <a:spcAft>
                <a:spcPts val="600"/>
              </a:spcAft>
            </a:pPr>
            <a:r>
              <a:rPr lang="en-US" dirty="0">
                <a:solidFill>
                  <a:prstClr val="black"/>
                </a:solidFill>
              </a:rPr>
              <a:t>Have a lower likelihood of successful reunification</a:t>
            </a:r>
          </a:p>
          <a:p>
            <a:pPr marL="285750" indent="-285750">
              <a:spcBef>
                <a:spcPts val="600"/>
              </a:spcBef>
              <a:spcAft>
                <a:spcPts val="600"/>
              </a:spcAft>
            </a:pPr>
            <a:r>
              <a:rPr lang="en-US" dirty="0">
                <a:solidFill>
                  <a:prstClr val="black"/>
                </a:solidFill>
              </a:rPr>
              <a:t>Have behavioral challenges and become “parentified”</a:t>
            </a:r>
          </a:p>
          <a:p>
            <a:pPr marL="285750" indent="-285750">
              <a:spcBef>
                <a:spcPts val="600"/>
              </a:spcBef>
              <a:spcAft>
                <a:spcPts val="600"/>
              </a:spcAft>
            </a:pPr>
            <a:r>
              <a:rPr lang="en-US" dirty="0">
                <a:solidFill>
                  <a:prstClr val="black"/>
                </a:solidFill>
              </a:rPr>
              <a:t>Struggle in school </a:t>
            </a:r>
          </a:p>
          <a:p>
            <a:pPr marL="285750" indent="-285750">
              <a:spcBef>
                <a:spcPts val="600"/>
              </a:spcBef>
              <a:spcAft>
                <a:spcPts val="600"/>
              </a:spcAft>
            </a:pPr>
            <a:r>
              <a:rPr lang="en-US" dirty="0">
                <a:solidFill>
                  <a:prstClr val="black"/>
                </a:solidFill>
              </a:rPr>
              <a:t>Show developmental delays</a:t>
            </a:r>
          </a:p>
          <a:p>
            <a:pPr marL="285750" indent="-285750">
              <a:spcBef>
                <a:spcPts val="600"/>
              </a:spcBef>
              <a:spcAft>
                <a:spcPts val="600"/>
              </a:spcAft>
            </a:pPr>
            <a:r>
              <a:rPr lang="en-US" dirty="0">
                <a:solidFill>
                  <a:prstClr val="black"/>
                </a:solidFill>
              </a:rPr>
              <a:t>Lack medical care or immunizations</a:t>
            </a:r>
          </a:p>
        </p:txBody>
      </p:sp>
      <p:sp>
        <p:nvSpPr>
          <p:cNvPr id="4" name="TextBox 3"/>
          <p:cNvSpPr txBox="1"/>
          <p:nvPr/>
        </p:nvSpPr>
        <p:spPr>
          <a:xfrm>
            <a:off x="2416597" y="6444578"/>
            <a:ext cx="9345099" cy="307777"/>
          </a:xfrm>
          <a:prstGeom prst="rect">
            <a:avLst/>
          </a:prstGeom>
          <a:noFill/>
        </p:spPr>
        <p:txBody>
          <a:bodyPr wrap="square" rtlCol="0">
            <a:spAutoFit/>
          </a:bodyPr>
          <a:lstStyle/>
          <a:p>
            <a:r>
              <a:rPr lang="en-US" sz="1400" dirty="0"/>
              <a:t>(</a:t>
            </a:r>
            <a:r>
              <a:rPr lang="en-US" sz="1400" dirty="0" err="1"/>
              <a:t>Breshears</a:t>
            </a:r>
            <a:r>
              <a:rPr lang="en-US" sz="1400" dirty="0"/>
              <a:t>, Yeh, &amp; Young, 2009; Child Welfare Information Gateway, 2014; Solis, </a:t>
            </a:r>
            <a:r>
              <a:rPr lang="en-US" sz="1400" dirty="0" err="1"/>
              <a:t>Shadur</a:t>
            </a:r>
            <a:r>
              <a:rPr lang="en-US" sz="1400" dirty="0"/>
              <a:t>, Burns &amp; </a:t>
            </a:r>
            <a:r>
              <a:rPr lang="en-US" sz="1400" dirty="0" err="1"/>
              <a:t>Hussong</a:t>
            </a:r>
            <a:r>
              <a:rPr lang="en-US" sz="1400" dirty="0"/>
              <a:t>, 2012)</a:t>
            </a:r>
          </a:p>
        </p:txBody>
      </p:sp>
    </p:spTree>
    <p:extLst>
      <p:ext uri="{BB962C8B-B14F-4D97-AF65-F5344CB8AC3E}">
        <p14:creationId xmlns:p14="http://schemas.microsoft.com/office/powerpoint/2010/main" val="2219529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0D02C5E-BFD7-934D-BBAF-33157FFD11EF}"/>
              </a:ext>
            </a:extLst>
          </p:cNvPr>
          <p:cNvSpPr>
            <a:spLocks noGrp="1"/>
          </p:cNvSpPr>
          <p:nvPr>
            <p:ph type="title"/>
          </p:nvPr>
        </p:nvSpPr>
        <p:spPr/>
        <p:txBody>
          <a:bodyPr/>
          <a:lstStyle/>
          <a:p>
            <a:r>
              <a:rPr lang="en-US" dirty="0"/>
              <a:t>Effects of Parental Substance Use on Children</a:t>
            </a:r>
          </a:p>
        </p:txBody>
      </p:sp>
      <p:sp>
        <p:nvSpPr>
          <p:cNvPr id="4" name="Content Placeholder 3">
            <a:extLst>
              <a:ext uri="{FF2B5EF4-FFF2-40B4-BE49-F238E27FC236}">
                <a16:creationId xmlns:a16="http://schemas.microsoft.com/office/drawing/2014/main" xmlns="" id="{94A44206-9DD0-2146-9ECA-08F7F462DFA6}"/>
              </a:ext>
            </a:extLst>
          </p:cNvPr>
          <p:cNvSpPr>
            <a:spLocks noGrp="1"/>
          </p:cNvSpPr>
          <p:nvPr>
            <p:ph idx="1"/>
          </p:nvPr>
        </p:nvSpPr>
        <p:spPr/>
        <p:txBody>
          <a:bodyPr/>
          <a:lstStyle/>
          <a:p>
            <a:pPr>
              <a:spcBef>
                <a:spcPts val="600"/>
              </a:spcBef>
              <a:spcAft>
                <a:spcPts val="600"/>
              </a:spcAft>
              <a:buNone/>
            </a:pPr>
            <a:r>
              <a:rPr lang="en-US" altLang="en-US" dirty="0">
                <a:latin typeface="Arial" panose="020B0604020202020204" pitchFamily="34" charset="0"/>
                <a:cs typeface="Arial" panose="020B0604020202020204" pitchFamily="34" charset="0"/>
              </a:rPr>
              <a:t>Typical experiences of children whose caregivers use substances include:</a:t>
            </a:r>
          </a:p>
          <a:p>
            <a:pPr>
              <a:spcBef>
                <a:spcPts val="600"/>
              </a:spcBef>
              <a:spcAft>
                <a:spcPts val="600"/>
              </a:spcAft>
            </a:pPr>
            <a:r>
              <a:rPr lang="en-US" altLang="en-US" dirty="0">
                <a:latin typeface="Arial" panose="020B0604020202020204" pitchFamily="34" charset="0"/>
                <a:cs typeface="Arial" panose="020B0604020202020204" pitchFamily="34" charset="0"/>
              </a:rPr>
              <a:t>Chaotic, unpredictable home life</a:t>
            </a:r>
          </a:p>
          <a:p>
            <a:pPr>
              <a:spcBef>
                <a:spcPts val="600"/>
              </a:spcBef>
              <a:spcAft>
                <a:spcPts val="600"/>
              </a:spcAft>
            </a:pPr>
            <a:r>
              <a:rPr lang="en-US" altLang="en-US" dirty="0">
                <a:latin typeface="Arial" panose="020B0604020202020204" pitchFamily="34" charset="0"/>
                <a:cs typeface="Arial" panose="020B0604020202020204" pitchFamily="34" charset="0"/>
              </a:rPr>
              <a:t>Inconsistent parenting and a lack of appropriate supervision</a:t>
            </a:r>
          </a:p>
          <a:p>
            <a:pPr>
              <a:spcBef>
                <a:spcPts val="600"/>
              </a:spcBef>
              <a:spcAft>
                <a:spcPts val="600"/>
              </a:spcAft>
            </a:pPr>
            <a:r>
              <a:rPr lang="en-US" altLang="en-US" dirty="0">
                <a:latin typeface="Arial" panose="020B0604020202020204" pitchFamily="34" charset="0"/>
                <a:cs typeface="Arial" panose="020B0604020202020204" pitchFamily="34" charset="0"/>
              </a:rPr>
              <a:t>Inconsistent emotional responses from parents to children</a:t>
            </a:r>
          </a:p>
          <a:p>
            <a:pPr>
              <a:spcBef>
                <a:spcPts val="600"/>
              </a:spcBef>
              <a:spcAft>
                <a:spcPts val="600"/>
              </a:spcAft>
            </a:pPr>
            <a:r>
              <a:rPr lang="en-US" altLang="en-US" dirty="0">
                <a:latin typeface="Arial" panose="020B0604020202020204" pitchFamily="34" charset="0"/>
                <a:cs typeface="Arial" panose="020B0604020202020204" pitchFamily="34" charset="0"/>
              </a:rPr>
              <a:t>Physical or emotional abandonment of children by parents</a:t>
            </a:r>
          </a:p>
          <a:p>
            <a:pPr>
              <a:spcBef>
                <a:spcPts val="600"/>
              </a:spcBef>
              <a:spcAft>
                <a:spcPts val="600"/>
              </a:spcAft>
            </a:pPr>
            <a:r>
              <a:rPr lang="en-US" altLang="en-US" dirty="0">
                <a:latin typeface="Arial" panose="020B0604020202020204" pitchFamily="34" charset="0"/>
                <a:cs typeface="Arial" panose="020B0604020202020204" pitchFamily="34" charset="0"/>
              </a:rPr>
              <a:t>Secrecy about home life</a:t>
            </a:r>
          </a:p>
          <a:p>
            <a:pPr>
              <a:spcBef>
                <a:spcPts val="600"/>
              </a:spcBef>
              <a:spcAft>
                <a:spcPts val="600"/>
              </a:spcAft>
            </a:pPr>
            <a:r>
              <a:rPr lang="en-US" altLang="en-US" dirty="0">
                <a:latin typeface="Arial" panose="020B0604020202020204" pitchFamily="34" charset="0"/>
                <a:cs typeface="Arial" panose="020B0604020202020204" pitchFamily="34" charset="0"/>
              </a:rPr>
              <a:t>Parental behavior that may make the child feel guilt, shame, or self-blame</a:t>
            </a:r>
          </a:p>
          <a:p>
            <a:endParaRPr lang="en-US" dirty="0"/>
          </a:p>
        </p:txBody>
      </p:sp>
      <p:sp>
        <p:nvSpPr>
          <p:cNvPr id="31748" name="Rectangle 4"/>
          <p:cNvSpPr>
            <a:spLocks noChangeArrowheads="1"/>
          </p:cNvSpPr>
          <p:nvPr/>
        </p:nvSpPr>
        <p:spPr bwMode="auto">
          <a:xfrm>
            <a:off x="6934200" y="54102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200">
              <a:latin typeface="Arial" panose="020B0604020202020204" pitchFamily="34" charset="0"/>
            </a:endParaRPr>
          </a:p>
        </p:txBody>
      </p:sp>
      <p:sp>
        <p:nvSpPr>
          <p:cNvPr id="2" name="TextBox 1"/>
          <p:cNvSpPr txBox="1"/>
          <p:nvPr/>
        </p:nvSpPr>
        <p:spPr>
          <a:xfrm>
            <a:off x="6068484" y="6453475"/>
            <a:ext cx="5679765" cy="307777"/>
          </a:xfrm>
          <a:prstGeom prst="rect">
            <a:avLst/>
          </a:prstGeom>
          <a:noFill/>
        </p:spPr>
        <p:txBody>
          <a:bodyPr wrap="square" rtlCol="0">
            <a:spAutoFit/>
          </a:bodyPr>
          <a:lstStyle/>
          <a:p>
            <a:r>
              <a:rPr lang="en-US" sz="1400" dirty="0"/>
              <a:t>(Substance Abuse and Mental Health Services Administration, 2004)</a:t>
            </a:r>
          </a:p>
        </p:txBody>
      </p:sp>
    </p:spTree>
    <p:extLst>
      <p:ext uri="{BB962C8B-B14F-4D97-AF65-F5344CB8AC3E}">
        <p14:creationId xmlns:p14="http://schemas.microsoft.com/office/powerpoint/2010/main" val="4193903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E20AAB4-8CE5-604E-9400-1840A54AE4DF}"/>
              </a:ext>
            </a:extLst>
          </p:cNvPr>
          <p:cNvSpPr>
            <a:spLocks noGrp="1"/>
          </p:cNvSpPr>
          <p:nvPr>
            <p:ph type="title"/>
          </p:nvPr>
        </p:nvSpPr>
        <p:spPr/>
        <p:txBody>
          <a:bodyPr/>
          <a:lstStyle/>
          <a:p>
            <a:r>
              <a:rPr lang="en-US" dirty="0"/>
              <a:t>Effects of Parental Substance Use on Children</a:t>
            </a:r>
          </a:p>
        </p:txBody>
      </p:sp>
      <p:sp>
        <p:nvSpPr>
          <p:cNvPr id="4" name="Content Placeholder 3">
            <a:extLst>
              <a:ext uri="{FF2B5EF4-FFF2-40B4-BE49-F238E27FC236}">
                <a16:creationId xmlns:a16="http://schemas.microsoft.com/office/drawing/2014/main" xmlns="" id="{5A51701C-459D-BF47-9334-617C8423C73E}"/>
              </a:ext>
            </a:extLst>
          </p:cNvPr>
          <p:cNvSpPr>
            <a:spLocks noGrp="1"/>
          </p:cNvSpPr>
          <p:nvPr>
            <p:ph idx="1"/>
          </p:nvPr>
        </p:nvSpPr>
        <p:spPr/>
        <p:txBody>
          <a:bodyPr/>
          <a:lstStyle/>
          <a:p>
            <a:pPr marL="0" indent="0">
              <a:spcBef>
                <a:spcPts val="600"/>
              </a:spcBef>
              <a:spcAft>
                <a:spcPts val="600"/>
              </a:spcAft>
              <a:buNone/>
            </a:pPr>
            <a:r>
              <a:rPr lang="en-US" altLang="en-US" dirty="0">
                <a:latin typeface="Arial" panose="020B0604020202020204" pitchFamily="34" charset="0"/>
                <a:cs typeface="Arial" panose="020B0604020202020204" pitchFamily="34" charset="0"/>
              </a:rPr>
              <a:t>Due to their life experiences, children may have developed particular feelings, such as:</a:t>
            </a:r>
          </a:p>
          <a:p>
            <a:pPr>
              <a:spcBef>
                <a:spcPts val="600"/>
              </a:spcBef>
              <a:spcAft>
                <a:spcPts val="600"/>
              </a:spcAft>
            </a:pPr>
            <a:r>
              <a:rPr lang="en-US" altLang="en-US" dirty="0">
                <a:latin typeface="Arial" panose="020B0604020202020204" pitchFamily="34" charset="0"/>
                <a:cs typeface="Arial" panose="020B0604020202020204" pitchFamily="34" charset="0"/>
              </a:rPr>
              <a:t>Believing they have to be perfect</a:t>
            </a:r>
          </a:p>
          <a:p>
            <a:pPr>
              <a:spcBef>
                <a:spcPts val="600"/>
              </a:spcBef>
              <a:spcAft>
                <a:spcPts val="600"/>
              </a:spcAft>
            </a:pPr>
            <a:r>
              <a:rPr lang="en-US" altLang="en-US" dirty="0">
                <a:latin typeface="Arial" panose="020B0604020202020204" pitchFamily="34" charset="0"/>
                <a:cs typeface="Arial" panose="020B0604020202020204" pitchFamily="34" charset="0"/>
              </a:rPr>
              <a:t>Believing they have to become a parent to their parent</a:t>
            </a:r>
          </a:p>
          <a:p>
            <a:pPr>
              <a:spcBef>
                <a:spcPts val="600"/>
              </a:spcBef>
              <a:spcAft>
                <a:spcPts val="600"/>
              </a:spcAft>
            </a:pPr>
            <a:r>
              <a:rPr lang="en-US" altLang="en-US" dirty="0">
                <a:latin typeface="Arial" panose="020B0604020202020204" pitchFamily="34" charset="0"/>
                <a:cs typeface="Arial" panose="020B0604020202020204" pitchFamily="34" charset="0"/>
              </a:rPr>
              <a:t>Difficulty trusting others</a:t>
            </a:r>
          </a:p>
          <a:p>
            <a:pPr>
              <a:spcBef>
                <a:spcPts val="600"/>
              </a:spcBef>
              <a:spcAft>
                <a:spcPts val="600"/>
              </a:spcAft>
            </a:pPr>
            <a:r>
              <a:rPr lang="en-US" altLang="en-US" dirty="0">
                <a:latin typeface="Arial" panose="020B0604020202020204" pitchFamily="34" charset="0"/>
                <a:cs typeface="Arial" panose="020B0604020202020204" pitchFamily="34" charset="0"/>
              </a:rPr>
              <a:t>Difficulty maintaining a sense of attachment</a:t>
            </a:r>
          </a:p>
          <a:p>
            <a:pPr>
              <a:spcBef>
                <a:spcPts val="600"/>
              </a:spcBef>
              <a:spcAft>
                <a:spcPts val="600"/>
              </a:spcAft>
            </a:pPr>
            <a:r>
              <a:rPr lang="en-US" altLang="en-US" dirty="0">
                <a:latin typeface="Arial" panose="020B0604020202020204" pitchFamily="34" charset="0"/>
                <a:cs typeface="Arial" panose="020B0604020202020204" pitchFamily="34" charset="0"/>
              </a:rPr>
              <a:t>Difficulty achieving positive self-esteem</a:t>
            </a:r>
          </a:p>
          <a:p>
            <a:pPr>
              <a:spcBef>
                <a:spcPts val="600"/>
              </a:spcBef>
              <a:spcAft>
                <a:spcPts val="600"/>
              </a:spcAft>
            </a:pPr>
            <a:r>
              <a:rPr lang="en-US" altLang="en-US" dirty="0">
                <a:latin typeface="Arial" panose="020B0604020202020204" pitchFamily="34" charset="0"/>
                <a:cs typeface="Arial" panose="020B0604020202020204" pitchFamily="34" charset="0"/>
              </a:rPr>
              <a:t>Difficulty achieving autonomy</a:t>
            </a:r>
          </a:p>
          <a:p>
            <a:pPr>
              <a:spcBef>
                <a:spcPts val="600"/>
              </a:spcBef>
              <a:spcAft>
                <a:spcPts val="600"/>
              </a:spcAft>
            </a:pPr>
            <a:r>
              <a:rPr lang="en-US" altLang="en-US" dirty="0">
                <a:latin typeface="Arial" panose="020B0604020202020204" pitchFamily="34" charset="0"/>
                <a:cs typeface="Arial" panose="020B0604020202020204" pitchFamily="34" charset="0"/>
              </a:rPr>
              <a:t>Extreme shyness or aggressiveness</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8483976" y="6444372"/>
            <a:ext cx="3143250" cy="307777"/>
          </a:xfrm>
          <a:prstGeom prst="rect">
            <a:avLst/>
          </a:prstGeom>
          <a:noFill/>
        </p:spPr>
        <p:txBody>
          <a:bodyPr wrap="square" rtlCol="0">
            <a:spAutoFit/>
          </a:bodyPr>
          <a:lstStyle/>
          <a:p>
            <a:r>
              <a:rPr lang="en-US" sz="1400" dirty="0"/>
              <a:t>(Akin et al., 2018; </a:t>
            </a:r>
            <a:r>
              <a:rPr lang="en-US" sz="1400" dirty="0" err="1"/>
              <a:t>Dickes</a:t>
            </a:r>
            <a:r>
              <a:rPr lang="en-US" sz="1400" dirty="0"/>
              <a:t> et al., 2018)</a:t>
            </a:r>
          </a:p>
        </p:txBody>
      </p:sp>
    </p:spTree>
    <p:extLst>
      <p:ext uri="{BB962C8B-B14F-4D97-AF65-F5344CB8AC3E}">
        <p14:creationId xmlns:p14="http://schemas.microsoft.com/office/powerpoint/2010/main" val="3213002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B113057B-8685-9F40-89F2-E5581A5FB231}"/>
              </a:ext>
            </a:extLst>
          </p:cNvPr>
          <p:cNvSpPr>
            <a:spLocks noGrp="1"/>
          </p:cNvSpPr>
          <p:nvPr>
            <p:ph type="title"/>
          </p:nvPr>
        </p:nvSpPr>
        <p:spPr/>
        <p:txBody>
          <a:bodyPr/>
          <a:lstStyle/>
          <a:p>
            <a:r>
              <a:rPr lang="en-US" dirty="0"/>
              <a:t>Effects of Parental Substance Use on Children</a:t>
            </a:r>
          </a:p>
        </p:txBody>
      </p:sp>
      <p:sp>
        <p:nvSpPr>
          <p:cNvPr id="7" name="Content Placeholder 6">
            <a:extLst>
              <a:ext uri="{FF2B5EF4-FFF2-40B4-BE49-F238E27FC236}">
                <a16:creationId xmlns:a16="http://schemas.microsoft.com/office/drawing/2014/main" xmlns="" id="{583185D6-067F-CE4E-8D5C-C1C8CD9EB7EF}"/>
              </a:ext>
            </a:extLst>
          </p:cNvPr>
          <p:cNvSpPr>
            <a:spLocks noGrp="1"/>
          </p:cNvSpPr>
          <p:nvPr>
            <p:ph idx="1"/>
          </p:nvPr>
        </p:nvSpPr>
        <p:spPr>
          <a:xfrm>
            <a:off x="363072" y="1680882"/>
            <a:ext cx="11322422" cy="4496081"/>
          </a:xfrm>
        </p:spPr>
        <p:txBody>
          <a:bodyPr>
            <a:normAutofit/>
          </a:bodyPr>
          <a:lstStyle/>
          <a:p>
            <a:pPr>
              <a:spcBef>
                <a:spcPts val="600"/>
              </a:spcBef>
              <a:spcAft>
                <a:spcPts val="1200"/>
              </a:spcAft>
            </a:pPr>
            <a:r>
              <a:rPr lang="en-US" dirty="0"/>
              <a:t>A child who grows up in an inconsistent or changing environment, or an environment that provides limited guidance, is at greater risk for experiencing difficulties with interacting successfully in the community as they grow up.</a:t>
            </a:r>
          </a:p>
          <a:p>
            <a:pPr>
              <a:spcBef>
                <a:spcPts val="600"/>
              </a:spcBef>
              <a:spcAft>
                <a:spcPts val="600"/>
              </a:spcAft>
            </a:pPr>
            <a:r>
              <a:rPr lang="en-US" dirty="0"/>
              <a:t>These difficulties may include:</a:t>
            </a:r>
          </a:p>
          <a:p>
            <a:pPr lvl="1">
              <a:spcBef>
                <a:spcPts val="600"/>
              </a:spcBef>
              <a:spcAft>
                <a:spcPts val="600"/>
              </a:spcAft>
            </a:pPr>
            <a:r>
              <a:rPr lang="en-US" sz="2200" dirty="0"/>
              <a:t> Resistance to rules or authority </a:t>
            </a:r>
          </a:p>
          <a:p>
            <a:pPr lvl="1">
              <a:spcBef>
                <a:spcPts val="600"/>
              </a:spcBef>
              <a:spcAft>
                <a:spcPts val="600"/>
              </a:spcAft>
            </a:pPr>
            <a:r>
              <a:rPr lang="en-US" sz="2200" dirty="0"/>
              <a:t> Experimentation with or use of alcohol or other drugs </a:t>
            </a:r>
          </a:p>
          <a:p>
            <a:pPr lvl="1">
              <a:spcBef>
                <a:spcPts val="600"/>
              </a:spcBef>
              <a:spcAft>
                <a:spcPts val="600"/>
              </a:spcAft>
            </a:pPr>
            <a:r>
              <a:rPr lang="en-US" sz="2200" dirty="0"/>
              <a:t> Social withdrawal </a:t>
            </a:r>
          </a:p>
          <a:p>
            <a:pPr lvl="1">
              <a:spcBef>
                <a:spcPts val="600"/>
              </a:spcBef>
              <a:spcAft>
                <a:spcPts val="600"/>
              </a:spcAft>
            </a:pPr>
            <a:r>
              <a:rPr lang="en-US" sz="2200" dirty="0"/>
              <a:t> Difficult relationships with peers, adults, and others</a:t>
            </a:r>
          </a:p>
        </p:txBody>
      </p:sp>
      <p:sp>
        <p:nvSpPr>
          <p:cNvPr id="4" name="TextBox 3"/>
          <p:cNvSpPr txBox="1"/>
          <p:nvPr/>
        </p:nvSpPr>
        <p:spPr>
          <a:xfrm>
            <a:off x="9823078" y="6450177"/>
            <a:ext cx="2019300" cy="307777"/>
          </a:xfrm>
          <a:prstGeom prst="rect">
            <a:avLst/>
          </a:prstGeom>
          <a:noFill/>
        </p:spPr>
        <p:txBody>
          <a:bodyPr wrap="square" rtlCol="0">
            <a:spAutoFit/>
          </a:bodyPr>
          <a:lstStyle/>
          <a:p>
            <a:r>
              <a:rPr lang="en-US" sz="1400" dirty="0"/>
              <a:t>(Hong &amp; Park, 2012)</a:t>
            </a:r>
          </a:p>
        </p:txBody>
      </p:sp>
    </p:spTree>
    <p:extLst>
      <p:ext uri="{BB962C8B-B14F-4D97-AF65-F5344CB8AC3E}">
        <p14:creationId xmlns:p14="http://schemas.microsoft.com/office/powerpoint/2010/main" val="280968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3200" kern="1200" dirty="0">
                <a:solidFill>
                  <a:srgbClr val="FFFFFF"/>
                </a:solidFill>
                <a:latin typeface="Arial" panose="020B0604020202020204" pitchFamily="34" charset="0"/>
                <a:cs typeface="Arial" panose="020B0604020202020204" pitchFamily="34" charset="0"/>
              </a:rPr>
              <a:t>Acknowledgment</a:t>
            </a:r>
          </a:p>
        </p:txBody>
      </p:sp>
      <p:sp>
        <p:nvSpPr>
          <p:cNvPr id="8" name="Rectangle 7"/>
          <p:cNvSpPr/>
          <p:nvPr/>
        </p:nvSpPr>
        <p:spPr>
          <a:xfrm>
            <a:off x="554719" y="3886591"/>
            <a:ext cx="10763795" cy="584775"/>
          </a:xfrm>
          <a:prstGeom prst="rect">
            <a:avLst/>
          </a:prstGeom>
        </p:spPr>
        <p:txBody>
          <a:bodyPr wrap="square">
            <a:spAutoFit/>
          </a:bodyPr>
          <a:lstStyle/>
          <a:p>
            <a:pPr algn="ctr">
              <a:lnSpc>
                <a:spcPct val="80000"/>
              </a:lnSpc>
              <a:spcBef>
                <a:spcPct val="20000"/>
              </a:spcBef>
              <a:buClr>
                <a:srgbClr val="CC4757">
                  <a:lumMod val="50000"/>
                </a:srgbClr>
              </a:buClr>
              <a:buSzPct val="85000"/>
              <a:defRPr/>
            </a:pPr>
            <a:r>
              <a:rPr lang="en-US" sz="2000" i="1" dirty="0">
                <a:solidFill>
                  <a:srgbClr val="0F4162"/>
                </a:solidFill>
                <a:latin typeface="Arial" panose="020B0604020202020204" pitchFamily="34" charset="0"/>
                <a:cs typeface="Arial" panose="020B0604020202020204" pitchFamily="34" charset="0"/>
              </a:rPr>
              <a:t>A program of the Substance Abuse and Mental Health Services Administration (SAMHSA) and the Administration for Children and Families (ACF), Children’s Bureau</a:t>
            </a:r>
          </a:p>
        </p:txBody>
      </p:sp>
      <p:pic>
        <p:nvPicPr>
          <p:cNvPr id="11" name="Picture 10" descr="Logo of Children's Burea. "/>
          <p:cNvPicPr/>
          <p:nvPr/>
        </p:nvPicPr>
        <p:blipFill>
          <a:blip r:embed="rId3" cstate="print">
            <a:biLevel thresh="75000"/>
            <a:extLst>
              <a:ext uri="{28A0092B-C50C-407E-A947-70E740481C1C}">
                <a14:useLocalDpi xmlns:a14="http://schemas.microsoft.com/office/drawing/2010/main"/>
              </a:ext>
            </a:extLst>
          </a:blip>
          <a:srcRect/>
          <a:stretch>
            <a:fillRect/>
          </a:stretch>
        </p:blipFill>
        <p:spPr bwMode="auto">
          <a:xfrm>
            <a:off x="3417483" y="5364524"/>
            <a:ext cx="912035" cy="1086928"/>
          </a:xfrm>
          <a:prstGeom prst="rect">
            <a:avLst/>
          </a:prstGeom>
          <a:noFill/>
          <a:ln>
            <a:noFill/>
          </a:ln>
        </p:spPr>
      </p:pic>
      <p:sp>
        <p:nvSpPr>
          <p:cNvPr id="12" name="Rectangle 11"/>
          <p:cNvSpPr/>
          <p:nvPr/>
        </p:nvSpPr>
        <p:spPr>
          <a:xfrm>
            <a:off x="5473336" y="5677155"/>
            <a:ext cx="6227987" cy="461665"/>
          </a:xfrm>
          <a:prstGeom prst="rect">
            <a:avLst/>
          </a:prstGeom>
        </p:spPr>
        <p:txBody>
          <a:bodyPr wrap="square">
            <a:spAutoFit/>
          </a:bodyPr>
          <a:lstStyle/>
          <a:p>
            <a:pPr algn="ctr"/>
            <a:r>
              <a:rPr lang="en-US" sz="2400" b="1" dirty="0">
                <a:solidFill>
                  <a:srgbClr val="336B90"/>
                </a:solidFill>
                <a:latin typeface="Arial Narrow" panose="020B0606020202030204" pitchFamily="34" charset="0"/>
              </a:rPr>
              <a:t>www.ncsacw.samhsa.gov | ncsacw@cffutures.org</a:t>
            </a:r>
          </a:p>
        </p:txBody>
      </p:sp>
      <p:pic>
        <p:nvPicPr>
          <p:cNvPr id="2" name="Picture 1" descr="Logo of Substance Abuse and Mental Health Services Administration.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5913" y="5284093"/>
            <a:ext cx="2986088" cy="1247789"/>
          </a:xfrm>
          <a:prstGeom prst="rect">
            <a:avLst/>
          </a:prstGeom>
        </p:spPr>
      </p:pic>
      <p:pic>
        <p:nvPicPr>
          <p:cNvPr id="13" name="Content Placeholder 6">
            <a:extLst>
              <a:ext uri="{FF2B5EF4-FFF2-40B4-BE49-F238E27FC236}">
                <a16:creationId xmlns:a16="http://schemas.microsoft.com/office/drawing/2014/main" xmlns="" id="{88CBDF6B-7200-F34C-AD34-F8EDCD470C3D}"/>
              </a:ext>
              <a:ext uri="{C183D7F6-B498-43B3-948B-1728B52AA6E4}">
                <adec:decorative xmlns:adec="http://schemas.microsoft.com/office/drawing/2017/decorative" xmlns="" val="1"/>
              </a:ext>
            </a:extLst>
          </p:cNvPr>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2663476" y="1756761"/>
            <a:ext cx="6499283" cy="1573035"/>
          </a:xfrm>
          <a:prstGeom prst="rect">
            <a:avLst/>
          </a:prstGeom>
          <a:solidFill>
            <a:srgbClr val="336B90"/>
          </a:solidFill>
        </p:spPr>
      </p:pic>
    </p:spTree>
    <p:extLst>
      <p:ext uri="{BB962C8B-B14F-4D97-AF65-F5344CB8AC3E}">
        <p14:creationId xmlns:p14="http://schemas.microsoft.com/office/powerpoint/2010/main" val="3539867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4425" y="3462670"/>
            <a:ext cx="8498771" cy="1569660"/>
          </a:xfrm>
          <a:prstGeom prst="rect">
            <a:avLst/>
          </a:prstGeom>
          <a:noFill/>
        </p:spPr>
        <p:txBody>
          <a:bodyPr wrap="square" rtlCol="0">
            <a:spAutoFit/>
          </a:bodyPr>
          <a:lstStyle/>
          <a:p>
            <a:r>
              <a:rPr lang="en-US" sz="4800" dirty="0">
                <a:solidFill>
                  <a:schemeClr val="bg1"/>
                </a:solidFill>
              </a:rPr>
              <a:t>Effects of Parental Mental Health Disorders on Children</a:t>
            </a:r>
            <a:endParaRPr lang="en-US" sz="4800" b="1" dirty="0">
              <a:solidFill>
                <a:schemeClr val="bg1"/>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65428"/>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201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8528660-1F0D-C54B-84E7-77233ABC5473}"/>
              </a:ext>
            </a:extLst>
          </p:cNvPr>
          <p:cNvSpPr>
            <a:spLocks noGrp="1"/>
          </p:cNvSpPr>
          <p:nvPr>
            <p:ph type="title"/>
          </p:nvPr>
        </p:nvSpPr>
        <p:spPr/>
        <p:txBody>
          <a:bodyPr/>
          <a:lstStyle/>
          <a:p>
            <a:r>
              <a:rPr lang="en-US" altLang="en-US" dirty="0"/>
              <a:t>Parental Mental Health Disorders: Prenatal Impact</a:t>
            </a:r>
            <a:endParaRPr lang="en-US" dirty="0"/>
          </a:p>
        </p:txBody>
      </p:sp>
      <p:sp>
        <p:nvSpPr>
          <p:cNvPr id="2" name="TextBox 1"/>
          <p:cNvSpPr txBox="1"/>
          <p:nvPr/>
        </p:nvSpPr>
        <p:spPr>
          <a:xfrm>
            <a:off x="8181942" y="6442147"/>
            <a:ext cx="3768012" cy="307777"/>
          </a:xfrm>
          <a:prstGeom prst="rect">
            <a:avLst/>
          </a:prstGeom>
          <a:noFill/>
        </p:spPr>
        <p:txBody>
          <a:bodyPr wrap="square" rtlCol="0">
            <a:spAutoFit/>
          </a:bodyPr>
          <a:lstStyle/>
          <a:p>
            <a:r>
              <a:rPr lang="en-US" sz="1400" dirty="0"/>
              <a:t>(</a:t>
            </a:r>
            <a:r>
              <a:rPr lang="en-US" sz="1400" dirty="0" err="1"/>
              <a:t>Neggers</a:t>
            </a:r>
            <a:r>
              <a:rPr lang="en-US" sz="1400" dirty="0"/>
              <a:t>, Goldenberg, </a:t>
            </a:r>
            <a:r>
              <a:rPr lang="en-US" sz="1400" dirty="0" err="1"/>
              <a:t>Cliver</a:t>
            </a:r>
            <a:r>
              <a:rPr lang="en-US" sz="1400" dirty="0"/>
              <a:t> &amp; </a:t>
            </a:r>
            <a:r>
              <a:rPr lang="en-US" sz="1400" dirty="0" err="1"/>
              <a:t>Hauth</a:t>
            </a:r>
            <a:r>
              <a:rPr lang="en-US" sz="1400" dirty="0"/>
              <a:t>, 2006)</a:t>
            </a:r>
          </a:p>
        </p:txBody>
      </p:sp>
      <p:sp>
        <p:nvSpPr>
          <p:cNvPr id="5" name="Content Placeholder 4">
            <a:extLst>
              <a:ext uri="{FF2B5EF4-FFF2-40B4-BE49-F238E27FC236}">
                <a16:creationId xmlns:a16="http://schemas.microsoft.com/office/drawing/2014/main" xmlns="" id="{B67BBAF8-DBEC-C14D-B231-C8FCCCC35DEB}"/>
              </a:ext>
            </a:extLst>
          </p:cNvPr>
          <p:cNvSpPr>
            <a:spLocks noGrp="1"/>
          </p:cNvSpPr>
          <p:nvPr>
            <p:ph idx="1"/>
          </p:nvPr>
        </p:nvSpPr>
        <p:spPr/>
        <p:txBody>
          <a:bodyPr>
            <a:normAutofit/>
          </a:bodyPr>
          <a:lstStyle/>
          <a:p>
            <a:pPr marL="0" indent="0">
              <a:spcBef>
                <a:spcPts val="600"/>
              </a:spcBef>
              <a:spcAft>
                <a:spcPts val="600"/>
              </a:spcAft>
              <a:buNone/>
            </a:pPr>
            <a:r>
              <a:rPr lang="en-US" altLang="en-US" b="1" dirty="0"/>
              <a:t>Genetics: </a:t>
            </a:r>
          </a:p>
          <a:p>
            <a:pPr>
              <a:spcBef>
                <a:spcPts val="600"/>
              </a:spcBef>
              <a:spcAft>
                <a:spcPts val="1200"/>
              </a:spcAft>
            </a:pPr>
            <a:r>
              <a:rPr lang="en-US" altLang="en-US" dirty="0"/>
              <a:t>A predisposition for certain mental health disorders may be inherited; when inherited, it increases the risk for the child</a:t>
            </a:r>
          </a:p>
          <a:p>
            <a:pPr marL="0" indent="0">
              <a:spcBef>
                <a:spcPts val="600"/>
              </a:spcBef>
              <a:spcAft>
                <a:spcPts val="600"/>
              </a:spcAft>
              <a:buNone/>
            </a:pPr>
            <a:r>
              <a:rPr lang="en-US" altLang="en-US" b="1" dirty="0"/>
              <a:t>Prenatal physical development: </a:t>
            </a:r>
          </a:p>
          <a:p>
            <a:pPr>
              <a:spcBef>
                <a:spcPts val="600"/>
              </a:spcBef>
              <a:spcAft>
                <a:spcPts val="1200"/>
              </a:spcAft>
            </a:pPr>
            <a:r>
              <a:rPr lang="en-US" altLang="en-US" dirty="0"/>
              <a:t>This depends partly on the health and care of the mother, which may be affected if the mother has a mental health disorder</a:t>
            </a:r>
          </a:p>
          <a:p>
            <a:pPr marL="0" indent="0">
              <a:spcBef>
                <a:spcPts val="600"/>
              </a:spcBef>
              <a:spcAft>
                <a:spcPts val="600"/>
              </a:spcAft>
              <a:buNone/>
            </a:pPr>
            <a:r>
              <a:rPr lang="en-US" altLang="en-US" b="1" dirty="0"/>
              <a:t>Perinatal trauma: </a:t>
            </a:r>
          </a:p>
          <a:p>
            <a:pPr>
              <a:spcBef>
                <a:spcPts val="600"/>
              </a:spcBef>
              <a:spcAft>
                <a:spcPts val="600"/>
              </a:spcAft>
            </a:pPr>
            <a:r>
              <a:rPr lang="en-US" altLang="en-US" dirty="0"/>
              <a:t>The birth experience may impact child health, regardless of parent status</a:t>
            </a:r>
          </a:p>
        </p:txBody>
      </p:sp>
    </p:spTree>
    <p:extLst>
      <p:ext uri="{BB962C8B-B14F-4D97-AF65-F5344CB8AC3E}">
        <p14:creationId xmlns:p14="http://schemas.microsoft.com/office/powerpoint/2010/main" val="2818961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87437E4-F896-024B-8E5C-720BE646EAF7}"/>
              </a:ext>
            </a:extLst>
          </p:cNvPr>
          <p:cNvSpPr>
            <a:spLocks noGrp="1"/>
          </p:cNvSpPr>
          <p:nvPr>
            <p:ph type="title"/>
          </p:nvPr>
        </p:nvSpPr>
        <p:spPr/>
        <p:txBody>
          <a:bodyPr/>
          <a:lstStyle/>
          <a:p>
            <a:r>
              <a:rPr lang="en-US" dirty="0"/>
              <a:t>Risk Factors for Children</a:t>
            </a:r>
          </a:p>
        </p:txBody>
      </p:sp>
      <p:sp>
        <p:nvSpPr>
          <p:cNvPr id="4" name="TextBox 3"/>
          <p:cNvSpPr txBox="1"/>
          <p:nvPr/>
        </p:nvSpPr>
        <p:spPr>
          <a:xfrm>
            <a:off x="6407120" y="6453852"/>
            <a:ext cx="5526505" cy="307777"/>
          </a:xfrm>
          <a:prstGeom prst="rect">
            <a:avLst/>
          </a:prstGeom>
          <a:noFill/>
        </p:spPr>
        <p:txBody>
          <a:bodyPr wrap="square" rtlCol="0">
            <a:spAutoFit/>
          </a:bodyPr>
          <a:lstStyle/>
          <a:p>
            <a:r>
              <a:rPr lang="en-US" sz="1400" dirty="0"/>
              <a:t>(National Abandoned Infants Assistance Resource Center, 2012)</a:t>
            </a:r>
          </a:p>
        </p:txBody>
      </p:sp>
      <p:sp>
        <p:nvSpPr>
          <p:cNvPr id="5" name="TextBox 4"/>
          <p:cNvSpPr txBox="1"/>
          <p:nvPr/>
        </p:nvSpPr>
        <p:spPr>
          <a:xfrm>
            <a:off x="6665495" y="2602541"/>
            <a:ext cx="5180616" cy="2246769"/>
          </a:xfrm>
          <a:prstGeom prst="rect">
            <a:avLst/>
          </a:prstGeom>
          <a:noFill/>
        </p:spPr>
        <p:txBody>
          <a:bodyPr wrap="square" rtlCol="0">
            <a:spAutoFit/>
          </a:bodyPr>
          <a:lstStyle/>
          <a:p>
            <a:pPr marL="228600" indent="-228600">
              <a:spcBef>
                <a:spcPts val="600"/>
              </a:spcBef>
              <a:spcAft>
                <a:spcPts val="600"/>
              </a:spcAft>
              <a:buFont typeface="Arial" panose="020B0604020202020204" pitchFamily="34" charset="0"/>
              <a:buChar char="•"/>
            </a:pPr>
            <a:r>
              <a:rPr lang="en-US" sz="2200" dirty="0"/>
              <a:t>Mental health or substance use disorders</a:t>
            </a:r>
          </a:p>
          <a:p>
            <a:pPr marL="228600" indent="-228600">
              <a:spcBef>
                <a:spcPts val="600"/>
              </a:spcBef>
              <a:spcAft>
                <a:spcPts val="600"/>
              </a:spcAft>
              <a:buFont typeface="Arial" panose="020B0604020202020204" pitchFamily="34" charset="0"/>
              <a:buChar char="•"/>
            </a:pPr>
            <a:r>
              <a:rPr lang="en-US" sz="2200" dirty="0"/>
              <a:t>Developmental delays</a:t>
            </a:r>
          </a:p>
          <a:p>
            <a:pPr marL="228600" indent="-228600">
              <a:spcBef>
                <a:spcPts val="600"/>
              </a:spcBef>
              <a:spcAft>
                <a:spcPts val="600"/>
              </a:spcAft>
              <a:buFont typeface="Arial" panose="020B0604020202020204" pitchFamily="34" charset="0"/>
              <a:buChar char="•"/>
            </a:pPr>
            <a:r>
              <a:rPr lang="en-US" sz="2200" dirty="0"/>
              <a:t>Stigma and isolation</a:t>
            </a:r>
          </a:p>
          <a:p>
            <a:pPr marL="228600" indent="-228600">
              <a:spcBef>
                <a:spcPts val="600"/>
              </a:spcBef>
              <a:spcAft>
                <a:spcPts val="600"/>
              </a:spcAft>
              <a:buFont typeface="Arial" panose="020B0604020202020204" pitchFamily="34" charset="0"/>
              <a:buChar char="•"/>
            </a:pPr>
            <a:r>
              <a:rPr lang="en-US" sz="2200" dirty="0" err="1"/>
              <a:t>Parentification</a:t>
            </a:r>
            <a:endParaRPr lang="en-US" sz="2200" dirty="0"/>
          </a:p>
        </p:txBody>
      </p:sp>
      <p:sp>
        <p:nvSpPr>
          <p:cNvPr id="6" name="TextBox 5"/>
          <p:cNvSpPr txBox="1"/>
          <p:nvPr/>
        </p:nvSpPr>
        <p:spPr>
          <a:xfrm>
            <a:off x="381000" y="2602541"/>
            <a:ext cx="5329989" cy="1908215"/>
          </a:xfrm>
          <a:prstGeom prst="rect">
            <a:avLst/>
          </a:prstGeom>
          <a:noFill/>
        </p:spPr>
        <p:txBody>
          <a:bodyPr wrap="square" rtlCol="0">
            <a:spAutoFit/>
          </a:bodyPr>
          <a:lstStyle/>
          <a:p>
            <a:pPr marL="228600" indent="-228600">
              <a:spcBef>
                <a:spcPts val="600"/>
              </a:spcBef>
              <a:spcAft>
                <a:spcPts val="600"/>
              </a:spcAft>
              <a:buFont typeface="Arial" panose="020B0604020202020204" pitchFamily="34" charset="0"/>
              <a:buChar char="•"/>
            </a:pPr>
            <a:r>
              <a:rPr lang="en-US" sz="2200" dirty="0"/>
              <a:t>Exposure to violence and trauma</a:t>
            </a:r>
          </a:p>
          <a:p>
            <a:pPr marL="228600" indent="-228600">
              <a:spcBef>
                <a:spcPts val="600"/>
              </a:spcBef>
              <a:spcAft>
                <a:spcPts val="600"/>
              </a:spcAft>
              <a:buFont typeface="Arial" panose="020B0604020202020204" pitchFamily="34" charset="0"/>
              <a:buChar char="•"/>
            </a:pPr>
            <a:r>
              <a:rPr lang="en-US" sz="2200" dirty="0"/>
              <a:t>Poverty</a:t>
            </a:r>
          </a:p>
          <a:p>
            <a:pPr marL="228600" indent="-228600">
              <a:spcBef>
                <a:spcPts val="600"/>
              </a:spcBef>
              <a:spcAft>
                <a:spcPts val="600"/>
              </a:spcAft>
              <a:buFont typeface="Arial" panose="020B0604020202020204" pitchFamily="34" charset="0"/>
              <a:buChar char="•"/>
            </a:pPr>
            <a:r>
              <a:rPr lang="en-US" sz="2200" dirty="0"/>
              <a:t>Neglect</a:t>
            </a:r>
          </a:p>
          <a:p>
            <a:pPr marL="228600" indent="-228600">
              <a:spcBef>
                <a:spcPts val="600"/>
              </a:spcBef>
              <a:spcAft>
                <a:spcPts val="600"/>
              </a:spcAft>
              <a:buFont typeface="Arial" panose="020B0604020202020204" pitchFamily="34" charset="0"/>
              <a:buChar char="•"/>
            </a:pPr>
            <a:r>
              <a:rPr lang="en-US" sz="2200" dirty="0"/>
              <a:t>Housing and custodial instability</a:t>
            </a:r>
          </a:p>
        </p:txBody>
      </p:sp>
      <p:sp>
        <p:nvSpPr>
          <p:cNvPr id="9" name="Content Placeholder 8">
            <a:extLst>
              <a:ext uri="{FF2B5EF4-FFF2-40B4-BE49-F238E27FC236}">
                <a16:creationId xmlns:a16="http://schemas.microsoft.com/office/drawing/2014/main" xmlns="" id="{915A94DC-9D2A-264C-AC7B-3C61CBEA11FA}"/>
              </a:ext>
            </a:extLst>
          </p:cNvPr>
          <p:cNvSpPr>
            <a:spLocks noGrp="1"/>
          </p:cNvSpPr>
          <p:nvPr>
            <p:ph idx="1"/>
          </p:nvPr>
        </p:nvSpPr>
        <p:spPr>
          <a:xfrm>
            <a:off x="363072" y="1680882"/>
            <a:ext cx="11143128" cy="793377"/>
          </a:xfrm>
        </p:spPr>
        <p:txBody>
          <a:bodyPr>
            <a:normAutofit/>
          </a:bodyPr>
          <a:lstStyle/>
          <a:p>
            <a:pPr marL="0" indent="0">
              <a:buNone/>
            </a:pPr>
            <a:r>
              <a:rPr lang="en-US" dirty="0"/>
              <a:t>Children of parents with mental health or co-occurring disorders are at an increased risk of the following: </a:t>
            </a:r>
          </a:p>
        </p:txBody>
      </p:sp>
    </p:spTree>
    <p:extLst>
      <p:ext uri="{BB962C8B-B14F-4D97-AF65-F5344CB8AC3E}">
        <p14:creationId xmlns:p14="http://schemas.microsoft.com/office/powerpoint/2010/main" val="472391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A6855EA-F3FE-634E-87C3-8BC7BCEA3E65}"/>
              </a:ext>
            </a:extLst>
          </p:cNvPr>
          <p:cNvSpPr>
            <a:spLocks noGrp="1"/>
          </p:cNvSpPr>
          <p:nvPr>
            <p:ph type="title"/>
          </p:nvPr>
        </p:nvSpPr>
        <p:spPr/>
        <p:txBody>
          <a:bodyPr/>
          <a:lstStyle/>
          <a:p>
            <a:r>
              <a:rPr lang="en-US" dirty="0"/>
              <a:t>Group Activity</a:t>
            </a:r>
          </a:p>
        </p:txBody>
      </p:sp>
      <p:sp>
        <p:nvSpPr>
          <p:cNvPr id="3" name="Content Placeholder 2"/>
          <p:cNvSpPr>
            <a:spLocks noGrp="1"/>
          </p:cNvSpPr>
          <p:nvPr>
            <p:ph idx="1"/>
          </p:nvPr>
        </p:nvSpPr>
        <p:spPr>
          <a:xfrm>
            <a:off x="363072" y="1680882"/>
            <a:ext cx="11255187" cy="4496081"/>
          </a:xfrm>
        </p:spPr>
        <p:txBody>
          <a:bodyPr>
            <a:normAutofit/>
          </a:bodyPr>
          <a:lstStyle/>
          <a:p>
            <a:pPr marL="0" indent="0">
              <a:spcBef>
                <a:spcPts val="600"/>
              </a:spcBef>
              <a:spcAft>
                <a:spcPts val="1200"/>
              </a:spcAft>
              <a:buNone/>
            </a:pPr>
            <a:r>
              <a:rPr lang="en-US" dirty="0"/>
              <a:t>The effects of parental substance use, mental health disorders, or co-occurring disorders on children are often very similar. </a:t>
            </a:r>
          </a:p>
          <a:p>
            <a:pPr marL="0" indent="0" algn="ctr">
              <a:spcBef>
                <a:spcPts val="600"/>
              </a:spcBef>
              <a:spcAft>
                <a:spcPts val="600"/>
              </a:spcAft>
              <a:buNone/>
            </a:pPr>
            <a:r>
              <a:rPr lang="en-US" b="1" dirty="0"/>
              <a:t>Activity</a:t>
            </a:r>
          </a:p>
          <a:p>
            <a:pPr>
              <a:spcBef>
                <a:spcPts val="600"/>
              </a:spcBef>
              <a:spcAft>
                <a:spcPts val="600"/>
              </a:spcAft>
            </a:pPr>
            <a:r>
              <a:rPr lang="en-US" b="1" dirty="0"/>
              <a:t>Make a list of how a parent’s substance use or mental health disorder can create risk or safety concerns for children.</a:t>
            </a:r>
          </a:p>
        </p:txBody>
      </p:sp>
    </p:spTree>
    <p:extLst>
      <p:ext uri="{BB962C8B-B14F-4D97-AF65-F5344CB8AC3E}">
        <p14:creationId xmlns:p14="http://schemas.microsoft.com/office/powerpoint/2010/main" val="2017095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5C1CF2-F2D4-C64E-ACA8-E7EA2929BDE0}"/>
              </a:ext>
            </a:extLst>
          </p:cNvPr>
          <p:cNvSpPr>
            <a:spLocks noGrp="1"/>
          </p:cNvSpPr>
          <p:nvPr>
            <p:ph type="title"/>
          </p:nvPr>
        </p:nvSpPr>
        <p:spPr/>
        <p:txBody>
          <a:bodyPr/>
          <a:lstStyle/>
          <a:p>
            <a:pPr>
              <a:lnSpc>
                <a:spcPct val="100000"/>
              </a:lnSpc>
            </a:pPr>
            <a:r>
              <a:rPr lang="en-US" dirty="0"/>
              <a:t>Substance Use or Co-Occurring Disorder:</a:t>
            </a:r>
            <a:br>
              <a:rPr lang="en-US" dirty="0"/>
            </a:br>
            <a:r>
              <a:rPr lang="en-US" dirty="0"/>
              <a:t>Examples of Risks to Children</a:t>
            </a:r>
          </a:p>
        </p:txBody>
      </p:sp>
      <p:sp>
        <p:nvSpPr>
          <p:cNvPr id="7" name="Content Placeholder 6"/>
          <p:cNvSpPr>
            <a:spLocks noGrp="1"/>
          </p:cNvSpPr>
          <p:nvPr>
            <p:ph idx="1"/>
          </p:nvPr>
        </p:nvSpPr>
        <p:spPr>
          <a:xfrm>
            <a:off x="363072" y="1680882"/>
            <a:ext cx="11470340" cy="4948518"/>
          </a:xfrm>
        </p:spPr>
        <p:txBody>
          <a:bodyPr>
            <a:normAutofit fontScale="92500" lnSpcReduction="20000"/>
          </a:bodyPr>
          <a:lstStyle/>
          <a:p>
            <a:pPr marL="285750" indent="-285750">
              <a:lnSpc>
                <a:spcPct val="120000"/>
              </a:lnSpc>
              <a:spcBef>
                <a:spcPts val="600"/>
              </a:spcBef>
              <a:spcAft>
                <a:spcPts val="600"/>
              </a:spcAft>
            </a:pPr>
            <a:r>
              <a:rPr lang="en-US" sz="2400" dirty="0"/>
              <a:t>Driving with children in the car while under the influence </a:t>
            </a:r>
          </a:p>
          <a:p>
            <a:pPr marL="285750" indent="-285750">
              <a:lnSpc>
                <a:spcPct val="120000"/>
              </a:lnSpc>
              <a:spcBef>
                <a:spcPts val="600"/>
              </a:spcBef>
              <a:spcAft>
                <a:spcPts val="600"/>
              </a:spcAft>
            </a:pPr>
            <a:r>
              <a:rPr lang="en-US" sz="2400" dirty="0"/>
              <a:t>Leaving child in an unsafe situation—with an inappropriate caretaker or unattended</a:t>
            </a:r>
          </a:p>
          <a:p>
            <a:pPr marL="285750" indent="-285750">
              <a:lnSpc>
                <a:spcPct val="120000"/>
              </a:lnSpc>
              <a:spcBef>
                <a:spcPts val="600"/>
              </a:spcBef>
              <a:spcAft>
                <a:spcPts val="600"/>
              </a:spcAft>
            </a:pPr>
            <a:r>
              <a:rPr lang="en-US" sz="2400" dirty="0"/>
              <a:t>Neglecting or sporadically addressing the children’s needs for regular meals, clothing, and cleanliness </a:t>
            </a:r>
          </a:p>
          <a:p>
            <a:pPr marL="285750" indent="-285750">
              <a:lnSpc>
                <a:spcPct val="120000"/>
              </a:lnSpc>
              <a:spcBef>
                <a:spcPts val="600"/>
              </a:spcBef>
              <a:spcAft>
                <a:spcPts val="600"/>
              </a:spcAft>
            </a:pPr>
            <a:r>
              <a:rPr lang="en-US" sz="2400" dirty="0"/>
              <a:t>Providing inadequate supervision even when at home </a:t>
            </a:r>
          </a:p>
          <a:p>
            <a:pPr marL="285750" indent="-285750">
              <a:lnSpc>
                <a:spcPct val="120000"/>
              </a:lnSpc>
              <a:spcBef>
                <a:spcPts val="600"/>
              </a:spcBef>
              <a:spcAft>
                <a:spcPts val="600"/>
              </a:spcAft>
            </a:pPr>
            <a:r>
              <a:rPr lang="en-US" sz="2400" dirty="0"/>
              <a:t>Behaving inconsistently toward children, such as a pattern of violence followed by remorse</a:t>
            </a:r>
          </a:p>
          <a:p>
            <a:pPr marL="285750" indent="-285750">
              <a:lnSpc>
                <a:spcPct val="120000"/>
              </a:lnSpc>
              <a:spcBef>
                <a:spcPts val="600"/>
              </a:spcBef>
              <a:spcAft>
                <a:spcPts val="600"/>
              </a:spcAft>
            </a:pPr>
            <a:r>
              <a:rPr lang="en-US" sz="2400" dirty="0"/>
              <a:t>Using household funds to buy alcohol or other drugs, while other necessities such as food are neglected </a:t>
            </a:r>
          </a:p>
          <a:p>
            <a:pPr marL="285750" indent="-285750">
              <a:lnSpc>
                <a:spcPct val="120000"/>
              </a:lnSpc>
              <a:spcBef>
                <a:spcPts val="600"/>
              </a:spcBef>
              <a:spcAft>
                <a:spcPts val="600"/>
              </a:spcAft>
            </a:pPr>
            <a:r>
              <a:rPr lang="en-US" sz="2400" dirty="0"/>
              <a:t>Lacking the ability to prioritize children’s needs (such as medical or educational needs) over his or her own needs </a:t>
            </a:r>
            <a:endParaRPr lang="en-US" dirty="0"/>
          </a:p>
          <a:p>
            <a:pPr marL="285750" indent="-285750">
              <a:lnSpc>
                <a:spcPct val="120000"/>
              </a:lnSpc>
              <a:spcBef>
                <a:spcPts val="600"/>
              </a:spcBef>
              <a:spcAft>
                <a:spcPts val="600"/>
              </a:spcAft>
            </a:pPr>
            <a:endParaRPr lang="en-US" dirty="0"/>
          </a:p>
        </p:txBody>
      </p:sp>
    </p:spTree>
    <p:extLst>
      <p:ext uri="{BB962C8B-B14F-4D97-AF65-F5344CB8AC3E}">
        <p14:creationId xmlns:p14="http://schemas.microsoft.com/office/powerpoint/2010/main" val="1930794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07639-754D-E240-9B3D-DCDD8C068CEF}"/>
              </a:ext>
            </a:extLst>
          </p:cNvPr>
          <p:cNvSpPr>
            <a:spLocks noGrp="1"/>
          </p:cNvSpPr>
          <p:nvPr>
            <p:ph type="title"/>
          </p:nvPr>
        </p:nvSpPr>
        <p:spPr/>
        <p:txBody>
          <a:bodyPr>
            <a:normAutofit/>
          </a:bodyPr>
          <a:lstStyle/>
          <a:p>
            <a:pPr>
              <a:lnSpc>
                <a:spcPct val="100000"/>
              </a:lnSpc>
            </a:pPr>
            <a:r>
              <a:rPr lang="en-US" altLang="en-US" dirty="0"/>
              <a:t>Considerations of the Effects of Parental Substance Use </a:t>
            </a:r>
            <a:br>
              <a:rPr lang="en-US" altLang="en-US" dirty="0"/>
            </a:br>
            <a:r>
              <a:rPr lang="en-US" altLang="en-US" dirty="0"/>
              <a:t>and Co-Occurring Disorders on Children</a:t>
            </a:r>
            <a:endParaRPr lang="en-US" dirty="0"/>
          </a:p>
        </p:txBody>
      </p:sp>
      <p:sp>
        <p:nvSpPr>
          <p:cNvPr id="4" name="Content Placeholder 3">
            <a:extLst>
              <a:ext uri="{FF2B5EF4-FFF2-40B4-BE49-F238E27FC236}">
                <a16:creationId xmlns:a16="http://schemas.microsoft.com/office/drawing/2014/main" xmlns="" id="{7205E0C2-9556-F446-880A-120D54BD5C7D}"/>
              </a:ext>
            </a:extLst>
          </p:cNvPr>
          <p:cNvSpPr>
            <a:spLocks noGrp="1"/>
          </p:cNvSpPr>
          <p:nvPr>
            <p:ph idx="1"/>
          </p:nvPr>
        </p:nvSpPr>
        <p:spPr/>
        <p:txBody>
          <a:bodyPr/>
          <a:lstStyle/>
          <a:p>
            <a:pPr marL="0" indent="0">
              <a:spcBef>
                <a:spcPts val="600"/>
              </a:spcBef>
              <a:spcAft>
                <a:spcPts val="600"/>
              </a:spcAft>
              <a:buNone/>
            </a:pPr>
            <a:r>
              <a:rPr lang="en-US" altLang="en-US" b="1" dirty="0"/>
              <a:t>Potential for delayed development: </a:t>
            </a:r>
          </a:p>
          <a:p>
            <a:pPr>
              <a:spcBef>
                <a:spcPts val="600"/>
              </a:spcBef>
              <a:spcAft>
                <a:spcPts val="1200"/>
              </a:spcAft>
            </a:pPr>
            <a:r>
              <a:rPr lang="en-US" altLang="en-US" dirty="0"/>
              <a:t>When the environment disrupts physical, emotional, social, or educational development</a:t>
            </a:r>
          </a:p>
          <a:p>
            <a:pPr marL="0" indent="0">
              <a:spcBef>
                <a:spcPts val="600"/>
              </a:spcBef>
              <a:spcAft>
                <a:spcPts val="600"/>
              </a:spcAft>
              <a:buNone/>
            </a:pPr>
            <a:r>
              <a:rPr lang="en-US" altLang="en-US" b="1" dirty="0"/>
              <a:t>Understanding the child’s needs: </a:t>
            </a:r>
          </a:p>
          <a:p>
            <a:pPr>
              <a:spcBef>
                <a:spcPts val="600"/>
              </a:spcBef>
              <a:spcAft>
                <a:spcPts val="1200"/>
              </a:spcAft>
            </a:pPr>
            <a:r>
              <a:rPr lang="en-US" altLang="en-US" dirty="0"/>
              <a:t>Work with substance use disorder and mental health treatment professionals </a:t>
            </a:r>
          </a:p>
          <a:p>
            <a:pPr marL="0" indent="0">
              <a:spcBef>
                <a:spcPts val="600"/>
              </a:spcBef>
              <a:spcAft>
                <a:spcPts val="600"/>
              </a:spcAft>
              <a:buNone/>
            </a:pPr>
            <a:r>
              <a:rPr lang="en-US" altLang="en-US" b="1" dirty="0"/>
              <a:t>Educating children: </a:t>
            </a:r>
          </a:p>
          <a:p>
            <a:pPr>
              <a:spcBef>
                <a:spcPts val="600"/>
              </a:spcBef>
              <a:spcAft>
                <a:spcPts val="600"/>
              </a:spcAft>
            </a:pPr>
            <a:r>
              <a:rPr lang="en-US" altLang="en-US" dirty="0"/>
              <a:t>Help children understand substance use and mental disorders in nonjudgmental and supportive terms (define the disorder, not the person)</a:t>
            </a:r>
          </a:p>
          <a:p>
            <a:endParaRPr lang="en-US" dirty="0"/>
          </a:p>
        </p:txBody>
      </p:sp>
      <p:sp>
        <p:nvSpPr>
          <p:cNvPr id="5" name="TextBox 4"/>
          <p:cNvSpPr txBox="1"/>
          <p:nvPr/>
        </p:nvSpPr>
        <p:spPr>
          <a:xfrm>
            <a:off x="6376065" y="6455574"/>
            <a:ext cx="5526505" cy="307777"/>
          </a:xfrm>
          <a:prstGeom prst="rect">
            <a:avLst/>
          </a:prstGeom>
          <a:noFill/>
        </p:spPr>
        <p:txBody>
          <a:bodyPr wrap="square" rtlCol="0">
            <a:spAutoFit/>
          </a:bodyPr>
          <a:lstStyle/>
          <a:p>
            <a:r>
              <a:rPr lang="en-US" sz="1400" dirty="0"/>
              <a:t>(National Abandoned Infants Assistance Resource Center, 2012)</a:t>
            </a:r>
          </a:p>
        </p:txBody>
      </p:sp>
    </p:spTree>
    <p:extLst>
      <p:ext uri="{BB962C8B-B14F-4D97-AF65-F5344CB8AC3E}">
        <p14:creationId xmlns:p14="http://schemas.microsoft.com/office/powerpoint/2010/main" val="2609816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6002" y="3459569"/>
            <a:ext cx="8151255" cy="1569660"/>
          </a:xfrm>
          <a:prstGeom prst="rect">
            <a:avLst/>
          </a:prstGeom>
          <a:noFill/>
        </p:spPr>
        <p:txBody>
          <a:bodyPr wrap="square" rtlCol="0">
            <a:spAutoFit/>
          </a:bodyPr>
          <a:lstStyle/>
          <a:p>
            <a:r>
              <a:rPr lang="en-US" sz="4800" dirty="0">
                <a:solidFill>
                  <a:schemeClr val="bg1"/>
                </a:solidFill>
              </a:rPr>
              <a:t>Meeting the Needs </a:t>
            </a:r>
          </a:p>
          <a:p>
            <a:r>
              <a:rPr lang="en-US" sz="4800" dirty="0">
                <a:solidFill>
                  <a:schemeClr val="bg1"/>
                </a:solidFill>
              </a:rPr>
              <a:t>of the Child</a:t>
            </a:r>
            <a:endParaRPr lang="en-US" sz="4800" b="1" dirty="0">
              <a:solidFill>
                <a:schemeClr val="bg1"/>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108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6209DA7-29D0-0048-A489-BBF96D992026}"/>
              </a:ext>
            </a:extLst>
          </p:cNvPr>
          <p:cNvSpPr>
            <a:spLocks noGrp="1"/>
          </p:cNvSpPr>
          <p:nvPr>
            <p:ph type="title"/>
          </p:nvPr>
        </p:nvSpPr>
        <p:spPr/>
        <p:txBody>
          <a:bodyPr/>
          <a:lstStyle/>
          <a:p>
            <a:r>
              <a:rPr lang="en-US" altLang="en-US" dirty="0"/>
              <a:t>Screening and Assessment of Children’s Needs</a:t>
            </a:r>
            <a:endParaRPr lang="en-US" dirty="0"/>
          </a:p>
        </p:txBody>
      </p:sp>
      <p:sp>
        <p:nvSpPr>
          <p:cNvPr id="2" name="TextBox 1"/>
          <p:cNvSpPr txBox="1"/>
          <p:nvPr/>
        </p:nvSpPr>
        <p:spPr>
          <a:xfrm>
            <a:off x="4377849" y="6455073"/>
            <a:ext cx="7265096" cy="306259"/>
          </a:xfrm>
          <a:prstGeom prst="rect">
            <a:avLst/>
          </a:prstGeom>
          <a:noFill/>
        </p:spPr>
        <p:txBody>
          <a:bodyPr wrap="square" rtlCol="0">
            <a:spAutoFit/>
          </a:bodyPr>
          <a:lstStyle/>
          <a:p>
            <a:r>
              <a:rPr lang="en-US" sz="1400" dirty="0"/>
              <a:t>(Centers for Disease Control and Prevention, 2018; Henderson, Chaim, &amp; </a:t>
            </a:r>
            <a:r>
              <a:rPr lang="en-US" sz="1400" dirty="0" err="1"/>
              <a:t>Brownlie</a:t>
            </a:r>
            <a:r>
              <a:rPr lang="en-US" sz="1400" dirty="0"/>
              <a:t>, 2017)</a:t>
            </a:r>
          </a:p>
        </p:txBody>
      </p:sp>
      <p:sp>
        <p:nvSpPr>
          <p:cNvPr id="5" name="Content Placeholder 4">
            <a:extLst>
              <a:ext uri="{FF2B5EF4-FFF2-40B4-BE49-F238E27FC236}">
                <a16:creationId xmlns:a16="http://schemas.microsoft.com/office/drawing/2014/main" xmlns="" id="{E2F0CAF0-DB86-844B-A06F-C94D614AFD1A}"/>
              </a:ext>
            </a:extLst>
          </p:cNvPr>
          <p:cNvSpPr>
            <a:spLocks noGrp="1"/>
          </p:cNvSpPr>
          <p:nvPr>
            <p:ph idx="1"/>
          </p:nvPr>
        </p:nvSpPr>
        <p:spPr>
          <a:xfrm>
            <a:off x="363072" y="1680882"/>
            <a:ext cx="11470340" cy="4733365"/>
          </a:xfrm>
        </p:spPr>
        <p:txBody>
          <a:bodyPr>
            <a:normAutofit fontScale="62500" lnSpcReduction="20000"/>
          </a:bodyPr>
          <a:lstStyle/>
          <a:p>
            <a:pPr marL="0" indent="0">
              <a:lnSpc>
                <a:spcPct val="120000"/>
              </a:lnSpc>
              <a:spcBef>
                <a:spcPts val="600"/>
              </a:spcBef>
              <a:spcAft>
                <a:spcPts val="600"/>
              </a:spcAft>
              <a:buNone/>
            </a:pPr>
            <a:r>
              <a:rPr lang="en-US" sz="3400" dirty="0"/>
              <a:t>Children reach milestones in how they play, learn, speak, act, and move (crawling, walking, etc.). The Centers for Disease Control and Prevention has put together fact sheets by age on the developmental milestones: </a:t>
            </a:r>
            <a:r>
              <a:rPr lang="en-US" altLang="en-US" sz="3400" dirty="0">
                <a:hlinkClick r:id="rId3"/>
              </a:rPr>
              <a:t>https://www.cdc.gov/ncbddd/actearly/milestones/index.html</a:t>
            </a:r>
            <a:endParaRPr lang="en-US" altLang="en-US" sz="3400" dirty="0"/>
          </a:p>
          <a:p>
            <a:pPr marL="0" indent="0">
              <a:lnSpc>
                <a:spcPct val="120000"/>
              </a:lnSpc>
              <a:spcBef>
                <a:spcPts val="600"/>
              </a:spcBef>
              <a:spcAft>
                <a:spcPts val="600"/>
              </a:spcAft>
              <a:buNone/>
            </a:pPr>
            <a:r>
              <a:rPr lang="en-US" altLang="en-US" sz="3400" dirty="0"/>
              <a:t>Child welfare workers can help identify problems early so a child can receive interventions to support healthy development.</a:t>
            </a:r>
          </a:p>
          <a:p>
            <a:pPr>
              <a:lnSpc>
                <a:spcPct val="120000"/>
              </a:lnSpc>
              <a:spcBef>
                <a:spcPts val="600"/>
              </a:spcBef>
              <a:spcAft>
                <a:spcPts val="600"/>
              </a:spcAft>
            </a:pPr>
            <a:r>
              <a:rPr lang="en-US" altLang="en-US" sz="3400" dirty="0"/>
              <a:t>During a home visit, be aware of a child’s:</a:t>
            </a:r>
          </a:p>
          <a:p>
            <a:pPr lvl="1">
              <a:lnSpc>
                <a:spcPct val="120000"/>
              </a:lnSpc>
              <a:spcBef>
                <a:spcPts val="0"/>
              </a:spcBef>
            </a:pPr>
            <a:r>
              <a:rPr lang="en-US" altLang="en-US" sz="3400" dirty="0"/>
              <a:t> Development outside typical expectations</a:t>
            </a:r>
          </a:p>
          <a:p>
            <a:pPr lvl="1">
              <a:lnSpc>
                <a:spcPct val="120000"/>
              </a:lnSpc>
              <a:spcBef>
                <a:spcPts val="600"/>
              </a:spcBef>
              <a:spcAft>
                <a:spcPts val="600"/>
              </a:spcAft>
            </a:pPr>
            <a:r>
              <a:rPr lang="en-US" altLang="en-US" sz="3400" dirty="0"/>
              <a:t> Behaviors, emotions, and relationships</a:t>
            </a:r>
          </a:p>
          <a:p>
            <a:pPr>
              <a:lnSpc>
                <a:spcPct val="120000"/>
              </a:lnSpc>
              <a:spcBef>
                <a:spcPts val="600"/>
              </a:spcBef>
              <a:spcAft>
                <a:spcPts val="600"/>
              </a:spcAft>
            </a:pPr>
            <a:r>
              <a:rPr lang="en-US" altLang="en-US" sz="3400" dirty="0"/>
              <a:t>Ask the parent about their child’s growth and development</a:t>
            </a:r>
          </a:p>
          <a:p>
            <a:pPr>
              <a:lnSpc>
                <a:spcPct val="120000"/>
              </a:lnSpc>
              <a:spcBef>
                <a:spcPts val="600"/>
              </a:spcBef>
              <a:spcAft>
                <a:spcPts val="600"/>
              </a:spcAft>
            </a:pPr>
            <a:r>
              <a:rPr lang="en-US" altLang="en-US" sz="3400" dirty="0"/>
              <a:t>Contact the child’s pediatrician to ask about the child’s development</a:t>
            </a:r>
          </a:p>
          <a:p>
            <a:pPr>
              <a:lnSpc>
                <a:spcPct val="120000"/>
              </a:lnSpc>
              <a:spcBef>
                <a:spcPts val="600"/>
              </a:spcBef>
              <a:spcAft>
                <a:spcPts val="600"/>
              </a:spcAft>
            </a:pPr>
            <a:r>
              <a:rPr lang="en-US" altLang="en-US" sz="3400" dirty="0"/>
              <a:t>If you identify concerns, refer the child for a developmental assessment</a:t>
            </a:r>
            <a:endParaRPr lang="en-US" altLang="en-US" sz="2400" dirty="0"/>
          </a:p>
          <a:p>
            <a:endParaRPr lang="en-US" dirty="0"/>
          </a:p>
        </p:txBody>
      </p:sp>
    </p:spTree>
    <p:extLst>
      <p:ext uri="{BB962C8B-B14F-4D97-AF65-F5344CB8AC3E}">
        <p14:creationId xmlns:p14="http://schemas.microsoft.com/office/powerpoint/2010/main" val="162567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3A235DA-6C10-714C-9DC3-DF3D1DFF62FC}"/>
              </a:ext>
            </a:extLst>
          </p:cNvPr>
          <p:cNvSpPr>
            <a:spLocks noGrp="1"/>
          </p:cNvSpPr>
          <p:nvPr>
            <p:ph type="title"/>
          </p:nvPr>
        </p:nvSpPr>
        <p:spPr/>
        <p:txBody>
          <a:bodyPr/>
          <a:lstStyle/>
          <a:p>
            <a:r>
              <a:rPr lang="en-US" altLang="en-US" dirty="0"/>
              <a:t>Assessment of Children</a:t>
            </a:r>
            <a:endParaRPr lang="en-US" dirty="0"/>
          </a:p>
        </p:txBody>
      </p:sp>
      <p:sp>
        <p:nvSpPr>
          <p:cNvPr id="60419" name="Rectangle 3"/>
          <p:cNvSpPr>
            <a:spLocks noGrp="1" noChangeArrowheads="1"/>
          </p:cNvSpPr>
          <p:nvPr>
            <p:ph idx="1"/>
          </p:nvPr>
        </p:nvSpPr>
        <p:spPr/>
        <p:txBody>
          <a:bodyPr>
            <a:normAutofit fontScale="85000" lnSpcReduction="20000"/>
          </a:bodyPr>
          <a:lstStyle/>
          <a:p>
            <a:pPr eaLnBrk="1" hangingPunct="1">
              <a:lnSpc>
                <a:spcPct val="110000"/>
              </a:lnSpc>
              <a:spcBef>
                <a:spcPts val="600"/>
              </a:spcBef>
              <a:spcAft>
                <a:spcPts val="600"/>
              </a:spcAft>
            </a:pPr>
            <a:r>
              <a:rPr lang="en-US" altLang="en-US" sz="2600" dirty="0"/>
              <a:t>Use child-trained professionals to conduct assessments</a:t>
            </a:r>
          </a:p>
          <a:p>
            <a:pPr eaLnBrk="1" hangingPunct="1">
              <a:lnSpc>
                <a:spcPct val="110000"/>
              </a:lnSpc>
              <a:spcBef>
                <a:spcPts val="600"/>
              </a:spcBef>
              <a:spcAft>
                <a:spcPts val="600"/>
              </a:spcAft>
            </a:pPr>
            <a:r>
              <a:rPr lang="en-US" altLang="en-US" sz="2600" dirty="0"/>
              <a:t>Consider the following assessment areas:</a:t>
            </a:r>
          </a:p>
          <a:p>
            <a:pPr lvl="1">
              <a:lnSpc>
                <a:spcPct val="110000"/>
              </a:lnSpc>
              <a:spcBef>
                <a:spcPts val="600"/>
              </a:spcBef>
              <a:spcAft>
                <a:spcPts val="600"/>
              </a:spcAft>
            </a:pPr>
            <a:r>
              <a:rPr lang="en-US" altLang="en-US" sz="2600" dirty="0"/>
              <a:t> Mental health</a:t>
            </a:r>
          </a:p>
          <a:p>
            <a:pPr lvl="1">
              <a:lnSpc>
                <a:spcPct val="110000"/>
              </a:lnSpc>
              <a:spcBef>
                <a:spcPts val="600"/>
              </a:spcBef>
              <a:spcAft>
                <a:spcPts val="600"/>
              </a:spcAft>
            </a:pPr>
            <a:r>
              <a:rPr lang="en-US" altLang="en-US" sz="2600" dirty="0"/>
              <a:t> Trauma</a:t>
            </a:r>
          </a:p>
          <a:p>
            <a:pPr lvl="1">
              <a:lnSpc>
                <a:spcPct val="110000"/>
              </a:lnSpc>
              <a:spcBef>
                <a:spcPts val="600"/>
              </a:spcBef>
              <a:spcAft>
                <a:spcPts val="600"/>
              </a:spcAft>
            </a:pPr>
            <a:r>
              <a:rPr lang="en-US" altLang="en-US" sz="2600" dirty="0"/>
              <a:t> Substance use</a:t>
            </a:r>
          </a:p>
          <a:p>
            <a:pPr lvl="1">
              <a:lnSpc>
                <a:spcPct val="110000"/>
              </a:lnSpc>
              <a:spcBef>
                <a:spcPts val="600"/>
              </a:spcBef>
              <a:spcAft>
                <a:spcPts val="600"/>
              </a:spcAft>
            </a:pPr>
            <a:r>
              <a:rPr lang="en-US" altLang="en-US" sz="2600" dirty="0"/>
              <a:t> Development</a:t>
            </a:r>
          </a:p>
          <a:p>
            <a:pPr lvl="1">
              <a:lnSpc>
                <a:spcPct val="110000"/>
              </a:lnSpc>
              <a:spcBef>
                <a:spcPts val="600"/>
              </a:spcBef>
              <a:spcAft>
                <a:spcPts val="600"/>
              </a:spcAft>
            </a:pPr>
            <a:r>
              <a:rPr lang="en-US" altLang="en-US" sz="2600" dirty="0"/>
              <a:t> Education</a:t>
            </a:r>
          </a:p>
          <a:p>
            <a:pPr lvl="1">
              <a:lnSpc>
                <a:spcPct val="110000"/>
              </a:lnSpc>
              <a:spcBef>
                <a:spcPts val="600"/>
              </a:spcBef>
              <a:spcAft>
                <a:spcPts val="600"/>
              </a:spcAft>
            </a:pPr>
            <a:r>
              <a:rPr lang="en-US" altLang="en-US" sz="2600" dirty="0"/>
              <a:t> Medical</a:t>
            </a:r>
          </a:p>
          <a:p>
            <a:pPr eaLnBrk="1" hangingPunct="1">
              <a:lnSpc>
                <a:spcPct val="110000"/>
              </a:lnSpc>
              <a:spcBef>
                <a:spcPts val="600"/>
              </a:spcBef>
              <a:spcAft>
                <a:spcPts val="600"/>
              </a:spcAft>
            </a:pPr>
            <a:r>
              <a:rPr lang="en-US" altLang="en-US" sz="2600" dirty="0"/>
              <a:t>Seek input from parents, caregivers, and other family members and involve them in the assessment process</a:t>
            </a:r>
          </a:p>
          <a:p>
            <a:pPr marL="0" indent="0" eaLnBrk="1" hangingPunct="1">
              <a:lnSpc>
                <a:spcPct val="120000"/>
              </a:lnSpc>
              <a:buNone/>
            </a:pPr>
            <a:endParaRPr lang="en-US" altLang="en-US" dirty="0"/>
          </a:p>
        </p:txBody>
      </p:sp>
      <p:sp>
        <p:nvSpPr>
          <p:cNvPr id="2" name="TextBox 1"/>
          <p:cNvSpPr txBox="1"/>
          <p:nvPr/>
        </p:nvSpPr>
        <p:spPr>
          <a:xfrm>
            <a:off x="6541793" y="6446185"/>
            <a:ext cx="5112327" cy="307777"/>
          </a:xfrm>
          <a:prstGeom prst="rect">
            <a:avLst/>
          </a:prstGeom>
          <a:noFill/>
        </p:spPr>
        <p:txBody>
          <a:bodyPr wrap="square" rtlCol="0">
            <a:spAutoFit/>
          </a:bodyPr>
          <a:lstStyle/>
          <a:p>
            <a:r>
              <a:rPr lang="en-US" sz="1400" dirty="0"/>
              <a:t>(Capacity Building Center for States, 2017; Young et al., 2006) </a:t>
            </a:r>
          </a:p>
        </p:txBody>
      </p:sp>
    </p:spTree>
    <p:extLst>
      <p:ext uri="{BB962C8B-B14F-4D97-AF65-F5344CB8AC3E}">
        <p14:creationId xmlns:p14="http://schemas.microsoft.com/office/powerpoint/2010/main" val="449448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67F99EF-F8BA-1840-AF60-9019A79A1DF8}"/>
              </a:ext>
            </a:extLst>
          </p:cNvPr>
          <p:cNvSpPr>
            <a:spLocks noGrp="1"/>
          </p:cNvSpPr>
          <p:nvPr>
            <p:ph type="title"/>
          </p:nvPr>
        </p:nvSpPr>
        <p:spPr/>
        <p:txBody>
          <a:bodyPr/>
          <a:lstStyle/>
          <a:p>
            <a:r>
              <a:rPr lang="en-US" altLang="en-US" dirty="0"/>
              <a:t>Effective Care Strategies for Children and Families</a:t>
            </a:r>
            <a:endParaRPr lang="en-US" dirty="0"/>
          </a:p>
        </p:txBody>
      </p:sp>
      <p:sp>
        <p:nvSpPr>
          <p:cNvPr id="62467" name="Rectangle 3"/>
          <p:cNvSpPr>
            <a:spLocks noGrp="1" noChangeArrowheads="1"/>
          </p:cNvSpPr>
          <p:nvPr>
            <p:ph idx="1"/>
          </p:nvPr>
        </p:nvSpPr>
        <p:spPr/>
        <p:txBody>
          <a:bodyPr>
            <a:normAutofit/>
          </a:bodyPr>
          <a:lstStyle/>
          <a:p>
            <a:pPr marL="0" indent="0" eaLnBrk="1" hangingPunct="1">
              <a:spcBef>
                <a:spcPts val="600"/>
              </a:spcBef>
              <a:spcAft>
                <a:spcPts val="600"/>
              </a:spcAft>
              <a:buNone/>
            </a:pPr>
            <a:r>
              <a:rPr lang="en-US" altLang="en-US" dirty="0"/>
              <a:t>Child welfare workers should use the following strategies to ensure that children receive necessary and appropriate services:</a:t>
            </a:r>
          </a:p>
          <a:p>
            <a:pPr>
              <a:spcBef>
                <a:spcPts val="600"/>
              </a:spcBef>
              <a:spcAft>
                <a:spcPts val="600"/>
              </a:spcAft>
            </a:pPr>
            <a:r>
              <a:rPr lang="en-US" altLang="en-US" dirty="0"/>
              <a:t>Meaningful family involvement</a:t>
            </a:r>
          </a:p>
          <a:p>
            <a:pPr>
              <a:spcBef>
                <a:spcPts val="600"/>
              </a:spcBef>
              <a:spcAft>
                <a:spcPts val="600"/>
              </a:spcAft>
            </a:pPr>
            <a:r>
              <a:rPr lang="en-US" altLang="en-US" dirty="0"/>
              <a:t>Close cooperation between service providers</a:t>
            </a:r>
          </a:p>
          <a:p>
            <a:pPr>
              <a:spcBef>
                <a:spcPts val="600"/>
              </a:spcBef>
              <a:spcAft>
                <a:spcPts val="600"/>
              </a:spcAft>
            </a:pPr>
            <a:r>
              <a:rPr lang="en-US" altLang="en-US" dirty="0"/>
              <a:t>Exploration through further assessment</a:t>
            </a:r>
          </a:p>
          <a:p>
            <a:pPr>
              <a:spcBef>
                <a:spcPts val="600"/>
              </a:spcBef>
              <a:spcAft>
                <a:spcPts val="600"/>
              </a:spcAft>
            </a:pPr>
            <a:r>
              <a:rPr lang="en-US" altLang="en-US" dirty="0"/>
              <a:t>Child-specific planning teams</a:t>
            </a:r>
          </a:p>
          <a:p>
            <a:pPr>
              <a:spcBef>
                <a:spcPts val="600"/>
              </a:spcBef>
              <a:spcAft>
                <a:spcPts val="600"/>
              </a:spcAft>
            </a:pPr>
            <a:r>
              <a:rPr lang="en-US" altLang="en-US" dirty="0"/>
              <a:t>Peer-support strategies</a:t>
            </a:r>
          </a:p>
          <a:p>
            <a:pPr>
              <a:spcBef>
                <a:spcPts val="600"/>
              </a:spcBef>
              <a:spcAft>
                <a:spcPts val="600"/>
              </a:spcAft>
            </a:pPr>
            <a:r>
              <a:rPr lang="en-US" altLang="en-US" dirty="0"/>
              <a:t>Family advocacy services</a:t>
            </a:r>
          </a:p>
        </p:txBody>
      </p:sp>
      <p:sp>
        <p:nvSpPr>
          <p:cNvPr id="2" name="TextBox 1"/>
          <p:cNvSpPr txBox="1"/>
          <p:nvPr/>
        </p:nvSpPr>
        <p:spPr>
          <a:xfrm>
            <a:off x="9909463" y="6462063"/>
            <a:ext cx="1973256" cy="307777"/>
          </a:xfrm>
          <a:prstGeom prst="rect">
            <a:avLst/>
          </a:prstGeom>
          <a:noFill/>
        </p:spPr>
        <p:txBody>
          <a:bodyPr wrap="square" rtlCol="0">
            <a:spAutoFit/>
          </a:bodyPr>
          <a:lstStyle/>
          <a:p>
            <a:r>
              <a:rPr lang="en-US" sz="1400" dirty="0"/>
              <a:t>(Walsh et al., 2018)</a:t>
            </a:r>
          </a:p>
        </p:txBody>
      </p:sp>
    </p:spTree>
    <p:extLst>
      <p:ext uri="{BB962C8B-B14F-4D97-AF65-F5344CB8AC3E}">
        <p14:creationId xmlns:p14="http://schemas.microsoft.com/office/powerpoint/2010/main" val="266931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1A7155C-D057-9744-8A36-BD3C3B005990}"/>
              </a:ext>
            </a:extLst>
          </p:cNvPr>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marL="230188" indent="-220663">
              <a:spcBef>
                <a:spcPts val="600"/>
              </a:spcBef>
              <a:spcAft>
                <a:spcPts val="600"/>
              </a:spcAft>
              <a:buNone/>
            </a:pPr>
            <a:r>
              <a:rPr lang="en-US" sz="2200" dirty="0"/>
              <a:t>After completing this training, child welfare workers will:</a:t>
            </a:r>
          </a:p>
          <a:p>
            <a:pPr marL="230188" lvl="1" indent="-220663">
              <a:spcBef>
                <a:spcPts val="600"/>
              </a:spcBef>
              <a:spcAft>
                <a:spcPts val="600"/>
              </a:spcAft>
            </a:pPr>
            <a:r>
              <a:rPr lang="en-US" sz="2200" dirty="0"/>
              <a:t>Identify the effects of parental substance use and co-occurring disorders on child development during the prenatal and postnatal period, childhood, and adolescence</a:t>
            </a:r>
          </a:p>
          <a:p>
            <a:pPr marL="230188" lvl="1" indent="-220663">
              <a:spcBef>
                <a:spcPts val="600"/>
              </a:spcBef>
              <a:spcAft>
                <a:spcPts val="600"/>
              </a:spcAft>
            </a:pPr>
            <a:r>
              <a:rPr lang="en-US" sz="2200" dirty="0"/>
              <a:t>Recognize the effects of parental substance use or co-occurring disorders on family dynamics and the care of children</a:t>
            </a:r>
          </a:p>
          <a:p>
            <a:pPr marL="230188" lvl="1" indent="-220663">
              <a:spcBef>
                <a:spcPts val="600"/>
              </a:spcBef>
              <a:spcAft>
                <a:spcPts val="600"/>
              </a:spcAft>
            </a:pPr>
            <a:r>
              <a:rPr lang="en-US" sz="2200" dirty="0"/>
              <a:t>Discuss the unique needs of children of parents with substance use or co-occurring disorders, including the child’s own substance use or co-occurring disorders</a:t>
            </a:r>
          </a:p>
          <a:p>
            <a:pPr marL="230188" lvl="1" indent="-220663">
              <a:spcBef>
                <a:spcPts val="600"/>
              </a:spcBef>
              <a:spcAft>
                <a:spcPts val="600"/>
              </a:spcAft>
            </a:pPr>
            <a:r>
              <a:rPr lang="en-US" sz="2200" dirty="0"/>
              <a:t>Explain treatment strategies, systems of care, and support services available to children</a:t>
            </a:r>
          </a:p>
        </p:txBody>
      </p:sp>
    </p:spTree>
    <p:extLst>
      <p:ext uri="{BB962C8B-B14F-4D97-AF65-F5344CB8AC3E}">
        <p14:creationId xmlns:p14="http://schemas.microsoft.com/office/powerpoint/2010/main" val="3118139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49E241A-82B2-6E4C-9D89-09AFE70BD492}"/>
              </a:ext>
            </a:extLst>
          </p:cNvPr>
          <p:cNvSpPr>
            <a:spLocks noGrp="1"/>
          </p:cNvSpPr>
          <p:nvPr>
            <p:ph type="title"/>
          </p:nvPr>
        </p:nvSpPr>
        <p:spPr/>
        <p:txBody>
          <a:bodyPr/>
          <a:lstStyle/>
          <a:p>
            <a:r>
              <a:rPr lang="en-US" altLang="en-US" dirty="0"/>
              <a:t>Special Consideration: Prenatal Substance Exposure</a:t>
            </a:r>
            <a:endParaRPr lang="en-US" dirty="0"/>
          </a:p>
        </p:txBody>
      </p:sp>
      <p:sp>
        <p:nvSpPr>
          <p:cNvPr id="25603" name="Rectangle 3"/>
          <p:cNvSpPr>
            <a:spLocks noGrp="1" noChangeArrowheads="1"/>
          </p:cNvSpPr>
          <p:nvPr>
            <p:ph idx="1"/>
          </p:nvPr>
        </p:nvSpPr>
        <p:spPr>
          <a:xfrm>
            <a:off x="363072" y="1661426"/>
            <a:ext cx="11470340" cy="4496081"/>
          </a:xfrm>
        </p:spPr>
        <p:txBody>
          <a:bodyPr>
            <a:normAutofit/>
          </a:bodyPr>
          <a:lstStyle/>
          <a:p>
            <a:pPr marL="0" indent="0" eaLnBrk="1" hangingPunct="1">
              <a:spcBef>
                <a:spcPts val="600"/>
              </a:spcBef>
              <a:spcAft>
                <a:spcPts val="600"/>
              </a:spcAft>
              <a:buNone/>
            </a:pPr>
            <a:r>
              <a:rPr lang="en-US" altLang="en-US" b="1" dirty="0"/>
              <a:t>Laws, Policies, and Procedures </a:t>
            </a:r>
          </a:p>
          <a:p>
            <a:pPr>
              <a:spcBef>
                <a:spcPts val="600"/>
              </a:spcBef>
              <a:spcAft>
                <a:spcPts val="1200"/>
              </a:spcAft>
            </a:pPr>
            <a:r>
              <a:rPr lang="en-US" altLang="en-US" dirty="0"/>
              <a:t>Healthcare providers must notify child welfare of newborns identified as affected by substance exposure </a:t>
            </a:r>
            <a:endParaRPr lang="en-US" altLang="en-US" b="1" dirty="0"/>
          </a:p>
          <a:p>
            <a:pPr marL="0" indent="0">
              <a:spcBef>
                <a:spcPts val="600"/>
              </a:spcBef>
              <a:spcAft>
                <a:spcPts val="600"/>
              </a:spcAft>
              <a:buNone/>
            </a:pPr>
            <a:r>
              <a:rPr lang="en-US" b="1" dirty="0"/>
              <a:t>Child Abuse Prevention and Treatment Act (CAPTA)</a:t>
            </a:r>
          </a:p>
          <a:p>
            <a:pPr>
              <a:spcBef>
                <a:spcPts val="600"/>
              </a:spcBef>
              <a:spcAft>
                <a:spcPts val="1200"/>
              </a:spcAft>
            </a:pPr>
            <a:r>
              <a:rPr lang="en-US" altLang="en-US" dirty="0"/>
              <a:t>Plan of safe care</a:t>
            </a:r>
          </a:p>
          <a:p>
            <a:pPr marL="0" indent="0" eaLnBrk="1" hangingPunct="1">
              <a:spcBef>
                <a:spcPts val="600"/>
              </a:spcBef>
              <a:spcAft>
                <a:spcPts val="600"/>
              </a:spcAft>
              <a:buNone/>
            </a:pPr>
            <a:r>
              <a:rPr lang="en-US" altLang="en-US" b="1" dirty="0"/>
              <a:t>State Responses </a:t>
            </a:r>
          </a:p>
          <a:p>
            <a:pPr>
              <a:spcBef>
                <a:spcPts val="600"/>
              </a:spcBef>
              <a:spcAft>
                <a:spcPts val="600"/>
              </a:spcAft>
            </a:pPr>
            <a:r>
              <a:rPr lang="en-US" altLang="en-US" dirty="0"/>
              <a:t>Requires a collaborative response among state agencies such as maternal and child health, children’s mental health, early childhood, home visiting, and child welfare</a:t>
            </a:r>
          </a:p>
        </p:txBody>
      </p:sp>
      <p:sp>
        <p:nvSpPr>
          <p:cNvPr id="2" name="TextBox 1"/>
          <p:cNvSpPr txBox="1"/>
          <p:nvPr/>
        </p:nvSpPr>
        <p:spPr>
          <a:xfrm>
            <a:off x="7054914" y="6450106"/>
            <a:ext cx="4800911" cy="318287"/>
          </a:xfrm>
          <a:prstGeom prst="rect">
            <a:avLst/>
          </a:prstGeom>
          <a:noFill/>
        </p:spPr>
        <p:txBody>
          <a:bodyPr wrap="square" rtlCol="0">
            <a:spAutoFit/>
          </a:bodyPr>
          <a:lstStyle/>
          <a:p>
            <a:r>
              <a:rPr lang="en-US" sz="1400" dirty="0"/>
              <a:t>(U.S. Department of Health and Human Services, 2016)</a:t>
            </a:r>
          </a:p>
        </p:txBody>
      </p:sp>
    </p:spTree>
    <p:extLst>
      <p:ext uri="{BB962C8B-B14F-4D97-AF65-F5344CB8AC3E}">
        <p14:creationId xmlns:p14="http://schemas.microsoft.com/office/powerpoint/2010/main" val="3457451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AB52EDB-E1B3-954F-8599-A22CC3769CCE}"/>
              </a:ext>
            </a:extLst>
          </p:cNvPr>
          <p:cNvSpPr>
            <a:spLocks noGrp="1"/>
          </p:cNvSpPr>
          <p:nvPr>
            <p:ph type="title"/>
          </p:nvPr>
        </p:nvSpPr>
        <p:spPr/>
        <p:txBody>
          <a:bodyPr/>
          <a:lstStyle/>
          <a:p>
            <a:r>
              <a:rPr lang="en-US" altLang="en-US" dirty="0"/>
              <a:t>Special Consideration: Prenatal Substance Exposure</a:t>
            </a:r>
            <a:endParaRPr lang="en-US" dirty="0"/>
          </a:p>
        </p:txBody>
      </p:sp>
      <p:sp>
        <p:nvSpPr>
          <p:cNvPr id="29699" name="Rectangle 3"/>
          <p:cNvSpPr>
            <a:spLocks noGrp="1" noChangeArrowheads="1"/>
          </p:cNvSpPr>
          <p:nvPr>
            <p:ph idx="1"/>
          </p:nvPr>
        </p:nvSpPr>
        <p:spPr>
          <a:xfrm>
            <a:off x="363072" y="1680882"/>
            <a:ext cx="11470340" cy="4598894"/>
          </a:xfrm>
        </p:spPr>
        <p:txBody>
          <a:bodyPr>
            <a:noAutofit/>
          </a:bodyPr>
          <a:lstStyle/>
          <a:p>
            <a:pPr marL="0" indent="0" eaLnBrk="1" hangingPunct="1">
              <a:spcBef>
                <a:spcPts val="0"/>
              </a:spcBef>
              <a:spcAft>
                <a:spcPts val="600"/>
              </a:spcAft>
              <a:buNone/>
            </a:pPr>
            <a:r>
              <a:rPr lang="en-US" altLang="en-US" b="1" dirty="0"/>
              <a:t>Treatment and Safety Plans</a:t>
            </a:r>
          </a:p>
          <a:p>
            <a:pPr>
              <a:spcBef>
                <a:spcPts val="0"/>
              </a:spcBef>
              <a:spcAft>
                <a:spcPts val="1200"/>
              </a:spcAft>
            </a:pPr>
            <a:r>
              <a:rPr lang="en-US" altLang="en-US" dirty="0"/>
              <a:t>Treatment and safety plans linked through an interagency protocol</a:t>
            </a:r>
          </a:p>
          <a:p>
            <a:pPr marL="0" indent="0" eaLnBrk="1" hangingPunct="1">
              <a:spcBef>
                <a:spcPts val="0"/>
              </a:spcBef>
              <a:spcAft>
                <a:spcPts val="600"/>
              </a:spcAft>
              <a:buNone/>
            </a:pPr>
            <a:r>
              <a:rPr lang="en-US" altLang="en-US" b="1" dirty="0"/>
              <a:t>Interagency Protocols </a:t>
            </a:r>
          </a:p>
          <a:p>
            <a:pPr>
              <a:spcBef>
                <a:spcPts val="0"/>
              </a:spcBef>
              <a:spcAft>
                <a:spcPts val="1200"/>
              </a:spcAft>
            </a:pPr>
            <a:r>
              <a:rPr lang="en-US" altLang="en-US" dirty="0"/>
              <a:t>Describe information that child welfare, substance use disorder treatment, and other agencies will share about a family’s history</a:t>
            </a:r>
          </a:p>
          <a:p>
            <a:pPr marL="0" indent="0" eaLnBrk="1" hangingPunct="1">
              <a:spcBef>
                <a:spcPts val="0"/>
              </a:spcBef>
              <a:spcAft>
                <a:spcPts val="600"/>
              </a:spcAft>
              <a:buNone/>
            </a:pPr>
            <a:r>
              <a:rPr lang="en-US" altLang="en-US" b="1" dirty="0"/>
              <a:t>In-Home Services </a:t>
            </a:r>
          </a:p>
          <a:p>
            <a:pPr>
              <a:spcBef>
                <a:spcPts val="0"/>
              </a:spcBef>
              <a:spcAft>
                <a:spcPts val="1200"/>
              </a:spcAft>
            </a:pPr>
            <a:r>
              <a:rPr lang="en-US" altLang="en-US" dirty="0"/>
              <a:t> Home-visiting services</a:t>
            </a:r>
          </a:p>
          <a:p>
            <a:pPr marL="0" indent="0" eaLnBrk="1" hangingPunct="1">
              <a:spcBef>
                <a:spcPts val="0"/>
              </a:spcBef>
              <a:spcAft>
                <a:spcPts val="600"/>
              </a:spcAft>
              <a:buNone/>
            </a:pPr>
            <a:r>
              <a:rPr lang="en-US" altLang="en-US" b="1" dirty="0"/>
              <a:t>Referrals</a:t>
            </a:r>
            <a:r>
              <a:rPr lang="en-US" altLang="en-US" dirty="0"/>
              <a:t> </a:t>
            </a:r>
          </a:p>
          <a:p>
            <a:pPr>
              <a:spcBef>
                <a:spcPts val="0"/>
              </a:spcBef>
              <a:spcAft>
                <a:spcPts val="600"/>
              </a:spcAft>
            </a:pPr>
            <a:r>
              <a:rPr lang="en-US" altLang="en-US" dirty="0"/>
              <a:t>Developmental screening and assessment</a:t>
            </a:r>
          </a:p>
          <a:p>
            <a:pPr>
              <a:spcBef>
                <a:spcPts val="0"/>
              </a:spcBef>
              <a:spcAft>
                <a:spcPts val="600"/>
              </a:spcAft>
            </a:pPr>
            <a:r>
              <a:rPr lang="en-US" altLang="en-US" dirty="0"/>
              <a:t>Eligibility for services based on prenatal substance exposure, not type/severity of developmental delay</a:t>
            </a:r>
          </a:p>
        </p:txBody>
      </p:sp>
      <p:sp>
        <p:nvSpPr>
          <p:cNvPr id="2" name="TextBox 1"/>
          <p:cNvSpPr txBox="1"/>
          <p:nvPr/>
        </p:nvSpPr>
        <p:spPr>
          <a:xfrm>
            <a:off x="6067632" y="6463479"/>
            <a:ext cx="5653723" cy="307777"/>
          </a:xfrm>
          <a:prstGeom prst="rect">
            <a:avLst/>
          </a:prstGeom>
          <a:noFill/>
        </p:spPr>
        <p:txBody>
          <a:bodyPr wrap="square" rtlCol="0">
            <a:spAutoFit/>
          </a:bodyPr>
          <a:lstStyle/>
          <a:p>
            <a:r>
              <a:rPr lang="en-US" sz="1400" dirty="0"/>
              <a:t>(Substance Abuse and Mental Health Services Administration, 2016)</a:t>
            </a:r>
          </a:p>
        </p:txBody>
      </p:sp>
    </p:spTree>
    <p:extLst>
      <p:ext uri="{BB962C8B-B14F-4D97-AF65-F5344CB8AC3E}">
        <p14:creationId xmlns:p14="http://schemas.microsoft.com/office/powerpoint/2010/main" val="3401645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BADBB0-65E0-0B49-B4CA-3AEDF0A4CA30}"/>
              </a:ext>
            </a:extLst>
          </p:cNvPr>
          <p:cNvSpPr>
            <a:spLocks noGrp="1"/>
          </p:cNvSpPr>
          <p:nvPr>
            <p:ph type="title"/>
          </p:nvPr>
        </p:nvSpPr>
        <p:spPr/>
        <p:txBody>
          <a:bodyPr/>
          <a:lstStyle/>
          <a:p>
            <a:r>
              <a:rPr lang="en-US" altLang="en-US" dirty="0"/>
              <a:t>Developing Support Systems for Children: </a:t>
            </a:r>
            <a:br>
              <a:rPr lang="en-US" altLang="en-US" dirty="0"/>
            </a:br>
            <a:r>
              <a:rPr lang="en-US" altLang="en-US" dirty="0"/>
              <a:t>Screening and Referral</a:t>
            </a:r>
            <a:endParaRPr lang="en-US" dirty="0"/>
          </a:p>
        </p:txBody>
      </p:sp>
      <p:sp>
        <p:nvSpPr>
          <p:cNvPr id="3" name="Content Placeholder 2">
            <a:extLst>
              <a:ext uri="{FF2B5EF4-FFF2-40B4-BE49-F238E27FC236}">
                <a16:creationId xmlns:a16="http://schemas.microsoft.com/office/drawing/2014/main" xmlns="" id="{AF4F455E-3D27-DC43-B7AB-C3A5934757EF}"/>
              </a:ext>
            </a:extLst>
          </p:cNvPr>
          <p:cNvSpPr>
            <a:spLocks noGrp="1"/>
          </p:cNvSpPr>
          <p:nvPr>
            <p:ph idx="1"/>
          </p:nvPr>
        </p:nvSpPr>
        <p:spPr/>
        <p:txBody>
          <a:bodyPr/>
          <a:lstStyle/>
          <a:p>
            <a:pPr marL="0" indent="0">
              <a:spcBef>
                <a:spcPts val="600"/>
              </a:spcBef>
              <a:spcAft>
                <a:spcPts val="600"/>
              </a:spcAft>
              <a:buNone/>
            </a:pPr>
            <a:r>
              <a:rPr lang="en-US" dirty="0"/>
              <a:t>When developing support systems for children, child welfare workers need to do the following:</a:t>
            </a:r>
            <a:endParaRPr lang="en-US" altLang="en-US" dirty="0"/>
          </a:p>
          <a:p>
            <a:pPr>
              <a:spcBef>
                <a:spcPts val="600"/>
              </a:spcBef>
              <a:spcAft>
                <a:spcPts val="600"/>
              </a:spcAft>
            </a:pPr>
            <a:r>
              <a:rPr lang="en-US" altLang="en-US" dirty="0"/>
              <a:t>Ensure that the child receives a comprehensive assessment (e.g., through the Early and Periodic Screening, Diagnostic, and Treatment service) </a:t>
            </a:r>
          </a:p>
          <a:p>
            <a:pPr>
              <a:spcBef>
                <a:spcPts val="600"/>
              </a:spcBef>
              <a:spcAft>
                <a:spcPts val="600"/>
              </a:spcAft>
            </a:pPr>
            <a:r>
              <a:rPr lang="en-US" altLang="en-US" dirty="0"/>
              <a:t>Make referrals to community agencies to support identified needs</a:t>
            </a:r>
          </a:p>
          <a:p>
            <a:pPr>
              <a:spcBef>
                <a:spcPts val="600"/>
              </a:spcBef>
              <a:spcAft>
                <a:spcPts val="600"/>
              </a:spcAft>
            </a:pPr>
            <a:r>
              <a:rPr lang="en-US" altLang="en-US" dirty="0"/>
              <a:t>Link foster parents to training on the effects of prenatal substance exposure or postnatal family environments</a:t>
            </a:r>
          </a:p>
          <a:p>
            <a:endParaRPr lang="en-US" dirty="0"/>
          </a:p>
        </p:txBody>
      </p:sp>
    </p:spTree>
    <p:extLst>
      <p:ext uri="{BB962C8B-B14F-4D97-AF65-F5344CB8AC3E}">
        <p14:creationId xmlns:p14="http://schemas.microsoft.com/office/powerpoint/2010/main" val="237739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AAB42B5-6EEF-AE44-BE6E-BDD2B04D4F95}"/>
              </a:ext>
            </a:extLst>
          </p:cNvPr>
          <p:cNvSpPr>
            <a:spLocks noGrp="1"/>
          </p:cNvSpPr>
          <p:nvPr>
            <p:ph type="title"/>
          </p:nvPr>
        </p:nvSpPr>
        <p:spPr/>
        <p:txBody>
          <a:bodyPr/>
          <a:lstStyle/>
          <a:p>
            <a:r>
              <a:rPr lang="en-US" altLang="en-US" dirty="0"/>
              <a:t>Gather and Maintain Information</a:t>
            </a:r>
            <a:endParaRPr lang="en-US" dirty="0"/>
          </a:p>
        </p:txBody>
      </p:sp>
      <p:sp>
        <p:nvSpPr>
          <p:cNvPr id="4" name="Content Placeholder 3">
            <a:extLst>
              <a:ext uri="{FF2B5EF4-FFF2-40B4-BE49-F238E27FC236}">
                <a16:creationId xmlns:a16="http://schemas.microsoft.com/office/drawing/2014/main" xmlns="" id="{1540A873-1C0A-AE40-881C-1B4597711BB7}"/>
              </a:ext>
            </a:extLst>
          </p:cNvPr>
          <p:cNvSpPr>
            <a:spLocks noGrp="1"/>
          </p:cNvSpPr>
          <p:nvPr>
            <p:ph idx="1"/>
          </p:nvPr>
        </p:nvSpPr>
        <p:spPr/>
        <p:txBody>
          <a:bodyPr/>
          <a:lstStyle/>
          <a:p>
            <a:pPr marL="0" indent="0">
              <a:spcBef>
                <a:spcPts val="600"/>
              </a:spcBef>
              <a:spcAft>
                <a:spcPts val="600"/>
              </a:spcAft>
              <a:buNone/>
            </a:pPr>
            <a:r>
              <a:rPr lang="en-US" altLang="en-US" dirty="0"/>
              <a:t>Child welfare workers should have access to the following services:</a:t>
            </a:r>
          </a:p>
          <a:p>
            <a:pPr>
              <a:spcBef>
                <a:spcPts val="600"/>
              </a:spcBef>
              <a:spcAft>
                <a:spcPts val="600"/>
              </a:spcAft>
            </a:pPr>
            <a:r>
              <a:rPr lang="en-US" altLang="en-US" dirty="0"/>
              <a:t>Individual counseling services for children with mental health or substance use concerns</a:t>
            </a:r>
          </a:p>
          <a:p>
            <a:pPr>
              <a:spcBef>
                <a:spcPts val="600"/>
              </a:spcBef>
              <a:spcAft>
                <a:spcPts val="600"/>
              </a:spcAft>
            </a:pPr>
            <a:r>
              <a:rPr lang="en-US" altLang="en-US" dirty="0"/>
              <a:t>Substance use prevention and early intervention programs</a:t>
            </a:r>
          </a:p>
          <a:p>
            <a:pPr>
              <a:spcBef>
                <a:spcPts val="600"/>
              </a:spcBef>
              <a:spcAft>
                <a:spcPts val="600"/>
              </a:spcAft>
            </a:pPr>
            <a:r>
              <a:rPr lang="en-US" altLang="en-US" dirty="0"/>
              <a:t>Support groups for children of parents with substance use disorders</a:t>
            </a:r>
          </a:p>
          <a:p>
            <a:pPr>
              <a:spcBef>
                <a:spcPts val="600"/>
              </a:spcBef>
              <a:spcAft>
                <a:spcPts val="600"/>
              </a:spcAft>
            </a:pPr>
            <a:r>
              <a:rPr lang="en-US" altLang="en-US" dirty="0"/>
              <a:t>Medical screenings and care for physical conditions associated with learning, development, and stress</a:t>
            </a:r>
          </a:p>
          <a:p>
            <a:endParaRPr lang="en-US" dirty="0"/>
          </a:p>
        </p:txBody>
      </p:sp>
      <p:sp>
        <p:nvSpPr>
          <p:cNvPr id="2" name="TextBox 1"/>
          <p:cNvSpPr txBox="1"/>
          <p:nvPr/>
        </p:nvSpPr>
        <p:spPr>
          <a:xfrm>
            <a:off x="8097283" y="6445624"/>
            <a:ext cx="3621024" cy="307777"/>
          </a:xfrm>
          <a:prstGeom prst="rect">
            <a:avLst/>
          </a:prstGeom>
          <a:noFill/>
        </p:spPr>
        <p:txBody>
          <a:bodyPr wrap="square" rtlCol="0">
            <a:spAutoFit/>
          </a:bodyPr>
          <a:lstStyle/>
          <a:p>
            <a:r>
              <a:rPr lang="en-US" sz="1400" dirty="0"/>
              <a:t>(Child Welfare Information Gateway, 2018)</a:t>
            </a:r>
          </a:p>
        </p:txBody>
      </p:sp>
    </p:spTree>
    <p:extLst>
      <p:ext uri="{BB962C8B-B14F-4D97-AF65-F5344CB8AC3E}">
        <p14:creationId xmlns:p14="http://schemas.microsoft.com/office/powerpoint/2010/main" val="1486398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9282C0-C907-EE44-BBC4-5CE1292FEABA}"/>
              </a:ext>
            </a:extLst>
          </p:cNvPr>
          <p:cNvSpPr>
            <a:spLocks noGrp="1"/>
          </p:cNvSpPr>
          <p:nvPr>
            <p:ph type="title"/>
          </p:nvPr>
        </p:nvSpPr>
        <p:spPr/>
        <p:txBody>
          <a:bodyPr/>
          <a:lstStyle/>
          <a:p>
            <a:r>
              <a:rPr lang="en-US" altLang="en-US" dirty="0"/>
              <a:t>Gather and Maintain Information</a:t>
            </a:r>
            <a:endParaRPr lang="en-US" dirty="0"/>
          </a:p>
        </p:txBody>
      </p:sp>
      <p:sp>
        <p:nvSpPr>
          <p:cNvPr id="3" name="Content Placeholder 2">
            <a:extLst>
              <a:ext uri="{FF2B5EF4-FFF2-40B4-BE49-F238E27FC236}">
                <a16:creationId xmlns:a16="http://schemas.microsoft.com/office/drawing/2014/main" xmlns="" id="{E35770B8-FC1F-DD43-BABE-1AA79426C193}"/>
              </a:ext>
            </a:extLst>
          </p:cNvPr>
          <p:cNvSpPr>
            <a:spLocks noGrp="1"/>
          </p:cNvSpPr>
          <p:nvPr>
            <p:ph idx="1"/>
          </p:nvPr>
        </p:nvSpPr>
        <p:spPr/>
        <p:txBody>
          <a:bodyPr/>
          <a:lstStyle/>
          <a:p>
            <a:pPr marL="0" indent="0">
              <a:spcBef>
                <a:spcPts val="600"/>
              </a:spcBef>
              <a:spcAft>
                <a:spcPts val="600"/>
              </a:spcAft>
              <a:buNone/>
            </a:pPr>
            <a:r>
              <a:rPr lang="en-US" dirty="0"/>
              <a:t>Child welfare workers should also have access to:</a:t>
            </a:r>
            <a:endParaRPr lang="en-US" altLang="en-US" dirty="0"/>
          </a:p>
          <a:p>
            <a:pPr>
              <a:spcBef>
                <a:spcPts val="600"/>
              </a:spcBef>
              <a:spcAft>
                <a:spcPts val="600"/>
              </a:spcAft>
            </a:pPr>
            <a:r>
              <a:rPr lang="en-US" altLang="en-US" dirty="0"/>
              <a:t>Ongoing, daily, and quality childcare that addresses developmental needs</a:t>
            </a:r>
          </a:p>
          <a:p>
            <a:pPr>
              <a:spcBef>
                <a:spcPts val="600"/>
              </a:spcBef>
              <a:spcAft>
                <a:spcPts val="600"/>
              </a:spcAft>
            </a:pPr>
            <a:r>
              <a:rPr lang="en-US" altLang="en-US" dirty="0"/>
              <a:t>Counseling and other service referrals for children in recovering families who have returned home, to ensure continued access to ongoing support</a:t>
            </a:r>
          </a:p>
          <a:p>
            <a:pPr>
              <a:spcBef>
                <a:spcPts val="600"/>
              </a:spcBef>
              <a:spcAft>
                <a:spcPts val="600"/>
              </a:spcAft>
            </a:pPr>
            <a:r>
              <a:rPr lang="en-US" altLang="en-US" dirty="0"/>
              <a:t>Appropriate medical or child developmental services as needed</a:t>
            </a:r>
          </a:p>
          <a:p>
            <a:endParaRPr lang="en-US" dirty="0"/>
          </a:p>
        </p:txBody>
      </p:sp>
      <p:sp>
        <p:nvSpPr>
          <p:cNvPr id="5" name="TextBox 4"/>
          <p:cNvSpPr txBox="1"/>
          <p:nvPr/>
        </p:nvSpPr>
        <p:spPr>
          <a:xfrm>
            <a:off x="8097283" y="6445624"/>
            <a:ext cx="3621024" cy="307777"/>
          </a:xfrm>
          <a:prstGeom prst="rect">
            <a:avLst/>
          </a:prstGeom>
          <a:noFill/>
        </p:spPr>
        <p:txBody>
          <a:bodyPr wrap="square" rtlCol="0">
            <a:spAutoFit/>
          </a:bodyPr>
          <a:lstStyle/>
          <a:p>
            <a:r>
              <a:rPr lang="en-US" sz="1400" dirty="0"/>
              <a:t>(Child Welfare Information Gateway, 2018)</a:t>
            </a:r>
          </a:p>
        </p:txBody>
      </p:sp>
    </p:spTree>
    <p:extLst>
      <p:ext uri="{BB962C8B-B14F-4D97-AF65-F5344CB8AC3E}">
        <p14:creationId xmlns:p14="http://schemas.microsoft.com/office/powerpoint/2010/main" val="88752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1595B-FD42-6242-9094-E9CAE5FEE571}"/>
              </a:ext>
            </a:extLst>
          </p:cNvPr>
          <p:cNvSpPr>
            <a:spLocks noGrp="1"/>
          </p:cNvSpPr>
          <p:nvPr>
            <p:ph type="title"/>
          </p:nvPr>
        </p:nvSpPr>
        <p:spPr/>
        <p:txBody>
          <a:bodyPr/>
          <a:lstStyle/>
          <a:p>
            <a:r>
              <a:rPr lang="en-US" altLang="en-US" dirty="0"/>
              <a:t>Developing Support Systems</a:t>
            </a:r>
            <a:endParaRPr lang="en-US" dirty="0"/>
          </a:p>
        </p:txBody>
      </p:sp>
      <p:sp>
        <p:nvSpPr>
          <p:cNvPr id="3" name="Content Placeholder 2">
            <a:extLst>
              <a:ext uri="{FF2B5EF4-FFF2-40B4-BE49-F238E27FC236}">
                <a16:creationId xmlns:a16="http://schemas.microsoft.com/office/drawing/2014/main" xmlns="" id="{2563B812-1D17-314A-84AC-C769B10D6573}"/>
              </a:ext>
            </a:extLst>
          </p:cNvPr>
          <p:cNvSpPr>
            <a:spLocks noGrp="1"/>
          </p:cNvSpPr>
          <p:nvPr>
            <p:ph idx="1"/>
          </p:nvPr>
        </p:nvSpPr>
        <p:spPr/>
        <p:txBody>
          <a:bodyPr/>
          <a:lstStyle/>
          <a:p>
            <a:pPr marL="0" indent="0">
              <a:spcBef>
                <a:spcPts val="600"/>
              </a:spcBef>
              <a:spcAft>
                <a:spcPts val="600"/>
              </a:spcAft>
              <a:buNone/>
            </a:pPr>
            <a:r>
              <a:rPr lang="en-US" altLang="en-US" dirty="0"/>
              <a:t>It is part of the child welfare worker’s job to: </a:t>
            </a:r>
          </a:p>
          <a:p>
            <a:pPr>
              <a:spcBef>
                <a:spcPts val="600"/>
              </a:spcBef>
              <a:spcAft>
                <a:spcPts val="600"/>
              </a:spcAft>
            </a:pPr>
            <a:r>
              <a:rPr lang="en-US" altLang="en-US" dirty="0"/>
              <a:t>Help children develop a supportive, nonjudgmental understanding of substance use and mental disorders</a:t>
            </a:r>
          </a:p>
          <a:p>
            <a:pPr>
              <a:spcBef>
                <a:spcPts val="600"/>
              </a:spcBef>
              <a:spcAft>
                <a:spcPts val="600"/>
              </a:spcAft>
            </a:pPr>
            <a:r>
              <a:rPr lang="en-US" altLang="en-US" dirty="0"/>
              <a:t>Develop a parent-child visitation program that helps children understand what is occurring in their lives and promotes a safe, positive relationship with parents, if part of the permanency plan</a:t>
            </a:r>
          </a:p>
          <a:p>
            <a:endParaRPr lang="en-US" dirty="0"/>
          </a:p>
        </p:txBody>
      </p:sp>
    </p:spTree>
    <p:extLst>
      <p:ext uri="{BB962C8B-B14F-4D97-AF65-F5344CB8AC3E}">
        <p14:creationId xmlns:p14="http://schemas.microsoft.com/office/powerpoint/2010/main" val="2397367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9B630-B14B-A243-95E8-CA180330671F}"/>
              </a:ext>
            </a:extLst>
          </p:cNvPr>
          <p:cNvSpPr>
            <a:spLocks noGrp="1"/>
          </p:cNvSpPr>
          <p:nvPr>
            <p:ph type="title"/>
          </p:nvPr>
        </p:nvSpPr>
        <p:spPr/>
        <p:txBody>
          <a:bodyPr/>
          <a:lstStyle/>
          <a:p>
            <a:r>
              <a:rPr lang="en-US" altLang="en-US" dirty="0"/>
              <a:t>Talking With Children About a Parent’s Disorder</a:t>
            </a:r>
            <a:endParaRPr lang="en-US" dirty="0"/>
          </a:p>
        </p:txBody>
      </p:sp>
      <p:sp>
        <p:nvSpPr>
          <p:cNvPr id="3" name="Content Placeholder 2">
            <a:extLst>
              <a:ext uri="{FF2B5EF4-FFF2-40B4-BE49-F238E27FC236}">
                <a16:creationId xmlns:a16="http://schemas.microsoft.com/office/drawing/2014/main" xmlns="" id="{696B7D04-50FB-2D4F-9E9F-9A73245FA489}"/>
              </a:ext>
            </a:extLst>
          </p:cNvPr>
          <p:cNvSpPr>
            <a:spLocks noGrp="1"/>
          </p:cNvSpPr>
          <p:nvPr>
            <p:ph idx="1"/>
          </p:nvPr>
        </p:nvSpPr>
        <p:spPr/>
        <p:txBody>
          <a:bodyPr/>
          <a:lstStyle/>
          <a:p>
            <a:pPr>
              <a:spcBef>
                <a:spcPts val="600"/>
              </a:spcBef>
              <a:spcAft>
                <a:spcPts val="600"/>
              </a:spcAft>
            </a:pPr>
            <a:r>
              <a:rPr lang="en-US" altLang="en-US" dirty="0"/>
              <a:t>“Your parent’s substance use (or mental health) disorder is a disease that may cause them to lose control or do things that do not keep you safe or cared for.”</a:t>
            </a:r>
          </a:p>
          <a:p>
            <a:pPr>
              <a:spcBef>
                <a:spcPts val="600"/>
              </a:spcBef>
              <a:spcAft>
                <a:spcPts val="600"/>
              </a:spcAft>
            </a:pPr>
            <a:r>
              <a:rPr lang="en-US" altLang="en-US" dirty="0"/>
              <a:t>“You are not the reason your parent has a disorder.”</a:t>
            </a:r>
          </a:p>
          <a:p>
            <a:pPr>
              <a:spcBef>
                <a:spcPts val="600"/>
              </a:spcBef>
              <a:spcAft>
                <a:spcPts val="600"/>
              </a:spcAft>
            </a:pPr>
            <a:r>
              <a:rPr lang="en-US" altLang="en-US" dirty="0"/>
              <a:t>“There are a lot of children like you. You are not alone—and there is no reason to feel embarrassed.”</a:t>
            </a:r>
          </a:p>
          <a:p>
            <a:pPr>
              <a:spcBef>
                <a:spcPts val="600"/>
              </a:spcBef>
              <a:spcAft>
                <a:spcPts val="600"/>
              </a:spcAft>
            </a:pPr>
            <a:r>
              <a:rPr lang="en-US" altLang="en-US" dirty="0"/>
              <a:t>“Who can you trust who you might talk with about your concerns—a teacher, a close friend, an adult in your family?”</a:t>
            </a:r>
          </a:p>
          <a:p>
            <a:endParaRPr lang="en-US" dirty="0"/>
          </a:p>
        </p:txBody>
      </p:sp>
      <p:sp>
        <p:nvSpPr>
          <p:cNvPr id="4" name="TextBox 3"/>
          <p:cNvSpPr txBox="1"/>
          <p:nvPr/>
        </p:nvSpPr>
        <p:spPr>
          <a:xfrm>
            <a:off x="7227979" y="6445622"/>
            <a:ext cx="4573850" cy="307777"/>
          </a:xfrm>
          <a:prstGeom prst="rect">
            <a:avLst/>
          </a:prstGeom>
          <a:noFill/>
        </p:spPr>
        <p:txBody>
          <a:bodyPr wrap="square" rtlCol="0">
            <a:spAutoFit/>
          </a:bodyPr>
          <a:lstStyle/>
          <a:p>
            <a:r>
              <a:rPr lang="en-US" sz="1400" dirty="0"/>
              <a:t>(National Association for Children of Alcoholics, 2018)</a:t>
            </a:r>
          </a:p>
        </p:txBody>
      </p:sp>
    </p:spTree>
    <p:extLst>
      <p:ext uri="{BB962C8B-B14F-4D97-AF65-F5344CB8AC3E}">
        <p14:creationId xmlns:p14="http://schemas.microsoft.com/office/powerpoint/2010/main" val="1658622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a:ext>
            </a:extLst>
          </a:blip>
          <a:srcRect l="11897" t="2285" r="11381" b="12580"/>
          <a:stretch/>
        </p:blipFill>
        <p:spPr>
          <a:xfrm>
            <a:off x="8202706" y="1264023"/>
            <a:ext cx="3989294" cy="5096436"/>
          </a:xfrm>
          <a:prstGeom prst="rect">
            <a:avLst/>
          </a:prstGeom>
        </p:spPr>
      </p:pic>
      <p:sp>
        <p:nvSpPr>
          <p:cNvPr id="6" name="TextBox 5"/>
          <p:cNvSpPr txBox="1"/>
          <p:nvPr/>
        </p:nvSpPr>
        <p:spPr>
          <a:xfrm>
            <a:off x="0" y="1214346"/>
            <a:ext cx="8175812" cy="5650992"/>
          </a:xfrm>
          <a:prstGeom prst="rect">
            <a:avLst/>
          </a:prstGeom>
          <a:solidFill>
            <a:srgbClr val="336A90">
              <a:alpha val="50000"/>
            </a:srgbClr>
          </a:solidFill>
          <a:ln>
            <a:noFill/>
          </a:ln>
        </p:spPr>
        <p:txBody>
          <a:bodyPr wrap="square" lIns="365760" tIns="182880" rIns="91440" rtlCol="0">
            <a:spAutoFit/>
          </a:bodyPr>
          <a:lstStyle/>
          <a:p>
            <a:pPr algn="ctr">
              <a:spcBef>
                <a:spcPts val="1200"/>
              </a:spcBef>
              <a:spcAft>
                <a:spcPts val="600"/>
              </a:spcAft>
            </a:pPr>
            <a:r>
              <a:rPr lang="en-US" sz="2400" b="1" dirty="0"/>
              <a:t>Safety Planning With Children</a:t>
            </a:r>
          </a:p>
          <a:p>
            <a:pPr marL="228600" indent="-228600">
              <a:spcBef>
                <a:spcPts val="600"/>
              </a:spcBef>
              <a:spcAft>
                <a:spcPts val="600"/>
              </a:spcAft>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Encourage and support conversations between parents and children about substance use disorders, treatment, recovery, and relapse</a:t>
            </a:r>
          </a:p>
          <a:p>
            <a:pPr marL="228600" indent="-228600">
              <a:spcBef>
                <a:spcPts val="600"/>
              </a:spcBef>
              <a:spcAft>
                <a:spcPts val="600"/>
              </a:spcAft>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Provide children with developmentally appropriate answers and explanations </a:t>
            </a:r>
          </a:p>
          <a:p>
            <a:pPr marL="228600" indent="-228600">
              <a:spcBef>
                <a:spcPts val="600"/>
              </a:spcBef>
              <a:spcAft>
                <a:spcPts val="600"/>
              </a:spcAft>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Empower children to help set rules for their “Safety House” and tell parents who they do and don’t want around</a:t>
            </a:r>
          </a:p>
          <a:p>
            <a:pPr marL="228600" indent="-228600">
              <a:spcBef>
                <a:spcPts val="600"/>
              </a:spcBef>
              <a:spcAft>
                <a:spcPts val="600"/>
              </a:spcAft>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Help children identify who is safe to call if they are worried about mom and dad</a:t>
            </a:r>
          </a:p>
          <a:p>
            <a:pPr marL="228600" indent="-228600">
              <a:spcBef>
                <a:spcPts val="600"/>
              </a:spcBef>
              <a:spcAft>
                <a:spcPts val="600"/>
              </a:spcAft>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Mom and dad give permission to kids to “tell on them” if they don’t feel safe</a:t>
            </a:r>
          </a:p>
          <a:p>
            <a:pPr marL="228600" indent="-228600">
              <a:spcBef>
                <a:spcPts val="600"/>
              </a:spcBef>
              <a:spcAft>
                <a:spcPts val="600"/>
              </a:spcAft>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PRACTICE!!</a:t>
            </a:r>
          </a:p>
        </p:txBody>
      </p:sp>
      <p:sp>
        <p:nvSpPr>
          <p:cNvPr id="2" name="TextBox 1"/>
          <p:cNvSpPr txBox="1"/>
          <p:nvPr/>
        </p:nvSpPr>
        <p:spPr>
          <a:xfrm>
            <a:off x="10418080" y="6448327"/>
            <a:ext cx="1266838" cy="307777"/>
          </a:xfrm>
          <a:prstGeom prst="rect">
            <a:avLst/>
          </a:prstGeom>
          <a:noFill/>
        </p:spPr>
        <p:txBody>
          <a:bodyPr wrap="square" rtlCol="0">
            <a:spAutoFit/>
          </a:bodyPr>
          <a:lstStyle/>
          <a:p>
            <a:r>
              <a:rPr lang="en-US" sz="1400" dirty="0"/>
              <a:t>(Parker, </a:t>
            </a:r>
            <a:r>
              <a:rPr lang="en-US" sz="1400" dirty="0" err="1"/>
              <a:t>n.d.</a:t>
            </a:r>
            <a:r>
              <a:rPr lang="en-US" sz="1400" dirty="0"/>
              <a:t>)</a:t>
            </a:r>
          </a:p>
        </p:txBody>
      </p:sp>
      <p:sp>
        <p:nvSpPr>
          <p:cNvPr id="3" name="Title 2">
            <a:extLst>
              <a:ext uri="{FF2B5EF4-FFF2-40B4-BE49-F238E27FC236}">
                <a16:creationId xmlns:a16="http://schemas.microsoft.com/office/drawing/2014/main" xmlns="" id="{B32A6645-C9E5-6442-B9D5-68577D57F008}"/>
              </a:ext>
            </a:extLst>
          </p:cNvPr>
          <p:cNvSpPr>
            <a:spLocks noGrp="1"/>
          </p:cNvSpPr>
          <p:nvPr>
            <p:ph type="title"/>
          </p:nvPr>
        </p:nvSpPr>
        <p:spPr/>
        <p:txBody>
          <a:bodyPr/>
          <a:lstStyle/>
          <a:p>
            <a:r>
              <a:rPr lang="en-US" dirty="0"/>
              <a:t>Little Voices—Big Impact</a:t>
            </a:r>
          </a:p>
        </p:txBody>
      </p:sp>
    </p:spTree>
    <p:extLst>
      <p:ext uri="{BB962C8B-B14F-4D97-AF65-F5344CB8AC3E}">
        <p14:creationId xmlns:p14="http://schemas.microsoft.com/office/powerpoint/2010/main" val="427858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AC21817-329F-4543-9516-71A9163F0B87}"/>
              </a:ext>
            </a:extLst>
          </p:cNvPr>
          <p:cNvSpPr>
            <a:spLocks noGrp="1"/>
          </p:cNvSpPr>
          <p:nvPr>
            <p:ph type="title"/>
          </p:nvPr>
        </p:nvSpPr>
        <p:spPr/>
        <p:txBody>
          <a:bodyPr/>
          <a:lstStyle/>
          <a:p>
            <a:r>
              <a:rPr lang="en-US" altLang="en-US" dirty="0"/>
              <a:t>The 7 Cs of Addiction</a:t>
            </a:r>
            <a:endParaRPr lang="en-US" dirty="0"/>
          </a:p>
        </p:txBody>
      </p:sp>
      <p:sp>
        <p:nvSpPr>
          <p:cNvPr id="4" name="Content Placeholder 3">
            <a:extLst>
              <a:ext uri="{FF2B5EF4-FFF2-40B4-BE49-F238E27FC236}">
                <a16:creationId xmlns:a16="http://schemas.microsoft.com/office/drawing/2014/main" xmlns="" id="{143666B7-9DBC-2A47-8059-95B5DC0BBC26}"/>
              </a:ext>
            </a:extLst>
          </p:cNvPr>
          <p:cNvSpPr>
            <a:spLocks noGrp="1"/>
          </p:cNvSpPr>
          <p:nvPr>
            <p:ph idx="1"/>
          </p:nvPr>
        </p:nvSpPr>
        <p:spPr>
          <a:xfrm>
            <a:off x="363072" y="1680882"/>
            <a:ext cx="11470340" cy="4814047"/>
          </a:xfrm>
        </p:spPr>
        <p:txBody>
          <a:bodyPr>
            <a:normAutofit lnSpcReduction="10000"/>
          </a:bodyPr>
          <a:lstStyle/>
          <a:p>
            <a:pPr marL="0" indent="0" algn="ctr">
              <a:lnSpc>
                <a:spcPct val="110000"/>
              </a:lnSpc>
              <a:spcBef>
                <a:spcPts val="600"/>
              </a:spcBef>
              <a:spcAft>
                <a:spcPts val="1200"/>
              </a:spcAft>
              <a:buNone/>
            </a:pPr>
            <a:r>
              <a:rPr lang="en-US" dirty="0"/>
              <a:t>The National Association for Children of Alcoholics developed </a:t>
            </a:r>
            <a:br>
              <a:rPr lang="en-US" dirty="0"/>
            </a:br>
            <a:r>
              <a:rPr lang="en-US" dirty="0"/>
              <a:t>the 7 Cs of Addiction to help children understand that they are not responsible </a:t>
            </a:r>
            <a:br>
              <a:rPr lang="en-US" dirty="0"/>
            </a:br>
            <a:r>
              <a:rPr lang="en-US" dirty="0"/>
              <a:t>for another person’s addiction to alcohol or other drugs. </a:t>
            </a:r>
          </a:p>
          <a:p>
            <a:pPr marL="0" indent="0" algn="ctr">
              <a:lnSpc>
                <a:spcPct val="110000"/>
              </a:lnSpc>
              <a:spcBef>
                <a:spcPts val="600"/>
              </a:spcBef>
              <a:spcAft>
                <a:spcPts val="600"/>
              </a:spcAft>
              <a:buNone/>
            </a:pPr>
            <a:r>
              <a:rPr lang="en-US" altLang="en-US" dirty="0"/>
              <a:t>I didn’t </a:t>
            </a:r>
            <a:r>
              <a:rPr lang="en-US" altLang="en-US" dirty="0">
                <a:latin typeface="Arial Black" panose="020B0A04020102020204" pitchFamily="34" charset="0"/>
              </a:rPr>
              <a:t>Cause</a:t>
            </a:r>
            <a:r>
              <a:rPr lang="en-US" altLang="en-US" dirty="0"/>
              <a:t> it.</a:t>
            </a:r>
          </a:p>
          <a:p>
            <a:pPr marL="0" indent="0" algn="ctr">
              <a:lnSpc>
                <a:spcPct val="110000"/>
              </a:lnSpc>
              <a:spcBef>
                <a:spcPts val="600"/>
              </a:spcBef>
              <a:spcAft>
                <a:spcPts val="600"/>
              </a:spcAft>
              <a:buNone/>
            </a:pPr>
            <a:r>
              <a:rPr lang="en-US" altLang="en-US" dirty="0"/>
              <a:t>I can’t </a:t>
            </a:r>
            <a:r>
              <a:rPr lang="en-US" altLang="en-US" dirty="0">
                <a:latin typeface="Arial Black" panose="020B0A04020102020204" pitchFamily="34" charset="0"/>
              </a:rPr>
              <a:t>Cure</a:t>
            </a:r>
            <a:r>
              <a:rPr lang="en-US" altLang="en-US" dirty="0"/>
              <a:t> it.</a:t>
            </a:r>
          </a:p>
          <a:p>
            <a:pPr marL="0" indent="0" algn="ctr">
              <a:lnSpc>
                <a:spcPct val="110000"/>
              </a:lnSpc>
              <a:spcBef>
                <a:spcPts val="600"/>
              </a:spcBef>
              <a:spcAft>
                <a:spcPts val="600"/>
              </a:spcAft>
              <a:buNone/>
            </a:pPr>
            <a:r>
              <a:rPr lang="en-US" altLang="en-US" dirty="0"/>
              <a:t>I can’t </a:t>
            </a:r>
            <a:r>
              <a:rPr lang="en-US" altLang="en-US" dirty="0">
                <a:latin typeface="Arial Black" panose="020B0A04020102020204" pitchFamily="34" charset="0"/>
              </a:rPr>
              <a:t>Control</a:t>
            </a:r>
            <a:r>
              <a:rPr lang="en-US" altLang="en-US" dirty="0"/>
              <a:t> it.</a:t>
            </a:r>
          </a:p>
          <a:p>
            <a:pPr marL="0" indent="0" algn="ctr">
              <a:lnSpc>
                <a:spcPct val="110000"/>
              </a:lnSpc>
              <a:spcBef>
                <a:spcPts val="600"/>
              </a:spcBef>
              <a:spcAft>
                <a:spcPts val="600"/>
              </a:spcAft>
              <a:buNone/>
            </a:pPr>
            <a:r>
              <a:rPr lang="en-US" altLang="en-US" dirty="0"/>
              <a:t>I can </a:t>
            </a:r>
            <a:r>
              <a:rPr lang="en-US" altLang="en-US" dirty="0">
                <a:latin typeface="Arial Black" panose="020B0A04020102020204" pitchFamily="34" charset="0"/>
              </a:rPr>
              <a:t>Care</a:t>
            </a:r>
            <a:r>
              <a:rPr lang="en-US" altLang="en-US" dirty="0"/>
              <a:t> for myself,</a:t>
            </a:r>
          </a:p>
          <a:p>
            <a:pPr marL="0" indent="0" algn="ctr">
              <a:lnSpc>
                <a:spcPct val="110000"/>
              </a:lnSpc>
              <a:spcBef>
                <a:spcPts val="600"/>
              </a:spcBef>
              <a:spcAft>
                <a:spcPts val="600"/>
              </a:spcAft>
              <a:buNone/>
            </a:pPr>
            <a:r>
              <a:rPr lang="en-US" altLang="en-US" dirty="0"/>
              <a:t>By </a:t>
            </a:r>
            <a:r>
              <a:rPr lang="en-US" altLang="en-US" dirty="0">
                <a:latin typeface="Arial Black" panose="020B0A04020102020204" pitchFamily="34" charset="0"/>
              </a:rPr>
              <a:t>Communicating</a:t>
            </a:r>
            <a:r>
              <a:rPr lang="en-US" altLang="en-US" dirty="0"/>
              <a:t> my feelings,</a:t>
            </a:r>
          </a:p>
          <a:p>
            <a:pPr marL="0" indent="0" algn="ctr">
              <a:lnSpc>
                <a:spcPct val="110000"/>
              </a:lnSpc>
              <a:spcBef>
                <a:spcPts val="600"/>
              </a:spcBef>
              <a:spcAft>
                <a:spcPts val="600"/>
              </a:spcAft>
              <a:buNone/>
            </a:pPr>
            <a:r>
              <a:rPr lang="en-US" altLang="en-US" dirty="0"/>
              <a:t>Making healthy </a:t>
            </a:r>
            <a:r>
              <a:rPr lang="en-US" altLang="en-US" dirty="0">
                <a:latin typeface="Arial Black" panose="020B0A04020102020204" pitchFamily="34" charset="0"/>
              </a:rPr>
              <a:t>Choices</a:t>
            </a:r>
            <a:r>
              <a:rPr lang="en-US" altLang="en-US" dirty="0"/>
              <a:t>, and</a:t>
            </a:r>
          </a:p>
          <a:p>
            <a:pPr marL="0" indent="0" algn="ctr">
              <a:lnSpc>
                <a:spcPct val="110000"/>
              </a:lnSpc>
              <a:spcBef>
                <a:spcPts val="600"/>
              </a:spcBef>
              <a:spcAft>
                <a:spcPts val="600"/>
              </a:spcAft>
              <a:buNone/>
            </a:pPr>
            <a:r>
              <a:rPr lang="en-US" altLang="en-US" dirty="0"/>
              <a:t>By </a:t>
            </a:r>
            <a:r>
              <a:rPr lang="en-US" altLang="en-US" b="1" dirty="0">
                <a:latin typeface="Arial Black" panose="020B0A04020102020204" pitchFamily="34" charset="0"/>
              </a:rPr>
              <a:t>Celebrating</a:t>
            </a:r>
            <a:r>
              <a:rPr lang="en-US" altLang="en-US" dirty="0"/>
              <a:t> myself.</a:t>
            </a:r>
          </a:p>
          <a:p>
            <a:pPr marL="0" indent="0">
              <a:buNone/>
            </a:pPr>
            <a:endParaRPr lang="en-US" dirty="0"/>
          </a:p>
        </p:txBody>
      </p:sp>
      <p:sp>
        <p:nvSpPr>
          <p:cNvPr id="2" name="TextBox 1"/>
          <p:cNvSpPr txBox="1"/>
          <p:nvPr/>
        </p:nvSpPr>
        <p:spPr>
          <a:xfrm>
            <a:off x="7202228" y="6457994"/>
            <a:ext cx="4573850" cy="307777"/>
          </a:xfrm>
          <a:prstGeom prst="rect">
            <a:avLst/>
          </a:prstGeom>
          <a:noFill/>
        </p:spPr>
        <p:txBody>
          <a:bodyPr wrap="square" rtlCol="0">
            <a:spAutoFit/>
          </a:bodyPr>
          <a:lstStyle/>
          <a:p>
            <a:r>
              <a:rPr lang="en-US" sz="1400" dirty="0"/>
              <a:t>(National Association for Children of Alcoholics, 2018)</a:t>
            </a:r>
          </a:p>
        </p:txBody>
      </p:sp>
    </p:spTree>
    <p:extLst>
      <p:ext uri="{BB962C8B-B14F-4D97-AF65-F5344CB8AC3E}">
        <p14:creationId xmlns:p14="http://schemas.microsoft.com/office/powerpoint/2010/main" val="1535794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DBC9B6C-2399-DF46-BA60-2E1253B080D9}"/>
              </a:ext>
            </a:extLst>
          </p:cNvPr>
          <p:cNvSpPr>
            <a:spLocks noGrp="1"/>
          </p:cNvSpPr>
          <p:nvPr>
            <p:ph type="title"/>
          </p:nvPr>
        </p:nvSpPr>
        <p:spPr/>
        <p:txBody>
          <a:bodyPr/>
          <a:lstStyle/>
          <a:p>
            <a:r>
              <a:rPr lang="en-US" altLang="en-US" dirty="0"/>
              <a:t>Needs of Children of Parents With a Substance Use </a:t>
            </a:r>
            <a:br>
              <a:rPr lang="en-US" altLang="en-US" dirty="0"/>
            </a:br>
            <a:r>
              <a:rPr lang="en-US" altLang="en-US" dirty="0"/>
              <a:t>or Mental Health Disorder</a:t>
            </a:r>
            <a:endParaRPr lang="en-US" dirty="0"/>
          </a:p>
        </p:txBody>
      </p:sp>
      <p:sp>
        <p:nvSpPr>
          <p:cNvPr id="4" name="Content Placeholder 3">
            <a:extLst>
              <a:ext uri="{FF2B5EF4-FFF2-40B4-BE49-F238E27FC236}">
                <a16:creationId xmlns:a16="http://schemas.microsoft.com/office/drawing/2014/main" xmlns="" id="{787F435E-4228-C744-B189-8545C4366911}"/>
              </a:ext>
            </a:extLst>
          </p:cNvPr>
          <p:cNvSpPr>
            <a:spLocks noGrp="1"/>
          </p:cNvSpPr>
          <p:nvPr>
            <p:ph idx="1"/>
          </p:nvPr>
        </p:nvSpPr>
        <p:spPr/>
        <p:txBody>
          <a:bodyPr>
            <a:normAutofit/>
          </a:bodyPr>
          <a:lstStyle/>
          <a:p>
            <a:pPr>
              <a:spcBef>
                <a:spcPts val="600"/>
              </a:spcBef>
              <a:spcAft>
                <a:spcPts val="600"/>
              </a:spcAft>
            </a:pPr>
            <a:r>
              <a:rPr lang="en-US" altLang="en-US" dirty="0"/>
              <a:t>The opportunity to identify and express feelings with a safe and trusted adult</a:t>
            </a:r>
          </a:p>
          <a:p>
            <a:pPr>
              <a:spcBef>
                <a:spcPts val="600"/>
              </a:spcBef>
              <a:spcAft>
                <a:spcPts val="600"/>
              </a:spcAft>
            </a:pPr>
            <a:r>
              <a:rPr lang="en-US" altLang="en-US" dirty="0"/>
              <a:t>Age-appropriate information about substance use and mental disorders</a:t>
            </a:r>
          </a:p>
          <a:p>
            <a:pPr>
              <a:spcBef>
                <a:spcPts val="600"/>
              </a:spcBef>
              <a:spcAft>
                <a:spcPts val="600"/>
              </a:spcAft>
            </a:pPr>
            <a:r>
              <a:rPr lang="en-US" altLang="en-US" dirty="0"/>
              <a:t>Treatment for developmental delays, medical conditions, mental disorders, and substance use disorders</a:t>
            </a:r>
          </a:p>
          <a:p>
            <a:pPr>
              <a:spcBef>
                <a:spcPts val="600"/>
              </a:spcBef>
              <a:spcAft>
                <a:spcPts val="600"/>
              </a:spcAft>
            </a:pPr>
            <a:r>
              <a:rPr lang="en-US" altLang="en-US" dirty="0"/>
              <a:t>Counseling or peer support groups</a:t>
            </a:r>
          </a:p>
          <a:p>
            <a:pPr>
              <a:spcBef>
                <a:spcPts val="600"/>
              </a:spcBef>
              <a:spcAft>
                <a:spcPts val="600"/>
              </a:spcAft>
            </a:pPr>
            <a:r>
              <a:rPr lang="en-US" altLang="en-US" dirty="0"/>
              <a:t>Consistent, ongoing support systems and caregivers who will keep them safe and help them recover</a:t>
            </a:r>
          </a:p>
        </p:txBody>
      </p:sp>
      <p:sp>
        <p:nvSpPr>
          <p:cNvPr id="2" name="TextBox 1"/>
          <p:cNvSpPr txBox="1"/>
          <p:nvPr/>
        </p:nvSpPr>
        <p:spPr>
          <a:xfrm>
            <a:off x="10012328" y="6445034"/>
            <a:ext cx="1722474" cy="307777"/>
          </a:xfrm>
          <a:prstGeom prst="rect">
            <a:avLst/>
          </a:prstGeom>
          <a:noFill/>
        </p:spPr>
        <p:txBody>
          <a:bodyPr wrap="square" rtlCol="0">
            <a:spAutoFit/>
          </a:bodyPr>
          <a:lstStyle/>
          <a:p>
            <a:r>
              <a:rPr lang="en-US" sz="1400" dirty="0"/>
              <a:t>(Solis et al., 2012)</a:t>
            </a:r>
          </a:p>
        </p:txBody>
      </p:sp>
    </p:spTree>
    <p:extLst>
      <p:ext uri="{BB962C8B-B14F-4D97-AF65-F5344CB8AC3E}">
        <p14:creationId xmlns:p14="http://schemas.microsoft.com/office/powerpoint/2010/main" val="197428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42901" y="3231884"/>
            <a:ext cx="11356042" cy="321363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200" dirty="0">
                <a:latin typeface="Arial" panose="020B0604020202020204" pitchFamily="34" charset="0"/>
                <a:cs typeface="Arial" panose="020B0604020202020204" pitchFamily="34" charset="0"/>
                <a:sym typeface="Helvetica Light"/>
              </a:rPr>
              <a:t>Parents with substance use disorders (sometimes called addiction) can be effective parents</a:t>
            </a:r>
          </a:p>
          <a:p>
            <a:pPr>
              <a:lnSpc>
                <a:spcPct val="100000"/>
              </a:lnSpc>
              <a:spcBef>
                <a:spcPts val="600"/>
              </a:spcBef>
              <a:spcAft>
                <a:spcPts val="600"/>
              </a:spcAft>
            </a:pPr>
            <a:r>
              <a:rPr lang="en-US" sz="2200" dirty="0">
                <a:latin typeface="Arial" panose="020B0604020202020204" pitchFamily="34" charset="0"/>
                <a:cs typeface="Arial" panose="020B0604020202020204" pitchFamily="34" charset="0"/>
                <a:sym typeface="Helvetica Light"/>
              </a:rPr>
              <a:t>Addiction to drugs is more serious than addiction to alcohol</a:t>
            </a:r>
          </a:p>
          <a:p>
            <a:pPr>
              <a:lnSpc>
                <a:spcPct val="100000"/>
              </a:lnSpc>
              <a:spcBef>
                <a:spcPts val="600"/>
              </a:spcBef>
              <a:spcAft>
                <a:spcPts val="600"/>
              </a:spcAft>
            </a:pPr>
            <a:r>
              <a:rPr lang="en-US" sz="2200" dirty="0">
                <a:latin typeface="Arial" panose="020B0604020202020204" pitchFamily="34" charset="0"/>
                <a:cs typeface="Arial" panose="020B0604020202020204" pitchFamily="34" charset="0"/>
                <a:sym typeface="Helvetica Light"/>
              </a:rPr>
              <a:t>Newborns with positive tests for illegal drugs should be removed from their parent’s custody</a:t>
            </a:r>
          </a:p>
          <a:p>
            <a:pPr>
              <a:lnSpc>
                <a:spcPct val="100000"/>
              </a:lnSpc>
              <a:spcBef>
                <a:spcPts val="600"/>
              </a:spcBef>
              <a:spcAft>
                <a:spcPts val="600"/>
              </a:spcAft>
            </a:pPr>
            <a:r>
              <a:rPr lang="en-US" sz="2200" dirty="0">
                <a:latin typeface="Arial" panose="020B0604020202020204" pitchFamily="34" charset="0"/>
                <a:cs typeface="Arial" panose="020B0604020202020204" pitchFamily="34" charset="0"/>
                <a:sym typeface="Helvetica Light"/>
              </a:rPr>
              <a:t>Parents should be reunified with their children only if they abstain from using alcohol and/or drugs</a:t>
            </a:r>
          </a:p>
        </p:txBody>
      </p:sp>
      <p:grpSp>
        <p:nvGrpSpPr>
          <p:cNvPr id="3" name="Group 2">
            <a:extLst>
              <a:ext uri="{FF2B5EF4-FFF2-40B4-BE49-F238E27FC236}">
                <a16:creationId xmlns:a16="http://schemas.microsoft.com/office/drawing/2014/main" xmlns="" id="{DABB30FC-5FD4-42D3-A4EF-8E4D971EE74E}"/>
              </a:ext>
            </a:extLst>
          </p:cNvPr>
          <p:cNvGrpSpPr/>
          <p:nvPr/>
        </p:nvGrpSpPr>
        <p:grpSpPr>
          <a:xfrm>
            <a:off x="481931" y="1498902"/>
            <a:ext cx="11235489" cy="1417640"/>
            <a:chOff x="576060" y="1132204"/>
            <a:chExt cx="11235489" cy="1417640"/>
          </a:xfrm>
        </p:grpSpPr>
        <p:sp>
          <p:nvSpPr>
            <p:cNvPr id="6" name="Rectangle 5"/>
            <p:cNvSpPr/>
            <p:nvPr/>
          </p:nvSpPr>
          <p:spPr>
            <a:xfrm>
              <a:off x="576060" y="1804928"/>
              <a:ext cx="11235489" cy="72190"/>
            </a:xfrm>
            <a:prstGeom prst="rect">
              <a:avLst/>
            </a:prstGeom>
            <a:solidFill>
              <a:srgbClr val="336B90"/>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defTabSz="412750" hangingPunct="0"/>
              <a:endParaRPr lang="en-US" sz="5000" b="1" kern="0" dirty="0">
                <a:solidFill>
                  <a:srgbClr val="297FD5">
                    <a:lumMod val="75000"/>
                  </a:srgbClr>
                </a:solidFill>
                <a:sym typeface="Helvetica Light"/>
              </a:endParaRPr>
            </a:p>
          </p:txBody>
        </p:sp>
        <p:sp>
          <p:nvSpPr>
            <p:cNvPr id="8" name="Oval 7"/>
            <p:cNvSpPr/>
            <p:nvPr/>
          </p:nvSpPr>
          <p:spPr>
            <a:xfrm>
              <a:off x="3171518" y="1132205"/>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Disagree</a:t>
              </a:r>
            </a:p>
          </p:txBody>
        </p:sp>
        <p:sp>
          <p:nvSpPr>
            <p:cNvPr id="9" name="Oval 8"/>
            <p:cNvSpPr/>
            <p:nvPr/>
          </p:nvSpPr>
          <p:spPr>
            <a:xfrm>
              <a:off x="5432995" y="1132205"/>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dirty="0">
                  <a:solidFill>
                    <a:prstClr val="white"/>
                  </a:solidFill>
                  <a:latin typeface="Calibri" panose="020F0502020204030204" pitchFamily="34" charset="0"/>
                  <a:sym typeface="Helvetica Light"/>
                </a:rPr>
                <a:t>Neutral</a:t>
              </a:r>
              <a:r>
                <a:rPr lang="en-US" b="1" kern="0" dirty="0">
                  <a:solidFill>
                    <a:prstClr val="white"/>
                  </a:solidFill>
                  <a:latin typeface="Calibri" panose="020F0502020204030204" pitchFamily="34" charset="0"/>
                  <a:ea typeface="SimSun" panose="02010600030101010101" pitchFamily="2" charset="-122"/>
                  <a:sym typeface="Helvetica Light"/>
                </a:rPr>
                <a:t> or Unsure</a:t>
              </a:r>
            </a:p>
          </p:txBody>
        </p:sp>
        <p:sp>
          <p:nvSpPr>
            <p:cNvPr id="10" name="Oval 9"/>
            <p:cNvSpPr/>
            <p:nvPr/>
          </p:nvSpPr>
          <p:spPr>
            <a:xfrm>
              <a:off x="7694472" y="1132204"/>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Agree</a:t>
              </a:r>
            </a:p>
          </p:txBody>
        </p:sp>
        <p:sp>
          <p:nvSpPr>
            <p:cNvPr id="11" name="Oval 10"/>
            <p:cNvSpPr/>
            <p:nvPr/>
          </p:nvSpPr>
          <p:spPr>
            <a:xfrm>
              <a:off x="9961511" y="1132204"/>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Strongly Agree</a:t>
              </a:r>
            </a:p>
          </p:txBody>
        </p:sp>
        <p:sp>
          <p:nvSpPr>
            <p:cNvPr id="12" name="Oval 11"/>
            <p:cNvSpPr/>
            <p:nvPr/>
          </p:nvSpPr>
          <p:spPr>
            <a:xfrm>
              <a:off x="904479" y="1132204"/>
              <a:ext cx="1521621" cy="1417639"/>
            </a:xfrm>
            <a:prstGeom prst="ellipse">
              <a:avLst/>
            </a:prstGeom>
            <a:solidFill>
              <a:srgbClr val="0F4263"/>
            </a:solidFill>
            <a:ln>
              <a:solidFill>
                <a:srgbClr val="0F426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Strongly Disagree</a:t>
              </a:r>
            </a:p>
          </p:txBody>
        </p:sp>
      </p:grpSp>
      <p:sp>
        <p:nvSpPr>
          <p:cNvPr id="13" name="TextBox 12"/>
          <p:cNvSpPr txBox="1"/>
          <p:nvPr/>
        </p:nvSpPr>
        <p:spPr>
          <a:xfrm>
            <a:off x="8487146" y="6448909"/>
            <a:ext cx="3291556" cy="307777"/>
          </a:xfrm>
          <a:prstGeom prst="rect">
            <a:avLst/>
          </a:prstGeom>
          <a:noFill/>
        </p:spPr>
        <p:txBody>
          <a:bodyPr wrap="square" rtlCol="0">
            <a:spAutoFit/>
          </a:bodyPr>
          <a:lstStyle/>
          <a:p>
            <a:r>
              <a:rPr lang="en-US" sz="1400" dirty="0">
                <a:solidFill>
                  <a:prstClr val="black"/>
                </a:solidFill>
              </a:rPr>
              <a:t>(Children and Family Futures, 2017a)</a:t>
            </a:r>
          </a:p>
        </p:txBody>
      </p:sp>
      <p:sp>
        <p:nvSpPr>
          <p:cNvPr id="20" name="Title 19">
            <a:extLst>
              <a:ext uri="{FF2B5EF4-FFF2-40B4-BE49-F238E27FC236}">
                <a16:creationId xmlns:a16="http://schemas.microsoft.com/office/drawing/2014/main" xmlns="" id="{7C19FE57-6DF7-DD4E-82CD-D1DF3163272D}"/>
              </a:ext>
            </a:extLst>
          </p:cNvPr>
          <p:cNvSpPr>
            <a:spLocks noGrp="1"/>
          </p:cNvSpPr>
          <p:nvPr>
            <p:ph type="title"/>
          </p:nvPr>
        </p:nvSpPr>
        <p:spPr/>
        <p:txBody>
          <a:bodyPr/>
          <a:lstStyle/>
          <a:p>
            <a:r>
              <a:rPr lang="en-US" dirty="0">
                <a:solidFill>
                  <a:srgbClr val="FFFFFF"/>
                </a:solidFill>
                <a:cs typeface="Arial" panose="020B0604020202020204" pitchFamily="34" charset="0"/>
              </a:rPr>
              <a:t>Collaborative Values Inventory</a:t>
            </a:r>
            <a:endParaRPr lang="en-US" dirty="0"/>
          </a:p>
        </p:txBody>
      </p:sp>
    </p:spTree>
    <p:extLst>
      <p:ext uri="{BB962C8B-B14F-4D97-AF65-F5344CB8AC3E}">
        <p14:creationId xmlns:p14="http://schemas.microsoft.com/office/powerpoint/2010/main" val="166769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0F3474C-5317-AD48-AD2C-4A4F8D946F08}"/>
              </a:ext>
            </a:extLst>
          </p:cNvPr>
          <p:cNvSpPr>
            <a:spLocks noGrp="1"/>
          </p:cNvSpPr>
          <p:nvPr>
            <p:ph type="title"/>
          </p:nvPr>
        </p:nvSpPr>
        <p:spPr/>
        <p:txBody>
          <a:bodyPr/>
          <a:lstStyle/>
          <a:p>
            <a:r>
              <a:rPr lang="en-US" altLang="en-US" dirty="0"/>
              <a:t>How Child Welfare Workers Can Help</a:t>
            </a:r>
            <a:endParaRPr lang="en-US" dirty="0"/>
          </a:p>
        </p:txBody>
      </p:sp>
      <p:sp>
        <p:nvSpPr>
          <p:cNvPr id="4" name="Content Placeholder 3">
            <a:extLst>
              <a:ext uri="{FF2B5EF4-FFF2-40B4-BE49-F238E27FC236}">
                <a16:creationId xmlns:a16="http://schemas.microsoft.com/office/drawing/2014/main" xmlns="" id="{38ECE051-39CE-7B4F-9E1E-B9C25F73F469}"/>
              </a:ext>
            </a:extLst>
          </p:cNvPr>
          <p:cNvSpPr>
            <a:spLocks noGrp="1"/>
          </p:cNvSpPr>
          <p:nvPr>
            <p:ph idx="1"/>
          </p:nvPr>
        </p:nvSpPr>
        <p:spPr/>
        <p:txBody>
          <a:bodyPr/>
          <a:lstStyle/>
          <a:p>
            <a:pPr marL="274320">
              <a:spcBef>
                <a:spcPts val="600"/>
              </a:spcBef>
              <a:spcAft>
                <a:spcPts val="600"/>
              </a:spcAft>
            </a:pPr>
            <a:r>
              <a:rPr lang="en-US" altLang="en-US" dirty="0"/>
              <a:t>Encourage and support parents to engage in treatment</a:t>
            </a:r>
          </a:p>
          <a:p>
            <a:pPr marL="274320">
              <a:spcBef>
                <a:spcPts val="600"/>
              </a:spcBef>
              <a:spcAft>
                <a:spcPts val="600"/>
              </a:spcAft>
            </a:pPr>
            <a:r>
              <a:rPr lang="en-US" altLang="en-US" dirty="0"/>
              <a:t>Monitor the progress of parents to meet their recovery goals and to establish the capacity to care for their children</a:t>
            </a:r>
          </a:p>
          <a:p>
            <a:pPr marL="274320">
              <a:spcBef>
                <a:spcPts val="600"/>
              </a:spcBef>
              <a:spcAft>
                <a:spcPts val="600"/>
              </a:spcAft>
            </a:pPr>
            <a:r>
              <a:rPr lang="en-US" altLang="en-US" dirty="0"/>
              <a:t>Support regular visitation between parents and their children in appropriate settings</a:t>
            </a:r>
          </a:p>
          <a:p>
            <a:pPr marL="274320">
              <a:spcBef>
                <a:spcPts val="600"/>
              </a:spcBef>
              <a:spcAft>
                <a:spcPts val="600"/>
              </a:spcAft>
            </a:pPr>
            <a:r>
              <a:rPr lang="en-US" altLang="en-US" dirty="0"/>
              <a:t>Work closely with the treatment providers to meet parents’ and children’s needs and support positive outcomes</a:t>
            </a:r>
          </a:p>
          <a:p>
            <a:endParaRPr lang="en-US" dirty="0"/>
          </a:p>
        </p:txBody>
      </p:sp>
      <p:sp>
        <p:nvSpPr>
          <p:cNvPr id="2" name="TextBox 1"/>
          <p:cNvSpPr txBox="1"/>
          <p:nvPr/>
        </p:nvSpPr>
        <p:spPr>
          <a:xfrm>
            <a:off x="8138808" y="6446379"/>
            <a:ext cx="3636335" cy="307777"/>
          </a:xfrm>
          <a:prstGeom prst="rect">
            <a:avLst/>
          </a:prstGeom>
          <a:noFill/>
        </p:spPr>
        <p:txBody>
          <a:bodyPr wrap="square" rtlCol="0">
            <a:spAutoFit/>
          </a:bodyPr>
          <a:lstStyle/>
          <a:p>
            <a:r>
              <a:rPr lang="en-US" sz="1400" dirty="0"/>
              <a:t>(Mowbray et al., 2018; </a:t>
            </a:r>
            <a:r>
              <a:rPr lang="en-US" sz="1400" dirty="0" err="1"/>
              <a:t>Vajdic</a:t>
            </a:r>
            <a:r>
              <a:rPr lang="en-US" sz="1400" dirty="0"/>
              <a:t>-Pena, 2018)</a:t>
            </a:r>
          </a:p>
        </p:txBody>
      </p:sp>
    </p:spTree>
    <p:extLst>
      <p:ext uri="{BB962C8B-B14F-4D97-AF65-F5344CB8AC3E}">
        <p14:creationId xmlns:p14="http://schemas.microsoft.com/office/powerpoint/2010/main" val="3866121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625B171-FAA1-ED41-848A-EA1F149D88E8}"/>
              </a:ext>
            </a:extLst>
          </p:cNvPr>
          <p:cNvSpPr>
            <a:spLocks noGrp="1"/>
          </p:cNvSpPr>
          <p:nvPr>
            <p:ph type="title"/>
          </p:nvPr>
        </p:nvSpPr>
        <p:spPr/>
        <p:txBody>
          <a:bodyPr/>
          <a:lstStyle/>
          <a:p>
            <a:r>
              <a:rPr lang="en-US" altLang="en-US" dirty="0"/>
              <a:t>Case Plans and Children’s Needs</a:t>
            </a:r>
            <a:endParaRPr lang="en-US" dirty="0"/>
          </a:p>
        </p:txBody>
      </p:sp>
      <p:sp>
        <p:nvSpPr>
          <p:cNvPr id="5" name="Content Placeholder 4">
            <a:extLst>
              <a:ext uri="{FF2B5EF4-FFF2-40B4-BE49-F238E27FC236}">
                <a16:creationId xmlns:a16="http://schemas.microsoft.com/office/drawing/2014/main" xmlns="" id="{AE910EC0-4161-2945-A7C9-528218A038F5}"/>
              </a:ext>
            </a:extLst>
          </p:cNvPr>
          <p:cNvSpPr>
            <a:spLocks noGrp="1"/>
          </p:cNvSpPr>
          <p:nvPr>
            <p:ph idx="1"/>
          </p:nvPr>
        </p:nvSpPr>
        <p:spPr/>
        <p:txBody>
          <a:bodyPr>
            <a:normAutofit/>
          </a:bodyPr>
          <a:lstStyle/>
          <a:p>
            <a:pPr marL="274320">
              <a:spcBef>
                <a:spcPts val="600"/>
              </a:spcBef>
              <a:spcAft>
                <a:spcPts val="600"/>
              </a:spcAft>
            </a:pPr>
            <a:r>
              <a:rPr lang="en-US" altLang="en-US" dirty="0"/>
              <a:t>Oversee assessment of the child’s needs</a:t>
            </a:r>
          </a:p>
          <a:p>
            <a:pPr marL="274320">
              <a:spcBef>
                <a:spcPts val="600"/>
              </a:spcBef>
              <a:spcAft>
                <a:spcPts val="600"/>
              </a:spcAft>
            </a:pPr>
            <a:r>
              <a:rPr lang="en-US" altLang="en-US" dirty="0"/>
              <a:t>Arrange interventions to address the child’s needs and build on their strengths</a:t>
            </a:r>
          </a:p>
          <a:p>
            <a:pPr marL="274320">
              <a:spcBef>
                <a:spcPts val="600"/>
              </a:spcBef>
              <a:spcAft>
                <a:spcPts val="600"/>
              </a:spcAft>
            </a:pPr>
            <a:r>
              <a:rPr lang="en-US" altLang="en-US" dirty="0"/>
              <a:t>Determine strengths and limitations in the family’s capacity to meet the child’s needs, and determine which needs may require services</a:t>
            </a:r>
          </a:p>
          <a:p>
            <a:pPr marL="274320">
              <a:spcBef>
                <a:spcPts val="600"/>
              </a:spcBef>
              <a:spcAft>
                <a:spcPts val="600"/>
              </a:spcAft>
            </a:pPr>
            <a:r>
              <a:rPr lang="en-US" altLang="en-US" dirty="0"/>
              <a:t>Specify the services that the parents need as they progress through treatment so they can meet their children’s needs</a:t>
            </a:r>
          </a:p>
        </p:txBody>
      </p:sp>
      <p:sp>
        <p:nvSpPr>
          <p:cNvPr id="2" name="TextBox 1"/>
          <p:cNvSpPr txBox="1"/>
          <p:nvPr/>
        </p:nvSpPr>
        <p:spPr>
          <a:xfrm>
            <a:off x="7948776" y="6454293"/>
            <a:ext cx="3866707" cy="307778"/>
          </a:xfrm>
          <a:prstGeom prst="rect">
            <a:avLst/>
          </a:prstGeom>
          <a:noFill/>
        </p:spPr>
        <p:txBody>
          <a:bodyPr wrap="square" rtlCol="0">
            <a:spAutoFit/>
          </a:bodyPr>
          <a:lstStyle/>
          <a:p>
            <a:r>
              <a:rPr lang="en-US" sz="1400" dirty="0"/>
              <a:t>(Casey Family Programs, 2013, 2017, 2018)</a:t>
            </a:r>
          </a:p>
        </p:txBody>
      </p:sp>
    </p:spTree>
    <p:extLst>
      <p:ext uri="{BB962C8B-B14F-4D97-AF65-F5344CB8AC3E}">
        <p14:creationId xmlns:p14="http://schemas.microsoft.com/office/powerpoint/2010/main" val="1377361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49A671B-89BA-A24F-85BE-816E55790F2B}"/>
              </a:ext>
            </a:extLst>
          </p:cNvPr>
          <p:cNvSpPr>
            <a:spLocks noGrp="1"/>
          </p:cNvSpPr>
          <p:nvPr>
            <p:ph type="title"/>
          </p:nvPr>
        </p:nvSpPr>
        <p:spPr/>
        <p:txBody>
          <a:bodyPr/>
          <a:lstStyle/>
          <a:p>
            <a:r>
              <a:rPr lang="en-US" altLang="en-US" dirty="0"/>
              <a:t>Case Plans and Children’s Needs</a:t>
            </a:r>
            <a:endParaRPr lang="en-US" dirty="0"/>
          </a:p>
        </p:txBody>
      </p:sp>
      <p:sp>
        <p:nvSpPr>
          <p:cNvPr id="78851" name="Rectangle 3"/>
          <p:cNvSpPr>
            <a:spLocks noGrp="1" noChangeArrowheads="1"/>
          </p:cNvSpPr>
          <p:nvPr>
            <p:ph idx="1"/>
          </p:nvPr>
        </p:nvSpPr>
        <p:spPr>
          <a:xfrm>
            <a:off x="363072" y="1680882"/>
            <a:ext cx="11143128" cy="4496081"/>
          </a:xfrm>
        </p:spPr>
        <p:txBody>
          <a:bodyPr>
            <a:normAutofit/>
          </a:bodyPr>
          <a:lstStyle/>
          <a:p>
            <a:pPr eaLnBrk="1" hangingPunct="1">
              <a:spcBef>
                <a:spcPts val="600"/>
              </a:spcBef>
              <a:spcAft>
                <a:spcPts val="600"/>
              </a:spcAft>
            </a:pPr>
            <a:r>
              <a:rPr lang="en-US" altLang="en-US" dirty="0"/>
              <a:t>Collaborate with school and childcare systems to determine how to provide safe and consistent support</a:t>
            </a:r>
          </a:p>
          <a:p>
            <a:pPr eaLnBrk="1" hangingPunct="1">
              <a:spcBef>
                <a:spcPts val="600"/>
              </a:spcBef>
              <a:spcAft>
                <a:spcPts val="600"/>
              </a:spcAft>
            </a:pPr>
            <a:r>
              <a:rPr lang="en-US" altLang="en-US" dirty="0"/>
              <a:t>Involve children and youth (as appropriate) in case and treatment planning to gather input, needs, and goals and to identify support systems</a:t>
            </a:r>
          </a:p>
          <a:p>
            <a:pPr eaLnBrk="1" hangingPunct="1">
              <a:spcBef>
                <a:spcPts val="600"/>
              </a:spcBef>
              <a:spcAft>
                <a:spcPts val="600"/>
              </a:spcAft>
            </a:pPr>
            <a:r>
              <a:rPr lang="en-US" altLang="en-US" dirty="0"/>
              <a:t>Supervise and monitor the progress of children that parallel efforts being made by and for their parents in treatment</a:t>
            </a:r>
          </a:p>
        </p:txBody>
      </p:sp>
      <p:sp>
        <p:nvSpPr>
          <p:cNvPr id="2" name="TextBox 1"/>
          <p:cNvSpPr txBox="1"/>
          <p:nvPr/>
        </p:nvSpPr>
        <p:spPr>
          <a:xfrm>
            <a:off x="9474212" y="6448903"/>
            <a:ext cx="2190307" cy="307777"/>
          </a:xfrm>
          <a:prstGeom prst="rect">
            <a:avLst/>
          </a:prstGeom>
          <a:noFill/>
        </p:spPr>
        <p:txBody>
          <a:bodyPr wrap="square" rtlCol="0">
            <a:spAutoFit/>
          </a:bodyPr>
          <a:lstStyle/>
          <a:p>
            <a:r>
              <a:rPr lang="en-US" sz="1400" dirty="0"/>
              <a:t>(Van der Put et al., 2018)</a:t>
            </a:r>
          </a:p>
        </p:txBody>
      </p:sp>
    </p:spTree>
    <p:extLst>
      <p:ext uri="{BB962C8B-B14F-4D97-AF65-F5344CB8AC3E}">
        <p14:creationId xmlns:p14="http://schemas.microsoft.com/office/powerpoint/2010/main" val="1271255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E7D08B5-5572-CE4E-BB7F-D17251DA29D2}"/>
              </a:ext>
            </a:extLst>
          </p:cNvPr>
          <p:cNvSpPr>
            <a:spLocks noGrp="1"/>
          </p:cNvSpPr>
          <p:nvPr>
            <p:ph type="title"/>
          </p:nvPr>
        </p:nvSpPr>
        <p:spPr/>
        <p:txBody>
          <a:bodyPr/>
          <a:lstStyle/>
          <a:p>
            <a:r>
              <a:rPr lang="en-US" altLang="en-US" dirty="0"/>
              <a:t>Case Plans and Children’s Needs</a:t>
            </a:r>
            <a:endParaRPr lang="en-US" dirty="0"/>
          </a:p>
        </p:txBody>
      </p:sp>
      <p:sp>
        <p:nvSpPr>
          <p:cNvPr id="2" name="Content Placeholder 1">
            <a:extLst>
              <a:ext uri="{FF2B5EF4-FFF2-40B4-BE49-F238E27FC236}">
                <a16:creationId xmlns:a16="http://schemas.microsoft.com/office/drawing/2014/main" xmlns="" id="{0C1CAF27-15B0-3249-A7E9-ECF135B48316}"/>
              </a:ext>
            </a:extLst>
          </p:cNvPr>
          <p:cNvSpPr>
            <a:spLocks noGrp="1"/>
          </p:cNvSpPr>
          <p:nvPr>
            <p:ph idx="1"/>
          </p:nvPr>
        </p:nvSpPr>
        <p:spPr>
          <a:xfrm>
            <a:off x="363072" y="1680882"/>
            <a:ext cx="11282081" cy="4496081"/>
          </a:xfrm>
        </p:spPr>
        <p:txBody>
          <a:bodyPr/>
          <a:lstStyle/>
          <a:p>
            <a:pPr marL="0" indent="0">
              <a:spcBef>
                <a:spcPts val="600"/>
              </a:spcBef>
              <a:spcAft>
                <a:spcPts val="600"/>
              </a:spcAft>
              <a:buNone/>
            </a:pPr>
            <a:r>
              <a:rPr lang="en-US" altLang="en-US" b="1" dirty="0"/>
              <a:t>Promote skills</a:t>
            </a:r>
          </a:p>
          <a:p>
            <a:pPr>
              <a:spcBef>
                <a:spcPts val="600"/>
              </a:spcBef>
              <a:spcAft>
                <a:spcPts val="1200"/>
              </a:spcAft>
            </a:pPr>
            <a:r>
              <a:rPr lang="en-US" altLang="en-US" dirty="0"/>
              <a:t>Provide opportunities for children to participate in substance use prevention programs to give them strategies and skills to avoid copying the substance use patterns of their parents</a:t>
            </a:r>
          </a:p>
          <a:p>
            <a:pPr marL="0" indent="0">
              <a:spcBef>
                <a:spcPts val="600"/>
              </a:spcBef>
              <a:spcAft>
                <a:spcPts val="600"/>
              </a:spcAft>
              <a:buNone/>
            </a:pPr>
            <a:r>
              <a:rPr lang="en-US" altLang="en-US" b="1" dirty="0"/>
              <a:t>Promote expression</a:t>
            </a:r>
          </a:p>
          <a:p>
            <a:pPr>
              <a:spcBef>
                <a:spcPts val="600"/>
              </a:spcBef>
              <a:spcAft>
                <a:spcPts val="600"/>
              </a:spcAft>
            </a:pPr>
            <a:r>
              <a:rPr lang="en-US" altLang="en-US" dirty="0"/>
              <a:t>Link children to safe and trusted adults who can help them learn to identify and express their feelings in healthy ways and provide appropriate messages about substance use and mental disorders</a:t>
            </a:r>
          </a:p>
          <a:p>
            <a:endParaRPr lang="en-US" dirty="0"/>
          </a:p>
        </p:txBody>
      </p:sp>
      <p:sp>
        <p:nvSpPr>
          <p:cNvPr id="4" name="TextBox 3"/>
          <p:cNvSpPr txBox="1"/>
          <p:nvPr/>
        </p:nvSpPr>
        <p:spPr>
          <a:xfrm>
            <a:off x="9690983" y="6451838"/>
            <a:ext cx="2003478" cy="307777"/>
          </a:xfrm>
          <a:prstGeom prst="rect">
            <a:avLst/>
          </a:prstGeom>
          <a:noFill/>
        </p:spPr>
        <p:txBody>
          <a:bodyPr wrap="square" rtlCol="0">
            <a:spAutoFit/>
          </a:bodyPr>
          <a:lstStyle/>
          <a:p>
            <a:r>
              <a:rPr lang="en-US" sz="1400" dirty="0"/>
              <a:t>(Mowbray et al., 2018)</a:t>
            </a:r>
          </a:p>
        </p:txBody>
      </p:sp>
    </p:spTree>
    <p:extLst>
      <p:ext uri="{BB962C8B-B14F-4D97-AF65-F5344CB8AC3E}">
        <p14:creationId xmlns:p14="http://schemas.microsoft.com/office/powerpoint/2010/main" val="3867633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0449" y="1394656"/>
            <a:ext cx="5743492" cy="5289226"/>
          </a:xfrm>
          <a:prstGeom prst="rect">
            <a:avLst/>
          </a:prstGeom>
        </p:spPr>
      </p:pic>
      <p:sp>
        <p:nvSpPr>
          <p:cNvPr id="3" name="TextBox 2"/>
          <p:cNvSpPr txBox="1"/>
          <p:nvPr/>
        </p:nvSpPr>
        <p:spPr>
          <a:xfrm>
            <a:off x="5975629" y="6445598"/>
            <a:ext cx="5904411" cy="307777"/>
          </a:xfrm>
          <a:prstGeom prst="rect">
            <a:avLst/>
          </a:prstGeom>
          <a:noFill/>
        </p:spPr>
        <p:txBody>
          <a:bodyPr wrap="square" rtlCol="0">
            <a:spAutoFit/>
          </a:bodyPr>
          <a:lstStyle/>
          <a:p>
            <a:r>
              <a:rPr lang="en-US" sz="1400" dirty="0"/>
              <a:t>(Filene et al., 2013; Partners for Our Children, 2011; Weintraub, 2008)</a:t>
            </a:r>
          </a:p>
        </p:txBody>
      </p:sp>
      <p:sp>
        <p:nvSpPr>
          <p:cNvPr id="4" name="Title 3">
            <a:extLst>
              <a:ext uri="{FF2B5EF4-FFF2-40B4-BE49-F238E27FC236}">
                <a16:creationId xmlns:a16="http://schemas.microsoft.com/office/drawing/2014/main" xmlns="" id="{911A424D-46AD-FD4E-8A26-307352237E9C}"/>
              </a:ext>
            </a:extLst>
          </p:cNvPr>
          <p:cNvSpPr>
            <a:spLocks noGrp="1"/>
          </p:cNvSpPr>
          <p:nvPr>
            <p:ph type="title"/>
          </p:nvPr>
        </p:nvSpPr>
        <p:spPr/>
        <p:txBody>
          <a:bodyPr/>
          <a:lstStyle/>
          <a:p>
            <a:r>
              <a:rPr lang="en-US" altLang="en-US" dirty="0"/>
              <a:t>Elements of Successful Visitation Plans</a:t>
            </a:r>
            <a:endParaRPr lang="en-US" dirty="0"/>
          </a:p>
        </p:txBody>
      </p:sp>
      <p:sp>
        <p:nvSpPr>
          <p:cNvPr id="5" name="Content Placeholder 4">
            <a:extLst>
              <a:ext uri="{FF2B5EF4-FFF2-40B4-BE49-F238E27FC236}">
                <a16:creationId xmlns:a16="http://schemas.microsoft.com/office/drawing/2014/main" xmlns="" id="{0EB84002-3103-0441-8100-B1AD9C2CF1B7}"/>
              </a:ext>
            </a:extLst>
          </p:cNvPr>
          <p:cNvSpPr>
            <a:spLocks noGrp="1"/>
          </p:cNvSpPr>
          <p:nvPr>
            <p:ph idx="1"/>
          </p:nvPr>
        </p:nvSpPr>
        <p:spPr>
          <a:xfrm>
            <a:off x="6252882" y="1680882"/>
            <a:ext cx="5253318" cy="4496081"/>
          </a:xfrm>
        </p:spPr>
        <p:txBody>
          <a:bodyPr/>
          <a:lstStyle/>
          <a:p>
            <a:pPr marL="0" indent="0">
              <a:spcBef>
                <a:spcPts val="600"/>
              </a:spcBef>
              <a:spcAft>
                <a:spcPts val="600"/>
              </a:spcAft>
              <a:buNone/>
            </a:pPr>
            <a:r>
              <a:rPr lang="en-US" altLang="en-US" b="1" dirty="0">
                <a:solidFill>
                  <a:prstClr val="black"/>
                </a:solidFill>
                <a:latin typeface="Arial" panose="020B0604020202020204" pitchFamily="34" charset="0"/>
                <a:cs typeface="Arial" panose="020B0604020202020204" pitchFamily="34" charset="0"/>
              </a:rPr>
              <a:t>Parenting time should occur: </a:t>
            </a:r>
          </a:p>
          <a:p>
            <a:pPr marL="228600" lvl="1">
              <a:spcBef>
                <a:spcPts val="600"/>
              </a:spcBef>
              <a:spcAft>
                <a:spcPts val="600"/>
              </a:spcAft>
              <a:defRPr/>
            </a:pPr>
            <a:r>
              <a:rPr lang="en-US" altLang="en-US" sz="2200" dirty="0">
                <a:solidFill>
                  <a:prstClr val="black"/>
                </a:solidFill>
                <a:latin typeface="Arial" panose="020B0604020202020204" pitchFamily="34" charset="0"/>
                <a:cs typeface="Arial" panose="020B0604020202020204" pitchFamily="34" charset="0"/>
              </a:rPr>
              <a:t>Frequently</a:t>
            </a:r>
          </a:p>
          <a:p>
            <a:pPr marL="228600" lvl="1">
              <a:spcBef>
                <a:spcPts val="600"/>
              </a:spcBef>
              <a:spcAft>
                <a:spcPts val="600"/>
              </a:spcAft>
              <a:defRPr/>
            </a:pPr>
            <a:r>
              <a:rPr lang="en-US" altLang="en-US" sz="2200" dirty="0">
                <a:solidFill>
                  <a:prstClr val="black"/>
                </a:solidFill>
                <a:latin typeface="Arial" panose="020B0604020202020204" pitchFamily="34" charset="0"/>
                <a:cs typeface="Arial" panose="020B0604020202020204" pitchFamily="34" charset="0"/>
              </a:rPr>
              <a:t>For an appropriate period of time</a:t>
            </a:r>
          </a:p>
          <a:p>
            <a:pPr marL="228600" lvl="1">
              <a:spcBef>
                <a:spcPts val="600"/>
              </a:spcBef>
              <a:spcAft>
                <a:spcPts val="600"/>
              </a:spcAft>
              <a:defRPr/>
            </a:pPr>
            <a:r>
              <a:rPr lang="en-US" altLang="en-US" sz="2200" dirty="0">
                <a:solidFill>
                  <a:prstClr val="black"/>
                </a:solidFill>
                <a:latin typeface="Arial" panose="020B0604020202020204" pitchFamily="34" charset="0"/>
                <a:cs typeface="Arial" panose="020B0604020202020204" pitchFamily="34" charset="0"/>
              </a:rPr>
              <a:t>In a comfortable and safe setting</a:t>
            </a:r>
          </a:p>
          <a:p>
            <a:pPr marL="228600" lvl="1">
              <a:spcBef>
                <a:spcPts val="600"/>
              </a:spcBef>
              <a:spcAft>
                <a:spcPts val="600"/>
              </a:spcAft>
              <a:defRPr/>
            </a:pPr>
            <a:r>
              <a:rPr lang="en-US" altLang="en-US" sz="2200" dirty="0">
                <a:solidFill>
                  <a:prstClr val="black"/>
                </a:solidFill>
                <a:latin typeface="Arial" panose="020B0604020202020204" pitchFamily="34" charset="0"/>
                <a:cs typeface="Arial" panose="020B0604020202020204" pitchFamily="34" charset="0"/>
              </a:rPr>
              <a:t>With therapeutic supervision when appropriate</a:t>
            </a:r>
          </a:p>
          <a:p>
            <a:pPr marL="228600" lvl="1">
              <a:spcBef>
                <a:spcPts val="600"/>
              </a:spcBef>
              <a:spcAft>
                <a:spcPts val="600"/>
              </a:spcAft>
              <a:defRPr/>
            </a:pPr>
            <a:r>
              <a:rPr lang="en-US" altLang="en-US" sz="2200" dirty="0">
                <a:solidFill>
                  <a:prstClr val="black"/>
                </a:solidFill>
                <a:latin typeface="Arial" panose="020B0604020202020204" pitchFamily="34" charset="0"/>
                <a:cs typeface="Arial" panose="020B0604020202020204" pitchFamily="34" charset="0"/>
              </a:rPr>
              <a:t>In normal parenting situations, such as doctor visits and appointments with therapists (when appropriate)</a:t>
            </a:r>
          </a:p>
          <a:p>
            <a:endParaRPr lang="en-US" dirty="0"/>
          </a:p>
        </p:txBody>
      </p:sp>
    </p:spTree>
    <p:extLst>
      <p:ext uri="{BB962C8B-B14F-4D97-AF65-F5344CB8AC3E}">
        <p14:creationId xmlns:p14="http://schemas.microsoft.com/office/powerpoint/2010/main" val="31077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62592" y="1156447"/>
            <a:ext cx="4129408" cy="5701553"/>
          </a:xfrm>
          <a:prstGeom prst="rect">
            <a:avLst/>
          </a:prstGeom>
        </p:spPr>
      </p:pic>
      <p:sp>
        <p:nvSpPr>
          <p:cNvPr id="7" name="TextBox 6"/>
          <p:cNvSpPr txBox="1"/>
          <p:nvPr/>
        </p:nvSpPr>
        <p:spPr>
          <a:xfrm>
            <a:off x="506505" y="6453852"/>
            <a:ext cx="5904411" cy="307777"/>
          </a:xfrm>
          <a:prstGeom prst="rect">
            <a:avLst/>
          </a:prstGeom>
          <a:noFill/>
        </p:spPr>
        <p:txBody>
          <a:bodyPr wrap="square" rtlCol="0">
            <a:spAutoFit/>
          </a:bodyPr>
          <a:lstStyle/>
          <a:p>
            <a:r>
              <a:rPr lang="en-US" sz="1400" dirty="0"/>
              <a:t>(Bullen et al., 2017; Partners for Our Children, 2011; Weintraub, 2008)</a:t>
            </a:r>
          </a:p>
        </p:txBody>
      </p:sp>
      <p:sp>
        <p:nvSpPr>
          <p:cNvPr id="2" name="Title 1">
            <a:extLst>
              <a:ext uri="{FF2B5EF4-FFF2-40B4-BE49-F238E27FC236}">
                <a16:creationId xmlns:a16="http://schemas.microsoft.com/office/drawing/2014/main" xmlns="" id="{98A4614A-32A3-8E42-8C39-5A77D781523A}"/>
              </a:ext>
            </a:extLst>
          </p:cNvPr>
          <p:cNvSpPr>
            <a:spLocks noGrp="1"/>
          </p:cNvSpPr>
          <p:nvPr>
            <p:ph type="title"/>
          </p:nvPr>
        </p:nvSpPr>
        <p:spPr/>
        <p:txBody>
          <a:bodyPr/>
          <a:lstStyle/>
          <a:p>
            <a:r>
              <a:rPr lang="en-US" altLang="en-US" dirty="0"/>
              <a:t>Facilitating Quality Visitation</a:t>
            </a:r>
            <a:endParaRPr lang="en-US" dirty="0"/>
          </a:p>
        </p:txBody>
      </p:sp>
      <p:sp>
        <p:nvSpPr>
          <p:cNvPr id="8" name="Content Placeholder 7">
            <a:extLst>
              <a:ext uri="{FF2B5EF4-FFF2-40B4-BE49-F238E27FC236}">
                <a16:creationId xmlns:a16="http://schemas.microsoft.com/office/drawing/2014/main" xmlns="" id="{8CB885FE-6C2D-0F41-B91F-08F0EEBC9D43}"/>
              </a:ext>
            </a:extLst>
          </p:cNvPr>
          <p:cNvSpPr>
            <a:spLocks noGrp="1"/>
          </p:cNvSpPr>
          <p:nvPr>
            <p:ph idx="1"/>
          </p:nvPr>
        </p:nvSpPr>
        <p:spPr>
          <a:xfrm>
            <a:off x="363072" y="1680882"/>
            <a:ext cx="7597587" cy="4496081"/>
          </a:xfrm>
        </p:spPr>
        <p:txBody>
          <a:bodyPr/>
          <a:lstStyle/>
          <a:p>
            <a:pPr>
              <a:spcBef>
                <a:spcPts val="600"/>
              </a:spcBef>
              <a:spcAft>
                <a:spcPts val="600"/>
              </a:spcAft>
            </a:pPr>
            <a:r>
              <a:rPr lang="en-US" dirty="0">
                <a:solidFill>
                  <a:prstClr val="black"/>
                </a:solidFill>
                <a:latin typeface="Arial" panose="020B0604020202020204" pitchFamily="34" charset="0"/>
                <a:cs typeface="Arial" panose="020B0604020202020204" pitchFamily="34" charset="0"/>
              </a:rPr>
              <a:t>Rethink language—</a:t>
            </a:r>
            <a:r>
              <a:rPr lang="en-US" i="1" dirty="0">
                <a:solidFill>
                  <a:prstClr val="black"/>
                </a:solidFill>
                <a:latin typeface="Arial" panose="020B0604020202020204" pitchFamily="34" charset="0"/>
                <a:cs typeface="Arial" panose="020B0604020202020204" pitchFamily="34" charset="0"/>
              </a:rPr>
              <a:t>parenting time </a:t>
            </a:r>
            <a:r>
              <a:rPr lang="en-US" dirty="0">
                <a:solidFill>
                  <a:prstClr val="black"/>
                </a:solidFill>
                <a:latin typeface="Arial" panose="020B0604020202020204" pitchFamily="34" charset="0"/>
                <a:cs typeface="Arial" panose="020B0604020202020204" pitchFamily="34" charset="0"/>
              </a:rPr>
              <a:t>or</a:t>
            </a:r>
            <a:r>
              <a:rPr lang="en-US" i="1" dirty="0">
                <a:solidFill>
                  <a:prstClr val="black"/>
                </a:solidFill>
                <a:latin typeface="Arial" panose="020B0604020202020204" pitchFamily="34" charset="0"/>
                <a:cs typeface="Arial" panose="020B0604020202020204" pitchFamily="34" charset="0"/>
              </a:rPr>
              <a:t> family time </a:t>
            </a:r>
            <a:r>
              <a:rPr lang="en-US" dirty="0">
                <a:solidFill>
                  <a:prstClr val="black"/>
                </a:solidFill>
                <a:latin typeface="Arial" panose="020B0604020202020204" pitchFamily="34" charset="0"/>
                <a:cs typeface="Arial" panose="020B0604020202020204" pitchFamily="34" charset="0"/>
              </a:rPr>
              <a:t>vs. </a:t>
            </a:r>
            <a:r>
              <a:rPr lang="en-US" i="1" dirty="0">
                <a:solidFill>
                  <a:prstClr val="black"/>
                </a:solidFill>
                <a:latin typeface="Arial" panose="020B0604020202020204" pitchFamily="34" charset="0"/>
                <a:cs typeface="Arial" panose="020B0604020202020204" pitchFamily="34" charset="0"/>
              </a:rPr>
              <a:t>visitation</a:t>
            </a:r>
          </a:p>
          <a:p>
            <a:pPr>
              <a:spcBef>
                <a:spcPts val="600"/>
              </a:spcBef>
              <a:spcAft>
                <a:spcPts val="600"/>
              </a:spcAft>
            </a:pPr>
            <a:r>
              <a:rPr lang="en-US" dirty="0">
                <a:solidFill>
                  <a:prstClr val="black"/>
                </a:solidFill>
                <a:latin typeface="Arial" panose="020B0604020202020204" pitchFamily="34" charset="0"/>
                <a:cs typeface="Arial" panose="020B0604020202020204" pitchFamily="34" charset="0"/>
              </a:rPr>
              <a:t>Recognize visitations as a right and need vs. a privilege, reward, or incentive</a:t>
            </a:r>
          </a:p>
          <a:p>
            <a:pPr>
              <a:spcBef>
                <a:spcPts val="600"/>
              </a:spcBef>
              <a:spcAft>
                <a:spcPts val="600"/>
              </a:spcAft>
            </a:pPr>
            <a:r>
              <a:rPr lang="en-US" dirty="0">
                <a:solidFill>
                  <a:prstClr val="black"/>
                </a:solidFill>
                <a:latin typeface="Arial" panose="020B0604020202020204" pitchFamily="34" charset="0"/>
                <a:cs typeface="Arial" panose="020B0604020202020204" pitchFamily="34" charset="0"/>
              </a:rPr>
              <a:t>Ensure frequency and duration is guided by needs of child and family vs. the capacity of the child welfare worker or logistics—</a:t>
            </a:r>
            <a:r>
              <a:rPr lang="en-US" i="1" dirty="0">
                <a:solidFill>
                  <a:prstClr val="black"/>
                </a:solidFill>
                <a:latin typeface="Arial" panose="020B0604020202020204" pitchFamily="34" charset="0"/>
                <a:cs typeface="Arial" panose="020B0604020202020204" pitchFamily="34" charset="0"/>
              </a:rPr>
              <a:t>best interest of the </a:t>
            </a:r>
            <a:r>
              <a:rPr lang="en-US" b="1" i="1" dirty="0">
                <a:solidFill>
                  <a:prstClr val="black"/>
                </a:solidFill>
                <a:latin typeface="Arial" panose="020B0604020202020204" pitchFamily="34" charset="0"/>
                <a:cs typeface="Arial" panose="020B0604020202020204" pitchFamily="34" charset="0"/>
              </a:rPr>
              <a:t>family</a:t>
            </a:r>
            <a:r>
              <a:rPr lang="en-US" i="1" dirty="0">
                <a:solidFill>
                  <a:prstClr val="black"/>
                </a:solidFill>
                <a:latin typeface="Arial" panose="020B0604020202020204" pitchFamily="34" charset="0"/>
                <a:cs typeface="Arial" panose="020B0604020202020204" pitchFamily="34" charset="0"/>
              </a:rPr>
              <a:t> or of the </a:t>
            </a:r>
            <a:r>
              <a:rPr lang="en-US" b="1" i="1" dirty="0">
                <a:solidFill>
                  <a:prstClr val="black"/>
                </a:solidFill>
                <a:latin typeface="Arial" panose="020B0604020202020204" pitchFamily="34" charset="0"/>
                <a:cs typeface="Arial" panose="020B0604020202020204" pitchFamily="34" charset="0"/>
              </a:rPr>
              <a:t>system</a:t>
            </a:r>
            <a:r>
              <a:rPr lang="en-US" i="1" dirty="0">
                <a:solidFill>
                  <a:prstClr val="black"/>
                </a:solidFill>
                <a:latin typeface="Arial" panose="020B0604020202020204" pitchFamily="34" charset="0"/>
                <a:cs typeface="Arial" panose="020B0604020202020204" pitchFamily="34" charset="0"/>
              </a:rPr>
              <a:t>?</a:t>
            </a:r>
          </a:p>
          <a:p>
            <a:pPr>
              <a:spcBef>
                <a:spcPts val="600"/>
              </a:spcBef>
              <a:spcAft>
                <a:spcPts val="600"/>
              </a:spcAft>
            </a:pPr>
            <a:r>
              <a:rPr lang="en-US" dirty="0">
                <a:solidFill>
                  <a:prstClr val="black"/>
                </a:solidFill>
                <a:latin typeface="Arial" panose="020B0604020202020204" pitchFamily="34" charset="0"/>
                <a:cs typeface="Arial" panose="020B0604020202020204" pitchFamily="34" charset="0"/>
              </a:rPr>
              <a:t>Provide concrete feedback on parent-child interaction vs. observation, surveillance</a:t>
            </a:r>
          </a:p>
          <a:p>
            <a:pPr marL="0" indent="0">
              <a:buNone/>
            </a:pPr>
            <a:endParaRPr lang="en-US" dirty="0"/>
          </a:p>
        </p:txBody>
      </p:sp>
    </p:spTree>
    <p:extLst>
      <p:ext uri="{BB962C8B-B14F-4D97-AF65-F5344CB8AC3E}">
        <p14:creationId xmlns:p14="http://schemas.microsoft.com/office/powerpoint/2010/main" val="17262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2896" y="1785384"/>
            <a:ext cx="4137368" cy="2758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xmlns="" id="{718015C6-63FE-B646-A036-9829FA6EBEB3}"/>
              </a:ext>
            </a:extLst>
          </p:cNvPr>
          <p:cNvSpPr>
            <a:spLocks noGrp="1"/>
          </p:cNvSpPr>
          <p:nvPr>
            <p:ph type="title"/>
          </p:nvPr>
        </p:nvSpPr>
        <p:spPr/>
        <p:txBody>
          <a:bodyPr/>
          <a:lstStyle/>
          <a:p>
            <a:r>
              <a:rPr lang="en-US" altLang="en-US" dirty="0"/>
              <a:t>Effect of Parenting Time on Reunification Outcomes</a:t>
            </a:r>
            <a:endParaRPr lang="en-US" dirty="0"/>
          </a:p>
        </p:txBody>
      </p:sp>
      <p:sp>
        <p:nvSpPr>
          <p:cNvPr id="4" name="Content Placeholder 3">
            <a:extLst>
              <a:ext uri="{FF2B5EF4-FFF2-40B4-BE49-F238E27FC236}">
                <a16:creationId xmlns:a16="http://schemas.microsoft.com/office/drawing/2014/main" xmlns="" id="{17B2CDAF-4A9C-6A4F-B57A-73B5C4161282}"/>
              </a:ext>
            </a:extLst>
          </p:cNvPr>
          <p:cNvSpPr>
            <a:spLocks noGrp="1"/>
          </p:cNvSpPr>
          <p:nvPr>
            <p:ph idx="1"/>
          </p:nvPr>
        </p:nvSpPr>
        <p:spPr>
          <a:xfrm>
            <a:off x="4666128" y="1680882"/>
            <a:ext cx="7167283" cy="4986618"/>
          </a:xfrm>
        </p:spPr>
        <p:txBody>
          <a:bodyPr>
            <a:normAutofit lnSpcReduction="10000"/>
          </a:bodyPr>
          <a:lstStyle/>
          <a:p>
            <a:pPr marL="228600" lvl="1">
              <a:lnSpc>
                <a:spcPct val="110000"/>
              </a:lnSpc>
              <a:spcBef>
                <a:spcPts val="1200"/>
              </a:spcBef>
              <a:spcAft>
                <a:spcPts val="1200"/>
              </a:spcAft>
              <a:defRPr/>
            </a:pPr>
            <a:r>
              <a:rPr lang="en-US" sz="2200" dirty="0">
                <a:solidFill>
                  <a:prstClr val="black"/>
                </a:solidFill>
                <a:latin typeface="Arial" panose="020B0604020202020204" pitchFamily="34" charset="0"/>
                <a:cs typeface="Arial" panose="020B0604020202020204" pitchFamily="34" charset="0"/>
              </a:rPr>
              <a:t>Children and youth who have </a:t>
            </a:r>
            <a:r>
              <a:rPr lang="en-US" sz="2200" b="1" dirty="0">
                <a:solidFill>
                  <a:srgbClr val="0070C0"/>
                </a:solidFill>
                <a:latin typeface="Arial" panose="020B0604020202020204" pitchFamily="34" charset="0"/>
                <a:cs typeface="Arial" panose="020B0604020202020204" pitchFamily="34" charset="0"/>
              </a:rPr>
              <a:t>regular, frequent contact</a:t>
            </a:r>
            <a:r>
              <a:rPr lang="en-US" sz="2200" dirty="0">
                <a:solidFill>
                  <a:prstClr val="black"/>
                </a:solidFill>
                <a:latin typeface="Arial" panose="020B0604020202020204" pitchFamily="34" charset="0"/>
                <a:cs typeface="Arial" panose="020B0604020202020204" pitchFamily="34" charset="0"/>
              </a:rPr>
              <a:t> with their families are </a:t>
            </a:r>
            <a:r>
              <a:rPr lang="en-US" sz="2200" b="1" dirty="0">
                <a:solidFill>
                  <a:srgbClr val="0070C0"/>
                </a:solidFill>
                <a:latin typeface="Arial" panose="020B0604020202020204" pitchFamily="34" charset="0"/>
                <a:cs typeface="Arial" panose="020B0604020202020204" pitchFamily="34" charset="0"/>
              </a:rPr>
              <a:t>more likely to reunify and less likely to re-enter foster care</a:t>
            </a:r>
            <a:r>
              <a:rPr lang="en-US" sz="2200" b="1" dirty="0">
                <a:solidFill>
                  <a:prstClr val="black"/>
                </a:solidFill>
                <a:latin typeface="Arial" panose="020B0604020202020204" pitchFamily="34" charset="0"/>
                <a:cs typeface="Arial" panose="020B0604020202020204" pitchFamily="34" charset="0"/>
              </a:rPr>
              <a:t> </a:t>
            </a:r>
            <a:r>
              <a:rPr lang="en-US" sz="2200" dirty="0">
                <a:solidFill>
                  <a:prstClr val="black"/>
                </a:solidFill>
                <a:latin typeface="Arial" panose="020B0604020202020204" pitchFamily="34" charset="0"/>
                <a:cs typeface="Arial" panose="020B0604020202020204" pitchFamily="34" charset="0"/>
              </a:rPr>
              <a:t>after reunification (Mallon, 2011)</a:t>
            </a:r>
          </a:p>
          <a:p>
            <a:pPr marL="228600" lvl="1">
              <a:lnSpc>
                <a:spcPct val="110000"/>
              </a:lnSpc>
              <a:spcBef>
                <a:spcPts val="1200"/>
              </a:spcBef>
              <a:spcAft>
                <a:spcPts val="1200"/>
              </a:spcAft>
              <a:defRPr/>
            </a:pPr>
            <a:r>
              <a:rPr lang="en-US" sz="2200" dirty="0">
                <a:solidFill>
                  <a:prstClr val="black"/>
                </a:solidFill>
                <a:latin typeface="Arial" panose="020B0604020202020204" pitchFamily="34" charset="0"/>
                <a:cs typeface="Arial" panose="020B0604020202020204" pitchFamily="34" charset="0"/>
              </a:rPr>
              <a:t>Visits provide an important </a:t>
            </a:r>
            <a:r>
              <a:rPr lang="en-US" sz="2200" b="1" dirty="0">
                <a:solidFill>
                  <a:srgbClr val="0070C0"/>
                </a:solidFill>
                <a:latin typeface="Arial" panose="020B0604020202020204" pitchFamily="34" charset="0"/>
                <a:cs typeface="Arial" panose="020B0604020202020204" pitchFamily="34" charset="0"/>
              </a:rPr>
              <a:t>opportunity to gather information </a:t>
            </a:r>
            <a:r>
              <a:rPr lang="en-US" sz="2200" dirty="0">
                <a:solidFill>
                  <a:prstClr val="black"/>
                </a:solidFill>
                <a:latin typeface="Arial" panose="020B0604020202020204" pitchFamily="34" charset="0"/>
                <a:cs typeface="Arial" panose="020B0604020202020204" pitchFamily="34" charset="0"/>
              </a:rPr>
              <a:t>about a parent’s capacity to appropriately address and provide for their child’s needs, as well as the family’s overall readiness for reunification</a:t>
            </a:r>
          </a:p>
          <a:p>
            <a:pPr marL="228600" lvl="1">
              <a:lnSpc>
                <a:spcPct val="110000"/>
              </a:lnSpc>
              <a:spcBef>
                <a:spcPts val="1200"/>
              </a:spcBef>
              <a:spcAft>
                <a:spcPts val="1200"/>
              </a:spcAft>
              <a:defRPr/>
            </a:pPr>
            <a:r>
              <a:rPr lang="en-US" sz="2200" dirty="0">
                <a:solidFill>
                  <a:prstClr val="black"/>
                </a:solidFill>
                <a:latin typeface="Arial" panose="020B0604020202020204" pitchFamily="34" charset="0"/>
                <a:cs typeface="Arial" panose="020B0604020202020204" pitchFamily="34" charset="0"/>
              </a:rPr>
              <a:t>Parent-child contact (visitation): Research shows </a:t>
            </a:r>
            <a:r>
              <a:rPr lang="en-US" sz="2200" b="1" dirty="0">
                <a:solidFill>
                  <a:srgbClr val="0070C0"/>
                </a:solidFill>
                <a:latin typeface="Arial" panose="020B0604020202020204" pitchFamily="34" charset="0"/>
                <a:cs typeface="Arial" panose="020B0604020202020204" pitchFamily="34" charset="0"/>
              </a:rPr>
              <a:t>frequent visitation increases the likelihood </a:t>
            </a:r>
            <a:r>
              <a:rPr lang="en-US" sz="2200" dirty="0">
                <a:solidFill>
                  <a:prstClr val="black"/>
                </a:solidFill>
                <a:latin typeface="Arial" panose="020B0604020202020204" pitchFamily="34" charset="0"/>
                <a:cs typeface="Arial" panose="020B0604020202020204" pitchFamily="34" charset="0"/>
              </a:rPr>
              <a:t>of reunification and </a:t>
            </a:r>
            <a:r>
              <a:rPr lang="en-US" sz="2200" b="1" dirty="0">
                <a:solidFill>
                  <a:srgbClr val="0070C0"/>
                </a:solidFill>
                <a:latin typeface="Arial" panose="020B0604020202020204" pitchFamily="34" charset="0"/>
                <a:cs typeface="Arial" panose="020B0604020202020204" pitchFamily="34" charset="0"/>
              </a:rPr>
              <a:t>reduces time </a:t>
            </a:r>
            <a:r>
              <a:rPr lang="en-US" sz="2200" dirty="0">
                <a:solidFill>
                  <a:prstClr val="black"/>
                </a:solidFill>
                <a:latin typeface="Arial" panose="020B0604020202020204" pitchFamily="34" charset="0"/>
                <a:cs typeface="Arial" panose="020B0604020202020204" pitchFamily="34" charset="0"/>
              </a:rPr>
              <a:t>in out-of-home care (Hess, 2003)</a:t>
            </a:r>
          </a:p>
          <a:p>
            <a:endParaRPr lang="en-US" dirty="0"/>
          </a:p>
        </p:txBody>
      </p:sp>
    </p:spTree>
    <p:extLst>
      <p:ext uri="{BB962C8B-B14F-4D97-AF65-F5344CB8AC3E}">
        <p14:creationId xmlns:p14="http://schemas.microsoft.com/office/powerpoint/2010/main" val="147880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73974" y="3474326"/>
            <a:ext cx="7898487" cy="1569660"/>
          </a:xfrm>
          <a:prstGeom prst="rect">
            <a:avLst/>
          </a:prstGeom>
          <a:noFill/>
        </p:spPr>
        <p:txBody>
          <a:bodyPr wrap="square" rtlCol="0">
            <a:spAutoFit/>
          </a:bodyPr>
          <a:lstStyle/>
          <a:p>
            <a:r>
              <a:rPr lang="en-US" sz="4800" dirty="0">
                <a:solidFill>
                  <a:schemeClr val="bg1"/>
                </a:solidFill>
              </a:rPr>
              <a:t>Meeting the Needs of Parents and Children</a:t>
            </a:r>
            <a:endParaRPr lang="en-US" sz="4800" b="1" dirty="0">
              <a:solidFill>
                <a:schemeClr val="bg1"/>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535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802361" y="4478982"/>
            <a:ext cx="2680569" cy="1569660"/>
          </a:xfrm>
          <a:prstGeom prst="rect">
            <a:avLst/>
          </a:prstGeom>
          <a:solidFill>
            <a:srgbClr val="76C175"/>
          </a:solidFill>
        </p:spPr>
        <p:txBody>
          <a:bodyPr wrap="square" rtlCol="0">
            <a:spAutoFit/>
          </a:bodyPr>
          <a:lstStyle/>
          <a:p>
            <a:pPr algn="ctr"/>
            <a:r>
              <a:rPr lang="en-US" sz="2400" b="1" dirty="0">
                <a:solidFill>
                  <a:prstClr val="black"/>
                </a:solidFill>
              </a:rPr>
              <a:t>Social and Emotional Competence of Children</a:t>
            </a:r>
          </a:p>
        </p:txBody>
      </p:sp>
      <p:sp>
        <p:nvSpPr>
          <p:cNvPr id="10" name="TextBox 9"/>
          <p:cNvSpPr txBox="1"/>
          <p:nvPr/>
        </p:nvSpPr>
        <p:spPr>
          <a:xfrm>
            <a:off x="5469578" y="4478983"/>
            <a:ext cx="2680569" cy="1569660"/>
          </a:xfrm>
          <a:prstGeom prst="rect">
            <a:avLst/>
          </a:prstGeom>
          <a:solidFill>
            <a:srgbClr val="70B0C9"/>
          </a:solidFill>
        </p:spPr>
        <p:txBody>
          <a:bodyPr wrap="square" rtlCol="0">
            <a:spAutoFit/>
          </a:bodyPr>
          <a:lstStyle/>
          <a:p>
            <a:pPr algn="ctr"/>
            <a:r>
              <a:rPr lang="en-US" sz="2400" b="1" dirty="0">
                <a:solidFill>
                  <a:prstClr val="black"/>
                </a:solidFill>
              </a:rPr>
              <a:t>Knowledge of Parenting </a:t>
            </a:r>
          </a:p>
          <a:p>
            <a:pPr algn="ctr"/>
            <a:r>
              <a:rPr lang="en-US" sz="2400" b="1" dirty="0">
                <a:solidFill>
                  <a:prstClr val="black"/>
                </a:solidFill>
              </a:rPr>
              <a:t>and Child </a:t>
            </a:r>
          </a:p>
          <a:p>
            <a:pPr algn="ctr"/>
            <a:r>
              <a:rPr lang="en-US" sz="2400" b="1" dirty="0">
                <a:solidFill>
                  <a:prstClr val="black"/>
                </a:solidFill>
              </a:rPr>
              <a:t>Development</a:t>
            </a:r>
          </a:p>
        </p:txBody>
      </p:sp>
      <p:sp>
        <p:nvSpPr>
          <p:cNvPr id="12" name="TextBox 11"/>
          <p:cNvSpPr txBox="1"/>
          <p:nvPr/>
        </p:nvSpPr>
        <p:spPr>
          <a:xfrm>
            <a:off x="5469578" y="3063367"/>
            <a:ext cx="2680569" cy="830997"/>
          </a:xfrm>
          <a:prstGeom prst="rect">
            <a:avLst/>
          </a:prstGeom>
          <a:solidFill>
            <a:srgbClr val="6281C1"/>
          </a:solidFill>
        </p:spPr>
        <p:txBody>
          <a:bodyPr wrap="square" rtlCol="0" anchor="b" anchorCtr="1">
            <a:spAutoFit/>
          </a:bodyPr>
          <a:lstStyle/>
          <a:p>
            <a:pPr algn="ctr"/>
            <a:r>
              <a:rPr lang="en-US" sz="2400" b="1" dirty="0">
                <a:solidFill>
                  <a:prstClr val="black"/>
                </a:solidFill>
              </a:rPr>
              <a:t>Nurturing and Attachment</a:t>
            </a:r>
          </a:p>
        </p:txBody>
      </p:sp>
      <p:sp>
        <p:nvSpPr>
          <p:cNvPr id="13" name="TextBox 12"/>
          <p:cNvSpPr txBox="1"/>
          <p:nvPr/>
        </p:nvSpPr>
        <p:spPr>
          <a:xfrm>
            <a:off x="8802363" y="1647754"/>
            <a:ext cx="2680569" cy="830997"/>
          </a:xfrm>
          <a:prstGeom prst="rect">
            <a:avLst/>
          </a:prstGeom>
          <a:solidFill>
            <a:srgbClr val="5CB0A7"/>
          </a:solidFill>
        </p:spPr>
        <p:txBody>
          <a:bodyPr wrap="square" rtlCol="0">
            <a:spAutoFit/>
          </a:bodyPr>
          <a:lstStyle/>
          <a:p>
            <a:pPr algn="ctr"/>
            <a:r>
              <a:rPr lang="en-US" sz="2400" b="1" dirty="0">
                <a:solidFill>
                  <a:prstClr val="black"/>
                </a:solidFill>
              </a:rPr>
              <a:t>Parental</a:t>
            </a:r>
            <a:r>
              <a:rPr lang="en-US" b="1" dirty="0">
                <a:solidFill>
                  <a:prstClr val="black"/>
                </a:solidFill>
              </a:rPr>
              <a:t> </a:t>
            </a:r>
          </a:p>
          <a:p>
            <a:pPr algn="ctr"/>
            <a:r>
              <a:rPr lang="en-US" sz="2400" b="1" dirty="0">
                <a:solidFill>
                  <a:prstClr val="black"/>
                </a:solidFill>
              </a:rPr>
              <a:t>Resilience</a:t>
            </a:r>
            <a:endParaRPr lang="en-US" b="1" dirty="0">
              <a:solidFill>
                <a:prstClr val="black"/>
              </a:solidFill>
            </a:endParaRPr>
          </a:p>
        </p:txBody>
      </p:sp>
      <p:sp>
        <p:nvSpPr>
          <p:cNvPr id="16" name="TextBox 15"/>
          <p:cNvSpPr txBox="1"/>
          <p:nvPr/>
        </p:nvSpPr>
        <p:spPr>
          <a:xfrm>
            <a:off x="5469580" y="1647753"/>
            <a:ext cx="2680569" cy="830997"/>
          </a:xfrm>
          <a:prstGeom prst="rect">
            <a:avLst/>
          </a:prstGeom>
          <a:solidFill>
            <a:srgbClr val="6CBD90"/>
          </a:solidFill>
        </p:spPr>
        <p:txBody>
          <a:bodyPr wrap="square" rtlCol="0">
            <a:spAutoFit/>
          </a:bodyPr>
          <a:lstStyle/>
          <a:p>
            <a:pPr algn="ctr"/>
            <a:r>
              <a:rPr lang="en-US" sz="2400" b="1" dirty="0">
                <a:solidFill>
                  <a:prstClr val="black"/>
                </a:solidFill>
              </a:rPr>
              <a:t>Social </a:t>
            </a:r>
          </a:p>
          <a:p>
            <a:pPr algn="ctr"/>
            <a:r>
              <a:rPr lang="en-US" sz="2400" b="1" dirty="0">
                <a:solidFill>
                  <a:prstClr val="black"/>
                </a:solidFill>
              </a:rPr>
              <a:t>Connections</a:t>
            </a:r>
          </a:p>
        </p:txBody>
      </p:sp>
      <p:sp>
        <p:nvSpPr>
          <p:cNvPr id="17" name="TextBox 16"/>
          <p:cNvSpPr txBox="1"/>
          <p:nvPr/>
        </p:nvSpPr>
        <p:spPr>
          <a:xfrm>
            <a:off x="8802362" y="2878702"/>
            <a:ext cx="2680569" cy="1200329"/>
          </a:xfrm>
          <a:prstGeom prst="rect">
            <a:avLst/>
          </a:prstGeom>
          <a:solidFill>
            <a:srgbClr val="8AAD67"/>
          </a:solidFill>
        </p:spPr>
        <p:txBody>
          <a:bodyPr wrap="square" rtlCol="0">
            <a:spAutoFit/>
          </a:bodyPr>
          <a:lstStyle/>
          <a:p>
            <a:pPr algn="ctr"/>
            <a:r>
              <a:rPr lang="en-US" sz="2400" b="1" dirty="0">
                <a:solidFill>
                  <a:prstClr val="black"/>
                </a:solidFill>
              </a:rPr>
              <a:t>Concrete</a:t>
            </a:r>
          </a:p>
          <a:p>
            <a:pPr algn="ctr"/>
            <a:r>
              <a:rPr lang="en-US" sz="2400" b="1" dirty="0">
                <a:solidFill>
                  <a:prstClr val="black"/>
                </a:solidFill>
              </a:rPr>
              <a:t> Support for Families</a:t>
            </a:r>
          </a:p>
        </p:txBody>
      </p:sp>
      <p:pic>
        <p:nvPicPr>
          <p:cNvPr id="6" name="Picture 5">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8130" y="1925463"/>
            <a:ext cx="3521482" cy="3521482"/>
          </a:xfrm>
          <a:prstGeom prst="rect">
            <a:avLst/>
          </a:prstGeom>
        </p:spPr>
      </p:pic>
      <p:sp>
        <p:nvSpPr>
          <p:cNvPr id="2" name="TextBox 1"/>
          <p:cNvSpPr txBox="1"/>
          <p:nvPr/>
        </p:nvSpPr>
        <p:spPr>
          <a:xfrm>
            <a:off x="6956707" y="6443421"/>
            <a:ext cx="4683966" cy="307777"/>
          </a:xfrm>
          <a:prstGeom prst="rect">
            <a:avLst/>
          </a:prstGeom>
          <a:noFill/>
        </p:spPr>
        <p:txBody>
          <a:bodyPr wrap="square" rtlCol="0">
            <a:spAutoFit/>
          </a:bodyPr>
          <a:lstStyle/>
          <a:p>
            <a:r>
              <a:rPr lang="en-US" sz="1400" dirty="0"/>
              <a:t>(U.S. Department of Health and Human Services, 2018b)</a:t>
            </a:r>
          </a:p>
        </p:txBody>
      </p:sp>
      <p:sp>
        <p:nvSpPr>
          <p:cNvPr id="3" name="Title 2">
            <a:extLst>
              <a:ext uri="{FF2B5EF4-FFF2-40B4-BE49-F238E27FC236}">
                <a16:creationId xmlns:a16="http://schemas.microsoft.com/office/drawing/2014/main" xmlns="" id="{8BD8CE8E-65AF-DC49-B2BD-8D1756A2E576}"/>
              </a:ext>
            </a:extLst>
          </p:cNvPr>
          <p:cNvSpPr>
            <a:spLocks noGrp="1"/>
          </p:cNvSpPr>
          <p:nvPr>
            <p:ph type="title"/>
          </p:nvPr>
        </p:nvSpPr>
        <p:spPr/>
        <p:txBody>
          <a:bodyPr/>
          <a:lstStyle/>
          <a:p>
            <a:r>
              <a:rPr lang="en-US" dirty="0"/>
              <a:t>Building Protective Factors to Strengthen Families</a:t>
            </a:r>
          </a:p>
        </p:txBody>
      </p:sp>
    </p:spTree>
    <p:extLst>
      <p:ext uri="{BB962C8B-B14F-4D97-AF65-F5344CB8AC3E}">
        <p14:creationId xmlns:p14="http://schemas.microsoft.com/office/powerpoint/2010/main" val="259763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927846"/>
            <a:ext cx="12192000" cy="5927911"/>
          </a:xfrm>
          <a:prstGeom prst="rect">
            <a:avLst/>
          </a:prstGeom>
        </p:spPr>
      </p:pic>
      <p:sp>
        <p:nvSpPr>
          <p:cNvPr id="6" name="Rectangle 5"/>
          <p:cNvSpPr/>
          <p:nvPr/>
        </p:nvSpPr>
        <p:spPr>
          <a:xfrm>
            <a:off x="6532381" y="2413369"/>
            <a:ext cx="4978302" cy="2862322"/>
          </a:xfrm>
          <a:prstGeom prst="rect">
            <a:avLst/>
          </a:prstGeom>
          <a:solidFill>
            <a:schemeClr val="bg1">
              <a:alpha val="70000"/>
            </a:schemeClr>
          </a:solidFill>
        </p:spPr>
        <p:txBody>
          <a:bodyPr wrap="square" lIns="274320" tIns="91440" rIns="182880" bIns="182880">
            <a:spAutoFit/>
          </a:bodyPr>
          <a:lstStyle/>
          <a:p>
            <a:pPr marL="251460" indent="-251460">
              <a:spcAft>
                <a:spcPct val="50000"/>
              </a:spcAft>
              <a:buFont typeface="Arial" panose="020B0604020202020204" pitchFamily="34" charset="0"/>
              <a:buChar char="•"/>
            </a:pPr>
            <a:r>
              <a:rPr lang="en-US" altLang="en-US" sz="2800" dirty="0">
                <a:latin typeface="+mj-lt"/>
                <a:cs typeface="Arial" panose="020B0604020202020204" pitchFamily="34" charset="0"/>
              </a:rPr>
              <a:t>Encourages retention in treatment</a:t>
            </a:r>
          </a:p>
          <a:p>
            <a:pPr marL="251460" indent="-251460">
              <a:spcAft>
                <a:spcPct val="50000"/>
              </a:spcAft>
              <a:buFont typeface="Arial" panose="020B0604020202020204" pitchFamily="34" charset="0"/>
              <a:buChar char="•"/>
            </a:pPr>
            <a:r>
              <a:rPr lang="en-US" altLang="en-US" sz="2800" dirty="0">
                <a:latin typeface="+mj-lt"/>
                <a:cs typeface="Arial" panose="020B0604020202020204" pitchFamily="34" charset="0"/>
              </a:rPr>
              <a:t>Increases parenting skills and capacity</a:t>
            </a:r>
          </a:p>
          <a:p>
            <a:pPr marL="251460" indent="-251460">
              <a:spcAft>
                <a:spcPct val="50000"/>
              </a:spcAft>
              <a:buFont typeface="Arial" panose="020B0604020202020204" pitchFamily="34" charset="0"/>
              <a:buChar char="•"/>
            </a:pPr>
            <a:r>
              <a:rPr lang="en-US" altLang="en-US" sz="2800" dirty="0">
                <a:latin typeface="+mj-lt"/>
                <a:cs typeface="Arial" panose="020B0604020202020204" pitchFamily="34" charset="0"/>
              </a:rPr>
              <a:t>Enhances child well-being</a:t>
            </a:r>
          </a:p>
        </p:txBody>
      </p:sp>
      <p:sp>
        <p:nvSpPr>
          <p:cNvPr id="2" name="TextBox 1"/>
          <p:cNvSpPr txBox="1"/>
          <p:nvPr/>
        </p:nvSpPr>
        <p:spPr>
          <a:xfrm>
            <a:off x="0" y="6525946"/>
            <a:ext cx="12192000" cy="189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endParaRPr lang="en-US" sz="900" dirty="0"/>
          </a:p>
        </p:txBody>
      </p:sp>
      <p:sp>
        <p:nvSpPr>
          <p:cNvPr id="3" name="TextBox 2"/>
          <p:cNvSpPr txBox="1"/>
          <p:nvPr/>
        </p:nvSpPr>
        <p:spPr>
          <a:xfrm>
            <a:off x="8080746" y="6440405"/>
            <a:ext cx="3654056" cy="307777"/>
          </a:xfrm>
          <a:prstGeom prst="rect">
            <a:avLst/>
          </a:prstGeom>
          <a:noFill/>
        </p:spPr>
        <p:txBody>
          <a:bodyPr wrap="square" rtlCol="0">
            <a:spAutoFit/>
          </a:bodyPr>
          <a:lstStyle/>
          <a:p>
            <a:r>
              <a:rPr lang="en-US" sz="1400" dirty="0"/>
              <a:t>(Werner, Young, Dennis, &amp; </a:t>
            </a:r>
            <a:r>
              <a:rPr lang="en-US" sz="1400" dirty="0" err="1"/>
              <a:t>Amatetti</a:t>
            </a:r>
            <a:r>
              <a:rPr lang="en-US" sz="1400" dirty="0"/>
              <a:t>, 2007)</a:t>
            </a:r>
          </a:p>
        </p:txBody>
      </p:sp>
      <p:sp>
        <p:nvSpPr>
          <p:cNvPr id="4" name="Title 3">
            <a:extLst>
              <a:ext uri="{FF2B5EF4-FFF2-40B4-BE49-F238E27FC236}">
                <a16:creationId xmlns:a16="http://schemas.microsoft.com/office/drawing/2014/main" xmlns="" id="{3E67CDD7-5906-3340-A5FA-11699C4B4E76}"/>
              </a:ext>
            </a:extLst>
          </p:cNvPr>
          <p:cNvSpPr>
            <a:spLocks noGrp="1"/>
          </p:cNvSpPr>
          <p:nvPr>
            <p:ph type="title"/>
          </p:nvPr>
        </p:nvSpPr>
        <p:spPr/>
        <p:txBody>
          <a:bodyPr/>
          <a:lstStyle/>
          <a:p>
            <a:r>
              <a:rPr lang="en-US" altLang="en-US" dirty="0"/>
              <a:t>Treatment That Supports Families</a:t>
            </a:r>
            <a:endParaRPr lang="en-US" dirty="0"/>
          </a:p>
        </p:txBody>
      </p:sp>
    </p:spTree>
    <p:extLst>
      <p:ext uri="{BB962C8B-B14F-4D97-AF65-F5344CB8AC3E}">
        <p14:creationId xmlns:p14="http://schemas.microsoft.com/office/powerpoint/2010/main" val="706127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8175F81-3357-7B45-A628-342D960D670A}"/>
              </a:ext>
            </a:extLst>
          </p:cNvPr>
          <p:cNvSpPr/>
          <p:nvPr/>
        </p:nvSpPr>
        <p:spPr>
          <a:xfrm>
            <a:off x="13447" y="1050002"/>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a:extLst>
              <a:ext uri="{FF2B5EF4-FFF2-40B4-BE49-F238E27FC236}">
                <a16:creationId xmlns:a16="http://schemas.microsoft.com/office/drawing/2014/main" xmlns="" id="{F9B17C79-29D2-A04E-8B80-4C242E47850C}"/>
              </a:ext>
            </a:extLst>
          </p:cNvPr>
          <p:cNvCxnSpPr/>
          <p:nvPr/>
        </p:nvCxnSpPr>
        <p:spPr>
          <a:xfrm flipH="1">
            <a:off x="335239"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8097" y="2911050"/>
            <a:ext cx="8709530" cy="1077218"/>
          </a:xfrm>
          <a:prstGeom prst="rect">
            <a:avLst/>
          </a:prstGeom>
          <a:noFill/>
        </p:spPr>
        <p:txBody>
          <a:bodyPr wrap="square" rtlCol="0">
            <a:spAutoFit/>
          </a:bodyPr>
          <a:lstStyle/>
          <a:p>
            <a:r>
              <a:rPr lang="en-US" sz="3200" dirty="0">
                <a:solidFill>
                  <a:prstClr val="white"/>
                </a:solidFill>
                <a:hlinkClick r:id="rId3"/>
              </a:rPr>
              <a:t>Adverse Childhood Experiences: Risk Factors for Substance Abuse and Mental Health</a:t>
            </a:r>
            <a:endParaRPr lang="en-US" sz="3200" dirty="0">
              <a:solidFill>
                <a:prstClr val="white"/>
              </a:solidFill>
            </a:endParaRPr>
          </a:p>
        </p:txBody>
      </p: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147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42661EA-22C2-0D42-8B40-77C6A968BAF4}"/>
              </a:ext>
            </a:extLst>
          </p:cNvPr>
          <p:cNvSpPr>
            <a:spLocks noGrp="1"/>
          </p:cNvSpPr>
          <p:nvPr>
            <p:ph type="title"/>
          </p:nvPr>
        </p:nvSpPr>
        <p:spPr/>
        <p:txBody>
          <a:bodyPr/>
          <a:lstStyle/>
          <a:p>
            <a:r>
              <a:rPr lang="en-US" dirty="0">
                <a:solidFill>
                  <a:srgbClr val="FFFFFF"/>
                </a:solidFill>
                <a:cs typeface="Arial" panose="020B0604020202020204" pitchFamily="34" charset="0"/>
              </a:rPr>
              <a:t>Continuum of Family-Based Services</a:t>
            </a:r>
            <a:endParaRPr lang="en-US" dirty="0"/>
          </a:p>
        </p:txBody>
      </p:sp>
      <p:sp>
        <p:nvSpPr>
          <p:cNvPr id="21" name="Left-Right Arrow 20"/>
          <p:cNvSpPr/>
          <p:nvPr/>
        </p:nvSpPr>
        <p:spPr>
          <a:xfrm>
            <a:off x="1" y="735044"/>
            <a:ext cx="12192000" cy="2286000"/>
          </a:xfrm>
          <a:prstGeom prst="leftRightArrow">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latin typeface="Tw Cen MT" panose="020B0602020104020603" pitchFamily="34" charset="0"/>
            </a:endParaRPr>
          </a:p>
        </p:txBody>
      </p:sp>
      <p:grpSp>
        <p:nvGrpSpPr>
          <p:cNvPr id="22" name="Group 5"/>
          <p:cNvGrpSpPr>
            <a:grpSpLocks/>
          </p:cNvGrpSpPr>
          <p:nvPr/>
        </p:nvGrpSpPr>
        <p:grpSpPr bwMode="auto">
          <a:xfrm>
            <a:off x="1225473" y="1422130"/>
            <a:ext cx="9747066" cy="4951146"/>
            <a:chOff x="-568110" y="668870"/>
            <a:chExt cx="9747679" cy="6601669"/>
          </a:xfrm>
        </p:grpSpPr>
        <p:sp>
          <p:nvSpPr>
            <p:cNvPr id="23" name="Freeform 22"/>
            <p:cNvSpPr/>
            <p:nvPr/>
          </p:nvSpPr>
          <p:spPr>
            <a:xfrm>
              <a:off x="-568110" y="668870"/>
              <a:ext cx="2011806" cy="1219227"/>
            </a:xfrm>
            <a:custGeom>
              <a:avLst/>
              <a:gdLst>
                <a:gd name="connsiteX0" fmla="*/ 0 w 1430759"/>
                <a:gd name="connsiteY0" fmla="*/ 71538 h 715379"/>
                <a:gd name="connsiteX1" fmla="*/ 20953 w 1430759"/>
                <a:gd name="connsiteY1" fmla="*/ 20953 h 715379"/>
                <a:gd name="connsiteX2" fmla="*/ 71538 w 1430759"/>
                <a:gd name="connsiteY2" fmla="*/ 0 h 715379"/>
                <a:gd name="connsiteX3" fmla="*/ 1359221 w 1430759"/>
                <a:gd name="connsiteY3" fmla="*/ 0 h 715379"/>
                <a:gd name="connsiteX4" fmla="*/ 1409806 w 1430759"/>
                <a:gd name="connsiteY4" fmla="*/ 20953 h 715379"/>
                <a:gd name="connsiteX5" fmla="*/ 1430759 w 1430759"/>
                <a:gd name="connsiteY5" fmla="*/ 71538 h 715379"/>
                <a:gd name="connsiteX6" fmla="*/ 1430759 w 1430759"/>
                <a:gd name="connsiteY6" fmla="*/ 643841 h 715379"/>
                <a:gd name="connsiteX7" fmla="*/ 1409806 w 1430759"/>
                <a:gd name="connsiteY7" fmla="*/ 694426 h 715379"/>
                <a:gd name="connsiteX8" fmla="*/ 1359221 w 1430759"/>
                <a:gd name="connsiteY8" fmla="*/ 715379 h 715379"/>
                <a:gd name="connsiteX9" fmla="*/ 71538 w 1430759"/>
                <a:gd name="connsiteY9" fmla="*/ 715379 h 715379"/>
                <a:gd name="connsiteX10" fmla="*/ 20953 w 1430759"/>
                <a:gd name="connsiteY10" fmla="*/ 694426 h 715379"/>
                <a:gd name="connsiteX11" fmla="*/ 0 w 1430759"/>
                <a:gd name="connsiteY11" fmla="*/ 643841 h 715379"/>
                <a:gd name="connsiteX12" fmla="*/ 0 w 1430759"/>
                <a:gd name="connsiteY12" fmla="*/ 71538 h 71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0759" h="715379">
                  <a:moveTo>
                    <a:pt x="0" y="71538"/>
                  </a:moveTo>
                  <a:cubicBezTo>
                    <a:pt x="0" y="52565"/>
                    <a:pt x="7537" y="34369"/>
                    <a:pt x="20953" y="20953"/>
                  </a:cubicBezTo>
                  <a:cubicBezTo>
                    <a:pt x="34369" y="7537"/>
                    <a:pt x="52565" y="0"/>
                    <a:pt x="71538" y="0"/>
                  </a:cubicBezTo>
                  <a:lnTo>
                    <a:pt x="1359221" y="0"/>
                  </a:lnTo>
                  <a:cubicBezTo>
                    <a:pt x="1378194" y="0"/>
                    <a:pt x="1396390" y="7537"/>
                    <a:pt x="1409806" y="20953"/>
                  </a:cubicBezTo>
                  <a:cubicBezTo>
                    <a:pt x="1423222" y="34369"/>
                    <a:pt x="1430759" y="52565"/>
                    <a:pt x="1430759" y="71538"/>
                  </a:cubicBezTo>
                  <a:lnTo>
                    <a:pt x="1430759" y="643841"/>
                  </a:lnTo>
                  <a:cubicBezTo>
                    <a:pt x="1430759" y="662814"/>
                    <a:pt x="1423222" y="681010"/>
                    <a:pt x="1409806" y="694426"/>
                  </a:cubicBezTo>
                  <a:cubicBezTo>
                    <a:pt x="1396390" y="707842"/>
                    <a:pt x="1378194" y="715379"/>
                    <a:pt x="1359221" y="715379"/>
                  </a:cubicBezTo>
                  <a:lnTo>
                    <a:pt x="71538" y="715379"/>
                  </a:lnTo>
                  <a:cubicBezTo>
                    <a:pt x="52565" y="715379"/>
                    <a:pt x="34369" y="707842"/>
                    <a:pt x="20953" y="694426"/>
                  </a:cubicBezTo>
                  <a:cubicBezTo>
                    <a:pt x="7537" y="681010"/>
                    <a:pt x="0" y="662814"/>
                    <a:pt x="0" y="643841"/>
                  </a:cubicBezTo>
                  <a:lnTo>
                    <a:pt x="0" y="71538"/>
                  </a:lnTo>
                  <a:close/>
                </a:path>
              </a:pathLst>
            </a:custGeom>
            <a:solidFill>
              <a:schemeClr val="bg1">
                <a:alpha val="75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717" tIns="29050" rIns="35717" bIns="29050" spcCol="1270" anchor="ctr"/>
            <a:lstStyle/>
            <a:p>
              <a:pPr algn="ctr" defTabSz="466713">
                <a:defRPr/>
              </a:pPr>
              <a:r>
                <a:rPr lang="en-US" sz="1600" b="1" dirty="0">
                  <a:solidFill>
                    <a:prstClr val="black"/>
                  </a:solidFill>
                </a:rPr>
                <a:t>Parent’s Treatment With Family </a:t>
              </a:r>
            </a:p>
            <a:p>
              <a:pPr algn="ctr" defTabSz="466713">
                <a:defRPr/>
              </a:pPr>
              <a:r>
                <a:rPr lang="en-US" sz="1600" b="1" dirty="0">
                  <a:solidFill>
                    <a:prstClr val="black"/>
                  </a:solidFill>
                </a:rPr>
                <a:t>Involvement</a:t>
              </a:r>
              <a:endParaRPr lang="en-US" sz="1600" dirty="0">
                <a:solidFill>
                  <a:prstClr val="black"/>
                </a:solidFill>
              </a:endParaRPr>
            </a:p>
          </p:txBody>
        </p:sp>
        <p:sp>
          <p:nvSpPr>
            <p:cNvPr id="25" name="Freeform 24"/>
            <p:cNvSpPr/>
            <p:nvPr/>
          </p:nvSpPr>
          <p:spPr>
            <a:xfrm>
              <a:off x="-470250" y="2152744"/>
              <a:ext cx="1920361" cy="2928124"/>
            </a:xfrm>
            <a:custGeom>
              <a:avLst/>
              <a:gdLst>
                <a:gd name="connsiteX0" fmla="*/ 0 w 1144607"/>
                <a:gd name="connsiteY0" fmla="*/ 114461 h 2470148"/>
                <a:gd name="connsiteX1" fmla="*/ 33525 w 1144607"/>
                <a:gd name="connsiteY1" fmla="*/ 33525 h 2470148"/>
                <a:gd name="connsiteX2" fmla="*/ 114461 w 1144607"/>
                <a:gd name="connsiteY2" fmla="*/ 0 h 2470148"/>
                <a:gd name="connsiteX3" fmla="*/ 1030146 w 1144607"/>
                <a:gd name="connsiteY3" fmla="*/ 0 h 2470148"/>
                <a:gd name="connsiteX4" fmla="*/ 1111082 w 1144607"/>
                <a:gd name="connsiteY4" fmla="*/ 33525 h 2470148"/>
                <a:gd name="connsiteX5" fmla="*/ 1144607 w 1144607"/>
                <a:gd name="connsiteY5" fmla="*/ 114461 h 2470148"/>
                <a:gd name="connsiteX6" fmla="*/ 1144607 w 1144607"/>
                <a:gd name="connsiteY6" fmla="*/ 2355687 h 2470148"/>
                <a:gd name="connsiteX7" fmla="*/ 1111082 w 1144607"/>
                <a:gd name="connsiteY7" fmla="*/ 2436623 h 2470148"/>
                <a:gd name="connsiteX8" fmla="*/ 1030146 w 1144607"/>
                <a:gd name="connsiteY8" fmla="*/ 2470148 h 2470148"/>
                <a:gd name="connsiteX9" fmla="*/ 114461 w 1144607"/>
                <a:gd name="connsiteY9" fmla="*/ 2470148 h 2470148"/>
                <a:gd name="connsiteX10" fmla="*/ 33525 w 1144607"/>
                <a:gd name="connsiteY10" fmla="*/ 2436623 h 2470148"/>
                <a:gd name="connsiteX11" fmla="*/ 0 w 1144607"/>
                <a:gd name="connsiteY11" fmla="*/ 2355687 h 2470148"/>
                <a:gd name="connsiteX12" fmla="*/ 0 w 1144607"/>
                <a:gd name="connsiteY12" fmla="*/ 114461 h 2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4607" h="2470148">
                  <a:moveTo>
                    <a:pt x="0" y="114461"/>
                  </a:moveTo>
                  <a:cubicBezTo>
                    <a:pt x="0" y="84104"/>
                    <a:pt x="12059" y="54990"/>
                    <a:pt x="33525" y="33525"/>
                  </a:cubicBezTo>
                  <a:cubicBezTo>
                    <a:pt x="54991" y="12059"/>
                    <a:pt x="84104" y="0"/>
                    <a:pt x="114461" y="0"/>
                  </a:cubicBezTo>
                  <a:lnTo>
                    <a:pt x="1030146" y="0"/>
                  </a:lnTo>
                  <a:cubicBezTo>
                    <a:pt x="1060503" y="0"/>
                    <a:pt x="1089617" y="12059"/>
                    <a:pt x="1111082" y="33525"/>
                  </a:cubicBezTo>
                  <a:cubicBezTo>
                    <a:pt x="1132548" y="54991"/>
                    <a:pt x="1144607" y="84104"/>
                    <a:pt x="1144607" y="114461"/>
                  </a:cubicBezTo>
                  <a:lnTo>
                    <a:pt x="1144607" y="2355687"/>
                  </a:lnTo>
                  <a:cubicBezTo>
                    <a:pt x="1144607" y="2386044"/>
                    <a:pt x="1132548" y="2415158"/>
                    <a:pt x="1111082" y="2436623"/>
                  </a:cubicBezTo>
                  <a:cubicBezTo>
                    <a:pt x="1089616" y="2458089"/>
                    <a:pt x="1060503" y="2470148"/>
                    <a:pt x="1030146" y="2470148"/>
                  </a:cubicBezTo>
                  <a:lnTo>
                    <a:pt x="114461" y="2470148"/>
                  </a:lnTo>
                  <a:cubicBezTo>
                    <a:pt x="84104" y="2470148"/>
                    <a:pt x="54990" y="2458089"/>
                    <a:pt x="33525" y="2436623"/>
                  </a:cubicBezTo>
                  <a:cubicBezTo>
                    <a:pt x="12059" y="2415157"/>
                    <a:pt x="0" y="2386044"/>
                    <a:pt x="0" y="2355687"/>
                  </a:cubicBezTo>
                  <a:lnTo>
                    <a:pt x="0" y="114461"/>
                  </a:lnTo>
                  <a:close/>
                </a:path>
              </a:pathLst>
            </a:custGeom>
            <a:solidFill>
              <a:srgbClr val="336B90">
                <a:alpha val="90000"/>
              </a:srgbClr>
            </a:solidFill>
            <a:ln>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36576" tIns="40383" rIns="36576" bIns="40383" spcCol="1270" anchor="ctr"/>
            <a:lstStyle/>
            <a:p>
              <a:pPr algn="ctr" defTabSz="533387">
                <a:lnSpc>
                  <a:spcPct val="95000"/>
                </a:lnSpc>
                <a:spcAft>
                  <a:spcPct val="35000"/>
                </a:spcAft>
                <a:defRPr/>
              </a:pPr>
              <a:r>
                <a:rPr lang="en-US" sz="1600" dirty="0">
                  <a:solidFill>
                    <a:prstClr val="white"/>
                  </a:solidFill>
                </a:rPr>
                <a:t>Services for parent(s) with substance use disorders. Treatment plan includes family issues, family involvement.</a:t>
              </a:r>
            </a:p>
          </p:txBody>
        </p:sp>
        <p:sp>
          <p:nvSpPr>
            <p:cNvPr id="26" name="Freeform 25"/>
            <p:cNvSpPr/>
            <p:nvPr/>
          </p:nvSpPr>
          <p:spPr>
            <a:xfrm>
              <a:off x="-470250" y="5188207"/>
              <a:ext cx="1920361" cy="1410474"/>
            </a:xfrm>
            <a:custGeom>
              <a:avLst/>
              <a:gdLst>
                <a:gd name="connsiteX0" fmla="*/ 0 w 1144607"/>
                <a:gd name="connsiteY0" fmla="*/ 108195 h 1081947"/>
                <a:gd name="connsiteX1" fmla="*/ 31690 w 1144607"/>
                <a:gd name="connsiteY1" fmla="*/ 31690 h 1081947"/>
                <a:gd name="connsiteX2" fmla="*/ 108195 w 1144607"/>
                <a:gd name="connsiteY2" fmla="*/ 1 h 1081947"/>
                <a:gd name="connsiteX3" fmla="*/ 1036412 w 1144607"/>
                <a:gd name="connsiteY3" fmla="*/ 0 h 1081947"/>
                <a:gd name="connsiteX4" fmla="*/ 1112917 w 1144607"/>
                <a:gd name="connsiteY4" fmla="*/ 31690 h 1081947"/>
                <a:gd name="connsiteX5" fmla="*/ 1144606 w 1144607"/>
                <a:gd name="connsiteY5" fmla="*/ 108195 h 1081947"/>
                <a:gd name="connsiteX6" fmla="*/ 1144607 w 1144607"/>
                <a:gd name="connsiteY6" fmla="*/ 973752 h 1081947"/>
                <a:gd name="connsiteX7" fmla="*/ 1112917 w 1144607"/>
                <a:gd name="connsiteY7" fmla="*/ 1050257 h 1081947"/>
                <a:gd name="connsiteX8" fmla="*/ 1036412 w 1144607"/>
                <a:gd name="connsiteY8" fmla="*/ 1081947 h 1081947"/>
                <a:gd name="connsiteX9" fmla="*/ 108195 w 1144607"/>
                <a:gd name="connsiteY9" fmla="*/ 1081947 h 1081947"/>
                <a:gd name="connsiteX10" fmla="*/ 31690 w 1144607"/>
                <a:gd name="connsiteY10" fmla="*/ 1050257 h 1081947"/>
                <a:gd name="connsiteX11" fmla="*/ 0 w 1144607"/>
                <a:gd name="connsiteY11" fmla="*/ 973752 h 1081947"/>
                <a:gd name="connsiteX12" fmla="*/ 0 w 1144607"/>
                <a:gd name="connsiteY12" fmla="*/ 108195 h 10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4607" h="1081947">
                  <a:moveTo>
                    <a:pt x="0" y="108195"/>
                  </a:moveTo>
                  <a:cubicBezTo>
                    <a:pt x="0" y="79500"/>
                    <a:pt x="11399" y="51980"/>
                    <a:pt x="31690" y="31690"/>
                  </a:cubicBezTo>
                  <a:cubicBezTo>
                    <a:pt x="51981" y="11400"/>
                    <a:pt x="79500" y="0"/>
                    <a:pt x="108195" y="1"/>
                  </a:cubicBezTo>
                  <a:lnTo>
                    <a:pt x="1036412" y="0"/>
                  </a:lnTo>
                  <a:cubicBezTo>
                    <a:pt x="1065107" y="0"/>
                    <a:pt x="1092627" y="11399"/>
                    <a:pt x="1112917" y="31690"/>
                  </a:cubicBezTo>
                  <a:cubicBezTo>
                    <a:pt x="1133207" y="51981"/>
                    <a:pt x="1144607" y="79500"/>
                    <a:pt x="1144606" y="108195"/>
                  </a:cubicBezTo>
                  <a:cubicBezTo>
                    <a:pt x="1144606" y="396714"/>
                    <a:pt x="1144607" y="685233"/>
                    <a:pt x="1144607" y="973752"/>
                  </a:cubicBezTo>
                  <a:cubicBezTo>
                    <a:pt x="1144607" y="1002447"/>
                    <a:pt x="1133208" y="1029967"/>
                    <a:pt x="1112917" y="1050257"/>
                  </a:cubicBezTo>
                  <a:cubicBezTo>
                    <a:pt x="1092626" y="1070548"/>
                    <a:pt x="1065107" y="1081947"/>
                    <a:pt x="1036412" y="1081947"/>
                  </a:cubicBezTo>
                  <a:lnTo>
                    <a:pt x="108195" y="1081947"/>
                  </a:lnTo>
                  <a:cubicBezTo>
                    <a:pt x="79500" y="1081947"/>
                    <a:pt x="51980" y="1070548"/>
                    <a:pt x="31690" y="1050257"/>
                  </a:cubicBezTo>
                  <a:cubicBezTo>
                    <a:pt x="11400" y="1029966"/>
                    <a:pt x="0" y="1002447"/>
                    <a:pt x="0" y="973752"/>
                  </a:cubicBezTo>
                  <a:lnTo>
                    <a:pt x="0" y="108195"/>
                  </a:lnTo>
                  <a:close/>
                </a:path>
              </a:pathLst>
            </a:custGeom>
            <a:solidFill>
              <a:schemeClr val="accent1">
                <a:lumMod val="20000"/>
                <a:lumOff val="80000"/>
                <a:alpha val="90000"/>
              </a:schemeClr>
            </a:solidFill>
            <a:ln>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46627" tIns="39007" rIns="46627" bIns="39007" spcCol="1270" anchor="ctr"/>
            <a:lstStyle/>
            <a:p>
              <a:pPr algn="ctr" defTabSz="533387">
                <a:lnSpc>
                  <a:spcPct val="90000"/>
                </a:lnSpc>
                <a:spcAft>
                  <a:spcPct val="35000"/>
                </a:spcAft>
                <a:defRPr/>
              </a:pPr>
              <a:r>
                <a:rPr lang="en-US" sz="1600" dirty="0">
                  <a:solidFill>
                    <a:prstClr val="black"/>
                  </a:solidFill>
                </a:rPr>
                <a:t>Goal: Improved outcomes for parent(s)</a:t>
              </a:r>
            </a:p>
          </p:txBody>
        </p:sp>
        <p:sp>
          <p:nvSpPr>
            <p:cNvPr id="27" name="Freeform 26"/>
            <p:cNvSpPr/>
            <p:nvPr/>
          </p:nvSpPr>
          <p:spPr>
            <a:xfrm>
              <a:off x="1562197" y="668870"/>
              <a:ext cx="1920361" cy="1219227"/>
            </a:xfrm>
            <a:custGeom>
              <a:avLst/>
              <a:gdLst>
                <a:gd name="connsiteX0" fmla="*/ 0 w 1430759"/>
                <a:gd name="connsiteY0" fmla="*/ 71538 h 715379"/>
                <a:gd name="connsiteX1" fmla="*/ 20953 w 1430759"/>
                <a:gd name="connsiteY1" fmla="*/ 20953 h 715379"/>
                <a:gd name="connsiteX2" fmla="*/ 71538 w 1430759"/>
                <a:gd name="connsiteY2" fmla="*/ 0 h 715379"/>
                <a:gd name="connsiteX3" fmla="*/ 1359221 w 1430759"/>
                <a:gd name="connsiteY3" fmla="*/ 0 h 715379"/>
                <a:gd name="connsiteX4" fmla="*/ 1409806 w 1430759"/>
                <a:gd name="connsiteY4" fmla="*/ 20953 h 715379"/>
                <a:gd name="connsiteX5" fmla="*/ 1430759 w 1430759"/>
                <a:gd name="connsiteY5" fmla="*/ 71538 h 715379"/>
                <a:gd name="connsiteX6" fmla="*/ 1430759 w 1430759"/>
                <a:gd name="connsiteY6" fmla="*/ 643841 h 715379"/>
                <a:gd name="connsiteX7" fmla="*/ 1409806 w 1430759"/>
                <a:gd name="connsiteY7" fmla="*/ 694426 h 715379"/>
                <a:gd name="connsiteX8" fmla="*/ 1359221 w 1430759"/>
                <a:gd name="connsiteY8" fmla="*/ 715379 h 715379"/>
                <a:gd name="connsiteX9" fmla="*/ 71538 w 1430759"/>
                <a:gd name="connsiteY9" fmla="*/ 715379 h 715379"/>
                <a:gd name="connsiteX10" fmla="*/ 20953 w 1430759"/>
                <a:gd name="connsiteY10" fmla="*/ 694426 h 715379"/>
                <a:gd name="connsiteX11" fmla="*/ 0 w 1430759"/>
                <a:gd name="connsiteY11" fmla="*/ 643841 h 715379"/>
                <a:gd name="connsiteX12" fmla="*/ 0 w 1430759"/>
                <a:gd name="connsiteY12" fmla="*/ 71538 h 71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0759" h="715379">
                  <a:moveTo>
                    <a:pt x="0" y="71538"/>
                  </a:moveTo>
                  <a:cubicBezTo>
                    <a:pt x="0" y="52565"/>
                    <a:pt x="7537" y="34369"/>
                    <a:pt x="20953" y="20953"/>
                  </a:cubicBezTo>
                  <a:cubicBezTo>
                    <a:pt x="34369" y="7537"/>
                    <a:pt x="52565" y="0"/>
                    <a:pt x="71538" y="0"/>
                  </a:cubicBezTo>
                  <a:lnTo>
                    <a:pt x="1359221" y="0"/>
                  </a:lnTo>
                  <a:cubicBezTo>
                    <a:pt x="1378194" y="0"/>
                    <a:pt x="1396390" y="7537"/>
                    <a:pt x="1409806" y="20953"/>
                  </a:cubicBezTo>
                  <a:cubicBezTo>
                    <a:pt x="1423222" y="34369"/>
                    <a:pt x="1430759" y="52565"/>
                    <a:pt x="1430759" y="71538"/>
                  </a:cubicBezTo>
                  <a:lnTo>
                    <a:pt x="1430759" y="643841"/>
                  </a:lnTo>
                  <a:cubicBezTo>
                    <a:pt x="1430759" y="662814"/>
                    <a:pt x="1423222" y="681010"/>
                    <a:pt x="1409806" y="694426"/>
                  </a:cubicBezTo>
                  <a:cubicBezTo>
                    <a:pt x="1396390" y="707842"/>
                    <a:pt x="1378194" y="715379"/>
                    <a:pt x="1359221" y="715379"/>
                  </a:cubicBezTo>
                  <a:lnTo>
                    <a:pt x="71538" y="715379"/>
                  </a:lnTo>
                  <a:cubicBezTo>
                    <a:pt x="52565" y="715379"/>
                    <a:pt x="34369" y="707842"/>
                    <a:pt x="20953" y="694426"/>
                  </a:cubicBezTo>
                  <a:cubicBezTo>
                    <a:pt x="7537" y="681010"/>
                    <a:pt x="0" y="662814"/>
                    <a:pt x="0" y="643841"/>
                  </a:cubicBezTo>
                  <a:lnTo>
                    <a:pt x="0" y="71538"/>
                  </a:lnTo>
                  <a:close/>
                </a:path>
              </a:pathLst>
            </a:custGeom>
            <a:solidFill>
              <a:schemeClr val="bg1">
                <a:alpha val="75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717" tIns="29050" rIns="35717" bIns="29050" spcCol="1270" anchor="ctr"/>
            <a:lstStyle/>
            <a:p>
              <a:pPr algn="ctr" defTabSz="466713">
                <a:defRPr/>
              </a:pPr>
              <a:r>
                <a:rPr lang="en-US" sz="1600" b="1" dirty="0">
                  <a:solidFill>
                    <a:prstClr val="black"/>
                  </a:solidFill>
                </a:rPr>
                <a:t>Parent’s Treatment With Children Present</a:t>
              </a:r>
              <a:endParaRPr lang="en-US" sz="1600" dirty="0">
                <a:solidFill>
                  <a:prstClr val="black"/>
                </a:solidFill>
              </a:endParaRPr>
            </a:p>
          </p:txBody>
        </p:sp>
        <p:sp>
          <p:nvSpPr>
            <p:cNvPr id="29" name="Freeform 28"/>
            <p:cNvSpPr/>
            <p:nvPr/>
          </p:nvSpPr>
          <p:spPr>
            <a:xfrm>
              <a:off x="1556445" y="2142316"/>
              <a:ext cx="1920361" cy="3657678"/>
            </a:xfrm>
            <a:custGeom>
              <a:avLst/>
              <a:gdLst>
                <a:gd name="connsiteX0" fmla="*/ 0 w 1365917"/>
                <a:gd name="connsiteY0" fmla="*/ 136592 h 2858892"/>
                <a:gd name="connsiteX1" fmla="*/ 40007 w 1365917"/>
                <a:gd name="connsiteY1" fmla="*/ 40007 h 2858892"/>
                <a:gd name="connsiteX2" fmla="*/ 136592 w 1365917"/>
                <a:gd name="connsiteY2" fmla="*/ 0 h 2858892"/>
                <a:gd name="connsiteX3" fmla="*/ 1229325 w 1365917"/>
                <a:gd name="connsiteY3" fmla="*/ 0 h 2858892"/>
                <a:gd name="connsiteX4" fmla="*/ 1325910 w 1365917"/>
                <a:gd name="connsiteY4" fmla="*/ 40007 h 2858892"/>
                <a:gd name="connsiteX5" fmla="*/ 1365917 w 1365917"/>
                <a:gd name="connsiteY5" fmla="*/ 136592 h 2858892"/>
                <a:gd name="connsiteX6" fmla="*/ 1365917 w 1365917"/>
                <a:gd name="connsiteY6" fmla="*/ 2722300 h 2858892"/>
                <a:gd name="connsiteX7" fmla="*/ 1325910 w 1365917"/>
                <a:gd name="connsiteY7" fmla="*/ 2818885 h 2858892"/>
                <a:gd name="connsiteX8" fmla="*/ 1229325 w 1365917"/>
                <a:gd name="connsiteY8" fmla="*/ 2858892 h 2858892"/>
                <a:gd name="connsiteX9" fmla="*/ 136592 w 1365917"/>
                <a:gd name="connsiteY9" fmla="*/ 2858892 h 2858892"/>
                <a:gd name="connsiteX10" fmla="*/ 40007 w 1365917"/>
                <a:gd name="connsiteY10" fmla="*/ 2818885 h 2858892"/>
                <a:gd name="connsiteX11" fmla="*/ 0 w 1365917"/>
                <a:gd name="connsiteY11" fmla="*/ 2722300 h 2858892"/>
                <a:gd name="connsiteX12" fmla="*/ 0 w 1365917"/>
                <a:gd name="connsiteY12" fmla="*/ 136592 h 285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5917" h="2858892">
                  <a:moveTo>
                    <a:pt x="0" y="136592"/>
                  </a:moveTo>
                  <a:cubicBezTo>
                    <a:pt x="0" y="100366"/>
                    <a:pt x="14391" y="65623"/>
                    <a:pt x="40007" y="40007"/>
                  </a:cubicBezTo>
                  <a:cubicBezTo>
                    <a:pt x="65623" y="14391"/>
                    <a:pt x="100366" y="0"/>
                    <a:pt x="136592" y="0"/>
                  </a:cubicBezTo>
                  <a:lnTo>
                    <a:pt x="1229325" y="0"/>
                  </a:lnTo>
                  <a:cubicBezTo>
                    <a:pt x="1265551" y="0"/>
                    <a:pt x="1300294" y="14391"/>
                    <a:pt x="1325910" y="40007"/>
                  </a:cubicBezTo>
                  <a:cubicBezTo>
                    <a:pt x="1351526" y="65623"/>
                    <a:pt x="1365917" y="100366"/>
                    <a:pt x="1365917" y="136592"/>
                  </a:cubicBezTo>
                  <a:lnTo>
                    <a:pt x="1365917" y="2722300"/>
                  </a:lnTo>
                  <a:cubicBezTo>
                    <a:pt x="1365917" y="2758526"/>
                    <a:pt x="1351526" y="2793269"/>
                    <a:pt x="1325910" y="2818885"/>
                  </a:cubicBezTo>
                  <a:cubicBezTo>
                    <a:pt x="1300294" y="2844501"/>
                    <a:pt x="1265551" y="2858892"/>
                    <a:pt x="1229325" y="2858892"/>
                  </a:cubicBezTo>
                  <a:lnTo>
                    <a:pt x="136592" y="2858892"/>
                  </a:lnTo>
                  <a:cubicBezTo>
                    <a:pt x="100366" y="2858892"/>
                    <a:pt x="65623" y="2844501"/>
                    <a:pt x="40007" y="2818885"/>
                  </a:cubicBezTo>
                  <a:cubicBezTo>
                    <a:pt x="14391" y="2793269"/>
                    <a:pt x="0" y="2758526"/>
                    <a:pt x="0" y="2722300"/>
                  </a:cubicBezTo>
                  <a:lnTo>
                    <a:pt x="0" y="136592"/>
                  </a:lnTo>
                  <a:close/>
                </a:path>
              </a:pathLst>
            </a:custGeom>
            <a:solidFill>
              <a:srgbClr val="336B90">
                <a:alpha val="90000"/>
              </a:srgbClr>
            </a:solidFill>
            <a:ln>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52865" tIns="45245" rIns="52865" bIns="45245" spcCol="1270" anchor="ctr"/>
            <a:lstStyle/>
            <a:p>
              <a:pPr algn="ctr" defTabSz="533387">
                <a:lnSpc>
                  <a:spcPct val="95000"/>
                </a:lnSpc>
                <a:spcAft>
                  <a:spcPct val="35000"/>
                </a:spcAft>
                <a:defRPr/>
              </a:pPr>
              <a:r>
                <a:rPr lang="en-US" sz="1600" dirty="0">
                  <a:solidFill>
                    <a:prstClr val="white"/>
                  </a:solidFill>
                </a:rPr>
                <a:t>Children accompany parent(s) to treatment. Children participate in childcare, but receive no therapeutic services. Only parent(s) have treatment plans.</a:t>
              </a:r>
            </a:p>
          </p:txBody>
        </p:sp>
        <p:sp>
          <p:nvSpPr>
            <p:cNvPr id="31" name="Freeform 30"/>
            <p:cNvSpPr/>
            <p:nvPr/>
          </p:nvSpPr>
          <p:spPr>
            <a:xfrm>
              <a:off x="1556445" y="5924369"/>
              <a:ext cx="1920361" cy="1341149"/>
            </a:xfrm>
            <a:custGeom>
              <a:avLst/>
              <a:gdLst>
                <a:gd name="connsiteX0" fmla="*/ 0 w 1144607"/>
                <a:gd name="connsiteY0" fmla="*/ 111103 h 1111027"/>
                <a:gd name="connsiteX1" fmla="*/ 32541 w 1144607"/>
                <a:gd name="connsiteY1" fmla="*/ 32541 h 1111027"/>
                <a:gd name="connsiteX2" fmla="*/ 111103 w 1144607"/>
                <a:gd name="connsiteY2" fmla="*/ 0 h 1111027"/>
                <a:gd name="connsiteX3" fmla="*/ 1033504 w 1144607"/>
                <a:gd name="connsiteY3" fmla="*/ 0 h 1111027"/>
                <a:gd name="connsiteX4" fmla="*/ 1112066 w 1144607"/>
                <a:gd name="connsiteY4" fmla="*/ 32541 h 1111027"/>
                <a:gd name="connsiteX5" fmla="*/ 1144607 w 1144607"/>
                <a:gd name="connsiteY5" fmla="*/ 111103 h 1111027"/>
                <a:gd name="connsiteX6" fmla="*/ 1144607 w 1144607"/>
                <a:gd name="connsiteY6" fmla="*/ 999924 h 1111027"/>
                <a:gd name="connsiteX7" fmla="*/ 1112066 w 1144607"/>
                <a:gd name="connsiteY7" fmla="*/ 1078486 h 1111027"/>
                <a:gd name="connsiteX8" fmla="*/ 1033504 w 1144607"/>
                <a:gd name="connsiteY8" fmla="*/ 1111027 h 1111027"/>
                <a:gd name="connsiteX9" fmla="*/ 111103 w 1144607"/>
                <a:gd name="connsiteY9" fmla="*/ 1111027 h 1111027"/>
                <a:gd name="connsiteX10" fmla="*/ 32541 w 1144607"/>
                <a:gd name="connsiteY10" fmla="*/ 1078486 h 1111027"/>
                <a:gd name="connsiteX11" fmla="*/ 0 w 1144607"/>
                <a:gd name="connsiteY11" fmla="*/ 999924 h 1111027"/>
                <a:gd name="connsiteX12" fmla="*/ 0 w 1144607"/>
                <a:gd name="connsiteY12" fmla="*/ 111103 h 111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4607" h="1111027">
                  <a:moveTo>
                    <a:pt x="0" y="111103"/>
                  </a:moveTo>
                  <a:cubicBezTo>
                    <a:pt x="0" y="81637"/>
                    <a:pt x="11706" y="53377"/>
                    <a:pt x="32541" y="32541"/>
                  </a:cubicBezTo>
                  <a:cubicBezTo>
                    <a:pt x="53377" y="11705"/>
                    <a:pt x="81636" y="0"/>
                    <a:pt x="111103" y="0"/>
                  </a:cubicBezTo>
                  <a:lnTo>
                    <a:pt x="1033504" y="0"/>
                  </a:lnTo>
                  <a:cubicBezTo>
                    <a:pt x="1062970" y="0"/>
                    <a:pt x="1091230" y="11706"/>
                    <a:pt x="1112066" y="32541"/>
                  </a:cubicBezTo>
                  <a:cubicBezTo>
                    <a:pt x="1132902" y="53377"/>
                    <a:pt x="1144607" y="81636"/>
                    <a:pt x="1144607" y="111103"/>
                  </a:cubicBezTo>
                  <a:lnTo>
                    <a:pt x="1144607" y="999924"/>
                  </a:lnTo>
                  <a:cubicBezTo>
                    <a:pt x="1144607" y="1029390"/>
                    <a:pt x="1132902" y="1057650"/>
                    <a:pt x="1112066" y="1078486"/>
                  </a:cubicBezTo>
                  <a:cubicBezTo>
                    <a:pt x="1091230" y="1099322"/>
                    <a:pt x="1062971" y="1111027"/>
                    <a:pt x="1033504" y="1111027"/>
                  </a:cubicBezTo>
                  <a:lnTo>
                    <a:pt x="111103" y="1111027"/>
                  </a:lnTo>
                  <a:cubicBezTo>
                    <a:pt x="81637" y="1111027"/>
                    <a:pt x="53377" y="1099321"/>
                    <a:pt x="32541" y="1078486"/>
                  </a:cubicBezTo>
                  <a:cubicBezTo>
                    <a:pt x="11705" y="1057650"/>
                    <a:pt x="0" y="1029391"/>
                    <a:pt x="0" y="999924"/>
                  </a:cubicBezTo>
                  <a:lnTo>
                    <a:pt x="0" y="111103"/>
                  </a:lnTo>
                  <a:close/>
                </a:path>
              </a:pathLst>
            </a:custGeom>
            <a:solidFill>
              <a:schemeClr val="accent1">
                <a:lumMod val="20000"/>
                <a:lumOff val="80000"/>
                <a:alpha val="90000"/>
              </a:schemeClr>
            </a:solidFill>
            <a:ln>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47266" tIns="39646" rIns="47266" bIns="39646" spcCol="1270" anchor="ctr"/>
            <a:lstStyle/>
            <a:p>
              <a:pPr algn="ctr" defTabSz="533387">
                <a:lnSpc>
                  <a:spcPct val="90000"/>
                </a:lnSpc>
                <a:spcAft>
                  <a:spcPct val="35000"/>
                </a:spcAft>
                <a:defRPr/>
              </a:pPr>
              <a:r>
                <a:rPr lang="en-US" sz="1600" dirty="0">
                  <a:solidFill>
                    <a:prstClr val="black"/>
                  </a:solidFill>
                </a:rPr>
                <a:t>Goal: Improved outcomes for parent(s)</a:t>
              </a:r>
            </a:p>
          </p:txBody>
        </p:sp>
        <p:sp>
          <p:nvSpPr>
            <p:cNvPr id="32" name="Freeform 31"/>
            <p:cNvSpPr/>
            <p:nvPr/>
          </p:nvSpPr>
          <p:spPr>
            <a:xfrm>
              <a:off x="3570932" y="668870"/>
              <a:ext cx="1828915" cy="1219227"/>
            </a:xfrm>
            <a:custGeom>
              <a:avLst/>
              <a:gdLst>
                <a:gd name="connsiteX0" fmla="*/ 0 w 1430759"/>
                <a:gd name="connsiteY0" fmla="*/ 71538 h 715379"/>
                <a:gd name="connsiteX1" fmla="*/ 20953 w 1430759"/>
                <a:gd name="connsiteY1" fmla="*/ 20953 h 715379"/>
                <a:gd name="connsiteX2" fmla="*/ 71538 w 1430759"/>
                <a:gd name="connsiteY2" fmla="*/ 0 h 715379"/>
                <a:gd name="connsiteX3" fmla="*/ 1359221 w 1430759"/>
                <a:gd name="connsiteY3" fmla="*/ 0 h 715379"/>
                <a:gd name="connsiteX4" fmla="*/ 1409806 w 1430759"/>
                <a:gd name="connsiteY4" fmla="*/ 20953 h 715379"/>
                <a:gd name="connsiteX5" fmla="*/ 1430759 w 1430759"/>
                <a:gd name="connsiteY5" fmla="*/ 71538 h 715379"/>
                <a:gd name="connsiteX6" fmla="*/ 1430759 w 1430759"/>
                <a:gd name="connsiteY6" fmla="*/ 643841 h 715379"/>
                <a:gd name="connsiteX7" fmla="*/ 1409806 w 1430759"/>
                <a:gd name="connsiteY7" fmla="*/ 694426 h 715379"/>
                <a:gd name="connsiteX8" fmla="*/ 1359221 w 1430759"/>
                <a:gd name="connsiteY8" fmla="*/ 715379 h 715379"/>
                <a:gd name="connsiteX9" fmla="*/ 71538 w 1430759"/>
                <a:gd name="connsiteY9" fmla="*/ 715379 h 715379"/>
                <a:gd name="connsiteX10" fmla="*/ 20953 w 1430759"/>
                <a:gd name="connsiteY10" fmla="*/ 694426 h 715379"/>
                <a:gd name="connsiteX11" fmla="*/ 0 w 1430759"/>
                <a:gd name="connsiteY11" fmla="*/ 643841 h 715379"/>
                <a:gd name="connsiteX12" fmla="*/ 0 w 1430759"/>
                <a:gd name="connsiteY12" fmla="*/ 71538 h 71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0759" h="715379">
                  <a:moveTo>
                    <a:pt x="0" y="71538"/>
                  </a:moveTo>
                  <a:cubicBezTo>
                    <a:pt x="0" y="52565"/>
                    <a:pt x="7537" y="34369"/>
                    <a:pt x="20953" y="20953"/>
                  </a:cubicBezTo>
                  <a:cubicBezTo>
                    <a:pt x="34369" y="7537"/>
                    <a:pt x="52565" y="0"/>
                    <a:pt x="71538" y="0"/>
                  </a:cubicBezTo>
                  <a:lnTo>
                    <a:pt x="1359221" y="0"/>
                  </a:lnTo>
                  <a:cubicBezTo>
                    <a:pt x="1378194" y="0"/>
                    <a:pt x="1396390" y="7537"/>
                    <a:pt x="1409806" y="20953"/>
                  </a:cubicBezTo>
                  <a:cubicBezTo>
                    <a:pt x="1423222" y="34369"/>
                    <a:pt x="1430759" y="52565"/>
                    <a:pt x="1430759" y="71538"/>
                  </a:cubicBezTo>
                  <a:lnTo>
                    <a:pt x="1430759" y="643841"/>
                  </a:lnTo>
                  <a:cubicBezTo>
                    <a:pt x="1430759" y="662814"/>
                    <a:pt x="1423222" y="681010"/>
                    <a:pt x="1409806" y="694426"/>
                  </a:cubicBezTo>
                  <a:cubicBezTo>
                    <a:pt x="1396390" y="707842"/>
                    <a:pt x="1378194" y="715379"/>
                    <a:pt x="1359221" y="715379"/>
                  </a:cubicBezTo>
                  <a:lnTo>
                    <a:pt x="71538" y="715379"/>
                  </a:lnTo>
                  <a:cubicBezTo>
                    <a:pt x="52565" y="715379"/>
                    <a:pt x="34369" y="707842"/>
                    <a:pt x="20953" y="694426"/>
                  </a:cubicBezTo>
                  <a:cubicBezTo>
                    <a:pt x="7537" y="681010"/>
                    <a:pt x="0" y="662814"/>
                    <a:pt x="0" y="643841"/>
                  </a:cubicBezTo>
                  <a:lnTo>
                    <a:pt x="0" y="71538"/>
                  </a:lnTo>
                  <a:close/>
                </a:path>
              </a:pathLst>
            </a:custGeom>
            <a:solidFill>
              <a:schemeClr val="bg1">
                <a:alpha val="75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717" tIns="29050" rIns="35717" bIns="29050" spcCol="1270" anchor="ctr"/>
            <a:lstStyle/>
            <a:p>
              <a:pPr algn="ctr" defTabSz="466713">
                <a:defRPr/>
              </a:pPr>
              <a:r>
                <a:rPr lang="en-US" sz="1600" b="1" dirty="0">
                  <a:solidFill>
                    <a:prstClr val="black"/>
                  </a:solidFill>
                </a:rPr>
                <a:t>Parent’s and Children’s Services</a:t>
              </a:r>
            </a:p>
          </p:txBody>
        </p:sp>
        <p:sp>
          <p:nvSpPr>
            <p:cNvPr id="34" name="Freeform 33"/>
            <p:cNvSpPr/>
            <p:nvPr/>
          </p:nvSpPr>
          <p:spPr>
            <a:xfrm>
              <a:off x="3570932" y="2146297"/>
              <a:ext cx="1828915" cy="3413835"/>
            </a:xfrm>
            <a:custGeom>
              <a:avLst/>
              <a:gdLst>
                <a:gd name="connsiteX0" fmla="*/ 0 w 1144607"/>
                <a:gd name="connsiteY0" fmla="*/ 114461 h 2923928"/>
                <a:gd name="connsiteX1" fmla="*/ 33525 w 1144607"/>
                <a:gd name="connsiteY1" fmla="*/ 33525 h 2923928"/>
                <a:gd name="connsiteX2" fmla="*/ 114461 w 1144607"/>
                <a:gd name="connsiteY2" fmla="*/ 0 h 2923928"/>
                <a:gd name="connsiteX3" fmla="*/ 1030146 w 1144607"/>
                <a:gd name="connsiteY3" fmla="*/ 0 h 2923928"/>
                <a:gd name="connsiteX4" fmla="*/ 1111082 w 1144607"/>
                <a:gd name="connsiteY4" fmla="*/ 33525 h 2923928"/>
                <a:gd name="connsiteX5" fmla="*/ 1144607 w 1144607"/>
                <a:gd name="connsiteY5" fmla="*/ 114461 h 2923928"/>
                <a:gd name="connsiteX6" fmla="*/ 1144607 w 1144607"/>
                <a:gd name="connsiteY6" fmla="*/ 2809467 h 2923928"/>
                <a:gd name="connsiteX7" fmla="*/ 1111082 w 1144607"/>
                <a:gd name="connsiteY7" fmla="*/ 2890403 h 2923928"/>
                <a:gd name="connsiteX8" fmla="*/ 1030146 w 1144607"/>
                <a:gd name="connsiteY8" fmla="*/ 2923928 h 2923928"/>
                <a:gd name="connsiteX9" fmla="*/ 114461 w 1144607"/>
                <a:gd name="connsiteY9" fmla="*/ 2923928 h 2923928"/>
                <a:gd name="connsiteX10" fmla="*/ 33525 w 1144607"/>
                <a:gd name="connsiteY10" fmla="*/ 2890403 h 2923928"/>
                <a:gd name="connsiteX11" fmla="*/ 0 w 1144607"/>
                <a:gd name="connsiteY11" fmla="*/ 2809467 h 2923928"/>
                <a:gd name="connsiteX12" fmla="*/ 0 w 1144607"/>
                <a:gd name="connsiteY12" fmla="*/ 114461 h 292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4607" h="2923928">
                  <a:moveTo>
                    <a:pt x="0" y="114461"/>
                  </a:moveTo>
                  <a:cubicBezTo>
                    <a:pt x="0" y="84104"/>
                    <a:pt x="12059" y="54990"/>
                    <a:pt x="33525" y="33525"/>
                  </a:cubicBezTo>
                  <a:cubicBezTo>
                    <a:pt x="54991" y="12059"/>
                    <a:pt x="84104" y="0"/>
                    <a:pt x="114461" y="0"/>
                  </a:cubicBezTo>
                  <a:lnTo>
                    <a:pt x="1030146" y="0"/>
                  </a:lnTo>
                  <a:cubicBezTo>
                    <a:pt x="1060503" y="0"/>
                    <a:pt x="1089617" y="12059"/>
                    <a:pt x="1111082" y="33525"/>
                  </a:cubicBezTo>
                  <a:cubicBezTo>
                    <a:pt x="1132548" y="54991"/>
                    <a:pt x="1144607" y="84104"/>
                    <a:pt x="1144607" y="114461"/>
                  </a:cubicBezTo>
                  <a:lnTo>
                    <a:pt x="1144607" y="2809467"/>
                  </a:lnTo>
                  <a:cubicBezTo>
                    <a:pt x="1144607" y="2839824"/>
                    <a:pt x="1132548" y="2868938"/>
                    <a:pt x="1111082" y="2890403"/>
                  </a:cubicBezTo>
                  <a:cubicBezTo>
                    <a:pt x="1089616" y="2911869"/>
                    <a:pt x="1060503" y="2923928"/>
                    <a:pt x="1030146" y="2923928"/>
                  </a:cubicBezTo>
                  <a:lnTo>
                    <a:pt x="114461" y="2923928"/>
                  </a:lnTo>
                  <a:cubicBezTo>
                    <a:pt x="84104" y="2923928"/>
                    <a:pt x="54990" y="2911869"/>
                    <a:pt x="33525" y="2890403"/>
                  </a:cubicBezTo>
                  <a:cubicBezTo>
                    <a:pt x="12059" y="2868937"/>
                    <a:pt x="0" y="2839824"/>
                    <a:pt x="0" y="2809467"/>
                  </a:cubicBezTo>
                  <a:lnTo>
                    <a:pt x="0" y="114461"/>
                  </a:lnTo>
                  <a:close/>
                </a:path>
              </a:pathLst>
            </a:custGeom>
            <a:solidFill>
              <a:srgbClr val="336B90">
                <a:alpha val="90000"/>
              </a:srgbClr>
            </a:solidFill>
            <a:ln>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48003" tIns="40383" rIns="48003" bIns="40383" spcCol="1270" anchor="ctr"/>
            <a:lstStyle/>
            <a:p>
              <a:pPr algn="ctr" defTabSz="533387">
                <a:lnSpc>
                  <a:spcPct val="95000"/>
                </a:lnSpc>
                <a:spcAft>
                  <a:spcPct val="35000"/>
                </a:spcAft>
                <a:defRPr/>
              </a:pPr>
              <a:r>
                <a:rPr lang="en-US" sz="1600" dirty="0">
                  <a:solidFill>
                    <a:prstClr val="white"/>
                  </a:solidFill>
                </a:rPr>
                <a:t>Children accompany parent(s) to treatment. Parent(s) and attending children have treatment plans and receive appropriate services. </a:t>
              </a:r>
              <a:endParaRPr lang="en-US" sz="1600" b="1" dirty="0">
                <a:solidFill>
                  <a:prstClr val="white"/>
                </a:solidFill>
              </a:endParaRPr>
            </a:p>
          </p:txBody>
        </p:sp>
        <p:sp>
          <p:nvSpPr>
            <p:cNvPr id="36" name="Freeform 35"/>
            <p:cNvSpPr/>
            <p:nvPr/>
          </p:nvSpPr>
          <p:spPr>
            <a:xfrm>
              <a:off x="3570932" y="5680524"/>
              <a:ext cx="1828915" cy="1584994"/>
            </a:xfrm>
            <a:custGeom>
              <a:avLst/>
              <a:gdLst>
                <a:gd name="connsiteX0" fmla="*/ 0 w 1197785"/>
                <a:gd name="connsiteY0" fmla="*/ 119779 h 1640093"/>
                <a:gd name="connsiteX1" fmla="*/ 35083 w 1197785"/>
                <a:gd name="connsiteY1" fmla="*/ 35082 h 1640093"/>
                <a:gd name="connsiteX2" fmla="*/ 119780 w 1197785"/>
                <a:gd name="connsiteY2" fmla="*/ 0 h 1640093"/>
                <a:gd name="connsiteX3" fmla="*/ 1078006 w 1197785"/>
                <a:gd name="connsiteY3" fmla="*/ 0 h 1640093"/>
                <a:gd name="connsiteX4" fmla="*/ 1162703 w 1197785"/>
                <a:gd name="connsiteY4" fmla="*/ 35083 h 1640093"/>
                <a:gd name="connsiteX5" fmla="*/ 1197785 w 1197785"/>
                <a:gd name="connsiteY5" fmla="*/ 119780 h 1640093"/>
                <a:gd name="connsiteX6" fmla="*/ 1197785 w 1197785"/>
                <a:gd name="connsiteY6" fmla="*/ 1520314 h 1640093"/>
                <a:gd name="connsiteX7" fmla="*/ 1162703 w 1197785"/>
                <a:gd name="connsiteY7" fmla="*/ 1605011 h 1640093"/>
                <a:gd name="connsiteX8" fmla="*/ 1078006 w 1197785"/>
                <a:gd name="connsiteY8" fmla="*/ 1640093 h 1640093"/>
                <a:gd name="connsiteX9" fmla="*/ 119779 w 1197785"/>
                <a:gd name="connsiteY9" fmla="*/ 1640093 h 1640093"/>
                <a:gd name="connsiteX10" fmla="*/ 35082 w 1197785"/>
                <a:gd name="connsiteY10" fmla="*/ 1605010 h 1640093"/>
                <a:gd name="connsiteX11" fmla="*/ 0 w 1197785"/>
                <a:gd name="connsiteY11" fmla="*/ 1520313 h 1640093"/>
                <a:gd name="connsiteX12" fmla="*/ 0 w 1197785"/>
                <a:gd name="connsiteY12" fmla="*/ 119779 h 164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7785" h="1640093">
                  <a:moveTo>
                    <a:pt x="0" y="119779"/>
                  </a:moveTo>
                  <a:cubicBezTo>
                    <a:pt x="0" y="88012"/>
                    <a:pt x="12620" y="57545"/>
                    <a:pt x="35083" y="35082"/>
                  </a:cubicBezTo>
                  <a:cubicBezTo>
                    <a:pt x="57546" y="12619"/>
                    <a:pt x="88012" y="0"/>
                    <a:pt x="119780" y="0"/>
                  </a:cubicBezTo>
                  <a:lnTo>
                    <a:pt x="1078006" y="0"/>
                  </a:lnTo>
                  <a:cubicBezTo>
                    <a:pt x="1109773" y="0"/>
                    <a:pt x="1140240" y="12620"/>
                    <a:pt x="1162703" y="35083"/>
                  </a:cubicBezTo>
                  <a:cubicBezTo>
                    <a:pt x="1185166" y="57546"/>
                    <a:pt x="1197785" y="88012"/>
                    <a:pt x="1197785" y="119780"/>
                  </a:cubicBezTo>
                  <a:lnTo>
                    <a:pt x="1197785" y="1520314"/>
                  </a:lnTo>
                  <a:cubicBezTo>
                    <a:pt x="1197785" y="1552081"/>
                    <a:pt x="1185165" y="1582548"/>
                    <a:pt x="1162703" y="1605011"/>
                  </a:cubicBezTo>
                  <a:cubicBezTo>
                    <a:pt x="1140240" y="1627474"/>
                    <a:pt x="1109774" y="1640093"/>
                    <a:pt x="1078006" y="1640093"/>
                  </a:cubicBezTo>
                  <a:lnTo>
                    <a:pt x="119779" y="1640093"/>
                  </a:lnTo>
                  <a:cubicBezTo>
                    <a:pt x="88012" y="1640093"/>
                    <a:pt x="57545" y="1627473"/>
                    <a:pt x="35082" y="1605010"/>
                  </a:cubicBezTo>
                  <a:cubicBezTo>
                    <a:pt x="12619" y="1582547"/>
                    <a:pt x="0" y="1552081"/>
                    <a:pt x="0" y="1520313"/>
                  </a:cubicBezTo>
                  <a:lnTo>
                    <a:pt x="0" y="119779"/>
                  </a:lnTo>
                  <a:close/>
                </a:path>
              </a:pathLst>
            </a:custGeom>
            <a:solidFill>
              <a:schemeClr val="accent1">
                <a:lumMod val="20000"/>
                <a:lumOff val="80000"/>
                <a:alpha val="90000"/>
              </a:schemeClr>
            </a:solidFill>
            <a:ln>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49172" tIns="41552" rIns="49172" bIns="41552" spcCol="1270" anchor="ctr"/>
            <a:lstStyle/>
            <a:p>
              <a:pPr algn="ctr" defTabSz="533387">
                <a:lnSpc>
                  <a:spcPct val="90000"/>
                </a:lnSpc>
                <a:spcAft>
                  <a:spcPct val="35000"/>
                </a:spcAft>
                <a:defRPr/>
              </a:pPr>
              <a:r>
                <a:rPr lang="en-US" sz="1600" dirty="0">
                  <a:solidFill>
                    <a:prstClr val="black"/>
                  </a:solidFill>
                </a:rPr>
                <a:t>Goals: Improved outcomes for parent(s) and children, better parenting</a:t>
              </a:r>
            </a:p>
          </p:txBody>
        </p:sp>
        <p:sp>
          <p:nvSpPr>
            <p:cNvPr id="37" name="Freeform 36"/>
            <p:cNvSpPr/>
            <p:nvPr/>
          </p:nvSpPr>
          <p:spPr>
            <a:xfrm>
              <a:off x="5500335" y="668870"/>
              <a:ext cx="1737469" cy="1219227"/>
            </a:xfrm>
            <a:custGeom>
              <a:avLst/>
              <a:gdLst>
                <a:gd name="connsiteX0" fmla="*/ 0 w 1300688"/>
                <a:gd name="connsiteY0" fmla="*/ 71538 h 715379"/>
                <a:gd name="connsiteX1" fmla="*/ 20953 w 1300688"/>
                <a:gd name="connsiteY1" fmla="*/ 20953 h 715379"/>
                <a:gd name="connsiteX2" fmla="*/ 71538 w 1300688"/>
                <a:gd name="connsiteY2" fmla="*/ 0 h 715379"/>
                <a:gd name="connsiteX3" fmla="*/ 1229150 w 1300688"/>
                <a:gd name="connsiteY3" fmla="*/ 0 h 715379"/>
                <a:gd name="connsiteX4" fmla="*/ 1279735 w 1300688"/>
                <a:gd name="connsiteY4" fmla="*/ 20953 h 715379"/>
                <a:gd name="connsiteX5" fmla="*/ 1300688 w 1300688"/>
                <a:gd name="connsiteY5" fmla="*/ 71538 h 715379"/>
                <a:gd name="connsiteX6" fmla="*/ 1300688 w 1300688"/>
                <a:gd name="connsiteY6" fmla="*/ 643841 h 715379"/>
                <a:gd name="connsiteX7" fmla="*/ 1279735 w 1300688"/>
                <a:gd name="connsiteY7" fmla="*/ 694426 h 715379"/>
                <a:gd name="connsiteX8" fmla="*/ 1229150 w 1300688"/>
                <a:gd name="connsiteY8" fmla="*/ 715379 h 715379"/>
                <a:gd name="connsiteX9" fmla="*/ 71538 w 1300688"/>
                <a:gd name="connsiteY9" fmla="*/ 715379 h 715379"/>
                <a:gd name="connsiteX10" fmla="*/ 20953 w 1300688"/>
                <a:gd name="connsiteY10" fmla="*/ 694426 h 715379"/>
                <a:gd name="connsiteX11" fmla="*/ 0 w 1300688"/>
                <a:gd name="connsiteY11" fmla="*/ 643841 h 715379"/>
                <a:gd name="connsiteX12" fmla="*/ 0 w 1300688"/>
                <a:gd name="connsiteY12" fmla="*/ 71538 h 71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0688" h="715379">
                  <a:moveTo>
                    <a:pt x="0" y="71538"/>
                  </a:moveTo>
                  <a:cubicBezTo>
                    <a:pt x="0" y="52565"/>
                    <a:pt x="7537" y="34369"/>
                    <a:pt x="20953" y="20953"/>
                  </a:cubicBezTo>
                  <a:cubicBezTo>
                    <a:pt x="34369" y="7537"/>
                    <a:pt x="52565" y="0"/>
                    <a:pt x="71538" y="0"/>
                  </a:cubicBezTo>
                  <a:lnTo>
                    <a:pt x="1229150" y="0"/>
                  </a:lnTo>
                  <a:cubicBezTo>
                    <a:pt x="1248123" y="0"/>
                    <a:pt x="1266319" y="7537"/>
                    <a:pt x="1279735" y="20953"/>
                  </a:cubicBezTo>
                  <a:cubicBezTo>
                    <a:pt x="1293151" y="34369"/>
                    <a:pt x="1300688" y="52565"/>
                    <a:pt x="1300688" y="71538"/>
                  </a:cubicBezTo>
                  <a:lnTo>
                    <a:pt x="1300688" y="643841"/>
                  </a:lnTo>
                  <a:cubicBezTo>
                    <a:pt x="1300688" y="662814"/>
                    <a:pt x="1293151" y="681010"/>
                    <a:pt x="1279735" y="694426"/>
                  </a:cubicBezTo>
                  <a:cubicBezTo>
                    <a:pt x="1266319" y="707842"/>
                    <a:pt x="1248123" y="715379"/>
                    <a:pt x="1229150" y="715379"/>
                  </a:cubicBezTo>
                  <a:lnTo>
                    <a:pt x="71538" y="715379"/>
                  </a:lnTo>
                  <a:cubicBezTo>
                    <a:pt x="52565" y="715379"/>
                    <a:pt x="34369" y="707842"/>
                    <a:pt x="20953" y="694426"/>
                  </a:cubicBezTo>
                  <a:cubicBezTo>
                    <a:pt x="7537" y="681010"/>
                    <a:pt x="0" y="662814"/>
                    <a:pt x="0" y="643841"/>
                  </a:cubicBezTo>
                  <a:lnTo>
                    <a:pt x="0" y="71538"/>
                  </a:lnTo>
                  <a:close/>
                </a:path>
              </a:pathLst>
            </a:custGeom>
            <a:solidFill>
              <a:schemeClr val="bg1">
                <a:alpha val="75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717" tIns="29050" rIns="35717" bIns="29050" spcCol="1270" anchor="ctr"/>
            <a:lstStyle/>
            <a:p>
              <a:pPr algn="ctr" defTabSz="466713">
                <a:defRPr/>
              </a:pPr>
              <a:r>
                <a:rPr lang="en-US" sz="1600" b="1" dirty="0">
                  <a:solidFill>
                    <a:prstClr val="black"/>
                  </a:solidFill>
                </a:rPr>
                <a:t>Family Services</a:t>
              </a:r>
            </a:p>
          </p:txBody>
        </p:sp>
        <p:sp>
          <p:nvSpPr>
            <p:cNvPr id="38" name="Freeform 37"/>
            <p:cNvSpPr/>
            <p:nvPr/>
          </p:nvSpPr>
          <p:spPr>
            <a:xfrm>
              <a:off x="5500335" y="2152743"/>
              <a:ext cx="1737469" cy="3413833"/>
            </a:xfrm>
            <a:custGeom>
              <a:avLst/>
              <a:gdLst>
                <a:gd name="connsiteX0" fmla="*/ 0 w 1144607"/>
                <a:gd name="connsiteY0" fmla="*/ 114461 h 2852933"/>
                <a:gd name="connsiteX1" fmla="*/ 33525 w 1144607"/>
                <a:gd name="connsiteY1" fmla="*/ 33525 h 2852933"/>
                <a:gd name="connsiteX2" fmla="*/ 114461 w 1144607"/>
                <a:gd name="connsiteY2" fmla="*/ 0 h 2852933"/>
                <a:gd name="connsiteX3" fmla="*/ 1030146 w 1144607"/>
                <a:gd name="connsiteY3" fmla="*/ 0 h 2852933"/>
                <a:gd name="connsiteX4" fmla="*/ 1111082 w 1144607"/>
                <a:gd name="connsiteY4" fmla="*/ 33525 h 2852933"/>
                <a:gd name="connsiteX5" fmla="*/ 1144607 w 1144607"/>
                <a:gd name="connsiteY5" fmla="*/ 114461 h 2852933"/>
                <a:gd name="connsiteX6" fmla="*/ 1144607 w 1144607"/>
                <a:gd name="connsiteY6" fmla="*/ 2738472 h 2852933"/>
                <a:gd name="connsiteX7" fmla="*/ 1111082 w 1144607"/>
                <a:gd name="connsiteY7" fmla="*/ 2819408 h 2852933"/>
                <a:gd name="connsiteX8" fmla="*/ 1030146 w 1144607"/>
                <a:gd name="connsiteY8" fmla="*/ 2852933 h 2852933"/>
                <a:gd name="connsiteX9" fmla="*/ 114461 w 1144607"/>
                <a:gd name="connsiteY9" fmla="*/ 2852933 h 2852933"/>
                <a:gd name="connsiteX10" fmla="*/ 33525 w 1144607"/>
                <a:gd name="connsiteY10" fmla="*/ 2819408 h 2852933"/>
                <a:gd name="connsiteX11" fmla="*/ 0 w 1144607"/>
                <a:gd name="connsiteY11" fmla="*/ 2738472 h 2852933"/>
                <a:gd name="connsiteX12" fmla="*/ 0 w 1144607"/>
                <a:gd name="connsiteY12" fmla="*/ 114461 h 285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4607" h="2852933">
                  <a:moveTo>
                    <a:pt x="0" y="114461"/>
                  </a:moveTo>
                  <a:cubicBezTo>
                    <a:pt x="0" y="84104"/>
                    <a:pt x="12059" y="54990"/>
                    <a:pt x="33525" y="33525"/>
                  </a:cubicBezTo>
                  <a:cubicBezTo>
                    <a:pt x="54991" y="12059"/>
                    <a:pt x="84104" y="0"/>
                    <a:pt x="114461" y="0"/>
                  </a:cubicBezTo>
                  <a:lnTo>
                    <a:pt x="1030146" y="0"/>
                  </a:lnTo>
                  <a:cubicBezTo>
                    <a:pt x="1060503" y="0"/>
                    <a:pt x="1089617" y="12059"/>
                    <a:pt x="1111082" y="33525"/>
                  </a:cubicBezTo>
                  <a:cubicBezTo>
                    <a:pt x="1132548" y="54991"/>
                    <a:pt x="1144607" y="84104"/>
                    <a:pt x="1144607" y="114461"/>
                  </a:cubicBezTo>
                  <a:lnTo>
                    <a:pt x="1144607" y="2738472"/>
                  </a:lnTo>
                  <a:cubicBezTo>
                    <a:pt x="1144607" y="2768829"/>
                    <a:pt x="1132548" y="2797943"/>
                    <a:pt x="1111082" y="2819408"/>
                  </a:cubicBezTo>
                  <a:cubicBezTo>
                    <a:pt x="1089616" y="2840874"/>
                    <a:pt x="1060503" y="2852933"/>
                    <a:pt x="1030146" y="2852933"/>
                  </a:cubicBezTo>
                  <a:lnTo>
                    <a:pt x="114461" y="2852933"/>
                  </a:lnTo>
                  <a:cubicBezTo>
                    <a:pt x="84104" y="2852933"/>
                    <a:pt x="54990" y="2840874"/>
                    <a:pt x="33525" y="2819408"/>
                  </a:cubicBezTo>
                  <a:cubicBezTo>
                    <a:pt x="12059" y="2797942"/>
                    <a:pt x="0" y="2768829"/>
                    <a:pt x="0" y="2738472"/>
                  </a:cubicBezTo>
                  <a:lnTo>
                    <a:pt x="0" y="114461"/>
                  </a:lnTo>
                  <a:close/>
                </a:path>
              </a:pathLst>
            </a:custGeom>
            <a:solidFill>
              <a:srgbClr val="336B90">
                <a:alpha val="90000"/>
              </a:srgbClr>
            </a:solidFill>
            <a:ln>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48003" tIns="40383" rIns="48003" bIns="40383" spcCol="1270" anchor="ctr"/>
            <a:lstStyle/>
            <a:p>
              <a:pPr algn="ctr" defTabSz="533387">
                <a:lnSpc>
                  <a:spcPct val="95000"/>
                </a:lnSpc>
                <a:spcAft>
                  <a:spcPct val="35000"/>
                </a:spcAft>
                <a:defRPr/>
              </a:pPr>
              <a:r>
                <a:rPr lang="en-US" sz="1600" dirty="0">
                  <a:solidFill>
                    <a:prstClr val="white"/>
                  </a:solidFill>
                </a:rPr>
                <a:t>Children accompany parent(s) to treatment; parent(s) and children have treatment plans. Some services provided to other family members.</a:t>
              </a:r>
              <a:endParaRPr lang="en-US" sz="1600" b="1" dirty="0">
                <a:solidFill>
                  <a:prstClr val="white"/>
                </a:solidFill>
              </a:endParaRPr>
            </a:p>
          </p:txBody>
        </p:sp>
        <p:sp>
          <p:nvSpPr>
            <p:cNvPr id="39" name="Freeform 38"/>
            <p:cNvSpPr/>
            <p:nvPr/>
          </p:nvSpPr>
          <p:spPr>
            <a:xfrm>
              <a:off x="5500335" y="5680524"/>
              <a:ext cx="1737469" cy="1584994"/>
            </a:xfrm>
            <a:custGeom>
              <a:avLst/>
              <a:gdLst>
                <a:gd name="connsiteX0" fmla="*/ 0 w 1323223"/>
                <a:gd name="connsiteY0" fmla="*/ 132322 h 1619898"/>
                <a:gd name="connsiteX1" fmla="*/ 38756 w 1323223"/>
                <a:gd name="connsiteY1" fmla="*/ 38756 h 1619898"/>
                <a:gd name="connsiteX2" fmla="*/ 132322 w 1323223"/>
                <a:gd name="connsiteY2" fmla="*/ 0 h 1619898"/>
                <a:gd name="connsiteX3" fmla="*/ 1190901 w 1323223"/>
                <a:gd name="connsiteY3" fmla="*/ 0 h 1619898"/>
                <a:gd name="connsiteX4" fmla="*/ 1284467 w 1323223"/>
                <a:gd name="connsiteY4" fmla="*/ 38756 h 1619898"/>
                <a:gd name="connsiteX5" fmla="*/ 1323223 w 1323223"/>
                <a:gd name="connsiteY5" fmla="*/ 132322 h 1619898"/>
                <a:gd name="connsiteX6" fmla="*/ 1323223 w 1323223"/>
                <a:gd name="connsiteY6" fmla="*/ 1487576 h 1619898"/>
                <a:gd name="connsiteX7" fmla="*/ 1284467 w 1323223"/>
                <a:gd name="connsiteY7" fmla="*/ 1581142 h 1619898"/>
                <a:gd name="connsiteX8" fmla="*/ 1190901 w 1323223"/>
                <a:gd name="connsiteY8" fmla="*/ 1619898 h 1619898"/>
                <a:gd name="connsiteX9" fmla="*/ 132322 w 1323223"/>
                <a:gd name="connsiteY9" fmla="*/ 1619898 h 1619898"/>
                <a:gd name="connsiteX10" fmla="*/ 38756 w 1323223"/>
                <a:gd name="connsiteY10" fmla="*/ 1581142 h 1619898"/>
                <a:gd name="connsiteX11" fmla="*/ 0 w 1323223"/>
                <a:gd name="connsiteY11" fmla="*/ 1487576 h 1619898"/>
                <a:gd name="connsiteX12" fmla="*/ 0 w 1323223"/>
                <a:gd name="connsiteY12" fmla="*/ 132322 h 161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223" h="1619898">
                  <a:moveTo>
                    <a:pt x="0" y="132322"/>
                  </a:moveTo>
                  <a:cubicBezTo>
                    <a:pt x="0" y="97228"/>
                    <a:pt x="13941" y="63571"/>
                    <a:pt x="38756" y="38756"/>
                  </a:cubicBezTo>
                  <a:cubicBezTo>
                    <a:pt x="63571" y="13941"/>
                    <a:pt x="97228" y="0"/>
                    <a:pt x="132322" y="0"/>
                  </a:cubicBezTo>
                  <a:lnTo>
                    <a:pt x="1190901" y="0"/>
                  </a:lnTo>
                  <a:cubicBezTo>
                    <a:pt x="1225995" y="0"/>
                    <a:pt x="1259652" y="13941"/>
                    <a:pt x="1284467" y="38756"/>
                  </a:cubicBezTo>
                  <a:cubicBezTo>
                    <a:pt x="1309282" y="63571"/>
                    <a:pt x="1323223" y="97228"/>
                    <a:pt x="1323223" y="132322"/>
                  </a:cubicBezTo>
                  <a:lnTo>
                    <a:pt x="1323223" y="1487576"/>
                  </a:lnTo>
                  <a:cubicBezTo>
                    <a:pt x="1323223" y="1522670"/>
                    <a:pt x="1309282" y="1556327"/>
                    <a:pt x="1284467" y="1581142"/>
                  </a:cubicBezTo>
                  <a:cubicBezTo>
                    <a:pt x="1259652" y="1605957"/>
                    <a:pt x="1225995" y="1619898"/>
                    <a:pt x="1190901" y="1619898"/>
                  </a:cubicBezTo>
                  <a:lnTo>
                    <a:pt x="132322" y="1619898"/>
                  </a:lnTo>
                  <a:cubicBezTo>
                    <a:pt x="97228" y="1619898"/>
                    <a:pt x="63571" y="1605957"/>
                    <a:pt x="38756" y="1581142"/>
                  </a:cubicBezTo>
                  <a:cubicBezTo>
                    <a:pt x="13941" y="1556327"/>
                    <a:pt x="0" y="1522670"/>
                    <a:pt x="0" y="1487576"/>
                  </a:cubicBezTo>
                  <a:lnTo>
                    <a:pt x="0" y="132322"/>
                  </a:lnTo>
                  <a:close/>
                </a:path>
              </a:pathLst>
            </a:custGeom>
            <a:solidFill>
              <a:schemeClr val="accent1">
                <a:lumMod val="20000"/>
                <a:lumOff val="80000"/>
                <a:alpha val="90000"/>
              </a:schemeClr>
            </a:solidFill>
            <a:ln>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51927" tIns="44307" rIns="51927" bIns="44307" spcCol="1270" anchor="ctr"/>
            <a:lstStyle/>
            <a:p>
              <a:pPr algn="ctr" defTabSz="533387">
                <a:lnSpc>
                  <a:spcPct val="90000"/>
                </a:lnSpc>
                <a:spcAft>
                  <a:spcPct val="35000"/>
                </a:spcAft>
                <a:defRPr/>
              </a:pPr>
              <a:r>
                <a:rPr lang="en-US" sz="1600" dirty="0">
                  <a:solidFill>
                    <a:prstClr val="black"/>
                  </a:solidFill>
                </a:rPr>
                <a:t>Goals: Improved outcomes for parent(s) and children, better parenting</a:t>
              </a:r>
            </a:p>
          </p:txBody>
        </p:sp>
        <p:sp>
          <p:nvSpPr>
            <p:cNvPr id="40" name="Freeform 39"/>
            <p:cNvSpPr/>
            <p:nvPr/>
          </p:nvSpPr>
          <p:spPr>
            <a:xfrm>
              <a:off x="7350654" y="668870"/>
              <a:ext cx="1828915" cy="1219227"/>
            </a:xfrm>
            <a:custGeom>
              <a:avLst/>
              <a:gdLst>
                <a:gd name="connsiteX0" fmla="*/ 0 w 1430759"/>
                <a:gd name="connsiteY0" fmla="*/ 71538 h 715379"/>
                <a:gd name="connsiteX1" fmla="*/ 20953 w 1430759"/>
                <a:gd name="connsiteY1" fmla="*/ 20953 h 715379"/>
                <a:gd name="connsiteX2" fmla="*/ 71538 w 1430759"/>
                <a:gd name="connsiteY2" fmla="*/ 0 h 715379"/>
                <a:gd name="connsiteX3" fmla="*/ 1359221 w 1430759"/>
                <a:gd name="connsiteY3" fmla="*/ 0 h 715379"/>
                <a:gd name="connsiteX4" fmla="*/ 1409806 w 1430759"/>
                <a:gd name="connsiteY4" fmla="*/ 20953 h 715379"/>
                <a:gd name="connsiteX5" fmla="*/ 1430759 w 1430759"/>
                <a:gd name="connsiteY5" fmla="*/ 71538 h 715379"/>
                <a:gd name="connsiteX6" fmla="*/ 1430759 w 1430759"/>
                <a:gd name="connsiteY6" fmla="*/ 643841 h 715379"/>
                <a:gd name="connsiteX7" fmla="*/ 1409806 w 1430759"/>
                <a:gd name="connsiteY7" fmla="*/ 694426 h 715379"/>
                <a:gd name="connsiteX8" fmla="*/ 1359221 w 1430759"/>
                <a:gd name="connsiteY8" fmla="*/ 715379 h 715379"/>
                <a:gd name="connsiteX9" fmla="*/ 71538 w 1430759"/>
                <a:gd name="connsiteY9" fmla="*/ 715379 h 715379"/>
                <a:gd name="connsiteX10" fmla="*/ 20953 w 1430759"/>
                <a:gd name="connsiteY10" fmla="*/ 694426 h 715379"/>
                <a:gd name="connsiteX11" fmla="*/ 0 w 1430759"/>
                <a:gd name="connsiteY11" fmla="*/ 643841 h 715379"/>
                <a:gd name="connsiteX12" fmla="*/ 0 w 1430759"/>
                <a:gd name="connsiteY12" fmla="*/ 71538 h 71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0759" h="715379">
                  <a:moveTo>
                    <a:pt x="0" y="71538"/>
                  </a:moveTo>
                  <a:cubicBezTo>
                    <a:pt x="0" y="52565"/>
                    <a:pt x="7537" y="34369"/>
                    <a:pt x="20953" y="20953"/>
                  </a:cubicBezTo>
                  <a:cubicBezTo>
                    <a:pt x="34369" y="7537"/>
                    <a:pt x="52565" y="0"/>
                    <a:pt x="71538" y="0"/>
                  </a:cubicBezTo>
                  <a:lnTo>
                    <a:pt x="1359221" y="0"/>
                  </a:lnTo>
                  <a:cubicBezTo>
                    <a:pt x="1378194" y="0"/>
                    <a:pt x="1396390" y="7537"/>
                    <a:pt x="1409806" y="20953"/>
                  </a:cubicBezTo>
                  <a:cubicBezTo>
                    <a:pt x="1423222" y="34369"/>
                    <a:pt x="1430759" y="52565"/>
                    <a:pt x="1430759" y="71538"/>
                  </a:cubicBezTo>
                  <a:lnTo>
                    <a:pt x="1430759" y="643841"/>
                  </a:lnTo>
                  <a:cubicBezTo>
                    <a:pt x="1430759" y="662814"/>
                    <a:pt x="1423222" y="681010"/>
                    <a:pt x="1409806" y="694426"/>
                  </a:cubicBezTo>
                  <a:cubicBezTo>
                    <a:pt x="1396390" y="707842"/>
                    <a:pt x="1378194" y="715379"/>
                    <a:pt x="1359221" y="715379"/>
                  </a:cubicBezTo>
                  <a:lnTo>
                    <a:pt x="71538" y="715379"/>
                  </a:lnTo>
                  <a:cubicBezTo>
                    <a:pt x="52565" y="715379"/>
                    <a:pt x="34369" y="707842"/>
                    <a:pt x="20953" y="694426"/>
                  </a:cubicBezTo>
                  <a:cubicBezTo>
                    <a:pt x="7537" y="681010"/>
                    <a:pt x="0" y="662814"/>
                    <a:pt x="0" y="643841"/>
                  </a:cubicBezTo>
                  <a:lnTo>
                    <a:pt x="0" y="71538"/>
                  </a:lnTo>
                  <a:close/>
                </a:path>
              </a:pathLst>
            </a:custGeom>
            <a:solidFill>
              <a:schemeClr val="bg1">
                <a:alpha val="75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717" tIns="29050" rIns="35717" bIns="29050" spcCol="1270" anchor="ctr"/>
            <a:lstStyle/>
            <a:p>
              <a:pPr algn="ctr" defTabSz="466713">
                <a:defRPr/>
              </a:pPr>
              <a:r>
                <a:rPr lang="en-US" sz="1600" b="1" dirty="0">
                  <a:solidFill>
                    <a:prstClr val="black"/>
                  </a:solidFill>
                </a:rPr>
                <a:t>Family-Centered Treatment</a:t>
              </a:r>
            </a:p>
          </p:txBody>
        </p:sp>
        <p:sp>
          <p:nvSpPr>
            <p:cNvPr id="42" name="Freeform 41"/>
            <p:cNvSpPr/>
            <p:nvPr/>
          </p:nvSpPr>
          <p:spPr>
            <a:xfrm>
              <a:off x="7350654" y="2165806"/>
              <a:ext cx="1737469" cy="2267761"/>
            </a:xfrm>
            <a:custGeom>
              <a:avLst/>
              <a:gdLst>
                <a:gd name="connsiteX0" fmla="*/ 0 w 1425997"/>
                <a:gd name="connsiteY0" fmla="*/ 142600 h 2520132"/>
                <a:gd name="connsiteX1" fmla="*/ 41767 w 1425997"/>
                <a:gd name="connsiteY1" fmla="*/ 41767 h 2520132"/>
                <a:gd name="connsiteX2" fmla="*/ 142601 w 1425997"/>
                <a:gd name="connsiteY2" fmla="*/ 1 h 2520132"/>
                <a:gd name="connsiteX3" fmla="*/ 1283397 w 1425997"/>
                <a:gd name="connsiteY3" fmla="*/ 0 h 2520132"/>
                <a:gd name="connsiteX4" fmla="*/ 1384230 w 1425997"/>
                <a:gd name="connsiteY4" fmla="*/ 41767 h 2520132"/>
                <a:gd name="connsiteX5" fmla="*/ 1425996 w 1425997"/>
                <a:gd name="connsiteY5" fmla="*/ 142601 h 2520132"/>
                <a:gd name="connsiteX6" fmla="*/ 1425997 w 1425997"/>
                <a:gd name="connsiteY6" fmla="*/ 2377532 h 2520132"/>
                <a:gd name="connsiteX7" fmla="*/ 1384230 w 1425997"/>
                <a:gd name="connsiteY7" fmla="*/ 2478365 h 2520132"/>
                <a:gd name="connsiteX8" fmla="*/ 1283397 w 1425997"/>
                <a:gd name="connsiteY8" fmla="*/ 2520132 h 2520132"/>
                <a:gd name="connsiteX9" fmla="*/ 142600 w 1425997"/>
                <a:gd name="connsiteY9" fmla="*/ 2520132 h 2520132"/>
                <a:gd name="connsiteX10" fmla="*/ 41767 w 1425997"/>
                <a:gd name="connsiteY10" fmla="*/ 2478365 h 2520132"/>
                <a:gd name="connsiteX11" fmla="*/ 1 w 1425997"/>
                <a:gd name="connsiteY11" fmla="*/ 2377531 h 2520132"/>
                <a:gd name="connsiteX12" fmla="*/ 0 w 1425997"/>
                <a:gd name="connsiteY12" fmla="*/ 142600 h 252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997" h="2520132">
                  <a:moveTo>
                    <a:pt x="0" y="142600"/>
                  </a:moveTo>
                  <a:cubicBezTo>
                    <a:pt x="0" y="104780"/>
                    <a:pt x="15024" y="68509"/>
                    <a:pt x="41767" y="41767"/>
                  </a:cubicBezTo>
                  <a:cubicBezTo>
                    <a:pt x="68510" y="15024"/>
                    <a:pt x="104781" y="1"/>
                    <a:pt x="142601" y="1"/>
                  </a:cubicBezTo>
                  <a:lnTo>
                    <a:pt x="1283397" y="0"/>
                  </a:lnTo>
                  <a:cubicBezTo>
                    <a:pt x="1321217" y="0"/>
                    <a:pt x="1357488" y="15024"/>
                    <a:pt x="1384230" y="41767"/>
                  </a:cubicBezTo>
                  <a:cubicBezTo>
                    <a:pt x="1410973" y="68510"/>
                    <a:pt x="1425996" y="104781"/>
                    <a:pt x="1425996" y="142601"/>
                  </a:cubicBezTo>
                  <a:cubicBezTo>
                    <a:pt x="1425996" y="887578"/>
                    <a:pt x="1425997" y="1632555"/>
                    <a:pt x="1425997" y="2377532"/>
                  </a:cubicBezTo>
                  <a:cubicBezTo>
                    <a:pt x="1425997" y="2415352"/>
                    <a:pt x="1410973" y="2451623"/>
                    <a:pt x="1384230" y="2478365"/>
                  </a:cubicBezTo>
                  <a:cubicBezTo>
                    <a:pt x="1357487" y="2505108"/>
                    <a:pt x="1321216" y="2520132"/>
                    <a:pt x="1283397" y="2520132"/>
                  </a:cubicBezTo>
                  <a:lnTo>
                    <a:pt x="142600" y="2520132"/>
                  </a:lnTo>
                  <a:cubicBezTo>
                    <a:pt x="104780" y="2520132"/>
                    <a:pt x="68509" y="2505108"/>
                    <a:pt x="41767" y="2478365"/>
                  </a:cubicBezTo>
                  <a:cubicBezTo>
                    <a:pt x="15024" y="2451622"/>
                    <a:pt x="0" y="2415351"/>
                    <a:pt x="1" y="2377531"/>
                  </a:cubicBezTo>
                  <a:cubicBezTo>
                    <a:pt x="1" y="1632554"/>
                    <a:pt x="0" y="887577"/>
                    <a:pt x="0" y="142600"/>
                  </a:cubicBezTo>
                  <a:close/>
                </a:path>
              </a:pathLst>
            </a:custGeom>
            <a:solidFill>
              <a:srgbClr val="336B90">
                <a:alpha val="90000"/>
              </a:srgbClr>
            </a:solidFill>
            <a:ln>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54185" tIns="46565" rIns="54185" bIns="46565" spcCol="1270" anchor="ctr"/>
            <a:lstStyle/>
            <a:p>
              <a:pPr algn="ctr" defTabSz="533387">
                <a:lnSpc>
                  <a:spcPct val="95000"/>
                </a:lnSpc>
                <a:spcAft>
                  <a:spcPct val="35000"/>
                </a:spcAft>
                <a:defRPr/>
              </a:pPr>
              <a:r>
                <a:rPr lang="en-US" sz="1600" dirty="0">
                  <a:solidFill>
                    <a:prstClr val="white"/>
                  </a:solidFill>
                </a:rPr>
                <a:t>Each family member has a treatment plan and receives individual and family services. </a:t>
              </a:r>
              <a:endParaRPr lang="en-US" sz="1600" b="1" dirty="0">
                <a:solidFill>
                  <a:prstClr val="white"/>
                </a:solidFill>
              </a:endParaRPr>
            </a:p>
          </p:txBody>
        </p:sp>
        <p:sp>
          <p:nvSpPr>
            <p:cNvPr id="44" name="Freeform 43"/>
            <p:cNvSpPr/>
            <p:nvPr/>
          </p:nvSpPr>
          <p:spPr>
            <a:xfrm>
              <a:off x="7350654" y="4539472"/>
              <a:ext cx="1737469" cy="2731067"/>
            </a:xfrm>
            <a:custGeom>
              <a:avLst/>
              <a:gdLst>
                <a:gd name="connsiteX0" fmla="*/ 0 w 1527238"/>
                <a:gd name="connsiteY0" fmla="*/ 152724 h 1893130"/>
                <a:gd name="connsiteX1" fmla="*/ 44732 w 1527238"/>
                <a:gd name="connsiteY1" fmla="*/ 44732 h 1893130"/>
                <a:gd name="connsiteX2" fmla="*/ 152724 w 1527238"/>
                <a:gd name="connsiteY2" fmla="*/ 0 h 1893130"/>
                <a:gd name="connsiteX3" fmla="*/ 1374514 w 1527238"/>
                <a:gd name="connsiteY3" fmla="*/ 0 h 1893130"/>
                <a:gd name="connsiteX4" fmla="*/ 1482506 w 1527238"/>
                <a:gd name="connsiteY4" fmla="*/ 44732 h 1893130"/>
                <a:gd name="connsiteX5" fmla="*/ 1527238 w 1527238"/>
                <a:gd name="connsiteY5" fmla="*/ 152724 h 1893130"/>
                <a:gd name="connsiteX6" fmla="*/ 1527238 w 1527238"/>
                <a:gd name="connsiteY6" fmla="*/ 1740406 h 1893130"/>
                <a:gd name="connsiteX7" fmla="*/ 1482506 w 1527238"/>
                <a:gd name="connsiteY7" fmla="*/ 1848398 h 1893130"/>
                <a:gd name="connsiteX8" fmla="*/ 1374514 w 1527238"/>
                <a:gd name="connsiteY8" fmla="*/ 1893130 h 1893130"/>
                <a:gd name="connsiteX9" fmla="*/ 152724 w 1527238"/>
                <a:gd name="connsiteY9" fmla="*/ 1893130 h 1893130"/>
                <a:gd name="connsiteX10" fmla="*/ 44732 w 1527238"/>
                <a:gd name="connsiteY10" fmla="*/ 1848398 h 1893130"/>
                <a:gd name="connsiteX11" fmla="*/ 0 w 1527238"/>
                <a:gd name="connsiteY11" fmla="*/ 1740406 h 1893130"/>
                <a:gd name="connsiteX12" fmla="*/ 0 w 1527238"/>
                <a:gd name="connsiteY12" fmla="*/ 152724 h 189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7238" h="1893130">
                  <a:moveTo>
                    <a:pt x="0" y="152724"/>
                  </a:moveTo>
                  <a:cubicBezTo>
                    <a:pt x="0" y="112219"/>
                    <a:pt x="16091" y="73373"/>
                    <a:pt x="44732" y="44732"/>
                  </a:cubicBezTo>
                  <a:cubicBezTo>
                    <a:pt x="73373" y="16091"/>
                    <a:pt x="112219" y="0"/>
                    <a:pt x="152724" y="0"/>
                  </a:cubicBezTo>
                  <a:lnTo>
                    <a:pt x="1374514" y="0"/>
                  </a:lnTo>
                  <a:cubicBezTo>
                    <a:pt x="1415019" y="0"/>
                    <a:pt x="1453865" y="16091"/>
                    <a:pt x="1482506" y="44732"/>
                  </a:cubicBezTo>
                  <a:cubicBezTo>
                    <a:pt x="1511147" y="73373"/>
                    <a:pt x="1527238" y="112219"/>
                    <a:pt x="1527238" y="152724"/>
                  </a:cubicBezTo>
                  <a:lnTo>
                    <a:pt x="1527238" y="1740406"/>
                  </a:lnTo>
                  <a:cubicBezTo>
                    <a:pt x="1527238" y="1780911"/>
                    <a:pt x="1511147" y="1819757"/>
                    <a:pt x="1482506" y="1848398"/>
                  </a:cubicBezTo>
                  <a:cubicBezTo>
                    <a:pt x="1453865" y="1877039"/>
                    <a:pt x="1415019" y="1893130"/>
                    <a:pt x="1374514" y="1893130"/>
                  </a:cubicBezTo>
                  <a:lnTo>
                    <a:pt x="152724" y="1893130"/>
                  </a:lnTo>
                  <a:cubicBezTo>
                    <a:pt x="112219" y="1893130"/>
                    <a:pt x="73373" y="1877039"/>
                    <a:pt x="44732" y="1848398"/>
                  </a:cubicBezTo>
                  <a:cubicBezTo>
                    <a:pt x="16091" y="1819757"/>
                    <a:pt x="0" y="1780911"/>
                    <a:pt x="0" y="1740406"/>
                  </a:cubicBezTo>
                  <a:lnTo>
                    <a:pt x="0" y="152724"/>
                  </a:lnTo>
                  <a:close/>
                </a:path>
              </a:pathLst>
            </a:custGeom>
            <a:solidFill>
              <a:schemeClr val="accent1">
                <a:lumMod val="20000"/>
                <a:lumOff val="80000"/>
                <a:alpha val="90000"/>
              </a:schemeClr>
            </a:solidFill>
            <a:ln>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56408" tIns="48788" rIns="56408" bIns="48788" spcCol="1270" anchor="ctr"/>
            <a:lstStyle/>
            <a:p>
              <a:pPr algn="ctr" defTabSz="533387">
                <a:lnSpc>
                  <a:spcPct val="90000"/>
                </a:lnSpc>
                <a:spcAft>
                  <a:spcPct val="35000"/>
                </a:spcAft>
                <a:defRPr/>
              </a:pPr>
              <a:r>
                <a:rPr lang="en-US" sz="1600" dirty="0">
                  <a:solidFill>
                    <a:prstClr val="black"/>
                  </a:solidFill>
                </a:rPr>
                <a:t>Goals: Improved outcomes for parent(s), children, and other family members; better parenting and family functioning</a:t>
              </a:r>
            </a:p>
          </p:txBody>
        </p:sp>
      </p:grpSp>
      <p:sp>
        <p:nvSpPr>
          <p:cNvPr id="24" name="Rectangle 23"/>
          <p:cNvSpPr/>
          <p:nvPr/>
        </p:nvSpPr>
        <p:spPr>
          <a:xfrm>
            <a:off x="4458219" y="6459824"/>
            <a:ext cx="7375193" cy="307777"/>
          </a:xfrm>
          <a:prstGeom prst="rect">
            <a:avLst/>
          </a:prstGeom>
        </p:spPr>
        <p:txBody>
          <a:bodyPr wrap="square">
            <a:spAutoFit/>
          </a:bodyPr>
          <a:lstStyle/>
          <a:p>
            <a:r>
              <a:rPr lang="en-US" sz="1400" dirty="0">
                <a:solidFill>
                  <a:prstClr val="black"/>
                </a:solidFill>
              </a:rPr>
              <a:t>(Werner et al., 2007; Substance Abuse and Mental Health Services Administration, 2009)</a:t>
            </a:r>
          </a:p>
        </p:txBody>
      </p:sp>
    </p:spTree>
    <p:extLst>
      <p:ext uri="{BB962C8B-B14F-4D97-AF65-F5344CB8AC3E}">
        <p14:creationId xmlns:p14="http://schemas.microsoft.com/office/powerpoint/2010/main" val="1104708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7882" y="1359475"/>
            <a:ext cx="5405718" cy="3813858"/>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0" y="5475009"/>
            <a:ext cx="12192000" cy="848557"/>
            <a:chOff x="0" y="5603634"/>
            <a:chExt cx="12505764" cy="877978"/>
          </a:xfrm>
          <a:solidFill>
            <a:srgbClr val="0F4162"/>
          </a:solidFill>
        </p:grpSpPr>
        <p:sp>
          <p:nvSpPr>
            <p:cNvPr id="3" name="Rectangle 2"/>
            <p:cNvSpPr/>
            <p:nvPr/>
          </p:nvSpPr>
          <p:spPr>
            <a:xfrm>
              <a:off x="0" y="5603634"/>
              <a:ext cx="12505764" cy="877978"/>
            </a:xfrm>
            <a:prstGeom prst="rect">
              <a:avLst/>
            </a:prstGeom>
            <a:solidFill>
              <a:srgbClr val="0F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dirty="0">
                <a:solidFill>
                  <a:prstClr val="white"/>
                </a:solidFill>
              </a:endParaRPr>
            </a:p>
          </p:txBody>
        </p:sp>
        <p:sp>
          <p:nvSpPr>
            <p:cNvPr id="10" name="Rectangle 9"/>
            <p:cNvSpPr/>
            <p:nvPr/>
          </p:nvSpPr>
          <p:spPr>
            <a:xfrm>
              <a:off x="362263" y="5603634"/>
              <a:ext cx="12143501" cy="843887"/>
            </a:xfrm>
            <a:prstGeom prst="rect">
              <a:avLst/>
            </a:prstGeom>
            <a:solidFill>
              <a:srgbClr val="0F4162"/>
            </a:solidFill>
          </p:spPr>
          <p:txBody>
            <a:bodyPr wrap="square" tIns="91440">
              <a:spAutoFit/>
            </a:bodyPr>
            <a:lstStyle/>
            <a:p>
              <a:pPr algn="ctr"/>
              <a:r>
                <a:rPr lang="en-US" sz="2200" dirty="0">
                  <a:solidFill>
                    <a:schemeClr val="bg1"/>
                  </a:solidFill>
                </a:rPr>
                <a:t>About *85% </a:t>
              </a:r>
              <a:r>
                <a:rPr lang="en-US" sz="2200" dirty="0">
                  <a:solidFill>
                    <a:prstClr val="white"/>
                  </a:solidFill>
                  <a:cs typeface="Arial" panose="020B0604020202020204" pitchFamily="34" charset="0"/>
                </a:rPr>
                <a:t>of children in substantiated abuse and neglect cases </a:t>
              </a:r>
              <a:br>
                <a:rPr lang="en-US" sz="2200" dirty="0">
                  <a:solidFill>
                    <a:prstClr val="white"/>
                  </a:solidFill>
                  <a:cs typeface="Arial" panose="020B0604020202020204" pitchFamily="34" charset="0"/>
                </a:rPr>
              </a:br>
              <a:r>
                <a:rPr lang="en-US" sz="2200" dirty="0">
                  <a:solidFill>
                    <a:prstClr val="white"/>
                  </a:solidFill>
                  <a:cs typeface="Arial" panose="020B0604020202020204" pitchFamily="34" charset="0"/>
                </a:rPr>
                <a:t>either stay home or go home.</a:t>
              </a:r>
            </a:p>
          </p:txBody>
        </p:sp>
      </p:grpSp>
      <p:sp>
        <p:nvSpPr>
          <p:cNvPr id="2" name="TextBox 1"/>
          <p:cNvSpPr txBox="1"/>
          <p:nvPr/>
        </p:nvSpPr>
        <p:spPr>
          <a:xfrm>
            <a:off x="9464967" y="6454640"/>
            <a:ext cx="2435680" cy="266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en-US" sz="1400" dirty="0">
                <a:solidFill>
                  <a:prstClr val="black"/>
                </a:solidFill>
              </a:rPr>
              <a:t>(Children’s Bureau, 2013) </a:t>
            </a:r>
          </a:p>
        </p:txBody>
      </p:sp>
      <p:sp>
        <p:nvSpPr>
          <p:cNvPr id="5" name="TextBox 4"/>
          <p:cNvSpPr txBox="1"/>
          <p:nvPr/>
        </p:nvSpPr>
        <p:spPr>
          <a:xfrm>
            <a:off x="308475" y="6434605"/>
            <a:ext cx="8814987" cy="307777"/>
          </a:xfrm>
          <a:prstGeom prst="rect">
            <a:avLst/>
          </a:prstGeom>
          <a:noFill/>
        </p:spPr>
        <p:txBody>
          <a:bodyPr wrap="square" rtlCol="0">
            <a:spAutoFit/>
          </a:bodyPr>
          <a:lstStyle/>
          <a:p>
            <a:r>
              <a:rPr lang="en-US" sz="1400" i="1" dirty="0"/>
              <a:t>*Children and Family Futures created estimate based on Child Welfare Outcomes Report Data </a:t>
            </a:r>
          </a:p>
        </p:txBody>
      </p:sp>
      <p:sp>
        <p:nvSpPr>
          <p:cNvPr id="8" name="Title 7">
            <a:extLst>
              <a:ext uri="{FF2B5EF4-FFF2-40B4-BE49-F238E27FC236}">
                <a16:creationId xmlns:a16="http://schemas.microsoft.com/office/drawing/2014/main" xmlns="" id="{62A9B158-E939-D74D-879D-A2BCE538A1A2}"/>
              </a:ext>
            </a:extLst>
          </p:cNvPr>
          <p:cNvSpPr>
            <a:spLocks noGrp="1"/>
          </p:cNvSpPr>
          <p:nvPr>
            <p:ph type="title"/>
          </p:nvPr>
        </p:nvSpPr>
        <p:spPr/>
        <p:txBody>
          <a:bodyPr/>
          <a:lstStyle/>
          <a:p>
            <a:r>
              <a:rPr lang="en-US" dirty="0">
                <a:solidFill>
                  <a:srgbClr val="FFFFFF"/>
                </a:solidFill>
                <a:cs typeface="Arial" panose="020B0604020202020204" pitchFamily="34" charset="0"/>
              </a:rPr>
              <a:t>Rethinking Family Recovery</a:t>
            </a:r>
            <a:endParaRPr lang="en-US" dirty="0"/>
          </a:p>
        </p:txBody>
      </p:sp>
      <p:sp>
        <p:nvSpPr>
          <p:cNvPr id="14" name="Content Placeholder 13">
            <a:extLst>
              <a:ext uri="{FF2B5EF4-FFF2-40B4-BE49-F238E27FC236}">
                <a16:creationId xmlns:a16="http://schemas.microsoft.com/office/drawing/2014/main" xmlns="" id="{5892442E-5DC9-3248-934D-6980D7DA0EAA}"/>
              </a:ext>
            </a:extLst>
          </p:cNvPr>
          <p:cNvSpPr>
            <a:spLocks noGrp="1"/>
          </p:cNvSpPr>
          <p:nvPr>
            <p:ph idx="1"/>
          </p:nvPr>
        </p:nvSpPr>
        <p:spPr>
          <a:xfrm>
            <a:off x="6172200" y="1680883"/>
            <a:ext cx="5661212" cy="3496236"/>
          </a:xfrm>
        </p:spPr>
        <p:txBody>
          <a:bodyPr/>
          <a:lstStyle/>
          <a:p>
            <a:pPr marL="428625" indent="-428625">
              <a:spcBef>
                <a:spcPts val="600"/>
              </a:spcBef>
              <a:spcAft>
                <a:spcPts val="600"/>
              </a:spcAft>
            </a:pPr>
            <a:r>
              <a:rPr lang="en-US" dirty="0">
                <a:solidFill>
                  <a:prstClr val="black"/>
                </a:solidFill>
                <a:cs typeface="Arial" panose="020B0604020202020204" pitchFamily="34" charset="0"/>
              </a:rPr>
              <a:t>Parents’ recovery occurs in the context of family relationships</a:t>
            </a:r>
          </a:p>
          <a:p>
            <a:pPr marL="428625" indent="-428625">
              <a:spcBef>
                <a:spcPts val="600"/>
              </a:spcBef>
              <a:spcAft>
                <a:spcPts val="600"/>
              </a:spcAft>
            </a:pPr>
            <a:r>
              <a:rPr lang="en-US" dirty="0">
                <a:solidFill>
                  <a:prstClr val="black"/>
                </a:solidFill>
                <a:cs typeface="Arial" panose="020B0604020202020204" pitchFamily="34" charset="0"/>
              </a:rPr>
              <a:t>Services that strengthen families and support parent-child relationships help keep children safe</a:t>
            </a:r>
          </a:p>
          <a:p>
            <a:endParaRPr lang="en-US" dirty="0"/>
          </a:p>
          <a:p>
            <a:endParaRPr lang="en-US" dirty="0"/>
          </a:p>
        </p:txBody>
      </p:sp>
    </p:spTree>
    <p:extLst>
      <p:ext uri="{BB962C8B-B14F-4D97-AF65-F5344CB8AC3E}">
        <p14:creationId xmlns:p14="http://schemas.microsoft.com/office/powerpoint/2010/main" val="257158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35749" y="1212708"/>
            <a:ext cx="3483796" cy="5010912"/>
          </a:xfrm>
          <a:prstGeom prst="rect">
            <a:avLst/>
          </a:prstGeom>
        </p:spPr>
      </p:pic>
      <p:pic>
        <p:nvPicPr>
          <p:cNvPr id="3" name="Picture 2">
            <a:extLst>
              <a:ext uri="{C183D7F6-B498-43B3-948B-1728B52AA6E4}">
                <adec:decorative xmlns:adec="http://schemas.microsoft.com/office/drawing/2017/decorative" xmlns=""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4800" y="1210235"/>
            <a:ext cx="3494315" cy="5013385"/>
          </a:xfrm>
          <a:prstGeom prst="rect">
            <a:avLst/>
          </a:prstGeom>
        </p:spPr>
      </p:pic>
      <p:pic>
        <p:nvPicPr>
          <p:cNvPr id="4" name="Picture 3">
            <a:extLst>
              <a:ext uri="{C183D7F6-B498-43B3-948B-1728B52AA6E4}">
                <adec:decorative xmlns:adec="http://schemas.microsoft.com/office/drawing/2017/decorative" xmlns=""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61345" y="1212708"/>
            <a:ext cx="3994200" cy="5010912"/>
          </a:xfrm>
          <a:prstGeom prst="rect">
            <a:avLst/>
          </a:prstGeom>
        </p:spPr>
      </p:pic>
      <p:sp>
        <p:nvSpPr>
          <p:cNvPr id="8" name="TextBox 7"/>
          <p:cNvSpPr txBox="1"/>
          <p:nvPr/>
        </p:nvSpPr>
        <p:spPr>
          <a:xfrm>
            <a:off x="4712785" y="4076254"/>
            <a:ext cx="2926080" cy="2276856"/>
          </a:xfrm>
          <a:prstGeom prst="rect">
            <a:avLst/>
          </a:prstGeom>
          <a:solidFill>
            <a:schemeClr val="accent1">
              <a:lumMod val="40000"/>
              <a:lumOff val="60000"/>
              <a:alpha val="90000"/>
            </a:schemeClr>
          </a:solidFill>
        </p:spPr>
        <p:txBody>
          <a:bodyPr wrap="square" rtlCol="0">
            <a:spAutoFit/>
          </a:bodyPr>
          <a:lstStyle/>
          <a:p>
            <a:pPr>
              <a:spcAft>
                <a:spcPts val="300"/>
              </a:spcAft>
            </a:pPr>
            <a:r>
              <a:rPr lang="en-US" sz="2400" dirty="0">
                <a:solidFill>
                  <a:srgbClr val="4A66AC">
                    <a:lumMod val="50000"/>
                  </a:srgbClr>
                </a:solidFill>
                <a:latin typeface="+mj-lt"/>
              </a:rPr>
              <a:t>FAMILY</a:t>
            </a:r>
          </a:p>
          <a:p>
            <a:pPr marL="194310" indent="-19431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Basic necessities</a:t>
            </a:r>
          </a:p>
          <a:p>
            <a:pPr marL="194310" indent="-19431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Employment</a:t>
            </a:r>
          </a:p>
          <a:p>
            <a:pPr marL="194310" indent="-19431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Housing </a:t>
            </a:r>
          </a:p>
          <a:p>
            <a:pPr marL="194310" indent="-19431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Childcare</a:t>
            </a:r>
          </a:p>
          <a:p>
            <a:pPr marL="194310" indent="-19431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Transportation</a:t>
            </a:r>
          </a:p>
          <a:p>
            <a:pPr marL="194310" indent="-19431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Family counseling</a:t>
            </a:r>
          </a:p>
          <a:p>
            <a:pPr marL="194310" indent="-194310">
              <a:buFont typeface="Arial" panose="020B0604020202020204" pitchFamily="34" charset="0"/>
              <a:buChar char="•"/>
            </a:pPr>
            <a:r>
              <a:rPr lang="en-US" sz="1600" dirty="0">
                <a:latin typeface="Arial" panose="020B0604020202020204" pitchFamily="34" charset="0"/>
                <a:cs typeface="Arial" panose="020B0604020202020204" pitchFamily="34" charset="0"/>
              </a:rPr>
              <a:t>Specialized parenting</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8905672" y="4076254"/>
            <a:ext cx="2926080" cy="2276856"/>
          </a:xfrm>
          <a:prstGeom prst="rect">
            <a:avLst/>
          </a:prstGeom>
          <a:solidFill>
            <a:schemeClr val="accent1">
              <a:lumMod val="40000"/>
              <a:lumOff val="60000"/>
              <a:alpha val="90000"/>
            </a:schemeClr>
          </a:solidFill>
        </p:spPr>
        <p:txBody>
          <a:bodyPr wrap="square" rtlCol="0">
            <a:spAutoFit/>
          </a:bodyPr>
          <a:lstStyle/>
          <a:p>
            <a:pPr>
              <a:spcAft>
                <a:spcPts val="300"/>
              </a:spcAft>
            </a:pPr>
            <a:r>
              <a:rPr lang="en-US" sz="2400" dirty="0">
                <a:solidFill>
                  <a:srgbClr val="4A66AC">
                    <a:lumMod val="50000"/>
                  </a:srgbClr>
                </a:solidFill>
                <a:latin typeface="+mj-lt"/>
              </a:rPr>
              <a:t>CHILD</a:t>
            </a:r>
          </a:p>
          <a:p>
            <a:pPr marL="194310" indent="-19431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Well-being/behavior</a:t>
            </a:r>
          </a:p>
          <a:p>
            <a:pPr marL="194310" indent="-19431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Development/health</a:t>
            </a:r>
          </a:p>
          <a:p>
            <a:pPr marL="194310" indent="-19431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School readiness</a:t>
            </a:r>
          </a:p>
          <a:p>
            <a:pPr marL="194310" indent="-19431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Trauma</a:t>
            </a:r>
          </a:p>
          <a:p>
            <a:pPr marL="194310" indent="-19431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Mental health</a:t>
            </a:r>
          </a:p>
          <a:p>
            <a:pPr marL="194310" indent="-19431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Adolescent substance use</a:t>
            </a:r>
          </a:p>
          <a:p>
            <a:pPr marL="194310" indent="-19431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At-risk youth prevention</a:t>
            </a:r>
          </a:p>
        </p:txBody>
      </p:sp>
      <p:sp>
        <p:nvSpPr>
          <p:cNvPr id="11" name="TextBox 10"/>
          <p:cNvSpPr txBox="1"/>
          <p:nvPr/>
        </p:nvSpPr>
        <p:spPr>
          <a:xfrm>
            <a:off x="298012" y="4076254"/>
            <a:ext cx="2926080" cy="2276856"/>
          </a:xfrm>
          <a:prstGeom prst="rect">
            <a:avLst/>
          </a:prstGeom>
          <a:solidFill>
            <a:schemeClr val="accent1">
              <a:lumMod val="40000"/>
              <a:lumOff val="60000"/>
              <a:alpha val="90000"/>
            </a:schemeClr>
          </a:solidFill>
        </p:spPr>
        <p:txBody>
          <a:bodyPr wrap="square" rtlCol="0">
            <a:spAutoFit/>
          </a:bodyPr>
          <a:lstStyle/>
          <a:p>
            <a:pPr>
              <a:spcAft>
                <a:spcPts val="300"/>
              </a:spcAft>
            </a:pPr>
            <a:r>
              <a:rPr lang="en-US" sz="2400" dirty="0">
                <a:solidFill>
                  <a:srgbClr val="4A66AC">
                    <a:lumMod val="50000"/>
                  </a:srgbClr>
                </a:solidFill>
                <a:latin typeface="+mj-lt"/>
              </a:rPr>
              <a:t>PARENTS</a:t>
            </a:r>
          </a:p>
          <a:p>
            <a:pPr marL="194310" indent="-194310">
              <a:lnSpc>
                <a:spcPct val="90000"/>
              </a:lnSpc>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Parenting skills and competencies</a:t>
            </a:r>
          </a:p>
          <a:p>
            <a:pPr marL="194310" indent="-194310">
              <a:lnSpc>
                <a:spcPct val="90000"/>
              </a:lnSpc>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Family connections and resources</a:t>
            </a:r>
          </a:p>
          <a:p>
            <a:pPr marL="194310" indent="-194310">
              <a:lnSpc>
                <a:spcPct val="90000"/>
              </a:lnSpc>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Parental mental health</a:t>
            </a:r>
          </a:p>
          <a:p>
            <a:pPr marL="194310" indent="-194310">
              <a:lnSpc>
                <a:spcPct val="90000"/>
              </a:lnSpc>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Medication management</a:t>
            </a:r>
          </a:p>
          <a:p>
            <a:pPr marL="194310" indent="-194310">
              <a:lnSpc>
                <a:spcPct val="90000"/>
              </a:lnSpc>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Parental substance use</a:t>
            </a:r>
          </a:p>
          <a:p>
            <a:pPr marL="194310" indent="-194310">
              <a:lnSpc>
                <a:spcPct val="90000"/>
              </a:lnSpc>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Domestic violence</a:t>
            </a:r>
          </a:p>
        </p:txBody>
      </p:sp>
      <p:sp>
        <p:nvSpPr>
          <p:cNvPr id="13" name="TextBox 12"/>
          <p:cNvSpPr txBox="1"/>
          <p:nvPr/>
        </p:nvSpPr>
        <p:spPr>
          <a:xfrm>
            <a:off x="8091119" y="6451611"/>
            <a:ext cx="3684024" cy="307777"/>
          </a:xfrm>
          <a:prstGeom prst="rect">
            <a:avLst/>
          </a:prstGeom>
          <a:noFill/>
        </p:spPr>
        <p:txBody>
          <a:bodyPr wrap="square" rtlCol="0">
            <a:spAutoFit/>
          </a:bodyPr>
          <a:lstStyle/>
          <a:p>
            <a:r>
              <a:rPr lang="en-US" sz="1400" dirty="0"/>
              <a:t>(Werner, Young, Dennis, &amp; </a:t>
            </a:r>
            <a:r>
              <a:rPr lang="en-US" sz="1400" dirty="0" err="1"/>
              <a:t>Amatetti</a:t>
            </a:r>
            <a:r>
              <a:rPr lang="en-US" sz="1400" dirty="0"/>
              <a:t>, 2007)</a:t>
            </a:r>
          </a:p>
        </p:txBody>
      </p:sp>
      <p:sp>
        <p:nvSpPr>
          <p:cNvPr id="2" name="Title 1">
            <a:extLst>
              <a:ext uri="{FF2B5EF4-FFF2-40B4-BE49-F238E27FC236}">
                <a16:creationId xmlns:a16="http://schemas.microsoft.com/office/drawing/2014/main" xmlns="" id="{DC542F31-3461-8641-9ED5-E8E8722F47ED}"/>
              </a:ext>
            </a:extLst>
          </p:cNvPr>
          <p:cNvSpPr>
            <a:spLocks noGrp="1"/>
          </p:cNvSpPr>
          <p:nvPr>
            <p:ph type="title"/>
          </p:nvPr>
        </p:nvSpPr>
        <p:spPr/>
        <p:txBody>
          <a:bodyPr/>
          <a:lstStyle/>
          <a:p>
            <a:r>
              <a:rPr lang="en-US" dirty="0"/>
              <a:t>Family Recovery Is More Than Treatment Completion</a:t>
            </a:r>
          </a:p>
        </p:txBody>
      </p:sp>
    </p:spTree>
    <p:extLst>
      <p:ext uri="{BB962C8B-B14F-4D97-AF65-F5344CB8AC3E}">
        <p14:creationId xmlns:p14="http://schemas.microsoft.com/office/powerpoint/2010/main" val="38324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20707256"/>
              </p:ext>
            </p:extLst>
          </p:nvPr>
        </p:nvGraphicFramePr>
        <p:xfrm>
          <a:off x="138370" y="1051901"/>
          <a:ext cx="11881177" cy="5339358"/>
        </p:xfrm>
        <a:graphic>
          <a:graphicData uri="http://schemas.openxmlformats.org/drawingml/2006/table">
            <a:tbl>
              <a:tblPr firstRow="1" firstCol="1" bandRow="1"/>
              <a:tblGrid>
                <a:gridCol w="3050789">
                  <a:extLst>
                    <a:ext uri="{9D8B030D-6E8A-4147-A177-3AD203B41FA5}">
                      <a16:colId xmlns:a16="http://schemas.microsoft.com/office/drawing/2014/main" xmlns="" val="20000"/>
                    </a:ext>
                  </a:extLst>
                </a:gridCol>
                <a:gridCol w="4238709">
                  <a:extLst>
                    <a:ext uri="{9D8B030D-6E8A-4147-A177-3AD203B41FA5}">
                      <a16:colId xmlns:a16="http://schemas.microsoft.com/office/drawing/2014/main" xmlns="" val="20001"/>
                    </a:ext>
                  </a:extLst>
                </a:gridCol>
                <a:gridCol w="513379">
                  <a:extLst>
                    <a:ext uri="{9D8B030D-6E8A-4147-A177-3AD203B41FA5}">
                      <a16:colId xmlns:a16="http://schemas.microsoft.com/office/drawing/2014/main" xmlns="" val="20002"/>
                    </a:ext>
                  </a:extLst>
                </a:gridCol>
                <a:gridCol w="4078300">
                  <a:extLst>
                    <a:ext uri="{9D8B030D-6E8A-4147-A177-3AD203B41FA5}">
                      <a16:colId xmlns:a16="http://schemas.microsoft.com/office/drawing/2014/main" xmlns="" val="20003"/>
                    </a:ext>
                  </a:extLst>
                </a:gridCol>
              </a:tblGrid>
              <a:tr h="767358">
                <a:tc>
                  <a:txBody>
                    <a:bodyPr/>
                    <a:lstStyle/>
                    <a:p>
                      <a:pPr marL="57150" marR="0" algn="ctr">
                        <a:lnSpc>
                          <a:spcPct val="100000"/>
                        </a:lnSpc>
                        <a:spcBef>
                          <a:spcPts val="0"/>
                        </a:spcBef>
                        <a:spcAft>
                          <a:spcPts val="0"/>
                        </a:spcAft>
                      </a:pPr>
                      <a:r>
                        <a:rPr lang="en-US" sz="1600" b="1" dirty="0">
                          <a:solidFill>
                            <a:schemeClr val="bg1"/>
                          </a:solidFill>
                          <a:effectLst/>
                          <a:latin typeface="+mj-lt"/>
                          <a:ea typeface="Calibri" panose="020F0502020204030204" pitchFamily="34" charset="0"/>
                          <a:cs typeface="Calibri" panose="020F0502020204030204" pitchFamily="34" charset="0"/>
                        </a:rPr>
                        <a:t>Defining parent progress </a:t>
                      </a:r>
                      <a:br>
                        <a:rPr lang="en-US" sz="1600" b="1" dirty="0">
                          <a:solidFill>
                            <a:schemeClr val="bg1"/>
                          </a:solidFill>
                          <a:effectLst/>
                          <a:latin typeface="+mj-lt"/>
                          <a:ea typeface="Calibri" panose="020F0502020204030204" pitchFamily="34" charset="0"/>
                          <a:cs typeface="Calibri" panose="020F0502020204030204" pitchFamily="34" charset="0"/>
                        </a:rPr>
                      </a:br>
                      <a:r>
                        <a:rPr lang="en-US" sz="1600" b="1" dirty="0">
                          <a:solidFill>
                            <a:schemeClr val="bg1"/>
                          </a:solidFill>
                          <a:effectLst/>
                          <a:latin typeface="+mj-lt"/>
                          <a:ea typeface="Calibri" panose="020F0502020204030204" pitchFamily="34" charset="0"/>
                          <a:cs typeface="Calibri" panose="020F0502020204030204" pitchFamily="34" charset="0"/>
                        </a:rPr>
                        <a:t>and success:</a:t>
                      </a:r>
                      <a:endParaRPr lang="en-US" sz="1600" dirty="0">
                        <a:solidFill>
                          <a:schemeClr val="bg1"/>
                        </a:solidFill>
                        <a:effectLst/>
                        <a:latin typeface="+mj-lt"/>
                        <a:ea typeface="Calibri" panose="020F0502020204030204" pitchFamily="34" charset="0"/>
                        <a:cs typeface="Calibri" panose="020F0502020204030204" pitchFamily="34"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4263"/>
                    </a:solidFill>
                  </a:tcPr>
                </a:tc>
                <a:tc>
                  <a:txBody>
                    <a:bodyPr/>
                    <a:lstStyle/>
                    <a:p>
                      <a:pPr marL="57150" marR="0" algn="ctr">
                        <a:lnSpc>
                          <a:spcPct val="100000"/>
                        </a:lnSpc>
                        <a:spcBef>
                          <a:spcPts val="0"/>
                        </a:spcBef>
                        <a:spcAft>
                          <a:spcPts val="0"/>
                        </a:spcAft>
                      </a:pPr>
                      <a:r>
                        <a:rPr lang="en-US" sz="1600" dirty="0">
                          <a:solidFill>
                            <a:srgbClr val="000000"/>
                          </a:solidFill>
                          <a:effectLst/>
                          <a:latin typeface="+mn-lt"/>
                          <a:ea typeface="Calibri" panose="020F0502020204030204" pitchFamily="34" charset="0"/>
                          <a:cs typeface="Calibri" panose="020F0502020204030204" pitchFamily="34" charset="0"/>
                        </a:rPr>
                        <a:t>From compliance and attendance</a:t>
                      </a:r>
                      <a:r>
                        <a:rPr lang="en-US" sz="1600" baseline="0" dirty="0">
                          <a:solidFill>
                            <a:srgbClr val="000000"/>
                          </a:solidFill>
                          <a:effectLst/>
                          <a:latin typeface="+mn-lt"/>
                          <a:ea typeface="Calibri" panose="020F0502020204030204" pitchFamily="34" charset="0"/>
                          <a:cs typeface="Calibri" panose="020F0502020204030204" pitchFamily="34" charset="0"/>
                        </a:rPr>
                        <a:t> to …</a:t>
                      </a:r>
                      <a:endParaRPr lang="en-US" sz="1600" dirty="0">
                        <a:solidFill>
                          <a:srgbClr val="000000"/>
                        </a:solidFill>
                        <a:effectLst/>
                        <a:latin typeface="+mn-lt"/>
                        <a:ea typeface="Calibri" panose="020F0502020204030204" pitchFamily="34" charset="0"/>
                        <a:cs typeface="Calibri" panose="020F0502020204030204" pitchFamily="34" charset="0"/>
                      </a:endParaRPr>
                    </a:p>
                  </a:txBody>
                  <a:tcPr marL="1828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b="1" dirty="0">
                        <a:solidFill>
                          <a:srgbClr val="000000"/>
                        </a:solidFill>
                        <a:effectLst/>
                        <a:latin typeface="Tw Cen MT" panose="020B0602020104020603" pitchFamily="34" charset="0"/>
                        <a:ea typeface="Calibri" panose="020F0502020204030204" pitchFamily="34" charset="0"/>
                        <a:cs typeface="Calibri" panose="020F0502020204030204" pitchFamily="34" charset="0"/>
                      </a:endParaRPr>
                    </a:p>
                  </a:txBody>
                  <a:tcPr marL="1828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600" dirty="0">
                          <a:solidFill>
                            <a:schemeClr val="bg1"/>
                          </a:solidFill>
                          <a:effectLst/>
                          <a:latin typeface="+mj-lt"/>
                          <a:ea typeface="Calibri" panose="020F0502020204030204" pitchFamily="34" charset="0"/>
                          <a:cs typeface="Calibri" panose="020F0502020204030204" pitchFamily="34" charset="0"/>
                        </a:rPr>
                        <a:t>desired behavioral changes </a:t>
                      </a:r>
                    </a:p>
                  </a:txBody>
                  <a:tcPr marL="0" marR="0" marT="18288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A90"/>
                    </a:solidFill>
                  </a:tcPr>
                </a:tc>
                <a:extLst>
                  <a:ext uri="{0D108BD9-81ED-4DB2-BD59-A6C34878D82A}">
                    <a16:rowId xmlns:a16="http://schemas.microsoft.com/office/drawing/2014/main" xmlns="" val="10000"/>
                  </a:ext>
                </a:extLst>
              </a:tr>
              <a:tr h="822960">
                <a:tc>
                  <a:txBody>
                    <a:bodyPr/>
                    <a:lstStyle/>
                    <a:p>
                      <a:pPr marL="57150" marR="0" algn="ctr">
                        <a:lnSpc>
                          <a:spcPct val="100000"/>
                        </a:lnSpc>
                        <a:spcBef>
                          <a:spcPts val="0"/>
                        </a:spcBef>
                        <a:spcAft>
                          <a:spcPts val="0"/>
                        </a:spcAft>
                      </a:pPr>
                      <a:r>
                        <a:rPr lang="en-US" sz="1600" b="1" dirty="0">
                          <a:solidFill>
                            <a:schemeClr val="bg1"/>
                          </a:solidFill>
                          <a:effectLst/>
                          <a:latin typeface="+mj-lt"/>
                          <a:ea typeface="Calibri" panose="020F0502020204030204" pitchFamily="34" charset="0"/>
                          <a:cs typeface="Calibri" panose="020F0502020204030204" pitchFamily="34" charset="0"/>
                        </a:rPr>
                        <a:t>Changing the language used:</a:t>
                      </a:r>
                      <a:endParaRPr lang="en-US" sz="1600" dirty="0">
                        <a:solidFill>
                          <a:schemeClr val="bg1"/>
                        </a:solidFill>
                        <a:effectLst/>
                        <a:latin typeface="+mj-lt"/>
                        <a:ea typeface="Calibri" panose="020F0502020204030204" pitchFamily="34" charset="0"/>
                        <a:cs typeface="Calibri" panose="020F0502020204030204" pitchFamily="34"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4263"/>
                    </a:solidFill>
                  </a:tcPr>
                </a:tc>
                <a:tc>
                  <a:txBody>
                    <a:bodyPr/>
                    <a:lstStyle/>
                    <a:p>
                      <a:pPr marL="57150" marR="0" algn="ctr">
                        <a:lnSpc>
                          <a:spcPct val="100000"/>
                        </a:lnSpc>
                        <a:spcBef>
                          <a:spcPts val="0"/>
                        </a:spcBef>
                        <a:spcAft>
                          <a:spcPts val="0"/>
                        </a:spcAft>
                      </a:pPr>
                      <a:r>
                        <a:rPr lang="en-US" sz="1600" dirty="0">
                          <a:solidFill>
                            <a:srgbClr val="000000"/>
                          </a:solidFill>
                          <a:effectLst/>
                          <a:latin typeface="+mn-lt"/>
                          <a:ea typeface="Calibri" panose="020F0502020204030204" pitchFamily="34" charset="0"/>
                          <a:cs typeface="Calibri" panose="020F0502020204030204" pitchFamily="34" charset="0"/>
                        </a:rPr>
                        <a:t>From visitation to …</a:t>
                      </a:r>
                    </a:p>
                    <a:p>
                      <a:pPr marL="57150" marR="0" algn="ctr">
                        <a:lnSpc>
                          <a:spcPct val="100000"/>
                        </a:lnSpc>
                        <a:spcBef>
                          <a:spcPts val="0"/>
                        </a:spcBef>
                        <a:spcAft>
                          <a:spcPts val="0"/>
                        </a:spcAft>
                      </a:pPr>
                      <a:r>
                        <a:rPr lang="en-US" sz="1600" dirty="0">
                          <a:solidFill>
                            <a:srgbClr val="000000"/>
                          </a:solidFill>
                          <a:effectLst/>
                          <a:latin typeface="+mn-lt"/>
                          <a:ea typeface="Calibri" panose="020F0502020204030204" pitchFamily="34" charset="0"/>
                          <a:cs typeface="Calibri" panose="020F0502020204030204" pitchFamily="34" charset="0"/>
                        </a:rPr>
                        <a:t>From relapse</a:t>
                      </a:r>
                      <a:r>
                        <a:rPr lang="en-US" sz="1600" baseline="0" dirty="0">
                          <a:solidFill>
                            <a:srgbClr val="000000"/>
                          </a:solidFill>
                          <a:effectLst/>
                          <a:latin typeface="+mn-lt"/>
                          <a:ea typeface="Calibri" panose="020F0502020204030204" pitchFamily="34" charset="0"/>
                          <a:cs typeface="Calibri" panose="020F0502020204030204" pitchFamily="34" charset="0"/>
                        </a:rPr>
                        <a:t> to …</a:t>
                      </a:r>
                      <a:endParaRPr lang="en-US" sz="1600" dirty="0">
                        <a:solidFill>
                          <a:srgbClr val="000000"/>
                        </a:solidFill>
                        <a:effectLst/>
                        <a:latin typeface="+mn-lt"/>
                        <a:ea typeface="Calibri" panose="020F0502020204030204" pitchFamily="34" charset="0"/>
                        <a:cs typeface="Calibri" panose="020F0502020204030204" pitchFamily="34" charset="0"/>
                      </a:endParaRPr>
                    </a:p>
                    <a:p>
                      <a:pPr marL="57150" marR="0" algn="ctr">
                        <a:lnSpc>
                          <a:spcPct val="100000"/>
                        </a:lnSpc>
                        <a:spcBef>
                          <a:spcPts val="0"/>
                        </a:spcBef>
                        <a:spcAft>
                          <a:spcPts val="0"/>
                        </a:spcAft>
                      </a:pPr>
                      <a:r>
                        <a:rPr lang="en-US" sz="1600" dirty="0">
                          <a:solidFill>
                            <a:srgbClr val="000000"/>
                          </a:solidFill>
                          <a:effectLst/>
                          <a:latin typeface="+mn-lt"/>
                          <a:ea typeface="Calibri" panose="020F0502020204030204" pitchFamily="34" charset="0"/>
                          <a:cs typeface="Calibri" panose="020F0502020204030204" pitchFamily="34" charset="0"/>
                        </a:rPr>
                        <a:t>From clean time to …</a:t>
                      </a:r>
                    </a:p>
                  </a:txBody>
                  <a:tcPr marL="182880" marT="91440" marB="9144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b="1" dirty="0">
                        <a:solidFill>
                          <a:srgbClr val="000000"/>
                        </a:solidFill>
                        <a:effectLst/>
                        <a:latin typeface="Tw Cen MT" panose="020B0602020104020603" pitchFamily="34" charset="0"/>
                        <a:ea typeface="Calibri" panose="020F0502020204030204" pitchFamily="34" charset="0"/>
                        <a:cs typeface="Calibri" panose="020F0502020204030204" pitchFamily="34" charset="0"/>
                      </a:endParaRPr>
                    </a:p>
                    <a:p>
                      <a:pPr marL="57150" marR="0">
                        <a:lnSpc>
                          <a:spcPct val="100000"/>
                        </a:lnSpc>
                        <a:spcBef>
                          <a:spcPts val="0"/>
                        </a:spcBef>
                        <a:spcAft>
                          <a:spcPts val="0"/>
                        </a:spcAft>
                      </a:pPr>
                      <a:endParaRPr lang="en-US" sz="1600" b="1" dirty="0">
                        <a:solidFill>
                          <a:srgbClr val="000000"/>
                        </a:solidFill>
                        <a:effectLst/>
                        <a:latin typeface="Tw Cen MT" panose="020B0602020104020603" pitchFamily="34" charset="0"/>
                        <a:ea typeface="Calibri" panose="020F0502020204030204" pitchFamily="34" charset="0"/>
                        <a:cs typeface="Calibri" panose="020F0502020204030204" pitchFamily="34" charset="0"/>
                      </a:endParaRPr>
                    </a:p>
                  </a:txBody>
                  <a:tcPr marL="182880" marT="91440" marB="9144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600" dirty="0">
                          <a:solidFill>
                            <a:schemeClr val="bg1"/>
                          </a:solidFill>
                          <a:effectLst/>
                          <a:latin typeface="+mj-lt"/>
                          <a:ea typeface="Calibri" panose="020F0502020204030204" pitchFamily="34" charset="0"/>
                          <a:cs typeface="Calibri" panose="020F0502020204030204" pitchFamily="34" charset="0"/>
                        </a:rPr>
                        <a:t>parenting time lapse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effectLst/>
                          <a:latin typeface="+mj-lt"/>
                          <a:ea typeface="Calibri" panose="020F0502020204030204" pitchFamily="34" charset="0"/>
                          <a:cs typeface="Calibri" panose="020F0502020204030204" pitchFamily="34" charset="0"/>
                        </a:rPr>
                        <a:t>sustained recovery </a:t>
                      </a:r>
                    </a:p>
                  </a:txBody>
                  <a:tcPr marL="0" marR="0" marT="91440" marB="9144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B90"/>
                    </a:solidFill>
                  </a:tcPr>
                </a:tc>
                <a:extLst>
                  <a:ext uri="{0D108BD9-81ED-4DB2-BD59-A6C34878D82A}">
                    <a16:rowId xmlns:a16="http://schemas.microsoft.com/office/drawing/2014/main" xmlns="" val="10001"/>
                  </a:ext>
                </a:extLst>
              </a:tr>
              <a:tr h="731520">
                <a:tc>
                  <a:txBody>
                    <a:bodyPr/>
                    <a:lstStyle/>
                    <a:p>
                      <a:pPr marL="57150" marR="0" algn="ctr">
                        <a:lnSpc>
                          <a:spcPct val="100000"/>
                        </a:lnSpc>
                        <a:spcBef>
                          <a:spcPts val="0"/>
                        </a:spcBef>
                        <a:spcAft>
                          <a:spcPts val="0"/>
                        </a:spcAft>
                      </a:pPr>
                      <a:r>
                        <a:rPr lang="en-US" sz="1600" b="1" dirty="0">
                          <a:solidFill>
                            <a:schemeClr val="bg1"/>
                          </a:solidFill>
                          <a:effectLst/>
                          <a:latin typeface="+mj-lt"/>
                          <a:ea typeface="Calibri" panose="020F0502020204030204" pitchFamily="34" charset="0"/>
                          <a:cs typeface="Calibri" panose="020F0502020204030204" pitchFamily="34" charset="0"/>
                        </a:rPr>
                        <a:t>Responding to relapse or lapse:</a:t>
                      </a:r>
                      <a:endParaRPr lang="en-US" sz="1600" dirty="0">
                        <a:solidFill>
                          <a:schemeClr val="bg1"/>
                        </a:solidFill>
                        <a:effectLst/>
                        <a:latin typeface="+mj-lt"/>
                        <a:ea typeface="Calibri" panose="020F0502020204030204" pitchFamily="34" charset="0"/>
                        <a:cs typeface="Calibri" panose="020F0502020204030204" pitchFamily="34"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4263"/>
                    </a:solidFill>
                  </a:tcPr>
                </a:tc>
                <a:tc>
                  <a:txBody>
                    <a:bodyPr/>
                    <a:lstStyle/>
                    <a:p>
                      <a:pPr marL="57150" marR="0" algn="ctr">
                        <a:lnSpc>
                          <a:spcPct val="100000"/>
                        </a:lnSpc>
                        <a:spcBef>
                          <a:spcPts val="0"/>
                        </a:spcBef>
                        <a:spcAft>
                          <a:spcPts val="0"/>
                        </a:spcAft>
                      </a:pPr>
                      <a:r>
                        <a:rPr lang="en-US" sz="1600" dirty="0">
                          <a:solidFill>
                            <a:srgbClr val="000000"/>
                          </a:solidFill>
                          <a:effectLst/>
                          <a:latin typeface="+mn-lt"/>
                          <a:ea typeface="Calibri" panose="020F0502020204030204" pitchFamily="34" charset="0"/>
                          <a:cs typeface="Calibri" panose="020F0502020204030204" pitchFamily="34" charset="0"/>
                        </a:rPr>
                        <a:t>From automatic change in</a:t>
                      </a:r>
                    </a:p>
                    <a:p>
                      <a:pPr marL="57150" marR="0" algn="ctr">
                        <a:lnSpc>
                          <a:spcPct val="100000"/>
                        </a:lnSpc>
                        <a:spcBef>
                          <a:spcPts val="0"/>
                        </a:spcBef>
                        <a:spcAft>
                          <a:spcPts val="0"/>
                        </a:spcAft>
                      </a:pPr>
                      <a:r>
                        <a:rPr lang="en-US" sz="1600" dirty="0">
                          <a:solidFill>
                            <a:srgbClr val="000000"/>
                          </a:solidFill>
                          <a:effectLst/>
                          <a:latin typeface="+mn-lt"/>
                          <a:ea typeface="Calibri" panose="020F0502020204030204" pitchFamily="34" charset="0"/>
                          <a:cs typeface="Calibri" panose="020F0502020204030204" pitchFamily="34" charset="0"/>
                        </a:rPr>
                        <a:t> permanency plan to …</a:t>
                      </a:r>
                    </a:p>
                  </a:txBody>
                  <a:tcPr marL="1828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b="1" dirty="0">
                        <a:solidFill>
                          <a:srgbClr val="000000"/>
                        </a:solidFill>
                        <a:effectLst/>
                        <a:latin typeface="Tw Cen MT" panose="020B0602020104020603" pitchFamily="34" charset="0"/>
                        <a:ea typeface="Calibri" panose="020F0502020204030204" pitchFamily="34" charset="0"/>
                        <a:cs typeface="Calibri" panose="020F0502020204030204" pitchFamily="34" charset="0"/>
                      </a:endParaRPr>
                    </a:p>
                    <a:p>
                      <a:pPr marL="57150" marR="0">
                        <a:lnSpc>
                          <a:spcPct val="100000"/>
                        </a:lnSpc>
                        <a:spcBef>
                          <a:spcPts val="0"/>
                        </a:spcBef>
                        <a:spcAft>
                          <a:spcPts val="0"/>
                        </a:spcAft>
                      </a:pPr>
                      <a:endParaRPr lang="en-US" sz="1600" b="1" dirty="0">
                        <a:solidFill>
                          <a:srgbClr val="000000"/>
                        </a:solidFill>
                        <a:effectLst/>
                        <a:latin typeface="Tw Cen MT" panose="020B0602020104020603" pitchFamily="34" charset="0"/>
                        <a:ea typeface="Calibri" panose="020F0502020204030204" pitchFamily="34" charset="0"/>
                        <a:cs typeface="Calibri" panose="020F0502020204030204" pitchFamily="34" charset="0"/>
                      </a:endParaRPr>
                    </a:p>
                  </a:txBody>
                  <a:tcPr marL="182880" marT="18288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600" dirty="0">
                          <a:solidFill>
                            <a:schemeClr val="bg1"/>
                          </a:solidFill>
                          <a:effectLst/>
                          <a:latin typeface="+mj-lt"/>
                          <a:ea typeface="Calibri" panose="020F0502020204030204" pitchFamily="34" charset="0"/>
                          <a:cs typeface="Calibri" panose="020F0502020204030204" pitchFamily="34" charset="0"/>
                        </a:rPr>
                        <a:t>comprehensive assessment of situation </a:t>
                      </a:r>
                      <a:br>
                        <a:rPr lang="en-US" sz="1600" dirty="0">
                          <a:solidFill>
                            <a:schemeClr val="bg1"/>
                          </a:solidFill>
                          <a:effectLst/>
                          <a:latin typeface="+mj-lt"/>
                          <a:ea typeface="Calibri" panose="020F0502020204030204" pitchFamily="34" charset="0"/>
                          <a:cs typeface="Calibri" panose="020F0502020204030204" pitchFamily="34" charset="0"/>
                        </a:rPr>
                      </a:br>
                      <a:r>
                        <a:rPr lang="en-US" sz="1600" dirty="0">
                          <a:solidFill>
                            <a:schemeClr val="bg1"/>
                          </a:solidFill>
                          <a:effectLst/>
                          <a:latin typeface="+mj-lt"/>
                          <a:ea typeface="Calibri" panose="020F0502020204030204" pitchFamily="34" charset="0"/>
                          <a:cs typeface="Calibri" panose="020F0502020204030204" pitchFamily="34" charset="0"/>
                        </a:rPr>
                        <a:t>and therapeutic adjustments</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B90"/>
                    </a:solidFill>
                  </a:tcPr>
                </a:tc>
                <a:extLst>
                  <a:ext uri="{0D108BD9-81ED-4DB2-BD59-A6C34878D82A}">
                    <a16:rowId xmlns:a16="http://schemas.microsoft.com/office/drawing/2014/main" xmlns="" val="10002"/>
                  </a:ext>
                </a:extLst>
              </a:tr>
              <a:tr h="731520">
                <a:tc>
                  <a:txBody>
                    <a:bodyPr/>
                    <a:lstStyle/>
                    <a:p>
                      <a:pPr marL="57150" marR="0" algn="ctr">
                        <a:lnSpc>
                          <a:spcPct val="100000"/>
                        </a:lnSpc>
                        <a:spcBef>
                          <a:spcPts val="0"/>
                        </a:spcBef>
                        <a:spcAft>
                          <a:spcPts val="0"/>
                        </a:spcAft>
                      </a:pPr>
                      <a:r>
                        <a:rPr lang="en-US" sz="1600" b="1" dirty="0">
                          <a:solidFill>
                            <a:schemeClr val="bg1"/>
                          </a:solidFill>
                          <a:effectLst/>
                          <a:latin typeface="+mj-lt"/>
                          <a:ea typeface="Calibri" panose="020F0502020204030204" pitchFamily="34" charset="0"/>
                          <a:cs typeface="Calibri" panose="020F0502020204030204" pitchFamily="34" charset="0"/>
                        </a:rPr>
                        <a:t>Broadening scope of goals:</a:t>
                      </a:r>
                      <a:endParaRPr lang="en-US" sz="1600" dirty="0">
                        <a:solidFill>
                          <a:schemeClr val="bg1"/>
                        </a:solidFill>
                        <a:effectLst/>
                        <a:latin typeface="+mj-lt"/>
                        <a:ea typeface="Calibri" panose="020F0502020204030204" pitchFamily="34" charset="0"/>
                        <a:cs typeface="Calibri" panose="020F0502020204030204" pitchFamily="34"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4263"/>
                    </a:solidFill>
                  </a:tcPr>
                </a:tc>
                <a:tc>
                  <a:txBody>
                    <a:bodyPr/>
                    <a:lstStyle/>
                    <a:p>
                      <a:pPr marL="57150" marR="0" algn="ctr">
                        <a:lnSpc>
                          <a:spcPct val="100000"/>
                        </a:lnSpc>
                        <a:spcBef>
                          <a:spcPts val="0"/>
                        </a:spcBef>
                        <a:spcAft>
                          <a:spcPts val="0"/>
                        </a:spcAft>
                      </a:pPr>
                      <a:r>
                        <a:rPr lang="en-US" sz="1600" dirty="0">
                          <a:solidFill>
                            <a:srgbClr val="000000"/>
                          </a:solidFill>
                          <a:effectLst/>
                          <a:latin typeface="+mn-lt"/>
                          <a:ea typeface="Calibri" panose="020F0502020204030204" pitchFamily="34" charset="0"/>
                          <a:cs typeface="Calibri" panose="020F0502020204030204" pitchFamily="34" charset="0"/>
                        </a:rPr>
                        <a:t>From a primary focus on rapid</a:t>
                      </a:r>
                      <a:r>
                        <a:rPr lang="en-US" sz="1600" baseline="0" dirty="0">
                          <a:solidFill>
                            <a:srgbClr val="000000"/>
                          </a:solidFill>
                          <a:effectLst/>
                          <a:latin typeface="+mn-lt"/>
                          <a:ea typeface="Calibri" panose="020F0502020204030204" pitchFamily="34" charset="0"/>
                          <a:cs typeface="Calibri" panose="020F0502020204030204" pitchFamily="34" charset="0"/>
                        </a:rPr>
                        <a:t> or</a:t>
                      </a:r>
                      <a:r>
                        <a:rPr lang="en-US" sz="1600" dirty="0">
                          <a:solidFill>
                            <a:srgbClr val="000000"/>
                          </a:solidFill>
                          <a:effectLst/>
                          <a:latin typeface="+mn-lt"/>
                          <a:ea typeface="Calibri" panose="020F0502020204030204" pitchFamily="34" charset="0"/>
                          <a:cs typeface="Calibri" panose="020F0502020204030204" pitchFamily="34" charset="0"/>
                        </a:rPr>
                        <a:t> early reunification to …</a:t>
                      </a:r>
                    </a:p>
                  </a:txBody>
                  <a:tcPr marL="1828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b="1" dirty="0">
                        <a:solidFill>
                          <a:srgbClr val="000000"/>
                        </a:solidFill>
                        <a:effectLst/>
                        <a:latin typeface="Tw Cen MT" panose="020B0602020104020603" pitchFamily="34" charset="0"/>
                        <a:ea typeface="Calibri" panose="020F0502020204030204" pitchFamily="34" charset="0"/>
                        <a:cs typeface="Calibri" panose="020F0502020204030204" pitchFamily="34" charset="0"/>
                      </a:endParaRPr>
                    </a:p>
                    <a:p>
                      <a:pPr marL="57150" marR="0">
                        <a:lnSpc>
                          <a:spcPct val="100000"/>
                        </a:lnSpc>
                        <a:spcBef>
                          <a:spcPts val="0"/>
                        </a:spcBef>
                        <a:spcAft>
                          <a:spcPts val="0"/>
                        </a:spcAft>
                      </a:pPr>
                      <a:endParaRPr lang="en-US" sz="1600" b="1" dirty="0">
                        <a:solidFill>
                          <a:srgbClr val="000000"/>
                        </a:solidFill>
                        <a:effectLst/>
                        <a:latin typeface="Tw Cen MT" panose="020B0602020104020603" pitchFamily="34" charset="0"/>
                        <a:ea typeface="Calibri" panose="020F0502020204030204" pitchFamily="34" charset="0"/>
                        <a:cs typeface="Calibri" panose="020F0502020204030204" pitchFamily="34" charset="0"/>
                      </a:endParaRPr>
                    </a:p>
                  </a:txBody>
                  <a:tcPr marL="182880" marT="18288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600" dirty="0">
                          <a:solidFill>
                            <a:schemeClr val="bg1"/>
                          </a:solidFill>
                          <a:effectLst/>
                          <a:latin typeface="+mj-lt"/>
                          <a:ea typeface="Calibri" panose="020F0502020204030204" pitchFamily="34" charset="0"/>
                          <a:cs typeface="Calibri" panose="020F0502020204030204" pitchFamily="34" charset="0"/>
                        </a:rPr>
                        <a:t>successful reunification with lasting permanency</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B90"/>
                    </a:solidFill>
                  </a:tcPr>
                </a:tc>
                <a:extLst>
                  <a:ext uri="{0D108BD9-81ED-4DB2-BD59-A6C34878D82A}">
                    <a16:rowId xmlns:a16="http://schemas.microsoft.com/office/drawing/2014/main" xmlns="" val="10003"/>
                  </a:ext>
                </a:extLst>
              </a:tr>
              <a:tr h="731520">
                <a:tc>
                  <a:txBody>
                    <a:bodyPr/>
                    <a:lstStyle/>
                    <a:p>
                      <a:pPr marL="57150" marR="0" algn="ctr">
                        <a:lnSpc>
                          <a:spcPct val="100000"/>
                        </a:lnSpc>
                        <a:spcBef>
                          <a:spcPts val="0"/>
                        </a:spcBef>
                        <a:spcAft>
                          <a:spcPts val="0"/>
                        </a:spcAft>
                      </a:pPr>
                      <a:r>
                        <a:rPr lang="en-US" sz="1600" b="1" dirty="0">
                          <a:solidFill>
                            <a:schemeClr val="bg1"/>
                          </a:solidFill>
                          <a:effectLst/>
                          <a:latin typeface="+mj-lt"/>
                          <a:ea typeface="Calibri" panose="020F0502020204030204" pitchFamily="34" charset="0"/>
                          <a:cs typeface="Calibri" panose="020F0502020204030204" pitchFamily="34" charset="0"/>
                        </a:rPr>
                        <a:t>Reframing decision making:</a:t>
                      </a:r>
                      <a:endParaRPr lang="en-US" sz="1600" dirty="0">
                        <a:solidFill>
                          <a:schemeClr val="bg1"/>
                        </a:solidFill>
                        <a:effectLst/>
                        <a:latin typeface="+mj-lt"/>
                        <a:ea typeface="Calibri" panose="020F0502020204030204" pitchFamily="34" charset="0"/>
                        <a:cs typeface="Calibri" panose="020F0502020204030204" pitchFamily="34"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4263"/>
                    </a:solidFill>
                  </a:tcPr>
                </a:tc>
                <a:tc>
                  <a:txBody>
                    <a:bodyPr/>
                    <a:lstStyle/>
                    <a:p>
                      <a:pPr marL="57150" marR="0" algn="ctr">
                        <a:lnSpc>
                          <a:spcPct val="100000"/>
                        </a:lnSpc>
                        <a:spcBef>
                          <a:spcPts val="0"/>
                        </a:spcBef>
                        <a:spcAft>
                          <a:spcPts val="0"/>
                        </a:spcAft>
                      </a:pPr>
                      <a:r>
                        <a:rPr lang="en-US" sz="1600" dirty="0">
                          <a:solidFill>
                            <a:srgbClr val="000000"/>
                          </a:solidFill>
                          <a:effectLst/>
                          <a:latin typeface="+mn-lt"/>
                          <a:ea typeface="Calibri" panose="020F0502020204030204" pitchFamily="34" charset="0"/>
                          <a:cs typeface="Calibri" panose="020F0502020204030204" pitchFamily="34" charset="0"/>
                        </a:rPr>
                        <a:t>From a primary focus on risk factors (what could happen) to …</a:t>
                      </a:r>
                    </a:p>
                  </a:txBody>
                  <a:tcPr marL="1828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b="1" dirty="0">
                        <a:solidFill>
                          <a:srgbClr val="000000"/>
                        </a:solidFill>
                        <a:effectLst/>
                        <a:latin typeface="Tw Cen MT" panose="020B0602020104020603" pitchFamily="34" charset="0"/>
                        <a:ea typeface="Calibri" panose="020F0502020204030204" pitchFamily="34" charset="0"/>
                        <a:cs typeface="Calibri" panose="020F0502020204030204" pitchFamily="34" charset="0"/>
                      </a:endParaRPr>
                    </a:p>
                    <a:p>
                      <a:pPr marL="57150" marR="0">
                        <a:lnSpc>
                          <a:spcPct val="100000"/>
                        </a:lnSpc>
                        <a:spcBef>
                          <a:spcPts val="0"/>
                        </a:spcBef>
                        <a:spcAft>
                          <a:spcPts val="0"/>
                        </a:spcAft>
                      </a:pPr>
                      <a:endParaRPr lang="en-US" sz="1600" b="1" dirty="0">
                        <a:solidFill>
                          <a:srgbClr val="000000"/>
                        </a:solidFill>
                        <a:effectLst/>
                        <a:latin typeface="Tw Cen MT" panose="020B0602020104020603" pitchFamily="34" charset="0"/>
                        <a:ea typeface="Calibri" panose="020F0502020204030204" pitchFamily="34" charset="0"/>
                        <a:cs typeface="Calibri" panose="020F0502020204030204" pitchFamily="34" charset="0"/>
                      </a:endParaRPr>
                    </a:p>
                  </a:txBody>
                  <a:tcPr marL="182880" marT="18288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600" dirty="0">
                          <a:solidFill>
                            <a:schemeClr val="bg1"/>
                          </a:solidFill>
                          <a:effectLst/>
                          <a:latin typeface="+mj-lt"/>
                          <a:ea typeface="Calibri" panose="020F0502020204030204" pitchFamily="34" charset="0"/>
                          <a:cs typeface="Calibri" panose="020F0502020204030204" pitchFamily="34" charset="0"/>
                        </a:rPr>
                        <a:t>established safety supports and protective factors</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B90"/>
                    </a:solidFill>
                  </a:tcPr>
                </a:tc>
                <a:extLst>
                  <a:ext uri="{0D108BD9-81ED-4DB2-BD59-A6C34878D82A}">
                    <a16:rowId xmlns:a16="http://schemas.microsoft.com/office/drawing/2014/main" xmlns="" val="10004"/>
                  </a:ext>
                </a:extLst>
              </a:tr>
              <a:tr h="731520">
                <a:tc>
                  <a:txBody>
                    <a:bodyPr/>
                    <a:lstStyle/>
                    <a:p>
                      <a:pPr marL="57150" marR="0" algn="ctr">
                        <a:lnSpc>
                          <a:spcPct val="100000"/>
                        </a:lnSpc>
                        <a:spcBef>
                          <a:spcPts val="0"/>
                        </a:spcBef>
                        <a:spcAft>
                          <a:spcPts val="0"/>
                        </a:spcAft>
                      </a:pPr>
                      <a:r>
                        <a:rPr lang="en-US" sz="1600" b="1" dirty="0">
                          <a:solidFill>
                            <a:schemeClr val="bg1"/>
                          </a:solidFill>
                          <a:effectLst/>
                          <a:latin typeface="+mj-lt"/>
                          <a:ea typeface="Calibri" panose="020F0502020204030204" pitchFamily="34" charset="0"/>
                          <a:cs typeface="Calibri" panose="020F0502020204030204" pitchFamily="34" charset="0"/>
                        </a:rPr>
                        <a:t>Engaging participants:</a:t>
                      </a:r>
                      <a:endParaRPr lang="en-US" sz="1600" dirty="0">
                        <a:solidFill>
                          <a:schemeClr val="bg1"/>
                        </a:solidFill>
                        <a:effectLst/>
                        <a:latin typeface="+mj-lt"/>
                        <a:ea typeface="Calibri" panose="020F0502020204030204" pitchFamily="34" charset="0"/>
                        <a:cs typeface="Calibri" panose="020F0502020204030204" pitchFamily="34"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4263"/>
                    </a:solidFill>
                  </a:tcPr>
                </a:tc>
                <a:tc>
                  <a:txBody>
                    <a:bodyPr/>
                    <a:lstStyle/>
                    <a:p>
                      <a:pPr marL="0" marR="0" indent="0" algn="ctr">
                        <a:lnSpc>
                          <a:spcPct val="100000"/>
                        </a:lnSpc>
                        <a:spcBef>
                          <a:spcPts val="0"/>
                        </a:spcBef>
                        <a:spcAft>
                          <a:spcPts val="0"/>
                        </a:spcAft>
                      </a:pPr>
                      <a:r>
                        <a:rPr lang="en-US" sz="1600" dirty="0">
                          <a:solidFill>
                            <a:srgbClr val="000000"/>
                          </a:solidFill>
                          <a:effectLst/>
                          <a:latin typeface="+mn-lt"/>
                          <a:ea typeface="Calibri" panose="020F0502020204030204" pitchFamily="34" charset="0"/>
                          <a:cs typeface="Calibri" panose="020F0502020204030204" pitchFamily="34" charset="0"/>
                        </a:rPr>
                        <a:t>From handing a list of service referrals to …</a:t>
                      </a:r>
                    </a:p>
                  </a:txBody>
                  <a:tcPr marL="1828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b="1" dirty="0">
                        <a:solidFill>
                          <a:srgbClr val="000000"/>
                        </a:solidFill>
                        <a:effectLst/>
                        <a:latin typeface="Tw Cen MT" panose="020B0602020104020603" pitchFamily="34" charset="0"/>
                        <a:ea typeface="Calibri" panose="020F0502020204030204" pitchFamily="34" charset="0"/>
                        <a:cs typeface="Calibri" panose="020F0502020204030204" pitchFamily="34" charset="0"/>
                      </a:endParaRPr>
                    </a:p>
                    <a:p>
                      <a:pPr marL="57150" marR="0">
                        <a:lnSpc>
                          <a:spcPct val="100000"/>
                        </a:lnSpc>
                        <a:spcBef>
                          <a:spcPts val="0"/>
                        </a:spcBef>
                        <a:spcAft>
                          <a:spcPts val="0"/>
                        </a:spcAft>
                      </a:pPr>
                      <a:endParaRPr lang="en-US" sz="1600" b="1" dirty="0">
                        <a:solidFill>
                          <a:srgbClr val="000000"/>
                        </a:solidFill>
                        <a:effectLst/>
                        <a:latin typeface="Tw Cen MT" panose="020B0602020104020603" pitchFamily="34" charset="0"/>
                        <a:ea typeface="Calibri" panose="020F0502020204030204" pitchFamily="34" charset="0"/>
                        <a:cs typeface="Calibri" panose="020F0502020204030204" pitchFamily="34" charset="0"/>
                      </a:endParaRPr>
                    </a:p>
                  </a:txBody>
                  <a:tcPr marL="182880" marT="18288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600" dirty="0">
                          <a:solidFill>
                            <a:schemeClr val="bg1"/>
                          </a:solidFill>
                          <a:effectLst/>
                          <a:latin typeface="+mj-lt"/>
                          <a:ea typeface="Calibri" panose="020F0502020204030204" pitchFamily="34" charset="0"/>
                          <a:cs typeface="Calibri" panose="020F0502020204030204" pitchFamily="34" charset="0"/>
                        </a:rPr>
                        <a:t>service referrals with</a:t>
                      </a:r>
                      <a:r>
                        <a:rPr lang="en-US" sz="1600" baseline="0" dirty="0">
                          <a:solidFill>
                            <a:schemeClr val="bg1"/>
                          </a:solidFill>
                          <a:effectLst/>
                          <a:latin typeface="+mj-lt"/>
                          <a:ea typeface="Calibri" panose="020F0502020204030204" pitchFamily="34" charset="0"/>
                          <a:cs typeface="Calibri" panose="020F0502020204030204" pitchFamily="34" charset="0"/>
                        </a:rPr>
                        <a:t> a warm hand-off </a:t>
                      </a:r>
                      <a:endParaRPr lang="en-US" sz="1600" dirty="0">
                        <a:solidFill>
                          <a:schemeClr val="bg1"/>
                        </a:solidFill>
                        <a:effectLst/>
                        <a:latin typeface="+mj-lt"/>
                        <a:ea typeface="Calibri" panose="020F0502020204030204" pitchFamily="34" charset="0"/>
                        <a:cs typeface="Calibri" panose="020F0502020204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B90"/>
                    </a:solidFill>
                  </a:tcPr>
                </a:tc>
                <a:extLst>
                  <a:ext uri="{0D108BD9-81ED-4DB2-BD59-A6C34878D82A}">
                    <a16:rowId xmlns:a16="http://schemas.microsoft.com/office/drawing/2014/main" xmlns="" val="10005"/>
                  </a:ext>
                </a:extLst>
              </a:tr>
              <a:tr h="731520">
                <a:tc>
                  <a:txBody>
                    <a:bodyPr/>
                    <a:lstStyle/>
                    <a:p>
                      <a:pPr marL="57150" marR="0" algn="ctr">
                        <a:lnSpc>
                          <a:spcPct val="100000"/>
                        </a:lnSpc>
                        <a:spcBef>
                          <a:spcPts val="0"/>
                        </a:spcBef>
                        <a:spcAft>
                          <a:spcPts val="0"/>
                        </a:spcAft>
                      </a:pPr>
                      <a:r>
                        <a:rPr lang="en-US" sz="1600" b="1" dirty="0">
                          <a:solidFill>
                            <a:schemeClr val="bg1"/>
                          </a:solidFill>
                          <a:effectLst/>
                          <a:latin typeface="+mj-lt"/>
                          <a:ea typeface="Calibri" panose="020F0502020204030204" pitchFamily="34" charset="0"/>
                          <a:cs typeface="Calibri" panose="020F0502020204030204" pitchFamily="34" charset="0"/>
                        </a:rPr>
                        <a:t>Redefining the client:</a:t>
                      </a:r>
                      <a:endParaRPr lang="en-US" sz="1600" dirty="0">
                        <a:solidFill>
                          <a:schemeClr val="bg1"/>
                        </a:solidFill>
                        <a:effectLst/>
                        <a:latin typeface="+mj-lt"/>
                        <a:ea typeface="Calibri" panose="020F0502020204030204" pitchFamily="34" charset="0"/>
                        <a:cs typeface="Calibri" panose="020F0502020204030204" pitchFamily="34"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4263"/>
                    </a:solidFill>
                  </a:tcPr>
                </a:tc>
                <a:tc>
                  <a:txBody>
                    <a:bodyPr/>
                    <a:lstStyle/>
                    <a:p>
                      <a:pPr marL="57150" marR="0" algn="ctr">
                        <a:lnSpc>
                          <a:spcPct val="100000"/>
                        </a:lnSpc>
                        <a:spcBef>
                          <a:spcPts val="0"/>
                        </a:spcBef>
                        <a:spcAft>
                          <a:spcPts val="0"/>
                        </a:spcAft>
                      </a:pPr>
                      <a:r>
                        <a:rPr lang="en-US" sz="1600" dirty="0">
                          <a:solidFill>
                            <a:srgbClr val="000000"/>
                          </a:solidFill>
                          <a:effectLst/>
                          <a:latin typeface="+mn-lt"/>
                          <a:ea typeface="Calibri" panose="020F0502020204030204" pitchFamily="34" charset="0"/>
                          <a:cs typeface="Calibri" panose="020F0502020204030204" pitchFamily="34" charset="0"/>
                        </a:rPr>
                        <a:t>From individual parent participant to …</a:t>
                      </a:r>
                    </a:p>
                  </a:txBody>
                  <a:tcPr marL="1828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b="1" dirty="0">
                        <a:solidFill>
                          <a:srgbClr val="000000"/>
                        </a:solidFill>
                        <a:effectLst/>
                        <a:latin typeface="Tw Cen MT" panose="020B0602020104020603" pitchFamily="34" charset="0"/>
                        <a:ea typeface="Calibri" panose="020F0502020204030204" pitchFamily="34" charset="0"/>
                        <a:cs typeface="Calibri" panose="020F0502020204030204" pitchFamily="34" charset="0"/>
                      </a:endParaRPr>
                    </a:p>
                    <a:p>
                      <a:pPr marL="57150" marR="0">
                        <a:lnSpc>
                          <a:spcPct val="100000"/>
                        </a:lnSpc>
                        <a:spcBef>
                          <a:spcPts val="0"/>
                        </a:spcBef>
                        <a:spcAft>
                          <a:spcPts val="0"/>
                        </a:spcAft>
                      </a:pPr>
                      <a:endParaRPr lang="en-US" sz="1600" b="1" dirty="0">
                        <a:solidFill>
                          <a:srgbClr val="000000"/>
                        </a:solidFill>
                        <a:effectLst/>
                        <a:latin typeface="Tw Cen MT" panose="020B0602020104020603" pitchFamily="34" charset="0"/>
                        <a:ea typeface="Calibri" panose="020F0502020204030204" pitchFamily="34" charset="0"/>
                        <a:cs typeface="Calibri" panose="020F0502020204030204" pitchFamily="34" charset="0"/>
                      </a:endParaRPr>
                    </a:p>
                  </a:txBody>
                  <a:tcPr marL="182880" marT="18288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600" dirty="0">
                          <a:solidFill>
                            <a:schemeClr val="bg1"/>
                          </a:solidFill>
                          <a:effectLst/>
                          <a:latin typeface="+mj-lt"/>
                          <a:ea typeface="Calibri" panose="020F0502020204030204" pitchFamily="34" charset="0"/>
                          <a:cs typeface="Calibri" panose="020F0502020204030204" pitchFamily="34" charset="0"/>
                        </a:rPr>
                        <a:t>the whole family</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B90"/>
                    </a:solidFill>
                  </a:tcPr>
                </a:tc>
                <a:extLst>
                  <a:ext uri="{0D108BD9-81ED-4DB2-BD59-A6C34878D82A}">
                    <a16:rowId xmlns:a16="http://schemas.microsoft.com/office/drawing/2014/main" xmlns="" val="10006"/>
                  </a:ext>
                </a:extLst>
              </a:tr>
            </a:tbl>
          </a:graphicData>
        </a:graphic>
      </p:graphicFrame>
      <p:sp>
        <p:nvSpPr>
          <p:cNvPr id="4" name="Notched Right Arrow 3"/>
          <p:cNvSpPr/>
          <p:nvPr/>
        </p:nvSpPr>
        <p:spPr>
          <a:xfrm>
            <a:off x="3128210" y="-77559"/>
            <a:ext cx="9063789" cy="1479687"/>
          </a:xfrm>
          <a:prstGeom prst="notchedRightArrow">
            <a:avLst>
              <a:gd name="adj1" fmla="val 51714"/>
              <a:gd name="adj2" fmla="val 49143"/>
            </a:avLst>
          </a:prstGeom>
          <a:solidFill>
            <a:srgbClr val="0F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5" name="TextBox 4"/>
          <p:cNvSpPr txBox="1"/>
          <p:nvPr/>
        </p:nvSpPr>
        <p:spPr>
          <a:xfrm>
            <a:off x="4143642" y="339117"/>
            <a:ext cx="3330808"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Adult Recovery</a:t>
            </a:r>
          </a:p>
        </p:txBody>
      </p:sp>
      <p:sp>
        <p:nvSpPr>
          <p:cNvPr id="6" name="TextBox 5"/>
          <p:cNvSpPr txBox="1"/>
          <p:nvPr/>
        </p:nvSpPr>
        <p:spPr>
          <a:xfrm>
            <a:off x="8489881" y="339117"/>
            <a:ext cx="3628049"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Family Recovery</a:t>
            </a:r>
          </a:p>
        </p:txBody>
      </p:sp>
      <p:sp>
        <p:nvSpPr>
          <p:cNvPr id="7" name="TextBox 6"/>
          <p:cNvSpPr txBox="1"/>
          <p:nvPr/>
        </p:nvSpPr>
        <p:spPr>
          <a:xfrm>
            <a:off x="72941" y="415444"/>
            <a:ext cx="3120700" cy="523220"/>
          </a:xfrm>
          <a:prstGeom prst="rect">
            <a:avLst/>
          </a:prstGeom>
          <a:noFill/>
        </p:spPr>
        <p:txBody>
          <a:bodyPr wrap="square" rtlCol="0">
            <a:spAutoFit/>
          </a:bodyPr>
          <a:lstStyle/>
          <a:p>
            <a:pPr algn="ctr"/>
            <a:r>
              <a:rPr lang="en-US" sz="2800" dirty="0">
                <a:solidFill>
                  <a:srgbClr val="002060"/>
                </a:solidFill>
                <a:latin typeface="+mj-lt"/>
              </a:rPr>
              <a:t>Paradigm Shifts</a:t>
            </a:r>
          </a:p>
        </p:txBody>
      </p:sp>
      <p:grpSp>
        <p:nvGrpSpPr>
          <p:cNvPr id="13" name="Group 12">
            <a:extLst>
              <a:ext uri="{C183D7F6-B498-43B3-948B-1728B52AA6E4}">
                <adec:decorative xmlns:adec="http://schemas.microsoft.com/office/drawing/2017/decorative" xmlns="" val="1"/>
              </a:ext>
            </a:extLst>
          </p:cNvPr>
          <p:cNvGrpSpPr/>
          <p:nvPr/>
        </p:nvGrpSpPr>
        <p:grpSpPr>
          <a:xfrm>
            <a:off x="3536741" y="328160"/>
            <a:ext cx="606901" cy="668244"/>
            <a:chOff x="4319281" y="531610"/>
            <a:chExt cx="606901" cy="668244"/>
          </a:xfrm>
        </p:grpSpPr>
        <p:pic>
          <p:nvPicPr>
            <p:cNvPr id="15" name="Picture 2" descr="Image result for adult ico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40070" y="531610"/>
              <a:ext cx="486112" cy="4861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hand cupped icon"/>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50426" b="-1"/>
            <a:stretch/>
          </p:blipFill>
          <p:spPr bwMode="auto">
            <a:xfrm>
              <a:off x="4319281" y="1004417"/>
              <a:ext cx="606901" cy="19543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
            <a:extLst>
              <a:ext uri="{C183D7F6-B498-43B3-948B-1728B52AA6E4}">
                <adec:decorative xmlns:adec="http://schemas.microsoft.com/office/drawing/2017/decorative" xmlns="" val="1"/>
              </a:ext>
            </a:extLst>
          </p:cNvPr>
          <p:cNvPicPr>
            <a:picLocks noChangeAspect="1" noChangeArrowheads="1"/>
          </p:cNvPicPr>
          <p:nvPr/>
        </p:nvPicPr>
        <p:blipFill>
          <a:blip r:embed="rId5">
            <a:lum bright="85000"/>
            <a:extLst>
              <a:ext uri="{28A0092B-C50C-407E-A947-70E740481C1C}">
                <a14:useLocalDpi xmlns:a14="http://schemas.microsoft.com/office/drawing/2010/main"/>
              </a:ext>
            </a:extLst>
          </a:blip>
          <a:srcRect/>
          <a:stretch>
            <a:fillRect/>
          </a:stretch>
        </p:blipFill>
        <p:spPr bwMode="auto">
          <a:xfrm>
            <a:off x="7977037" y="349564"/>
            <a:ext cx="625443" cy="6254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20395" y="6453852"/>
            <a:ext cx="4468193" cy="307777"/>
          </a:xfrm>
          <a:prstGeom prst="rect">
            <a:avLst/>
          </a:prstGeom>
          <a:noFill/>
        </p:spPr>
        <p:txBody>
          <a:bodyPr wrap="square" rtlCol="0">
            <a:spAutoFit/>
          </a:bodyPr>
          <a:lstStyle/>
          <a:p>
            <a:r>
              <a:rPr lang="en-US" sz="1400" dirty="0"/>
              <a:t>(Adapted from: Children and Family Futures, 2017b)</a:t>
            </a:r>
          </a:p>
        </p:txBody>
      </p:sp>
    </p:spTree>
    <p:extLst>
      <p:ext uri="{BB962C8B-B14F-4D97-AF65-F5344CB8AC3E}">
        <p14:creationId xmlns:p14="http://schemas.microsoft.com/office/powerpoint/2010/main" val="37451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507628311"/>
              </p:ext>
            </p:extLst>
          </p:nvPr>
        </p:nvGraphicFramePr>
        <p:xfrm>
          <a:off x="-24708" y="477804"/>
          <a:ext cx="12061068" cy="6258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8095600" y="6446754"/>
            <a:ext cx="3545073" cy="307777"/>
          </a:xfrm>
          <a:prstGeom prst="rect">
            <a:avLst/>
          </a:prstGeom>
          <a:noFill/>
        </p:spPr>
        <p:txBody>
          <a:bodyPr wrap="none" rtlCol="0">
            <a:spAutoFit/>
          </a:bodyPr>
          <a:lstStyle/>
          <a:p>
            <a:r>
              <a:rPr lang="en-US" sz="1400" dirty="0">
                <a:solidFill>
                  <a:prstClr val="black"/>
                </a:solidFill>
                <a:cs typeface="Arial" panose="020B0604020202020204" pitchFamily="34" charset="0"/>
              </a:rPr>
              <a:t>(Werner, Young, Dennis, &amp; Amatetti, 2007)</a:t>
            </a:r>
          </a:p>
        </p:txBody>
      </p:sp>
      <p:sp>
        <p:nvSpPr>
          <p:cNvPr id="5" name="Title 4">
            <a:extLst>
              <a:ext uri="{FF2B5EF4-FFF2-40B4-BE49-F238E27FC236}">
                <a16:creationId xmlns:a16="http://schemas.microsoft.com/office/drawing/2014/main" xmlns="" id="{DBAAE08E-A9E3-2740-A63F-8C0A48C07DA6}"/>
              </a:ext>
            </a:extLst>
          </p:cNvPr>
          <p:cNvSpPr>
            <a:spLocks noGrp="1"/>
          </p:cNvSpPr>
          <p:nvPr>
            <p:ph type="title"/>
          </p:nvPr>
        </p:nvSpPr>
        <p:spPr/>
        <p:txBody>
          <a:bodyPr/>
          <a:lstStyle/>
          <a:p>
            <a:r>
              <a:rPr lang="en-US" dirty="0"/>
              <a:t>A Family Focus</a:t>
            </a:r>
          </a:p>
        </p:txBody>
      </p:sp>
    </p:spTree>
    <p:extLst>
      <p:ext uri="{BB962C8B-B14F-4D97-AF65-F5344CB8AC3E}">
        <p14:creationId xmlns:p14="http://schemas.microsoft.com/office/powerpoint/2010/main" val="3185995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42647" y="2030166"/>
            <a:ext cx="6360460" cy="4401205"/>
          </a:xfrm>
          <a:prstGeom prst="rect">
            <a:avLst/>
          </a:prstGeom>
          <a:noFill/>
        </p:spPr>
        <p:txBody>
          <a:bodyPr wrap="square" rtlCol="0">
            <a:spAutoFit/>
          </a:bodyPr>
          <a:lstStyle/>
          <a:p>
            <a:pPr algn="ctr" eaLnBrk="0" hangingPunct="0">
              <a:spcBef>
                <a:spcPts val="600"/>
              </a:spcBef>
              <a:spcAft>
                <a:spcPts val="600"/>
              </a:spcAft>
              <a:buClr>
                <a:srgbClr val="CC4757">
                  <a:lumMod val="50000"/>
                </a:srgbClr>
              </a:buClr>
              <a:buSzPct val="85000"/>
              <a:defRPr/>
            </a:pPr>
            <a:r>
              <a:rPr lang="en-US" sz="2200" b="1" dirty="0">
                <a:latin typeface="Arial" panose="020B0604020202020204" pitchFamily="34" charset="0"/>
                <a:ea typeface="Yu Gothic UI Semibold" panose="020B0700000000000000" pitchFamily="34" charset="-128"/>
                <a:cs typeface="Arial" panose="020B0604020202020204" pitchFamily="34" charset="0"/>
              </a:rPr>
              <a:t>A Program of the</a:t>
            </a:r>
            <a:r>
              <a:rPr lang="en-US" sz="2200" dirty="0">
                <a:latin typeface="Arial" panose="020B0604020202020204" pitchFamily="34" charset="0"/>
                <a:ea typeface="Yu Gothic UI Semibold" panose="020B0700000000000000" pitchFamily="34" charset="-128"/>
                <a:cs typeface="Arial" panose="020B0604020202020204" pitchFamily="34" charset="0"/>
              </a:rPr>
              <a:t> </a:t>
            </a:r>
          </a:p>
          <a:p>
            <a:pPr algn="ctr" eaLnBrk="0" hangingPunct="0">
              <a:spcBef>
                <a:spcPts val="600"/>
              </a:spcBef>
              <a:spcAft>
                <a:spcPts val="600"/>
              </a:spcAft>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Substance Abuse and Mental Health Services Administration</a:t>
            </a:r>
          </a:p>
          <a:p>
            <a:pPr algn="ctr" eaLnBrk="0" hangingPunct="0">
              <a:spcBef>
                <a:spcPts val="600"/>
              </a:spcBef>
              <a:spcAft>
                <a:spcPts val="600"/>
              </a:spcAft>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Center for Substance Abuse Treatment</a:t>
            </a:r>
          </a:p>
          <a:p>
            <a:pPr algn="ctr" eaLnBrk="0" hangingPunct="0">
              <a:spcBef>
                <a:spcPts val="600"/>
              </a:spcBef>
              <a:spcAft>
                <a:spcPts val="600"/>
              </a:spcAft>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and the</a:t>
            </a:r>
          </a:p>
          <a:p>
            <a:pPr algn="ctr" eaLnBrk="0" hangingPunct="0">
              <a:spcBef>
                <a:spcPts val="600"/>
              </a:spcBef>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Administration on Children, Youth and Families</a:t>
            </a:r>
          </a:p>
          <a:p>
            <a:pPr algn="ctr" eaLnBrk="0" hangingPunct="0">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Children’s Bureau</a:t>
            </a:r>
          </a:p>
          <a:p>
            <a:pPr algn="ctr" eaLnBrk="0" hangingPunct="0">
              <a:spcAft>
                <a:spcPts val="600"/>
              </a:spcAft>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Office on Child Abuse and Neglect</a:t>
            </a:r>
          </a:p>
          <a:p>
            <a:pPr algn="ctr" eaLnBrk="0" hangingPunct="0">
              <a:spcBef>
                <a:spcPts val="600"/>
              </a:spcBef>
              <a:spcAft>
                <a:spcPts val="600"/>
              </a:spcAft>
              <a:buClr>
                <a:srgbClr val="CC4757">
                  <a:lumMod val="50000"/>
                </a:srgbClr>
              </a:buClr>
              <a:buSzPct val="85000"/>
              <a:defRPr/>
            </a:pPr>
            <a:r>
              <a:rPr lang="en-US" sz="2200" b="1" dirty="0">
                <a:latin typeface="Arial" panose="020B0604020202020204" pitchFamily="34" charset="0"/>
                <a:ea typeface="Yu Gothic UI Semibold" panose="020B0700000000000000" pitchFamily="34" charset="-128"/>
                <a:cs typeface="Arial" panose="020B0604020202020204" pitchFamily="34" charset="0"/>
                <a:hlinkClick r:id="rId3"/>
              </a:rPr>
              <a:t>www.ncsacw.samhsa.gov</a:t>
            </a:r>
            <a:endParaRPr lang="en-US" sz="2200" b="1" dirty="0">
              <a:latin typeface="Arial" panose="020B0604020202020204" pitchFamily="34" charset="0"/>
              <a:ea typeface="Yu Gothic UI Semibold" panose="020B0700000000000000" pitchFamily="34" charset="-128"/>
              <a:cs typeface="Arial" panose="020B0604020202020204" pitchFamily="34" charset="0"/>
            </a:endParaRPr>
          </a:p>
          <a:p>
            <a:pPr algn="ctr" eaLnBrk="0" hangingPunct="0">
              <a:spcBef>
                <a:spcPts val="600"/>
              </a:spcBef>
              <a:spcAft>
                <a:spcPts val="600"/>
              </a:spcAft>
              <a:buClr>
                <a:srgbClr val="CC4757">
                  <a:lumMod val="50000"/>
                </a:srgbClr>
              </a:buClr>
              <a:buSzPct val="85000"/>
              <a:defRPr/>
            </a:pPr>
            <a:r>
              <a:rPr lang="en-US" sz="2200" b="1" dirty="0">
                <a:latin typeface="Arial" panose="020B0604020202020204" pitchFamily="34" charset="0"/>
                <a:ea typeface="Yu Gothic UI Semibold" panose="020B0700000000000000" pitchFamily="34" charset="-128"/>
                <a:cs typeface="Arial" panose="020B0604020202020204" pitchFamily="34" charset="0"/>
                <a:hlinkClick r:id="rId4"/>
              </a:rPr>
              <a:t>ncsacw@cffutures.org</a:t>
            </a:r>
            <a:r>
              <a:rPr lang="en-US" sz="2200" b="1" dirty="0">
                <a:latin typeface="Arial" panose="020B0604020202020204" pitchFamily="34" charset="0"/>
                <a:ea typeface="Yu Gothic UI Semibold" panose="020B0700000000000000" pitchFamily="34" charset="-128"/>
                <a:cs typeface="Arial" panose="020B0604020202020204" pitchFamily="34" charset="0"/>
              </a:rPr>
              <a:t> </a:t>
            </a:r>
            <a:endParaRPr lang="en-US" sz="2200" dirty="0">
              <a:latin typeface="Arial" panose="020B0604020202020204" pitchFamily="34" charset="0"/>
              <a:ea typeface="Yu Gothic UI Semibold" panose="020B0700000000000000" pitchFamily="34" charset="-128"/>
              <a:cs typeface="Arial" panose="020B0604020202020204" pitchFamily="34" charset="0"/>
            </a:endParaRPr>
          </a:p>
        </p:txBody>
      </p:sp>
      <p:pic>
        <p:nvPicPr>
          <p:cNvPr id="4" name="Picture 3">
            <a:extLst>
              <a:ext uri="{C183D7F6-B498-43B3-948B-1728B52AA6E4}">
                <adec:decorative xmlns:adec="http://schemas.microsoft.com/office/drawing/2017/decorative" xmlns=""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
          <a:stretch/>
        </p:blipFill>
        <p:spPr>
          <a:xfrm>
            <a:off x="256489" y="200394"/>
            <a:ext cx="4175811" cy="6489563"/>
          </a:xfrm>
          <a:prstGeom prst="rect">
            <a:avLst/>
          </a:prstGeom>
        </p:spPr>
      </p:pic>
      <p:pic>
        <p:nvPicPr>
          <p:cNvPr id="5" name="Picture 4">
            <a:extLst>
              <a:ext uri="{FF2B5EF4-FFF2-40B4-BE49-F238E27FC236}">
                <a16:creationId xmlns:a16="http://schemas.microsoft.com/office/drawing/2014/main" xmlns="" id="{8EE0458F-9411-4C47-B229-C7B89C575918}"/>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5149206" y="231431"/>
            <a:ext cx="6085475" cy="1421425"/>
          </a:xfrm>
          <a:prstGeom prst="rect">
            <a:avLst/>
          </a:prstGeom>
        </p:spPr>
      </p:pic>
    </p:spTree>
    <p:extLst>
      <p:ext uri="{BB962C8B-B14F-4D97-AF65-F5344CB8AC3E}">
        <p14:creationId xmlns:p14="http://schemas.microsoft.com/office/powerpoint/2010/main" val="2655201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61842" y="4207733"/>
            <a:ext cx="4877266" cy="830997"/>
          </a:xfrm>
          <a:prstGeom prst="rect">
            <a:avLst/>
          </a:prstGeom>
          <a:noFill/>
        </p:spPr>
        <p:txBody>
          <a:bodyPr wrap="square" rtlCol="0">
            <a:spAutoFit/>
          </a:bodyPr>
          <a:lstStyle/>
          <a:p>
            <a:r>
              <a:rPr lang="en-US" sz="4800" dirty="0">
                <a:solidFill>
                  <a:prstClr val="white"/>
                </a:solidFill>
              </a:rPr>
              <a:t>References</a:t>
            </a:r>
            <a:endParaRPr lang="en-US" sz="48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638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CD37071-D337-684F-B2A5-102E4BBE2A54}"/>
              </a:ext>
            </a:extLst>
          </p:cNvPr>
          <p:cNvSpPr>
            <a:spLocks noGrp="1"/>
          </p:cNvSpPr>
          <p:nvPr>
            <p:ph type="title"/>
          </p:nvPr>
        </p:nvSpPr>
        <p:spPr/>
        <p:txBody>
          <a:bodyPr/>
          <a:lstStyle/>
          <a:p>
            <a:r>
              <a:rPr lang="en-US" dirty="0"/>
              <a:t>References</a:t>
            </a:r>
          </a:p>
        </p:txBody>
      </p:sp>
      <p:sp>
        <p:nvSpPr>
          <p:cNvPr id="4" name="Content Placeholder 3"/>
          <p:cNvSpPr>
            <a:spLocks noGrp="1"/>
          </p:cNvSpPr>
          <p:nvPr>
            <p:ph idx="1"/>
          </p:nvPr>
        </p:nvSpPr>
        <p:spPr>
          <a:xfrm>
            <a:off x="318246" y="1411940"/>
            <a:ext cx="11676529" cy="5338483"/>
          </a:xfrm>
        </p:spPr>
        <p:txBody>
          <a:bodyPr>
            <a:noAutofit/>
          </a:bodyPr>
          <a:lstStyle/>
          <a:p>
            <a:r>
              <a:rPr lang="en-US" sz="1300" dirty="0"/>
              <a:t>Akin, B. A., Johnson‐</a:t>
            </a:r>
            <a:r>
              <a:rPr lang="en-US" sz="1300" dirty="0" err="1"/>
              <a:t>Motoyama</a:t>
            </a:r>
            <a:r>
              <a:rPr lang="en-US" sz="1300" dirty="0"/>
              <a:t>, M., Davis, S., </a:t>
            </a:r>
            <a:r>
              <a:rPr lang="en-US" sz="1300" dirty="0" err="1"/>
              <a:t>Paceley</a:t>
            </a:r>
            <a:r>
              <a:rPr lang="en-US" sz="1300" dirty="0"/>
              <a:t>, M., &amp; Brook, J. (2018). Parent perspectives of engagement in the strengthening families program: An evidence‐based intervention for families in child welfare and affected by parental substance use. </a:t>
            </a:r>
            <a:r>
              <a:rPr lang="en-US" sz="1300" i="1" dirty="0"/>
              <a:t>Child &amp; Family Social Work</a:t>
            </a:r>
            <a:r>
              <a:rPr lang="en-US" sz="1300" dirty="0"/>
              <a:t>. doi:10.1111/cfs.12470 </a:t>
            </a:r>
          </a:p>
          <a:p>
            <a:r>
              <a:rPr lang="en-US" sz="1300" dirty="0"/>
              <a:t>American College of Obstetricians and Gynecologists. (2017). Opioid use and opioid use disorder in pregnancy. Committee opinion No. 711. </a:t>
            </a:r>
            <a:r>
              <a:rPr lang="en-US" sz="1300" i="1" dirty="0"/>
              <a:t>Obstetrics &amp; Gynecology</a:t>
            </a:r>
            <a:r>
              <a:rPr lang="en-US" sz="1300" dirty="0"/>
              <a:t>, </a:t>
            </a:r>
            <a:r>
              <a:rPr lang="en-US" sz="1300" i="1" dirty="0"/>
              <a:t>130</a:t>
            </a:r>
            <a:r>
              <a:rPr lang="en-US" sz="1300" dirty="0"/>
              <a:t>(2), e81–e94.</a:t>
            </a:r>
          </a:p>
          <a:p>
            <a:r>
              <a:rPr lang="en-US" sz="1300" dirty="0" err="1"/>
              <a:t>Baldacchino</a:t>
            </a:r>
            <a:r>
              <a:rPr lang="en-US" sz="1300" dirty="0"/>
              <a:t>, A., Arbuckle, K., Petrie, D. J., &amp; </a:t>
            </a:r>
            <a:r>
              <a:rPr lang="en-US" sz="1300" dirty="0" err="1"/>
              <a:t>McCowan</a:t>
            </a:r>
            <a:r>
              <a:rPr lang="en-US" sz="1300" dirty="0"/>
              <a:t>, C. (2014). Neurobehavioral consequences of chronic intrauterine opioid exposure in infants and preschool children: A systematic review and meta-analysis. </a:t>
            </a:r>
            <a:r>
              <a:rPr lang="en-US" sz="1300" i="1" dirty="0"/>
              <a:t>BMC Psychiatry</a:t>
            </a:r>
            <a:r>
              <a:rPr lang="en-US" sz="1300" dirty="0"/>
              <a:t>, </a:t>
            </a:r>
            <a:r>
              <a:rPr lang="en-US" sz="1300" i="1" dirty="0"/>
              <a:t>14</a:t>
            </a:r>
            <a:r>
              <a:rPr lang="en-US" sz="1300" dirty="0"/>
              <a:t>(1), 104. doi:10.1186/1471-244x-14-104 </a:t>
            </a:r>
          </a:p>
          <a:p>
            <a:r>
              <a:rPr lang="en-US" sz="1300" dirty="0" err="1"/>
              <a:t>Bandstra</a:t>
            </a:r>
            <a:r>
              <a:rPr lang="en-US" sz="1300" dirty="0"/>
              <a:t>, E. S., Morrow, C. E., </a:t>
            </a:r>
            <a:r>
              <a:rPr lang="en-US" sz="1300" dirty="0" err="1"/>
              <a:t>Mansoor</a:t>
            </a:r>
            <a:r>
              <a:rPr lang="en-US" sz="1300" dirty="0"/>
              <a:t>, E., &amp; </a:t>
            </a:r>
            <a:r>
              <a:rPr lang="en-US" sz="1300" dirty="0" err="1"/>
              <a:t>Accornero</a:t>
            </a:r>
            <a:r>
              <a:rPr lang="en-US" sz="1300" dirty="0"/>
              <a:t>, V. H. (2010). Prenatal drug exposure: Infant and toddler outcomes. </a:t>
            </a:r>
            <a:r>
              <a:rPr lang="en-US" sz="1300" i="1" dirty="0"/>
              <a:t>Journal of Addictive Diseases</a:t>
            </a:r>
            <a:r>
              <a:rPr lang="en-US" sz="1300" dirty="0"/>
              <a:t>, </a:t>
            </a:r>
            <a:r>
              <a:rPr lang="en-US" sz="1300" i="1" dirty="0"/>
              <a:t>29</a:t>
            </a:r>
            <a:r>
              <a:rPr lang="en-US" sz="1300" dirty="0"/>
              <a:t>(2), 245–258. </a:t>
            </a:r>
            <a:r>
              <a:rPr lang="en-US" sz="1300" u="sng" dirty="0">
                <a:hlinkClick r:id="rId3"/>
              </a:rPr>
              <a:t>https://doi.org/10.1080/10550881003684871</a:t>
            </a:r>
            <a:r>
              <a:rPr lang="en-US" sz="1300" dirty="0"/>
              <a:t> </a:t>
            </a:r>
          </a:p>
          <a:p>
            <a:r>
              <a:rPr lang="en-US" sz="1300" dirty="0" err="1"/>
              <a:t>Behnke</a:t>
            </a:r>
            <a:r>
              <a:rPr lang="en-US" sz="1300" dirty="0"/>
              <a:t>, M., Smith, V. C., &amp; Committee on Substance Abuse. (2013). Prenatal substance abuse: Short-and long-term effects on the exposed fetus. </a:t>
            </a:r>
            <a:r>
              <a:rPr lang="en-US" sz="1300" i="1" dirty="0"/>
              <a:t>Pediatrics</a:t>
            </a:r>
            <a:r>
              <a:rPr lang="en-US" sz="1300" dirty="0"/>
              <a:t>, peds.2012-3931. </a:t>
            </a:r>
            <a:r>
              <a:rPr lang="en-US" sz="1300" dirty="0" err="1"/>
              <a:t>doi</a:t>
            </a:r>
            <a:r>
              <a:rPr lang="en-US" sz="1300" dirty="0"/>
              <a:t>: 10.1542/peds.2012-3931</a:t>
            </a:r>
          </a:p>
          <a:p>
            <a:r>
              <a:rPr lang="en-US" sz="1300" dirty="0" err="1"/>
              <a:t>Breshears</a:t>
            </a:r>
            <a:r>
              <a:rPr lang="en-US" sz="1300" dirty="0"/>
              <a:t>, E.M., Yeh, S. &amp; Young, N.K. (2009). </a:t>
            </a:r>
            <a:r>
              <a:rPr lang="en-US" sz="1300" i="1" dirty="0"/>
              <a:t>Understanding substance abuse and facilitating recovery: A guide for child welfare workers</a:t>
            </a:r>
            <a:r>
              <a:rPr lang="en-US" sz="1300" dirty="0"/>
              <a:t>. U.S. Department of Health and Human Services. Rockville, MD: Substance Abuse and Mental Health Services Administration. Retrieved from </a:t>
            </a:r>
            <a:r>
              <a:rPr lang="en-US" sz="1300" u="sng" dirty="0">
                <a:hlinkClick r:id="rId4"/>
              </a:rPr>
              <a:t>https://ncsacw.samhsa.gov/files/Understanding-Substance-Abuse.pdf</a:t>
            </a:r>
            <a:r>
              <a:rPr lang="en-US" sz="1300" dirty="0"/>
              <a:t> </a:t>
            </a:r>
          </a:p>
          <a:p>
            <a:r>
              <a:rPr lang="en-US" sz="1300" dirty="0"/>
              <a:t>Bullen, T., Taplin, S., McArthur, M., Humphreys, C., &amp; </a:t>
            </a:r>
            <a:r>
              <a:rPr lang="en-US" sz="1300" dirty="0" err="1"/>
              <a:t>Kertesz</a:t>
            </a:r>
            <a:r>
              <a:rPr lang="en-US" sz="1300" dirty="0"/>
              <a:t>, M. (2017). Interventions to improve supervised contact visits between children in out of home care and their parents: a systematic review. </a:t>
            </a:r>
            <a:r>
              <a:rPr lang="en-US" sz="1300" i="1" dirty="0"/>
              <a:t>Child &amp; Family Social Work</a:t>
            </a:r>
            <a:r>
              <a:rPr lang="en-US" sz="1300" dirty="0"/>
              <a:t>, </a:t>
            </a:r>
            <a:r>
              <a:rPr lang="en-US" sz="1300" i="1" dirty="0"/>
              <a:t>22</a:t>
            </a:r>
            <a:r>
              <a:rPr lang="en-US" sz="1300" dirty="0"/>
              <a:t>(2), 822–833.</a:t>
            </a:r>
          </a:p>
          <a:p>
            <a:r>
              <a:rPr lang="en-US" sz="1300" dirty="0"/>
              <a:t>Capacity Building Center for States. (2017). </a:t>
            </a:r>
            <a:r>
              <a:rPr lang="en-US" sz="1300" i="1" dirty="0"/>
              <a:t>Showcase: Safety outcomes and decision-making approaches</a:t>
            </a:r>
            <a:r>
              <a:rPr lang="en-US" sz="1300" dirty="0"/>
              <a:t>. U.S. Department of Health and Human Services. Washington, DC: Administration for Children and Families, Children’s Bureau. Retrieved from </a:t>
            </a:r>
            <a:r>
              <a:rPr lang="en-US" sz="1300" u="sng" dirty="0">
                <a:hlinkClick r:id="rId5"/>
              </a:rPr>
              <a:t>https://library.childwelfare.gov/cwig/ws/library/docs/gateway/Blob/115776.pdf?w=+NATIVE%28%27recno%3D115776%27%29&amp;upp=0&amp;rpp=10&amp;r=1&amp;m=1</a:t>
            </a:r>
            <a:endParaRPr lang="en-US" sz="1300" u="sng" dirty="0"/>
          </a:p>
          <a:p>
            <a:r>
              <a:rPr lang="en-US" sz="1300" dirty="0"/>
              <a:t>Casey Family Programs. (2013). </a:t>
            </a:r>
            <a:r>
              <a:rPr lang="en-US" sz="1300" i="1" dirty="0"/>
              <a:t>Child and family services practice model: A safe and permanent family for every youth</a:t>
            </a:r>
            <a:r>
              <a:rPr lang="en-US" sz="1300" dirty="0"/>
              <a:t>. Retrieved from </a:t>
            </a:r>
            <a:r>
              <a:rPr lang="en-US" sz="1300" u="sng" dirty="0">
                <a:hlinkClick r:id="rId6"/>
              </a:rPr>
              <a:t>https://caseyfamilypro-wpengine.netdna-ssl.com/media/practice-model.pdf</a:t>
            </a:r>
            <a:r>
              <a:rPr lang="en-US" sz="1300" dirty="0"/>
              <a:t>  </a:t>
            </a:r>
          </a:p>
        </p:txBody>
      </p:sp>
    </p:spTree>
    <p:extLst>
      <p:ext uri="{BB962C8B-B14F-4D97-AF65-F5344CB8AC3E}">
        <p14:creationId xmlns:p14="http://schemas.microsoft.com/office/powerpoint/2010/main" val="609837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8247" y="1403107"/>
            <a:ext cx="11649635" cy="5266634"/>
          </a:xfrm>
        </p:spPr>
        <p:txBody>
          <a:bodyPr>
            <a:noAutofit/>
          </a:bodyPr>
          <a:lstStyle/>
          <a:p>
            <a:r>
              <a:rPr lang="en-US" sz="1300" dirty="0"/>
              <a:t>Casey Family Programs. (2017). </a:t>
            </a:r>
            <a:r>
              <a:rPr lang="en-US" sz="1300" i="1" dirty="0"/>
              <a:t>Safe children: What are infant plans of safe care and some examples of state responses to infants affected by substance abuse?</a:t>
            </a:r>
            <a:r>
              <a:rPr lang="en-US" sz="1300" dirty="0"/>
              <a:t> Retrieved from </a:t>
            </a:r>
            <a:r>
              <a:rPr lang="en-US" sz="1300" u="sng" dirty="0">
                <a:hlinkClick r:id="rId3"/>
              </a:rPr>
              <a:t>https://caseyfamilypro-wpengine.netdna-ssl.com/media/SC_Infant-Plans-of-Care.pdf</a:t>
            </a:r>
            <a:r>
              <a:rPr lang="en-US" sz="1300" dirty="0"/>
              <a:t> </a:t>
            </a:r>
          </a:p>
          <a:p>
            <a:r>
              <a:rPr lang="en-US" sz="1300" dirty="0"/>
              <a:t>Casey Family Programs. (2018). </a:t>
            </a:r>
            <a:r>
              <a:rPr lang="en-US" sz="1300" i="1" dirty="0"/>
              <a:t>Safe children: How can we select the right tool to help us better assess children’s safety, permanency, and well-being needs?</a:t>
            </a:r>
            <a:r>
              <a:rPr lang="en-US" sz="1300" dirty="0"/>
              <a:t> Retrieved from </a:t>
            </a:r>
            <a:r>
              <a:rPr lang="en-US" sz="1300" u="sng" dirty="0">
                <a:hlinkClick r:id="rId4"/>
              </a:rPr>
              <a:t>https://caseyfamilypro-wpengine.netdna-ssl.com/media/SC_Child-Assessment-Tools.pdf</a:t>
            </a:r>
            <a:r>
              <a:rPr lang="en-US" sz="1300" dirty="0"/>
              <a:t> </a:t>
            </a:r>
          </a:p>
          <a:p>
            <a:r>
              <a:rPr lang="en-US" sz="1300" dirty="0"/>
              <a:t>Centers for Disease Control and Prevention. (2018). CDC’s developmental milestones. Retrieved from </a:t>
            </a:r>
            <a:r>
              <a:rPr lang="en-US" sz="1300" dirty="0">
                <a:hlinkClick r:id="rId5"/>
              </a:rPr>
              <a:t>https://www.cdc.gov/ncbddd/actearly/milestones/index.html</a:t>
            </a:r>
            <a:r>
              <a:rPr lang="en-US" sz="1300" dirty="0"/>
              <a:t>  </a:t>
            </a:r>
          </a:p>
          <a:p>
            <a:r>
              <a:rPr lang="en-US" sz="1300" dirty="0"/>
              <a:t>Children’s Bureau. (2013). Child Welfare Outcomes Report Data, Custom Report Builder. U.S. Department of Health &amp; Human Services, Administration for Children &amp; Families. Retrieved from </a:t>
            </a:r>
            <a:r>
              <a:rPr lang="en-US" sz="1300" dirty="0">
                <a:hlinkClick r:id="rId6"/>
              </a:rPr>
              <a:t>https://cwoutcomes.acf.hhs.gov/cwodatasite/</a:t>
            </a:r>
            <a:endParaRPr lang="en-US" sz="1300" dirty="0"/>
          </a:p>
          <a:p>
            <a:r>
              <a:rPr lang="en-US" sz="1300" dirty="0"/>
              <a:t>Children and Family Futures. (2017a). Collaborative values inventory. Retrieved from </a:t>
            </a:r>
            <a:r>
              <a:rPr lang="en-US" sz="1300" u="sng" dirty="0">
                <a:hlinkClick r:id="rId7"/>
              </a:rPr>
              <a:t>http://www.cffutures.org/files/cvi.pdf</a:t>
            </a:r>
            <a:endParaRPr lang="en-US" sz="1300" dirty="0"/>
          </a:p>
          <a:p>
            <a:r>
              <a:rPr lang="en-US" sz="1300" dirty="0"/>
              <a:t>Children and Family Futures. (2017b). </a:t>
            </a:r>
            <a:r>
              <a:rPr lang="en-US" sz="1300" i="1" dirty="0"/>
              <a:t>Brief 2: Key lessons for implementing a family-centered approach</a:t>
            </a:r>
            <a:r>
              <a:rPr lang="en-US" sz="1300" dirty="0"/>
              <a:t>. Prepared for Doris Duke Charitable Foundation and The Duke Endowment.</a:t>
            </a:r>
          </a:p>
          <a:p>
            <a:r>
              <a:rPr lang="en-US" sz="1300" dirty="0"/>
              <a:t>Child Welfare Information Gateway. (2014). </a:t>
            </a:r>
            <a:r>
              <a:rPr lang="en-US" sz="1300" i="1" dirty="0"/>
              <a:t>Parental substance use and the child welfare system</a:t>
            </a:r>
            <a:r>
              <a:rPr lang="en-US" sz="1300" dirty="0"/>
              <a:t>. Washington, DC: U.S. Department of Health and Human Services, Children’s Bureau. Retrieved from </a:t>
            </a:r>
            <a:r>
              <a:rPr lang="en-US" sz="1300" u="sng" dirty="0">
                <a:hlinkClick r:id="rId8"/>
              </a:rPr>
              <a:t>https://www.childwelfare.gov/pubPDFs/parentalsubabuse.pdf</a:t>
            </a:r>
            <a:r>
              <a:rPr lang="en-US" sz="1300" dirty="0"/>
              <a:t> </a:t>
            </a:r>
          </a:p>
          <a:p>
            <a:r>
              <a:rPr lang="en-US" sz="1300" dirty="0"/>
              <a:t>Child Welfare Information Gateway. (2018). </a:t>
            </a:r>
            <a:r>
              <a:rPr lang="en-US" sz="1300" i="1" dirty="0"/>
              <a:t>Addressing the needs of young children in child welfare: Part C—Early intervention services</a:t>
            </a:r>
            <a:r>
              <a:rPr lang="en-US" sz="1300" dirty="0"/>
              <a:t>. Washington, DC: U.S. Department of Health and Human Services. </a:t>
            </a:r>
          </a:p>
          <a:p>
            <a:r>
              <a:rPr lang="en-US" sz="1300" dirty="0" err="1"/>
              <a:t>Dickes</a:t>
            </a:r>
            <a:r>
              <a:rPr lang="en-US" sz="1300" dirty="0"/>
              <a:t>, A., </a:t>
            </a:r>
            <a:r>
              <a:rPr lang="en-US" sz="1300" dirty="0" err="1"/>
              <a:t>Kemmis</a:t>
            </a:r>
            <a:r>
              <a:rPr lang="en-US" sz="1300" dirty="0"/>
              <a:t>-Riggs, J., &amp; </a:t>
            </a:r>
            <a:r>
              <a:rPr lang="en-US" sz="1300" dirty="0" err="1"/>
              <a:t>McAloon</a:t>
            </a:r>
            <a:r>
              <a:rPr lang="en-US" sz="1300" dirty="0"/>
              <a:t>, J. (2018). Methodological challenges to the evaluation of interventions for foster/kinship </a:t>
            </a:r>
            <a:r>
              <a:rPr lang="en-US" sz="1300" dirty="0" err="1"/>
              <a:t>carers</a:t>
            </a:r>
            <a:r>
              <a:rPr lang="en-US" sz="1300" dirty="0"/>
              <a:t> and children: A systematic review. </a:t>
            </a:r>
            <a:r>
              <a:rPr lang="en-US" sz="1300" i="1" dirty="0"/>
              <a:t>Clinical Child and Family Psychology Review</a:t>
            </a:r>
            <a:r>
              <a:rPr lang="en-US" sz="1300" dirty="0"/>
              <a:t>, </a:t>
            </a:r>
            <a:r>
              <a:rPr lang="en-US" sz="1300" i="1" dirty="0"/>
              <a:t>21</a:t>
            </a:r>
            <a:r>
              <a:rPr lang="en-US" sz="1300" dirty="0"/>
              <a:t>(2), 109–145. doi:10.1007/s10567-017-0248-z</a:t>
            </a:r>
          </a:p>
          <a:p>
            <a:r>
              <a:rPr lang="en-US" sz="1300" dirty="0"/>
              <a:t>Dube, S. R., </a:t>
            </a:r>
            <a:r>
              <a:rPr lang="en-US" sz="1300" dirty="0" err="1"/>
              <a:t>Felitti</a:t>
            </a:r>
            <a:r>
              <a:rPr lang="en-US" sz="1300" dirty="0"/>
              <a:t>, V. J., Dong, M., Chapman, D. P., Giles, W. H., &amp; </a:t>
            </a:r>
            <a:r>
              <a:rPr lang="en-US" sz="1300" dirty="0" err="1"/>
              <a:t>Anda</a:t>
            </a:r>
            <a:r>
              <a:rPr lang="en-US" sz="1300" dirty="0"/>
              <a:t>, R. F. (2003). Childhood abuse, neglect and household dysfunction and the risk of illicit drug use: The Adverse Childhood Experience Study. </a:t>
            </a:r>
            <a:r>
              <a:rPr lang="en-US" sz="1300" i="1" dirty="0"/>
              <a:t>Pediatrics</a:t>
            </a:r>
            <a:r>
              <a:rPr lang="en-US" sz="1300" dirty="0"/>
              <a:t>, </a:t>
            </a:r>
            <a:r>
              <a:rPr lang="en-US" sz="1300" i="1" dirty="0"/>
              <a:t>111</a:t>
            </a:r>
            <a:r>
              <a:rPr lang="en-US" sz="1300" dirty="0"/>
              <a:t>(3), 564–572. doi:10.1542/peds.111.3.564</a:t>
            </a:r>
          </a:p>
        </p:txBody>
      </p:sp>
      <p:sp>
        <p:nvSpPr>
          <p:cNvPr id="5" name="Title 4">
            <a:extLst>
              <a:ext uri="{FF2B5EF4-FFF2-40B4-BE49-F238E27FC236}">
                <a16:creationId xmlns:a16="http://schemas.microsoft.com/office/drawing/2014/main" xmlns="" id="{C7FCD91E-E03F-624E-ABE1-579E9EBAB773}"/>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362443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9079" y="1403107"/>
            <a:ext cx="11558122" cy="5185952"/>
          </a:xfrm>
        </p:spPr>
        <p:txBody>
          <a:bodyPr>
            <a:noAutofit/>
          </a:bodyPr>
          <a:lstStyle/>
          <a:p>
            <a:r>
              <a:rPr lang="en-US" sz="1300" dirty="0" err="1"/>
              <a:t>Felitti</a:t>
            </a:r>
            <a:r>
              <a:rPr lang="en-US" sz="1300" dirty="0"/>
              <a:t>, V. J., </a:t>
            </a:r>
            <a:r>
              <a:rPr lang="en-US" sz="1300" dirty="0" err="1"/>
              <a:t>Anda</a:t>
            </a:r>
            <a:r>
              <a:rPr lang="en-US" sz="1300" dirty="0"/>
              <a:t>, R. F., </a:t>
            </a:r>
            <a:r>
              <a:rPr lang="en-US" sz="1300" dirty="0" err="1"/>
              <a:t>Nordenberg</a:t>
            </a:r>
            <a:r>
              <a:rPr lang="en-US" sz="1300" dirty="0"/>
              <a:t>, D., Williamson, D. F., Spitz, A. M., Edwards, V., Koss, M. P., &amp; Marks, J. S. (1998). Relationship of childhood abuse and household dysfunction to many of the leading causes of death in adults: The Adverse Childhood Experiences (ACE) Study. </a:t>
            </a:r>
            <a:r>
              <a:rPr lang="en-US" sz="1300" i="1" dirty="0"/>
              <a:t>American Journal of Preventive Medicine</a:t>
            </a:r>
            <a:r>
              <a:rPr lang="en-US" sz="1300" dirty="0"/>
              <a:t>, </a:t>
            </a:r>
            <a:r>
              <a:rPr lang="en-US" sz="1300" i="1" dirty="0"/>
              <a:t>14</a:t>
            </a:r>
            <a:r>
              <a:rPr lang="en-US" sz="1300" dirty="0"/>
              <a:t>, 245–258.</a:t>
            </a:r>
          </a:p>
          <a:p>
            <a:r>
              <a:rPr lang="en-US" sz="1300" dirty="0"/>
              <a:t>Filene, J. H., Kaminski, J. W., Valle, L. A., &amp; </a:t>
            </a:r>
            <a:r>
              <a:rPr lang="en-US" sz="1300" dirty="0" err="1"/>
              <a:t>Cachat</a:t>
            </a:r>
            <a:r>
              <a:rPr lang="en-US" sz="1300" dirty="0"/>
              <a:t>, P. (2013). Components associated with home visiting program outcomes: A meta-analysis. </a:t>
            </a:r>
            <a:r>
              <a:rPr lang="en-US" sz="1300" i="1" dirty="0"/>
              <a:t>Pediatrics</a:t>
            </a:r>
            <a:r>
              <a:rPr lang="en-US" sz="1300" dirty="0"/>
              <a:t>, </a:t>
            </a:r>
            <a:r>
              <a:rPr lang="en-US" sz="1300" i="1" dirty="0"/>
              <a:t>132</a:t>
            </a:r>
            <a:r>
              <a:rPr lang="en-US" sz="1300" dirty="0"/>
              <a:t>(Supplement 2), S100-S109. </a:t>
            </a:r>
            <a:r>
              <a:rPr lang="en-US" sz="1300" dirty="0">
                <a:hlinkClick r:id="rId3"/>
              </a:rPr>
              <a:t>http://doi.org/10.1542/peds.2013-1021H</a:t>
            </a:r>
            <a:r>
              <a:rPr lang="en-US" sz="1300" dirty="0"/>
              <a:t> </a:t>
            </a:r>
          </a:p>
          <a:p>
            <a:r>
              <a:rPr lang="en-US" sz="1300" dirty="0"/>
              <a:t>Henderson, J. L., Chaim, G., &amp; </a:t>
            </a:r>
            <a:r>
              <a:rPr lang="en-US" sz="1300" dirty="0" err="1"/>
              <a:t>Brownlie</a:t>
            </a:r>
            <a:r>
              <a:rPr lang="en-US" sz="1300" dirty="0"/>
              <a:t>, E. B. (2017). Collaborating with community-based services to promote evidence-based practice: Process description of a national initiative to improve services for youth with mental health and substance use problems. </a:t>
            </a:r>
            <a:r>
              <a:rPr lang="en-US" sz="1300" i="1" dirty="0"/>
              <a:t>Psychological Services</a:t>
            </a:r>
            <a:r>
              <a:rPr lang="en-US" sz="1300" dirty="0"/>
              <a:t>, </a:t>
            </a:r>
            <a:r>
              <a:rPr lang="en-US" sz="1300" i="1" dirty="0"/>
              <a:t>14</a:t>
            </a:r>
            <a:r>
              <a:rPr lang="en-US" sz="1300" dirty="0"/>
              <a:t>(3), 361–372. </a:t>
            </a:r>
            <a:r>
              <a:rPr lang="en-US" sz="1300" dirty="0" err="1"/>
              <a:t>doi</a:t>
            </a:r>
            <a:r>
              <a:rPr lang="en-US" sz="1300" dirty="0"/>
              <a:t>: 10.1037/ser0000145</a:t>
            </a:r>
          </a:p>
          <a:p>
            <a:r>
              <a:rPr lang="en-US" sz="1300" dirty="0"/>
              <a:t>Hess, P. (2003). </a:t>
            </a:r>
            <a:r>
              <a:rPr lang="en-US" sz="1300" i="1" dirty="0"/>
              <a:t>Visiting between children in care and their families: A look at current policy</a:t>
            </a:r>
            <a:r>
              <a:rPr lang="en-US" sz="1300" dirty="0"/>
              <a:t>. National Resource Center for Family-Centered Practice and Permanency Planning. Hunter College School of Social Work, NY.</a:t>
            </a:r>
          </a:p>
          <a:p>
            <a:r>
              <a:rPr lang="en-US" sz="1300" dirty="0"/>
              <a:t>Hong, Y. R., &amp; Park, J. S. (2012). Impact of attachment, temperament and parenting on human development. </a:t>
            </a:r>
            <a:r>
              <a:rPr lang="en-US" sz="1300" i="1" dirty="0"/>
              <a:t>Korean Journal of Pediatrics</a:t>
            </a:r>
            <a:r>
              <a:rPr lang="en-US" sz="1300" dirty="0"/>
              <a:t>, </a:t>
            </a:r>
            <a:r>
              <a:rPr lang="en-US" sz="1300" i="1" dirty="0"/>
              <a:t>55</a:t>
            </a:r>
            <a:r>
              <a:rPr lang="en-US" sz="1300" dirty="0"/>
              <a:t>(12), </a:t>
            </a:r>
            <a:br>
              <a:rPr lang="en-US" sz="1300" dirty="0"/>
            </a:br>
            <a:r>
              <a:rPr lang="en-US" sz="1300" dirty="0"/>
              <a:t>449–454. </a:t>
            </a:r>
            <a:r>
              <a:rPr lang="en-US" sz="1300" u="sng" dirty="0">
                <a:hlinkClick r:id="rId4"/>
              </a:rPr>
              <a:t>http://doi.org/10.3345/kjp.2012.55.12.449</a:t>
            </a:r>
            <a:r>
              <a:rPr lang="en-US" sz="1300" dirty="0"/>
              <a:t> </a:t>
            </a:r>
          </a:p>
          <a:p>
            <a:r>
              <a:rPr lang="en-US" sz="1300" dirty="0"/>
              <a:t>Mallon, G. P. (2011). Permanency for LGBTQ youth. </a:t>
            </a:r>
            <a:r>
              <a:rPr lang="en-US" sz="1300" i="1" dirty="0"/>
              <a:t>Protecting Children</a:t>
            </a:r>
            <a:r>
              <a:rPr lang="en-US" sz="1300" dirty="0"/>
              <a:t>, </a:t>
            </a:r>
            <a:r>
              <a:rPr lang="en-US" sz="1300" i="1" dirty="0"/>
              <a:t>26</a:t>
            </a:r>
            <a:r>
              <a:rPr lang="en-US" sz="1300" dirty="0"/>
              <a:t>(1), 49–57.</a:t>
            </a:r>
          </a:p>
          <a:p>
            <a:r>
              <a:rPr lang="en-US" sz="1300" dirty="0"/>
              <a:t>Mowbray, O., Jennings, P. F., Littleton, T., Grinnell-Davis, C., &amp; </a:t>
            </a:r>
            <a:r>
              <a:rPr lang="en-US" sz="1300" dirty="0" err="1"/>
              <a:t>O’Shields</a:t>
            </a:r>
            <a:r>
              <a:rPr lang="en-US" sz="1300" dirty="0"/>
              <a:t>, J. (2018). Caregiver depression and trajectories of behavioral health among child welfare involved youth. </a:t>
            </a:r>
            <a:r>
              <a:rPr lang="en-US" sz="1300" i="1" dirty="0"/>
              <a:t>Child Abuse &amp; Neglect</a:t>
            </a:r>
            <a:r>
              <a:rPr lang="en-US" sz="1300" dirty="0"/>
              <a:t>, </a:t>
            </a:r>
            <a:r>
              <a:rPr lang="en-US" sz="1300" i="1" dirty="0"/>
              <a:t>79</a:t>
            </a:r>
            <a:r>
              <a:rPr lang="en-US" sz="1300" dirty="0"/>
              <a:t>, 445–453. doi:10.1016/j.chiabu.2018.03.001 </a:t>
            </a:r>
          </a:p>
          <a:p>
            <a:r>
              <a:rPr lang="en-US" sz="1300" dirty="0"/>
              <a:t>National Abandoned Infants Assistance Resource Center. (2012). </a:t>
            </a:r>
            <a:r>
              <a:rPr lang="en-US" sz="1300" i="1" dirty="0"/>
              <a:t>Research to practice brief: Supporting children of parents with co-occurring mental illness and substance abuse</a:t>
            </a:r>
            <a:r>
              <a:rPr lang="en-US" sz="1300" dirty="0"/>
              <a:t>. University of California, Berkeley. Retrieved from </a:t>
            </a:r>
            <a:r>
              <a:rPr lang="en-US" sz="1300" u="sng" dirty="0">
                <a:hlinkClick r:id="rId5"/>
              </a:rPr>
              <a:t>http://www.ncdsv.org/images/NAIARC_SupportingChildrenOfParentsCo-OccurringMHandSubstanceAbuse_6-2012.pdf</a:t>
            </a:r>
            <a:r>
              <a:rPr lang="en-US" sz="1300" u="sng" dirty="0"/>
              <a:t> </a:t>
            </a:r>
            <a:r>
              <a:rPr lang="en-US" sz="1300" dirty="0"/>
              <a:t> </a:t>
            </a:r>
          </a:p>
        </p:txBody>
      </p:sp>
      <p:sp>
        <p:nvSpPr>
          <p:cNvPr id="5" name="Title 4">
            <a:extLst>
              <a:ext uri="{FF2B5EF4-FFF2-40B4-BE49-F238E27FC236}">
                <a16:creationId xmlns:a16="http://schemas.microsoft.com/office/drawing/2014/main" xmlns="" id="{5F26D72A-C3A4-C64E-9986-76776B180BF5}"/>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4113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8113" y="1657431"/>
            <a:ext cx="11138087" cy="795511"/>
          </a:xfrm>
        </p:spPr>
        <p:txBody>
          <a:bodyPr>
            <a:noAutofit/>
          </a:bodyPr>
          <a:lstStyle/>
          <a:p>
            <a:pPr>
              <a:lnSpc>
                <a:spcPct val="100000"/>
              </a:lnSpc>
            </a:pPr>
            <a:r>
              <a:rPr lang="en-US" sz="2200" dirty="0">
                <a:latin typeface="Arial" panose="020B0604020202020204" pitchFamily="34" charset="0"/>
                <a:cs typeface="Arial" panose="020B0604020202020204" pitchFamily="34" charset="0"/>
              </a:rPr>
              <a:t>Growing up in a home with exposure to adverse, traumatic childhood experiences is associated with lifelong physical, emotional, psychological, and social challenges. </a:t>
            </a:r>
          </a:p>
        </p:txBody>
      </p:sp>
      <p:sp>
        <p:nvSpPr>
          <p:cNvPr id="3" name="Content Placeholder 2"/>
          <p:cNvSpPr>
            <a:spLocks noGrp="1"/>
          </p:cNvSpPr>
          <p:nvPr>
            <p:ph sz="half" idx="1"/>
          </p:nvPr>
        </p:nvSpPr>
        <p:spPr>
          <a:xfrm>
            <a:off x="368113" y="2963165"/>
            <a:ext cx="3341686" cy="2547827"/>
          </a:xfrm>
        </p:spPr>
        <p:txBody>
          <a:bodyPr>
            <a:noAutofit/>
          </a:bodyPr>
          <a:lstStyle/>
          <a:p>
            <a:pPr>
              <a:spcBef>
                <a:spcPts val="600"/>
              </a:spcBef>
              <a:spcAft>
                <a:spcPts val="600"/>
              </a:spcAft>
            </a:pPr>
            <a:r>
              <a:rPr lang="en-US" sz="2200" dirty="0">
                <a:latin typeface="Arial" panose="020B0604020202020204" pitchFamily="34" charset="0"/>
                <a:cs typeface="Arial" panose="020B0604020202020204" pitchFamily="34" charset="0"/>
              </a:rPr>
              <a:t>Emotional abuse</a:t>
            </a:r>
          </a:p>
          <a:p>
            <a:pPr>
              <a:spcBef>
                <a:spcPts val="600"/>
              </a:spcBef>
              <a:spcAft>
                <a:spcPts val="600"/>
              </a:spcAft>
            </a:pPr>
            <a:r>
              <a:rPr lang="en-US" sz="2200" dirty="0">
                <a:latin typeface="Arial" panose="020B0604020202020204" pitchFamily="34" charset="0"/>
                <a:cs typeface="Arial" panose="020B0604020202020204" pitchFamily="34" charset="0"/>
              </a:rPr>
              <a:t>Physical abuse</a:t>
            </a:r>
          </a:p>
          <a:p>
            <a:pPr>
              <a:spcBef>
                <a:spcPts val="600"/>
              </a:spcBef>
              <a:spcAft>
                <a:spcPts val="600"/>
              </a:spcAft>
            </a:pPr>
            <a:r>
              <a:rPr lang="en-US" sz="2200" dirty="0">
                <a:latin typeface="Arial" panose="020B0604020202020204" pitchFamily="34" charset="0"/>
                <a:cs typeface="Arial" panose="020B0604020202020204" pitchFamily="34" charset="0"/>
              </a:rPr>
              <a:t>Sexual abuse</a:t>
            </a:r>
          </a:p>
          <a:p>
            <a:pPr>
              <a:spcBef>
                <a:spcPts val="600"/>
              </a:spcBef>
              <a:spcAft>
                <a:spcPts val="600"/>
              </a:spcAft>
            </a:pPr>
            <a:r>
              <a:rPr lang="en-US" sz="2200" dirty="0">
                <a:latin typeface="Arial" panose="020B0604020202020204" pitchFamily="34" charset="0"/>
                <a:cs typeface="Arial" panose="020B0604020202020204" pitchFamily="34" charset="0"/>
              </a:rPr>
              <a:t>Emotional neglect</a:t>
            </a:r>
          </a:p>
          <a:p>
            <a:pPr>
              <a:spcBef>
                <a:spcPts val="600"/>
              </a:spcBef>
              <a:spcAft>
                <a:spcPts val="600"/>
              </a:spcAft>
            </a:pPr>
            <a:r>
              <a:rPr lang="en-US" sz="2200" dirty="0">
                <a:latin typeface="Arial" panose="020B0604020202020204" pitchFamily="34" charset="0"/>
                <a:cs typeface="Arial" panose="020B0604020202020204" pitchFamily="34" charset="0"/>
              </a:rPr>
              <a:t>Physical neglect</a:t>
            </a:r>
          </a:p>
        </p:txBody>
      </p:sp>
      <p:sp>
        <p:nvSpPr>
          <p:cNvPr id="6" name="Content Placeholder 5"/>
          <p:cNvSpPr>
            <a:spLocks noGrp="1"/>
          </p:cNvSpPr>
          <p:nvPr>
            <p:ph sz="half" idx="2"/>
          </p:nvPr>
        </p:nvSpPr>
        <p:spPr>
          <a:xfrm>
            <a:off x="3169452" y="2963164"/>
            <a:ext cx="4639038" cy="3340986"/>
          </a:xfrm>
        </p:spPr>
        <p:txBody>
          <a:bodyPr>
            <a:normAutofit fontScale="85000" lnSpcReduction="20000"/>
          </a:bodyPr>
          <a:lstStyle/>
          <a:p>
            <a:pPr>
              <a:lnSpc>
                <a:spcPct val="120000"/>
              </a:lnSpc>
              <a:spcBef>
                <a:spcPts val="600"/>
              </a:spcBef>
              <a:spcAft>
                <a:spcPts val="600"/>
              </a:spcAft>
            </a:pPr>
            <a:r>
              <a:rPr lang="en-US" sz="2600" dirty="0">
                <a:latin typeface="Arial" panose="020B0604020202020204" pitchFamily="34" charset="0"/>
                <a:cs typeface="Arial" panose="020B0604020202020204" pitchFamily="34" charset="0"/>
              </a:rPr>
              <a:t>Household dysfunction</a:t>
            </a:r>
          </a:p>
          <a:p>
            <a:pPr marL="577850" lvl="1" indent="-254000">
              <a:lnSpc>
                <a:spcPct val="120000"/>
              </a:lnSpc>
              <a:spcBef>
                <a:spcPts val="600"/>
              </a:spcBef>
              <a:spcAft>
                <a:spcPts val="600"/>
              </a:spcAft>
            </a:pPr>
            <a:r>
              <a:rPr lang="en-US" sz="2600" dirty="0">
                <a:latin typeface="Arial" panose="020B0604020202020204" pitchFamily="34" charset="0"/>
                <a:cs typeface="Arial" panose="020B0604020202020204" pitchFamily="34" charset="0"/>
              </a:rPr>
              <a:t>Mother treated violently</a:t>
            </a:r>
          </a:p>
          <a:p>
            <a:pPr marL="577850" lvl="1" indent="-254000">
              <a:lnSpc>
                <a:spcPct val="120000"/>
              </a:lnSpc>
              <a:spcBef>
                <a:spcPts val="600"/>
              </a:spcBef>
              <a:spcAft>
                <a:spcPts val="600"/>
              </a:spcAft>
            </a:pPr>
            <a:r>
              <a:rPr lang="en-US" sz="2600" b="1" dirty="0">
                <a:latin typeface="Arial" panose="020B0604020202020204" pitchFamily="34" charset="0"/>
                <a:cs typeface="Arial" panose="020B0604020202020204" pitchFamily="34" charset="0"/>
              </a:rPr>
              <a:t>Household substance use</a:t>
            </a:r>
          </a:p>
          <a:p>
            <a:pPr marL="577850" lvl="1" indent="-254000">
              <a:lnSpc>
                <a:spcPct val="120000"/>
              </a:lnSpc>
              <a:spcBef>
                <a:spcPts val="600"/>
              </a:spcBef>
              <a:spcAft>
                <a:spcPts val="600"/>
              </a:spcAft>
            </a:pPr>
            <a:r>
              <a:rPr lang="en-US" sz="2600" dirty="0">
                <a:latin typeface="Arial" panose="020B0604020202020204" pitchFamily="34" charset="0"/>
                <a:cs typeface="Arial" panose="020B0604020202020204" pitchFamily="34" charset="0"/>
              </a:rPr>
              <a:t>Household mental illness</a:t>
            </a:r>
          </a:p>
          <a:p>
            <a:pPr marL="577850" lvl="1" indent="-254000">
              <a:lnSpc>
                <a:spcPct val="120000"/>
              </a:lnSpc>
              <a:spcBef>
                <a:spcPts val="600"/>
              </a:spcBef>
              <a:spcAft>
                <a:spcPts val="600"/>
              </a:spcAft>
            </a:pPr>
            <a:r>
              <a:rPr lang="en-US" sz="2600" dirty="0">
                <a:latin typeface="Arial" panose="020B0604020202020204" pitchFamily="34" charset="0"/>
                <a:cs typeface="Arial" panose="020B0604020202020204" pitchFamily="34" charset="0"/>
              </a:rPr>
              <a:t>Parental separation or divorce </a:t>
            </a:r>
          </a:p>
          <a:p>
            <a:pPr marL="577850" lvl="1" indent="-254000">
              <a:lnSpc>
                <a:spcPct val="120000"/>
              </a:lnSpc>
              <a:spcBef>
                <a:spcPts val="600"/>
              </a:spcBef>
              <a:spcAft>
                <a:spcPts val="600"/>
              </a:spcAft>
            </a:pPr>
            <a:r>
              <a:rPr lang="en-US" sz="2600" dirty="0">
                <a:latin typeface="Arial" panose="020B0604020202020204" pitchFamily="34" charset="0"/>
                <a:cs typeface="Arial" panose="020B0604020202020204" pitchFamily="34" charset="0"/>
              </a:rPr>
              <a:t>Incarcerated household member </a:t>
            </a:r>
          </a:p>
          <a:p>
            <a:endParaRPr lang="en-US" dirty="0"/>
          </a:p>
        </p:txBody>
      </p:sp>
      <p:sp>
        <p:nvSpPr>
          <p:cNvPr id="5" name="TextBox 4"/>
          <p:cNvSpPr txBox="1"/>
          <p:nvPr/>
        </p:nvSpPr>
        <p:spPr>
          <a:xfrm>
            <a:off x="7988393" y="2600949"/>
            <a:ext cx="3624487" cy="3626720"/>
          </a:xfrm>
          <a:prstGeom prst="rect">
            <a:avLst/>
          </a:prstGeom>
          <a:solidFill>
            <a:srgbClr val="336A90"/>
          </a:solidFill>
          <a:ln w="31750" cmpd="thickThin">
            <a:noFill/>
            <a:bevel/>
          </a:ln>
        </p:spPr>
        <p:txBody>
          <a:bodyPr wrap="square" lIns="137160" tIns="91440" rtlCol="0">
            <a:spAutoFit/>
          </a:bodyPr>
          <a:lstStyle/>
          <a:p>
            <a:pPr lvl="0">
              <a:spcBef>
                <a:spcPts val="600"/>
              </a:spcBef>
              <a:spcAft>
                <a:spcPts val="600"/>
              </a:spcAft>
            </a:pPr>
            <a:r>
              <a:rPr lang="en-US" sz="2200" dirty="0">
                <a:solidFill>
                  <a:schemeClr val="bg1"/>
                </a:solidFill>
                <a:latin typeface="Arial" panose="020B0604020202020204" pitchFamily="34" charset="0"/>
                <a:cs typeface="Arial" panose="020B0604020202020204" pitchFamily="34" charset="0"/>
              </a:rPr>
              <a:t>Compared to people with an ACE score of 0, individuals with an ACE score of 5 or more were </a:t>
            </a:r>
            <a:r>
              <a:rPr lang="en-US" sz="2200" b="1" dirty="0">
                <a:solidFill>
                  <a:schemeClr val="bg1"/>
                </a:solidFill>
                <a:latin typeface="Arial" panose="020B0604020202020204" pitchFamily="34" charset="0"/>
                <a:cs typeface="Arial" panose="020B0604020202020204" pitchFamily="34" charset="0"/>
              </a:rPr>
              <a:t>7 to 10 times more likely </a:t>
            </a:r>
            <a:r>
              <a:rPr lang="en-US" sz="2200" dirty="0">
                <a:solidFill>
                  <a:schemeClr val="bg1"/>
                </a:solidFill>
                <a:latin typeface="Arial" panose="020B0604020202020204" pitchFamily="34" charset="0"/>
                <a:cs typeface="Arial" panose="020B0604020202020204" pitchFamily="34" charset="0"/>
              </a:rPr>
              <a:t>to have</a:t>
            </a:r>
            <a:r>
              <a:rPr lang="en-US" sz="2200" b="1" dirty="0">
                <a:solidFill>
                  <a:schemeClr val="bg1"/>
                </a:solidFill>
                <a:latin typeface="Arial" panose="020B0604020202020204" pitchFamily="34" charset="0"/>
                <a:cs typeface="Arial" panose="020B0604020202020204" pitchFamily="34" charset="0"/>
              </a:rPr>
              <a:t> </a:t>
            </a:r>
            <a:r>
              <a:rPr lang="en-US" sz="2200" dirty="0">
                <a:solidFill>
                  <a:schemeClr val="bg1"/>
                </a:solidFill>
                <a:latin typeface="Arial" panose="020B0604020202020204" pitchFamily="34" charset="0"/>
                <a:cs typeface="Arial" panose="020B0604020202020204" pitchFamily="34" charset="0"/>
              </a:rPr>
              <a:t>illicit drug use problems, addiction to illicit drugs, and IV drug use; and </a:t>
            </a:r>
            <a:r>
              <a:rPr lang="en-US" sz="2200" b="1" dirty="0">
                <a:solidFill>
                  <a:schemeClr val="bg1"/>
                </a:solidFill>
                <a:latin typeface="Arial" panose="020B0604020202020204" pitchFamily="34" charset="0"/>
                <a:cs typeface="Arial" panose="020B0604020202020204" pitchFamily="34" charset="0"/>
              </a:rPr>
              <a:t>2 times </a:t>
            </a:r>
            <a:r>
              <a:rPr lang="en-US" sz="2200" dirty="0">
                <a:solidFill>
                  <a:schemeClr val="bg1"/>
                </a:solidFill>
                <a:latin typeface="Arial" panose="020B0604020202020204" pitchFamily="34" charset="0"/>
                <a:cs typeface="Arial" panose="020B0604020202020204" pitchFamily="34" charset="0"/>
              </a:rPr>
              <a:t>more likely to be an alcoholic.</a:t>
            </a:r>
          </a:p>
        </p:txBody>
      </p:sp>
      <p:sp>
        <p:nvSpPr>
          <p:cNvPr id="7" name="Title 1"/>
          <p:cNvSpPr txBox="1">
            <a:spLocks/>
          </p:cNvSpPr>
          <p:nvPr/>
        </p:nvSpPr>
        <p:spPr bwMode="auto">
          <a:xfrm>
            <a:off x="0" y="-1"/>
            <a:ext cx="12192000" cy="1216152"/>
          </a:xfrm>
          <a:prstGeom prst="rect">
            <a:avLst/>
          </a:prstGeom>
          <a:solidFill>
            <a:srgbClr val="0F4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lvl="0">
              <a:lnSpc>
                <a:spcPct val="95000"/>
              </a:lnSpc>
            </a:pPr>
            <a:r>
              <a:rPr lang="en-US" sz="3200" dirty="0"/>
              <a:t>ACE Study: </a:t>
            </a:r>
          </a:p>
          <a:p>
            <a:pPr lvl="0">
              <a:lnSpc>
                <a:spcPct val="95000"/>
              </a:lnSpc>
            </a:pPr>
            <a:r>
              <a:rPr lang="en-US" sz="3200" dirty="0"/>
              <a:t>Link Between Trauma and Substance Use</a:t>
            </a:r>
            <a:endParaRPr lang="en-US" sz="3200" kern="0" dirty="0">
              <a:solidFill>
                <a:srgbClr val="FFFFFF"/>
              </a:solidFill>
            </a:endParaRPr>
          </a:p>
        </p:txBody>
      </p:sp>
      <p:sp>
        <p:nvSpPr>
          <p:cNvPr id="2" name="TextBox 1"/>
          <p:cNvSpPr txBox="1"/>
          <p:nvPr/>
        </p:nvSpPr>
        <p:spPr>
          <a:xfrm>
            <a:off x="8500721" y="6442646"/>
            <a:ext cx="3125604" cy="307777"/>
          </a:xfrm>
          <a:prstGeom prst="rect">
            <a:avLst/>
          </a:prstGeom>
          <a:noFill/>
        </p:spPr>
        <p:txBody>
          <a:bodyPr wrap="square" rtlCol="0">
            <a:spAutoFit/>
          </a:bodyPr>
          <a:lstStyle/>
          <a:p>
            <a:pPr algn="r"/>
            <a:r>
              <a:rPr lang="en-US" sz="1400" dirty="0"/>
              <a:t>(</a:t>
            </a:r>
            <a:r>
              <a:rPr lang="en-US" sz="1400" dirty="0" err="1"/>
              <a:t>Felitti</a:t>
            </a:r>
            <a:r>
              <a:rPr lang="en-US" sz="1400" dirty="0"/>
              <a:t> et al., 1998; </a:t>
            </a:r>
            <a:r>
              <a:rPr lang="en-US" sz="1400" dirty="0" err="1"/>
              <a:t>Dube</a:t>
            </a:r>
            <a:r>
              <a:rPr lang="en-US" sz="1400" dirty="0"/>
              <a:t> et al., 2003)</a:t>
            </a:r>
          </a:p>
        </p:txBody>
      </p:sp>
      <p:sp>
        <p:nvSpPr>
          <p:cNvPr id="8" name="TextBox 7"/>
          <p:cNvSpPr txBox="1"/>
          <p:nvPr/>
        </p:nvSpPr>
        <p:spPr>
          <a:xfrm>
            <a:off x="368113" y="2503633"/>
            <a:ext cx="7432226" cy="430887"/>
          </a:xfrm>
          <a:prstGeom prst="rect">
            <a:avLst/>
          </a:prstGeom>
          <a:noFill/>
        </p:spPr>
        <p:txBody>
          <a:bodyPr wrap="square" rtlCol="0">
            <a:spAutoFit/>
          </a:bodyPr>
          <a:lstStyle/>
          <a:p>
            <a:pPr lvl="0">
              <a:spcBef>
                <a:spcPts val="600"/>
              </a:spcBef>
              <a:spcAft>
                <a:spcPts val="600"/>
              </a:spcAft>
            </a:pPr>
            <a:r>
              <a:rPr lang="en-US" sz="2200" dirty="0">
                <a:latin typeface="Arial" panose="020B0604020202020204" pitchFamily="34" charset="0"/>
                <a:cs typeface="Arial" panose="020B0604020202020204" pitchFamily="34" charset="0"/>
              </a:rPr>
              <a:t>Adverse childhood experiences (ACEs) include:</a:t>
            </a:r>
          </a:p>
        </p:txBody>
      </p:sp>
    </p:spTree>
    <p:extLst>
      <p:ext uri="{BB962C8B-B14F-4D97-AF65-F5344CB8AC3E}">
        <p14:creationId xmlns:p14="http://schemas.microsoft.com/office/powerpoint/2010/main" val="126588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9B272F87-2240-4C4F-86EF-EECDD520E026}"/>
              </a:ext>
            </a:extLst>
          </p:cNvPr>
          <p:cNvSpPr>
            <a:spLocks noGrp="1"/>
          </p:cNvSpPr>
          <p:nvPr>
            <p:ph type="title"/>
          </p:nvPr>
        </p:nvSpPr>
        <p:spPr/>
        <p:txBody>
          <a:bodyPr/>
          <a:lstStyle/>
          <a:p>
            <a:r>
              <a:rPr lang="en-US" dirty="0"/>
              <a:t>References</a:t>
            </a:r>
          </a:p>
        </p:txBody>
      </p:sp>
      <p:sp>
        <p:nvSpPr>
          <p:cNvPr id="4" name="Content Placeholder 3"/>
          <p:cNvSpPr>
            <a:spLocks noGrp="1"/>
          </p:cNvSpPr>
          <p:nvPr>
            <p:ph idx="1"/>
          </p:nvPr>
        </p:nvSpPr>
        <p:spPr>
          <a:xfrm>
            <a:off x="331693" y="1398494"/>
            <a:ext cx="11595847" cy="5109882"/>
          </a:xfrm>
        </p:spPr>
        <p:txBody>
          <a:bodyPr>
            <a:noAutofit/>
          </a:bodyPr>
          <a:lstStyle/>
          <a:p>
            <a:r>
              <a:rPr lang="en-US" sz="1300" dirty="0"/>
              <a:t>National Association for Children of Alcoholics. (2018). </a:t>
            </a:r>
            <a:r>
              <a:rPr lang="en-US" sz="1300" i="1" dirty="0"/>
              <a:t>Children of addiction: A kit for educators (5</a:t>
            </a:r>
            <a:r>
              <a:rPr lang="en-US" sz="1300" i="1" baseline="30000" dirty="0"/>
              <a:t>th</a:t>
            </a:r>
            <a:r>
              <a:rPr lang="en-US" sz="1300" i="1" dirty="0"/>
              <a:t> ed.)</a:t>
            </a:r>
            <a:r>
              <a:rPr lang="en-US" sz="1300" dirty="0"/>
              <a:t>. Kensington, MD. Retrieved from </a:t>
            </a:r>
            <a:r>
              <a:rPr lang="en-US" sz="1300" u="sng" dirty="0">
                <a:hlinkClick r:id="rId3"/>
              </a:rPr>
              <a:t>https://nacoa.org/wp-content/uploads/2018/04/Kit-For-Educators.NACoA_.2018-1.pdf</a:t>
            </a:r>
            <a:r>
              <a:rPr lang="en-US" sz="1300" dirty="0"/>
              <a:t> </a:t>
            </a:r>
          </a:p>
          <a:p>
            <a:r>
              <a:rPr lang="en-US" sz="1300" dirty="0" err="1"/>
              <a:t>Neggers</a:t>
            </a:r>
            <a:r>
              <a:rPr lang="en-US" sz="1300" dirty="0"/>
              <a:t>, Y., Goldenberg, R., </a:t>
            </a:r>
            <a:r>
              <a:rPr lang="en-US" sz="1300" dirty="0" err="1"/>
              <a:t>Cliver</a:t>
            </a:r>
            <a:r>
              <a:rPr lang="en-US" sz="1300" dirty="0"/>
              <a:t>, S., &amp; </a:t>
            </a:r>
            <a:r>
              <a:rPr lang="en-US" sz="1300" dirty="0" err="1"/>
              <a:t>Hauth</a:t>
            </a:r>
            <a:r>
              <a:rPr lang="en-US" sz="1300" dirty="0"/>
              <a:t>, J. (2006). The relationship between psychosocial profile, health practices, and pregnancy outcomes. </a:t>
            </a:r>
            <a:r>
              <a:rPr lang="en-US" sz="1300" i="1" dirty="0" err="1"/>
              <a:t>Acta</a:t>
            </a:r>
            <a:r>
              <a:rPr lang="en-US" sz="1300" i="1" dirty="0"/>
              <a:t> </a:t>
            </a:r>
            <a:r>
              <a:rPr lang="en-US" sz="1300" i="1" dirty="0" err="1"/>
              <a:t>obstetricia</a:t>
            </a:r>
            <a:r>
              <a:rPr lang="en-US" sz="1300" i="1" dirty="0"/>
              <a:t> et </a:t>
            </a:r>
            <a:r>
              <a:rPr lang="en-US" sz="1300" i="1" dirty="0" err="1"/>
              <a:t>gynecologica</a:t>
            </a:r>
            <a:r>
              <a:rPr lang="en-US" sz="1300" i="1" dirty="0"/>
              <a:t> </a:t>
            </a:r>
            <a:r>
              <a:rPr lang="en-US" sz="1300" i="1" dirty="0" err="1"/>
              <a:t>Scandinavica</a:t>
            </a:r>
            <a:r>
              <a:rPr lang="en-US" sz="1300" dirty="0"/>
              <a:t>, </a:t>
            </a:r>
            <a:r>
              <a:rPr lang="en-US" sz="1300" i="1" dirty="0"/>
              <a:t>85</a:t>
            </a:r>
            <a:r>
              <a:rPr lang="en-US" sz="1300" dirty="0"/>
              <a:t>(3), 277–285.</a:t>
            </a:r>
          </a:p>
          <a:p>
            <a:r>
              <a:rPr lang="en-US" sz="1300" dirty="0" err="1"/>
              <a:t>Nygaard</a:t>
            </a:r>
            <a:r>
              <a:rPr lang="en-US" sz="1300" dirty="0"/>
              <a:t>, E., </a:t>
            </a:r>
            <a:r>
              <a:rPr lang="en-US" sz="1300" dirty="0" err="1"/>
              <a:t>Slinning</a:t>
            </a:r>
            <a:r>
              <a:rPr lang="en-US" sz="1300" dirty="0"/>
              <a:t>, K., Moe, V., &amp; </a:t>
            </a:r>
            <a:r>
              <a:rPr lang="en-US" sz="1300" dirty="0" err="1"/>
              <a:t>Walhovd</a:t>
            </a:r>
            <a:r>
              <a:rPr lang="en-US" sz="1300" dirty="0"/>
              <a:t>, K. B. (2016). Behavior and attention problems in eight-year-old children with prenatal opiate and poly-substance exposure: A longitudinal study. </a:t>
            </a:r>
            <a:r>
              <a:rPr lang="en-US" sz="1300" i="1" dirty="0" err="1"/>
              <a:t>PlOS</a:t>
            </a:r>
            <a:r>
              <a:rPr lang="en-US" sz="1300" i="1" dirty="0"/>
              <a:t> One</a:t>
            </a:r>
            <a:r>
              <a:rPr lang="en-US" sz="1300" dirty="0"/>
              <a:t>, </a:t>
            </a:r>
            <a:r>
              <a:rPr lang="en-US" sz="1300" i="1" dirty="0"/>
              <a:t>11</a:t>
            </a:r>
            <a:r>
              <a:rPr lang="en-US" sz="1300" dirty="0"/>
              <a:t>(6), e0158054. doi:10.1371/journal.pone.0158054</a:t>
            </a:r>
          </a:p>
          <a:p>
            <a:r>
              <a:rPr lang="en-US" sz="1300" dirty="0"/>
              <a:t>Parker, S. (</a:t>
            </a:r>
            <a:r>
              <a:rPr lang="en-US" sz="1300" dirty="0" err="1"/>
              <a:t>n.d.</a:t>
            </a:r>
            <a:r>
              <a:rPr lang="en-US" sz="1300" dirty="0"/>
              <a:t>) </a:t>
            </a:r>
            <a:r>
              <a:rPr lang="en-US" sz="1300" i="1" dirty="0"/>
              <a:t>The safety house tool: A child protection tool for involving children and young people in safety planning</a:t>
            </a:r>
            <a:r>
              <a:rPr lang="en-US" sz="1300" dirty="0"/>
              <a:t>. Brisbane, </a:t>
            </a:r>
            <a:r>
              <a:rPr lang="en-US" sz="1300" dirty="0" err="1"/>
              <a:t>Qld</a:t>
            </a:r>
            <a:r>
              <a:rPr lang="en-US" sz="1300" dirty="0"/>
              <a:t>: Department of Communities, Child Safety and Disability Services. Retrieved from </a:t>
            </a:r>
            <a:r>
              <a:rPr lang="en-US" sz="1300" u="sng" dirty="0">
                <a:hlinkClick r:id="rId4"/>
              </a:rPr>
              <a:t>https://www.communities.qld.gov.au/resources/childsafety/practice-manual/framework-safety-house-tool-booklet.pdf</a:t>
            </a:r>
            <a:r>
              <a:rPr lang="en-US" sz="1300" dirty="0"/>
              <a:t> </a:t>
            </a:r>
          </a:p>
          <a:p>
            <a:r>
              <a:rPr lang="en-US" sz="1300" dirty="0"/>
              <a:t>Partners for Our Children. (2011). </a:t>
            </a:r>
            <a:r>
              <a:rPr lang="en-US" sz="1300" i="1" dirty="0"/>
              <a:t>Family visitation in child welfare: Helping children cope with separation while in foster care</a:t>
            </a:r>
            <a:r>
              <a:rPr lang="en-US" sz="1300" dirty="0"/>
              <a:t>. Retrieved from </a:t>
            </a:r>
            <a:r>
              <a:rPr lang="en-US" sz="1300" u="sng" dirty="0">
                <a:hlinkClick r:id="rId5"/>
              </a:rPr>
              <a:t>https://partnersforourchildren.org/sites/default/files/2011._family_visitation......_helping_children_cope_brief.pdf</a:t>
            </a:r>
            <a:r>
              <a:rPr lang="en-US" sz="1300" dirty="0"/>
              <a:t> </a:t>
            </a:r>
          </a:p>
          <a:p>
            <a:r>
              <a:rPr lang="en-US" sz="1300" dirty="0"/>
              <a:t>Solis, J. M., </a:t>
            </a:r>
            <a:r>
              <a:rPr lang="en-US" sz="1300" dirty="0" err="1"/>
              <a:t>Shadur</a:t>
            </a:r>
            <a:r>
              <a:rPr lang="en-US" sz="1300" dirty="0"/>
              <a:t>, J. M., Burns, A. R., &amp; </a:t>
            </a:r>
            <a:r>
              <a:rPr lang="en-US" sz="1300" dirty="0" err="1"/>
              <a:t>Hussong</a:t>
            </a:r>
            <a:r>
              <a:rPr lang="en-US" sz="1300" dirty="0"/>
              <a:t>, A. M. (2012). Understanding the diverse needs of children whose parents abuse substances. </a:t>
            </a:r>
            <a:r>
              <a:rPr lang="en-US" sz="1300" i="1" dirty="0"/>
              <a:t>Current Drug Abuse Reviews</a:t>
            </a:r>
            <a:r>
              <a:rPr lang="en-US" sz="1300" dirty="0"/>
              <a:t>, </a:t>
            </a:r>
            <a:r>
              <a:rPr lang="en-US" sz="1300" i="1" dirty="0"/>
              <a:t>5</a:t>
            </a:r>
            <a:r>
              <a:rPr lang="en-US" sz="1300" dirty="0"/>
              <a:t>(2), 135–147. doi:10.2174/1874473711205020135 </a:t>
            </a:r>
          </a:p>
          <a:p>
            <a:r>
              <a:rPr lang="en-US" sz="1300" dirty="0"/>
              <a:t>Substance Abuse and Mental Health Services Administration. (2004). </a:t>
            </a:r>
            <a:r>
              <a:rPr lang="en-US" sz="1300" i="1" dirty="0"/>
              <a:t>Understanding substance abuse and facilitating recovery: A guide for child welfare workers</a:t>
            </a:r>
            <a:r>
              <a:rPr lang="en-US" sz="1300" dirty="0"/>
              <a:t>. DHHS Publication No. (SMA) 05-3981. Rockville, MD: Office of Program Analysis and Coordination, Center for Substance Abuse Treatment, SAMHSA.</a:t>
            </a:r>
          </a:p>
          <a:p>
            <a:r>
              <a:rPr lang="en-US" sz="1300" dirty="0"/>
              <a:t>Substance Abuse and Mental Health Services Administration. (2009). </a:t>
            </a:r>
            <a:r>
              <a:rPr lang="en-US" sz="1300" i="1" dirty="0"/>
              <a:t>Substance abuse treatment: Addressing the specific needs of women</a:t>
            </a:r>
            <a:r>
              <a:rPr lang="en-US" sz="1300" dirty="0"/>
              <a:t>. Treatment Improvement Protocol (TIP) Series, No. 51. HHS Publication No. (SMA) 13-4426. Rockville, MD: Substance Abuse and Mental Health Services Administration.</a:t>
            </a:r>
          </a:p>
        </p:txBody>
      </p:sp>
    </p:spTree>
    <p:extLst>
      <p:ext uri="{BB962C8B-B14F-4D97-AF65-F5344CB8AC3E}">
        <p14:creationId xmlns:p14="http://schemas.microsoft.com/office/powerpoint/2010/main" val="4017757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32627" y="1389659"/>
            <a:ext cx="11608361" cy="5253188"/>
          </a:xfrm>
        </p:spPr>
        <p:txBody>
          <a:bodyPr>
            <a:noAutofit/>
          </a:bodyPr>
          <a:lstStyle/>
          <a:p>
            <a:r>
              <a:rPr lang="en-US" sz="1300" dirty="0"/>
              <a:t>Substance Abuse and Mental Health Services Administration. (2016). </a:t>
            </a:r>
            <a:r>
              <a:rPr lang="en-US" sz="1300" i="1" dirty="0"/>
              <a:t>A collaborative approach to the treatment of pregnant women with opioid use disorders</a:t>
            </a:r>
            <a:r>
              <a:rPr lang="en-US" sz="1300" dirty="0"/>
              <a:t>. HHS Publication No. (SMA) 16-4978. Rockville, MD: Substance Abuse and Mental Health Services Administration. Retrieved from </a:t>
            </a:r>
            <a:r>
              <a:rPr lang="en-US" sz="1300" u="sng" dirty="0">
                <a:hlinkClick r:id="rId3"/>
              </a:rPr>
              <a:t>http://store.samhsa.gov</a:t>
            </a:r>
            <a:r>
              <a:rPr lang="en-US" sz="1300" dirty="0"/>
              <a:t> </a:t>
            </a:r>
          </a:p>
          <a:p>
            <a:r>
              <a:rPr lang="en-US" sz="1300" dirty="0" err="1"/>
              <a:t>Vajdic</a:t>
            </a:r>
            <a:r>
              <a:rPr lang="en-US" sz="1300" dirty="0"/>
              <a:t>-Pena, A. (2018). Long-term retention among child welfare workers in Michigan: A phenomenological study. Retrieved from Walden Dissertations and Doctoral Studies. </a:t>
            </a:r>
          </a:p>
          <a:p>
            <a:r>
              <a:rPr lang="en-US" sz="1300" dirty="0"/>
              <a:t>Van der Put, C. E., </a:t>
            </a:r>
            <a:r>
              <a:rPr lang="en-US" sz="1300" dirty="0" err="1"/>
              <a:t>Assink</a:t>
            </a:r>
            <a:r>
              <a:rPr lang="en-US" sz="1300" dirty="0"/>
              <a:t>, M., </a:t>
            </a:r>
            <a:r>
              <a:rPr lang="en-US" sz="1300" dirty="0" err="1"/>
              <a:t>Gubbels</a:t>
            </a:r>
            <a:r>
              <a:rPr lang="en-US" sz="1300" dirty="0"/>
              <a:t>, J., &amp; </a:t>
            </a:r>
            <a:r>
              <a:rPr lang="en-US" sz="1300" dirty="0" err="1"/>
              <a:t>Boekhout</a:t>
            </a:r>
            <a:r>
              <a:rPr lang="en-US" sz="1300" dirty="0"/>
              <a:t> van </a:t>
            </a:r>
            <a:r>
              <a:rPr lang="en-US" sz="1300" dirty="0" err="1"/>
              <a:t>Solinge</a:t>
            </a:r>
            <a:r>
              <a:rPr lang="en-US" sz="1300" dirty="0"/>
              <a:t>, N. F. (2018). Identifying effective components of child maltreatment interventions: A meta-analysis. </a:t>
            </a:r>
            <a:r>
              <a:rPr lang="en-US" sz="1300" i="1" dirty="0"/>
              <a:t>Clinical Child and Family Psychology Review</a:t>
            </a:r>
            <a:r>
              <a:rPr lang="en-US" sz="1300" dirty="0"/>
              <a:t>, </a:t>
            </a:r>
            <a:r>
              <a:rPr lang="en-US" sz="1300" i="1" dirty="0"/>
              <a:t>21</a:t>
            </a:r>
            <a:r>
              <a:rPr lang="en-US" sz="1300" dirty="0"/>
              <a:t>(2), 171–202. </a:t>
            </a:r>
            <a:r>
              <a:rPr lang="en-US" sz="1300" dirty="0" err="1"/>
              <a:t>doi</a:t>
            </a:r>
            <a:r>
              <a:rPr lang="en-US" sz="1300" dirty="0"/>
              <a:t>: 10.1007/s10567-017-0250-5</a:t>
            </a:r>
          </a:p>
          <a:p>
            <a:r>
              <a:rPr lang="en-US" sz="1300" dirty="0"/>
              <a:t>Walsh, C. R., </a:t>
            </a:r>
            <a:r>
              <a:rPr lang="en-US" sz="1300" dirty="0" err="1"/>
              <a:t>Conradi</a:t>
            </a:r>
            <a:r>
              <a:rPr lang="en-US" sz="1300" dirty="0"/>
              <a:t>, L., &amp; </a:t>
            </a:r>
            <a:r>
              <a:rPr lang="en-US" sz="1300" dirty="0" err="1"/>
              <a:t>Pauter</a:t>
            </a:r>
            <a:r>
              <a:rPr lang="en-US" sz="1300" dirty="0"/>
              <a:t>, S. (2018). Trauma-informed child welfare: From training to practice and policy change. </a:t>
            </a:r>
            <a:r>
              <a:rPr lang="en-US" sz="1300" i="1" dirty="0"/>
              <a:t>Journal of Aggression, Maltreatment &amp; Trauma</a:t>
            </a:r>
            <a:r>
              <a:rPr lang="en-US" sz="1300" dirty="0"/>
              <a:t>, 1–18. doi:10.1080/10926771.2018.1468372  </a:t>
            </a:r>
          </a:p>
          <a:p>
            <a:r>
              <a:rPr lang="en-US" sz="1300" dirty="0"/>
              <a:t>Weintraub, A. (2008). </a:t>
            </a:r>
            <a:r>
              <a:rPr lang="en-US" sz="1300" i="1" dirty="0"/>
              <a:t>Information packet: Parent-child visiting</a:t>
            </a:r>
            <a:r>
              <a:rPr lang="en-US" sz="1300" dirty="0"/>
              <a:t>. New York, NY: National Resource Center for Family-Centered Practice and Permanency Planning. Retrieved from </a:t>
            </a:r>
            <a:r>
              <a:rPr lang="en-US" sz="1300" u="sng" dirty="0">
                <a:hlinkClick r:id="rId4"/>
              </a:rPr>
              <a:t>http://www.hunter.cuny.edu/socwork/nrcfcpp/downloads/information_packets/Parent-Child_Visiting.pdf</a:t>
            </a:r>
            <a:r>
              <a:rPr lang="en-US" sz="1300" dirty="0"/>
              <a:t> </a:t>
            </a:r>
          </a:p>
          <a:p>
            <a:r>
              <a:rPr lang="en-US" sz="1300" dirty="0"/>
              <a:t>Werner, D., Young, N. K., Dennis, K, &amp; Amatetti, S. (2007). </a:t>
            </a:r>
            <a:r>
              <a:rPr lang="en-US" sz="1300" i="1" dirty="0"/>
              <a:t>Family-centered treatment for women with substance use disorders: History, key elements and challenges</a:t>
            </a:r>
            <a:r>
              <a:rPr lang="en-US" sz="1300" dirty="0"/>
              <a:t>. Department of Health and Human Services, Substance Abuse and Mental Health Services Administration. Retrieved from </a:t>
            </a:r>
            <a:r>
              <a:rPr lang="en-US" sz="1300" u="sng" dirty="0">
                <a:hlinkClick r:id="rId5"/>
              </a:rPr>
              <a:t>https://www.samhsa.gov/sites/default/files/family_treatment_paper508v.pdf</a:t>
            </a:r>
            <a:r>
              <a:rPr lang="en-US" sz="1300" dirty="0"/>
              <a:t> </a:t>
            </a:r>
          </a:p>
          <a:p>
            <a:r>
              <a:rPr lang="en-US" sz="1300" dirty="0"/>
              <a:t>U.S. Department of Health and Human Services, Administration for Children and Families, Administration on Children, Youth and Families, Children’s Bureau. (2016). </a:t>
            </a:r>
            <a:r>
              <a:rPr lang="en-US" sz="1300" i="1" dirty="0"/>
              <a:t>Information memorandum</a:t>
            </a:r>
            <a:r>
              <a:rPr lang="en-US" sz="1300" dirty="0"/>
              <a:t>. Log No: ACYF-CB-IM-16-05. Washington, DC: Administration for Children and Families. Retrieved from </a:t>
            </a:r>
            <a:r>
              <a:rPr lang="en-US" sz="1300" u="sng" dirty="0">
                <a:hlinkClick r:id="rId6"/>
              </a:rPr>
              <a:t>https://www.acf.hhs.gov/sites/default/files/cb/im1605.pdf</a:t>
            </a:r>
            <a:r>
              <a:rPr lang="en-US" sz="1300" dirty="0"/>
              <a:t> </a:t>
            </a:r>
          </a:p>
          <a:p>
            <a:r>
              <a:rPr lang="en-US" sz="1300" dirty="0"/>
              <a:t>U.S. Department of Health and Human Services, Administration for Children and Families, Administration on Children, Youth and Families, Children’s Bureau. (2018a). </a:t>
            </a:r>
            <a:r>
              <a:rPr lang="en-US" sz="1300" i="1" dirty="0"/>
              <a:t>Adoption and foster care analysis and reporting system (AFCARS) Foster Care File FY 2017</a:t>
            </a:r>
            <a:r>
              <a:rPr lang="en-US" sz="1300" dirty="0"/>
              <a:t>. Ithaca, NY: National Data Archive on Child Abuse and Neglect [distributor]. Retrieved from </a:t>
            </a:r>
            <a:r>
              <a:rPr lang="en-US" sz="1300" u="sng" dirty="0">
                <a:hlinkClick r:id="rId7"/>
              </a:rPr>
              <a:t>https://ndacan.cornell.edu</a:t>
            </a:r>
            <a:r>
              <a:rPr lang="en-US" sz="1300" dirty="0"/>
              <a:t> </a:t>
            </a:r>
          </a:p>
          <a:p>
            <a:pPr marL="0" indent="0">
              <a:buNone/>
            </a:pPr>
            <a:endParaRPr lang="en-US" sz="1400" dirty="0"/>
          </a:p>
        </p:txBody>
      </p:sp>
      <p:sp>
        <p:nvSpPr>
          <p:cNvPr id="5" name="Title 4">
            <a:extLst>
              <a:ext uri="{FF2B5EF4-FFF2-40B4-BE49-F238E27FC236}">
                <a16:creationId xmlns:a16="http://schemas.microsoft.com/office/drawing/2014/main" xmlns="" id="{A9635183-135C-1E46-BCD8-301107B0B776}"/>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738785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9079" y="1390083"/>
            <a:ext cx="11679145" cy="5051058"/>
          </a:xfrm>
        </p:spPr>
        <p:txBody>
          <a:bodyPr>
            <a:noAutofit/>
          </a:bodyPr>
          <a:lstStyle/>
          <a:p>
            <a:r>
              <a:rPr lang="en-US" sz="1300" dirty="0"/>
              <a:t>U.S. Department of Health and Human Services, Administration for Children and Families, Administration on Children, Youth and Families. (2018b). </a:t>
            </a:r>
            <a:r>
              <a:rPr lang="en-US" sz="1300" i="1" dirty="0"/>
              <a:t>2018 prevention resource guide: Keeping children safe and families strong in supportive communities</a:t>
            </a:r>
            <a:r>
              <a:rPr lang="en-US" sz="1300" dirty="0"/>
              <a:t>. Retrieved from </a:t>
            </a:r>
            <a:r>
              <a:rPr lang="en-US" sz="1300" u="sng" dirty="0">
                <a:hlinkClick r:id="rId3"/>
              </a:rPr>
              <a:t>https://www.childwelfare.gov/pubPDFs/guide_2018.pdf</a:t>
            </a:r>
            <a:r>
              <a:rPr lang="en-US" sz="1300" dirty="0"/>
              <a:t> </a:t>
            </a:r>
          </a:p>
          <a:p>
            <a:r>
              <a:rPr lang="en-US" sz="1300" dirty="0"/>
              <a:t>Young, N. K., </a:t>
            </a:r>
            <a:r>
              <a:rPr lang="en-US" sz="1300" dirty="0" err="1"/>
              <a:t>Nakashian</a:t>
            </a:r>
            <a:r>
              <a:rPr lang="en-US" sz="1300" dirty="0"/>
              <a:t>, M., Yeh, S., &amp; Amatetti, S. (2006). </a:t>
            </a:r>
            <a:r>
              <a:rPr lang="en-US" sz="1300" i="1" dirty="0"/>
              <a:t>Screening and assessment for family engagement, retention, and recovery (SAFERR)</a:t>
            </a:r>
            <a:r>
              <a:rPr lang="en-US" sz="1300" dirty="0"/>
              <a:t>. DHHS Pub. No. 0000. Rockville, MD: Substance Abuse and Mental Health Services Administration. Retrieved from </a:t>
            </a:r>
            <a:r>
              <a:rPr lang="en-US" sz="1300" u="sng" dirty="0">
                <a:hlinkClick r:id="rId4"/>
              </a:rPr>
              <a:t>https://ncsacw.samhsa.gov/files/SAFERR.pdf</a:t>
            </a:r>
            <a:r>
              <a:rPr lang="en-US" sz="1300" dirty="0"/>
              <a:t> </a:t>
            </a:r>
          </a:p>
          <a:p>
            <a:pPr marL="0" indent="0">
              <a:buNone/>
            </a:pPr>
            <a:endParaRPr lang="en-US" sz="1400" dirty="0"/>
          </a:p>
        </p:txBody>
      </p:sp>
      <p:sp>
        <p:nvSpPr>
          <p:cNvPr id="5" name="Title 4">
            <a:extLst>
              <a:ext uri="{FF2B5EF4-FFF2-40B4-BE49-F238E27FC236}">
                <a16:creationId xmlns:a16="http://schemas.microsoft.com/office/drawing/2014/main" xmlns="" id="{77095F7B-0FD1-4E44-B31B-A28F7642F923}"/>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371823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47553" y="3117460"/>
            <a:ext cx="4564444" cy="1938992"/>
          </a:xfrm>
          <a:prstGeom prst="rect">
            <a:avLst/>
          </a:prstGeom>
          <a:noFill/>
        </p:spPr>
        <p:txBody>
          <a:bodyPr wrap="square" rtlCol="0">
            <a:spAutoFit/>
          </a:bodyPr>
          <a:lstStyle/>
          <a:p>
            <a:endParaRPr lang="en-US" sz="7200" dirty="0">
              <a:solidFill>
                <a:prstClr val="white"/>
              </a:solidFill>
            </a:endParaRPr>
          </a:p>
          <a:p>
            <a:r>
              <a:rPr lang="en-US" sz="4800" dirty="0">
                <a:solidFill>
                  <a:prstClr val="white"/>
                </a:solidFill>
              </a:rPr>
              <a:t>Resources</a:t>
            </a:r>
            <a:endParaRPr lang="en-US" sz="48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9791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403530"/>
            <a:ext cx="11770659" cy="4782117"/>
          </a:xfrm>
        </p:spPr>
        <p:txBody>
          <a:bodyPr>
            <a:noAutofit/>
          </a:bodyPr>
          <a:lstStyle/>
          <a:p>
            <a:r>
              <a:rPr lang="en-US" sz="1300" dirty="0"/>
              <a:t>Centers for Disease Control and Prevention. (2017). Developmental milestones. Retrieved from </a:t>
            </a:r>
            <a:r>
              <a:rPr lang="en-US" sz="1300" dirty="0">
                <a:hlinkClick r:id="rId3"/>
              </a:rPr>
              <a:t>https://www.cdc.gov/ncbddd/actearly/milestones/index.html</a:t>
            </a:r>
            <a:r>
              <a:rPr lang="en-US" sz="1300" dirty="0"/>
              <a:t>  </a:t>
            </a:r>
          </a:p>
          <a:p>
            <a:r>
              <a:rPr lang="en-US" sz="1300" dirty="0"/>
              <a:t>Children of Parents with a Mental Illness. Retrieved from </a:t>
            </a:r>
            <a:r>
              <a:rPr lang="en-US" sz="1300" dirty="0">
                <a:hlinkClick r:id="rId4"/>
              </a:rPr>
              <a:t>http://www.copmi.net.au</a:t>
            </a:r>
            <a:r>
              <a:rPr lang="en-US" sz="1300" dirty="0"/>
              <a:t> </a:t>
            </a:r>
          </a:p>
          <a:p>
            <a:r>
              <a:rPr lang="en-US" sz="1300" dirty="0"/>
              <a:t>Health Resources &amp; Services Administration, Maternal &amp; Child Health (2016). Early periodic screening, diagnosis, and treatment. Retrieved from </a:t>
            </a:r>
            <a:r>
              <a:rPr lang="en-US" sz="1300" dirty="0">
                <a:hlinkClick r:id="rId5"/>
              </a:rPr>
              <a:t>https://mchb.hrsa.gov/maternal-child-health-initiatives/mchb-programs/early-periodic-screening-diagnosis-and-treatment</a:t>
            </a:r>
            <a:r>
              <a:rPr lang="en-US" sz="1300" dirty="0"/>
              <a:t>  </a:t>
            </a:r>
          </a:p>
          <a:p>
            <a:r>
              <a:rPr lang="en-US" sz="1300" dirty="0"/>
              <a:t>Lander, L., </a:t>
            </a:r>
            <a:r>
              <a:rPr lang="en-US" sz="1300" dirty="0" err="1"/>
              <a:t>Howsare</a:t>
            </a:r>
            <a:r>
              <a:rPr lang="en-US" sz="1300" dirty="0"/>
              <a:t>, J., &amp; Byrne, M. (2013). The impact of substance use disorders on families and children: From theory to practice. </a:t>
            </a:r>
            <a:r>
              <a:rPr lang="en-US" sz="1300" i="1" dirty="0"/>
              <a:t>Social work in Public Health, 28</a:t>
            </a:r>
            <a:r>
              <a:rPr lang="en-US" sz="1300" dirty="0"/>
              <a:t>(3-4), 194–205. Retrieved from </a:t>
            </a:r>
            <a:r>
              <a:rPr lang="en-US" sz="1300" dirty="0">
                <a:hlinkClick r:id="rId6"/>
              </a:rPr>
              <a:t>https://www.ncbi.nlm.nih.gov/pmc/articles/PMC3725219</a:t>
            </a:r>
            <a:r>
              <a:rPr lang="en-US" sz="1300" dirty="0"/>
              <a:t>  </a:t>
            </a:r>
          </a:p>
          <a:p>
            <a:r>
              <a:rPr lang="en-US" sz="1300" dirty="0"/>
              <a:t>National Association for Children of Alcoholics. Retrieved from </a:t>
            </a:r>
            <a:r>
              <a:rPr lang="en-US" sz="1300" dirty="0">
                <a:hlinkClick r:id="rId7"/>
              </a:rPr>
              <a:t>https://nacoa.org</a:t>
            </a:r>
            <a:r>
              <a:rPr lang="en-US" sz="1300" dirty="0"/>
              <a:t>  </a:t>
            </a:r>
          </a:p>
          <a:p>
            <a:r>
              <a:rPr lang="en-US" sz="1300" dirty="0"/>
              <a:t>Smith, V. C., &amp; Wilson, C. R. (2016). Families affected by parental substance use. </a:t>
            </a:r>
            <a:r>
              <a:rPr lang="en-US" sz="1300" i="1" dirty="0"/>
              <a:t>Pediatrics,</a:t>
            </a:r>
            <a:r>
              <a:rPr lang="en-US" sz="1300" dirty="0"/>
              <a:t> e20161575. Retrieved from </a:t>
            </a:r>
            <a:r>
              <a:rPr lang="en-US" sz="1300" dirty="0">
                <a:hlinkClick r:id="rId8"/>
              </a:rPr>
              <a:t>http://pediatrics.aappublications.org/content/138/2/e20161575</a:t>
            </a:r>
            <a:r>
              <a:rPr lang="en-US" sz="1300" dirty="0"/>
              <a:t> </a:t>
            </a:r>
          </a:p>
          <a:p>
            <a:r>
              <a:rPr lang="en-US" sz="1300" dirty="0"/>
              <a:t>U.S. Department of Health &amp; Human Services, Administration for Children and Families, Administration on Children, Youth and Families. (2018). </a:t>
            </a:r>
            <a:r>
              <a:rPr lang="en-US" sz="1300" i="1" dirty="0"/>
              <a:t>2018 prevention resource guide: Keeping children safe and families strong in supportive communities.</a:t>
            </a:r>
            <a:r>
              <a:rPr lang="en-US" sz="1300" dirty="0"/>
              <a:t> Retrieved from </a:t>
            </a:r>
            <a:r>
              <a:rPr lang="en-US" sz="1300" dirty="0">
                <a:hlinkClick r:id="rId9"/>
              </a:rPr>
              <a:t>https://www.childwelfare.gov/pubPDFs/guide_2018.pdf</a:t>
            </a:r>
            <a:r>
              <a:rPr lang="en-US" sz="1300" dirty="0"/>
              <a:t>  </a:t>
            </a:r>
          </a:p>
          <a:p>
            <a:endParaRPr lang="en-US" sz="1400" dirty="0"/>
          </a:p>
        </p:txBody>
      </p:sp>
      <p:sp>
        <p:nvSpPr>
          <p:cNvPr id="5" name="Title 4">
            <a:extLst>
              <a:ext uri="{FF2B5EF4-FFF2-40B4-BE49-F238E27FC236}">
                <a16:creationId xmlns:a16="http://schemas.microsoft.com/office/drawing/2014/main" xmlns="" id="{D087C508-C4CC-314A-B0BF-9989F69E9F78}"/>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178845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8867553"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4263"/>
              </a:solidFill>
            </a:endParaRPr>
          </a:p>
        </p:txBody>
      </p:sp>
      <p:sp>
        <p:nvSpPr>
          <p:cNvPr id="3" name="TextBox 2"/>
          <p:cNvSpPr txBox="1"/>
          <p:nvPr/>
        </p:nvSpPr>
        <p:spPr>
          <a:xfrm>
            <a:off x="374447" y="3461519"/>
            <a:ext cx="8082073" cy="1569660"/>
          </a:xfrm>
          <a:prstGeom prst="rect">
            <a:avLst/>
          </a:prstGeom>
          <a:noFill/>
        </p:spPr>
        <p:txBody>
          <a:bodyPr wrap="square" rtlCol="0">
            <a:spAutoFit/>
          </a:bodyPr>
          <a:lstStyle/>
          <a:p>
            <a:r>
              <a:rPr lang="en-US" sz="4800" dirty="0">
                <a:solidFill>
                  <a:schemeClr val="bg1"/>
                </a:solidFill>
              </a:rPr>
              <a:t>Prenatal Substance Exposure</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35239"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453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 of the United States that shows the percentage change of children under 21 placed in out-of-home care by state, 2012-2017. Percentages are best estimates based on color shade of each state. Alabama, 40%. Alaska, 40%. Arkansas, 40%. Arizona, 0%. California, 20%. Colorado, 20%. Connecticut, 20%. Delaware, 20%. Florida, 20%. Georgia, 40%. Hawaii, 40%. Iowa, 40%. Idaho, 40%. Illinois, 20%. Indiana, 80%Kansas, 20%. Kentucky, -20%. Louisiana, 20%. Massachusetts, 40%. Maryland, -20%. Maine, -20%. Michigan, 0%. Minnesota, 60%.  Missouri, 40%. Mississippi, 60%. Montana, 80%. North Carolina, 40%. North Dakota, 80%. Nebraska, 20%. New Hampshire, 60%. New Jersey, -20%. New Mexico, 20%. Nevada, 40%. New York, -20%. Ohio, 20%. Oklahoma, 20%. Oregon, 0%. Pennsylvania, 20%. Rhode Island, 40%. South Carolina, 40%. South Dakota, 0%. Tennessee, 0%. Texas, 20%. Utah, 40%. Virginia, 40%. Vermont, 40%. Washington, 20%. Wisconsin, 20%. West Virginia, 80%. Wyoming, 40%. ">
            <a:extLst>
              <a:ext uri="{FF2B5EF4-FFF2-40B4-BE49-F238E27FC236}">
                <a16:creationId xmlns:a16="http://schemas.microsoft.com/office/drawing/2014/main" xmlns="" id="{CA74018B-27EE-4B5A-A9B3-778618C69070}"/>
              </a:ext>
            </a:extLst>
          </p:cNvPr>
          <p:cNvPicPr>
            <a:picLocks/>
          </p:cNvPicPr>
          <p:nvPr/>
        </p:nvPicPr>
        <p:blipFill>
          <a:blip r:embed="rId3">
            <a:extLst>
              <a:ext uri="{28A0092B-C50C-407E-A947-70E740481C1C}">
                <a14:useLocalDpi xmlns:a14="http://schemas.microsoft.com/office/drawing/2010/main"/>
              </a:ext>
            </a:extLst>
          </a:blip>
          <a:stretch>
            <a:fillRect/>
          </a:stretch>
        </p:blipFill>
        <p:spPr>
          <a:xfrm>
            <a:off x="1142636" y="1280741"/>
            <a:ext cx="9761220" cy="4716647"/>
          </a:xfrm>
          <a:prstGeom prst="rect">
            <a:avLst/>
          </a:prstGeom>
        </p:spPr>
      </p:pic>
      <p:sp>
        <p:nvSpPr>
          <p:cNvPr id="10" name="Rectangle 9"/>
          <p:cNvSpPr/>
          <p:nvPr/>
        </p:nvSpPr>
        <p:spPr>
          <a:xfrm>
            <a:off x="4969941" y="5635224"/>
            <a:ext cx="6856169" cy="784830"/>
          </a:xfrm>
          <a:prstGeom prst="rect">
            <a:avLst/>
          </a:prstGeom>
        </p:spPr>
        <p:txBody>
          <a:bodyPr wrap="square">
            <a:spAutoFit/>
          </a:bodyPr>
          <a:lstStyle/>
          <a:p>
            <a:r>
              <a:rPr lang="en-US" sz="2250" b="1" dirty="0">
                <a:solidFill>
                  <a:srgbClr val="242852"/>
                </a:solidFill>
                <a:latin typeface="Calibri" panose="020F0502020204030204" pitchFamily="34" charset="0"/>
                <a:cs typeface="Calibri" panose="020F0502020204030204" pitchFamily="34" charset="0"/>
              </a:rPr>
              <a:t>90% of states (N = 46) had an increased rate of </a:t>
            </a:r>
            <a:r>
              <a:rPr lang="en-US" sz="2250" b="1" i="1" dirty="0">
                <a:solidFill>
                  <a:srgbClr val="242852"/>
                </a:solidFill>
                <a:latin typeface="Calibri" panose="020F0502020204030204" pitchFamily="34" charset="0"/>
                <a:cs typeface="Calibri" panose="020F0502020204030204" pitchFamily="34" charset="0"/>
              </a:rPr>
              <a:t>children</a:t>
            </a:r>
            <a:r>
              <a:rPr lang="en-US" sz="2250" b="1" dirty="0">
                <a:solidFill>
                  <a:srgbClr val="242852"/>
                </a:solidFill>
                <a:latin typeface="Calibri" panose="020F0502020204030204" pitchFamily="34" charset="0"/>
                <a:cs typeface="Calibri" panose="020F0502020204030204" pitchFamily="34" charset="0"/>
              </a:rPr>
              <a:t> </a:t>
            </a:r>
            <a:r>
              <a:rPr lang="en-US" sz="2250" b="1" i="1" dirty="0">
                <a:solidFill>
                  <a:srgbClr val="242852"/>
                </a:solidFill>
                <a:latin typeface="Calibri" panose="020F0502020204030204" pitchFamily="34" charset="0"/>
                <a:cs typeface="Calibri" panose="020F0502020204030204" pitchFamily="34" charset="0"/>
              </a:rPr>
              <a:t>under age 1</a:t>
            </a:r>
            <a:r>
              <a:rPr lang="en-US" sz="2250" b="1" dirty="0">
                <a:solidFill>
                  <a:srgbClr val="242852"/>
                </a:solidFill>
                <a:latin typeface="Calibri" panose="020F0502020204030204" pitchFamily="34" charset="0"/>
                <a:cs typeface="Calibri" panose="020F0502020204030204" pitchFamily="34" charset="0"/>
              </a:rPr>
              <a:t> placed in OOHC from 2012 to 2017</a:t>
            </a:r>
          </a:p>
        </p:txBody>
      </p:sp>
      <p:sp>
        <p:nvSpPr>
          <p:cNvPr id="11" name="TextBox 10"/>
          <p:cNvSpPr txBox="1"/>
          <p:nvPr/>
        </p:nvSpPr>
        <p:spPr>
          <a:xfrm>
            <a:off x="242143" y="6477454"/>
            <a:ext cx="9471255" cy="276999"/>
          </a:xfrm>
          <a:prstGeom prst="rect">
            <a:avLst/>
          </a:prstGeom>
          <a:noFill/>
        </p:spPr>
        <p:txBody>
          <a:bodyPr wrap="square" rtlCol="0">
            <a:spAutoFit/>
          </a:bodyPr>
          <a:lstStyle/>
          <a:p>
            <a:r>
              <a:rPr lang="en-US" sz="1200" i="1" dirty="0">
                <a:solidFill>
                  <a:prstClr val="black">
                    <a:lumMod val="65000"/>
                    <a:lumOff val="35000"/>
                  </a:prstClr>
                </a:solidFill>
                <a:latin typeface="Arial" panose="020B0604020202020204" pitchFamily="34" charset="0"/>
                <a:cs typeface="Arial" panose="020B0604020202020204" pitchFamily="34" charset="0"/>
              </a:rPr>
              <a:t>Note: Estimates based on </a:t>
            </a:r>
            <a:r>
              <a:rPr lang="en-US" sz="1200" b="1" i="1" u="sng" dirty="0">
                <a:solidFill>
                  <a:prstClr val="black">
                    <a:lumMod val="65000"/>
                    <a:lumOff val="35000"/>
                  </a:prstClr>
                </a:solidFill>
                <a:latin typeface="Arial" panose="020B0604020202020204" pitchFamily="34" charset="0"/>
                <a:cs typeface="Arial" panose="020B0604020202020204" pitchFamily="34" charset="0"/>
              </a:rPr>
              <a:t>children who entered out-of-home care (OOHC</a:t>
            </a:r>
            <a:r>
              <a:rPr lang="en-US" sz="1200" i="1" u="sng" dirty="0">
                <a:solidFill>
                  <a:prstClr val="black">
                    <a:lumMod val="65000"/>
                    <a:lumOff val="35000"/>
                  </a:prstClr>
                </a:solidFill>
                <a:latin typeface="Arial" panose="020B0604020202020204" pitchFamily="34" charset="0"/>
                <a:cs typeface="Arial" panose="020B0604020202020204" pitchFamily="34" charset="0"/>
              </a:rPr>
              <a:t>)</a:t>
            </a:r>
            <a:r>
              <a:rPr lang="en-US" sz="1200" i="1" dirty="0">
                <a:solidFill>
                  <a:prstClr val="black">
                    <a:lumMod val="65000"/>
                    <a:lumOff val="35000"/>
                  </a:prstClr>
                </a:solidFill>
                <a:latin typeface="Arial" panose="020B0604020202020204" pitchFamily="34" charset="0"/>
                <a:cs typeface="Arial" panose="020B0604020202020204" pitchFamily="34" charset="0"/>
              </a:rPr>
              <a:t> during the fiscal year.</a:t>
            </a:r>
          </a:p>
        </p:txBody>
      </p:sp>
      <p:sp>
        <p:nvSpPr>
          <p:cNvPr id="9" name="TextBox 8"/>
          <p:cNvSpPr txBox="1"/>
          <p:nvPr/>
        </p:nvSpPr>
        <p:spPr>
          <a:xfrm>
            <a:off x="7600041" y="6477454"/>
            <a:ext cx="4093902" cy="276999"/>
          </a:xfrm>
          <a:prstGeom prst="rect">
            <a:avLst/>
          </a:prstGeom>
          <a:noFill/>
        </p:spPr>
        <p:txBody>
          <a:bodyPr wrap="square" rtlCol="0">
            <a:spAutoFit/>
          </a:bodyPr>
          <a:lstStyle/>
          <a:p>
            <a:r>
              <a:rPr lang="en-US" sz="1200" i="1" dirty="0">
                <a:solidFill>
                  <a:prstClr val="black"/>
                </a:solidFill>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U.S. Department of Health and Human Services, 2018a)</a:t>
            </a:r>
            <a:endParaRPr lang="en-US" sz="1200" i="1" dirty="0">
              <a:solidFill>
                <a:prstClr val="black"/>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A408EECE-945C-0148-9DDD-0BBD69A0977A}"/>
              </a:ext>
            </a:extLst>
          </p:cNvPr>
          <p:cNvSpPr>
            <a:spLocks noGrp="1"/>
          </p:cNvSpPr>
          <p:nvPr>
            <p:ph type="title"/>
          </p:nvPr>
        </p:nvSpPr>
        <p:spPr/>
        <p:txBody>
          <a:bodyPr lIns="0" tIns="0" rIns="0" bIns="0"/>
          <a:lstStyle/>
          <a:p>
            <a:r>
              <a:rPr lang="en-US" dirty="0"/>
              <a:t>Percent Change of Children Under Age 1 Placed in </a:t>
            </a:r>
            <a:br>
              <a:rPr lang="en-US" dirty="0"/>
            </a:br>
            <a:r>
              <a:rPr lang="en-US" dirty="0"/>
              <a:t>Out-of-Home Care by State, 2012—2017</a:t>
            </a:r>
          </a:p>
        </p:txBody>
      </p:sp>
    </p:spTree>
    <p:extLst>
      <p:ext uri="{BB962C8B-B14F-4D97-AF65-F5344CB8AC3E}">
        <p14:creationId xmlns:p14="http://schemas.microsoft.com/office/powerpoint/2010/main" val="81768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D860C34C-AEA3-C446-8DA1-274ADD7D6BB4}"/>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86"/>
          <a:stretch/>
        </p:blipFill>
        <p:spPr>
          <a:xfrm>
            <a:off x="7857535" y="2094315"/>
            <a:ext cx="3653901" cy="4379880"/>
          </a:xfrm>
          <a:prstGeom prst="rect">
            <a:avLst/>
          </a:prstGeom>
        </p:spPr>
      </p:pic>
      <p:grpSp>
        <p:nvGrpSpPr>
          <p:cNvPr id="24" name="Group 23">
            <a:extLst>
              <a:ext uri="{FF2B5EF4-FFF2-40B4-BE49-F238E27FC236}">
                <a16:creationId xmlns:a16="http://schemas.microsoft.com/office/drawing/2014/main" xmlns="" id="{903D8E72-2B10-4A41-A4C4-335945DF9DDD}"/>
              </a:ext>
              <a:ext uri="{C183D7F6-B498-43B3-948B-1728B52AA6E4}">
                <adec:decorative xmlns:adec="http://schemas.microsoft.com/office/drawing/2017/decorative" xmlns="" val="1"/>
              </a:ext>
            </a:extLst>
          </p:cNvPr>
          <p:cNvGrpSpPr/>
          <p:nvPr/>
        </p:nvGrpSpPr>
        <p:grpSpPr>
          <a:xfrm>
            <a:off x="930230" y="2067421"/>
            <a:ext cx="6735139" cy="4379879"/>
            <a:chOff x="395346" y="266942"/>
            <a:chExt cx="7672203" cy="4770499"/>
          </a:xfrm>
        </p:grpSpPr>
        <p:sp>
          <p:nvSpPr>
            <p:cNvPr id="25" name="Rectangle 24">
              <a:extLst>
                <a:ext uri="{FF2B5EF4-FFF2-40B4-BE49-F238E27FC236}">
                  <a16:creationId xmlns:a16="http://schemas.microsoft.com/office/drawing/2014/main" xmlns="" id="{D484D466-C5A2-E841-AA5F-A41D09B7B7F0}"/>
                </a:ext>
              </a:extLst>
            </p:cNvPr>
            <p:cNvSpPr/>
            <p:nvPr/>
          </p:nvSpPr>
          <p:spPr>
            <a:xfrm>
              <a:off x="4339951" y="266942"/>
              <a:ext cx="3727598" cy="4770499"/>
            </a:xfrm>
            <a:prstGeom prst="rect">
              <a:avLst/>
            </a:prstGeom>
            <a:blipFill dpi="0" rotWithShape="1">
              <a:blip r:embed="rId4">
                <a:alphaModFix amt="75000"/>
                <a:grayscl/>
              </a:blip>
              <a:srcRect/>
              <a:stretch>
                <a:fillRect/>
              </a:stretch>
            </a:blipFill>
            <a:ln>
              <a:noFill/>
            </a:ln>
            <a:effectLst>
              <a:outerShdw blurRad="292100" dist="1016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0" dirty="0">
                <a:solidFill>
                  <a:prstClr val="white"/>
                </a:solidFill>
              </a:endParaRPr>
            </a:p>
          </p:txBody>
        </p:sp>
        <p:pic>
          <p:nvPicPr>
            <p:cNvPr id="28" name="Picture 27">
              <a:extLst>
                <a:ext uri="{FF2B5EF4-FFF2-40B4-BE49-F238E27FC236}">
                  <a16:creationId xmlns:a16="http://schemas.microsoft.com/office/drawing/2014/main" xmlns="" id="{EBE59A6C-9415-2345-A52A-CBE9C3106589}"/>
                </a:ext>
              </a:extLst>
            </p:cNvPr>
            <p:cNvPicPr>
              <a:picLocks noChangeAspect="1"/>
            </p:cNvPicPr>
            <p:nvPr/>
          </p:nvPicPr>
          <p:blipFill rotWithShape="1">
            <a:blip r:embed="rId5" cstate="print">
              <a:grayscl/>
              <a:extLst>
                <a:ext uri="{28A0092B-C50C-407E-A947-70E740481C1C}">
                  <a14:useLocalDpi xmlns:a14="http://schemas.microsoft.com/office/drawing/2010/main"/>
                </a:ext>
              </a:extLst>
            </a:blip>
            <a:srcRect/>
            <a:stretch/>
          </p:blipFill>
          <p:spPr>
            <a:xfrm>
              <a:off x="395346" y="266942"/>
              <a:ext cx="3724794" cy="4770499"/>
            </a:xfrm>
            <a:prstGeom prst="rect">
              <a:avLst/>
            </a:prstGeom>
            <a:ln>
              <a:noFill/>
            </a:ln>
            <a:effectLst>
              <a:outerShdw blurRad="292100" dist="101600" dir="2700000" algn="tl" rotWithShape="0">
                <a:srgbClr val="333333">
                  <a:alpha val="65000"/>
                </a:srgbClr>
              </a:outerShdw>
            </a:effectLst>
          </p:spPr>
        </p:pic>
      </p:grpSp>
      <p:grpSp>
        <p:nvGrpSpPr>
          <p:cNvPr id="26" name="Group 25"/>
          <p:cNvGrpSpPr/>
          <p:nvPr/>
        </p:nvGrpSpPr>
        <p:grpSpPr>
          <a:xfrm>
            <a:off x="1045846" y="2172723"/>
            <a:ext cx="9948216" cy="3771077"/>
            <a:chOff x="1497890" y="1540868"/>
            <a:chExt cx="9948217" cy="3771076"/>
          </a:xfrm>
        </p:grpSpPr>
        <p:sp>
          <p:nvSpPr>
            <p:cNvPr id="11" name="TextBox 10"/>
            <p:cNvSpPr txBox="1"/>
            <p:nvPr/>
          </p:nvSpPr>
          <p:spPr>
            <a:xfrm>
              <a:off x="1882128" y="3106727"/>
              <a:ext cx="2718116" cy="707886"/>
            </a:xfrm>
            <a:prstGeom prst="rect">
              <a:avLst/>
            </a:prstGeom>
            <a:noFill/>
          </p:spPr>
          <p:txBody>
            <a:bodyPr wrap="none" rtlCol="0">
              <a:spAutoFit/>
            </a:bodyPr>
            <a:lstStyle/>
            <a:p>
              <a:r>
                <a:rPr lang="en-US" sz="4000" b="1" spc="-151" dirty="0">
                  <a:solidFill>
                    <a:prstClr val="black"/>
                  </a:solidFill>
                  <a:latin typeface="Arial" panose="020B0604020202020204" pitchFamily="34" charset="0"/>
                  <a:cs typeface="Arial" panose="020B0604020202020204" pitchFamily="34" charset="0"/>
                </a:rPr>
                <a:t>Short-Term</a:t>
              </a:r>
            </a:p>
          </p:txBody>
        </p:sp>
        <p:sp>
          <p:nvSpPr>
            <p:cNvPr id="12" name="TextBox 11"/>
            <p:cNvSpPr txBox="1"/>
            <p:nvPr/>
          </p:nvSpPr>
          <p:spPr>
            <a:xfrm>
              <a:off x="8796792" y="1540868"/>
              <a:ext cx="2649315" cy="707886"/>
            </a:xfrm>
            <a:prstGeom prst="rect">
              <a:avLst/>
            </a:prstGeom>
            <a:solidFill>
              <a:schemeClr val="bg1">
                <a:alpha val="70000"/>
              </a:schemeClr>
            </a:solidFill>
          </p:spPr>
          <p:txBody>
            <a:bodyPr wrap="none" rtlCol="0">
              <a:spAutoFit/>
            </a:bodyPr>
            <a:lstStyle/>
            <a:p>
              <a:r>
                <a:rPr lang="en-US" sz="4000" b="1" spc="-151" dirty="0">
                  <a:solidFill>
                    <a:prstClr val="black"/>
                  </a:solidFill>
                  <a:latin typeface="Arial" panose="020B0604020202020204" pitchFamily="34" charset="0"/>
                  <a:cs typeface="Arial" panose="020B0604020202020204" pitchFamily="34" charset="0"/>
                </a:rPr>
                <a:t>Long-Term</a:t>
              </a:r>
            </a:p>
          </p:txBody>
        </p:sp>
        <p:sp>
          <p:nvSpPr>
            <p:cNvPr id="17" name="Oval 16"/>
            <p:cNvSpPr/>
            <p:nvPr/>
          </p:nvSpPr>
          <p:spPr>
            <a:xfrm>
              <a:off x="1497890" y="375506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0">
                <a:solidFill>
                  <a:prstClr val="white"/>
                </a:solidFill>
              </a:endParaRPr>
            </a:p>
          </p:txBody>
        </p:sp>
        <p:sp>
          <p:nvSpPr>
            <p:cNvPr id="21" name="TextBox 20"/>
            <p:cNvSpPr txBox="1"/>
            <p:nvPr/>
          </p:nvSpPr>
          <p:spPr>
            <a:xfrm>
              <a:off x="1511682" y="3977477"/>
              <a:ext cx="3081602" cy="1200329"/>
            </a:xfrm>
            <a:prstGeom prst="rect">
              <a:avLst/>
            </a:prstGeom>
            <a:noFill/>
          </p:spPr>
          <p:txBody>
            <a:bodyPr wrap="square" rtlCol="0">
              <a:spAutoFit/>
            </a:bodyPr>
            <a:lstStyle/>
            <a:p>
              <a:pPr algn="r"/>
              <a:r>
                <a:rPr lang="en-US" b="1" dirty="0">
                  <a:solidFill>
                    <a:prstClr val="white"/>
                  </a:solidFill>
                  <a:latin typeface="Arial" panose="020B0604020202020204" pitchFamily="34" charset="0"/>
                  <a:cs typeface="Arial" panose="020B0604020202020204" pitchFamily="34" charset="0"/>
                </a:rPr>
                <a:t>Birth anomalies</a:t>
              </a:r>
            </a:p>
            <a:p>
              <a:pPr algn="r"/>
              <a:r>
                <a:rPr lang="en-US" b="1" dirty="0">
                  <a:solidFill>
                    <a:prstClr val="white"/>
                  </a:solidFill>
                  <a:latin typeface="Arial" panose="020B0604020202020204" pitchFamily="34" charset="0"/>
                  <a:cs typeface="Arial" panose="020B0604020202020204" pitchFamily="34" charset="0"/>
                </a:rPr>
                <a:t>Fetal growth</a:t>
              </a:r>
            </a:p>
            <a:p>
              <a:pPr algn="r"/>
              <a:r>
                <a:rPr lang="en-US" b="1" dirty="0">
                  <a:solidFill>
                    <a:prstClr val="white"/>
                  </a:solidFill>
                  <a:latin typeface="Arial" panose="020B0604020202020204" pitchFamily="34" charset="0"/>
                  <a:cs typeface="Arial" panose="020B0604020202020204" pitchFamily="34" charset="0"/>
                </a:rPr>
                <a:t>Neurobehavioral effects</a:t>
              </a:r>
            </a:p>
            <a:p>
              <a:pPr algn="r"/>
              <a:r>
                <a:rPr lang="en-US" b="1" dirty="0">
                  <a:solidFill>
                    <a:prstClr val="white"/>
                  </a:solidFill>
                  <a:latin typeface="Arial" panose="020B0604020202020204" pitchFamily="34" charset="0"/>
                  <a:cs typeface="Arial" panose="020B0604020202020204" pitchFamily="34" charset="0"/>
                </a:rPr>
                <a:t>Withdrawal</a:t>
              </a:r>
            </a:p>
          </p:txBody>
        </p:sp>
        <p:sp>
          <p:nvSpPr>
            <p:cNvPr id="22" name="TextBox 21"/>
            <p:cNvSpPr txBox="1"/>
            <p:nvPr/>
          </p:nvSpPr>
          <p:spPr>
            <a:xfrm>
              <a:off x="8681645" y="3988505"/>
              <a:ext cx="1549813" cy="1323439"/>
            </a:xfrm>
            <a:prstGeom prst="rect">
              <a:avLst/>
            </a:prstGeom>
            <a:solidFill>
              <a:schemeClr val="bg1">
                <a:alpha val="70000"/>
              </a:schemeClr>
            </a:solidFill>
          </p:spPr>
          <p:txBody>
            <a:bodyPr wrap="square" rtlCol="0">
              <a:spAutoFit/>
            </a:bodyPr>
            <a:lstStyle/>
            <a:p>
              <a:pPr algn="r"/>
              <a:r>
                <a:rPr lang="en-US" sz="1600" b="1" dirty="0">
                  <a:solidFill>
                    <a:prstClr val="black"/>
                  </a:solidFill>
                  <a:latin typeface="Arial" panose="020B0604020202020204" pitchFamily="34" charset="0"/>
                  <a:cs typeface="Arial" panose="020B0604020202020204" pitchFamily="34" charset="0"/>
                </a:rPr>
                <a:t>Achievement Behavior Cognition</a:t>
              </a:r>
            </a:p>
            <a:p>
              <a:pPr algn="r"/>
              <a:r>
                <a:rPr lang="en-US" sz="1600" b="1" dirty="0">
                  <a:solidFill>
                    <a:prstClr val="black"/>
                  </a:solidFill>
                  <a:latin typeface="Arial" panose="020B0604020202020204" pitchFamily="34" charset="0"/>
                  <a:cs typeface="Arial" panose="020B0604020202020204" pitchFamily="34" charset="0"/>
                </a:rPr>
                <a:t> Growth </a:t>
              </a:r>
            </a:p>
            <a:p>
              <a:pPr algn="r"/>
              <a:r>
                <a:rPr lang="en-US" sz="1600" b="1" dirty="0">
                  <a:solidFill>
                    <a:prstClr val="black"/>
                  </a:solidFill>
                  <a:latin typeface="Arial" panose="020B0604020202020204" pitchFamily="34" charset="0"/>
                  <a:cs typeface="Arial" panose="020B0604020202020204" pitchFamily="34" charset="0"/>
                </a:rPr>
                <a:t>Language</a:t>
              </a:r>
              <a:endParaRPr lang="en-US" sz="2000" b="1" dirty="0">
                <a:solidFill>
                  <a:prstClr val="black"/>
                </a:solidFill>
                <a:latin typeface="Arial" panose="020B0604020202020204" pitchFamily="34" charset="0"/>
                <a:cs typeface="Arial" panose="020B0604020202020204" pitchFamily="34" charset="0"/>
              </a:endParaRPr>
            </a:p>
          </p:txBody>
        </p:sp>
      </p:grpSp>
      <p:sp>
        <p:nvSpPr>
          <p:cNvPr id="23" name="TextBox 22"/>
          <p:cNvSpPr txBox="1"/>
          <p:nvPr/>
        </p:nvSpPr>
        <p:spPr>
          <a:xfrm>
            <a:off x="822960" y="1291272"/>
            <a:ext cx="11201739" cy="1138773"/>
          </a:xfrm>
          <a:prstGeom prst="rect">
            <a:avLst/>
          </a:prstGeom>
          <a:noFill/>
        </p:spPr>
        <p:txBody>
          <a:bodyPr wrap="square" rtlCol="0">
            <a:spAutoFit/>
          </a:bodyPr>
          <a:lstStyle/>
          <a:p>
            <a:r>
              <a:rPr lang="en-US" sz="2200" b="1" dirty="0">
                <a:solidFill>
                  <a:srgbClr val="0F4162"/>
                </a:solidFill>
                <a:latin typeface="Arial" panose="020B0604020202020204" pitchFamily="34" charset="0"/>
                <a:cs typeface="Arial" panose="020B0604020202020204" pitchFamily="34" charset="0"/>
              </a:rPr>
              <a:t>American Academy of Pediatrics Technical Report</a:t>
            </a:r>
          </a:p>
          <a:p>
            <a:r>
              <a:rPr lang="en-US" sz="2200" dirty="0">
                <a:solidFill>
                  <a:prstClr val="black"/>
                </a:solidFill>
                <a:latin typeface="Arial" panose="020B0604020202020204" pitchFamily="34" charset="0"/>
                <a:cs typeface="Arial" panose="020B0604020202020204" pitchFamily="34" charset="0"/>
              </a:rPr>
              <a:t>Comprehensive review of ~275 peer-reviewed articles over 40 years (1968–2006)</a:t>
            </a:r>
          </a:p>
          <a:p>
            <a:endParaRPr lang="en-US" sz="2400" dirty="0">
              <a:solidFill>
                <a:prstClr val="black">
                  <a:lumMod val="65000"/>
                  <a:lumOff val="35000"/>
                </a:prstClr>
              </a:solidFill>
              <a:latin typeface="Arial" panose="020B0604020202020204"/>
            </a:endParaRPr>
          </a:p>
        </p:txBody>
      </p:sp>
      <p:sp>
        <p:nvSpPr>
          <p:cNvPr id="2" name="TextBox 1"/>
          <p:cNvSpPr txBox="1"/>
          <p:nvPr/>
        </p:nvSpPr>
        <p:spPr>
          <a:xfrm>
            <a:off x="9229327" y="6486081"/>
            <a:ext cx="2720898" cy="266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1400" dirty="0">
                <a:solidFill>
                  <a:srgbClr val="000000"/>
                </a:solidFill>
                <a:latin typeface="Arial" panose="020B0604020202020204" pitchFamily="34" charset="0"/>
                <a:ea typeface="Helvetica Light"/>
                <a:cs typeface="Arial" panose="020B0604020202020204" pitchFamily="34" charset="0"/>
                <a:sym typeface="Helvetica Light"/>
              </a:rPr>
              <a:t>(</a:t>
            </a:r>
            <a:r>
              <a:rPr lang="en-US" sz="1400" dirty="0" err="1">
                <a:solidFill>
                  <a:srgbClr val="000000"/>
                </a:solidFill>
                <a:latin typeface="Arial" panose="020B0604020202020204" pitchFamily="34" charset="0"/>
                <a:ea typeface="Helvetica Light"/>
                <a:cs typeface="Arial" panose="020B0604020202020204" pitchFamily="34" charset="0"/>
                <a:sym typeface="Helvetica Light"/>
              </a:rPr>
              <a:t>Behnke</a:t>
            </a:r>
            <a:r>
              <a:rPr lang="en-US" sz="1400" dirty="0">
                <a:solidFill>
                  <a:srgbClr val="000000"/>
                </a:solidFill>
                <a:latin typeface="Arial" panose="020B0604020202020204" pitchFamily="34" charset="0"/>
                <a:ea typeface="Helvetica Light"/>
                <a:cs typeface="Arial" panose="020B0604020202020204" pitchFamily="34" charset="0"/>
                <a:sym typeface="Helvetica Light"/>
              </a:rPr>
              <a:t> &amp; Smith, 2013)</a:t>
            </a:r>
          </a:p>
        </p:txBody>
      </p:sp>
      <p:sp>
        <p:nvSpPr>
          <p:cNvPr id="3" name="Title 2">
            <a:extLst>
              <a:ext uri="{FF2B5EF4-FFF2-40B4-BE49-F238E27FC236}">
                <a16:creationId xmlns:a16="http://schemas.microsoft.com/office/drawing/2014/main" xmlns="" id="{DF835D5C-5564-4D4A-99B0-9CDA4045D748}"/>
              </a:ext>
            </a:extLst>
          </p:cNvPr>
          <p:cNvSpPr>
            <a:spLocks noGrp="1"/>
          </p:cNvSpPr>
          <p:nvPr>
            <p:ph type="title"/>
          </p:nvPr>
        </p:nvSpPr>
        <p:spPr/>
        <p:txBody>
          <a:bodyPr/>
          <a:lstStyle/>
          <a:p>
            <a:r>
              <a:rPr lang="en-US" dirty="0">
                <a:solidFill>
                  <a:prstClr val="white">
                    <a:lumMod val="95000"/>
                  </a:prstClr>
                </a:solidFill>
                <a:latin typeface="Arial" panose="020B0604020202020204" pitchFamily="34" charset="0"/>
                <a:cs typeface="Arial" panose="020B0604020202020204" pitchFamily="34" charset="0"/>
                <a:sym typeface="Helvetica Light"/>
              </a:rPr>
              <a:t>Effects of Prenatal Substance Exposure</a:t>
            </a:r>
            <a:endParaRPr lang="en-US" dirty="0"/>
          </a:p>
        </p:txBody>
      </p:sp>
      <p:cxnSp>
        <p:nvCxnSpPr>
          <p:cNvPr id="31" name="Straight Connector 30">
            <a:extLst>
              <a:ext uri="{FF2B5EF4-FFF2-40B4-BE49-F238E27FC236}">
                <a16:creationId xmlns:a16="http://schemas.microsoft.com/office/drawing/2014/main" xmlns="" id="{56A4AB71-AFA9-6B4A-BCB2-9636F8246E4C}"/>
              </a:ext>
            </a:extLst>
          </p:cNvPr>
          <p:cNvCxnSpPr/>
          <p:nvPr/>
        </p:nvCxnSpPr>
        <p:spPr>
          <a:xfrm>
            <a:off x="1237127" y="4613109"/>
            <a:ext cx="914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xmlns="" id="{BC3C51EC-E760-964B-B264-AD2EC12CF357}"/>
              </a:ext>
            </a:extLst>
          </p:cNvPr>
          <p:cNvSpPr/>
          <p:nvPr/>
        </p:nvSpPr>
        <p:spPr>
          <a:xfrm>
            <a:off x="5770243" y="4375690"/>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0">
              <a:solidFill>
                <a:prstClr val="white"/>
              </a:solidFill>
            </a:endParaRPr>
          </a:p>
        </p:txBody>
      </p:sp>
      <p:sp>
        <p:nvSpPr>
          <p:cNvPr id="35" name="Oval 34">
            <a:extLst>
              <a:ext uri="{FF2B5EF4-FFF2-40B4-BE49-F238E27FC236}">
                <a16:creationId xmlns:a16="http://schemas.microsoft.com/office/drawing/2014/main" xmlns="" id="{9093A733-37BF-6049-92A1-805EFACD43C1}"/>
              </a:ext>
            </a:extLst>
          </p:cNvPr>
          <p:cNvSpPr/>
          <p:nvPr/>
        </p:nvSpPr>
        <p:spPr>
          <a:xfrm>
            <a:off x="10127289" y="4386917"/>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0">
              <a:solidFill>
                <a:prstClr val="white"/>
              </a:solidFill>
            </a:endParaRPr>
          </a:p>
        </p:txBody>
      </p:sp>
    </p:spTree>
    <p:extLst>
      <p:ext uri="{BB962C8B-B14F-4D97-AF65-F5344CB8AC3E}">
        <p14:creationId xmlns:p14="http://schemas.microsoft.com/office/powerpoint/2010/main" val="1120438125"/>
      </p:ext>
    </p:extLst>
  </p:cSld>
  <p:clrMapOvr>
    <a:masterClrMapping/>
  </p:clrMapOvr>
  <p:transition spd="slow"/>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08750A486EE14A8ACCFE5AAA338A27" ma:contentTypeVersion="5" ma:contentTypeDescription="Create a new document." ma:contentTypeScope="" ma:versionID="595998b229005089b75d9ac31cf14823">
  <xsd:schema xmlns:xsd="http://www.w3.org/2001/XMLSchema" xmlns:xs="http://www.w3.org/2001/XMLSchema" xmlns:p="http://schemas.microsoft.com/office/2006/metadata/properties" targetNamespace="http://schemas.microsoft.com/office/2006/metadata/properties" ma:root="true" ma:fieldsID="9310dfd89bfbcceacbcbbb03476d02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8BD643-1CF4-4149-9830-6DE52052955B}">
  <ds:schemaRefs>
    <ds:schemaRef ds:uri="http://schemas.microsoft.com/sharepoint/v3/contenttype/forms"/>
  </ds:schemaRefs>
</ds:datastoreItem>
</file>

<file path=customXml/itemProps2.xml><?xml version="1.0" encoding="utf-8"?>
<ds:datastoreItem xmlns:ds="http://schemas.openxmlformats.org/officeDocument/2006/customXml" ds:itemID="{2D200885-7705-4BA6-89F5-1659FED2FA54}">
  <ds:schemaRefs>
    <ds:schemaRef ds:uri="http://schemas.microsoft.com/office/2006/documentManagement/types"/>
    <ds:schemaRef ds:uri="http://www.w3.org/XML/1998/namespace"/>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FFA5A74-A9F5-4503-984D-1059C802D7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27965</TotalTime>
  <Words>9886</Words>
  <Application>Microsoft Office PowerPoint</Application>
  <PresentationFormat>Widescreen</PresentationFormat>
  <Paragraphs>964</Paragraphs>
  <Slides>64</Slides>
  <Notes>64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64</vt:i4>
      </vt:variant>
    </vt:vector>
  </HeadingPairs>
  <TitlesOfParts>
    <vt:vector size="78" baseType="lpstr">
      <vt:lpstr>SimSun</vt:lpstr>
      <vt:lpstr>Arial</vt:lpstr>
      <vt:lpstr>Arial Black</vt:lpstr>
      <vt:lpstr>Arial Narrow</vt:lpstr>
      <vt:lpstr>Calibri</vt:lpstr>
      <vt:lpstr>Courier New</vt:lpstr>
      <vt:lpstr>Gill Sans MT Condensed</vt:lpstr>
      <vt:lpstr>Helvetica</vt:lpstr>
      <vt:lpstr>Helvetica Light</vt:lpstr>
      <vt:lpstr>Times New Roman</vt:lpstr>
      <vt:lpstr>Tw Cen MT</vt:lpstr>
      <vt:lpstr>Yu Gothic UI Semibold</vt:lpstr>
      <vt:lpstr>Office Theme</vt:lpstr>
      <vt:lpstr>1_Office Theme</vt:lpstr>
      <vt:lpstr>Module 6:  Understanding the Needs of Children of Parents with Substance Use or  Co-Occurring Disorders</vt:lpstr>
      <vt:lpstr>Acknowledgment</vt:lpstr>
      <vt:lpstr>Learning Objectives</vt:lpstr>
      <vt:lpstr>Collaborative Values Inventory</vt:lpstr>
      <vt:lpstr>PowerPoint Presentation</vt:lpstr>
      <vt:lpstr>Growing up in a home with exposure to adverse, traumatic childhood experiences is associated with lifelong physical, emotional, psychological, and social challenges. </vt:lpstr>
      <vt:lpstr>PowerPoint Presentation</vt:lpstr>
      <vt:lpstr>Percent Change of Children Under Age 1 Placed in  Out-of-Home Care by State, 2012—2017</vt:lpstr>
      <vt:lpstr>Effects of Prenatal Substance Exposure</vt:lpstr>
      <vt:lpstr>Short-Term Effects of Prenatal Substance Exposure</vt:lpstr>
      <vt:lpstr>Long-Term Effects of Prenatal Substance Exposure</vt:lpstr>
      <vt:lpstr>American Academy of Pediatrics Technical Report:  Key Takeaways</vt:lpstr>
      <vt:lpstr>Complex Interplay of Factors</vt:lpstr>
      <vt:lpstr>PowerPoint Presentation</vt:lpstr>
      <vt:lpstr>Prevalence of Parental Alcohol or Other Drug Use as a Contributing Factor for Removal in the United States, 2000–2017</vt:lpstr>
      <vt:lpstr>Effects of Parental Substance Use on Children</vt:lpstr>
      <vt:lpstr>Effects of Parental Substance Use on Children</vt:lpstr>
      <vt:lpstr>Effects of Parental Substance Use on Children</vt:lpstr>
      <vt:lpstr>Effects of Parental Substance Use on Children</vt:lpstr>
      <vt:lpstr>PowerPoint Presentation</vt:lpstr>
      <vt:lpstr>Parental Mental Health Disorders: Prenatal Impact</vt:lpstr>
      <vt:lpstr>Risk Factors for Children</vt:lpstr>
      <vt:lpstr>Group Activity</vt:lpstr>
      <vt:lpstr>Substance Use or Co-Occurring Disorder: Examples of Risks to Children</vt:lpstr>
      <vt:lpstr>Considerations of the Effects of Parental Substance Use  and Co-Occurring Disorders on Children</vt:lpstr>
      <vt:lpstr>PowerPoint Presentation</vt:lpstr>
      <vt:lpstr>Screening and Assessment of Children’s Needs</vt:lpstr>
      <vt:lpstr>Assessment of Children</vt:lpstr>
      <vt:lpstr>Effective Care Strategies for Children and Families</vt:lpstr>
      <vt:lpstr>Special Consideration: Prenatal Substance Exposure</vt:lpstr>
      <vt:lpstr>Special Consideration: Prenatal Substance Exposure</vt:lpstr>
      <vt:lpstr>Developing Support Systems for Children:  Screening and Referral</vt:lpstr>
      <vt:lpstr>Gather and Maintain Information</vt:lpstr>
      <vt:lpstr>Gather and Maintain Information</vt:lpstr>
      <vt:lpstr>Developing Support Systems</vt:lpstr>
      <vt:lpstr>Talking With Children About a Parent’s Disorder</vt:lpstr>
      <vt:lpstr>Little Voices—Big Impact</vt:lpstr>
      <vt:lpstr>The 7 Cs of Addiction</vt:lpstr>
      <vt:lpstr>Needs of Children of Parents With a Substance Use  or Mental Health Disorder</vt:lpstr>
      <vt:lpstr>How Child Welfare Workers Can Help</vt:lpstr>
      <vt:lpstr>Case Plans and Children’s Needs</vt:lpstr>
      <vt:lpstr>Case Plans and Children’s Needs</vt:lpstr>
      <vt:lpstr>Case Plans and Children’s Needs</vt:lpstr>
      <vt:lpstr>Elements of Successful Visitation Plans</vt:lpstr>
      <vt:lpstr>Facilitating Quality Visitation</vt:lpstr>
      <vt:lpstr>Effect of Parenting Time on Reunification Outcomes</vt:lpstr>
      <vt:lpstr>PowerPoint Presentation</vt:lpstr>
      <vt:lpstr>Building Protective Factors to Strengthen Families</vt:lpstr>
      <vt:lpstr>Treatment That Supports Families</vt:lpstr>
      <vt:lpstr>Continuum of Family-Based Services</vt:lpstr>
      <vt:lpstr>Rethinking Family Recovery</vt:lpstr>
      <vt:lpstr>Family Recovery Is More Than Treatment Completion</vt:lpstr>
      <vt:lpstr>PowerPoint Presentation</vt:lpstr>
      <vt:lpstr>A Family Focus</vt:lpstr>
      <vt:lpstr>PowerPoint Presentation</vt:lpstr>
      <vt:lpstr>PowerPoint Presentation</vt:lpstr>
      <vt:lpstr>References</vt:lpstr>
      <vt:lpstr>References</vt:lpstr>
      <vt:lpstr>References</vt:lpstr>
      <vt:lpstr>References</vt:lpstr>
      <vt:lpstr>References</vt:lpstr>
      <vt:lpstr>References</vt:lpstr>
      <vt:lpstr>PowerPoint Presentation</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Kellerman</dc:creator>
  <cp:lastModifiedBy>Sarah O'Rourke</cp:lastModifiedBy>
  <cp:revision>478</cp:revision>
  <dcterms:created xsi:type="dcterms:W3CDTF">2018-07-16T22:22:20Z</dcterms:created>
  <dcterms:modified xsi:type="dcterms:W3CDTF">2019-08-22T22:36:31Z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0x010100C408750A486EE14A8ACCFE5AAA338A27</vt:lpwstr>
  </property>
</Properties>
</file>