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0" r:id="rId5"/>
    <p:sldMasterId id="2147483729" r:id="rId6"/>
    <p:sldMasterId id="2147483754" r:id="rId7"/>
    <p:sldMasterId id="2147483783" r:id="rId8"/>
  </p:sldMasterIdLst>
  <p:notesMasterIdLst>
    <p:notesMasterId r:id="rId52"/>
  </p:notesMasterIdLst>
  <p:sldIdLst>
    <p:sldId id="415" r:id="rId9"/>
    <p:sldId id="3857" r:id="rId10"/>
    <p:sldId id="3858" r:id="rId11"/>
    <p:sldId id="4844" r:id="rId12"/>
    <p:sldId id="1836" r:id="rId13"/>
    <p:sldId id="4883" r:id="rId14"/>
    <p:sldId id="4917" r:id="rId15"/>
    <p:sldId id="4857" r:id="rId16"/>
    <p:sldId id="4876" r:id="rId17"/>
    <p:sldId id="4875" r:id="rId18"/>
    <p:sldId id="3862" r:id="rId19"/>
    <p:sldId id="4800" r:id="rId20"/>
    <p:sldId id="4887" r:id="rId21"/>
    <p:sldId id="4863" r:id="rId22"/>
    <p:sldId id="4866" r:id="rId23"/>
    <p:sldId id="4869" r:id="rId24"/>
    <p:sldId id="4867" r:id="rId25"/>
    <p:sldId id="4915" r:id="rId26"/>
    <p:sldId id="3867" r:id="rId27"/>
    <p:sldId id="4913" r:id="rId28"/>
    <p:sldId id="4892" r:id="rId29"/>
    <p:sldId id="4874" r:id="rId30"/>
    <p:sldId id="4813" r:id="rId31"/>
    <p:sldId id="4873" r:id="rId32"/>
    <p:sldId id="4916" r:id="rId33"/>
    <p:sldId id="4879" r:id="rId34"/>
    <p:sldId id="4922" r:id="rId35"/>
    <p:sldId id="4818" r:id="rId36"/>
    <p:sldId id="4897" r:id="rId37"/>
    <p:sldId id="4898" r:id="rId38"/>
    <p:sldId id="4880" r:id="rId39"/>
    <p:sldId id="4921" r:id="rId40"/>
    <p:sldId id="4899" r:id="rId41"/>
    <p:sldId id="4910" r:id="rId42"/>
    <p:sldId id="4911" r:id="rId43"/>
    <p:sldId id="4920" r:id="rId44"/>
    <p:sldId id="4882" r:id="rId45"/>
    <p:sldId id="3852" r:id="rId46"/>
    <p:sldId id="425" r:id="rId47"/>
    <p:sldId id="438" r:id="rId48"/>
    <p:sldId id="3872" r:id="rId49"/>
    <p:sldId id="423" r:id="rId50"/>
    <p:sldId id="42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2A8827-94F8-E37D-497F-A0A8B8C81114}" name="Renee Luque" initials="RL" userId="S::rluque@cffutures.net::24b01a1d-1c91-492f-b0ec-f8dd3574c772" providerId="AD"/>
  <p188:author id="{168517A7-7D12-80BF-8F53-4C11E2F178B8}" name="Isis Greenspan" initials="IG" userId="S::igreenspan@cffutures.net::464bb143-1349-4605-a567-29b98f388ffb" providerId="AD"/>
  <p188:author id="{42DB78B5-6B61-216F-C9C4-DAD129C2BB94}" name="Jen Pearre" initials="JP" userId="Jen Pearre" providerId="None"/>
  <p188:author id="{BAA08EDA-AA36-0722-9AAD-DCB18AEF616B}" name="Isis Greenspan" initials="IG" userId="S::Igreenspan@cffutures.net::464bb143-1349-4605-a567-29b98f388ff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AECF0"/>
    <a:srgbClr val="53799A"/>
    <a:srgbClr val="6588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6" autoAdjust="0"/>
    <p:restoredTop sz="67333" autoAdjust="0"/>
  </p:normalViewPr>
  <p:slideViewPr>
    <p:cSldViewPr snapToGrid="0">
      <p:cViewPr varScale="1">
        <p:scale>
          <a:sx n="114" d="100"/>
          <a:sy n="114" d="100"/>
        </p:scale>
        <p:origin x="438"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microsoft.com/office/2016/11/relationships/changesInfo" Target="changesInfos/changesInfo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Luque" userId="S::rluque@cffutures.net::24b01a1d-1c91-492f-b0ec-f8dd3574c772" providerId="AD" clId="Web-{28358A4C-B10C-4055-B22D-F9709734BB63}"/>
    <pc:docChg chg="modSld">
      <pc:chgData name="Renee Luque" userId="S::rluque@cffutures.net::24b01a1d-1c91-492f-b0ec-f8dd3574c772" providerId="AD" clId="Web-{28358A4C-B10C-4055-B22D-F9709734BB63}" dt="2024-07-25T19:47:24.819" v="1"/>
      <pc:docMkLst>
        <pc:docMk/>
      </pc:docMkLst>
      <pc:sldChg chg="modNotes">
        <pc:chgData name="Renee Luque" userId="S::rluque@cffutures.net::24b01a1d-1c91-492f-b0ec-f8dd3574c772" providerId="AD" clId="Web-{28358A4C-B10C-4055-B22D-F9709734BB63}" dt="2024-07-25T19:47:24.819" v="1"/>
        <pc:sldMkLst>
          <pc:docMk/>
          <pc:sldMk cId="2365998981" sldId="3858"/>
        </pc:sldMkLst>
      </pc:sldChg>
    </pc:docChg>
  </pc:docChgLst>
  <pc:docChgLst>
    <pc:chgData name="Darron Petit" userId="fa1b50a9-2e46-4990-9854-aef413bde390" providerId="ADAL" clId="{7FF62AF7-28CB-4B99-9DBF-7EF236136475}"/>
    <pc:docChg chg="modSld">
      <pc:chgData name="Darron Petit" userId="fa1b50a9-2e46-4990-9854-aef413bde390" providerId="ADAL" clId="{7FF62AF7-28CB-4B99-9DBF-7EF236136475}" dt="2024-04-17T22:58:02.993" v="59"/>
      <pc:docMkLst>
        <pc:docMk/>
      </pc:docMkLst>
      <pc:sldChg chg="modNotesTx">
        <pc:chgData name="Darron Petit" userId="fa1b50a9-2e46-4990-9854-aef413bde390" providerId="ADAL" clId="{7FF62AF7-28CB-4B99-9DBF-7EF236136475}" dt="2024-04-17T22:53:09.716" v="11"/>
        <pc:sldMkLst>
          <pc:docMk/>
          <pc:sldMk cId="215943252" sldId="415"/>
        </pc:sldMkLst>
      </pc:sldChg>
      <pc:sldChg chg="modNotesTx">
        <pc:chgData name="Darron Petit" userId="fa1b50a9-2e46-4990-9854-aef413bde390" providerId="ADAL" clId="{7FF62AF7-28CB-4B99-9DBF-7EF236136475}" dt="2024-04-17T22:53:39.807" v="15"/>
        <pc:sldMkLst>
          <pc:docMk/>
          <pc:sldMk cId="1722837428" sldId="1836"/>
        </pc:sldMkLst>
      </pc:sldChg>
      <pc:sldChg chg="modNotesTx">
        <pc:chgData name="Darron Petit" userId="fa1b50a9-2e46-4990-9854-aef413bde390" providerId="ADAL" clId="{7FF62AF7-28CB-4B99-9DBF-7EF236136475}" dt="2024-04-17T22:58:02.993" v="59"/>
        <pc:sldMkLst>
          <pc:docMk/>
          <pc:sldMk cId="3932450223" sldId="3852"/>
        </pc:sldMkLst>
      </pc:sldChg>
      <pc:sldChg chg="modNotesTx">
        <pc:chgData name="Darron Petit" userId="fa1b50a9-2e46-4990-9854-aef413bde390" providerId="ADAL" clId="{7FF62AF7-28CB-4B99-9DBF-7EF236136475}" dt="2024-04-17T22:53:15.859" v="12"/>
        <pc:sldMkLst>
          <pc:docMk/>
          <pc:sldMk cId="1759343073" sldId="3857"/>
        </pc:sldMkLst>
      </pc:sldChg>
      <pc:sldChg chg="modSp mod modNotesTx">
        <pc:chgData name="Darron Petit" userId="fa1b50a9-2e46-4990-9854-aef413bde390" providerId="ADAL" clId="{7FF62AF7-28CB-4B99-9DBF-7EF236136475}" dt="2024-04-17T22:53:23.112" v="13"/>
        <pc:sldMkLst>
          <pc:docMk/>
          <pc:sldMk cId="2365998981" sldId="3858"/>
        </pc:sldMkLst>
        <pc:spChg chg="mod">
          <ac:chgData name="Darron Petit" userId="fa1b50a9-2e46-4990-9854-aef413bde390" providerId="ADAL" clId="{7FF62AF7-28CB-4B99-9DBF-7EF236136475}" dt="2024-04-17T22:52:53.200" v="10" actId="20577"/>
          <ac:spMkLst>
            <pc:docMk/>
            <pc:sldMk cId="2365998981" sldId="3858"/>
            <ac:spMk id="5" creationId="{B6518434-2EE5-2E1C-D916-D224E9304953}"/>
          </ac:spMkLst>
        </pc:spChg>
      </pc:sldChg>
      <pc:sldChg chg="modNotesTx">
        <pc:chgData name="Darron Petit" userId="fa1b50a9-2e46-4990-9854-aef413bde390" providerId="ADAL" clId="{7FF62AF7-28CB-4B99-9DBF-7EF236136475}" dt="2024-04-17T22:54:28.022" v="24"/>
        <pc:sldMkLst>
          <pc:docMk/>
          <pc:sldMk cId="1620747956" sldId="3862"/>
        </pc:sldMkLst>
      </pc:sldChg>
      <pc:sldChg chg="modNotesTx">
        <pc:chgData name="Darron Petit" userId="fa1b50a9-2e46-4990-9854-aef413bde390" providerId="ADAL" clId="{7FF62AF7-28CB-4B99-9DBF-7EF236136475}" dt="2024-04-17T22:55:33.269" v="33"/>
        <pc:sldMkLst>
          <pc:docMk/>
          <pc:sldMk cId="3826765142" sldId="3867"/>
        </pc:sldMkLst>
      </pc:sldChg>
      <pc:sldChg chg="modNotesTx">
        <pc:chgData name="Darron Petit" userId="fa1b50a9-2e46-4990-9854-aef413bde390" providerId="ADAL" clId="{7FF62AF7-28CB-4B99-9DBF-7EF236136475}" dt="2024-04-17T22:54:34.616" v="25"/>
        <pc:sldMkLst>
          <pc:docMk/>
          <pc:sldMk cId="2622309161" sldId="4800"/>
        </pc:sldMkLst>
      </pc:sldChg>
      <pc:sldChg chg="modNotesTx">
        <pc:chgData name="Darron Petit" userId="fa1b50a9-2e46-4990-9854-aef413bde390" providerId="ADAL" clId="{7FF62AF7-28CB-4B99-9DBF-7EF236136475}" dt="2024-04-17T22:56:13.727" v="37"/>
        <pc:sldMkLst>
          <pc:docMk/>
          <pc:sldMk cId="469497704" sldId="4813"/>
        </pc:sldMkLst>
      </pc:sldChg>
      <pc:sldChg chg="modNotesTx">
        <pc:chgData name="Darron Petit" userId="fa1b50a9-2e46-4990-9854-aef413bde390" providerId="ADAL" clId="{7FF62AF7-28CB-4B99-9DBF-7EF236136475}" dt="2024-04-17T22:56:50.570" v="48" actId="20577"/>
        <pc:sldMkLst>
          <pc:docMk/>
          <pc:sldMk cId="704595705" sldId="4818"/>
        </pc:sldMkLst>
      </pc:sldChg>
      <pc:sldChg chg="modNotesTx">
        <pc:chgData name="Darron Petit" userId="fa1b50a9-2e46-4990-9854-aef413bde390" providerId="ADAL" clId="{7FF62AF7-28CB-4B99-9DBF-7EF236136475}" dt="2024-04-17T22:53:32.477" v="14"/>
        <pc:sldMkLst>
          <pc:docMk/>
          <pc:sldMk cId="1336184874" sldId="4844"/>
        </pc:sldMkLst>
      </pc:sldChg>
      <pc:sldChg chg="modNotesTx">
        <pc:chgData name="Darron Petit" userId="fa1b50a9-2e46-4990-9854-aef413bde390" providerId="ADAL" clId="{7FF62AF7-28CB-4B99-9DBF-7EF236136475}" dt="2024-04-17T22:54:06.786" v="21"/>
        <pc:sldMkLst>
          <pc:docMk/>
          <pc:sldMk cId="4081840929" sldId="4857"/>
        </pc:sldMkLst>
      </pc:sldChg>
      <pc:sldChg chg="modNotesTx">
        <pc:chgData name="Darron Petit" userId="fa1b50a9-2e46-4990-9854-aef413bde390" providerId="ADAL" clId="{7FF62AF7-28CB-4B99-9DBF-7EF236136475}" dt="2024-04-17T22:54:52.358" v="28"/>
        <pc:sldMkLst>
          <pc:docMk/>
          <pc:sldMk cId="3213519179" sldId="4863"/>
        </pc:sldMkLst>
      </pc:sldChg>
      <pc:sldChg chg="modNotesTx">
        <pc:chgData name="Darron Petit" userId="fa1b50a9-2e46-4990-9854-aef413bde390" providerId="ADAL" clId="{7FF62AF7-28CB-4B99-9DBF-7EF236136475}" dt="2024-04-17T22:55:02.588" v="29"/>
        <pc:sldMkLst>
          <pc:docMk/>
          <pc:sldMk cId="1367652931" sldId="4866"/>
        </pc:sldMkLst>
      </pc:sldChg>
      <pc:sldChg chg="modNotesTx">
        <pc:chgData name="Darron Petit" userId="fa1b50a9-2e46-4990-9854-aef413bde390" providerId="ADAL" clId="{7FF62AF7-28CB-4B99-9DBF-7EF236136475}" dt="2024-04-17T22:55:20.291" v="31"/>
        <pc:sldMkLst>
          <pc:docMk/>
          <pc:sldMk cId="976389337" sldId="4867"/>
        </pc:sldMkLst>
      </pc:sldChg>
      <pc:sldChg chg="modNotesTx">
        <pc:chgData name="Darron Petit" userId="fa1b50a9-2e46-4990-9854-aef413bde390" providerId="ADAL" clId="{7FF62AF7-28CB-4B99-9DBF-7EF236136475}" dt="2024-04-17T22:55:11.611" v="30"/>
        <pc:sldMkLst>
          <pc:docMk/>
          <pc:sldMk cId="809302615" sldId="4869"/>
        </pc:sldMkLst>
      </pc:sldChg>
      <pc:sldChg chg="modNotesTx">
        <pc:chgData name="Darron Petit" userId="fa1b50a9-2e46-4990-9854-aef413bde390" providerId="ADAL" clId="{7FF62AF7-28CB-4B99-9DBF-7EF236136475}" dt="2024-04-17T22:56:21.052" v="39" actId="20577"/>
        <pc:sldMkLst>
          <pc:docMk/>
          <pc:sldMk cId="32515225" sldId="4873"/>
        </pc:sldMkLst>
      </pc:sldChg>
      <pc:sldChg chg="modNotesTx">
        <pc:chgData name="Darron Petit" userId="fa1b50a9-2e46-4990-9854-aef413bde390" providerId="ADAL" clId="{7FF62AF7-28CB-4B99-9DBF-7EF236136475}" dt="2024-04-17T22:56:01.048" v="36"/>
        <pc:sldMkLst>
          <pc:docMk/>
          <pc:sldMk cId="1928812495" sldId="4874"/>
        </pc:sldMkLst>
      </pc:sldChg>
      <pc:sldChg chg="modNotesTx">
        <pc:chgData name="Darron Petit" userId="fa1b50a9-2e46-4990-9854-aef413bde390" providerId="ADAL" clId="{7FF62AF7-28CB-4B99-9DBF-7EF236136475}" dt="2024-04-17T22:54:21.385" v="23"/>
        <pc:sldMkLst>
          <pc:docMk/>
          <pc:sldMk cId="3178278892" sldId="4875"/>
        </pc:sldMkLst>
      </pc:sldChg>
      <pc:sldChg chg="modNotesTx">
        <pc:chgData name="Darron Petit" userId="fa1b50a9-2e46-4990-9854-aef413bde390" providerId="ADAL" clId="{7FF62AF7-28CB-4B99-9DBF-7EF236136475}" dt="2024-04-17T22:54:13.998" v="22"/>
        <pc:sldMkLst>
          <pc:docMk/>
          <pc:sldMk cId="623654403" sldId="4876"/>
        </pc:sldMkLst>
      </pc:sldChg>
      <pc:sldChg chg="modNotesTx">
        <pc:chgData name="Darron Petit" userId="fa1b50a9-2e46-4990-9854-aef413bde390" providerId="ADAL" clId="{7FF62AF7-28CB-4B99-9DBF-7EF236136475}" dt="2024-04-17T22:56:33.541" v="41"/>
        <pc:sldMkLst>
          <pc:docMk/>
          <pc:sldMk cId="2205470960" sldId="4879"/>
        </pc:sldMkLst>
      </pc:sldChg>
      <pc:sldChg chg="modNotesTx">
        <pc:chgData name="Darron Petit" userId="fa1b50a9-2e46-4990-9854-aef413bde390" providerId="ADAL" clId="{7FF62AF7-28CB-4B99-9DBF-7EF236136475}" dt="2024-04-17T22:57:11.431" v="51"/>
        <pc:sldMkLst>
          <pc:docMk/>
          <pc:sldMk cId="448253092" sldId="4880"/>
        </pc:sldMkLst>
      </pc:sldChg>
      <pc:sldChg chg="modNotesTx">
        <pc:chgData name="Darron Petit" userId="fa1b50a9-2e46-4990-9854-aef413bde390" providerId="ADAL" clId="{7FF62AF7-28CB-4B99-9DBF-7EF236136475}" dt="2024-04-17T22:57:56.649" v="58"/>
        <pc:sldMkLst>
          <pc:docMk/>
          <pc:sldMk cId="3572909618" sldId="4882"/>
        </pc:sldMkLst>
      </pc:sldChg>
      <pc:sldChg chg="modNotesTx">
        <pc:chgData name="Darron Petit" userId="fa1b50a9-2e46-4990-9854-aef413bde390" providerId="ADAL" clId="{7FF62AF7-28CB-4B99-9DBF-7EF236136475}" dt="2024-04-17T22:53:49.276" v="18" actId="20577"/>
        <pc:sldMkLst>
          <pc:docMk/>
          <pc:sldMk cId="1988882944" sldId="4883"/>
        </pc:sldMkLst>
      </pc:sldChg>
      <pc:sldChg chg="modNotesTx">
        <pc:chgData name="Darron Petit" userId="fa1b50a9-2e46-4990-9854-aef413bde390" providerId="ADAL" clId="{7FF62AF7-28CB-4B99-9DBF-7EF236136475}" dt="2024-04-17T22:54:44.455" v="27" actId="20577"/>
        <pc:sldMkLst>
          <pc:docMk/>
          <pc:sldMk cId="1835180226" sldId="4887"/>
        </pc:sldMkLst>
      </pc:sldChg>
      <pc:sldChg chg="modNotesTx">
        <pc:chgData name="Darron Petit" userId="fa1b50a9-2e46-4990-9854-aef413bde390" providerId="ADAL" clId="{7FF62AF7-28CB-4B99-9DBF-7EF236136475}" dt="2024-04-17T22:55:48.361" v="35"/>
        <pc:sldMkLst>
          <pc:docMk/>
          <pc:sldMk cId="65654029" sldId="4892"/>
        </pc:sldMkLst>
      </pc:sldChg>
      <pc:sldChg chg="modNotesTx">
        <pc:chgData name="Darron Petit" userId="fa1b50a9-2e46-4990-9854-aef413bde390" providerId="ADAL" clId="{7FF62AF7-28CB-4B99-9DBF-7EF236136475}" dt="2024-04-17T22:56:58.809" v="49"/>
        <pc:sldMkLst>
          <pc:docMk/>
          <pc:sldMk cId="1631111793" sldId="4897"/>
        </pc:sldMkLst>
      </pc:sldChg>
      <pc:sldChg chg="modNotesTx">
        <pc:chgData name="Darron Petit" userId="fa1b50a9-2e46-4990-9854-aef413bde390" providerId="ADAL" clId="{7FF62AF7-28CB-4B99-9DBF-7EF236136475}" dt="2024-04-17T22:57:05.901" v="50"/>
        <pc:sldMkLst>
          <pc:docMk/>
          <pc:sldMk cId="1017663614" sldId="4898"/>
        </pc:sldMkLst>
      </pc:sldChg>
      <pc:sldChg chg="modNotesTx">
        <pc:chgData name="Darron Petit" userId="fa1b50a9-2e46-4990-9854-aef413bde390" providerId="ADAL" clId="{7FF62AF7-28CB-4B99-9DBF-7EF236136475}" dt="2024-04-17T22:57:24.075" v="53"/>
        <pc:sldMkLst>
          <pc:docMk/>
          <pc:sldMk cId="805554017" sldId="4899"/>
        </pc:sldMkLst>
      </pc:sldChg>
      <pc:sldChg chg="modNotesTx">
        <pc:chgData name="Darron Petit" userId="fa1b50a9-2e46-4990-9854-aef413bde390" providerId="ADAL" clId="{7FF62AF7-28CB-4B99-9DBF-7EF236136475}" dt="2024-04-17T22:57:31.140" v="54"/>
        <pc:sldMkLst>
          <pc:docMk/>
          <pc:sldMk cId="2026483474" sldId="4910"/>
        </pc:sldMkLst>
      </pc:sldChg>
      <pc:sldChg chg="modNotesTx">
        <pc:chgData name="Darron Petit" userId="fa1b50a9-2e46-4990-9854-aef413bde390" providerId="ADAL" clId="{7FF62AF7-28CB-4B99-9DBF-7EF236136475}" dt="2024-04-17T22:57:39.011" v="56" actId="20577"/>
        <pc:sldMkLst>
          <pc:docMk/>
          <pc:sldMk cId="3859100656" sldId="4911"/>
        </pc:sldMkLst>
      </pc:sldChg>
      <pc:sldChg chg="modNotesTx">
        <pc:chgData name="Darron Petit" userId="fa1b50a9-2e46-4990-9854-aef413bde390" providerId="ADAL" clId="{7FF62AF7-28CB-4B99-9DBF-7EF236136475}" dt="2024-04-17T22:55:40.096" v="34"/>
        <pc:sldMkLst>
          <pc:docMk/>
          <pc:sldMk cId="3274942667" sldId="4913"/>
        </pc:sldMkLst>
      </pc:sldChg>
      <pc:sldChg chg="modNotesTx">
        <pc:chgData name="Darron Petit" userId="fa1b50a9-2e46-4990-9854-aef413bde390" providerId="ADAL" clId="{7FF62AF7-28CB-4B99-9DBF-7EF236136475}" dt="2024-04-17T22:55:27.099" v="32"/>
        <pc:sldMkLst>
          <pc:docMk/>
          <pc:sldMk cId="3456903119" sldId="4915"/>
        </pc:sldMkLst>
      </pc:sldChg>
      <pc:sldChg chg="modNotesTx">
        <pc:chgData name="Darron Petit" userId="fa1b50a9-2e46-4990-9854-aef413bde390" providerId="ADAL" clId="{7FF62AF7-28CB-4B99-9DBF-7EF236136475}" dt="2024-04-17T22:56:27.613" v="40"/>
        <pc:sldMkLst>
          <pc:docMk/>
          <pc:sldMk cId="3220305679" sldId="4916"/>
        </pc:sldMkLst>
      </pc:sldChg>
      <pc:sldChg chg="modNotesTx">
        <pc:chgData name="Darron Petit" userId="fa1b50a9-2e46-4990-9854-aef413bde390" providerId="ADAL" clId="{7FF62AF7-28CB-4B99-9DBF-7EF236136475}" dt="2024-04-17T22:53:57.466" v="20" actId="20577"/>
        <pc:sldMkLst>
          <pc:docMk/>
          <pc:sldMk cId="4255254968" sldId="4917"/>
        </pc:sldMkLst>
      </pc:sldChg>
      <pc:sldChg chg="modNotesTx">
        <pc:chgData name="Darron Petit" userId="fa1b50a9-2e46-4990-9854-aef413bde390" providerId="ADAL" clId="{7FF62AF7-28CB-4B99-9DBF-7EF236136475}" dt="2024-04-17T22:57:50.147" v="57"/>
        <pc:sldMkLst>
          <pc:docMk/>
          <pc:sldMk cId="65336954" sldId="4920"/>
        </pc:sldMkLst>
      </pc:sldChg>
      <pc:sldChg chg="modNotesTx">
        <pc:chgData name="Darron Petit" userId="fa1b50a9-2e46-4990-9854-aef413bde390" providerId="ADAL" clId="{7FF62AF7-28CB-4B99-9DBF-7EF236136475}" dt="2024-04-17T22:57:18.256" v="52"/>
        <pc:sldMkLst>
          <pc:docMk/>
          <pc:sldMk cId="1056131270" sldId="4921"/>
        </pc:sldMkLst>
      </pc:sldChg>
      <pc:sldChg chg="modNotesTx">
        <pc:chgData name="Darron Petit" userId="fa1b50a9-2e46-4990-9854-aef413bde390" providerId="ADAL" clId="{7FF62AF7-28CB-4B99-9DBF-7EF236136475}" dt="2024-04-17T22:56:42.959" v="45" actId="20577"/>
        <pc:sldMkLst>
          <pc:docMk/>
          <pc:sldMk cId="821150591" sldId="4922"/>
        </pc:sldMkLst>
      </pc:sldChg>
    </pc:docChg>
  </pc:docChgLst>
  <pc:docChgLst>
    <pc:chgData name="Renee Luque" userId="S::rluque@cffutures.net::24b01a1d-1c91-492f-b0ec-f8dd3574c772" providerId="AD" clId="Web-{0C592BFC-A14D-4034-8D79-4DD08F01939A}"/>
    <pc:docChg chg="modSld">
      <pc:chgData name="Renee Luque" userId="S::rluque@cffutures.net::24b01a1d-1c91-492f-b0ec-f8dd3574c772" providerId="AD" clId="Web-{0C592BFC-A14D-4034-8D79-4DD08F01939A}" dt="2024-07-26T15:51:35.231" v="9"/>
      <pc:docMkLst>
        <pc:docMk/>
      </pc:docMkLst>
      <pc:sldChg chg="modNotes">
        <pc:chgData name="Renee Luque" userId="S::rluque@cffutures.net::24b01a1d-1c91-492f-b0ec-f8dd3574c772" providerId="AD" clId="Web-{0C592BFC-A14D-4034-8D79-4DD08F01939A}" dt="2024-07-26T15:51:35.231" v="9"/>
        <pc:sldMkLst>
          <pc:docMk/>
          <pc:sldMk cId="2365998981" sldId="38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4D841-7C9F-8744-B86B-3110E74E9E17}" type="datetimeFigureOut">
              <a:rPr lang="en-US" smtClean="0"/>
              <a:t>7/26/2024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76930-8B51-7E46-B626-25E9D8E8494C}" type="slidenum">
              <a:rPr lang="en-US" smtClean="0"/>
              <a:t>‹#›</a:t>
            </a:fld>
            <a:endParaRPr lang="en-US"/>
          </a:p>
        </p:txBody>
      </p:sp>
    </p:spTree>
    <p:extLst>
      <p:ext uri="{BB962C8B-B14F-4D97-AF65-F5344CB8AC3E}">
        <p14:creationId xmlns:p14="http://schemas.microsoft.com/office/powerpoint/2010/main" val="284776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qg2XtA934rQ"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csacw.acf.hhs.gov/files/safety-and-risk-tip-sheet-1.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csacw.acf.hhs.gov/files/collaborative-capacity-module-6.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apacity.childwelfare.gov/states/resources/protecting-children-strengthening-families-infographic"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cssp.org/wp-content/uploads/2018/10/Making-the-Link_SOP.pdf"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apacity.childwelfare.gov/states/resources/protecting-children-strengthening-families-infographic"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cssp.org/wp-content/uploads/2018/10/Making-the-Link_SOP.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a.sdmdata.org/Definitions/SA/PP"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ida.nih.gov/publications/drugs-brains-behavior-science-addiction/treatment-recover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ncsacw.acf.hhs.gov/files/tips-screening-assessment-508.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ncsacw.acf.hhs.gov/files/tips-engagement-families-508.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ncsacw.acf.hhs.gov/files/drug-testing-brief-1-508.pdf"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ncsacw.acf.hhs.gov/files/drug-testing-brief-2-508.pdf"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ncsacw.acf.hhs.gov/files/drug-testing-brief-1-508.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ncsacw.acf.hhs.gov/files/drug-testing-brief-1-508.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ncsacw.acf.hhs.gov/files/drug-testing-brief-1-508.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acf.hhs.gov/sites/default/files/documents/cb/im2002.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acf.hhs.gov/sites/default/files/documents/cb/im2002.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LW7MP8n-Yw8"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watch?v=LW7MP8n-Yw8"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hildwelfare.gov/resources/parental-substance-use-primer-child-welfare-professionals"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alswec.berkeley.edu/sites/default/files/200_level_assessment_trainee_guide.12.31.2018.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ncsacw.acf.hhs.gov/files/toolkitpackage/misc/toolkit-glossary-508.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Facilitator Script: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Hello and welcome! Thank you for creating time in your schedule for today’s training discussion. The next three hours were carefully designed to be a robust learning experience. </a:t>
            </a:r>
            <a:r>
              <a:rPr lang="en-US" sz="1800" b="0" i="0" u="none" strike="noStrike" dirty="0">
                <a:solidFill>
                  <a:srgbClr val="000000"/>
                </a:solidFill>
                <a:effectLst/>
                <a:latin typeface="Arial" panose="020B0604020202020204" pitchFamily="34" charset="0"/>
              </a:rPr>
              <a:t>Your active participation in the various adult learning exercises is encouraged, leading </a:t>
            </a:r>
            <a:r>
              <a:rPr lang="en-US" b="0" i="0" u="none" strike="noStrike" dirty="0">
                <a:solidFill>
                  <a:srgbClr val="000000"/>
                </a:solidFill>
                <a:effectLst/>
                <a:latin typeface="Arial" panose="020B0604020202020204" pitchFamily="34" charset="0"/>
              </a:rPr>
              <a:t>to a more in-depth understanding about case planning considerations for families affected by parental substance use and co-occurring disorders. </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Times New Roman" panose="02020603050405020304" pitchFamily="18"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00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E6FCD-3260-44B5-4B6B-D0AF4EF30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8946CB-BFDD-9162-83C1-75C7CED245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BDCD5-E9E2-DA4F-DBB0-36F29C41D0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Case planning for families affected by substance use and co-occurring disorders relies on us gathering accurate and comprehensive information to inform our assessment of safety and risk, as well as identifying strengths and areas of need. Previous modules of this toolkit have helped improve our awareness and understanding about substances and their effects which in turn help us better recognize potential indicators of use through our assessment of the home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During your assessment of the home environment, you may discover conditions that are either unkept, disorganized, or lacking essentials like food, water, gas or electricity. There may be the addition of safety hazards due to makeshift manufacturing which could include the presence of hazardous chemicals and supplies, or unusual smells or odors. Similarly, your assessment may discover the presence of drug paraphernalia in the home—residuals of controlled substances, other contraband, or sharp objects. For parents with prescriptions for medicinal marijuana (including states with legalized marijuana) or opioid pain medication we would also be assessing for safe storage of these controlled substances to ensure they are kept out of reach of children and adolescents. We would also be inquiring about safe sleep practice for parents and their infants. This is especially important for parents with known or potential substance use histories as it provides an opportunity for awareness around the increased risks and dangers associated with co-sleeping and/or sudden infant death syndrome. One final note on our assessment of home environments is just a reminder to stay mindful of any changes you may observe over time; our work as child welfare workers involves initial assessments but also just as importantly ongoing, continual assessment. Is the condition of the home destabilizing? Are previous safety measures no longer in place? What can this tell us about the child, parent, and family? </a:t>
            </a:r>
            <a:endParaRPr kumimoji="0" lang="en-US"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3"/>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National Center on Substance Abuse and Child Welfare:</a:t>
            </a:r>
            <a:r>
              <a:rPr kumimoji="0" lang="en-US" b="0"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hlinkClick r:id="rId3"/>
              </a:rPr>
              <a:t> </a:t>
            </a:r>
            <a:r>
              <a:rPr kumimoji="0" lang="en-US" b="0" i="1"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hlinkClick r:id="rId3"/>
              </a:rPr>
              <a:t>Planning for Safety in Cases When Parental Substance Use Disorder is Present</a:t>
            </a:r>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(2023)</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a:t>
            </a:r>
            <a:endParaRPr lang="en-US" kern="1200" dirty="0">
              <a:solidFill>
                <a:schemeClr val="tx1"/>
              </a:solidFill>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u="sng"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3"/>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F101DE9-9BF0-1371-CEC6-D46EE2E41329}"/>
              </a:ext>
            </a:extLst>
          </p:cNvPr>
          <p:cNvSpPr>
            <a:spLocks noGrp="1"/>
          </p:cNvSpPr>
          <p:nvPr>
            <p:ph type="sldNum" sz="quarter" idx="5"/>
          </p:nvPr>
        </p:nvSpPr>
        <p:spPr/>
        <p:txBody>
          <a:bodyPr/>
          <a:lstStyle/>
          <a:p>
            <a:fld id="{13C76930-8B51-7E46-B626-25E9D8E8494C}" type="slidenum">
              <a:rPr lang="en-US" smtClean="0"/>
              <a:t>10</a:t>
            </a:fld>
            <a:endParaRPr lang="en-US"/>
          </a:p>
        </p:txBody>
      </p:sp>
    </p:spTree>
    <p:extLst>
      <p:ext uri="{BB962C8B-B14F-4D97-AF65-F5344CB8AC3E}">
        <p14:creationId xmlns:p14="http://schemas.microsoft.com/office/powerpoint/2010/main" val="3877747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When you are concerned about a parent’s substance use or co-occurring disorder and assessing a child’s safety, consider the following factors related to the child…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Younger children are more dependent on their parent to meet their basic needs. For infants and very young children, there is total reliance on their parents, as young children have no capacity to protect themselves. Older children have more of an ability to keep themselves safe AND communicate with others and get help if needed. However, each developmental stage presents a challenge related to parental substance use and co-occurring disorders and should be considered. </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Children that are visible in the community through attending school, childcare, or other community activities have more exposure which can enhance their safety. Relationships formed in these settings allow children to open up and talk about what might be going on at home to a caring or trusting adult while also providing an opportunity for caring or trusting adults to watch for potential risks factors or threats of harm.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Children with special needs may be at higher risk due to the complexities of their daily caretaking, higher levels of familial stress, and subsequent impact on the parent’s recovery and stability. This reinforces the need for thorough developmental screening and assessments, including our own awareness and understanding of the unique challenges of special needs children and families to inform objective decision-making as it relates to safety, risk, strengths and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Finally, we should observe the parent-child interaction as part of an ongoing assessment process. Is the parent responsive to their child? Does the child go to the parent for comfort or guidance? Staying attune with the parent-child relationship can help us identify more subtle threats of harm, and eventually can be part of safety planning and improving caregiver protective capacities and protective factors for the family. More on these in just a moment.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sz="1200"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2022a)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nSpc>
                <a:spcPct val="100000"/>
              </a:lnSpc>
            </a:pPr>
            <a:r>
              <a:rPr lang="en-US" sz="1200"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(2022a). </a:t>
            </a:r>
            <a:r>
              <a:rPr lang="en-US" sz="1200" i="1" kern="100" dirty="0">
                <a:effectLst/>
                <a:latin typeface="Arial" panose="020B0604020202020204" pitchFamily="34" charset="0"/>
                <a:ea typeface="Aptos" panose="020B0004020202020204" pitchFamily="34" charset="0"/>
                <a:cs typeface="Arial" panose="020B0604020202020204" pitchFamily="34" charset="0"/>
              </a:rPr>
              <a:t>Identifying safety and protective capacities for families with parental substance use disorders and child welfare involvement. </a:t>
            </a:r>
            <a:r>
              <a:rPr lang="en-US" sz="1200" kern="100" dirty="0">
                <a:effectLst/>
                <a:latin typeface="Arial" panose="020B0604020202020204" pitchFamily="34" charset="0"/>
                <a:ea typeface="Aptos" panose="020B0004020202020204" pitchFamily="34" charset="0"/>
                <a:cs typeface="Arial" panose="020B0604020202020204" pitchFamily="34" charset="0"/>
              </a:rPr>
              <a:t>Administration for Children and Families, </a:t>
            </a:r>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a:t>
            </a:r>
            <a:r>
              <a:rPr lang="en-US" sz="1200" kern="100" dirty="0">
                <a:effectLst/>
                <a:latin typeface="Arial" panose="020B0604020202020204" pitchFamily="34" charset="0"/>
                <a:ea typeface="Aptos" panose="020B0004020202020204" pitchFamily="34" charset="0"/>
                <a:cs typeface="Arial" panose="020B0604020202020204" pitchFamily="34" charset="0"/>
              </a:rPr>
              <a:t>.</a:t>
            </a:r>
            <a:r>
              <a:rPr lang="en-US" sz="1200" i="1" kern="100" dirty="0">
                <a:effectLst/>
                <a:latin typeface="Arial" panose="020B0604020202020204" pitchFamily="34" charset="0"/>
                <a:ea typeface="Aptos" panose="020B0004020202020204" pitchFamily="34" charset="0"/>
                <a:cs typeface="Arial" panose="020B0604020202020204" pitchFamily="34" charset="0"/>
              </a:rPr>
              <a:t> </a:t>
            </a:r>
            <a:r>
              <a:rPr lang="pt-BR"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https://ncsacw.acf.hhs.gov/files/safety-and-risk-tip-sheet-1.pdf</a:t>
            </a:r>
            <a:r>
              <a:rPr lang="pt-BR" sz="1200" kern="100" dirty="0">
                <a:effectLst/>
                <a:latin typeface="Arial" panose="020B0604020202020204" pitchFamily="34" charset="0"/>
                <a:ea typeface="Aptos" panose="020B0004020202020204" pitchFamily="34" charset="0"/>
                <a:cs typeface="Arial" panose="020B0604020202020204" pitchFamily="34" charset="0"/>
              </a:rPr>
              <a:t> </a:t>
            </a:r>
            <a:endParaRPr lang="en-US" sz="1200" dirty="0">
              <a:effectLst/>
              <a:latin typeface="Arial" panose="020B0604020202020204" pitchFamily="34" charset="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11</a:t>
            </a:fld>
            <a:endParaRPr lang="en-US"/>
          </a:p>
        </p:txBody>
      </p:sp>
    </p:spTree>
    <p:extLst>
      <p:ext uri="{BB962C8B-B14F-4D97-AF65-F5344CB8AC3E}">
        <p14:creationId xmlns:p14="http://schemas.microsoft.com/office/powerpoint/2010/main" val="4128905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When assessing for child safety, we also want to consider factors specific to the parent(s) and family.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Is the parent asking for help, or in treatment now? Do they recognize they need treatment? Do they have a history of reaching out for help in the past? Do they have any past recovery time? Does the parent understand how their substance use or mental disorder affects their child(ren)? All these indicators help us better understand how the parent has responded in the past (through their actions or inactions) and gives indication on how they might engage in services and treatment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 addition, one of the most concrete forms of protection for children affected by parental substance use or co-occurring disorders is their family’s access to natural support systems. Our assessment should explore the extent of the parent(s) relationships with extended family, friends, faith-based and/or recovery-oriented communities. This includes the presence or potential for an identified supportive caregiver to allow children to safely remain at home; as these along with other family strengths or protective capacities help mitigate identified safety and risk factors. Let’s spend some more time amplifying the message about these…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(National Center on Substance Abuse and Child Welfare, 2021c)</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National Center on Substance Abuse and Child Welfare. (2021c). </a:t>
            </a:r>
            <a:r>
              <a:rPr lang="en-US" b="0" i="1" u="none" strike="noStrike" dirty="0">
                <a:solidFill>
                  <a:srgbClr val="000000"/>
                </a:solidFill>
                <a:effectLst/>
                <a:latin typeface="Arial" panose="020B0604020202020204" pitchFamily="34" charset="0"/>
                <a:cs typeface="Arial" panose="020B0604020202020204" pitchFamily="34" charset="0"/>
              </a:rPr>
              <a:t>Frontline collaborative efforts: establishing comprehensive assessment procedures and promoting family engagement into services. </a:t>
            </a:r>
            <a:r>
              <a:rPr lang="en-US" b="0" i="0" u="none" strike="noStrike" dirty="0">
                <a:solidFill>
                  <a:srgbClr val="000000"/>
                </a:solidFill>
                <a:effectLst/>
                <a:latin typeface="Arial" panose="020B0604020202020204" pitchFamily="34" charset="0"/>
                <a:cs typeface="Arial" panose="020B0604020202020204" pitchFamily="34" charset="0"/>
              </a:rPr>
              <a:t>Administration for Children and Families, </a:t>
            </a:r>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a:t>
            </a:r>
            <a:r>
              <a:rPr lang="en-US" b="0" i="0" u="none" strike="noStrike" dirty="0">
                <a:solidFill>
                  <a:srgbClr val="000000"/>
                </a:solidFill>
                <a:effectLst/>
                <a:latin typeface="Arial" panose="020B0604020202020204" pitchFamily="34" charset="0"/>
                <a:cs typeface="Arial" panose="020B0604020202020204" pitchFamily="34" charset="0"/>
              </a:rPr>
              <a:t>.</a:t>
            </a:r>
            <a:r>
              <a:rPr lang="en-US" i="1" dirty="0">
                <a:solidFill>
                  <a:srgbClr val="000000"/>
                </a:solidFill>
                <a:latin typeface="Arial" panose="020B0604020202020204" pitchFamily="34" charset="0"/>
                <a:cs typeface="Arial" panose="020B0604020202020204" pitchFamily="34" charset="0"/>
              </a:rPr>
              <a:t> </a:t>
            </a:r>
            <a:r>
              <a:rPr lang="en-US" b="0" u="sng" strike="noStrike" dirty="0">
                <a:solidFill>
                  <a:srgbClr val="5351AF"/>
                </a:solidFill>
                <a:effectLst/>
                <a:latin typeface="Arial" panose="020B0604020202020204" pitchFamily="34" charset="0"/>
                <a:cs typeface="Arial" panose="020B0604020202020204" pitchFamily="34" charset="0"/>
                <a:hlinkClick r:id="rId3"/>
              </a:rPr>
              <a:t>https://ncsacw.acf.hhs.gov/files/collaborative-capacity-module-6.pdf</a:t>
            </a:r>
            <a:endParaRPr kumimoji="0" lang="en-US"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08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89785-B3F7-1572-D508-D747F3197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95FC4-E3B9-2D9F-B53C-BBA592968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2F603F-1E2D-0994-7C69-E46527323E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lvl="0" indent="0" algn="l">
              <a:spcBef>
                <a:spcPts val="0"/>
              </a:spcBef>
              <a:spcAft>
                <a:spcPts val="0"/>
              </a:spcAft>
              <a:buNone/>
            </a:pPr>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Caregiver protective capacities (or parental strengths) r</a:t>
            </a:r>
            <a:r>
              <a:rPr lang="en-US" dirty="0">
                <a:latin typeface="Arial" panose="020B0604020202020204" pitchFamily="34" charset="0"/>
                <a:cs typeface="Arial" panose="020B0604020202020204" pitchFamily="34" charset="0"/>
              </a:rPr>
              <a:t>efer to behavioral, cognitive, and emotional characteristics that can specifically and directly be associated with a person being protective of his/her/their child. They are specific qualities that can be observed, understood, and demonstrated as a part of the way a parent thinks, feels, and acts. Protective capacities speak to the ability to act on behalf of a child to ensure their immediate and ongoing safety. Specifically, behavioral protective capacities represent the ability to control impulses, act on behalf or adapt to needs of the child, including setting the child’s needs before one’s own; whereas cognitive protective capacities represent the ability to recognize and understand potential threats of harm and the need for child safety, including one’s own role in ensuring a child’s protection; and finally, emotional protective capacities represents the ability to meet one’s own emotional needs, demonstrate resiliency while also expressing unconditional love and empathy toward your child(ren). In summary, caregiver protective capacities serve as the framework for our continuous assessment of child safety and risk. </a:t>
            </a:r>
          </a:p>
          <a:p>
            <a:endParaRPr lang="en-US" i="1"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(Capacity Building Center for States, 2016; Center for the Study of Social Policy, n.d.)</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i="0" dirty="0">
              <a:latin typeface="Arial" panose="020B0604020202020204" pitchFamily="34" charset="0"/>
              <a:cs typeface="Arial" panose="020B0604020202020204" pitchFamily="34" charset="0"/>
            </a:endParaRPr>
          </a:p>
          <a:p>
            <a:pPr>
              <a:lnSpc>
                <a:spcPct val="100000"/>
              </a:lnSpc>
            </a:pPr>
            <a:r>
              <a:rPr lang="en-US" sz="1200" kern="100" dirty="0">
                <a:effectLst/>
                <a:latin typeface="Arial" panose="020B0604020202020204" pitchFamily="34" charset="0"/>
                <a:ea typeface="Aptos" panose="020B0004020202020204" pitchFamily="34" charset="0"/>
                <a:cs typeface="Arial" panose="020B0604020202020204" pitchFamily="34" charset="0"/>
              </a:rPr>
              <a:t>Capacity Building Center for States. (2016). </a:t>
            </a:r>
            <a:r>
              <a:rPr lang="en-US" sz="1200" i="1" kern="100" dirty="0">
                <a:effectLst/>
                <a:latin typeface="Arial" panose="020B0604020202020204" pitchFamily="34" charset="0"/>
                <a:ea typeface="Aptos" panose="020B0004020202020204" pitchFamily="34" charset="0"/>
                <a:cs typeface="Arial" panose="020B0604020202020204" pitchFamily="34" charset="0"/>
              </a:rPr>
              <a:t>Protective factors and protective capacities: Common ground for protecting children and strengthening families</a:t>
            </a:r>
            <a:r>
              <a:rPr lang="en-US" sz="1200" kern="100" dirty="0">
                <a:effectLst/>
                <a:latin typeface="Arial" panose="020B0604020202020204" pitchFamily="34" charset="0"/>
                <a:ea typeface="Aptos" panose="020B0004020202020204" pitchFamily="34" charset="0"/>
                <a:cs typeface="Arial" panose="020B0604020202020204" pitchFamily="34" charset="0"/>
              </a:rPr>
              <a:t> [infographic]. Children’s Bureau, Administration for Children and Families, U.S. Department of Health and Human Services.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https://capacity.childwelfare.gov/states/resources/protecting-children-strengthening-families-infographic</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a:lnSpc>
                <a:spcPct val="100000"/>
              </a:lnSpc>
            </a:pPr>
            <a:endParaRPr lang="en-US" kern="100" dirty="0">
              <a:latin typeface="Arial" panose="020B0604020202020204" pitchFamily="34" charset="0"/>
              <a:ea typeface="Times New Roman" panose="02020603050405020304" pitchFamily="18" charset="0"/>
              <a:cs typeface="Arial" panose="020B0604020202020204" pitchFamily="34" charset="0"/>
            </a:endParaRPr>
          </a:p>
          <a:p>
            <a:r>
              <a:rPr lang="en-US" kern="100" dirty="0">
                <a:effectLst/>
                <a:latin typeface="Arial" panose="020B0604020202020204" pitchFamily="34" charset="0"/>
                <a:ea typeface="Aptos" panose="020B0004020202020204" pitchFamily="34" charset="0"/>
                <a:cs typeface="Arial" panose="020B0604020202020204" pitchFamily="34" charset="0"/>
              </a:rPr>
              <a:t>Center for the Study of Social Policy. (n.d.). </a:t>
            </a:r>
            <a:r>
              <a:rPr lang="en-US" i="1" kern="100" dirty="0">
                <a:effectLst/>
                <a:latin typeface="Arial" panose="020B0604020202020204" pitchFamily="34" charset="0"/>
                <a:ea typeface="Aptos" panose="020B0004020202020204" pitchFamily="34" charset="0"/>
                <a:cs typeface="Arial" panose="020B0604020202020204" pitchFamily="34" charset="0"/>
              </a:rPr>
              <a:t>Making the link:</a:t>
            </a:r>
            <a:r>
              <a:rPr lang="en-US" kern="100" dirty="0">
                <a:effectLst/>
                <a:latin typeface="Arial" panose="020B0604020202020204" pitchFamily="34" charset="0"/>
                <a:ea typeface="Aptos" panose="020B0004020202020204" pitchFamily="34" charset="0"/>
                <a:cs typeface="Arial" panose="020B0604020202020204" pitchFamily="34" charset="0"/>
              </a:rPr>
              <a:t> </a:t>
            </a:r>
            <a:r>
              <a:rPr lang="en-US" i="1" kern="100" dirty="0">
                <a:effectLst/>
                <a:latin typeface="Arial" panose="020B0604020202020204" pitchFamily="34" charset="0"/>
                <a:ea typeface="Aptos" panose="020B0004020202020204" pitchFamily="34" charset="0"/>
                <a:cs typeface="Arial" panose="020B0604020202020204" pitchFamily="34" charset="0"/>
              </a:rPr>
              <a:t>Safety organized practice</a:t>
            </a:r>
            <a:r>
              <a:rPr lang="en-US" kern="100" dirty="0">
                <a:effectLst/>
                <a:latin typeface="Arial" panose="020B0604020202020204" pitchFamily="34" charset="0"/>
                <a:ea typeface="Aptos" panose="020B0004020202020204" pitchFamily="34" charset="0"/>
                <a:cs typeface="Arial" panose="020B0604020202020204" pitchFamily="34" charset="0"/>
              </a:rPr>
              <a:t>. </a:t>
            </a:r>
            <a:r>
              <a:rPr lang="pt-BR"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https://cssp.org/wp-content/uploads/2018/10/Making-the-Link_SOP.pdf</a:t>
            </a:r>
            <a:r>
              <a:rPr lang="en-US" kern="100" dirty="0">
                <a:effectLst/>
                <a:latin typeface="Arial" panose="020B0604020202020204" pitchFamily="34" charset="0"/>
                <a:ea typeface="Aptos" panose="020B0004020202020204" pitchFamily="34" charset="0"/>
                <a:cs typeface="Arial" panose="020B0604020202020204" pitchFamily="34" charset="0"/>
              </a:rPr>
              <a:t> </a:t>
            </a:r>
            <a:endParaRPr lang="en-US" dirty="0">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03E27D7B-4D59-4FC2-984A-66468124DA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0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F5A17-A865-D4BA-C3FD-68972E7636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039B44-38D2-7EDD-2224-4C1866B3D4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C66C8-F191-6C77-3FC9-C3CC27B03C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Now separate from caregiver protective capacities at the individual level, we also have a protective factors framework that extends beyond the parent or caregiver to include strengths and attributes of families, communities, and larger societies that reduce risk and promote the overall health and well-being of children, parents, and families. While our initial and ongoing assessment are heavily focused on identifying safety and risk factors, protective factors should be viewed just as equally important for families involved in the child welfare system. Protective factors represent positive attributes that speak to a family’s inherent strengths despite the initial safety event that brought them to the attention of the department—these will look different for each family but generally include knowledge, skills, strengths, supports, or connections that serve to protect against threats of harm and are associated with a greater likelihood of positive family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Here we are highlighting six core protective factors to support your work with families. Now, while it can be difficult to identify family strengths within the complex interplay of child maltreatment, this serves as a good reminder that all families have inherent strengths, and it is our role to identify and foster their development during the child welfare intervention period to help move families toward greater stability. Let’s now spend some time with each of these…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Nurturance and Attachment: </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While parental acts of nurturance and attachment will look differently based on children’s age and various stages of development, all will be underscored by a common pattern of positive parent-child interactions. For parents with infants, it is important to look for indicators such as verbal and non-verbal cues—does the parent talk to their baby, exchange facial or vocal expressions; what are other ways that the parent physically interacts with their baby such as holding, rocking, or other soothing techniques? For parents with preschoolers, indicators of nurturance and attachment can be found in how play is encouraged and approached—do parents plan activities for their littles ones; does the parent join in on activities or create routines to allow for parent-child bonding such as daily walks, trips to the park, or bedtime stories? For parents with school-aged children, indicators of nurturance and attachment can be found in how parents engage with and structure their time outside of the school day—what is the family’s morning routine; do parents make breakfast and/or sit with their children; who’s helping children get ready for school; do parent’s spend time talking to their children about their days—is this over dinner or during family time before everyone gets ready for 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Parental Resilience: </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Parental resilience by nature is more difficult to measure and requires more intentional efforts to understand and identify for child welfare-involved families. For starters, resilience represents how we manage and respond to stress, adversities or challenges. For parents, this involves our understanding of the full extent of their stressors while paying careful attention to both direct and subtle forms of coping—how do parents cope with a stressful day? Are they demonstrating self-regulation and other problem-solving skills in response to their reported stressors? Are you observing signs of them reaching out for support during these high stress periods or incidents? With parental resilience the emphasis is less on the stressor itself and more about how a parent taps into their inner strengths and capacities to come back from and thrive despite their adverse circumstances.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Social Connections:</a:t>
            </a: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Parenting can be an extremely rewarding yet challenging experience for many. Social connections can very much become a lifeline for emotional support and guidance during this stage of life—positive relationships or friendships to lean into, learn from, and grow your families with. Ways to explore indicators of healthy social connections is to explore a parent’s meaningful relationships—who do they identify when you ask about their support network? Are these people who can offer sound parenting advice? Or are they people who they can call and know that they will be there to listen with empathy and compassion? Are there others who can offer more concrete types of support such as transportation or childcare?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Knowledge of Parenting and Child Development: </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Knowledge of parenting and child development is both inherent and learned—we take experiences from our own upbringing and pair it with new knowledge, resources, and tools as we navigate how best to support our child’s growth and development. Observable indicators may look like a parent’s general understanding of developmental milestones; or a parent having age-appropriate expectations of their child; parents who are able to recognize and respond to their child’s needs; and demonstrate healthy and effective forms of parenting and behavior management. </a:t>
            </a:r>
            <a:endPar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Concrete Support in Times of Need:</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Families that come to the attention of child welfare services often face a high level of economic uncertainty—as we covered in previous modules this might look like employment instability, housing or food insecurities, and other psychosocial stressors. Indicators of this protective capacity may look like a parent seeking out knowledge of community resources and supports to meet their family’s needs. Another similar indicator would be whether a parent follows through with accessing needed services and supports; or their ability to advocate for their family’s needs when faced with barriers or challenges.</a:t>
            </a:r>
            <a:endPar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Social-Emotional Competence of Children:</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Social-emotional competence is developed through positive parent-child interactions whereby children learn healthy patterns of communication, self-regulation, and interpersonal relationships. Parents model this for children and may include indicators such as openly talking about feelings—both the positive and the negative; owning or acknowledging when a situation could have been handled differently; or using techniques or strategies to self-regulate such as taking deep breaths or expressing a need for a break or quiet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(Capacity Building Center for States, 2016; Center for the Study of Social Policy, n.d.)</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i="0" dirty="0">
              <a:latin typeface="Arial" panose="020B0604020202020204" pitchFamily="34" charset="0"/>
              <a:cs typeface="Arial" panose="020B0604020202020204" pitchFamily="34" charset="0"/>
            </a:endParaRPr>
          </a:p>
          <a:p>
            <a:pPr>
              <a:lnSpc>
                <a:spcPct val="100000"/>
              </a:lnSpc>
            </a:pPr>
            <a:r>
              <a:rPr lang="en-US" sz="1200" kern="100" dirty="0">
                <a:effectLst/>
                <a:latin typeface="Arial" panose="020B0604020202020204" pitchFamily="34" charset="0"/>
                <a:ea typeface="Aptos" panose="020B0004020202020204" pitchFamily="34" charset="0"/>
                <a:cs typeface="Arial" panose="020B0604020202020204" pitchFamily="34" charset="0"/>
              </a:rPr>
              <a:t>Capacity Building Center for States. (2016). </a:t>
            </a:r>
            <a:r>
              <a:rPr lang="en-US" sz="1200" i="1" kern="100" dirty="0">
                <a:effectLst/>
                <a:latin typeface="Arial" panose="020B0604020202020204" pitchFamily="34" charset="0"/>
                <a:ea typeface="Aptos" panose="020B0004020202020204" pitchFamily="34" charset="0"/>
                <a:cs typeface="Arial" panose="020B0604020202020204" pitchFamily="34" charset="0"/>
              </a:rPr>
              <a:t>Protective factors and protective capacities: Common ground for protecting children and strengthening families</a:t>
            </a:r>
            <a:r>
              <a:rPr lang="en-US" sz="1200" kern="100" dirty="0">
                <a:effectLst/>
                <a:latin typeface="Arial" panose="020B0604020202020204" pitchFamily="34" charset="0"/>
                <a:ea typeface="Aptos" panose="020B0004020202020204" pitchFamily="34" charset="0"/>
                <a:cs typeface="Arial" panose="020B0604020202020204" pitchFamily="34" charset="0"/>
              </a:rPr>
              <a:t> [infographic]. Children’s Bureau, Administration for Children and Families, U.S. Department of Health and Human Services.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https://capacity.childwelfare.gov/states/resources/protecting-children-strengthening-families-infographic</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pPr>
              <a:lnSpc>
                <a:spcPct val="100000"/>
              </a:lnSpc>
            </a:pPr>
            <a:endParaRPr lang="en-US" kern="100" dirty="0">
              <a:latin typeface="Arial" panose="020B0604020202020204" pitchFamily="34" charset="0"/>
              <a:ea typeface="Times New Roman" panose="02020603050405020304" pitchFamily="18" charset="0"/>
              <a:cs typeface="Arial" panose="020B0604020202020204" pitchFamily="34" charset="0"/>
            </a:endParaRPr>
          </a:p>
          <a:p>
            <a:r>
              <a:rPr lang="en-US" kern="100" dirty="0">
                <a:effectLst/>
                <a:latin typeface="Arial" panose="020B0604020202020204" pitchFamily="34" charset="0"/>
                <a:ea typeface="Aptos" panose="020B0004020202020204" pitchFamily="34" charset="0"/>
                <a:cs typeface="Arial" panose="020B0604020202020204" pitchFamily="34" charset="0"/>
              </a:rPr>
              <a:t>Center for the Study of Social Policy. (n.d.). </a:t>
            </a:r>
            <a:r>
              <a:rPr lang="en-US" i="1" kern="100" dirty="0">
                <a:effectLst/>
                <a:latin typeface="Arial" panose="020B0604020202020204" pitchFamily="34" charset="0"/>
                <a:ea typeface="Aptos" panose="020B0004020202020204" pitchFamily="34" charset="0"/>
                <a:cs typeface="Arial" panose="020B0604020202020204" pitchFamily="34" charset="0"/>
              </a:rPr>
              <a:t>Making the link:</a:t>
            </a:r>
            <a:r>
              <a:rPr lang="en-US" kern="100" dirty="0">
                <a:effectLst/>
                <a:latin typeface="Arial" panose="020B0604020202020204" pitchFamily="34" charset="0"/>
                <a:ea typeface="Aptos" panose="020B0004020202020204" pitchFamily="34" charset="0"/>
                <a:cs typeface="Arial" panose="020B0604020202020204" pitchFamily="34" charset="0"/>
              </a:rPr>
              <a:t> </a:t>
            </a:r>
            <a:r>
              <a:rPr lang="en-US" i="1" kern="100" dirty="0">
                <a:effectLst/>
                <a:latin typeface="Arial" panose="020B0604020202020204" pitchFamily="34" charset="0"/>
                <a:ea typeface="Aptos" panose="020B0004020202020204" pitchFamily="34" charset="0"/>
                <a:cs typeface="Arial" panose="020B0604020202020204" pitchFamily="34" charset="0"/>
              </a:rPr>
              <a:t>Safety organized practice</a:t>
            </a:r>
            <a:r>
              <a:rPr lang="en-US" kern="100" dirty="0">
                <a:effectLst/>
                <a:latin typeface="Arial" panose="020B0604020202020204" pitchFamily="34" charset="0"/>
                <a:ea typeface="Aptos" panose="020B0004020202020204" pitchFamily="34" charset="0"/>
                <a:cs typeface="Arial" panose="020B0604020202020204" pitchFamily="34" charset="0"/>
              </a:rPr>
              <a:t>. </a:t>
            </a:r>
            <a:r>
              <a:rPr lang="pt-BR"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https://cssp.org/wp-content/uploads/2018/10/Making-the-Link_SOP.pdf</a:t>
            </a:r>
            <a:r>
              <a:rPr lang="en-US" kern="100" dirty="0">
                <a:effectLst/>
                <a:latin typeface="Arial" panose="020B0604020202020204" pitchFamily="34" charset="0"/>
                <a:ea typeface="Aptos" panose="020B0004020202020204" pitchFamily="34" charset="0"/>
                <a:cs typeface="Arial" panose="020B0604020202020204" pitchFamily="34" charset="0"/>
              </a:rPr>
              <a:t> </a:t>
            </a:r>
            <a:endParaRPr lang="en-US" dirty="0">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31C15027-ADF4-EF22-0678-3DDB1D7B75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828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07227-0F6F-E16A-FA13-A548A2EFC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20C65-D3C6-C083-0F30-DBB6FAD43C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D0CDE-41E0-02C9-A1E5-03A9180580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 what do protective capacities for parents affected by substance use disorders look like in practice? Here, we have some concrete examples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Parent understands the effect their substance use has had on their children and family members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Parent has insight into their behaviors and changes that need to be made to provide for and increase child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Parent has reliable childcare in place to support their treatment and recovery management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Parent is regularly attending their treatment and recovery-oriented support meetings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Parent has family and friends that are willing to conduct daily check-ins to help support and monitor child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Parent has the support of an additional caregiver in the home to support their recovery and family stability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Each of these protective capacities helps to mitigate the safety and risk associated with a parent’s substance use disorder allowing for further assessment and decision-making about in-home versus out-of-home service provision.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8088022-88F5-E6FE-E5ED-2A15D43FE1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C4503-4A42-4DD1-9385-6E49EBCEA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183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58BB8-1B75-2675-E495-BA60DDAE2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77633-4C66-2D24-6AD5-732C49FDC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28246-DD00-5B5A-0D22-8BA56C8B8C77}"/>
              </a:ext>
            </a:extLst>
          </p:cNvPr>
          <p:cNvSpPr>
            <a:spLocks noGrp="1"/>
          </p:cNvSpPr>
          <p:nvPr>
            <p:ph type="body" idx="1"/>
          </p:nvPr>
        </p:nvSpPr>
        <p:spPr/>
        <p:txBody>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Facilitator Script:</a:t>
            </a:r>
          </a:p>
          <a:p>
            <a:endParaRPr lang="en-US" dirty="0">
              <a:effectLst/>
              <a:latin typeface="Arial" panose="020B0604020202020204" pitchFamily="34" charset="0"/>
              <a:ea typeface="Calibri" panose="020F0502020204030204" pitchFamily="34" charset="0"/>
              <a:cs typeface="Times New Roman" panose="02020603050405020304" pitchFamily="18" charset="0"/>
            </a:endParaRPr>
          </a:p>
          <a:p>
            <a:r>
              <a:rPr lang="en-US" dirty="0">
                <a:effectLst/>
                <a:latin typeface="Arial" panose="020B0604020202020204" pitchFamily="34" charset="0"/>
                <a:ea typeface="Calibri" panose="020F0502020204030204" pitchFamily="34" charset="0"/>
                <a:cs typeface="Times New Roman" panose="02020603050405020304" pitchFamily="18" charset="0"/>
              </a:rPr>
              <a:t>Let’s now take what we’ve learned about assessment of safety, risk, and protective capacities and discuss how it informs safety planning for families affected by substance use disorders…</a:t>
            </a:r>
          </a:p>
        </p:txBody>
      </p:sp>
      <p:sp>
        <p:nvSpPr>
          <p:cNvPr id="4" name="Slide Number Placeholder 3">
            <a:extLst>
              <a:ext uri="{FF2B5EF4-FFF2-40B4-BE49-F238E27FC236}">
                <a16:creationId xmlns:a16="http://schemas.microsoft.com/office/drawing/2014/main" id="{A0F31373-3638-9A46-8A3C-5B3383ED36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298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Safety planning with families begins with the onset of child welfare intervention. We take the information obtained from our initial safety and risk assessments (imminent threats of harm and likelihood of future maltreatment) and determine the level of protective intervention that is needed to ensure a child’s safety—for some families, the level of safety threats identified will require removal and placement into out-of-home care with the goal of family reunification; however, for other families the level of safety threats can be mitigated by the use of a safety plan detailing in-home protective interventions, thus allowing families to remain intact during the child welfare intervention period (often referred to as in-home family preservation or family maintenance services). As safety plans are informed by our initial and ongoing safety and risk assessments, they by nature require routine monitoring and updating to reflect point in time protective interventions—such as changes in family circumstances and/or modifications to the identified protective interventions. </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054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0E22E-FBDC-BC0E-7B2E-F576F86D3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90242-4647-4BB4-649C-8A9C274F9D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ADBB8B-E2CA-9836-A64C-52D613494C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States and local jurisdictions will document safety plans on their own specific template or forms guided by policies, procedures, or practice models; however, contents of the safety plan generally include a detailed description of each identified safety threat—or factors placing the child at imminent risk of harm. As a reminder, safety plans are designed to be a collaborative practice tool and therefore should always be written in a way that helps parents and families fully understand the reason for the protective intervention. This is reinforced with detailed action steps that clearly outline what needs to happen to ensure a child’s safety—information like how the safety threat will be mitigated; steps that the parent(s) will take to protect their child; steps others will take to support the parent in keeping the child safe in the home environment. Similarly, detailed information about how the plan will be monitored during the child welfare intervention period should also be included—information specific to identified participants, their role and responsibilities, and the specific timeframe for each identified protective intervention. Safety plans should be formalized with signatures from all participating parties allowing for increased transparency and accountability from all members of the child and family team. </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(Evident Change, n.d.)</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Evident Change. (n.d.) </a:t>
            </a:r>
            <a:r>
              <a:rPr lang="en-US" b="0" i="1" u="none" strike="noStrike" dirty="0">
                <a:solidFill>
                  <a:srgbClr val="000000"/>
                </a:solidFill>
                <a:effectLst/>
                <a:latin typeface="Arial" panose="020B0604020202020204" pitchFamily="34" charset="0"/>
                <a:cs typeface="Arial" panose="020B0604020202020204" pitchFamily="34" charset="0"/>
              </a:rPr>
              <a:t>California SDM policy and procedures. </a:t>
            </a:r>
            <a:r>
              <a:rPr lang="en-US" b="0" i="0" u="none" strike="noStrike" dirty="0">
                <a:solidFill>
                  <a:srgbClr val="000000"/>
                </a:solidFill>
                <a:effectLst/>
                <a:latin typeface="Arial" panose="020B0604020202020204" pitchFamily="34" charset="0"/>
                <a:cs typeface="Arial" panose="020B0604020202020204" pitchFamily="34" charset="0"/>
              </a:rPr>
              <a:t>Evident Change: SDM Data. </a:t>
            </a:r>
            <a:r>
              <a:rPr lang="en-US" b="0" i="0" u="sng" strike="noStrike" dirty="0">
                <a:solidFill>
                  <a:srgbClr val="5351AF"/>
                </a:solidFill>
                <a:effectLst/>
                <a:latin typeface="Arial" panose="020B0604020202020204" pitchFamily="34" charset="0"/>
                <a:cs typeface="Arial" panose="020B0604020202020204" pitchFamily="34" charset="0"/>
                <a:hlinkClick r:id="rId3"/>
              </a:rPr>
              <a:t>https://ca.sdmdata.org/Definitions/SA/PP</a:t>
            </a:r>
            <a:endParaRPr lang="en-US" i="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3ACED38-5DD4-2AA2-FE69-D01B71020F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492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For families affected by substance use or co-occurring disorders, safety planning considerations often include…</a:t>
            </a: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Identifying family support caregivers—natural supports who are </a:t>
            </a:r>
            <a:r>
              <a:rPr lang="en-US" dirty="0">
                <a:latin typeface="Arial" panose="020B0604020202020204" pitchFamily="34" charset="0"/>
                <a:cs typeface="Arial" panose="020B0604020202020204" pitchFamily="34" charset="0"/>
              </a:rPr>
              <a:t>available and willing to help monitor child safety during the parent’s early recovery process. All identified family support caregivers should be assessed for their suitability and capacity to carry out identified action steps within the safety plan. </a:t>
            </a:r>
          </a:p>
          <a:p>
            <a:endParaRPr lang="en-US" b="1"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Exploring alternative living arrangements—supporting families affected by substance use disorders may require us to get creative with in-home protective interventions. This may look like avoiding removal and separation altogether by considering potential alternatives that allow the parent and child to remain intact; instead of placing the child with a relative, would the relative be open to taking in the parent and child and serve as an in-home supportive caregiver? If residential treatment is indicated for the parent, are there family-centered treatment programs that allow children to live on-site with their parent during the duration of their programming?</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Creating achievable and realistic action steps—as we know, the early recovery process will take time. Safety plans are only as good as they are realistic and achievable for families. An action step for a parent that says, “parents will stop using substances” may not carry the same effect as an action step that says, “parents will not use substances in the presence of their children as noted by calling on [identified caregiver] for child supervision during periods of active use.”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These are just a few examples of safety planning considerations for families affected by substance use disorders—but let’s also hear from you and your casework practice. What are some other considerations or examples specific to safety planning?</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b="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19</a:t>
            </a:fld>
            <a:endParaRPr lang="en-US"/>
          </a:p>
        </p:txBody>
      </p:sp>
    </p:spTree>
    <p:extLst>
      <p:ext uri="{BB962C8B-B14F-4D97-AF65-F5344CB8AC3E}">
        <p14:creationId xmlns:p14="http://schemas.microsoft.com/office/powerpoint/2010/main" val="3670030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Facilitator Script: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effectLst/>
                <a:latin typeface="Arial" panose="020B0604020202020204" pitchFamily="34" charset="0"/>
                <a:cs typeface="Arial" panose="020B0604020202020204" pitchFamily="34" charset="0"/>
              </a:rPr>
              <a:t>Before we begin, I’d like to acknowledge that this training module was developed by the National Center on Substance Abuse and Child Welfare an initiative of the U.S. Department of Health and Human Services and is co-funded by the Children’s Bureau, Administration for Children and Families, and the Substance Abuse and Mental Health Services Administration.​​</a:t>
            </a:r>
          </a:p>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2</a:t>
            </a:fld>
            <a:endParaRPr lang="en-US"/>
          </a:p>
        </p:txBody>
      </p:sp>
    </p:spTree>
    <p:extLst>
      <p:ext uri="{BB962C8B-B14F-4D97-AF65-F5344CB8AC3E}">
        <p14:creationId xmlns:p14="http://schemas.microsoft.com/office/powerpoint/2010/main" val="158744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86001-1601-0FB0-F14C-0D29C88CF7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3BCE2-3D9D-DA87-3DE7-5452A007A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F4DCA6-6FA7-1160-D428-FF763506CA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As we’ve learned in previous modules of this toolkit, behavior change is a difficult and often non-linear process—especially when it involves recovery from a substance use or co-occurring disorder. Child welfare-involved parents may have periods of time where they are not actively engaged in treatment and supportive services, making limited progress toward their case plan goals, or at times completely disengaged with no form of contact with their caseworkers. Our work to normalize the ambivalence parents experience during the change process also means not giving up on these families and having realistic expectations about the potential for return to use during the family’s child welfare intervention period. Let’s spend some more time discussing return to use including strategies to identify, plan, and respond for improved family recovery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000000"/>
              </a:solidFill>
              <a:effectLst/>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cs typeface="Arial" panose="020B0604020202020204" pitchFamily="34" charset="0"/>
              </a:rPr>
              <a:t>N/A</a:t>
            </a:r>
            <a:endParaRPr lang="en-US" b="0" i="1" dirty="0">
              <a:solidFill>
                <a:srgbClr val="000000"/>
              </a:solidFill>
              <a:effectLst/>
              <a:latin typeface="Arial" panose="020B0604020202020204" pitchFamily="34" charset="0"/>
              <a:cs typeface="Arial" panose="020B0604020202020204" pitchFamily="34" charset="0"/>
            </a:endParaRPr>
          </a:p>
          <a:p>
            <a:endParaRPr lang="en-US"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6990927-15E3-6EF4-DF8B-F78488BF33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804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B11A2-75E3-91AC-3901-F8AE12B4D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2271E-2BE4-AC8A-B89A-303719D112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F8F116-2D92-EEF7-B499-7E7E47503B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Substance use disorders are known as chronic, life-long conditions which for some will mean a return to use will be part of their recovery process. This may look like a single episode of return to use after an attempt to stop or multiple episodes spanning years of long-term recovery. Regardless of the nature and frequency, return to use rates for persons with substance use disorders are really no different from rates for other chronic medical illnesses. The National Institute on Drug Abuse (NIDA) emphasized these similarities by demonstrating how relapse rates for substance use disorders were between 40-60% whereas rates for hypertension and asthma were 50-70%, respectively. While this data from NIDA is a little older, it still resonates present day through their message that return to use is not a sign of failure—rather an indicator for modified, enhanced, or new forms of treatment and recovery planning. </a:t>
            </a:r>
          </a:p>
          <a:p>
            <a:pPr marL="360045" marR="0" indent="-360045"/>
            <a:endParaRPr lang="en-US" dirty="0">
              <a:effectLst/>
              <a:latin typeface="Arial" panose="020B0604020202020204" pitchFamily="34" charset="0"/>
              <a:ea typeface="Times New Roman" panose="02020603050405020304" pitchFamily="18"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i="0" dirty="0">
                <a:effectLst/>
                <a:latin typeface="Arial" panose="020B0604020202020204" pitchFamily="34" charset="0"/>
                <a:ea typeface="Calibri" panose="020F0502020204030204" pitchFamily="34" charset="0"/>
                <a:cs typeface="Arial" panose="020B0604020202020204" pitchFamily="34" charset="0"/>
              </a:rPr>
              <a:t>(National Institute on Drug Abuse, 2023)</a:t>
            </a:r>
            <a:endParaRPr lang="en-US" i="0" dirty="0">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u="sng" dirty="0">
              <a:latin typeface="Arial" panose="020B0604020202020204" pitchFamily="34" charset="0"/>
              <a:ea typeface="Calibri" panose="020F0502020204030204" pitchFamily="34" charset="0"/>
              <a:cs typeface="Arial" panose="020B0604020202020204" pitchFamily="34" charset="0"/>
            </a:endParaRPr>
          </a:p>
          <a:p>
            <a:r>
              <a:rPr lang="en-US" b="0" i="0" dirty="0">
                <a:effectLst/>
                <a:latin typeface="Arial" panose="020B0604020202020204" pitchFamily="34" charset="0"/>
                <a:cs typeface="Arial" panose="020B0604020202020204" pitchFamily="34" charset="0"/>
              </a:rPr>
              <a:t>National Institute on Drug Abuse. (2023). </a:t>
            </a:r>
            <a:r>
              <a:rPr lang="en-US" b="0" i="1" dirty="0">
                <a:effectLst/>
                <a:latin typeface="Arial" panose="020B0604020202020204" pitchFamily="34" charset="0"/>
                <a:cs typeface="Arial" panose="020B0604020202020204" pitchFamily="34" charset="0"/>
              </a:rPr>
              <a:t>Treatment and recovery.</a:t>
            </a:r>
            <a:r>
              <a:rPr lang="en-US" b="0" i="0" dirty="0">
                <a:effectLst/>
                <a:latin typeface="Arial" panose="020B0604020202020204" pitchFamily="34" charset="0"/>
                <a:cs typeface="Arial" panose="020B0604020202020204" pitchFamily="34" charset="0"/>
              </a:rPr>
              <a:t> </a:t>
            </a:r>
            <a:r>
              <a:rPr lang="en-US" b="0" i="0" dirty="0">
                <a:solidFill>
                  <a:srgbClr val="474747"/>
                </a:solidFill>
                <a:effectLst/>
                <a:latin typeface="Arial" panose="020B0604020202020204" pitchFamily="34" charset="0"/>
                <a:cs typeface="Arial" panose="020B0604020202020204" pitchFamily="34" charset="0"/>
                <a:hlinkClick r:id="rId3"/>
              </a:rPr>
              <a:t>https://nida.nih.gov/publications/drugs-brains-behavior-science-addiction/treatment-recovery</a:t>
            </a:r>
            <a:r>
              <a:rPr lang="en-US" b="0" i="0" dirty="0">
                <a:solidFill>
                  <a:srgbClr val="474747"/>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19CF514-4129-0A74-4445-8A41CE9247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389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99F53-F9D7-5715-530C-3E18B8570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40ABCE-1BC5-F4A9-DEBA-CB04393774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1E7F90-D877-CF52-325F-6B48893A32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Ask learners to reconvene in their small groups for an activity on, ‘Identifying Potential Return to Use Indicators.’ Instruct learners to use the provided easel paper and markers to generate a list of potential indicators with consideration to three categories: 1) Personal appearance 2) Behavioral signs and 3) Physical home environment. Bring small groups back together for a large group report out—encouraging each small group to share their full or partial list (depending on time allotted). </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Sample Answer Key/Guidance to Help Facilitate Activity:</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Potential Indicators for Return to Use (Alcohol Disorder) </a:t>
            </a:r>
          </a:p>
          <a:p>
            <a:endParaRPr lang="en-US"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Personal Appearance: Slurred speech, Poor coordination</a:t>
            </a:r>
          </a:p>
          <a:p>
            <a:r>
              <a:rPr lang="en-US" dirty="0">
                <a:latin typeface="Arial" panose="020B0604020202020204" pitchFamily="34" charset="0"/>
                <a:cs typeface="Arial" panose="020B0604020202020204" pitchFamily="34" charset="0"/>
              </a:rPr>
              <a:t>Behavioral Signs: Mood swings (highs and lows), Impaired judgment</a:t>
            </a:r>
          </a:p>
          <a:p>
            <a:r>
              <a:rPr lang="en-US" dirty="0">
                <a:latin typeface="Arial" panose="020B0604020202020204" pitchFamily="34" charset="0"/>
                <a:cs typeface="Arial" panose="020B0604020202020204" pitchFamily="34" charset="0"/>
              </a:rPr>
              <a:t>Physical Home Environment: Empty bottles of liquor or beer; strong alcohol odors</a:t>
            </a:r>
          </a:p>
          <a:p>
            <a:r>
              <a:rPr lang="en-US" dirty="0">
                <a:latin typeface="Arial" panose="020B0604020202020204" pitchFamily="34" charset="0"/>
                <a:cs typeface="Arial" panose="020B0604020202020204" pitchFamily="34" charset="0"/>
              </a:rPr>
              <a:t>__________________________________________________________</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*Alternative Instructions for Virtual Training</a:t>
            </a:r>
          </a:p>
          <a:p>
            <a:endParaRPr lang="en-US" dirty="0">
              <a:latin typeface="Arial" panose="020B0604020202020204" pitchFamily="34" charset="0"/>
              <a:cs typeface="Arial" panose="020B0604020202020204" pitchFamily="34" charset="0"/>
            </a:endParaRPr>
          </a:p>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Prepare a link for a word cloud generator through </a:t>
            </a:r>
            <a:r>
              <a:rPr lang="en-US" b="0" i="1" u="sng" strike="noStrike" dirty="0">
                <a:solidFill>
                  <a:srgbClr val="9454C3"/>
                </a:solidFill>
                <a:effectLst/>
                <a:latin typeface="Arial" panose="020B0604020202020204" pitchFamily="34" charset="0"/>
                <a:cs typeface="Arial" panose="020B0604020202020204" pitchFamily="34" charset="0"/>
                <a:hlinkClick r:id="rId3"/>
              </a:rPr>
              <a:t>www.mentimeter.com</a:t>
            </a:r>
            <a:r>
              <a:rPr lang="en-US" b="0" i="1" u="none" strike="noStrike" dirty="0">
                <a:solidFill>
                  <a:srgbClr val="000000"/>
                </a:solidFill>
                <a:effectLst/>
                <a:latin typeface="Arial" panose="020B0604020202020204" pitchFamily="34" charset="0"/>
                <a:cs typeface="Arial" panose="020B0604020202020204" pitchFamily="34" charset="0"/>
              </a:rPr>
              <a:t>. Ask participants to identify potential return to use indicators for any of the three following categories: personal appearance, behavioral signs, and/or physical home environment. Then display the completed word cloud for the learners in real-time to create a similar effect as the in-person exercise.</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3EE69BD-ACE6-513C-9360-9645430466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417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anose="020B0604020202020204" pitchFamily="34" charset="0"/>
                <a:cs typeface="Arial" panose="020B0604020202020204" pitchFamily="34" charset="0"/>
              </a:rPr>
              <a:t>Facilitator Notes: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i="1" dirty="0">
                <a:effectLst/>
                <a:latin typeface="Arial" panose="020B0604020202020204" pitchFamily="34" charset="0"/>
                <a:ea typeface="Calibri" panose="020F0502020204030204" pitchFamily="34" charset="0"/>
                <a:cs typeface="Arial" panose="020B0604020202020204" pitchFamily="34" charset="0"/>
              </a:rPr>
              <a:t>Review the compiled list of potential indicators of return to use as a follow-up to the small group activity. Opportunity to reinforce what the learners identified as well as fill in any potential gaps. </a:t>
            </a:r>
          </a:p>
          <a:p>
            <a:endParaRPr lang="en-US" i="1" dirty="0">
              <a:effectLst/>
              <a:latin typeface="Arial" panose="020B0604020202020204" pitchFamily="34" charset="0"/>
              <a:ea typeface="Calibri" panose="020F0502020204030204" pitchFamily="34" charset="0"/>
              <a:cs typeface="Arial" panose="020B0604020202020204" pitchFamily="34" charset="0"/>
            </a:endParaRPr>
          </a:p>
          <a:p>
            <a:r>
              <a:rPr lang="en-US" b="0" i="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b="0" i="0" dirty="0">
              <a:effectLst/>
              <a:latin typeface="Arial" panose="020B0604020202020204" pitchFamily="34" charset="0"/>
              <a:ea typeface="Calibri" panose="020F0502020204030204" pitchFamily="34" charset="0"/>
              <a:cs typeface="Arial" panose="020B0604020202020204" pitchFamily="34" charset="0"/>
            </a:endParaRPr>
          </a:p>
          <a:p>
            <a:r>
              <a:rPr lang="en-US" b="0" i="0" dirty="0">
                <a:effectLst/>
                <a:latin typeface="Arial" panose="020B0604020202020204" pitchFamily="34" charset="0"/>
                <a:ea typeface="Calibri" panose="020F0502020204030204" pitchFamily="34" charset="0"/>
                <a:cs typeface="Arial" panose="020B0604020202020204" pitchFamily="34" charset="0"/>
              </a:rPr>
              <a:t>As presented here, there are many potential indicators of a return to use—some indicative of a parent’s progressive destabilization prior to a return to use as well as signs of active return to use. As child welfare workers, it’s important that we discuss with the child and family team the slightest shifts in our observations of the parent’s physical and behavioral presentation as well as any observable impacts on the family and home environment as these all provide important insight into how best to re-engage, modify, or enhance treatment and supports necessary for optimal family stability and recovery outcomes. </a:t>
            </a:r>
          </a:p>
          <a:p>
            <a:endParaRPr lang="en-US" b="0" i="0"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solidFill>
                  <a:srgbClr val="333333"/>
                </a:solidFill>
                <a:effectLst/>
                <a:latin typeface="Arial" panose="020B0604020202020204" pitchFamily="34" charset="0"/>
                <a:cs typeface="Arial" panose="020B0604020202020204" pitchFamily="34" charset="0"/>
              </a:rPr>
              <a:t>(National Center on Substance Abuse and Child Welfare, 2022c)</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b="0" i="0" dirty="0">
              <a:solidFill>
                <a:srgbClr val="333333"/>
              </a:solidFill>
              <a:effectLst/>
              <a:latin typeface="Arial" panose="020B0604020202020204" pitchFamily="34" charset="0"/>
              <a:cs typeface="Arial" panose="020B0604020202020204" pitchFamily="34" charset="0"/>
            </a:endParaRPr>
          </a:p>
          <a:p>
            <a:pPr>
              <a:lnSpc>
                <a:spcPct val="100000"/>
              </a:lnSpc>
              <a:spcBef>
                <a:spcPts val="0"/>
              </a:spcBef>
              <a:spcAft>
                <a:spcPts val="60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National Center on Substance Abuse and Child Welfare. (2022c). </a:t>
            </a:r>
            <a:r>
              <a:rPr lang="en-US" sz="1200" i="1" dirty="0">
                <a:effectLst/>
                <a:latin typeface="Arial" panose="020B0604020202020204" pitchFamily="34" charset="0"/>
                <a:ea typeface="Times New Roman" panose="02020603050405020304" pitchFamily="18" charset="0"/>
                <a:cs typeface="Arial" panose="020B0604020202020204" pitchFamily="34" charset="0"/>
              </a:rPr>
              <a:t>Understanding </a:t>
            </a:r>
            <a:r>
              <a:rPr lang="en-US" sz="1200" i="1" dirty="0">
                <a:latin typeface="Arial" panose="020B0604020202020204" pitchFamily="34" charset="0"/>
                <a:ea typeface="Times New Roman" panose="02020603050405020304" pitchFamily="18" charset="0"/>
                <a:cs typeface="Arial" panose="020B0604020202020204" pitchFamily="34" charset="0"/>
              </a:rPr>
              <a:t>screening and assessment of </a:t>
            </a:r>
            <a:r>
              <a:rPr lang="en-US" sz="1200" i="1" dirty="0">
                <a:effectLst/>
                <a:latin typeface="Arial" panose="020B0604020202020204" pitchFamily="34" charset="0"/>
                <a:ea typeface="Times New Roman" panose="02020603050405020304" pitchFamily="18" charset="0"/>
                <a:cs typeface="Arial" panose="020B0604020202020204" pitchFamily="34" charset="0"/>
              </a:rPr>
              <a:t>substance use disorders: Child welfare practice tips</a:t>
            </a:r>
            <a:r>
              <a:rPr lang="en-US" sz="1200" dirty="0">
                <a:effectLst/>
                <a:latin typeface="Arial" panose="020B0604020202020204" pitchFamily="34" charset="0"/>
                <a:ea typeface="Times New Roman" panose="02020603050405020304" pitchFamily="18" charset="0"/>
                <a:cs typeface="Arial" panose="020B0604020202020204" pitchFamily="34" charset="0"/>
              </a:rPr>
              <a:t>.</a:t>
            </a:r>
            <a:r>
              <a:rPr lang="en-US" sz="1200" dirty="0">
                <a:latin typeface="Arial" panose="020B0604020202020204" pitchFamily="34" charset="0"/>
                <a:ea typeface="Times New Roman" panose="02020603050405020304" pitchFamily="18" charset="0"/>
                <a:cs typeface="Arial" panose="020B0604020202020204" pitchFamily="34" charset="0"/>
              </a:rPr>
              <a:t> Administration for Children and Families, </a:t>
            </a:r>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a:t>
            </a:r>
            <a:r>
              <a:rPr lang="en-US" sz="1200" dirty="0">
                <a:latin typeface="Arial" panose="020B0604020202020204" pitchFamily="34" charset="0"/>
                <a:ea typeface="Times New Roman" panose="02020603050405020304" pitchFamily="18" charset="0"/>
                <a:cs typeface="Arial" panose="020B0604020202020204" pitchFamily="34" charset="0"/>
              </a:rPr>
              <a:t>. </a:t>
            </a:r>
            <a:r>
              <a:rPr lang="en-US"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https://ncsacw.acf.hhs.gov/files/tips-screening-assessment-508.pdf</a:t>
            </a:r>
            <a:endParaRPr lang="en-US" sz="1200" dirty="0">
              <a:effectLst/>
              <a:latin typeface="Arial" panose="020B0604020202020204" pitchFamily="34" charset="0"/>
              <a:ea typeface="Calibri"/>
              <a:cs typeface="Arial" panose="020B0604020202020204" pitchFamily="34" charset="0"/>
            </a:endParaRPr>
          </a:p>
          <a:p>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484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8BD6E-FE83-921B-94DB-31E214E8B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93065-ECF5-39A1-3028-16274C8EE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1818C-4243-3F0B-8816-D9C8CBEDC4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by now we’ve covered identifying potential return to use indicators, but we also need a clear plan and response. These next steps require open communication among all members of the child and family team—this includes parents, peer recovery specialists, child welfare workers, substance use treatment providers, and any other child and family service providers. It is important for everyone to understand that 1) return to use is a common part of an individual’s recovery process, and 2) return to use does not have to automatically result in removing a child from their parent’s care. The latter is made possible through helping parents plan for their child’s safety in the event that a return to use occurs—often referred to as recovery management or contingency plans.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all share a collective responsibility in these planning efforts; for example, treatment providers work with parents on increasing their awareness of and ability to identify activators or triggers for their cravings or use, including corresponding thoughts or behaviors so that they can interrupt past patterns of decision-making. This level of behavioral change is reinforced by identified recovery supports and services that serve as alternative adaptive options in place of the preferred substance or steps to immediately engage in should a return to use transpire. These plans often include the following types of information:</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Personal sensitivities for return to use</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Red flags or potential indicators of an impending return to use</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People/places/things to avoid (activators or triggers)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Supports to call if or when struggling with maintaining active recovery (e.g., recovery sponsor, recovery-oriented network, treatment provider)</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Self-help meetings or other recovery-oriented activities to attend for increased support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Specific steps to carry out to protect and ensure child safety (e.g., enlist support of identified sober caregiver; call to child welfare worker and/or peer recovery specialist)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Immediate and subsequent increase in parent and family contacts for crisis stabilization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Time sensitive family team meeting (or shared decision-making meeting) to revisit the child safety plan/recovery management plan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Signatures of child and family team members for increased transparency and accountability</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solidFill>
                  <a:srgbClr val="333333"/>
                </a:solidFill>
                <a:effectLst/>
                <a:latin typeface="Arial" panose="020B0604020202020204" pitchFamily="34" charset="0"/>
                <a:cs typeface="Arial" panose="020B0604020202020204" pitchFamily="34" charset="0"/>
              </a:rPr>
              <a:t>(National Center on Substance Abuse and Child Welfare, 2022b)</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indent="0">
              <a:buFontTx/>
              <a:buNone/>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(2022b). </a:t>
            </a:r>
            <a:r>
              <a:rPr lang="en-US" i="1" dirty="0">
                <a:effectLst/>
                <a:latin typeface="Arial" panose="020B0604020202020204" pitchFamily="34" charset="0"/>
                <a:ea typeface="Calibri" panose="020F0502020204030204" pitchFamily="34" charset="0"/>
                <a:cs typeface="Arial" panose="020B0604020202020204" pitchFamily="34" charset="0"/>
              </a:rPr>
              <a:t>Understanding engagement of families affected by substance use disorders: Child welfare practice tips</a:t>
            </a:r>
            <a:r>
              <a:rPr lang="en-US" dirty="0">
                <a:effectLst/>
                <a:latin typeface="Arial" panose="020B0604020202020204" pitchFamily="34" charset="0"/>
                <a:ea typeface="Calibri" panose="020F0502020204030204" pitchFamily="34" charset="0"/>
                <a:cs typeface="Arial" panose="020B0604020202020204" pitchFamily="34" charset="0"/>
              </a:rPr>
              <a:t>.</a:t>
            </a:r>
            <a:r>
              <a:rPr lang="en-US" b="0" i="0" dirty="0">
                <a:solidFill>
                  <a:srgbClr val="000000"/>
                </a:solidFill>
                <a:effectLst/>
                <a:latin typeface="Arial" panose="020B0604020202020204" pitchFamily="34" charset="0"/>
                <a:cs typeface="Arial" panose="020B0604020202020204" pitchFamily="34" charset="0"/>
              </a:rPr>
              <a:t> Administration for Children and Families, Substance Abuse and Mental Health Services Administration. </a:t>
            </a:r>
            <a:r>
              <a:rPr lang="en-US" dirty="0">
                <a:effectLst/>
                <a:latin typeface="Arial" panose="020B0604020202020204" pitchFamily="34" charset="0"/>
                <a:ea typeface="Calibri" panose="020F0502020204030204" pitchFamily="34" charset="0"/>
                <a:cs typeface="Arial" panose="020B0604020202020204" pitchFamily="34" charset="0"/>
                <a:hlinkClick r:id="rId3"/>
              </a:rPr>
              <a:t>https://ncsacw.acf.hhs.gov/files/tips-engagement-families-508.pdf</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i="1"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20DCCC-5B54-B052-FF67-EB10DFF184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983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989A3-7AED-44E5-E7D3-ECD005B01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7BFF6-7C58-B8DC-9F9C-817565F17D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19286-4708-67F1-7279-5E21909EADB3}"/>
              </a:ext>
            </a:extLst>
          </p:cNvPr>
          <p:cNvSpPr>
            <a:spLocks noGrp="1"/>
          </p:cNvSpPr>
          <p:nvPr>
            <p:ph type="body" idx="1"/>
          </p:nvPr>
        </p:nvSpPr>
        <p:spPr/>
        <p:txBody>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Facilitator Script:</a:t>
            </a:r>
          </a:p>
          <a:p>
            <a:endParaRPr lang="en-US" dirty="0">
              <a:effectLst/>
              <a:latin typeface="Arial" panose="020B0604020202020204" pitchFamily="34" charset="0"/>
              <a:ea typeface="Calibri" panose="020F0502020204030204" pitchFamily="34" charset="0"/>
              <a:cs typeface="Times New Roman" panose="02020603050405020304" pitchFamily="18" charset="0"/>
            </a:endParaRPr>
          </a:p>
          <a:p>
            <a:r>
              <a:rPr lang="en-US" dirty="0">
                <a:effectLst/>
                <a:latin typeface="Arial" panose="020B0604020202020204" pitchFamily="34" charset="0"/>
                <a:ea typeface="Calibri" panose="020F0502020204030204" pitchFamily="34" charset="0"/>
                <a:cs typeface="Times New Roman" panose="02020603050405020304" pitchFamily="18" charset="0"/>
              </a:rPr>
              <a:t>Let’s now take what we’ve learned from our discussion on child safety and return to use and fold in important considerations specific to drug testing and case planning. </a:t>
            </a:r>
          </a:p>
        </p:txBody>
      </p:sp>
      <p:sp>
        <p:nvSpPr>
          <p:cNvPr id="4" name="Slide Number Placeholder 3">
            <a:extLst>
              <a:ext uri="{FF2B5EF4-FFF2-40B4-BE49-F238E27FC236}">
                <a16:creationId xmlns:a16="http://schemas.microsoft.com/office/drawing/2014/main" id="{95CB74C1-7B7B-35B4-14BB-5EF11B4FB2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123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FAF97-3BED-8290-D336-ECCE59D42C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68F0C-1D73-BA1E-D3D5-14AC97A9BD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6B5379-EDB3-62F5-444B-0F7F38480A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lvl="0"/>
            <a:r>
              <a:rPr lang="en-US" altLang="en-US" noProof="0" dirty="0">
                <a:latin typeface="Arial" panose="020B0604020202020204" pitchFamily="34" charset="0"/>
                <a:cs typeface="Arial" panose="020B0604020202020204" pitchFamily="34" charset="0"/>
              </a:rPr>
              <a:t>Before we jump into the slides on drug testing in child welfare, let’s start by hearing a little more about your local policy and practice…</a:t>
            </a:r>
          </a:p>
          <a:p>
            <a:pPr lvl="0"/>
            <a:endParaRPr lang="en-US" altLang="en-US" noProof="0" dirty="0">
              <a:latin typeface="Arial" panose="020B0604020202020204" pitchFamily="34" charset="0"/>
              <a:cs typeface="Arial" panose="020B0604020202020204" pitchFamily="34" charset="0"/>
            </a:endParaRPr>
          </a:p>
          <a:p>
            <a:pPr lvl="0"/>
            <a:r>
              <a:rPr lang="en-US" altLang="en-US" b="1" noProof="0" dirty="0">
                <a:latin typeface="Arial" panose="020B0604020202020204" pitchFamily="34" charset="0"/>
                <a:cs typeface="Arial" panose="020B0604020202020204" pitchFamily="34" charset="0"/>
              </a:rPr>
              <a:t>Prompts for Participants: </a:t>
            </a:r>
          </a:p>
          <a:p>
            <a:pPr lvl="0"/>
            <a:endParaRPr lang="en-US" altLang="en-US" noProof="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altLang="en-US" b="1" noProof="0" dirty="0">
                <a:latin typeface="Arial" panose="020B0604020202020204" pitchFamily="34" charset="0"/>
                <a:cs typeface="Arial" panose="020B0604020202020204" pitchFamily="34" charset="0"/>
              </a:rPr>
              <a:t>First, has your child welfare agency implemented drug testing policies and procedures?</a:t>
            </a:r>
          </a:p>
          <a:p>
            <a:pPr marL="171450" lvl="0" indent="-171450">
              <a:buFont typeface="Arial" panose="020B0604020202020204" pitchFamily="34" charset="0"/>
              <a:buChar char="•"/>
            </a:pPr>
            <a:r>
              <a:rPr lang="en-US" altLang="en-US" b="1" noProof="0" dirty="0">
                <a:latin typeface="Arial" panose="020B0604020202020204" pitchFamily="34" charset="0"/>
                <a:cs typeface="Arial" panose="020B0604020202020204" pitchFamily="34" charset="0"/>
              </a:rPr>
              <a:t>How are parent’s drug test results used to support case planning practice?</a:t>
            </a:r>
          </a:p>
          <a:p>
            <a:pPr marL="171450" lvl="0" indent="-171450">
              <a:buFont typeface="Arial" panose="020B0604020202020204" pitchFamily="34" charset="0"/>
              <a:buChar char="•"/>
            </a:pPr>
            <a:r>
              <a:rPr lang="en-US" altLang="en-US" b="1" noProof="0" dirty="0">
                <a:latin typeface="Arial" panose="020B0604020202020204" pitchFamily="34" charset="0"/>
                <a:cs typeface="Arial" panose="020B0604020202020204" pitchFamily="34" charset="0"/>
              </a:rPr>
              <a:t>What happens if a parent does not show up for a scheduled drug test? Is this considered a “positive” drug test and are there any negative consequences attached to missed or positive results?</a:t>
            </a:r>
          </a:p>
        </p:txBody>
      </p:sp>
      <p:sp>
        <p:nvSpPr>
          <p:cNvPr id="4" name="Slide Number Placeholder 3">
            <a:extLst>
              <a:ext uri="{FF2B5EF4-FFF2-40B4-BE49-F238E27FC236}">
                <a16:creationId xmlns:a16="http://schemas.microsoft.com/office/drawing/2014/main" id="{C92AD838-AA86-8F8F-0809-80B384F370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4491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National Center on Substance Abuse and Child Welfare (NCSACW) suggests three important considerations for drug testing in child welfare settings. These include,</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Awareness that </a:t>
            </a: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drug testing is costly and limited in terms of determining child risk and safety—as a drug test alone cannot determine the existence or absence of a substance use disorder; or the level of severity; whether or not a child is safe; or any information related to the parent’s strengths or protective capacities—including how these may serve to mitigate safety and risk. </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Child welfare agencies also risk relying too much on drug test results to inform decisions on child removal, parent-child family time, reunification, and termination of parental rights. Using drug test results in the absence of greater context and comprehensive assessment of the family’s safety, risk, and protective capacities—can result in lasting and irreparable harm to families.</a:t>
            </a:r>
          </a:p>
          <a:p>
            <a:pPr marL="171450" indent="-171450">
              <a:buFont typeface="Arial" panose="020B0604020202020204" pitchFamily="34" charset="0"/>
              <a:buChar char="•"/>
            </a:pPr>
            <a:endParaRPr lang="en-US" b="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We witness this level of harm when drug testing is administered inappropriately—in the absence of clear policies and procedures (for example, clear purpose and guidelines on who to test and when) as well as when administered inconsistently—such as when drug test results are used punitively (such as reason to cancel scheduled quality family time or visits, sanctions in family treatment court models, or justification to remove, deny reunification, or move toward termination of parental rights). While these examples speak to consequences at the individual level, the harm from inappropriate or inconsistent </a:t>
            </a: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drug testing policies have and will continue to perpetuate stigma and reinforce bias based on race, ethnicity, or socioeconomic status—contributing to ongoing disparities for child welfare-involved families from diverse racial and ethnic backgrounds.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is not to say that there is not a place or need for drug testing in child welfare—rather more emphasis on developing a cross-system collaborative approach with clearly defined policies and practices that are designed to promote parental recovery and family well-being. Let’s now review some practice tips.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effectLst/>
                <a:latin typeface="Arial" panose="020B0604020202020204" pitchFamily="34" charset="0"/>
                <a:cs typeface="Arial" panose="020B0604020202020204" pitchFamily="34" charset="0"/>
              </a:rPr>
              <a:t>(National Center on Substance Abuse and Child Welfare, 2021a; National Center on Substance Abuse and Child Welfare, 2021b)</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kern="100" dirty="0">
              <a:effectLst/>
              <a:latin typeface="Arial" panose="020B0604020202020204" pitchFamily="34" charset="0"/>
              <a:ea typeface="Calibri" panose="020F0502020204030204" pitchFamily="34" charset="0"/>
              <a:cs typeface="Arial" panose="020B0604020202020204" pitchFamily="34" charset="0"/>
            </a:endParaRPr>
          </a:p>
          <a:p>
            <a:pPr algn="l" rtl="0" fontAlgn="base">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National Center on Substance Abuse and Child Welfare. (2021a). </a:t>
            </a:r>
            <a:r>
              <a:rPr lang="en-US" b="0" i="1" u="none" strike="noStrike" dirty="0">
                <a:solidFill>
                  <a:srgbClr val="000000"/>
                </a:solidFill>
                <a:effectLst/>
                <a:latin typeface="Arial" panose="020B0604020202020204" pitchFamily="34" charset="0"/>
                <a:cs typeface="Arial" panose="020B0604020202020204" pitchFamily="34" charset="0"/>
              </a:rPr>
              <a:t>Brief 1: Considerations for developing a child welfare drug testing policy and protocol. </a:t>
            </a:r>
            <a:r>
              <a:rPr lang="en-US" b="0" i="0" u="none" strike="noStrike" dirty="0">
                <a:solidFill>
                  <a:srgbClr val="000000"/>
                </a:solidFill>
                <a:effectLst/>
                <a:latin typeface="Arial" panose="020B0604020202020204" pitchFamily="34" charset="0"/>
                <a:cs typeface="Arial" panose="020B0604020202020204" pitchFamily="34" charset="0"/>
              </a:rPr>
              <a:t>Administration for Children and Families, </a:t>
            </a:r>
            <a:r>
              <a:rPr lang="en-US" dirty="0">
                <a:effectLst/>
                <a:latin typeface="Arial" panose="020B0604020202020204" pitchFamily="34" charset="0"/>
                <a:ea typeface="Calibri" panose="020F0502020204030204" pitchFamily="34" charset="0"/>
              </a:rPr>
              <a:t>Substance Abuse and Mental Health Services Administration</a:t>
            </a:r>
            <a:r>
              <a:rPr lang="en-US" i="1" dirty="0">
                <a:effectLst/>
                <a:latin typeface="Arial" panose="020B0604020202020204" pitchFamily="34" charset="0"/>
                <a:ea typeface="Calibri" panose="020F0502020204030204" pitchFamily="34" charset="0"/>
              </a:rPr>
              <a:t>.</a:t>
            </a:r>
            <a:r>
              <a:rPr lang="en-US" dirty="0">
                <a:effectLst/>
                <a:latin typeface="Arial" panose="020B0604020202020204" pitchFamily="34" charset="0"/>
                <a:ea typeface="Calibri" panose="020F0502020204030204" pitchFamily="34" charset="0"/>
              </a:rPr>
              <a:t> </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sng" strike="noStrike" dirty="0">
                <a:solidFill>
                  <a:srgbClr val="000000"/>
                </a:solidFill>
                <a:effectLst/>
                <a:latin typeface="Arial" panose="020B0604020202020204" pitchFamily="34" charset="0"/>
                <a:cs typeface="Arial" panose="020B0604020202020204" pitchFamily="34" charset="0"/>
                <a:hlinkClick r:id="rId3"/>
              </a:rPr>
              <a:t>https://ncsacw.acf.hhs.gov/files/drug-testing-brief-1-508.pdf</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National Center on Substance Abuse and Child Welfare. (2021b). </a:t>
            </a:r>
            <a:r>
              <a:rPr lang="en-US" b="0" i="1" u="none" strike="noStrike" dirty="0">
                <a:solidFill>
                  <a:srgbClr val="000000"/>
                </a:solidFill>
                <a:effectLst/>
                <a:latin typeface="Arial" panose="020B0604020202020204" pitchFamily="34" charset="0"/>
                <a:cs typeface="Arial" panose="020B0604020202020204" pitchFamily="34" charset="0"/>
              </a:rPr>
              <a:t>Brief 2: Drug testing for parents involved in child welfare: Three key practice points. </a:t>
            </a:r>
            <a:r>
              <a:rPr lang="en-US" b="0" i="0" u="none" strike="noStrike" dirty="0">
                <a:solidFill>
                  <a:srgbClr val="000000"/>
                </a:solidFill>
                <a:effectLst/>
                <a:latin typeface="Arial" panose="020B0604020202020204" pitchFamily="34" charset="0"/>
                <a:cs typeface="Arial" panose="020B0604020202020204" pitchFamily="34" charset="0"/>
              </a:rPr>
              <a:t>Administration for Children and Families, </a:t>
            </a:r>
            <a:r>
              <a:rPr lang="en-US" sz="1800" dirty="0">
                <a:effectLst/>
                <a:latin typeface="Arial" panose="020B0604020202020204" pitchFamily="34" charset="0"/>
                <a:ea typeface="Calibri" panose="020F0502020204030204" pitchFamily="34" charset="0"/>
              </a:rPr>
              <a:t>Substance Abuse and Mental Health Services Administration</a:t>
            </a:r>
            <a:r>
              <a:rPr lang="en-US" b="0" i="0" u="none" strike="noStrike" dirty="0">
                <a:solidFill>
                  <a:srgbClr val="000000"/>
                </a:solidFill>
                <a:effectLst/>
                <a:latin typeface="Arial" panose="020B0604020202020204" pitchFamily="34" charset="0"/>
                <a:cs typeface="Arial" panose="020B0604020202020204" pitchFamily="34" charset="0"/>
              </a:rPr>
              <a:t>.</a:t>
            </a:r>
            <a:r>
              <a:rPr lang="en-US" i="1" dirty="0">
                <a:solidFill>
                  <a:srgbClr val="000000"/>
                </a:solidFill>
                <a:latin typeface="Arial" panose="020B0604020202020204" pitchFamily="34" charset="0"/>
                <a:cs typeface="Arial" panose="020B0604020202020204" pitchFamily="34" charset="0"/>
              </a:rPr>
              <a:t> </a:t>
            </a:r>
            <a:r>
              <a:rPr lang="en-US" b="0" i="0" u="sng" strike="noStrike" dirty="0">
                <a:solidFill>
                  <a:srgbClr val="000000"/>
                </a:solidFill>
                <a:effectLst/>
                <a:latin typeface="Arial" panose="020B0604020202020204" pitchFamily="34" charset="0"/>
                <a:cs typeface="Arial" panose="020B0604020202020204" pitchFamily="34" charset="0"/>
                <a:hlinkClick r:id="rId4"/>
              </a:rPr>
              <a:t>https://ncsacw.acf.hhs.gov/files/drug-testing-brief-2-508.pdf</a:t>
            </a:r>
            <a:r>
              <a:rPr lang="en-US" b="0" i="0" u="none" strike="noStrike" dirty="0">
                <a:solidFill>
                  <a:srgbClr val="000000"/>
                </a:solidFill>
                <a:effectLst/>
                <a:latin typeface="Arial" panose="020B0604020202020204" pitchFamily="34" charset="0"/>
                <a:cs typeface="Arial" panose="020B0604020202020204" pitchFamily="34" charset="0"/>
              </a:rPr>
              <a:t> </a:t>
            </a:r>
            <a:endParaRPr lang="en-US" b="0" i="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54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Drug testing should be one of many tools to help inform and guide collaborative case planning and decision-making for families affected by substance use disorders. Again, drug testing alone only provides us with a biological sample to help determine whether a parent has used a particular substance within a specific timeframe.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As we covered in previous modules in this toolkit, screening tools provide a brief set of standardized questions to help determine if a substance use is a presenting concern followed by steps to take to refer a parent for a clinical assessment by a qualified substance use disorder treatment provider. </a:t>
            </a:r>
          </a:p>
          <a:p>
            <a:endParaRPr lang="en-US" sz="1200" dirty="0">
              <a:latin typeface="Arial" panose="020B0604020202020204" pitchFamily="34" charset="0"/>
              <a:cs typeface="Arial" panose="020B0604020202020204" pitchFamily="34" charset="0"/>
            </a:endParaRPr>
          </a:p>
          <a:p>
            <a:pPr marL="0" indent="0">
              <a:buFontTx/>
              <a:buNone/>
            </a:pPr>
            <a:r>
              <a:rPr lang="en-US" sz="1200" dirty="0">
                <a:latin typeface="Arial" panose="020B0604020202020204" pitchFamily="34" charset="0"/>
                <a:cs typeface="Arial" panose="020B0604020202020204" pitchFamily="34" charset="0"/>
              </a:rPr>
              <a:t>We are also now well versed in our understanding of substance use disorders including their effects on the parent and family with the ability to identify potential indicators of use through our observation of a parent’s physical appearance, behavioral signs, and the condition of the home environment—all significant to informing a comprehensive and objective assessment of each family’s individual needs. </a:t>
            </a:r>
          </a:p>
          <a:p>
            <a:pPr marL="0" indent="0">
              <a:buFontTx/>
              <a:buNone/>
            </a:pPr>
            <a:endParaRPr lang="en-US" sz="1200" dirty="0">
              <a:latin typeface="Arial" panose="020B0604020202020204" pitchFamily="34" charset="0"/>
              <a:cs typeface="Arial" panose="020B0604020202020204" pitchFamily="34" charset="0"/>
            </a:endParaRPr>
          </a:p>
          <a:p>
            <a:pPr marL="0" indent="0">
              <a:buFontTx/>
              <a:buNone/>
            </a:pPr>
            <a:r>
              <a:rPr lang="en-US" sz="1200" dirty="0">
                <a:latin typeface="Arial" panose="020B0604020202020204" pitchFamily="34" charset="0"/>
                <a:cs typeface="Arial" panose="020B0604020202020204" pitchFamily="34" charset="0"/>
              </a:rPr>
              <a:t>Our toolbox also consists of standardized safety and risk assessment tools that allow for systematic collection of information to help determine the presence of any immediate safety threats to children while also identifying any potential risks for future harm. </a:t>
            </a:r>
          </a:p>
          <a:p>
            <a:pPr marL="0" indent="0">
              <a:buFontTx/>
              <a:buNone/>
            </a:pPr>
            <a:endParaRPr lang="en-US" sz="1200" dirty="0">
              <a:latin typeface="Arial" panose="020B0604020202020204" pitchFamily="34" charset="0"/>
              <a:cs typeface="Arial" panose="020B0604020202020204" pitchFamily="34" charset="0"/>
            </a:endParaRPr>
          </a:p>
          <a:p>
            <a:pPr marL="0" indent="0">
              <a:buFontTx/>
              <a:buNone/>
            </a:pPr>
            <a:r>
              <a:rPr lang="en-US" sz="1200" dirty="0">
                <a:latin typeface="Arial" panose="020B0604020202020204" pitchFamily="34" charset="0"/>
                <a:cs typeface="Arial" panose="020B0604020202020204" pitchFamily="34" charset="0"/>
              </a:rPr>
              <a:t>When used collectively, all four tools help to advance timely and equitable casework practice for families affected by substance use disorders. </a:t>
            </a:r>
          </a:p>
          <a:p>
            <a:endParaRPr lang="en-US" sz="1200" dirty="0">
              <a:solidFill>
                <a:srgbClr val="0B3456"/>
              </a:solidFill>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effectLst/>
                <a:latin typeface="Arial" panose="020B0604020202020204" pitchFamily="34" charset="0"/>
                <a:cs typeface="Arial" panose="020B0604020202020204" pitchFamily="34" charset="0"/>
              </a:rPr>
              <a:t>(National Center on Substance Abuse and Child Welfare, 2021a)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rPr>
              <a:t>National Center on Substance Abuse and Child Welfare. (2021a). </a:t>
            </a:r>
            <a:r>
              <a:rPr lang="en-US" b="0" i="1" u="none" strike="noStrike" dirty="0">
                <a:solidFill>
                  <a:srgbClr val="000000"/>
                </a:solidFill>
                <a:effectLst/>
                <a:latin typeface="Arial" panose="020B0604020202020204" pitchFamily="34" charset="0"/>
              </a:rPr>
              <a:t>Brief 1: Considerations for developing a child welfare drug testing policy and protocol. </a:t>
            </a:r>
            <a:r>
              <a:rPr lang="en-US" b="0" i="0" u="none" strike="noStrike" dirty="0">
                <a:solidFill>
                  <a:srgbClr val="000000"/>
                </a:solidFill>
                <a:effectLst/>
                <a:latin typeface="Arial" panose="020B0604020202020204" pitchFamily="34" charset="0"/>
              </a:rPr>
              <a:t>Administration for Children and Families, </a:t>
            </a:r>
            <a:r>
              <a:rPr lang="en-US" sz="1800" dirty="0">
                <a:effectLst/>
                <a:latin typeface="Arial" panose="020B0604020202020204" pitchFamily="34" charset="0"/>
                <a:ea typeface="Calibri" panose="020F0502020204030204" pitchFamily="34" charset="0"/>
              </a:rPr>
              <a:t>Substance Abuse and Mental Health Services Administration</a:t>
            </a:r>
            <a:r>
              <a:rPr lang="en-US" sz="1800" i="1" dirty="0">
                <a:effectLst/>
                <a:latin typeface="Arial" panose="020B0604020202020204" pitchFamily="34" charset="0"/>
                <a:ea typeface="Calibri" panose="020F0502020204030204" pitchFamily="34" charset="0"/>
              </a:rPr>
              <a:t>.</a:t>
            </a:r>
            <a:r>
              <a:rPr lang="en-US" b="0" i="0" u="none" strike="noStrike" dirty="0">
                <a:solidFill>
                  <a:srgbClr val="000000"/>
                </a:solidFill>
                <a:effectLst/>
                <a:latin typeface="Arial" panose="020B0604020202020204" pitchFamily="34" charset="0"/>
              </a:rPr>
              <a:t> </a:t>
            </a:r>
            <a:r>
              <a:rPr lang="en-US" b="0" i="0" u="sng" strike="noStrike" dirty="0">
                <a:solidFill>
                  <a:srgbClr val="000000"/>
                </a:solidFill>
                <a:effectLst/>
                <a:latin typeface="Arial" panose="020B0604020202020204" pitchFamily="34" charset="0"/>
                <a:hlinkClick r:id="rId3"/>
              </a:rPr>
              <a:t>https://ncsacw.acf.hhs.gov/files/drug-testing-brief-1-508.pdf</a:t>
            </a:r>
            <a:r>
              <a:rPr lang="en-US" b="0" i="0" u="none" strike="noStrike" dirty="0">
                <a:solidFill>
                  <a:srgbClr val="000000"/>
                </a:solidFill>
                <a:effectLst/>
                <a:latin typeface="Arial" panose="020B0604020202020204" pitchFamily="34" charset="0"/>
              </a:rPr>
              <a:t> </a:t>
            </a:r>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713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0B9C0-E71C-6F00-462B-7E6BA299C0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78029-1BFF-84CC-A85B-B9A9F0B74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AF7AD0-8310-81DE-7CDB-103E71C9B7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Results from drug tests provide an opportunity for us to engage parents and families in the treatment and recovery process. Discussing the results in a timely and supportive manner—one that is free of bias and stigma helps to eliminate the personal shame internalized by the parent. Strategies such as using strength-based and person-first language is a good example of this—it can look like replacing old stigmatizing language such as “clean versus dirty” with more neutral terms such as “negative versus positive” or “substance not detected versus substance detected” terminology—small actionable steps that go a long way in building and restoring trust with parents.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Results also provide an opportunity to reinforce, modify, or enhance substance use disorder treatment and recovery support services. For negative results, this can provide an opportunity to talk about what is working well about the current treatment and service plan and provide positive reinforcement through recognizing the actionable steps the parent has taken on their path to early recovery. For positive results, this too presents an opportunity to talk about what isn’t working well and making necessary modifications or enhancements to support or re-engage the parent into substance use disorder treatment and recovery support services. Is the parent de-stabilizing and needing more intensive services and supports? Would the parent benefit from peer recovery supports or increased recovery-oriented activities such as attending recovery support groups and/or obtaining a recovery sponsor? </a:t>
            </a:r>
          </a:p>
          <a:p>
            <a:endParaRPr lang="en-US" sz="1200" dirty="0">
              <a:solidFill>
                <a:srgbClr val="0B3456"/>
              </a:solidFill>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effectLst/>
                <a:latin typeface="Arial" panose="020B0604020202020204" pitchFamily="34" charset="0"/>
                <a:cs typeface="Arial" panose="020B0604020202020204" pitchFamily="34" charset="0"/>
              </a:rPr>
              <a:t>(National Center on Substance Abuse and Child Welfare, 2021a)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rPr>
              <a:t>National Center on Substance Abuse and Child Welfare. (2021a). </a:t>
            </a:r>
            <a:r>
              <a:rPr lang="en-US" b="0" i="1" u="none" strike="noStrike" dirty="0">
                <a:solidFill>
                  <a:srgbClr val="000000"/>
                </a:solidFill>
                <a:effectLst/>
                <a:latin typeface="Arial" panose="020B0604020202020204" pitchFamily="34" charset="0"/>
              </a:rPr>
              <a:t>Brief 1: Considerations for developing a child welfare drug testing policy and protocol. </a:t>
            </a:r>
            <a:r>
              <a:rPr lang="en-US" b="0" i="0" u="none" strike="noStrike" dirty="0">
                <a:solidFill>
                  <a:srgbClr val="000000"/>
                </a:solidFill>
                <a:effectLst/>
                <a:latin typeface="Arial" panose="020B0604020202020204" pitchFamily="34" charset="0"/>
              </a:rPr>
              <a:t>Administration for Children and Families, </a:t>
            </a:r>
            <a:r>
              <a:rPr lang="en-US" dirty="0">
                <a:effectLst/>
                <a:latin typeface="Arial" panose="020B0604020202020204" pitchFamily="34" charset="0"/>
                <a:ea typeface="Calibri" panose="020F0502020204030204" pitchFamily="34" charset="0"/>
              </a:rPr>
              <a:t>Substance Abuse and Mental Health Services Administration</a:t>
            </a:r>
            <a:r>
              <a:rPr lang="en-US" b="0" i="0" u="none" strike="noStrike" dirty="0">
                <a:solidFill>
                  <a:srgbClr val="000000"/>
                </a:solidFill>
                <a:effectLst/>
                <a:latin typeface="Arial" panose="020B0604020202020204" pitchFamily="34" charset="0"/>
              </a:rPr>
              <a:t>. </a:t>
            </a:r>
            <a:r>
              <a:rPr lang="en-US" b="0" i="0" u="sng" strike="noStrike" dirty="0">
                <a:solidFill>
                  <a:srgbClr val="000000"/>
                </a:solidFill>
                <a:effectLst/>
                <a:latin typeface="Arial" panose="020B0604020202020204" pitchFamily="34" charset="0"/>
                <a:hlinkClick r:id="rId3"/>
              </a:rPr>
              <a:t>https://ncsacw.acf.hhs.gov/files/drug-testing-brief-1-508.pdf</a:t>
            </a:r>
            <a:r>
              <a:rPr lang="en-US" b="0" i="0" u="none" strike="noStrike" dirty="0">
                <a:solidFill>
                  <a:srgbClr val="000000"/>
                </a:solidFill>
                <a:effectLst/>
                <a:latin typeface="Arial" panose="020B0604020202020204" pitchFamily="34" charset="0"/>
              </a:rPr>
              <a:t> </a:t>
            </a:r>
            <a:endParaRPr lang="en-US" i="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200" dirty="0">
              <a:solidFill>
                <a:srgbClr val="0B3456"/>
              </a:solidFill>
            </a:endParaRPr>
          </a:p>
        </p:txBody>
      </p:sp>
      <p:sp>
        <p:nvSpPr>
          <p:cNvPr id="4" name="Slide Number Placeholder 3">
            <a:extLst>
              <a:ext uri="{FF2B5EF4-FFF2-40B4-BE49-F238E27FC236}">
                <a16:creationId xmlns:a16="http://schemas.microsoft.com/office/drawing/2014/main" id="{AEBB7101-10EE-2ED4-DC4C-B98F109740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238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Facilitator Script:</a:t>
            </a:r>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dirty="0">
                <a:solidFill>
                  <a:srgbClr val="444444"/>
                </a:solidFill>
                <a:effectLst/>
                <a:latin typeface="Arial" panose="020B0604020202020204" pitchFamily="34" charset="0"/>
                <a:cs typeface="Arial" panose="020B0604020202020204" pitchFamily="34" charset="0"/>
              </a:rPr>
              <a:t>​</a:t>
            </a:r>
          </a:p>
          <a:p>
            <a:pPr fontAlgn="base"/>
            <a:r>
              <a:rPr lang="en-US" b="0" i="0" u="none" strike="noStrike" dirty="0">
                <a:solidFill>
                  <a:srgbClr val="000000"/>
                </a:solidFill>
                <a:effectLst/>
                <a:latin typeface="Arial"/>
                <a:cs typeface="Arial"/>
              </a:rPr>
              <a:t>The goal of module 5 is to provide in-depth knowledge and understanding about case planning considerations for families affected by parental substance use and co-occurring disorders. Child welfare workers will acquire knowledge to improve their identification of safety and risk factors with enhanced assessment </a:t>
            </a:r>
            <a:r>
              <a:rPr lang="en-US" dirty="0">
                <a:solidFill>
                  <a:srgbClr val="000000"/>
                </a:solidFill>
                <a:latin typeface="Arial"/>
                <a:cs typeface="Arial"/>
              </a:rPr>
              <a:t>of indicators </a:t>
            </a:r>
            <a:r>
              <a:rPr lang="en-US" b="0" i="0" u="none" strike="noStrike" dirty="0">
                <a:solidFill>
                  <a:srgbClr val="000000"/>
                </a:solidFill>
                <a:effectLst/>
                <a:latin typeface="Arial"/>
                <a:cs typeface="Arial"/>
              </a:rPr>
              <a:t>specific to the child, </a:t>
            </a:r>
            <a:r>
              <a:rPr lang="en-US">
                <a:solidFill>
                  <a:srgbClr val="000000"/>
                </a:solidFill>
                <a:latin typeface="Arial"/>
                <a:cs typeface="Arial"/>
              </a:rPr>
              <a:t>caregiver</a:t>
            </a:r>
            <a:r>
              <a:rPr lang="en-US" dirty="0">
                <a:solidFill>
                  <a:srgbClr val="000000"/>
                </a:solidFill>
                <a:latin typeface="Arial"/>
                <a:cs typeface="Arial"/>
              </a:rPr>
              <a:t>, </a:t>
            </a:r>
            <a:r>
              <a:rPr lang="en-US" b="0" i="0" u="none" strike="noStrike" dirty="0">
                <a:solidFill>
                  <a:srgbClr val="000000"/>
                </a:solidFill>
                <a:effectLst/>
                <a:latin typeface="Arial"/>
                <a:cs typeface="Arial"/>
              </a:rPr>
              <a:t>family, and home environment; define, identify, and promote caregiver protective capacities and protective factors with knowledge of how these serve to mitigate identified safety threats; understand how safety and risk assessments inform safety planning including actionable steps to increase child safety and family unification whenever possible; identify, plan, and respond to a parent’s potential return to use with knowledge of recovery management plans to support parental stabilization; understand the limitations of drug testing with knowledge of best practice considerations for use in child welfare settings;</a:t>
            </a:r>
            <a:r>
              <a:rPr lang="en-US" dirty="0">
                <a:solidFill>
                  <a:srgbClr val="000000"/>
                </a:solidFill>
                <a:latin typeface="Arial"/>
                <a:cs typeface="Arial"/>
              </a:rPr>
              <a:t> </a:t>
            </a:r>
            <a:r>
              <a:rPr lang="en-US" b="0" i="0" u="none" strike="noStrike" dirty="0">
                <a:solidFill>
                  <a:srgbClr val="000000"/>
                </a:solidFill>
                <a:effectLst/>
                <a:latin typeface="Arial"/>
                <a:cs typeface="Arial"/>
              </a:rPr>
              <a:t>advocate for improvements to quality family time to support reunification goals and objectives; and finally, identify, plan, and determine family readiness for case closure with coordination of aftercare services and supports.</a:t>
            </a:r>
            <a:r>
              <a:rPr lang="en-US" dirty="0">
                <a:solidFill>
                  <a:srgbClr val="000000"/>
                </a:solidFill>
                <a:latin typeface="Arial"/>
                <a:cs typeface="Arial"/>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923447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F8A8B-75D2-E78C-8151-C71C926EF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13C36-2E2A-736E-1FD8-940E5706DF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52BA5-4C00-9D32-ED57-16AA02CC21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When used appropriately, drug testing can be a therapeutic tool to help engage and retain parents in substance use disorder treatment and recovery support services—ideally resulting in families meeting their case plan goals and objectives. For this to happen though, drug testing needs to be implemented within a strength-based motivational approach. This includes our understanding of the complexities of early recovery and the time needed to fully heal and integrate new ways of coping with everyday life stressors. As we covered in detail in previous modules of this toolkit, motivational interviewing offers us specific techniques and strategies to engage parents and promote their intrinsic desire for behavior change—in this case, parents who are experiencing ambivalence about their level of substance use and/or their engagement in treatment services. This strength-based motivational approach with parents will help them come to their own realization about how their actions or behaviors are either moving them closer to or farther away from their desired recovery goals. </a:t>
            </a:r>
            <a:endParaRPr lang="en-US" sz="1200" dirty="0">
              <a:solidFill>
                <a:srgbClr val="0B3456"/>
              </a:solidFill>
              <a:latin typeface="Arial" panose="020B0604020202020204" pitchFamily="34" charset="0"/>
              <a:cs typeface="Arial" panose="020B0604020202020204" pitchFamily="34" charset="0"/>
            </a:endParaRPr>
          </a:p>
          <a:p>
            <a:endParaRPr lang="en-US" sz="1200" dirty="0">
              <a:solidFill>
                <a:srgbClr val="0B3456"/>
              </a:solidFill>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effectLst/>
                <a:latin typeface="Arial" panose="020B0604020202020204" pitchFamily="34" charset="0"/>
                <a:cs typeface="Arial" panose="020B0604020202020204" pitchFamily="34" charset="0"/>
              </a:rPr>
              <a:t>(National Center on Substance Abuse and Child Welfare, 2021a)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solidFill>
                <a:srgbClr val="0B3456"/>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National Center on Substance Abuse and Child Welfare. (2021a). </a:t>
            </a:r>
            <a:r>
              <a:rPr lang="en-US" b="0" i="1" u="none" strike="noStrike" dirty="0">
                <a:solidFill>
                  <a:srgbClr val="000000"/>
                </a:solidFill>
                <a:effectLst/>
                <a:latin typeface="Arial" panose="020B0604020202020204" pitchFamily="34" charset="0"/>
                <a:cs typeface="Arial" panose="020B0604020202020204" pitchFamily="34" charset="0"/>
              </a:rPr>
              <a:t>Brief 1: Considerations for developing a child welfare drug testing policy and protocol. </a:t>
            </a:r>
            <a:r>
              <a:rPr lang="en-US" b="0" i="0" u="none" strike="noStrike" dirty="0">
                <a:solidFill>
                  <a:srgbClr val="000000"/>
                </a:solidFill>
                <a:effectLst/>
                <a:latin typeface="Arial" panose="020B0604020202020204" pitchFamily="34" charset="0"/>
                <a:cs typeface="Arial" panose="020B0604020202020204" pitchFamily="34" charset="0"/>
              </a:rPr>
              <a:t>Administration for Children and Families, </a:t>
            </a:r>
            <a:r>
              <a:rPr lang="en-US" dirty="0">
                <a:effectLst/>
                <a:latin typeface="Arial" panose="020B0604020202020204" pitchFamily="34" charset="0"/>
                <a:ea typeface="Calibri" panose="020F0502020204030204" pitchFamily="34" charset="0"/>
              </a:rPr>
              <a:t>Substance Abuse and Mental Health Services Administration</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u="sng" strike="noStrike" dirty="0">
                <a:solidFill>
                  <a:srgbClr val="000000"/>
                </a:solidFill>
                <a:effectLst/>
                <a:latin typeface="Arial" panose="020B0604020202020204" pitchFamily="34" charset="0"/>
                <a:cs typeface="Arial" panose="020B0604020202020204" pitchFamily="34" charset="0"/>
                <a:hlinkClick r:id="rId3"/>
              </a:rPr>
              <a:t>https://ncsacw.acf.hhs.gov/files/drug-testing-brief-1-508.pdf</a:t>
            </a:r>
            <a:endParaRPr lang="en-US" i="0" dirty="0">
              <a:latin typeface="Arial" panose="020B0604020202020204" pitchFamily="34" charset="0"/>
              <a:cs typeface="Arial" panose="020B0604020202020204" pitchFamily="34" charset="0"/>
            </a:endParaRPr>
          </a:p>
          <a:p>
            <a:endParaRPr lang="en-US" sz="1200" dirty="0">
              <a:solidFill>
                <a:srgbClr val="0B3456"/>
              </a:solidFill>
              <a:latin typeface="Arial" panose="020B0604020202020204" pitchFamily="34" charset="0"/>
              <a:cs typeface="Arial" panose="020B0604020202020204" pitchFamily="34" charset="0"/>
            </a:endParaRPr>
          </a:p>
          <a:p>
            <a:endParaRPr lang="en-US" sz="1200" dirty="0">
              <a:solidFill>
                <a:srgbClr val="0B3456"/>
              </a:solidFill>
            </a:endParaRPr>
          </a:p>
        </p:txBody>
      </p:sp>
      <p:sp>
        <p:nvSpPr>
          <p:cNvPr id="4" name="Slide Number Placeholder 3">
            <a:extLst>
              <a:ext uri="{FF2B5EF4-FFF2-40B4-BE49-F238E27FC236}">
                <a16:creationId xmlns:a16="http://schemas.microsoft.com/office/drawing/2014/main" id="{05C472E4-62AA-BA46-6666-F3D1407ECC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08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DE22D-3046-E393-F6D4-E8973F310D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3DAE4-2FB5-E682-589C-4AE2CB4809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A669D3-9BC4-37F2-AAD2-0CA965E3A1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Arial" panose="020B0604020202020204" pitchFamily="34" charset="0"/>
                <a:cs typeface="Arial" panose="020B0604020202020204" pitchFamily="34" charset="0"/>
              </a:rPr>
              <a:t>In addition to drug testing, we should also be discussing considerations for quality family time for families affected by substance use disorders…</a:t>
            </a:r>
          </a:p>
        </p:txBody>
      </p:sp>
      <p:sp>
        <p:nvSpPr>
          <p:cNvPr id="4" name="Slide Number Placeholder 3">
            <a:extLst>
              <a:ext uri="{FF2B5EF4-FFF2-40B4-BE49-F238E27FC236}">
                <a16:creationId xmlns:a16="http://schemas.microsoft.com/office/drawing/2014/main" id="{5684182F-5A81-223B-131F-8E6447219B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172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26412-EBE0-41B8-A31C-C4CB9ABF7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5A902-031C-D963-A130-953A7B00B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D7C0F4-21E0-AE66-DAEE-02747F7FB3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What the field most often regards as visitation or visitation plans seldom fulfills the needs that parent and children have for meaningful and nurturing time together. Use of this language often implies standard visitation schedules whereby all parents receive a predetermined amount of supervised time with their children often without consideration to their own unique set of circumstances or protective capacities. Also common is the view or belief that visitation is something that is earned—something to be incentivized—longer, more frequent, or unsupervised time with children being tied to ‘good’ behavior which also can in turn be taken away or reduced for ‘bad’ behavior—for example parental substance use. We’ll speak more on this in the next slide.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Alternatively, viewing child and family contacts during out-of-home care less as visits and more as family time highlights the critical importance of the length and quality of time that children get to spend with their parents, siblings (when separated), and other important relative or non-relative extended family members. This shift in language reinforces the view and belief that family time is a right of parents and children and our role as child welfare workers is to ensure these rights are being met in the most natural and family-friendly settings. </a:t>
            </a:r>
          </a:p>
          <a:p>
            <a:pPr algn="l" rtl="0" fontAlgn="base"/>
            <a:r>
              <a:rPr lang="en-US" b="0" i="0" dirty="0">
                <a:solidFill>
                  <a:srgbClr val="000000"/>
                </a:solidFill>
                <a:effectLst/>
                <a:latin typeface="Arial" panose="020B0604020202020204" pitchFamily="34" charset="0"/>
                <a:cs typeface="Arial" panose="020B0604020202020204" pitchFamily="34" charset="0"/>
              </a:rPr>
              <a:t>​</a:t>
            </a: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(Children’s Bureau, 2020)</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solidFill>
                <a:srgbClr val="0B3456"/>
              </a:solidFill>
              <a:latin typeface="Arial" panose="020B0604020202020204" pitchFamily="34" charset="0"/>
              <a:cs typeface="Arial" panose="020B0604020202020204" pitchFamily="34" charset="0"/>
            </a:endParaRPr>
          </a:p>
          <a:p>
            <a:pPr algn="l" rtl="0" fontAlgn="base"/>
            <a:endParaRPr lang="en-US"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Children’s Bureau. (2020). </a:t>
            </a:r>
            <a:r>
              <a:rPr lang="en-US" b="0" i="1" u="none" strike="noStrike" dirty="0">
                <a:solidFill>
                  <a:srgbClr val="000000"/>
                </a:solidFill>
                <a:effectLst/>
                <a:latin typeface="Arial" panose="020B0604020202020204" pitchFamily="34" charset="0"/>
                <a:cs typeface="Arial" panose="020B0604020202020204" pitchFamily="34" charset="0"/>
              </a:rPr>
              <a:t>ACYF-CB-IM-20-02. </a:t>
            </a:r>
            <a:r>
              <a:rPr lang="en-US" b="0" i="0" u="none" strike="noStrike" dirty="0">
                <a:solidFill>
                  <a:srgbClr val="000000"/>
                </a:solidFill>
                <a:effectLst/>
                <a:latin typeface="Arial" panose="020B0604020202020204" pitchFamily="34" charset="0"/>
                <a:cs typeface="Arial" panose="020B0604020202020204" pitchFamily="34" charset="0"/>
              </a:rPr>
              <a:t>U.S. Department of Health and Human Services, Administration for Children and Families. </a:t>
            </a:r>
            <a:r>
              <a:rPr lang="en-US" b="0" i="0" u="sng" strike="noStrike" dirty="0">
                <a:solidFill>
                  <a:srgbClr val="5351AF"/>
                </a:solidFill>
                <a:effectLst/>
                <a:latin typeface="Arial" panose="020B0604020202020204" pitchFamily="34" charset="0"/>
                <a:cs typeface="Arial" panose="020B0604020202020204" pitchFamily="34" charset="0"/>
                <a:hlinkClick r:id="rId3"/>
              </a:rPr>
              <a:t>https://www.acf.hhs.gov/sites/default/files/documents/cb/im2002.pdf</a:t>
            </a:r>
            <a:endParaRPr lang="en-US" b="0" i="0" dirty="0">
              <a:solidFill>
                <a:srgbClr val="444444"/>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9DFCE1-5EF0-C53B-CF49-0499874192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313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indent="0" defTabSz="412750" hangingPunct="0">
              <a:buFont typeface="Arial"/>
              <a:buNone/>
            </a:pPr>
            <a:r>
              <a:rPr lang="en-US" kern="0" dirty="0">
                <a:solidFill>
                  <a:prstClr val="black"/>
                </a:solidFill>
                <a:latin typeface="Arial" panose="020B0604020202020204" pitchFamily="34" charset="0"/>
                <a:cs typeface="Arial" panose="020B0604020202020204" pitchFamily="34" charset="0"/>
                <a:sym typeface="Helvetica Light"/>
              </a:rPr>
              <a:t>Family time for parents and children affected by substance use or co-occurring disorders is incredibly important to their safety, permanency, well-being, and recovery outcomes. We know that frequent and meaningful family time is associated with:</a:t>
            </a:r>
          </a:p>
          <a:p>
            <a:pPr marL="0" indent="0" defTabSz="412750" hangingPunct="0">
              <a:buFont typeface="Arial"/>
              <a:buNone/>
            </a:pPr>
            <a:endParaRPr lang="en-US" kern="0" dirty="0">
              <a:latin typeface="Arial" panose="020B0604020202020204" pitchFamily="34" charset="0"/>
              <a:cs typeface="Arial" panose="020B0604020202020204" pitchFamily="34" charset="0"/>
              <a:sym typeface="Helvetica Light"/>
            </a:endParaRPr>
          </a:p>
          <a:p>
            <a:pPr marL="685800" lvl="2" indent="-228600" defTabSz="412750" hangingPunct="0">
              <a:buFont typeface="Arial" panose="020B0604020202020204" pitchFamily="34" charset="0"/>
              <a:buChar char="•"/>
              <a:defRPr/>
            </a:pPr>
            <a:r>
              <a:rPr lang="en-US" kern="0" dirty="0">
                <a:latin typeface="Arial" panose="020B0604020202020204" pitchFamily="34" charset="0"/>
                <a:cs typeface="Arial" panose="020B0604020202020204" pitchFamily="34" charset="0"/>
                <a:sym typeface="Helvetica Light"/>
              </a:rPr>
              <a:t>A greater likelihood of reunification</a:t>
            </a:r>
          </a:p>
          <a:p>
            <a:pPr marL="685800" lvl="2" indent="-228600" defTabSz="412750" hangingPunct="0">
              <a:buFont typeface="Arial" panose="020B0604020202020204" pitchFamily="34" charset="0"/>
              <a:buChar char="•"/>
              <a:defRPr/>
            </a:pPr>
            <a:r>
              <a:rPr lang="en-US" kern="0" dirty="0">
                <a:latin typeface="Arial" panose="020B0604020202020204" pitchFamily="34" charset="0"/>
                <a:cs typeface="Arial" panose="020B0604020202020204" pitchFamily="34" charset="0"/>
                <a:sym typeface="Helvetica Light"/>
              </a:rPr>
              <a:t>Expedited permanency and/or reduced time in out-of-home care</a:t>
            </a:r>
          </a:p>
          <a:p>
            <a:pPr marL="685800" lvl="2" indent="-228600" defTabSz="412750" hangingPunct="0">
              <a:buFont typeface="Arial" panose="020B0604020202020204" pitchFamily="34" charset="0"/>
              <a:buChar char="•"/>
              <a:defRPr/>
            </a:pPr>
            <a:r>
              <a:rPr lang="en-US" kern="0" dirty="0">
                <a:latin typeface="Arial" panose="020B0604020202020204" pitchFamily="34" charset="0"/>
                <a:cs typeface="Arial" panose="020B0604020202020204" pitchFamily="34" charset="0"/>
                <a:sym typeface="Helvetica Light"/>
              </a:rPr>
              <a:t>Decreased likelihood of re-entry into out-of-home care post reunification</a:t>
            </a:r>
          </a:p>
          <a:p>
            <a:pPr marL="685800" lvl="2" indent="-228600" defTabSz="412750" hangingPunct="0">
              <a:buFont typeface="Arial" panose="020B0604020202020204" pitchFamily="34" charset="0"/>
              <a:buChar char="•"/>
              <a:defRPr/>
            </a:pPr>
            <a:r>
              <a:rPr lang="en-US" kern="0" dirty="0">
                <a:latin typeface="Arial" panose="020B0604020202020204" pitchFamily="34" charset="0"/>
                <a:cs typeface="Arial" panose="020B0604020202020204" pitchFamily="34" charset="0"/>
                <a:sym typeface="Helvetica Light"/>
              </a:rPr>
              <a:t>Reduced negative effects of family separation</a:t>
            </a:r>
          </a:p>
          <a:p>
            <a:pPr marL="457200" lvl="2" defTabSz="412750" hangingPunct="0">
              <a:defRPr/>
            </a:pPr>
            <a:endParaRPr lang="en-US" kern="0" dirty="0">
              <a:solidFill>
                <a:prstClr val="black"/>
              </a:solidFill>
              <a:latin typeface="Arial" panose="020B0604020202020204" pitchFamily="34" charset="0"/>
              <a:cs typeface="Arial" panose="020B0604020202020204" pitchFamily="34" charset="0"/>
              <a:sym typeface="Helvetica Light"/>
            </a:endParaRPr>
          </a:p>
          <a:p>
            <a:pPr marL="0" indent="0" defTabSz="412750" hangingPunct="0">
              <a:buFont typeface="Arial"/>
              <a:buNone/>
            </a:pPr>
            <a:r>
              <a:rPr lang="en-US" kern="0" dirty="0">
                <a:solidFill>
                  <a:prstClr val="black"/>
                </a:solidFill>
                <a:latin typeface="Arial" panose="020B0604020202020204" pitchFamily="34" charset="0"/>
                <a:cs typeface="Arial" panose="020B0604020202020204" pitchFamily="34" charset="0"/>
                <a:sym typeface="Helvetica Light"/>
              </a:rPr>
              <a:t>We also know that the road to early recovery can be a very stressful and uncertain time for parents which may require additional support from both treatment and child welfare providers in relation to meting their case plan goals and family time expectations. Here are some practice tips for you to consider…</a:t>
            </a:r>
          </a:p>
          <a:p>
            <a:pPr marL="0" indent="0" defTabSz="412750" hangingPunct="0">
              <a:buFont typeface="Arial"/>
              <a:buNone/>
            </a:pPr>
            <a:endParaRPr lang="en-US" kern="0" dirty="0">
              <a:solidFill>
                <a:prstClr val="black"/>
              </a:solidFill>
              <a:latin typeface="Arial" panose="020B0604020202020204" pitchFamily="34" charset="0"/>
              <a:cs typeface="Arial" panose="020B0604020202020204" pitchFamily="34" charset="0"/>
              <a:sym typeface="Helvetica Light"/>
            </a:endParaRPr>
          </a:p>
          <a:p>
            <a:pPr marL="0" indent="0" defTabSz="412750" hangingPunct="0">
              <a:buFont typeface="Arial"/>
              <a:buNone/>
            </a:pPr>
            <a:r>
              <a:rPr lang="en-US" kern="0" dirty="0">
                <a:solidFill>
                  <a:prstClr val="black"/>
                </a:solidFill>
                <a:latin typeface="Arial" panose="020B0604020202020204" pitchFamily="34" charset="0"/>
                <a:cs typeface="Arial" panose="020B0604020202020204" pitchFamily="34" charset="0"/>
                <a:sym typeface="Helvetica Light"/>
              </a:rPr>
              <a:t>A parent’s substance use disorder treatment program may not align with the schedule for family time visits. For example, if a parent is participating in residential treatment, they may need your support in coordinating with their treatment provider to arrange visits at their treatment location or obtain approval to leave their residential location for purposes of attending the family time visit.</a:t>
            </a:r>
          </a:p>
          <a:p>
            <a:pPr marL="0" indent="0" defTabSz="412750" hangingPunct="0">
              <a:buFont typeface="Arial"/>
              <a:buNone/>
            </a:pPr>
            <a:endParaRPr lang="en-US" kern="0" dirty="0">
              <a:solidFill>
                <a:prstClr val="black"/>
              </a:solidFill>
              <a:latin typeface="Arial" panose="020B0604020202020204" pitchFamily="34" charset="0"/>
              <a:cs typeface="Arial" panose="020B0604020202020204" pitchFamily="34" charset="0"/>
              <a:sym typeface="Helvetica Light"/>
            </a:endParaRPr>
          </a:p>
          <a:p>
            <a:pPr marL="0" indent="0" defTabSz="412750" hangingPunct="0">
              <a:buFont typeface="Arial"/>
              <a:buNone/>
            </a:pPr>
            <a:r>
              <a:rPr lang="en-US" kern="0" dirty="0">
                <a:solidFill>
                  <a:prstClr val="black"/>
                </a:solidFill>
                <a:latin typeface="Arial" panose="020B0604020202020204" pitchFamily="34" charset="0"/>
                <a:cs typeface="Arial" panose="020B0604020202020204" pitchFamily="34" charset="0"/>
                <a:sym typeface="Helvetica Light"/>
              </a:rPr>
              <a:t>Treatment providers and child welfare workers should also be in agreement that drug testing should never be used punitively in relation to family time—for example, canceling a visit in response to a positive test—the only exception being if there are immediate safety threats that cannot be mitigated by any other means.</a:t>
            </a:r>
          </a:p>
          <a:p>
            <a:pPr marL="0" indent="0" defTabSz="412750" hangingPunct="0">
              <a:buFont typeface="Arial"/>
              <a:buNone/>
            </a:pPr>
            <a:endParaRPr lang="en-US" kern="0" dirty="0">
              <a:solidFill>
                <a:prstClr val="black"/>
              </a:solidFill>
              <a:latin typeface="Arial" panose="020B0604020202020204" pitchFamily="34" charset="0"/>
              <a:cs typeface="Arial" panose="020B0604020202020204" pitchFamily="34" charset="0"/>
              <a:sym typeface="Helvetica Light"/>
            </a:endParaRPr>
          </a:p>
          <a:p>
            <a:pPr marL="0" indent="0" defTabSz="412750" hangingPunct="0">
              <a:buFont typeface="Arial"/>
              <a:buNone/>
            </a:pPr>
            <a:r>
              <a:rPr lang="en-US" kern="0" dirty="0">
                <a:solidFill>
                  <a:prstClr val="black"/>
                </a:solidFill>
                <a:latin typeface="Arial" panose="020B0604020202020204" pitchFamily="34" charset="0"/>
                <a:cs typeface="Arial" panose="020B0604020202020204" pitchFamily="34" charset="0"/>
                <a:sym typeface="Helvetica Light"/>
              </a:rPr>
              <a:t>Family time is critical for maintaining the parent-child relationship, the child's well-being, and the parent's motivation to participate and remain in treatment. It’s also important that we not automatically assume the worst when a parent cannot attend a scheduled visit—assumptions such as lack of interest in reunifying with their child or a return to use. The best way to support parents through these challenges is to talk openly and explore what contributed to the missed visit and strategize on how best to reduce challenges or barriers moving forward. </a:t>
            </a:r>
          </a:p>
          <a:p>
            <a:pPr marL="0" indent="0" defTabSz="412750" hangingPunct="0">
              <a:buFont typeface="Arial"/>
              <a:buNone/>
            </a:pPr>
            <a:endParaRPr lang="en-US" b="0" i="0" dirty="0">
              <a:solidFill>
                <a:srgbClr val="444444"/>
              </a:solidFill>
              <a:effectLst/>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(Children’s Bureau, 2020)</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solidFill>
                <a:srgbClr val="0B3456"/>
              </a:solidFill>
              <a:latin typeface="Arial" panose="020B0604020202020204" pitchFamily="34" charset="0"/>
              <a:cs typeface="Arial" panose="020B0604020202020204" pitchFamily="34" charset="0"/>
            </a:endParaRPr>
          </a:p>
          <a:p>
            <a:pPr algn="l" rtl="0" fontAlgn="base"/>
            <a:endParaRPr lang="en-US"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Children’s Bureau. (2020). </a:t>
            </a:r>
            <a:r>
              <a:rPr lang="en-US" b="0" i="1" u="none" strike="noStrike" dirty="0">
                <a:solidFill>
                  <a:srgbClr val="000000"/>
                </a:solidFill>
                <a:effectLst/>
                <a:latin typeface="Arial" panose="020B0604020202020204" pitchFamily="34" charset="0"/>
                <a:cs typeface="Arial" panose="020B0604020202020204" pitchFamily="34" charset="0"/>
              </a:rPr>
              <a:t>ACYF-CB-IM-20-02. </a:t>
            </a:r>
            <a:r>
              <a:rPr lang="en-US" b="0" i="0" u="none" strike="noStrike" dirty="0">
                <a:solidFill>
                  <a:srgbClr val="000000"/>
                </a:solidFill>
                <a:effectLst/>
                <a:latin typeface="Arial" panose="020B0604020202020204" pitchFamily="34" charset="0"/>
                <a:cs typeface="Arial" panose="020B0604020202020204" pitchFamily="34" charset="0"/>
              </a:rPr>
              <a:t>U.S. Department of Health and Human Services, Administration for Children and Families. </a:t>
            </a:r>
            <a:r>
              <a:rPr lang="en-US" b="0" i="0" u="sng" strike="noStrike" dirty="0">
                <a:solidFill>
                  <a:srgbClr val="5351AF"/>
                </a:solidFill>
                <a:effectLst/>
                <a:latin typeface="Arial" panose="020B0604020202020204" pitchFamily="34" charset="0"/>
                <a:cs typeface="Arial" panose="020B0604020202020204" pitchFamily="34" charset="0"/>
                <a:hlinkClick r:id="rId3"/>
              </a:rPr>
              <a:t>https://www.acf.hhs.gov/sites/default/files/documents/cb/im2002.pdf</a:t>
            </a:r>
            <a:endParaRPr lang="en-US" i="0" dirty="0">
              <a:highlight>
                <a:srgbClr val="FFFF00"/>
              </a:highligh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631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989A3-7AED-44E5-E7D3-ECD005B01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7BFF6-7C58-B8DC-9F9C-817565F17D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19286-4708-67F1-7279-5E21909EADB3}"/>
              </a:ext>
            </a:extLst>
          </p:cNvPr>
          <p:cNvSpPr>
            <a:spLocks noGrp="1"/>
          </p:cNvSpPr>
          <p:nvPr>
            <p:ph type="body" idx="1"/>
          </p:nvPr>
        </p:nvSpPr>
        <p:spPr/>
        <p:txBody>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Facilitator Script:</a:t>
            </a:r>
          </a:p>
          <a:p>
            <a:endParaRPr lang="en-US" dirty="0">
              <a:effectLst/>
              <a:latin typeface="Arial" panose="020B0604020202020204" pitchFamily="34" charset="0"/>
              <a:ea typeface="Calibri" panose="020F0502020204030204" pitchFamily="34" charset="0"/>
              <a:cs typeface="Times New Roman" panose="02020603050405020304" pitchFamily="18" charset="0"/>
            </a:endParaRPr>
          </a:p>
          <a:p>
            <a:r>
              <a:rPr lang="en-US" dirty="0">
                <a:effectLst/>
                <a:latin typeface="Arial" panose="020B0604020202020204" pitchFamily="34" charset="0"/>
                <a:ea typeface="Calibri" panose="020F0502020204030204" pitchFamily="34" charset="0"/>
                <a:cs typeface="Times New Roman" panose="02020603050405020304" pitchFamily="18" charset="0"/>
              </a:rPr>
              <a:t>Let’s now transition our discussion to steps we can take in our role as child welfare workers to support families as they move toward their long-term recovery and family stability goals.</a:t>
            </a:r>
          </a:p>
        </p:txBody>
      </p:sp>
      <p:sp>
        <p:nvSpPr>
          <p:cNvPr id="4" name="Slide Number Placeholder 3">
            <a:extLst>
              <a:ext uri="{FF2B5EF4-FFF2-40B4-BE49-F238E27FC236}">
                <a16:creationId xmlns:a16="http://schemas.microsoft.com/office/drawing/2014/main" id="{95CB74C1-7B7B-35B4-14BB-5EF11B4FB2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9424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Arial" panose="020B0604020202020204" pitchFamily="34" charset="0"/>
                <a:cs typeface="Arial" panose="020B0604020202020204" pitchFamily="34" charset="0"/>
              </a:rPr>
              <a:t>Sustaining safety and protective capacities for families beyond the formal child welfare intervention period is a critical final step in the case planning process and includes:</a:t>
            </a:r>
            <a:endParaRPr lang="en-US" kern="1200" baseline="0" dirty="0">
              <a:solidFill>
                <a:schemeClr val="tx1"/>
              </a:solidFill>
              <a:effectLst/>
              <a:latin typeface="Arial" panose="020B0604020202020204" pitchFamily="34" charset="0"/>
              <a:cs typeface="Arial" panose="020B0604020202020204" pitchFamily="34" charset="0"/>
            </a:endParaRPr>
          </a:p>
          <a:p>
            <a:pPr lvl="0"/>
            <a:endParaRPr lang="en-US" kern="1200" baseline="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kern="1200" baseline="0" dirty="0">
                <a:solidFill>
                  <a:schemeClr val="tx1"/>
                </a:solidFill>
                <a:effectLst/>
                <a:latin typeface="Arial" panose="020B0604020202020204" pitchFamily="34" charset="0"/>
                <a:cs typeface="Arial" panose="020B0604020202020204" pitchFamily="34" charset="0"/>
              </a:rPr>
              <a:t>Building on the family’s strengths—help parents articulate what they have learned and define their strengths. </a:t>
            </a:r>
          </a:p>
          <a:p>
            <a:pPr marL="0" lvl="0" indent="0">
              <a:buFont typeface="Arial" panose="020B0604020202020204" pitchFamily="34" charset="0"/>
              <a:buNone/>
            </a:pPr>
            <a:endParaRPr lang="en-US" kern="1200" baseline="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kern="1200" baseline="0" dirty="0">
                <a:solidFill>
                  <a:schemeClr val="tx1"/>
                </a:solidFill>
                <a:effectLst/>
                <a:latin typeface="Arial" panose="020B0604020202020204" pitchFamily="34" charset="0"/>
                <a:cs typeface="Arial" panose="020B0604020202020204" pitchFamily="34" charset="0"/>
              </a:rPr>
              <a:t>Identify other supportive family members or friends who agree to be part of the process. These supportive family members or friends should go to a meeting to talk about what kind of support they can offer the family. Can they watch the children if the parent needs a break? Can they provide transportation? Will they check in on the family—how often? Can the children’s parent call them if they need help?</a:t>
            </a:r>
          </a:p>
          <a:p>
            <a:pPr marL="0" lvl="0" indent="0">
              <a:buFont typeface="Arial" panose="020B0604020202020204" pitchFamily="34" charset="0"/>
              <a:buNone/>
            </a:pPr>
            <a:endParaRPr lang="en-US" kern="1200" baseline="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kern="1200" baseline="0" dirty="0">
                <a:solidFill>
                  <a:schemeClr val="tx1"/>
                </a:solidFill>
                <a:effectLst/>
                <a:latin typeface="Arial" panose="020B0604020202020204" pitchFamily="34" charset="0"/>
                <a:cs typeface="Arial" panose="020B0604020202020204" pitchFamily="34" charset="0"/>
              </a:rPr>
              <a:t>Determine what helping professionals will stay involved with the family. What will their role be? Are they able to monitor ongoing safety for the family? What signs will they look for to know whether the parent or family is starting to struggle? How do they feel about calling child welfare if they have concerns in the future?</a:t>
            </a:r>
          </a:p>
          <a:p>
            <a:pPr marL="0" lvl="0" indent="0">
              <a:buFont typeface="Arial" panose="020B0604020202020204" pitchFamily="34" charset="0"/>
              <a:buNone/>
            </a:pPr>
            <a:endParaRPr lang="en-US" kern="1200" baseline="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kern="1200" baseline="0" dirty="0">
                <a:solidFill>
                  <a:schemeClr val="tx1"/>
                </a:solidFill>
                <a:effectLst/>
                <a:latin typeface="Arial" panose="020B0604020202020204" pitchFamily="34" charset="0"/>
                <a:cs typeface="Arial" panose="020B0604020202020204" pitchFamily="34" charset="0"/>
              </a:rPr>
              <a:t>Determine whether or not the parent has a recovery management plan. If not, work with treatment providers to establish one. Has the parent had to implement their plan? If so, what worked well? And were there any worries or concerns related to the plan that need to be improved for the future? </a:t>
            </a:r>
          </a:p>
          <a:p>
            <a:pPr marL="0" lvl="0" indent="0">
              <a:buFont typeface="Arial" panose="020B0604020202020204" pitchFamily="34" charset="0"/>
              <a:buNone/>
            </a:pPr>
            <a:endParaRPr lang="en-US" kern="1200" baseline="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kern="1200" baseline="0" dirty="0">
                <a:solidFill>
                  <a:schemeClr val="tx1"/>
                </a:solidFill>
                <a:effectLst/>
                <a:latin typeface="Arial" panose="020B0604020202020204" pitchFamily="34" charset="0"/>
                <a:cs typeface="Arial" panose="020B0604020202020204" pitchFamily="34" charset="0"/>
              </a:rPr>
              <a:t>Include the children if age appropriate. If they have a concern about their parent, who is a safe person they would reach out to? Do they have a way to connect with this person? What are examples of when they would reach out? It is key to work through a plan with children to make sure they know what to do and who they will reach out to. The plan must be realistic for the child’s age and developmental level. </a:t>
            </a:r>
            <a:endParaRPr lang="en-US" kern="1200" dirty="0">
              <a:solidFill>
                <a:schemeClr val="tx1"/>
              </a:solidFill>
              <a:effectLst/>
              <a:latin typeface="Arial" panose="020B0604020202020204" pitchFamily="34" charset="0"/>
              <a:cs typeface="Arial" panose="020B0604020202020204" pitchFamily="34" charset="0"/>
            </a:endParaRPr>
          </a:p>
          <a:p>
            <a:endParaRPr lang="en-US" u="sng"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(National Center on Substance Abuse and Child Welfare, 2023)</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solidFill>
                <a:srgbClr val="0B3456"/>
              </a:solidFill>
              <a:latin typeface="Arial" panose="020B060402020202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cs typeface="Arial" panose="020B0604020202020204" pitchFamily="34" charset="0"/>
              </a:rPr>
              <a:t>National Center on Substance Abuse and Child Welfare. (2023). </a:t>
            </a:r>
            <a:r>
              <a:rPr lang="en-US" b="0" i="1" u="none" strike="noStrike" dirty="0">
                <a:solidFill>
                  <a:srgbClr val="000000"/>
                </a:solidFill>
                <a:effectLst/>
                <a:latin typeface="Arial" panose="020B0604020202020204" pitchFamily="34" charset="0"/>
                <a:cs typeface="Arial" panose="020B0604020202020204" pitchFamily="34" charset="0"/>
              </a:rPr>
              <a:t>Mitigating safety &amp; risk for children affected by parental substance use disorders (AD) </a:t>
            </a:r>
            <a:r>
              <a:rPr lang="en-US" b="0" i="0" u="none" strike="noStrike" dirty="0">
                <a:solidFill>
                  <a:srgbClr val="000000"/>
                </a:solidFill>
                <a:effectLst/>
                <a:latin typeface="Arial" panose="020B0604020202020204" pitchFamily="34" charset="0"/>
                <a:cs typeface="Arial" panose="020B0604020202020204" pitchFamily="34" charset="0"/>
              </a:rPr>
              <a:t>[Video]. YouTube. </a:t>
            </a:r>
            <a:r>
              <a:rPr lang="en-US" b="0" i="0" u="sng" strike="noStrike" dirty="0">
                <a:solidFill>
                  <a:srgbClr val="000000"/>
                </a:solidFill>
                <a:effectLst/>
                <a:latin typeface="Arial" panose="020B0604020202020204" pitchFamily="34" charset="0"/>
                <a:cs typeface="Arial" panose="020B0604020202020204" pitchFamily="34" charset="0"/>
                <a:hlinkClick r:id="rId3"/>
              </a:rPr>
              <a:t>https://www.youtube.com/watch?v=LW7MP8n-Yw8</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473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26412-EBE0-41B8-A31C-C4CB9ABF7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5A902-031C-D963-A130-953A7B00B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D7C0F4-21E0-AE66-DAEE-02747F7FB3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Determining when a family is ready for case closure is a critical final step in the case planning process. It’s a decision that balances both the family strengths and progress achieved with any remaining concerns regarding child safety. Here are some ‘green flags’ to support your decision-making in your work with children, parents, and families affected by substance use and co-occurring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reason for child welfare involvement has been rectified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Parents are engaged and making progress in treatment and are in active recovery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Parents are actively participating in community-based recovery supports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Observable, increased parental capacities and protective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Parent can identify how they will seek help if they need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Healthy informal supports are present and active in the family’s life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Stable in concrete needs (housing, income,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Concurrent planning is in place in case something goes wrong </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kumimoji="0" lang="en-US"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a:t>
            </a:r>
            <a:endParaRPr kumimoji="0" lang="en-US" b="0"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(National Center on Substance Abuse and Child Welfare, 2023)</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solidFill>
                <a:srgbClr val="0B3456"/>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National Center on Substance Abuse and Child Welfare. (2023). </a:t>
            </a:r>
            <a:r>
              <a:rPr lang="en-US" b="0" i="1" u="none" strike="noStrike" dirty="0">
                <a:solidFill>
                  <a:srgbClr val="000000"/>
                </a:solidFill>
                <a:effectLst/>
                <a:latin typeface="Arial" panose="020B0604020202020204" pitchFamily="34" charset="0"/>
                <a:cs typeface="Arial" panose="020B0604020202020204" pitchFamily="34" charset="0"/>
              </a:rPr>
              <a:t>Mitigating safety &amp; risk for children affected by parental substance use disorders (AD) </a:t>
            </a:r>
            <a:r>
              <a:rPr lang="en-US" b="0" i="0" u="none" strike="noStrike" dirty="0">
                <a:solidFill>
                  <a:srgbClr val="000000"/>
                </a:solidFill>
                <a:effectLst/>
                <a:latin typeface="Arial" panose="020B0604020202020204" pitchFamily="34" charset="0"/>
                <a:cs typeface="Arial" panose="020B0604020202020204" pitchFamily="34" charset="0"/>
              </a:rPr>
              <a:t>[Video]. YouTube. </a:t>
            </a:r>
            <a:r>
              <a:rPr lang="en-US" b="0" i="0" u="sng" strike="noStrike" dirty="0">
                <a:solidFill>
                  <a:srgbClr val="000000"/>
                </a:solidFill>
                <a:effectLst/>
                <a:latin typeface="Arial" panose="020B0604020202020204" pitchFamily="34" charset="0"/>
                <a:cs typeface="Arial" panose="020B0604020202020204" pitchFamily="34" charset="0"/>
                <a:hlinkClick r:id="rId3"/>
              </a:rPr>
              <a:t>https://www.youtube.com/watch?v=LW7MP8n-Yw8</a:t>
            </a:r>
            <a:endParaRPr lang="en-US" i="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9DFCE1-5EF0-C53B-CF49-0499874192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AED3F-4831-4206-AE9E-2B81BF57C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8800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21E13-D468-6492-B168-FD42BC1DDC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3CDACC-695E-F72D-9AB0-0BAC42BAE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DBD06-B57C-DD78-8C0A-6B4A5DD7456B}"/>
              </a:ext>
            </a:extLst>
          </p:cNvPr>
          <p:cNvSpPr>
            <a:spLocks noGrp="1"/>
          </p:cNvSpPr>
          <p:nvPr>
            <p:ph type="body" idx="1"/>
          </p:nvPr>
        </p:nvSpPr>
        <p:spPr/>
        <p:txBody>
          <a:bodyPr/>
          <a:lstStyle/>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Facilitator Notes:</a:t>
            </a:r>
          </a:p>
          <a:p>
            <a:pPr algn="l" rtl="0" fontAlgn="base"/>
            <a:endParaRPr lang="en-US" b="0" i="1"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Internet or Wi-Fi permitting, follow the hyperlink for a 9-minute digital story about the role of peer recovery in engaging families in case planning and promoting successful case closure. Proceed with facilitating a large group discussion using the following prompts:</a:t>
            </a:r>
            <a:r>
              <a:rPr lang="en-US" b="0" i="0" dirty="0">
                <a:solidFill>
                  <a:srgbClr val="000000"/>
                </a:solidFill>
                <a:effectLst/>
                <a:latin typeface="Arial" panose="020B0604020202020204" pitchFamily="34" charset="0"/>
                <a:cs typeface="Arial" panose="020B0604020202020204" pitchFamily="34" charset="0"/>
              </a:rPr>
              <a:t>​</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1" i="0" dirty="0">
                <a:solidFill>
                  <a:srgbClr val="000000"/>
                </a:solidFill>
                <a:effectLst/>
                <a:latin typeface="Arial" panose="020B0604020202020204" pitchFamily="34" charset="0"/>
                <a:cs typeface="Arial" panose="020B0604020202020204" pitchFamily="34" charset="0"/>
              </a:rPr>
              <a:t>Prompts for Participants: </a:t>
            </a:r>
            <a:endParaRPr lang="en-US" b="1"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b="1" i="0" u="none" strike="noStrike" dirty="0">
                <a:solidFill>
                  <a:srgbClr val="000000"/>
                </a:solidFill>
                <a:effectLst/>
                <a:latin typeface="Arial" panose="020B0604020202020204" pitchFamily="34" charset="0"/>
                <a:cs typeface="Arial" panose="020B0604020202020204" pitchFamily="34" charset="0"/>
              </a:rPr>
              <a:t>Any initial reactions to the peer recovery video? </a:t>
            </a:r>
            <a:r>
              <a:rPr lang="en-US" b="0" i="0" dirty="0">
                <a:solidFill>
                  <a:srgbClr val="000000"/>
                </a:solidFill>
                <a:effectLst/>
                <a:latin typeface="Arial" panose="020B0604020202020204" pitchFamily="34" charset="0"/>
                <a:cs typeface="Arial" panose="020B0604020202020204" pitchFamily="34" charset="0"/>
              </a:rPr>
              <a:t>​</a:t>
            </a:r>
          </a:p>
          <a:p>
            <a:pPr marL="171450" indent="-171450" algn="l" rtl="0" fontAlgn="base">
              <a:buFont typeface="Arial" panose="020B0604020202020204" pitchFamily="34" charset="0"/>
              <a:buChar char="•"/>
            </a:pPr>
            <a:endParaRPr lang="en-US" b="0" i="0" dirty="0">
              <a:solidFill>
                <a:srgbClr val="444444"/>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b="1" i="0" u="none" strike="noStrike" dirty="0">
                <a:solidFill>
                  <a:srgbClr val="000000"/>
                </a:solidFill>
                <a:effectLst/>
                <a:latin typeface="Arial" panose="020B0604020202020204" pitchFamily="34" charset="0"/>
                <a:cs typeface="Arial" panose="020B0604020202020204" pitchFamily="34" charset="0"/>
              </a:rPr>
              <a:t>Which parts of Angela’s experience or role resonated with you the most? </a:t>
            </a:r>
          </a:p>
          <a:p>
            <a:pPr marL="171450" indent="-171450" algn="l" rtl="0" fontAlgn="base">
              <a:buFont typeface="Arial" panose="020B0604020202020204" pitchFamily="34" charset="0"/>
              <a:buChar char="•"/>
            </a:pPr>
            <a:endParaRPr lang="en-US" b="0" i="0" dirty="0">
              <a:solidFill>
                <a:srgbClr val="444444"/>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b="1" i="0" u="none" strike="noStrike" dirty="0">
                <a:solidFill>
                  <a:srgbClr val="000000"/>
                </a:solidFill>
                <a:effectLst/>
                <a:latin typeface="Arial" panose="020B0604020202020204" pitchFamily="34" charset="0"/>
                <a:cs typeface="Arial" panose="020B0604020202020204" pitchFamily="34" charset="0"/>
              </a:rPr>
              <a:t>Any key takeaways about the importance and value of peer recovery support as seen through Angela’s experience?</a:t>
            </a:r>
            <a:endParaRPr lang="en-US" b="0" i="0" dirty="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latin typeface="Arial" panose="020B0604020202020204" pitchFamily="34" charset="0"/>
                <a:cs typeface="Arial" panose="020B0604020202020204" pitchFamily="34" charset="0"/>
              </a:rPr>
              <a:t>Video 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Children and Family Futures</a:t>
            </a:r>
          </a:p>
        </p:txBody>
      </p:sp>
      <p:sp>
        <p:nvSpPr>
          <p:cNvPr id="4" name="Slide Number Placeholder 3">
            <a:extLst>
              <a:ext uri="{FF2B5EF4-FFF2-40B4-BE49-F238E27FC236}">
                <a16:creationId xmlns:a16="http://schemas.microsoft.com/office/drawing/2014/main" id="{73E08612-FF89-B84C-1B9C-C0B9E98213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9302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effectLst/>
                <a:latin typeface="Arial" panose="020B0604020202020204" pitchFamily="34" charset="0"/>
                <a:cs typeface="Arial" panose="020B0604020202020204" pitchFamily="34" charset="0"/>
              </a:rPr>
              <a:t>Facilitator Script:​</a:t>
            </a:r>
            <a:r>
              <a:rPr lang="en-US" b="0" i="0" dirty="0">
                <a:effectLst/>
                <a:latin typeface="Arial" panose="020B0604020202020204" pitchFamily="34" charset="0"/>
                <a:cs typeface="Arial" panose="020B0604020202020204" pitchFamily="34" charset="0"/>
              </a:rPr>
              <a:t>​</a:t>
            </a:r>
          </a:p>
          <a:p>
            <a:pPr algn="l" rtl="0" fontAlgn="base"/>
            <a:r>
              <a:rPr lang="en-US" b="0" i="0" u="none" strike="noStrike" dirty="0">
                <a:effectLst/>
                <a:latin typeface="Arial" panose="020B0604020202020204" pitchFamily="34" charset="0"/>
                <a:cs typeface="Arial" panose="020B0604020202020204" pitchFamily="34" charset="0"/>
              </a:rPr>
              <a:t>​</a:t>
            </a:r>
            <a:r>
              <a:rPr lang="en-US" b="0" i="0" dirty="0">
                <a:effectLst/>
                <a:latin typeface="Arial" panose="020B0604020202020204" pitchFamily="34" charset="0"/>
                <a:cs typeface="Arial" panose="020B0604020202020204" pitchFamily="34" charset="0"/>
              </a:rPr>
              <a:t>​</a:t>
            </a:r>
          </a:p>
          <a:p>
            <a:pPr algn="l" rtl="0" fontAlgn="base"/>
            <a:r>
              <a:rPr lang="en-US" b="0" i="0" u="none" strike="noStrike" dirty="0">
                <a:effectLst/>
                <a:latin typeface="Arial" panose="020B0604020202020204" pitchFamily="34" charset="0"/>
                <a:cs typeface="Arial" panose="020B0604020202020204" pitchFamily="34" charset="0"/>
              </a:rPr>
              <a:t>Well, this wraps up the instructional content for module five.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parental substance use and co-occurring disorders. ​Have a nice day, everyone!</a:t>
            </a:r>
            <a:r>
              <a:rPr lang="en-US" b="0" i="0" dirty="0">
                <a:effectLst/>
                <a:latin typeface="Arial" panose="020B0604020202020204" pitchFamily="34" charset="0"/>
                <a:cs typeface="Arial" panose="020B0604020202020204" pitchFamily="34" charset="0"/>
              </a:rPr>
              <a:t>​</a:t>
            </a:r>
          </a:p>
          <a:p>
            <a:pPr algn="l" rtl="0" fontAlgn="base"/>
            <a:r>
              <a:rPr lang="en-US" b="0" i="0" dirty="0">
                <a:solidFill>
                  <a:srgbClr val="444444"/>
                </a:solidFill>
                <a:effectLs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38</a:t>
            </a:fld>
            <a:endParaRPr lang="en-US"/>
          </a:p>
        </p:txBody>
      </p:sp>
    </p:spTree>
    <p:extLst>
      <p:ext uri="{BB962C8B-B14F-4D97-AF65-F5344CB8AC3E}">
        <p14:creationId xmlns:p14="http://schemas.microsoft.com/office/powerpoint/2010/main" val="3153631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818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are going to start off today’s training discussion a little differently. Did you know that nearly 9 million children live with at least one parent affected by a substance use disorder? This is equivalent to roughly 12% of all children in our country. Now of course that doesn’t mean that all those families would necessarily come to the attention of child welfare agencies. As we’ve learned from the AFCARS data from previous modules—in 2021 alone, there were 606,187 children in out-of-home care with 236,143 with parental substance use listed as an identified condition of removal—totaling 39%. </a:t>
            </a:r>
          </a:p>
          <a:p>
            <a:endParaRPr lang="en-US"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endParaRPr lang="en-US"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solidFill>
                  <a:srgbClr val="000000"/>
                </a:solidFill>
                <a:effectLst/>
                <a:latin typeface="Arial" panose="020B0604020202020204" pitchFamily="34" charset="0"/>
              </a:rPr>
              <a:t>Source: AFCARS Data 2000-2021, as of 03/21/23; </a:t>
            </a:r>
            <a:r>
              <a:rPr lang="en-US" b="0" i="0" dirty="0">
                <a:solidFill>
                  <a:srgbClr val="000000"/>
                </a:solidFill>
                <a:effectLst/>
                <a:latin typeface="Arial" panose="020B0604020202020204" pitchFamily="34" charset="0"/>
                <a:cs typeface="Arial" panose="020B0604020202020204" pitchFamily="34" charset="0"/>
              </a:rPr>
              <a:t>(Child Welfare Information Gateway, 2021)</a:t>
            </a:r>
            <a:endParaRPr lang="en-US" kern="1200" dirty="0">
              <a:solidFill>
                <a:schemeClr val="tx1"/>
              </a:solidFill>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Center for Children and Family Futures. (2023).</a:t>
            </a:r>
            <a:r>
              <a:rPr lang="en-US" b="0" i="1" dirty="0">
                <a:solidFill>
                  <a:srgbClr val="000000"/>
                </a:solidFill>
                <a:effectLst/>
                <a:latin typeface="Arial" panose="020B0604020202020204" pitchFamily="34" charset="0"/>
              </a:rPr>
              <a:t> Analyses of the 2021 Adoption and Foster Care Analysis and Reporting System from the National Data Archive on Child Abuse and Neglect </a:t>
            </a:r>
            <a:r>
              <a:rPr lang="en-US" b="0" i="0" dirty="0">
                <a:solidFill>
                  <a:srgbClr val="000000"/>
                </a:solidFill>
                <a:effectLst/>
                <a:latin typeface="Arial" panose="020B0604020202020204" pitchFamily="34" charset="0"/>
              </a:rPr>
              <a:t>(file number 274) [Data set]. NDACAN. </a:t>
            </a:r>
            <a:r>
              <a:rPr lang="en-US" b="0" i="0" dirty="0">
                <a:solidFill>
                  <a:srgbClr val="000000"/>
                </a:solidFill>
                <a:effectLst/>
                <a:latin typeface="Arial" panose="020B0604020202020204" pitchFamily="34" charset="0"/>
                <a:hlinkClick r:id="rId3"/>
              </a:rPr>
              <a:t>https://www.ndacan.acf.hhs.gov/</a:t>
            </a:r>
            <a:r>
              <a:rPr lang="en-US" b="0" i="0" dirty="0">
                <a:solidFill>
                  <a:srgbClr val="000000"/>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Child Welfare Information Gateway. (2021). </a:t>
            </a:r>
            <a:r>
              <a:rPr lang="en-US" b="0" i="1" u="none" strike="noStrike" dirty="0">
                <a:solidFill>
                  <a:srgbClr val="000000"/>
                </a:solidFill>
                <a:effectLst/>
                <a:latin typeface="Arial" panose="020B0604020202020204" pitchFamily="34" charset="0"/>
                <a:cs typeface="Arial" panose="020B0604020202020204" pitchFamily="34" charset="0"/>
              </a:rPr>
              <a:t>Parental substance use: A primer for child welfare professionals. </a:t>
            </a:r>
            <a:r>
              <a:rPr lang="en-US" b="0" i="0" u="none" strike="noStrike" dirty="0">
                <a:solidFill>
                  <a:srgbClr val="000000"/>
                </a:solidFill>
                <a:effectLst/>
                <a:latin typeface="Arial" panose="020B0604020202020204" pitchFamily="34" charset="0"/>
                <a:cs typeface="Arial" panose="020B0604020202020204" pitchFamily="34" charset="0"/>
              </a:rPr>
              <a:t>U.S. Department of Health and Human Services, Administration for Children and Families, Children's Bureau. </a:t>
            </a:r>
            <a:r>
              <a:rPr lang="en-US" b="0" i="0" u="sng" strike="noStrike" dirty="0">
                <a:solidFill>
                  <a:srgbClr val="5351AF"/>
                </a:solidFill>
                <a:effectLst/>
                <a:latin typeface="Arial" panose="020B0604020202020204" pitchFamily="34" charset="0"/>
                <a:cs typeface="Arial" panose="020B0604020202020204" pitchFamily="34" charset="0"/>
                <a:hlinkClick r:id="rId4"/>
              </a:rPr>
              <a:t>https://www.childwelfare.gov/resources/parental-substance-use-primer-child-welfare-professionals</a:t>
            </a:r>
            <a:endParaRPr lang="en-US" b="0" i="0" dirty="0">
              <a:solidFill>
                <a:srgbClr val="000000"/>
              </a:solidFill>
              <a:effectLst/>
              <a:latin typeface="Arial" panose="020B0604020202020204" pitchFamily="34" charset="0"/>
              <a:cs typeface="Arial" panose="020B0604020202020204" pitchFamily="34" charset="0"/>
            </a:endParaRPr>
          </a:p>
          <a:p>
            <a:endParaRPr lang="en-US"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709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4048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0531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1221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139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parental substance use as a condition associated with removal. This is such an important topic, so let’s spend some more time talking about it together as a large group.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 </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Any initial reactions to these figures? Do these figures seem high or low to you?</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How does this align with your state or county? </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Is parental substance use cause for automatic removal? </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percentage of families affected by substance use disorders receive in-home preservation services compared to out-of-home re-unification services? </a:t>
            </a:r>
            <a:endParaRPr lang="en-US" dirty="0">
              <a:latin typeface="Arial" panose="020B0604020202020204" pitchFamily="34" charset="0"/>
              <a:cs typeface="Arial" panose="020B0604020202020204" pitchFamily="34" charset="0"/>
            </a:endParaRPr>
          </a:p>
          <a:p>
            <a:endParaRPr lang="en-US" u="sng"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5907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2D743-E502-507E-6042-B5E9D8E5C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A39C68-A04A-8B87-6C87-BC3BD680B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F48E7-0EE0-9C6C-8E2E-69B403B8B4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Those condition of removal figures are an important reminder about the purpose and intent of establishing a minimum sufficient level of care (known as MSL or MSLC) the point below which a home is considered inadequate for the care of a child. It’s a practice standard tied to reasonable efforts that guides child welfare casework practice and the courts in ensuring a child’s safety while also not causing unnecessary separation through removal. Here are some tips to help guide your case planning practice…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MSLC should be determined on a case-by-case basis—the same standard won’t apply to all families and may not be the same for each child within one family.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a reminder, MSLC sets the standard for minimum sufficiency—it is not and should not be interpreted as the ideal standard.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Once determined, the MSLC should remain consistent throughout the life of the case; the only exception being if the child’s needs have changed.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standard for removal should not differ from the standard for reunification—this is an area of case planning and decision-making that is prone to implicit bias due to our own personal values and beliefs related to what should or shouldn’t constitute MSLC for these two points of child welfare intervention.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now open this one up for discussion…</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a:t>
            </a: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is your current practice of MSLC? </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role does a parent’s substance use or co-occurring disorder play in your assessment and standard of MSLC? </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would it take to allow children to safely remain with their parent during their active recovery? Or what would it take for children to be reunified with their parent while in active recovery?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was a great discussion and provides the perfect segue for our next discussion on assessing the effects of parental substance use. </a:t>
            </a:r>
          </a:p>
          <a:p>
            <a:pPr fontAlgn="base"/>
            <a:endParaRPr lang="en-US" b="0" i="1" dirty="0">
              <a:solidFill>
                <a:srgbClr val="444444"/>
              </a:solidFill>
              <a:effectLst/>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(California Social Work Education Center, 2018; National Center on Substance Abuse and Child Welfare, n.d.)</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dirty="0">
              <a:latin typeface="Arial" panose="020B0604020202020204" pitchFamily="34" charset="0"/>
              <a:ea typeface="Calibri" panose="020F0502020204030204" pitchFamily="34" charset="0"/>
              <a:cs typeface="Arial" panose="020B0604020202020204" pitchFamily="34" charset="0"/>
            </a:endParaRPr>
          </a:p>
          <a:p>
            <a:pPr algn="l" rtl="0" fontAlgn="base"/>
            <a:endParaRPr lang="en-US"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California Social Work Education Center (Ed.). (2018). </a:t>
            </a:r>
            <a:r>
              <a:rPr lang="en-US" i="1" dirty="0">
                <a:effectLst/>
                <a:latin typeface="Arial" panose="020B0604020202020204" pitchFamily="34" charset="0"/>
                <a:ea typeface="Calibri" panose="020F0502020204030204" pitchFamily="34" charset="0"/>
                <a:cs typeface="Arial" panose="020B0604020202020204" pitchFamily="34" charset="0"/>
              </a:rPr>
              <a:t>Common core 3.0. 200 level SDM assessment knowledge and skills lab: Trainee guide, California core curricula for child welfare workers.</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hlinkClick r:id="rId3"/>
              </a:rPr>
              <a:t>https://calswec.berkeley.edu/sites/default/files/200_level_assessment_trainee_guide.12.31.2018.pdf</a:t>
            </a: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(n.d.). </a:t>
            </a:r>
            <a:r>
              <a:rPr lang="en-US" i="1" dirty="0">
                <a:effectLst/>
                <a:latin typeface="Arial" panose="020B0604020202020204" pitchFamily="34" charset="0"/>
                <a:ea typeface="Calibri" panose="020F0502020204030204" pitchFamily="34" charset="0"/>
                <a:cs typeface="Arial" panose="020B0604020202020204" pitchFamily="34" charset="0"/>
              </a:rPr>
              <a:t>Glossary.</a:t>
            </a:r>
            <a:r>
              <a:rPr lang="en-US" b="0" i="0" dirty="0">
                <a:solidFill>
                  <a:srgbClr val="000000"/>
                </a:solidFill>
                <a:effectLst/>
                <a:latin typeface="Arial" panose="020B0604020202020204" pitchFamily="34" charset="0"/>
                <a:cs typeface="Arial" panose="020B0604020202020204" pitchFamily="34" charset="0"/>
              </a:rPr>
              <a:t> Administration for Children and Families, Substance Abuse and Mental Health Services Administration</a:t>
            </a:r>
            <a:r>
              <a:rPr lang="en-US" b="0" i="1" dirty="0">
                <a:solidFill>
                  <a:srgbClr val="000000"/>
                </a:solidFill>
                <a:effectLst/>
                <a:latin typeface="Arial" panose="020B0604020202020204" pitchFamily="34" charset="0"/>
                <a:cs typeface="Arial" panose="020B0604020202020204" pitchFamily="34" charset="0"/>
              </a:rPr>
              <a:t>.</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hlinkClick r:id="rId4"/>
              </a:rPr>
              <a:t>https://ncsacw.acf.hhs.gov/files/toolkitpackage/misc/toolkit-glossary-508.pdf</a:t>
            </a:r>
            <a:endParaRPr lang="en-US" b="0" i="0" dirty="0">
              <a:solidFill>
                <a:srgbClr val="444444"/>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EC91B0F-68AC-FA23-4CEE-BB7384D704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733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DDC6-5063-E154-055B-1A9305428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460CE-54EC-F892-45AA-86D683C39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416DA-7423-737B-36DF-0619C558D5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 our practice, we are charged with the assessment and ongoing safety of children and families involved with the child welfare system. For families affected by substance use disorders this means determining the level of effect the parent’s use may be causing such as any immediate child safety concerns including considerations to past, present, and/or future risk of harm.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 we’ve discussed in previous modules, a substance use disorder is a complex disease that can influence a parent’s actions or inactions. A parent’s preoccupation with their substance use may result in their reduced capacity to safely parent their children, which may present as leaving children unsupervised or with an inappropriate caregiver during active use—often a parentified sibling. The absence of daily structure and routines may also further compound a parent’s ability to meet their child’s educational or medical needs—not getting their children to school, children falling behind in schoolwork due to a high number of absences or not completing homework; children missing their annual well child exams or not receiving timely medical care for emergent healthcare needs. We sometimes also observe challenges with home conditions, or difficulty maintaining employment or managing household expenses which can limit resources toward basic family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 a reminder, substance use alone doesn’t warrant child welfare intervention. When assessing child safety in families affected by substance use disorders, we are paying close attention to the causal relationship between the parent’s substance use and their capacity to safely parent their children. For parents affected by co-occurring disorders, this also means assessing for the complex interplay between the substance use, mental disorder, and parenting capacity. Let’s continue our discussion of assessment by spending some time differentiating between safety and risk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prstClr val="black"/>
              </a:solidFill>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solidFill>
                  <a:srgbClr val="000000"/>
                </a:solidFill>
                <a:effectLst/>
                <a:latin typeface="Arial" panose="020B0604020202020204" pitchFamily="34" charset="0"/>
              </a:rPr>
              <a:t>N/A</a:t>
            </a:r>
            <a:endParaRPr lang="en-US" kern="1200" dirty="0">
              <a:solidFill>
                <a:schemeClr val="tx1"/>
              </a:solidFill>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prstClr val="black"/>
                </a:solidFill>
                <a:latin typeface="Arial" panose="020B0604020202020204" pitchFamily="34" charset="0"/>
                <a:cs typeface="Arial" panose="020B0604020202020204" pitchFamily="34" charset="0"/>
              </a:rPr>
              <a:t>N/A</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9E19CFA-5F84-00E8-6C7D-8F8C147BF6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3683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EE3FD-C5B3-A548-B48A-29E92830D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4706BD-FA69-AE1A-32E5-07393DA32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C0AD1-A925-EC7A-0016-BB754E5C7E5D}"/>
              </a:ext>
            </a:extLst>
          </p:cNvPr>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While specific language and terminology will vary based on your state or local practice framework, safety factors generally refer to present or impending dangers to a child or insufficient caregiver protective capacities to ensure a child is protected from danger. Safety factors are immediate problems that need to be resolved to protect a child or prevent further harm. Whereas risk factors refer to the likelihood of a child’s future maltreatment. This may include any reasonably foreseeable substantial risk of harm to a child—while these are not considered active safety threats, they can be anticipated to have severe effects on a child at any time. Often risk factors aren’t observable at the onset of child welfare intervention but become clearer as we develop a partnership with the family and begin to understand the full scope of their history and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b="0" i="0" dirty="0">
                <a:solidFill>
                  <a:srgbClr val="000000"/>
                </a:solidFill>
                <a:effectLst/>
                <a:latin typeface="Arial" panose="020B0604020202020204" pitchFamily="34" charset="0"/>
              </a:rPr>
              <a:t>N/A</a:t>
            </a:r>
            <a:endParaRPr lang="en-US" kern="1200" dirty="0">
              <a:solidFill>
                <a:schemeClr val="tx1"/>
              </a:solidFill>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prstClr val="black"/>
                </a:solidFill>
                <a:latin typeface="Arial" panose="020B0604020202020204" pitchFamily="34" charset="0"/>
                <a:cs typeface="Arial" panose="020B0604020202020204" pitchFamily="34" charset="0"/>
              </a:rPr>
              <a:t>N/A</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3E6F528-40E1-0B78-DF0C-C02D7210D1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686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2E3FA-50A8-DCBB-146D-AD9DEB7F8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857CF-FDA0-6DEB-C332-CE14B8EA35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564FB8-1B93-D068-82EA-8ED78EE349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Ask learners to convene in small groups for an activity on, ‘Differentiating between safety and risk factors for families affected by substance use disorders.’ Instruct learners to use the provided easel paper and markers to generate two columns titled ‘Examples of Safety Factors’ and ‘Examples of Risk Factors.’ Proceed with handing out one activity envelope to each small group containing a mixture of pre-filled post-it notes. Ask learners to work with their group members to differentiate safety versus risk factors by sorting and attaching accordingly to their easel paper. Let learners have approximately 10 minutes to discuss before bringing the small groups back together for a large group discussion.</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Answer guide to support facilitation of results:</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Safety Factors:</a:t>
            </a: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Ingestion of alcohol or other drugs by a child</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Parent driving under the influence of alcohol or other substances with children in the vehicle</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Physical abuse incident while parent was under the influence of substances</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Drug paraphernalia in reach of small children</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Lack of or inappropriate supervision of children during active substance use </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Parental drug overdose with children present in the home</a:t>
            </a: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Parent stopping their medication for Bipolar Disorder and experiencing a manic episode while caring for young children </a:t>
            </a:r>
          </a:p>
          <a:p>
            <a:pPr marL="0" algn="l" rtl="0" eaLnBrk="1" fontAlgn="t" latinLnBrk="0" hangingPunct="1">
              <a:spcBef>
                <a:spcPts val="0"/>
              </a:spcBef>
              <a:spcAft>
                <a:spcPts val="0"/>
              </a:spcAft>
            </a:pPr>
            <a:endParaRPr lang="en-US" b="0" i="0" u="none" strike="noStrike" kern="1200" dirty="0">
              <a:effectLst/>
              <a:latin typeface="Arial" panose="020B0604020202020204" pitchFamily="34" charset="0"/>
              <a:cs typeface="Arial" panose="020B0604020202020204" pitchFamily="34" charset="0"/>
            </a:endParaRPr>
          </a:p>
          <a:p>
            <a:pPr marL="0" algn="l" rtl="0" eaLnBrk="1" fontAlgn="t" latinLnBrk="0" hangingPunct="1">
              <a:spcBef>
                <a:spcPts val="0"/>
              </a:spcBef>
              <a:spcAft>
                <a:spcPts val="0"/>
              </a:spcAft>
            </a:pPr>
            <a:r>
              <a:rPr lang="en-US" b="0" i="0" u="sng" strike="noStrike" kern="1200" dirty="0">
                <a:effectLst/>
                <a:latin typeface="Arial" panose="020B0604020202020204" pitchFamily="34" charset="0"/>
                <a:cs typeface="Arial" panose="020B0604020202020204" pitchFamily="34" charset="0"/>
              </a:rPr>
              <a:t>Risk Factors:</a:t>
            </a: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Parental alcohol or other drug use</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Parental history of child endangerment while under the influence of substances</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Familial history of intimate partner violence</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Children’s exposure to substance use and high traffic in and out of family’s home</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Absence of a supportive caregiver to provide adequate levels of child supervision</a:t>
            </a:r>
            <a:endParaRPr lang="en-US" b="0" i="0" u="none" strike="noStrike" dirty="0">
              <a:effectLst/>
              <a:latin typeface="Arial" panose="020B0604020202020204" pitchFamily="34" charset="0"/>
              <a:cs typeface="Arial" panose="020B0604020202020204" pitchFamily="34" charset="0"/>
            </a:endParaRPr>
          </a:p>
          <a:p>
            <a:pPr marL="171450" indent="-171450" algn="l" rtl="0" eaLnBrk="1" fontAlgn="t" latinLnBrk="0" hangingPunct="1">
              <a:spcBef>
                <a:spcPts val="0"/>
              </a:spcBef>
              <a:spcAft>
                <a:spcPts val="0"/>
              </a:spcAft>
              <a:buFont typeface="Arial" panose="020B0604020202020204" pitchFamily="34" charset="0"/>
              <a:buChar char="•"/>
            </a:pPr>
            <a:r>
              <a:rPr lang="en-US" b="0" i="0" u="none" strike="noStrike" kern="1200" dirty="0">
                <a:effectLst/>
                <a:latin typeface="Arial" panose="020B0604020202020204" pitchFamily="34" charset="0"/>
                <a:cs typeface="Arial" panose="020B0604020202020204" pitchFamily="34" charset="0"/>
              </a:rPr>
              <a:t>Parental history of drug overdose and no observable recovery-oriented services or supports</a:t>
            </a:r>
            <a:endParaRPr lang="en-US" b="0" i="0" u="none" strike="noStrike" dirty="0">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Parent’s diagnosis of Bipolar Disorder</a:t>
            </a:r>
          </a:p>
          <a:p>
            <a:r>
              <a:rPr lang="en-US" dirty="0">
                <a:latin typeface="Arial" panose="020B0604020202020204" pitchFamily="34" charset="0"/>
                <a:cs typeface="Arial" panose="020B0604020202020204" pitchFamily="34" charset="0"/>
              </a:rPr>
              <a:t>_______________________________________________________________</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*Alternative Instructions for Virtual Training</a:t>
            </a:r>
          </a:p>
          <a:p>
            <a:endParaRPr lang="en-US" i="1" dirty="0">
              <a:latin typeface="Arial" panose="020B0604020202020204" pitchFamily="34" charset="0"/>
              <a:cs typeface="Arial" panose="020B0604020202020204" pitchFamily="34" charset="0"/>
            </a:endParaRPr>
          </a:p>
          <a:p>
            <a:pPr algn="l" rtl="0" fontAlgn="base"/>
            <a:r>
              <a:rPr lang="en-US" b="0" i="1" u="none" strike="noStrike" dirty="0">
                <a:effectLst/>
                <a:latin typeface="Arial" panose="020B0604020202020204" pitchFamily="34" charset="0"/>
                <a:cs typeface="Arial" panose="020B0604020202020204" pitchFamily="34" charset="0"/>
              </a:rPr>
              <a:t>Use your virtual platform’s polling feature to create the following prompts and use answer key provided above to support a discussion of poll results:</a:t>
            </a:r>
            <a:r>
              <a:rPr lang="en-US" b="0" i="1" dirty="0">
                <a:effectLst/>
                <a:latin typeface="Arial" panose="020B0604020202020204" pitchFamily="34" charset="0"/>
                <a:cs typeface="Arial" panose="020B0604020202020204" pitchFamily="34" charset="0"/>
              </a:rPr>
              <a:t>​</a:t>
            </a:r>
          </a:p>
          <a:p>
            <a:pPr algn="l" rtl="0" fontAlgn="base"/>
            <a:endParaRPr lang="en-US" b="0" i="1"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1. Parent stopping their medication for Bipolar Disorder and experiencing a manic episode while caring for young children </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2. Parental history of drug overdose and no observable recovery-oriented services or supports: [select only one answer]</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   Safety Factor  </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3. Lack of or inappropriate supervision of children during active substance use: [select only one answer]</a:t>
            </a:r>
            <a:endParaRPr lang="en-US" b="0" i="0" u="none" strike="noStrike" dirty="0">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4. Children’s exposure to substance use and high traffic in and out of family’s home: [select only one answer]</a:t>
            </a:r>
            <a:endParaRPr lang="en-US" b="0" i="0" u="none" strike="noStrike" dirty="0">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5. Parent driving under the influence of alcohol or other substances with children in the vehicle: [select only one answer]</a:t>
            </a:r>
            <a:endParaRPr lang="en-US" b="0" i="0" u="none" strike="noStrike" dirty="0">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6. Familial history of intimate partner violence: [select only one answer]</a:t>
            </a:r>
            <a:endParaRPr lang="en-US" b="0" i="0" u="none" strike="noStrike" dirty="0">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7. Parental alcohol or other drug use: [select only one answer]</a:t>
            </a:r>
            <a:endParaRPr lang="en-US" b="0" i="0" u="none" strike="noStrike" dirty="0">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 </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8. Physical abuse incident while parent was under the influence of substances: [select only one answer]</a:t>
            </a:r>
            <a:endParaRPr lang="en-US" b="0" i="0" u="none" strike="noStrike" dirty="0">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9. Parental history of child endangerment while under the influence of substances: [select only one answer]</a:t>
            </a:r>
            <a:endParaRPr lang="en-US" b="0" i="0" u="none" strike="noStrike" dirty="0">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10. Drug paraphernalia in reach of small children: [select only one answer]</a:t>
            </a:r>
            <a:endParaRPr lang="en-US" b="0" i="0" u="none" strike="noStrike" dirty="0">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11. Parental drug overdose with children present in the home: [select only one answer]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kern="1200" dirty="0">
                <a:effectLst/>
                <a:latin typeface="Arial" panose="020B0604020202020204" pitchFamily="34" charset="0"/>
                <a:cs typeface="Arial" panose="020B0604020202020204" pitchFamily="34" charset="0"/>
              </a:rPr>
              <a:t>Risk Factor</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kern="1200"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dirty="0">
                <a:effectLst/>
                <a:latin typeface="Arial" panose="020B0604020202020204" pitchFamily="34" charset="0"/>
                <a:cs typeface="Arial" panose="020B0604020202020204" pitchFamily="34" charset="0"/>
              </a:rPr>
              <a:t>12. Absence of a sober caregiver to provide adequate levels of child supervision: [select only one answer]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effectLst/>
                <a:latin typeface="Arial" panose="020B0604020202020204" pitchFamily="34" charset="0"/>
                <a:cs typeface="Arial" panose="020B0604020202020204" pitchFamily="34" charset="0"/>
              </a:rPr>
              <a:t>13. </a:t>
            </a:r>
            <a:r>
              <a:rPr lang="en-US" b="0" i="0" u="none" strike="noStrike" kern="1200" dirty="0">
                <a:effectLst/>
                <a:latin typeface="Arial" panose="020B0604020202020204" pitchFamily="34" charset="0"/>
                <a:cs typeface="Arial" panose="020B0604020202020204" pitchFamily="34" charset="0"/>
              </a:rPr>
              <a:t>Ingestion of alcohol or other drugs by a child is a: [select only one answer]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dirty="0">
                <a:effectLst/>
                <a:latin typeface="Arial" panose="020B0604020202020204" pitchFamily="34" charset="0"/>
                <a:cs typeface="Arial" panose="020B0604020202020204" pitchFamily="34" charset="0"/>
              </a:rPr>
              <a:t>Risk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b="0" i="0" u="none" strike="noStrike"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effectLst/>
                <a:latin typeface="Arial" panose="020B0604020202020204" pitchFamily="34" charset="0"/>
                <a:cs typeface="Arial" panose="020B0604020202020204" pitchFamily="34" charset="0"/>
              </a:rPr>
              <a:t>14. Parent’s diagnosis of Bipolar Disorder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dirty="0">
                <a:effectLst/>
                <a:latin typeface="Arial" panose="020B0604020202020204" pitchFamily="34" charset="0"/>
                <a:cs typeface="Arial" panose="020B0604020202020204" pitchFamily="34" charset="0"/>
              </a:rPr>
              <a:t>Safety Factor</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US" b="0" i="0" u="none" strike="noStrike" dirty="0">
                <a:effectLst/>
                <a:latin typeface="Arial" panose="020B0604020202020204" pitchFamily="34" charset="0"/>
                <a:cs typeface="Arial" panose="020B0604020202020204" pitchFamily="34" charset="0"/>
              </a:rPr>
              <a:t>Risk Factor</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41E6D25-9E33-405C-3C24-84A984F94F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0253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6803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3170902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20431143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42550465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746708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5424295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580758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7449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35031956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21558750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9079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4020016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40046658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130297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2782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13659656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40639050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038964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487132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0395339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3533175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23369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26390772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4495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7471173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74594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5451299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64299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68993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22653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997242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3964722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648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40003428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40884365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453589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834724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7938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6011279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2608657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840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0166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1181980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8313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272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22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29739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7/26/2024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734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198785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402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811945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3239075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687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23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3239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6855475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27104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43564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435194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2541736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99323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436068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3333907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30357821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6103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647919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6887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4094382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98694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92806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120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3674879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37891066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413045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184637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7564439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243202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7817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36754443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11809906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1556430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326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30388699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77081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0065885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51373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6253027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078345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0276577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47457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4890114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19183030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233193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4170225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29103439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1347522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0942493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32862363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09485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79813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8837022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(Children and Family Futures, 2017)</a:t>
            </a:r>
          </a:p>
        </p:txBody>
      </p:sp>
    </p:spTree>
    <p:extLst>
      <p:ext uri="{BB962C8B-B14F-4D97-AF65-F5344CB8AC3E}">
        <p14:creationId xmlns:p14="http://schemas.microsoft.com/office/powerpoint/2010/main" val="18999418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(Children and Family Futures, 2017)</a:t>
            </a:r>
          </a:p>
        </p:txBody>
      </p:sp>
      <p:sp>
        <p:nvSpPr>
          <p:cNvPr id="5" name="Slide Number Placeholder 4"/>
          <p:cNvSpPr>
            <a:spLocks noGrp="1"/>
          </p:cNvSpPr>
          <p:nvPr>
            <p:ph type="sldNum" sz="quarter" idx="12"/>
          </p:nvPr>
        </p:nvSpPr>
        <p:spPr/>
        <p:txBody>
          <a:bodyPr/>
          <a:lstStyle/>
          <a:p>
            <a:fld id="{4E8CF1C3-ED9C-43BC-AE66-05D201D6636B}" type="slidenum">
              <a:rPr lang="en-US" smtClean="0"/>
              <a:t>‹#›</a:t>
            </a:fld>
            <a:endParaRPr lang="en-US"/>
          </a:p>
        </p:txBody>
      </p:sp>
    </p:spTree>
    <p:extLst>
      <p:ext uri="{BB962C8B-B14F-4D97-AF65-F5344CB8AC3E}">
        <p14:creationId xmlns:p14="http://schemas.microsoft.com/office/powerpoint/2010/main" val="37690586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6053750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7405383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8519536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372011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8533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3263623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12475846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67874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802726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35573082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133146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677413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20735262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9714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42848067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8150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042527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8944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90130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60671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1431318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theme" Target="../theme/theme3.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theme" Target="../theme/theme4.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60" r:id="rId3"/>
    <p:sldLayoutId id="2147483813" r:id="rId4"/>
    <p:sldLayoutId id="2147483677" r:id="rId5"/>
    <p:sldLayoutId id="2147483655" r:id="rId6"/>
    <p:sldLayoutId id="2147483665" r:id="rId7"/>
    <p:sldLayoutId id="2147483668" r:id="rId8"/>
    <p:sldLayoutId id="2147483674" r:id="rId9"/>
    <p:sldLayoutId id="2147483699" r:id="rId10"/>
    <p:sldLayoutId id="2147483669" r:id="rId11"/>
    <p:sldLayoutId id="2147483664" r:id="rId12"/>
    <p:sldLayoutId id="2147483651" r:id="rId13"/>
    <p:sldLayoutId id="2147483672" r:id="rId14"/>
    <p:sldLayoutId id="2147483687" r:id="rId15"/>
    <p:sldLayoutId id="2147483695" r:id="rId16"/>
    <p:sldLayoutId id="2147483661" r:id="rId17"/>
    <p:sldLayoutId id="2147483688" r:id="rId18"/>
    <p:sldLayoutId id="2147483662" r:id="rId19"/>
    <p:sldLayoutId id="2147483693" r:id="rId20"/>
    <p:sldLayoutId id="2147483667" r:id="rId21"/>
    <p:sldLayoutId id="2147483671" r:id="rId22"/>
    <p:sldLayoutId id="2147483692" r:id="rId23"/>
    <p:sldLayoutId id="2147483694" r:id="rId24"/>
    <p:sldLayoutId id="2147483696" r:id="rId25"/>
    <p:sldLayoutId id="2147483697" r:id="rId26"/>
    <p:sldLayoutId id="2147483698" r:id="rId2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166359087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399741623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369486642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3326383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24.svg"/><Relationship Id="rId4" Type="http://schemas.openxmlformats.org/officeDocument/2006/relationships/image" Target="../media/image33.svg"/><Relationship Id="rId9" Type="http://schemas.openxmlformats.org/officeDocument/2006/relationships/image" Target="../media/image23.png"/><Relationship Id="rId14" Type="http://schemas.openxmlformats.org/officeDocument/2006/relationships/image" Target="../media/image41.sv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12.xml"/><Relationship Id="rId16" Type="http://schemas.openxmlformats.org/officeDocument/2006/relationships/image" Target="../media/image56.svg"/><Relationship Id="rId1" Type="http://schemas.openxmlformats.org/officeDocument/2006/relationships/slideLayout" Target="../slideLayouts/slideLayout9.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69.sv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73.svg"/></Relationships>
</file>

<file path=ppt/slides/_rels/slide18.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67.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101.xml"/><Relationship Id="rId4" Type="http://schemas.openxmlformats.org/officeDocument/2006/relationships/image" Target="../media/image84.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88.svg"/></Relationships>
</file>

<file path=ppt/slides/_rels/slide2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23.png"/><Relationship Id="rId7"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24.svg"/><Relationship Id="rId9"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sv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107.sv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youtu.be/qTlTpB1hDqo" TargetMode="External"/><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hyperlink" Target="https://www.acf.hhs.gov/sites/default/files/documents/cb/im2002.pdf" TargetMode="External"/><Relationship Id="rId3" Type="http://schemas.openxmlformats.org/officeDocument/2006/relationships/hyperlink" Target="https://calswec.berkeley.edu/sites/default/files/200_level_assessment_trainee_guide.12.31.2018.pdf" TargetMode="External"/><Relationship Id="rId7" Type="http://schemas.openxmlformats.org/officeDocument/2006/relationships/hyperlink" Target="https://www.childwelfare.gov/resources/parental-substance-use-primer-child-welfare-professionals" TargetMode="External"/><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hyperlink" Target="https://cssp.org/wp-content/uploads/2018/10/Making-the-Link_SOP.pdf" TargetMode="External"/><Relationship Id="rId11" Type="http://schemas.openxmlformats.org/officeDocument/2006/relationships/hyperlink" Target="https://ncsacw.acf.hhs.gov/files/toolkitpackage/misc/toolkit-glossary-508.pdf" TargetMode="External"/><Relationship Id="rId5" Type="http://schemas.openxmlformats.org/officeDocument/2006/relationships/hyperlink" Target="https://www.ndacan.acf.hhs.gov/" TargetMode="External"/><Relationship Id="rId10" Type="http://schemas.openxmlformats.org/officeDocument/2006/relationships/hyperlink" Target="https://eclkc.ohs.acf.hhs.gov/safety-practices/article/tips-keeping-children-safe-developmental-guide" TargetMode="External"/><Relationship Id="rId4" Type="http://schemas.openxmlformats.org/officeDocument/2006/relationships/hyperlink" Target="https://capacity.childwelfare.gov/states/resources/protecting-children-strengthening-families-infographic" TargetMode="External"/><Relationship Id="rId9" Type="http://schemas.openxmlformats.org/officeDocument/2006/relationships/hyperlink" Target="https://ca.sdmdata.org/Definitions/SA/PP"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ncsacw.acf.hhs.gov/files/tips-screening-assessment-508.pdf" TargetMode="External"/><Relationship Id="rId3" Type="http://schemas.openxmlformats.org/officeDocument/2006/relationships/hyperlink" Target="https://ncsacw.acf.hhs.gov/files/drug-testing-brief-1-508.pdf" TargetMode="External"/><Relationship Id="rId7" Type="http://schemas.openxmlformats.org/officeDocument/2006/relationships/hyperlink" Target="https://ncsacw.acf.hhs.gov/files/tips-engagement-families-508.pdf"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hyperlink" Target="https://ncsacw.acf.hhs.gov/files/safety-and-risk-tip-sheet-1.pdf" TargetMode="External"/><Relationship Id="rId5" Type="http://schemas.openxmlformats.org/officeDocument/2006/relationships/hyperlink" Target="https://ncsacw.acf.hhs.gov/files/collaborative-capacity-module-6.pdf" TargetMode="External"/><Relationship Id="rId10" Type="http://schemas.openxmlformats.org/officeDocument/2006/relationships/hyperlink" Target="https://nida.nih.gov/publications/drugs-brains-behavior-science-addiction/treatment-recovery" TargetMode="External"/><Relationship Id="rId4" Type="http://schemas.openxmlformats.org/officeDocument/2006/relationships/hyperlink" Target="https://ncsacw.acf.hhs.gov/files/drug-testing-brief-2-508.pdf" TargetMode="External"/><Relationship Id="rId9" Type="http://schemas.openxmlformats.org/officeDocument/2006/relationships/hyperlink" Target="https://www.youtube.com/watch?v=LW7MP8n-Yw8"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nam10.safelinks.protection.outlook.com/?url=https%3A%2F%2Fncsacw.acf.hhs.gov%2Ffiles%2Fsafety-and-risk-tip-sheet-1.pdf&amp;data=05%7C01%7Cesvoboda%40cffutures.org%7Cedfab2f8eae84d7a69b908daffdfd474%7C651eb30ffce946399a2d9a47e1f7ceea%7C1%7C0%7C638103634062430667%7CUnknown%7CTWFpbGZsb3d8eyJWIjoiMC4wLjAwMDAiLCJQIjoiV2luMzIiLCJBTiI6Ik1haWwiLCJXVCI6Mn0%3D%7C3000%7C%7C%7C&amp;sdata=FOA3Y7dLf%2FTm3xQ1ctX0gSMebhIPs23%2BWQPugwtLayw%3D&amp;reserved=0" TargetMode="External"/><Relationship Id="rId3" Type="http://schemas.openxmlformats.org/officeDocument/2006/relationships/hyperlink" Target="https://www.childwelfare.gov/pubs/issue-briefs/protective-factors/" TargetMode="External"/><Relationship Id="rId7" Type="http://schemas.openxmlformats.org/officeDocument/2006/relationships/hyperlink" Target="https://ncsacw.acf.hhs.gov/files/collaborative-capacity-module-6.pdf" TargetMode="Externa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hyperlink" Target="https://youtu.be/4dNRwlbZD-A" TargetMode="External"/><Relationship Id="rId5" Type="http://schemas.openxmlformats.org/officeDocument/2006/relationships/hyperlink" Target="https://ncsacw.acf.hhs.gov/files/safety-and-risk-tip-sheet-2.pdf" TargetMode="External"/><Relationship Id="rId10" Type="http://schemas.openxmlformats.org/officeDocument/2006/relationships/hyperlink" Target="https://www.youtube.com/watch?v=qg2XtA934rQ" TargetMode="External"/><Relationship Id="rId4" Type="http://schemas.openxmlformats.org/officeDocument/2006/relationships/hyperlink" Target="https://ncsacw.acf.hhs.gov/files/drug-testing-brief-2-508.pdf" TargetMode="External"/><Relationship Id="rId9" Type="http://schemas.openxmlformats.org/officeDocument/2006/relationships/hyperlink" Target="https://www.youtube.com/watch?v=LW7MP8n-Yw8"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6.xml"/><Relationship Id="rId1" Type="http://schemas.openxmlformats.org/officeDocument/2006/relationships/slideLayout" Target="../slideLayouts/slideLayout8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615" b="0" i="0" u="none" strike="noStrike" kern="1200" cap="none" spc="0" normalizeH="0" baseline="0" noProof="0">
              <a:ln>
                <a:noFill/>
              </a:ln>
              <a:solidFill>
                <a:srgbClr val="FFFFFF"/>
              </a:solidFill>
              <a:effectLst/>
              <a:uLnTx/>
              <a:uFillTx/>
              <a:latin typeface="Calibri" panose="020F0502020204030204"/>
              <a:ea typeface="+mn-ea"/>
              <a:cs typeface="+mn-cs"/>
              <a:sym typeface="Helvetica Light"/>
            </a:endParaRPr>
          </a:p>
        </p:txBody>
      </p:sp>
      <p:sp>
        <p:nvSpPr>
          <p:cNvPr id="2" name="Title 1"/>
          <p:cNvSpPr>
            <a:spLocks noGrp="1"/>
          </p:cNvSpPr>
          <p:nvPr>
            <p:ph type="ctrTitle"/>
          </p:nvPr>
        </p:nvSpPr>
        <p:spPr>
          <a:xfrm>
            <a:off x="533400" y="1122363"/>
            <a:ext cx="10617200" cy="2387600"/>
          </a:xfrm>
        </p:spPr>
        <p:txBody>
          <a:bodyPr>
            <a:noAutofit/>
          </a:bodyPr>
          <a:lstStyle/>
          <a:p>
            <a:r>
              <a:rPr lang="en-US" dirty="0"/>
              <a:t>Module 5: </a:t>
            </a:r>
            <a:br>
              <a:rPr lang="en-US" dirty="0"/>
            </a:br>
            <a:r>
              <a:rPr lang="en-US" dirty="0"/>
              <a:t>Case Planning Considerations </a:t>
            </a:r>
            <a:br>
              <a:rPr lang="en-US" dirty="0"/>
            </a:br>
            <a:r>
              <a:rPr lang="en-US" dirty="0"/>
              <a:t>for Families Affected by Parental</a:t>
            </a:r>
            <a:br>
              <a:rPr lang="en-US" dirty="0"/>
            </a:br>
            <a:r>
              <a:rPr lang="en-US" dirty="0"/>
              <a:t>Substance Use &amp; Co-Occurring Disorders</a:t>
            </a:r>
          </a:p>
        </p:txBody>
      </p:sp>
      <p:sp>
        <p:nvSpPr>
          <p:cNvPr id="3" name="Subtitle 2"/>
          <p:cNvSpPr>
            <a:spLocks noGrp="1"/>
          </p:cNvSpPr>
          <p:nvPr>
            <p:ph type="subTitle" idx="1"/>
          </p:nvPr>
        </p:nvSpPr>
        <p:spPr>
          <a:xfrm>
            <a:off x="1524000" y="3602038"/>
            <a:ext cx="9144000" cy="715962"/>
          </a:xfrm>
        </p:spPr>
        <p:txBody>
          <a:bodyPr>
            <a:normAutofit/>
          </a:bodyPr>
          <a:lstStyle/>
          <a:p>
            <a:r>
              <a:rPr lang="en-US" sz="3200" dirty="0"/>
              <a:t>Child Welfare Training Toolkit</a:t>
            </a:r>
            <a:endParaRPr lang="en-US" dirty="0"/>
          </a:p>
        </p:txBody>
      </p:sp>
      <p:pic>
        <p:nvPicPr>
          <p:cNvPr id="4" name="Picture 3" descr="National Center on Substance Abuse and Child Welfare logo">
            <a:extLst>
              <a:ext uri="{FF2B5EF4-FFF2-40B4-BE49-F238E27FC236}">
                <a16:creationId xmlns:a16="http://schemas.microsoft.com/office/drawing/2014/main" id="{A3FA2E06-C357-27AD-230E-CA817512698A}"/>
              </a:ext>
            </a:extLst>
          </p:cNvPr>
          <p:cNvPicPr>
            <a:picLocks noChangeAspect="1"/>
          </p:cNvPicPr>
          <p:nvPr/>
        </p:nvPicPr>
        <p:blipFill>
          <a:blip r:embed="rId3"/>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215943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A2B41-8571-EDF0-8468-4D51A8F56EAE}"/>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53012A76-D5A8-AABB-BFE3-F754D3D2CF82}"/>
              </a:ext>
              <a:ext uri="{C183D7F6-B498-43B3-948B-1728B52AA6E4}">
                <adec:decorative xmlns:adec="http://schemas.microsoft.com/office/drawing/2017/decorative" val="1"/>
              </a:ext>
            </a:extLst>
          </p:cNvPr>
          <p:cNvSpPr/>
          <p:nvPr/>
        </p:nvSpPr>
        <p:spPr>
          <a:xfrm>
            <a:off x="6287195" y="4987339"/>
            <a:ext cx="2250042" cy="1368230"/>
          </a:xfrm>
          <a:prstGeom prst="rect">
            <a:avLst/>
          </a:prstGeom>
          <a:solidFill>
            <a:schemeClr val="accent5">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B33DEC-B02B-A8AD-C59D-9F9F572C9D5D}"/>
              </a:ext>
              <a:ext uri="{C183D7F6-B498-43B3-948B-1728B52AA6E4}">
                <adec:decorative xmlns:adec="http://schemas.microsoft.com/office/drawing/2017/decorative" val="1"/>
              </a:ext>
            </a:extLst>
          </p:cNvPr>
          <p:cNvSpPr/>
          <p:nvPr/>
        </p:nvSpPr>
        <p:spPr>
          <a:xfrm>
            <a:off x="6287195" y="3283950"/>
            <a:ext cx="2250042" cy="1338313"/>
          </a:xfrm>
          <a:prstGeom prst="rect">
            <a:avLst/>
          </a:prstGeom>
          <a:solidFill>
            <a:schemeClr val="accent3">
              <a:lumMod val="75000"/>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95D1C8-6E36-3D37-975C-33A35285B4B9}"/>
              </a:ext>
              <a:ext uri="{C183D7F6-B498-43B3-948B-1728B52AA6E4}">
                <adec:decorative xmlns:adec="http://schemas.microsoft.com/office/drawing/2017/decorative" val="1"/>
              </a:ext>
            </a:extLst>
          </p:cNvPr>
          <p:cNvSpPr/>
          <p:nvPr/>
        </p:nvSpPr>
        <p:spPr>
          <a:xfrm>
            <a:off x="6287195" y="1640891"/>
            <a:ext cx="2250042" cy="1368230"/>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BD8C59-51B0-FD1A-58F6-AFBB87D5CA89}"/>
              </a:ext>
              <a:ext uri="{C183D7F6-B498-43B3-948B-1728B52AA6E4}">
                <adec:decorative xmlns:adec="http://schemas.microsoft.com/office/drawing/2017/decorative" val="1"/>
              </a:ext>
            </a:extLst>
          </p:cNvPr>
          <p:cNvSpPr/>
          <p:nvPr/>
        </p:nvSpPr>
        <p:spPr>
          <a:xfrm>
            <a:off x="438149" y="4990710"/>
            <a:ext cx="2250042" cy="1368230"/>
          </a:xfrm>
          <a:prstGeom prst="rect">
            <a:avLst/>
          </a:prstGeom>
          <a:solidFill>
            <a:schemeClr val="accent4">
              <a:lumMod val="75000"/>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B9D9D4-7067-CF83-D9F3-BE986B511AA0}"/>
              </a:ext>
              <a:ext uri="{C183D7F6-B498-43B3-948B-1728B52AA6E4}">
                <adec:decorative xmlns:adec="http://schemas.microsoft.com/office/drawing/2017/decorative" val="1"/>
              </a:ext>
            </a:extLst>
          </p:cNvPr>
          <p:cNvSpPr/>
          <p:nvPr/>
        </p:nvSpPr>
        <p:spPr>
          <a:xfrm>
            <a:off x="438149" y="3263180"/>
            <a:ext cx="2326241" cy="1371601"/>
          </a:xfrm>
          <a:prstGeom prst="rect">
            <a:avLst/>
          </a:prstGeom>
          <a:solidFill>
            <a:schemeClr val="accent2">
              <a:lumMod val="75000"/>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A710C3C-1306-509F-878B-C436915156E1}"/>
              </a:ext>
              <a:ext uri="{C183D7F6-B498-43B3-948B-1728B52AA6E4}">
                <adec:decorative xmlns:adec="http://schemas.microsoft.com/office/drawing/2017/decorative" val="1"/>
              </a:ext>
            </a:extLst>
          </p:cNvPr>
          <p:cNvSpPr/>
          <p:nvPr/>
        </p:nvSpPr>
        <p:spPr>
          <a:xfrm>
            <a:off x="438150" y="1640889"/>
            <a:ext cx="2326241" cy="1371601"/>
          </a:xfrm>
          <a:prstGeom prst="rect">
            <a:avLst/>
          </a:prstGeom>
          <a:solidFill>
            <a:schemeClr val="accent2">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8B5BA8F-8B03-AFBD-D22A-92737B8F08D9}"/>
              </a:ext>
            </a:extLst>
          </p:cNvPr>
          <p:cNvSpPr>
            <a:spLocks noGrp="1"/>
          </p:cNvSpPr>
          <p:nvPr>
            <p:ph type="title"/>
          </p:nvPr>
        </p:nvSpPr>
        <p:spPr>
          <a:xfrm>
            <a:off x="0" y="0"/>
            <a:ext cx="12191999" cy="1216152"/>
          </a:xfrm>
        </p:spPr>
        <p:txBody>
          <a:bodyPr/>
          <a:lstStyle/>
          <a:p>
            <a:r>
              <a:rPr lang="en-US" dirty="0"/>
              <a:t>Potential Indicators to Support Your </a:t>
            </a:r>
            <a:br>
              <a:rPr lang="en-US" dirty="0"/>
            </a:br>
            <a:r>
              <a:rPr lang="en-US" dirty="0"/>
              <a:t>Assessment of the Home Environment</a:t>
            </a:r>
          </a:p>
        </p:txBody>
      </p:sp>
      <p:sp>
        <p:nvSpPr>
          <p:cNvPr id="4" name="Content Placeholder 3">
            <a:extLst>
              <a:ext uri="{FF2B5EF4-FFF2-40B4-BE49-F238E27FC236}">
                <a16:creationId xmlns:a16="http://schemas.microsoft.com/office/drawing/2014/main" id="{3CD39140-6C06-8C63-CDB4-52437432903C}"/>
              </a:ext>
            </a:extLst>
          </p:cNvPr>
          <p:cNvSpPr>
            <a:spLocks noGrp="1"/>
          </p:cNvSpPr>
          <p:nvPr>
            <p:ph idx="1"/>
          </p:nvPr>
        </p:nvSpPr>
        <p:spPr>
          <a:xfrm flipH="1">
            <a:off x="1801717" y="1640891"/>
            <a:ext cx="4103090" cy="1371600"/>
          </a:xfrm>
          <a:prstGeom prst="homePlate">
            <a:avLst/>
          </a:prstGeom>
          <a:gradFill>
            <a:gsLst>
              <a:gs pos="0">
                <a:srgbClr val="2B809A">
                  <a:hueOff val="0"/>
                  <a:satOff val="0"/>
                  <a:lumOff val="0"/>
                  <a:alphaOff val="0"/>
                  <a:satMod val="103000"/>
                  <a:lumMod val="102000"/>
                  <a:tint val="94000"/>
                </a:srgbClr>
              </a:gs>
              <a:gs pos="50000">
                <a:srgbClr val="2B809A">
                  <a:hueOff val="0"/>
                  <a:satOff val="0"/>
                  <a:lumOff val="0"/>
                  <a:alphaOff val="0"/>
                  <a:satMod val="110000"/>
                  <a:lumMod val="100000"/>
                  <a:shade val="100000"/>
                </a:srgbClr>
              </a:gs>
              <a:gs pos="100000">
                <a:srgbClr val="2B809A">
                  <a:hueOff val="0"/>
                  <a:satOff val="0"/>
                  <a:lumOff val="0"/>
                  <a:alphaOff val="0"/>
                  <a:lumMod val="99000"/>
                  <a:satMod val="120000"/>
                  <a:shade val="78000"/>
                </a:srgbClr>
              </a:gs>
            </a:gsLst>
            <a:lin ang="5400000" scaled="0"/>
          </a:gradFill>
          <a:scene3d>
            <a:camera prst="orthographicFront"/>
            <a:lightRig rig="threePt" dir="t"/>
          </a:scene3d>
          <a:sp3d>
            <a:bevelT/>
          </a:sp3d>
        </p:spPr>
        <p:txBody>
          <a:bodyPr lIns="365760" rIns="365760" anchor="ctr" anchorCtr="0"/>
          <a:lstStyle/>
          <a:p>
            <a:pPr algn="r"/>
            <a:r>
              <a:rPr lang="en-US" sz="2700" kern="0" dirty="0">
                <a:solidFill>
                  <a:schemeClr val="bg1"/>
                </a:solidFill>
                <a:cs typeface="Calibri" panose="020F0502020204030204" pitchFamily="34" charset="0"/>
              </a:rPr>
              <a:t>Home conditions</a:t>
            </a:r>
          </a:p>
        </p:txBody>
      </p:sp>
      <p:sp>
        <p:nvSpPr>
          <p:cNvPr id="9" name="Content Placeholder 8">
            <a:extLst>
              <a:ext uri="{FF2B5EF4-FFF2-40B4-BE49-F238E27FC236}">
                <a16:creationId xmlns:a16="http://schemas.microsoft.com/office/drawing/2014/main" id="{99DF37FD-B826-9977-C482-A0C6E707F046}"/>
              </a:ext>
            </a:extLst>
          </p:cNvPr>
          <p:cNvSpPr>
            <a:spLocks noGrp="1"/>
          </p:cNvSpPr>
          <p:nvPr>
            <p:ph sz="quarter" idx="15"/>
          </p:nvPr>
        </p:nvSpPr>
        <p:spPr>
          <a:xfrm flipH="1">
            <a:off x="1801717" y="3266551"/>
            <a:ext cx="4103090" cy="1371600"/>
          </a:xfrm>
          <a:prstGeom prst="homePlate">
            <a:avLst/>
          </a:prstGeom>
          <a:solidFill>
            <a:schemeClr val="accent2">
              <a:lumMod val="75000"/>
            </a:schemeClr>
          </a:solidFill>
          <a:scene3d>
            <a:camera prst="orthographicFront"/>
            <a:lightRig rig="threePt" dir="t"/>
          </a:scene3d>
          <a:sp3d>
            <a:bevelT/>
          </a:sp3d>
        </p:spPr>
        <p:txBody>
          <a:bodyPr lIns="0" rIns="274320" anchor="ctr" anchorCtr="0"/>
          <a:lstStyle/>
          <a:p>
            <a:pPr marL="0" indent="0" algn="r">
              <a:buNone/>
            </a:pPr>
            <a:r>
              <a:rPr lang="en-US" sz="2700">
                <a:solidFill>
                  <a:schemeClr val="bg1"/>
                </a:solidFill>
              </a:rPr>
              <a:t>Safe storage of controlled substances</a:t>
            </a:r>
          </a:p>
        </p:txBody>
      </p:sp>
      <p:sp>
        <p:nvSpPr>
          <p:cNvPr id="14" name="Content Placeholder 13">
            <a:extLst>
              <a:ext uri="{FF2B5EF4-FFF2-40B4-BE49-F238E27FC236}">
                <a16:creationId xmlns:a16="http://schemas.microsoft.com/office/drawing/2014/main" id="{6297B201-12EC-A085-0ADB-DAE1793061AF}"/>
              </a:ext>
            </a:extLst>
          </p:cNvPr>
          <p:cNvSpPr>
            <a:spLocks noGrp="1"/>
          </p:cNvSpPr>
          <p:nvPr>
            <p:ph sz="quarter" idx="20"/>
          </p:nvPr>
        </p:nvSpPr>
        <p:spPr>
          <a:xfrm flipH="1">
            <a:off x="1801716" y="4987339"/>
            <a:ext cx="4103090" cy="1371600"/>
          </a:xfrm>
          <a:prstGeom prst="homePlate">
            <a:avLst/>
          </a:prstGeom>
          <a:solidFill>
            <a:schemeClr val="accent4">
              <a:lumMod val="75000"/>
            </a:schemeClr>
          </a:solidFill>
          <a:scene3d>
            <a:camera prst="orthographicFront"/>
            <a:lightRig rig="threePt" dir="t"/>
          </a:scene3d>
          <a:sp3d>
            <a:bevelT/>
          </a:sp3d>
        </p:spPr>
        <p:txBody>
          <a:bodyPr lIns="365760" rIns="365760" anchor="ctr" anchorCtr="0"/>
          <a:lstStyle/>
          <a:p>
            <a:pPr marL="0" indent="0" algn="r">
              <a:buNone/>
            </a:pPr>
            <a:r>
              <a:rPr lang="en-US" sz="2700" kern="0">
                <a:solidFill>
                  <a:prstClr val="white"/>
                </a:solidFill>
                <a:cs typeface="Calibri" panose="020F0502020204030204" pitchFamily="34" charset="0"/>
              </a:rPr>
              <a:t>Drug paraphernalia</a:t>
            </a:r>
            <a:br>
              <a:rPr lang="en-US" sz="2700" kern="0">
                <a:solidFill>
                  <a:prstClr val="white"/>
                </a:solidFill>
                <a:cs typeface="Calibri" panose="020F0502020204030204" pitchFamily="34" charset="0"/>
              </a:rPr>
            </a:br>
            <a:r>
              <a:rPr lang="en-US" sz="2700" kern="0">
                <a:solidFill>
                  <a:prstClr val="white"/>
                </a:solidFill>
                <a:cs typeface="Calibri" panose="020F0502020204030204" pitchFamily="34" charset="0"/>
              </a:rPr>
              <a:t>in the home</a:t>
            </a:r>
          </a:p>
        </p:txBody>
      </p:sp>
      <p:sp>
        <p:nvSpPr>
          <p:cNvPr id="5" name="Content Placeholder 4">
            <a:extLst>
              <a:ext uri="{FF2B5EF4-FFF2-40B4-BE49-F238E27FC236}">
                <a16:creationId xmlns:a16="http://schemas.microsoft.com/office/drawing/2014/main" id="{FF6B392E-E953-6754-F87E-A420534B0B6C}"/>
              </a:ext>
            </a:extLst>
          </p:cNvPr>
          <p:cNvSpPr>
            <a:spLocks noGrp="1"/>
          </p:cNvSpPr>
          <p:nvPr>
            <p:ph sz="quarter" idx="11"/>
          </p:nvPr>
        </p:nvSpPr>
        <p:spPr>
          <a:xfrm flipH="1">
            <a:off x="7647894" y="1640891"/>
            <a:ext cx="4105656" cy="1371600"/>
          </a:xfrm>
          <a:prstGeom prst="homePlate">
            <a:avLst/>
          </a:prstGeom>
          <a:solidFill>
            <a:schemeClr val="accent1"/>
          </a:solidFill>
          <a:scene3d>
            <a:camera prst="orthographicFront"/>
            <a:lightRig rig="threePt" dir="t"/>
          </a:scene3d>
          <a:sp3d>
            <a:bevelT/>
          </a:sp3d>
        </p:spPr>
        <p:txBody>
          <a:bodyPr lIns="365760" rIns="365760" anchor="ctr" anchorCtr="0"/>
          <a:lstStyle/>
          <a:p>
            <a:pPr marL="0" indent="0" algn="r">
              <a:buNone/>
            </a:pPr>
            <a:r>
              <a:rPr lang="en-US" sz="2700" kern="0">
                <a:solidFill>
                  <a:prstClr val="white"/>
                </a:solidFill>
                <a:cs typeface="Calibri" panose="020F0502020204030204" pitchFamily="34" charset="0"/>
              </a:rPr>
              <a:t>Safe sleep space</a:t>
            </a:r>
          </a:p>
        </p:txBody>
      </p:sp>
      <p:sp>
        <p:nvSpPr>
          <p:cNvPr id="10" name="Content Placeholder 9">
            <a:extLst>
              <a:ext uri="{FF2B5EF4-FFF2-40B4-BE49-F238E27FC236}">
                <a16:creationId xmlns:a16="http://schemas.microsoft.com/office/drawing/2014/main" id="{DA6B7573-CBB6-591C-5D35-47927E0FD43A}"/>
              </a:ext>
            </a:extLst>
          </p:cNvPr>
          <p:cNvSpPr>
            <a:spLocks noGrp="1"/>
          </p:cNvSpPr>
          <p:nvPr>
            <p:ph sz="quarter" idx="16"/>
          </p:nvPr>
        </p:nvSpPr>
        <p:spPr>
          <a:xfrm flipH="1">
            <a:off x="7647894" y="3283949"/>
            <a:ext cx="4105656" cy="1338313"/>
          </a:xfrm>
          <a:prstGeom prst="homePlate">
            <a:avLst/>
          </a:prstGeom>
          <a:solidFill>
            <a:schemeClr val="accent3">
              <a:lumMod val="75000"/>
            </a:schemeClr>
          </a:solidFill>
          <a:scene3d>
            <a:camera prst="orthographicFront"/>
            <a:lightRig rig="threePt" dir="t"/>
          </a:scene3d>
          <a:sp3d>
            <a:bevelT/>
          </a:sp3d>
        </p:spPr>
        <p:txBody>
          <a:bodyPr lIns="365760" rIns="365760" anchor="ctr" anchorCtr="0"/>
          <a:lstStyle/>
          <a:p>
            <a:pPr marL="0" indent="0" algn="r">
              <a:buNone/>
            </a:pPr>
            <a:r>
              <a:rPr lang="en-US" sz="2700" kern="0">
                <a:solidFill>
                  <a:prstClr val="white"/>
                </a:solidFill>
                <a:cs typeface="Calibri" panose="020F0502020204030204" pitchFamily="34" charset="0"/>
              </a:rPr>
              <a:t>Safety hazards</a:t>
            </a:r>
          </a:p>
        </p:txBody>
      </p:sp>
      <p:sp>
        <p:nvSpPr>
          <p:cNvPr id="15" name="Content Placeholder 14">
            <a:extLst>
              <a:ext uri="{FF2B5EF4-FFF2-40B4-BE49-F238E27FC236}">
                <a16:creationId xmlns:a16="http://schemas.microsoft.com/office/drawing/2014/main" id="{DFCA2F15-FCE1-60EA-D9C8-CC6035634145}"/>
              </a:ext>
            </a:extLst>
          </p:cNvPr>
          <p:cNvSpPr>
            <a:spLocks noGrp="1"/>
          </p:cNvSpPr>
          <p:nvPr>
            <p:ph sz="quarter" idx="21"/>
          </p:nvPr>
        </p:nvSpPr>
        <p:spPr>
          <a:xfrm flipH="1">
            <a:off x="7648194" y="4987339"/>
            <a:ext cx="4105656" cy="1371600"/>
          </a:xfrm>
          <a:prstGeom prst="homePlate">
            <a:avLst/>
          </a:prstGeom>
          <a:solidFill>
            <a:schemeClr val="accent5"/>
          </a:solidFill>
          <a:scene3d>
            <a:camera prst="orthographicFront"/>
            <a:lightRig rig="threePt" dir="t"/>
          </a:scene3d>
          <a:sp3d>
            <a:bevelT/>
          </a:sp3d>
        </p:spPr>
        <p:txBody>
          <a:bodyPr lIns="91440" rIns="274320" anchor="ctr" anchorCtr="0"/>
          <a:lstStyle/>
          <a:p>
            <a:pPr marL="0" indent="0" algn="r">
              <a:buNone/>
            </a:pPr>
            <a:r>
              <a:rPr lang="en-US" sz="2700" kern="0">
                <a:solidFill>
                  <a:prstClr val="white"/>
                </a:solidFill>
                <a:cs typeface="Calibri" panose="020F0502020204030204" pitchFamily="34" charset="0"/>
              </a:rPr>
              <a:t>Changes in home conditions that weren’t there before</a:t>
            </a:r>
          </a:p>
        </p:txBody>
      </p:sp>
      <p:sp>
        <p:nvSpPr>
          <p:cNvPr id="30" name="Oval 29">
            <a:extLst>
              <a:ext uri="{FF2B5EF4-FFF2-40B4-BE49-F238E27FC236}">
                <a16:creationId xmlns:a16="http://schemas.microsoft.com/office/drawing/2014/main" id="{28DE94F2-A0F0-F68E-EF9A-A25F8C59EF82}"/>
              </a:ext>
              <a:ext uri="{C183D7F6-B498-43B3-948B-1728B52AA6E4}">
                <adec:decorative xmlns:adec="http://schemas.microsoft.com/office/drawing/2017/decorative" val="1"/>
              </a:ext>
            </a:extLst>
          </p:cNvPr>
          <p:cNvSpPr/>
          <p:nvPr/>
        </p:nvSpPr>
        <p:spPr>
          <a:xfrm>
            <a:off x="515232" y="1641987"/>
            <a:ext cx="1209403" cy="1209403"/>
          </a:xfrm>
          <a:prstGeom prst="ellipse">
            <a:avLst/>
          </a:prstGeom>
          <a:blipFill>
            <a:blip r:embed="rId3">
              <a:extLst>
                <a:ext uri="{96DAC541-7B7A-43D3-8B79-37D633B846F1}">
                  <asvg:svgBlip xmlns:asvg="http://schemas.microsoft.com/office/drawing/2016/SVG/main" r:embed="rId4"/>
                </a:ext>
              </a:extLst>
            </a:blip>
            <a:srcRect/>
            <a:stretch>
              <a:fillRect/>
            </a:stretch>
          </a:blip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Segoe UI"/>
              <a:ea typeface="+mn-ea"/>
              <a:cs typeface="+mn-cs"/>
            </a:endParaRPr>
          </a:p>
        </p:txBody>
      </p:sp>
      <p:sp>
        <p:nvSpPr>
          <p:cNvPr id="27" name="Oval 26">
            <a:extLst>
              <a:ext uri="{FF2B5EF4-FFF2-40B4-BE49-F238E27FC236}">
                <a16:creationId xmlns:a16="http://schemas.microsoft.com/office/drawing/2014/main" id="{827C8FDE-0C43-9000-6351-B49D959268C2}"/>
              </a:ext>
              <a:ext uri="{C183D7F6-B498-43B3-948B-1728B52AA6E4}">
                <adec:decorative xmlns:adec="http://schemas.microsoft.com/office/drawing/2017/decorative" val="1"/>
              </a:ext>
            </a:extLst>
          </p:cNvPr>
          <p:cNvSpPr/>
          <p:nvPr/>
        </p:nvSpPr>
        <p:spPr>
          <a:xfrm>
            <a:off x="6388401" y="1688846"/>
            <a:ext cx="1209403" cy="1209403"/>
          </a:xfrm>
          <a:prstGeom prst="ellipse">
            <a:avLst/>
          </a:prstGeom>
          <a:blipFill>
            <a:blip r:embed="rId5">
              <a:extLst>
                <a:ext uri="{96DAC541-7B7A-43D3-8B79-37D633B846F1}">
                  <asvg:svgBlip xmlns:asvg="http://schemas.microsoft.com/office/drawing/2016/SVG/main" r:embed="rId6"/>
                </a:ext>
              </a:extLst>
            </a:blip>
            <a:srcRect/>
            <a:stretch>
              <a:fillRect/>
            </a:stretch>
          </a:blip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Segoe UI"/>
              <a:ea typeface="+mn-ea"/>
              <a:cs typeface="+mn-cs"/>
            </a:endParaRPr>
          </a:p>
        </p:txBody>
      </p:sp>
      <p:sp>
        <p:nvSpPr>
          <p:cNvPr id="25" name="Oval 24">
            <a:extLst>
              <a:ext uri="{FF2B5EF4-FFF2-40B4-BE49-F238E27FC236}">
                <a16:creationId xmlns:a16="http://schemas.microsoft.com/office/drawing/2014/main" id="{7E7747F7-3D3D-1990-B859-492B013D3B5A}"/>
              </a:ext>
              <a:ext uri="{C183D7F6-B498-43B3-948B-1728B52AA6E4}">
                <adec:decorative xmlns:adec="http://schemas.microsoft.com/office/drawing/2017/decorative" val="1"/>
              </a:ext>
            </a:extLst>
          </p:cNvPr>
          <p:cNvSpPr/>
          <p:nvPr/>
        </p:nvSpPr>
        <p:spPr>
          <a:xfrm>
            <a:off x="515231" y="3386515"/>
            <a:ext cx="1209403" cy="1209403"/>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Segoe UI"/>
              <a:ea typeface="+mn-ea"/>
              <a:cs typeface="+mn-cs"/>
            </a:endParaRPr>
          </a:p>
        </p:txBody>
      </p:sp>
      <p:sp>
        <p:nvSpPr>
          <p:cNvPr id="28" name="Oval 27">
            <a:extLst>
              <a:ext uri="{FF2B5EF4-FFF2-40B4-BE49-F238E27FC236}">
                <a16:creationId xmlns:a16="http://schemas.microsoft.com/office/drawing/2014/main" id="{726FB75B-DFB3-91DB-2467-3C0C464530E5}"/>
              </a:ext>
              <a:ext uri="{C183D7F6-B498-43B3-948B-1728B52AA6E4}">
                <adec:decorative xmlns:adec="http://schemas.microsoft.com/office/drawing/2017/decorative" val="1"/>
              </a:ext>
            </a:extLst>
          </p:cNvPr>
          <p:cNvSpPr/>
          <p:nvPr/>
        </p:nvSpPr>
        <p:spPr>
          <a:xfrm>
            <a:off x="6420299" y="3344280"/>
            <a:ext cx="1209403" cy="1209403"/>
          </a:xfrm>
          <a:prstGeom prst="ellipse">
            <a:avLst/>
          </a:prstGeom>
          <a:blipFill>
            <a:blip r:embed="rId9">
              <a:extLst>
                <a:ext uri="{96DAC541-7B7A-43D3-8B79-37D633B846F1}">
                  <asvg:svgBlip xmlns:asvg="http://schemas.microsoft.com/office/drawing/2016/SVG/main" r:embed="rId10"/>
                </a:ext>
              </a:extLst>
            </a:blip>
            <a:srcRect/>
            <a:stretch>
              <a:fillRect/>
            </a:stretch>
          </a:blip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Segoe UI"/>
              <a:ea typeface="+mn-ea"/>
              <a:cs typeface="+mn-cs"/>
            </a:endParaRPr>
          </a:p>
        </p:txBody>
      </p:sp>
      <p:sp>
        <p:nvSpPr>
          <p:cNvPr id="26" name="Oval 25">
            <a:extLst>
              <a:ext uri="{FF2B5EF4-FFF2-40B4-BE49-F238E27FC236}">
                <a16:creationId xmlns:a16="http://schemas.microsoft.com/office/drawing/2014/main" id="{814A1AC4-2450-D46A-1420-E7BD3F1F184C}"/>
              </a:ext>
              <a:ext uri="{C183D7F6-B498-43B3-948B-1728B52AA6E4}">
                <adec:decorative xmlns:adec="http://schemas.microsoft.com/office/drawing/2017/decorative" val="1"/>
              </a:ext>
            </a:extLst>
          </p:cNvPr>
          <p:cNvSpPr/>
          <p:nvPr/>
        </p:nvSpPr>
        <p:spPr>
          <a:xfrm>
            <a:off x="515232" y="5149536"/>
            <a:ext cx="1209403" cy="1209403"/>
          </a:xfrm>
          <a:prstGeom prst="ellipse">
            <a:avLst/>
          </a:prstGeom>
          <a:blipFill>
            <a:blip r:embed="rId11">
              <a:extLst>
                <a:ext uri="{96DAC541-7B7A-43D3-8B79-37D633B846F1}">
                  <asvg:svgBlip xmlns:asvg="http://schemas.microsoft.com/office/drawing/2016/SVG/main" r:embed="rId12"/>
                </a:ext>
              </a:extLst>
            </a:blip>
            <a:srcRect/>
            <a:stretch>
              <a:fillRect/>
            </a:stretch>
          </a:blip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Segoe UI"/>
              <a:ea typeface="+mn-ea"/>
              <a:cs typeface="+mn-cs"/>
            </a:endParaRPr>
          </a:p>
        </p:txBody>
      </p:sp>
      <p:sp>
        <p:nvSpPr>
          <p:cNvPr id="29" name="Oval 28">
            <a:extLst>
              <a:ext uri="{FF2B5EF4-FFF2-40B4-BE49-F238E27FC236}">
                <a16:creationId xmlns:a16="http://schemas.microsoft.com/office/drawing/2014/main" id="{759704C0-64C0-D304-C897-6C1787844A32}"/>
              </a:ext>
              <a:ext uri="{C183D7F6-B498-43B3-948B-1728B52AA6E4}">
                <adec:decorative xmlns:adec="http://schemas.microsoft.com/office/drawing/2017/decorative" val="1"/>
              </a:ext>
            </a:extLst>
          </p:cNvPr>
          <p:cNvSpPr>
            <a:spLocks/>
          </p:cNvSpPr>
          <p:nvPr/>
        </p:nvSpPr>
        <p:spPr>
          <a:xfrm>
            <a:off x="6430929" y="5101581"/>
            <a:ext cx="1209403" cy="1209403"/>
          </a:xfrm>
          <a:prstGeom prst="ellipse">
            <a:avLst/>
          </a:prstGeom>
          <a:blipFill>
            <a:blip r:embed="rId13">
              <a:extLst>
                <a:ext uri="{96DAC541-7B7A-43D3-8B79-37D633B846F1}">
                  <asvg:svgBlip xmlns:asvg="http://schemas.microsoft.com/office/drawing/2016/SVG/main" r:embed="rId14"/>
                </a:ext>
              </a:extLst>
            </a:blip>
            <a:srcRect/>
            <a:stretch>
              <a:fillRect/>
            </a:stretch>
          </a:blip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hueOff val="0"/>
                  <a:satOff val="0"/>
                  <a:lumOff val="0"/>
                  <a:alphaOff val="0"/>
                </a:prstClr>
              </a:solidFill>
              <a:effectLst/>
              <a:uLnTx/>
              <a:uFillTx/>
              <a:latin typeface="Segoe UI"/>
              <a:ea typeface="+mn-ea"/>
              <a:cs typeface="+mn-cs"/>
            </a:endParaRPr>
          </a:p>
        </p:txBody>
      </p:sp>
    </p:spTree>
    <p:extLst>
      <p:ext uri="{BB962C8B-B14F-4D97-AF65-F5344CB8AC3E}">
        <p14:creationId xmlns:p14="http://schemas.microsoft.com/office/powerpoint/2010/main" val="3178278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4109214" y="0"/>
            <a:ext cx="8082786" cy="2210244"/>
          </a:xfrm>
        </p:spPr>
        <p:txBody>
          <a:bodyPr/>
          <a:lstStyle/>
          <a:p>
            <a:pPr>
              <a:lnSpc>
                <a:spcPct val="100000"/>
              </a:lnSpc>
            </a:pPr>
            <a:r>
              <a:rPr lang="en-US" sz="4000" dirty="0"/>
              <a:t>Considerations for </a:t>
            </a:r>
            <a:br>
              <a:rPr lang="en-US" sz="4000" dirty="0"/>
            </a:br>
            <a:r>
              <a:rPr lang="en-US" sz="4000" dirty="0"/>
              <a:t>Assessing Child Safety</a:t>
            </a:r>
          </a:p>
        </p:txBody>
      </p:sp>
      <p:pic>
        <p:nvPicPr>
          <p:cNvPr id="28" name="Picture Placeholder 27" descr="Toddler walks forward while holding hands with his parent.">
            <a:extLst>
              <a:ext uri="{FF2B5EF4-FFF2-40B4-BE49-F238E27FC236}">
                <a16:creationId xmlns:a16="http://schemas.microsoft.com/office/drawing/2014/main" id="{1CACF952-5409-178D-1F7C-A9F0C0AE88B2}"/>
              </a:ext>
            </a:extLst>
          </p:cNvPr>
          <p:cNvPicPr>
            <a:picLocks noGrp="1" noChangeAspect="1"/>
          </p:cNvPicPr>
          <p:nvPr>
            <p:ph type="pic" sz="quarter" idx="10"/>
          </p:nvPr>
        </p:nvPicPr>
        <p:blipFill rotWithShape="1">
          <a:blip r:embed="rId3"/>
          <a:srcRect l="120" t="6512" r="-120" b="6953"/>
          <a:stretch/>
        </p:blipFill>
        <p:spPr>
          <a:xfrm>
            <a:off x="0" y="0"/>
            <a:ext cx="4109213" cy="6858000"/>
          </a:xfrm>
          <a:effectLst>
            <a:outerShdw blurRad="50800" dist="38100" algn="l" rotWithShape="0">
              <a:prstClr val="black">
                <a:alpha val="40000"/>
              </a:prstClr>
            </a:outerShdw>
          </a:effectLst>
        </p:spPr>
      </p:pic>
      <p:sp>
        <p:nvSpPr>
          <p:cNvPr id="14" name="Content Placeholder 13">
            <a:extLst>
              <a:ext uri="{FF2B5EF4-FFF2-40B4-BE49-F238E27FC236}">
                <a16:creationId xmlns:a16="http://schemas.microsoft.com/office/drawing/2014/main" id="{1AFC55F8-8751-A36E-062C-7A10770DC3CA}"/>
              </a:ext>
            </a:extLst>
          </p:cNvPr>
          <p:cNvSpPr>
            <a:spLocks noGrp="1"/>
          </p:cNvSpPr>
          <p:nvPr>
            <p:ph sz="quarter" idx="12"/>
          </p:nvPr>
        </p:nvSpPr>
        <p:spPr>
          <a:xfrm>
            <a:off x="4354542" y="2692704"/>
            <a:ext cx="3574808" cy="1554480"/>
          </a:xfrm>
          <a:solidFill>
            <a:schemeClr val="accent1"/>
          </a:solidFill>
          <a:ln w="6350">
            <a:noFill/>
          </a:ln>
        </p:spPr>
        <p:txBody>
          <a:bodyPr/>
          <a:lstStyle/>
          <a:p>
            <a:pPr marL="0" indent="0" algn="ctr">
              <a:lnSpc>
                <a:spcPct val="100000"/>
              </a:lnSpc>
              <a:spcBef>
                <a:spcPts val="0"/>
              </a:spcBef>
              <a:buNone/>
            </a:pPr>
            <a:r>
              <a:rPr lang="en-US" sz="4000" b="1">
                <a:solidFill>
                  <a:schemeClr val="bg1"/>
                </a:solidFill>
              </a:rPr>
              <a:t>age</a:t>
            </a:r>
          </a:p>
          <a:p>
            <a:pPr marL="0" indent="0" algn="ctr">
              <a:lnSpc>
                <a:spcPct val="100000"/>
              </a:lnSpc>
              <a:spcBef>
                <a:spcPts val="0"/>
              </a:spcBef>
              <a:buNone/>
            </a:pPr>
            <a:r>
              <a:rPr lang="en-US" sz="2400">
                <a:solidFill>
                  <a:schemeClr val="bg1"/>
                </a:solidFill>
              </a:rPr>
              <a:t>of the child</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sz="quarter" idx="13"/>
          </p:nvPr>
        </p:nvSpPr>
        <p:spPr>
          <a:xfrm>
            <a:off x="8343642" y="2692704"/>
            <a:ext cx="3574808" cy="1554480"/>
          </a:xfrm>
          <a:solidFill>
            <a:schemeClr val="accent3"/>
          </a:solidFill>
          <a:ln w="6350">
            <a:noFill/>
          </a:ln>
        </p:spPr>
        <p:txBody>
          <a:bodyPr/>
          <a:lstStyle/>
          <a:p>
            <a:pPr marL="0" indent="0" algn="ctr">
              <a:lnSpc>
                <a:spcPct val="100000"/>
              </a:lnSpc>
              <a:spcBef>
                <a:spcPts val="0"/>
              </a:spcBef>
              <a:buNone/>
            </a:pPr>
            <a:r>
              <a:rPr lang="en-US" sz="2400">
                <a:solidFill>
                  <a:schemeClr val="bg1"/>
                </a:solidFill>
                <a:cs typeface="Calibri" panose="020F0502020204030204" pitchFamily="34" charset="0"/>
              </a:rPr>
              <a:t>child is visible in the </a:t>
            </a:r>
            <a:r>
              <a:rPr lang="en-US" sz="4000" b="1">
                <a:solidFill>
                  <a:schemeClr val="bg1"/>
                </a:solidFill>
                <a:cs typeface="Calibri" panose="020F0502020204030204" pitchFamily="34" charset="0"/>
              </a:rPr>
              <a:t>community</a:t>
            </a:r>
          </a:p>
        </p:txBody>
      </p:sp>
      <p:sp>
        <p:nvSpPr>
          <p:cNvPr id="19" name="Content Placeholder 18">
            <a:extLst>
              <a:ext uri="{FF2B5EF4-FFF2-40B4-BE49-F238E27FC236}">
                <a16:creationId xmlns:a16="http://schemas.microsoft.com/office/drawing/2014/main" id="{F4C8E304-05BA-546E-1900-4617A61CBBDF}"/>
              </a:ext>
            </a:extLst>
          </p:cNvPr>
          <p:cNvSpPr>
            <a:spLocks noGrp="1"/>
          </p:cNvSpPr>
          <p:nvPr>
            <p:ph sz="quarter" idx="17"/>
          </p:nvPr>
        </p:nvSpPr>
        <p:spPr>
          <a:xfrm>
            <a:off x="4354542" y="4647756"/>
            <a:ext cx="3574808" cy="1554480"/>
          </a:xfrm>
          <a:solidFill>
            <a:schemeClr val="accent4">
              <a:lumMod val="75000"/>
            </a:schemeClr>
          </a:solidFill>
          <a:ln w="6350">
            <a:noFill/>
          </a:ln>
        </p:spPr>
        <p:txBody>
          <a:bodyPr lIns="0" rIns="0"/>
          <a:lstStyle/>
          <a:p>
            <a:pPr marL="0" indent="0" algn="ctr">
              <a:lnSpc>
                <a:spcPct val="100000"/>
              </a:lnSpc>
              <a:spcBef>
                <a:spcPts val="0"/>
              </a:spcBef>
              <a:buNone/>
            </a:pPr>
            <a:r>
              <a:rPr lang="en-US" sz="4000" b="1">
                <a:solidFill>
                  <a:schemeClr val="bg1"/>
                </a:solidFill>
              </a:rPr>
              <a:t>special needs</a:t>
            </a:r>
          </a:p>
          <a:p>
            <a:pPr marL="0" indent="0" algn="ctr">
              <a:lnSpc>
                <a:spcPct val="100000"/>
              </a:lnSpc>
              <a:spcBef>
                <a:spcPts val="0"/>
              </a:spcBef>
              <a:buNone/>
            </a:pPr>
            <a:r>
              <a:rPr lang="en-US" sz="2400">
                <a:solidFill>
                  <a:schemeClr val="bg1"/>
                </a:solidFill>
              </a:rPr>
              <a:t>of the child</a:t>
            </a:r>
          </a:p>
        </p:txBody>
      </p:sp>
      <p:sp>
        <p:nvSpPr>
          <p:cNvPr id="20" name="Content Placeholder 19">
            <a:extLst>
              <a:ext uri="{FF2B5EF4-FFF2-40B4-BE49-F238E27FC236}">
                <a16:creationId xmlns:a16="http://schemas.microsoft.com/office/drawing/2014/main" id="{33BF5BFD-4A0E-1D84-4CA3-F32288C0B612}"/>
              </a:ext>
            </a:extLst>
          </p:cNvPr>
          <p:cNvSpPr>
            <a:spLocks noGrp="1"/>
          </p:cNvSpPr>
          <p:nvPr>
            <p:ph sz="quarter" idx="18"/>
          </p:nvPr>
        </p:nvSpPr>
        <p:spPr>
          <a:xfrm>
            <a:off x="8343642" y="4647756"/>
            <a:ext cx="3574808" cy="1554480"/>
          </a:xfrm>
          <a:solidFill>
            <a:schemeClr val="accent2">
              <a:lumMod val="75000"/>
            </a:schemeClr>
          </a:solidFill>
          <a:ln w="6350">
            <a:noFill/>
          </a:ln>
        </p:spPr>
        <p:txBody>
          <a:bodyPr/>
          <a:lstStyle/>
          <a:p>
            <a:pPr marL="0" indent="0" algn="ctr">
              <a:lnSpc>
                <a:spcPct val="100000"/>
              </a:lnSpc>
              <a:spcBef>
                <a:spcPts val="0"/>
              </a:spcBef>
              <a:buNone/>
            </a:pPr>
            <a:r>
              <a:rPr lang="en-US" sz="2400">
                <a:solidFill>
                  <a:schemeClr val="bg1"/>
                </a:solidFill>
                <a:cs typeface="Calibri" panose="020F0502020204030204" pitchFamily="34" charset="0"/>
              </a:rPr>
              <a:t>parent/child </a:t>
            </a:r>
          </a:p>
          <a:p>
            <a:pPr marL="0" indent="0" algn="ctr">
              <a:lnSpc>
                <a:spcPct val="100000"/>
              </a:lnSpc>
              <a:spcBef>
                <a:spcPts val="0"/>
              </a:spcBef>
              <a:buNone/>
            </a:pPr>
            <a:r>
              <a:rPr lang="en-US" sz="4000" b="1">
                <a:solidFill>
                  <a:schemeClr val="bg1"/>
                </a:solidFill>
                <a:cs typeface="Calibri" panose="020F0502020204030204" pitchFamily="34" charset="0"/>
              </a:rPr>
              <a:t>interaction</a:t>
            </a:r>
          </a:p>
        </p:txBody>
      </p:sp>
    </p:spTree>
    <p:extLst>
      <p:ext uri="{BB962C8B-B14F-4D97-AF65-F5344CB8AC3E}">
        <p14:creationId xmlns:p14="http://schemas.microsoft.com/office/powerpoint/2010/main" val="1620747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BE501-E719-E261-76AE-629FA4E27E00}"/>
              </a:ext>
            </a:extLst>
          </p:cNvPr>
          <p:cNvSpPr>
            <a:spLocks noGrp="1"/>
          </p:cNvSpPr>
          <p:nvPr>
            <p:ph type="title"/>
          </p:nvPr>
        </p:nvSpPr>
        <p:spPr>
          <a:xfrm>
            <a:off x="-8111" y="-14280"/>
            <a:ext cx="12200111" cy="1355353"/>
          </a:xfrm>
          <a:prstGeom prst="rect">
            <a:avLst/>
          </a:prstGeom>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p:spPr>
        <p:txBody>
          <a:bodyPr/>
          <a:lstStyle/>
          <a:p>
            <a:r>
              <a:rPr lang="en-US" dirty="0"/>
              <a:t>Additional Considerations for Assessing Child Safety</a:t>
            </a:r>
          </a:p>
        </p:txBody>
      </p:sp>
      <p:sp>
        <p:nvSpPr>
          <p:cNvPr id="4" name="Content Placeholder 3">
            <a:extLst>
              <a:ext uri="{FF2B5EF4-FFF2-40B4-BE49-F238E27FC236}">
                <a16:creationId xmlns:a16="http://schemas.microsoft.com/office/drawing/2014/main" id="{24B1D6FF-214F-054E-3B19-DFD51445A609}"/>
              </a:ext>
            </a:extLst>
          </p:cNvPr>
          <p:cNvSpPr>
            <a:spLocks noGrp="1"/>
          </p:cNvSpPr>
          <p:nvPr>
            <p:ph idx="1"/>
          </p:nvPr>
        </p:nvSpPr>
        <p:spPr>
          <a:xfrm>
            <a:off x="1813345" y="1963462"/>
            <a:ext cx="2286000" cy="1828800"/>
          </a:xfrm>
          <a:prstGeom prst="roundRect">
            <a:avLst/>
          </a:prstGeom>
          <a:solidFill>
            <a:schemeClr val="accent1"/>
          </a:solidFill>
          <a:scene3d>
            <a:camera prst="orthographicFront"/>
            <a:lightRig rig="threePt" dir="t"/>
          </a:scene3d>
          <a:sp3d>
            <a:bevelT/>
          </a:sp3d>
        </p:spPr>
        <p:txBody>
          <a:bodyPr lIns="91440" rIns="91440" anchor="b">
            <a:noAutofit/>
          </a:bodyPr>
          <a:lstStyle/>
          <a:p>
            <a:pPr>
              <a:lnSpc>
                <a:spcPct val="100000"/>
              </a:lnSpc>
            </a:pPr>
            <a:r>
              <a:rPr lang="en-US" sz="1800" b="1">
                <a:solidFill>
                  <a:schemeClr val="bg1"/>
                </a:solidFill>
              </a:rPr>
              <a:t>Current engagement in treatment</a:t>
            </a:r>
          </a:p>
        </p:txBody>
      </p:sp>
      <p:sp>
        <p:nvSpPr>
          <p:cNvPr id="5" name="Content Placeholder 4">
            <a:extLst>
              <a:ext uri="{FF2B5EF4-FFF2-40B4-BE49-F238E27FC236}">
                <a16:creationId xmlns:a16="http://schemas.microsoft.com/office/drawing/2014/main" id="{105144AC-164C-C7B6-BF0D-C50A858677B1}"/>
              </a:ext>
            </a:extLst>
          </p:cNvPr>
          <p:cNvSpPr>
            <a:spLocks noGrp="1"/>
          </p:cNvSpPr>
          <p:nvPr>
            <p:ph sz="quarter" idx="11"/>
          </p:nvPr>
        </p:nvSpPr>
        <p:spPr>
          <a:xfrm>
            <a:off x="4874678" y="1997169"/>
            <a:ext cx="2286000" cy="1828800"/>
          </a:xfrm>
          <a:prstGeom prst="roundRect">
            <a:avLst/>
          </a:prstGeom>
          <a:solidFill>
            <a:schemeClr val="accent1">
              <a:lumMod val="75000"/>
            </a:schemeClr>
          </a:solidFill>
          <a:scene3d>
            <a:camera prst="orthographicFront"/>
            <a:lightRig rig="threePt" dir="t"/>
          </a:scene3d>
          <a:sp3d>
            <a:bevelT/>
          </a:sp3d>
        </p:spPr>
        <p:txBody>
          <a:bodyPr lIns="91440" rIns="91440" anchor="b"/>
          <a:lstStyle/>
          <a:p>
            <a:pPr marL="0" indent="0" algn="ctr">
              <a:buNone/>
            </a:pPr>
            <a:r>
              <a:rPr lang="en-US" sz="1800" b="1">
                <a:solidFill>
                  <a:schemeClr val="bg1"/>
                </a:solidFill>
              </a:rPr>
              <a:t>History of seeking help </a:t>
            </a:r>
            <a:br>
              <a:rPr lang="en-US" sz="1800" b="1">
                <a:solidFill>
                  <a:schemeClr val="bg1"/>
                </a:solidFill>
              </a:rPr>
            </a:br>
            <a:r>
              <a:rPr lang="en-US" sz="1800" b="1">
                <a:solidFill>
                  <a:schemeClr val="bg1"/>
                </a:solidFill>
              </a:rPr>
              <a:t>or treatment</a:t>
            </a:r>
          </a:p>
        </p:txBody>
      </p:sp>
      <p:sp>
        <p:nvSpPr>
          <p:cNvPr id="6" name="Content Placeholder 5">
            <a:extLst>
              <a:ext uri="{FF2B5EF4-FFF2-40B4-BE49-F238E27FC236}">
                <a16:creationId xmlns:a16="http://schemas.microsoft.com/office/drawing/2014/main" id="{573C15DF-6100-8D7E-D349-6ECFD2FE4DDB}"/>
              </a:ext>
            </a:extLst>
          </p:cNvPr>
          <p:cNvSpPr>
            <a:spLocks noGrp="1"/>
          </p:cNvSpPr>
          <p:nvPr>
            <p:ph sz="quarter" idx="12"/>
          </p:nvPr>
        </p:nvSpPr>
        <p:spPr>
          <a:xfrm>
            <a:off x="7691823" y="1963462"/>
            <a:ext cx="2286000" cy="1828800"/>
          </a:xfrm>
          <a:prstGeom prst="roundRect">
            <a:avLst/>
          </a:prstGeom>
          <a:solidFill>
            <a:schemeClr val="accent2"/>
          </a:solidFill>
          <a:scene3d>
            <a:camera prst="orthographicFront"/>
            <a:lightRig rig="threePt" dir="t"/>
          </a:scene3d>
          <a:sp3d>
            <a:bevelT/>
          </a:sp3d>
        </p:spPr>
        <p:txBody>
          <a:bodyPr lIns="91440" rIns="91440" bIns="182880" anchor="b"/>
          <a:lstStyle/>
          <a:p>
            <a:pPr marL="0" indent="0" algn="ctr">
              <a:buNone/>
            </a:pPr>
            <a:r>
              <a:rPr lang="en-US" sz="1800" b="1">
                <a:solidFill>
                  <a:schemeClr val="bg1"/>
                </a:solidFill>
              </a:rPr>
              <a:t>Past recovery time</a:t>
            </a:r>
          </a:p>
        </p:txBody>
      </p:sp>
      <p:sp>
        <p:nvSpPr>
          <p:cNvPr id="7" name="Content Placeholder 6">
            <a:extLst>
              <a:ext uri="{FF2B5EF4-FFF2-40B4-BE49-F238E27FC236}">
                <a16:creationId xmlns:a16="http://schemas.microsoft.com/office/drawing/2014/main" id="{6BF91D09-72F1-8D71-E785-2906968D61E8}"/>
              </a:ext>
            </a:extLst>
          </p:cNvPr>
          <p:cNvSpPr>
            <a:spLocks noGrp="1"/>
          </p:cNvSpPr>
          <p:nvPr>
            <p:ph sz="quarter" idx="13"/>
          </p:nvPr>
        </p:nvSpPr>
        <p:spPr>
          <a:xfrm>
            <a:off x="920115" y="4304421"/>
            <a:ext cx="2286000" cy="1828800"/>
          </a:xfrm>
          <a:prstGeom prst="roundRect">
            <a:avLst/>
          </a:prstGeom>
          <a:solidFill>
            <a:schemeClr val="accent2">
              <a:lumMod val="50000"/>
            </a:schemeClr>
          </a:solidFill>
          <a:scene3d>
            <a:camera prst="orthographicFront"/>
            <a:lightRig rig="threePt" dir="t"/>
          </a:scene3d>
          <a:sp3d>
            <a:bevelT/>
          </a:sp3d>
        </p:spPr>
        <p:txBody>
          <a:bodyPr lIns="91440" rIns="91440" anchor="b"/>
          <a:lstStyle/>
          <a:p>
            <a:pPr marL="0" indent="0" algn="ctr">
              <a:buNone/>
            </a:pPr>
            <a:r>
              <a:rPr lang="en-US" sz="1700" b="1">
                <a:solidFill>
                  <a:schemeClr val="bg1"/>
                </a:solidFill>
                <a:cs typeface="Calibri" panose="020F0502020204030204" pitchFamily="34" charset="0"/>
              </a:rPr>
              <a:t>Level of parent insight into risk factors </a:t>
            </a:r>
          </a:p>
        </p:txBody>
      </p:sp>
      <p:sp>
        <p:nvSpPr>
          <p:cNvPr id="8" name="Content Placeholder 7">
            <a:extLst>
              <a:ext uri="{FF2B5EF4-FFF2-40B4-BE49-F238E27FC236}">
                <a16:creationId xmlns:a16="http://schemas.microsoft.com/office/drawing/2014/main" id="{93FD49D4-F08E-D368-09CF-432F294B60CB}"/>
              </a:ext>
            </a:extLst>
          </p:cNvPr>
          <p:cNvSpPr>
            <a:spLocks noGrp="1"/>
          </p:cNvSpPr>
          <p:nvPr>
            <p:ph sz="quarter" idx="14"/>
          </p:nvPr>
        </p:nvSpPr>
        <p:spPr>
          <a:xfrm>
            <a:off x="3627494" y="4304421"/>
            <a:ext cx="2286000" cy="1828800"/>
          </a:xfrm>
          <a:prstGeom prst="roundRect">
            <a:avLst/>
          </a:prstGeom>
          <a:solidFill>
            <a:schemeClr val="accent2">
              <a:lumMod val="75000"/>
            </a:schemeClr>
          </a:solidFill>
          <a:scene3d>
            <a:camera prst="orthographicFront"/>
            <a:lightRig rig="threePt" dir="t"/>
          </a:scene3d>
          <a:sp3d>
            <a:bevelT/>
          </a:sp3d>
        </p:spPr>
        <p:txBody>
          <a:bodyPr lIns="91440" rIns="91440" anchor="b"/>
          <a:lstStyle/>
          <a:p>
            <a:pPr marL="0" indent="0" algn="ctr">
              <a:buNone/>
            </a:pPr>
            <a:r>
              <a:rPr kumimoji="0" lang="en-US" sz="1800" b="1" i="0" u="none" strike="noStrike" kern="0" cap="none" spc="0" normalizeH="0" baseline="0" noProof="0">
                <a:ln>
                  <a:noFill/>
                </a:ln>
                <a:solidFill>
                  <a:schemeClr val="bg1"/>
                </a:solidFill>
                <a:effectLst/>
                <a:uLnTx/>
                <a:uFillTx/>
                <a:cs typeface="Calibri" panose="020F0502020204030204" pitchFamily="34" charset="0"/>
              </a:rPr>
              <a:t>Strong support system</a:t>
            </a:r>
          </a:p>
        </p:txBody>
      </p:sp>
      <p:sp>
        <p:nvSpPr>
          <p:cNvPr id="9" name="Content Placeholder 8">
            <a:extLst>
              <a:ext uri="{FF2B5EF4-FFF2-40B4-BE49-F238E27FC236}">
                <a16:creationId xmlns:a16="http://schemas.microsoft.com/office/drawing/2014/main" id="{286AFDD5-A196-7B8B-D4DF-89410EDA6EFA}"/>
              </a:ext>
            </a:extLst>
          </p:cNvPr>
          <p:cNvSpPr>
            <a:spLocks noGrp="1"/>
          </p:cNvSpPr>
          <p:nvPr>
            <p:ph sz="quarter" idx="15"/>
          </p:nvPr>
        </p:nvSpPr>
        <p:spPr>
          <a:xfrm>
            <a:off x="6334873" y="4304421"/>
            <a:ext cx="2286000" cy="1828800"/>
          </a:xfrm>
          <a:prstGeom prst="roundRect">
            <a:avLst/>
          </a:prstGeom>
          <a:solidFill>
            <a:schemeClr val="accent4">
              <a:lumMod val="75000"/>
            </a:schemeClr>
          </a:solidFill>
          <a:ln>
            <a:noFill/>
          </a:ln>
          <a:scene3d>
            <a:camera prst="orthographicFront"/>
            <a:lightRig rig="threePt" dir="t"/>
          </a:scene3d>
          <a:sp3d>
            <a:bevelT/>
          </a:sp3d>
        </p:spPr>
        <p:txBody>
          <a:bodyPr lIns="91440" rIns="91440" anchor="b"/>
          <a:lstStyle/>
          <a:p>
            <a:pPr marL="0" indent="0" algn="ctr">
              <a:buNone/>
            </a:pPr>
            <a:r>
              <a:rPr lang="en-US" sz="1800" b="1">
                <a:solidFill>
                  <a:schemeClr val="bg1"/>
                </a:solidFill>
              </a:rPr>
              <a:t>Another adult living in the home</a:t>
            </a:r>
          </a:p>
        </p:txBody>
      </p:sp>
      <p:sp>
        <p:nvSpPr>
          <p:cNvPr id="10" name="Content Placeholder 9">
            <a:extLst>
              <a:ext uri="{FF2B5EF4-FFF2-40B4-BE49-F238E27FC236}">
                <a16:creationId xmlns:a16="http://schemas.microsoft.com/office/drawing/2014/main" id="{20ADF1BB-2E37-B42E-84D6-CCF1D84E8EEE}"/>
              </a:ext>
            </a:extLst>
          </p:cNvPr>
          <p:cNvSpPr>
            <a:spLocks noGrp="1"/>
          </p:cNvSpPr>
          <p:nvPr>
            <p:ph sz="quarter" idx="16"/>
          </p:nvPr>
        </p:nvSpPr>
        <p:spPr>
          <a:xfrm>
            <a:off x="9042253" y="4304421"/>
            <a:ext cx="2286000" cy="1828800"/>
          </a:xfrm>
          <a:prstGeom prst="roundRect">
            <a:avLst/>
          </a:prstGeom>
          <a:solidFill>
            <a:schemeClr val="accent5"/>
          </a:solidFill>
          <a:scene3d>
            <a:camera prst="orthographicFront"/>
            <a:lightRig rig="threePt" dir="t"/>
          </a:scene3d>
          <a:sp3d>
            <a:bevelT/>
          </a:sp3d>
        </p:spPr>
        <p:txBody>
          <a:bodyPr lIns="91440" rIns="91440" bIns="182880" anchor="b"/>
          <a:lstStyle/>
          <a:p>
            <a:pPr marL="0" indent="0" algn="ctr">
              <a:buNone/>
            </a:pPr>
            <a:r>
              <a:rPr lang="en-US" sz="1800" b="1">
                <a:solidFill>
                  <a:schemeClr val="bg1"/>
                </a:solidFill>
              </a:rPr>
              <a:t>Strengths of </a:t>
            </a:r>
            <a:br>
              <a:rPr lang="en-US" sz="1800" b="1">
                <a:solidFill>
                  <a:schemeClr val="bg1"/>
                </a:solidFill>
              </a:rPr>
            </a:br>
            <a:r>
              <a:rPr lang="en-US" sz="1800" b="1">
                <a:solidFill>
                  <a:schemeClr val="bg1"/>
                </a:solidFill>
              </a:rPr>
              <a:t>the family</a:t>
            </a:r>
          </a:p>
        </p:txBody>
      </p:sp>
      <p:sp>
        <p:nvSpPr>
          <p:cNvPr id="18" name="Rectangle 17">
            <a:extLst>
              <a:ext uri="{FF2B5EF4-FFF2-40B4-BE49-F238E27FC236}">
                <a16:creationId xmlns:a16="http://schemas.microsoft.com/office/drawing/2014/main" id="{1A6DD992-F516-E277-FB12-38472FA74E87}"/>
              </a:ext>
              <a:ext uri="{C183D7F6-B498-43B3-948B-1728B52AA6E4}">
                <adec:decorative xmlns:adec="http://schemas.microsoft.com/office/drawing/2017/decorative" val="1"/>
              </a:ext>
            </a:extLst>
          </p:cNvPr>
          <p:cNvSpPr/>
          <p:nvPr/>
        </p:nvSpPr>
        <p:spPr>
          <a:xfrm>
            <a:off x="-8111" y="6440456"/>
            <a:ext cx="12192000" cy="418964"/>
          </a:xfrm>
          <a:prstGeom prst="rect">
            <a:avLst/>
          </a:prstGeom>
          <a:gradFill flip="none" rotWithShape="1">
            <a:gsLst>
              <a:gs pos="0">
                <a:schemeClr val="accent1">
                  <a:lumMod val="40000"/>
                  <a:lumOff val="60000"/>
                </a:schemeClr>
              </a:gs>
              <a:gs pos="0">
                <a:schemeClr val="accent1">
                  <a:lumMod val="95000"/>
                  <a:lumOff val="5000"/>
                </a:schemeClr>
              </a:gs>
              <a:gs pos="100000">
                <a:schemeClr val="accent1">
                  <a:lumMod val="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3E6EF04F-C800-F988-414D-60857B1EAE1C}"/>
              </a:ext>
              <a:ext uri="{C183D7F6-B498-43B3-948B-1728B52AA6E4}">
                <adec:decorative xmlns:adec="http://schemas.microsoft.com/office/drawing/2017/decorative" val="1"/>
              </a:ext>
            </a:extLst>
          </p:cNvPr>
          <p:cNvSpPr/>
          <p:nvPr/>
        </p:nvSpPr>
        <p:spPr>
          <a:xfrm>
            <a:off x="2349821" y="1591578"/>
            <a:ext cx="1139447" cy="1144442"/>
          </a:xfrm>
          <a:prstGeom prst="ellipse">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4D654662-A3ED-E04D-A7CC-029C21A32A6C}"/>
              </a:ext>
              <a:ext uri="{C183D7F6-B498-43B3-948B-1728B52AA6E4}">
                <adec:decorative xmlns:adec="http://schemas.microsoft.com/office/drawing/2017/decorative" val="1"/>
              </a:ext>
            </a:extLst>
          </p:cNvPr>
          <p:cNvSpPr/>
          <p:nvPr/>
        </p:nvSpPr>
        <p:spPr>
          <a:xfrm>
            <a:off x="5447954" y="1591578"/>
            <a:ext cx="1139447" cy="1144442"/>
          </a:xfrm>
          <a:prstGeom prst="ellipse">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AC758E45-2825-AEA7-8DB0-D56C899588B2}"/>
              </a:ext>
              <a:ext uri="{C183D7F6-B498-43B3-948B-1728B52AA6E4}">
                <adec:decorative xmlns:adec="http://schemas.microsoft.com/office/drawing/2017/decorative" val="1"/>
              </a:ext>
            </a:extLst>
          </p:cNvPr>
          <p:cNvSpPr/>
          <p:nvPr/>
        </p:nvSpPr>
        <p:spPr>
          <a:xfrm>
            <a:off x="8313875" y="1591578"/>
            <a:ext cx="1139447" cy="1144442"/>
          </a:xfrm>
          <a:prstGeom prst="ellipse">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36F3C18F-37D9-C006-8666-FB31469C5B4C}"/>
              </a:ext>
              <a:ext uri="{C183D7F6-B498-43B3-948B-1728B52AA6E4}">
                <adec:decorative xmlns:adec="http://schemas.microsoft.com/office/drawing/2017/decorative" val="1"/>
              </a:ext>
            </a:extLst>
          </p:cNvPr>
          <p:cNvSpPr/>
          <p:nvPr/>
        </p:nvSpPr>
        <p:spPr>
          <a:xfrm>
            <a:off x="1493391" y="4050347"/>
            <a:ext cx="1139447" cy="1144442"/>
          </a:xfrm>
          <a:prstGeom prst="ellipse">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1BE9A1B3-D50C-8BBE-A104-371D8007E304}"/>
              </a:ext>
              <a:ext uri="{C183D7F6-B498-43B3-948B-1728B52AA6E4}">
                <adec:decorative xmlns:adec="http://schemas.microsoft.com/office/drawing/2017/decorative" val="1"/>
              </a:ext>
            </a:extLst>
          </p:cNvPr>
          <p:cNvSpPr/>
          <p:nvPr/>
        </p:nvSpPr>
        <p:spPr>
          <a:xfrm>
            <a:off x="4200770" y="4050347"/>
            <a:ext cx="1139447" cy="1144442"/>
          </a:xfrm>
          <a:prstGeom prst="ellipse">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F8BDB364-F582-FC37-0431-1EDEF13ED279}"/>
              </a:ext>
              <a:ext uri="{C183D7F6-B498-43B3-948B-1728B52AA6E4}">
                <adec:decorative xmlns:adec="http://schemas.microsoft.com/office/drawing/2017/decorative" val="1"/>
              </a:ext>
            </a:extLst>
          </p:cNvPr>
          <p:cNvSpPr/>
          <p:nvPr/>
        </p:nvSpPr>
        <p:spPr>
          <a:xfrm>
            <a:off x="6908149" y="4055643"/>
            <a:ext cx="1139447" cy="1144442"/>
          </a:xfrm>
          <a:prstGeom prst="ellipse">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B5E5BF23-9C46-2E96-0D70-D630662A99E9}"/>
              </a:ext>
              <a:ext uri="{C183D7F6-B498-43B3-948B-1728B52AA6E4}">
                <adec:decorative xmlns:adec="http://schemas.microsoft.com/office/drawing/2017/decorative" val="1"/>
              </a:ext>
            </a:extLst>
          </p:cNvPr>
          <p:cNvSpPr/>
          <p:nvPr/>
        </p:nvSpPr>
        <p:spPr>
          <a:xfrm>
            <a:off x="9615528" y="4050997"/>
            <a:ext cx="1139447" cy="1144442"/>
          </a:xfrm>
          <a:prstGeom prst="ellipse">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 name="Graphic 27">
            <a:extLst>
              <a:ext uri="{FF2B5EF4-FFF2-40B4-BE49-F238E27FC236}">
                <a16:creationId xmlns:a16="http://schemas.microsoft.com/office/drawing/2014/main" id="{B50F03ED-BE7F-3AAB-E898-0277558C383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62344" y="1777184"/>
            <a:ext cx="914400" cy="914400"/>
          </a:xfrm>
          <a:prstGeom prst="rect">
            <a:avLst/>
          </a:prstGeom>
        </p:spPr>
      </p:pic>
      <p:pic>
        <p:nvPicPr>
          <p:cNvPr id="30" name="Graphic 29">
            <a:extLst>
              <a:ext uri="{FF2B5EF4-FFF2-40B4-BE49-F238E27FC236}">
                <a16:creationId xmlns:a16="http://schemas.microsoft.com/office/drawing/2014/main" id="{0014AFB2-9CDB-CADB-8C50-1BFBE804434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60477" y="1706599"/>
            <a:ext cx="914400" cy="914400"/>
          </a:xfrm>
          <a:prstGeom prst="rect">
            <a:avLst/>
          </a:prstGeom>
        </p:spPr>
      </p:pic>
      <p:pic>
        <p:nvPicPr>
          <p:cNvPr id="32" name="Graphic 31">
            <a:extLst>
              <a:ext uri="{FF2B5EF4-FFF2-40B4-BE49-F238E27FC236}">
                <a16:creationId xmlns:a16="http://schemas.microsoft.com/office/drawing/2014/main" id="{9A4ED574-E18B-0896-3815-F2207ECC238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26398" y="1706599"/>
            <a:ext cx="914400" cy="914400"/>
          </a:xfrm>
          <a:prstGeom prst="rect">
            <a:avLst/>
          </a:prstGeom>
        </p:spPr>
      </p:pic>
      <p:pic>
        <p:nvPicPr>
          <p:cNvPr id="34" name="Graphic 33">
            <a:extLst>
              <a:ext uri="{FF2B5EF4-FFF2-40B4-BE49-F238E27FC236}">
                <a16:creationId xmlns:a16="http://schemas.microsoft.com/office/drawing/2014/main" id="{F0367D4D-1E44-6A8B-B461-340E95CD005C}"/>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5915" y="4113070"/>
            <a:ext cx="914400" cy="914400"/>
          </a:xfrm>
          <a:prstGeom prst="rect">
            <a:avLst/>
          </a:prstGeom>
        </p:spPr>
      </p:pic>
      <p:pic>
        <p:nvPicPr>
          <p:cNvPr id="36" name="Graphic 35">
            <a:extLst>
              <a:ext uri="{FF2B5EF4-FFF2-40B4-BE49-F238E27FC236}">
                <a16:creationId xmlns:a16="http://schemas.microsoft.com/office/drawing/2014/main" id="{3D99D7B1-5688-E781-724C-784FF9CD8D6B}"/>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16847" y="4170664"/>
            <a:ext cx="914400" cy="914400"/>
          </a:xfrm>
          <a:prstGeom prst="rect">
            <a:avLst/>
          </a:prstGeom>
        </p:spPr>
      </p:pic>
      <p:pic>
        <p:nvPicPr>
          <p:cNvPr id="38" name="Graphic 37">
            <a:extLst>
              <a:ext uri="{FF2B5EF4-FFF2-40B4-BE49-F238E27FC236}">
                <a16:creationId xmlns:a16="http://schemas.microsoft.com/office/drawing/2014/main" id="{90287D97-F852-2CA8-26FC-0ED3F8C909EA}"/>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20672" y="4145839"/>
            <a:ext cx="914400" cy="914400"/>
          </a:xfrm>
          <a:prstGeom prst="rect">
            <a:avLst/>
          </a:prstGeom>
        </p:spPr>
      </p:pic>
      <p:pic>
        <p:nvPicPr>
          <p:cNvPr id="40" name="Graphic 39">
            <a:extLst>
              <a:ext uri="{FF2B5EF4-FFF2-40B4-BE49-F238E27FC236}">
                <a16:creationId xmlns:a16="http://schemas.microsoft.com/office/drawing/2014/main" id="{325BFD6E-3454-0995-BB31-0B0FF0AB2D09}"/>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728051" y="4113070"/>
            <a:ext cx="914400" cy="914400"/>
          </a:xfrm>
          <a:prstGeom prst="rect">
            <a:avLst/>
          </a:prstGeom>
        </p:spPr>
      </p:pic>
    </p:spTree>
    <p:extLst>
      <p:ext uri="{BB962C8B-B14F-4D97-AF65-F5344CB8AC3E}">
        <p14:creationId xmlns:p14="http://schemas.microsoft.com/office/powerpoint/2010/main" val="2622309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EF9EFC-57E9-5FBC-26F6-61E14AEAB1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E638895-720D-A966-3B45-DE5DC6248AC4}"/>
              </a:ext>
            </a:extLst>
          </p:cNvPr>
          <p:cNvSpPr>
            <a:spLocks noGrp="1"/>
          </p:cNvSpPr>
          <p:nvPr>
            <p:ph type="title"/>
          </p:nvPr>
        </p:nvSpPr>
        <p:spPr>
          <a:xfrm>
            <a:off x="-1" y="0"/>
            <a:ext cx="12192001" cy="1147423"/>
          </a:xfrm>
          <a:prstGeom prst="rect">
            <a:avLst/>
          </a:prstGeom>
          <a:noFill/>
        </p:spPr>
        <p:txBody>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What </a:t>
            </a:r>
            <a:r>
              <a:rPr lang="en-US" dirty="0">
                <a:solidFill>
                  <a:schemeClr val="tx2"/>
                </a:solidFill>
                <a:latin typeface="Arial" panose="020B0604020202020204" pitchFamily="34" charset="0"/>
                <a:ea typeface="+mn-ea"/>
                <a:cs typeface="Arial" panose="020B0604020202020204" pitchFamily="34" charset="0"/>
              </a:rPr>
              <a:t>A</a:t>
            </a:r>
            <a:r>
              <a:rPr kumimoji="0" lang="en-US" sz="36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re Caregiver Protective Capacities?</a:t>
            </a:r>
          </a:p>
        </p:txBody>
      </p:sp>
      <p:sp>
        <p:nvSpPr>
          <p:cNvPr id="5" name="Content Placeholder 4">
            <a:extLst>
              <a:ext uri="{FF2B5EF4-FFF2-40B4-BE49-F238E27FC236}">
                <a16:creationId xmlns:a16="http://schemas.microsoft.com/office/drawing/2014/main" id="{9C3AC92D-10A8-6AD4-38AC-462A82019F6C}"/>
              </a:ext>
              <a:ext uri="{C183D7F6-B498-43B3-948B-1728B52AA6E4}">
                <adec:decorative xmlns:adec="http://schemas.microsoft.com/office/drawing/2017/decorative" val="0"/>
              </a:ext>
            </a:extLst>
          </p:cNvPr>
          <p:cNvSpPr>
            <a:spLocks noGrp="1"/>
          </p:cNvSpPr>
          <p:nvPr>
            <p:ph sz="quarter" idx="11"/>
          </p:nvPr>
        </p:nvSpPr>
        <p:spPr>
          <a:xfrm>
            <a:off x="4686300" y="1750416"/>
            <a:ext cx="6784838" cy="1371600"/>
          </a:xfrm>
          <a:prstGeom prst="roundRect">
            <a:avLst>
              <a:gd name="adj" fmla="val 14912"/>
            </a:avLst>
          </a:prstGeom>
          <a:gradFill flip="none" rotWithShape="1">
            <a:gsLst>
              <a:gs pos="0">
                <a:schemeClr val="accent2">
                  <a:lumMod val="40000"/>
                  <a:lumOff val="60000"/>
                </a:schemeClr>
              </a:gs>
              <a:gs pos="0">
                <a:schemeClr val="accent2">
                  <a:lumMod val="95000"/>
                  <a:lumOff val="5000"/>
                </a:schemeClr>
              </a:gs>
              <a:gs pos="100000">
                <a:schemeClr val="accent2">
                  <a:lumMod val="60000"/>
                </a:schemeClr>
              </a:gs>
            </a:gsLst>
            <a:lin ang="10800000" scaled="1"/>
            <a:tileRect/>
          </a:gradFill>
          <a:ln>
            <a:noFill/>
          </a:ln>
        </p:spPr>
        <p:txBody>
          <a:bodyPr rIns="457200" anchor="ctr"/>
          <a:lstStyle/>
          <a:p>
            <a:pPr marL="457200" lvl="0" indent="-457200" algn="ctr">
              <a:buNone/>
            </a:pPr>
            <a:r>
              <a:rPr lang="en-US" sz="3200">
                <a:solidFill>
                  <a:schemeClr val="bg1"/>
                </a:solidFill>
                <a:latin typeface="Arial" panose="020B0604020202020204" pitchFamily="34" charset="0"/>
                <a:cs typeface="Arial" panose="020B0604020202020204" pitchFamily="34" charset="0"/>
              </a:rPr>
              <a:t>Behavioral</a:t>
            </a:r>
          </a:p>
        </p:txBody>
      </p:sp>
      <p:sp>
        <p:nvSpPr>
          <p:cNvPr id="6" name="Content Placeholder 5">
            <a:extLst>
              <a:ext uri="{FF2B5EF4-FFF2-40B4-BE49-F238E27FC236}">
                <a16:creationId xmlns:a16="http://schemas.microsoft.com/office/drawing/2014/main" id="{6EE54DF5-01FA-CB04-DF7F-902F82A67B9F}"/>
              </a:ext>
            </a:extLst>
          </p:cNvPr>
          <p:cNvSpPr>
            <a:spLocks noGrp="1"/>
          </p:cNvSpPr>
          <p:nvPr>
            <p:ph sz="quarter" idx="12"/>
          </p:nvPr>
        </p:nvSpPr>
        <p:spPr>
          <a:xfrm>
            <a:off x="4685975" y="3410862"/>
            <a:ext cx="6783428" cy="1371600"/>
          </a:xfrm>
          <a:prstGeom prst="roundRect">
            <a:avLst>
              <a:gd name="adj" fmla="val 16082"/>
            </a:avLst>
          </a:prstGeom>
          <a:gradFill>
            <a:gsLst>
              <a:gs pos="1000">
                <a:schemeClr val="accent1">
                  <a:lumMod val="87000"/>
                  <a:lumOff val="13000"/>
                </a:schemeClr>
              </a:gs>
              <a:gs pos="100000">
                <a:schemeClr val="accent1">
                  <a:lumMod val="75000"/>
                </a:schemeClr>
              </a:gs>
            </a:gsLst>
            <a:lin ang="10800000" scaled="1"/>
          </a:gradFill>
          <a:ln>
            <a:noFill/>
          </a:ln>
        </p:spPr>
        <p:txBody>
          <a:bodyPr rIns="457200" anchor="ctr"/>
          <a:lstStyle/>
          <a:p>
            <a:pPr marL="457200" lvl="0" indent="-457200" algn="ctr">
              <a:buNone/>
            </a:pPr>
            <a:r>
              <a:rPr lang="en-US" sz="3200">
                <a:solidFill>
                  <a:schemeClr val="bg1"/>
                </a:solidFill>
                <a:latin typeface="Arial" panose="020B0604020202020204" pitchFamily="34" charset="0"/>
                <a:cs typeface="Arial" panose="020B0604020202020204" pitchFamily="34" charset="0"/>
              </a:rPr>
              <a:t>Emotional</a:t>
            </a:r>
          </a:p>
        </p:txBody>
      </p:sp>
      <p:sp>
        <p:nvSpPr>
          <p:cNvPr id="21" name="Content Placeholder 20">
            <a:extLst>
              <a:ext uri="{FF2B5EF4-FFF2-40B4-BE49-F238E27FC236}">
                <a16:creationId xmlns:a16="http://schemas.microsoft.com/office/drawing/2014/main" id="{07A8307E-7E14-5387-C77F-A4D3329F67F8}"/>
              </a:ext>
            </a:extLst>
          </p:cNvPr>
          <p:cNvSpPr>
            <a:spLocks noGrp="1"/>
          </p:cNvSpPr>
          <p:nvPr>
            <p:ph sz="quarter" idx="28"/>
          </p:nvPr>
        </p:nvSpPr>
        <p:spPr>
          <a:xfrm>
            <a:off x="4685975" y="5055747"/>
            <a:ext cx="6783428" cy="1371600"/>
          </a:xfrm>
          <a:prstGeom prst="roundRect">
            <a:avLst>
              <a:gd name="adj" fmla="val 18421"/>
            </a:avLst>
          </a:prstGeom>
          <a:gradFill flip="none" rotWithShape="1">
            <a:gsLst>
              <a:gs pos="0">
                <a:schemeClr val="accent3">
                  <a:lumMod val="40000"/>
                  <a:lumOff val="60000"/>
                </a:schemeClr>
              </a:gs>
              <a:gs pos="0">
                <a:schemeClr val="accent3">
                  <a:lumMod val="95000"/>
                  <a:lumOff val="5000"/>
                </a:schemeClr>
              </a:gs>
              <a:gs pos="100000">
                <a:schemeClr val="accent3">
                  <a:lumMod val="60000"/>
                </a:schemeClr>
              </a:gs>
            </a:gsLst>
            <a:lin ang="10800000" scaled="1"/>
            <a:tileRect/>
          </a:gradFill>
          <a:ln>
            <a:noFill/>
          </a:ln>
        </p:spPr>
        <p:txBody>
          <a:bodyPr rIns="822960" anchor="ctr"/>
          <a:lstStyle/>
          <a:p>
            <a:pPr marL="693738" lvl="0" indent="-236538" algn="ctr">
              <a:buNone/>
            </a:pPr>
            <a:r>
              <a:rPr lang="en-US" sz="3200">
                <a:solidFill>
                  <a:schemeClr val="bg1"/>
                </a:solidFill>
                <a:latin typeface="Arial" panose="020B0604020202020204" pitchFamily="34" charset="0"/>
                <a:cs typeface="Arial" panose="020B0604020202020204" pitchFamily="34" charset="0"/>
              </a:rPr>
              <a:t>Cognitive</a:t>
            </a:r>
          </a:p>
        </p:txBody>
      </p:sp>
      <p:sp>
        <p:nvSpPr>
          <p:cNvPr id="2" name="Isosceles Triangle 1">
            <a:extLst>
              <a:ext uri="{FF2B5EF4-FFF2-40B4-BE49-F238E27FC236}">
                <a16:creationId xmlns:a16="http://schemas.microsoft.com/office/drawing/2014/main" id="{FC34AD11-CE7E-3969-B567-4FB166B5B8D2}"/>
              </a:ext>
              <a:ext uri="{C183D7F6-B498-43B3-948B-1728B52AA6E4}">
                <adec:decorative xmlns:adec="http://schemas.microsoft.com/office/drawing/2017/decorative" val="1"/>
              </a:ext>
            </a:extLst>
          </p:cNvPr>
          <p:cNvSpPr/>
          <p:nvPr/>
        </p:nvSpPr>
        <p:spPr>
          <a:xfrm rot="5400000">
            <a:off x="2882156" y="1853668"/>
            <a:ext cx="1028038" cy="516736"/>
          </a:xfrm>
          <a:prstGeom prst="triangle">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Isosceles Triangle 3">
            <a:extLst>
              <a:ext uri="{FF2B5EF4-FFF2-40B4-BE49-F238E27FC236}">
                <a16:creationId xmlns:a16="http://schemas.microsoft.com/office/drawing/2014/main" id="{ACD8FAFB-CB71-06C6-2066-AF340209A184}"/>
              </a:ext>
              <a:ext uri="{C183D7F6-B498-43B3-948B-1728B52AA6E4}">
                <adec:decorative xmlns:adec="http://schemas.microsoft.com/office/drawing/2017/decorative" val="1"/>
              </a:ext>
            </a:extLst>
          </p:cNvPr>
          <p:cNvSpPr/>
          <p:nvPr/>
        </p:nvSpPr>
        <p:spPr>
          <a:xfrm rot="5400000">
            <a:off x="2878142" y="3514112"/>
            <a:ext cx="1028038" cy="516736"/>
          </a:xfrm>
          <a:prstGeom prst="triangle">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id="{13EBE93C-C31A-6298-C402-3172E763F70E}"/>
              </a:ext>
              <a:ext uri="{C183D7F6-B498-43B3-948B-1728B52AA6E4}">
                <adec:decorative xmlns:adec="http://schemas.microsoft.com/office/drawing/2017/decorative" val="1"/>
              </a:ext>
            </a:extLst>
          </p:cNvPr>
          <p:cNvSpPr/>
          <p:nvPr/>
        </p:nvSpPr>
        <p:spPr>
          <a:xfrm rot="5400000">
            <a:off x="2878143" y="5145143"/>
            <a:ext cx="1028038" cy="516736"/>
          </a:xfrm>
          <a:prstGeom prst="triangle">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4E34216B-ACFA-E916-6E23-12A660AD35A7}"/>
              </a:ext>
              <a:ext uri="{C183D7F6-B498-43B3-948B-1728B52AA6E4}">
                <adec:decorative xmlns:adec="http://schemas.microsoft.com/office/drawing/2017/decorative" val="1"/>
              </a:ext>
            </a:extLst>
          </p:cNvPr>
          <p:cNvPicPr>
            <a:picLocks noChangeAspect="1"/>
          </p:cNvPicPr>
          <p:nvPr/>
        </p:nvPicPr>
        <p:blipFill rotWithShape="1">
          <a:blip r:embed="rId3"/>
          <a:srcRect l="24225" r="14582"/>
          <a:stretch/>
        </p:blipFill>
        <p:spPr>
          <a:xfrm>
            <a:off x="0" y="1203600"/>
            <a:ext cx="5200649" cy="5673434"/>
          </a:xfrm>
          <a:prstGeom prst="rect">
            <a:avLst/>
          </a:prstGeom>
          <a:ln>
            <a:noFill/>
          </a:ln>
          <a:effectLst>
            <a:outerShdw blurRad="292100" dist="139700" dir="2700000" algn="tl" rotWithShape="0">
              <a:srgbClr val="333333">
                <a:alpha val="65000"/>
              </a:srgbClr>
            </a:outerShdw>
          </a:effectLst>
        </p:spPr>
      </p:pic>
      <p:cxnSp>
        <p:nvCxnSpPr>
          <p:cNvPr id="15" name="Straight Connector 14">
            <a:extLst>
              <a:ext uri="{FF2B5EF4-FFF2-40B4-BE49-F238E27FC236}">
                <a16:creationId xmlns:a16="http://schemas.microsoft.com/office/drawing/2014/main" id="{704ABA2B-D3B1-F2A8-FE34-98CCEA54A5C1}"/>
              </a:ext>
              <a:ext uri="{C183D7F6-B498-43B3-948B-1728B52AA6E4}">
                <adec:decorative xmlns:adec="http://schemas.microsoft.com/office/drawing/2017/decorative" val="1"/>
              </a:ext>
            </a:extLst>
          </p:cNvPr>
          <p:cNvCxnSpPr/>
          <p:nvPr/>
        </p:nvCxnSpPr>
        <p:spPr>
          <a:xfrm>
            <a:off x="0" y="1147423"/>
            <a:ext cx="12192000" cy="0"/>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180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803657CD-34D8-9286-6BF9-2F01BCB5503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E6A5412-4E54-DD34-68E6-B7A9DA08AE1E}"/>
              </a:ext>
              <a:ext uri="{C183D7F6-B498-43B3-948B-1728B52AA6E4}">
                <adec:decorative xmlns:adec="http://schemas.microsoft.com/office/drawing/2017/decorative" val="1"/>
              </a:ext>
            </a:extLst>
          </p:cNvPr>
          <p:cNvSpPr/>
          <p:nvPr/>
        </p:nvSpPr>
        <p:spPr>
          <a:xfrm>
            <a:off x="367493" y="2078595"/>
            <a:ext cx="10978286" cy="3984024"/>
          </a:xfrm>
          <a:prstGeom prst="rect">
            <a:avLst/>
          </a:prstGeom>
          <a:solidFill>
            <a:schemeClr val="bg1"/>
          </a:solidFill>
          <a:ln w="1746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439760A-A3C6-964A-6F85-78A8C4A2430E}"/>
              </a:ext>
            </a:extLst>
          </p:cNvPr>
          <p:cNvSpPr>
            <a:spLocks noGrp="1"/>
          </p:cNvSpPr>
          <p:nvPr>
            <p:ph type="title"/>
          </p:nvPr>
        </p:nvSpPr>
        <p:spPr>
          <a:xfrm>
            <a:off x="354835" y="2078595"/>
            <a:ext cx="3417127" cy="3984024"/>
          </a:xfrm>
          <a:noFill/>
        </p:spPr>
        <p:txBody>
          <a:bodyPr lIns="365760"/>
          <a:lstStyle/>
          <a:p>
            <a:r>
              <a:rPr lang="en-US" sz="3600">
                <a:solidFill>
                  <a:schemeClr val="tx1"/>
                </a:solidFill>
              </a:rPr>
              <a:t>What Are They &amp; How Do We Build on Them?</a:t>
            </a:r>
          </a:p>
        </p:txBody>
      </p:sp>
      <p:sp>
        <p:nvSpPr>
          <p:cNvPr id="3" name="Content Placeholder 2">
            <a:extLst>
              <a:ext uri="{FF2B5EF4-FFF2-40B4-BE49-F238E27FC236}">
                <a16:creationId xmlns:a16="http://schemas.microsoft.com/office/drawing/2014/main" id="{F9D85207-10B1-3F20-F610-49C5778F42B4}"/>
              </a:ext>
            </a:extLst>
          </p:cNvPr>
          <p:cNvSpPr>
            <a:spLocks noGrp="1"/>
          </p:cNvSpPr>
          <p:nvPr>
            <p:ph sz="quarter" idx="13"/>
          </p:nvPr>
        </p:nvSpPr>
        <p:spPr>
          <a:xfrm>
            <a:off x="0" y="1"/>
            <a:ext cx="12192000" cy="1112252"/>
          </a:xfrm>
          <a:prstGeom prst="horizontalScroll">
            <a:avLst>
              <a:gd name="adj" fmla="val 0"/>
            </a:avLst>
          </a:prstGeom>
          <a:gradFill flip="none" rotWithShape="1">
            <a:gsLst>
              <a:gs pos="16000">
                <a:schemeClr val="accent1">
                  <a:lumMod val="95000"/>
                  <a:lumOff val="5000"/>
                </a:schemeClr>
              </a:gs>
              <a:gs pos="100000">
                <a:schemeClr val="accent1">
                  <a:lumMod val="60000"/>
                </a:schemeClr>
              </a:gs>
            </a:gsLst>
            <a:path path="circle">
              <a:fillToRect l="100000" t="100000"/>
            </a:path>
            <a:tileRect r="-100000" b="-100000"/>
          </a:gradFill>
        </p:spPr>
        <p:txBody>
          <a:bodyPr tIns="91440" anchor="ctr"/>
          <a:lstStyle/>
          <a:p>
            <a:r>
              <a:rPr lang="en-US" sz="3600" dirty="0">
                <a:effectLst>
                  <a:glow>
                    <a:schemeClr val="accent1">
                      <a:alpha val="40000"/>
                    </a:schemeClr>
                  </a:glow>
                </a:effectLst>
              </a:rPr>
              <a:t>Protective Factors Strengthen Families</a:t>
            </a:r>
          </a:p>
        </p:txBody>
      </p:sp>
      <p:sp>
        <p:nvSpPr>
          <p:cNvPr id="4" name="Content Placeholder 3">
            <a:extLst>
              <a:ext uri="{FF2B5EF4-FFF2-40B4-BE49-F238E27FC236}">
                <a16:creationId xmlns:a16="http://schemas.microsoft.com/office/drawing/2014/main" id="{C71D3DDA-9489-F71A-62EB-82B0BAAF6578}"/>
              </a:ext>
            </a:extLst>
          </p:cNvPr>
          <p:cNvSpPr>
            <a:spLocks noGrp="1"/>
          </p:cNvSpPr>
          <p:nvPr>
            <p:ph sz="quarter" idx="14"/>
          </p:nvPr>
        </p:nvSpPr>
        <p:spPr>
          <a:xfrm>
            <a:off x="4017744" y="1520732"/>
            <a:ext cx="2286000" cy="2286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bIns="182880" anchor="b" anchorCtr="0"/>
          <a:lstStyle/>
          <a:p>
            <a:pPr marL="0" indent="0" algn="ctr">
              <a:spcBef>
                <a:spcPts val="1200"/>
              </a:spcBef>
              <a:buNone/>
            </a:pPr>
            <a:r>
              <a:rPr lang="en-US" sz="2000">
                <a:latin typeface="+mn-lt"/>
              </a:rPr>
              <a:t>Nurturance and attachment</a:t>
            </a:r>
          </a:p>
        </p:txBody>
      </p:sp>
      <p:pic>
        <p:nvPicPr>
          <p:cNvPr id="10" name="Graphic 9" descr="Watering can icon">
            <a:extLst>
              <a:ext uri="{FF2B5EF4-FFF2-40B4-BE49-F238E27FC236}">
                <a16:creationId xmlns:a16="http://schemas.microsoft.com/office/drawing/2014/main" id="{B0AA3D17-94D2-7867-FEDD-F5F3C29FC6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47086" y="1826534"/>
            <a:ext cx="1209773" cy="1209773"/>
          </a:xfrm>
          <a:prstGeom prst="rect">
            <a:avLst/>
          </a:prstGeom>
        </p:spPr>
      </p:pic>
      <p:sp>
        <p:nvSpPr>
          <p:cNvPr id="5" name="Content Placeholder 4">
            <a:extLst>
              <a:ext uri="{FF2B5EF4-FFF2-40B4-BE49-F238E27FC236}">
                <a16:creationId xmlns:a16="http://schemas.microsoft.com/office/drawing/2014/main" id="{3A1A0B32-BD3A-3C43-D076-0E4FBCDC2190}"/>
              </a:ext>
            </a:extLst>
          </p:cNvPr>
          <p:cNvSpPr>
            <a:spLocks noGrp="1"/>
          </p:cNvSpPr>
          <p:nvPr>
            <p:ph sz="quarter" idx="16"/>
          </p:nvPr>
        </p:nvSpPr>
        <p:spPr>
          <a:xfrm>
            <a:off x="6549525" y="1422659"/>
            <a:ext cx="2743200" cy="2651760"/>
          </a:xfr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bIns="182880" anchor="b" anchorCtr="0"/>
          <a:lstStyle/>
          <a:p>
            <a:pPr marL="0" indent="0" algn="ctr">
              <a:buNone/>
            </a:pPr>
            <a:r>
              <a:rPr lang="en-US" sz="2400">
                <a:solidFill>
                  <a:schemeClr val="bg1"/>
                </a:solidFill>
              </a:rPr>
              <a:t>Parental </a:t>
            </a:r>
            <a:br>
              <a:rPr lang="en-US" sz="2400">
                <a:solidFill>
                  <a:schemeClr val="bg1"/>
                </a:solidFill>
              </a:rPr>
            </a:br>
            <a:r>
              <a:rPr lang="en-US" sz="2400">
                <a:solidFill>
                  <a:schemeClr val="bg1"/>
                </a:solidFill>
              </a:rPr>
              <a:t>resilience</a:t>
            </a:r>
          </a:p>
        </p:txBody>
      </p:sp>
      <p:pic>
        <p:nvPicPr>
          <p:cNvPr id="12" name="Graphic 11" descr="Body builder lifting weights icon">
            <a:extLst>
              <a:ext uri="{FF2B5EF4-FFF2-40B4-BE49-F238E27FC236}">
                <a16:creationId xmlns:a16="http://schemas.microsoft.com/office/drawing/2014/main" id="{B18DAE5D-A067-A4AD-0C5E-65587D9BB6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92565" y="1520732"/>
            <a:ext cx="1257120" cy="1534539"/>
          </a:xfrm>
          <a:prstGeom prst="rect">
            <a:avLst/>
          </a:prstGeom>
        </p:spPr>
      </p:pic>
      <p:sp>
        <p:nvSpPr>
          <p:cNvPr id="6" name="Content Placeholder 5">
            <a:extLst>
              <a:ext uri="{FF2B5EF4-FFF2-40B4-BE49-F238E27FC236}">
                <a16:creationId xmlns:a16="http://schemas.microsoft.com/office/drawing/2014/main" id="{0D089597-664F-7577-E033-EF3C87375476}"/>
              </a:ext>
            </a:extLst>
          </p:cNvPr>
          <p:cNvSpPr>
            <a:spLocks noGrp="1"/>
          </p:cNvSpPr>
          <p:nvPr>
            <p:ph sz="quarter" idx="17"/>
          </p:nvPr>
        </p:nvSpPr>
        <p:spPr>
          <a:xfrm>
            <a:off x="9538507" y="1520732"/>
            <a:ext cx="2286000" cy="2286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bIns="182880" anchor="b" anchorCtr="0"/>
          <a:lstStyle/>
          <a:p>
            <a:pPr marL="0" indent="0" algn="ctr">
              <a:buNone/>
            </a:pPr>
            <a:r>
              <a:rPr lang="en-US" sz="2000">
                <a:cs typeface="Calibri" panose="020F0502020204030204" pitchFamily="34" charset="0"/>
              </a:rPr>
              <a:t>Social connections</a:t>
            </a:r>
          </a:p>
        </p:txBody>
      </p:sp>
      <p:pic>
        <p:nvPicPr>
          <p:cNvPr id="11" name="Graphic 10" descr="Social network icon">
            <a:extLst>
              <a:ext uri="{FF2B5EF4-FFF2-40B4-BE49-F238E27FC236}">
                <a16:creationId xmlns:a16="http://schemas.microsoft.com/office/drawing/2014/main" id="{1E22531A-1F45-2DF7-7A86-9682174466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35765" y="1706963"/>
            <a:ext cx="1329343" cy="1329343"/>
          </a:xfrm>
          <a:prstGeom prst="rect">
            <a:avLst/>
          </a:prstGeom>
        </p:spPr>
      </p:pic>
      <p:sp>
        <p:nvSpPr>
          <p:cNvPr id="7" name="Content Placeholder 6">
            <a:extLst>
              <a:ext uri="{FF2B5EF4-FFF2-40B4-BE49-F238E27FC236}">
                <a16:creationId xmlns:a16="http://schemas.microsoft.com/office/drawing/2014/main" id="{AADD5AD7-439E-F96D-D1E4-D2326BB3FB91}"/>
              </a:ext>
            </a:extLst>
          </p:cNvPr>
          <p:cNvSpPr>
            <a:spLocks noGrp="1"/>
          </p:cNvSpPr>
          <p:nvPr>
            <p:ph sz="quarter" idx="18"/>
          </p:nvPr>
        </p:nvSpPr>
        <p:spPr>
          <a:xfrm>
            <a:off x="4017744" y="4259864"/>
            <a:ext cx="2286000" cy="2286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bIns="182880" anchor="b" anchorCtr="0"/>
          <a:lstStyle/>
          <a:p>
            <a:pPr marL="0" indent="0" algn="ctr">
              <a:buNone/>
            </a:pPr>
            <a:r>
              <a:rPr lang="en-US" sz="2000"/>
              <a:t>Knowledge of parenting and child development</a:t>
            </a:r>
          </a:p>
        </p:txBody>
      </p:sp>
      <p:pic>
        <p:nvPicPr>
          <p:cNvPr id="14" name="Graphic 13" descr="Lightbulb and gear icon">
            <a:extLst>
              <a:ext uri="{FF2B5EF4-FFF2-40B4-BE49-F238E27FC236}">
                <a16:creationId xmlns:a16="http://schemas.microsoft.com/office/drawing/2014/main" id="{CCDFBBD9-5627-0BE1-EC06-A14B0037D8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595264" y="4397024"/>
            <a:ext cx="1005840" cy="1005840"/>
          </a:xfrm>
          <a:prstGeom prst="rect">
            <a:avLst/>
          </a:prstGeom>
        </p:spPr>
      </p:pic>
      <p:sp>
        <p:nvSpPr>
          <p:cNvPr id="8" name="Content Placeholder 7">
            <a:extLst>
              <a:ext uri="{FF2B5EF4-FFF2-40B4-BE49-F238E27FC236}">
                <a16:creationId xmlns:a16="http://schemas.microsoft.com/office/drawing/2014/main" id="{D799E855-FB06-6A54-43FF-53B5D2FA3DF7}"/>
              </a:ext>
            </a:extLst>
          </p:cNvPr>
          <p:cNvSpPr>
            <a:spLocks noGrp="1"/>
          </p:cNvSpPr>
          <p:nvPr>
            <p:ph sz="quarter" idx="19"/>
          </p:nvPr>
        </p:nvSpPr>
        <p:spPr>
          <a:xfrm>
            <a:off x="6784454" y="4259864"/>
            <a:ext cx="2286000" cy="2286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bIns="182880" anchor="b" anchorCtr="0"/>
          <a:lstStyle/>
          <a:p>
            <a:pPr marL="0" indent="0" algn="ctr">
              <a:buNone/>
            </a:pPr>
            <a:r>
              <a:rPr lang="en-US" sz="2000">
                <a:cs typeface="Calibri" panose="020F0502020204030204" pitchFamily="34" charset="0"/>
              </a:rPr>
              <a:t>Concrete support for parents</a:t>
            </a:r>
          </a:p>
        </p:txBody>
      </p:sp>
      <p:pic>
        <p:nvPicPr>
          <p:cNvPr id="15" name="Graphic 14" descr="Open hand icon">
            <a:extLst>
              <a:ext uri="{FF2B5EF4-FFF2-40B4-BE49-F238E27FC236}">
                <a16:creationId xmlns:a16="http://schemas.microsoft.com/office/drawing/2014/main" id="{6E361FFB-3E15-772F-970A-F02D81F967A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92565" y="4482001"/>
            <a:ext cx="1257120" cy="1257120"/>
          </a:xfrm>
          <a:prstGeom prst="rect">
            <a:avLst/>
          </a:prstGeom>
        </p:spPr>
      </p:pic>
      <p:sp>
        <p:nvSpPr>
          <p:cNvPr id="9" name="Content Placeholder 8">
            <a:extLst>
              <a:ext uri="{FF2B5EF4-FFF2-40B4-BE49-F238E27FC236}">
                <a16:creationId xmlns:a16="http://schemas.microsoft.com/office/drawing/2014/main" id="{958568D3-B6E0-E9E7-8F12-8C94567354D4}"/>
              </a:ext>
            </a:extLst>
          </p:cNvPr>
          <p:cNvSpPr>
            <a:spLocks noGrp="1"/>
          </p:cNvSpPr>
          <p:nvPr>
            <p:ph sz="quarter" idx="20"/>
          </p:nvPr>
        </p:nvSpPr>
        <p:spPr>
          <a:xfrm>
            <a:off x="9551164" y="4271171"/>
            <a:ext cx="2286000" cy="2286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bIns="182880" anchor="b" anchorCtr="0"/>
          <a:lstStyle/>
          <a:p>
            <a:pPr marL="0" indent="0" algn="ctr">
              <a:buNone/>
            </a:pPr>
            <a:r>
              <a:rPr lang="en-US" sz="2000">
                <a:cs typeface="Calibri" panose="020F0502020204030204" pitchFamily="34" charset="0"/>
              </a:rPr>
              <a:t>Social-emotional competence of children</a:t>
            </a:r>
          </a:p>
        </p:txBody>
      </p:sp>
      <p:pic>
        <p:nvPicPr>
          <p:cNvPr id="16" name="Graphic 15" descr="Badge Heart icon">
            <a:extLst>
              <a:ext uri="{FF2B5EF4-FFF2-40B4-BE49-F238E27FC236}">
                <a16:creationId xmlns:a16="http://schemas.microsoft.com/office/drawing/2014/main" id="{F0FFCBF3-A1FF-829C-6787-C8D28130087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191244" y="4482033"/>
            <a:ext cx="1005840" cy="1005840"/>
          </a:xfrm>
          <a:prstGeom prst="rect">
            <a:avLst/>
          </a:prstGeom>
        </p:spPr>
      </p:pic>
    </p:spTree>
    <p:extLst>
      <p:ext uri="{BB962C8B-B14F-4D97-AF65-F5344CB8AC3E}">
        <p14:creationId xmlns:p14="http://schemas.microsoft.com/office/powerpoint/2010/main" val="3213519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25000"/>
                    </a14:imgEffect>
                    <a14:imgEffect>
                      <a14:saturation sat="66000"/>
                    </a14:imgEffect>
                    <a14:imgEffect>
                      <a14:brightnessContrast bright="-20000" contrast="2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AF8A0B6A-CF9B-221D-DD55-0AC6295FE1F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8CABF81-68F3-8CB5-B718-B1DABEF49EC9}"/>
              </a:ext>
            </a:extLst>
          </p:cNvPr>
          <p:cNvSpPr>
            <a:spLocks noGrp="1"/>
          </p:cNvSpPr>
          <p:nvPr>
            <p:ph type="title"/>
          </p:nvPr>
        </p:nvSpPr>
        <p:spPr>
          <a:xfrm>
            <a:off x="1" y="722664"/>
            <a:ext cx="4003253" cy="5250905"/>
          </a:xfrm>
          <a:solidFill>
            <a:schemeClr val="tx2"/>
          </a:solidFill>
          <a:ln>
            <a:noFill/>
          </a:ln>
        </p:spPr>
        <p:txBody>
          <a:bodyPr lIns="182880" tIns="91440" rIns="91440" bIns="91440"/>
          <a:lstStyle/>
          <a:p>
            <a:pPr algn="l"/>
            <a:r>
              <a:rPr lang="en-US" sz="3600" dirty="0"/>
              <a:t>Practice Examples for Cases Involving Parental Substance Use</a:t>
            </a:r>
            <a:endParaRPr lang="en-US" dirty="0"/>
          </a:p>
        </p:txBody>
      </p:sp>
      <p:sp>
        <p:nvSpPr>
          <p:cNvPr id="3" name="Content Placeholder 2">
            <a:extLst>
              <a:ext uri="{FF2B5EF4-FFF2-40B4-BE49-F238E27FC236}">
                <a16:creationId xmlns:a16="http://schemas.microsoft.com/office/drawing/2014/main" id="{6CF9E12F-5370-5FD2-9320-5406F5A22040}"/>
              </a:ext>
            </a:extLst>
          </p:cNvPr>
          <p:cNvSpPr>
            <a:spLocks noGrp="1"/>
          </p:cNvSpPr>
          <p:nvPr>
            <p:ph sz="quarter" idx="11"/>
          </p:nvPr>
        </p:nvSpPr>
        <p:spPr>
          <a:xfrm>
            <a:off x="4282548" y="743476"/>
            <a:ext cx="3537977" cy="1463040"/>
          </a:xfrm>
          <a:prstGeom prst="rect">
            <a:avLst/>
          </a:prstGeom>
          <a:solidFill>
            <a:schemeClr val="bg1">
              <a:alpha val="72000"/>
            </a:schemeClr>
          </a:solidFill>
          <a:ln>
            <a:noFill/>
          </a:ln>
          <a:effectLst/>
          <a:scene3d>
            <a:camera prst="orthographicFront"/>
            <a:lightRig rig="threePt" dir="t"/>
          </a:scene3d>
          <a:sp3d>
            <a:bevelT prst="slope"/>
          </a:sp3d>
        </p:spPr>
        <p:txBody>
          <a:bodyPr lIns="0" rIns="0"/>
          <a:lstStyle/>
          <a:p>
            <a:pPr marL="0" lvl="0" indent="0" algn="ctr">
              <a:lnSpc>
                <a:spcPct val="100000"/>
              </a:lnSpc>
              <a:spcBef>
                <a:spcPts val="600"/>
              </a:spcBef>
              <a:spcAft>
                <a:spcPts val="600"/>
              </a:spcAft>
              <a:buNone/>
            </a:pPr>
            <a:r>
              <a:rPr lang="en-US" sz="1600" b="1"/>
              <a:t>Parent understands the effect their substance use or co-occurring disorder has had on their children and family members</a:t>
            </a:r>
          </a:p>
        </p:txBody>
      </p:sp>
      <p:sp>
        <p:nvSpPr>
          <p:cNvPr id="4" name="Content Placeholder 3">
            <a:extLst>
              <a:ext uri="{FF2B5EF4-FFF2-40B4-BE49-F238E27FC236}">
                <a16:creationId xmlns:a16="http://schemas.microsoft.com/office/drawing/2014/main" id="{36D4727E-E749-BFEB-2A31-C3785058AE81}"/>
              </a:ext>
            </a:extLst>
          </p:cNvPr>
          <p:cNvSpPr>
            <a:spLocks noGrp="1"/>
          </p:cNvSpPr>
          <p:nvPr>
            <p:ph sz="quarter" idx="12"/>
          </p:nvPr>
        </p:nvSpPr>
        <p:spPr>
          <a:xfrm>
            <a:off x="4282548" y="2627003"/>
            <a:ext cx="3537977" cy="1463040"/>
          </a:xfrm>
          <a:prstGeom prst="rect">
            <a:avLst/>
          </a:prstGeom>
          <a:solidFill>
            <a:schemeClr val="bg1">
              <a:alpha val="72000"/>
            </a:schemeClr>
          </a:solidFill>
          <a:ln>
            <a:noFill/>
          </a:ln>
          <a:effectLst/>
          <a:scene3d>
            <a:camera prst="orthographicFront"/>
            <a:lightRig rig="threePt" dir="t"/>
          </a:scene3d>
          <a:sp3d>
            <a:bevelT prst="slope"/>
          </a:sp3d>
        </p:spPr>
        <p:txBody>
          <a:bodyPr lIns="91440" rIns="91440"/>
          <a:lstStyle/>
          <a:p>
            <a:pPr marL="0" lvl="0" indent="0" algn="ctr">
              <a:lnSpc>
                <a:spcPct val="100000"/>
              </a:lnSpc>
              <a:spcBef>
                <a:spcPts val="600"/>
              </a:spcBef>
              <a:spcAft>
                <a:spcPts val="600"/>
              </a:spcAft>
              <a:buNone/>
            </a:pPr>
            <a:r>
              <a:rPr lang="en-US" sz="1600" b="1"/>
              <a:t>Parent has insight into their behaviors and the changes that need to be made to provide for and increase child safety</a:t>
            </a:r>
          </a:p>
        </p:txBody>
      </p:sp>
      <p:sp>
        <p:nvSpPr>
          <p:cNvPr id="5" name="Content Placeholder 4">
            <a:extLst>
              <a:ext uri="{FF2B5EF4-FFF2-40B4-BE49-F238E27FC236}">
                <a16:creationId xmlns:a16="http://schemas.microsoft.com/office/drawing/2014/main" id="{AB0A86F2-C9FF-DA9E-A9C8-EC1E8F019ED3}"/>
              </a:ext>
            </a:extLst>
          </p:cNvPr>
          <p:cNvSpPr>
            <a:spLocks noGrp="1"/>
          </p:cNvSpPr>
          <p:nvPr>
            <p:ph sz="quarter" idx="13"/>
          </p:nvPr>
        </p:nvSpPr>
        <p:spPr>
          <a:xfrm>
            <a:off x="4282549" y="4510529"/>
            <a:ext cx="3537978" cy="1463040"/>
          </a:xfrm>
          <a:prstGeom prst="rect">
            <a:avLst/>
          </a:prstGeom>
          <a:solidFill>
            <a:schemeClr val="bg1">
              <a:alpha val="72000"/>
            </a:schemeClr>
          </a:solidFill>
          <a:ln>
            <a:noFill/>
          </a:ln>
          <a:effectLst/>
          <a:scene3d>
            <a:camera prst="orthographicFront"/>
            <a:lightRig rig="threePt" dir="t"/>
          </a:scene3d>
          <a:sp3d>
            <a:bevelT prst="slope"/>
          </a:sp3d>
        </p:spPr>
        <p:txBody>
          <a:bodyPr lIns="91440" rIns="91440"/>
          <a:lstStyle/>
          <a:p>
            <a:pPr marL="0" lvl="0" indent="0" algn="ctr">
              <a:lnSpc>
                <a:spcPct val="100000"/>
              </a:lnSpc>
              <a:spcBef>
                <a:spcPts val="600"/>
              </a:spcBef>
              <a:spcAft>
                <a:spcPts val="600"/>
              </a:spcAft>
              <a:buNone/>
            </a:pPr>
            <a:r>
              <a:rPr lang="en-US" sz="1600" b="1"/>
              <a:t>Parent has reliable childcare in place to support their treatment and recovery management plan</a:t>
            </a:r>
          </a:p>
        </p:txBody>
      </p:sp>
      <p:sp>
        <p:nvSpPr>
          <p:cNvPr id="6" name="Content Placeholder 5">
            <a:extLst>
              <a:ext uri="{FF2B5EF4-FFF2-40B4-BE49-F238E27FC236}">
                <a16:creationId xmlns:a16="http://schemas.microsoft.com/office/drawing/2014/main" id="{802B3ECE-6A37-A8D1-B09C-5B1AAB152335}"/>
              </a:ext>
            </a:extLst>
          </p:cNvPr>
          <p:cNvSpPr>
            <a:spLocks noGrp="1"/>
          </p:cNvSpPr>
          <p:nvPr>
            <p:ph sz="quarter" idx="14"/>
          </p:nvPr>
        </p:nvSpPr>
        <p:spPr>
          <a:xfrm>
            <a:off x="8412666" y="731444"/>
            <a:ext cx="3537979" cy="1463040"/>
          </a:xfrm>
          <a:prstGeom prst="rect">
            <a:avLst/>
          </a:prstGeom>
          <a:solidFill>
            <a:schemeClr val="bg1">
              <a:alpha val="72000"/>
            </a:schemeClr>
          </a:solidFill>
          <a:ln>
            <a:noFill/>
          </a:ln>
          <a:effectLst/>
          <a:scene3d>
            <a:camera prst="orthographicFront"/>
            <a:lightRig rig="threePt" dir="t"/>
          </a:scene3d>
          <a:sp3d>
            <a:bevelT prst="slope"/>
          </a:sp3d>
        </p:spPr>
        <p:txBody>
          <a:bodyPr lIns="91440" rIns="91440"/>
          <a:lstStyle/>
          <a:p>
            <a:pPr marL="0" lvl="0" indent="0" algn="ctr">
              <a:lnSpc>
                <a:spcPct val="100000"/>
              </a:lnSpc>
              <a:spcBef>
                <a:spcPts val="600"/>
              </a:spcBef>
              <a:spcAft>
                <a:spcPts val="600"/>
              </a:spcAft>
              <a:buNone/>
            </a:pPr>
            <a:r>
              <a:rPr lang="en-US" sz="1600" b="1"/>
              <a:t>Parent is regularly attending their treatment and recovery-oriented support services</a:t>
            </a:r>
          </a:p>
        </p:txBody>
      </p:sp>
      <p:sp>
        <p:nvSpPr>
          <p:cNvPr id="7" name="Content Placeholder 6">
            <a:extLst>
              <a:ext uri="{FF2B5EF4-FFF2-40B4-BE49-F238E27FC236}">
                <a16:creationId xmlns:a16="http://schemas.microsoft.com/office/drawing/2014/main" id="{7E1D5A39-F8ED-7E22-4B8E-F0A1869499B6}"/>
              </a:ext>
            </a:extLst>
          </p:cNvPr>
          <p:cNvSpPr>
            <a:spLocks noGrp="1"/>
          </p:cNvSpPr>
          <p:nvPr>
            <p:ph sz="quarter" idx="15"/>
          </p:nvPr>
        </p:nvSpPr>
        <p:spPr>
          <a:xfrm>
            <a:off x="8412666" y="2611813"/>
            <a:ext cx="3537979" cy="1463040"/>
          </a:xfrm>
          <a:prstGeom prst="rect">
            <a:avLst/>
          </a:prstGeom>
          <a:solidFill>
            <a:schemeClr val="bg1">
              <a:alpha val="72000"/>
            </a:schemeClr>
          </a:solidFill>
          <a:ln>
            <a:noFill/>
          </a:ln>
          <a:effectLst/>
          <a:scene3d>
            <a:camera prst="orthographicFront"/>
            <a:lightRig rig="threePt" dir="t"/>
          </a:scene3d>
          <a:sp3d>
            <a:bevelT prst="slope"/>
          </a:sp3d>
        </p:spPr>
        <p:txBody>
          <a:bodyPr lIns="91440" rIns="91440"/>
          <a:lstStyle/>
          <a:p>
            <a:pPr marL="0" lvl="0" indent="0" algn="ctr">
              <a:lnSpc>
                <a:spcPct val="100000"/>
              </a:lnSpc>
              <a:spcBef>
                <a:spcPts val="600"/>
              </a:spcBef>
              <a:spcAft>
                <a:spcPts val="600"/>
              </a:spcAft>
              <a:buNone/>
            </a:pPr>
            <a:r>
              <a:rPr lang="en-US" sz="1600" b="1"/>
              <a:t>Parent has family and friends that </a:t>
            </a:r>
            <a:br>
              <a:rPr lang="en-US" sz="1600" b="1"/>
            </a:br>
            <a:r>
              <a:rPr lang="en-US" sz="1600" b="1"/>
              <a:t>are willing to conduct daily </a:t>
            </a:r>
            <a:br>
              <a:rPr lang="en-US" sz="1600" b="1"/>
            </a:br>
            <a:r>
              <a:rPr lang="en-US" sz="1600" b="1"/>
              <a:t>check-ins to help support and monitor child safety </a:t>
            </a:r>
          </a:p>
        </p:txBody>
      </p:sp>
      <p:sp>
        <p:nvSpPr>
          <p:cNvPr id="9" name="Content Placeholder 8">
            <a:extLst>
              <a:ext uri="{FF2B5EF4-FFF2-40B4-BE49-F238E27FC236}">
                <a16:creationId xmlns:a16="http://schemas.microsoft.com/office/drawing/2014/main" id="{B3A95ADD-64B2-5D5F-63E1-C446F1794F77}"/>
              </a:ext>
            </a:extLst>
          </p:cNvPr>
          <p:cNvSpPr>
            <a:spLocks noGrp="1"/>
          </p:cNvSpPr>
          <p:nvPr>
            <p:ph sz="quarter" idx="16"/>
          </p:nvPr>
        </p:nvSpPr>
        <p:spPr>
          <a:xfrm>
            <a:off x="8412666" y="4492182"/>
            <a:ext cx="3537979" cy="1463040"/>
          </a:xfrm>
          <a:prstGeom prst="rect">
            <a:avLst/>
          </a:prstGeom>
          <a:solidFill>
            <a:schemeClr val="bg1">
              <a:alpha val="72000"/>
            </a:schemeClr>
          </a:solidFill>
          <a:ln>
            <a:noFill/>
          </a:ln>
          <a:effectLst/>
          <a:scene3d>
            <a:camera prst="orthographicFront"/>
            <a:lightRig rig="threePt" dir="t"/>
          </a:scene3d>
          <a:sp3d>
            <a:bevelT prst="slope"/>
          </a:sp3d>
        </p:spPr>
        <p:txBody>
          <a:bodyPr lIns="91440" rIns="91440"/>
          <a:lstStyle/>
          <a:p>
            <a:pPr marL="0" lvl="0" indent="0" algn="ctr">
              <a:lnSpc>
                <a:spcPct val="100000"/>
              </a:lnSpc>
              <a:spcBef>
                <a:spcPts val="600"/>
              </a:spcBef>
              <a:spcAft>
                <a:spcPts val="600"/>
              </a:spcAft>
              <a:buNone/>
            </a:pPr>
            <a:r>
              <a:rPr lang="en-US" sz="1600" b="1"/>
              <a:t>Parent has the support of an additional caregiver in the home to support their recovery and family stability goals</a:t>
            </a:r>
          </a:p>
        </p:txBody>
      </p:sp>
      <p:sp>
        <p:nvSpPr>
          <p:cNvPr id="12" name="Content Placeholder 11">
            <a:extLst>
              <a:ext uri="{FF2B5EF4-FFF2-40B4-BE49-F238E27FC236}">
                <a16:creationId xmlns:a16="http://schemas.microsoft.com/office/drawing/2014/main" id="{5B9B2474-A922-2294-E835-BB63B0619B42}"/>
              </a:ext>
            </a:extLst>
          </p:cNvPr>
          <p:cNvSpPr>
            <a:spLocks noGrp="1"/>
          </p:cNvSpPr>
          <p:nvPr>
            <p:ph sz="quarter" idx="18"/>
          </p:nvPr>
        </p:nvSpPr>
        <p:spPr>
          <a:xfrm>
            <a:off x="4120445" y="6065901"/>
            <a:ext cx="7926433" cy="656308"/>
          </a:xfrm>
          <a:prstGeom prst="rect">
            <a:avLst/>
          </a:prstGeom>
          <a:noFill/>
          <a:ln>
            <a:noFill/>
          </a:ln>
          <a:effectLst/>
        </p:spPr>
        <p:txBody>
          <a:bodyPr lIns="91440" rIns="91440"/>
          <a:lstStyle/>
          <a:p>
            <a:pPr marL="0" indent="0" algn="ctr">
              <a:lnSpc>
                <a:spcPct val="100000"/>
              </a:lnSpc>
              <a:spcBef>
                <a:spcPts val="0"/>
              </a:spcBef>
              <a:buNone/>
            </a:pPr>
            <a:r>
              <a:rPr lang="en-US" sz="3200" b="1">
                <a:solidFill>
                  <a:schemeClr val="bg1"/>
                </a:solidFill>
              </a:rPr>
              <a:t>Protective Factors Strengthen Families</a:t>
            </a:r>
          </a:p>
        </p:txBody>
      </p:sp>
    </p:spTree>
    <p:extLst>
      <p:ext uri="{BB962C8B-B14F-4D97-AF65-F5344CB8AC3E}">
        <p14:creationId xmlns:p14="http://schemas.microsoft.com/office/powerpoint/2010/main" val="1367652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EA500A-C798-F25E-E492-4A9E8DE39783}"/>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FA684A8-DC54-5389-C55A-CEA57CCD8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AC5842F8-81DD-729C-FF1A-845A6F34E9B7}"/>
              </a:ext>
              <a:ext uri="{C183D7F6-B498-43B3-948B-1728B52AA6E4}">
                <adec:decorative xmlns:adec="http://schemas.microsoft.com/office/drawing/2017/decorative" val="1"/>
              </a:ext>
            </a:extLst>
          </p:cNvPr>
          <p:cNvPicPr>
            <a:picLocks noChangeAspect="1"/>
          </p:cNvPicPr>
          <p:nvPr/>
        </p:nvPicPr>
        <p:blipFill>
          <a:blip r:embed="rId3"/>
          <a:srcRect l="7867" r="7867"/>
          <a:stretch/>
        </p:blipFill>
        <p:spPr>
          <a:xfrm>
            <a:off x="3523488" y="10"/>
            <a:ext cx="8668512" cy="6857990"/>
          </a:xfrm>
          <a:prstGeom prst="rect">
            <a:avLst/>
          </a:prstGeom>
        </p:spPr>
      </p:pic>
      <p:sp>
        <p:nvSpPr>
          <p:cNvPr id="23" name="Rectangle 22">
            <a:extLst>
              <a:ext uri="{FF2B5EF4-FFF2-40B4-BE49-F238E27FC236}">
                <a16:creationId xmlns:a16="http://schemas.microsoft.com/office/drawing/2014/main" id="{54756804-E7C9-2B76-A1F7-26C5E68DB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A8FA7F9-7DF5-BC55-4766-24C137FEB9D1}"/>
              </a:ext>
            </a:extLst>
          </p:cNvPr>
          <p:cNvSpPr>
            <a:spLocks noGrp="1"/>
          </p:cNvSpPr>
          <p:nvPr>
            <p:ph type="title"/>
          </p:nvPr>
        </p:nvSpPr>
        <p:spPr>
          <a:xfrm>
            <a:off x="477981" y="1122363"/>
            <a:ext cx="4817350" cy="3204134"/>
          </a:xfrm>
          <a:noFill/>
          <a:ln>
            <a:noFill/>
          </a:ln>
        </p:spPr>
        <p:txBody>
          <a:bodyPr vert="horz" lIns="91440" tIns="45720" rIns="91440" bIns="45720" rtlCol="0" anchor="b">
            <a:noAutofit/>
          </a:bodyPr>
          <a:lstStyle/>
          <a:p>
            <a:pPr algn="l"/>
            <a:r>
              <a:rPr lang="en-US" sz="4800" dirty="0">
                <a:solidFill>
                  <a:schemeClr val="tx1"/>
                </a:solidFill>
                <a:latin typeface="+mj-lt"/>
                <a:cs typeface="+mj-cs"/>
              </a:rPr>
              <a:t>Safety Planning for Families Affected by Substance Use Disorders</a:t>
            </a:r>
          </a:p>
        </p:txBody>
      </p:sp>
      <p:sp>
        <p:nvSpPr>
          <p:cNvPr id="25" name="Rectangle 24">
            <a:extLst>
              <a:ext uri="{FF2B5EF4-FFF2-40B4-BE49-F238E27FC236}">
                <a16:creationId xmlns:a16="http://schemas.microsoft.com/office/drawing/2014/main" id="{413509E1-DC57-20F3-64C3-CB1B3F707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9AAFBA6-3BBE-A1CC-0BD1-AA8D52700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0796728-0739-6823-BD4C-626E034D16D3}"/>
              </a:ext>
              <a:ext uri="{C183D7F6-B498-43B3-948B-1728B52AA6E4}">
                <adec:decorative xmlns:adec="http://schemas.microsoft.com/office/drawing/2017/decorative" val="1"/>
              </a:ext>
            </a:extLst>
          </p:cNvPr>
          <p:cNvSpPr/>
          <p:nvPr/>
        </p:nvSpPr>
        <p:spPr>
          <a:xfrm>
            <a:off x="336176" y="510988"/>
            <a:ext cx="981636" cy="3909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09302615"/>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922596-F57A-5BDD-786F-8E6FB859744F}"/>
              </a:ext>
            </a:extLst>
          </p:cNvPr>
          <p:cNvSpPr>
            <a:spLocks noGrp="1"/>
          </p:cNvSpPr>
          <p:nvPr>
            <p:ph type="title"/>
          </p:nvPr>
        </p:nvSpPr>
        <p:spPr>
          <a:xfrm>
            <a:off x="26270" y="1"/>
            <a:ext cx="12165729" cy="1099316"/>
          </a:xfrm>
          <a:solidFill>
            <a:schemeClr val="tx2"/>
          </a:solidFill>
          <a:ln>
            <a:noFill/>
          </a:ln>
          <a:effectLst/>
        </p:spPr>
        <p:txBody>
          <a:bodyPr vert="horz" lIns="91440" tIns="45720" rIns="2194560" bIns="45720" rtlCol="0" anchor="ctr" anchorCtr="0">
            <a:normAutofit/>
          </a:bodyPr>
          <a:lstStyle/>
          <a:p>
            <a:pPr marL="236538" algn="r"/>
            <a:r>
              <a:rPr lang="en-US" dirty="0"/>
              <a:t>Safety Planning</a:t>
            </a:r>
          </a:p>
        </p:txBody>
      </p:sp>
      <p:sp>
        <p:nvSpPr>
          <p:cNvPr id="26" name="Rectangle 25">
            <a:extLst>
              <a:ext uri="{FF2B5EF4-FFF2-40B4-BE49-F238E27FC236}">
                <a16:creationId xmlns:a16="http://schemas.microsoft.com/office/drawing/2014/main" id="{1886FBCE-4FED-2BEB-B36B-8E787FEF5AA6}"/>
              </a:ext>
              <a:ext uri="{C183D7F6-B498-43B3-948B-1728B52AA6E4}">
                <adec:decorative xmlns:adec="http://schemas.microsoft.com/office/drawing/2017/decorative" val="1"/>
              </a:ext>
            </a:extLst>
          </p:cNvPr>
          <p:cNvSpPr/>
          <p:nvPr/>
        </p:nvSpPr>
        <p:spPr>
          <a:xfrm>
            <a:off x="12015722" y="573817"/>
            <a:ext cx="176278" cy="628418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ACA72B05-C2B1-6049-4A6F-F4812AB9933D}"/>
              </a:ext>
              <a:ext uri="{C183D7F6-B498-43B3-948B-1728B52AA6E4}">
                <adec:decorative xmlns:adec="http://schemas.microsoft.com/office/drawing/2017/decorative" val="1"/>
              </a:ext>
            </a:extLst>
          </p:cNvPr>
          <p:cNvSpPr/>
          <p:nvPr/>
        </p:nvSpPr>
        <p:spPr>
          <a:xfrm rot="16200000">
            <a:off x="6017795" y="697440"/>
            <a:ext cx="156412" cy="1219200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1F8E8931-F9DC-4ABF-9FCE-A7C2FD01776B}"/>
              </a:ext>
              <a:ext uri="{C183D7F6-B498-43B3-948B-1728B52AA6E4}">
                <adec:decorative xmlns:adec="http://schemas.microsoft.com/office/drawing/2017/decorative" val="1"/>
              </a:ext>
            </a:extLst>
          </p:cNvPr>
          <p:cNvSpPr/>
          <p:nvPr/>
        </p:nvSpPr>
        <p:spPr>
          <a:xfrm>
            <a:off x="-1" y="0"/>
            <a:ext cx="172893" cy="109931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DFF1BAAB-30FD-B74C-3B79-B1EF76DAC422}"/>
              </a:ext>
              <a:ext uri="{C183D7F6-B498-43B3-948B-1728B52AA6E4}">
                <adec:decorative xmlns:adec="http://schemas.microsoft.com/office/drawing/2017/decorative" val="1"/>
              </a:ext>
            </a:extLst>
          </p:cNvPr>
          <p:cNvSpPr/>
          <p:nvPr/>
        </p:nvSpPr>
        <p:spPr>
          <a:xfrm rot="5400000">
            <a:off x="489482" y="-463212"/>
            <a:ext cx="172893" cy="109931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E24CDEE6-FB3C-EB60-1BCC-E388C1B9D1DE}"/>
              </a:ext>
              <a:ext uri="{C183D7F6-B498-43B3-948B-1728B52AA6E4}">
                <adec:decorative xmlns:adec="http://schemas.microsoft.com/office/drawing/2017/decorative" val="1"/>
              </a:ext>
            </a:extLst>
          </p:cNvPr>
          <p:cNvSpPr/>
          <p:nvPr/>
        </p:nvSpPr>
        <p:spPr>
          <a:xfrm>
            <a:off x="0" y="5751100"/>
            <a:ext cx="172893" cy="109931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4C34A53A-3455-67B5-88AB-1997564E97D5}"/>
              </a:ext>
              <a:ext uri="{C183D7F6-B498-43B3-948B-1728B52AA6E4}">
                <adec:decorative xmlns:adec="http://schemas.microsoft.com/office/drawing/2017/decorative" val="1"/>
              </a:ext>
            </a:extLst>
          </p:cNvPr>
          <p:cNvGrpSpPr/>
          <p:nvPr/>
        </p:nvGrpSpPr>
        <p:grpSpPr>
          <a:xfrm>
            <a:off x="493295" y="132346"/>
            <a:ext cx="4913334" cy="6436895"/>
            <a:chOff x="493295" y="132346"/>
            <a:chExt cx="4913334" cy="6436895"/>
          </a:xfrm>
        </p:grpSpPr>
        <p:sp>
          <p:nvSpPr>
            <p:cNvPr id="3" name="Rectangle: Rounded Corners 2">
              <a:extLst>
                <a:ext uri="{FF2B5EF4-FFF2-40B4-BE49-F238E27FC236}">
                  <a16:creationId xmlns:a16="http://schemas.microsoft.com/office/drawing/2014/main" id="{582DE28E-AFE9-49DF-B397-56FF6EE9AC1F}"/>
                </a:ext>
              </a:extLst>
            </p:cNvPr>
            <p:cNvSpPr/>
            <p:nvPr/>
          </p:nvSpPr>
          <p:spPr>
            <a:xfrm>
              <a:off x="575928" y="769026"/>
              <a:ext cx="4674000" cy="5737353"/>
            </a:xfrm>
            <a:prstGeom prst="roundRect">
              <a:avLst>
                <a:gd name="adj" fmla="val 423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D482AF5-FDC4-3D47-1ACE-D012AE8EBFB4}"/>
                </a:ext>
              </a:extLst>
            </p:cNvPr>
            <p:cNvSpPr/>
            <p:nvPr/>
          </p:nvSpPr>
          <p:spPr>
            <a:xfrm>
              <a:off x="1755058" y="831888"/>
              <a:ext cx="2330245" cy="671318"/>
            </a:xfrm>
            <a:prstGeom prst="round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6640359-9A21-C722-1805-02C0D377156D}"/>
                </a:ext>
              </a:extLst>
            </p:cNvPr>
            <p:cNvSpPr/>
            <p:nvPr/>
          </p:nvSpPr>
          <p:spPr>
            <a:xfrm>
              <a:off x="2138517" y="288759"/>
              <a:ext cx="1578078" cy="871417"/>
            </a:xfrm>
            <a:prstGeom prst="round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Content Placeholder 14" descr="Clipboard outline">
              <a:extLst>
                <a:ext uri="{FF2B5EF4-FFF2-40B4-BE49-F238E27FC236}">
                  <a16:creationId xmlns:a16="http://schemas.microsoft.com/office/drawing/2014/main" id="{E2E93550-4B01-9899-75F4-FD684F601CDF}"/>
                </a:ext>
              </a:extLst>
            </p:cNvPr>
            <p:cNvGrpSpPr/>
            <p:nvPr/>
          </p:nvGrpSpPr>
          <p:grpSpPr>
            <a:xfrm>
              <a:off x="493295" y="132346"/>
              <a:ext cx="4913334" cy="6436895"/>
              <a:chOff x="1120379" y="559705"/>
              <a:chExt cx="4286250" cy="5716500"/>
            </a:xfrm>
            <a:solidFill>
              <a:schemeClr val="dk1"/>
            </a:solidFill>
          </p:grpSpPr>
          <p:sp>
            <p:nvSpPr>
              <p:cNvPr id="17" name="Freeform: Shape 16">
                <a:extLst>
                  <a:ext uri="{FF2B5EF4-FFF2-40B4-BE49-F238E27FC236}">
                    <a16:creationId xmlns:a16="http://schemas.microsoft.com/office/drawing/2014/main" id="{CA77073F-1DE2-D384-E211-228E952D7F99}"/>
                  </a:ext>
                </a:extLst>
              </p:cNvPr>
              <p:cNvSpPr/>
              <p:nvPr/>
            </p:nvSpPr>
            <p:spPr>
              <a:xfrm>
                <a:off x="3013457" y="918393"/>
                <a:ext cx="500078" cy="500062"/>
              </a:xfrm>
              <a:custGeom>
                <a:avLst/>
                <a:gdLst>
                  <a:gd name="connsiteX0" fmla="*/ 250047 w 500078"/>
                  <a:gd name="connsiteY0" fmla="*/ 500063 h 500062"/>
                  <a:gd name="connsiteX1" fmla="*/ 500078 w 500078"/>
                  <a:gd name="connsiteY1" fmla="*/ 250031 h 500062"/>
                  <a:gd name="connsiteX2" fmla="*/ 250047 w 500078"/>
                  <a:gd name="connsiteY2" fmla="*/ 0 h 500062"/>
                  <a:gd name="connsiteX3" fmla="*/ 242903 w 500078"/>
                  <a:gd name="connsiteY3" fmla="*/ 0 h 500062"/>
                  <a:gd name="connsiteX4" fmla="*/ 16 w 500078"/>
                  <a:gd name="connsiteY4" fmla="*/ 250031 h 500062"/>
                  <a:gd name="connsiteX5" fmla="*/ 250047 w 500078"/>
                  <a:gd name="connsiteY5" fmla="*/ 500063 h 500062"/>
                  <a:gd name="connsiteX6" fmla="*/ 245332 w 500078"/>
                  <a:gd name="connsiteY6" fmla="*/ 142875 h 500062"/>
                  <a:gd name="connsiteX7" fmla="*/ 250047 w 500078"/>
                  <a:gd name="connsiteY7" fmla="*/ 142875 h 500062"/>
                  <a:gd name="connsiteX8" fmla="*/ 357196 w 500078"/>
                  <a:gd name="connsiteY8" fmla="*/ 250038 h 500062"/>
                  <a:gd name="connsiteX9" fmla="*/ 250040 w 500078"/>
                  <a:gd name="connsiteY9" fmla="*/ 357188 h 500062"/>
                  <a:gd name="connsiteX10" fmla="*/ 142884 w 500078"/>
                  <a:gd name="connsiteY10" fmla="*/ 250024 h 500062"/>
                  <a:gd name="connsiteX11" fmla="*/ 142891 w 500078"/>
                  <a:gd name="connsiteY11" fmla="*/ 249031 h 500062"/>
                  <a:gd name="connsiteX12" fmla="*/ 245332 w 500078"/>
                  <a:gd name="connsiteY12" fmla="*/ 142875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078" h="500062">
                    <a:moveTo>
                      <a:pt x="250047" y="500063"/>
                    </a:moveTo>
                    <a:cubicBezTo>
                      <a:pt x="388136" y="500063"/>
                      <a:pt x="500078" y="388120"/>
                      <a:pt x="500078" y="250031"/>
                    </a:cubicBezTo>
                    <a:cubicBezTo>
                      <a:pt x="500078" y="111943"/>
                      <a:pt x="388136" y="0"/>
                      <a:pt x="250047" y="0"/>
                    </a:cubicBezTo>
                    <a:lnTo>
                      <a:pt x="242903" y="0"/>
                    </a:lnTo>
                    <a:cubicBezTo>
                      <a:pt x="106986" y="2429"/>
                      <a:pt x="-1499" y="114100"/>
                      <a:pt x="16" y="250031"/>
                    </a:cubicBezTo>
                    <a:cubicBezTo>
                      <a:pt x="251" y="388020"/>
                      <a:pt x="112058" y="499827"/>
                      <a:pt x="250047" y="500063"/>
                    </a:cubicBezTo>
                    <a:close/>
                    <a:moveTo>
                      <a:pt x="245332" y="142875"/>
                    </a:moveTo>
                    <a:lnTo>
                      <a:pt x="250047" y="142875"/>
                    </a:lnTo>
                    <a:cubicBezTo>
                      <a:pt x="309226" y="142875"/>
                      <a:pt x="357203" y="190852"/>
                      <a:pt x="357196" y="250038"/>
                    </a:cubicBezTo>
                    <a:cubicBezTo>
                      <a:pt x="357196" y="309217"/>
                      <a:pt x="309219" y="357188"/>
                      <a:pt x="250040" y="357188"/>
                    </a:cubicBezTo>
                    <a:cubicBezTo>
                      <a:pt x="190854" y="357188"/>
                      <a:pt x="142884" y="309210"/>
                      <a:pt x="142884" y="250024"/>
                    </a:cubicBezTo>
                    <a:cubicBezTo>
                      <a:pt x="142884" y="249696"/>
                      <a:pt x="142891" y="249360"/>
                      <a:pt x="142891" y="249031"/>
                    </a:cubicBezTo>
                    <a:cubicBezTo>
                      <a:pt x="141976" y="191474"/>
                      <a:pt x="187775" y="144011"/>
                      <a:pt x="245332" y="142875"/>
                    </a:cubicBezTo>
                    <a:close/>
                  </a:path>
                </a:pathLst>
              </a:custGeom>
              <a:solidFill>
                <a:schemeClr val="dk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47D0F0FE-F749-8870-F2B4-EBD33E461D63}"/>
                  </a:ext>
                </a:extLst>
              </p:cNvPr>
              <p:cNvSpPr/>
              <p:nvPr/>
            </p:nvSpPr>
            <p:spPr>
              <a:xfrm>
                <a:off x="1120379" y="559705"/>
                <a:ext cx="4286250" cy="5716500"/>
              </a:xfrm>
              <a:custGeom>
                <a:avLst/>
                <a:gdLst>
                  <a:gd name="connsiteX0" fmla="*/ 4286250 w 4286250"/>
                  <a:gd name="connsiteY0" fmla="*/ 785813 h 5716500"/>
                  <a:gd name="connsiteX1" fmla="*/ 4000500 w 4286250"/>
                  <a:gd name="connsiteY1" fmla="*/ 500063 h 5716500"/>
                  <a:gd name="connsiteX2" fmla="*/ 2928938 w 4286250"/>
                  <a:gd name="connsiteY2" fmla="*/ 500063 h 5716500"/>
                  <a:gd name="connsiteX3" fmla="*/ 2928938 w 4286250"/>
                  <a:gd name="connsiteY3" fmla="*/ 357188 h 5716500"/>
                  <a:gd name="connsiteX4" fmla="*/ 2571750 w 4286250"/>
                  <a:gd name="connsiteY4" fmla="*/ 0 h 5716500"/>
                  <a:gd name="connsiteX5" fmla="*/ 1714500 w 4286250"/>
                  <a:gd name="connsiteY5" fmla="*/ 0 h 5716500"/>
                  <a:gd name="connsiteX6" fmla="*/ 1357313 w 4286250"/>
                  <a:gd name="connsiteY6" fmla="*/ 357188 h 5716500"/>
                  <a:gd name="connsiteX7" fmla="*/ 1357313 w 4286250"/>
                  <a:gd name="connsiteY7" fmla="*/ 500063 h 5716500"/>
                  <a:gd name="connsiteX8" fmla="*/ 285750 w 4286250"/>
                  <a:gd name="connsiteY8" fmla="*/ 500063 h 5716500"/>
                  <a:gd name="connsiteX9" fmla="*/ 0 w 4286250"/>
                  <a:gd name="connsiteY9" fmla="*/ 785813 h 5716500"/>
                  <a:gd name="connsiteX10" fmla="*/ 0 w 4286250"/>
                  <a:gd name="connsiteY10" fmla="*/ 5430750 h 5716500"/>
                  <a:gd name="connsiteX11" fmla="*/ 285750 w 4286250"/>
                  <a:gd name="connsiteY11" fmla="*/ 5716500 h 5716500"/>
                  <a:gd name="connsiteX12" fmla="*/ 4000500 w 4286250"/>
                  <a:gd name="connsiteY12" fmla="*/ 5716500 h 5716500"/>
                  <a:gd name="connsiteX13" fmla="*/ 4286250 w 4286250"/>
                  <a:gd name="connsiteY13" fmla="*/ 5430750 h 5716500"/>
                  <a:gd name="connsiteX14" fmla="*/ 1214438 w 4286250"/>
                  <a:gd name="connsiteY14" fmla="*/ 642938 h 5716500"/>
                  <a:gd name="connsiteX15" fmla="*/ 1500188 w 4286250"/>
                  <a:gd name="connsiteY15" fmla="*/ 642938 h 5716500"/>
                  <a:gd name="connsiteX16" fmla="*/ 1500188 w 4286250"/>
                  <a:gd name="connsiteY16" fmla="*/ 357188 h 5716500"/>
                  <a:gd name="connsiteX17" fmla="*/ 1714500 w 4286250"/>
                  <a:gd name="connsiteY17" fmla="*/ 142875 h 5716500"/>
                  <a:gd name="connsiteX18" fmla="*/ 2571750 w 4286250"/>
                  <a:gd name="connsiteY18" fmla="*/ 142875 h 5716500"/>
                  <a:gd name="connsiteX19" fmla="*/ 2786063 w 4286250"/>
                  <a:gd name="connsiteY19" fmla="*/ 357188 h 5716500"/>
                  <a:gd name="connsiteX20" fmla="*/ 2786063 w 4286250"/>
                  <a:gd name="connsiteY20" fmla="*/ 642938 h 5716500"/>
                  <a:gd name="connsiteX21" fmla="*/ 3071813 w 4286250"/>
                  <a:gd name="connsiteY21" fmla="*/ 642938 h 5716500"/>
                  <a:gd name="connsiteX22" fmla="*/ 3071813 w 4286250"/>
                  <a:gd name="connsiteY22" fmla="*/ 1215938 h 5716500"/>
                  <a:gd name="connsiteX23" fmla="*/ 1214438 w 4286250"/>
                  <a:gd name="connsiteY23" fmla="*/ 1215938 h 5716500"/>
                  <a:gd name="connsiteX24" fmla="*/ 4000500 w 4286250"/>
                  <a:gd name="connsiteY24" fmla="*/ 5573625 h 5716500"/>
                  <a:gd name="connsiteX25" fmla="*/ 285750 w 4286250"/>
                  <a:gd name="connsiteY25" fmla="*/ 5573625 h 5716500"/>
                  <a:gd name="connsiteX26" fmla="*/ 142875 w 4286250"/>
                  <a:gd name="connsiteY26" fmla="*/ 5430750 h 5716500"/>
                  <a:gd name="connsiteX27" fmla="*/ 142875 w 4286250"/>
                  <a:gd name="connsiteY27" fmla="*/ 785813 h 5716500"/>
                  <a:gd name="connsiteX28" fmla="*/ 285750 w 4286250"/>
                  <a:gd name="connsiteY28" fmla="*/ 642938 h 5716500"/>
                  <a:gd name="connsiteX29" fmla="*/ 1071563 w 4286250"/>
                  <a:gd name="connsiteY29" fmla="*/ 642938 h 5716500"/>
                  <a:gd name="connsiteX30" fmla="*/ 1071563 w 4286250"/>
                  <a:gd name="connsiteY30" fmla="*/ 1358813 h 5716500"/>
                  <a:gd name="connsiteX31" fmla="*/ 3214688 w 4286250"/>
                  <a:gd name="connsiteY31" fmla="*/ 1358813 h 5716500"/>
                  <a:gd name="connsiteX32" fmla="*/ 3214688 w 4286250"/>
                  <a:gd name="connsiteY32" fmla="*/ 642938 h 5716500"/>
                  <a:gd name="connsiteX33" fmla="*/ 4000500 w 4286250"/>
                  <a:gd name="connsiteY33" fmla="*/ 642938 h 5716500"/>
                  <a:gd name="connsiteX34" fmla="*/ 4143375 w 4286250"/>
                  <a:gd name="connsiteY34" fmla="*/ 785813 h 5716500"/>
                  <a:gd name="connsiteX35" fmla="*/ 4143375 w 4286250"/>
                  <a:gd name="connsiteY35" fmla="*/ 5430750 h 5716500"/>
                  <a:gd name="connsiteX36" fmla="*/ 4000500 w 4286250"/>
                  <a:gd name="connsiteY36" fmla="*/ 5573625 h 57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86250" h="5716500">
                    <a:moveTo>
                      <a:pt x="4286250" y="785813"/>
                    </a:moveTo>
                    <a:cubicBezTo>
                      <a:pt x="4286250" y="628000"/>
                      <a:pt x="4158313" y="500063"/>
                      <a:pt x="4000500" y="500063"/>
                    </a:cubicBezTo>
                    <a:lnTo>
                      <a:pt x="2928938" y="500063"/>
                    </a:lnTo>
                    <a:lnTo>
                      <a:pt x="2928938" y="357188"/>
                    </a:lnTo>
                    <a:cubicBezTo>
                      <a:pt x="2928659" y="160034"/>
                      <a:pt x="2768903" y="276"/>
                      <a:pt x="2571750" y="0"/>
                    </a:cubicBezTo>
                    <a:lnTo>
                      <a:pt x="1714500" y="0"/>
                    </a:lnTo>
                    <a:cubicBezTo>
                      <a:pt x="1517325" y="236"/>
                      <a:pt x="1357548" y="160013"/>
                      <a:pt x="1357313" y="357188"/>
                    </a:cubicBezTo>
                    <a:lnTo>
                      <a:pt x="1357313" y="500063"/>
                    </a:lnTo>
                    <a:lnTo>
                      <a:pt x="285750" y="500063"/>
                    </a:lnTo>
                    <a:cubicBezTo>
                      <a:pt x="128016" y="500263"/>
                      <a:pt x="200" y="628079"/>
                      <a:pt x="0" y="785813"/>
                    </a:cubicBezTo>
                    <a:lnTo>
                      <a:pt x="0" y="5430750"/>
                    </a:lnTo>
                    <a:cubicBezTo>
                      <a:pt x="0" y="5588563"/>
                      <a:pt x="127937" y="5716500"/>
                      <a:pt x="285750" y="5716500"/>
                    </a:cubicBezTo>
                    <a:lnTo>
                      <a:pt x="4000500" y="5716500"/>
                    </a:lnTo>
                    <a:cubicBezTo>
                      <a:pt x="4158313" y="5716500"/>
                      <a:pt x="4286250" y="5588563"/>
                      <a:pt x="4286250" y="5430750"/>
                    </a:cubicBezTo>
                    <a:close/>
                    <a:moveTo>
                      <a:pt x="1214438" y="642938"/>
                    </a:moveTo>
                    <a:lnTo>
                      <a:pt x="1500188" y="642938"/>
                    </a:lnTo>
                    <a:lnTo>
                      <a:pt x="1500188" y="357188"/>
                    </a:lnTo>
                    <a:cubicBezTo>
                      <a:pt x="1500188" y="238823"/>
                      <a:pt x="1596135" y="142875"/>
                      <a:pt x="1714500" y="142875"/>
                    </a:cubicBezTo>
                    <a:lnTo>
                      <a:pt x="2571750" y="142875"/>
                    </a:lnTo>
                    <a:cubicBezTo>
                      <a:pt x="2690115" y="142875"/>
                      <a:pt x="2786063" y="238823"/>
                      <a:pt x="2786063" y="357188"/>
                    </a:cubicBezTo>
                    <a:lnTo>
                      <a:pt x="2786063" y="642938"/>
                    </a:lnTo>
                    <a:lnTo>
                      <a:pt x="3071813" y="642938"/>
                    </a:lnTo>
                    <a:lnTo>
                      <a:pt x="3071813" y="1215938"/>
                    </a:lnTo>
                    <a:lnTo>
                      <a:pt x="1214438" y="1215938"/>
                    </a:lnTo>
                    <a:close/>
                    <a:moveTo>
                      <a:pt x="4000500" y="5573625"/>
                    </a:moveTo>
                    <a:lnTo>
                      <a:pt x="285750" y="5573625"/>
                    </a:lnTo>
                    <a:cubicBezTo>
                      <a:pt x="206840" y="5573625"/>
                      <a:pt x="142875" y="5509660"/>
                      <a:pt x="142875" y="5430750"/>
                    </a:cubicBezTo>
                    <a:lnTo>
                      <a:pt x="142875" y="785813"/>
                    </a:lnTo>
                    <a:cubicBezTo>
                      <a:pt x="142875" y="706903"/>
                      <a:pt x="206840" y="642938"/>
                      <a:pt x="285750" y="642938"/>
                    </a:cubicBezTo>
                    <a:lnTo>
                      <a:pt x="1071563" y="642938"/>
                    </a:lnTo>
                    <a:lnTo>
                      <a:pt x="1071563" y="1358813"/>
                    </a:lnTo>
                    <a:lnTo>
                      <a:pt x="3214688" y="1358813"/>
                    </a:lnTo>
                    <a:lnTo>
                      <a:pt x="3214688" y="642938"/>
                    </a:lnTo>
                    <a:lnTo>
                      <a:pt x="4000500" y="642938"/>
                    </a:lnTo>
                    <a:cubicBezTo>
                      <a:pt x="4079410" y="642938"/>
                      <a:pt x="4143375" y="706903"/>
                      <a:pt x="4143375" y="785813"/>
                    </a:cubicBezTo>
                    <a:lnTo>
                      <a:pt x="4143375" y="5430750"/>
                    </a:lnTo>
                    <a:cubicBezTo>
                      <a:pt x="4143375" y="5509660"/>
                      <a:pt x="4079410" y="5573625"/>
                      <a:pt x="4000500" y="5573625"/>
                    </a:cubicBezTo>
                    <a:close/>
                  </a:path>
                </a:pathLst>
              </a:custGeom>
              <a:solidFill>
                <a:schemeClr val="dk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13" name="Content Placeholder 12">
            <a:extLst>
              <a:ext uri="{FF2B5EF4-FFF2-40B4-BE49-F238E27FC236}">
                <a16:creationId xmlns:a16="http://schemas.microsoft.com/office/drawing/2014/main" id="{C67F6851-F785-502C-AE03-EA64E05B5833}"/>
              </a:ext>
            </a:extLst>
          </p:cNvPr>
          <p:cNvSpPr>
            <a:spLocks noGrp="1"/>
          </p:cNvSpPr>
          <p:nvPr>
            <p:ph sz="quarter" idx="16"/>
          </p:nvPr>
        </p:nvSpPr>
        <p:spPr>
          <a:xfrm>
            <a:off x="1884759" y="2242510"/>
            <a:ext cx="9747504" cy="731520"/>
          </a:xfrm>
          <a:prstGeom prst="rect">
            <a:avLst/>
          </a:prstGeom>
          <a:solidFill>
            <a:schemeClr val="bg1">
              <a:alpha val="74000"/>
            </a:schemeClr>
          </a:solidFill>
          <a:ln>
            <a:noFill/>
          </a:ln>
          <a:effectLst/>
        </p:spPr>
        <p:txBody>
          <a:bodyPr vert="horz"/>
          <a:lstStyle/>
          <a:p>
            <a:pPr marL="0" indent="0">
              <a:lnSpc>
                <a:spcPct val="100000"/>
              </a:lnSpc>
              <a:spcBef>
                <a:spcPts val="600"/>
              </a:spcBef>
              <a:spcAft>
                <a:spcPts val="600"/>
              </a:spcAft>
              <a:buNone/>
            </a:pPr>
            <a:r>
              <a:rPr lang="en-US" sz="2000" dirty="0"/>
              <a:t>Written documents detailing in-home protective interventions</a:t>
            </a:r>
          </a:p>
        </p:txBody>
      </p:sp>
      <p:sp>
        <p:nvSpPr>
          <p:cNvPr id="2" name="Content Placeholder 3">
            <a:extLst>
              <a:ext uri="{FF2B5EF4-FFF2-40B4-BE49-F238E27FC236}">
                <a16:creationId xmlns:a16="http://schemas.microsoft.com/office/drawing/2014/main" id="{9DBEA5D1-EAE8-BB94-D99D-75F59FA0E795}"/>
              </a:ext>
            </a:extLst>
          </p:cNvPr>
          <p:cNvSpPr txBox="1">
            <a:spLocks/>
          </p:cNvSpPr>
          <p:nvPr/>
        </p:nvSpPr>
        <p:spPr>
          <a:xfrm>
            <a:off x="1884759" y="3248348"/>
            <a:ext cx="9747504" cy="731520"/>
          </a:xfrm>
          <a:prstGeom prst="rect">
            <a:avLst/>
          </a:prstGeom>
          <a:solidFill>
            <a:schemeClr val="bg1">
              <a:alpha val="74000"/>
            </a:schemeClr>
          </a:solidFill>
          <a:ln>
            <a:noFill/>
          </a:ln>
          <a:effectLst/>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Allow children to safely remain in the home if protective interventions mitigate the identified safety threats</a:t>
            </a:r>
          </a:p>
        </p:txBody>
      </p:sp>
      <p:sp>
        <p:nvSpPr>
          <p:cNvPr id="4" name="Content Placeholder 3">
            <a:extLst>
              <a:ext uri="{FF2B5EF4-FFF2-40B4-BE49-F238E27FC236}">
                <a16:creationId xmlns:a16="http://schemas.microsoft.com/office/drawing/2014/main" id="{AE0CD4AA-C33C-8B91-22DF-D5C443E5CA71}"/>
              </a:ext>
            </a:extLst>
          </p:cNvPr>
          <p:cNvSpPr>
            <a:spLocks noGrp="1"/>
          </p:cNvSpPr>
          <p:nvPr>
            <p:ph sz="quarter" idx="13"/>
          </p:nvPr>
        </p:nvSpPr>
        <p:spPr>
          <a:xfrm>
            <a:off x="1884759" y="4149449"/>
            <a:ext cx="9747504" cy="731520"/>
          </a:xfrm>
          <a:prstGeom prst="rect">
            <a:avLst/>
          </a:prstGeom>
          <a:solidFill>
            <a:schemeClr val="bg1">
              <a:alpha val="74000"/>
            </a:schemeClr>
          </a:solidFill>
          <a:ln>
            <a:noFill/>
          </a:ln>
          <a:effectLst/>
        </p:spPr>
        <p:txBody>
          <a:bodyPr vert="horz"/>
          <a:lstStyle/>
          <a:p>
            <a:pPr algn="l">
              <a:lnSpc>
                <a:spcPct val="100000"/>
              </a:lnSpc>
              <a:spcBef>
                <a:spcPts val="600"/>
              </a:spcBef>
              <a:spcAft>
                <a:spcPts val="600"/>
              </a:spcAft>
            </a:pPr>
            <a:r>
              <a:rPr lang="en-US" sz="2000" dirty="0">
                <a:solidFill>
                  <a:schemeClr val="tx1"/>
                </a:solidFill>
              </a:rPr>
              <a:t>Developed during the initial assessment and continued through ongoing services</a:t>
            </a:r>
          </a:p>
        </p:txBody>
      </p:sp>
      <p:sp>
        <p:nvSpPr>
          <p:cNvPr id="14" name="Content Placeholder 13">
            <a:extLst>
              <a:ext uri="{FF2B5EF4-FFF2-40B4-BE49-F238E27FC236}">
                <a16:creationId xmlns:a16="http://schemas.microsoft.com/office/drawing/2014/main" id="{82A9BAFE-8110-2BCD-375E-3224FE259992}"/>
              </a:ext>
            </a:extLst>
          </p:cNvPr>
          <p:cNvSpPr>
            <a:spLocks noGrp="1"/>
          </p:cNvSpPr>
          <p:nvPr>
            <p:ph sz="quarter" idx="17"/>
          </p:nvPr>
        </p:nvSpPr>
        <p:spPr>
          <a:xfrm>
            <a:off x="1884759" y="5200397"/>
            <a:ext cx="9747504" cy="731520"/>
          </a:xfrm>
          <a:prstGeom prst="rect">
            <a:avLst/>
          </a:prstGeom>
          <a:solidFill>
            <a:schemeClr val="bg1">
              <a:alpha val="74000"/>
            </a:schemeClr>
          </a:solidFill>
          <a:ln>
            <a:noFill/>
          </a:ln>
          <a:effectLst/>
        </p:spPr>
        <p:txBody>
          <a:bodyPr vert="horz" anchor="ctr"/>
          <a:lstStyle/>
          <a:p>
            <a:pPr marL="0" indent="0">
              <a:lnSpc>
                <a:spcPct val="100000"/>
              </a:lnSpc>
              <a:spcBef>
                <a:spcPts val="600"/>
              </a:spcBef>
              <a:spcAft>
                <a:spcPts val="600"/>
              </a:spcAft>
              <a:buNone/>
            </a:pPr>
            <a:r>
              <a:rPr lang="en-US" sz="2000"/>
              <a:t>Routinely monitored and updated based on family’s changing circumstances and needs </a:t>
            </a:r>
          </a:p>
        </p:txBody>
      </p:sp>
      <p:pic>
        <p:nvPicPr>
          <p:cNvPr id="22" name="Graphic 21">
            <a:extLst>
              <a:ext uri="{FF2B5EF4-FFF2-40B4-BE49-F238E27FC236}">
                <a16:creationId xmlns:a16="http://schemas.microsoft.com/office/drawing/2014/main" id="{C3E06E65-565F-87C5-4888-F12F327B21B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359" y="2042348"/>
            <a:ext cx="914400" cy="914400"/>
          </a:xfrm>
          <a:prstGeom prst="rect">
            <a:avLst/>
          </a:prstGeom>
        </p:spPr>
      </p:pic>
      <p:pic>
        <p:nvPicPr>
          <p:cNvPr id="23" name="Graphic 22">
            <a:extLst>
              <a:ext uri="{FF2B5EF4-FFF2-40B4-BE49-F238E27FC236}">
                <a16:creationId xmlns:a16="http://schemas.microsoft.com/office/drawing/2014/main" id="{1BD96AF3-4B0F-FFD9-1587-24123222294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359" y="3065469"/>
            <a:ext cx="914400" cy="914400"/>
          </a:xfrm>
          <a:prstGeom prst="rect">
            <a:avLst/>
          </a:prstGeom>
        </p:spPr>
      </p:pic>
      <p:pic>
        <p:nvPicPr>
          <p:cNvPr id="24" name="Graphic 23">
            <a:extLst>
              <a:ext uri="{FF2B5EF4-FFF2-40B4-BE49-F238E27FC236}">
                <a16:creationId xmlns:a16="http://schemas.microsoft.com/office/drawing/2014/main" id="{91A7C10D-BC0E-B0C6-45BA-5584CCBCA90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359" y="4088590"/>
            <a:ext cx="914400" cy="914400"/>
          </a:xfrm>
          <a:prstGeom prst="rect">
            <a:avLst/>
          </a:prstGeom>
        </p:spPr>
      </p:pic>
      <p:pic>
        <p:nvPicPr>
          <p:cNvPr id="25" name="Graphic 24">
            <a:extLst>
              <a:ext uri="{FF2B5EF4-FFF2-40B4-BE49-F238E27FC236}">
                <a16:creationId xmlns:a16="http://schemas.microsoft.com/office/drawing/2014/main" id="{6ACADF34-E70E-95CE-228B-4CE58865798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359" y="5111712"/>
            <a:ext cx="914400" cy="914400"/>
          </a:xfrm>
          <a:prstGeom prst="rect">
            <a:avLst/>
          </a:prstGeom>
        </p:spPr>
      </p:pic>
      <p:sp>
        <p:nvSpPr>
          <p:cNvPr id="9" name="Rectangle 8">
            <a:extLst>
              <a:ext uri="{FF2B5EF4-FFF2-40B4-BE49-F238E27FC236}">
                <a16:creationId xmlns:a16="http://schemas.microsoft.com/office/drawing/2014/main" id="{3401D4B4-6FE7-7862-74A9-B3207D53F8FE}"/>
              </a:ext>
              <a:ext uri="{C183D7F6-B498-43B3-948B-1728B52AA6E4}">
                <adec:decorative xmlns:adec="http://schemas.microsoft.com/office/drawing/2017/decorative" val="1"/>
              </a:ext>
            </a:extLst>
          </p:cNvPr>
          <p:cNvSpPr/>
          <p:nvPr/>
        </p:nvSpPr>
        <p:spPr>
          <a:xfrm>
            <a:off x="6332" y="617889"/>
            <a:ext cx="172893" cy="109931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976389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52EF0D-3614-6E7F-CD4D-67BF8AA7DE0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5061A26-A42A-CEA3-D818-9F4B3AD9DDD0}"/>
              </a:ext>
            </a:extLst>
          </p:cNvPr>
          <p:cNvSpPr>
            <a:spLocks noGrp="1"/>
          </p:cNvSpPr>
          <p:nvPr>
            <p:ph type="title"/>
          </p:nvPr>
        </p:nvSpPr>
        <p:spPr>
          <a:xfrm>
            <a:off x="5623811" y="0"/>
            <a:ext cx="6568188" cy="1199213"/>
          </a:xfrm>
          <a:solidFill>
            <a:schemeClr val="tx2"/>
          </a:solidFill>
          <a:ln>
            <a:noFill/>
          </a:ln>
          <a:effectLst/>
        </p:spPr>
        <p:txBody>
          <a:bodyPr vert="horz" lIns="0" tIns="45720" rIns="0" bIns="45720" rtlCol="0" anchor="ctr" anchorCtr="0">
            <a:normAutofit/>
          </a:bodyPr>
          <a:lstStyle/>
          <a:p>
            <a:pPr marL="60325"/>
            <a:r>
              <a:rPr lang="en-US" sz="3600" dirty="0"/>
              <a:t>Contents of the Safety Plan</a:t>
            </a:r>
          </a:p>
        </p:txBody>
      </p:sp>
      <p:sp>
        <p:nvSpPr>
          <p:cNvPr id="13" name="Content Placeholder 12">
            <a:extLst>
              <a:ext uri="{FF2B5EF4-FFF2-40B4-BE49-F238E27FC236}">
                <a16:creationId xmlns:a16="http://schemas.microsoft.com/office/drawing/2014/main" id="{C7D26638-8C01-BE40-54DB-966612AFDE43}"/>
              </a:ext>
            </a:extLst>
          </p:cNvPr>
          <p:cNvSpPr>
            <a:spLocks noGrp="1"/>
          </p:cNvSpPr>
          <p:nvPr>
            <p:ph sz="quarter" idx="14"/>
          </p:nvPr>
        </p:nvSpPr>
        <p:spPr>
          <a:xfrm>
            <a:off x="5881795" y="1735951"/>
            <a:ext cx="6079513" cy="1005840"/>
          </a:xfrm>
          <a:prstGeom prst="rect">
            <a:avLst/>
          </a:prstGeom>
          <a:solidFill>
            <a:schemeClr val="accent4">
              <a:lumMod val="20000"/>
              <a:lumOff val="80000"/>
            </a:schemeClr>
          </a:solidFill>
          <a:ln>
            <a:noFill/>
          </a:ln>
          <a:effectLst/>
          <a:scene3d>
            <a:camera prst="orthographicFront">
              <a:rot lat="0" lon="0" rev="0"/>
            </a:camera>
            <a:lightRig rig="contrasting" dir="t">
              <a:rot lat="0" lon="0" rev="1500000"/>
            </a:lightRig>
          </a:scene3d>
          <a:sp3d prstMaterial="metal">
            <a:bevelT w="88900" h="88900" prst="hardEdge"/>
          </a:sp3d>
        </p:spPr>
        <p:txBody>
          <a:bodyPr vert="horz" lIns="1005840" anchor="ctr"/>
          <a:lstStyle/>
          <a:p>
            <a:pPr marL="0" indent="0">
              <a:lnSpc>
                <a:spcPct val="100000"/>
              </a:lnSpc>
              <a:spcBef>
                <a:spcPts val="600"/>
              </a:spcBef>
              <a:spcAft>
                <a:spcPts val="600"/>
              </a:spcAft>
              <a:buNone/>
            </a:pPr>
            <a:r>
              <a:rPr lang="en-US" sz="2000"/>
              <a:t>A description of each identified safety threat </a:t>
            </a:r>
          </a:p>
        </p:txBody>
      </p:sp>
      <p:sp>
        <p:nvSpPr>
          <p:cNvPr id="20" name="Content Placeholder 19">
            <a:extLst>
              <a:ext uri="{FF2B5EF4-FFF2-40B4-BE49-F238E27FC236}">
                <a16:creationId xmlns:a16="http://schemas.microsoft.com/office/drawing/2014/main" id="{B4260041-26BB-01F6-F229-7BEB769C293F}"/>
              </a:ext>
            </a:extLst>
          </p:cNvPr>
          <p:cNvSpPr>
            <a:spLocks noGrp="1"/>
          </p:cNvSpPr>
          <p:nvPr>
            <p:ph sz="quarter" idx="13"/>
          </p:nvPr>
        </p:nvSpPr>
        <p:spPr>
          <a:xfrm>
            <a:off x="5839089" y="2897417"/>
            <a:ext cx="6080400" cy="1004400"/>
          </a:xfrm>
          <a:solidFill>
            <a:srgbClr val="EAECF0"/>
          </a:solidFill>
        </p:spPr>
        <p:txBody>
          <a:bodyPr/>
          <a:lstStyle/>
          <a:p>
            <a:pPr marL="989013" algn="l">
              <a:lnSpc>
                <a:spcPct val="100000"/>
              </a:lnSpc>
              <a:defRPr/>
            </a:pPr>
            <a:r>
              <a:rPr lang="en-US" sz="2000" dirty="0">
                <a:solidFill>
                  <a:srgbClr val="000000"/>
                </a:solidFill>
                <a:latin typeface="Arial" panose="020B0604020202020204"/>
                <a:cs typeface="+mn-cs"/>
              </a:rPr>
              <a:t>Detailed action steps for each identified protective in-home intervention</a:t>
            </a:r>
            <a:endParaRPr lang="en-IN" sz="2000" dirty="0">
              <a:solidFill>
                <a:srgbClr val="000000"/>
              </a:solidFill>
              <a:latin typeface="Arial" panose="020B0604020202020204"/>
              <a:cs typeface="+mn-cs"/>
            </a:endParaRPr>
          </a:p>
        </p:txBody>
      </p:sp>
      <p:sp>
        <p:nvSpPr>
          <p:cNvPr id="3" name="Content Placeholder 2">
            <a:extLst>
              <a:ext uri="{FF2B5EF4-FFF2-40B4-BE49-F238E27FC236}">
                <a16:creationId xmlns:a16="http://schemas.microsoft.com/office/drawing/2014/main" id="{B1F83324-55A2-AF29-CF08-011D2818BCAE}"/>
              </a:ext>
            </a:extLst>
          </p:cNvPr>
          <p:cNvSpPr>
            <a:spLocks noGrp="1"/>
          </p:cNvSpPr>
          <p:nvPr>
            <p:ph sz="quarter" idx="17"/>
          </p:nvPr>
        </p:nvSpPr>
        <p:spPr>
          <a:xfrm>
            <a:off x="5876412" y="4093098"/>
            <a:ext cx="6079514" cy="1005840"/>
          </a:xfrm>
          <a:solidFill>
            <a:schemeClr val="accent4">
              <a:lumMod val="20000"/>
              <a:lumOff val="80000"/>
            </a:schemeClr>
          </a:solidFill>
          <a:ln>
            <a:noFill/>
          </a:ln>
          <a:effectLst/>
          <a:scene3d>
            <a:camera prst="orthographicFront">
              <a:rot lat="0" lon="0" rev="0"/>
            </a:camera>
            <a:lightRig rig="contrasting" dir="t">
              <a:rot lat="0" lon="0" rev="1500000"/>
            </a:lightRig>
          </a:scene3d>
          <a:sp3d prstMaterial="metal">
            <a:bevelT w="88900" h="88900" prst="hardEdge"/>
          </a:sp3d>
        </p:spPr>
        <p:txBody>
          <a:bodyPr lIns="1005840" anchor="ctr"/>
          <a:lstStyle/>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Detailed information about how the safety plan will be monitored during the child welfare intervention period</a:t>
            </a:r>
          </a:p>
        </p:txBody>
      </p:sp>
      <p:sp>
        <p:nvSpPr>
          <p:cNvPr id="14" name="Content Placeholder 13">
            <a:extLst>
              <a:ext uri="{FF2B5EF4-FFF2-40B4-BE49-F238E27FC236}">
                <a16:creationId xmlns:a16="http://schemas.microsoft.com/office/drawing/2014/main" id="{9AE54547-9149-2EE5-698E-BBD1C6DEDDC6}"/>
              </a:ext>
            </a:extLst>
          </p:cNvPr>
          <p:cNvSpPr>
            <a:spLocks noGrp="1"/>
          </p:cNvSpPr>
          <p:nvPr>
            <p:ph sz="quarter" idx="16"/>
          </p:nvPr>
        </p:nvSpPr>
        <p:spPr>
          <a:xfrm>
            <a:off x="5881793" y="5321906"/>
            <a:ext cx="6079515" cy="1005840"/>
          </a:xfrm>
          <a:prstGeom prst="rect">
            <a:avLst/>
          </a:prstGeom>
          <a:solidFill>
            <a:schemeClr val="accent4">
              <a:lumMod val="20000"/>
              <a:lumOff val="80000"/>
            </a:schemeClr>
          </a:solidFill>
          <a:ln>
            <a:noFill/>
          </a:ln>
          <a:effectLst/>
          <a:scene3d>
            <a:camera prst="orthographicFront">
              <a:rot lat="0" lon="0" rev="0"/>
            </a:camera>
            <a:lightRig rig="contrasting" dir="t">
              <a:rot lat="0" lon="0" rev="1500000"/>
            </a:lightRig>
          </a:scene3d>
          <a:sp3d prstMaterial="metal">
            <a:bevelT w="88900" h="88900" prst="hardEdge"/>
          </a:sp3d>
        </p:spPr>
        <p:txBody>
          <a:bodyPr vert="horz" lIns="1005840" anchor="ctr"/>
          <a:lstStyle/>
          <a:p>
            <a:pPr marL="0" indent="0">
              <a:lnSpc>
                <a:spcPct val="100000"/>
              </a:lnSpc>
              <a:buNone/>
            </a:pPr>
            <a:r>
              <a:rPr lang="en-US" sz="2000" dirty="0"/>
              <a:t>Signatures from the child and family team for increased transparency and accountability</a:t>
            </a:r>
          </a:p>
        </p:txBody>
      </p:sp>
      <p:pic>
        <p:nvPicPr>
          <p:cNvPr id="8" name="Graphic 7">
            <a:extLst>
              <a:ext uri="{FF2B5EF4-FFF2-40B4-BE49-F238E27FC236}">
                <a16:creationId xmlns:a16="http://schemas.microsoft.com/office/drawing/2014/main" id="{3A989689-154B-0F05-59B6-82E3ED80468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942054" y="5428785"/>
            <a:ext cx="783236" cy="783236"/>
          </a:xfrm>
          <a:prstGeom prst="rect">
            <a:avLst/>
          </a:prstGeom>
        </p:spPr>
      </p:pic>
      <p:pic>
        <p:nvPicPr>
          <p:cNvPr id="15" name="Graphic 14">
            <a:extLst>
              <a:ext uri="{FF2B5EF4-FFF2-40B4-BE49-F238E27FC236}">
                <a16:creationId xmlns:a16="http://schemas.microsoft.com/office/drawing/2014/main" id="{66A81AEF-AB9F-516F-7D30-98957967889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10800000">
            <a:off x="5893712" y="3025478"/>
            <a:ext cx="798034" cy="798034"/>
          </a:xfrm>
          <a:prstGeom prst="rect">
            <a:avLst/>
          </a:prstGeom>
        </p:spPr>
      </p:pic>
      <p:pic>
        <p:nvPicPr>
          <p:cNvPr id="17" name="Graphic 16">
            <a:extLst>
              <a:ext uri="{FF2B5EF4-FFF2-40B4-BE49-F238E27FC236}">
                <a16:creationId xmlns:a16="http://schemas.microsoft.com/office/drawing/2014/main" id="{DD7E6B3A-89B1-0CA7-D221-E431F9EF28F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794584" y="1783088"/>
            <a:ext cx="914400" cy="914400"/>
          </a:xfrm>
          <a:prstGeom prst="rect">
            <a:avLst/>
          </a:prstGeom>
        </p:spPr>
      </p:pic>
      <p:pic>
        <p:nvPicPr>
          <p:cNvPr id="6" name="Graphic 5">
            <a:extLst>
              <a:ext uri="{FF2B5EF4-FFF2-40B4-BE49-F238E27FC236}">
                <a16:creationId xmlns:a16="http://schemas.microsoft.com/office/drawing/2014/main" id="{47C059EF-6832-7FB4-D72A-05021F5F36C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821880" y="4146185"/>
            <a:ext cx="914400" cy="914400"/>
          </a:xfrm>
          <a:prstGeom prst="rect">
            <a:avLst/>
          </a:prstGeom>
        </p:spPr>
      </p:pic>
      <p:pic>
        <p:nvPicPr>
          <p:cNvPr id="21" name="Content Placeholder 8">
            <a:extLst>
              <a:ext uri="{FF2B5EF4-FFF2-40B4-BE49-F238E27FC236}">
                <a16:creationId xmlns:a16="http://schemas.microsoft.com/office/drawing/2014/main" id="{4252EF39-D06A-915D-EF6F-6CCBB62F37E9}"/>
              </a:ext>
              <a:ext uri="{C183D7F6-B498-43B3-948B-1728B52AA6E4}">
                <adec:decorative xmlns:adec="http://schemas.microsoft.com/office/drawing/2017/decorative" val="1"/>
              </a:ext>
            </a:extLst>
          </p:cNvPr>
          <p:cNvPicPr>
            <a:picLocks noChangeAspect="1"/>
          </p:cNvPicPr>
          <p:nvPr/>
        </p:nvPicPr>
        <p:blipFill rotWithShape="1">
          <a:blip r:embed="rId11"/>
          <a:srcRect l="25109" t="60" r="28676" b="-60"/>
          <a:stretch/>
        </p:blipFill>
        <p:spPr>
          <a:xfrm>
            <a:off x="-1" y="0"/>
            <a:ext cx="5634623" cy="6858000"/>
          </a:xfrm>
          <a:prstGeom prst="rect">
            <a:avLst/>
          </a:prstGeom>
          <a:solidFill>
            <a:schemeClr val="accent3">
              <a:lumMod val="75000"/>
              <a:alpha val="83000"/>
            </a:schemeClr>
          </a:solidFill>
          <a:ln>
            <a:noFill/>
          </a:ln>
          <a:effectLst/>
        </p:spPr>
      </p:pic>
    </p:spTree>
    <p:extLst>
      <p:ext uri="{BB962C8B-B14F-4D97-AF65-F5344CB8AC3E}">
        <p14:creationId xmlns:p14="http://schemas.microsoft.com/office/powerpoint/2010/main" val="3456903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CA504-C024-672F-43F6-8A61C301461C}"/>
              </a:ext>
            </a:extLst>
          </p:cNvPr>
          <p:cNvSpPr>
            <a:spLocks noGrp="1"/>
          </p:cNvSpPr>
          <p:nvPr>
            <p:ph type="title"/>
          </p:nvPr>
        </p:nvSpPr>
        <p:spPr>
          <a:xfrm>
            <a:off x="0" y="0"/>
            <a:ext cx="6509981" cy="6858000"/>
          </a:xfrm>
        </p:spPr>
        <p:txBody>
          <a:bodyPr lIns="91440" rIns="91440" bIns="1188720"/>
          <a:lstStyle/>
          <a:p>
            <a:r>
              <a:rPr lang="en-US" sz="4000" dirty="0">
                <a:latin typeface="+mj-lt"/>
              </a:rPr>
              <a:t>Additional Safety Planning Considerations for Families Affected by Substance Use &amp; Co-Occurring Disorders</a:t>
            </a:r>
          </a:p>
        </p:txBody>
      </p:sp>
      <p:sp>
        <p:nvSpPr>
          <p:cNvPr id="4" name="Content Placeholder 3">
            <a:extLst>
              <a:ext uri="{FF2B5EF4-FFF2-40B4-BE49-F238E27FC236}">
                <a16:creationId xmlns:a16="http://schemas.microsoft.com/office/drawing/2014/main" id="{08E3293B-0E34-79ED-E767-C38455C3298F}"/>
              </a:ext>
            </a:extLst>
          </p:cNvPr>
          <p:cNvSpPr>
            <a:spLocks noGrp="1"/>
          </p:cNvSpPr>
          <p:nvPr>
            <p:ph sz="quarter" idx="11"/>
          </p:nvPr>
        </p:nvSpPr>
        <p:spPr>
          <a:xfrm>
            <a:off x="7287904" y="701176"/>
            <a:ext cx="4107977" cy="1686340"/>
          </a:xfrm>
          <a:solidFill>
            <a:schemeClr val="accent2">
              <a:lumMod val="75000"/>
            </a:schemeClr>
          </a:solidFill>
        </p:spPr>
        <p:txBody>
          <a:bodyPr/>
          <a:lstStyle/>
          <a:p>
            <a:r>
              <a:rPr lang="en-US" sz="2400" dirty="0">
                <a:solidFill>
                  <a:schemeClr val="bg1"/>
                </a:solidFill>
              </a:rPr>
              <a:t>Natural Supports</a:t>
            </a:r>
          </a:p>
        </p:txBody>
      </p:sp>
      <p:sp>
        <p:nvSpPr>
          <p:cNvPr id="6" name="Content Placeholder 5">
            <a:extLst>
              <a:ext uri="{FF2B5EF4-FFF2-40B4-BE49-F238E27FC236}">
                <a16:creationId xmlns:a16="http://schemas.microsoft.com/office/drawing/2014/main" id="{75132948-B869-F5C0-616E-B2D5DF5F0580}"/>
              </a:ext>
            </a:extLst>
          </p:cNvPr>
          <p:cNvSpPr>
            <a:spLocks noGrp="1"/>
          </p:cNvSpPr>
          <p:nvPr>
            <p:ph sz="quarter" idx="12"/>
          </p:nvPr>
        </p:nvSpPr>
        <p:spPr>
          <a:xfrm>
            <a:off x="7287904" y="2670708"/>
            <a:ext cx="4107977" cy="1686340"/>
          </a:xfrm>
          <a:solidFill>
            <a:schemeClr val="accent3">
              <a:lumMod val="75000"/>
            </a:schemeClr>
          </a:solidFill>
        </p:spPr>
        <p:txBody>
          <a:bodyPr/>
          <a:lstStyle/>
          <a:p>
            <a:r>
              <a:rPr lang="en-US" sz="2400" dirty="0">
                <a:solidFill>
                  <a:schemeClr val="bg1"/>
                </a:solidFill>
              </a:rPr>
              <a:t>Alternative Living Arrangements</a:t>
            </a:r>
          </a:p>
        </p:txBody>
      </p:sp>
      <p:sp>
        <p:nvSpPr>
          <p:cNvPr id="7" name="Content Placeholder 6">
            <a:extLst>
              <a:ext uri="{FF2B5EF4-FFF2-40B4-BE49-F238E27FC236}">
                <a16:creationId xmlns:a16="http://schemas.microsoft.com/office/drawing/2014/main" id="{A981BE13-D19D-C24C-FF4F-017CAAE14237}"/>
              </a:ext>
            </a:extLst>
          </p:cNvPr>
          <p:cNvSpPr>
            <a:spLocks noGrp="1"/>
          </p:cNvSpPr>
          <p:nvPr>
            <p:ph sz="quarter" idx="13"/>
          </p:nvPr>
        </p:nvSpPr>
        <p:spPr>
          <a:xfrm>
            <a:off x="7287904" y="4640240"/>
            <a:ext cx="4107977" cy="1686340"/>
          </a:xfrm>
          <a:solidFill>
            <a:schemeClr val="accent4">
              <a:lumMod val="75000"/>
            </a:schemeClr>
          </a:solidFill>
        </p:spPr>
        <p:txBody>
          <a:bodyPr/>
          <a:lstStyle/>
          <a:p>
            <a:r>
              <a:rPr lang="en-US" sz="2400" dirty="0">
                <a:solidFill>
                  <a:schemeClr val="bg1"/>
                </a:solidFill>
              </a:rPr>
              <a:t>Realistic &amp; Achievable Action Steps</a:t>
            </a:r>
          </a:p>
        </p:txBody>
      </p:sp>
      <p:pic>
        <p:nvPicPr>
          <p:cNvPr id="13" name="Graphic 12">
            <a:extLst>
              <a:ext uri="{FF2B5EF4-FFF2-40B4-BE49-F238E27FC236}">
                <a16:creationId xmlns:a16="http://schemas.microsoft.com/office/drawing/2014/main" id="{6900BDE1-D15A-26C1-ECF8-866AE34A0F1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58934" y="4125036"/>
            <a:ext cx="1792111" cy="1792111"/>
          </a:xfrm>
          <a:prstGeom prst="rect">
            <a:avLst/>
          </a:prstGeom>
        </p:spPr>
      </p:pic>
    </p:spTree>
    <p:extLst>
      <p:ext uri="{BB962C8B-B14F-4D97-AF65-F5344CB8AC3E}">
        <p14:creationId xmlns:p14="http://schemas.microsoft.com/office/powerpoint/2010/main" val="382676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325D5-4669-8AAB-E2C8-54F306555EE3}"/>
              </a:ext>
            </a:extLst>
          </p:cNvPr>
          <p:cNvSpPr>
            <a:spLocks noGrp="1"/>
          </p:cNvSpPr>
          <p:nvPr>
            <p:ph type="title"/>
          </p:nvPr>
        </p:nvSpPr>
        <p:spPr/>
        <p:txBody>
          <a:bodyPr/>
          <a:lstStyle/>
          <a:p>
            <a:r>
              <a:rPr lang="en-US" dirty="0"/>
              <a:t>Acknowledgement</a:t>
            </a:r>
          </a:p>
        </p:txBody>
      </p:sp>
      <p:sp>
        <p:nvSpPr>
          <p:cNvPr id="3" name="Content Placeholder 2">
            <a:extLst>
              <a:ext uri="{FF2B5EF4-FFF2-40B4-BE49-F238E27FC236}">
                <a16:creationId xmlns:a16="http://schemas.microsoft.com/office/drawing/2014/main" id="{EE29740E-2AF8-54F1-3454-8A03DD128476}"/>
              </a:ext>
            </a:extLst>
          </p:cNvPr>
          <p:cNvSpPr>
            <a:spLocks noGrp="1"/>
          </p:cNvSpPr>
          <p:nvPr>
            <p:ph sz="quarter" idx="13"/>
          </p:nvPr>
        </p:nvSpPr>
        <p:spPr/>
        <p:txBody>
          <a:bodyPr/>
          <a:lstStyle/>
          <a:p>
            <a:pPr lvl="0"/>
            <a:r>
              <a:rPr lang="en-US" dirty="0"/>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5" name="Picture 4" descr="Children's Bureau Logo">
            <a:extLst>
              <a:ext uri="{FF2B5EF4-FFF2-40B4-BE49-F238E27FC236}">
                <a16:creationId xmlns:a16="http://schemas.microsoft.com/office/drawing/2014/main" id="{000AC4E0-9FF5-ECA9-A020-DD48D70E19FC}"/>
              </a:ext>
            </a:extLst>
          </p:cNvPr>
          <p:cNvPicPr>
            <a:picLocks noChangeAspect="1"/>
          </p:cNvPicPr>
          <p:nvPr/>
        </p:nvPicPr>
        <p:blipFill>
          <a:blip r:embed="rId3"/>
          <a:stretch>
            <a:fillRect/>
          </a:stretch>
        </p:blipFill>
        <p:spPr>
          <a:xfrm>
            <a:off x="1600200" y="4508341"/>
            <a:ext cx="890001" cy="930118"/>
          </a:xfrm>
          <a:prstGeom prst="rect">
            <a:avLst/>
          </a:prstGeom>
        </p:spPr>
      </p:pic>
      <p:pic>
        <p:nvPicPr>
          <p:cNvPr id="6" name="Picture 5" descr="ACF Logo">
            <a:extLst>
              <a:ext uri="{FF2B5EF4-FFF2-40B4-BE49-F238E27FC236}">
                <a16:creationId xmlns:a16="http://schemas.microsoft.com/office/drawing/2014/main" id="{1A278505-6AFE-E32E-566D-9AC592CDB510}"/>
              </a:ext>
            </a:extLst>
          </p:cNvPr>
          <p:cNvPicPr>
            <a:picLocks noChangeAspect="1"/>
          </p:cNvPicPr>
          <p:nvPr/>
        </p:nvPicPr>
        <p:blipFill>
          <a:blip r:embed="rId4"/>
          <a:stretch>
            <a:fillRect/>
          </a:stretch>
        </p:blipFill>
        <p:spPr>
          <a:xfrm>
            <a:off x="3367627" y="4426021"/>
            <a:ext cx="619950" cy="1115911"/>
          </a:xfrm>
          <a:prstGeom prst="rect">
            <a:avLst/>
          </a:prstGeom>
        </p:spPr>
      </p:pic>
      <p:pic>
        <p:nvPicPr>
          <p:cNvPr id="7" name="Picture 6" descr="SAMHSA Logo">
            <a:extLst>
              <a:ext uri="{FF2B5EF4-FFF2-40B4-BE49-F238E27FC236}">
                <a16:creationId xmlns:a16="http://schemas.microsoft.com/office/drawing/2014/main" id="{3C223804-1452-7383-D63C-AD3745906610}"/>
              </a:ext>
            </a:extLst>
          </p:cNvPr>
          <p:cNvPicPr>
            <a:picLocks noChangeAspect="1"/>
          </p:cNvPicPr>
          <p:nvPr/>
        </p:nvPicPr>
        <p:blipFill>
          <a:blip r:embed="rId5"/>
          <a:stretch>
            <a:fillRect/>
          </a:stretch>
        </p:blipFill>
        <p:spPr>
          <a:xfrm>
            <a:off x="4558190" y="4273601"/>
            <a:ext cx="2030698" cy="1420749"/>
          </a:xfrm>
          <a:prstGeom prst="rect">
            <a:avLst/>
          </a:prstGeom>
        </p:spPr>
      </p:pic>
      <p:pic>
        <p:nvPicPr>
          <p:cNvPr id="8" name="Picture 7" descr="National Center on Substance Abuse and Child Welfare logo">
            <a:extLst>
              <a:ext uri="{FF2B5EF4-FFF2-40B4-BE49-F238E27FC236}">
                <a16:creationId xmlns:a16="http://schemas.microsoft.com/office/drawing/2014/main" id="{9A40F05E-F16B-02F6-7A28-6213787B28B5}"/>
              </a:ext>
            </a:extLst>
          </p:cNvPr>
          <p:cNvPicPr>
            <a:picLocks noChangeAspect="1"/>
          </p:cNvPicPr>
          <p:nvPr/>
        </p:nvPicPr>
        <p:blipFill>
          <a:blip r:embed="rId6"/>
          <a:stretch>
            <a:fillRect/>
          </a:stretch>
        </p:blipFill>
        <p:spPr>
          <a:xfrm>
            <a:off x="7651530" y="4650025"/>
            <a:ext cx="2775829" cy="646749"/>
          </a:xfrm>
          <a:prstGeom prst="rect">
            <a:avLst/>
          </a:prstGeom>
        </p:spPr>
      </p:pic>
      <p:sp>
        <p:nvSpPr>
          <p:cNvPr id="4" name="Footer Placeholder 3">
            <a:extLst>
              <a:ext uri="{FF2B5EF4-FFF2-40B4-BE49-F238E27FC236}">
                <a16:creationId xmlns:a16="http://schemas.microsoft.com/office/drawing/2014/main" id="{A8F5B912-EA98-F360-D056-A264F053F7BF}"/>
              </a:ext>
            </a:extLst>
          </p:cNvPr>
          <p:cNvSpPr>
            <a:spLocks noGrp="1"/>
          </p:cNvSpPr>
          <p:nvPr>
            <p:ph type="ftr" sz="quarter" idx="11"/>
          </p:nvPr>
        </p:nvSpPr>
        <p:spPr/>
        <p:txBody>
          <a:bodyPr/>
          <a:lstStyle/>
          <a:p>
            <a:r>
              <a:rPr lang="en-US"/>
              <a:t>https://ncsacw.acf.hhs.gov | ncsacw@cffutures.org</a:t>
            </a:r>
          </a:p>
        </p:txBody>
      </p:sp>
    </p:spTree>
    <p:extLst>
      <p:ext uri="{BB962C8B-B14F-4D97-AF65-F5344CB8AC3E}">
        <p14:creationId xmlns:p14="http://schemas.microsoft.com/office/powerpoint/2010/main" val="1759343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5073C6-63D8-3E52-1DC5-6A3137D33048}"/>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F9073F-BDBC-62FB-0CCB-2297D36C1230}"/>
              </a:ext>
            </a:extLst>
          </p:cNvPr>
          <p:cNvSpPr>
            <a:spLocks noGrp="1"/>
          </p:cNvSpPr>
          <p:nvPr>
            <p:ph type="title"/>
          </p:nvPr>
        </p:nvSpPr>
        <p:spPr>
          <a:xfrm>
            <a:off x="7854846" y="1352649"/>
            <a:ext cx="4103487" cy="3189371"/>
          </a:xfrm>
          <a:noFill/>
          <a:ln>
            <a:noFill/>
          </a:ln>
        </p:spPr>
        <p:txBody>
          <a:bodyPr vert="horz" lIns="91440" tIns="45720" rIns="91440" bIns="45720" rtlCol="0" anchor="b">
            <a:normAutofit/>
          </a:bodyPr>
          <a:lstStyle/>
          <a:p>
            <a:pPr algn="l"/>
            <a:r>
              <a:rPr lang="en-US" sz="4800" dirty="0">
                <a:solidFill>
                  <a:schemeClr val="tx1"/>
                </a:solidFill>
                <a:latin typeface="+mj-lt"/>
                <a:cs typeface="+mj-cs"/>
              </a:rPr>
              <a:t>Case Planning for Potential Return to Use</a:t>
            </a:r>
          </a:p>
        </p:txBody>
      </p:sp>
      <p:sp>
        <p:nvSpPr>
          <p:cNvPr id="3" name="Rectangle 2">
            <a:extLst>
              <a:ext uri="{FF2B5EF4-FFF2-40B4-BE49-F238E27FC236}">
                <a16:creationId xmlns:a16="http://schemas.microsoft.com/office/drawing/2014/main" id="{13FBA172-9F48-4828-DF1D-A58B93BA3917}"/>
              </a:ext>
              <a:ext uri="{C183D7F6-B498-43B3-948B-1728B52AA6E4}">
                <adec:decorative xmlns:adec="http://schemas.microsoft.com/office/drawing/2017/decorative" val="1"/>
              </a:ext>
            </a:extLst>
          </p:cNvPr>
          <p:cNvSpPr/>
          <p:nvPr/>
        </p:nvSpPr>
        <p:spPr>
          <a:xfrm>
            <a:off x="336176" y="510988"/>
            <a:ext cx="981636" cy="3909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 name="Straight Connector 5">
            <a:extLst>
              <a:ext uri="{FF2B5EF4-FFF2-40B4-BE49-F238E27FC236}">
                <a16:creationId xmlns:a16="http://schemas.microsoft.com/office/drawing/2014/main" id="{207F95ED-95C1-264C-0EB3-7DBD1DB50D02}"/>
              </a:ext>
              <a:ext uri="{C183D7F6-B498-43B3-948B-1728B52AA6E4}">
                <adec:decorative xmlns:adec="http://schemas.microsoft.com/office/drawing/2017/decorative" val="1"/>
              </a:ext>
            </a:extLst>
          </p:cNvPr>
          <p:cNvCxnSpPr/>
          <p:nvPr/>
        </p:nvCxnSpPr>
        <p:spPr>
          <a:xfrm>
            <a:off x="7929798" y="4661941"/>
            <a:ext cx="3867462" cy="0"/>
          </a:xfrm>
          <a:prstGeom prst="line">
            <a:avLst/>
          </a:prstGeom>
          <a:ln w="28575">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pic>
        <p:nvPicPr>
          <p:cNvPr id="4" name="Content Placeholder 4" descr="A street sign with arrows pointing in different directions with the words: support, advice, guidance, assistance, and info. ">
            <a:extLst>
              <a:ext uri="{FF2B5EF4-FFF2-40B4-BE49-F238E27FC236}">
                <a16:creationId xmlns:a16="http://schemas.microsoft.com/office/drawing/2014/main" id="{7607A216-76A3-FE79-7771-8BEB3F7641D4}"/>
              </a:ext>
            </a:extLst>
          </p:cNvPr>
          <p:cNvPicPr>
            <a:picLocks noGrp="1" noChangeAspect="1"/>
          </p:cNvPicPr>
          <p:nvPr>
            <p:ph sz="quarter" idx="10"/>
          </p:nvPr>
        </p:nvPicPr>
        <p:blipFill rotWithShape="1">
          <a:blip r:embed="rId3">
            <a:alphaModFix amt="70000"/>
            <a:extLst>
              <a:ext uri="{BEBA8EAE-BF5A-486C-A8C5-ECC9F3942E4B}">
                <a14:imgProps xmlns:a14="http://schemas.microsoft.com/office/drawing/2010/main">
                  <a14:imgLayer r:embed="rId4">
                    <a14:imgEffect>
                      <a14:colorTemperature colorTemp="5900"/>
                    </a14:imgEffect>
                    <a14:imgEffect>
                      <a14:brightnessContrast contrast="-40000"/>
                    </a14:imgEffect>
                  </a14:imgLayer>
                </a14:imgProps>
              </a:ext>
            </a:extLst>
          </a:blip>
          <a:srcRect t="22714" b="6049"/>
          <a:stretch/>
        </p:blipFill>
        <p:spPr>
          <a:xfrm>
            <a:off x="1" y="0"/>
            <a:ext cx="7624228" cy="6858000"/>
          </a:xfrm>
        </p:spPr>
      </p:pic>
    </p:spTree>
    <p:extLst>
      <p:ext uri="{BB962C8B-B14F-4D97-AF65-F5344CB8AC3E}">
        <p14:creationId xmlns:p14="http://schemas.microsoft.com/office/powerpoint/2010/main" val="3274942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280FEF-8F76-D7F1-7515-62B28742F6F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EE55667-0B35-CCBB-9A69-A4CB407B816A}"/>
              </a:ext>
              <a:ext uri="{C183D7F6-B498-43B3-948B-1728B52AA6E4}">
                <adec:decorative xmlns:adec="http://schemas.microsoft.com/office/drawing/2017/decorative" val="1"/>
              </a:ext>
            </a:extLst>
          </p:cNvPr>
          <p:cNvSpPr/>
          <p:nvPr/>
        </p:nvSpPr>
        <p:spPr>
          <a:xfrm>
            <a:off x="0" y="1619250"/>
            <a:ext cx="5888051" cy="5238750"/>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7FFC716D-4941-D33A-B071-372BC3392721}"/>
              </a:ext>
              <a:ext uri="{C183D7F6-B498-43B3-948B-1728B52AA6E4}">
                <adec:decorative xmlns:adec="http://schemas.microsoft.com/office/drawing/2017/decorative" val="1"/>
              </a:ext>
            </a:extLst>
          </p:cNvPr>
          <p:cNvPicPr>
            <a:picLocks noChangeAspect="1"/>
          </p:cNvPicPr>
          <p:nvPr/>
        </p:nvPicPr>
        <p:blipFill rotWithShape="1">
          <a:blip r:embed="rId3"/>
          <a:srcRect l="15229" t="-429" r="26501" b="429"/>
          <a:stretch/>
        </p:blipFill>
        <p:spPr>
          <a:xfrm flipH="1">
            <a:off x="5888051" y="-29480"/>
            <a:ext cx="6303949" cy="6877034"/>
          </a:xfrm>
          <a:prstGeom prst="rect">
            <a:avLst/>
          </a:prstGeom>
          <a:ln>
            <a:noFill/>
          </a:ln>
          <a:effectLst>
            <a:outerShdw blurRad="50800" dist="38100" dir="10800000" algn="r" rotWithShape="0">
              <a:prstClr val="black">
                <a:alpha val="40000"/>
              </a:prstClr>
            </a:outerShdw>
          </a:effectLst>
        </p:spPr>
      </p:pic>
      <p:sp>
        <p:nvSpPr>
          <p:cNvPr id="3" name="Title 2">
            <a:extLst>
              <a:ext uri="{FF2B5EF4-FFF2-40B4-BE49-F238E27FC236}">
                <a16:creationId xmlns:a16="http://schemas.microsoft.com/office/drawing/2014/main" id="{DF6DA59E-D23E-E85E-AC07-B4EEA975BDBC}"/>
              </a:ext>
            </a:extLst>
          </p:cNvPr>
          <p:cNvSpPr>
            <a:spLocks noGrp="1"/>
          </p:cNvSpPr>
          <p:nvPr>
            <p:ph type="title"/>
          </p:nvPr>
        </p:nvSpPr>
        <p:spPr>
          <a:xfrm>
            <a:off x="154001" y="396545"/>
            <a:ext cx="5734050" cy="1147423"/>
          </a:xfrm>
          <a:prstGeom prst="rect">
            <a:avLst/>
          </a:prstGeom>
          <a:noFill/>
        </p:spPr>
        <p:txBody>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Understanding the Nature of Return to Use</a:t>
            </a:r>
          </a:p>
        </p:txBody>
      </p:sp>
      <p:sp>
        <p:nvSpPr>
          <p:cNvPr id="5" name="Content Placeholder 4">
            <a:extLst>
              <a:ext uri="{FF2B5EF4-FFF2-40B4-BE49-F238E27FC236}">
                <a16:creationId xmlns:a16="http://schemas.microsoft.com/office/drawing/2014/main" id="{A0100E26-DAD9-4ACF-2FED-39D0D91F8544}"/>
              </a:ext>
              <a:ext uri="{C183D7F6-B498-43B3-948B-1728B52AA6E4}">
                <adec:decorative xmlns:adec="http://schemas.microsoft.com/office/drawing/2017/decorative" val="0"/>
              </a:ext>
            </a:extLst>
          </p:cNvPr>
          <p:cNvSpPr>
            <a:spLocks noGrp="1"/>
          </p:cNvSpPr>
          <p:nvPr>
            <p:ph sz="quarter" idx="11"/>
          </p:nvPr>
        </p:nvSpPr>
        <p:spPr>
          <a:xfrm>
            <a:off x="227219" y="1899166"/>
            <a:ext cx="5414838" cy="1371600"/>
          </a:xfrm>
          <a:prstGeom prst="roundRect">
            <a:avLst/>
          </a:prstGeom>
          <a:solidFill>
            <a:schemeClr val="bg1"/>
          </a:solidFill>
          <a:ln>
            <a:solidFill>
              <a:schemeClr val="bg1">
                <a:lumMod val="85000"/>
              </a:schemeClr>
            </a:solidFill>
          </a:ln>
          <a:scene3d>
            <a:camera prst="orthographicFront"/>
            <a:lightRig rig="threePt" dir="t"/>
          </a:scene3d>
          <a:sp3d>
            <a:bevelT prst="convex"/>
          </a:sp3d>
        </p:spPr>
        <p:txBody>
          <a:bodyPr lIns="91440" rIns="91440" anchor="ctr"/>
          <a:lstStyle/>
          <a:p>
            <a:pPr marL="0" indent="0">
              <a:lnSpc>
                <a:spcPct val="100000"/>
              </a:lnSpc>
              <a:spcBef>
                <a:spcPts val="600"/>
              </a:spcBef>
              <a:spcAft>
                <a:spcPts val="600"/>
              </a:spcAft>
              <a:buNone/>
            </a:pPr>
            <a:r>
              <a:rPr lang="en-US" sz="2000" dirty="0">
                <a:latin typeface="+mn-lt"/>
              </a:rPr>
              <a:t>Return to use is part of the recovery process</a:t>
            </a:r>
          </a:p>
        </p:txBody>
      </p:sp>
      <p:sp>
        <p:nvSpPr>
          <p:cNvPr id="6" name="Content Placeholder 5">
            <a:extLst>
              <a:ext uri="{FF2B5EF4-FFF2-40B4-BE49-F238E27FC236}">
                <a16:creationId xmlns:a16="http://schemas.microsoft.com/office/drawing/2014/main" id="{07951427-B124-0630-87DF-FAC2658CE534}"/>
              </a:ext>
            </a:extLst>
          </p:cNvPr>
          <p:cNvSpPr>
            <a:spLocks noGrp="1"/>
          </p:cNvSpPr>
          <p:nvPr>
            <p:ph sz="quarter" idx="12"/>
          </p:nvPr>
        </p:nvSpPr>
        <p:spPr>
          <a:xfrm>
            <a:off x="226894" y="3559612"/>
            <a:ext cx="5413713" cy="1371600"/>
          </a:xfrm>
          <a:prstGeom prst="roundRect">
            <a:avLst/>
          </a:prstGeom>
          <a:solidFill>
            <a:schemeClr val="bg1"/>
          </a:solidFill>
          <a:ln>
            <a:solidFill>
              <a:schemeClr val="bg1">
                <a:lumMod val="85000"/>
              </a:schemeClr>
            </a:solidFill>
          </a:ln>
          <a:scene3d>
            <a:camera prst="orthographicFront"/>
            <a:lightRig rig="threePt" dir="t"/>
          </a:scene3d>
          <a:sp3d>
            <a:bevelT prst="convex"/>
          </a:sp3d>
        </p:spPr>
        <p:txBody>
          <a:bodyPr lIns="91440" rIns="91440" anchor="ctr"/>
          <a:lstStyle/>
          <a:p>
            <a:pPr marL="0" indent="0">
              <a:lnSpc>
                <a:spcPct val="100000"/>
              </a:lnSpc>
              <a:spcBef>
                <a:spcPts val="600"/>
              </a:spcBef>
              <a:spcAft>
                <a:spcPts val="600"/>
              </a:spcAft>
              <a:buNone/>
            </a:pPr>
            <a:r>
              <a:rPr lang="en-US" sz="2000" dirty="0">
                <a:latin typeface="+mn-lt"/>
              </a:rPr>
              <a:t>Return to use rates for substance use disorders are similar to rates for other chronic medical illnesses</a:t>
            </a:r>
          </a:p>
        </p:txBody>
      </p:sp>
      <p:sp>
        <p:nvSpPr>
          <p:cNvPr id="21" name="Content Placeholder 20">
            <a:extLst>
              <a:ext uri="{FF2B5EF4-FFF2-40B4-BE49-F238E27FC236}">
                <a16:creationId xmlns:a16="http://schemas.microsoft.com/office/drawing/2014/main" id="{AA992303-0F6E-BB73-22CE-92270D03E1FF}"/>
              </a:ext>
            </a:extLst>
          </p:cNvPr>
          <p:cNvSpPr>
            <a:spLocks noGrp="1"/>
          </p:cNvSpPr>
          <p:nvPr>
            <p:ph sz="quarter" idx="28"/>
          </p:nvPr>
        </p:nvSpPr>
        <p:spPr>
          <a:xfrm>
            <a:off x="226894" y="5204497"/>
            <a:ext cx="5413713" cy="1371600"/>
          </a:xfrm>
          <a:prstGeom prst="roundRect">
            <a:avLst/>
          </a:prstGeom>
          <a:solidFill>
            <a:schemeClr val="bg1"/>
          </a:solidFill>
          <a:ln>
            <a:solidFill>
              <a:schemeClr val="bg1">
                <a:lumMod val="85000"/>
              </a:schemeClr>
            </a:solidFill>
          </a:ln>
          <a:scene3d>
            <a:camera prst="orthographicFront"/>
            <a:lightRig rig="threePt" dir="t"/>
          </a:scene3d>
          <a:sp3d>
            <a:bevelT prst="convex"/>
          </a:sp3d>
        </p:spPr>
        <p:txBody>
          <a:bodyPr lIns="91440" rIns="91440" anchor="ctr"/>
          <a:lstStyle/>
          <a:p>
            <a:pPr marL="0" indent="0">
              <a:lnSpc>
                <a:spcPct val="100000"/>
              </a:lnSpc>
              <a:spcBef>
                <a:spcPts val="600"/>
              </a:spcBef>
              <a:spcAft>
                <a:spcPts val="600"/>
              </a:spcAft>
              <a:buNone/>
            </a:pPr>
            <a:r>
              <a:rPr lang="en-US" sz="2000" dirty="0">
                <a:latin typeface="+mn-lt"/>
              </a:rPr>
              <a:t>Return to use is not a sign of failure–rather an indicator for needed modifications or changes to the treatment and recovery plan</a:t>
            </a:r>
          </a:p>
        </p:txBody>
      </p:sp>
    </p:spTree>
    <p:extLst>
      <p:ext uri="{BB962C8B-B14F-4D97-AF65-F5344CB8AC3E}">
        <p14:creationId xmlns:p14="http://schemas.microsoft.com/office/powerpoint/2010/main" val="65654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8702560D-747E-F2AF-E3E4-D0D162908C5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01B678-0CFE-6EC1-BCD5-49D2D930E3E4}"/>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Identifying Potential </a:t>
            </a:r>
            <a:br>
              <a:rPr lang="en-US" sz="4800" dirty="0"/>
            </a:br>
            <a:r>
              <a:rPr lang="en-US" sz="4800" dirty="0"/>
              <a:t>Return to Use Indicators</a:t>
            </a:r>
          </a:p>
        </p:txBody>
      </p:sp>
      <p:sp>
        <p:nvSpPr>
          <p:cNvPr id="5" name="Subtitle 4">
            <a:extLst>
              <a:ext uri="{FF2B5EF4-FFF2-40B4-BE49-F238E27FC236}">
                <a16:creationId xmlns:a16="http://schemas.microsoft.com/office/drawing/2014/main" id="{E2515B4D-9209-394C-5C3C-DAB2F1ACDA7E}"/>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a:t>Small Group Activity</a:t>
            </a:r>
          </a:p>
        </p:txBody>
      </p:sp>
    </p:spTree>
    <p:extLst>
      <p:ext uri="{BB962C8B-B14F-4D97-AF65-F5344CB8AC3E}">
        <p14:creationId xmlns:p14="http://schemas.microsoft.com/office/powerpoint/2010/main" val="1928812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Diagonal Corners Rounded 16">
            <a:extLst>
              <a:ext uri="{FF2B5EF4-FFF2-40B4-BE49-F238E27FC236}">
                <a16:creationId xmlns:a16="http://schemas.microsoft.com/office/drawing/2014/main" id="{C8E0F6BD-E839-2331-4ACB-2F37C14FAC10}"/>
              </a:ext>
              <a:ext uri="{C183D7F6-B498-43B3-948B-1728B52AA6E4}">
                <adec:decorative xmlns:adec="http://schemas.microsoft.com/office/drawing/2017/decorative" val="1"/>
              </a:ext>
            </a:extLst>
          </p:cNvPr>
          <p:cNvSpPr/>
          <p:nvPr/>
        </p:nvSpPr>
        <p:spPr>
          <a:xfrm>
            <a:off x="1722474" y="3857748"/>
            <a:ext cx="10346503" cy="1563262"/>
          </a:xfrm>
          <a:prstGeom prst="round2DiagRect">
            <a:avLst/>
          </a:prstGeom>
          <a:solidFill>
            <a:schemeClr val="accent3">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Diagonal Corners Rounded 11">
            <a:extLst>
              <a:ext uri="{FF2B5EF4-FFF2-40B4-BE49-F238E27FC236}">
                <a16:creationId xmlns:a16="http://schemas.microsoft.com/office/drawing/2014/main" id="{8689A8EA-88FE-15E2-1239-589E01BE5007}"/>
              </a:ext>
              <a:ext uri="{C183D7F6-B498-43B3-948B-1728B52AA6E4}">
                <adec:decorative xmlns:adec="http://schemas.microsoft.com/office/drawing/2017/decorative" val="1"/>
              </a:ext>
            </a:extLst>
          </p:cNvPr>
          <p:cNvSpPr/>
          <p:nvPr/>
        </p:nvSpPr>
        <p:spPr>
          <a:xfrm>
            <a:off x="1819563" y="2038262"/>
            <a:ext cx="10221705" cy="1563262"/>
          </a:xfrm>
          <a:prstGeom prst="round2Diag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Diagonal Corners Rounded 5">
            <a:extLst>
              <a:ext uri="{FF2B5EF4-FFF2-40B4-BE49-F238E27FC236}">
                <a16:creationId xmlns:a16="http://schemas.microsoft.com/office/drawing/2014/main" id="{94EF7CF3-EB62-02A5-C693-66F1F22AB755}"/>
              </a:ext>
              <a:ext uri="{C183D7F6-B498-43B3-948B-1728B52AA6E4}">
                <adec:decorative xmlns:adec="http://schemas.microsoft.com/office/drawing/2017/decorative" val="1"/>
              </a:ext>
            </a:extLst>
          </p:cNvPr>
          <p:cNvSpPr/>
          <p:nvPr/>
        </p:nvSpPr>
        <p:spPr>
          <a:xfrm>
            <a:off x="1722474" y="189174"/>
            <a:ext cx="10328031" cy="1563262"/>
          </a:xfrm>
          <a:prstGeom prst="round2DiagRect">
            <a:avLst/>
          </a:prstGeom>
          <a:solidFill>
            <a:schemeClr val="accent1">
              <a:lumMod val="7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A6A731E2-C630-3C5F-9A33-433866695C70}"/>
              </a:ext>
            </a:extLst>
          </p:cNvPr>
          <p:cNvSpPr>
            <a:spLocks noGrp="1"/>
          </p:cNvSpPr>
          <p:nvPr>
            <p:ph type="title"/>
          </p:nvPr>
        </p:nvSpPr>
        <p:spPr/>
        <p:txBody>
          <a:bodyPr/>
          <a:lstStyle/>
          <a:p>
            <a:r>
              <a:rPr lang="en-US" dirty="0"/>
              <a:t>     Potential Indicators of Return to Use–How’d We Do?</a:t>
            </a:r>
          </a:p>
        </p:txBody>
      </p:sp>
      <p:sp>
        <p:nvSpPr>
          <p:cNvPr id="19" name="Content Placeholder 18">
            <a:extLst>
              <a:ext uri="{FF2B5EF4-FFF2-40B4-BE49-F238E27FC236}">
                <a16:creationId xmlns:a16="http://schemas.microsoft.com/office/drawing/2014/main" id="{6867F1DA-8A42-D1EE-EE0F-2220B8C3326B}"/>
              </a:ext>
            </a:extLst>
          </p:cNvPr>
          <p:cNvSpPr>
            <a:spLocks noGrp="1"/>
          </p:cNvSpPr>
          <p:nvPr>
            <p:ph idx="1"/>
          </p:nvPr>
        </p:nvSpPr>
        <p:spPr>
          <a:xfrm>
            <a:off x="141495" y="210996"/>
            <a:ext cx="1828800" cy="1554480"/>
          </a:xfrm>
          <a:prstGeom prst="round2DiagRect">
            <a:avLst/>
          </a:prstGeom>
          <a:solidFill>
            <a:schemeClr val="tx2"/>
          </a:solidFill>
        </p:spPr>
        <p:txBody>
          <a:bodyPr/>
          <a:lstStyle/>
          <a:p>
            <a:pPr>
              <a:lnSpc>
                <a:spcPct val="100000"/>
              </a:lnSpc>
            </a:pPr>
            <a:r>
              <a:rPr lang="en-US" sz="1800" b="1" dirty="0">
                <a:solidFill>
                  <a:schemeClr val="bg1"/>
                </a:solidFill>
                <a:cs typeface="Arial" panose="020B0604020202020204" pitchFamily="34" charset="0"/>
              </a:rPr>
              <a:t>Physical Appearance</a:t>
            </a:r>
          </a:p>
        </p:txBody>
      </p:sp>
      <p:sp>
        <p:nvSpPr>
          <p:cNvPr id="20" name="Content Placeholder 19">
            <a:extLst>
              <a:ext uri="{FF2B5EF4-FFF2-40B4-BE49-F238E27FC236}">
                <a16:creationId xmlns:a16="http://schemas.microsoft.com/office/drawing/2014/main" id="{A1EAFA9F-0DF4-2387-A22C-35157688772B}"/>
              </a:ext>
            </a:extLst>
          </p:cNvPr>
          <p:cNvSpPr>
            <a:spLocks noGrp="1"/>
          </p:cNvSpPr>
          <p:nvPr>
            <p:ph sz="quarter" idx="11"/>
          </p:nvPr>
        </p:nvSpPr>
        <p:spPr>
          <a:xfrm>
            <a:off x="2159384" y="231456"/>
            <a:ext cx="1828800" cy="1554480"/>
          </a:xfrm>
          <a:noFill/>
        </p:spPr>
        <p:txBody>
          <a:bodyPr/>
          <a:lstStyle/>
          <a:p>
            <a:pPr algn="ctr">
              <a:lnSpc>
                <a:spcPct val="100000"/>
              </a:lnSpc>
            </a:pPr>
            <a:r>
              <a:rPr lang="en-US" sz="1500">
                <a:solidFill>
                  <a:schemeClr val="bg1"/>
                </a:solidFill>
                <a:latin typeface="Arial" panose="020B0604020202020204" pitchFamily="34" charset="0"/>
                <a:cs typeface="Arial" panose="020B0604020202020204" pitchFamily="34" charset="0"/>
              </a:rPr>
              <a:t>Nodding off during treatment or service contacts </a:t>
            </a:r>
          </a:p>
        </p:txBody>
      </p:sp>
      <p:sp>
        <p:nvSpPr>
          <p:cNvPr id="21" name="Content Placeholder 20">
            <a:extLst>
              <a:ext uri="{FF2B5EF4-FFF2-40B4-BE49-F238E27FC236}">
                <a16:creationId xmlns:a16="http://schemas.microsoft.com/office/drawing/2014/main" id="{3022F634-6B43-06ED-AEFE-EC903EEA0E97}"/>
              </a:ext>
            </a:extLst>
          </p:cNvPr>
          <p:cNvSpPr>
            <a:spLocks noGrp="1"/>
          </p:cNvSpPr>
          <p:nvPr>
            <p:ph sz="quarter" idx="12"/>
          </p:nvPr>
        </p:nvSpPr>
        <p:spPr>
          <a:xfrm>
            <a:off x="4177273" y="228458"/>
            <a:ext cx="1828800" cy="1554480"/>
          </a:xfrm>
          <a:noFill/>
        </p:spPr>
        <p:txBody>
          <a:bodyPr/>
          <a:lstStyle/>
          <a:p>
            <a:pPr algn="ctr">
              <a:lnSpc>
                <a:spcPct val="100000"/>
              </a:lnSpc>
            </a:pPr>
            <a:r>
              <a:rPr lang="en-US" sz="1500">
                <a:solidFill>
                  <a:schemeClr val="bg1"/>
                </a:solidFill>
                <a:latin typeface="Arial" panose="020B0604020202020204" pitchFamily="34" charset="0"/>
                <a:cs typeface="Arial" panose="020B0604020202020204" pitchFamily="34" charset="0"/>
              </a:rPr>
              <a:t>Change in hygiene levels, observed weight loss</a:t>
            </a:r>
          </a:p>
        </p:txBody>
      </p:sp>
      <p:sp>
        <p:nvSpPr>
          <p:cNvPr id="22" name="Content Placeholder 21">
            <a:extLst>
              <a:ext uri="{FF2B5EF4-FFF2-40B4-BE49-F238E27FC236}">
                <a16:creationId xmlns:a16="http://schemas.microsoft.com/office/drawing/2014/main" id="{8BB95AB7-78E2-6364-038B-27595869153A}"/>
              </a:ext>
            </a:extLst>
          </p:cNvPr>
          <p:cNvSpPr>
            <a:spLocks noGrp="1"/>
          </p:cNvSpPr>
          <p:nvPr>
            <p:ph sz="quarter" idx="13"/>
          </p:nvPr>
        </p:nvSpPr>
        <p:spPr>
          <a:xfrm>
            <a:off x="6195162" y="210996"/>
            <a:ext cx="1828800" cy="1554480"/>
          </a:xfrm>
          <a:noFill/>
        </p:spPr>
        <p:txBody>
          <a:bodyPr/>
          <a:lstStyle/>
          <a:p>
            <a:pPr algn="ctr">
              <a:lnSpc>
                <a:spcPct val="100000"/>
              </a:lnSpc>
            </a:pPr>
            <a:r>
              <a:rPr lang="en-US" sz="1500">
                <a:solidFill>
                  <a:schemeClr val="bg1"/>
                </a:solidFill>
                <a:latin typeface="Arial" panose="020B0604020202020204" pitchFamily="34" charset="0"/>
                <a:cs typeface="Arial" panose="020B0604020202020204" pitchFamily="34" charset="0"/>
              </a:rPr>
              <a:t>Presence of scabs, sores, or puncture wounds</a:t>
            </a:r>
          </a:p>
        </p:txBody>
      </p:sp>
      <p:sp>
        <p:nvSpPr>
          <p:cNvPr id="23" name="Content Placeholder 22">
            <a:extLst>
              <a:ext uri="{FF2B5EF4-FFF2-40B4-BE49-F238E27FC236}">
                <a16:creationId xmlns:a16="http://schemas.microsoft.com/office/drawing/2014/main" id="{DA54065D-423D-6119-C119-C620B25B22F0}"/>
              </a:ext>
            </a:extLst>
          </p:cNvPr>
          <p:cNvSpPr>
            <a:spLocks noGrp="1"/>
          </p:cNvSpPr>
          <p:nvPr>
            <p:ph sz="quarter" idx="14"/>
          </p:nvPr>
        </p:nvSpPr>
        <p:spPr>
          <a:xfrm>
            <a:off x="8213051" y="210996"/>
            <a:ext cx="1828800" cy="1554480"/>
          </a:xfrm>
          <a:noFill/>
        </p:spPr>
        <p:txBody>
          <a:bodyPr/>
          <a:lstStyle/>
          <a:p>
            <a:pPr algn="ctr">
              <a:lnSpc>
                <a:spcPct val="100000"/>
              </a:lnSpc>
              <a:spcBef>
                <a:spcPts val="0"/>
              </a:spcBef>
            </a:pPr>
            <a:r>
              <a:rPr lang="en-US" sz="1500">
                <a:solidFill>
                  <a:schemeClr val="bg1"/>
                </a:solidFill>
                <a:latin typeface="Arial" panose="020B0604020202020204" pitchFamily="34" charset="0"/>
                <a:cs typeface="Arial" panose="020B0604020202020204" pitchFamily="34" charset="0"/>
              </a:rPr>
              <a:t>Signs of active withdrawal  </a:t>
            </a:r>
          </a:p>
          <a:p>
            <a:pPr algn="ctr">
              <a:lnSpc>
                <a:spcPct val="100000"/>
              </a:lnSpc>
              <a:spcBef>
                <a:spcPts val="0"/>
              </a:spcBef>
            </a:pPr>
            <a:r>
              <a:rPr lang="en-US" sz="1500">
                <a:solidFill>
                  <a:schemeClr val="bg1"/>
                </a:solidFill>
                <a:latin typeface="Arial" panose="020B0604020202020204" pitchFamily="34" charset="0"/>
                <a:cs typeface="Arial" panose="020B0604020202020204" pitchFamily="34" charset="0"/>
              </a:rPr>
              <a:t>(e.g., flu-like symptoms)</a:t>
            </a:r>
          </a:p>
        </p:txBody>
      </p:sp>
      <p:sp>
        <p:nvSpPr>
          <p:cNvPr id="24" name="Content Placeholder 23">
            <a:extLst>
              <a:ext uri="{FF2B5EF4-FFF2-40B4-BE49-F238E27FC236}">
                <a16:creationId xmlns:a16="http://schemas.microsoft.com/office/drawing/2014/main" id="{F275E7BE-5A96-4923-8A76-494D4480D8BB}"/>
              </a:ext>
            </a:extLst>
          </p:cNvPr>
          <p:cNvSpPr>
            <a:spLocks noGrp="1"/>
          </p:cNvSpPr>
          <p:nvPr>
            <p:ph sz="quarter" idx="15"/>
          </p:nvPr>
        </p:nvSpPr>
        <p:spPr>
          <a:xfrm>
            <a:off x="10240177" y="264819"/>
            <a:ext cx="1828800" cy="1554480"/>
          </a:xfrm>
          <a:prstGeom prst="round1Rect">
            <a:avLst>
              <a:gd name="adj" fmla="val 0"/>
            </a:avLst>
          </a:prstGeom>
          <a:noFill/>
          <a:ln>
            <a:noFill/>
          </a:ln>
        </p:spPr>
        <p:txBody>
          <a:bodyPr/>
          <a:lstStyle/>
          <a:p>
            <a:pPr algn="ctr">
              <a:lnSpc>
                <a:spcPct val="100000"/>
              </a:lnSpc>
              <a:spcBef>
                <a:spcPts val="0"/>
              </a:spcBef>
            </a:pPr>
            <a:r>
              <a:rPr lang="en-US" sz="1500">
                <a:solidFill>
                  <a:schemeClr val="bg1"/>
                </a:solidFill>
                <a:latin typeface="Arial" panose="020B0604020202020204" pitchFamily="34" charset="0"/>
                <a:cs typeface="Arial" panose="020B0604020202020204" pitchFamily="34" charset="0"/>
              </a:rPr>
              <a:t>Signs of active intoxication </a:t>
            </a:r>
          </a:p>
          <a:p>
            <a:pPr algn="ctr">
              <a:lnSpc>
                <a:spcPct val="100000"/>
              </a:lnSpc>
              <a:spcBef>
                <a:spcPts val="0"/>
              </a:spcBef>
            </a:pPr>
            <a:r>
              <a:rPr lang="en-US" sz="1500">
                <a:solidFill>
                  <a:schemeClr val="bg1"/>
                </a:solidFill>
                <a:latin typeface="Arial" panose="020B0604020202020204" pitchFamily="34" charset="0"/>
                <a:cs typeface="Arial" panose="020B0604020202020204" pitchFamily="34" charset="0"/>
              </a:rPr>
              <a:t>(e.g., slurred speech, dilated or restricted pupils)</a:t>
            </a:r>
          </a:p>
        </p:txBody>
      </p:sp>
      <p:sp>
        <p:nvSpPr>
          <p:cNvPr id="25" name="Content Placeholder 24">
            <a:extLst>
              <a:ext uri="{FF2B5EF4-FFF2-40B4-BE49-F238E27FC236}">
                <a16:creationId xmlns:a16="http://schemas.microsoft.com/office/drawing/2014/main" id="{87621E77-32A0-5CB3-3112-B5D2AA72E9D7}"/>
              </a:ext>
            </a:extLst>
          </p:cNvPr>
          <p:cNvSpPr>
            <a:spLocks noGrp="1"/>
          </p:cNvSpPr>
          <p:nvPr>
            <p:ph sz="quarter" idx="16"/>
          </p:nvPr>
        </p:nvSpPr>
        <p:spPr>
          <a:xfrm>
            <a:off x="149780" y="2042653"/>
            <a:ext cx="1828800" cy="1554480"/>
          </a:xfrm>
          <a:prstGeom prst="round2DiagRect">
            <a:avLst/>
          </a:prstGeom>
          <a:solidFill>
            <a:schemeClr val="accent1"/>
          </a:solidFill>
        </p:spPr>
        <p:txBody>
          <a:bodyPr/>
          <a:lstStyle/>
          <a:p>
            <a:pPr>
              <a:lnSpc>
                <a:spcPct val="100000"/>
              </a:lnSpc>
            </a:pPr>
            <a:r>
              <a:rPr lang="en-US" sz="1800" b="1">
                <a:solidFill>
                  <a:schemeClr val="bg1"/>
                </a:solidFill>
              </a:rPr>
              <a:t>Behavioral Signs</a:t>
            </a:r>
          </a:p>
        </p:txBody>
      </p:sp>
      <p:sp>
        <p:nvSpPr>
          <p:cNvPr id="26" name="Content Placeholder 25">
            <a:extLst>
              <a:ext uri="{FF2B5EF4-FFF2-40B4-BE49-F238E27FC236}">
                <a16:creationId xmlns:a16="http://schemas.microsoft.com/office/drawing/2014/main" id="{4FAE9090-418A-B713-03B9-61C21137204A}"/>
              </a:ext>
            </a:extLst>
          </p:cNvPr>
          <p:cNvSpPr>
            <a:spLocks noGrp="1"/>
          </p:cNvSpPr>
          <p:nvPr>
            <p:ph sz="quarter" idx="17"/>
          </p:nvPr>
        </p:nvSpPr>
        <p:spPr>
          <a:xfrm>
            <a:off x="2159575" y="1976339"/>
            <a:ext cx="1828800" cy="1554480"/>
          </a:xfrm>
          <a:noFill/>
        </p:spPr>
        <p:txBody>
          <a:bodyPr/>
          <a:lstStyle/>
          <a:p>
            <a:pPr algn="ctr">
              <a:lnSpc>
                <a:spcPct val="100000"/>
              </a:lnSpc>
            </a:pPr>
            <a:r>
              <a:rPr lang="en-US" sz="1500">
                <a:solidFill>
                  <a:schemeClr val="bg1"/>
                </a:solidFill>
              </a:rPr>
              <a:t>Increase in work absences or change in employment status</a:t>
            </a:r>
          </a:p>
        </p:txBody>
      </p:sp>
      <p:sp>
        <p:nvSpPr>
          <p:cNvPr id="27" name="Content Placeholder 26">
            <a:extLst>
              <a:ext uri="{FF2B5EF4-FFF2-40B4-BE49-F238E27FC236}">
                <a16:creationId xmlns:a16="http://schemas.microsoft.com/office/drawing/2014/main" id="{54FE80C0-E3F6-1BF5-8687-1A0CC6C26624}"/>
              </a:ext>
            </a:extLst>
          </p:cNvPr>
          <p:cNvSpPr>
            <a:spLocks noGrp="1"/>
          </p:cNvSpPr>
          <p:nvPr>
            <p:ph sz="quarter" idx="18"/>
          </p:nvPr>
        </p:nvSpPr>
        <p:spPr>
          <a:xfrm>
            <a:off x="4177655" y="1974840"/>
            <a:ext cx="1828800" cy="1554480"/>
          </a:xfrm>
          <a:noFill/>
        </p:spPr>
        <p:txBody>
          <a:bodyPr/>
          <a:lstStyle/>
          <a:p>
            <a:pPr algn="ctr">
              <a:lnSpc>
                <a:spcPct val="100000"/>
              </a:lnSpc>
            </a:pPr>
            <a:r>
              <a:rPr lang="en-US" sz="1500">
                <a:solidFill>
                  <a:schemeClr val="bg1"/>
                </a:solidFill>
                <a:cs typeface="Arial" panose="020B0604020202020204" pitchFamily="34" charset="0"/>
              </a:rPr>
              <a:t>Missed appointments or no returned contact with service providers</a:t>
            </a:r>
          </a:p>
        </p:txBody>
      </p:sp>
      <p:sp>
        <p:nvSpPr>
          <p:cNvPr id="28" name="Content Placeholder 27">
            <a:extLst>
              <a:ext uri="{FF2B5EF4-FFF2-40B4-BE49-F238E27FC236}">
                <a16:creationId xmlns:a16="http://schemas.microsoft.com/office/drawing/2014/main" id="{4CAAD543-D886-CD95-3B5D-E8A71058646E}"/>
              </a:ext>
            </a:extLst>
          </p:cNvPr>
          <p:cNvSpPr>
            <a:spLocks noGrp="1"/>
          </p:cNvSpPr>
          <p:nvPr>
            <p:ph sz="quarter" idx="19"/>
          </p:nvPr>
        </p:nvSpPr>
        <p:spPr>
          <a:xfrm>
            <a:off x="6195735" y="1966160"/>
            <a:ext cx="1828800" cy="1554480"/>
          </a:xfrm>
          <a:noFill/>
        </p:spPr>
        <p:txBody>
          <a:bodyPr/>
          <a:lstStyle/>
          <a:p>
            <a:pPr algn="ctr">
              <a:lnSpc>
                <a:spcPct val="100000"/>
              </a:lnSpc>
            </a:pPr>
            <a:r>
              <a:rPr lang="en-US" sz="1500">
                <a:solidFill>
                  <a:schemeClr val="bg1"/>
                </a:solidFill>
              </a:rPr>
              <a:t>Increase in absences or truancy for school aged children</a:t>
            </a:r>
          </a:p>
        </p:txBody>
      </p:sp>
      <p:sp>
        <p:nvSpPr>
          <p:cNvPr id="29" name="Content Placeholder 28">
            <a:extLst>
              <a:ext uri="{FF2B5EF4-FFF2-40B4-BE49-F238E27FC236}">
                <a16:creationId xmlns:a16="http://schemas.microsoft.com/office/drawing/2014/main" id="{DA7BF576-0452-633A-DAF6-4A838946C863}"/>
              </a:ext>
            </a:extLst>
          </p:cNvPr>
          <p:cNvSpPr>
            <a:spLocks noGrp="1"/>
          </p:cNvSpPr>
          <p:nvPr>
            <p:ph sz="quarter" idx="20"/>
          </p:nvPr>
        </p:nvSpPr>
        <p:spPr>
          <a:xfrm>
            <a:off x="8213815" y="1966160"/>
            <a:ext cx="1828800" cy="1554480"/>
          </a:xfrm>
          <a:noFill/>
        </p:spPr>
        <p:txBody>
          <a:bodyPr/>
          <a:lstStyle/>
          <a:p>
            <a:pPr algn="ctr">
              <a:lnSpc>
                <a:spcPct val="100000"/>
              </a:lnSpc>
            </a:pPr>
            <a:r>
              <a:rPr lang="en-US" sz="1500">
                <a:solidFill>
                  <a:schemeClr val="bg1"/>
                </a:solidFill>
              </a:rPr>
              <a:t>Observed changes to mood, attitude, and behaviors</a:t>
            </a:r>
          </a:p>
        </p:txBody>
      </p:sp>
      <p:sp>
        <p:nvSpPr>
          <p:cNvPr id="30" name="Content Placeholder 29">
            <a:extLst>
              <a:ext uri="{FF2B5EF4-FFF2-40B4-BE49-F238E27FC236}">
                <a16:creationId xmlns:a16="http://schemas.microsoft.com/office/drawing/2014/main" id="{E7BBF2AE-37AC-7BE7-3A95-0DBF0F71181E}"/>
              </a:ext>
            </a:extLst>
          </p:cNvPr>
          <p:cNvSpPr>
            <a:spLocks noGrp="1"/>
          </p:cNvSpPr>
          <p:nvPr>
            <p:ph sz="quarter" idx="21"/>
          </p:nvPr>
        </p:nvSpPr>
        <p:spPr>
          <a:xfrm>
            <a:off x="10231894" y="1968264"/>
            <a:ext cx="1828800" cy="1554480"/>
          </a:xfrm>
          <a:prstGeom prst="round1Rect">
            <a:avLst/>
          </a:prstGeom>
          <a:noFill/>
        </p:spPr>
        <p:txBody>
          <a:bodyPr/>
          <a:lstStyle/>
          <a:p>
            <a:pPr algn="ctr">
              <a:lnSpc>
                <a:spcPct val="100000"/>
              </a:lnSpc>
              <a:spcBef>
                <a:spcPts val="0"/>
              </a:spcBef>
            </a:pPr>
            <a:r>
              <a:rPr lang="en-US" sz="1500">
                <a:solidFill>
                  <a:schemeClr val="bg1"/>
                </a:solidFill>
              </a:rPr>
              <a:t>Changes in parenting capacity </a:t>
            </a:r>
          </a:p>
          <a:p>
            <a:pPr algn="ctr">
              <a:lnSpc>
                <a:spcPct val="100000"/>
              </a:lnSpc>
              <a:spcBef>
                <a:spcPts val="0"/>
              </a:spcBef>
            </a:pPr>
            <a:r>
              <a:rPr lang="en-US" sz="1500">
                <a:solidFill>
                  <a:schemeClr val="bg1"/>
                </a:solidFill>
              </a:rPr>
              <a:t>(e.g., meeting basic needs, nurturance)</a:t>
            </a:r>
          </a:p>
        </p:txBody>
      </p:sp>
      <p:sp>
        <p:nvSpPr>
          <p:cNvPr id="31" name="Content Placeholder 30">
            <a:extLst>
              <a:ext uri="{FF2B5EF4-FFF2-40B4-BE49-F238E27FC236}">
                <a16:creationId xmlns:a16="http://schemas.microsoft.com/office/drawing/2014/main" id="{8FA02BA0-297C-E288-7B51-791630C0420C}"/>
              </a:ext>
            </a:extLst>
          </p:cNvPr>
          <p:cNvSpPr>
            <a:spLocks noGrp="1"/>
          </p:cNvSpPr>
          <p:nvPr>
            <p:ph sz="quarter" idx="22"/>
          </p:nvPr>
        </p:nvSpPr>
        <p:spPr>
          <a:xfrm>
            <a:off x="141495" y="3826981"/>
            <a:ext cx="1828800" cy="1554480"/>
          </a:xfrm>
          <a:prstGeom prst="round2DiagRect">
            <a:avLst/>
          </a:prstGeom>
          <a:solidFill>
            <a:schemeClr val="accent3"/>
          </a:solidFill>
        </p:spPr>
        <p:txBody>
          <a:bodyPr>
            <a:normAutofit/>
          </a:bodyPr>
          <a:lstStyle/>
          <a:p>
            <a:pPr algn="ctr">
              <a:lnSpc>
                <a:spcPct val="100000"/>
              </a:lnSpc>
            </a:pPr>
            <a:r>
              <a:rPr lang="en-US" sz="1800" b="1">
                <a:solidFill>
                  <a:schemeClr val="bg1"/>
                </a:solidFill>
                <a:cs typeface="Arial" panose="020B0604020202020204" pitchFamily="34" charset="0"/>
              </a:rPr>
              <a:t>Condition of Home Environment</a:t>
            </a:r>
          </a:p>
        </p:txBody>
      </p:sp>
      <p:sp>
        <p:nvSpPr>
          <p:cNvPr id="32" name="Content Placeholder 31">
            <a:extLst>
              <a:ext uri="{FF2B5EF4-FFF2-40B4-BE49-F238E27FC236}">
                <a16:creationId xmlns:a16="http://schemas.microsoft.com/office/drawing/2014/main" id="{530E31CA-C9F7-76E5-7393-C1226EC5022C}"/>
              </a:ext>
            </a:extLst>
          </p:cNvPr>
          <p:cNvSpPr>
            <a:spLocks noGrp="1"/>
          </p:cNvSpPr>
          <p:nvPr>
            <p:ph sz="quarter" idx="23"/>
          </p:nvPr>
        </p:nvSpPr>
        <p:spPr>
          <a:xfrm>
            <a:off x="2157537" y="3826981"/>
            <a:ext cx="1828800" cy="1554480"/>
          </a:xfrm>
          <a:noFill/>
        </p:spPr>
        <p:txBody>
          <a:bodyPr/>
          <a:lstStyle/>
          <a:p>
            <a:pPr algn="ctr">
              <a:lnSpc>
                <a:spcPct val="100000"/>
              </a:lnSpc>
            </a:pPr>
            <a:r>
              <a:rPr lang="en-US" sz="1500">
                <a:solidFill>
                  <a:schemeClr val="bg1"/>
                </a:solidFill>
                <a:cs typeface="Arial" panose="020B0604020202020204" pitchFamily="34" charset="0"/>
              </a:rPr>
              <a:t>Change in level of cleanliness/ organization</a:t>
            </a:r>
          </a:p>
        </p:txBody>
      </p:sp>
      <p:sp>
        <p:nvSpPr>
          <p:cNvPr id="33" name="Content Placeholder 32">
            <a:extLst>
              <a:ext uri="{FF2B5EF4-FFF2-40B4-BE49-F238E27FC236}">
                <a16:creationId xmlns:a16="http://schemas.microsoft.com/office/drawing/2014/main" id="{22024E8E-E6CC-49B7-EB0F-99DAAF9A2357}"/>
              </a:ext>
            </a:extLst>
          </p:cNvPr>
          <p:cNvSpPr>
            <a:spLocks noGrp="1"/>
          </p:cNvSpPr>
          <p:nvPr>
            <p:ph sz="quarter" idx="24"/>
          </p:nvPr>
        </p:nvSpPr>
        <p:spPr>
          <a:xfrm>
            <a:off x="4173579" y="3826981"/>
            <a:ext cx="1828800" cy="1554480"/>
          </a:xfrm>
          <a:noFill/>
        </p:spPr>
        <p:txBody>
          <a:bodyPr/>
          <a:lstStyle/>
          <a:p>
            <a:pPr algn="ctr">
              <a:lnSpc>
                <a:spcPct val="100000"/>
              </a:lnSpc>
            </a:pPr>
            <a:r>
              <a:rPr lang="en-US" sz="1500">
                <a:solidFill>
                  <a:schemeClr val="bg1"/>
                </a:solidFill>
                <a:cs typeface="Arial" panose="020B0604020202020204" pitchFamily="34" charset="0"/>
              </a:rPr>
              <a:t>Increase in traffic in and out of family home at all hours of the day</a:t>
            </a:r>
          </a:p>
        </p:txBody>
      </p:sp>
      <p:sp>
        <p:nvSpPr>
          <p:cNvPr id="34" name="Content Placeholder 33">
            <a:extLst>
              <a:ext uri="{FF2B5EF4-FFF2-40B4-BE49-F238E27FC236}">
                <a16:creationId xmlns:a16="http://schemas.microsoft.com/office/drawing/2014/main" id="{DCDDAB4D-C07D-1FC8-C9D2-497ACB38AB57}"/>
              </a:ext>
            </a:extLst>
          </p:cNvPr>
          <p:cNvSpPr>
            <a:spLocks noGrp="1"/>
          </p:cNvSpPr>
          <p:nvPr>
            <p:ph sz="quarter" idx="26"/>
          </p:nvPr>
        </p:nvSpPr>
        <p:spPr>
          <a:xfrm>
            <a:off x="6189621" y="3827082"/>
            <a:ext cx="1828800" cy="1554480"/>
          </a:xfrm>
          <a:noFill/>
        </p:spPr>
        <p:txBody>
          <a:bodyPr/>
          <a:lstStyle/>
          <a:p>
            <a:pPr algn="ctr">
              <a:lnSpc>
                <a:spcPct val="100000"/>
              </a:lnSpc>
            </a:pPr>
            <a:r>
              <a:rPr lang="en-US" sz="1500">
                <a:solidFill>
                  <a:schemeClr val="bg1"/>
                </a:solidFill>
                <a:cs typeface="Arial" panose="020B0604020202020204" pitchFamily="34" charset="0"/>
              </a:rPr>
              <a:t>Observed scents or odors, or attempts to mask scent or odors</a:t>
            </a:r>
          </a:p>
        </p:txBody>
      </p:sp>
      <p:sp>
        <p:nvSpPr>
          <p:cNvPr id="35" name="Content Placeholder 34">
            <a:extLst>
              <a:ext uri="{FF2B5EF4-FFF2-40B4-BE49-F238E27FC236}">
                <a16:creationId xmlns:a16="http://schemas.microsoft.com/office/drawing/2014/main" id="{5C5EE4F6-75F6-84A0-D7D6-54DBA72D7EAC}"/>
              </a:ext>
            </a:extLst>
          </p:cNvPr>
          <p:cNvSpPr>
            <a:spLocks noGrp="1"/>
          </p:cNvSpPr>
          <p:nvPr>
            <p:ph sz="quarter" idx="27"/>
          </p:nvPr>
        </p:nvSpPr>
        <p:spPr>
          <a:xfrm>
            <a:off x="8205663" y="3827082"/>
            <a:ext cx="1828800" cy="1554480"/>
          </a:xfrm>
          <a:noFill/>
        </p:spPr>
        <p:txBody>
          <a:bodyPr/>
          <a:lstStyle/>
          <a:p>
            <a:pPr algn="ctr">
              <a:lnSpc>
                <a:spcPct val="100000"/>
              </a:lnSpc>
            </a:pPr>
            <a:r>
              <a:rPr lang="en-US" sz="1500">
                <a:solidFill>
                  <a:schemeClr val="bg1"/>
                </a:solidFill>
                <a:cs typeface="Arial" panose="020B0604020202020204" pitchFamily="34" charset="0"/>
              </a:rPr>
              <a:t>Presence of trash waste (e.g., empty bottles or cans; foils, lighters, spoons)</a:t>
            </a:r>
          </a:p>
        </p:txBody>
      </p:sp>
      <p:sp>
        <p:nvSpPr>
          <p:cNvPr id="36" name="Content Placeholder 35">
            <a:extLst>
              <a:ext uri="{FF2B5EF4-FFF2-40B4-BE49-F238E27FC236}">
                <a16:creationId xmlns:a16="http://schemas.microsoft.com/office/drawing/2014/main" id="{0640554E-4015-23E7-792D-41AE0EB40F0A}"/>
              </a:ext>
            </a:extLst>
          </p:cNvPr>
          <p:cNvSpPr>
            <a:spLocks noGrp="1"/>
          </p:cNvSpPr>
          <p:nvPr>
            <p:ph sz="quarter" idx="28"/>
          </p:nvPr>
        </p:nvSpPr>
        <p:spPr>
          <a:xfrm>
            <a:off x="10221705" y="3826981"/>
            <a:ext cx="1828800" cy="1554480"/>
          </a:xfrm>
          <a:prstGeom prst="round1Rect">
            <a:avLst/>
          </a:prstGeom>
          <a:noFill/>
        </p:spPr>
        <p:txBody>
          <a:bodyPr/>
          <a:lstStyle/>
          <a:p>
            <a:pPr algn="ctr">
              <a:lnSpc>
                <a:spcPct val="100000"/>
              </a:lnSpc>
              <a:spcBef>
                <a:spcPts val="0"/>
              </a:spcBef>
            </a:pPr>
            <a:r>
              <a:rPr lang="en-US" sz="1500">
                <a:solidFill>
                  <a:schemeClr val="bg1"/>
                </a:solidFill>
                <a:cs typeface="Arial" panose="020B0604020202020204" pitchFamily="34" charset="0"/>
              </a:rPr>
              <a:t>Presence of drug paraphernalia </a:t>
            </a:r>
          </a:p>
          <a:p>
            <a:pPr algn="ctr">
              <a:lnSpc>
                <a:spcPct val="100000"/>
              </a:lnSpc>
              <a:spcBef>
                <a:spcPts val="0"/>
              </a:spcBef>
            </a:pPr>
            <a:r>
              <a:rPr lang="en-US" sz="1500">
                <a:solidFill>
                  <a:schemeClr val="bg1"/>
                </a:solidFill>
                <a:cs typeface="Arial" panose="020B0604020202020204" pitchFamily="34" charset="0"/>
              </a:rPr>
              <a:t>(e.g., substances, other contraband, sharp objects)</a:t>
            </a:r>
          </a:p>
        </p:txBody>
      </p:sp>
      <p:pic>
        <p:nvPicPr>
          <p:cNvPr id="37" name="Graphic 36" descr="Flag with solid fill">
            <a:extLst>
              <a:ext uri="{FF2B5EF4-FFF2-40B4-BE49-F238E27FC236}">
                <a16:creationId xmlns:a16="http://schemas.microsoft.com/office/drawing/2014/main" id="{7D2DF397-62AC-1F00-BD51-27BD67609C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495" y="5792724"/>
            <a:ext cx="914400" cy="914400"/>
          </a:xfrm>
          <a:prstGeom prst="rect">
            <a:avLst/>
          </a:prstGeom>
        </p:spPr>
      </p:pic>
      <p:sp>
        <p:nvSpPr>
          <p:cNvPr id="2" name="Rectangle: Diagonal Corners Rounded 1">
            <a:extLst>
              <a:ext uri="{FF2B5EF4-FFF2-40B4-BE49-F238E27FC236}">
                <a16:creationId xmlns:a16="http://schemas.microsoft.com/office/drawing/2014/main" id="{2BFEFA85-DE23-DA25-4952-CF3CA1D62B51}"/>
              </a:ext>
              <a:ext uri="{C183D7F6-B498-43B3-948B-1728B52AA6E4}">
                <adec:decorative xmlns:adec="http://schemas.microsoft.com/office/drawing/2017/decorative" val="1"/>
              </a:ext>
            </a:extLst>
          </p:cNvPr>
          <p:cNvSpPr/>
          <p:nvPr/>
        </p:nvSpPr>
        <p:spPr>
          <a:xfrm>
            <a:off x="141495" y="210996"/>
            <a:ext cx="11909010" cy="1563262"/>
          </a:xfrm>
          <a:prstGeom prst="round2DiagRect">
            <a:avLst/>
          </a:pr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Diagonal Corners Rounded 3">
            <a:extLst>
              <a:ext uri="{FF2B5EF4-FFF2-40B4-BE49-F238E27FC236}">
                <a16:creationId xmlns:a16="http://schemas.microsoft.com/office/drawing/2014/main" id="{3565C125-BE6F-9424-B25F-F566FB178B81}"/>
              </a:ext>
              <a:ext uri="{C183D7F6-B498-43B3-948B-1728B52AA6E4}">
                <adec:decorative xmlns:adec="http://schemas.microsoft.com/office/drawing/2017/decorative" val="1"/>
              </a:ext>
            </a:extLst>
          </p:cNvPr>
          <p:cNvSpPr/>
          <p:nvPr/>
        </p:nvSpPr>
        <p:spPr>
          <a:xfrm>
            <a:off x="149780" y="2024273"/>
            <a:ext cx="11909010" cy="1563262"/>
          </a:xfrm>
          <a:prstGeom prst="round2Diag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Diagonal Corners Rounded 4">
            <a:extLst>
              <a:ext uri="{FF2B5EF4-FFF2-40B4-BE49-F238E27FC236}">
                <a16:creationId xmlns:a16="http://schemas.microsoft.com/office/drawing/2014/main" id="{73BDBB90-F50E-7138-48A8-8D66E58E44A9}"/>
              </a:ext>
              <a:ext uri="{C183D7F6-B498-43B3-948B-1728B52AA6E4}">
                <adec:decorative xmlns:adec="http://schemas.microsoft.com/office/drawing/2017/decorative" val="1"/>
              </a:ext>
            </a:extLst>
          </p:cNvPr>
          <p:cNvSpPr/>
          <p:nvPr/>
        </p:nvSpPr>
        <p:spPr>
          <a:xfrm>
            <a:off x="141495" y="3840021"/>
            <a:ext cx="11909010" cy="1563262"/>
          </a:xfrm>
          <a:prstGeom prst="round2Diag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622DAC74-D00F-E7F5-2B0B-02156A12EC6D}"/>
              </a:ext>
              <a:ext uri="{C183D7F6-B498-43B3-948B-1728B52AA6E4}">
                <adec:decorative xmlns:adec="http://schemas.microsoft.com/office/drawing/2017/decorative" val="1"/>
              </a:ext>
            </a:extLst>
          </p:cNvPr>
          <p:cNvCxnSpPr/>
          <p:nvPr/>
        </p:nvCxnSpPr>
        <p:spPr>
          <a:xfrm>
            <a:off x="4066547" y="442648"/>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F961215-EE10-2D4F-794A-EAE81002BA3F}"/>
              </a:ext>
              <a:ext uri="{C183D7F6-B498-43B3-948B-1728B52AA6E4}">
                <adec:decorative xmlns:adec="http://schemas.microsoft.com/office/drawing/2017/decorative" val="1"/>
              </a:ext>
            </a:extLst>
          </p:cNvPr>
          <p:cNvCxnSpPr/>
          <p:nvPr/>
        </p:nvCxnSpPr>
        <p:spPr>
          <a:xfrm>
            <a:off x="6098928" y="442648"/>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BE47724-9D0B-11A3-CA50-5B8C35573BA8}"/>
              </a:ext>
              <a:ext uri="{C183D7F6-B498-43B3-948B-1728B52AA6E4}">
                <adec:decorative xmlns:adec="http://schemas.microsoft.com/office/drawing/2017/decorative" val="1"/>
              </a:ext>
            </a:extLst>
          </p:cNvPr>
          <p:cNvCxnSpPr/>
          <p:nvPr/>
        </p:nvCxnSpPr>
        <p:spPr>
          <a:xfrm>
            <a:off x="8131309" y="442648"/>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522703-E09D-7C8D-0E9D-6881520813AF}"/>
              </a:ext>
              <a:ext uri="{C183D7F6-B498-43B3-948B-1728B52AA6E4}">
                <adec:decorative xmlns:adec="http://schemas.microsoft.com/office/drawing/2017/decorative" val="1"/>
              </a:ext>
            </a:extLst>
          </p:cNvPr>
          <p:cNvCxnSpPr/>
          <p:nvPr/>
        </p:nvCxnSpPr>
        <p:spPr>
          <a:xfrm>
            <a:off x="10163691" y="442648"/>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83BD16-E4C8-6469-11E9-93B98E965A2F}"/>
              </a:ext>
              <a:ext uri="{C183D7F6-B498-43B3-948B-1728B52AA6E4}">
                <adec:decorative xmlns:adec="http://schemas.microsoft.com/office/drawing/2017/decorative" val="1"/>
              </a:ext>
            </a:extLst>
          </p:cNvPr>
          <p:cNvCxnSpPr/>
          <p:nvPr/>
        </p:nvCxnSpPr>
        <p:spPr>
          <a:xfrm>
            <a:off x="4066547" y="2250398"/>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B011615-4508-4A71-676D-D7E9DA1B96C4}"/>
              </a:ext>
              <a:ext uri="{C183D7F6-B498-43B3-948B-1728B52AA6E4}">
                <adec:decorative xmlns:adec="http://schemas.microsoft.com/office/drawing/2017/decorative" val="1"/>
              </a:ext>
            </a:extLst>
          </p:cNvPr>
          <p:cNvCxnSpPr/>
          <p:nvPr/>
        </p:nvCxnSpPr>
        <p:spPr>
          <a:xfrm>
            <a:off x="6098928" y="2250398"/>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BAE7E4-DE63-CDBF-F6F7-E6613C828412}"/>
              </a:ext>
              <a:ext uri="{C183D7F6-B498-43B3-948B-1728B52AA6E4}">
                <adec:decorative xmlns:adec="http://schemas.microsoft.com/office/drawing/2017/decorative" val="1"/>
              </a:ext>
            </a:extLst>
          </p:cNvPr>
          <p:cNvCxnSpPr/>
          <p:nvPr/>
        </p:nvCxnSpPr>
        <p:spPr>
          <a:xfrm>
            <a:off x="8131309" y="2250398"/>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CB80360-E226-545A-5B10-BDA2402EDBE6}"/>
              </a:ext>
              <a:ext uri="{C183D7F6-B498-43B3-948B-1728B52AA6E4}">
                <adec:decorative xmlns:adec="http://schemas.microsoft.com/office/drawing/2017/decorative" val="1"/>
              </a:ext>
            </a:extLst>
          </p:cNvPr>
          <p:cNvCxnSpPr/>
          <p:nvPr/>
        </p:nvCxnSpPr>
        <p:spPr>
          <a:xfrm>
            <a:off x="10163691" y="2250398"/>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4FC5B8-8B6C-D0C7-7316-2D85DA933E83}"/>
              </a:ext>
              <a:ext uri="{C183D7F6-B498-43B3-948B-1728B52AA6E4}">
                <adec:decorative xmlns:adec="http://schemas.microsoft.com/office/drawing/2017/decorative" val="1"/>
              </a:ext>
            </a:extLst>
          </p:cNvPr>
          <p:cNvCxnSpPr/>
          <p:nvPr/>
        </p:nvCxnSpPr>
        <p:spPr>
          <a:xfrm>
            <a:off x="4047791" y="4052157"/>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1451B6A-6C53-54D2-CCBC-248DDA088E18}"/>
              </a:ext>
              <a:ext uri="{C183D7F6-B498-43B3-948B-1728B52AA6E4}">
                <adec:decorative xmlns:adec="http://schemas.microsoft.com/office/drawing/2017/decorative" val="1"/>
              </a:ext>
            </a:extLst>
          </p:cNvPr>
          <p:cNvCxnSpPr/>
          <p:nvPr/>
        </p:nvCxnSpPr>
        <p:spPr>
          <a:xfrm>
            <a:off x="6080172" y="4052157"/>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4A0FB1E-E01B-C890-1EC8-9F26184F3432}"/>
              </a:ext>
              <a:ext uri="{C183D7F6-B498-43B3-948B-1728B52AA6E4}">
                <adec:decorative xmlns:adec="http://schemas.microsoft.com/office/drawing/2017/decorative" val="1"/>
              </a:ext>
            </a:extLst>
          </p:cNvPr>
          <p:cNvCxnSpPr/>
          <p:nvPr/>
        </p:nvCxnSpPr>
        <p:spPr>
          <a:xfrm>
            <a:off x="8112553" y="4052157"/>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93D35C1-BEF3-4243-FA6D-2BB3303BA635}"/>
              </a:ext>
              <a:ext uri="{C183D7F6-B498-43B3-948B-1728B52AA6E4}">
                <adec:decorative xmlns:adec="http://schemas.microsoft.com/office/drawing/2017/decorative" val="1"/>
              </a:ext>
            </a:extLst>
          </p:cNvPr>
          <p:cNvCxnSpPr/>
          <p:nvPr/>
        </p:nvCxnSpPr>
        <p:spPr>
          <a:xfrm>
            <a:off x="10144935" y="4052157"/>
            <a:ext cx="0" cy="11389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497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09CD16-3A75-686B-24A4-48F3DAFCA6B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8756680-6D06-90DA-B2A5-C5351D91AD35}"/>
              </a:ext>
              <a:ext uri="{C183D7F6-B498-43B3-948B-1728B52AA6E4}">
                <adec:decorative xmlns:adec="http://schemas.microsoft.com/office/drawing/2017/decorative" val="1"/>
              </a:ext>
            </a:extLst>
          </p:cNvPr>
          <p:cNvSpPr/>
          <p:nvPr/>
        </p:nvSpPr>
        <p:spPr>
          <a:xfrm>
            <a:off x="5548990" y="2443397"/>
            <a:ext cx="6643010" cy="4457629"/>
          </a:xfrm>
          <a:prstGeom prst="rect">
            <a:avLst/>
          </a:prstGeom>
          <a:solidFill>
            <a:schemeClr val="bg1">
              <a:lumMod val="95000"/>
              <a:alpha val="6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4440F3-6125-6AFC-3DFD-F6949CC8B5CC}"/>
              </a:ext>
            </a:extLst>
          </p:cNvPr>
          <p:cNvSpPr>
            <a:spLocks noGrp="1"/>
          </p:cNvSpPr>
          <p:nvPr>
            <p:ph type="title"/>
          </p:nvPr>
        </p:nvSpPr>
        <p:spPr>
          <a:xfrm>
            <a:off x="5542969" y="-67100"/>
            <a:ext cx="6643010" cy="1379807"/>
          </a:xfrm>
          <a:solidFill>
            <a:schemeClr val="tx2"/>
          </a:solidFill>
        </p:spPr>
        <p:txBody>
          <a:bodyPr lIns="91440" tIns="182880" anchor="ctr">
            <a:noAutofit/>
          </a:bodyPr>
          <a:lstStyle/>
          <a:p>
            <a:r>
              <a:rPr lang="en-US" sz="3600">
                <a:latin typeface="Arial" panose="020B0604020202020204" pitchFamily="34" charset="0"/>
                <a:cs typeface="Arial" panose="020B0604020202020204" pitchFamily="34" charset="0"/>
              </a:rPr>
              <a:t>Child Safety &amp; Return to Use</a:t>
            </a:r>
          </a:p>
        </p:txBody>
      </p:sp>
      <p:sp>
        <p:nvSpPr>
          <p:cNvPr id="3" name="Content Placeholder 2">
            <a:extLst>
              <a:ext uri="{FF2B5EF4-FFF2-40B4-BE49-F238E27FC236}">
                <a16:creationId xmlns:a16="http://schemas.microsoft.com/office/drawing/2014/main" id="{DB1295F3-5C51-DDAA-4645-F90673778816}"/>
              </a:ext>
            </a:extLst>
          </p:cNvPr>
          <p:cNvSpPr>
            <a:spLocks noGrp="1"/>
          </p:cNvSpPr>
          <p:nvPr>
            <p:ph sz="quarter" idx="18"/>
          </p:nvPr>
        </p:nvSpPr>
        <p:spPr>
          <a:xfrm>
            <a:off x="5452340" y="1639005"/>
            <a:ext cx="6739659" cy="914400"/>
          </a:xfrm>
          <a:noFill/>
          <a:ln w="76200">
            <a:noFill/>
          </a:ln>
        </p:spPr>
        <p:txBody>
          <a:bodyPr tIns="45720" anchor="ctr"/>
          <a:lstStyle/>
          <a:p>
            <a:pPr marL="0" indent="0" algn="ctr">
              <a:buNone/>
            </a:pPr>
            <a:r>
              <a:rPr lang="en-US" sz="2200"/>
              <a:t>Use of recovery management plans to increase:</a:t>
            </a:r>
          </a:p>
        </p:txBody>
      </p:sp>
      <p:sp>
        <p:nvSpPr>
          <p:cNvPr id="10" name="Content Placeholder 9">
            <a:extLst>
              <a:ext uri="{FF2B5EF4-FFF2-40B4-BE49-F238E27FC236}">
                <a16:creationId xmlns:a16="http://schemas.microsoft.com/office/drawing/2014/main" id="{A218E37C-AA8E-8A22-CF52-03EDD0447448}"/>
              </a:ext>
            </a:extLst>
          </p:cNvPr>
          <p:cNvSpPr>
            <a:spLocks noGrp="1"/>
          </p:cNvSpPr>
          <p:nvPr>
            <p:ph sz="quarter" idx="14"/>
          </p:nvPr>
        </p:nvSpPr>
        <p:spPr>
          <a:xfrm>
            <a:off x="6222968" y="2879702"/>
            <a:ext cx="5283013" cy="914400"/>
          </a:xfrm>
          <a:prstGeom prst="roundRect">
            <a:avLst/>
          </a:prstGeom>
          <a:solidFill>
            <a:schemeClr val="accent1"/>
          </a:solidFill>
          <a:ln>
            <a:noFill/>
          </a:ln>
          <a:effectLst/>
          <a:scene3d>
            <a:camera prst="orthographicFront"/>
            <a:lightRig rig="threePt" dir="t"/>
          </a:scene3d>
          <a:sp3d>
            <a:bevelT prst="convex"/>
          </a:sp3d>
        </p:spPr>
        <p:txBody>
          <a:bodyPr anchor="ctr"/>
          <a:lstStyle/>
          <a:p>
            <a:pPr marL="0" indent="0" algn="ctr">
              <a:spcBef>
                <a:spcPts val="0"/>
              </a:spcBef>
              <a:buNone/>
            </a:pPr>
            <a:r>
              <a:rPr lang="en-US" sz="2000">
                <a:solidFill>
                  <a:schemeClr val="bg1"/>
                </a:solidFill>
              </a:rPr>
              <a:t>Awareness of activators or triggers</a:t>
            </a:r>
          </a:p>
        </p:txBody>
      </p:sp>
      <p:sp>
        <p:nvSpPr>
          <p:cNvPr id="11" name="Content Placeholder 10">
            <a:extLst>
              <a:ext uri="{FF2B5EF4-FFF2-40B4-BE49-F238E27FC236}">
                <a16:creationId xmlns:a16="http://schemas.microsoft.com/office/drawing/2014/main" id="{8388A5FD-1F00-1CF9-FC56-C8BD6AF346D4}"/>
              </a:ext>
            </a:extLst>
          </p:cNvPr>
          <p:cNvSpPr>
            <a:spLocks noGrp="1"/>
          </p:cNvSpPr>
          <p:nvPr>
            <p:ph sz="quarter" idx="16"/>
          </p:nvPr>
        </p:nvSpPr>
        <p:spPr>
          <a:xfrm>
            <a:off x="6222969" y="4111684"/>
            <a:ext cx="5283012" cy="914400"/>
          </a:xfrm>
          <a:prstGeom prst="roundRect">
            <a:avLst/>
          </a:prstGeom>
          <a:solidFill>
            <a:schemeClr val="accent1">
              <a:lumMod val="75000"/>
            </a:schemeClr>
          </a:solidFill>
          <a:ln>
            <a:noFill/>
          </a:ln>
          <a:effectLst/>
          <a:scene3d>
            <a:camera prst="orthographicFront"/>
            <a:lightRig rig="threePt" dir="t"/>
          </a:scene3d>
          <a:sp3d>
            <a:bevelT prst="convex"/>
          </a:sp3d>
        </p:spPr>
        <p:txBody>
          <a:bodyPr anchor="ctr"/>
          <a:lstStyle/>
          <a:p>
            <a:pPr marL="0" indent="0" algn="ctr">
              <a:buNone/>
            </a:pPr>
            <a:r>
              <a:rPr lang="en-US" sz="2000" dirty="0">
                <a:solidFill>
                  <a:schemeClr val="bg1"/>
                </a:solidFill>
              </a:rPr>
              <a:t>Identified recovery supports</a:t>
            </a:r>
          </a:p>
        </p:txBody>
      </p:sp>
      <p:sp>
        <p:nvSpPr>
          <p:cNvPr id="12" name="Content Placeholder 11">
            <a:extLst>
              <a:ext uri="{FF2B5EF4-FFF2-40B4-BE49-F238E27FC236}">
                <a16:creationId xmlns:a16="http://schemas.microsoft.com/office/drawing/2014/main" id="{B8B6844F-0764-74D7-95FA-E0EE3CBA0046}"/>
              </a:ext>
            </a:extLst>
          </p:cNvPr>
          <p:cNvSpPr>
            <a:spLocks noGrp="1"/>
          </p:cNvSpPr>
          <p:nvPr>
            <p:ph sz="quarter" idx="17"/>
          </p:nvPr>
        </p:nvSpPr>
        <p:spPr>
          <a:xfrm>
            <a:off x="6235006" y="5352382"/>
            <a:ext cx="5283012" cy="914400"/>
          </a:xfrm>
          <a:prstGeom prst="roundRect">
            <a:avLst/>
          </a:prstGeom>
          <a:solidFill>
            <a:schemeClr val="tx2"/>
          </a:solidFill>
          <a:ln>
            <a:noFill/>
          </a:ln>
          <a:effectLst/>
          <a:scene3d>
            <a:camera prst="orthographicFront"/>
            <a:lightRig rig="threePt" dir="t"/>
          </a:scene3d>
          <a:sp3d>
            <a:bevelT prst="convex"/>
          </a:sp3d>
        </p:spPr>
        <p:txBody>
          <a:bodyPr anchor="ctr"/>
          <a:lstStyle/>
          <a:p>
            <a:pPr marL="0" indent="0" algn="ctr">
              <a:spcBef>
                <a:spcPts val="0"/>
              </a:spcBef>
              <a:buNone/>
            </a:pPr>
            <a:r>
              <a:rPr lang="en-US" sz="2000">
                <a:solidFill>
                  <a:schemeClr val="bg1"/>
                </a:solidFill>
              </a:rPr>
              <a:t>Steps to carry out to ensure child safety</a:t>
            </a:r>
          </a:p>
        </p:txBody>
      </p:sp>
      <p:pic>
        <p:nvPicPr>
          <p:cNvPr id="7" name="Content Placeholder 6">
            <a:extLst>
              <a:ext uri="{FF2B5EF4-FFF2-40B4-BE49-F238E27FC236}">
                <a16:creationId xmlns:a16="http://schemas.microsoft.com/office/drawing/2014/main" id="{38A8CA38-299B-0FE7-74B5-286BF7C3C33B}"/>
              </a:ext>
              <a:ext uri="{C183D7F6-B498-43B3-948B-1728B52AA6E4}">
                <adec:decorative xmlns:adec="http://schemas.microsoft.com/office/drawing/2017/decorative" val="1"/>
              </a:ext>
            </a:extLst>
          </p:cNvPr>
          <p:cNvPicPr>
            <a:picLocks noGrp="1" noChangeAspect="1"/>
          </p:cNvPicPr>
          <p:nvPr>
            <p:ph sz="quarter" idx="20"/>
          </p:nvPr>
        </p:nvPicPr>
        <p:blipFill>
          <a:blip r:embed="rId3"/>
          <a:stretch>
            <a:fillRect/>
          </a:stretch>
        </p:blipFill>
        <p:spPr>
          <a:xfrm>
            <a:off x="-1" y="0"/>
            <a:ext cx="5548991" cy="6867566"/>
          </a:xfrm>
        </p:spPr>
      </p:pic>
    </p:spTree>
    <p:extLst>
      <p:ext uri="{BB962C8B-B14F-4D97-AF65-F5344CB8AC3E}">
        <p14:creationId xmlns:p14="http://schemas.microsoft.com/office/powerpoint/2010/main" val="32515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9A61B4-9F42-2C8B-83EE-5EC0F49FD761}"/>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22AD898-D084-B247-EFA8-3E1F96F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83C4166E-4C5E-429B-3566-BB8D9F148F56}"/>
              </a:ext>
              <a:ext uri="{C183D7F6-B498-43B3-948B-1728B52AA6E4}">
                <adec:decorative xmlns:adec="http://schemas.microsoft.com/office/drawing/2017/decorative" val="1"/>
              </a:ext>
            </a:extLst>
          </p:cNvPr>
          <p:cNvPicPr>
            <a:picLocks noChangeAspect="1"/>
          </p:cNvPicPr>
          <p:nvPr/>
        </p:nvPicPr>
        <p:blipFill rotWithShape="1">
          <a:blip r:embed="rId3"/>
          <a:srcRect r="16276"/>
          <a:stretch/>
        </p:blipFill>
        <p:spPr>
          <a:xfrm flipH="1">
            <a:off x="3523488" y="10"/>
            <a:ext cx="8668512" cy="6857990"/>
          </a:xfrm>
          <a:prstGeom prst="rect">
            <a:avLst/>
          </a:prstGeom>
        </p:spPr>
      </p:pic>
      <p:sp>
        <p:nvSpPr>
          <p:cNvPr id="23" name="Rectangle 22">
            <a:extLst>
              <a:ext uri="{FF2B5EF4-FFF2-40B4-BE49-F238E27FC236}">
                <a16:creationId xmlns:a16="http://schemas.microsoft.com/office/drawing/2014/main" id="{52DE1008-20E7-F6CA-0AC9-7C66BD22A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570ABB2-B102-F71C-D520-39B6DA7DA0E1}"/>
              </a:ext>
            </a:extLst>
          </p:cNvPr>
          <p:cNvSpPr>
            <a:spLocks noGrp="1"/>
          </p:cNvSpPr>
          <p:nvPr>
            <p:ph type="title"/>
          </p:nvPr>
        </p:nvSpPr>
        <p:spPr>
          <a:xfrm>
            <a:off x="477980" y="1122363"/>
            <a:ext cx="4707631" cy="3204134"/>
          </a:xfrm>
          <a:noFill/>
          <a:ln>
            <a:noFill/>
          </a:ln>
        </p:spPr>
        <p:txBody>
          <a:bodyPr vert="horz" lIns="91440" tIns="45720" rIns="91440" bIns="45720" rtlCol="0" anchor="b">
            <a:normAutofit/>
          </a:bodyPr>
          <a:lstStyle/>
          <a:p>
            <a:pPr algn="l"/>
            <a:r>
              <a:rPr lang="en-US" sz="4800" dirty="0">
                <a:solidFill>
                  <a:schemeClr val="tx1"/>
                </a:solidFill>
                <a:latin typeface="+mj-lt"/>
                <a:cs typeface="+mj-cs"/>
              </a:rPr>
              <a:t>Considerations for Drug Testing &amp; Child Welfare Case Planning</a:t>
            </a:r>
          </a:p>
        </p:txBody>
      </p:sp>
      <p:sp>
        <p:nvSpPr>
          <p:cNvPr id="25" name="Rectangle 24">
            <a:extLst>
              <a:ext uri="{FF2B5EF4-FFF2-40B4-BE49-F238E27FC236}">
                <a16:creationId xmlns:a16="http://schemas.microsoft.com/office/drawing/2014/main" id="{CBD15EA0-EA08-312B-3B1A-788FAC1C4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B4E0FED-0A46-C612-4B7F-3AC5BABDE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9147CBB-E765-0AED-0EEB-DD5FB336C285}"/>
              </a:ext>
              <a:ext uri="{C183D7F6-B498-43B3-948B-1728B52AA6E4}">
                <adec:decorative xmlns:adec="http://schemas.microsoft.com/office/drawing/2017/decorative" val="1"/>
              </a:ext>
            </a:extLst>
          </p:cNvPr>
          <p:cNvSpPr/>
          <p:nvPr/>
        </p:nvSpPr>
        <p:spPr>
          <a:xfrm>
            <a:off x="336176" y="510988"/>
            <a:ext cx="981636" cy="3909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20305679"/>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A123A5F1-8131-C15B-04FA-796347155A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A568A6-D601-051E-C715-6B7D3CBA49B9}"/>
              </a:ext>
            </a:extLst>
          </p:cNvPr>
          <p:cNvSpPr>
            <a:spLocks noGrp="1"/>
          </p:cNvSpPr>
          <p:nvPr>
            <p:ph type="title"/>
          </p:nvPr>
        </p:nvSpPr>
        <p:spPr/>
        <p:txBody>
          <a:bodyPr vert="horz" lIns="91440" tIns="45720" rIns="91440" bIns="45720" rtlCol="0" anchor="ctr">
            <a:noAutofit/>
          </a:bodyPr>
          <a:lstStyle/>
          <a:p>
            <a:pPr algn="ctr"/>
            <a:r>
              <a:rPr lang="en-US" sz="4800" dirty="0"/>
              <a:t>Drug Testing in Child Welfare– </a:t>
            </a:r>
            <a:br>
              <a:rPr lang="en-US" sz="4800" dirty="0"/>
            </a:br>
            <a:r>
              <a:rPr lang="en-US" sz="4800" dirty="0"/>
              <a:t>What Does It Tell Us?</a:t>
            </a:r>
            <a:endParaRPr lang="en-US" sz="4800" kern="1200" dirty="0">
              <a:solidFill>
                <a:schemeClr val="tx1"/>
              </a:solidFill>
              <a:latin typeface="+mj-lt"/>
              <a:ea typeface="+mj-ea"/>
              <a:cs typeface="+mj-cs"/>
            </a:endParaRPr>
          </a:p>
        </p:txBody>
      </p:sp>
      <p:sp>
        <p:nvSpPr>
          <p:cNvPr id="5" name="Subtitle 4">
            <a:extLst>
              <a:ext uri="{FF2B5EF4-FFF2-40B4-BE49-F238E27FC236}">
                <a16:creationId xmlns:a16="http://schemas.microsoft.com/office/drawing/2014/main" id="{F9C10896-EB31-12E1-4981-944CBE20B396}"/>
              </a:ext>
            </a:extLst>
          </p:cNvPr>
          <p:cNvSpPr>
            <a:spLocks noGrp="1"/>
          </p:cNvSpPr>
          <p:nvPr>
            <p:ph sz="quarter" idx="14"/>
          </p:nvPr>
        </p:nvSpPr>
        <p:spPr/>
        <p:txBody>
          <a:bodyPr vert="horz" lIns="91440" tIns="45720" rIns="91440" bIns="45720" rtlCol="0" anchor="ctr">
            <a:normAutofit/>
          </a:bodyPr>
          <a:lstStyle/>
          <a:p>
            <a:pPr algn="ctr"/>
            <a:r>
              <a:rPr lang="en-US" kern="1200">
                <a:solidFill>
                  <a:schemeClr val="tx1"/>
                </a:solidFill>
                <a:latin typeface="+mn-lt"/>
                <a:ea typeface="+mn-ea"/>
                <a:cs typeface="+mn-cs"/>
              </a:rPr>
              <a:t>Large Group Discussion</a:t>
            </a:r>
          </a:p>
        </p:txBody>
      </p:sp>
    </p:spTree>
    <p:extLst>
      <p:ext uri="{BB962C8B-B14F-4D97-AF65-F5344CB8AC3E}">
        <p14:creationId xmlns:p14="http://schemas.microsoft.com/office/powerpoint/2010/main" val="2205470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D1DA-3ABE-978D-DE78-FD30731CE3C7}"/>
              </a:ext>
            </a:extLst>
          </p:cNvPr>
          <p:cNvSpPr>
            <a:spLocks noGrp="1"/>
          </p:cNvSpPr>
          <p:nvPr>
            <p:ph type="title"/>
          </p:nvPr>
        </p:nvSpPr>
        <p:spPr>
          <a:xfrm>
            <a:off x="0" y="1"/>
            <a:ext cx="5543006" cy="6857999"/>
          </a:xfrm>
        </p:spPr>
        <p:txBody>
          <a:bodyPr lIns="91440" tIns="91440" rIns="91440" bIns="1005840"/>
          <a:lstStyle/>
          <a:p>
            <a:r>
              <a:rPr lang="en-US" sz="4000" dirty="0"/>
              <a:t>Important Considerations for Drug Testing in Child Welfare Settings</a:t>
            </a:r>
          </a:p>
        </p:txBody>
      </p:sp>
      <p:pic>
        <p:nvPicPr>
          <p:cNvPr id="36" name="Picture 35" descr="Warning with solid fill">
            <a:extLst>
              <a:ext uri="{FF2B5EF4-FFF2-40B4-BE49-F238E27FC236}">
                <a16:creationId xmlns:a16="http://schemas.microsoft.com/office/drawing/2014/main" id="{77B3CB86-2221-20C5-3935-2C84D3E94A65}"/>
              </a:ext>
            </a:extLst>
          </p:cNvPr>
          <p:cNvPicPr>
            <a:picLocks noGrp="1" noChangeAspect="1"/>
          </p:cNvPicPr>
          <p:nvPr>
            <p:ph sz="quarter" idx="14"/>
          </p:nvPr>
        </p:nvPicPr>
        <p:blipFill>
          <a:blip r:embed="rId3">
            <a:extLst>
              <a:ext uri="{96DAC541-7B7A-43D3-8B79-37D633B846F1}">
                <asvg:svgBlip xmlns:asvg="http://schemas.microsoft.com/office/drawing/2016/SVG/main" r:embed="rId4"/>
              </a:ext>
            </a:extLst>
          </a:blip>
          <a:stretch>
            <a:fillRect/>
          </a:stretch>
        </p:blipFill>
        <p:spPr>
          <a:xfrm>
            <a:off x="1916350" y="4074156"/>
            <a:ext cx="1710306" cy="1710306"/>
          </a:xfrm>
        </p:spPr>
      </p:pic>
      <p:sp>
        <p:nvSpPr>
          <p:cNvPr id="12" name="Content Placeholder 11">
            <a:extLst>
              <a:ext uri="{FF2B5EF4-FFF2-40B4-BE49-F238E27FC236}">
                <a16:creationId xmlns:a16="http://schemas.microsoft.com/office/drawing/2014/main" id="{C19694C0-4A01-1F31-CD87-FDC839682A3F}"/>
              </a:ext>
            </a:extLst>
          </p:cNvPr>
          <p:cNvSpPr>
            <a:spLocks noGrp="1"/>
          </p:cNvSpPr>
          <p:nvPr>
            <p:ph sz="quarter" idx="11"/>
          </p:nvPr>
        </p:nvSpPr>
        <p:spPr>
          <a:xfrm>
            <a:off x="6277968" y="686218"/>
            <a:ext cx="5303520" cy="1645920"/>
          </a:xfrm>
          <a:prstGeom prst="rect">
            <a:avLst/>
          </a:prstGeom>
          <a:solidFill>
            <a:schemeClr val="accent2">
              <a:lumMod val="75000"/>
            </a:schemeClr>
          </a:solidFill>
          <a:ln>
            <a:noFill/>
          </a:ln>
        </p:spPr>
        <p:txBody>
          <a:bodyPr lIns="91440" rIns="274320"/>
          <a:lstStyle/>
          <a:p>
            <a:pPr algn="r"/>
            <a:r>
              <a:rPr lang="en-US" sz="2400" b="0" dirty="0">
                <a:solidFill>
                  <a:schemeClr val="bg1"/>
                </a:solidFill>
              </a:rPr>
              <a:t>Costly and limited in ability to determine child safety and risk</a:t>
            </a:r>
          </a:p>
        </p:txBody>
      </p:sp>
      <p:sp>
        <p:nvSpPr>
          <p:cNvPr id="6" name="Content Placeholder 5">
            <a:extLst>
              <a:ext uri="{FF2B5EF4-FFF2-40B4-BE49-F238E27FC236}">
                <a16:creationId xmlns:a16="http://schemas.microsoft.com/office/drawing/2014/main" id="{09005FB3-F546-67B5-A0EC-105FE8B1AC83}"/>
              </a:ext>
            </a:extLst>
          </p:cNvPr>
          <p:cNvSpPr>
            <a:spLocks noGrp="1"/>
          </p:cNvSpPr>
          <p:nvPr>
            <p:ph sz="quarter" idx="12"/>
          </p:nvPr>
        </p:nvSpPr>
        <p:spPr>
          <a:xfrm>
            <a:off x="6285413" y="2602859"/>
            <a:ext cx="5303520" cy="1645920"/>
          </a:xfrm>
          <a:prstGeom prst="rect">
            <a:avLst/>
          </a:prstGeom>
          <a:solidFill>
            <a:schemeClr val="accent3">
              <a:lumMod val="75000"/>
            </a:schemeClr>
          </a:solidFill>
          <a:ln>
            <a:noFill/>
          </a:ln>
        </p:spPr>
        <p:txBody>
          <a:bodyPr lIns="548640" rIns="274320"/>
          <a:lstStyle/>
          <a:p>
            <a:pPr algn="r"/>
            <a:r>
              <a:rPr lang="en-US" sz="2400" b="0">
                <a:solidFill>
                  <a:schemeClr val="bg1"/>
                </a:solidFill>
              </a:rPr>
              <a:t>Overreliance on results for critical decision-making can result in harm to families</a:t>
            </a:r>
          </a:p>
        </p:txBody>
      </p:sp>
      <p:sp>
        <p:nvSpPr>
          <p:cNvPr id="7" name="Content Placeholder 6">
            <a:extLst>
              <a:ext uri="{FF2B5EF4-FFF2-40B4-BE49-F238E27FC236}">
                <a16:creationId xmlns:a16="http://schemas.microsoft.com/office/drawing/2014/main" id="{133D9BA5-9F7C-3E2F-6C4C-6151FE56094E}"/>
              </a:ext>
            </a:extLst>
          </p:cNvPr>
          <p:cNvSpPr>
            <a:spLocks noGrp="1"/>
          </p:cNvSpPr>
          <p:nvPr>
            <p:ph sz="quarter" idx="13"/>
          </p:nvPr>
        </p:nvSpPr>
        <p:spPr>
          <a:xfrm>
            <a:off x="6277968" y="4503879"/>
            <a:ext cx="5303520" cy="1645920"/>
          </a:xfrm>
          <a:prstGeom prst="rect">
            <a:avLst/>
          </a:prstGeom>
          <a:solidFill>
            <a:schemeClr val="accent1"/>
          </a:solidFill>
          <a:ln>
            <a:solidFill>
              <a:schemeClr val="bg1"/>
            </a:solidFill>
          </a:ln>
        </p:spPr>
        <p:txBody>
          <a:bodyPr lIns="91440" tIns="182880" rIns="182880"/>
          <a:lstStyle/>
          <a:p>
            <a:pPr indent="287338" algn="r">
              <a:spcBef>
                <a:spcPts val="0"/>
              </a:spcBef>
              <a:tabLst>
                <a:tab pos="395288" algn="l"/>
              </a:tabLst>
            </a:pPr>
            <a:r>
              <a:rPr lang="en-US" sz="2400" b="0">
                <a:solidFill>
                  <a:schemeClr val="bg1"/>
                </a:solidFill>
              </a:rPr>
              <a:t>Absence of clear policies and procedures perpetuates stigma </a:t>
            </a:r>
          </a:p>
          <a:p>
            <a:pPr indent="287338" algn="r">
              <a:spcBef>
                <a:spcPts val="0"/>
              </a:spcBef>
              <a:tabLst>
                <a:tab pos="395288" algn="l"/>
              </a:tabLst>
            </a:pPr>
            <a:r>
              <a:rPr lang="en-US" sz="2400" b="0">
                <a:solidFill>
                  <a:schemeClr val="bg1"/>
                </a:solidFill>
              </a:rPr>
              <a:t>and bias and increased disparities</a:t>
            </a:r>
          </a:p>
        </p:txBody>
      </p:sp>
      <p:pic>
        <p:nvPicPr>
          <p:cNvPr id="5" name="Graphic 4">
            <a:extLst>
              <a:ext uri="{FF2B5EF4-FFF2-40B4-BE49-F238E27FC236}">
                <a16:creationId xmlns:a16="http://schemas.microsoft.com/office/drawing/2014/main" id="{E8FF302B-D98D-D796-1269-5E236EDB053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7760" y="435241"/>
            <a:ext cx="1046372" cy="1046372"/>
          </a:xfrm>
          <a:prstGeom prst="rect">
            <a:avLst/>
          </a:prstGeom>
        </p:spPr>
      </p:pic>
      <p:sp>
        <p:nvSpPr>
          <p:cNvPr id="37" name="Oval 36">
            <a:extLst>
              <a:ext uri="{FF2B5EF4-FFF2-40B4-BE49-F238E27FC236}">
                <a16:creationId xmlns:a16="http://schemas.microsoft.com/office/drawing/2014/main" id="{3151D0D4-F0CD-9B9A-8D07-A49A8C8D1BD8}"/>
              </a:ext>
              <a:ext uri="{C183D7F6-B498-43B3-948B-1728B52AA6E4}">
                <adec:decorative xmlns:adec="http://schemas.microsoft.com/office/drawing/2017/decorative" val="1"/>
              </a:ext>
            </a:extLst>
          </p:cNvPr>
          <p:cNvSpPr/>
          <p:nvPr/>
        </p:nvSpPr>
        <p:spPr>
          <a:xfrm>
            <a:off x="6191853" y="2497689"/>
            <a:ext cx="713914" cy="6851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83836FD-A50A-8630-C61A-1ECC805A7216}"/>
              </a:ext>
              <a:ext uri="{C183D7F6-B498-43B3-948B-1728B52AA6E4}">
                <adec:decorative xmlns:adec="http://schemas.microsoft.com/office/drawing/2017/decorative" val="1"/>
              </a:ext>
            </a:extLst>
          </p:cNvPr>
          <p:cNvSpPr/>
          <p:nvPr/>
        </p:nvSpPr>
        <p:spPr>
          <a:xfrm>
            <a:off x="6191853" y="4421943"/>
            <a:ext cx="713914" cy="6851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76BE0377-F2DF-BDB4-760B-60C49DA0507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7760" y="4243316"/>
            <a:ext cx="1042416" cy="1042416"/>
          </a:xfrm>
          <a:prstGeom prst="rect">
            <a:avLst/>
          </a:prstGeom>
        </p:spPr>
      </p:pic>
      <p:pic>
        <p:nvPicPr>
          <p:cNvPr id="26" name="Graphic 25">
            <a:extLst>
              <a:ext uri="{FF2B5EF4-FFF2-40B4-BE49-F238E27FC236}">
                <a16:creationId xmlns:a16="http://schemas.microsoft.com/office/drawing/2014/main" id="{DAD9D578-C212-FB2E-DDB9-BADF6A6274EC}"/>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27760" y="2332325"/>
            <a:ext cx="1042416" cy="1042416"/>
          </a:xfrm>
          <a:prstGeom prst="rect">
            <a:avLst/>
          </a:prstGeom>
        </p:spPr>
      </p:pic>
    </p:spTree>
    <p:extLst>
      <p:ext uri="{BB962C8B-B14F-4D97-AF65-F5344CB8AC3E}">
        <p14:creationId xmlns:p14="http://schemas.microsoft.com/office/powerpoint/2010/main" val="821150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26E0-D868-C653-D139-9B129B906B53}"/>
              </a:ext>
            </a:extLst>
          </p:cNvPr>
          <p:cNvSpPr>
            <a:spLocks noGrp="1"/>
          </p:cNvSpPr>
          <p:nvPr>
            <p:ph type="title"/>
          </p:nvPr>
        </p:nvSpPr>
        <p:spPr>
          <a:xfrm>
            <a:off x="6913563" y="0"/>
            <a:ext cx="5278437" cy="2343150"/>
          </a:xfrm>
          <a:prstGeom prst="flowChartOffpageConnector">
            <a:avLst/>
          </a:prstGeom>
          <a:scene3d>
            <a:camera prst="orthographicFront"/>
            <a:lightRig rig="threePt" dir="t"/>
          </a:scene3d>
          <a:sp3d>
            <a:bevelT prst="angle"/>
          </a:sp3d>
        </p:spPr>
        <p:txBody>
          <a:bodyPr anchor="ctr" anchorCtr="0"/>
          <a:lstStyle/>
          <a:p>
            <a:r>
              <a:rPr lang="en-US" sz="3600" b="1" dirty="0"/>
              <a:t>PRACTICE POINT 1</a:t>
            </a:r>
          </a:p>
        </p:txBody>
      </p:sp>
      <p:pic>
        <p:nvPicPr>
          <p:cNvPr id="6" name="Picture Placeholder 5" descr="Dad holds his little girl and points to something in the distance.">
            <a:extLst>
              <a:ext uri="{FF2B5EF4-FFF2-40B4-BE49-F238E27FC236}">
                <a16:creationId xmlns:a16="http://schemas.microsoft.com/office/drawing/2014/main" id="{0C809616-3EE0-C1C9-F168-E6374B67397D}"/>
              </a:ext>
            </a:extLst>
          </p:cNvPr>
          <p:cNvPicPr>
            <a:picLocks noGrp="1" noChangeAspect="1"/>
          </p:cNvPicPr>
          <p:nvPr>
            <p:ph type="pic" sz="quarter" idx="13"/>
          </p:nvPr>
        </p:nvPicPr>
        <p:blipFill>
          <a:blip r:embed="rId3"/>
          <a:srcRect l="9500" r="9500"/>
          <a:stretch>
            <a:fillRect/>
          </a:stretch>
        </p:blipFill>
        <p:spPr/>
      </p:pic>
      <p:sp>
        <p:nvSpPr>
          <p:cNvPr id="3" name="Content Placeholder 2">
            <a:extLst>
              <a:ext uri="{FF2B5EF4-FFF2-40B4-BE49-F238E27FC236}">
                <a16:creationId xmlns:a16="http://schemas.microsoft.com/office/drawing/2014/main" id="{9DDCE1DE-9677-E846-D7DA-71B1153F5C3C}"/>
              </a:ext>
            </a:extLst>
          </p:cNvPr>
          <p:cNvSpPr>
            <a:spLocks noGrp="1"/>
          </p:cNvSpPr>
          <p:nvPr>
            <p:ph sz="quarter" idx="11"/>
          </p:nvPr>
        </p:nvSpPr>
        <p:spPr>
          <a:xfrm>
            <a:off x="6913563" y="1332411"/>
            <a:ext cx="5278437" cy="5525589"/>
          </a:xfrm>
          <a:solidFill>
            <a:schemeClr val="tx2">
              <a:alpha val="61000"/>
            </a:schemeClr>
          </a:solidFill>
        </p:spPr>
        <p:txBody>
          <a:bodyPr lIns="640080" rIns="182880" anchor="ctr"/>
          <a:lstStyle/>
          <a:p>
            <a:r>
              <a:rPr lang="en-US" sz="2400" b="1" dirty="0">
                <a:solidFill>
                  <a:schemeClr val="bg1"/>
                </a:solidFill>
              </a:rPr>
              <a:t>Drug testing is just one tool used to guide case planning and permanency decisions with families affected by SUDs.</a:t>
            </a:r>
          </a:p>
        </p:txBody>
      </p:sp>
    </p:spTree>
    <p:extLst>
      <p:ext uri="{BB962C8B-B14F-4D97-AF65-F5344CB8AC3E}">
        <p14:creationId xmlns:p14="http://schemas.microsoft.com/office/powerpoint/2010/main" val="704595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768576-05F8-1FDC-4E07-670E110A19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1B6A0C-6744-1BC8-788F-6B318D221CE4}"/>
              </a:ext>
            </a:extLst>
          </p:cNvPr>
          <p:cNvSpPr>
            <a:spLocks noGrp="1"/>
          </p:cNvSpPr>
          <p:nvPr>
            <p:ph type="title"/>
          </p:nvPr>
        </p:nvSpPr>
        <p:spPr>
          <a:xfrm>
            <a:off x="0" y="0"/>
            <a:ext cx="5278437" cy="2343150"/>
          </a:xfrm>
          <a:prstGeom prst="flowChartOffpageConnector">
            <a:avLst/>
          </a:prstGeom>
          <a:solidFill>
            <a:schemeClr val="accent2">
              <a:lumMod val="75000"/>
            </a:schemeClr>
          </a:solidFill>
          <a:scene3d>
            <a:camera prst="orthographicFront"/>
            <a:lightRig rig="threePt" dir="t"/>
          </a:scene3d>
          <a:sp3d>
            <a:bevelT prst="angle"/>
          </a:sp3d>
        </p:spPr>
        <p:txBody>
          <a:bodyPr anchor="ctr" anchorCtr="0"/>
          <a:lstStyle/>
          <a:p>
            <a:r>
              <a:rPr lang="en-US" sz="3600" b="1"/>
              <a:t>PRACTICE POINT 2</a:t>
            </a:r>
          </a:p>
        </p:txBody>
      </p:sp>
      <p:sp>
        <p:nvSpPr>
          <p:cNvPr id="3" name="Content Placeholder 2">
            <a:extLst>
              <a:ext uri="{FF2B5EF4-FFF2-40B4-BE49-F238E27FC236}">
                <a16:creationId xmlns:a16="http://schemas.microsoft.com/office/drawing/2014/main" id="{6ED3EB28-7ED9-AF0E-648A-B092816AB1C0}"/>
              </a:ext>
            </a:extLst>
          </p:cNvPr>
          <p:cNvSpPr>
            <a:spLocks noGrp="1"/>
          </p:cNvSpPr>
          <p:nvPr>
            <p:ph sz="quarter" idx="11"/>
          </p:nvPr>
        </p:nvSpPr>
        <p:spPr>
          <a:xfrm>
            <a:off x="0" y="1332411"/>
            <a:ext cx="5278437" cy="5525589"/>
          </a:xfrm>
          <a:solidFill>
            <a:schemeClr val="accent2">
              <a:lumMod val="75000"/>
              <a:alpha val="61000"/>
            </a:schemeClr>
          </a:solidFill>
        </p:spPr>
        <p:txBody>
          <a:bodyPr lIns="640080" rIns="182880" anchor="ctr"/>
          <a:lstStyle/>
          <a:p>
            <a:r>
              <a:rPr lang="en-US" sz="2400" b="1" dirty="0">
                <a:solidFill>
                  <a:schemeClr val="bg1"/>
                </a:solidFill>
              </a:rPr>
              <a:t>Drug testing can provide a chance to discuss a parent’s substance use and motivate them to follow their case plans and engage in treatment.</a:t>
            </a:r>
          </a:p>
        </p:txBody>
      </p:sp>
      <p:pic>
        <p:nvPicPr>
          <p:cNvPr id="6" name="Picture Placeholder 5">
            <a:extLst>
              <a:ext uri="{FF2B5EF4-FFF2-40B4-BE49-F238E27FC236}">
                <a16:creationId xmlns:a16="http://schemas.microsoft.com/office/drawing/2014/main" id="{E30826C7-380F-ABC8-1367-A7AB1F85D41A}"/>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l="13420" r="20576"/>
          <a:stretch/>
        </p:blipFill>
        <p:spPr>
          <a:xfrm>
            <a:off x="5278437" y="0"/>
            <a:ext cx="6913563" cy="6858000"/>
          </a:xfrm>
        </p:spPr>
      </p:pic>
    </p:spTree>
    <p:extLst>
      <p:ext uri="{BB962C8B-B14F-4D97-AF65-F5344CB8AC3E}">
        <p14:creationId xmlns:p14="http://schemas.microsoft.com/office/powerpoint/2010/main" val="1631111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3556254" cy="6858000"/>
          </a:xfrm>
          <a:solidFill>
            <a:schemeClr val="tx2"/>
          </a:solidFill>
        </p:spPr>
        <p:txBody>
          <a:bodyPr>
            <a:normAutofit/>
          </a:bodyPr>
          <a:lstStyle/>
          <a:p>
            <a:r>
              <a:rPr lang="en-US" sz="5400" dirty="0">
                <a:latin typeface="Arial" panose="020B0604020202020204" pitchFamily="34" charset="0"/>
                <a:cs typeface="Arial" panose="020B0604020202020204" pitchFamily="34" charset="0"/>
              </a:rPr>
              <a:t>Learning Objectives</a:t>
            </a:r>
            <a:endParaRPr lang="en-US" sz="5400" dirty="0"/>
          </a:p>
        </p:txBody>
      </p:sp>
      <p:sp>
        <p:nvSpPr>
          <p:cNvPr id="5" name="Content Placeholder 4">
            <a:extLst>
              <a:ext uri="{FF2B5EF4-FFF2-40B4-BE49-F238E27FC236}">
                <a16:creationId xmlns:a16="http://schemas.microsoft.com/office/drawing/2014/main" id="{B6518434-2EE5-2E1C-D916-D224E9304953}"/>
              </a:ext>
            </a:extLst>
          </p:cNvPr>
          <p:cNvSpPr>
            <a:spLocks noGrp="1"/>
          </p:cNvSpPr>
          <p:nvPr>
            <p:ph sz="quarter" idx="13"/>
          </p:nvPr>
        </p:nvSpPr>
        <p:spPr>
          <a:xfrm>
            <a:off x="4193177" y="208644"/>
            <a:ext cx="7589520" cy="843779"/>
          </a:xfrm>
          <a:solidFill>
            <a:schemeClr val="accent1"/>
          </a:solidFill>
        </p:spPr>
        <p:txBody>
          <a:bodyPr/>
          <a:lstStyle/>
          <a:p>
            <a:pPr>
              <a:lnSpc>
                <a:spcPct val="100000"/>
              </a:lnSpc>
              <a:spcBef>
                <a:spcPts val="0"/>
              </a:spcBef>
            </a:pPr>
            <a:r>
              <a:rPr lang="en-US" sz="2400" dirty="0"/>
              <a:t>After completing this training, </a:t>
            </a:r>
          </a:p>
          <a:p>
            <a:pPr>
              <a:lnSpc>
                <a:spcPct val="100000"/>
              </a:lnSpc>
              <a:spcBef>
                <a:spcPts val="0"/>
              </a:spcBef>
            </a:pPr>
            <a:r>
              <a:rPr lang="en-US" sz="2400" dirty="0"/>
              <a:t>child welfare workers will:</a:t>
            </a:r>
          </a:p>
        </p:txBody>
      </p:sp>
      <p:sp>
        <p:nvSpPr>
          <p:cNvPr id="2" name="Content Placeholder 1">
            <a:extLst>
              <a:ext uri="{FF2B5EF4-FFF2-40B4-BE49-F238E27FC236}">
                <a16:creationId xmlns:a16="http://schemas.microsoft.com/office/drawing/2014/main" id="{2E882586-75DE-2E53-1467-B5892C15AEF5}"/>
              </a:ext>
            </a:extLst>
          </p:cNvPr>
          <p:cNvSpPr>
            <a:spLocks noGrp="1"/>
          </p:cNvSpPr>
          <p:nvPr>
            <p:ph sz="quarter" idx="21"/>
          </p:nvPr>
        </p:nvSpPr>
        <p:spPr>
          <a:xfrm>
            <a:off x="4193177" y="1241946"/>
            <a:ext cx="7843837" cy="5098563"/>
          </a:xfrm>
        </p:spPr>
        <p:txBody>
          <a:bodyPr/>
          <a:lstStyle/>
          <a:p>
            <a:pPr lvl="0"/>
            <a:r>
              <a:rPr lang="en-US" sz="1800" spc="-30"/>
              <a:t>Differentiate between safety and risk factors for families affected by parental substance use</a:t>
            </a:r>
          </a:p>
          <a:p>
            <a:pPr lvl="0"/>
            <a:r>
              <a:rPr lang="en-US" sz="1800" spc="-30"/>
              <a:t>Assess for child safety with knowledge of specific indicators related to the child, parent/family, and the home environment</a:t>
            </a:r>
          </a:p>
          <a:p>
            <a:pPr lvl="0"/>
            <a:r>
              <a:rPr lang="en-US" sz="1800" spc="-30"/>
              <a:t>Define, identify, and promote caregiver protective capacities and protective factors with knowledge of how these serve to mitigate identified safety threats</a:t>
            </a:r>
          </a:p>
          <a:p>
            <a:pPr lvl="0"/>
            <a:r>
              <a:rPr lang="en-US" sz="1800" spc="-30"/>
              <a:t>Use safety and risk assessments to inform safety planning with clear and actionable steps to increase child safety and family unification whenever possible</a:t>
            </a:r>
          </a:p>
          <a:p>
            <a:pPr lvl="0"/>
            <a:r>
              <a:rPr lang="en-US" sz="1800" spc="-30"/>
              <a:t>Identify, plan, and respond to a parent’s potential return to use with knowledge of recovery management plans to support parental stabilization</a:t>
            </a:r>
          </a:p>
          <a:p>
            <a:pPr lvl="0"/>
            <a:r>
              <a:rPr lang="en-US" sz="1800" spc="-30"/>
              <a:t>Understand the limitations of drug testing with knowledge of best practice considerations for use in child welfare settings</a:t>
            </a:r>
          </a:p>
          <a:p>
            <a:pPr lvl="0"/>
            <a:r>
              <a:rPr lang="en-US" sz="1800" spc="-30"/>
              <a:t>Advocate for improvements to quality family time to support reunification goals and objectives</a:t>
            </a:r>
          </a:p>
          <a:p>
            <a:pPr lvl="0"/>
            <a:r>
              <a:rPr lang="en-US" sz="1800" spc="-30"/>
              <a:t>Identify, plan, and determine family readiness for case closure with coordination of aftercare services and supports</a:t>
            </a:r>
          </a:p>
        </p:txBody>
      </p:sp>
    </p:spTree>
    <p:extLst>
      <p:ext uri="{BB962C8B-B14F-4D97-AF65-F5344CB8AC3E}">
        <p14:creationId xmlns:p14="http://schemas.microsoft.com/office/powerpoint/2010/main" val="2365998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C69504-08EB-71B2-42CE-3CFC85FC46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2D558-E4E0-8EAE-67DC-118D3C2295A4}"/>
              </a:ext>
            </a:extLst>
          </p:cNvPr>
          <p:cNvSpPr>
            <a:spLocks noGrp="1"/>
          </p:cNvSpPr>
          <p:nvPr>
            <p:ph type="title"/>
          </p:nvPr>
        </p:nvSpPr>
        <p:spPr>
          <a:xfrm>
            <a:off x="6913563" y="0"/>
            <a:ext cx="5278437" cy="2343150"/>
          </a:xfrm>
          <a:prstGeom prst="flowChartOffpageConnector">
            <a:avLst/>
          </a:prstGeom>
          <a:solidFill>
            <a:schemeClr val="accent3"/>
          </a:solidFill>
          <a:scene3d>
            <a:camera prst="orthographicFront"/>
            <a:lightRig rig="threePt" dir="t"/>
          </a:scene3d>
          <a:sp3d>
            <a:bevelT prst="angle"/>
          </a:sp3d>
        </p:spPr>
        <p:txBody>
          <a:bodyPr anchor="ctr" anchorCtr="0"/>
          <a:lstStyle/>
          <a:p>
            <a:r>
              <a:rPr lang="en-US" sz="3600" b="1" dirty="0"/>
              <a:t>PRACTICE POINT 3</a:t>
            </a:r>
          </a:p>
        </p:txBody>
      </p:sp>
      <p:sp>
        <p:nvSpPr>
          <p:cNvPr id="3" name="Content Placeholder 2">
            <a:extLst>
              <a:ext uri="{FF2B5EF4-FFF2-40B4-BE49-F238E27FC236}">
                <a16:creationId xmlns:a16="http://schemas.microsoft.com/office/drawing/2014/main" id="{C3CBA8D7-708D-5389-26CB-E5EFE59FFFF4}"/>
              </a:ext>
            </a:extLst>
          </p:cNvPr>
          <p:cNvSpPr>
            <a:spLocks noGrp="1"/>
          </p:cNvSpPr>
          <p:nvPr>
            <p:ph sz="quarter" idx="11"/>
          </p:nvPr>
        </p:nvSpPr>
        <p:spPr>
          <a:xfrm>
            <a:off x="6913563" y="1332411"/>
            <a:ext cx="5278437" cy="5525589"/>
          </a:xfrm>
          <a:solidFill>
            <a:schemeClr val="accent3">
              <a:alpha val="61000"/>
            </a:schemeClr>
          </a:solidFill>
        </p:spPr>
        <p:txBody>
          <a:bodyPr lIns="640080" rIns="365760" anchor="ctr"/>
          <a:lstStyle/>
          <a:p>
            <a:r>
              <a:rPr lang="en-US" sz="2400" b="1" dirty="0">
                <a:solidFill>
                  <a:schemeClr val="bg1"/>
                </a:solidFill>
              </a:rPr>
              <a:t>A strength-based motivational approach to engaging families supports the well-being of children and families.</a:t>
            </a:r>
          </a:p>
        </p:txBody>
      </p:sp>
      <p:pic>
        <p:nvPicPr>
          <p:cNvPr id="6" name="Picture Placeholder 5">
            <a:extLst>
              <a:ext uri="{FF2B5EF4-FFF2-40B4-BE49-F238E27FC236}">
                <a16:creationId xmlns:a16="http://schemas.microsoft.com/office/drawing/2014/main" id="{1AA6EE47-854E-65D1-2A43-2686790633BF}"/>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t="11" b="11"/>
          <a:stretch/>
        </p:blipFill>
        <p:spPr/>
      </p:pic>
    </p:spTree>
    <p:extLst>
      <p:ext uri="{BB962C8B-B14F-4D97-AF65-F5344CB8AC3E}">
        <p14:creationId xmlns:p14="http://schemas.microsoft.com/office/powerpoint/2010/main" val="1017663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2DA493-287D-3237-AAC0-87AB953BC350}"/>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E36FE4DC-6BCD-8C51-A062-A6DAA08456CE}"/>
              </a:ext>
              <a:ext uri="{C183D7F6-B498-43B3-948B-1728B52AA6E4}">
                <adec:decorative xmlns:adec="http://schemas.microsoft.com/office/drawing/2017/decorative" val="1"/>
              </a:ext>
            </a:extLst>
          </p:cNvPr>
          <p:cNvPicPr>
            <a:picLocks noChangeAspect="1"/>
          </p:cNvPicPr>
          <p:nvPr/>
        </p:nvPicPr>
        <p:blipFill>
          <a:blip r:embed="rId3"/>
          <a:srcRect t="1351" b="1351"/>
          <a:stretch/>
        </p:blipFill>
        <p:spPr>
          <a:xfrm flipH="1">
            <a:off x="1" y="10"/>
            <a:ext cx="9669642" cy="6857990"/>
          </a:xfrm>
          <a:prstGeom prst="rect">
            <a:avLst/>
          </a:prstGeom>
        </p:spPr>
      </p:pic>
      <p:sp>
        <p:nvSpPr>
          <p:cNvPr id="37" name="Rectangle 3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2CE606D-5E03-930F-AF30-7875B3406203}"/>
              </a:ext>
            </a:extLst>
          </p:cNvPr>
          <p:cNvSpPr>
            <a:spLocks noGrp="1"/>
          </p:cNvSpPr>
          <p:nvPr>
            <p:ph type="title"/>
          </p:nvPr>
        </p:nvSpPr>
        <p:spPr>
          <a:xfrm>
            <a:off x="6790544" y="1199213"/>
            <a:ext cx="4935179" cy="3657600"/>
          </a:xfrm>
          <a:noFill/>
        </p:spPr>
        <p:txBody>
          <a:bodyPr vert="horz" lIns="91440" tIns="45720" rIns="91440" bIns="45720" rtlCol="0" anchor="b">
            <a:noAutofit/>
          </a:bodyPr>
          <a:lstStyle/>
          <a:p>
            <a:pPr algn="l"/>
            <a:r>
              <a:rPr lang="en-US" sz="4800" dirty="0">
                <a:solidFill>
                  <a:schemeClr val="tx1"/>
                </a:solidFill>
                <a:latin typeface="+mj-lt"/>
                <a:cs typeface="+mj-cs"/>
              </a:rPr>
              <a:t>Considerations for Quality Family Time for Families Affected by Substance Use Disorders</a:t>
            </a:r>
          </a:p>
        </p:txBody>
      </p:sp>
      <p:cxnSp>
        <p:nvCxnSpPr>
          <p:cNvPr id="2" name="Straight Connector 1">
            <a:extLst>
              <a:ext uri="{FF2B5EF4-FFF2-40B4-BE49-F238E27FC236}">
                <a16:creationId xmlns:a16="http://schemas.microsoft.com/office/drawing/2014/main" id="{FF0C07F5-DD54-438E-9E57-92512C65AFF9}"/>
              </a:ext>
              <a:ext uri="{C183D7F6-B498-43B3-948B-1728B52AA6E4}">
                <adec:decorative xmlns:adec="http://schemas.microsoft.com/office/drawing/2017/decorative" val="1"/>
              </a:ext>
            </a:extLst>
          </p:cNvPr>
          <p:cNvCxnSpPr/>
          <p:nvPr/>
        </p:nvCxnSpPr>
        <p:spPr>
          <a:xfrm>
            <a:off x="6926444" y="4871803"/>
            <a:ext cx="4483084" cy="0"/>
          </a:xfrm>
          <a:prstGeom prst="line">
            <a:avLst/>
          </a:prstGeom>
          <a:ln w="28575">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48253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9B710E0F-3F7B-A119-C6CA-937B227C9E9D}"/>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3B10414-8DBC-7A00-958E-F2DE8C354274}"/>
              </a:ext>
            </a:extLst>
          </p:cNvPr>
          <p:cNvSpPr>
            <a:spLocks noGrp="1"/>
          </p:cNvSpPr>
          <p:nvPr>
            <p:ph type="title"/>
          </p:nvPr>
        </p:nvSpPr>
        <p:spPr>
          <a:xfrm>
            <a:off x="300304" y="577516"/>
            <a:ext cx="3766365" cy="5715001"/>
          </a:xfrm>
          <a:prstGeom prst="rect">
            <a:avLst/>
          </a:prstGeom>
          <a:solidFill>
            <a:schemeClr val="tx1">
              <a:alpha val="22000"/>
            </a:schemeClr>
          </a:solidFill>
          <a:ln>
            <a:noFill/>
          </a:ln>
          <a:effectLst/>
        </p:spPr>
        <p:txBody>
          <a:bodyPr vert="horz" lIns="91440" tIns="45720" rIns="91440" bIns="45720" rtlCol="0" anchor="ctr">
            <a:normAutofit/>
          </a:bodyPr>
          <a:lstStyle/>
          <a:p>
            <a:pPr algn="l"/>
            <a:r>
              <a:rPr lang="en-US" dirty="0">
                <a:solidFill>
                  <a:schemeClr val="bg1"/>
                </a:solidFill>
                <a:latin typeface="+mj-lt"/>
                <a:cs typeface="+mj-cs"/>
              </a:rPr>
              <a:t>Visitation or Family Time</a:t>
            </a:r>
            <a:r>
              <a:rPr lang="en-US" sz="3200" dirty="0">
                <a:solidFill>
                  <a:schemeClr val="bg1"/>
                </a:solidFill>
                <a:latin typeface="+mj-lt"/>
                <a:cs typeface="+mj-cs"/>
              </a:rPr>
              <a:t>—</a:t>
            </a:r>
            <a:r>
              <a:rPr lang="en-US" dirty="0">
                <a:solidFill>
                  <a:schemeClr val="bg1"/>
                </a:solidFill>
                <a:latin typeface="+mj-lt"/>
                <a:cs typeface="+mj-cs"/>
              </a:rPr>
              <a:t>What’s the Difference?</a:t>
            </a:r>
          </a:p>
        </p:txBody>
      </p:sp>
      <p:pic>
        <p:nvPicPr>
          <p:cNvPr id="2" name="Picture Placeholder 10">
            <a:extLst>
              <a:ext uri="{FF2B5EF4-FFF2-40B4-BE49-F238E27FC236}">
                <a16:creationId xmlns:a16="http://schemas.microsoft.com/office/drawing/2014/main" id="{B6654AE8-C38F-73C4-4EDF-F73CC83EDA4C}"/>
              </a:ext>
              <a:ext uri="{C183D7F6-B498-43B3-948B-1728B52AA6E4}">
                <adec:decorative xmlns:adec="http://schemas.microsoft.com/office/drawing/2017/decorative" val="1"/>
              </a:ext>
            </a:extLst>
          </p:cNvPr>
          <p:cNvPicPr>
            <a:picLocks noChangeAspect="1"/>
          </p:cNvPicPr>
          <p:nvPr/>
        </p:nvPicPr>
        <p:blipFill>
          <a:blip r:embed="rId3"/>
          <a:srcRect l="1072" r="1072"/>
          <a:stretch/>
        </p:blipFill>
        <p:spPr>
          <a:xfrm>
            <a:off x="3727263" y="669279"/>
            <a:ext cx="8138636" cy="5519443"/>
          </a:xfrm>
          <a:prstGeom prst="rect">
            <a:avLst/>
          </a:prstGeom>
          <a:solidFill>
            <a:srgbClr val="FFFFFF">
              <a:shade val="85000"/>
            </a:srgbClr>
          </a:solidFill>
          <a:ln w="1905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6131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3A41B61-85D9-B00B-B466-9FE810018DE9}"/>
              </a:ext>
            </a:extLst>
          </p:cNvPr>
          <p:cNvSpPr>
            <a:spLocks noGrp="1"/>
          </p:cNvSpPr>
          <p:nvPr>
            <p:ph type="title"/>
          </p:nvPr>
        </p:nvSpPr>
        <p:spPr>
          <a:xfrm>
            <a:off x="0" y="1"/>
            <a:ext cx="3607152" cy="6858000"/>
          </a:xfrm>
          <a:prstGeom prst="rect">
            <a:avLst/>
          </a:prstGeom>
          <a:gradFill>
            <a:gsLst>
              <a:gs pos="0">
                <a:schemeClr val="accent2">
                  <a:lumMod val="75000"/>
                </a:schemeClr>
              </a:gs>
              <a:gs pos="70000">
                <a:srgbClr val="0B5576"/>
              </a:gs>
              <a:gs pos="18000">
                <a:schemeClr val="accent2">
                  <a:lumMod val="75000"/>
                </a:schemeClr>
              </a:gs>
              <a:gs pos="100000">
                <a:schemeClr val="tx2"/>
              </a:gs>
            </a:gsLst>
            <a:lin ang="5400000" scaled="1"/>
          </a:gradFill>
        </p:spPr>
        <p:txBody>
          <a:bodyPr vert="horz" lIns="0" tIns="0" rIns="0" bIns="548640" rtlCol="0" anchor="ctr">
            <a:normAutofit/>
          </a:bodyPr>
          <a:lstStyle/>
          <a:p>
            <a:r>
              <a:rPr lang="en-US" kern="1200" dirty="0">
                <a:latin typeface="+mj-lt"/>
                <a:ea typeface="+mj-ea"/>
                <a:cs typeface="+mj-cs"/>
                <a:sym typeface="Helvetica Light"/>
              </a:rPr>
              <a:t>F</a:t>
            </a:r>
            <a:r>
              <a:rPr lang="en-US" dirty="0">
                <a:sym typeface="Helvetica Light"/>
              </a:rPr>
              <a:t>requent &amp; Meaningful Family Time</a:t>
            </a:r>
            <a:endParaRPr lang="en-US" kern="1200" dirty="0">
              <a:latin typeface="+mj-lt"/>
              <a:ea typeface="+mj-ea"/>
              <a:cs typeface="+mj-cs"/>
            </a:endParaRPr>
          </a:p>
        </p:txBody>
      </p:sp>
      <p:sp>
        <p:nvSpPr>
          <p:cNvPr id="6" name="Content Placeholder 5">
            <a:extLst>
              <a:ext uri="{FF2B5EF4-FFF2-40B4-BE49-F238E27FC236}">
                <a16:creationId xmlns:a16="http://schemas.microsoft.com/office/drawing/2014/main" id="{599C03C6-C666-9A79-F091-7C40535ADC6A}"/>
              </a:ext>
            </a:extLst>
          </p:cNvPr>
          <p:cNvSpPr>
            <a:spLocks noGrp="1"/>
          </p:cNvSpPr>
          <p:nvPr>
            <p:ph sz="quarter" idx="13"/>
          </p:nvPr>
        </p:nvSpPr>
        <p:spPr>
          <a:xfrm>
            <a:off x="4991667" y="169241"/>
            <a:ext cx="2521005" cy="822960"/>
          </a:xfrm>
          <a:prstGeom prst="roundRect">
            <a:avLst/>
          </a:prstGeom>
          <a:solidFill>
            <a:schemeClr val="bg1">
              <a:alpha val="79000"/>
            </a:schemeClr>
          </a:solidFill>
        </p:spPr>
        <p:txBody>
          <a:bodyPr/>
          <a:lstStyle/>
          <a:p>
            <a:pPr marL="0" lvl="1">
              <a:lnSpc>
                <a:spcPct val="100000"/>
              </a:lnSpc>
              <a:spcBef>
                <a:spcPts val="600"/>
              </a:spcBef>
              <a:spcAft>
                <a:spcPts val="600"/>
              </a:spcAft>
            </a:pPr>
            <a:r>
              <a:rPr lang="en-US" sz="1800" b="1">
                <a:sym typeface="Helvetica Light"/>
              </a:rPr>
              <a:t>A greater likelihood of reunification</a:t>
            </a:r>
          </a:p>
        </p:txBody>
      </p:sp>
      <p:sp>
        <p:nvSpPr>
          <p:cNvPr id="5" name="Content Placeholder 4">
            <a:extLst>
              <a:ext uri="{FF2B5EF4-FFF2-40B4-BE49-F238E27FC236}">
                <a16:creationId xmlns:a16="http://schemas.microsoft.com/office/drawing/2014/main" id="{5E325614-56E3-1A74-D67E-458A05ECB7F6}"/>
              </a:ext>
            </a:extLst>
          </p:cNvPr>
          <p:cNvSpPr>
            <a:spLocks noGrp="1"/>
          </p:cNvSpPr>
          <p:nvPr>
            <p:ph sz="quarter" idx="12"/>
          </p:nvPr>
        </p:nvSpPr>
        <p:spPr>
          <a:xfrm>
            <a:off x="3781053" y="1203213"/>
            <a:ext cx="3210298" cy="1320911"/>
          </a:xfrm>
          <a:prstGeom prst="roundRect">
            <a:avLst/>
          </a:prstGeom>
          <a:solidFill>
            <a:schemeClr val="bg1">
              <a:alpha val="79000"/>
            </a:schemeClr>
          </a:solidFill>
        </p:spPr>
        <p:txBody>
          <a:bodyPr lIns="91440" rIns="822960"/>
          <a:lstStyle/>
          <a:p>
            <a:pPr algn="l">
              <a:spcBef>
                <a:spcPts val="0"/>
              </a:spcBef>
            </a:pPr>
            <a:r>
              <a:rPr lang="en-US" sz="1800">
                <a:sym typeface="Helvetica Light"/>
              </a:rPr>
              <a:t>Expedited permanency and/or reduced time in out-of-home care</a:t>
            </a:r>
          </a:p>
        </p:txBody>
      </p:sp>
      <p:sp>
        <p:nvSpPr>
          <p:cNvPr id="4" name="Content Placeholder 3">
            <a:extLst>
              <a:ext uri="{FF2B5EF4-FFF2-40B4-BE49-F238E27FC236}">
                <a16:creationId xmlns:a16="http://schemas.microsoft.com/office/drawing/2014/main" id="{88F8387D-B87A-1F14-8C2E-AE3330850808}"/>
              </a:ext>
            </a:extLst>
          </p:cNvPr>
          <p:cNvSpPr>
            <a:spLocks noGrp="1"/>
          </p:cNvSpPr>
          <p:nvPr>
            <p:ph sz="quarter" idx="11"/>
          </p:nvPr>
        </p:nvSpPr>
        <p:spPr>
          <a:xfrm>
            <a:off x="8379548" y="4062335"/>
            <a:ext cx="3657554" cy="1541248"/>
          </a:xfrm>
          <a:prstGeom prst="roundRect">
            <a:avLst/>
          </a:prstGeom>
          <a:solidFill>
            <a:schemeClr val="bg1">
              <a:alpha val="79000"/>
            </a:schemeClr>
          </a:solidFill>
          <a:ln>
            <a:noFill/>
          </a:ln>
        </p:spPr>
        <p:txBody>
          <a:bodyPr lIns="0" rIns="91440" anchor="b" anchorCtr="0"/>
          <a:lstStyle/>
          <a:p>
            <a:pPr marL="1258888" lvl="1" indent="14288" algn="r">
              <a:lnSpc>
                <a:spcPct val="100000"/>
              </a:lnSpc>
              <a:spcBef>
                <a:spcPts val="0"/>
              </a:spcBef>
            </a:pPr>
            <a:r>
              <a:rPr lang="en-US" sz="1800" b="1">
                <a:sym typeface="Helvetica Light"/>
              </a:rPr>
              <a:t>Decreased 	likelihood of re-entry into </a:t>
            </a:r>
          </a:p>
          <a:p>
            <a:pPr marL="1258888" lvl="1" indent="14288" algn="r">
              <a:lnSpc>
                <a:spcPct val="100000"/>
              </a:lnSpc>
              <a:spcBef>
                <a:spcPts val="0"/>
              </a:spcBef>
            </a:pPr>
            <a:r>
              <a:rPr lang="en-US" sz="1800" b="1">
                <a:sym typeface="Helvetica Light"/>
              </a:rPr>
              <a:t>out-of-home care post reunification</a:t>
            </a:r>
          </a:p>
        </p:txBody>
      </p:sp>
      <p:sp>
        <p:nvSpPr>
          <p:cNvPr id="7" name="Content Placeholder 6">
            <a:extLst>
              <a:ext uri="{FF2B5EF4-FFF2-40B4-BE49-F238E27FC236}">
                <a16:creationId xmlns:a16="http://schemas.microsoft.com/office/drawing/2014/main" id="{7092AC36-1A75-2D3A-5718-327E6CBC5476}"/>
              </a:ext>
            </a:extLst>
          </p:cNvPr>
          <p:cNvSpPr>
            <a:spLocks noGrp="1"/>
          </p:cNvSpPr>
          <p:nvPr>
            <p:ph sz="quarter" idx="14"/>
          </p:nvPr>
        </p:nvSpPr>
        <p:spPr>
          <a:xfrm>
            <a:off x="8481988" y="5792219"/>
            <a:ext cx="3135391" cy="822960"/>
          </a:xfrm>
          <a:prstGeom prst="roundRect">
            <a:avLst/>
          </a:prstGeom>
          <a:solidFill>
            <a:schemeClr val="bg1">
              <a:alpha val="79000"/>
            </a:schemeClr>
          </a:solidFill>
          <a:ln>
            <a:noFill/>
          </a:ln>
        </p:spPr>
        <p:txBody>
          <a:bodyPr lIns="91440" rIns="91440"/>
          <a:lstStyle/>
          <a:p>
            <a:pPr marL="0" lvl="1" algn="r">
              <a:lnSpc>
                <a:spcPct val="100000"/>
              </a:lnSpc>
              <a:spcBef>
                <a:spcPts val="600"/>
              </a:spcBef>
              <a:spcAft>
                <a:spcPts val="600"/>
              </a:spcAft>
            </a:pPr>
            <a:r>
              <a:rPr lang="en-US" sz="1800" b="1">
                <a:sym typeface="Helvetica Light"/>
              </a:rPr>
              <a:t>Reduced negative effects of family separation</a:t>
            </a:r>
            <a:endParaRPr lang="en-US" sz="1800" b="1"/>
          </a:p>
        </p:txBody>
      </p:sp>
      <p:sp>
        <p:nvSpPr>
          <p:cNvPr id="16" name="Arrow: Bent 15">
            <a:extLst>
              <a:ext uri="{FF2B5EF4-FFF2-40B4-BE49-F238E27FC236}">
                <a16:creationId xmlns:a16="http://schemas.microsoft.com/office/drawing/2014/main" id="{A50FF60A-8F74-8D6E-9D49-C8E676EA27E1}"/>
              </a:ext>
              <a:ext uri="{C183D7F6-B498-43B3-948B-1728B52AA6E4}">
                <adec:decorative xmlns:adec="http://schemas.microsoft.com/office/drawing/2017/decorative" val="1"/>
              </a:ext>
            </a:extLst>
          </p:cNvPr>
          <p:cNvSpPr/>
          <p:nvPr/>
        </p:nvSpPr>
        <p:spPr>
          <a:xfrm rot="5400000">
            <a:off x="8466128" y="183731"/>
            <a:ext cx="3353158" cy="3321438"/>
          </a:xfrm>
          <a:prstGeom prst="bentArrow">
            <a:avLst>
              <a:gd name="adj1" fmla="val 8557"/>
              <a:gd name="adj2" fmla="val 12865"/>
              <a:gd name="adj3" fmla="val 13346"/>
              <a:gd name="adj4" fmla="val 86654"/>
            </a:avLst>
          </a:prstGeom>
          <a:solidFill>
            <a:schemeClr val="accent2">
              <a:lumMod val="7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Arrow: Bent 14">
            <a:extLst>
              <a:ext uri="{FF2B5EF4-FFF2-40B4-BE49-F238E27FC236}">
                <a16:creationId xmlns:a16="http://schemas.microsoft.com/office/drawing/2014/main" id="{9FC6179A-74C2-4C97-C1C5-E8AC5958C42D}"/>
              </a:ext>
              <a:ext uri="{C183D7F6-B498-43B3-948B-1728B52AA6E4}">
                <adec:decorative xmlns:adec="http://schemas.microsoft.com/office/drawing/2017/decorative" val="1"/>
              </a:ext>
            </a:extLst>
          </p:cNvPr>
          <p:cNvSpPr/>
          <p:nvPr/>
        </p:nvSpPr>
        <p:spPr>
          <a:xfrm rot="5200165" flipH="1" flipV="1">
            <a:off x="4630973" y="2975079"/>
            <a:ext cx="3623031" cy="3321440"/>
          </a:xfrm>
          <a:prstGeom prst="bentArrow">
            <a:avLst>
              <a:gd name="adj1" fmla="val 8557"/>
              <a:gd name="adj2" fmla="val 11644"/>
              <a:gd name="adj3" fmla="val 13346"/>
              <a:gd name="adj4" fmla="val 86654"/>
            </a:avLst>
          </a:prstGeom>
          <a:solidFill>
            <a:schemeClr val="tx2"/>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182F0A36-A7A4-8084-20B5-FA77E8ADBB73}"/>
              </a:ext>
              <a:ext uri="{C183D7F6-B498-43B3-948B-1728B52AA6E4}">
                <adec:decorative xmlns:adec="http://schemas.microsoft.com/office/drawing/2017/decorative" val="1"/>
              </a:ext>
            </a:extLst>
          </p:cNvPr>
          <p:cNvPicPr>
            <a:picLocks noChangeAspect="1"/>
          </p:cNvPicPr>
          <p:nvPr/>
        </p:nvPicPr>
        <p:blipFill>
          <a:blip r:embed="rId3"/>
          <a:srcRect t="5736" b="5736"/>
          <a:stretch/>
        </p:blipFill>
        <p:spPr>
          <a:xfrm>
            <a:off x="5823835" y="748139"/>
            <a:ext cx="4853592" cy="4831697"/>
          </a:xfrm>
          <a:prstGeom prst="ellipse">
            <a:avLst/>
          </a:prstGeom>
          <a:ln w="190500" cap="rnd">
            <a:gradFill>
              <a:gsLst>
                <a:gs pos="0">
                  <a:schemeClr val="accent2">
                    <a:lumMod val="75000"/>
                  </a:schemeClr>
                </a:gs>
                <a:gs pos="70000">
                  <a:srgbClr val="0B5576"/>
                </a:gs>
                <a:gs pos="18000">
                  <a:schemeClr val="accent2">
                    <a:lumMod val="75000"/>
                  </a:schemeClr>
                </a:gs>
                <a:gs pos="100000">
                  <a:schemeClr val="tx2"/>
                </a:gs>
              </a:gsLst>
              <a:lin ang="5400000" scaled="1"/>
            </a:gra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805554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9A61B4-9F42-2C8B-83EE-5EC0F49FD761}"/>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22AD898-D084-B247-EFA8-3E1F96F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83C4166E-4C5E-429B-3566-BB8D9F148F56}"/>
              </a:ext>
              <a:ext uri="{C183D7F6-B498-43B3-948B-1728B52AA6E4}">
                <adec:decorative xmlns:adec="http://schemas.microsoft.com/office/drawing/2017/decorative" val="1"/>
              </a:ext>
            </a:extLst>
          </p:cNvPr>
          <p:cNvPicPr>
            <a:picLocks noChangeAspect="1"/>
          </p:cNvPicPr>
          <p:nvPr/>
        </p:nvPicPr>
        <p:blipFill>
          <a:blip r:embed="rId3"/>
          <a:srcRect l="8499" r="8499"/>
          <a:stretch/>
        </p:blipFill>
        <p:spPr>
          <a:xfrm>
            <a:off x="3523488" y="10"/>
            <a:ext cx="8668512" cy="6857990"/>
          </a:xfrm>
          <a:prstGeom prst="rect">
            <a:avLst/>
          </a:prstGeom>
        </p:spPr>
      </p:pic>
      <p:sp>
        <p:nvSpPr>
          <p:cNvPr id="23" name="Rectangle 22">
            <a:extLst>
              <a:ext uri="{FF2B5EF4-FFF2-40B4-BE49-F238E27FC236}">
                <a16:creationId xmlns:a16="http://schemas.microsoft.com/office/drawing/2014/main" id="{52DE1008-20E7-F6CA-0AC9-7C66BD22A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570ABB2-B102-F71C-D520-39B6DA7DA0E1}"/>
              </a:ext>
            </a:extLst>
          </p:cNvPr>
          <p:cNvSpPr>
            <a:spLocks noGrp="1"/>
          </p:cNvSpPr>
          <p:nvPr>
            <p:ph type="title"/>
          </p:nvPr>
        </p:nvSpPr>
        <p:spPr>
          <a:xfrm>
            <a:off x="477980" y="1122363"/>
            <a:ext cx="5068381" cy="3204134"/>
          </a:xfrm>
          <a:noFill/>
          <a:ln>
            <a:noFill/>
          </a:ln>
        </p:spPr>
        <p:txBody>
          <a:bodyPr vert="horz" lIns="91440" tIns="45720" rIns="91440" bIns="45720" rtlCol="0" anchor="b">
            <a:normAutofit/>
          </a:bodyPr>
          <a:lstStyle/>
          <a:p>
            <a:pPr algn="l"/>
            <a:r>
              <a:rPr lang="en-US" sz="4800" dirty="0">
                <a:solidFill>
                  <a:schemeClr val="tx1"/>
                </a:solidFill>
                <a:latin typeface="+mj-lt"/>
                <a:cs typeface="+mj-cs"/>
              </a:rPr>
              <a:t>Moving Toward Family Recovery &amp; Child Welfare Case Closure</a:t>
            </a:r>
          </a:p>
        </p:txBody>
      </p:sp>
      <p:sp>
        <p:nvSpPr>
          <p:cNvPr id="25" name="Rectangle 24">
            <a:extLst>
              <a:ext uri="{FF2B5EF4-FFF2-40B4-BE49-F238E27FC236}">
                <a16:creationId xmlns:a16="http://schemas.microsoft.com/office/drawing/2014/main" id="{CBD15EA0-EA08-312B-3B1A-788FAC1C4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B4E0FED-0A46-C612-4B7F-3AC5BABDE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9147CBB-E765-0AED-0EEB-DD5FB336C285}"/>
              </a:ext>
              <a:ext uri="{C183D7F6-B498-43B3-948B-1728B52AA6E4}">
                <adec:decorative xmlns:adec="http://schemas.microsoft.com/office/drawing/2017/decorative" val="1"/>
              </a:ext>
            </a:extLst>
          </p:cNvPr>
          <p:cNvSpPr/>
          <p:nvPr/>
        </p:nvSpPr>
        <p:spPr>
          <a:xfrm>
            <a:off x="336176" y="510988"/>
            <a:ext cx="981636" cy="3909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26483474"/>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78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A406CA-3925-8454-AAD2-83DC64F0B111}"/>
              </a:ext>
              <a:ext uri="{C183D7F6-B498-43B3-948B-1728B52AA6E4}">
                <adec:decorative xmlns:adec="http://schemas.microsoft.com/office/drawing/2017/decorative" val="1"/>
              </a:ext>
            </a:extLst>
          </p:cNvPr>
          <p:cNvSpPr/>
          <p:nvPr/>
        </p:nvSpPr>
        <p:spPr>
          <a:xfrm>
            <a:off x="223285" y="256592"/>
            <a:ext cx="11759608" cy="6307494"/>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570D1DA-3ABE-978D-DE78-FD30731CE3C7}"/>
              </a:ext>
            </a:extLst>
          </p:cNvPr>
          <p:cNvSpPr>
            <a:spLocks noGrp="1"/>
          </p:cNvSpPr>
          <p:nvPr>
            <p:ph type="title"/>
          </p:nvPr>
        </p:nvSpPr>
        <p:spPr>
          <a:xfrm>
            <a:off x="475488" y="749507"/>
            <a:ext cx="5067518" cy="5336499"/>
          </a:xfrm>
        </p:spPr>
        <p:txBody>
          <a:bodyPr lIns="457200" tIns="91440" rIns="457200" bIns="91440"/>
          <a:lstStyle/>
          <a:p>
            <a:r>
              <a:rPr lang="en-US" sz="4000" dirty="0"/>
              <a:t>Safety Planning for Case Closure</a:t>
            </a:r>
          </a:p>
        </p:txBody>
      </p:sp>
      <p:sp>
        <p:nvSpPr>
          <p:cNvPr id="12" name="Content Placeholder 11">
            <a:extLst>
              <a:ext uri="{FF2B5EF4-FFF2-40B4-BE49-F238E27FC236}">
                <a16:creationId xmlns:a16="http://schemas.microsoft.com/office/drawing/2014/main" id="{C19694C0-4A01-1F31-CD87-FDC839682A3F}"/>
              </a:ext>
            </a:extLst>
          </p:cNvPr>
          <p:cNvSpPr>
            <a:spLocks noGrp="1"/>
          </p:cNvSpPr>
          <p:nvPr>
            <p:ph sz="quarter" idx="11"/>
          </p:nvPr>
        </p:nvSpPr>
        <p:spPr>
          <a:xfrm>
            <a:off x="6785811" y="849994"/>
            <a:ext cx="4733566" cy="822960"/>
          </a:xfrm>
          <a:prstGeom prst="rect">
            <a:avLst/>
          </a:prstGeom>
          <a:solidFill>
            <a:schemeClr val="accent2">
              <a:lumMod val="75000"/>
            </a:schemeClr>
          </a:solidFill>
          <a:ln>
            <a:noFill/>
          </a:ln>
        </p:spPr>
        <p:txBody>
          <a:bodyPr lIns="91440" rIns="91440"/>
          <a:lstStyle/>
          <a:p>
            <a:r>
              <a:rPr lang="en-US" sz="2400" b="0">
                <a:solidFill>
                  <a:schemeClr val="bg1"/>
                </a:solidFill>
              </a:rPr>
              <a:t>Build on the family’s strengths</a:t>
            </a:r>
          </a:p>
        </p:txBody>
      </p:sp>
      <p:sp>
        <p:nvSpPr>
          <p:cNvPr id="6" name="Content Placeholder 5">
            <a:extLst>
              <a:ext uri="{FF2B5EF4-FFF2-40B4-BE49-F238E27FC236}">
                <a16:creationId xmlns:a16="http://schemas.microsoft.com/office/drawing/2014/main" id="{09005FB3-F546-67B5-A0EC-105FE8B1AC83}"/>
              </a:ext>
            </a:extLst>
          </p:cNvPr>
          <p:cNvSpPr>
            <a:spLocks noGrp="1"/>
          </p:cNvSpPr>
          <p:nvPr>
            <p:ph sz="quarter" idx="12"/>
          </p:nvPr>
        </p:nvSpPr>
        <p:spPr>
          <a:xfrm>
            <a:off x="6785811" y="1932781"/>
            <a:ext cx="4733566" cy="822960"/>
          </a:xfrm>
          <a:prstGeom prst="rect">
            <a:avLst/>
          </a:prstGeom>
          <a:solidFill>
            <a:schemeClr val="accent3">
              <a:lumMod val="75000"/>
            </a:schemeClr>
          </a:solidFill>
          <a:ln>
            <a:noFill/>
          </a:ln>
        </p:spPr>
        <p:txBody>
          <a:bodyPr lIns="91440" rIns="91440"/>
          <a:lstStyle/>
          <a:p>
            <a:r>
              <a:rPr lang="en-US" sz="2400" b="0">
                <a:solidFill>
                  <a:schemeClr val="bg1"/>
                </a:solidFill>
              </a:rPr>
              <a:t>Establish a network of support</a:t>
            </a:r>
          </a:p>
        </p:txBody>
      </p:sp>
      <p:sp>
        <p:nvSpPr>
          <p:cNvPr id="7" name="Content Placeholder 6">
            <a:extLst>
              <a:ext uri="{FF2B5EF4-FFF2-40B4-BE49-F238E27FC236}">
                <a16:creationId xmlns:a16="http://schemas.microsoft.com/office/drawing/2014/main" id="{133D9BA5-9F7C-3E2F-6C4C-6151FE56094E}"/>
              </a:ext>
            </a:extLst>
          </p:cNvPr>
          <p:cNvSpPr>
            <a:spLocks noGrp="1"/>
          </p:cNvSpPr>
          <p:nvPr>
            <p:ph sz="quarter" idx="13"/>
          </p:nvPr>
        </p:nvSpPr>
        <p:spPr>
          <a:xfrm>
            <a:off x="6785811" y="2998964"/>
            <a:ext cx="4733566" cy="822960"/>
          </a:xfrm>
          <a:prstGeom prst="rect">
            <a:avLst/>
          </a:prstGeom>
          <a:solidFill>
            <a:schemeClr val="accent1"/>
          </a:solidFill>
          <a:ln>
            <a:noFill/>
          </a:ln>
        </p:spPr>
        <p:txBody>
          <a:bodyPr lIns="365760" rIns="365760"/>
          <a:lstStyle/>
          <a:p>
            <a:r>
              <a:rPr lang="en-US" sz="2400" b="0">
                <a:solidFill>
                  <a:schemeClr val="bg1"/>
                </a:solidFill>
              </a:rPr>
              <a:t>Collaborate with other helping professionals</a:t>
            </a:r>
          </a:p>
        </p:txBody>
      </p:sp>
      <p:sp>
        <p:nvSpPr>
          <p:cNvPr id="8" name="Content Placeholder 7">
            <a:extLst>
              <a:ext uri="{FF2B5EF4-FFF2-40B4-BE49-F238E27FC236}">
                <a16:creationId xmlns:a16="http://schemas.microsoft.com/office/drawing/2014/main" id="{FF05BDA4-679B-7B75-E42D-3C7616393B85}"/>
              </a:ext>
            </a:extLst>
          </p:cNvPr>
          <p:cNvSpPr>
            <a:spLocks noGrp="1"/>
          </p:cNvSpPr>
          <p:nvPr>
            <p:ph sz="quarter" idx="14"/>
          </p:nvPr>
        </p:nvSpPr>
        <p:spPr>
          <a:xfrm>
            <a:off x="6785811" y="4065976"/>
            <a:ext cx="4733566" cy="822960"/>
          </a:xfrm>
          <a:prstGeom prst="rect">
            <a:avLst/>
          </a:prstGeom>
          <a:solidFill>
            <a:schemeClr val="accent4">
              <a:lumMod val="75000"/>
            </a:schemeClr>
          </a:solidFill>
          <a:ln>
            <a:noFill/>
          </a:ln>
        </p:spPr>
        <p:txBody>
          <a:bodyPr lIns="182880" rIns="182880"/>
          <a:lstStyle/>
          <a:p>
            <a:r>
              <a:rPr lang="en-US" sz="2400" b="0">
                <a:solidFill>
                  <a:schemeClr val="bg1"/>
                </a:solidFill>
              </a:rPr>
              <a:t>Incorporate the parent’s recovery management plan</a:t>
            </a:r>
          </a:p>
        </p:txBody>
      </p:sp>
      <p:sp>
        <p:nvSpPr>
          <p:cNvPr id="9" name="Content Placeholder 8">
            <a:extLst>
              <a:ext uri="{FF2B5EF4-FFF2-40B4-BE49-F238E27FC236}">
                <a16:creationId xmlns:a16="http://schemas.microsoft.com/office/drawing/2014/main" id="{2187FBF1-7223-0CED-11E2-6D20BDD853C9}"/>
              </a:ext>
            </a:extLst>
          </p:cNvPr>
          <p:cNvSpPr>
            <a:spLocks noGrp="1"/>
          </p:cNvSpPr>
          <p:nvPr>
            <p:ph sz="quarter" idx="15"/>
          </p:nvPr>
        </p:nvSpPr>
        <p:spPr>
          <a:xfrm>
            <a:off x="6785811" y="5131330"/>
            <a:ext cx="4733566" cy="822960"/>
          </a:xfrm>
          <a:prstGeom prst="rect">
            <a:avLst/>
          </a:prstGeom>
          <a:solidFill>
            <a:schemeClr val="accent5"/>
          </a:solidFill>
          <a:ln>
            <a:noFill/>
          </a:ln>
        </p:spPr>
        <p:txBody>
          <a:bodyPr lIns="91440" rIns="91440"/>
          <a:lstStyle/>
          <a:p>
            <a:r>
              <a:rPr lang="en-US" sz="2400" b="0">
                <a:solidFill>
                  <a:schemeClr val="bg1"/>
                </a:solidFill>
              </a:rPr>
              <a:t>Engage children in the planning process when age appropriate</a:t>
            </a:r>
          </a:p>
        </p:txBody>
      </p:sp>
      <p:sp>
        <p:nvSpPr>
          <p:cNvPr id="13" name="Rectangle 12">
            <a:extLst>
              <a:ext uri="{FF2B5EF4-FFF2-40B4-BE49-F238E27FC236}">
                <a16:creationId xmlns:a16="http://schemas.microsoft.com/office/drawing/2014/main" id="{94149742-37E6-EBDE-14A0-38B87D334569}"/>
              </a:ext>
              <a:ext uri="{C183D7F6-B498-43B3-948B-1728B52AA6E4}">
                <adec:decorative xmlns:adec="http://schemas.microsoft.com/office/drawing/2017/decorative" val="1"/>
              </a:ext>
            </a:extLst>
          </p:cNvPr>
          <p:cNvSpPr/>
          <p:nvPr/>
        </p:nvSpPr>
        <p:spPr>
          <a:xfrm>
            <a:off x="5981077" y="849994"/>
            <a:ext cx="5563745" cy="839564"/>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2FDD038-EF4F-FAF9-F5F6-AFE41582234E}"/>
              </a:ext>
              <a:ext uri="{C183D7F6-B498-43B3-948B-1728B52AA6E4}">
                <adec:decorative xmlns:adec="http://schemas.microsoft.com/office/drawing/2017/decorative" val="1"/>
              </a:ext>
            </a:extLst>
          </p:cNvPr>
          <p:cNvSpPr/>
          <p:nvPr/>
        </p:nvSpPr>
        <p:spPr>
          <a:xfrm>
            <a:off x="5981077" y="1932781"/>
            <a:ext cx="5563745" cy="839564"/>
          </a:xfrm>
          <a:prstGeom prst="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7E6110-00C6-EE65-E6D6-7BB5D5E0E870}"/>
              </a:ext>
              <a:ext uri="{C183D7F6-B498-43B3-948B-1728B52AA6E4}">
                <adec:decorative xmlns:adec="http://schemas.microsoft.com/office/drawing/2017/decorative" val="1"/>
              </a:ext>
            </a:extLst>
          </p:cNvPr>
          <p:cNvSpPr/>
          <p:nvPr/>
        </p:nvSpPr>
        <p:spPr>
          <a:xfrm>
            <a:off x="5981077" y="2990557"/>
            <a:ext cx="5563745" cy="839564"/>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6F975E-CA0D-7655-F4F1-7BDCA5AEFFFF}"/>
              </a:ext>
              <a:ext uri="{C183D7F6-B498-43B3-948B-1728B52AA6E4}">
                <adec:decorative xmlns:adec="http://schemas.microsoft.com/office/drawing/2017/decorative" val="1"/>
              </a:ext>
            </a:extLst>
          </p:cNvPr>
          <p:cNvSpPr/>
          <p:nvPr/>
        </p:nvSpPr>
        <p:spPr>
          <a:xfrm>
            <a:off x="5981076" y="4048333"/>
            <a:ext cx="5563745" cy="839564"/>
          </a:xfrm>
          <a:prstGeom prst="rect">
            <a:avLst/>
          </a:prstGeom>
          <a:noFill/>
          <a:ln w="762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9FA38C4-7F01-22EC-FF17-41899A877AA4}"/>
              </a:ext>
              <a:ext uri="{C183D7F6-B498-43B3-948B-1728B52AA6E4}">
                <adec:decorative xmlns:adec="http://schemas.microsoft.com/office/drawing/2017/decorative" val="1"/>
              </a:ext>
            </a:extLst>
          </p:cNvPr>
          <p:cNvSpPr/>
          <p:nvPr/>
        </p:nvSpPr>
        <p:spPr>
          <a:xfrm>
            <a:off x="5981076" y="5097912"/>
            <a:ext cx="5563745" cy="839564"/>
          </a:xfrm>
          <a:prstGeom prst="rect">
            <a:avLst/>
          </a:prstGeom>
          <a:no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C6C027A0-543A-CD1D-779D-3548E7831B1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60365" y="948653"/>
            <a:ext cx="625642" cy="625642"/>
          </a:xfrm>
          <a:prstGeom prst="rect">
            <a:avLst/>
          </a:prstGeom>
        </p:spPr>
      </p:pic>
      <p:pic>
        <p:nvPicPr>
          <p:cNvPr id="22" name="Graphic 21">
            <a:extLst>
              <a:ext uri="{FF2B5EF4-FFF2-40B4-BE49-F238E27FC236}">
                <a16:creationId xmlns:a16="http://schemas.microsoft.com/office/drawing/2014/main" id="{380F52A9-B1CE-F624-A689-C300F5AAB3C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3089" y="2039742"/>
            <a:ext cx="625642" cy="625642"/>
          </a:xfrm>
          <a:prstGeom prst="rect">
            <a:avLst/>
          </a:prstGeom>
        </p:spPr>
      </p:pic>
      <p:pic>
        <p:nvPicPr>
          <p:cNvPr id="23" name="Graphic 22">
            <a:extLst>
              <a:ext uri="{FF2B5EF4-FFF2-40B4-BE49-F238E27FC236}">
                <a16:creationId xmlns:a16="http://schemas.microsoft.com/office/drawing/2014/main" id="{5877DC41-8435-BC9B-78DC-1AD42297A86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11570" y="3116179"/>
            <a:ext cx="625642" cy="625642"/>
          </a:xfrm>
          <a:prstGeom prst="rect">
            <a:avLst/>
          </a:prstGeom>
        </p:spPr>
      </p:pic>
      <p:pic>
        <p:nvPicPr>
          <p:cNvPr id="24" name="Graphic 23">
            <a:extLst>
              <a:ext uri="{FF2B5EF4-FFF2-40B4-BE49-F238E27FC236}">
                <a16:creationId xmlns:a16="http://schemas.microsoft.com/office/drawing/2014/main" id="{75FFC9DC-E664-852F-8299-2E60CE05773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1570" y="4151195"/>
            <a:ext cx="625642" cy="625642"/>
          </a:xfrm>
          <a:prstGeom prst="rect">
            <a:avLst/>
          </a:prstGeom>
        </p:spPr>
      </p:pic>
      <p:pic>
        <p:nvPicPr>
          <p:cNvPr id="25" name="Graphic 24">
            <a:extLst>
              <a:ext uri="{FF2B5EF4-FFF2-40B4-BE49-F238E27FC236}">
                <a16:creationId xmlns:a16="http://schemas.microsoft.com/office/drawing/2014/main" id="{9CA02CBA-2DC0-46D7-FFB2-F73F7A3C273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11570" y="5229989"/>
            <a:ext cx="625642" cy="625642"/>
          </a:xfrm>
          <a:prstGeom prst="rect">
            <a:avLst/>
          </a:prstGeom>
        </p:spPr>
      </p:pic>
    </p:spTree>
    <p:extLst>
      <p:ext uri="{BB962C8B-B14F-4D97-AF65-F5344CB8AC3E}">
        <p14:creationId xmlns:p14="http://schemas.microsoft.com/office/powerpoint/2010/main" val="3859100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9B710E0F-3F7B-A119-C6CA-937B227C9E9D}"/>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3B10414-8DBC-7A00-958E-F2DE8C354274}"/>
              </a:ext>
            </a:extLst>
          </p:cNvPr>
          <p:cNvSpPr>
            <a:spLocks noGrp="1"/>
          </p:cNvSpPr>
          <p:nvPr>
            <p:ph type="title"/>
          </p:nvPr>
        </p:nvSpPr>
        <p:spPr>
          <a:xfrm>
            <a:off x="300304" y="577516"/>
            <a:ext cx="3766365" cy="5715001"/>
          </a:xfrm>
          <a:prstGeom prst="rect">
            <a:avLst/>
          </a:prstGeom>
          <a:solidFill>
            <a:schemeClr val="tx1">
              <a:alpha val="22000"/>
            </a:schemeClr>
          </a:solidFill>
          <a:ln>
            <a:noFill/>
          </a:ln>
          <a:effectLst/>
        </p:spPr>
        <p:txBody>
          <a:bodyPr vert="horz" lIns="91440" tIns="45720" rIns="91440" bIns="45720" rtlCol="0" anchor="ctr">
            <a:normAutofit/>
          </a:bodyPr>
          <a:lstStyle/>
          <a:p>
            <a:pPr algn="l"/>
            <a:r>
              <a:rPr lang="en-US" dirty="0">
                <a:solidFill>
                  <a:schemeClr val="bg1"/>
                </a:solidFill>
                <a:latin typeface="+mj-lt"/>
                <a:cs typeface="+mj-cs"/>
              </a:rPr>
              <a:t>Determining Family Readiness for Case Closure</a:t>
            </a:r>
          </a:p>
        </p:txBody>
      </p:sp>
      <p:pic>
        <p:nvPicPr>
          <p:cNvPr id="2" name="Picture Placeholder 10">
            <a:extLst>
              <a:ext uri="{FF2B5EF4-FFF2-40B4-BE49-F238E27FC236}">
                <a16:creationId xmlns:a16="http://schemas.microsoft.com/office/drawing/2014/main" id="{B6654AE8-C38F-73C4-4EDF-F73CC83EDA4C}"/>
              </a:ext>
              <a:ext uri="{C183D7F6-B498-43B3-948B-1728B52AA6E4}">
                <adec:decorative xmlns:adec="http://schemas.microsoft.com/office/drawing/2017/decorative" val="1"/>
              </a:ext>
            </a:extLst>
          </p:cNvPr>
          <p:cNvPicPr>
            <a:picLocks noChangeAspect="1"/>
          </p:cNvPicPr>
          <p:nvPr/>
        </p:nvPicPr>
        <p:blipFill rotWithShape="1">
          <a:blip r:embed="rId3"/>
          <a:srcRect l="6974" t="1076" r="8846" b="7390"/>
          <a:stretch/>
        </p:blipFill>
        <p:spPr>
          <a:xfrm>
            <a:off x="3727263" y="669279"/>
            <a:ext cx="8138636" cy="5519443"/>
          </a:xfrm>
          <a:prstGeom prst="rect">
            <a:avLst/>
          </a:prstGeom>
          <a:solidFill>
            <a:srgbClr val="FFFFFF">
              <a:shade val="85000"/>
            </a:srgbClr>
          </a:solidFill>
          <a:ln w="1905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336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825C8971-72B7-37F1-CFD9-8EEEE3EF52E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B1E455-1262-3DAE-E8C3-E775F7C36A34}"/>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The Role of Peer Support in Case Planning &amp; Successful Case Closure </a:t>
            </a:r>
          </a:p>
        </p:txBody>
      </p:sp>
      <p:sp>
        <p:nvSpPr>
          <p:cNvPr id="5" name="Subtitle 4">
            <a:extLst>
              <a:ext uri="{FF2B5EF4-FFF2-40B4-BE49-F238E27FC236}">
                <a16:creationId xmlns:a16="http://schemas.microsoft.com/office/drawing/2014/main" id="{96AC9132-FA64-061C-17F4-45854C8254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a:hlinkClick r:id="rId3"/>
              </a:rPr>
              <a:t>Video by Children and Family Futures</a:t>
            </a:r>
            <a:endParaRPr lang="en-US"/>
          </a:p>
        </p:txBody>
      </p:sp>
    </p:spTree>
    <p:extLst>
      <p:ext uri="{BB962C8B-B14F-4D97-AF65-F5344CB8AC3E}">
        <p14:creationId xmlns:p14="http://schemas.microsoft.com/office/powerpoint/2010/main" val="3572909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DC68A7-45F6-E3B7-B552-258339344410}"/>
              </a:ext>
            </a:extLst>
          </p:cNvPr>
          <p:cNvSpPr>
            <a:spLocks noGrp="1"/>
          </p:cNvSpPr>
          <p:nvPr>
            <p:ph type="title"/>
          </p:nvPr>
        </p:nvSpPr>
        <p:spPr>
          <a:xfrm>
            <a:off x="1280160" y="1656428"/>
            <a:ext cx="5120640" cy="1325563"/>
          </a:xfrm>
        </p:spPr>
        <p:txBody>
          <a:bodyPr/>
          <a:lstStyle/>
          <a:p>
            <a:r>
              <a:rPr lang="en-US" dirty="0"/>
              <a:t>Contact the NCSACW TTA Program</a:t>
            </a:r>
          </a:p>
        </p:txBody>
      </p:sp>
      <p:sp>
        <p:nvSpPr>
          <p:cNvPr id="2" name="Content Placeholder 1">
            <a:extLst>
              <a:ext uri="{FF2B5EF4-FFF2-40B4-BE49-F238E27FC236}">
                <a16:creationId xmlns:a16="http://schemas.microsoft.com/office/drawing/2014/main" id="{CD13BC74-F621-5FDF-3B39-3D06EED3D875}"/>
              </a:ext>
            </a:extLst>
          </p:cNvPr>
          <p:cNvSpPr>
            <a:spLocks noGrp="1"/>
          </p:cNvSpPr>
          <p:nvPr>
            <p:ph sz="quarter" idx="14"/>
          </p:nvPr>
        </p:nvSpPr>
        <p:spPr>
          <a:xfrm>
            <a:off x="1280160" y="3429000"/>
            <a:ext cx="4626864" cy="2395538"/>
          </a:xfrm>
        </p:spPr>
        <p:txBody>
          <a:bodyPr/>
          <a:lstStyle/>
          <a:p>
            <a:r>
              <a:rPr lang="en-US"/>
              <a:t>Connect with programs that are developing tools and implementing practices and protocols to support their collaborative</a:t>
            </a:r>
          </a:p>
          <a:p>
            <a:r>
              <a:rPr lang="en-US"/>
              <a:t>Training and technical assistance to support collaboration and systems change</a:t>
            </a:r>
          </a:p>
        </p:txBody>
      </p:sp>
      <p:sp>
        <p:nvSpPr>
          <p:cNvPr id="3" name="Content Placeholder 2">
            <a:extLst>
              <a:ext uri="{FF2B5EF4-FFF2-40B4-BE49-F238E27FC236}">
                <a16:creationId xmlns:a16="http://schemas.microsoft.com/office/drawing/2014/main" id="{707DAAD8-7246-B696-FCE2-E8204F1FB12C}"/>
              </a:ext>
            </a:extLst>
          </p:cNvPr>
          <p:cNvSpPr>
            <a:spLocks noGrp="1"/>
          </p:cNvSpPr>
          <p:nvPr>
            <p:ph sz="quarter" idx="16"/>
          </p:nvPr>
        </p:nvSpPr>
        <p:spPr>
          <a:xfrm>
            <a:off x="8128000" y="4558128"/>
            <a:ext cx="3543300" cy="304800"/>
          </a:xfrm>
        </p:spPr>
        <p:txBody>
          <a:bodyPr/>
          <a:lstStyle/>
          <a:p>
            <a:r>
              <a:rPr lang="en-US"/>
              <a:t>https://</a:t>
            </a:r>
            <a:r>
              <a:rPr lang="en-US" err="1"/>
              <a:t>ncsacw.acf.hhs.gov</a:t>
            </a:r>
            <a:r>
              <a:rPr lang="en-US"/>
              <a:t>/</a:t>
            </a:r>
          </a:p>
        </p:txBody>
      </p:sp>
      <p:sp>
        <p:nvSpPr>
          <p:cNvPr id="4" name="Content Placeholder 3">
            <a:extLst>
              <a:ext uri="{FF2B5EF4-FFF2-40B4-BE49-F238E27FC236}">
                <a16:creationId xmlns:a16="http://schemas.microsoft.com/office/drawing/2014/main" id="{B9D88CBA-02AC-059B-223A-BFFD0FC2F867}"/>
              </a:ext>
            </a:extLst>
          </p:cNvPr>
          <p:cNvSpPr>
            <a:spLocks noGrp="1"/>
          </p:cNvSpPr>
          <p:nvPr>
            <p:ph sz="quarter" idx="17"/>
          </p:nvPr>
        </p:nvSpPr>
        <p:spPr>
          <a:xfrm>
            <a:off x="8140700" y="5035966"/>
            <a:ext cx="3556000" cy="301752"/>
          </a:xfrm>
        </p:spPr>
        <p:txBody>
          <a:bodyPr/>
          <a:lstStyle/>
          <a:p>
            <a:r>
              <a:rPr lang="en-US" err="1"/>
              <a:t>ncsacw@cffutures.org</a:t>
            </a:r>
            <a:endParaRPr lang="en-US"/>
          </a:p>
        </p:txBody>
      </p:sp>
      <p:sp>
        <p:nvSpPr>
          <p:cNvPr id="5" name="Content Placeholder 4">
            <a:extLst>
              <a:ext uri="{FF2B5EF4-FFF2-40B4-BE49-F238E27FC236}">
                <a16:creationId xmlns:a16="http://schemas.microsoft.com/office/drawing/2014/main" id="{9AD522EC-BC0B-725A-537F-05CEEDFD5CF9}"/>
              </a:ext>
            </a:extLst>
          </p:cNvPr>
          <p:cNvSpPr>
            <a:spLocks noGrp="1"/>
          </p:cNvSpPr>
          <p:nvPr>
            <p:ph sz="quarter" idx="18"/>
          </p:nvPr>
        </p:nvSpPr>
        <p:spPr>
          <a:xfrm>
            <a:off x="8128000" y="5497098"/>
            <a:ext cx="3543300" cy="301752"/>
          </a:xfrm>
        </p:spPr>
        <p:txBody>
          <a:bodyPr/>
          <a:lstStyle/>
          <a:p>
            <a:r>
              <a:rPr lang="en-US"/>
              <a:t>Toll-Free @ 1-866-493-2758</a:t>
            </a:r>
          </a:p>
        </p:txBody>
      </p:sp>
    </p:spTree>
    <p:extLst>
      <p:ext uri="{BB962C8B-B14F-4D97-AF65-F5344CB8AC3E}">
        <p14:creationId xmlns:p14="http://schemas.microsoft.com/office/powerpoint/2010/main" val="3932450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7FF902-92BE-59FE-D34C-91321E686309}"/>
              </a:ext>
            </a:extLst>
          </p:cNvPr>
          <p:cNvSpPr>
            <a:spLocks noGrp="1"/>
          </p:cNvSpPr>
          <p:nvPr>
            <p:ph type="ctrTitle"/>
          </p:nvPr>
        </p:nvSpPr>
        <p:spPr/>
        <p:txBody>
          <a:bodyPr/>
          <a:lstStyle/>
          <a:p>
            <a:r>
              <a:rPr lang="en-US" dirty="0">
                <a:solidFill>
                  <a:prstClr val="white"/>
                </a:solidFill>
                <a:latin typeface="Arial" panose="020B0604020202020204"/>
              </a:rPr>
              <a:t>References</a:t>
            </a:r>
            <a:endParaRPr lang="en-US" dirty="0"/>
          </a:p>
        </p:txBody>
      </p:sp>
      <p:cxnSp>
        <p:nvCxnSpPr>
          <p:cNvPr id="7" name="Straight Connector 6">
            <a:extLst>
              <a:ext uri="{C183D7F6-B498-43B3-948B-1728B52AA6E4}">
                <adec:decorative xmlns:adec="http://schemas.microsoft.com/office/drawing/2017/decorative" val="1"/>
              </a:ext>
            </a:extLst>
          </p:cNvPr>
          <p:cNvCxnSpPr/>
          <p:nvPr/>
        </p:nvCxnSpPr>
        <p:spPr>
          <a:xfrm flipH="1">
            <a:off x="33149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315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C91D6E60-5068-B964-8B63-9A04E654A50A}"/>
              </a:ext>
              <a:ext uri="{C183D7F6-B498-43B3-948B-1728B52AA6E4}">
                <adec:decorative xmlns:adec="http://schemas.microsoft.com/office/drawing/2017/decorative" val="1"/>
              </a:ext>
            </a:extLst>
          </p:cNvPr>
          <p:cNvPicPr>
            <a:picLocks noChangeAspect="1"/>
          </p:cNvPicPr>
          <p:nvPr/>
        </p:nvPicPr>
        <p:blipFill>
          <a:blip r:embed="rId3"/>
          <a:srcRect l="7744" r="7744"/>
          <a:stretch/>
        </p:blipFill>
        <p:spPr>
          <a:xfrm>
            <a:off x="3523488" y="10"/>
            <a:ext cx="8668512" cy="6857990"/>
          </a:xfrm>
          <a:prstGeom prst="rect">
            <a:avLst/>
          </a:prstGeom>
        </p:spPr>
      </p:pic>
      <p:sp>
        <p:nvSpPr>
          <p:cNvPr id="23" name="Rectangle 2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65D0E07-8EE0-1E63-A07B-3E7C1E6E201B}"/>
              </a:ext>
            </a:extLst>
          </p:cNvPr>
          <p:cNvSpPr>
            <a:spLocks noGrp="1"/>
          </p:cNvSpPr>
          <p:nvPr>
            <p:ph type="title"/>
          </p:nvPr>
        </p:nvSpPr>
        <p:spPr>
          <a:xfrm>
            <a:off x="556653" y="1212834"/>
            <a:ext cx="3826391" cy="3204134"/>
          </a:xfrm>
          <a:noFill/>
          <a:ln>
            <a:noFill/>
          </a:ln>
        </p:spPr>
        <p:txBody>
          <a:bodyPr vert="horz" lIns="0" tIns="45720" rIns="91440" bIns="45720" rtlCol="0" anchor="b">
            <a:normAutofit/>
          </a:bodyPr>
          <a:lstStyle/>
          <a:p>
            <a:pPr algn="l"/>
            <a:r>
              <a:rPr lang="en-US" sz="4800" dirty="0">
                <a:solidFill>
                  <a:schemeClr val="tx1"/>
                </a:solidFill>
                <a:latin typeface="+mj-lt"/>
                <a:cs typeface="+mj-cs"/>
              </a:rPr>
              <a:t>Assessing for </a:t>
            </a:r>
            <a:br>
              <a:rPr lang="en-US" sz="4800" dirty="0">
                <a:solidFill>
                  <a:schemeClr val="tx1"/>
                </a:solidFill>
                <a:latin typeface="+mj-lt"/>
                <a:cs typeface="+mj-cs"/>
              </a:rPr>
            </a:br>
            <a:r>
              <a:rPr lang="en-US" sz="4800" dirty="0">
                <a:solidFill>
                  <a:schemeClr val="tx1"/>
                </a:solidFill>
                <a:latin typeface="+mj-lt"/>
                <a:cs typeface="+mj-cs"/>
              </a:rPr>
              <a:t>Safety, Risk &amp; Protective Capacities</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D09C9E5-CBF1-7951-BD2D-536A7ED4329F}"/>
              </a:ext>
              <a:ext uri="{C183D7F6-B498-43B3-948B-1728B52AA6E4}">
                <adec:decorative xmlns:adec="http://schemas.microsoft.com/office/drawing/2017/decorative" val="1"/>
              </a:ext>
            </a:extLst>
          </p:cNvPr>
          <p:cNvSpPr/>
          <p:nvPr/>
        </p:nvSpPr>
        <p:spPr>
          <a:xfrm>
            <a:off x="336176" y="510988"/>
            <a:ext cx="981636" cy="3909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36184874"/>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B82159-07E6-4C4C-86E0-D2CA93AEE03B}"/>
              </a:ext>
            </a:extLst>
          </p:cNvPr>
          <p:cNvSpPr>
            <a:spLocks noGrp="1"/>
          </p:cNvSpPr>
          <p:nvPr>
            <p:ph type="title"/>
          </p:nvPr>
        </p:nvSpPr>
        <p:spPr/>
        <p:txBody>
          <a:bodyPr/>
          <a:lstStyle/>
          <a:p>
            <a:r>
              <a:rPr lang="en-US" dirty="0"/>
              <a:t>References, 1 of 2</a:t>
            </a:r>
          </a:p>
        </p:txBody>
      </p:sp>
      <p:sp>
        <p:nvSpPr>
          <p:cNvPr id="4" name="Content Placeholder 3"/>
          <p:cNvSpPr>
            <a:spLocks noGrp="1"/>
          </p:cNvSpPr>
          <p:nvPr>
            <p:ph idx="1"/>
          </p:nvPr>
        </p:nvSpPr>
        <p:spPr>
          <a:xfrm>
            <a:off x="668741" y="1337481"/>
            <a:ext cx="10904560" cy="5153471"/>
          </a:xfrm>
        </p:spPr>
        <p:txBody>
          <a:bodyPr vert="horz" lIns="91440" tIns="45720" rIns="91440" bIns="45720" rtlCol="0" anchor="t">
            <a:noAutofit/>
          </a:bodyPr>
          <a:lstStyle/>
          <a:p>
            <a:pPr>
              <a:lnSpc>
                <a:spcPct val="100000"/>
              </a:lnSpc>
              <a:spcBef>
                <a:spcPts val="800"/>
              </a:spcBef>
            </a:pPr>
            <a:r>
              <a:rPr lang="en-US" sz="1400">
                <a:ea typeface="Times New Roman" panose="02020603050405020304" pitchFamily="18" charset="0"/>
                <a:cs typeface="Arial"/>
              </a:rPr>
              <a:t>California Social Work Education Center (Ed.). (2018). </a:t>
            </a:r>
            <a:r>
              <a:rPr lang="en-US" sz="1400" i="1">
                <a:ea typeface="Times New Roman" panose="02020603050405020304" pitchFamily="18" charset="0"/>
                <a:cs typeface="Arial"/>
              </a:rPr>
              <a:t>Common core 3.0. 200 level SDM assessment knowledge and skills lab: Trainee guide, California core curricula for child welfare workers. </a:t>
            </a:r>
            <a:r>
              <a:rPr lang="en-US" sz="1400">
                <a:ea typeface="Times New Roman" panose="02020603050405020304" pitchFamily="18" charset="0"/>
                <a:cs typeface="Arial"/>
                <a:hlinkClick r:id="rId3"/>
              </a:rPr>
              <a:t>https://calswec.berkeley.edu/sites/default/files/200_level_assessment_trainee_guide.12.31.2018.pdf</a:t>
            </a:r>
            <a:endParaRPr lang="en-US" sz="1400" kern="100">
              <a:effectLst/>
              <a:ea typeface="Aptos" panose="020B0004020202020204" pitchFamily="34" charset="0"/>
              <a:cs typeface="Segoe UI" panose="020B0502040204020203" pitchFamily="34" charset="0"/>
            </a:endParaRPr>
          </a:p>
          <a:p>
            <a:pPr>
              <a:lnSpc>
                <a:spcPct val="100000"/>
              </a:lnSpc>
              <a:spcBef>
                <a:spcPts val="800"/>
              </a:spcBef>
            </a:pPr>
            <a:r>
              <a:rPr lang="en-US" sz="1400" kern="100">
                <a:effectLst/>
                <a:ea typeface="Aptos" panose="020B0004020202020204" pitchFamily="34" charset="0"/>
                <a:cs typeface="Segoe UI" panose="020B0502040204020203" pitchFamily="34" charset="0"/>
              </a:rPr>
              <a:t>Capacity Building Center for States. (2016). </a:t>
            </a:r>
            <a:r>
              <a:rPr lang="en-US" sz="1400" i="1" kern="100">
                <a:effectLst/>
                <a:ea typeface="Aptos" panose="020B0004020202020204" pitchFamily="34" charset="0"/>
                <a:cs typeface="Segoe UI" panose="020B0502040204020203" pitchFamily="34" charset="0"/>
              </a:rPr>
              <a:t>Protective factors and protective capacities: Common ground for protecting children and strengthening families</a:t>
            </a:r>
            <a:r>
              <a:rPr lang="en-US" sz="1400" kern="100">
                <a:effectLst/>
                <a:ea typeface="Aptos" panose="020B0004020202020204" pitchFamily="34" charset="0"/>
                <a:cs typeface="Segoe UI" panose="020B0502040204020203" pitchFamily="34" charset="0"/>
              </a:rPr>
              <a:t> [infographic]. Children’s Bureau, Administration for Children and Families, U.S. Department of Health and Human Services. </a:t>
            </a:r>
            <a:r>
              <a:rPr lang="en-US" sz="1400" u="sng" kern="100">
                <a:solidFill>
                  <a:srgbClr val="467886"/>
                </a:solidFill>
                <a:effectLst/>
                <a:ea typeface="Aptos" panose="020B0004020202020204" pitchFamily="34" charset="0"/>
                <a:cs typeface="Segoe UI" panose="020B0502040204020203" pitchFamily="34" charset="0"/>
                <a:hlinkClick r:id="rId4"/>
              </a:rPr>
              <a:t>https://capacity.childwelfare.gov/states/resources/protecting-children-strengthening-families-infographic</a:t>
            </a:r>
            <a:r>
              <a:rPr lang="en-US" sz="1400" kern="100">
                <a:effectLst/>
                <a:ea typeface="Aptos" panose="020B0004020202020204" pitchFamily="34" charset="0"/>
                <a:cs typeface="Segoe UI" panose="020B0502040204020203" pitchFamily="34" charset="0"/>
              </a:rPr>
              <a:t> </a:t>
            </a:r>
            <a:endParaRPr lang="en-US" sz="1400">
              <a:ea typeface="Times New Roman" panose="02020603050405020304" pitchFamily="18" charset="0"/>
              <a:cs typeface="Arial"/>
            </a:endParaRPr>
          </a:p>
          <a:p>
            <a:pPr>
              <a:lnSpc>
                <a:spcPct val="100000"/>
              </a:lnSpc>
              <a:spcBef>
                <a:spcPts val="800"/>
              </a:spcBef>
            </a:pPr>
            <a:r>
              <a:rPr lang="en-US" sz="1400" b="0" i="0">
                <a:solidFill>
                  <a:srgbClr val="000000"/>
                </a:solidFill>
                <a:effectLst/>
              </a:rPr>
              <a:t>Center for Children and Family Futures. (2023).</a:t>
            </a:r>
            <a:r>
              <a:rPr lang="en-US" sz="1400" b="0" i="1">
                <a:solidFill>
                  <a:srgbClr val="000000"/>
                </a:solidFill>
                <a:effectLst/>
              </a:rPr>
              <a:t> Analyses of the 2021 Adoption and Foster Care Analysis and Reporting System from the National Data Archive on Child Abuse and Neglect </a:t>
            </a:r>
            <a:r>
              <a:rPr lang="en-US" sz="1400" b="0" i="0">
                <a:solidFill>
                  <a:srgbClr val="000000"/>
                </a:solidFill>
                <a:effectLst/>
              </a:rPr>
              <a:t>(file number 274) [Data set]. NDACAN. </a:t>
            </a:r>
            <a:r>
              <a:rPr lang="en-US" sz="1400" b="0" i="0">
                <a:solidFill>
                  <a:srgbClr val="000000"/>
                </a:solidFill>
                <a:effectLst/>
                <a:hlinkClick r:id="rId5"/>
              </a:rPr>
              <a:t>https://www.ndacan.acf.hhs.gov/</a:t>
            </a:r>
            <a:r>
              <a:rPr lang="en-US" sz="1400" b="0" i="0">
                <a:solidFill>
                  <a:srgbClr val="000000"/>
                </a:solidFill>
                <a:effectLst/>
              </a:rPr>
              <a:t> </a:t>
            </a:r>
          </a:p>
          <a:p>
            <a:pPr>
              <a:lnSpc>
                <a:spcPct val="100000"/>
              </a:lnSpc>
              <a:spcBef>
                <a:spcPts val="800"/>
              </a:spcBef>
            </a:pPr>
            <a:r>
              <a:rPr lang="en-US" sz="1400" kern="100">
                <a:effectLst/>
                <a:ea typeface="Aptos" panose="020B0004020202020204" pitchFamily="34" charset="0"/>
                <a:cs typeface="Segoe UI" panose="020B0502040204020203" pitchFamily="34" charset="0"/>
              </a:rPr>
              <a:t>Center for the Study of Social Policy. (n.d.). </a:t>
            </a:r>
            <a:r>
              <a:rPr lang="en-US" sz="1400" i="1" kern="100">
                <a:effectLst/>
                <a:ea typeface="Aptos" panose="020B0004020202020204" pitchFamily="34" charset="0"/>
                <a:cs typeface="Segoe UI" panose="020B0502040204020203" pitchFamily="34" charset="0"/>
              </a:rPr>
              <a:t>Making the link:</a:t>
            </a:r>
            <a:r>
              <a:rPr lang="en-US" sz="1400" kern="100">
                <a:effectLst/>
                <a:ea typeface="Aptos" panose="020B0004020202020204" pitchFamily="34" charset="0"/>
                <a:cs typeface="Segoe UI" panose="020B0502040204020203" pitchFamily="34" charset="0"/>
              </a:rPr>
              <a:t> </a:t>
            </a:r>
            <a:r>
              <a:rPr lang="en-US" sz="1400" i="1" kern="100">
                <a:effectLst/>
                <a:ea typeface="Aptos" panose="020B0004020202020204" pitchFamily="34" charset="0"/>
                <a:cs typeface="Segoe UI" panose="020B0502040204020203" pitchFamily="34" charset="0"/>
              </a:rPr>
              <a:t>Safety organized practice. </a:t>
            </a:r>
            <a:r>
              <a:rPr lang="pt-BR" sz="1400" u="sng" kern="100">
                <a:solidFill>
                  <a:srgbClr val="467886"/>
                </a:solidFill>
                <a:effectLst/>
                <a:ea typeface="Aptos" panose="020B0004020202020204" pitchFamily="34" charset="0"/>
                <a:cs typeface="Segoe UI" panose="020B0502040204020203" pitchFamily="34" charset="0"/>
                <a:hlinkClick r:id="rId6"/>
              </a:rPr>
              <a:t>https://cssp.org/wp-content/uploads/2018/10/Making-the-Link_SOP.pdf</a:t>
            </a:r>
            <a:r>
              <a:rPr lang="en-US" sz="1400" kern="100">
                <a:effectLst/>
                <a:ea typeface="Aptos" panose="020B0004020202020204" pitchFamily="34" charset="0"/>
                <a:cs typeface="Segoe UI" panose="020B0502040204020203" pitchFamily="34" charset="0"/>
              </a:rPr>
              <a:t> </a:t>
            </a:r>
            <a:endParaRPr lang="en-US" sz="1400">
              <a:ea typeface="Times New Roman" panose="02020603050405020304" pitchFamily="18" charset="0"/>
            </a:endParaRPr>
          </a:p>
          <a:p>
            <a:pPr>
              <a:lnSpc>
                <a:spcPct val="100000"/>
              </a:lnSpc>
              <a:spcBef>
                <a:spcPts val="800"/>
              </a:spcBef>
            </a:pPr>
            <a:r>
              <a:rPr lang="en-US" sz="1400">
                <a:effectLst/>
                <a:ea typeface="Calibri" panose="020F0502020204030204" pitchFamily="34" charset="0"/>
              </a:rPr>
              <a:t>Child Welfare Information Gateway. (2021). </a:t>
            </a:r>
            <a:r>
              <a:rPr lang="en-US" sz="1400" i="1">
                <a:effectLst/>
                <a:ea typeface="Calibri" panose="020F0502020204030204" pitchFamily="34" charset="0"/>
              </a:rPr>
              <a:t>Parental substance use: A primer for child welfare professionals. </a:t>
            </a:r>
            <a:r>
              <a:rPr lang="en-US" sz="1400">
                <a:effectLst/>
                <a:ea typeface="Calibri" panose="020F0502020204030204" pitchFamily="34" charset="0"/>
              </a:rPr>
              <a:t>U.S. Department of Health and Human Services, Administration for Children and Families, Children's Bureau. </a:t>
            </a:r>
            <a:r>
              <a:rPr lang="en-US" sz="1400">
                <a:effectLst/>
                <a:ea typeface="Calibri" panose="020F0502020204030204" pitchFamily="34" charset="0"/>
                <a:hlinkClick r:id="rId7"/>
              </a:rPr>
              <a:t>https://www.childwelfare.gov/resources/parental-substance-use-primer-child-welfare-professionals</a:t>
            </a:r>
            <a:r>
              <a:rPr lang="en-US" sz="1400">
                <a:ea typeface="Calibri" panose="020F0502020204030204" pitchFamily="34" charset="0"/>
              </a:rPr>
              <a:t> </a:t>
            </a:r>
            <a:endParaRPr lang="en-US" sz="1400">
              <a:effectLst/>
              <a:ea typeface="Times New Roman" panose="02020603050405020304" pitchFamily="18" charset="0"/>
            </a:endParaRPr>
          </a:p>
          <a:p>
            <a:pPr>
              <a:lnSpc>
                <a:spcPct val="100000"/>
              </a:lnSpc>
              <a:spcBef>
                <a:spcPts val="800"/>
              </a:spcBef>
            </a:pPr>
            <a:r>
              <a:rPr lang="en-US" sz="1400">
                <a:effectLst/>
                <a:ea typeface="Times New Roman" panose="02020603050405020304" pitchFamily="18" charset="0"/>
              </a:rPr>
              <a:t>Children’s Bureau. (2020). </a:t>
            </a:r>
            <a:r>
              <a:rPr lang="en-US" sz="1400" i="1">
                <a:effectLst/>
                <a:ea typeface="Times New Roman" panose="02020603050405020304" pitchFamily="18" charset="0"/>
              </a:rPr>
              <a:t>ACYF-CB-IM-20-02. </a:t>
            </a:r>
            <a:r>
              <a:rPr lang="en-US" sz="1400">
                <a:effectLst/>
                <a:ea typeface="Times New Roman" panose="02020603050405020304" pitchFamily="18" charset="0"/>
              </a:rPr>
              <a:t>U.S. Department of Health and Human Services, Administration for Children and Families. </a:t>
            </a:r>
            <a:r>
              <a:rPr lang="en-US" sz="1400" u="sng" kern="100">
                <a:solidFill>
                  <a:srgbClr val="0563C1"/>
                </a:solidFill>
                <a:effectLst/>
                <a:ea typeface="Calibri" panose="020F0502020204030204" pitchFamily="34" charset="0"/>
                <a:cs typeface="Times New Roman" panose="02020603050405020304" pitchFamily="18" charset="0"/>
                <a:hlinkClick r:id="rId8"/>
              </a:rPr>
              <a:t>https://www.acf.hhs.gov/sites/default/files/documents/cb/im2002.pdf</a:t>
            </a:r>
            <a:r>
              <a:rPr lang="en-US" sz="1400" kern="100">
                <a:effectLst/>
                <a:ea typeface="Calibri" panose="020F0502020204030204" pitchFamily="34" charset="0"/>
                <a:cs typeface="Times New Roman" panose="02020603050405020304" pitchFamily="18" charset="0"/>
              </a:rPr>
              <a:t> </a:t>
            </a:r>
            <a:endParaRPr lang="en-US" sz="1400">
              <a:effectLst/>
              <a:ea typeface="Times New Roman" panose="02020603050405020304" pitchFamily="18" charset="0"/>
            </a:endParaRPr>
          </a:p>
          <a:p>
            <a:pPr>
              <a:lnSpc>
                <a:spcPct val="100000"/>
              </a:lnSpc>
              <a:spcBef>
                <a:spcPts val="800"/>
              </a:spcBef>
            </a:pPr>
            <a:r>
              <a:rPr lang="en-US" sz="1400">
                <a:effectLst/>
                <a:ea typeface="Times New Roman" panose="02020603050405020304" pitchFamily="18" charset="0"/>
              </a:rPr>
              <a:t>Evident Change. (n.d.). </a:t>
            </a:r>
            <a:r>
              <a:rPr lang="en-US" sz="1400" i="1">
                <a:effectLst/>
                <a:ea typeface="Times New Roman" panose="02020603050405020304" pitchFamily="18" charset="0"/>
              </a:rPr>
              <a:t>California SDM policy and procedures. </a:t>
            </a:r>
            <a:r>
              <a:rPr lang="en-US" sz="1400">
                <a:effectLst/>
                <a:ea typeface="Times New Roman" panose="02020603050405020304" pitchFamily="18" charset="0"/>
              </a:rPr>
              <a:t>Evident Change: SDM Data. </a:t>
            </a:r>
            <a:r>
              <a:rPr lang="en-US" sz="1400">
                <a:effectLst/>
                <a:ea typeface="Times New Roman" panose="02020603050405020304" pitchFamily="18" charset="0"/>
                <a:hlinkClick r:id="rId9"/>
              </a:rPr>
              <a:t>https://ca.sdmdata.org/Definitions/SA/PP</a:t>
            </a:r>
            <a:endParaRPr lang="en-US" sz="1400">
              <a:effectLst/>
              <a:ea typeface="Times New Roman" panose="02020603050405020304" pitchFamily="18" charset="0"/>
            </a:endParaRPr>
          </a:p>
          <a:p>
            <a:pPr>
              <a:lnSpc>
                <a:spcPct val="100000"/>
              </a:lnSpc>
              <a:spcBef>
                <a:spcPts val="800"/>
              </a:spcBef>
            </a:pPr>
            <a:r>
              <a:rPr lang="en-US" sz="1400">
                <a:effectLst/>
                <a:ea typeface="Times New Roman" panose="02020603050405020304" pitchFamily="18" charset="0"/>
              </a:rPr>
              <a:t>Head Start Early Childhood Learning and Knowledge Center (ECLKC). (2022).</a:t>
            </a:r>
            <a:r>
              <a:rPr lang="en-US" sz="1400" i="1">
                <a:effectLst/>
                <a:ea typeface="Times New Roman" panose="02020603050405020304" pitchFamily="18" charset="0"/>
              </a:rPr>
              <a:t> Tips for keeping children safe: A developmental guide</a:t>
            </a:r>
            <a:r>
              <a:rPr lang="en-US" sz="1400" i="1">
                <a:ea typeface="Times New Roman" panose="02020603050405020304" pitchFamily="18" charset="0"/>
              </a:rPr>
              <a:t>. </a:t>
            </a:r>
            <a:r>
              <a:rPr lang="en-US" sz="1400">
                <a:effectLst/>
                <a:ea typeface="Times New Roman" panose="02020603050405020304" pitchFamily="18" charset="0"/>
              </a:rPr>
              <a:t>U.S Department of Health and Human Services.</a:t>
            </a:r>
            <a:r>
              <a:rPr lang="en-US" sz="1400" i="1">
                <a:ea typeface="Times New Roman" panose="02020603050405020304" pitchFamily="18" charset="0"/>
              </a:rPr>
              <a:t> </a:t>
            </a:r>
            <a:r>
              <a:rPr lang="en-US" sz="1400" u="sng">
                <a:solidFill>
                  <a:srgbClr val="0000FF"/>
                </a:solidFill>
                <a:effectLst/>
                <a:ea typeface="Times New Roman" panose="02020603050405020304" pitchFamily="18" charset="0"/>
                <a:hlinkClick r:id="rId10"/>
              </a:rPr>
              <a:t>https://eclkc.ohs.acf.hhs.gov/safety-practices/article/tips-keeping-children-safe-developmental-guide</a:t>
            </a:r>
            <a:endParaRPr lang="en-US" sz="1400" u="sng">
              <a:solidFill>
                <a:srgbClr val="0000FF"/>
              </a:solidFill>
              <a:effectLst/>
              <a:ea typeface="Times New Roman" panose="02020603050405020304" pitchFamily="18" charset="0"/>
            </a:endParaRPr>
          </a:p>
          <a:p>
            <a:pPr>
              <a:lnSpc>
                <a:spcPct val="100000"/>
              </a:lnSpc>
              <a:spcBef>
                <a:spcPts val="800"/>
              </a:spcBef>
            </a:pPr>
            <a:r>
              <a:rPr lang="en-US" sz="1400">
                <a:effectLst/>
                <a:ea typeface="Calibri"/>
                <a:cs typeface="Calibri"/>
              </a:rPr>
              <a:t>National Center on Substance Abuse and Child Welfare. (n.d.). </a:t>
            </a:r>
            <a:r>
              <a:rPr lang="en-US" sz="1400" i="1">
                <a:effectLst/>
                <a:ea typeface="Calibri"/>
                <a:cs typeface="Calibri"/>
              </a:rPr>
              <a:t>Glossary.</a:t>
            </a:r>
            <a:r>
              <a:rPr lang="en-US" sz="1400">
                <a:effectLst/>
                <a:ea typeface="Calibri"/>
              </a:rPr>
              <a:t> </a:t>
            </a:r>
            <a:r>
              <a:rPr lang="en-US" sz="1400">
                <a:solidFill>
                  <a:srgbClr val="000000"/>
                </a:solidFill>
                <a:ea typeface="Calibri"/>
              </a:rPr>
              <a:t>Administration for Children and Families, Substance Abuse and Mental Health Services Administration</a:t>
            </a:r>
            <a:r>
              <a:rPr lang="en-US" sz="1400" i="1">
                <a:solidFill>
                  <a:srgbClr val="000000"/>
                </a:solidFill>
                <a:ea typeface="Calibri"/>
              </a:rPr>
              <a:t>.</a:t>
            </a:r>
            <a:r>
              <a:rPr lang="en-US" sz="1400">
                <a:solidFill>
                  <a:srgbClr val="000000"/>
                </a:solidFill>
                <a:ea typeface="Calibri"/>
                <a:cs typeface="Calibri"/>
              </a:rPr>
              <a:t> </a:t>
            </a:r>
            <a:r>
              <a:rPr lang="en-US" sz="1400">
                <a:solidFill>
                  <a:srgbClr val="000000"/>
                </a:solidFill>
                <a:effectLst/>
                <a:ea typeface="Calibri"/>
                <a:cs typeface="Segoe UI"/>
                <a:hlinkClick r:id="rId11"/>
              </a:rPr>
              <a:t>https://ncsacw.acf.hhs.gov/files/</a:t>
            </a:r>
            <a:r>
              <a:rPr lang="en-US" sz="1400">
                <a:solidFill>
                  <a:srgbClr val="000000"/>
                </a:solidFill>
                <a:ea typeface="Calibri"/>
                <a:cs typeface="Segoe UI"/>
                <a:hlinkClick r:id="rId11"/>
              </a:rPr>
              <a:t>toolkitpackage</a:t>
            </a:r>
            <a:r>
              <a:rPr lang="en-US" sz="1400">
                <a:solidFill>
                  <a:srgbClr val="000000"/>
                </a:solidFill>
                <a:effectLst/>
                <a:ea typeface="Calibri"/>
                <a:cs typeface="Segoe UI"/>
                <a:hlinkClick r:id="rId11"/>
              </a:rPr>
              <a:t>/</a:t>
            </a:r>
            <a:r>
              <a:rPr lang="en-US" sz="1400">
                <a:solidFill>
                  <a:srgbClr val="000000"/>
                </a:solidFill>
                <a:ea typeface="Calibri"/>
                <a:cs typeface="Segoe UI"/>
                <a:hlinkClick r:id="rId11"/>
              </a:rPr>
              <a:t>misc</a:t>
            </a:r>
            <a:r>
              <a:rPr lang="en-US" sz="1400">
                <a:solidFill>
                  <a:srgbClr val="000000"/>
                </a:solidFill>
                <a:effectLst/>
                <a:ea typeface="Calibri"/>
                <a:cs typeface="Segoe UI"/>
                <a:hlinkClick r:id="rId11"/>
              </a:rPr>
              <a:t>/</a:t>
            </a:r>
            <a:r>
              <a:rPr lang="en-US" sz="1400">
                <a:solidFill>
                  <a:srgbClr val="000000"/>
                </a:solidFill>
                <a:ea typeface="Calibri"/>
                <a:cs typeface="Segoe UI"/>
                <a:hlinkClick r:id="rId11"/>
              </a:rPr>
              <a:t>toolkit-glossary-508</a:t>
            </a:r>
            <a:r>
              <a:rPr lang="en-US" sz="1400">
                <a:solidFill>
                  <a:srgbClr val="000000"/>
                </a:solidFill>
                <a:effectLst/>
                <a:ea typeface="Calibri"/>
                <a:cs typeface="Segoe UI"/>
                <a:hlinkClick r:id="rId11"/>
              </a:rPr>
              <a:t>.pdf</a:t>
            </a:r>
            <a:r>
              <a:rPr lang="en-US" sz="1400">
                <a:solidFill>
                  <a:srgbClr val="000000"/>
                </a:solidFill>
                <a:effectLst/>
                <a:ea typeface="Calibri"/>
                <a:cs typeface="Segoe UI"/>
              </a:rPr>
              <a:t> </a:t>
            </a:r>
            <a:endParaRPr lang="en-US" sz="1400">
              <a:effectLst/>
              <a:ea typeface="Times New Roman" panose="02020603050405020304" pitchFamily="18" charset="0"/>
            </a:endParaRPr>
          </a:p>
        </p:txBody>
      </p:sp>
    </p:spTree>
    <p:extLst>
      <p:ext uri="{BB962C8B-B14F-4D97-AF65-F5344CB8AC3E}">
        <p14:creationId xmlns:p14="http://schemas.microsoft.com/office/powerpoint/2010/main" val="2277704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B82159-07E6-4C4C-86E0-D2CA93AEE03B}"/>
              </a:ext>
            </a:extLst>
          </p:cNvPr>
          <p:cNvSpPr>
            <a:spLocks noGrp="1"/>
          </p:cNvSpPr>
          <p:nvPr>
            <p:ph type="title"/>
          </p:nvPr>
        </p:nvSpPr>
        <p:spPr/>
        <p:txBody>
          <a:bodyPr/>
          <a:lstStyle/>
          <a:p>
            <a:r>
              <a:rPr lang="en-US" dirty="0"/>
              <a:t>References, 2 of 2</a:t>
            </a:r>
          </a:p>
        </p:txBody>
      </p:sp>
      <p:sp>
        <p:nvSpPr>
          <p:cNvPr id="4" name="Content Placeholder 3"/>
          <p:cNvSpPr>
            <a:spLocks noGrp="1"/>
          </p:cNvSpPr>
          <p:nvPr>
            <p:ph idx="1"/>
          </p:nvPr>
        </p:nvSpPr>
        <p:spPr>
          <a:xfrm>
            <a:off x="630072" y="1316739"/>
            <a:ext cx="10931856" cy="5345270"/>
          </a:xfrm>
        </p:spPr>
        <p:txBody>
          <a:bodyPr vert="horz" lIns="91440" tIns="45720" rIns="91440" bIns="45720" rtlCol="0" anchor="t">
            <a:noAutofit/>
          </a:bodyPr>
          <a:lstStyle/>
          <a:p>
            <a:pPr>
              <a:lnSpc>
                <a:spcPct val="100000"/>
              </a:lnSpc>
              <a:spcBef>
                <a:spcPts val="0"/>
              </a:spcBef>
              <a:spcAft>
                <a:spcPts val="600"/>
              </a:spcAft>
            </a:pPr>
            <a:r>
              <a:rPr lang="en-US" sz="1400" kern="100" dirty="0">
                <a:effectLst/>
                <a:ea typeface="Calibri"/>
              </a:rPr>
              <a:t>National Center on Substance Abuse and Child Welfare. (2021a). </a:t>
            </a:r>
            <a:r>
              <a:rPr lang="en-US" sz="1400" i="1" kern="100" dirty="0">
                <a:effectLst/>
                <a:ea typeface="Calibri"/>
              </a:rPr>
              <a:t>Brief 1: Considerations for developing a child welfare drug testing policy and protocol. </a:t>
            </a:r>
            <a:r>
              <a:rPr lang="en-US" sz="1400" kern="100" dirty="0">
                <a:effectLst/>
                <a:ea typeface="Calibri"/>
              </a:rPr>
              <a:t>Administration </a:t>
            </a:r>
            <a:r>
              <a:rPr lang="en-US" sz="1400" kern="100" dirty="0">
                <a:ea typeface="Calibri"/>
              </a:rPr>
              <a:t>for</a:t>
            </a:r>
            <a:r>
              <a:rPr lang="en-US" sz="1400" kern="100" dirty="0">
                <a:effectLst/>
                <a:ea typeface="Calibri"/>
              </a:rPr>
              <a:t> Children and </a:t>
            </a:r>
            <a:r>
              <a:rPr lang="en-US" sz="1400" kern="100" dirty="0">
                <a:ea typeface="Calibri"/>
              </a:rPr>
              <a:t>Families, </a:t>
            </a:r>
            <a:r>
              <a:rPr lang="en-US" sz="1400" dirty="0">
                <a:solidFill>
                  <a:srgbClr val="000000"/>
                </a:solidFill>
                <a:ea typeface="Calibri"/>
              </a:rPr>
              <a:t>Substance Abuse and Mental Health Services Administration</a:t>
            </a:r>
            <a:r>
              <a:rPr lang="en-US" sz="1400" kern="100" dirty="0">
                <a:effectLst/>
                <a:ea typeface="Calibri"/>
              </a:rPr>
              <a:t>. </a:t>
            </a:r>
            <a:r>
              <a:rPr lang="en-US" sz="1400" u="sng" dirty="0">
                <a:solidFill>
                  <a:srgbClr val="0563C1"/>
                </a:solidFill>
                <a:effectLst/>
                <a:ea typeface="Calibri" panose="020F0502020204030204" pitchFamily="34" charset="0"/>
                <a:cs typeface="Arial" panose="020B0604020202020204" pitchFamily="34" charset="0"/>
                <a:hlinkClick r:id="rId3"/>
              </a:rPr>
              <a:t>https://ncsacw.acf.hhs.gov/files/drug-testing-brief-1-508.pdf</a:t>
            </a:r>
            <a:r>
              <a:rPr lang="en-US" sz="1400" dirty="0">
                <a:effectLst/>
                <a:ea typeface="Calibri" panose="020F0502020204030204" pitchFamily="34" charset="0"/>
                <a:cs typeface="Arial" panose="020B0604020202020204" pitchFamily="34" charset="0"/>
              </a:rPr>
              <a:t> </a:t>
            </a:r>
            <a:endParaRPr lang="en-US" sz="1400" kern="100" dirty="0">
              <a:ea typeface="Calibri"/>
              <a:cs typeface="Arial" panose="020B0604020202020204"/>
            </a:endParaRPr>
          </a:p>
          <a:p>
            <a:pPr>
              <a:lnSpc>
                <a:spcPct val="100000"/>
              </a:lnSpc>
              <a:spcBef>
                <a:spcPts val="0"/>
              </a:spcBef>
              <a:spcAft>
                <a:spcPts val="600"/>
              </a:spcAft>
            </a:pPr>
            <a:r>
              <a:rPr lang="en-US" sz="1400" kern="100" dirty="0">
                <a:effectLst/>
                <a:ea typeface="Calibri"/>
              </a:rPr>
              <a:t>National Center on Substance Abuse and Child Welfare. (2021b). </a:t>
            </a:r>
            <a:r>
              <a:rPr lang="en-US" sz="1400" i="1" kern="100" dirty="0">
                <a:effectLst/>
                <a:ea typeface="Calibri"/>
              </a:rPr>
              <a:t>Brief 2: Drug testing for parents involved in child welfare: Three key practice points. </a:t>
            </a:r>
            <a:r>
              <a:rPr lang="en-US" sz="1400" kern="100" dirty="0">
                <a:effectLst/>
                <a:ea typeface="Calibri"/>
              </a:rPr>
              <a:t>Administration </a:t>
            </a:r>
            <a:r>
              <a:rPr lang="en-US" sz="1400" kern="100" dirty="0">
                <a:ea typeface="Calibri"/>
              </a:rPr>
              <a:t>for</a:t>
            </a:r>
            <a:r>
              <a:rPr lang="en-US" sz="1400" kern="100" dirty="0">
                <a:effectLst/>
                <a:ea typeface="Calibri"/>
              </a:rPr>
              <a:t> Children and </a:t>
            </a:r>
            <a:r>
              <a:rPr lang="en-US" sz="1400" kern="100" dirty="0">
                <a:ea typeface="Calibri"/>
              </a:rPr>
              <a:t>Families, </a:t>
            </a:r>
            <a:r>
              <a:rPr lang="en-US" sz="1400" dirty="0">
                <a:solidFill>
                  <a:srgbClr val="000000"/>
                </a:solidFill>
                <a:ea typeface="Calibri"/>
              </a:rPr>
              <a:t>Substance Abuse and Mental Health Services Administration</a:t>
            </a:r>
            <a:r>
              <a:rPr lang="en-US" sz="1400" kern="100" dirty="0">
                <a:ea typeface="Calibri"/>
              </a:rPr>
              <a:t>. </a:t>
            </a:r>
            <a:r>
              <a:rPr lang="en-US" sz="1400" u="sng" dirty="0">
                <a:solidFill>
                  <a:srgbClr val="0563C1"/>
                </a:solidFill>
                <a:effectLst/>
                <a:ea typeface="Calibri" panose="020F0502020204030204" pitchFamily="34" charset="0"/>
                <a:cs typeface="Arial" panose="020B0604020202020204" pitchFamily="34" charset="0"/>
                <a:hlinkClick r:id="rId4"/>
              </a:rPr>
              <a:t>https://ncsacw.acf.hhs.gov/files/drug-testing-brief-2-508.pdf</a:t>
            </a:r>
            <a:r>
              <a:rPr lang="en-US" sz="1400" dirty="0">
                <a:effectLst/>
                <a:ea typeface="Calibri" panose="020F0502020204030204" pitchFamily="34" charset="0"/>
                <a:cs typeface="Arial" panose="020B0604020202020204" pitchFamily="34" charset="0"/>
              </a:rPr>
              <a:t> </a:t>
            </a:r>
            <a:endParaRPr lang="en-US" sz="1400" i="1" kern="100" dirty="0">
              <a:effectLst/>
              <a:ea typeface="Calibri"/>
              <a:cs typeface="Arial" panose="020B0604020202020204" pitchFamily="34" charset="0"/>
            </a:endParaRPr>
          </a:p>
          <a:p>
            <a:pPr>
              <a:lnSpc>
                <a:spcPct val="100000"/>
              </a:lnSpc>
              <a:spcBef>
                <a:spcPts val="0"/>
              </a:spcBef>
              <a:spcAft>
                <a:spcPts val="600"/>
              </a:spcAft>
            </a:pPr>
            <a:r>
              <a:rPr lang="en-US" sz="1400" kern="100" dirty="0">
                <a:effectLst/>
                <a:ea typeface="Calibri"/>
              </a:rPr>
              <a:t>National Center on Substance Abuse and Child Welfare. (2021c). </a:t>
            </a:r>
            <a:r>
              <a:rPr lang="en-US" sz="1400" i="1" kern="100" dirty="0">
                <a:effectLst/>
                <a:ea typeface="Calibri"/>
              </a:rPr>
              <a:t>Frontline collaborative efforts: Establishing comprehensive assessment procedures and promoting family engagement into services. </a:t>
            </a:r>
            <a:r>
              <a:rPr lang="en-US" sz="1400" kern="100" dirty="0">
                <a:effectLst/>
                <a:ea typeface="Calibri"/>
              </a:rPr>
              <a:t>Administration </a:t>
            </a:r>
            <a:r>
              <a:rPr lang="en-US" sz="1400" kern="100" dirty="0">
                <a:ea typeface="Calibri"/>
              </a:rPr>
              <a:t>for</a:t>
            </a:r>
            <a:r>
              <a:rPr lang="en-US" sz="1400" kern="100" dirty="0">
                <a:effectLst/>
                <a:ea typeface="Calibri"/>
              </a:rPr>
              <a:t> Children and Families, </a:t>
            </a:r>
            <a:r>
              <a:rPr lang="en-US" sz="1400" dirty="0">
                <a:solidFill>
                  <a:srgbClr val="000000"/>
                </a:solidFill>
                <a:ea typeface="Calibri"/>
              </a:rPr>
              <a:t>Substance Abuse and Mental Health Services Administration</a:t>
            </a:r>
            <a:r>
              <a:rPr lang="en-US" sz="1400" kern="100" dirty="0">
                <a:effectLst/>
                <a:ea typeface="Calibri"/>
              </a:rPr>
              <a:t>.</a:t>
            </a:r>
            <a:r>
              <a:rPr lang="en-US" sz="1400" i="1" kern="100" dirty="0">
                <a:effectLst/>
                <a:ea typeface="Calibri"/>
              </a:rPr>
              <a:t> </a:t>
            </a:r>
            <a:r>
              <a:rPr lang="en-US" sz="1400" u="sng" kern="100" dirty="0">
                <a:solidFill>
                  <a:srgbClr val="0000FF"/>
                </a:solidFill>
                <a:effectLst/>
                <a:ea typeface="Calibri"/>
                <a:hlinkClick r:id="rId5"/>
              </a:rPr>
              <a:t>https://ncsacw.acf.hhs.gov/files/collaborative-capacity-module-6.pdf</a:t>
            </a:r>
            <a:endParaRPr lang="en-US" sz="1400" u="sng" kern="100" dirty="0">
              <a:solidFill>
                <a:srgbClr val="0000FF"/>
              </a:solidFill>
              <a:effectLst/>
              <a:ea typeface="Calibri"/>
            </a:endParaRPr>
          </a:p>
          <a:p>
            <a:pPr>
              <a:lnSpc>
                <a:spcPct val="100000"/>
              </a:lnSpc>
              <a:spcBef>
                <a:spcPts val="0"/>
              </a:spcBef>
              <a:spcAft>
                <a:spcPts val="600"/>
              </a:spcAft>
            </a:pPr>
            <a:r>
              <a:rPr lang="en-US" sz="1400" kern="100" dirty="0">
                <a:effectLst/>
                <a:ea typeface="Aptos" panose="020B0004020202020204" pitchFamily="34" charset="0"/>
                <a:cs typeface="Times New Roman" panose="02020603050405020304" pitchFamily="18" charset="0"/>
              </a:rPr>
              <a:t>National Center on Substance Abuse and Child Welfare. (2022a). </a:t>
            </a:r>
            <a:r>
              <a:rPr lang="en-US" sz="1400" i="1" kern="100" dirty="0">
                <a:effectLst/>
                <a:ea typeface="Aptos" panose="020B0004020202020204" pitchFamily="34" charset="0"/>
                <a:cs typeface="Times New Roman" panose="02020603050405020304" pitchFamily="18" charset="0"/>
              </a:rPr>
              <a:t>Identifying safety and protective capacities for families with parental substance use disorders and child welfare involvement. </a:t>
            </a:r>
            <a:r>
              <a:rPr lang="en-US" sz="1400" kern="100" dirty="0">
                <a:effectLst/>
                <a:ea typeface="Aptos" panose="020B0004020202020204" pitchFamily="34" charset="0"/>
                <a:cs typeface="Times New Roman" panose="02020603050405020304" pitchFamily="18" charset="0"/>
              </a:rPr>
              <a:t>Administration </a:t>
            </a:r>
            <a:r>
              <a:rPr lang="en-US" sz="1400" kern="100" dirty="0">
                <a:ea typeface="Aptos" panose="020B0004020202020204" pitchFamily="34" charset="0"/>
                <a:cs typeface="Times New Roman" panose="02020603050405020304" pitchFamily="18" charset="0"/>
              </a:rPr>
              <a:t>for</a:t>
            </a:r>
            <a:r>
              <a:rPr lang="en-US" sz="1400" kern="100" dirty="0">
                <a:effectLst/>
                <a:ea typeface="Aptos" panose="020B0004020202020204" pitchFamily="34" charset="0"/>
                <a:cs typeface="Times New Roman" panose="02020603050405020304" pitchFamily="18" charset="0"/>
              </a:rPr>
              <a:t> Children and Families, </a:t>
            </a:r>
            <a:r>
              <a:rPr lang="en-US" sz="1400" dirty="0">
                <a:solidFill>
                  <a:srgbClr val="000000"/>
                </a:solidFill>
                <a:ea typeface="Calibri"/>
              </a:rPr>
              <a:t>Substance Abuse and Mental Health Services Administration</a:t>
            </a:r>
            <a:r>
              <a:rPr lang="en-US" sz="1400" kern="100" dirty="0">
                <a:effectLst/>
                <a:ea typeface="Aptos" panose="020B0004020202020204" pitchFamily="34" charset="0"/>
                <a:cs typeface="Times New Roman" panose="02020603050405020304" pitchFamily="18" charset="0"/>
              </a:rPr>
              <a:t>.</a:t>
            </a:r>
            <a:r>
              <a:rPr lang="en-US" sz="1400" i="1" kern="100" dirty="0">
                <a:effectLst/>
                <a:ea typeface="Aptos" panose="020B0004020202020204" pitchFamily="34" charset="0"/>
                <a:cs typeface="Times New Roman" panose="02020603050405020304" pitchFamily="18" charset="0"/>
              </a:rPr>
              <a:t> </a:t>
            </a:r>
            <a:r>
              <a:rPr lang="pt-BR" sz="1400" u="sng" kern="100" dirty="0">
                <a:solidFill>
                  <a:srgbClr val="467886"/>
                </a:solidFill>
                <a:effectLst/>
                <a:ea typeface="Aptos" panose="020B0004020202020204" pitchFamily="34" charset="0"/>
                <a:cs typeface="Segoe UI" panose="020B0502040204020203" pitchFamily="34" charset="0"/>
                <a:hlinkClick r:id="rId6"/>
              </a:rPr>
              <a:t>https://ncsacw.acf.hhs.gov/files/safety-and-risk-tip-sheet-1.pdf</a:t>
            </a:r>
            <a:r>
              <a:rPr lang="pt-BR" sz="1400" kern="100" dirty="0">
                <a:effectLst/>
                <a:ea typeface="Aptos" panose="020B0004020202020204" pitchFamily="34" charset="0"/>
                <a:cs typeface="Segoe UI" panose="020B0502040204020203" pitchFamily="34" charset="0"/>
              </a:rPr>
              <a:t> </a:t>
            </a:r>
          </a:p>
          <a:p>
            <a:pPr>
              <a:lnSpc>
                <a:spcPct val="100000"/>
              </a:lnSpc>
              <a:spcBef>
                <a:spcPts val="0"/>
              </a:spcBef>
              <a:spcAft>
                <a:spcPts val="600"/>
              </a:spcAft>
            </a:pPr>
            <a:r>
              <a:rPr lang="en-US" sz="1400"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(2022b). </a:t>
            </a:r>
            <a:r>
              <a:rPr lang="en-US" sz="1400" i="1" dirty="0">
                <a:effectLst/>
                <a:latin typeface="Arial" panose="020B0604020202020204" pitchFamily="34" charset="0"/>
                <a:ea typeface="Calibri" panose="020F0502020204030204" pitchFamily="34" charset="0"/>
                <a:cs typeface="Arial" panose="020B0604020202020204" pitchFamily="34" charset="0"/>
              </a:rPr>
              <a:t>Understanding engagement of families affected by substance use disorders: Child welfare practice tips</a:t>
            </a:r>
            <a:r>
              <a:rPr lang="en-US" sz="1400" dirty="0">
                <a:effectLst/>
                <a:latin typeface="Arial" panose="020B0604020202020204" pitchFamily="34" charset="0"/>
                <a:ea typeface="Calibri" panose="020F0502020204030204" pitchFamily="34" charset="0"/>
                <a:cs typeface="Arial" panose="020B0604020202020204" pitchFamily="34" charset="0"/>
              </a:rPr>
              <a:t>.</a:t>
            </a:r>
            <a:r>
              <a:rPr lang="en-US" sz="1400" b="0" i="0" dirty="0">
                <a:solidFill>
                  <a:srgbClr val="000000"/>
                </a:solidFill>
                <a:effectLst/>
                <a:latin typeface="Arial" panose="020B0604020202020204" pitchFamily="34" charset="0"/>
                <a:cs typeface="Arial" panose="020B0604020202020204" pitchFamily="34" charset="0"/>
              </a:rPr>
              <a:t> Administration for Children and Families, Substance Abuse and Mental Health Services Administration. </a:t>
            </a:r>
            <a:r>
              <a:rPr lang="en-US" sz="1400" dirty="0">
                <a:effectLst/>
                <a:latin typeface="Arial" panose="020B0604020202020204" pitchFamily="34" charset="0"/>
                <a:ea typeface="Calibri" panose="020F0502020204030204" pitchFamily="34" charset="0"/>
                <a:cs typeface="Arial" panose="020B0604020202020204" pitchFamily="34" charset="0"/>
                <a:hlinkClick r:id="rId7"/>
              </a:rPr>
              <a:t>https://ncsacw.acf.hhs.gov/files/tips-engagement-families-508.pdf</a:t>
            </a:r>
            <a:r>
              <a:rPr lang="en-US" sz="1400" dirty="0">
                <a:effectLst/>
                <a:latin typeface="Arial" panose="020B0604020202020204" pitchFamily="34" charset="0"/>
                <a:ea typeface="Calibri" panose="020F0502020204030204" pitchFamily="34" charset="0"/>
                <a:cs typeface="Arial" panose="020B0604020202020204" pitchFamily="34" charset="0"/>
              </a:rPr>
              <a:t> </a:t>
            </a:r>
            <a:endParaRPr lang="pt-BR" sz="1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0000"/>
              </a:lnSpc>
              <a:spcBef>
                <a:spcPts val="0"/>
              </a:spcBef>
              <a:spcAft>
                <a:spcPts val="600"/>
              </a:spcAft>
            </a:pPr>
            <a:r>
              <a:rPr lang="en-US" sz="1400" dirty="0">
                <a:effectLst/>
                <a:ea typeface="Times New Roman" panose="02020603050405020304" pitchFamily="18" charset="0"/>
              </a:rPr>
              <a:t>National Center on Substance Abuse and Child Welfare. (2022c). </a:t>
            </a:r>
            <a:r>
              <a:rPr lang="en-US" sz="1400" i="1" dirty="0">
                <a:effectLst/>
                <a:ea typeface="Times New Roman" panose="02020603050405020304" pitchFamily="18" charset="0"/>
              </a:rPr>
              <a:t>Understanding </a:t>
            </a:r>
            <a:r>
              <a:rPr lang="en-US" sz="1400" i="1" dirty="0">
                <a:ea typeface="Times New Roman" panose="02020603050405020304" pitchFamily="18" charset="0"/>
              </a:rPr>
              <a:t>screening and assessment of </a:t>
            </a:r>
            <a:r>
              <a:rPr lang="en-US" sz="1400" i="1" dirty="0">
                <a:effectLst/>
                <a:ea typeface="Times New Roman" panose="02020603050405020304" pitchFamily="18" charset="0"/>
              </a:rPr>
              <a:t>substance use disorders: Child welfare practice tips</a:t>
            </a:r>
            <a:r>
              <a:rPr lang="en-US" sz="1400" dirty="0">
                <a:effectLst/>
                <a:ea typeface="Times New Roman" panose="02020603050405020304" pitchFamily="18" charset="0"/>
              </a:rPr>
              <a:t>.</a:t>
            </a:r>
            <a:r>
              <a:rPr lang="en-US" sz="1400" dirty="0">
                <a:ea typeface="Times New Roman" panose="02020603050405020304" pitchFamily="18" charset="0"/>
              </a:rPr>
              <a:t> Administration for Children and Families, </a:t>
            </a:r>
            <a:r>
              <a:rPr lang="en-US" sz="1400" dirty="0">
                <a:solidFill>
                  <a:srgbClr val="000000"/>
                </a:solidFill>
                <a:ea typeface="Calibri"/>
              </a:rPr>
              <a:t>Substance Abuse and Mental Health Services Administration</a:t>
            </a:r>
            <a:r>
              <a:rPr lang="en-US" sz="1400" dirty="0">
                <a:ea typeface="Times New Roman" panose="02020603050405020304" pitchFamily="18" charset="0"/>
              </a:rPr>
              <a:t>. </a:t>
            </a:r>
            <a:r>
              <a:rPr lang="en-US" sz="1400" u="sng" dirty="0">
                <a:solidFill>
                  <a:srgbClr val="0563C1"/>
                </a:solidFill>
                <a:effectLst/>
                <a:ea typeface="Calibri" panose="020F0502020204030204" pitchFamily="34" charset="0"/>
                <a:cs typeface="Arial" panose="020B0604020202020204" pitchFamily="34" charset="0"/>
                <a:hlinkClick r:id="rId8"/>
              </a:rPr>
              <a:t>https://ncsacw.acf.hhs.gov/files/tips-screening-assessment-508.pdf</a:t>
            </a:r>
            <a:endParaRPr lang="en-US" sz="1400" dirty="0">
              <a:effectLst/>
              <a:ea typeface="Calibri"/>
              <a:cs typeface="Arial"/>
            </a:endParaRPr>
          </a:p>
          <a:p>
            <a:pPr>
              <a:lnSpc>
                <a:spcPct val="100000"/>
              </a:lnSpc>
              <a:spcBef>
                <a:spcPts val="0"/>
              </a:spcBef>
              <a:spcAft>
                <a:spcPts val="600"/>
              </a:spcAft>
            </a:pPr>
            <a:r>
              <a:rPr lang="en-US" sz="1400" dirty="0">
                <a:effectLst/>
              </a:rPr>
              <a:t>National Center on Substance Abuse and Child Welfare. (2023). </a:t>
            </a:r>
            <a:r>
              <a:rPr lang="en-US" sz="1400" i="1" dirty="0">
                <a:effectLst/>
              </a:rPr>
              <a:t>Mitigating safety &amp; risk for children affected by parental substance use disorders (AD) </a:t>
            </a:r>
            <a:r>
              <a:rPr lang="en-US" sz="1400" dirty="0">
                <a:effectLst/>
              </a:rPr>
              <a:t>[Video]. YouTube. </a:t>
            </a:r>
            <a:r>
              <a:rPr lang="en-US" sz="1400" u="sng" dirty="0">
                <a:solidFill>
                  <a:srgbClr val="0563C1"/>
                </a:solidFill>
                <a:effectLst/>
                <a:ea typeface="Calibri" panose="020F0502020204030204" pitchFamily="34" charset="0"/>
                <a:cs typeface="Arial" panose="020B0604020202020204" pitchFamily="34" charset="0"/>
                <a:hlinkClick r:id="rId9"/>
              </a:rPr>
              <a:t>https://www.youtube.com/watch?v=LW7MP8n-Yw8</a:t>
            </a:r>
            <a:r>
              <a:rPr lang="en-US" sz="1400" dirty="0">
                <a:effectLst/>
                <a:ea typeface="Calibri" panose="020F0502020204030204" pitchFamily="34" charset="0"/>
                <a:cs typeface="Arial" panose="020B0604020202020204" pitchFamily="34" charset="0"/>
              </a:rPr>
              <a:t> </a:t>
            </a:r>
            <a:endParaRPr lang="en-US" sz="1400" dirty="0">
              <a:ea typeface="Calibri" panose="020F0502020204030204" pitchFamily="34" charset="0"/>
              <a:cs typeface="Arial" panose="020B0604020202020204" pitchFamily="34" charset="0"/>
            </a:endParaRPr>
          </a:p>
          <a:p>
            <a:pPr>
              <a:lnSpc>
                <a:spcPct val="100000"/>
              </a:lnSpc>
              <a:spcBef>
                <a:spcPts val="0"/>
              </a:spcBef>
              <a:spcAft>
                <a:spcPts val="600"/>
              </a:spcAft>
            </a:pPr>
            <a:r>
              <a:rPr lang="en-US" sz="1400" b="0" i="0" dirty="0">
                <a:effectLst/>
                <a:cs typeface="Arial" panose="020B0604020202020204" pitchFamily="34" charset="0"/>
              </a:rPr>
              <a:t>National Institute on Drug Abuse. (2023). </a:t>
            </a:r>
            <a:r>
              <a:rPr lang="en-US" sz="1400" b="0" i="1" dirty="0">
                <a:effectLst/>
                <a:cs typeface="Arial" panose="020B0604020202020204" pitchFamily="34" charset="0"/>
              </a:rPr>
              <a:t>Treatment and recovery.</a:t>
            </a:r>
            <a:r>
              <a:rPr lang="en-US" sz="1400" b="0" i="0" dirty="0">
                <a:effectLst/>
                <a:cs typeface="Arial" panose="020B0604020202020204" pitchFamily="34" charset="0"/>
              </a:rPr>
              <a:t> </a:t>
            </a:r>
            <a:r>
              <a:rPr lang="en-US" sz="1400" b="0" i="0" dirty="0">
                <a:solidFill>
                  <a:srgbClr val="474747"/>
                </a:solidFill>
                <a:effectLst/>
                <a:cs typeface="Arial" panose="020B0604020202020204" pitchFamily="34" charset="0"/>
                <a:hlinkClick r:id="rId10"/>
              </a:rPr>
              <a:t>https://nida.nih.gov/publications/drugs-brains-behavior-science-addiction/treatment-recovery</a:t>
            </a:r>
            <a:r>
              <a:rPr lang="en-US" sz="1400" b="0" i="0" dirty="0">
                <a:solidFill>
                  <a:srgbClr val="474747"/>
                </a:solidFill>
                <a:effectLst/>
                <a:cs typeface="Arial" panose="020B0604020202020204" pitchFamily="34" charset="0"/>
              </a:rPr>
              <a:t> </a:t>
            </a:r>
            <a:endParaRPr lang="en-US" sz="1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4303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048C1BEB-E979-1A17-6907-F12A4ED54272}"/>
              </a:ext>
            </a:extLst>
          </p:cNvPr>
          <p:cNvSpPr>
            <a:spLocks noGrp="1"/>
          </p:cNvSpPr>
          <p:nvPr>
            <p:ph type="ctrTitle"/>
          </p:nvPr>
        </p:nvSpPr>
        <p:spPr/>
        <p:txBody>
          <a:bodyPr/>
          <a:lstStyle/>
          <a:p>
            <a:r>
              <a:rPr kumimoji="0" lang="en-US" sz="4800" b="0" i="0" u="none" strike="noStrike" kern="1200" cap="none" spc="0" normalizeH="0" baseline="0" noProof="0" dirty="0">
                <a:ln>
                  <a:noFill/>
                </a:ln>
                <a:solidFill>
                  <a:prstClr val="white"/>
                </a:solidFill>
                <a:effectLst/>
                <a:uLnTx/>
                <a:uFillTx/>
                <a:latin typeface="Arial" panose="020B0604020202020204"/>
                <a:ea typeface="+mn-ea"/>
                <a:cs typeface="+mn-cs"/>
              </a:rPr>
              <a:t>Resources</a:t>
            </a:r>
            <a:endParaRPr lang="en-US" dirty="0"/>
          </a:p>
        </p:txBody>
      </p:sp>
      <p:cxnSp>
        <p:nvCxnSpPr>
          <p:cNvPr id="7" name="Straight Connector 6">
            <a:extLst>
              <a:ext uri="{C183D7F6-B498-43B3-948B-1728B52AA6E4}">
                <adec:decorative xmlns:adec="http://schemas.microsoft.com/office/drawing/2017/decorative" val="1"/>
              </a:ext>
            </a:extLst>
          </p:cNvPr>
          <p:cNvCxnSpPr/>
          <p:nvPr/>
        </p:nvCxnSpPr>
        <p:spPr>
          <a:xfrm flipH="1">
            <a:off x="33149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975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E5C1A-EA07-9445-8F37-080203A43856}"/>
              </a:ext>
            </a:extLst>
          </p:cNvPr>
          <p:cNvSpPr>
            <a:spLocks noGrp="1"/>
          </p:cNvSpPr>
          <p:nvPr>
            <p:ph type="title"/>
          </p:nvPr>
        </p:nvSpPr>
        <p:spPr/>
        <p:txBody>
          <a:bodyPr/>
          <a:lstStyle/>
          <a:p>
            <a:r>
              <a:rPr lang="en-US"/>
              <a:t>Resources </a:t>
            </a:r>
          </a:p>
        </p:txBody>
      </p:sp>
      <p:sp>
        <p:nvSpPr>
          <p:cNvPr id="4" name="Content Placeholder 3"/>
          <p:cNvSpPr>
            <a:spLocks noGrp="1"/>
          </p:cNvSpPr>
          <p:nvPr>
            <p:ph idx="1"/>
          </p:nvPr>
        </p:nvSpPr>
        <p:spPr>
          <a:xfrm>
            <a:off x="627796" y="1395099"/>
            <a:ext cx="10959153" cy="5087588"/>
          </a:xfrm>
        </p:spPr>
        <p:txBody>
          <a:bodyPr>
            <a:noAutofit/>
          </a:bodyPr>
          <a:lstStyle/>
          <a:p>
            <a:pPr>
              <a:tabLst>
                <a:tab pos="457200" algn="l"/>
              </a:tabLst>
            </a:pPr>
            <a:r>
              <a:rPr lang="en-US" sz="1400" dirty="0">
                <a:effectLst/>
                <a:ea typeface="Calibri" panose="020F0502020204030204" pitchFamily="34" charset="0"/>
              </a:rPr>
              <a:t>Child Welfare Information Gateway: </a:t>
            </a:r>
            <a:r>
              <a:rPr lang="en-US" sz="1400" i="1" u="sng" dirty="0">
                <a:solidFill>
                  <a:srgbClr val="2B809A"/>
                </a:solidFill>
                <a:effectLst/>
                <a:ea typeface="Calibri" panose="020F0502020204030204" pitchFamily="34" charset="0"/>
                <a:hlinkClick r:id="rId3"/>
              </a:rPr>
              <a:t>Protective Factors Approaches in Child Welfare</a:t>
            </a:r>
            <a:r>
              <a:rPr lang="en-US" sz="1400" i="1" dirty="0">
                <a:effectLst/>
                <a:ea typeface="Calibri" panose="020F0502020204030204" pitchFamily="34" charset="0"/>
              </a:rPr>
              <a:t> </a:t>
            </a:r>
            <a:r>
              <a:rPr lang="en-US" sz="1400" dirty="0">
                <a:effectLst/>
                <a:ea typeface="Calibri" panose="020F0502020204030204" pitchFamily="34" charset="0"/>
              </a:rPr>
              <a:t>(2020)</a:t>
            </a:r>
          </a:p>
          <a:p>
            <a:pPr>
              <a:tabLst>
                <a:tab pos="457200" algn="l"/>
              </a:tabLst>
            </a:pPr>
            <a:r>
              <a:rPr lang="en-US" sz="1400" dirty="0">
                <a:effectLst/>
                <a:ea typeface="Calibri" panose="020F0502020204030204" pitchFamily="34" charset="0"/>
              </a:rPr>
              <a:t>National Center on Substance Abuse and Child Welfare: </a:t>
            </a:r>
            <a:r>
              <a:rPr lang="en-US" sz="1400" i="1" u="sng" dirty="0">
                <a:solidFill>
                  <a:srgbClr val="2B809A"/>
                </a:solidFill>
                <a:effectLst/>
                <a:ea typeface="Calibri" panose="020F0502020204030204" pitchFamily="34" charset="0"/>
                <a:hlinkClick r:id="rId4"/>
              </a:rPr>
              <a:t>Brief 2: Drug Testing for Parents Involved in Child Welfare: Three Key Practice Points</a:t>
            </a:r>
            <a:r>
              <a:rPr lang="en-US" sz="1400" i="1" dirty="0">
                <a:effectLst/>
                <a:ea typeface="Calibri" panose="020F0502020204030204" pitchFamily="34" charset="0"/>
              </a:rPr>
              <a:t> </a:t>
            </a:r>
            <a:r>
              <a:rPr lang="en-US" sz="1400" dirty="0">
                <a:effectLst/>
                <a:ea typeface="Calibri" panose="020F0502020204030204" pitchFamily="34" charset="0"/>
              </a:rPr>
              <a:t>(2021)</a:t>
            </a:r>
          </a:p>
          <a:p>
            <a:pPr fontAlgn="base">
              <a:tabLst>
                <a:tab pos="457200" algn="l"/>
              </a:tabLst>
            </a:pPr>
            <a:r>
              <a:rPr lang="en-US" sz="1400" dirty="0">
                <a:solidFill>
                  <a:srgbClr val="000000"/>
                </a:solidFill>
                <a:effectLst/>
                <a:ea typeface="Times New Roman" panose="02020603050405020304" pitchFamily="18" charset="0"/>
              </a:rPr>
              <a:t>National Center on Substance Abuse and Child Welfare: </a:t>
            </a:r>
            <a:r>
              <a:rPr lang="en-US" sz="1400" i="1" u="sng" dirty="0">
                <a:solidFill>
                  <a:srgbClr val="2B809A"/>
                </a:solidFill>
                <a:effectLst/>
                <a:ea typeface="Times New Roman" panose="02020603050405020304" pitchFamily="18" charset="0"/>
                <a:hlinkClick r:id="rId5"/>
              </a:rPr>
              <a:t>Child Welfare &amp; Planning for Safety: A Collaborative Approach for Families with Parental Substance Use Disorders and Child Welfare Involvement</a:t>
            </a:r>
            <a:r>
              <a:rPr lang="en-US" sz="1400" i="1" dirty="0">
                <a:solidFill>
                  <a:srgbClr val="2B809A"/>
                </a:solidFill>
                <a:effectLst/>
                <a:ea typeface="Times New Roman" panose="02020603050405020304" pitchFamily="18" charset="0"/>
              </a:rPr>
              <a:t> </a:t>
            </a:r>
            <a:r>
              <a:rPr lang="en-US" sz="1400" dirty="0">
                <a:solidFill>
                  <a:srgbClr val="000000"/>
                </a:solidFill>
                <a:effectLst/>
                <a:ea typeface="Times New Roman" panose="02020603050405020304" pitchFamily="18" charset="0"/>
              </a:rPr>
              <a:t>(2022)</a:t>
            </a:r>
            <a:r>
              <a:rPr lang="en-US" sz="1400" dirty="0">
                <a:effectLst/>
                <a:ea typeface="Times New Roman" panose="02020603050405020304" pitchFamily="18" charset="0"/>
              </a:rPr>
              <a:t>​</a:t>
            </a:r>
          </a:p>
          <a:p>
            <a:pPr>
              <a:tabLst>
                <a:tab pos="457200" algn="l"/>
              </a:tabLst>
            </a:pPr>
            <a:r>
              <a:rPr lang="en-US" sz="1400" dirty="0">
                <a:solidFill>
                  <a:srgbClr val="000000"/>
                </a:solidFill>
                <a:effectLst/>
                <a:ea typeface="Calibri" panose="020F0502020204030204" pitchFamily="34" charset="0"/>
              </a:rPr>
              <a:t>National Center on Substance Abuse and Child Welfare: </a:t>
            </a:r>
            <a:r>
              <a:rPr lang="en-US" sz="1400" i="1" u="sng" dirty="0">
                <a:solidFill>
                  <a:srgbClr val="6888C9"/>
                </a:solidFill>
                <a:effectLst/>
                <a:ea typeface="Calibri" panose="020F0502020204030204" pitchFamily="34" charset="0"/>
                <a:hlinkClick r:id="rId6" tooltip="https://youtu.be/4dnrwlbzd-a"/>
              </a:rPr>
              <a:t>Engagement and Safety Decision-Making in Substance Use Disorder Cases</a:t>
            </a:r>
            <a:r>
              <a:rPr lang="en-US" sz="1400" i="1" u="none" strike="noStrike" dirty="0">
                <a:solidFill>
                  <a:srgbClr val="6888C9"/>
                </a:solidFill>
                <a:effectLst/>
                <a:ea typeface="Calibri" panose="020F0502020204030204" pitchFamily="34" charset="0"/>
                <a:hlinkClick r:id="rId6" tooltip="https://youtu.be/4dnrwlbzd-a"/>
              </a:rPr>
              <a:t> </a:t>
            </a:r>
            <a:r>
              <a:rPr lang="en-US" sz="1400" dirty="0">
                <a:effectLst/>
                <a:ea typeface="Calibri" panose="020F0502020204030204" pitchFamily="34" charset="0"/>
              </a:rPr>
              <a:t>(2023)</a:t>
            </a:r>
          </a:p>
          <a:p>
            <a:pPr>
              <a:tabLst>
                <a:tab pos="457200" algn="l"/>
              </a:tabLst>
            </a:pPr>
            <a:r>
              <a:rPr lang="en-US" sz="1400" kern="100" dirty="0">
                <a:effectLst/>
                <a:ea typeface="Calibri" panose="020F0502020204030204" pitchFamily="34" charset="0"/>
              </a:rPr>
              <a:t>National Center on Substance Abuse and Child Welfare:</a:t>
            </a:r>
            <a:r>
              <a:rPr lang="en-US" sz="1400" i="1" kern="100" dirty="0">
                <a:effectLst/>
                <a:ea typeface="Calibri" panose="020F0502020204030204" pitchFamily="34" charset="0"/>
              </a:rPr>
              <a:t> </a:t>
            </a:r>
            <a:r>
              <a:rPr lang="en-US" sz="1400" i="1" u="sng" kern="100" dirty="0">
                <a:solidFill>
                  <a:srgbClr val="0000FF"/>
                </a:solidFill>
                <a:effectLst/>
                <a:ea typeface="Calibri" panose="020F0502020204030204" pitchFamily="34" charset="0"/>
                <a:hlinkClick r:id="rId7"/>
              </a:rPr>
              <a:t>Frontline Collaborative Efforts: Establishing Comprehensive Assessment Procedures and Promoting Family Engagement into Services. National Center on Substance Abuse and Child Welfare</a:t>
            </a:r>
            <a:r>
              <a:rPr lang="en-US" sz="1400" i="1" kern="100" dirty="0">
                <a:solidFill>
                  <a:srgbClr val="0000FF"/>
                </a:solidFill>
                <a:effectLst/>
                <a:ea typeface="Calibri" panose="020F0502020204030204" pitchFamily="34" charset="0"/>
              </a:rPr>
              <a:t> </a:t>
            </a:r>
            <a:r>
              <a:rPr lang="en-US" sz="1400" kern="100" dirty="0">
                <a:effectLst/>
                <a:ea typeface="Calibri" panose="020F0502020204030204" pitchFamily="34" charset="0"/>
              </a:rPr>
              <a:t>(2021)</a:t>
            </a:r>
            <a:endParaRPr lang="en-US" sz="1400" dirty="0">
              <a:effectLst/>
              <a:ea typeface="Calibri" panose="020F0502020204030204" pitchFamily="34" charset="0"/>
            </a:endParaRPr>
          </a:p>
          <a:p>
            <a:pPr>
              <a:tabLst>
                <a:tab pos="457200" algn="l"/>
              </a:tabLst>
            </a:pPr>
            <a:r>
              <a:rPr lang="en-US" sz="1400" dirty="0">
                <a:solidFill>
                  <a:srgbClr val="000000"/>
                </a:solidFill>
                <a:effectLst/>
                <a:ea typeface="Times New Roman" panose="02020603050405020304" pitchFamily="18" charset="0"/>
              </a:rPr>
              <a:t>National Center on Substance Abuse and Child Welfare: </a:t>
            </a:r>
            <a:r>
              <a:rPr lang="en-US" sz="1400" i="1" u="sng" dirty="0">
                <a:solidFill>
                  <a:srgbClr val="2B809A"/>
                </a:solidFill>
                <a:effectLst/>
                <a:ea typeface="Times New Roman" panose="02020603050405020304" pitchFamily="18" charset="0"/>
                <a:hlinkClick r:id="rId8"/>
              </a:rPr>
              <a:t>Identifying Safety and Protective Capacities for Families with Parental Substance Use Disorders and Child Welfare Involvement</a:t>
            </a:r>
            <a:r>
              <a:rPr lang="en-US" sz="1400" i="1" dirty="0">
                <a:solidFill>
                  <a:srgbClr val="0070C0"/>
                </a:solidFill>
                <a:effectLst/>
                <a:ea typeface="Times New Roman" panose="02020603050405020304" pitchFamily="18" charset="0"/>
              </a:rPr>
              <a:t> </a:t>
            </a:r>
            <a:r>
              <a:rPr lang="en-US" sz="1400" dirty="0">
                <a:solidFill>
                  <a:srgbClr val="000000"/>
                </a:solidFill>
                <a:effectLst/>
                <a:ea typeface="Times New Roman" panose="02020603050405020304" pitchFamily="18" charset="0"/>
              </a:rPr>
              <a:t>(202</a:t>
            </a:r>
            <a:r>
              <a:rPr lang="en-US" sz="1400" dirty="0">
                <a:solidFill>
                  <a:srgbClr val="000000"/>
                </a:solidFill>
                <a:ea typeface="Times New Roman" panose="02020603050405020304" pitchFamily="18" charset="0"/>
              </a:rPr>
              <a:t>2</a:t>
            </a:r>
            <a:r>
              <a:rPr lang="en-US" sz="1400" dirty="0">
                <a:solidFill>
                  <a:srgbClr val="000000"/>
                </a:solidFill>
                <a:effectLst/>
                <a:ea typeface="Times New Roman" panose="02020603050405020304" pitchFamily="18" charset="0"/>
              </a:rPr>
              <a:t>)</a:t>
            </a:r>
            <a:r>
              <a:rPr lang="en-US" sz="1400" dirty="0">
                <a:effectLst/>
                <a:ea typeface="Times New Roman" panose="02020603050405020304" pitchFamily="18" charset="0"/>
              </a:rPr>
              <a:t>​</a:t>
            </a:r>
          </a:p>
          <a:p>
            <a:pPr>
              <a:tabLst>
                <a:tab pos="457200" algn="l"/>
              </a:tabLst>
            </a:pPr>
            <a:r>
              <a:rPr lang="en-US" sz="1400" kern="100" dirty="0">
                <a:effectLst/>
                <a:ea typeface="Calibri" panose="020F0502020204030204" pitchFamily="34" charset="0"/>
              </a:rPr>
              <a:t>National Center on Substance Abuse and Child Welfare:</a:t>
            </a:r>
            <a:r>
              <a:rPr lang="en-US" sz="1400" i="1" kern="100" dirty="0">
                <a:solidFill>
                  <a:srgbClr val="0000FF"/>
                </a:solidFill>
                <a:ea typeface="Calibri" panose="020F0502020204030204" pitchFamily="34" charset="0"/>
              </a:rPr>
              <a:t> </a:t>
            </a:r>
            <a:r>
              <a:rPr lang="en-US" sz="1400" i="1" u="sng" dirty="0">
                <a:solidFill>
                  <a:srgbClr val="0000FF"/>
                </a:solidFill>
                <a:effectLst/>
                <a:ea typeface="Times New Roman" panose="02020603050405020304" pitchFamily="18" charset="0"/>
                <a:hlinkClick r:id="rId9"/>
              </a:rPr>
              <a:t>Mitigating Safety &amp; Risk for Children Affected by Parental Substance Use Disorders</a:t>
            </a:r>
            <a:r>
              <a:rPr lang="en-US" sz="1400" dirty="0">
                <a:solidFill>
                  <a:srgbClr val="0000FF"/>
                </a:solidFill>
                <a:effectLst/>
                <a:ea typeface="Times New Roman" panose="02020603050405020304" pitchFamily="18" charset="0"/>
              </a:rPr>
              <a:t> </a:t>
            </a:r>
            <a:r>
              <a:rPr lang="en-US" sz="1400" dirty="0">
                <a:effectLst/>
                <a:ea typeface="Times New Roman" panose="02020603050405020304" pitchFamily="18" charset="0"/>
              </a:rPr>
              <a:t>(2023)</a:t>
            </a:r>
            <a:endParaRPr lang="en-US" sz="1400" dirty="0">
              <a:effectLst/>
              <a:ea typeface="Calibri" panose="020F0502020204030204" pitchFamily="34" charset="0"/>
            </a:endParaRPr>
          </a:p>
          <a:p>
            <a:pPr>
              <a:tabLst>
                <a:tab pos="457200" algn="l"/>
              </a:tabLst>
            </a:pPr>
            <a:r>
              <a:rPr lang="en-US" sz="1400" dirty="0">
                <a:solidFill>
                  <a:srgbClr val="000000"/>
                </a:solidFill>
                <a:effectLst/>
                <a:ea typeface="Calibri" panose="020F0502020204030204" pitchFamily="34" charset="0"/>
              </a:rPr>
              <a:t>National Center on Substance Abuse and Child Welfare: </a:t>
            </a:r>
            <a:r>
              <a:rPr lang="en-US" sz="1400" i="1" u="sng" dirty="0">
                <a:solidFill>
                  <a:srgbClr val="2B809A"/>
                </a:solidFill>
                <a:effectLst/>
                <a:ea typeface="Times New Roman" panose="02020603050405020304" pitchFamily="18" charset="0"/>
                <a:hlinkClick r:id="rId10"/>
              </a:rPr>
              <a:t>Planning for Safety in Cases When Parental Substance Use Disorder is Present</a:t>
            </a:r>
            <a:r>
              <a:rPr lang="en-US" sz="1400" i="1" dirty="0">
                <a:effectLst/>
                <a:ea typeface="Times New Roman" panose="02020603050405020304" pitchFamily="18" charset="0"/>
              </a:rPr>
              <a:t> </a:t>
            </a:r>
            <a:r>
              <a:rPr lang="en-US" sz="1400" dirty="0">
                <a:effectLst/>
                <a:ea typeface="Times New Roman" panose="02020603050405020304" pitchFamily="18" charset="0"/>
              </a:rPr>
              <a:t>(2023)</a:t>
            </a:r>
            <a:endParaRPr lang="en-US" sz="1400" dirty="0"/>
          </a:p>
        </p:txBody>
      </p:sp>
    </p:spTree>
    <p:extLst>
      <p:ext uri="{BB962C8B-B14F-4D97-AF65-F5344CB8AC3E}">
        <p14:creationId xmlns:p14="http://schemas.microsoft.com/office/powerpoint/2010/main" val="511911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1828800"/>
            <a:ext cx="10515600" cy="2448232"/>
          </a:xfrm>
        </p:spPr>
        <p:txBody>
          <a:bodyPr vert="horz" lIns="91440" tIns="45720" rIns="91440" bIns="45720" rtlCol="0" anchor="ctr">
            <a:noAutofit/>
          </a:bodyPr>
          <a:lstStyle/>
          <a:p>
            <a:pPr>
              <a:lnSpc>
                <a:spcPct val="100000"/>
              </a:lnSpc>
            </a:pPr>
            <a:r>
              <a:rPr lang="en-US" sz="4800" dirty="0"/>
              <a:t>Parental Substance Use </a:t>
            </a:r>
            <a:br>
              <a:rPr lang="en-US" sz="4800" dirty="0"/>
            </a:br>
            <a:r>
              <a:rPr lang="en-US" sz="4800" dirty="0"/>
              <a:t>as a Condition Associated </a:t>
            </a:r>
            <a:br>
              <a:rPr lang="en-US" sz="4800" dirty="0"/>
            </a:br>
            <a:r>
              <a:rPr lang="en-US" sz="4800" dirty="0"/>
              <a:t>with Removal–Let’s Talk About It!</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t>Large Group Discussion</a:t>
            </a:r>
          </a:p>
        </p:txBody>
      </p:sp>
    </p:spTree>
    <p:extLst>
      <p:ext uri="{BB962C8B-B14F-4D97-AF65-F5344CB8AC3E}">
        <p14:creationId xmlns:p14="http://schemas.microsoft.com/office/powerpoint/2010/main" val="1722837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246CC-9326-298F-DC72-E87C52E0F0A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C34B1DE-955A-2C9A-E87D-3F6AF5FB0814}"/>
              </a:ext>
              <a:ext uri="{C183D7F6-B498-43B3-948B-1728B52AA6E4}">
                <adec:decorative xmlns:adec="http://schemas.microsoft.com/office/drawing/2017/decorative" val="1"/>
              </a:ext>
            </a:extLst>
          </p:cNvPr>
          <p:cNvSpPr/>
          <p:nvPr/>
        </p:nvSpPr>
        <p:spPr>
          <a:xfrm>
            <a:off x="8158069" y="1908243"/>
            <a:ext cx="3265027" cy="3937979"/>
          </a:xfrm>
          <a:prstGeom prst="rect">
            <a:avLst/>
          </a:prstGeom>
          <a:solidFill>
            <a:schemeClr val="accent5">
              <a:alpha val="90000"/>
            </a:schemeClr>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FCF10A1A-6FE2-FB5C-2080-FB692E2BEAAF}"/>
              </a:ext>
              <a:ext uri="{C183D7F6-B498-43B3-948B-1728B52AA6E4}">
                <adec:decorative xmlns:adec="http://schemas.microsoft.com/office/drawing/2017/decorative" val="1"/>
              </a:ext>
            </a:extLst>
          </p:cNvPr>
          <p:cNvSpPr/>
          <p:nvPr/>
        </p:nvSpPr>
        <p:spPr>
          <a:xfrm>
            <a:off x="4429351" y="1908243"/>
            <a:ext cx="3265027" cy="3937979"/>
          </a:xfrm>
          <a:prstGeom prst="rect">
            <a:avLst/>
          </a:prstGeom>
          <a:solidFill>
            <a:schemeClr val="accent1">
              <a:alpha val="9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69808BF0-73DD-BC9A-AAC7-85C255D8B54A}"/>
              </a:ext>
              <a:ext uri="{C183D7F6-B498-43B3-948B-1728B52AA6E4}">
                <adec:decorative xmlns:adec="http://schemas.microsoft.com/office/drawing/2017/decorative" val="1"/>
              </a:ext>
            </a:extLst>
          </p:cNvPr>
          <p:cNvSpPr/>
          <p:nvPr/>
        </p:nvSpPr>
        <p:spPr>
          <a:xfrm>
            <a:off x="731941" y="1935539"/>
            <a:ext cx="3265027" cy="3937979"/>
          </a:xfrm>
          <a:prstGeom prst="rect">
            <a:avLst/>
          </a:prstGeom>
          <a:solidFill>
            <a:schemeClr val="accent3">
              <a:alpha val="90000"/>
            </a:schemeClr>
          </a:solid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itle 13">
            <a:extLst>
              <a:ext uri="{FF2B5EF4-FFF2-40B4-BE49-F238E27FC236}">
                <a16:creationId xmlns:a16="http://schemas.microsoft.com/office/drawing/2014/main" id="{9E773560-5001-B2F6-5EC5-370EA870A7E1}"/>
              </a:ext>
            </a:extLst>
          </p:cNvPr>
          <p:cNvSpPr>
            <a:spLocks noGrp="1"/>
          </p:cNvSpPr>
          <p:nvPr>
            <p:ph type="title"/>
          </p:nvPr>
        </p:nvSpPr>
        <p:spPr>
          <a:xfrm>
            <a:off x="0" y="6773"/>
            <a:ext cx="12192000" cy="1125991"/>
          </a:xfrm>
          <a:prstGeom prst="rect">
            <a:avLst/>
          </a:prstGeom>
          <a:solidFill>
            <a:schemeClr val="tx2"/>
          </a:solidFill>
          <a:ln w="203200">
            <a:noFill/>
          </a:ln>
        </p:spPr>
        <p:txBody>
          <a:bodyPr vert="horz" lIns="91440" tIns="45720" rIns="91440" bIns="45720" rtlCol="0" anchor="ctr">
            <a:normAutofit/>
          </a:bodyPr>
          <a:lstStyle/>
          <a:p>
            <a:r>
              <a:rPr lang="en-US" dirty="0">
                <a:solidFill>
                  <a:srgbClr val="FFFFFF"/>
                </a:solidFill>
              </a:rPr>
              <a:t>Minimum Sufficient Level of Care</a:t>
            </a:r>
            <a:endParaRPr lang="en-US" kern="1200" dirty="0">
              <a:solidFill>
                <a:srgbClr val="FFFFFF"/>
              </a:solidFill>
            </a:endParaRPr>
          </a:p>
        </p:txBody>
      </p:sp>
      <p:sp>
        <p:nvSpPr>
          <p:cNvPr id="7" name="Content Placeholder 6">
            <a:extLst>
              <a:ext uri="{FF2B5EF4-FFF2-40B4-BE49-F238E27FC236}">
                <a16:creationId xmlns:a16="http://schemas.microsoft.com/office/drawing/2014/main" id="{B191612B-97B0-A227-F62B-E55863C60325}"/>
              </a:ext>
            </a:extLst>
          </p:cNvPr>
          <p:cNvSpPr>
            <a:spLocks noGrp="1"/>
          </p:cNvSpPr>
          <p:nvPr>
            <p:ph sz="quarter" idx="14"/>
          </p:nvPr>
        </p:nvSpPr>
        <p:spPr>
          <a:xfrm rot="16200000">
            <a:off x="1388211" y="3283667"/>
            <a:ext cx="1933581" cy="3246120"/>
          </a:xfrm>
          <a:prstGeom prst="homePlate">
            <a:avLst>
              <a:gd name="adj" fmla="val 26801"/>
            </a:avLst>
          </a:prstGeom>
          <a:solidFill>
            <a:schemeClr val="accent3">
              <a:lumMod val="75000"/>
            </a:schemeClr>
          </a:solidFill>
          <a:ln>
            <a:noFill/>
          </a:ln>
          <a:effectLst/>
          <a:scene3d>
            <a:camera prst="orthographicFront">
              <a:rot lat="0" lon="0" rev="0"/>
            </a:camera>
            <a:lightRig rig="glow" dir="t">
              <a:rot lat="0" lon="0" rev="4800000"/>
            </a:lightRig>
          </a:scene3d>
          <a:sp3d prstMaterial="matte">
            <a:bevelT w="127000" h="63500"/>
          </a:sp3d>
        </p:spPr>
        <p:txBody>
          <a:bodyPr vert="vert" tIns="91440" rIns="91440" bIns="91440" anchor="ctr"/>
          <a:lstStyle/>
          <a:p>
            <a:r>
              <a:rPr lang="en-US" sz="3200">
                <a:solidFill>
                  <a:schemeClr val="bg1"/>
                </a:solidFill>
              </a:rPr>
              <a:t>Child-Specific</a:t>
            </a:r>
          </a:p>
        </p:txBody>
      </p:sp>
      <p:sp>
        <p:nvSpPr>
          <p:cNvPr id="6" name="Content Placeholder 5">
            <a:extLst>
              <a:ext uri="{FF2B5EF4-FFF2-40B4-BE49-F238E27FC236}">
                <a16:creationId xmlns:a16="http://schemas.microsoft.com/office/drawing/2014/main" id="{D72F679C-62B6-FFA0-58BB-122DBEC75B29}"/>
              </a:ext>
            </a:extLst>
          </p:cNvPr>
          <p:cNvSpPr>
            <a:spLocks noGrp="1"/>
          </p:cNvSpPr>
          <p:nvPr>
            <p:ph sz="quarter" idx="13"/>
          </p:nvPr>
        </p:nvSpPr>
        <p:spPr>
          <a:xfrm rot="16200000">
            <a:off x="5085805" y="3256555"/>
            <a:ext cx="1933214" cy="3246120"/>
          </a:xfrm>
          <a:prstGeom prst="homePlate">
            <a:avLst>
              <a:gd name="adj" fmla="val 27689"/>
            </a:avLst>
          </a:prstGeom>
          <a:solidFill>
            <a:schemeClr val="accent1"/>
          </a:solidFill>
          <a:ln>
            <a:noFill/>
          </a:ln>
          <a:effectLst/>
          <a:scene3d>
            <a:camera prst="orthographicFront">
              <a:rot lat="0" lon="0" rev="0"/>
            </a:camera>
            <a:lightRig rig="glow" dir="t">
              <a:rot lat="0" lon="0" rev="4800000"/>
            </a:lightRig>
          </a:scene3d>
          <a:sp3d prstMaterial="matte">
            <a:bevelT w="127000" h="63500"/>
          </a:sp3d>
        </p:spPr>
        <p:txBody>
          <a:bodyPr vert="vert" lIns="91440" tIns="91440" bIns="91440" anchor="ctr"/>
          <a:lstStyle/>
          <a:p>
            <a:r>
              <a:rPr lang="en-US" sz="3200" dirty="0">
                <a:solidFill>
                  <a:schemeClr val="bg1"/>
                </a:solidFill>
              </a:rPr>
              <a:t>Unbiased</a:t>
            </a:r>
          </a:p>
        </p:txBody>
      </p:sp>
      <p:sp>
        <p:nvSpPr>
          <p:cNvPr id="8" name="Content Placeholder 7">
            <a:extLst>
              <a:ext uri="{FF2B5EF4-FFF2-40B4-BE49-F238E27FC236}">
                <a16:creationId xmlns:a16="http://schemas.microsoft.com/office/drawing/2014/main" id="{EA2816BE-3DFC-6ED1-5831-BFEF0D6F2D36}"/>
              </a:ext>
            </a:extLst>
          </p:cNvPr>
          <p:cNvSpPr>
            <a:spLocks noGrp="1"/>
          </p:cNvSpPr>
          <p:nvPr>
            <p:ph sz="quarter" idx="15"/>
          </p:nvPr>
        </p:nvSpPr>
        <p:spPr>
          <a:xfrm rot="16200000">
            <a:off x="8814523" y="3256555"/>
            <a:ext cx="1933214" cy="3246120"/>
          </a:xfrm>
          <a:prstGeom prst="homePlate">
            <a:avLst>
              <a:gd name="adj" fmla="val 30366"/>
            </a:avLst>
          </a:prstGeom>
          <a:solidFill>
            <a:schemeClr val="accent5"/>
          </a:solidFill>
          <a:ln>
            <a:noFill/>
          </a:ln>
          <a:effectLst/>
          <a:scene3d>
            <a:camera prst="orthographicFront">
              <a:rot lat="0" lon="0" rev="0"/>
            </a:camera>
            <a:lightRig rig="glow" dir="t">
              <a:rot lat="0" lon="0" rev="4800000"/>
            </a:lightRig>
          </a:scene3d>
          <a:sp3d prstMaterial="matte">
            <a:bevelT w="127000" h="63500"/>
          </a:sp3d>
        </p:spPr>
        <p:txBody>
          <a:bodyPr vert="vert" tIns="91440" rIns="91440" bIns="91440" anchor="ctr"/>
          <a:lstStyle/>
          <a:p>
            <a:r>
              <a:rPr lang="en-US" sz="3200" dirty="0">
                <a:solidFill>
                  <a:schemeClr val="bg1"/>
                </a:solidFill>
              </a:rPr>
              <a:t>Consistent</a:t>
            </a:r>
          </a:p>
        </p:txBody>
      </p:sp>
      <p:pic>
        <p:nvPicPr>
          <p:cNvPr id="3" name="Graphic 2" descr="Arrow circle with solid fill">
            <a:extLst>
              <a:ext uri="{FF2B5EF4-FFF2-40B4-BE49-F238E27FC236}">
                <a16:creationId xmlns:a16="http://schemas.microsoft.com/office/drawing/2014/main" id="{2D9D0A5E-96DD-775B-D92F-283DCE698DA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965202" y="2060201"/>
            <a:ext cx="1684568" cy="1684568"/>
          </a:xfrm>
          <a:prstGeom prst="rect">
            <a:avLst/>
          </a:prstGeom>
        </p:spPr>
      </p:pic>
      <p:sp>
        <p:nvSpPr>
          <p:cNvPr id="21" name="Rectangle 20">
            <a:extLst>
              <a:ext uri="{FF2B5EF4-FFF2-40B4-BE49-F238E27FC236}">
                <a16:creationId xmlns:a16="http://schemas.microsoft.com/office/drawing/2014/main" id="{1D8A2905-6693-ED31-75D9-F4630693150F}"/>
              </a:ext>
              <a:ext uri="{C183D7F6-B498-43B3-948B-1728B52AA6E4}">
                <adec:decorative xmlns:adec="http://schemas.microsoft.com/office/drawing/2017/decorative" val="1"/>
              </a:ext>
            </a:extLst>
          </p:cNvPr>
          <p:cNvSpPr/>
          <p:nvPr/>
        </p:nvSpPr>
        <p:spPr>
          <a:xfrm>
            <a:off x="0" y="6614160"/>
            <a:ext cx="12192000" cy="2438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4" name="Graphic 23">
            <a:extLst>
              <a:ext uri="{FF2B5EF4-FFF2-40B4-BE49-F238E27FC236}">
                <a16:creationId xmlns:a16="http://schemas.microsoft.com/office/drawing/2014/main" id="{D01815DA-59EE-385A-542B-058B84DB722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87629" y="2000777"/>
            <a:ext cx="2076040" cy="2076040"/>
          </a:xfrm>
          <a:prstGeom prst="rect">
            <a:avLst/>
          </a:prstGeom>
        </p:spPr>
      </p:pic>
      <p:pic>
        <p:nvPicPr>
          <p:cNvPr id="26" name="Graphic 25">
            <a:extLst>
              <a:ext uri="{FF2B5EF4-FFF2-40B4-BE49-F238E27FC236}">
                <a16:creationId xmlns:a16="http://schemas.microsoft.com/office/drawing/2014/main" id="{9499EB71-4D9D-CE6E-F6F1-DDCBE109E85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67274" y="2083377"/>
            <a:ext cx="1623646" cy="1623646"/>
          </a:xfrm>
          <a:prstGeom prst="rect">
            <a:avLst/>
          </a:prstGeom>
        </p:spPr>
      </p:pic>
      <p:pic>
        <p:nvPicPr>
          <p:cNvPr id="12" name="Graphic 11">
            <a:extLst>
              <a:ext uri="{FF2B5EF4-FFF2-40B4-BE49-F238E27FC236}">
                <a16:creationId xmlns:a16="http://schemas.microsoft.com/office/drawing/2014/main" id="{CDE14649-5B45-459D-47C7-48C4130AFD3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83477" y="2625842"/>
            <a:ext cx="538716" cy="538716"/>
          </a:xfrm>
          <a:prstGeom prst="rect">
            <a:avLst/>
          </a:prstGeom>
        </p:spPr>
      </p:pic>
      <p:pic>
        <p:nvPicPr>
          <p:cNvPr id="15" name="Graphic 14">
            <a:extLst>
              <a:ext uri="{FF2B5EF4-FFF2-40B4-BE49-F238E27FC236}">
                <a16:creationId xmlns:a16="http://schemas.microsoft.com/office/drawing/2014/main" id="{63DE628D-3BF0-52B2-824D-C7B6AA2298C9}"/>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45631" y="2260290"/>
            <a:ext cx="1123143" cy="1123143"/>
          </a:xfrm>
          <a:prstGeom prst="rect">
            <a:avLst/>
          </a:prstGeom>
        </p:spPr>
      </p:pic>
    </p:spTree>
    <p:extLst>
      <p:ext uri="{BB962C8B-B14F-4D97-AF65-F5344CB8AC3E}">
        <p14:creationId xmlns:p14="http://schemas.microsoft.com/office/powerpoint/2010/main" val="1988882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876F227C-2D1C-84FE-F11A-0F8BEB7B33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7EAB76-47CD-9FA8-B2F7-8B1A815C03AB}"/>
              </a:ext>
              <a:ext uri="{C183D7F6-B498-43B3-948B-1728B52AA6E4}">
                <adec:decorative xmlns:adec="http://schemas.microsoft.com/office/drawing/2017/decorative" val="1"/>
              </a:ext>
            </a:extLst>
          </p:cNvPr>
          <p:cNvSpPr/>
          <p:nvPr/>
        </p:nvSpPr>
        <p:spPr>
          <a:xfrm>
            <a:off x="504965" y="2190464"/>
            <a:ext cx="10631606" cy="3814549"/>
          </a:xfrm>
          <a:prstGeom prst="rect">
            <a:avLst/>
          </a:prstGeom>
          <a:solidFill>
            <a:schemeClr val="bg1"/>
          </a:solidFill>
          <a:ln w="889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674DB7-FF68-05B5-5417-C08323AA0A00}"/>
              </a:ext>
            </a:extLst>
          </p:cNvPr>
          <p:cNvSpPr>
            <a:spLocks noGrp="1"/>
          </p:cNvSpPr>
          <p:nvPr>
            <p:ph type="title"/>
          </p:nvPr>
        </p:nvSpPr>
        <p:spPr>
          <a:xfrm>
            <a:off x="0" y="-7511"/>
            <a:ext cx="12192000" cy="1293487"/>
          </a:xfrm>
          <a:solidFill>
            <a:schemeClr val="tx2"/>
          </a:solidFill>
        </p:spPr>
        <p:txBody>
          <a:bodyPr vert="horz" lIns="0" tIns="91440" rIns="0" bIns="91440" rtlCol="0" anchor="ctr">
            <a:normAutofit/>
          </a:bodyPr>
          <a:lstStyle/>
          <a:p>
            <a:r>
              <a:rPr lang="en-US" dirty="0"/>
              <a:t>Assessing Effects of Parental </a:t>
            </a:r>
            <a:br>
              <a:rPr lang="en-US" dirty="0"/>
            </a:br>
            <a:r>
              <a:rPr lang="en-US" dirty="0"/>
              <a:t>Substance Use on Children and Families </a:t>
            </a:r>
          </a:p>
        </p:txBody>
      </p:sp>
      <p:sp>
        <p:nvSpPr>
          <p:cNvPr id="9" name="Content Placeholder 8">
            <a:extLst>
              <a:ext uri="{FF2B5EF4-FFF2-40B4-BE49-F238E27FC236}">
                <a16:creationId xmlns:a16="http://schemas.microsoft.com/office/drawing/2014/main" id="{B37B7034-E4C0-257D-55A5-5B26571DFADB}"/>
              </a:ext>
            </a:extLst>
          </p:cNvPr>
          <p:cNvSpPr>
            <a:spLocks noGrp="1"/>
          </p:cNvSpPr>
          <p:nvPr>
            <p:ph sz="quarter" idx="15"/>
          </p:nvPr>
        </p:nvSpPr>
        <p:spPr>
          <a:xfrm>
            <a:off x="672577" y="2478727"/>
            <a:ext cx="4435522" cy="3380658"/>
          </a:xfrm>
          <a:prstGeom prst="rect">
            <a:avLst/>
          </a:prstGeom>
          <a:noFill/>
          <a:ln>
            <a:noFill/>
          </a:ln>
        </p:spPr>
        <p:txBody>
          <a:bodyPr lIns="91440" rIns="91440" bIns="365760"/>
          <a:lstStyle/>
          <a:p>
            <a:pPr marL="0" lvl="0" indent="0" algn="l">
              <a:lnSpc>
                <a:spcPct val="100000"/>
              </a:lnSpc>
              <a:spcBef>
                <a:spcPts val="0"/>
              </a:spcBef>
              <a:buNone/>
            </a:pPr>
            <a:r>
              <a:rPr lang="en-US" sz="2400" b="0" noProof="0" dirty="0"/>
              <a:t>A parent’s use of alcohol or other drugs can affect their ability to safely parent their children by </a:t>
            </a:r>
            <a:r>
              <a:rPr lang="en-US" sz="3200" noProof="0" dirty="0"/>
              <a:t>decreasing</a:t>
            </a:r>
            <a:r>
              <a:rPr lang="en-US" sz="2400" b="0" noProof="0" dirty="0"/>
              <a:t> their ability to…</a:t>
            </a:r>
          </a:p>
        </p:txBody>
      </p:sp>
      <p:sp>
        <p:nvSpPr>
          <p:cNvPr id="11" name="Content Placeholder 10">
            <a:extLst>
              <a:ext uri="{FF2B5EF4-FFF2-40B4-BE49-F238E27FC236}">
                <a16:creationId xmlns:a16="http://schemas.microsoft.com/office/drawing/2014/main" id="{EAB2C1A6-B440-5871-5126-B4DEF0918943}"/>
              </a:ext>
            </a:extLst>
          </p:cNvPr>
          <p:cNvSpPr>
            <a:spLocks noGrp="1"/>
          </p:cNvSpPr>
          <p:nvPr>
            <p:ph sz="quarter" idx="11"/>
          </p:nvPr>
        </p:nvSpPr>
        <p:spPr>
          <a:xfrm>
            <a:off x="5012170" y="1802746"/>
            <a:ext cx="3218688" cy="2103120"/>
          </a:xfrm>
          <a:prstGeom prst="rect">
            <a:avLst/>
          </a:prstGeom>
          <a:solidFill>
            <a:schemeClr val="accent1"/>
          </a:solidFill>
          <a:ln>
            <a:noFill/>
          </a:ln>
          <a:effectLst>
            <a:outerShdw blurRad="50800" dist="38100" dir="5400000" algn="t" rotWithShape="0">
              <a:prstClr val="black">
                <a:alpha val="40000"/>
              </a:prstClr>
            </a:outerShdw>
          </a:effectLst>
        </p:spPr>
        <p:txBody>
          <a:bodyPr lIns="182880" rIns="182880" bIns="182880" anchor="b"/>
          <a:lstStyle/>
          <a:p>
            <a:pPr lvl="0">
              <a:lnSpc>
                <a:spcPct val="100000"/>
              </a:lnSpc>
              <a:spcBef>
                <a:spcPts val="600"/>
              </a:spcBef>
              <a:spcAft>
                <a:spcPts val="600"/>
              </a:spcAft>
            </a:pPr>
            <a:r>
              <a:rPr lang="en-US" sz="2000" b="0" noProof="0" dirty="0">
                <a:solidFill>
                  <a:schemeClr val="bg1"/>
                </a:solidFill>
              </a:rPr>
              <a:t>Adequately supervise their children</a:t>
            </a:r>
          </a:p>
        </p:txBody>
      </p:sp>
      <p:sp>
        <p:nvSpPr>
          <p:cNvPr id="7" name="Content Placeholder 6">
            <a:extLst>
              <a:ext uri="{FF2B5EF4-FFF2-40B4-BE49-F238E27FC236}">
                <a16:creationId xmlns:a16="http://schemas.microsoft.com/office/drawing/2014/main" id="{777F4C36-E872-C866-32B3-B8385E38420F}"/>
              </a:ext>
            </a:extLst>
          </p:cNvPr>
          <p:cNvSpPr>
            <a:spLocks noGrp="1"/>
          </p:cNvSpPr>
          <p:nvPr>
            <p:ph sz="quarter" idx="13"/>
          </p:nvPr>
        </p:nvSpPr>
        <p:spPr>
          <a:xfrm>
            <a:off x="5012170" y="4303441"/>
            <a:ext cx="3218688" cy="2103120"/>
          </a:xfrm>
          <a:prstGeom prst="rect">
            <a:avLst/>
          </a:prstGeom>
          <a:solidFill>
            <a:schemeClr val="accent3">
              <a:lumMod val="75000"/>
            </a:schemeClr>
          </a:solidFill>
          <a:ln>
            <a:noFill/>
          </a:ln>
          <a:effectLst>
            <a:outerShdw blurRad="50800" dist="38100" dir="5400000" algn="t" rotWithShape="0">
              <a:prstClr val="black">
                <a:alpha val="40000"/>
              </a:prstClr>
            </a:outerShdw>
          </a:effectLst>
        </p:spPr>
        <p:txBody>
          <a:bodyPr bIns="182880" anchor="b"/>
          <a:lstStyle/>
          <a:p>
            <a:pPr lvl="0">
              <a:lnSpc>
                <a:spcPct val="100000"/>
              </a:lnSpc>
              <a:spcBef>
                <a:spcPts val="600"/>
              </a:spcBef>
              <a:spcAft>
                <a:spcPts val="600"/>
              </a:spcAft>
            </a:pPr>
            <a:r>
              <a:rPr lang="en-US" sz="2000" b="0" noProof="0" dirty="0">
                <a:solidFill>
                  <a:schemeClr val="bg1"/>
                </a:solidFill>
              </a:rPr>
              <a:t>Provide a daily structure and routine for a child</a:t>
            </a:r>
          </a:p>
        </p:txBody>
      </p:sp>
      <p:sp>
        <p:nvSpPr>
          <p:cNvPr id="5" name="Content Placeholder 4">
            <a:extLst>
              <a:ext uri="{FF2B5EF4-FFF2-40B4-BE49-F238E27FC236}">
                <a16:creationId xmlns:a16="http://schemas.microsoft.com/office/drawing/2014/main" id="{C29AA400-4F11-6F78-49C3-2036D2880D74}"/>
              </a:ext>
            </a:extLst>
          </p:cNvPr>
          <p:cNvSpPr>
            <a:spLocks noGrp="1"/>
          </p:cNvSpPr>
          <p:nvPr>
            <p:ph sz="quarter" idx="12"/>
          </p:nvPr>
        </p:nvSpPr>
        <p:spPr>
          <a:xfrm>
            <a:off x="8498424" y="1803022"/>
            <a:ext cx="3219811" cy="2102844"/>
          </a:xfrm>
          <a:prstGeom prst="rect">
            <a:avLst/>
          </a:prstGeom>
          <a:solidFill>
            <a:schemeClr val="accent2">
              <a:lumMod val="75000"/>
            </a:schemeClr>
          </a:solidFill>
          <a:ln>
            <a:noFill/>
          </a:ln>
          <a:effectLst>
            <a:outerShdw blurRad="50800" dist="38100" dir="5400000" algn="t" rotWithShape="0">
              <a:prstClr val="black">
                <a:alpha val="40000"/>
              </a:prstClr>
            </a:outerShdw>
          </a:effectLst>
        </p:spPr>
        <p:txBody>
          <a:bodyPr lIns="365760" rIns="365760" bIns="45720" anchor="b"/>
          <a:lstStyle/>
          <a:p>
            <a:pPr lvl="0">
              <a:lnSpc>
                <a:spcPct val="100000"/>
              </a:lnSpc>
              <a:spcBef>
                <a:spcPts val="0"/>
              </a:spcBef>
            </a:pPr>
            <a:r>
              <a:rPr lang="en-US" sz="2000" b="0" noProof="0" dirty="0">
                <a:solidFill>
                  <a:schemeClr val="bg1"/>
                </a:solidFill>
              </a:rPr>
              <a:t>Meet their child’s educational or medical needs</a:t>
            </a:r>
          </a:p>
        </p:txBody>
      </p:sp>
      <p:sp>
        <p:nvSpPr>
          <p:cNvPr id="8" name="Content Placeholder 7">
            <a:extLst>
              <a:ext uri="{FF2B5EF4-FFF2-40B4-BE49-F238E27FC236}">
                <a16:creationId xmlns:a16="http://schemas.microsoft.com/office/drawing/2014/main" id="{28F65D8B-9BF6-0A27-2981-50FCDC35E65B}"/>
              </a:ext>
            </a:extLst>
          </p:cNvPr>
          <p:cNvSpPr>
            <a:spLocks noGrp="1"/>
          </p:cNvSpPr>
          <p:nvPr>
            <p:ph sz="quarter" idx="14"/>
          </p:nvPr>
        </p:nvSpPr>
        <p:spPr>
          <a:xfrm>
            <a:off x="8486931" y="4268660"/>
            <a:ext cx="3218688" cy="2103120"/>
          </a:xfrm>
          <a:prstGeom prst="rect">
            <a:avLst/>
          </a:prstGeom>
          <a:solidFill>
            <a:schemeClr val="accent5"/>
          </a:solidFill>
          <a:ln>
            <a:noFill/>
          </a:ln>
          <a:effectLst>
            <a:outerShdw blurRad="50800" dist="38100" dir="5400000" algn="t" rotWithShape="0">
              <a:prstClr val="black">
                <a:alpha val="40000"/>
              </a:prstClr>
            </a:outerShdw>
          </a:effectLst>
        </p:spPr>
        <p:txBody>
          <a:bodyPr lIns="274320" rIns="274320" bIns="182880" anchor="b"/>
          <a:lstStyle/>
          <a:p>
            <a:pPr lvl="0">
              <a:lnSpc>
                <a:spcPct val="100000"/>
              </a:lnSpc>
              <a:spcBef>
                <a:spcPts val="600"/>
              </a:spcBef>
              <a:spcAft>
                <a:spcPts val="600"/>
              </a:spcAft>
            </a:pPr>
            <a:r>
              <a:rPr lang="en-US" sz="2000" b="0" noProof="0" dirty="0">
                <a:solidFill>
                  <a:schemeClr val="bg1"/>
                </a:solidFill>
              </a:rPr>
              <a:t>Provide for a child’s basic needs</a:t>
            </a:r>
          </a:p>
        </p:txBody>
      </p:sp>
      <p:pic>
        <p:nvPicPr>
          <p:cNvPr id="4" name="Graphic 3">
            <a:extLst>
              <a:ext uri="{FF2B5EF4-FFF2-40B4-BE49-F238E27FC236}">
                <a16:creationId xmlns:a16="http://schemas.microsoft.com/office/drawing/2014/main" id="{07DD3B82-9876-2DF9-C4EB-CCB4F8614CA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79643" y="1834999"/>
            <a:ext cx="1019307" cy="1019307"/>
          </a:xfrm>
          <a:prstGeom prst="rect">
            <a:avLst/>
          </a:prstGeom>
        </p:spPr>
      </p:pic>
      <p:pic>
        <p:nvPicPr>
          <p:cNvPr id="6" name="Graphic 5">
            <a:extLst>
              <a:ext uri="{FF2B5EF4-FFF2-40B4-BE49-F238E27FC236}">
                <a16:creationId xmlns:a16="http://schemas.microsoft.com/office/drawing/2014/main" id="{9BAA5908-E3AE-ABC7-45F3-22FCA35D750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19452" y="1802746"/>
            <a:ext cx="1177753" cy="1177753"/>
          </a:xfrm>
          <a:prstGeom prst="rect">
            <a:avLst/>
          </a:prstGeom>
        </p:spPr>
      </p:pic>
      <p:pic>
        <p:nvPicPr>
          <p:cNvPr id="10" name="Graphic 9">
            <a:extLst>
              <a:ext uri="{FF2B5EF4-FFF2-40B4-BE49-F238E27FC236}">
                <a16:creationId xmlns:a16="http://schemas.microsoft.com/office/drawing/2014/main" id="{813CFFD0-F235-B802-9EB7-590CFB8F2C7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040657" y="4433800"/>
            <a:ext cx="1097280" cy="1097280"/>
          </a:xfrm>
          <a:prstGeom prst="rect">
            <a:avLst/>
          </a:prstGeom>
        </p:spPr>
      </p:pic>
      <p:pic>
        <p:nvPicPr>
          <p:cNvPr id="12" name="Graphic 11">
            <a:extLst>
              <a:ext uri="{FF2B5EF4-FFF2-40B4-BE49-F238E27FC236}">
                <a16:creationId xmlns:a16="http://schemas.microsoft.com/office/drawing/2014/main" id="{2AFCE982-55C5-788B-0FBD-C42A7D79C41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flipH="1">
            <a:off x="9559688" y="4361548"/>
            <a:ext cx="1097280" cy="1097280"/>
          </a:xfrm>
          <a:prstGeom prst="rect">
            <a:avLst/>
          </a:prstGeom>
        </p:spPr>
      </p:pic>
    </p:spTree>
    <p:extLst>
      <p:ext uri="{BB962C8B-B14F-4D97-AF65-F5344CB8AC3E}">
        <p14:creationId xmlns:p14="http://schemas.microsoft.com/office/powerpoint/2010/main" val="4255254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C89DF7-D11E-9692-FC40-C29E7B804A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7BEF12-89AB-A358-C359-42EBFE2A12AA}"/>
              </a:ext>
            </a:extLst>
          </p:cNvPr>
          <p:cNvSpPr>
            <a:spLocks noGrp="1"/>
          </p:cNvSpPr>
          <p:nvPr>
            <p:ph type="title"/>
          </p:nvPr>
        </p:nvSpPr>
        <p:spPr>
          <a:xfrm>
            <a:off x="-1" y="0"/>
            <a:ext cx="3268891" cy="6900011"/>
          </a:xfrm>
          <a:gradFill flip="none" rotWithShape="1">
            <a:gsLst>
              <a:gs pos="0">
                <a:schemeClr val="accent5"/>
              </a:gs>
              <a:gs pos="11000">
                <a:srgbClr val="31717C"/>
              </a:gs>
              <a:gs pos="74000">
                <a:schemeClr val="accent2">
                  <a:lumMod val="75000"/>
                </a:schemeClr>
              </a:gs>
              <a:gs pos="100000">
                <a:schemeClr val="accent2">
                  <a:lumMod val="75000"/>
                </a:schemeClr>
              </a:gs>
            </a:gsLst>
            <a:lin ang="5400000" scaled="1"/>
            <a:tileRect/>
          </a:gradFill>
        </p:spPr>
        <p:txBody>
          <a:bodyPr lIns="91440" tIns="0" rIns="91440" bIns="91440" anchor="ctr">
            <a:noAutofit/>
          </a:bodyPr>
          <a:lstStyle/>
          <a:p>
            <a:r>
              <a:rPr lang="en-US" sz="3600" dirty="0">
                <a:latin typeface="+mj-lt"/>
              </a:rPr>
              <a:t>Differentiating Between Safety &amp; Risk Factors</a:t>
            </a:r>
            <a:endParaRPr lang="en-US" sz="3600" dirty="0">
              <a:latin typeface="Arial" panose="020B0604020202020204" pitchFamily="34" charset="0"/>
              <a:cs typeface="Arial" panose="020B0604020202020204" pitchFamily="34" charset="0"/>
            </a:endParaRPr>
          </a:p>
        </p:txBody>
      </p:sp>
      <p:sp>
        <p:nvSpPr>
          <p:cNvPr id="4" name="Arrow: Bent 3">
            <a:extLst>
              <a:ext uri="{FF2B5EF4-FFF2-40B4-BE49-F238E27FC236}">
                <a16:creationId xmlns:a16="http://schemas.microsoft.com/office/drawing/2014/main" id="{307B859B-FBA6-C187-438D-C2259853EAE8}"/>
              </a:ext>
              <a:ext uri="{C183D7F6-B498-43B3-948B-1728B52AA6E4}">
                <adec:decorative xmlns:adec="http://schemas.microsoft.com/office/drawing/2017/decorative" val="1"/>
              </a:ext>
            </a:extLst>
          </p:cNvPr>
          <p:cNvSpPr/>
          <p:nvPr/>
        </p:nvSpPr>
        <p:spPr>
          <a:xfrm rot="5400000">
            <a:off x="5450418" y="-2591271"/>
            <a:ext cx="3817332" cy="9007833"/>
          </a:xfrm>
          <a:prstGeom prst="bentArrow">
            <a:avLst>
              <a:gd name="adj1" fmla="val 8557"/>
              <a:gd name="adj2" fmla="val 13433"/>
              <a:gd name="adj3" fmla="val 13346"/>
              <a:gd name="adj4" fmla="val 87616"/>
            </a:avLst>
          </a:prstGeom>
          <a:solidFill>
            <a:schemeClr val="accent5"/>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 name="Picture Placeholder 5">
            <a:extLst>
              <a:ext uri="{FF2B5EF4-FFF2-40B4-BE49-F238E27FC236}">
                <a16:creationId xmlns:a16="http://schemas.microsoft.com/office/drawing/2014/main" id="{0F63BA5A-7570-EA5C-1718-8EF5AFADDF98}"/>
              </a:ext>
              <a:ext uri="{C183D7F6-B498-43B3-948B-1728B52AA6E4}">
                <adec:decorative xmlns:adec="http://schemas.microsoft.com/office/drawing/2017/decorative" val="1"/>
              </a:ext>
            </a:extLst>
          </p:cNvPr>
          <p:cNvPicPr>
            <a:picLocks/>
          </p:cNvPicPr>
          <p:nvPr/>
        </p:nvPicPr>
        <p:blipFill rotWithShape="1">
          <a:blip r:embed="rId3"/>
          <a:srcRect r="65372" b="9630"/>
          <a:stretch/>
        </p:blipFill>
        <p:spPr>
          <a:xfrm>
            <a:off x="5030745" y="745737"/>
            <a:ext cx="5370793" cy="5220147"/>
          </a:xfrm>
          <a:prstGeom prst="ellipse">
            <a:avLst/>
          </a:prstGeom>
          <a:ln w="161925">
            <a:gradFill>
              <a:gsLst>
                <a:gs pos="0">
                  <a:schemeClr val="accent5"/>
                </a:gs>
                <a:gs pos="36000">
                  <a:srgbClr val="31717C"/>
                </a:gs>
                <a:gs pos="74000">
                  <a:schemeClr val="accent2"/>
                </a:gs>
                <a:gs pos="100000">
                  <a:schemeClr val="accent2">
                    <a:lumMod val="75000"/>
                  </a:schemeClr>
                </a:gs>
              </a:gsLst>
              <a:lin ang="5400000" scaled="1"/>
            </a:gradFill>
          </a:ln>
          <a:effectLst>
            <a:softEdge rad="0"/>
          </a:effectLst>
        </p:spPr>
      </p:pic>
      <p:sp>
        <p:nvSpPr>
          <p:cNvPr id="10" name="Content Placeholder 9">
            <a:extLst>
              <a:ext uri="{FF2B5EF4-FFF2-40B4-BE49-F238E27FC236}">
                <a16:creationId xmlns:a16="http://schemas.microsoft.com/office/drawing/2014/main" id="{D27FBEB3-156D-B0FA-46F3-FBEC6F724C86}"/>
              </a:ext>
            </a:extLst>
          </p:cNvPr>
          <p:cNvSpPr>
            <a:spLocks noGrp="1"/>
          </p:cNvSpPr>
          <p:nvPr>
            <p:ph sz="quarter" idx="16"/>
          </p:nvPr>
        </p:nvSpPr>
        <p:spPr>
          <a:xfrm>
            <a:off x="3338961" y="598873"/>
            <a:ext cx="2916061" cy="1323234"/>
          </a:xfrm>
          <a:prstGeom prst="round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p:spPr>
        <p:txBody>
          <a:bodyPr anchor="ctr"/>
          <a:lstStyle/>
          <a:p>
            <a:pPr marL="0" indent="0">
              <a:spcBef>
                <a:spcPts val="0"/>
              </a:spcBef>
              <a:buNone/>
            </a:pPr>
            <a:r>
              <a:rPr lang="en-US" sz="2800" b="1">
                <a:solidFill>
                  <a:schemeClr val="bg1"/>
                </a:solidFill>
              </a:rPr>
              <a:t>What is a safety factor? </a:t>
            </a:r>
          </a:p>
        </p:txBody>
      </p:sp>
      <p:sp>
        <p:nvSpPr>
          <p:cNvPr id="11" name="Content Placeholder 10">
            <a:extLst>
              <a:ext uri="{FF2B5EF4-FFF2-40B4-BE49-F238E27FC236}">
                <a16:creationId xmlns:a16="http://schemas.microsoft.com/office/drawing/2014/main" id="{AD932E5C-7D74-524D-1FD6-43FCE21FE01E}"/>
              </a:ext>
            </a:extLst>
          </p:cNvPr>
          <p:cNvSpPr>
            <a:spLocks noGrp="1"/>
          </p:cNvSpPr>
          <p:nvPr>
            <p:ph sz="quarter" idx="17"/>
          </p:nvPr>
        </p:nvSpPr>
        <p:spPr>
          <a:xfrm>
            <a:off x="9181195" y="4981883"/>
            <a:ext cx="2916936" cy="1239679"/>
          </a:xfrm>
          <a:prstGeom prst="roundRect">
            <a:avLst/>
          </a:prstGeom>
          <a:solidFill>
            <a:schemeClr val="accent5"/>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p:spPr>
        <p:txBody>
          <a:bodyPr lIns="182880" rIns="365760" anchor="ctr"/>
          <a:lstStyle/>
          <a:p>
            <a:pPr marL="0" indent="0" algn="r">
              <a:buNone/>
            </a:pPr>
            <a:r>
              <a:rPr lang="en-US" sz="2800" b="1">
                <a:solidFill>
                  <a:schemeClr val="bg1"/>
                </a:solidFill>
              </a:rPr>
              <a:t>What is a risk factor?</a:t>
            </a:r>
          </a:p>
        </p:txBody>
      </p:sp>
      <p:sp>
        <p:nvSpPr>
          <p:cNvPr id="6" name="Arrow: Bent 5">
            <a:extLst>
              <a:ext uri="{FF2B5EF4-FFF2-40B4-BE49-F238E27FC236}">
                <a16:creationId xmlns:a16="http://schemas.microsoft.com/office/drawing/2014/main" id="{A56EFC7A-79E5-5059-33E6-40B20A7BEBF4}"/>
              </a:ext>
              <a:ext uri="{C183D7F6-B498-43B3-948B-1728B52AA6E4}">
                <adec:decorative xmlns:adec="http://schemas.microsoft.com/office/drawing/2017/decorative" val="1"/>
              </a:ext>
            </a:extLst>
          </p:cNvPr>
          <p:cNvSpPr/>
          <p:nvPr/>
        </p:nvSpPr>
        <p:spPr>
          <a:xfrm rot="5400000" flipH="1" flipV="1">
            <a:off x="6032248" y="740256"/>
            <a:ext cx="3817332" cy="8502177"/>
          </a:xfrm>
          <a:prstGeom prst="bentArrow">
            <a:avLst>
              <a:gd name="adj1" fmla="val 8557"/>
              <a:gd name="adj2" fmla="val 13433"/>
              <a:gd name="adj3" fmla="val 13346"/>
              <a:gd name="adj4" fmla="val 87616"/>
            </a:avLst>
          </a:prstGeom>
          <a:solidFill>
            <a:schemeClr val="accent2">
              <a:lumMod val="7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81840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F0021E02-A3CD-5783-A3D6-E083297F47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310883-A2AE-BD24-2A70-BCF86B95EBC8}"/>
              </a:ext>
            </a:extLst>
          </p:cNvPr>
          <p:cNvSpPr>
            <a:spLocks noGrp="1"/>
          </p:cNvSpPr>
          <p:nvPr>
            <p:ph type="title"/>
          </p:nvPr>
        </p:nvSpPr>
        <p:spPr>
          <a:xfrm>
            <a:off x="1181100" y="1272989"/>
            <a:ext cx="9829799" cy="3227294"/>
          </a:xfrm>
        </p:spPr>
        <p:txBody>
          <a:bodyPr vert="horz" lIns="91440" tIns="45720" rIns="91440" bIns="45720" rtlCol="0" anchor="ctr">
            <a:noAutofit/>
          </a:bodyPr>
          <a:lstStyle/>
          <a:p>
            <a:pPr>
              <a:lnSpc>
                <a:spcPct val="100000"/>
              </a:lnSpc>
            </a:pPr>
            <a:r>
              <a:rPr lang="en-US" sz="4800" dirty="0"/>
              <a:t>Differentiating Between Safety </a:t>
            </a:r>
            <a:br>
              <a:rPr lang="en-US" sz="4800" dirty="0"/>
            </a:br>
            <a:r>
              <a:rPr lang="en-US" sz="4800" dirty="0"/>
              <a:t>and Risk Factors for Families Affected by Substance Use </a:t>
            </a:r>
            <a:br>
              <a:rPr lang="en-US" sz="4800" dirty="0"/>
            </a:br>
            <a:r>
              <a:rPr lang="en-US" sz="4800" dirty="0"/>
              <a:t>&amp; Co-Occurring Disorders</a:t>
            </a:r>
          </a:p>
        </p:txBody>
      </p:sp>
      <p:sp>
        <p:nvSpPr>
          <p:cNvPr id="5" name="Subtitle 4">
            <a:extLst>
              <a:ext uri="{FF2B5EF4-FFF2-40B4-BE49-F238E27FC236}">
                <a16:creationId xmlns:a16="http://schemas.microsoft.com/office/drawing/2014/main" id="{CDB552D7-CF1F-7C83-8D40-37DFB11AB858}"/>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a:t>Small Group Activity</a:t>
            </a:r>
          </a:p>
        </p:txBody>
      </p:sp>
    </p:spTree>
    <p:extLst>
      <p:ext uri="{BB962C8B-B14F-4D97-AF65-F5344CB8AC3E}">
        <p14:creationId xmlns:p14="http://schemas.microsoft.com/office/powerpoint/2010/main" val="623654403"/>
      </p:ext>
    </p:extLst>
  </p:cSld>
  <p:clrMapOvr>
    <a:masterClrMapping/>
  </p:clrMapOvr>
</p:sld>
</file>

<file path=ppt/theme/theme1.xml><?xml version="1.0" encoding="utf-8"?>
<a:theme xmlns:a="http://schemas.openxmlformats.org/drawingml/2006/main" name="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4E6FE0E-3FBB-2B40-994B-5DF890E12663}">
  <we:reference id="wa200000729" version="3.18.149.0" store="en-US" storeType="OMEX"/>
  <we:alternateReferences>
    <we:reference id="WA200000729" version="3.18.149.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517FF3F932D340B245FFD4580FD3A5" ma:contentTypeVersion="12" ma:contentTypeDescription="Create a new document." ma:contentTypeScope="" ma:versionID="58b82600eedcb69ee89a02babfe17517">
  <xsd:schema xmlns:xsd="http://www.w3.org/2001/XMLSchema" xmlns:xs="http://www.w3.org/2001/XMLSchema" xmlns:p="http://schemas.microsoft.com/office/2006/metadata/properties" xmlns:ns2="87c3cb85-7b88-4308-a09a-2cff70447376" xmlns:ns3="44b76e7b-b112-41d5-aade-b7d5fca02078" targetNamespace="http://schemas.microsoft.com/office/2006/metadata/properties" ma:root="true" ma:fieldsID="665458863c65d1f4b21ff4632c49bdbc" ns2:_="" ns3:_="">
    <xsd:import namespace="87c3cb85-7b88-4308-a09a-2cff70447376"/>
    <xsd:import namespace="44b76e7b-b112-41d5-aade-b7d5fca0207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c3cb85-7b88-4308-a09a-2cff70447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8bc4911-8aa7-40f7-879b-7ab1ade0da4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b76e7b-b112-41d5-aade-b7d5fca0207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7c3cb85-7b88-4308-a09a-2cff7044737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30CB23-2872-4F5F-A4B0-92DFCC06A990}">
  <ds:schemaRefs>
    <ds:schemaRef ds:uri="44b76e7b-b112-41d5-aade-b7d5fca02078"/>
    <ds:schemaRef ds:uri="87c3cb85-7b88-4308-a09a-2cff704473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EDC95F0-DE18-49BB-8541-1D6BA033F81D}">
  <ds:schemaRefs>
    <ds:schemaRef ds:uri="http://www.w3.org/XML/1998/namespace"/>
    <ds:schemaRef ds:uri="44b76e7b-b112-41d5-aade-b7d5fca02078"/>
    <ds:schemaRef ds:uri="http://schemas.microsoft.com/office/2006/metadata/properties"/>
    <ds:schemaRef ds:uri="http://schemas.openxmlformats.org/package/2006/metadata/core-properties"/>
    <ds:schemaRef ds:uri="http://purl.org/dc/terms/"/>
    <ds:schemaRef ds:uri="http://purl.org/dc/elements/1.1/"/>
    <ds:schemaRef ds:uri="http://purl.org/dc/dcmitype/"/>
    <ds:schemaRef ds:uri="87c3cb85-7b88-4308-a09a-2cff70447376"/>
    <ds:schemaRef ds:uri="http://schemas.microsoft.com/office/2006/documentManagement/types"/>
    <ds:schemaRef ds:uri="http://schemas.microsoft.com/office/infopath/2007/PartnerControls"/>
  </ds:schemaRefs>
</ds:datastoreItem>
</file>

<file path=customXml/itemProps3.xml><?xml version="1.0" encoding="utf-8"?>
<ds:datastoreItem xmlns:ds="http://schemas.openxmlformats.org/officeDocument/2006/customXml" ds:itemID="{D5CDAFF3-B975-4165-9201-8A21181591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TotalTime>
  <Words>13059</Words>
  <Application>Microsoft Office PowerPoint</Application>
  <PresentationFormat>Widescreen</PresentationFormat>
  <Paragraphs>1025</Paragraphs>
  <Slides>43</Slides>
  <Notes>43</Notes>
  <HiddenSlides>0</HiddenSlides>
  <MMClips>0</MMClips>
  <ScaleCrop>false</ScaleCrop>
  <HeadingPairs>
    <vt:vector size="4" baseType="variant">
      <vt:variant>
        <vt:lpstr>Theme</vt:lpstr>
      </vt:variant>
      <vt:variant>
        <vt:i4>5</vt:i4>
      </vt:variant>
      <vt:variant>
        <vt:lpstr>Slide Titles</vt:lpstr>
      </vt:variant>
      <vt:variant>
        <vt:i4>43</vt:i4>
      </vt:variant>
    </vt:vector>
  </HeadingPairs>
  <TitlesOfParts>
    <vt:vector size="48" baseType="lpstr">
      <vt:lpstr>Office Theme</vt:lpstr>
      <vt:lpstr>1_Office Theme</vt:lpstr>
      <vt:lpstr>2_Office Theme</vt:lpstr>
      <vt:lpstr>3_Office Theme</vt:lpstr>
      <vt:lpstr>4_Office Theme</vt:lpstr>
      <vt:lpstr>Module 5:  Case Planning Considerations  for Families Affected by Parental Substance Use &amp; Co-Occurring Disorders</vt:lpstr>
      <vt:lpstr>Acknowledgement</vt:lpstr>
      <vt:lpstr>Learning Objectives</vt:lpstr>
      <vt:lpstr>Assessing for  Safety, Risk &amp; Protective Capacities</vt:lpstr>
      <vt:lpstr>Parental Substance Use  as a Condition Associated  with Removal–Let’s Talk About It!</vt:lpstr>
      <vt:lpstr>Minimum Sufficient Level of Care</vt:lpstr>
      <vt:lpstr>Assessing Effects of Parental  Substance Use on Children and Families </vt:lpstr>
      <vt:lpstr>Differentiating Between Safety &amp; Risk Factors</vt:lpstr>
      <vt:lpstr>Differentiating Between Safety  and Risk Factors for Families Affected by Substance Use  &amp; Co-Occurring Disorders</vt:lpstr>
      <vt:lpstr>Potential Indicators to Support Your  Assessment of the Home Environment</vt:lpstr>
      <vt:lpstr>Considerations for  Assessing Child Safety</vt:lpstr>
      <vt:lpstr>Additional Considerations for Assessing Child Safety</vt:lpstr>
      <vt:lpstr>What Are Caregiver Protective Capacities?</vt:lpstr>
      <vt:lpstr>What Are They &amp; How Do We Build on Them?</vt:lpstr>
      <vt:lpstr>Practice Examples for Cases Involving Parental Substance Use</vt:lpstr>
      <vt:lpstr>Safety Planning for Families Affected by Substance Use Disorders</vt:lpstr>
      <vt:lpstr>Safety Planning</vt:lpstr>
      <vt:lpstr>Contents of the Safety Plan</vt:lpstr>
      <vt:lpstr>Additional Safety Planning Considerations for Families Affected by Substance Use &amp; Co-Occurring Disorders</vt:lpstr>
      <vt:lpstr>Case Planning for Potential Return to Use</vt:lpstr>
      <vt:lpstr>Understanding the Nature of Return to Use</vt:lpstr>
      <vt:lpstr>Identifying Potential  Return to Use Indicators</vt:lpstr>
      <vt:lpstr>     Potential Indicators of Return to Use–How’d We Do?</vt:lpstr>
      <vt:lpstr>Child Safety &amp; Return to Use</vt:lpstr>
      <vt:lpstr>Considerations for Drug Testing &amp; Child Welfare Case Planning</vt:lpstr>
      <vt:lpstr>Drug Testing in Child Welfare–  What Does It Tell Us?</vt:lpstr>
      <vt:lpstr>Important Considerations for Drug Testing in Child Welfare Settings</vt:lpstr>
      <vt:lpstr>PRACTICE POINT 1</vt:lpstr>
      <vt:lpstr>PRACTICE POINT 2</vt:lpstr>
      <vt:lpstr>PRACTICE POINT 3</vt:lpstr>
      <vt:lpstr>Considerations for Quality Family Time for Families Affected by Substance Use Disorders</vt:lpstr>
      <vt:lpstr>Visitation or Family Time—What’s the Difference?</vt:lpstr>
      <vt:lpstr>Frequent &amp; Meaningful Family Time</vt:lpstr>
      <vt:lpstr>Moving Toward Family Recovery &amp; Child Welfare Case Closure</vt:lpstr>
      <vt:lpstr>Safety Planning for Case Closure</vt:lpstr>
      <vt:lpstr>Determining Family Readiness for Case Closure</vt:lpstr>
      <vt:lpstr>The Role of Peer Support in Case Planning &amp; Successful Case Closure </vt:lpstr>
      <vt:lpstr>Contact the NCSACW TTA Program</vt:lpstr>
      <vt:lpstr>References</vt:lpstr>
      <vt:lpstr>References, 1 of 2</vt:lpstr>
      <vt:lpstr>References, 2 of 2</vt:lpstr>
      <vt:lpstr>Resources</vt:lpstr>
      <vt:lpstr>Resources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Case Planning Considerations for Families Affected by Parental Substance Use &amp; Co-Occurring Disorders</dc:title>
  <dc:creator>ncsacw@cffutures.org</dc:creator>
  <cp:lastModifiedBy>Darron Petit</cp:lastModifiedBy>
  <cp:revision>16</cp:revision>
  <dcterms:created xsi:type="dcterms:W3CDTF">2023-09-22T15:36:01Z</dcterms:created>
  <dcterms:modified xsi:type="dcterms:W3CDTF">2024-07-26T15:51:43Z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0x01010047517FF3F932D340B245FFD4580FD3A5</vt:lpwstr>
  </property>
  <property fmtid="{D5CDD505-2E9C-101B-9397-08002B2CF9AE}" pid="3" name="MediaServiceImageTags">
    <vt:lpwstr/>
  </property>
</Properties>
</file>