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 id="2147483699" r:id="rId6"/>
    <p:sldMasterId id="2147483747" r:id="rId7"/>
    <p:sldMasterId id="2147483843" r:id="rId8"/>
  </p:sldMasterIdLst>
  <p:notesMasterIdLst>
    <p:notesMasterId r:id="rId66"/>
  </p:notesMasterIdLst>
  <p:sldIdLst>
    <p:sldId id="415" r:id="rId9"/>
    <p:sldId id="446" r:id="rId10"/>
    <p:sldId id="417" r:id="rId11"/>
    <p:sldId id="444" r:id="rId12"/>
    <p:sldId id="356" r:id="rId13"/>
    <p:sldId id="357" r:id="rId14"/>
    <p:sldId id="424" r:id="rId15"/>
    <p:sldId id="443" r:id="rId16"/>
    <p:sldId id="440" r:id="rId17"/>
    <p:sldId id="442" r:id="rId18"/>
    <p:sldId id="390" r:id="rId19"/>
    <p:sldId id="414" r:id="rId20"/>
    <p:sldId id="413" r:id="rId21"/>
    <p:sldId id="393" r:id="rId22"/>
    <p:sldId id="389" r:id="rId23"/>
    <p:sldId id="262" r:id="rId24"/>
    <p:sldId id="400" r:id="rId25"/>
    <p:sldId id="329" r:id="rId26"/>
    <p:sldId id="265" r:id="rId27"/>
    <p:sldId id="269" r:id="rId28"/>
    <p:sldId id="401" r:id="rId29"/>
    <p:sldId id="266" r:id="rId30"/>
    <p:sldId id="331" r:id="rId31"/>
    <p:sldId id="399" r:id="rId32"/>
    <p:sldId id="264" r:id="rId33"/>
    <p:sldId id="263" r:id="rId34"/>
    <p:sldId id="429" r:id="rId35"/>
    <p:sldId id="431" r:id="rId36"/>
    <p:sldId id="411" r:id="rId37"/>
    <p:sldId id="412" r:id="rId38"/>
    <p:sldId id="271" r:id="rId39"/>
    <p:sldId id="272" r:id="rId40"/>
    <p:sldId id="408" r:id="rId41"/>
    <p:sldId id="273" r:id="rId42"/>
    <p:sldId id="409" r:id="rId43"/>
    <p:sldId id="275" r:id="rId44"/>
    <p:sldId id="276" r:id="rId45"/>
    <p:sldId id="281" r:id="rId46"/>
    <p:sldId id="282" r:id="rId47"/>
    <p:sldId id="283" r:id="rId48"/>
    <p:sldId id="284" r:id="rId49"/>
    <p:sldId id="285" r:id="rId50"/>
    <p:sldId id="418" r:id="rId51"/>
    <p:sldId id="286" r:id="rId52"/>
    <p:sldId id="287" r:id="rId53"/>
    <p:sldId id="410" r:id="rId54"/>
    <p:sldId id="328" r:id="rId55"/>
    <p:sldId id="327" r:id="rId56"/>
    <p:sldId id="434" r:id="rId57"/>
    <p:sldId id="437" r:id="rId58"/>
    <p:sldId id="436" r:id="rId59"/>
    <p:sldId id="445" r:id="rId60"/>
    <p:sldId id="428" r:id="rId61"/>
    <p:sldId id="425" r:id="rId62"/>
    <p:sldId id="438" r:id="rId63"/>
    <p:sldId id="423" r:id="rId64"/>
    <p:sldId id="427"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0" userDrawn="1">
          <p15:clr>
            <a:srgbClr val="A4A3A4"/>
          </p15:clr>
        </p15:guide>
        <p15:guide id="2" pos="72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Stevens" initials="KS" lastIdx="21" clrIdx="0">
    <p:extLst>
      <p:ext uri="{19B8F6BF-5375-455C-9EA6-DF929625EA0E}">
        <p15:presenceInfo xmlns:p15="http://schemas.microsoft.com/office/powerpoint/2012/main" userId="S-1-5-21-842925246-492894223-1343024091-7172" providerId="AD"/>
      </p:ext>
    </p:extLst>
  </p:cmAuthor>
  <p:cmAuthor id="2" name="Sarah O'Rourke" initials="SO" lastIdx="16" clrIdx="1">
    <p:extLst>
      <p:ext uri="{19B8F6BF-5375-455C-9EA6-DF929625EA0E}">
        <p15:presenceInfo xmlns:p15="http://schemas.microsoft.com/office/powerpoint/2012/main" userId="S-1-5-21-842925246-492894223-1343024091-7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5" autoAdjust="0"/>
    <p:restoredTop sz="94155" autoAdjust="0"/>
  </p:normalViewPr>
  <p:slideViewPr>
    <p:cSldViewPr snapToGrid="0">
      <p:cViewPr varScale="1">
        <p:scale>
          <a:sx n="96" d="100"/>
          <a:sy n="96" d="100"/>
        </p:scale>
        <p:origin x="176" y="312"/>
      </p:cViewPr>
      <p:guideLst>
        <p:guide orient="horz" pos="4200"/>
        <p:guide pos="7248"/>
      </p:guideLst>
    </p:cSldViewPr>
  </p:slideViewPr>
  <p:notesTextViewPr>
    <p:cViewPr>
      <p:scale>
        <a:sx n="125" d="100"/>
        <a:sy n="12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E85A2-8131-45E4-A6E7-9D69AE200C2E}"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41993F13-764A-4AFA-86A8-9389E23167CD}">
      <dgm:prSet phldrT="[Text]" custT="1"/>
      <dgm:spPr>
        <a:solidFill>
          <a:srgbClr val="CDE9EF">
            <a:alpha val="75000"/>
          </a:srgbClr>
        </a:solidFill>
        <a:ln>
          <a:noFill/>
        </a:ln>
      </dgm:spPr>
      <dgm:t>
        <a:bodyPr/>
        <a:lstStyle/>
        <a:p>
          <a:pPr>
            <a:spcAft>
              <a:spcPct val="35000"/>
            </a:spcAft>
          </a:pPr>
          <a:r>
            <a:rPr lang="en-US" sz="2400" b="1" u="none" cap="none" baseline="0" dirty="0">
              <a:solidFill>
                <a:schemeClr val="accent5">
                  <a:lumMod val="50000"/>
                </a:schemeClr>
              </a:solidFill>
              <a:effectLst/>
              <a:latin typeface="Arial" panose="020B0604020202020204" pitchFamily="34" charset="0"/>
              <a:cs typeface="Arial" panose="020B0604020202020204" pitchFamily="34" charset="0"/>
            </a:rPr>
            <a:t>Parent Recovery</a:t>
          </a:r>
        </a:p>
        <a:p>
          <a:pPr>
            <a:spcAft>
              <a:spcPts val="600"/>
            </a:spcAft>
          </a:pPr>
          <a:r>
            <a:rPr lang="en-US" sz="1800" b="0" dirty="0">
              <a:latin typeface="Arial" panose="020B0604020202020204" pitchFamily="34" charset="0"/>
              <a:cs typeface="Arial" panose="020B0604020202020204" pitchFamily="34" charset="0"/>
            </a:rPr>
            <a:t>Parenting skills and competencies</a:t>
          </a:r>
        </a:p>
        <a:p>
          <a:pPr>
            <a:spcAft>
              <a:spcPts val="600"/>
            </a:spcAft>
          </a:pPr>
          <a:r>
            <a:rPr lang="en-US" sz="1800" b="0" dirty="0">
              <a:latin typeface="Arial" panose="020B0604020202020204" pitchFamily="34" charset="0"/>
              <a:cs typeface="Arial" panose="020B0604020202020204" pitchFamily="34" charset="0"/>
            </a:rPr>
            <a:t>Family connections and resources</a:t>
          </a:r>
        </a:p>
        <a:p>
          <a:pPr>
            <a:spcAft>
              <a:spcPts val="600"/>
            </a:spcAft>
          </a:pPr>
          <a:r>
            <a:rPr lang="en-US" sz="1800" b="0" dirty="0">
              <a:latin typeface="Arial" panose="020B0604020202020204" pitchFamily="34" charset="0"/>
              <a:cs typeface="Arial" panose="020B0604020202020204" pitchFamily="34" charset="0"/>
            </a:rPr>
            <a:t>Parental mental health</a:t>
          </a:r>
        </a:p>
        <a:p>
          <a:pPr>
            <a:spcAft>
              <a:spcPts val="600"/>
            </a:spcAft>
          </a:pPr>
          <a:r>
            <a:rPr lang="en-US" sz="1800" b="0" dirty="0">
              <a:latin typeface="Arial" panose="020B0604020202020204" pitchFamily="34" charset="0"/>
              <a:cs typeface="Arial" panose="020B0604020202020204" pitchFamily="34" charset="0"/>
            </a:rPr>
            <a:t>Medication management</a:t>
          </a:r>
        </a:p>
        <a:p>
          <a:pPr>
            <a:spcAft>
              <a:spcPts val="600"/>
            </a:spcAft>
          </a:pPr>
          <a:r>
            <a:rPr lang="en-US" sz="1800" b="0" dirty="0">
              <a:latin typeface="Arial" panose="020B0604020202020204" pitchFamily="34" charset="0"/>
              <a:cs typeface="Arial" panose="020B0604020202020204" pitchFamily="34" charset="0"/>
            </a:rPr>
            <a:t>Parental substance use</a:t>
          </a:r>
        </a:p>
        <a:p>
          <a:pPr>
            <a:spcAft>
              <a:spcPts val="600"/>
            </a:spcAft>
          </a:pPr>
          <a:r>
            <a:rPr lang="en-US" sz="1800" b="0" dirty="0">
              <a:latin typeface="Arial" panose="020B0604020202020204" pitchFamily="34" charset="0"/>
              <a:cs typeface="Arial" panose="020B0604020202020204" pitchFamily="34" charset="0"/>
            </a:rPr>
            <a:t>Domestic violence</a:t>
          </a:r>
          <a:endParaRPr lang="en-US" sz="1800" b="0" dirty="0">
            <a:solidFill>
              <a:schemeClr val="accent5">
                <a:lumMod val="50000"/>
              </a:schemeClr>
            </a:solidFill>
            <a:effectLst/>
            <a:latin typeface="Arial" panose="020B0604020202020204" pitchFamily="34" charset="0"/>
            <a:cs typeface="Arial" panose="020B0604020202020204" pitchFamily="34" charset="0"/>
          </a:endParaRPr>
        </a:p>
      </dgm:t>
    </dgm:pt>
    <dgm:pt modelId="{8CE1306A-DC77-419E-A4A5-64C7C76CB939}" type="parTrans" cxnId="{3A72219C-454C-4D6C-B1B3-82CE6E1FF538}">
      <dgm:prSet/>
      <dgm:spPr/>
      <dgm:t>
        <a:bodyPr/>
        <a:lstStyle/>
        <a:p>
          <a:endParaRPr lang="en-US"/>
        </a:p>
      </dgm:t>
    </dgm:pt>
    <dgm:pt modelId="{C00900A3-8812-4B3C-9263-967EAB663E8C}" type="sibTrans" cxnId="{3A72219C-454C-4D6C-B1B3-82CE6E1FF538}">
      <dgm:prSet/>
      <dgm:spPr/>
      <dgm:t>
        <a:bodyPr/>
        <a:lstStyle/>
        <a:p>
          <a:endParaRPr lang="en-US"/>
        </a:p>
      </dgm:t>
    </dgm:pt>
    <dgm:pt modelId="{E3B1C7EE-1EEA-4AB8-BA25-1BFB7A5B2925}">
      <dgm:prSet phldrT="[Text]" custT="1"/>
      <dgm:spPr>
        <a:solidFill>
          <a:srgbClr val="65BCCD">
            <a:alpha val="75000"/>
          </a:srgbClr>
        </a:solidFill>
        <a:ln>
          <a:noFill/>
        </a:ln>
      </dgm:spPr>
      <dgm:t>
        <a:bodyPr/>
        <a:lstStyle/>
        <a:p>
          <a:pPr>
            <a:spcAft>
              <a:spcPct val="35000"/>
            </a:spcAft>
          </a:pPr>
          <a:r>
            <a:rPr lang="en-US" sz="2400" b="1" u="none"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rPr>
            <a:t>Family Recovery and Well-Being</a:t>
          </a:r>
        </a:p>
        <a:p>
          <a:pPr>
            <a:spcAft>
              <a:spcPts val="600"/>
            </a:spcAft>
          </a:pPr>
          <a:r>
            <a:rPr lang="en-US" sz="1800" b="0" dirty="0">
              <a:latin typeface="Arial" panose="020B0604020202020204" pitchFamily="34" charset="0"/>
              <a:cs typeface="Arial" panose="020B0604020202020204" pitchFamily="34" charset="0"/>
            </a:rPr>
            <a:t>Basic necessities</a:t>
          </a:r>
        </a:p>
        <a:p>
          <a:pPr>
            <a:spcAft>
              <a:spcPts val="600"/>
            </a:spcAft>
          </a:pPr>
          <a:r>
            <a:rPr lang="en-US" sz="1800" b="0" dirty="0">
              <a:latin typeface="Arial" panose="020B0604020202020204" pitchFamily="34" charset="0"/>
              <a:cs typeface="Arial" panose="020B0604020202020204" pitchFamily="34" charset="0"/>
            </a:rPr>
            <a:t>Employment</a:t>
          </a:r>
        </a:p>
        <a:p>
          <a:pPr>
            <a:spcAft>
              <a:spcPts val="600"/>
            </a:spcAft>
          </a:pPr>
          <a:r>
            <a:rPr lang="en-US" sz="1800" b="0" dirty="0">
              <a:latin typeface="Arial" panose="020B0604020202020204" pitchFamily="34" charset="0"/>
              <a:cs typeface="Arial" panose="020B0604020202020204" pitchFamily="34" charset="0"/>
            </a:rPr>
            <a:t>Housing </a:t>
          </a:r>
        </a:p>
        <a:p>
          <a:pPr>
            <a:spcAft>
              <a:spcPts val="600"/>
            </a:spcAft>
          </a:pPr>
          <a:r>
            <a:rPr lang="en-US" sz="1800" b="0" dirty="0">
              <a:latin typeface="Arial" panose="020B0604020202020204" pitchFamily="34" charset="0"/>
              <a:cs typeface="Arial" panose="020B0604020202020204" pitchFamily="34" charset="0"/>
            </a:rPr>
            <a:t>Childcare</a:t>
          </a:r>
        </a:p>
        <a:p>
          <a:pPr>
            <a:spcAft>
              <a:spcPts val="600"/>
            </a:spcAft>
          </a:pPr>
          <a:r>
            <a:rPr lang="en-US" sz="1800" b="0" dirty="0">
              <a:latin typeface="Arial" panose="020B0604020202020204" pitchFamily="34" charset="0"/>
              <a:cs typeface="Arial" panose="020B0604020202020204" pitchFamily="34" charset="0"/>
            </a:rPr>
            <a:t>Transportation</a:t>
          </a:r>
        </a:p>
        <a:p>
          <a:pPr>
            <a:spcAft>
              <a:spcPts val="600"/>
            </a:spcAft>
          </a:pPr>
          <a:r>
            <a:rPr lang="en-US" sz="1800" b="0" dirty="0">
              <a:latin typeface="Arial" panose="020B0604020202020204" pitchFamily="34" charset="0"/>
              <a:cs typeface="Arial" panose="020B0604020202020204" pitchFamily="34" charset="0"/>
            </a:rPr>
            <a:t>Family counseling</a:t>
          </a:r>
        </a:p>
        <a:p>
          <a:pPr>
            <a:spcAft>
              <a:spcPts val="600"/>
            </a:spcAft>
          </a:pPr>
          <a:r>
            <a:rPr lang="en-US" sz="1800" b="0" dirty="0">
              <a:latin typeface="Arial" panose="020B0604020202020204" pitchFamily="34" charset="0"/>
              <a:cs typeface="Arial" panose="020B0604020202020204" pitchFamily="34" charset="0"/>
            </a:rPr>
            <a:t>Specialized parenting</a:t>
          </a:r>
          <a:endParaRPr lang="en-US" sz="1800" b="0" i="0" u="none"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endParaRPr>
        </a:p>
      </dgm:t>
    </dgm:pt>
    <dgm:pt modelId="{6CD9A58A-DE7D-4BC0-BA9B-B9474D57E083}" type="parTrans" cxnId="{24898900-1111-42F1-9400-1E4F45D51442}">
      <dgm:prSet/>
      <dgm:spPr/>
      <dgm:t>
        <a:bodyPr/>
        <a:lstStyle/>
        <a:p>
          <a:endParaRPr lang="en-US"/>
        </a:p>
      </dgm:t>
    </dgm:pt>
    <dgm:pt modelId="{85FE88FA-6147-437A-805C-263EADAE37E3}" type="sibTrans" cxnId="{24898900-1111-42F1-9400-1E4F45D51442}">
      <dgm:prSet/>
      <dgm:spPr/>
      <dgm:t>
        <a:bodyPr/>
        <a:lstStyle/>
        <a:p>
          <a:endParaRPr lang="en-US"/>
        </a:p>
      </dgm:t>
    </dgm:pt>
    <dgm:pt modelId="{2A75AAC4-2649-4D72-85B8-510C121D4DD1}">
      <dgm:prSet phldrT="[Text]" custT="1"/>
      <dgm:spPr>
        <a:solidFill>
          <a:srgbClr val="CDE9EF">
            <a:alpha val="75000"/>
          </a:srgbClr>
        </a:solidFill>
        <a:ln>
          <a:noFill/>
        </a:ln>
      </dgm:spPr>
      <dgm:t>
        <a:bodyPr/>
        <a:lstStyle/>
        <a:p>
          <a:pPr>
            <a:spcAft>
              <a:spcPct val="35000"/>
            </a:spcAft>
          </a:pPr>
          <a:r>
            <a:rPr lang="en-US" sz="2400" b="1" i="0" u="none" cap="none" baseline="0" dirty="0">
              <a:solidFill>
                <a:schemeClr val="accent5">
                  <a:lumMod val="50000"/>
                </a:schemeClr>
              </a:solidFill>
              <a:latin typeface="Arial" panose="020B0604020202020204" pitchFamily="34" charset="0"/>
              <a:cs typeface="Arial" panose="020B0604020202020204" pitchFamily="34" charset="0"/>
            </a:rPr>
            <a:t>Child Well-Being</a:t>
          </a:r>
        </a:p>
        <a:p>
          <a:pPr>
            <a:spcAft>
              <a:spcPts val="600"/>
            </a:spcAft>
          </a:pPr>
          <a:r>
            <a:rPr lang="en-US" sz="1800" b="0" dirty="0">
              <a:latin typeface="Arial" panose="020B0604020202020204" pitchFamily="34" charset="0"/>
              <a:cs typeface="Arial" panose="020B0604020202020204" pitchFamily="34" charset="0"/>
            </a:rPr>
            <a:t>Well-being/behavior</a:t>
          </a:r>
        </a:p>
        <a:p>
          <a:pPr>
            <a:spcAft>
              <a:spcPts val="600"/>
            </a:spcAft>
          </a:pPr>
          <a:r>
            <a:rPr lang="en-US" sz="1800" b="0" dirty="0">
              <a:latin typeface="Arial" panose="020B0604020202020204" pitchFamily="34" charset="0"/>
              <a:cs typeface="Arial" panose="020B0604020202020204" pitchFamily="34" charset="0"/>
            </a:rPr>
            <a:t>Development/health</a:t>
          </a:r>
        </a:p>
        <a:p>
          <a:pPr>
            <a:spcAft>
              <a:spcPts val="600"/>
            </a:spcAft>
          </a:pPr>
          <a:r>
            <a:rPr lang="en-US" sz="1800" b="0" dirty="0">
              <a:latin typeface="Arial" panose="020B0604020202020204" pitchFamily="34" charset="0"/>
              <a:cs typeface="Arial" panose="020B0604020202020204" pitchFamily="34" charset="0"/>
            </a:rPr>
            <a:t>School readiness</a:t>
          </a:r>
        </a:p>
        <a:p>
          <a:pPr>
            <a:spcAft>
              <a:spcPts val="600"/>
            </a:spcAft>
          </a:pPr>
          <a:r>
            <a:rPr lang="en-US" sz="1800" b="0" dirty="0">
              <a:latin typeface="Arial" panose="020B0604020202020204" pitchFamily="34" charset="0"/>
              <a:cs typeface="Arial" panose="020B0604020202020204" pitchFamily="34" charset="0"/>
            </a:rPr>
            <a:t>Trauma</a:t>
          </a:r>
        </a:p>
        <a:p>
          <a:pPr>
            <a:spcAft>
              <a:spcPts val="600"/>
            </a:spcAft>
          </a:pPr>
          <a:r>
            <a:rPr lang="en-US" sz="1800" b="0" dirty="0">
              <a:latin typeface="Arial" panose="020B0604020202020204" pitchFamily="34" charset="0"/>
              <a:cs typeface="Arial" panose="020B0604020202020204" pitchFamily="34" charset="0"/>
            </a:rPr>
            <a:t>Mental health</a:t>
          </a:r>
        </a:p>
        <a:p>
          <a:pPr>
            <a:spcAft>
              <a:spcPts val="600"/>
            </a:spcAft>
          </a:pPr>
          <a:r>
            <a:rPr lang="en-US" sz="1800" b="0" dirty="0">
              <a:latin typeface="Arial" panose="020B0604020202020204" pitchFamily="34" charset="0"/>
              <a:cs typeface="Arial" panose="020B0604020202020204" pitchFamily="34" charset="0"/>
            </a:rPr>
            <a:t>Adolescent substance use</a:t>
          </a:r>
        </a:p>
        <a:p>
          <a:pPr>
            <a:spcAft>
              <a:spcPts val="600"/>
            </a:spcAft>
          </a:pPr>
          <a:r>
            <a:rPr lang="en-US" sz="1800" b="0" dirty="0">
              <a:latin typeface="Arial" panose="020B0604020202020204" pitchFamily="34" charset="0"/>
              <a:cs typeface="Arial" panose="020B0604020202020204" pitchFamily="34" charset="0"/>
            </a:rPr>
            <a:t>At-risk youth prevention</a:t>
          </a:r>
          <a:endParaRPr lang="en-US" sz="1800" b="0" dirty="0">
            <a:solidFill>
              <a:schemeClr val="accent5">
                <a:lumMod val="50000"/>
              </a:schemeClr>
            </a:solidFill>
            <a:latin typeface="Arial" panose="020B0604020202020204" pitchFamily="34" charset="0"/>
            <a:cs typeface="Arial" panose="020B0604020202020204" pitchFamily="34" charset="0"/>
          </a:endParaRPr>
        </a:p>
      </dgm:t>
    </dgm:pt>
    <dgm:pt modelId="{D7ED13CB-1357-4A47-B0C2-A553CAB0632C}" type="parTrans" cxnId="{A3BCD4ED-91C1-4039-9755-30A44328EE55}">
      <dgm:prSet/>
      <dgm:spPr/>
      <dgm:t>
        <a:bodyPr/>
        <a:lstStyle/>
        <a:p>
          <a:endParaRPr lang="en-US"/>
        </a:p>
      </dgm:t>
    </dgm:pt>
    <dgm:pt modelId="{46B57908-4487-4AF8-A4A4-6DF1B5DEF578}" type="sibTrans" cxnId="{A3BCD4ED-91C1-4039-9755-30A44328EE55}">
      <dgm:prSet/>
      <dgm:spPr/>
      <dgm:t>
        <a:bodyPr/>
        <a:lstStyle/>
        <a:p>
          <a:endParaRPr lang="en-US"/>
        </a:p>
      </dgm:t>
    </dgm:pt>
    <dgm:pt modelId="{AF3823E0-036A-4F78-A91B-F4151C55CE4B}" type="pres">
      <dgm:prSet presAssocID="{88AE85A2-8131-45E4-A6E7-9D69AE200C2E}" presName="Name0" presStyleCnt="0">
        <dgm:presLayoutVars>
          <dgm:chMax val="7"/>
          <dgm:dir/>
          <dgm:resizeHandles val="exact"/>
        </dgm:presLayoutVars>
      </dgm:prSet>
      <dgm:spPr/>
    </dgm:pt>
    <dgm:pt modelId="{8A9BC15D-4C19-43BC-AFB0-FBB70E2EDDD6}" type="pres">
      <dgm:prSet presAssocID="{88AE85A2-8131-45E4-A6E7-9D69AE200C2E}" presName="ellipse1" presStyleLbl="vennNode1" presStyleIdx="0" presStyleCnt="3" custScaleX="116103" custScaleY="116636" custLinFactNeighborX="-37941" custLinFactNeighborY="29633">
        <dgm:presLayoutVars>
          <dgm:bulletEnabled val="1"/>
        </dgm:presLayoutVars>
      </dgm:prSet>
      <dgm:spPr/>
    </dgm:pt>
    <dgm:pt modelId="{030B4BF0-5BAE-4B08-A552-F248D644E40F}" type="pres">
      <dgm:prSet presAssocID="{88AE85A2-8131-45E4-A6E7-9D69AE200C2E}" presName="ellipse2" presStyleLbl="vennNode1" presStyleIdx="1" presStyleCnt="3" custScaleX="109854" custScaleY="111664" custLinFactNeighborX="981" custLinFactNeighborY="-10648">
        <dgm:presLayoutVars>
          <dgm:bulletEnabled val="1"/>
        </dgm:presLayoutVars>
      </dgm:prSet>
      <dgm:spPr/>
    </dgm:pt>
    <dgm:pt modelId="{76FD2C5A-1941-4EF0-9BE7-258862E4413A}" type="pres">
      <dgm:prSet presAssocID="{88AE85A2-8131-45E4-A6E7-9D69AE200C2E}" presName="ellipse3" presStyleLbl="vennNode1" presStyleIdx="2" presStyleCnt="3" custScaleX="121968" custScaleY="114490" custLinFactNeighborX="43814" custLinFactNeighborY="27994">
        <dgm:presLayoutVars>
          <dgm:bulletEnabled val="1"/>
        </dgm:presLayoutVars>
      </dgm:prSet>
      <dgm:spPr/>
    </dgm:pt>
  </dgm:ptLst>
  <dgm:cxnLst>
    <dgm:cxn modelId="{24898900-1111-42F1-9400-1E4F45D51442}" srcId="{88AE85A2-8131-45E4-A6E7-9D69AE200C2E}" destId="{E3B1C7EE-1EEA-4AB8-BA25-1BFB7A5B2925}" srcOrd="1" destOrd="0" parTransId="{6CD9A58A-DE7D-4BC0-BA9B-B9474D57E083}" sibTransId="{85FE88FA-6147-437A-805C-263EADAE37E3}"/>
    <dgm:cxn modelId="{5BB67753-EEAA-4E61-ADCF-8F94C016EC75}" type="presOf" srcId="{E3B1C7EE-1EEA-4AB8-BA25-1BFB7A5B2925}" destId="{030B4BF0-5BAE-4B08-A552-F248D644E40F}" srcOrd="0" destOrd="0" presId="urn:microsoft.com/office/officeart/2005/8/layout/rings+Icon"/>
    <dgm:cxn modelId="{E0619E95-2D39-460A-A86A-08D88F0A860F}" type="presOf" srcId="{41993F13-764A-4AFA-86A8-9389E23167CD}" destId="{8A9BC15D-4C19-43BC-AFB0-FBB70E2EDDD6}" srcOrd="0" destOrd="0" presId="urn:microsoft.com/office/officeart/2005/8/layout/rings+Icon"/>
    <dgm:cxn modelId="{1EB4B697-7C64-4A73-8717-17407FC9B2E8}" type="presOf" srcId="{2A75AAC4-2649-4D72-85B8-510C121D4DD1}" destId="{76FD2C5A-1941-4EF0-9BE7-258862E4413A}" srcOrd="0" destOrd="0" presId="urn:microsoft.com/office/officeart/2005/8/layout/rings+Icon"/>
    <dgm:cxn modelId="{3A72219C-454C-4D6C-B1B3-82CE6E1FF538}" srcId="{88AE85A2-8131-45E4-A6E7-9D69AE200C2E}" destId="{41993F13-764A-4AFA-86A8-9389E23167CD}" srcOrd="0" destOrd="0" parTransId="{8CE1306A-DC77-419E-A4A5-64C7C76CB939}" sibTransId="{C00900A3-8812-4B3C-9263-967EAB663E8C}"/>
    <dgm:cxn modelId="{B42686A1-8FEC-46A0-A64D-BD489B4C370F}" type="presOf" srcId="{88AE85A2-8131-45E4-A6E7-9D69AE200C2E}" destId="{AF3823E0-036A-4F78-A91B-F4151C55CE4B}" srcOrd="0" destOrd="0" presId="urn:microsoft.com/office/officeart/2005/8/layout/rings+Icon"/>
    <dgm:cxn modelId="{A3BCD4ED-91C1-4039-9755-30A44328EE55}" srcId="{88AE85A2-8131-45E4-A6E7-9D69AE200C2E}" destId="{2A75AAC4-2649-4D72-85B8-510C121D4DD1}" srcOrd="2" destOrd="0" parTransId="{D7ED13CB-1357-4A47-B0C2-A553CAB0632C}" sibTransId="{46B57908-4487-4AF8-A4A4-6DF1B5DEF578}"/>
    <dgm:cxn modelId="{2888E889-AAEB-4341-BFD9-76B0D661BB5A}" type="presParOf" srcId="{AF3823E0-036A-4F78-A91B-F4151C55CE4B}" destId="{8A9BC15D-4C19-43BC-AFB0-FBB70E2EDDD6}" srcOrd="0" destOrd="0" presId="urn:microsoft.com/office/officeart/2005/8/layout/rings+Icon"/>
    <dgm:cxn modelId="{5394133F-1067-497F-8800-2102150F2405}" type="presParOf" srcId="{AF3823E0-036A-4F78-A91B-F4151C55CE4B}" destId="{030B4BF0-5BAE-4B08-A552-F248D644E40F}" srcOrd="1" destOrd="0" presId="urn:microsoft.com/office/officeart/2005/8/layout/rings+Icon"/>
    <dgm:cxn modelId="{0F511A43-8713-4BBC-B23D-4089E4183155}" type="presParOf" srcId="{AF3823E0-036A-4F78-A91B-F4151C55CE4B}" destId="{76FD2C5A-1941-4EF0-9BE7-258862E4413A}"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BC15D-4C19-43BC-AFB0-FBB70E2EDDD6}">
      <dsp:nvSpPr>
        <dsp:cNvPr id="0" name=""/>
        <dsp:cNvSpPr/>
      </dsp:nvSpPr>
      <dsp:spPr>
        <a:xfrm>
          <a:off x="439890" y="846961"/>
          <a:ext cx="4359260" cy="4379210"/>
        </a:xfrm>
        <a:prstGeom prst="ellipse">
          <a:avLst/>
        </a:prstGeom>
        <a:solidFill>
          <a:srgbClr val="CDE9EF">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none" kern="1200" cap="none" baseline="0" dirty="0">
              <a:solidFill>
                <a:schemeClr val="accent5">
                  <a:lumMod val="50000"/>
                </a:schemeClr>
              </a:solidFill>
              <a:effectLst/>
              <a:latin typeface="Arial" panose="020B0604020202020204" pitchFamily="34" charset="0"/>
              <a:cs typeface="Arial" panose="020B0604020202020204" pitchFamily="34" charset="0"/>
            </a:rPr>
            <a:t>Parent Recovery</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Parenting skills and competencies</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Family connections and resources</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Parental mental health</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Medication management</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Parental substance use</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Domestic violence</a:t>
          </a:r>
          <a:endParaRPr lang="en-US" sz="1800" b="0" kern="1200" dirty="0">
            <a:solidFill>
              <a:schemeClr val="accent5">
                <a:lumMod val="50000"/>
              </a:schemeClr>
            </a:solidFill>
            <a:effectLst/>
            <a:latin typeface="Arial" panose="020B0604020202020204" pitchFamily="34" charset="0"/>
            <a:cs typeface="Arial" panose="020B0604020202020204" pitchFamily="34" charset="0"/>
          </a:endParaRPr>
        </a:p>
      </dsp:txBody>
      <dsp:txXfrm>
        <a:off x="1078289" y="1488281"/>
        <a:ext cx="3082462" cy="3096570"/>
      </dsp:txXfrm>
    </dsp:sp>
    <dsp:sp modelId="{030B4BF0-5BAE-4B08-A552-F248D644E40F}">
      <dsp:nvSpPr>
        <dsp:cNvPr id="0" name=""/>
        <dsp:cNvSpPr/>
      </dsp:nvSpPr>
      <dsp:spPr>
        <a:xfrm>
          <a:off x="3951140" y="1932019"/>
          <a:ext cx="4124632" cy="4192531"/>
        </a:xfrm>
        <a:prstGeom prst="ellipse">
          <a:avLst/>
        </a:prstGeom>
        <a:solidFill>
          <a:srgbClr val="65BCCD">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none" kern="1200"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rPr>
            <a:t>Family Recovery and Well-Being</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Basic necessities</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Employment</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Housing </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Childcare</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Transportation</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Family counseling</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Specialized parenting</a:t>
          </a:r>
          <a:endParaRPr lang="en-US" sz="1800" b="0" i="0" u="none" kern="1200"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endParaRPr>
        </a:p>
      </dsp:txBody>
      <dsp:txXfrm>
        <a:off x="4555178" y="2546001"/>
        <a:ext cx="2916556" cy="2964567"/>
      </dsp:txXfrm>
    </dsp:sp>
    <dsp:sp modelId="{76FD2C5A-1941-4EF0-9BE7-258862E4413A}">
      <dsp:nvSpPr>
        <dsp:cNvPr id="0" name=""/>
        <dsp:cNvSpPr/>
      </dsp:nvSpPr>
      <dsp:spPr>
        <a:xfrm>
          <a:off x="7262216" y="825710"/>
          <a:ext cx="4579471" cy="4298636"/>
        </a:xfrm>
        <a:prstGeom prst="ellipse">
          <a:avLst/>
        </a:prstGeom>
        <a:solidFill>
          <a:srgbClr val="CDE9EF">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u="none" kern="1200" cap="none" baseline="0" dirty="0">
              <a:solidFill>
                <a:schemeClr val="accent5">
                  <a:lumMod val="50000"/>
                </a:schemeClr>
              </a:solidFill>
              <a:latin typeface="Arial" panose="020B0604020202020204" pitchFamily="34" charset="0"/>
              <a:cs typeface="Arial" panose="020B0604020202020204" pitchFamily="34" charset="0"/>
            </a:rPr>
            <a:t>Child Well-Being</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Well-being/behavior</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Development/health</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School readiness</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Trauma</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Mental health</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Adolescent substance use</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At-risk youth prevention</a:t>
          </a:r>
          <a:endParaRPr lang="en-US" sz="1800" b="0" kern="1200" dirty="0">
            <a:solidFill>
              <a:schemeClr val="accent5">
                <a:lumMod val="50000"/>
              </a:schemeClr>
            </a:solidFill>
            <a:latin typeface="Arial" panose="020B0604020202020204" pitchFamily="34" charset="0"/>
            <a:cs typeface="Arial" panose="020B0604020202020204" pitchFamily="34" charset="0"/>
          </a:endParaRPr>
        </a:p>
      </dsp:txBody>
      <dsp:txXfrm>
        <a:off x="7932864" y="1455231"/>
        <a:ext cx="3238175" cy="303959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A04AF3-F3CA-4DCB-8609-A6169A8AD746}" type="datetimeFigureOut">
              <a:rPr lang="en-US" smtClean="0"/>
              <a:t>7/19/19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54AED3F-4831-4206-AE9E-2B81BF57C869}" type="slidenum">
              <a:rPr lang="en-US" smtClean="0"/>
              <a:t>‹#›</a:t>
            </a:fld>
            <a:endParaRPr lang="en-US" dirty="0"/>
          </a:p>
        </p:txBody>
      </p:sp>
    </p:spTree>
    <p:extLst>
      <p:ext uri="{BB962C8B-B14F-4D97-AF65-F5344CB8AC3E}">
        <p14:creationId xmlns:p14="http://schemas.microsoft.com/office/powerpoint/2010/main" val="121485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1</a:t>
            </a:fld>
            <a:endParaRPr lang="en-US" dirty="0"/>
          </a:p>
        </p:txBody>
      </p:sp>
    </p:spTree>
    <p:extLst>
      <p:ext uri="{BB962C8B-B14F-4D97-AF65-F5344CB8AC3E}">
        <p14:creationId xmlns:p14="http://schemas.microsoft.com/office/powerpoint/2010/main" val="153405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observe signs of parental substance misuse, further screening can help determine if there is a need for a referral to substance use disorder treatment. A substance use disorder screening tool can help determine the need for further clinical substance use disorder assessment. This assessment is done by a substance use disorder treatment professional. </a:t>
            </a:r>
          </a:p>
          <a:p>
            <a:endParaRPr lang="en-US" baseline="0" dirty="0"/>
          </a:p>
          <a:p>
            <a:r>
              <a:rPr lang="en-US" b="1" baseline="0" dirty="0"/>
              <a:t>***Discuss your agency’s screening practices with participants. </a:t>
            </a:r>
          </a:p>
          <a:p>
            <a:endParaRPr lang="en-US" b="1" baseline="0" dirty="0"/>
          </a:p>
          <a:p>
            <a:r>
              <a:rPr lang="en-US" b="0" baseline="0" dirty="0"/>
              <a:t>For child welfare workers, it is important not only to determine the possible presence of a substance use disorder but also to understand whether a parent’s use of alcohol or drugs is affecting his or her ability to safely parent the child. Next, we are going to look at a case study that highlights the effect of parental substance use disorders on parenting.</a:t>
            </a:r>
          </a:p>
        </p:txBody>
      </p:sp>
      <p:sp>
        <p:nvSpPr>
          <p:cNvPr id="4" name="Slide Number Placeholder 3"/>
          <p:cNvSpPr>
            <a:spLocks noGrp="1"/>
          </p:cNvSpPr>
          <p:nvPr>
            <p:ph type="sldNum" sz="quarter" idx="10"/>
          </p:nvPr>
        </p:nvSpPr>
        <p:spPr/>
        <p:txBody>
          <a:bodyPr/>
          <a:lstStyle/>
          <a:p>
            <a:fld id="{154AED3F-4831-4206-AE9E-2B81BF57C86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5092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Is parental substance use causing immediate safety concerns for the child?</a:t>
            </a:r>
          </a:p>
          <a:p>
            <a:endParaRPr lang="en-US" baseline="0" dirty="0"/>
          </a:p>
          <a:p>
            <a:r>
              <a:rPr lang="en-US" b="1" baseline="0" dirty="0"/>
              <a:t>****Ask participants to list situations in which there might be immediate safety concerns regarding the child as a result of the parent’s alcohol or drug use. Keep the list on flip chart paper at the front of the training room.</a:t>
            </a:r>
          </a:p>
          <a:p>
            <a:endParaRPr lang="en-US" b="1" baseline="0" dirty="0"/>
          </a:p>
          <a:p>
            <a:r>
              <a:rPr lang="en-US" b="1" baseline="0" dirty="0"/>
              <a:t>Have examples ready. Immediate safety concerns may include drug manufacturing in the home, a child mistakenly ingesting drugs, or drug paraphernalia found throughout the house that could cause physical risk.</a:t>
            </a:r>
          </a:p>
          <a:p>
            <a:endParaRPr lang="en-US" baseline="0" dirty="0"/>
          </a:p>
          <a:p>
            <a:r>
              <a:rPr lang="en-US" b="1" i="0" baseline="0" dirty="0"/>
              <a:t>Continue to make a list of other safety issues that are not immediate safety risks. Have examples ready. Does the group agree on what are immediate safety risks?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54AED3F-4831-4206-AE9E-2B81BF57C869}" type="slidenum">
              <a:rPr lang="en-US" smtClean="0"/>
              <a:t>11</a:t>
            </a:fld>
            <a:endParaRPr lang="en-US" dirty="0"/>
          </a:p>
        </p:txBody>
      </p:sp>
    </p:spTree>
    <p:extLst>
      <p:ext uri="{BB962C8B-B14F-4D97-AF65-F5344CB8AC3E}">
        <p14:creationId xmlns:p14="http://schemas.microsoft.com/office/powerpoint/2010/main" val="3768505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t>
            </a:r>
            <a:r>
              <a:rPr lang="en-US" baseline="0" dirty="0"/>
              <a:t>case study. Have participants review the initial information on the family. </a:t>
            </a:r>
          </a:p>
          <a:p>
            <a:endParaRPr lang="en-US" baseline="0" dirty="0"/>
          </a:p>
          <a:p>
            <a:r>
              <a:rPr lang="en-US" baseline="0" dirty="0"/>
              <a:t>Ask the participants the following questions (if this is a large group, ask the participants to break into smaller groups and have a discussion, and then have the groups share with the larger group):</a:t>
            </a:r>
          </a:p>
          <a:p>
            <a:pPr marL="171450" indent="-171450">
              <a:buFont typeface="Arial" panose="020B0604020202020204" pitchFamily="34" charset="0"/>
              <a:buChar char="•"/>
            </a:pPr>
            <a:r>
              <a:rPr lang="en-US" baseline="0" dirty="0"/>
              <a:t>As a child welfare worker, what are the initial concerns?</a:t>
            </a:r>
          </a:p>
          <a:p>
            <a:pPr marL="171450" indent="-171450">
              <a:buFont typeface="Arial" panose="020B0604020202020204" pitchFamily="34" charset="0"/>
              <a:buChar char="•"/>
            </a:pPr>
            <a:r>
              <a:rPr lang="en-US" baseline="0" dirty="0"/>
              <a:t>What information will a child welfare worker be looking to gather during the home visit?</a:t>
            </a:r>
          </a:p>
          <a:p>
            <a:pPr marL="171450" indent="-171450">
              <a:buFont typeface="Arial" panose="020B0604020202020204" pitchFamily="34" charset="0"/>
              <a:buChar char="•"/>
            </a:pPr>
            <a:r>
              <a:rPr lang="en-US" baseline="0" dirty="0"/>
              <a:t>What information would help a child welfare worker determine immediate safety concerns?</a:t>
            </a:r>
          </a:p>
        </p:txBody>
      </p:sp>
      <p:sp>
        <p:nvSpPr>
          <p:cNvPr id="4" name="Slide Number Placeholder 3"/>
          <p:cNvSpPr>
            <a:spLocks noGrp="1"/>
          </p:cNvSpPr>
          <p:nvPr>
            <p:ph type="sldNum" sz="quarter" idx="10"/>
          </p:nvPr>
        </p:nvSpPr>
        <p:spPr/>
        <p:txBody>
          <a:bodyPr/>
          <a:lstStyle/>
          <a:p>
            <a:fld id="{154AED3F-4831-4206-AE9E-2B81BF57C869}" type="slidenum">
              <a:rPr lang="en-US" smtClean="0"/>
              <a:t>12</a:t>
            </a:fld>
            <a:endParaRPr lang="en-US" dirty="0"/>
          </a:p>
        </p:txBody>
      </p:sp>
    </p:spTree>
    <p:extLst>
      <p:ext uri="{BB962C8B-B14F-4D97-AF65-F5344CB8AC3E}">
        <p14:creationId xmlns:p14="http://schemas.microsoft.com/office/powerpoint/2010/main" val="26919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Case study</a:t>
            </a:r>
            <a:r>
              <a:rPr lang="en-US" b="0" i="0" baseline="0" dirty="0"/>
              <a:t> continued.  </a:t>
            </a:r>
          </a:p>
          <a:p>
            <a:endParaRPr lang="en-US" b="0" i="0" baseline="0" dirty="0"/>
          </a:p>
          <a:p>
            <a:r>
              <a:rPr lang="en-US" b="1" i="0" baseline="0" dirty="0"/>
              <a:t>***</a:t>
            </a:r>
            <a:r>
              <a:rPr lang="en-US" b="1" i="0" dirty="0"/>
              <a:t>Have</a:t>
            </a:r>
            <a:r>
              <a:rPr lang="en-US" b="1" i="0" baseline="0" dirty="0"/>
              <a:t> participants read the information the investigator gathers from the initial visit.  </a:t>
            </a:r>
          </a:p>
          <a:p>
            <a:endParaRPr lang="en-US" b="1" i="0" baseline="0" dirty="0"/>
          </a:p>
          <a:p>
            <a:r>
              <a:rPr lang="en-US" b="1" i="0" baseline="0" dirty="0"/>
              <a:t>Ask participants the following questions:</a:t>
            </a:r>
          </a:p>
          <a:p>
            <a:pPr marL="171450" indent="-171450">
              <a:buFont typeface="Arial" panose="020B0604020202020204" pitchFamily="34" charset="0"/>
              <a:buChar char="•"/>
            </a:pPr>
            <a:r>
              <a:rPr lang="en-US" b="0" i="0" baseline="0" dirty="0"/>
              <a:t>What are the safety concerns?</a:t>
            </a:r>
          </a:p>
          <a:p>
            <a:pPr marL="171450" indent="-171450">
              <a:buFont typeface="Arial" panose="020B0604020202020204" pitchFamily="34" charset="0"/>
              <a:buChar char="•"/>
            </a:pPr>
            <a:r>
              <a:rPr lang="en-US" b="0" i="0" baseline="0" dirty="0"/>
              <a:t>What other information would you as the child welfare worker like to know?</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54AED3F-4831-4206-AE9E-2B81BF57C869}" type="slidenum">
              <a:rPr lang="en-US" smtClean="0"/>
              <a:t>13</a:t>
            </a:fld>
            <a:endParaRPr lang="en-US" dirty="0"/>
          </a:p>
        </p:txBody>
      </p:sp>
    </p:spTree>
    <p:extLst>
      <p:ext uri="{BB962C8B-B14F-4D97-AF65-F5344CB8AC3E}">
        <p14:creationId xmlns:p14="http://schemas.microsoft.com/office/powerpoint/2010/main" val="276361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a:t>
            </a:r>
            <a:r>
              <a:rPr lang="en-US" baseline="0" dirty="0">
                <a:latin typeface="Arial" panose="020B0604020202020204" pitchFamily="34" charset="0"/>
                <a:cs typeface="Arial" panose="020B0604020202020204" pitchFamily="34" charset="0"/>
              </a:rPr>
              <a:t> parents who are struggling with alcohol or drug use, their ability to safely care for their children may be affected. The following is not intended to be a complete list.</a:t>
            </a:r>
          </a:p>
          <a:p>
            <a:endParaRPr lang="en-US" baseline="0" dirty="0">
              <a:latin typeface="Arial" panose="020B0604020202020204" pitchFamily="34" charset="0"/>
              <a:cs typeface="Arial" panose="020B0604020202020204" pitchFamily="34" charset="0"/>
            </a:endParaRPr>
          </a:p>
          <a:p>
            <a:pPr>
              <a:lnSpc>
                <a:spcPct val="85000"/>
              </a:lnSpc>
            </a:pPr>
            <a:r>
              <a:rPr lang="en-US" altLang="en-US" sz="1200" dirty="0"/>
              <a:t>Parents</a:t>
            </a:r>
            <a:r>
              <a:rPr lang="en-US" altLang="en-US" sz="1200" baseline="0" dirty="0"/>
              <a:t> who have</a:t>
            </a:r>
            <a:r>
              <a:rPr lang="en-US" altLang="en-US" sz="1200" dirty="0"/>
              <a:t> a substance use disorder are</a:t>
            </a:r>
            <a:r>
              <a:rPr lang="en-US" altLang="en-US" sz="1200" baseline="0" dirty="0"/>
              <a:t> often preoccupied with obtaining the substance due to their disease, often making it difficult to meet the needs of their children. The home environment may contain drugs or drug paraphernalia, or the children may be left unsupervised. </a:t>
            </a:r>
            <a:endParaRPr lang="en-US" altLang="en-US" sz="1200" dirty="0"/>
          </a:p>
          <a:p>
            <a:pPr>
              <a:lnSpc>
                <a:spcPct val="85000"/>
              </a:lnSpc>
              <a:buFont typeface="Wingdings" panose="05000000000000000000" pitchFamily="2" charset="2"/>
              <a:buNone/>
            </a:pPr>
            <a:endParaRPr lang="en-US" altLang="en-US" sz="1200" dirty="0"/>
          </a:p>
          <a:p>
            <a:pPr>
              <a:lnSpc>
                <a:spcPct val="85000"/>
              </a:lnSpc>
            </a:pPr>
            <a:r>
              <a:rPr lang="en-US" altLang="en-US" sz="1200" dirty="0"/>
              <a:t>Physical absence of a parent to obtain or use the substance may leave the children</a:t>
            </a:r>
            <a:r>
              <a:rPr lang="en-US" altLang="en-US" sz="1200" baseline="0" dirty="0"/>
              <a:t> under the care of someone who is too young or is not a safe caretaker. </a:t>
            </a:r>
          </a:p>
          <a:p>
            <a:pPr>
              <a:lnSpc>
                <a:spcPct val="85000"/>
              </a:lnSpc>
            </a:pPr>
            <a:endParaRPr lang="en-US" altLang="en-US" sz="1200" baseline="0" dirty="0"/>
          </a:p>
          <a:p>
            <a:pPr marL="0" marR="0" lvl="0" indent="0" algn="l" defTabSz="914400" rtl="0" eaLnBrk="1" fontAlgn="auto" latinLnBrk="0" hangingPunct="1">
              <a:lnSpc>
                <a:spcPct val="85000"/>
              </a:lnSpc>
              <a:spcBef>
                <a:spcPts val="0"/>
              </a:spcBef>
              <a:spcAft>
                <a:spcPts val="0"/>
              </a:spcAft>
              <a:buClrTx/>
              <a:buSzTx/>
              <a:buFontTx/>
              <a:buNone/>
              <a:tabLst/>
              <a:defRPr/>
            </a:pPr>
            <a:r>
              <a:rPr lang="en-US" altLang="en-US" sz="1200" dirty="0"/>
              <a:t>Discipline may be inconsistent,</a:t>
            </a:r>
            <a:r>
              <a:rPr lang="en-US" altLang="en-US" sz="1200" baseline="0" dirty="0"/>
              <a:t> alternating between lack of supervision and rigid control. </a:t>
            </a:r>
            <a:endParaRPr lang="en-US" altLang="en-US" sz="1200" dirty="0"/>
          </a:p>
          <a:p>
            <a:pPr>
              <a:lnSpc>
                <a:spcPct val="85000"/>
              </a:lnSpc>
            </a:pPr>
            <a:endParaRPr lang="en-US" altLang="en-US" sz="1200" dirty="0"/>
          </a:p>
          <a:p>
            <a:pPr>
              <a:lnSpc>
                <a:spcPct val="85000"/>
              </a:lnSpc>
            </a:pPr>
            <a:r>
              <a:rPr lang="en-US" altLang="en-US" sz="1200" dirty="0"/>
              <a:t>Children</a:t>
            </a:r>
            <a:r>
              <a:rPr lang="en-US" altLang="en-US" sz="1200" baseline="0" dirty="0"/>
              <a:t> may become </a:t>
            </a:r>
            <a:r>
              <a:rPr lang="en-US" altLang="en-US" sz="1200" baseline="0" dirty="0" err="1"/>
              <a:t>parentified</a:t>
            </a:r>
            <a:r>
              <a:rPr lang="en-US" altLang="en-US" sz="1200" baseline="0" dirty="0"/>
              <a:t>. </a:t>
            </a:r>
            <a:r>
              <a:rPr lang="en-US" sz="1200" b="1" i="0" kern="1200" dirty="0" err="1">
                <a:solidFill>
                  <a:schemeClr val="tx1"/>
                </a:solidFill>
                <a:effectLst/>
                <a:latin typeface="+mn-lt"/>
                <a:ea typeface="+mn-ea"/>
                <a:cs typeface="+mn-cs"/>
              </a:rPr>
              <a:t>Parentification</a:t>
            </a:r>
            <a:r>
              <a:rPr lang="en-US" sz="1200" b="0" i="0" kern="1200" dirty="0">
                <a:solidFill>
                  <a:schemeClr val="tx1"/>
                </a:solidFill>
                <a:effectLst/>
                <a:latin typeface="+mn-lt"/>
                <a:ea typeface="+mn-ea"/>
                <a:cs typeface="+mn-cs"/>
              </a:rPr>
              <a:t> is the process of role reversal whereby a </a:t>
            </a:r>
            <a:r>
              <a:rPr lang="en-US" sz="1200" b="1" i="0" kern="1200" dirty="0">
                <a:solidFill>
                  <a:schemeClr val="tx1"/>
                </a:solidFill>
                <a:effectLst/>
                <a:latin typeface="+mn-lt"/>
                <a:ea typeface="+mn-ea"/>
                <a:cs typeface="+mn-cs"/>
              </a:rPr>
              <a:t>child</a:t>
            </a:r>
            <a:r>
              <a:rPr lang="en-US" sz="1200" b="0" i="0" kern="1200" dirty="0">
                <a:solidFill>
                  <a:schemeClr val="tx1"/>
                </a:solidFill>
                <a:effectLst/>
                <a:latin typeface="+mn-lt"/>
                <a:ea typeface="+mn-ea"/>
                <a:cs typeface="+mn-cs"/>
              </a:rPr>
              <a:t> is obliged to act as parent to his or her own parent. Young</a:t>
            </a:r>
            <a:r>
              <a:rPr lang="en-US" sz="1200" b="0" i="0" kern="1200" baseline="0" dirty="0">
                <a:solidFill>
                  <a:schemeClr val="tx1"/>
                </a:solidFill>
                <a:effectLst/>
                <a:latin typeface="+mn-lt"/>
                <a:ea typeface="+mn-ea"/>
                <a:cs typeface="+mn-cs"/>
              </a:rPr>
              <a:t> children may be taking care of younger siblings if the parent is unavailable. </a:t>
            </a:r>
            <a:endParaRPr lang="en-US" altLang="en-US" sz="1200" dirty="0"/>
          </a:p>
          <a:p>
            <a:pPr>
              <a:lnSpc>
                <a:spcPct val="85000"/>
              </a:lnSpc>
              <a:buFont typeface="Wingdings" panose="05000000000000000000" pitchFamily="2" charset="2"/>
              <a:buNone/>
            </a:pPr>
            <a:endParaRPr lang="en-US" altLang="en-US" sz="1200"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4AED3F-4831-4206-AE9E-2B81BF57C869}" type="slidenum">
              <a:rPr lang="en-US" smtClean="0"/>
              <a:t>14</a:t>
            </a:fld>
            <a:endParaRPr lang="en-US" dirty="0"/>
          </a:p>
        </p:txBody>
      </p:sp>
    </p:spTree>
    <p:extLst>
      <p:ext uri="{BB962C8B-B14F-4D97-AF65-F5344CB8AC3E}">
        <p14:creationId xmlns:p14="http://schemas.microsoft.com/office/powerpoint/2010/main" val="424306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Parents may experience an emotional disconnection with their children that can</a:t>
            </a:r>
            <a:r>
              <a:rPr lang="en-US" altLang="en-US" sz="1200" baseline="0" dirty="0"/>
              <a:t> be</a:t>
            </a:r>
            <a:r>
              <a:rPr lang="en-US" altLang="en-US" sz="1200" dirty="0"/>
              <a:t> caused by a</a:t>
            </a:r>
            <a:r>
              <a:rPr lang="en-US" altLang="en-US" sz="1200" baseline="0" dirty="0"/>
              <a:t> substance use disorder</a:t>
            </a:r>
            <a:r>
              <a:rPr lang="en-US" altLang="en-US" sz="1200" dirty="0"/>
              <a:t>, the effects of the substance, or the emotional effects of drug use and withdrawal.</a:t>
            </a: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t>Due to the substance use disorder, parents may not get their children to school on time or support homework. Also, some children may avoid going to school because they are worried about their parents or younger siblings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a:t>***How do the areas on the last two slides compare to the list the participants created on safety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p:txBody>
      </p:sp>
      <p:sp>
        <p:nvSpPr>
          <p:cNvPr id="4" name="Slide Number Placeholder 3"/>
          <p:cNvSpPr>
            <a:spLocks noGrp="1"/>
          </p:cNvSpPr>
          <p:nvPr>
            <p:ph type="sldNum" sz="quarter" idx="10"/>
          </p:nvPr>
        </p:nvSpPr>
        <p:spPr/>
        <p:txBody>
          <a:bodyPr/>
          <a:lstStyle/>
          <a:p>
            <a:fld id="{154AED3F-4831-4206-AE9E-2B81BF57C869}" type="slidenum">
              <a:rPr lang="en-US" smtClean="0"/>
              <a:t>15</a:t>
            </a:fld>
            <a:endParaRPr lang="en-US" dirty="0"/>
          </a:p>
        </p:txBody>
      </p:sp>
    </p:spTree>
    <p:extLst>
      <p:ext uri="{BB962C8B-B14F-4D97-AF65-F5344CB8AC3E}">
        <p14:creationId xmlns:p14="http://schemas.microsoft.com/office/powerpoint/2010/main" val="250602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80DFC9-1F7A-41E1-B923-CFA881197FCF}" type="slidenum">
              <a:rPr lang="en-US" altLang="en-US" sz="1200"/>
              <a:pPr eaLnBrk="1" hangingPunct="1"/>
              <a:t>16</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Age of the child: Younger children are</a:t>
            </a:r>
            <a:r>
              <a:rPr lang="en-US" altLang="en-US" baseline="0" dirty="0">
                <a:latin typeface="Arial" panose="020B0604020202020204" pitchFamily="34" charset="0"/>
                <a:cs typeface="Arial" panose="020B0604020202020204" pitchFamily="34" charset="0"/>
              </a:rPr>
              <a:t> more dependent on their parent to meet their basic needs. For infants and very young children, there is total reliance on their parents to meet their needs. Older children are more able to communicate with others and get help if needed. However, each developmental stage presents a challenge related to parental substance use disorders.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Children who are visible in the community at school, child care, or other community activities, are seen by members of the community, which can enhance safety.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Children with special needs may be more at risk due to an increased level of need.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Observe the parent and child interaction as part of an ongoing assessment process. Is the parent responsive to the child? Does the child go to the parent to get his or her needs met? </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56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80DFC9-1F7A-41E1-B923-CFA881197FCF}" type="slidenum">
              <a:rPr lang="en-US" altLang="en-US" sz="1200"/>
              <a:pPr eaLnBrk="1" hangingPunct="1"/>
              <a:t>17</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As</a:t>
            </a:r>
            <a:r>
              <a:rPr lang="en-US" altLang="en-US" baseline="0" dirty="0">
                <a:latin typeface="Arial" panose="020B0604020202020204" pitchFamily="34" charset="0"/>
                <a:cs typeface="Arial" panose="020B0604020202020204" pitchFamily="34" charset="0"/>
              </a:rPr>
              <a:t> part of the assessment process, consider areas related to the parent and community when assessing safety.</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Is the parent asking for help or in treatment now? Does the parent recognize the need for treatment? Does the parent have a history of reaching out for help? Does the parent have any recovery time? Does the parent understand how his or her use of substances affects the child? All of these indicators help child welfare workers understand how the parent has responded in the past and how the parent may reach out in the future. </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Does the parent have a strong support system, or is there another sober adult that lives in the home?</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Identifying the family’s strengths supports engagement with families and provides an opportunity to partner with the family. </a:t>
            </a:r>
          </a:p>
          <a:p>
            <a:pPr eaLnBrk="1" hangingPunct="1"/>
            <a:endParaRPr lang="en-US" altLang="en-US" dirty="0"/>
          </a:p>
        </p:txBody>
      </p:sp>
    </p:spTree>
    <p:extLst>
      <p:ext uri="{BB962C8B-B14F-4D97-AF65-F5344CB8AC3E}">
        <p14:creationId xmlns:p14="http://schemas.microsoft.com/office/powerpoint/2010/main" val="412725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Assessment</a:t>
            </a:r>
            <a:r>
              <a:rPr lang="en-US" baseline="0" dirty="0">
                <a:latin typeface="Arial" panose="020B0604020202020204" pitchFamily="34" charset="0"/>
                <a:cs typeface="Arial" panose="020B0604020202020204" pitchFamily="34" charset="0"/>
              </a:rPr>
              <a:t> is an important process in child welfare cases because it helps to identify concerns around parental substance use and to understand how and whether parental substance use presents a safety issue for the child.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Understanding the nature and extent of the issue is important. Once a child welfare worker identifies concerns regarding a parent’s use of drugs or alcohol, he or she can request a referral to a substance use disorder treatment provider for a clinical assessment that can inform next steps for treatment. </a:t>
            </a:r>
          </a:p>
          <a:p>
            <a:endParaRPr lang="en-US" i="0" baseline="0" dirty="0">
              <a:latin typeface="Arial" panose="020B0604020202020204" pitchFamily="34" charset="0"/>
              <a:cs typeface="Arial" panose="020B0604020202020204" pitchFamily="34" charset="0"/>
            </a:endParaRPr>
          </a:p>
          <a:p>
            <a:r>
              <a:rPr lang="en-US" i="0" baseline="0" dirty="0">
                <a:latin typeface="Arial" panose="020B0604020202020204" pitchFamily="34" charset="0"/>
                <a:cs typeface="Arial" panose="020B0604020202020204" pitchFamily="34" charset="0"/>
              </a:rPr>
              <a:t>Refer to </a:t>
            </a:r>
            <a:r>
              <a:rPr lang="en-US" i="1" baseline="0" dirty="0">
                <a:latin typeface="Arial" panose="020B0604020202020204" pitchFamily="34" charset="0"/>
                <a:cs typeface="Arial" panose="020B0604020202020204" pitchFamily="34" charset="0"/>
              </a:rPr>
              <a:t>Module 2: </a:t>
            </a:r>
            <a:r>
              <a:rPr lang="en-US" sz="1200" i="1" kern="1200" dirty="0">
                <a:solidFill>
                  <a:schemeClr val="tx1"/>
                </a:solidFill>
                <a:effectLst/>
                <a:latin typeface="Arial" panose="020B0604020202020204" pitchFamily="34" charset="0"/>
                <a:ea typeface="+mn-ea"/>
                <a:cs typeface="Arial" panose="020B0604020202020204" pitchFamily="34" charset="0"/>
              </a:rPr>
              <a:t>Understanding Substance Use Disorders, Treatment, and Recovery</a:t>
            </a:r>
            <a:r>
              <a:rPr lang="en-US" sz="1200" i="1" kern="1200" baseline="0" dirty="0">
                <a:solidFill>
                  <a:schemeClr val="tx1"/>
                </a:solidFill>
                <a:effectLst/>
                <a:latin typeface="Arial" panose="020B0604020202020204" pitchFamily="34" charset="0"/>
                <a:ea typeface="+mn-ea"/>
                <a:cs typeface="Arial" panose="020B0604020202020204" pitchFamily="34" charset="0"/>
              </a:rPr>
              <a:t> </a:t>
            </a:r>
            <a:r>
              <a:rPr lang="en-US" sz="1200" i="0" kern="1200" baseline="0" dirty="0">
                <a:solidFill>
                  <a:schemeClr val="tx1"/>
                </a:solidFill>
                <a:effectLst/>
                <a:latin typeface="Arial" panose="020B0604020202020204" pitchFamily="34" charset="0"/>
                <a:ea typeface="+mn-ea"/>
                <a:cs typeface="Arial" panose="020B0604020202020204" pitchFamily="34" charset="0"/>
              </a:rPr>
              <a:t>if participants need a better understanding of substance use disorders. </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30E95E-11CD-4D8C-ABAB-95AD8FA12E0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3961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16F37C-FEAE-427A-AEDC-A227BB9BF8E9}" type="slidenum">
              <a:rPr lang="en-US" altLang="en-US" sz="1200"/>
              <a:pPr eaLnBrk="1" hangingPunct="1"/>
              <a:t>19</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a:t>Explain your concern to the parent and engage him or her in a conversation. Where is there agreement? Is the parent interested in treatment? Does the parent have concerns about treatment?</a:t>
            </a:r>
          </a:p>
          <a:p>
            <a:pPr eaLnBrk="1" hangingPunct="1"/>
            <a:endParaRPr lang="en-US" altLang="en-US" baseline="0" dirty="0"/>
          </a:p>
          <a:p>
            <a:pPr eaLnBrk="1" hangingPunct="1"/>
            <a:r>
              <a:rPr lang="en-US" altLang="en-US" baseline="0" dirty="0"/>
              <a:t>Talk with the parent to understand what has worked in the past or what hasn’t worked. Remember that the more times a person enters treatment, the higher the likelihood of a successful outcome. Just because treatment didn’t work in the past, doesn’t mean it won’t work now. Focus on building on the parent’s strengths.</a:t>
            </a:r>
          </a:p>
          <a:p>
            <a:pPr eaLnBrk="1" hangingPunct="1"/>
            <a:endParaRPr lang="en-US" altLang="en-US" baseline="0" dirty="0"/>
          </a:p>
          <a:p>
            <a:pPr eaLnBrk="1" hangingPunct="1"/>
            <a:r>
              <a:rPr lang="en-US" altLang="en-US" baseline="0" dirty="0"/>
              <a:t>Often, a clinical substance use disorder assessment is the first step in determining the best treatment approach.</a:t>
            </a:r>
            <a:endParaRPr lang="en-US" altLang="en-US" dirty="0"/>
          </a:p>
        </p:txBody>
      </p:sp>
    </p:spTree>
    <p:extLst>
      <p:ext uri="{BB962C8B-B14F-4D97-AF65-F5344CB8AC3E}">
        <p14:creationId xmlns:p14="http://schemas.microsoft.com/office/powerpoint/2010/main" val="114470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This toolkit was developed by the National Center on Substance Abuse and Child Welfare (NCSACW),</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 initiative of the Department of Health and Human Services jointly funded by the Substance Abuse and Mental Health Services Administration's (SAMHSA) Center for Substance Abuse Treatment (CSAT) and the Administration on Children, Youth and Families (ACYF), Children's Bureau's Office on Child Abuse and Neglect (OCAN).</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6583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C379A3-9BD6-4DEE-8D22-2578387D2E74}" type="slidenum">
              <a:rPr lang="en-US" altLang="en-US" sz="1200"/>
              <a:pPr eaLnBrk="1" hangingPunct="1"/>
              <a:t>20</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Child welfare workers need to develop a knowledge base about the treatment programs they refer parents to. These are some of the areas where you want to gather information from treatment programs:</a:t>
            </a:r>
          </a:p>
          <a:p>
            <a:pPr marL="17145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Mission of the program</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Policies, rules, procedures, and statutes that must be followed to deliver services (especially confidentiality requirements and procedures)</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Amount of time participants are expected to commit to the program</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Funding sources or</a:t>
            </a:r>
            <a:r>
              <a:rPr lang="en-US" sz="1200" b="0" kern="1200" baseline="0" dirty="0">
                <a:solidFill>
                  <a:schemeClr val="tx1"/>
                </a:solidFill>
                <a:effectLst/>
                <a:latin typeface="Arial" panose="020B0604020202020204" pitchFamily="34" charset="0"/>
                <a:ea typeface="+mn-ea"/>
                <a:cs typeface="Arial" panose="020B0604020202020204" pitchFamily="34" charset="0"/>
              </a:rPr>
              <a:t> insurance qualifications</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How the program defines and measures success </a:t>
            </a:r>
          </a:p>
          <a:p>
            <a:pPr marL="0" lvl="0" indent="0">
              <a:buFont typeface="Arial" panose="020B0604020202020204" pitchFamily="34" charset="0"/>
              <a:buNone/>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b="0" kern="1200" dirty="0">
                <a:solidFill>
                  <a:schemeClr val="tx1"/>
                </a:solidFill>
                <a:effectLst/>
                <a:latin typeface="Arial" panose="020B0604020202020204" pitchFamily="34" charset="0"/>
                <a:ea typeface="+mn-ea"/>
                <a:cs typeface="Arial" panose="020B0604020202020204" pitchFamily="34" charset="0"/>
              </a:rPr>
              <a:t>There are often real barriers</a:t>
            </a:r>
            <a:r>
              <a:rPr lang="en-US" sz="1200" b="0" kern="1200" baseline="0" dirty="0">
                <a:solidFill>
                  <a:schemeClr val="tx1"/>
                </a:solidFill>
                <a:effectLst/>
                <a:latin typeface="Arial" panose="020B0604020202020204" pitchFamily="34" charset="0"/>
                <a:ea typeface="+mn-ea"/>
                <a:cs typeface="Arial" panose="020B0604020202020204" pitchFamily="34" charset="0"/>
              </a:rPr>
              <a:t> to getting to treatment appointments. Make a list with the parent of any potential barriers—transportation, child care, etc. </a:t>
            </a:r>
          </a:p>
          <a:p>
            <a:pPr marL="0" lvl="0" indent="0">
              <a:buFont typeface="Arial" panose="020B0604020202020204" pitchFamily="34" charset="0"/>
              <a:buNone/>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b="0" kern="1200" baseline="0" dirty="0">
                <a:solidFill>
                  <a:schemeClr val="tx1"/>
                </a:solidFill>
                <a:effectLst/>
                <a:latin typeface="Arial" panose="020B0604020202020204" pitchFamily="34" charset="0"/>
                <a:ea typeface="+mn-ea"/>
                <a:cs typeface="Arial" panose="020B0604020202020204" pitchFamily="34" charset="0"/>
              </a:rPr>
              <a:t>How can you support the parent to find solutions?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b="1" kern="1200" dirty="0">
                <a:solidFill>
                  <a:schemeClr val="tx1"/>
                </a:solidFill>
                <a:effectLst/>
                <a:latin typeface="Arial" panose="020B0604020202020204" pitchFamily="34" charset="0"/>
                <a:ea typeface="+mn-ea"/>
                <a:cs typeface="Arial" panose="020B0604020202020204" pitchFamily="34" charset="0"/>
              </a:rPr>
              <a:t>***</a:t>
            </a:r>
            <a:r>
              <a:rPr lang="en-US" sz="1200" b="1" kern="1200" baseline="0" dirty="0">
                <a:solidFill>
                  <a:schemeClr val="tx1"/>
                </a:solidFill>
                <a:effectLst/>
                <a:latin typeface="Arial" panose="020B0604020202020204" pitchFamily="34" charset="0"/>
                <a:ea typeface="+mn-ea"/>
                <a:cs typeface="Arial" panose="020B0604020202020204" pitchFamily="34" charset="0"/>
              </a:rPr>
              <a:t>After the training, suggest that participants visit local treatment programs to familiarize themselves with the program. </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2038146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16F37C-FEAE-427A-AEDC-A227BB9BF8E9}" type="slidenum">
              <a:rPr lang="en-US" altLang="en-US" sz="1200"/>
              <a:pPr eaLnBrk="1" hangingPunct="1"/>
              <a:t>21</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0" kern="1200" dirty="0">
                <a:solidFill>
                  <a:schemeClr val="tx1"/>
                </a:solidFill>
                <a:effectLst/>
                <a:latin typeface="Arial" panose="020B0604020202020204" pitchFamily="34" charset="0"/>
                <a:ea typeface="+mn-ea"/>
                <a:cs typeface="Arial" panose="020B0604020202020204" pitchFamily="34" charset="0"/>
              </a:rPr>
              <a:t>How can child welfare workers partner with treatment programs to prepare parents for their treatment?</a:t>
            </a:r>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They need to know about treatment resources, organizations, and practices in their communities. With this information, the parent can establish successful partnering relationships with treatment professionals regarding their jointly shared consumers. You should know:</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extent and range of treatment resources available to parents in their communities;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characteristics of the various treatment programs;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services that the programs provide;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requirements, expectations, and conditions for participating in treatment; and</a:t>
            </a:r>
          </a:p>
          <a:p>
            <a:pPr marL="171450" lvl="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Whether the treatment options provide family-centered treatment.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2069426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Establish partnering relationships with treatment professionals to learn about each other’s agencies, and when appropriate, to share information regarding children, adults, and families being jointly served. This includes understanding how Section 42 of the Code of Federal Regulations (CFR) Part 2 (for substance use treatment) and the Health Insurance Portability and Accountability Act (HIPAA) Privacy Rule (for all health-related information, including substance</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use and mental health treatment) affect how information can be shared.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Signing</a:t>
            </a:r>
            <a:r>
              <a:rPr lang="en-US" sz="1200" kern="1200" baseline="0" dirty="0">
                <a:solidFill>
                  <a:schemeClr val="tx1"/>
                </a:solidFill>
                <a:effectLst/>
                <a:latin typeface="Arial" panose="020B0604020202020204" pitchFamily="34" charset="0"/>
                <a:ea typeface="+mn-ea"/>
                <a:cs typeface="Arial" panose="020B0604020202020204" pitchFamily="34" charset="0"/>
              </a:rPr>
              <a:t> a release with a parent to share information with a treatment provider is important to create a team approach when working with families. Sometimes, a parent may be concerned about signing a release. Engage the parent in a discussion about what his or her concerns are and how you can address the concerns. Clearly specify what information you and the treatment provider will share and how you will share the information. </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i="0" kern="1200" dirty="0">
                <a:solidFill>
                  <a:schemeClr val="tx1"/>
                </a:solidFill>
                <a:effectLst/>
                <a:latin typeface="Arial" panose="020B0604020202020204" pitchFamily="34" charset="0"/>
                <a:ea typeface="+mn-ea"/>
                <a:cs typeface="Arial" panose="020B0604020202020204" pitchFamily="34" charset="0"/>
              </a:rPr>
              <a:t>For</a:t>
            </a:r>
            <a:r>
              <a:rPr lang="en-US" sz="1200" i="0" kern="1200" baseline="0" dirty="0">
                <a:solidFill>
                  <a:schemeClr val="tx1"/>
                </a:solidFill>
                <a:effectLst/>
                <a:latin typeface="Arial" panose="020B0604020202020204" pitchFamily="34" charset="0"/>
                <a:ea typeface="+mn-ea"/>
                <a:cs typeface="Arial" panose="020B0604020202020204" pitchFamily="34" charset="0"/>
              </a:rPr>
              <a:t> more information on collaboration and information sharing, please see </a:t>
            </a:r>
            <a:r>
              <a:rPr lang="en-US" sz="1200" i="1" kern="1200" baseline="0" dirty="0">
                <a:solidFill>
                  <a:schemeClr val="tx1"/>
                </a:solidFill>
                <a:effectLst/>
                <a:latin typeface="Arial" panose="020B0604020202020204" pitchFamily="34" charset="0"/>
                <a:ea typeface="+mn-ea"/>
                <a:cs typeface="Arial" panose="020B0604020202020204" pitchFamily="34" charset="0"/>
              </a:rPr>
              <a:t>Module 7: </a:t>
            </a:r>
            <a:r>
              <a:rPr lang="en-US" sz="1200" i="1" kern="1200" dirty="0">
                <a:solidFill>
                  <a:schemeClr val="tx1"/>
                </a:solidFill>
                <a:effectLst/>
                <a:latin typeface="+mn-lt"/>
                <a:ea typeface="+mn-ea"/>
                <a:cs typeface="+mn-cs"/>
              </a:rPr>
              <a:t>Collaborating To Serve Parents With Substance Use Disorders.</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4AED3F-4831-4206-AE9E-2B81BF57C869}" type="slidenum">
              <a:rPr lang="en-US" smtClean="0"/>
              <a:t>22</a:t>
            </a:fld>
            <a:endParaRPr lang="en-US" dirty="0"/>
          </a:p>
        </p:txBody>
      </p:sp>
    </p:spTree>
    <p:extLst>
      <p:ext uri="{BB962C8B-B14F-4D97-AF65-F5344CB8AC3E}">
        <p14:creationId xmlns:p14="http://schemas.microsoft.com/office/powerpoint/2010/main" val="1378253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The assessment information gathered</a:t>
            </a:r>
            <a:r>
              <a:rPr lang="en-US" baseline="0" dirty="0">
                <a:solidFill>
                  <a:prstClr val="black"/>
                </a:solidFill>
              </a:rPr>
              <a:t> regarding a parent’s use of drugs and alcohol will inform your next steps. </a:t>
            </a:r>
          </a:p>
          <a:p>
            <a:pPr defTabSz="931774">
              <a:defRPr/>
            </a:pPr>
            <a:endParaRPr lang="en-US" baseline="0" dirty="0">
              <a:solidFill>
                <a:prstClr val="black"/>
              </a:solidFill>
            </a:endParaRPr>
          </a:p>
          <a:p>
            <a:pPr defTabSz="931774">
              <a:defRPr/>
            </a:pPr>
            <a:r>
              <a:rPr lang="en-US" baseline="0" dirty="0">
                <a:solidFill>
                  <a:prstClr val="black"/>
                </a:solidFill>
              </a:rPr>
              <a:t>The following slides discuss collaborative case planning. Case plans must be reviewed regularly and updated when there is new information. </a:t>
            </a:r>
            <a:endParaRPr lang="en-US" dirty="0">
              <a:solidFill>
                <a:prstClr val="black"/>
              </a:solidFill>
            </a:endParaRPr>
          </a:p>
          <a:p>
            <a:pPr defTabSz="931774">
              <a:defRPr/>
            </a:pPr>
            <a:endParaRPr lang="en-US" sz="1200" baseline="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830E95E-11CD-4D8C-ABAB-95AD8FA12E0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3485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80DFC9-1F7A-41E1-B923-CFA881197FCF}" type="slidenum">
              <a:rPr lang="en-US" altLang="en-US" sz="1200"/>
              <a:pPr eaLnBrk="1" hangingPunct="1"/>
              <a:t>24</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When assessment information leads to concerns</a:t>
            </a:r>
            <a:r>
              <a:rPr lang="en-US" sz="1200" kern="1200" baseline="0" dirty="0">
                <a:solidFill>
                  <a:schemeClr val="tx1"/>
                </a:solidFill>
                <a:effectLst/>
                <a:latin typeface="Arial" panose="020B0604020202020204" pitchFamily="34" charset="0"/>
                <a:ea typeface="+mn-ea"/>
                <a:cs typeface="Arial" panose="020B0604020202020204" pitchFamily="34" charset="0"/>
              </a:rPr>
              <a:t> or</a:t>
            </a:r>
            <a:r>
              <a:rPr lang="en-US" sz="1200" kern="1200" dirty="0">
                <a:solidFill>
                  <a:schemeClr val="tx1"/>
                </a:solidFill>
                <a:effectLst/>
                <a:latin typeface="Arial" panose="020B0604020202020204" pitchFamily="34" charset="0"/>
                <a:ea typeface="+mn-ea"/>
                <a:cs typeface="Arial" panose="020B0604020202020204" pitchFamily="34" charset="0"/>
              </a:rPr>
              <a:t> recommendations for substance use disorder treatment, a child welfare case plan should include whatever actions might be needed to help that individual obtain the recommended treatment.</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 Services</a:t>
            </a:r>
            <a:r>
              <a:rPr lang="en-US" sz="1200" kern="1200" baseline="0" dirty="0">
                <a:solidFill>
                  <a:schemeClr val="tx1"/>
                </a:solidFill>
                <a:effectLst/>
                <a:latin typeface="Arial" panose="020B0604020202020204" pitchFamily="34" charset="0"/>
                <a:ea typeface="+mn-ea"/>
                <a:cs typeface="Arial" panose="020B0604020202020204" pitchFamily="34" charset="0"/>
              </a:rPr>
              <a:t> should be</a:t>
            </a:r>
            <a:r>
              <a:rPr lang="en-US" sz="1200" kern="1200" dirty="0">
                <a:solidFill>
                  <a:schemeClr val="tx1"/>
                </a:solidFill>
                <a:effectLst/>
                <a:latin typeface="Arial" panose="020B0604020202020204" pitchFamily="34" charset="0"/>
                <a:ea typeface="+mn-ea"/>
                <a:cs typeface="Arial" panose="020B0604020202020204" pitchFamily="34" charset="0"/>
              </a:rPr>
              <a:t> provided in a timely manner by a professional qualified to respond to the</a:t>
            </a:r>
            <a:r>
              <a:rPr lang="en-US" sz="1200" kern="1200" baseline="0" dirty="0">
                <a:solidFill>
                  <a:schemeClr val="tx1"/>
                </a:solidFill>
                <a:effectLst/>
                <a:latin typeface="Arial" panose="020B0604020202020204" pitchFamily="34" charset="0"/>
                <a:ea typeface="+mn-ea"/>
                <a:cs typeface="Arial" panose="020B0604020202020204" pitchFamily="34" charset="0"/>
              </a:rPr>
              <a:t> identified </a:t>
            </a:r>
            <a:r>
              <a:rPr lang="en-US" sz="1200" kern="1200" dirty="0">
                <a:solidFill>
                  <a:schemeClr val="tx1"/>
                </a:solidFill>
                <a:effectLst/>
                <a:latin typeface="Arial" panose="020B0604020202020204" pitchFamily="34" charset="0"/>
                <a:ea typeface="+mn-ea"/>
                <a:cs typeface="Arial" panose="020B0604020202020204" pitchFamily="34" charset="0"/>
              </a:rPr>
              <a:t> needs.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a:t>
            </a:r>
            <a:r>
              <a:rPr lang="en-US" sz="1200" kern="1200" baseline="0" dirty="0">
                <a:solidFill>
                  <a:schemeClr val="tx1"/>
                </a:solidFill>
                <a:effectLst/>
                <a:latin typeface="Arial" panose="020B0604020202020204" pitchFamily="34" charset="0"/>
                <a:ea typeface="+mn-ea"/>
                <a:cs typeface="Arial" panose="020B0604020202020204" pitchFamily="34" charset="0"/>
              </a:rPr>
              <a:t> case plan should also address concerns related to child safety and address the needs of the child and parent.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***Take the opportunity to discuss your state’s case planning process.  Present information on how substance use gets incorporated into the case planning process.  How are goals and outcomes addressed in the case plan?  How are parent’s a part of your case planning process?</a:t>
            </a:r>
          </a:p>
          <a:p>
            <a:pPr eaLnBrk="1" hangingPunct="1"/>
            <a:endParaRPr lang="en-US" altLang="en-US" dirty="0"/>
          </a:p>
        </p:txBody>
      </p:sp>
    </p:spTree>
    <p:extLst>
      <p:ext uri="{BB962C8B-B14F-4D97-AF65-F5344CB8AC3E}">
        <p14:creationId xmlns:p14="http://schemas.microsoft.com/office/powerpoint/2010/main" val="393375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Every case plan should be unique</a:t>
            </a:r>
            <a:r>
              <a:rPr lang="en-US" sz="1200" kern="1200" baseline="0" dirty="0">
                <a:solidFill>
                  <a:schemeClr val="tx1"/>
                </a:solidFill>
                <a:effectLst/>
                <a:latin typeface="Arial" panose="020B0604020202020204" pitchFamily="34" charset="0"/>
                <a:ea typeface="+mn-ea"/>
                <a:cs typeface="Arial" panose="020B0604020202020204" pitchFamily="34" charset="0"/>
              </a:rPr>
              <a:t> and</a:t>
            </a:r>
            <a:r>
              <a:rPr lang="en-US" sz="1200" kern="1200" dirty="0">
                <a:solidFill>
                  <a:schemeClr val="tx1"/>
                </a:solidFill>
                <a:effectLst/>
                <a:latin typeface="Arial" panose="020B0604020202020204" pitchFamily="34" charset="0"/>
                <a:ea typeface="+mn-ea"/>
                <a:cs typeface="Arial" panose="020B0604020202020204" pitchFamily="34" charset="0"/>
              </a:rPr>
              <a:t> designed to reflect the strengths, needs, and culture of a particular individual and family.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In general, a good case plan will include a list of the following things: (a) strengths and resources, (b) needs, (c) goals and objectives in each need area, (d) services and supports directly designed to build on the strengths to address these needs, (e) target dates for reaching goals and objectives using services and supports, (f) persons responsible for all listed actions, and (g) indicators that will demonstrate success or lack of success in meeting specific goals and objectives.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a parent with a substance use disorder, the services and supports should be tailored to what the parent and family need.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4AED3F-4831-4206-AE9E-2B81BF57C869}" type="slidenum">
              <a:rPr lang="en-US" smtClean="0"/>
              <a:t>25</a:t>
            </a:fld>
            <a:endParaRPr lang="en-US" dirty="0"/>
          </a:p>
        </p:txBody>
      </p:sp>
    </p:spTree>
    <p:extLst>
      <p:ext uri="{BB962C8B-B14F-4D97-AF65-F5344CB8AC3E}">
        <p14:creationId xmlns:p14="http://schemas.microsoft.com/office/powerpoint/2010/main" val="1581265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C80852-F914-4ED4-9EE0-883944E8CD5A}" type="slidenum">
              <a:rPr lang="en-US" altLang="en-US" sz="1200"/>
              <a:pPr eaLnBrk="1" hangingPunct="1"/>
              <a:t>26</a:t>
            </a:fld>
            <a:endParaRPr lang="en-US" alt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developing case plans, always consider how to make use of the family’s culture and natural supports.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To develop culturally relevant case plans, child welfare workers need to understand that culture plays out primarily within the family. Therefore, in your work to help a family safely raise their children, you need to learn about that family’s culture, which in this curriculum is defined as their </a:t>
            </a:r>
            <a:r>
              <a:rPr lang="en-US" sz="1200" i="1" kern="1200" dirty="0">
                <a:solidFill>
                  <a:schemeClr val="tx1"/>
                </a:solidFill>
                <a:effectLst/>
                <a:latin typeface="Arial" panose="020B0604020202020204" pitchFamily="34" charset="0"/>
                <a:ea typeface="+mn-ea"/>
                <a:cs typeface="Arial" panose="020B0604020202020204" pitchFamily="34" charset="0"/>
              </a:rPr>
              <a:t>beliefs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dirty="0">
                <a:solidFill>
                  <a:schemeClr val="tx1"/>
                </a:solidFill>
                <a:effectLst/>
                <a:latin typeface="Arial" panose="020B0604020202020204" pitchFamily="34" charset="0"/>
                <a:ea typeface="+mn-ea"/>
                <a:cs typeface="Arial" panose="020B0604020202020204" pitchFamily="34" charset="0"/>
              </a:rPr>
              <a:t>traditions,</a:t>
            </a:r>
            <a:r>
              <a:rPr lang="en-US" sz="1200" kern="1200" dirty="0">
                <a:solidFill>
                  <a:schemeClr val="tx1"/>
                </a:solidFill>
                <a:effectLst/>
                <a:latin typeface="Arial" panose="020B0604020202020204" pitchFamily="34" charset="0"/>
                <a:ea typeface="+mn-ea"/>
                <a:cs typeface="Arial" panose="020B0604020202020204" pitchFamily="34" charset="0"/>
              </a:rPr>
              <a:t> and </a:t>
            </a:r>
            <a:r>
              <a:rPr lang="en-US" sz="1200" i="1" kern="1200" dirty="0">
                <a:solidFill>
                  <a:schemeClr val="tx1"/>
                </a:solidFill>
                <a:effectLst/>
                <a:latin typeface="Arial" panose="020B0604020202020204" pitchFamily="34" charset="0"/>
                <a:ea typeface="+mn-ea"/>
                <a:cs typeface="Arial" panose="020B0604020202020204" pitchFamily="34" charset="0"/>
              </a:rPr>
              <a:t>values.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Organizational cultures, such as those of community service organizations, will also affect how an individual worker perceives the needs of families that he or she is trying to serve. You need to think about and understand your own agency’s culture, as well as the influence of your personal culture. Successful work with families takes place in agencies in which the organizational culture strongly supports effective practices by staff.</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After learning about a family’s culture, as well as the culture of your organization, you can use the beliefs, traditions, and values important to that family as starting points or building blocks for interventions. Likewise, as long as safety is maintained, be careful not to devise strategies or interventions that are in conflict with the family culture—that conflict will greatly decrease your effectiveness.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It is important to consider how the culture of</a:t>
            </a:r>
            <a:r>
              <a:rPr lang="en-US" sz="1200" kern="1200" baseline="0" dirty="0">
                <a:solidFill>
                  <a:schemeClr val="tx1"/>
                </a:solidFill>
                <a:effectLst/>
                <a:latin typeface="Arial" panose="020B0604020202020204" pitchFamily="34" charset="0"/>
                <a:ea typeface="+mn-ea"/>
                <a:cs typeface="Arial" panose="020B0604020202020204" pitchFamily="34" charset="0"/>
              </a:rPr>
              <a:t> a parent with a substance use disorder may influence how he or she views drug and alcohol concerns or treatment.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1382912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432914-CC9C-4C76-A972-5D6D41D49929}" type="slidenum">
              <a:rPr lang="en-US" altLang="en-US" sz="1200">
                <a:solidFill>
                  <a:prstClr val="black"/>
                </a:solidFill>
              </a:rPr>
              <a:pPr eaLnBrk="1" hangingPunct="1"/>
              <a:t>27</a:t>
            </a:fld>
            <a:endParaRPr lang="en-US" altLang="en-US" sz="1200" dirty="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When helping parents with in-home services, provide them with opportunities to improve parenting skills and interactions with their children, just as you would with any family on your caseload. Help parents set up a household that offers stability and continuity for their children. Develop safe arrangements for children when parents are having difficulty being available to their children because of substance use disorders. Connect families</a:t>
            </a:r>
            <a:r>
              <a:rPr lang="en-US" sz="1200" b="0" kern="1200" baseline="0" dirty="0">
                <a:solidFill>
                  <a:schemeClr val="tx1"/>
                </a:solidFill>
                <a:effectLst/>
                <a:latin typeface="Arial" panose="020B0604020202020204" pitchFamily="34" charset="0"/>
                <a:ea typeface="+mn-ea"/>
                <a:cs typeface="Arial" panose="020B0604020202020204" pitchFamily="34" charset="0"/>
              </a:rPr>
              <a:t> to community services, including peer support services.</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When helping parents whose children are in foster care, support parents' participation in treatment so that they can meet dependency court requirements and participate fully in visitation rights. Some parents may need very concrete instructions and suggestions regarding visitation with their children (e.g., appropriate clothing, behavior, words). Help parents set up a household once treatment is well underway and they are meeting dependency court requirements. Collaboratively work with treatment providers to address relapse.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504145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r>
              <a:rPr lang="en-US" dirty="0"/>
              <a:t>If a parent has a</a:t>
            </a:r>
            <a:r>
              <a:rPr lang="en-US" baseline="0" dirty="0"/>
              <a:t> child in foster care, help establish appropriate visitation. Parents may need support with designing appropriate activities to do with their children during visitation. </a:t>
            </a:r>
          </a:p>
          <a:p>
            <a:endParaRPr lang="en-US" baseline="0" dirty="0"/>
          </a:p>
          <a:p>
            <a:r>
              <a:rPr lang="en-US" b="0" baseline="0" dirty="0"/>
              <a:t>Keeping parents connected to their children in meaningful ways can help parents gain the necessary skills to meet the needs of their children.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0" dirty="0">
                <a:solidFill>
                  <a:srgbClr val="000000"/>
                </a:solidFill>
                <a:latin typeface="+mn-lt"/>
                <a:ea typeface="+mn-ea"/>
                <a:cs typeface="+mn-cs"/>
              </a:rPr>
              <a:t>Visitation is an opportunity to gather information about parent and child service needs.</a:t>
            </a:r>
          </a:p>
          <a:p>
            <a:endParaRPr lang="en-US" baseline="0" dirty="0"/>
          </a:p>
          <a:p>
            <a:r>
              <a:rPr lang="en-US" baseline="0" dirty="0"/>
              <a:t>Visitation should not be used as a punishment for relapse. Although safety is always important for visitation, using visitation to encourage recovery is not helpful and can be harmful to the child and parent. </a:t>
            </a:r>
          </a:p>
          <a:p>
            <a:endParaRPr lang="en-US" baseline="0" dirty="0"/>
          </a:p>
          <a:p>
            <a:endParaRPr lang="en-US" b="0"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647FF-2302-48B9-99CF-8435692EBE24}"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091182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537CDB9-5C11-4EDA-BE72-5A3AE74D4C7F}" type="slidenum">
              <a:rPr lang="en-US" altLang="en-US" sz="1200"/>
              <a:pPr eaLnBrk="1" hangingPunct="1"/>
              <a:t>29</a:t>
            </a:fld>
            <a:endParaRPr lang="en-US" altLang="en-US" sz="12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The following are a few ways that child welfare workers and treatment counselors can collaborate in case planning activities: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Incorporate objectives related to parents' treatment and recovery.</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Ensure that child welfare case plans and treatment plans do not conflict.</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Include joint reviews of the case plans with treatment staff and family.</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Discuss confidentiality protections fully with parents and seek their consent to share appropriate and helpful information.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Share case plans with treatment providers.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Regularly review parents' progress to meet the qualitative and quantitative goals of the case plan, especially when critical events occur.</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Identify indicators of parents' capacities to meet the needs of their children and outcome data pertaining to the case plans.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Regularly monitor progress and share with treatment professionals. </a:t>
            </a:r>
          </a:p>
          <a:p>
            <a:pPr eaLnBrk="1" hangingPunct="1"/>
            <a:endParaRPr lang="en-US" altLang="en-US" dirty="0"/>
          </a:p>
        </p:txBody>
      </p:sp>
    </p:spTree>
    <p:extLst>
      <p:ext uri="{BB962C8B-B14F-4D97-AF65-F5344CB8AC3E}">
        <p14:creationId xmlns:p14="http://schemas.microsoft.com/office/powerpoint/2010/main" val="74431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goal of Training Module 5 is to provide child welfare workers with an understanding of the importance of responding to families affected by substance use disorders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a strengths-based perspective, while providing ongoing safety assessment and monitoring a</a:t>
            </a:r>
            <a:r>
              <a:rPr lang="en-US" sz="1200" kern="1200" baseline="0" dirty="0">
                <a:solidFill>
                  <a:schemeClr val="tx1"/>
                </a:solidFill>
                <a:effectLst/>
                <a:latin typeface="+mn-lt"/>
                <a:ea typeface="+mn-ea"/>
                <a:cs typeface="+mn-cs"/>
              </a:rPr>
              <a:t> family’s progress over time</a:t>
            </a:r>
            <a:r>
              <a:rPr lang="en-US" sz="1200" kern="1200" dirty="0">
                <a:solidFill>
                  <a:schemeClr val="tx1"/>
                </a:solidFill>
                <a:effectLst/>
                <a:latin typeface="+mn-lt"/>
                <a:ea typeface="+mn-ea"/>
                <a:cs typeface="+mn-cs"/>
              </a:rPr>
              <a:t>. This module also highlights the importance of incorporating information about an individual or families’ substance use and treatment services into their case plan and ongoing safety planning. The module emphasizes that supporting families in identifying strengths throughout the process can create long-term successful outcomes for children and families. </a:t>
            </a:r>
          </a:p>
          <a:p>
            <a:endParaRPr lang="en-US" sz="1200" kern="1200" dirty="0">
              <a:solidFill>
                <a:schemeClr val="tx1"/>
              </a:solidFill>
              <a:effectLst/>
              <a:latin typeface="+mn-lt"/>
              <a:ea typeface="+mn-ea"/>
              <a:cs typeface="+mn-cs"/>
            </a:endParaRPr>
          </a:p>
          <a:p>
            <a:pPr algn="l"/>
            <a:r>
              <a:rPr lang="en-US" sz="1200" b="1" i="0" kern="1200" dirty="0">
                <a:solidFill>
                  <a:schemeClr val="tx1"/>
                </a:solidFill>
                <a:effectLst/>
                <a:latin typeface="+mn-lt"/>
                <a:ea typeface="+mn-ea"/>
                <a:cs typeface="+mn-cs"/>
              </a:rPr>
              <a:t>Module</a:t>
            </a:r>
            <a:r>
              <a:rPr lang="en-US" sz="1200" b="1" i="0" kern="1200" baseline="0" dirty="0">
                <a:solidFill>
                  <a:schemeClr val="tx1"/>
                </a:solidFill>
                <a:effectLst/>
                <a:latin typeface="+mn-lt"/>
                <a:ea typeface="+mn-ea"/>
                <a:cs typeface="+mn-cs"/>
              </a:rPr>
              <a:t> 5 should be presented in conjunction with </a:t>
            </a:r>
            <a:r>
              <a:rPr lang="en-US" sz="1200" b="1" i="1" u="none" strike="noStrike" baseline="0" dirty="0">
                <a:latin typeface="Arial" panose="020B0604020202020204" pitchFamily="34" charset="0"/>
              </a:rPr>
              <a:t>Module 4: Engagement and Intervention With Parents Affected by Substance Use Disorders and Mental Health/Trauma.</a:t>
            </a:r>
            <a:endParaRPr lang="en-US"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586D5A-D47F-4C19-9E8B-22DE8F8E7FA7}" type="slidenum">
              <a:rPr lang="en-US" smtClean="0"/>
              <a:t>3</a:t>
            </a:fld>
            <a:endParaRPr lang="en-US" dirty="0"/>
          </a:p>
        </p:txBody>
      </p:sp>
    </p:spTree>
    <p:extLst>
      <p:ext uri="{BB962C8B-B14F-4D97-AF65-F5344CB8AC3E}">
        <p14:creationId xmlns:p14="http://schemas.microsoft.com/office/powerpoint/2010/main" val="3690392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437D60E-38BC-497C-BC31-FF5B1CA3EB2A}" type="slidenum">
              <a:rPr lang="en-US" altLang="en-US" sz="1200"/>
              <a:pPr eaLnBrk="1" hangingPunct="1"/>
              <a:t>30</a:t>
            </a:fld>
            <a:endParaRPr lang="en-US" altLang="en-US" sz="1200"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Another collaboration strategy is to implement joint case planning and case management. In doing so, the joint plan needs to include these three approaches: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Focus initially on "one day at a time" steps pertaining to the child welfare requirements until the parents are able to address longer range issues.</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Use family group conferencing strategies to ensure that all the key family participants understand the treatment and child welfare goals for the parent and are working on ways they can support these goals.</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Specify various responsibilities of other agencies that will be involved in the case plan.</a:t>
            </a:r>
            <a:endParaRPr lang="en-US" sz="1200" kern="1200" dirty="0">
              <a:solidFill>
                <a:schemeClr val="tx1"/>
              </a:solidFill>
              <a:effectLst/>
              <a:latin typeface="+mn-lt"/>
              <a:ea typeface="+mn-ea"/>
              <a:cs typeface="+mn-cs"/>
            </a:endParaRPr>
          </a:p>
          <a:p>
            <a:pPr eaLnBrk="1" hangingPunct="1">
              <a:lnSpc>
                <a:spcPct val="90000"/>
              </a:lnSpc>
            </a:pPr>
            <a:endParaRPr lang="en-US" altLang="en-US" dirty="0"/>
          </a:p>
        </p:txBody>
      </p:sp>
    </p:spTree>
    <p:extLst>
      <p:ext uri="{BB962C8B-B14F-4D97-AF65-F5344CB8AC3E}">
        <p14:creationId xmlns:p14="http://schemas.microsoft.com/office/powerpoint/2010/main" val="2175337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CD3FF8D-781F-4442-AB3F-A0BBA27A8E4C}" type="slidenum">
              <a:rPr lang="en-US" altLang="en-US" sz="1200"/>
              <a:pPr eaLnBrk="1" hangingPunct="1"/>
              <a:t>31</a:t>
            </a:fld>
            <a:endParaRPr lang="en-US" altLang="en-US" sz="12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You</a:t>
            </a:r>
            <a:r>
              <a:rPr lang="en-US" sz="1200" b="0" kern="1200" baseline="0" dirty="0">
                <a:solidFill>
                  <a:schemeClr val="tx1"/>
                </a:solidFill>
                <a:effectLst/>
                <a:latin typeface="Arial" panose="020B0604020202020204" pitchFamily="34" charset="0"/>
                <a:ea typeface="+mn-ea"/>
                <a:cs typeface="Arial" panose="020B0604020202020204" pitchFamily="34" charset="0"/>
              </a:rPr>
              <a:t> will</a:t>
            </a:r>
            <a:r>
              <a:rPr lang="en-US" sz="1200" b="0" kern="1200" dirty="0">
                <a:solidFill>
                  <a:schemeClr val="tx1"/>
                </a:solidFill>
                <a:effectLst/>
                <a:latin typeface="Arial" panose="020B0604020202020204" pitchFamily="34" charset="0"/>
                <a:ea typeface="+mn-ea"/>
                <a:cs typeface="Arial" panose="020B0604020202020204" pitchFamily="34" charset="0"/>
              </a:rPr>
              <a:t> want to keep treatment providers informed about the dependency court schedule of hearings and their outcomes and to keep the court informed about parental progress in treatment and problems that the judge is addressing throughout this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When it is possible and appropriate, invite treatment professionals to attend hearings and to offer testimony. Treatment providers need to know the point in the case when a parent seeks treatment. For example, parents presenting for treatment immediately after their children are removed will express different motivations and behavior than parents whose Termination of Parental Rights hearing is approaching.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Treatment providers may be unable</a:t>
            </a:r>
            <a:r>
              <a:rPr lang="en-US" sz="1200" b="0" kern="1200" baseline="0" dirty="0">
                <a:solidFill>
                  <a:schemeClr val="tx1"/>
                </a:solidFill>
                <a:effectLst/>
                <a:latin typeface="Arial" panose="020B0604020202020204" pitchFamily="34" charset="0"/>
                <a:ea typeface="+mn-ea"/>
                <a:cs typeface="Arial" panose="020B0604020202020204" pitchFamily="34" charset="0"/>
              </a:rPr>
              <a:t> to attend hearings due to limitations on their time. They may also not be reimbursed for attending the hearing. A provider’s lack of attendance at a hearing should not be viewed as a lack of collaboration on his or her part. Regular, ongoing meetings with treatment providers throughout the life of the case will improve information sharing and help create ways for treatment progress to be communicated to the court.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3221783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C78DAB5-848F-4B8B-A258-1F40FAB26038}" type="slidenum">
              <a:rPr lang="en-US" altLang="en-US" sz="1200"/>
              <a:pPr eaLnBrk="1" hangingPunct="1"/>
              <a:t>32</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The</a:t>
            </a:r>
            <a:r>
              <a:rPr lang="en-US" sz="1200" b="0" kern="1200" baseline="0" dirty="0">
                <a:solidFill>
                  <a:schemeClr val="tx1"/>
                </a:solidFill>
                <a:effectLst/>
                <a:latin typeface="Arial" panose="020B0604020202020204" pitchFamily="34" charset="0"/>
                <a:ea typeface="+mn-ea"/>
                <a:cs typeface="Arial" panose="020B0604020202020204" pitchFamily="34" charset="0"/>
              </a:rPr>
              <a:t> case plan goals should be monitored on an ongoing basis. Is the parent meeting the requirements of his or her case plan. If not, why not? Are there barriers to meet these goals?</a:t>
            </a:r>
          </a:p>
          <a:p>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r>
              <a:rPr lang="en-US" sz="1200" b="0" kern="1200" baseline="0" dirty="0">
                <a:solidFill>
                  <a:schemeClr val="tx1"/>
                </a:solidFill>
                <a:effectLst/>
                <a:latin typeface="Arial" panose="020B0604020202020204" pitchFamily="34" charset="0"/>
                <a:ea typeface="+mn-ea"/>
                <a:cs typeface="Arial" panose="020B0604020202020204" pitchFamily="34" charset="0"/>
              </a:rPr>
              <a:t>Meet with the treatment provider or invite him or her to a team meeting at your agency. What are the treatment goals for the parent? Has the parent met his or her goals? If not, why not? If the parent has met his or her goals, does the parent have additional goals?</a:t>
            </a:r>
          </a:p>
          <a:p>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r>
              <a:rPr lang="en-US" sz="1200" b="0" kern="1200" baseline="0" dirty="0">
                <a:solidFill>
                  <a:schemeClr val="tx1"/>
                </a:solidFill>
                <a:effectLst/>
                <a:latin typeface="Arial" panose="020B0604020202020204" pitchFamily="34" charset="0"/>
                <a:ea typeface="+mn-ea"/>
                <a:cs typeface="Arial" panose="020B0604020202020204" pitchFamily="34" charset="0"/>
              </a:rPr>
              <a:t>Does the parent need additional services to meet his or her goals?</a:t>
            </a:r>
          </a:p>
          <a:p>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r>
              <a:rPr lang="en-US" sz="1200" b="0" kern="1200" baseline="0" dirty="0">
                <a:solidFill>
                  <a:schemeClr val="tx1"/>
                </a:solidFill>
                <a:effectLst/>
                <a:latin typeface="Arial" panose="020B0604020202020204" pitchFamily="34" charset="0"/>
                <a:ea typeface="+mn-ea"/>
                <a:cs typeface="Arial" panose="020B0604020202020204" pitchFamily="34" charset="0"/>
              </a:rPr>
              <a:t>Can you give specific examples of the progress the parent is making?</a:t>
            </a:r>
          </a:p>
        </p:txBody>
      </p:sp>
    </p:spTree>
    <p:extLst>
      <p:ext uri="{BB962C8B-B14F-4D97-AF65-F5344CB8AC3E}">
        <p14:creationId xmlns:p14="http://schemas.microsoft.com/office/powerpoint/2010/main" val="226949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C78DAB5-848F-4B8B-A258-1F40FAB26038}" type="slidenum">
              <a:rPr lang="en-US" altLang="en-US" sz="1200"/>
              <a:pPr eaLnBrk="1" hangingPunct="1"/>
              <a:t>33</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Even though treatment counselors and child welfare workers may share the same recipients of services, they do not always measure and define progress the same way. </a:t>
            </a:r>
          </a:p>
          <a:p>
            <a:pPr lvl="0"/>
            <a:r>
              <a:rPr lang="en-US" sz="1200" b="0" kern="1200" dirty="0">
                <a:solidFill>
                  <a:schemeClr val="tx1"/>
                </a:solidFill>
                <a:effectLst/>
                <a:latin typeface="Arial" panose="020B0604020202020204" pitchFamily="34" charset="0"/>
                <a:ea typeface="+mn-ea"/>
                <a:cs typeface="Arial" panose="020B0604020202020204" pitchFamily="34" charset="0"/>
              </a:rPr>
              <a:t>For many substance use</a:t>
            </a:r>
            <a:r>
              <a:rPr lang="en-US" sz="1200" b="0" kern="1200" baseline="0" dirty="0">
                <a:solidFill>
                  <a:schemeClr val="tx1"/>
                </a:solidFill>
                <a:effectLst/>
                <a:latin typeface="Arial" panose="020B0604020202020204" pitchFamily="34" charset="0"/>
                <a:ea typeface="+mn-ea"/>
                <a:cs typeface="Arial" panose="020B0604020202020204" pitchFamily="34" charset="0"/>
              </a:rPr>
              <a:t> disorder</a:t>
            </a:r>
            <a:r>
              <a:rPr lang="en-US" sz="1200" b="0" kern="1200" dirty="0">
                <a:solidFill>
                  <a:schemeClr val="tx1"/>
                </a:solidFill>
                <a:effectLst/>
                <a:latin typeface="Arial" panose="020B0604020202020204" pitchFamily="34" charset="0"/>
                <a:ea typeface="+mn-ea"/>
                <a:cs typeface="Arial" panose="020B0604020202020204" pitchFamily="34" charset="0"/>
              </a:rPr>
              <a:t> treatment professionals</a:t>
            </a:r>
            <a:r>
              <a:rPr lang="en-US" sz="1200" kern="1200" dirty="0">
                <a:solidFill>
                  <a:schemeClr val="tx1"/>
                </a:solidFill>
                <a:effectLst/>
                <a:latin typeface="Arial" panose="020B0604020202020204" pitchFamily="34" charset="0"/>
                <a:ea typeface="+mn-ea"/>
                <a:cs typeface="Arial" panose="020B0604020202020204" pitchFamily="34" charset="0"/>
              </a:rPr>
              <a:t>, progress is measured in two ways: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Whether the person's treatment is resulting in increased periods of recovery and decreased periods of lapse or relapse.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scope and durability of changes people are able to make in other areas of their lives so that recovery will be maintained (things like satisfying employment, building a support system, or attending self-help groups).</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Arial" panose="020B0604020202020204" pitchFamily="34" charset="0"/>
                <a:ea typeface="+mn-ea"/>
                <a:cs typeface="Arial" panose="020B0604020202020204" pitchFamily="34" charset="0"/>
              </a:rPr>
              <a:t>When meeting with treatment providers, ask how they define progress in treatment. For some treatment programs, progress may be regular attendance or clean drug screens. Ask for specific information on why a provider is saying a parent is making progress. Providers need to be more specific in their feedback instead of just saying a parent is making progress.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1707496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041C1B-6B37-4C1E-AA15-EABD94E28CE8}" type="slidenum">
              <a:rPr lang="en-US" altLang="en-US" sz="1200"/>
              <a:pPr eaLnBrk="1" hangingPunct="1"/>
              <a:t>34</a:t>
            </a:fld>
            <a:endParaRPr lang="en-US" altLang="en-US" sz="12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0" kern="1200" dirty="0">
                <a:solidFill>
                  <a:schemeClr val="tx1"/>
                </a:solidFill>
                <a:effectLst/>
                <a:latin typeface="Arial" panose="020B0604020202020204" pitchFamily="34" charset="0"/>
                <a:ea typeface="+mn-ea"/>
                <a:cs typeface="Arial" panose="020B0604020202020204" pitchFamily="34" charset="0"/>
              </a:rPr>
              <a:t>Child welfare workers</a:t>
            </a:r>
            <a:r>
              <a:rPr lang="en-US" sz="1200" kern="1200" dirty="0">
                <a:solidFill>
                  <a:schemeClr val="tx1"/>
                </a:solidFill>
                <a:effectLst/>
                <a:latin typeface="Arial" panose="020B0604020202020204" pitchFamily="34" charset="0"/>
                <a:ea typeface="+mn-ea"/>
                <a:cs typeface="Arial" panose="020B0604020202020204" pitchFamily="34" charset="0"/>
              </a:rPr>
              <a:t> and dependency court judges can measure progress in similar ways. They will both look at whether the parent is fully participating in treatment and in the services that are being offered.</a:t>
            </a:r>
            <a:r>
              <a:rPr lang="en-US" sz="1200" kern="1200" baseline="0" dirty="0">
                <a:solidFill>
                  <a:schemeClr val="tx1"/>
                </a:solidFill>
                <a:effectLst/>
                <a:latin typeface="Arial" panose="020B0604020202020204" pitchFamily="34" charset="0"/>
                <a:ea typeface="+mn-ea"/>
                <a:cs typeface="Arial" panose="020B0604020202020204" pitchFamily="34" charset="0"/>
              </a:rPr>
              <a:t> They will also look at</a:t>
            </a:r>
            <a:r>
              <a:rPr lang="en-US" sz="1200" kern="1200" dirty="0">
                <a:solidFill>
                  <a:schemeClr val="tx1"/>
                </a:solidFill>
                <a:effectLst/>
                <a:latin typeface="Arial" panose="020B0604020202020204" pitchFamily="34" charset="0"/>
                <a:ea typeface="+mn-ea"/>
                <a:cs typeface="Arial" panose="020B0604020202020204" pitchFamily="34" charset="0"/>
              </a:rPr>
              <a:t> whether the parent has</a:t>
            </a:r>
            <a:r>
              <a:rPr lang="en-US" sz="1200" kern="1200" baseline="0" dirty="0">
                <a:solidFill>
                  <a:schemeClr val="tx1"/>
                </a:solidFill>
                <a:effectLst/>
                <a:latin typeface="Arial" panose="020B0604020202020204" pitchFamily="34" charset="0"/>
                <a:ea typeface="+mn-ea"/>
                <a:cs typeface="Arial" panose="020B0604020202020204" pitchFamily="34" charset="0"/>
              </a:rPr>
              <a:t> made improvements</a:t>
            </a:r>
            <a:r>
              <a:rPr lang="en-US" sz="1200" kern="1200" dirty="0">
                <a:solidFill>
                  <a:schemeClr val="tx1"/>
                </a:solidFill>
                <a:effectLst/>
                <a:latin typeface="Arial" panose="020B0604020202020204" pitchFamily="34" charset="0"/>
                <a:ea typeface="+mn-ea"/>
                <a:cs typeface="Arial" panose="020B0604020202020204" pitchFamily="34" charset="0"/>
              </a:rPr>
              <a:t>, especially in relation to the safety and care of children. The parent must accomplish these outcomes within the strict statutory deadline established by the court while also providing a safe and nurturing home for the children.</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b="0" kern="1200" dirty="0">
                <a:solidFill>
                  <a:schemeClr val="tx1"/>
                </a:solidFill>
                <a:effectLst/>
                <a:latin typeface="Arial" panose="020B0604020202020204" pitchFamily="34" charset="0"/>
                <a:ea typeface="+mn-ea"/>
                <a:cs typeface="Arial" panose="020B0604020202020204" pitchFamily="34" charset="0"/>
              </a:rPr>
              <a:t>There are many shared views among the</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professionals working with the parent and family.</a:t>
            </a:r>
            <a:r>
              <a:rPr lang="en-US" sz="1200" kern="1200" dirty="0">
                <a:solidFill>
                  <a:schemeClr val="tx1"/>
                </a:solidFill>
                <a:effectLst/>
                <a:latin typeface="Arial" panose="020B0604020202020204" pitchFamily="34" charset="0"/>
                <a:ea typeface="+mn-ea"/>
                <a:cs typeface="Arial" panose="020B0604020202020204" pitchFamily="34" charset="0"/>
              </a:rPr>
              <a:t> Child welfare workers and treatment professionals depend on a parent’s participation in treatment to accomplish the basic goals required by each system. They</a:t>
            </a:r>
            <a:r>
              <a:rPr lang="en-US" sz="1200" kern="1200" baseline="0" dirty="0">
                <a:solidFill>
                  <a:schemeClr val="tx1"/>
                </a:solidFill>
                <a:effectLst/>
                <a:latin typeface="Arial" panose="020B0604020202020204" pitchFamily="34" charset="0"/>
                <a:ea typeface="+mn-ea"/>
                <a:cs typeface="Arial" panose="020B0604020202020204" pitchFamily="34" charset="0"/>
              </a:rPr>
              <a:t> also</a:t>
            </a:r>
            <a:r>
              <a:rPr lang="en-US" sz="1200" kern="1200" dirty="0">
                <a:solidFill>
                  <a:schemeClr val="tx1"/>
                </a:solidFill>
                <a:effectLst/>
                <a:latin typeface="Arial" panose="020B0604020202020204" pitchFamily="34" charset="0"/>
                <a:ea typeface="+mn-ea"/>
                <a:cs typeface="Arial" panose="020B0604020202020204" pitchFamily="34" charset="0"/>
              </a:rPr>
              <a:t> depend on a parent’s motivation to achieve the conditions that will result in retaining or reuniting with his or her children. As these</a:t>
            </a:r>
            <a:r>
              <a:rPr lang="en-US" sz="1200" kern="1200" baseline="0" dirty="0">
                <a:solidFill>
                  <a:schemeClr val="tx1"/>
                </a:solidFill>
                <a:effectLst/>
                <a:latin typeface="Arial" panose="020B0604020202020204" pitchFamily="34" charset="0"/>
                <a:ea typeface="+mn-ea"/>
                <a:cs typeface="Arial" panose="020B0604020202020204" pitchFamily="34" charset="0"/>
              </a:rPr>
              <a:t> professionals</a:t>
            </a:r>
            <a:r>
              <a:rPr lang="en-US" sz="1200" kern="1200" dirty="0">
                <a:solidFill>
                  <a:schemeClr val="tx1"/>
                </a:solidFill>
                <a:effectLst/>
                <a:latin typeface="Arial" panose="020B0604020202020204" pitchFamily="34" charset="0"/>
                <a:ea typeface="+mn-ea"/>
                <a:cs typeface="Arial" panose="020B0604020202020204" pitchFamily="34" charset="0"/>
              </a:rPr>
              <a:t> work on their respective goals for the parents, each professional is also working toward a larger, common goal of restoring health to the parents and their families.</a:t>
            </a:r>
          </a:p>
          <a:p>
            <a:pPr eaLnBrk="1" hangingPunct="1"/>
            <a:endParaRPr lang="en-US" altLang="en-US" dirty="0"/>
          </a:p>
        </p:txBody>
      </p:sp>
    </p:spTree>
    <p:extLst>
      <p:ext uri="{BB962C8B-B14F-4D97-AF65-F5344CB8AC3E}">
        <p14:creationId xmlns:p14="http://schemas.microsoft.com/office/powerpoint/2010/main" val="959367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C78DAB5-848F-4B8B-A258-1F40FAB26038}" type="slidenum">
              <a:rPr lang="en-US" altLang="en-US" sz="1200"/>
              <a:pPr eaLnBrk="1" hangingPunct="1"/>
              <a:t>35</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Drug testing is often</a:t>
            </a:r>
            <a:r>
              <a:rPr lang="en-US" sz="1200" b="0" kern="1200" baseline="0" dirty="0">
                <a:solidFill>
                  <a:schemeClr val="tx1"/>
                </a:solidFill>
                <a:effectLst/>
                <a:latin typeface="Arial" panose="020B0604020202020204" pitchFamily="34" charset="0"/>
                <a:ea typeface="+mn-ea"/>
                <a:cs typeface="Arial" panose="020B0604020202020204" pitchFamily="34" charset="0"/>
              </a:rPr>
              <a:t> used in child welfare agencies, courts, and substance use disorder treatment facilities. However, each system views the reasons for testing differently.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sz="1200" b="0" i="0" kern="120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Drug testing is a tool that can be used to determine whether a parent is using substances within a specific timeframe and to facilitate discussions with families affected by substance use disorders. Drug testing refers to the use of biologic sources, such as urine, saliva, sweat, hair, breath, blood, and meconium to identify specific substances or their metabolites in an individual’s system</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However, drug tests do not provide sufficient information for substantiating allegations of child abuse or neglect or for making decisions about the disposition of a case.</a:t>
            </a:r>
            <a:r>
              <a:rPr lang="en-US" sz="1200" b="0" i="1" kern="1200" dirty="0">
                <a:solidFill>
                  <a:schemeClr val="tx1"/>
                </a:solidFill>
                <a:effectLst/>
                <a:latin typeface="+mn-lt"/>
                <a:ea typeface="+mn-ea"/>
                <a:cs typeface="+mn-cs"/>
              </a:rPr>
              <a:t> </a:t>
            </a:r>
          </a:p>
          <a:p>
            <a:pPr eaLnBrk="1" hangingPunct="1"/>
            <a:endParaRPr lang="en-US" altLang="en-US" sz="1200" b="0" i="0" kern="1200" dirty="0">
              <a:solidFill>
                <a:schemeClr val="tx1"/>
              </a:solidFill>
              <a:effectLst/>
              <a:latin typeface="+mn-lt"/>
              <a:ea typeface="+mn-ea"/>
              <a:cs typeface="+mn-cs"/>
            </a:endParaRPr>
          </a:p>
          <a:p>
            <a:pPr eaLnBrk="1" hangingPunct="1"/>
            <a:r>
              <a:rPr lang="en-US" altLang="en-US" sz="1200" b="0" i="0" kern="1200" dirty="0">
                <a:solidFill>
                  <a:schemeClr val="tx1"/>
                </a:solidFill>
                <a:effectLst/>
                <a:latin typeface="+mn-lt"/>
                <a:ea typeface="+mn-ea"/>
                <a:cs typeface="+mn-cs"/>
              </a:rPr>
              <a:t>Drug tests are</a:t>
            </a:r>
            <a:r>
              <a:rPr lang="en-US" altLang="en-US" sz="1200" b="0" i="0" kern="1200" baseline="0" dirty="0">
                <a:solidFill>
                  <a:schemeClr val="tx1"/>
                </a:solidFill>
                <a:effectLst/>
                <a:latin typeface="+mn-lt"/>
                <a:ea typeface="+mn-ea"/>
                <a:cs typeface="+mn-cs"/>
              </a:rPr>
              <a:t> designed to identify a specific substance in a person’s system within a specific timeframe—this varies depending on which type of drug test is used. </a:t>
            </a:r>
          </a:p>
          <a:p>
            <a:pPr eaLnBrk="1" hangingPunct="1"/>
            <a:endParaRPr lang="en-US" altLang="en-US" sz="1200" b="0" i="0" kern="1200" baseline="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Assuming there are no other safety concerns, a positive drug test or a series of positive drug tests should not be used as the sole determining factor in the removal of a child from the home or to determine parental visitation.</a:t>
            </a:r>
          </a:p>
          <a:p>
            <a:pPr eaLnBrk="1" hangingPunct="1"/>
            <a:endParaRPr lang="en-US" sz="1200" b="0" i="0" kern="120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Working with treatment providers on understanding</a:t>
            </a:r>
            <a:r>
              <a:rPr lang="en-US" sz="1200" b="0" i="0" kern="1200" baseline="0" dirty="0">
                <a:solidFill>
                  <a:schemeClr val="tx1"/>
                </a:solidFill>
                <a:effectLst/>
                <a:latin typeface="+mn-lt"/>
                <a:ea typeface="+mn-ea"/>
                <a:cs typeface="+mn-cs"/>
              </a:rPr>
              <a:t> drug testing in relation to a parent’s progress in treatment is critical. </a:t>
            </a:r>
            <a:endParaRPr lang="en-US" sz="1200" b="0" i="0" kern="1200" dirty="0">
              <a:solidFill>
                <a:schemeClr val="tx1"/>
              </a:solidFill>
              <a:effectLst/>
              <a:latin typeface="+mn-lt"/>
              <a:ea typeface="+mn-ea"/>
              <a:cs typeface="+mn-cs"/>
            </a:endParaRPr>
          </a:p>
          <a:p>
            <a:pPr eaLnBrk="1" hangingPunct="1"/>
            <a:endParaRPr lang="en-US" altLang="en-US" sz="1200" b="0" i="0" kern="1200" dirty="0">
              <a:solidFill>
                <a:schemeClr val="tx1"/>
              </a:solidFill>
              <a:effectLst/>
              <a:latin typeface="+mn-lt"/>
              <a:ea typeface="+mn-ea"/>
              <a:cs typeface="+mn-cs"/>
            </a:endParaRPr>
          </a:p>
          <a:p>
            <a:pPr eaLnBrk="1" hangingPunct="1"/>
            <a:r>
              <a:rPr lang="en-US" altLang="en-US" sz="1200" b="1" i="0" kern="1200" dirty="0">
                <a:solidFill>
                  <a:schemeClr val="tx1"/>
                </a:solidFill>
                <a:effectLst/>
                <a:latin typeface="+mn-lt"/>
                <a:ea typeface="+mn-ea"/>
                <a:cs typeface="+mn-cs"/>
              </a:rPr>
              <a:t>***Inform</a:t>
            </a:r>
            <a:r>
              <a:rPr lang="en-US" altLang="en-US" sz="1200" b="1" i="0" kern="1200" baseline="0" dirty="0">
                <a:solidFill>
                  <a:schemeClr val="tx1"/>
                </a:solidFill>
                <a:effectLst/>
                <a:latin typeface="+mn-lt"/>
                <a:ea typeface="+mn-ea"/>
                <a:cs typeface="+mn-cs"/>
              </a:rPr>
              <a:t> the participants of your agency’s policy and procedures on drug testing. </a:t>
            </a:r>
            <a:endParaRPr lang="en-US" altLang="en-US" b="1" dirty="0"/>
          </a:p>
          <a:p>
            <a:pPr eaLnBrk="1" hangingPunct="1"/>
            <a:endParaRPr lang="en-US" altLang="en-US" dirty="0"/>
          </a:p>
          <a:p>
            <a:pPr eaLnBrk="1" hangingPunct="1"/>
            <a:r>
              <a:rPr lang="en-US" altLang="en-US" dirty="0"/>
              <a:t>Please see the following resource: https://www.ncsacw.samhsa.gov/files/DrugTestinginChildWelfare.pdf </a:t>
            </a:r>
          </a:p>
          <a:p>
            <a:pPr eaLnBrk="1" hangingPunct="1"/>
            <a:endParaRPr lang="en-US" altLang="en-US" dirty="0"/>
          </a:p>
        </p:txBody>
      </p:sp>
    </p:spTree>
    <p:extLst>
      <p:ext uri="{BB962C8B-B14F-4D97-AF65-F5344CB8AC3E}">
        <p14:creationId xmlns:p14="http://schemas.microsoft.com/office/powerpoint/2010/main" val="2544658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8DD69B0-E20C-4D33-93C7-58E9B550E0BB}" type="slidenum">
              <a:rPr lang="en-US" altLang="en-US" sz="1200"/>
              <a:pPr eaLnBrk="1" hangingPunct="1"/>
              <a:t>36</a:t>
            </a:fld>
            <a:endParaRPr lang="en-US" altLang="en-US" sz="12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When collaborating with treatment professionals, you should let treatment staff know when there are changes that might create stress for the parents or that might affect the parents' participation in treatment. Potential stressors</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include: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when visitation with children is being increased or unmonitored visits with children are being instituted,</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meetings are scheduled with the social workers,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transfer of a family's case to a new child welfare worker or to a different unit,</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unanticipated or additional changes that occur to any services that are part of the case plans, and</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changes in the schedule of court hearings or in the court calendar.</a:t>
            </a:r>
          </a:p>
          <a:p>
            <a:pPr marL="171450" indent="-171450">
              <a:buFont typeface="Arial" panose="020B0604020202020204" pitchFamily="34" charset="0"/>
              <a:buChar char="•"/>
            </a:pPr>
            <a:endParaRPr lang="en-US" alt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altLang="en-US" sz="1200" kern="1200" dirty="0">
                <a:solidFill>
                  <a:schemeClr val="tx1"/>
                </a:solidFill>
                <a:effectLst/>
                <a:latin typeface="Arial" panose="020B0604020202020204" pitchFamily="34" charset="0"/>
                <a:ea typeface="+mn-ea"/>
                <a:cs typeface="Arial" panose="020B0604020202020204" pitchFamily="34" charset="0"/>
              </a:rPr>
              <a:t>Sit down with a parent and ask him or her to identify</a:t>
            </a:r>
            <a:r>
              <a:rPr lang="en-US" altLang="en-US" sz="1200" kern="1200" baseline="0" dirty="0">
                <a:solidFill>
                  <a:schemeClr val="tx1"/>
                </a:solidFill>
                <a:effectLst/>
                <a:latin typeface="Arial" panose="020B0604020202020204" pitchFamily="34" charset="0"/>
                <a:ea typeface="+mn-ea"/>
                <a:cs typeface="Arial" panose="020B0604020202020204" pitchFamily="34" charset="0"/>
              </a:rPr>
              <a:t> any particular stressors. Does the parent have a relapse prevention plan? What are the stressors on the relapse prevention plan?</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552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3652D50-A432-4841-B080-49ECFEA33786}" type="slidenum">
              <a:rPr lang="en-US" altLang="en-US" sz="1200"/>
              <a:pPr eaLnBrk="1" hangingPunct="1"/>
              <a:t>37</a:t>
            </a:fld>
            <a:endParaRPr lang="en-US" alt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The most important variables in providing treatment</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are </a:t>
            </a:r>
            <a:r>
              <a:rPr lang="en-US" sz="1200" i="1" kern="1200" dirty="0">
                <a:solidFill>
                  <a:schemeClr val="tx1"/>
                </a:solidFill>
                <a:effectLst/>
                <a:latin typeface="Arial" panose="020B0604020202020204" pitchFamily="34" charset="0"/>
                <a:ea typeface="+mn-ea"/>
                <a:cs typeface="Arial" panose="020B0604020202020204" pitchFamily="34" charset="0"/>
              </a:rPr>
              <a:t>communication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dirty="0">
                <a:solidFill>
                  <a:schemeClr val="tx1"/>
                </a:solidFill>
                <a:effectLst/>
                <a:latin typeface="Arial" panose="020B0604020202020204" pitchFamily="34" charset="0"/>
                <a:ea typeface="+mn-ea"/>
                <a:cs typeface="Arial" panose="020B0604020202020204" pitchFamily="34" charset="0"/>
              </a:rPr>
              <a:t>coordination</a:t>
            </a:r>
            <a:r>
              <a:rPr lang="en-US" sz="1200" kern="1200" dirty="0">
                <a:solidFill>
                  <a:schemeClr val="tx1"/>
                </a:solidFill>
                <a:effectLst/>
                <a:latin typeface="Arial" panose="020B0604020202020204" pitchFamily="34" charset="0"/>
                <a:ea typeface="+mn-ea"/>
                <a:cs typeface="Arial" panose="020B0604020202020204" pitchFamily="34" charset="0"/>
              </a:rPr>
              <a:t>, and </a:t>
            </a:r>
            <a:r>
              <a:rPr lang="en-US" sz="1200" i="1" kern="1200" dirty="0">
                <a:solidFill>
                  <a:schemeClr val="tx1"/>
                </a:solidFill>
                <a:effectLst/>
                <a:latin typeface="Arial" panose="020B0604020202020204" pitchFamily="34" charset="0"/>
                <a:ea typeface="+mn-ea"/>
                <a:cs typeface="Arial" panose="020B0604020202020204" pitchFamily="34" charset="0"/>
              </a:rPr>
              <a:t>consultation</a:t>
            </a:r>
            <a:r>
              <a:rPr lang="en-US" sz="1200" kern="1200" dirty="0">
                <a:solidFill>
                  <a:schemeClr val="tx1"/>
                </a:solidFill>
                <a:effectLst/>
                <a:latin typeface="Arial" panose="020B0604020202020204" pitchFamily="34" charset="0"/>
                <a:ea typeface="+mn-ea"/>
                <a:cs typeface="Arial" panose="020B0604020202020204" pitchFamily="34" charset="0"/>
              </a:rPr>
              <a:t> between all involved providers, assuming more than one provider is involved.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Most people need to receive consistent information and care to make progress. The child welfare worker may be the key person who ensures that communication and coordination take place while the case plan is being implemented and monitored for a particular family.</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If there are differences in how the various professionals are viewing or attempting to treat the individual, they should work together to find agreement about the person’s care to better serve him or her. One of the most effective ways to get everyone on the same page is to form an individualized family team that includes everyone working with the family.</a:t>
            </a:r>
          </a:p>
          <a:p>
            <a:pPr eaLnBrk="1" hangingPunct="1"/>
            <a:endParaRPr lang="en-US" altLang="en-US" dirty="0"/>
          </a:p>
        </p:txBody>
      </p:sp>
    </p:spTree>
    <p:extLst>
      <p:ext uri="{BB962C8B-B14F-4D97-AF65-F5344CB8AC3E}">
        <p14:creationId xmlns:p14="http://schemas.microsoft.com/office/powerpoint/2010/main" val="1127521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10C71AC-3DD6-4019-ADC3-895621B6A103}" type="slidenum">
              <a:rPr lang="en-US" altLang="en-US" sz="1200"/>
              <a:pPr eaLnBrk="1" hangingPunct="1"/>
              <a:t>38</a:t>
            </a:fld>
            <a:endParaRPr lang="en-US" altLang="en-US" sz="12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Review the tasks</a:t>
            </a:r>
            <a:r>
              <a:rPr lang="en-US" altLang="en-US" baseline="0" dirty="0"/>
              <a:t> of treatment counselors and their role to support families. </a:t>
            </a:r>
            <a:endParaRPr lang="en-US" altLang="en-US" dirty="0"/>
          </a:p>
        </p:txBody>
      </p:sp>
    </p:spTree>
    <p:extLst>
      <p:ext uri="{BB962C8B-B14F-4D97-AF65-F5344CB8AC3E}">
        <p14:creationId xmlns:p14="http://schemas.microsoft.com/office/powerpoint/2010/main" val="3711061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1BFB44-87C6-4600-BFEC-2B758D33B081}" type="slidenum">
              <a:rPr lang="en-US" altLang="en-US" sz="1200"/>
              <a:pPr eaLnBrk="1" hangingPunct="1"/>
              <a:t>39</a:t>
            </a:fld>
            <a:endParaRPr lang="en-US" altLang="en-US" sz="12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Review the tasks of child welfare workers.</a:t>
            </a:r>
          </a:p>
        </p:txBody>
      </p:sp>
    </p:spTree>
    <p:extLst>
      <p:ext uri="{BB962C8B-B14F-4D97-AF65-F5344CB8AC3E}">
        <p14:creationId xmlns:p14="http://schemas.microsoft.com/office/powerpoint/2010/main" val="130896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100" dirty="0"/>
              <a:t>Differences in values among</a:t>
            </a:r>
            <a:r>
              <a:rPr lang="en-US" sz="1100" baseline="0" dirty="0"/>
              <a:t> participants are important to recognize as they may come up in the training and can come up with the families participants are working with.  These questions can be asked at the beginning of this training to help understand the different values and perspectives participants bring to the training.  Have a brief discussion with participants on how their individual values can affect their work with families.  </a:t>
            </a:r>
          </a:p>
          <a:p>
            <a:endParaRPr lang="en-US" sz="1100" baseline="0" dirty="0"/>
          </a:p>
          <a:p>
            <a:r>
              <a:rPr lang="en-US" sz="1100" b="1" kern="1200" dirty="0">
                <a:solidFill>
                  <a:schemeClr val="tx1"/>
                </a:solidFill>
                <a:effectLst/>
                <a:latin typeface="Arial" panose="020B0604020202020204" pitchFamily="34" charset="0"/>
                <a:ea typeface="+mn-ea"/>
                <a:cs typeface="Arial" panose="020B0604020202020204" pitchFamily="34" charset="0"/>
              </a:rPr>
              <a:t>***Review the slide questions from </a:t>
            </a:r>
            <a:r>
              <a:rPr lang="en-US" sz="1100" b="1" i="1" kern="1200" dirty="0">
                <a:solidFill>
                  <a:schemeClr val="tx1"/>
                </a:solidFill>
                <a:effectLst/>
                <a:latin typeface="Arial" panose="020B0604020202020204" pitchFamily="34" charset="0"/>
                <a:ea typeface="+mn-ea"/>
                <a:cs typeface="Arial" panose="020B0604020202020204" pitchFamily="34" charset="0"/>
              </a:rPr>
              <a:t>The Collaborative Values Inventory (CVI),</a:t>
            </a:r>
            <a:r>
              <a:rPr lang="en-US" sz="1100" b="1" kern="1200" dirty="0">
                <a:solidFill>
                  <a:schemeClr val="tx1"/>
                </a:solidFill>
                <a:effectLst/>
                <a:latin typeface="Arial" panose="020B0604020202020204" pitchFamily="34" charset="0"/>
                <a:ea typeface="+mn-ea"/>
                <a:cs typeface="Arial" panose="020B0604020202020204" pitchFamily="34" charset="0"/>
              </a:rPr>
              <a:t> a validated tool that assesses how much a group shares beliefs and values that underlie its work. Participants can share their experiences or keep their answers private. Discussion should be limited to understand value clarification, instead of debating individual answers to questions. Participants will fall along a continuum.  </a:t>
            </a:r>
            <a:endParaRPr lang="en-US" sz="1100" dirty="0"/>
          </a:p>
        </p:txBody>
      </p:sp>
    </p:spTree>
    <p:extLst>
      <p:ext uri="{BB962C8B-B14F-4D97-AF65-F5344CB8AC3E}">
        <p14:creationId xmlns:p14="http://schemas.microsoft.com/office/powerpoint/2010/main" val="300843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D9812E8-EE5E-418D-B43A-0CAE8F892752}" type="slidenum">
              <a:rPr lang="en-US" altLang="en-US" sz="1200"/>
              <a:pPr eaLnBrk="1" hangingPunct="1"/>
              <a:t>40</a:t>
            </a:fld>
            <a:endParaRPr lang="en-US" altLang="en-US" sz="12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Review the tasks</a:t>
            </a:r>
            <a:r>
              <a:rPr lang="en-US" altLang="en-US" baseline="0" dirty="0"/>
              <a:t> of the dependency court.</a:t>
            </a:r>
            <a:endParaRPr lang="en-US" altLang="en-US" dirty="0"/>
          </a:p>
        </p:txBody>
      </p:sp>
    </p:spTree>
    <p:extLst>
      <p:ext uri="{BB962C8B-B14F-4D97-AF65-F5344CB8AC3E}">
        <p14:creationId xmlns:p14="http://schemas.microsoft.com/office/powerpoint/2010/main" val="2865735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Sharing critical information will help ensure that children are safe, determine whether parents are meeting the dependency court requirements, and provide appropriate support for the parents throughout the treatment process. However, information sharing must always follow the prescribed procedures to protect the privacy of the parents. </a:t>
            </a:r>
          </a:p>
          <a:p>
            <a:endParaRPr lang="en-US" dirty="0"/>
          </a:p>
        </p:txBody>
      </p:sp>
      <p:sp>
        <p:nvSpPr>
          <p:cNvPr id="4" name="Slide Number Placeholder 3"/>
          <p:cNvSpPr>
            <a:spLocks noGrp="1"/>
          </p:cNvSpPr>
          <p:nvPr>
            <p:ph type="sldNum" sz="quarter" idx="10"/>
          </p:nvPr>
        </p:nvSpPr>
        <p:spPr/>
        <p:txBody>
          <a:bodyPr/>
          <a:lstStyle/>
          <a:p>
            <a:fld id="{154AED3F-4831-4206-AE9E-2B81BF57C869}" type="slidenum">
              <a:rPr lang="en-US" smtClean="0"/>
              <a:t>41</a:t>
            </a:fld>
            <a:endParaRPr lang="en-US" dirty="0"/>
          </a:p>
        </p:txBody>
      </p:sp>
    </p:spTree>
    <p:extLst>
      <p:ext uri="{BB962C8B-B14F-4D97-AF65-F5344CB8AC3E}">
        <p14:creationId xmlns:p14="http://schemas.microsoft.com/office/powerpoint/2010/main" val="2266105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54F9524-91A9-4837-B0F7-DC0C58169962}" type="slidenum">
              <a:rPr lang="en-US" altLang="en-US" sz="1200"/>
              <a:pPr eaLnBrk="1" hangingPunct="1"/>
              <a:t>42</a:t>
            </a:fld>
            <a:endParaRPr lang="en-US" alt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0" kern="1200" dirty="0">
                <a:solidFill>
                  <a:schemeClr val="tx1"/>
                </a:solidFill>
                <a:effectLst/>
                <a:latin typeface="Arial" panose="020B0604020202020204" pitchFamily="34" charset="0"/>
                <a:ea typeface="+mn-ea"/>
                <a:cs typeface="Arial" panose="020B0604020202020204" pitchFamily="34" charset="0"/>
              </a:rPr>
              <a:t>How can child welfare workers assist parents with preparing for and sustaining life-long recovery after their child welfare cases are closed? </a:t>
            </a:r>
            <a:r>
              <a:rPr lang="en-US" sz="1200" kern="1200" dirty="0">
                <a:solidFill>
                  <a:schemeClr val="tx1"/>
                </a:solidFill>
                <a:effectLst/>
                <a:latin typeface="Arial" panose="020B0604020202020204" pitchFamily="34" charset="0"/>
                <a:ea typeface="+mn-ea"/>
                <a:cs typeface="Arial" panose="020B0604020202020204" pitchFamily="34" charset="0"/>
              </a:rPr>
              <a:t>Recovery from a substance</a:t>
            </a:r>
            <a:r>
              <a:rPr lang="en-US" sz="1200" kern="1200" baseline="0" dirty="0">
                <a:solidFill>
                  <a:schemeClr val="tx1"/>
                </a:solidFill>
                <a:effectLst/>
                <a:latin typeface="Arial" panose="020B0604020202020204" pitchFamily="34" charset="0"/>
                <a:ea typeface="+mn-ea"/>
                <a:cs typeface="Arial" panose="020B0604020202020204" pitchFamily="34" charset="0"/>
              </a:rPr>
              <a:t> use disorder</a:t>
            </a:r>
            <a:r>
              <a:rPr lang="en-US" sz="1200" kern="1200" dirty="0">
                <a:solidFill>
                  <a:schemeClr val="tx1"/>
                </a:solidFill>
                <a:effectLst/>
                <a:latin typeface="Arial" panose="020B0604020202020204" pitchFamily="34" charset="0"/>
                <a:ea typeface="+mn-ea"/>
                <a:cs typeface="Arial" panose="020B0604020202020204" pitchFamily="34" charset="0"/>
              </a:rPr>
              <a:t> is an ongoing, life-long process. During the early months of recovery, people with a substance</a:t>
            </a:r>
            <a:r>
              <a:rPr lang="en-US" sz="1200" kern="1200" baseline="0" dirty="0">
                <a:solidFill>
                  <a:schemeClr val="tx1"/>
                </a:solidFill>
                <a:effectLst/>
                <a:latin typeface="Arial" panose="020B0604020202020204" pitchFamily="34" charset="0"/>
                <a:ea typeface="+mn-ea"/>
                <a:cs typeface="Arial" panose="020B0604020202020204" pitchFamily="34" charset="0"/>
              </a:rPr>
              <a:t> use disorder </a:t>
            </a:r>
            <a:r>
              <a:rPr lang="en-US" sz="1200" kern="1200" dirty="0">
                <a:solidFill>
                  <a:schemeClr val="tx1"/>
                </a:solidFill>
                <a:effectLst/>
                <a:latin typeface="Arial" panose="020B0604020202020204" pitchFamily="34" charset="0"/>
                <a:ea typeface="+mn-ea"/>
                <a:cs typeface="Arial" panose="020B0604020202020204" pitchFamily="34" charset="0"/>
              </a:rPr>
              <a:t>are especially vulnerable to relapse. Many people may need to return to a more intensive level of treatment. The parents you work with are likely to need help and support for the following activities: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Maintaining sobriety</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Maintaining their</a:t>
            </a:r>
            <a:r>
              <a:rPr lang="en-US" sz="1200" kern="1200" baseline="0" dirty="0">
                <a:solidFill>
                  <a:schemeClr val="tx1"/>
                </a:solidFill>
                <a:effectLst/>
                <a:latin typeface="Arial" panose="020B0604020202020204" pitchFamily="34" charset="0"/>
                <a:ea typeface="+mn-ea"/>
                <a:cs typeface="Arial" panose="020B0604020202020204" pitchFamily="34" charset="0"/>
              </a:rPr>
              <a:t> health, including a medication regimen if applicable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Adjusting their lifestyles to avoid situations that contribute to substance</a:t>
            </a:r>
            <a:r>
              <a:rPr lang="en-US" sz="1200" kern="1200" baseline="0" dirty="0">
                <a:solidFill>
                  <a:schemeClr val="tx1"/>
                </a:solidFill>
                <a:effectLst/>
                <a:latin typeface="Arial" panose="020B0604020202020204" pitchFamily="34" charset="0"/>
                <a:ea typeface="+mn-ea"/>
                <a:cs typeface="Arial" panose="020B0604020202020204" pitchFamily="34" charset="0"/>
              </a:rPr>
              <a:t> use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Finding basic services that will help them re-establish their lives, jobs, and families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Finding and connecting with new support systems and resources in the community that will continue after</a:t>
            </a:r>
            <a:r>
              <a:rPr lang="en-US" sz="1200" kern="1200" baseline="0" dirty="0">
                <a:solidFill>
                  <a:schemeClr val="tx1"/>
                </a:solidFill>
                <a:effectLst/>
                <a:latin typeface="Arial" panose="020B0604020202020204" pitchFamily="34" charset="0"/>
                <a:ea typeface="+mn-ea"/>
                <a:cs typeface="Arial" panose="020B0604020202020204" pitchFamily="34" charset="0"/>
              </a:rPr>
              <a:t> the case is closed or treatment ends</a:t>
            </a:r>
            <a:endParaRPr lang="en-US" altLang="en-US" dirty="0"/>
          </a:p>
        </p:txBody>
      </p:sp>
    </p:spTree>
    <p:extLst>
      <p:ext uri="{BB962C8B-B14F-4D97-AF65-F5344CB8AC3E}">
        <p14:creationId xmlns:p14="http://schemas.microsoft.com/office/powerpoint/2010/main" val="2880134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slides</a:t>
            </a:r>
            <a:r>
              <a:rPr lang="en-US" baseline="0" dirty="0"/>
              <a:t> highlight</a:t>
            </a:r>
            <a:r>
              <a:rPr lang="en-US" dirty="0"/>
              <a:t> Strengthening</a:t>
            </a:r>
            <a:r>
              <a:rPr lang="en-US" baseline="0" dirty="0"/>
              <a:t> Families and family recovery.  Although Strengthening Families is a specific approach, the overall goals of building on family strengths to create healthier families is an overarching theme for child welfare involvement.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46408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FCB04F-85A4-4FB7-BC7C-C51705FD25DB}" type="slidenum">
              <a:rPr lang="en-US" altLang="en-US" sz="1200"/>
              <a:pPr eaLnBrk="1" hangingPunct="1"/>
              <a:t>44</a:t>
            </a:fld>
            <a:endParaRPr lang="en-US" alt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When working with parents during the case closure phases and helping them develop life-long recovery strategies, encourage them to use resources in</a:t>
            </a:r>
            <a:r>
              <a:rPr lang="en-US" sz="1200" kern="1200" baseline="0" dirty="0">
                <a:solidFill>
                  <a:schemeClr val="tx1"/>
                </a:solidFill>
                <a:effectLst/>
                <a:latin typeface="Arial" panose="020B0604020202020204" pitchFamily="34" charset="0"/>
                <a:ea typeface="+mn-ea"/>
                <a:cs typeface="Arial" panose="020B0604020202020204" pitchFamily="34" charset="0"/>
              </a:rPr>
              <a:t> the community.</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Encourage 12-Step participation. For those parents with a substance use disorder, use motivational enhancement interventions to encourage their ongoing participation in 12-Step programs and in obtaining a 12-Step sponsor.</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Encourage the use of</a:t>
            </a:r>
            <a:r>
              <a:rPr lang="en-US" sz="1200" kern="1200" baseline="0" dirty="0">
                <a:solidFill>
                  <a:schemeClr val="tx1"/>
                </a:solidFill>
                <a:effectLst/>
                <a:latin typeface="Arial" panose="020B0604020202020204" pitchFamily="34" charset="0"/>
                <a:ea typeface="+mn-ea"/>
                <a:cs typeface="Arial" panose="020B0604020202020204" pitchFamily="34" charset="0"/>
              </a:rPr>
              <a:t> peer support services.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Identify individualized services. Work with the treatment professional to determine the specific services that parents will need for themselves and their families during the recovery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Maintain a directory of local community- and faith-based organizations and social support services.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Collect relevant contact information like phone numbers, addresses, hours of service, and referral requirements.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Establish relationships with organization representatives to make ongoing, informed referrals for parents, as needs arise. You can also arrange for an in-person referral for the caseworker, community services provider, and parent to facilitate the transition. </a:t>
            </a:r>
          </a:p>
          <a:p>
            <a:pPr eaLnBrk="1" hangingPunct="1"/>
            <a:endParaRPr lang="en-US" altLang="en-US" dirty="0"/>
          </a:p>
        </p:txBody>
      </p:sp>
    </p:spTree>
    <p:extLst>
      <p:ext uri="{BB962C8B-B14F-4D97-AF65-F5344CB8AC3E}">
        <p14:creationId xmlns:p14="http://schemas.microsoft.com/office/powerpoint/2010/main" val="3291845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55C387-90CA-4734-A921-EAC33163778B}" type="slidenum">
              <a:rPr lang="en-US" altLang="en-US" sz="1200"/>
              <a:pPr eaLnBrk="1" hangingPunct="1"/>
              <a:t>45</a:t>
            </a:fld>
            <a:endParaRPr lang="en-US" altLang="en-US"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Another critical role you play at this juncture is helping families establish a community network of support and safety planning that they can rely on when the case is closed. This network needs to provide linkages, relationships, and benefits.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Help promote linkages with community-based organizations and resources that can provide ongoing support and assistance to families about issues for which they need help. Reinforce the linkages with community-based organizations</a:t>
            </a:r>
            <a:r>
              <a:rPr lang="en-US" sz="1200" kern="1200" baseline="0" dirty="0">
                <a:solidFill>
                  <a:schemeClr val="tx1"/>
                </a:solidFill>
                <a:effectLst/>
                <a:latin typeface="Arial" panose="020B0604020202020204" pitchFamily="34" charset="0"/>
                <a:ea typeface="+mn-ea"/>
                <a:cs typeface="Arial" panose="020B0604020202020204" pitchFamily="34" charset="0"/>
              </a:rPr>
              <a:t> by </a:t>
            </a:r>
            <a:r>
              <a:rPr lang="en-US" sz="1200" kern="1200" dirty="0">
                <a:solidFill>
                  <a:schemeClr val="tx1"/>
                </a:solidFill>
                <a:effectLst/>
                <a:latin typeface="Arial" panose="020B0604020202020204" pitchFamily="34" charset="0"/>
                <a:ea typeface="+mn-ea"/>
                <a:cs typeface="Arial" panose="020B0604020202020204" pitchFamily="34" charset="0"/>
              </a:rPr>
              <a:t>arranging initial visits while the family is still in the child welfare system</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and having follow-up discussions to determine how effectively the linkages met the family’s needs.</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Help families establish relationships with family members, friends, churches or temples, or other social support groups that can support parents as they make their way through recovery.</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Talk with the family about establishing a safety plan.</a:t>
            </a:r>
            <a:r>
              <a:rPr lang="en-US" sz="1200" kern="1200" baseline="0" dirty="0">
                <a:solidFill>
                  <a:schemeClr val="tx1"/>
                </a:solidFill>
                <a:effectLst/>
                <a:latin typeface="Arial" panose="020B0604020202020204" pitchFamily="34" charset="0"/>
                <a:ea typeface="+mn-ea"/>
                <a:cs typeface="Arial" panose="020B0604020202020204" pitchFamily="34" charset="0"/>
              </a:rPr>
              <a:t> Identify other family members or friends who will support the family.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Ensure that parents are receiving any necessary benefits</a:t>
            </a:r>
            <a:r>
              <a:rPr lang="en-US" sz="1200" kern="1200" baseline="0" dirty="0">
                <a:solidFill>
                  <a:schemeClr val="tx1"/>
                </a:solidFill>
                <a:effectLst/>
                <a:latin typeface="Arial" panose="020B0604020202020204" pitchFamily="34" charset="0"/>
                <a:ea typeface="+mn-ea"/>
                <a:cs typeface="Arial" panose="020B0604020202020204" pitchFamily="34" charset="0"/>
              </a:rPr>
              <a:t> and resources</a:t>
            </a:r>
            <a:r>
              <a:rPr lang="en-US" sz="1200" kern="1200" dirty="0">
                <a:solidFill>
                  <a:schemeClr val="tx1"/>
                </a:solidFill>
                <a:effectLst/>
                <a:latin typeface="Arial" panose="020B0604020202020204" pitchFamily="34" charset="0"/>
                <a:ea typeface="+mn-ea"/>
                <a:cs typeface="Arial" panose="020B0604020202020204" pitchFamily="34" charset="0"/>
              </a:rPr>
              <a:t>. Is</a:t>
            </a:r>
            <a:r>
              <a:rPr lang="en-US" sz="1200" kern="1200" baseline="0" dirty="0">
                <a:solidFill>
                  <a:schemeClr val="tx1"/>
                </a:solidFill>
                <a:effectLst/>
                <a:latin typeface="Arial" panose="020B0604020202020204" pitchFamily="34" charset="0"/>
                <a:ea typeface="+mn-ea"/>
                <a:cs typeface="Arial" panose="020B0604020202020204" pitchFamily="34" charset="0"/>
              </a:rPr>
              <a:t> health insurance available for everyone in the family? Parents may need to continue in treatment or reconnect with treatment in the future. Are there other resources families should be connected with before they leave the child welfare system?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2410151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55C387-90CA-4734-A921-EAC33163778B}" type="slidenum">
              <a:rPr lang="en-US" altLang="en-US" sz="1200"/>
              <a:pPr eaLnBrk="1" hangingPunct="1"/>
              <a:t>46</a:t>
            </a:fld>
            <a:endParaRPr lang="en-US" altLang="en-US"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panose="020B0604020202020204" pitchFamily="34" charset="0"/>
                <a:ea typeface="+mn-ea"/>
                <a:cs typeface="Arial" panose="020B0604020202020204" pitchFamily="34" charset="0"/>
              </a:rPr>
              <a:t>Talk with the family about establishing a safety plan as</a:t>
            </a:r>
            <a:r>
              <a:rPr lang="en-US" sz="1200" kern="1200" baseline="0" dirty="0">
                <a:solidFill>
                  <a:schemeClr val="tx1"/>
                </a:solidFill>
                <a:effectLst/>
                <a:latin typeface="Arial" panose="020B0604020202020204" pitchFamily="34" charset="0"/>
                <a:ea typeface="+mn-ea"/>
                <a:cs typeface="Arial" panose="020B0604020202020204" pitchFamily="34" charset="0"/>
              </a:rPr>
              <a:t> their child welfare case closes</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kern="1200" baseline="0" dirty="0">
                <a:solidFill>
                  <a:schemeClr val="tx1"/>
                </a:solidFill>
                <a:effectLst/>
                <a:latin typeface="Arial" panose="020B0604020202020204" pitchFamily="34" charset="0"/>
                <a:ea typeface="+mn-ea"/>
                <a:cs typeface="Arial" panose="020B0604020202020204" pitchFamily="34" charset="0"/>
              </a:rPr>
              <a:t> </a:t>
            </a:r>
          </a:p>
          <a:p>
            <a:pPr lvl="0"/>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Build on the family’s strengths. Help parents articulate what they have learned and define their strengths. </a:t>
            </a:r>
          </a:p>
          <a:p>
            <a:pPr marL="171450" lvl="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Identify other supportive family members or friends who agree to be part of the process. These supportive family members or friends should go to a meeting to talk about what kind of support they can offer the family. Can they watch the children if the parent needs a break? Can they provide transportation? Will they check in on the family—how often? Can the children’s parent call them if they need help?</a:t>
            </a:r>
          </a:p>
          <a:p>
            <a:pPr marL="171450" lvl="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Determine what helping professionals will stay involved with the family. What will their role be? Are they able to monitor ongoing safety for the family? What signs will they look for to know whether the parent or family is starting to struggle? How do they feel about calling child welfare if they have concerns in the future?</a:t>
            </a:r>
          </a:p>
          <a:p>
            <a:pPr marL="171450" lvl="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Determine whether or not the parent has a relapse prevention plan. If not, work with treatment providers to establish one. Has the parent had to implement his or her relapse prevention plan? Did it work? Has the parent practiced the plan by reaching out and calling supports and walking through the steps as a practice of what he or she would do if needed. </a:t>
            </a:r>
          </a:p>
          <a:p>
            <a:pPr marL="171450" lvl="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Include the children if age appropriate. If they have a concern about their parent, who is a safe person they would reach out to? Do they have a way to connect with this person? What are examples of when they would reach out? It is key to work through a plan with children to make sure they know what to do and who they will reach out to. The plan must be realistic for the child.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3499476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Strengthening</a:t>
            </a:r>
            <a:r>
              <a:rPr lang="en-US" baseline="0" dirty="0"/>
              <a:t> families using a protective factors approach in our work as child welfare workers provides the best opportunity for long term success for families.  </a:t>
            </a:r>
          </a:p>
          <a:p>
            <a:endParaRPr lang="en-US" baseline="0" dirty="0"/>
          </a:p>
          <a:p>
            <a:r>
              <a:rPr lang="en-US" baseline="0" dirty="0"/>
              <a:t>Help families identify their strengths early on. What can they build on during their work with us? As a family is exiting the child welfare system, redefine their strengths. Show families how they have built on existing strengths and added additional strengths.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4AED3F-4831-4206-AE9E-2B81BF57C869}" type="slidenum">
              <a:rPr lang="en-US" smtClean="0"/>
              <a:t>47</a:t>
            </a:fld>
            <a:endParaRPr lang="en-US" dirty="0"/>
          </a:p>
        </p:txBody>
      </p:sp>
    </p:spTree>
    <p:extLst>
      <p:ext uri="{BB962C8B-B14F-4D97-AF65-F5344CB8AC3E}">
        <p14:creationId xmlns:p14="http://schemas.microsoft.com/office/powerpoint/2010/main" val="3453865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on the following protective factors:</a:t>
            </a:r>
          </a:p>
          <a:p>
            <a:pPr marL="171450" indent="-171450">
              <a:buFont typeface="Arial" panose="020B0604020202020204" pitchFamily="34" charset="0"/>
              <a:buChar char="•"/>
            </a:pPr>
            <a:r>
              <a:rPr lang="en-US" dirty="0"/>
              <a:t>Parental resilience: the capacity of parents to maintain stability, be calm, and provide nurturing support, despite difficult or challenging circumstances</a:t>
            </a:r>
          </a:p>
          <a:p>
            <a:pPr marL="171450" indent="-171450">
              <a:buFont typeface="Arial" panose="020B0604020202020204" pitchFamily="34" charset="0"/>
              <a:buChar char="•"/>
            </a:pPr>
            <a:r>
              <a:rPr lang="en-US" dirty="0"/>
              <a:t>Social connections: relationships with family members, friends, neighbors, co-workers, community members, and service providers</a:t>
            </a:r>
          </a:p>
          <a:p>
            <a:pPr marL="171450" indent="-171450">
              <a:buFont typeface="Arial" panose="020B0604020202020204" pitchFamily="34" charset="0"/>
              <a:buChar char="•"/>
            </a:pPr>
            <a:r>
              <a:rPr lang="en-US" dirty="0"/>
              <a:t>Knowledge of parenting and child development: parent’s willingness to seek and ability to apply knowledge of parenting and child development</a:t>
            </a:r>
          </a:p>
          <a:p>
            <a:pPr marL="171450" indent="-171450">
              <a:buFont typeface="Arial" panose="020B0604020202020204" pitchFamily="34" charset="0"/>
              <a:buChar char="•"/>
            </a:pPr>
            <a:r>
              <a:rPr lang="en-US" dirty="0"/>
              <a:t>Concrete supports in times of need: parent’s access to concrete supports and services (e.g., housing, food, transportation) that address needs and help to minimize the stress caused by very difficult challenges and adversity</a:t>
            </a:r>
          </a:p>
          <a:p>
            <a:pPr marL="171450" indent="-171450">
              <a:buFont typeface="Arial" panose="020B0604020202020204" pitchFamily="34" charset="0"/>
              <a:buChar char="•"/>
            </a:pPr>
            <a:r>
              <a:rPr lang="en-US" dirty="0"/>
              <a:t>Social emotional competence of children: parent’s ability to nurture children’s social emotional skills </a:t>
            </a:r>
          </a:p>
          <a:p>
            <a:endParaRPr lang="en-US" dirty="0"/>
          </a:p>
          <a:p>
            <a:r>
              <a:rPr lang="en-US" dirty="0"/>
              <a:t>As</a:t>
            </a:r>
            <a:r>
              <a:rPr lang="en-US" baseline="0" dirty="0"/>
              <a:t> a child welfare case closes, it is imperative that parents have learned how to address their needs and seek help; are connected to their family, friends, or community; have gained parenting knowledge; have concrete supports and services; and are able provide their children with emotional support. </a:t>
            </a:r>
          </a:p>
        </p:txBody>
      </p:sp>
      <p:sp>
        <p:nvSpPr>
          <p:cNvPr id="4" name="Slide Number Placeholder 3"/>
          <p:cNvSpPr>
            <a:spLocks noGrp="1"/>
          </p:cNvSpPr>
          <p:nvPr>
            <p:ph type="sldNum" sz="quarter" idx="10"/>
          </p:nvPr>
        </p:nvSpPr>
        <p:spPr/>
        <p:txBody>
          <a:bodyPr/>
          <a:lstStyle/>
          <a:p>
            <a:fld id="{154AED3F-4831-4206-AE9E-2B81BF57C869}" type="slidenum">
              <a:rPr lang="en-US" smtClean="0"/>
              <a:t>48</a:t>
            </a:fld>
            <a:endParaRPr lang="en-US" dirty="0"/>
          </a:p>
        </p:txBody>
      </p:sp>
    </p:spTree>
    <p:extLst>
      <p:ext uri="{BB962C8B-B14F-4D97-AF65-F5344CB8AC3E}">
        <p14:creationId xmlns:p14="http://schemas.microsoft.com/office/powerpoint/2010/main" val="1424153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Guiding Principles of Recovery</a:t>
            </a:r>
          </a:p>
          <a:p>
            <a:endParaRPr lang="en-US" sz="1200" b="0" i="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Recovery emerges from hope: </a:t>
            </a:r>
            <a:r>
              <a:rPr lang="en-US" sz="1200" b="0" i="0" kern="1200" dirty="0">
                <a:solidFill>
                  <a:schemeClr val="tx1"/>
                </a:solidFill>
                <a:effectLst/>
                <a:latin typeface="+mn-lt"/>
                <a:ea typeface="+mn-ea"/>
                <a:cs typeface="+mn-cs"/>
              </a:rPr>
              <a:t>The belief that recovery is real provides the essential and motivating message of a better future – that people can and do overcome the internal and external challenges, barriers, and obstacles that confront them.</a:t>
            </a:r>
          </a:p>
          <a:p>
            <a:r>
              <a:rPr lang="en-US" sz="1200" b="1" i="1" kern="1200" dirty="0">
                <a:solidFill>
                  <a:schemeClr val="tx1"/>
                </a:solidFill>
                <a:effectLst/>
                <a:latin typeface="+mn-lt"/>
                <a:ea typeface="+mn-ea"/>
                <a:cs typeface="+mn-cs"/>
              </a:rPr>
              <a:t>Recovery is person-driven: </a:t>
            </a:r>
            <a:r>
              <a:rPr lang="en-US" sz="1200" b="0" i="0" kern="1200" dirty="0">
                <a:solidFill>
                  <a:schemeClr val="tx1"/>
                </a:solidFill>
                <a:effectLst/>
                <a:latin typeface="+mn-lt"/>
                <a:ea typeface="+mn-ea"/>
                <a:cs typeface="+mn-cs"/>
              </a:rPr>
              <a:t>Self-determination and self-direction are the foundations for recovery as individuals define their own life goals and design their unique path(s).</a:t>
            </a:r>
          </a:p>
          <a:p>
            <a:r>
              <a:rPr lang="en-US" sz="1200" b="1" i="1" kern="1200" dirty="0">
                <a:solidFill>
                  <a:schemeClr val="tx1"/>
                </a:solidFill>
                <a:effectLst/>
                <a:latin typeface="+mn-lt"/>
                <a:ea typeface="+mn-ea"/>
                <a:cs typeface="+mn-cs"/>
              </a:rPr>
              <a:t>Recovery occurs via many pathways: </a:t>
            </a:r>
            <a:r>
              <a:rPr lang="en-US" sz="1200" b="0" i="0" kern="1200" dirty="0">
                <a:solidFill>
                  <a:schemeClr val="tx1"/>
                </a:solidFill>
                <a:effectLst/>
                <a:latin typeface="+mn-lt"/>
                <a:ea typeface="+mn-ea"/>
                <a:cs typeface="+mn-cs"/>
              </a:rPr>
              <a:t>Individuals are unique with distinct needs, strengths, preferences, goals, culture, and backgrounds, including trauma experiences, that affect and determine their pathway(s) to recovery. Abstinence is the safest approach for those with substance use disorders.</a:t>
            </a:r>
          </a:p>
          <a:p>
            <a:r>
              <a:rPr lang="en-US" sz="1200" b="1" i="1" kern="1200" dirty="0">
                <a:solidFill>
                  <a:schemeClr val="tx1"/>
                </a:solidFill>
                <a:effectLst/>
                <a:latin typeface="+mn-lt"/>
                <a:ea typeface="+mn-ea"/>
                <a:cs typeface="+mn-cs"/>
              </a:rPr>
              <a:t>Recovery is holistic:</a:t>
            </a:r>
            <a:r>
              <a:rPr lang="en-US" sz="1200" b="0" i="0" kern="1200" dirty="0">
                <a:solidFill>
                  <a:schemeClr val="tx1"/>
                </a:solidFill>
                <a:effectLst/>
                <a:latin typeface="+mn-lt"/>
                <a:ea typeface="+mn-ea"/>
                <a:cs typeface="+mn-cs"/>
              </a:rPr>
              <a:t> Recovery encompasses an individual’s whole life, including mind, body, spirit, and community. The array of services and supports available should be integrated and coordinated.</a:t>
            </a:r>
          </a:p>
          <a:p>
            <a:r>
              <a:rPr lang="en-US" sz="1200" b="1" i="1" kern="1200" dirty="0">
                <a:solidFill>
                  <a:schemeClr val="tx1"/>
                </a:solidFill>
                <a:effectLst/>
                <a:latin typeface="+mn-lt"/>
                <a:ea typeface="+mn-ea"/>
                <a:cs typeface="+mn-cs"/>
              </a:rPr>
              <a:t>Recovery is supported by peers and allies: </a:t>
            </a:r>
            <a:r>
              <a:rPr lang="en-US" sz="1200" b="0" i="0" kern="1200" dirty="0">
                <a:solidFill>
                  <a:schemeClr val="tx1"/>
                </a:solidFill>
                <a:effectLst/>
                <a:latin typeface="+mn-lt"/>
                <a:ea typeface="+mn-ea"/>
                <a:cs typeface="+mn-cs"/>
              </a:rPr>
              <a:t>Mutual support and mutual aid groups, including the sharing of experiential knowledge and skills, as well as social learning, play an invaluable role in recovery.</a:t>
            </a:r>
          </a:p>
          <a:p>
            <a:r>
              <a:rPr lang="en-US" sz="1200" b="1" i="1" kern="1200" dirty="0">
                <a:solidFill>
                  <a:schemeClr val="tx1"/>
                </a:solidFill>
                <a:effectLst/>
                <a:latin typeface="+mn-lt"/>
                <a:ea typeface="+mn-ea"/>
                <a:cs typeface="+mn-cs"/>
              </a:rPr>
              <a:t>Recovery is supported through relationship and social networks:</a:t>
            </a:r>
            <a:r>
              <a:rPr lang="en-US" sz="1200" b="0" i="0" kern="1200" dirty="0">
                <a:solidFill>
                  <a:schemeClr val="tx1"/>
                </a:solidFill>
                <a:effectLst/>
                <a:latin typeface="+mn-lt"/>
                <a:ea typeface="+mn-ea"/>
                <a:cs typeface="+mn-cs"/>
              </a:rPr>
              <a:t> An important factor in the recovery process is the presence and involvement of people who believe in the person’s ability to recover; who offer hope, support, and encouragement; and who also suggest strategies and resources for change.</a:t>
            </a:r>
          </a:p>
          <a:p>
            <a:r>
              <a:rPr lang="en-US" sz="1200" b="1" i="1" kern="1200" dirty="0">
                <a:solidFill>
                  <a:schemeClr val="tx1"/>
                </a:solidFill>
                <a:effectLst/>
                <a:latin typeface="+mn-lt"/>
                <a:ea typeface="+mn-ea"/>
                <a:cs typeface="+mn-cs"/>
              </a:rPr>
              <a:t>Recovery is culturally</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based and influenced</a:t>
            </a:r>
            <a:r>
              <a:rPr lang="en-US" sz="1200" b="0" i="0" kern="1200" dirty="0">
                <a:solidFill>
                  <a:schemeClr val="tx1"/>
                </a:solidFill>
                <a:effectLst/>
                <a:latin typeface="+mn-lt"/>
                <a:ea typeface="+mn-ea"/>
                <a:cs typeface="+mn-cs"/>
              </a:rPr>
              <a:t>: Culture and cultural background in all of its diverse representations,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including values, traditions, and beliefs, are keys in determining a person’s journey and unique pathway to recovery.</a:t>
            </a:r>
          </a:p>
          <a:p>
            <a:r>
              <a:rPr lang="en-US" sz="1200" b="1" i="1" kern="1200" dirty="0">
                <a:solidFill>
                  <a:schemeClr val="tx1"/>
                </a:solidFill>
                <a:effectLst/>
                <a:latin typeface="+mn-lt"/>
                <a:ea typeface="+mn-ea"/>
                <a:cs typeface="+mn-cs"/>
              </a:rPr>
              <a:t>Recovery is supported by addressing trauma</a:t>
            </a:r>
            <a:r>
              <a:rPr lang="en-US" sz="1200" b="0" i="0" kern="1200" dirty="0">
                <a:solidFill>
                  <a:schemeClr val="tx1"/>
                </a:solidFill>
                <a:effectLst/>
                <a:latin typeface="+mn-lt"/>
                <a:ea typeface="+mn-ea"/>
                <a:cs typeface="+mn-cs"/>
              </a:rPr>
              <a:t>: Services and supports should be trauma-informed to foster safety (physical and emotional) and trust, as well as promote choice, empowerment, and collaboration.</a:t>
            </a:r>
          </a:p>
          <a:p>
            <a:r>
              <a:rPr lang="en-US" sz="1200" b="1" i="1" kern="1200" dirty="0">
                <a:solidFill>
                  <a:schemeClr val="tx1"/>
                </a:solidFill>
                <a:effectLst/>
                <a:latin typeface="+mn-lt"/>
                <a:ea typeface="+mn-ea"/>
                <a:cs typeface="+mn-cs"/>
              </a:rPr>
              <a:t>Recovery involves individual, family, and community strengths and responsibility:</a:t>
            </a:r>
            <a:r>
              <a:rPr lang="en-US" sz="1200" b="0" i="0" kern="1200" dirty="0">
                <a:solidFill>
                  <a:schemeClr val="tx1"/>
                </a:solidFill>
                <a:effectLst/>
                <a:latin typeface="+mn-lt"/>
                <a:ea typeface="+mn-ea"/>
                <a:cs typeface="+mn-cs"/>
              </a:rPr>
              <a:t> Individuals, families, and communities have strengths and resources that serve as a foundation for recovery.</a:t>
            </a:r>
          </a:p>
          <a:p>
            <a:r>
              <a:rPr lang="en-US" sz="1200" b="1" i="1" kern="1200" dirty="0">
                <a:solidFill>
                  <a:schemeClr val="tx1"/>
                </a:solidFill>
                <a:effectLst/>
                <a:latin typeface="+mn-lt"/>
                <a:ea typeface="+mn-ea"/>
                <a:cs typeface="+mn-cs"/>
              </a:rPr>
              <a:t>Recovery is based on respect</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Community, systems, and societal acceptance and appreciation for people affected by mental illness and substance use</a:t>
            </a:r>
            <a:r>
              <a:rPr lang="en-US" sz="1200" b="0" i="0" kern="1200" baseline="0" dirty="0">
                <a:solidFill>
                  <a:schemeClr val="tx1"/>
                </a:solidFill>
                <a:effectLst/>
                <a:latin typeface="+mn-lt"/>
                <a:ea typeface="+mn-ea"/>
                <a:cs typeface="+mn-cs"/>
              </a:rPr>
              <a:t> disorders</a:t>
            </a:r>
            <a:r>
              <a:rPr lang="en-US" sz="120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including protecting their rights and eliminating discrimination</a:t>
            </a:r>
            <a:r>
              <a:rPr lang="en-US" sz="120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are crucial in achieving recovery.</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34A6E2-1780-4924-9497-DF7877FC2D4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44684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highlights the key processes of identification, assessment, and referral,</a:t>
            </a:r>
            <a:r>
              <a:rPr lang="en-US" baseline="0" dirty="0">
                <a:latin typeface="Arial" panose="020B0604020202020204" pitchFamily="34" charset="0"/>
                <a:cs typeface="Arial" panose="020B0604020202020204" pitchFamily="34" charset="0"/>
              </a:rPr>
              <a:t> followed by how families are served, and finally how outcomes are monitored.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 formalized</a:t>
            </a:r>
            <a:r>
              <a:rPr lang="en-US" sz="1200" kern="1200" baseline="0" dirty="0">
                <a:solidFill>
                  <a:schemeClr val="tx1"/>
                </a:solidFill>
                <a:effectLst/>
                <a:latin typeface="Arial" panose="020B0604020202020204" pitchFamily="34" charset="0"/>
                <a:ea typeface="+mn-ea"/>
                <a:cs typeface="Arial" panose="020B0604020202020204" pitchFamily="34" charset="0"/>
              </a:rPr>
              <a:t> a</a:t>
            </a:r>
            <a:r>
              <a:rPr lang="en-US" sz="1200" kern="1200" dirty="0">
                <a:solidFill>
                  <a:schemeClr val="tx1"/>
                </a:solidFill>
                <a:effectLst/>
                <a:latin typeface="Arial" panose="020B0604020202020204" pitchFamily="34" charset="0"/>
                <a:ea typeface="+mn-ea"/>
                <a:cs typeface="Arial" panose="020B0604020202020204" pitchFamily="34" charset="0"/>
              </a:rPr>
              <a:t>ssessment in child welfare is a process that</a:t>
            </a:r>
            <a:r>
              <a:rPr lang="en-US" sz="1200" kern="1200" baseline="0" dirty="0">
                <a:solidFill>
                  <a:schemeClr val="tx1"/>
                </a:solidFill>
                <a:effectLst/>
                <a:latin typeface="Arial" panose="020B0604020202020204" pitchFamily="34" charset="0"/>
                <a:ea typeface="+mn-ea"/>
                <a:cs typeface="Arial" panose="020B0604020202020204" pitchFamily="34" charset="0"/>
              </a:rPr>
              <a:t> often happens at the beginning of a child welfare case to identify the needs of a family.  A parent’s substance use may be identified during the initial assessment process.  This identification should lead to a referral to substance use disorder treatment and become part of the ongoing case plan for the family.</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However, assessment is not a one time event.  It is an ongoing process that should be part of every interaction with a family.  Drug or alcohol use by a parent may not be identified during the initial assessment, and further information may be learned after multiple interactions with the family.  This is particularly true if there is a new event in the family—a new person in the house, lose of a job, change in personal appearance, new information from a collateral, etc.  </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As new information is learned through interaction with the family, observations during visits, or information gained from collaterals, a reassessment should occur to see if there are additional needs or services</a:t>
            </a:r>
            <a:r>
              <a:rPr lang="en-US" sz="1200" kern="1200" baseline="0" dirty="0">
                <a:solidFill>
                  <a:schemeClr val="tx1"/>
                </a:solidFill>
                <a:effectLst/>
                <a:latin typeface="+mn-lt"/>
                <a:ea typeface="+mn-ea"/>
                <a:cs typeface="+mn-cs"/>
              </a:rPr>
              <a:t>.  If additional needs are uncovered regarding a parent’s drug or alcohol use, the case plan should be reviewed and updated.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Arial" panose="020B0604020202020204" pitchFamily="34" charset="0"/>
                <a:cs typeface="Arial" panose="020B0604020202020204" pitchFamily="34" charset="0"/>
              </a:rPr>
              <a:t>For more on engagement and the assessment process, please refer to </a:t>
            </a:r>
            <a:r>
              <a:rPr lang="en-US" i="1" baseline="0" dirty="0">
                <a:latin typeface="Arial" panose="020B0604020202020204" pitchFamily="34" charset="0"/>
                <a:cs typeface="Arial" panose="020B0604020202020204" pitchFamily="34" charset="0"/>
              </a:rPr>
              <a:t>Module 4: </a:t>
            </a:r>
            <a:r>
              <a:rPr lang="en-US" sz="1200" i="1" kern="1200" dirty="0">
                <a:solidFill>
                  <a:schemeClr val="tx1"/>
                </a:solidFill>
                <a:effectLst/>
                <a:latin typeface="Arial" panose="020B0604020202020204" pitchFamily="34" charset="0"/>
                <a:ea typeface="+mn-ea"/>
                <a:cs typeface="Arial" panose="020B0604020202020204" pitchFamily="34" charset="0"/>
              </a:rPr>
              <a:t>Engagement and Intervention with Parents Affected by Substance Use Disorders and Mental</a:t>
            </a:r>
            <a:r>
              <a:rPr lang="en-US" sz="1200" i="1" kern="1200" baseline="0" dirty="0">
                <a:solidFill>
                  <a:schemeClr val="tx1"/>
                </a:solidFill>
                <a:effectLst/>
                <a:latin typeface="Arial" panose="020B0604020202020204" pitchFamily="34" charset="0"/>
                <a:ea typeface="+mn-ea"/>
                <a:cs typeface="Arial" panose="020B0604020202020204" pitchFamily="34" charset="0"/>
              </a:rPr>
              <a:t> Health/Trauma</a:t>
            </a:r>
            <a:r>
              <a:rPr lang="en-US" sz="1200" i="1" kern="1200" dirty="0">
                <a:solidFill>
                  <a:schemeClr val="tx1"/>
                </a:solidFill>
                <a:effectLst/>
                <a:latin typeface="Arial" panose="020B0604020202020204" pitchFamily="34" charset="0"/>
                <a:ea typeface="+mn-ea"/>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154AED3F-4831-4206-AE9E-2B81BF57C869}" type="slidenum">
              <a:rPr lang="en-US" smtClean="0"/>
              <a:t>5</a:t>
            </a:fld>
            <a:endParaRPr lang="en-US" dirty="0"/>
          </a:p>
        </p:txBody>
      </p:sp>
    </p:spTree>
    <p:extLst>
      <p:ext uri="{BB962C8B-B14F-4D97-AF65-F5344CB8AC3E}">
        <p14:creationId xmlns:p14="http://schemas.microsoft.com/office/powerpoint/2010/main" val="247770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9438" y="1023938"/>
            <a:ext cx="4908550" cy="2760662"/>
          </a:xfrm>
        </p:spPr>
      </p:sp>
      <p:sp>
        <p:nvSpPr>
          <p:cNvPr id="3" name="Notes Placeholder 2"/>
          <p:cNvSpPr>
            <a:spLocks noGrp="1"/>
          </p:cNvSpPr>
          <p:nvPr>
            <p:ph type="body" idx="1"/>
          </p:nvPr>
        </p:nvSpPr>
        <p:spPr/>
        <p:txBody>
          <a:bodyPr/>
          <a:lstStyle/>
          <a:p>
            <a:pPr defTabSz="931774">
              <a:defRPr/>
            </a:pPr>
            <a:r>
              <a:rPr lang="en-US" dirty="0">
                <a:solidFill>
                  <a:srgbClr val="1F497D"/>
                </a:solidFill>
                <a:latin typeface="Gill Sans MT Condensed" panose="020B0506020104020203" pitchFamily="34" charset="0"/>
              </a:rPr>
              <a:t>If parental substance use affects child and family relationships, child-well-being and parent recovery must also occur in the context of family relationships.</a:t>
            </a:r>
          </a:p>
          <a:p>
            <a:pPr defTabSz="931774">
              <a:defRPr/>
            </a:pPr>
            <a:endParaRPr lang="en-US" dirty="0">
              <a:solidFill>
                <a:srgbClr val="1F497D"/>
              </a:solidFill>
              <a:latin typeface="Gill Sans MT Condensed" panose="020B0506020104020203" pitchFamily="34" charset="0"/>
            </a:endParaRPr>
          </a:p>
          <a:p>
            <a:pPr defTabSz="931774">
              <a:defRPr/>
            </a:pPr>
            <a:endParaRPr lang="en-US" dirty="0">
              <a:solidFill>
                <a:srgbClr val="9BBB59">
                  <a:lumMod val="50000"/>
                </a:srgbClr>
              </a:solidFill>
              <a:latin typeface="Gill Sans MT Condensed" panose="020B0506020104020203" pitchFamily="34" charset="0"/>
            </a:endParaRPr>
          </a:p>
          <a:p>
            <a:endParaRPr lang="en-US" baseline="0" dirty="0"/>
          </a:p>
        </p:txBody>
      </p:sp>
      <p:sp>
        <p:nvSpPr>
          <p:cNvPr id="4" name="Slide Number Placeholder 3"/>
          <p:cNvSpPr>
            <a:spLocks noGrp="1"/>
          </p:cNvSpPr>
          <p:nvPr>
            <p:ph type="sldNum" sz="quarter" idx="10"/>
          </p:nvPr>
        </p:nvSpPr>
        <p:spPr>
          <a:xfrm>
            <a:off x="5382827" y="6769642"/>
            <a:ext cx="4117961" cy="357598"/>
          </a:xfrm>
          <a:prstGeom prst="rect">
            <a:avLst/>
          </a:prstGeom>
        </p:spPr>
        <p:txBody>
          <a:bodyPr lIns="94947" tIns="47474" rIns="94947" bIns="47474"/>
          <a:lstStyle/>
          <a:p>
            <a:pPr>
              <a:defRPr/>
            </a:pPr>
            <a:fld id="{CFCAECDE-312E-477C-9E36-DED31127EE48}" type="slidenum">
              <a:rPr smtClean="0">
                <a:solidFill>
                  <a:prstClr val="black"/>
                </a:solidFill>
              </a:rPr>
              <a:pPr>
                <a:defRPr/>
              </a:pPr>
              <a:t>50</a:t>
            </a:fld>
            <a:endParaRPr dirty="0">
              <a:solidFill>
                <a:prstClr val="black"/>
              </a:solidFill>
            </a:endParaRPr>
          </a:p>
        </p:txBody>
      </p:sp>
    </p:spTree>
    <p:extLst>
      <p:ext uri="{BB962C8B-B14F-4D97-AF65-F5344CB8AC3E}">
        <p14:creationId xmlns:p14="http://schemas.microsoft.com/office/powerpoint/2010/main" val="2451444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dirty="0"/>
              <a:t>We </a:t>
            </a:r>
            <a:r>
              <a:rPr lang="en-US" baseline="0" dirty="0"/>
              <a:t>know that recovery occurs within the context of relationships. </a:t>
            </a:r>
          </a:p>
          <a:p>
            <a:pPr marL="171450" indent="-171450">
              <a:buFont typeface="Arial" panose="020B0604020202020204" pitchFamily="34" charset="0"/>
              <a:buChar char="•"/>
            </a:pPr>
            <a:r>
              <a:rPr lang="en-US" dirty="0"/>
              <a:t>A substance use disorder is a disease that affects the whole family</a:t>
            </a:r>
          </a:p>
          <a:p>
            <a:pPr marL="171450" indent="-171450">
              <a:buFont typeface="Arial" panose="020B0604020202020204" pitchFamily="34" charset="0"/>
              <a:buChar char="•"/>
            </a:pPr>
            <a:r>
              <a:rPr lang="en-US" dirty="0"/>
              <a:t>Adults (who have children) primarily identify themselves as parents  </a:t>
            </a:r>
          </a:p>
          <a:p>
            <a:pPr marL="171450" indent="-171450">
              <a:buFont typeface="Arial" panose="020B0604020202020204" pitchFamily="34" charset="0"/>
              <a:buChar char="•"/>
            </a:pPr>
            <a:r>
              <a:rPr lang="en-US" dirty="0"/>
              <a:t>The parenting role and parent–child relationship cannot be separated from treatment</a:t>
            </a:r>
          </a:p>
          <a:p>
            <a:pPr marL="171450" indent="-171450">
              <a:buFont typeface="Arial" panose="020B0604020202020204" pitchFamily="34" charset="0"/>
              <a:buChar char="•"/>
            </a:pPr>
            <a:r>
              <a:rPr lang="en-US" dirty="0"/>
              <a:t>Adult recovery should have a parent–child component, including services for the child that help prevent a future substance use disorder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***Ask participants what</a:t>
            </a:r>
            <a:r>
              <a:rPr lang="en-US" b="1" baseline="0" dirty="0"/>
              <a:t> family recovery would look like?  Create a family recovery definition.</a:t>
            </a:r>
            <a:endParaRPr lang="en-US" b="1" dirty="0"/>
          </a:p>
        </p:txBody>
      </p:sp>
      <p:sp>
        <p:nvSpPr>
          <p:cNvPr id="4" name="Slide Number Placeholder 3"/>
          <p:cNvSpPr>
            <a:spLocks noGrp="1"/>
          </p:cNvSpPr>
          <p:nvPr>
            <p:ph type="sldNum" sz="quarter" idx="10"/>
          </p:nvPr>
        </p:nvSpPr>
        <p:spPr/>
        <p:txBody>
          <a:bodyPr/>
          <a:lstStyle/>
          <a:p>
            <a:fld id="{CF34A6E2-1780-4924-9497-DF7877FC2D45}"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4465583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serving</a:t>
            </a:r>
            <a:r>
              <a:rPr lang="en-US" baseline="0" dirty="0"/>
              <a:t> a family holistically, the focus is on the parent’s recovery, the child’s well-being, and the family recovery and well-being as a whole.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Services to support the parent’s recovery should address:</a:t>
            </a:r>
          </a:p>
          <a:p>
            <a:pPr marL="628650" lvl="1" indent="-171450">
              <a:buFont typeface="Arial" panose="020B0604020202020204" pitchFamily="34" charset="0"/>
              <a:buChar char="•"/>
            </a:pPr>
            <a:r>
              <a:rPr lang="en-US" dirty="0"/>
              <a:t>Parenting skills and competencies</a:t>
            </a:r>
          </a:p>
          <a:p>
            <a:pPr marL="628650" lvl="1" indent="-171450">
              <a:buFont typeface="Arial" panose="020B0604020202020204" pitchFamily="34" charset="0"/>
              <a:buChar char="•"/>
            </a:pPr>
            <a:r>
              <a:rPr lang="en-US" dirty="0"/>
              <a:t>Family connections and resources</a:t>
            </a:r>
          </a:p>
          <a:p>
            <a:pPr marL="628650" lvl="1" indent="-171450">
              <a:buFont typeface="Arial" panose="020B0604020202020204" pitchFamily="34" charset="0"/>
              <a:buChar char="•"/>
            </a:pPr>
            <a:r>
              <a:rPr lang="en-US" dirty="0"/>
              <a:t>Parental mental health</a:t>
            </a:r>
          </a:p>
          <a:p>
            <a:pPr marL="628650" lvl="1" indent="-171450">
              <a:buFont typeface="Arial" panose="020B0604020202020204" pitchFamily="34" charset="0"/>
              <a:buChar char="•"/>
            </a:pPr>
            <a:r>
              <a:rPr lang="en-US" dirty="0"/>
              <a:t>Medication management</a:t>
            </a:r>
          </a:p>
          <a:p>
            <a:pPr marL="628650" lvl="1" indent="-171450">
              <a:buFont typeface="Arial" panose="020B0604020202020204" pitchFamily="34" charset="0"/>
              <a:buChar char="•"/>
            </a:pPr>
            <a:r>
              <a:rPr lang="en-US" dirty="0"/>
              <a:t>Parental substance use</a:t>
            </a:r>
          </a:p>
          <a:p>
            <a:pPr marL="628650" lvl="1" indent="-171450">
              <a:buFont typeface="Arial" panose="020B0604020202020204" pitchFamily="34" charset="0"/>
              <a:buChar char="•"/>
            </a:pPr>
            <a:r>
              <a:rPr lang="en-US" dirty="0"/>
              <a:t>Domestic violence</a:t>
            </a:r>
          </a:p>
          <a:p>
            <a:pPr marL="171450" lvl="0" indent="-171450">
              <a:buFont typeface="Arial" panose="020B0604020202020204" pitchFamily="34" charset="0"/>
              <a:buChar char="•"/>
            </a:pPr>
            <a:r>
              <a:rPr lang="en-US" dirty="0"/>
              <a:t>Services</a:t>
            </a:r>
            <a:r>
              <a:rPr lang="en-US" baseline="0" dirty="0"/>
              <a:t> that support child well-being must address:</a:t>
            </a:r>
          </a:p>
          <a:p>
            <a:pPr marL="628650" lvl="1" indent="-171450">
              <a:buFont typeface="Arial" panose="020B0604020202020204" pitchFamily="34" charset="0"/>
              <a:buChar char="•"/>
            </a:pPr>
            <a:r>
              <a:rPr lang="en-US" dirty="0"/>
              <a:t>Well-being/behavior</a:t>
            </a:r>
          </a:p>
          <a:p>
            <a:pPr marL="628650" lvl="1" indent="-171450">
              <a:buFont typeface="Arial" panose="020B0604020202020204" pitchFamily="34" charset="0"/>
              <a:buChar char="•"/>
            </a:pPr>
            <a:r>
              <a:rPr lang="en-US" dirty="0"/>
              <a:t>Developmental/health</a:t>
            </a:r>
          </a:p>
          <a:p>
            <a:pPr marL="628650" lvl="1" indent="-171450">
              <a:buFont typeface="Arial" panose="020B0604020202020204" pitchFamily="34" charset="0"/>
              <a:buChar char="•"/>
            </a:pPr>
            <a:r>
              <a:rPr lang="en-US" dirty="0"/>
              <a:t>School readiness</a:t>
            </a:r>
          </a:p>
          <a:p>
            <a:pPr marL="628650" lvl="1" indent="-171450">
              <a:buFont typeface="Arial" panose="020B0604020202020204" pitchFamily="34" charset="0"/>
              <a:buChar char="•"/>
            </a:pPr>
            <a:r>
              <a:rPr lang="en-US" dirty="0"/>
              <a:t>Trauma</a:t>
            </a:r>
          </a:p>
          <a:p>
            <a:pPr marL="628650" lvl="1" indent="-171450">
              <a:buFont typeface="Arial" panose="020B0604020202020204" pitchFamily="34" charset="0"/>
              <a:buChar char="•"/>
            </a:pPr>
            <a:r>
              <a:rPr lang="en-US" dirty="0"/>
              <a:t>Mental health</a:t>
            </a:r>
          </a:p>
          <a:p>
            <a:pPr marL="628650" lvl="1" indent="-171450">
              <a:buFont typeface="Arial" panose="020B0604020202020204" pitchFamily="34" charset="0"/>
              <a:buChar char="•"/>
            </a:pPr>
            <a:r>
              <a:rPr lang="en-US" dirty="0"/>
              <a:t>Adolescent substance use</a:t>
            </a:r>
          </a:p>
          <a:p>
            <a:pPr marL="628650" lvl="1" indent="-171450">
              <a:buFont typeface="Arial" panose="020B0604020202020204" pitchFamily="34" charset="0"/>
              <a:buChar char="•"/>
            </a:pPr>
            <a:r>
              <a:rPr lang="en-US" dirty="0"/>
              <a:t>At-risk youth prevention</a:t>
            </a:r>
          </a:p>
          <a:p>
            <a:pPr marL="171450" lvl="0" indent="-171450">
              <a:buFont typeface="Arial" panose="020B0604020202020204" pitchFamily="34" charset="0"/>
              <a:buChar char="•"/>
            </a:pPr>
            <a:r>
              <a:rPr lang="en-US" dirty="0"/>
              <a:t>Supporting</a:t>
            </a:r>
            <a:r>
              <a:rPr lang="en-US" baseline="0" dirty="0"/>
              <a:t> the entire family's recovery and well-being means providing:</a:t>
            </a:r>
          </a:p>
          <a:p>
            <a:pPr marL="628650" lvl="1" indent="-171450">
              <a:buFont typeface="Arial" panose="020B0604020202020204" pitchFamily="34" charset="0"/>
              <a:buChar char="•"/>
            </a:pPr>
            <a:r>
              <a:rPr lang="en-US" dirty="0"/>
              <a:t>Basic necessities</a:t>
            </a:r>
          </a:p>
          <a:p>
            <a:pPr marL="628650" lvl="1" indent="-171450">
              <a:buFont typeface="Arial" panose="020B0604020202020204" pitchFamily="34" charset="0"/>
              <a:buChar char="•"/>
            </a:pPr>
            <a:r>
              <a:rPr lang="en-US" dirty="0"/>
              <a:t>Employment</a:t>
            </a:r>
          </a:p>
          <a:p>
            <a:pPr marL="628650" lvl="1" indent="-171450">
              <a:buFont typeface="Arial" panose="020B0604020202020204" pitchFamily="34" charset="0"/>
              <a:buChar char="•"/>
            </a:pPr>
            <a:r>
              <a:rPr lang="en-US" dirty="0"/>
              <a:t>Housing </a:t>
            </a:r>
          </a:p>
          <a:p>
            <a:pPr marL="628650" lvl="1" indent="-171450">
              <a:buFont typeface="Arial" panose="020B0604020202020204" pitchFamily="34" charset="0"/>
              <a:buChar char="•"/>
            </a:pPr>
            <a:r>
              <a:rPr lang="en-US" dirty="0"/>
              <a:t>Child care</a:t>
            </a:r>
          </a:p>
          <a:p>
            <a:pPr marL="628650" lvl="1" indent="-171450">
              <a:buFont typeface="Arial" panose="020B0604020202020204" pitchFamily="34" charset="0"/>
              <a:buChar char="•"/>
            </a:pPr>
            <a:r>
              <a:rPr lang="en-US" dirty="0"/>
              <a:t>Transportation</a:t>
            </a:r>
          </a:p>
          <a:p>
            <a:pPr marL="628650" lvl="1" indent="-171450">
              <a:buFont typeface="Arial" panose="020B0604020202020204" pitchFamily="34" charset="0"/>
              <a:buChar char="•"/>
            </a:pPr>
            <a:r>
              <a:rPr lang="en-US" dirty="0"/>
              <a:t>Family counseling</a:t>
            </a:r>
          </a:p>
          <a:p>
            <a:pPr marL="628650" lvl="1" indent="-171450">
              <a:buFont typeface="Arial" panose="020B0604020202020204" pitchFamily="34" charset="0"/>
              <a:buChar char="•"/>
            </a:pPr>
            <a:r>
              <a:rPr lang="en-US" dirty="0"/>
              <a:t>Specialized Parenting</a:t>
            </a:r>
          </a:p>
        </p:txBody>
      </p:sp>
      <p:sp>
        <p:nvSpPr>
          <p:cNvPr id="4" name="Slide Number Placeholder 3"/>
          <p:cNvSpPr>
            <a:spLocks noGrp="1"/>
          </p:cNvSpPr>
          <p:nvPr>
            <p:ph type="sldNum" sz="quarter" idx="10"/>
          </p:nvPr>
        </p:nvSpPr>
        <p:spPr/>
        <p:txBody>
          <a:bodyPr/>
          <a:lstStyle/>
          <a:p>
            <a:fld id="{CF34A6E2-1780-4924-9497-DF7877FC2D45}"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925476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t>53</a:t>
            </a:fld>
            <a:endParaRPr lang="en-US" dirty="0"/>
          </a:p>
        </p:txBody>
      </p:sp>
    </p:spTree>
    <p:extLst>
      <p:ext uri="{BB962C8B-B14F-4D97-AF65-F5344CB8AC3E}">
        <p14:creationId xmlns:p14="http://schemas.microsoft.com/office/powerpoint/2010/main" val="6081639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51656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55</a:t>
            </a:fld>
            <a:endParaRPr lang="en-US" dirty="0"/>
          </a:p>
        </p:txBody>
      </p:sp>
    </p:spTree>
    <p:extLst>
      <p:ext uri="{BB962C8B-B14F-4D97-AF65-F5344CB8AC3E}">
        <p14:creationId xmlns:p14="http://schemas.microsoft.com/office/powerpoint/2010/main" val="1526730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056057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57</a:t>
            </a:fld>
            <a:endParaRPr lang="en-US" dirty="0"/>
          </a:p>
        </p:txBody>
      </p:sp>
    </p:spTree>
    <p:extLst>
      <p:ext uri="{BB962C8B-B14F-4D97-AF65-F5344CB8AC3E}">
        <p14:creationId xmlns:p14="http://schemas.microsoft.com/office/powerpoint/2010/main" val="15858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following </a:t>
            </a:r>
            <a:r>
              <a:rPr lang="en-US" dirty="0">
                <a:latin typeface="Arial" panose="020B0604020202020204" pitchFamily="34" charset="0"/>
                <a:cs typeface="Arial" panose="020B0604020202020204" pitchFamily="34" charset="0"/>
              </a:rPr>
              <a:t>slides highlight the importance of early</a:t>
            </a:r>
            <a:r>
              <a:rPr lang="en-US" baseline="0" dirty="0">
                <a:latin typeface="Arial" panose="020B0604020202020204" pitchFamily="34" charset="0"/>
                <a:cs typeface="Arial" panose="020B0604020202020204" pitchFamily="34" charset="0"/>
              </a:rPr>
              <a:t> identification, screening, and assessment of a parent’s alcohol or drug use for families involved in child welfare.</a:t>
            </a:r>
          </a:p>
          <a:p>
            <a:endParaRPr lang="en-US" b="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37F788F-D433-48EA-9D29-52142A74EEE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0208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Screening and assessment</a:t>
            </a:r>
            <a:r>
              <a:rPr lang="en-US" baseline="0" dirty="0">
                <a:latin typeface="Arial" panose="020B0604020202020204" pitchFamily="34" charset="0"/>
                <a:cs typeface="Arial" panose="020B0604020202020204" pitchFamily="34" charset="0"/>
              </a:rPr>
              <a:t> are important processes in child welfare cases because they help to identify concerns around parental substance use and to understand how and whether parental substance use presents a safety issue for the child. As child welfare workers, safety and risk are at the forefront of the work we do. Understanding how parental substance use may affect child safety is important.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First, child welfare workers must determine through screening or assessment whether parental substance use is present in their case.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Next, workers must determine whether there are safety concerns. </a:t>
            </a:r>
          </a:p>
          <a:p>
            <a:endParaRPr lang="en-US" baseline="0" dirty="0">
              <a:latin typeface="Arial" panose="020B0604020202020204" pitchFamily="34" charset="0"/>
              <a:cs typeface="Arial" panose="020B0604020202020204" pitchFamily="34" charset="0"/>
            </a:endParaRPr>
          </a:p>
          <a:p>
            <a:r>
              <a:rPr lang="en-US" i="0" baseline="0" dirty="0">
                <a:latin typeface="Arial" panose="020B0604020202020204" pitchFamily="34" charset="0"/>
                <a:cs typeface="Arial" panose="020B0604020202020204" pitchFamily="34" charset="0"/>
              </a:rPr>
              <a:t>Refer to </a:t>
            </a:r>
            <a:r>
              <a:rPr lang="en-US" i="1" baseline="0" dirty="0">
                <a:latin typeface="Arial" panose="020B0604020202020204" pitchFamily="34" charset="0"/>
                <a:cs typeface="Arial" panose="020B0604020202020204" pitchFamily="34" charset="0"/>
              </a:rPr>
              <a:t>Toolkit Module 2: </a:t>
            </a:r>
            <a:r>
              <a:rPr lang="en-US" sz="1200" i="1" kern="1200" dirty="0">
                <a:solidFill>
                  <a:schemeClr val="tx1"/>
                </a:solidFill>
                <a:effectLst/>
                <a:latin typeface="Arial" panose="020B0604020202020204" pitchFamily="34" charset="0"/>
                <a:ea typeface="+mn-ea"/>
                <a:cs typeface="Arial" panose="020B0604020202020204" pitchFamily="34" charset="0"/>
              </a:rPr>
              <a:t>Understanding Substance Use Disorders, Treatment, and Recovery</a:t>
            </a:r>
            <a:r>
              <a:rPr lang="en-US" sz="1200" i="1" kern="1200" baseline="0" dirty="0">
                <a:solidFill>
                  <a:schemeClr val="tx1"/>
                </a:solidFill>
                <a:effectLst/>
                <a:latin typeface="Arial" panose="020B0604020202020204" pitchFamily="34" charset="0"/>
                <a:ea typeface="+mn-ea"/>
                <a:cs typeface="Arial" panose="020B0604020202020204" pitchFamily="34" charset="0"/>
              </a:rPr>
              <a:t> </a:t>
            </a:r>
            <a:r>
              <a:rPr lang="en-US" sz="1200" i="0" kern="1200" baseline="0" dirty="0">
                <a:solidFill>
                  <a:schemeClr val="tx1"/>
                </a:solidFill>
                <a:effectLst/>
                <a:latin typeface="Arial" panose="020B0604020202020204" pitchFamily="34" charset="0"/>
                <a:ea typeface="+mn-ea"/>
                <a:cs typeface="Arial" panose="020B0604020202020204" pitchFamily="34" charset="0"/>
              </a:rPr>
              <a:t>if participants need a better understanding of substance use disorders</a:t>
            </a:r>
            <a:r>
              <a:rPr lang="en-US" sz="1200" i="1" kern="1200" baseline="0" dirty="0">
                <a:solidFill>
                  <a:schemeClr val="tx1"/>
                </a:solidFill>
                <a:effectLst/>
                <a:latin typeface="Arial" panose="020B0604020202020204" pitchFamily="34" charset="0"/>
                <a:ea typeface="+mn-ea"/>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30E95E-11CD-4D8C-ABAB-95AD8FA12E0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4276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common</a:t>
            </a:r>
            <a:r>
              <a:rPr lang="en-US" baseline="0" dirty="0"/>
              <a:t> physical appearance, behavioral, and physical environment signs of substance use. Discuss with the group what they might see on a home visit or when meeting with the family that would prompt them to ask further questions. </a:t>
            </a:r>
          </a:p>
          <a:p>
            <a:r>
              <a:rPr lang="en-US" baseline="0" dirty="0"/>
              <a:t>If these signs are present, it might not indicate substance use but should prompt further open-ended questions. </a:t>
            </a:r>
          </a:p>
        </p:txBody>
      </p:sp>
      <p:sp>
        <p:nvSpPr>
          <p:cNvPr id="4" name="Slide Number Placeholder 3"/>
          <p:cNvSpPr>
            <a:spLocks noGrp="1"/>
          </p:cNvSpPr>
          <p:nvPr>
            <p:ph type="sldNum" sz="quarter" idx="10"/>
          </p:nvPr>
        </p:nvSpPr>
        <p:spPr/>
        <p:txBody>
          <a:bodyPr/>
          <a:lstStyle/>
          <a:p>
            <a:fld id="{154AED3F-4831-4206-AE9E-2B81BF57C869}" type="slidenum">
              <a:rPr lang="en-US" smtClean="0"/>
              <a:t>8</a:t>
            </a:fld>
            <a:endParaRPr lang="en-US" dirty="0"/>
          </a:p>
        </p:txBody>
      </p:sp>
    </p:spTree>
    <p:extLst>
      <p:ext uri="{BB962C8B-B14F-4D97-AF65-F5344CB8AC3E}">
        <p14:creationId xmlns:p14="http://schemas.microsoft.com/office/powerpoint/2010/main" val="341534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Engage the parent using a supportive, nonjudgmental approach. </a:t>
            </a:r>
          </a:p>
          <a:p>
            <a:endParaRPr lang="en-US" baseline="0" dirty="0"/>
          </a:p>
          <a:p>
            <a:r>
              <a:rPr lang="en-US" baseline="0" dirty="0"/>
              <a:t>Follow up on any observable concerns with open-ended questions:</a:t>
            </a:r>
          </a:p>
          <a:p>
            <a:r>
              <a:rPr lang="en-US" baseline="0" dirty="0"/>
              <a:t>“Tell me more about . . .”</a:t>
            </a:r>
          </a:p>
          <a:p>
            <a:r>
              <a:rPr lang="en-US" baseline="0" dirty="0"/>
              <a:t>“I noticed . . . “</a:t>
            </a:r>
          </a:p>
          <a:p>
            <a:endParaRPr lang="en-US" baseline="0" dirty="0"/>
          </a:p>
          <a:p>
            <a:r>
              <a:rPr lang="en-US" b="1" baseline="0" dirty="0"/>
              <a:t>***Ask the group to come up with additional open-ended questions.</a:t>
            </a:r>
          </a:p>
        </p:txBody>
      </p:sp>
      <p:sp>
        <p:nvSpPr>
          <p:cNvPr id="4" name="Slide Number Placeholder 3"/>
          <p:cNvSpPr>
            <a:spLocks noGrp="1"/>
          </p:cNvSpPr>
          <p:nvPr>
            <p:ph type="sldNum" sz="quarter" idx="10"/>
          </p:nvPr>
        </p:nvSpPr>
        <p:spPr/>
        <p:txBody>
          <a:bodyPr/>
          <a:lstStyle/>
          <a:p>
            <a:fld id="{154AED3F-4831-4206-AE9E-2B81BF57C86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1404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6643CD-EC4E-470A-B16E-5B7DDF20F080}" type="datetimeFigureOut">
              <a:rPr lang="en-US" smtClean="0"/>
              <a:t>7/19/19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272533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643CD-EC4E-470A-B16E-5B7DDF20F080}" type="datetimeFigureOut">
              <a:rPr lang="en-US" smtClean="0"/>
              <a:t>7/19/19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233971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643CD-EC4E-470A-B16E-5B7DDF20F080}" type="datetimeFigureOut">
              <a:rPr lang="en-US" smtClean="0"/>
              <a:t>7/19/19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791861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90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1190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083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96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770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454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9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368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968" y="1379621"/>
            <a:ext cx="11470106" cy="4797342"/>
          </a:xfrm>
        </p:spPr>
        <p:txBody>
          <a:bodyPr/>
          <a:lstStyle>
            <a:lvl1pPr marL="228600" indent="-228600">
              <a:lnSpc>
                <a:spcPct val="100000"/>
              </a:lnSpc>
              <a:spcBef>
                <a:spcPts val="600"/>
              </a:spcBef>
              <a:spcAft>
                <a:spcPts val="600"/>
              </a:spcAft>
              <a:buFont typeface="Arial" panose="020B0604020202020204" pitchFamily="34" charset="0"/>
              <a:buChar char="•"/>
              <a:defRPr sz="2200">
                <a:latin typeface="Arial" panose="020B0604020202020204" pitchFamily="34" charset="0"/>
                <a:cs typeface="Arial" panose="020B0604020202020204" pitchFamily="34" charset="0"/>
              </a:defRPr>
            </a:lvl1pPr>
            <a:lvl2pPr marL="457200" indent="-228600">
              <a:lnSpc>
                <a:spcPct val="100000"/>
              </a:lnSpc>
              <a:spcBef>
                <a:spcPts val="600"/>
              </a:spcBef>
              <a:spcAft>
                <a:spcPts val="600"/>
              </a:spcAft>
              <a:buSzPct val="75000"/>
              <a:buFont typeface="Arial" panose="020B0604020202020204" pitchFamily="34" charset="0"/>
              <a:buChar char="•"/>
              <a:tabLst/>
              <a:defRPr sz="2200">
                <a:latin typeface="Arial" panose="020B0604020202020204" pitchFamily="34" charset="0"/>
                <a:cs typeface="Arial" panose="020B0604020202020204" pitchFamily="34" charset="0"/>
              </a:defRPr>
            </a:lvl2pPr>
            <a:lvl3pPr marL="685800" indent="-228600">
              <a:lnSpc>
                <a:spcPct val="100000"/>
              </a:lnSpc>
              <a:spcBef>
                <a:spcPts val="600"/>
              </a:spcBef>
              <a:spcAft>
                <a:spcPts val="600"/>
              </a:spcAft>
              <a:buFont typeface="System Font Regular"/>
              <a:buChar char="-"/>
              <a:tabLst/>
              <a:defRPr sz="2200">
                <a:latin typeface="Arial" panose="020B0604020202020204" pitchFamily="34" charset="0"/>
                <a:cs typeface="Arial" panose="020B0604020202020204" pitchFamily="34" charset="0"/>
              </a:defRPr>
            </a:lvl3pPr>
            <a:lvl4pPr marL="1038225" indent="-230188">
              <a:tabLst/>
              <a:defRPr>
                <a:latin typeface="Arial" panose="020B0604020202020204" pitchFamily="34" charset="0"/>
                <a:cs typeface="Arial" panose="020B0604020202020204" pitchFamily="34" charset="0"/>
              </a:defRPr>
            </a:lvl4pPr>
            <a:lvl5pPr marL="1257300" indent="-288925">
              <a:tabLs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42DF6457-C450-3E4A-AE4F-BA86A360444B}"/>
              </a:ext>
            </a:extLst>
          </p:cNvPr>
          <p:cNvSpPr/>
          <p:nvPr userDrawn="1"/>
        </p:nvSpPr>
        <p:spPr>
          <a:xfrm>
            <a:off x="0" y="-2"/>
            <a:ext cx="12192000" cy="1197864"/>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3200" dirty="0">
              <a:solidFill>
                <a:schemeClr val="tx1"/>
              </a:solidFill>
              <a:latin typeface="Arial" panose="020B0604020202020204" pitchFamily="34" charset="0"/>
              <a:cs typeface="Arial" panose="020B0604020202020204" pitchFamily="34" charset="0"/>
              <a:sym typeface="Helvetica Light"/>
            </a:endParaRPr>
          </a:p>
        </p:txBody>
      </p:sp>
      <p:sp>
        <p:nvSpPr>
          <p:cNvPr id="2" name="Title 1"/>
          <p:cNvSpPr>
            <a:spLocks noGrp="1"/>
          </p:cNvSpPr>
          <p:nvPr>
            <p:ph type="title"/>
          </p:nvPr>
        </p:nvSpPr>
        <p:spPr>
          <a:xfrm>
            <a:off x="368968" y="51687"/>
            <a:ext cx="11470106" cy="1146176"/>
          </a:xfrm>
        </p:spPr>
        <p:txBody>
          <a:bodyPr>
            <a:normAutofit/>
          </a:bodyPr>
          <a:lstStyle>
            <a:lvl1pPr algn="ctr">
              <a:lnSpc>
                <a:spcPct val="100000"/>
              </a:lnSpc>
              <a:spcBef>
                <a:spcPts val="300"/>
              </a:spcBef>
              <a:spcAft>
                <a:spcPts val="300"/>
              </a:spcAft>
              <a:defRPr sz="32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57102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6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9953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227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9338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8115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270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375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7183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4960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9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643CD-EC4E-470A-B16E-5B7DDF20F080}" type="datetimeFigureOut">
              <a:rPr lang="en-US" smtClean="0"/>
              <a:t>7/19/19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3370307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495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8199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8669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3625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9673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452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4633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8377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9096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028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6643CD-EC4E-470A-B16E-5B7DDF20F080}" type="datetimeFigureOut">
              <a:rPr lang="en-US" smtClean="0"/>
              <a:t>7/19/19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2254075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8412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0991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2965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027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215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7671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3840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447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0701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409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6643CD-EC4E-470A-B16E-5B7DDF20F080}" type="datetimeFigureOut">
              <a:rPr lang="en-US" smtClean="0"/>
              <a:t>7/19/19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2850295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524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006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805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6845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9990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5096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304800" y="0"/>
            <a:ext cx="12496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10" name="Rectangle 9"/>
          <p:cNvSpPr/>
          <p:nvPr userDrawn="1"/>
        </p:nvSpPr>
        <p:spPr>
          <a:xfrm>
            <a:off x="39" y="1143000"/>
            <a:ext cx="1117600" cy="5715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pic>
        <p:nvPicPr>
          <p:cNvPr id="11" name="Picture 10" descr="GUidelines image.jpg"/>
          <p:cNvPicPr>
            <a:picLocks noChangeAspect="1"/>
          </p:cNvPicPr>
          <p:nvPr userDrawn="1"/>
        </p:nvPicPr>
        <p:blipFill>
          <a:blip r:embed="rId2" cstate="print"/>
          <a:stretch>
            <a:fillRect/>
          </a:stretch>
        </p:blipFill>
        <p:spPr>
          <a:xfrm>
            <a:off x="39" y="152400"/>
            <a:ext cx="1117600" cy="940308"/>
          </a:xfrm>
          <a:prstGeom prst="rect">
            <a:avLst/>
          </a:prstGeom>
        </p:spPr>
      </p:pic>
    </p:spTree>
    <p:extLst>
      <p:ext uri="{BB962C8B-B14F-4D97-AF65-F5344CB8AC3E}">
        <p14:creationId xmlns:p14="http://schemas.microsoft.com/office/powerpoint/2010/main" val="223629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6643CD-EC4E-470A-B16E-5B7DDF20F080}" type="datetimeFigureOut">
              <a:rPr lang="en-US" smtClean="0"/>
              <a:t>7/19/19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5707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643CD-EC4E-470A-B16E-5B7DDF20F080}" type="datetimeFigureOut">
              <a:rPr lang="en-US" smtClean="0"/>
              <a:t>7/19/19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78496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6643CD-EC4E-470A-B16E-5B7DDF20F080}" type="datetimeFigureOut">
              <a:rPr lang="en-US" smtClean="0"/>
              <a:t>7/19/19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69995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6643CD-EC4E-470A-B16E-5B7DDF20F080}" type="datetimeFigureOut">
              <a:rPr lang="en-US" smtClean="0"/>
              <a:t>7/19/19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9120DA-A559-4617-B3DE-4FA1A544ED5A}" type="slidenum">
              <a:rPr lang="en-US" smtClean="0"/>
              <a:t>‹#›</a:t>
            </a:fld>
            <a:endParaRPr lang="en-US" dirty="0"/>
          </a:p>
        </p:txBody>
      </p:sp>
    </p:spTree>
    <p:extLst>
      <p:ext uri="{BB962C8B-B14F-4D97-AF65-F5344CB8AC3E}">
        <p14:creationId xmlns:p14="http://schemas.microsoft.com/office/powerpoint/2010/main" val="103097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643CD-EC4E-470A-B16E-5B7DDF20F080}" type="datetimeFigureOut">
              <a:rPr lang="en-US" smtClean="0"/>
              <a:t>7/19/19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120DA-A559-4617-B3DE-4FA1A544ED5A}" type="slidenum">
              <a:rPr lang="en-US" smtClean="0"/>
              <a:t>‹#›</a:t>
            </a:fld>
            <a:endParaRPr lang="en-US" dirty="0"/>
          </a:p>
        </p:txBody>
      </p:sp>
    </p:spTree>
    <p:extLst>
      <p:ext uri="{BB962C8B-B14F-4D97-AF65-F5344CB8AC3E}">
        <p14:creationId xmlns:p14="http://schemas.microsoft.com/office/powerpoint/2010/main" val="229217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5812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3651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170689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7/19/19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66666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40.xml"/><Relationship Id="rId6" Type="http://schemas.openxmlformats.org/officeDocument/2006/relationships/image" Target="../media/image2.png"/><Relationship Id="rId5" Type="http://schemas.openxmlformats.org/officeDocument/2006/relationships/hyperlink" Target="mailto:ncsacw@cffutures.org" TargetMode="External"/><Relationship Id="rId4" Type="http://schemas.openxmlformats.org/officeDocument/2006/relationships/hyperlink" Target="http://www.ncsacw.samhsa.gov/"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8" Type="http://schemas.openxmlformats.org/officeDocument/2006/relationships/hyperlink" Target="https://aspe.hhs.gov/system/files/pdf/258836/SubstanceUseChildWelfareOverview.pdf" TargetMode="External"/><Relationship Id="rId3" Type="http://schemas.openxmlformats.org/officeDocument/2006/relationships/hyperlink" Target="https://cssp.org/wp-content/uploads/2018/11/About-Strengthening-Families.pdf" TargetMode="External"/><Relationship Id="rId7" Type="http://schemas.openxmlformats.org/officeDocument/2006/relationships/hyperlink" Target="https://partnersforourchildren.org/sites/default/files/Visitation%20Brief%2012-31-14.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aspe.hhs.gov/system/files/pdf/258831/SubstanceUseCWCaseloads.pdf" TargetMode="External"/><Relationship Id="rId5" Type="http://schemas.openxmlformats.org/officeDocument/2006/relationships/hyperlink" Target="http://www.cffutures.org/files/cvi.pdf" TargetMode="External"/><Relationship Id="rId10" Type="http://schemas.openxmlformats.org/officeDocument/2006/relationships/hyperlink" Target="https://www.samhsa.gov/sites/default/files/family_treatment_paper508v.pdf" TargetMode="External"/><Relationship Id="rId4" Type="http://schemas.openxmlformats.org/officeDocument/2006/relationships/hyperlink" Target="https://store.samhsa.gov/product/TIP-42-Substance-Abuse-Treatment-for-Persons-With-Co-Occurring-Disorders/SMA13-3992" TargetMode="External"/><Relationship Id="rId9" Type="http://schemas.openxmlformats.org/officeDocument/2006/relationships/hyperlink" Target="https://store.samhsa.gov/product/SAMHSA-s-Working-Definition-of-Recovery/PEP12-RECDE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8" Type="http://schemas.openxmlformats.org/officeDocument/2006/relationships/hyperlink" Target="https://www.samhsa.gov/sites/default/files/how-do-i-exchange-part2.pdf" TargetMode="External"/><Relationship Id="rId3" Type="http://schemas.openxmlformats.org/officeDocument/2006/relationships/hyperlink" Target="https://ncsacw.samhsa.gov/files/DrugTestinginChildWelfare.pdf" TargetMode="External"/><Relationship Id="rId7" Type="http://schemas.openxmlformats.org/officeDocument/2006/relationships/hyperlink" Target="https://www.samhsa.gov/sites/default/files/does-part2-apply.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store.samhsa.gov/product/SAMHSA-s-Working-Definition-of-Recovery/PEP12-RECDEF" TargetMode="External"/><Relationship Id="rId5" Type="http://schemas.openxmlformats.org/officeDocument/2006/relationships/hyperlink" Target="https://www.childwelfare.gov/topics/systemwide/cultural/" TargetMode="External"/><Relationship Id="rId4" Type="http://schemas.openxmlformats.org/officeDocument/2006/relationships/hyperlink" Target="https://www.childwelfare.gov/pubs/issue-briefs/protective-factors/" TargetMode="External"/><Relationship Id="rId9" Type="http://schemas.openxmlformats.org/officeDocument/2006/relationships/hyperlink" Target="https://ncsacw.samhsa.gov/files/SAFERR.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4485736"/>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15" dirty="0">
              <a:solidFill>
                <a:srgbClr val="FFFFFF"/>
              </a:solidFill>
              <a:sym typeface="Helvetica Light"/>
            </a:endParaRPr>
          </a:p>
        </p:txBody>
      </p:sp>
      <p:sp>
        <p:nvSpPr>
          <p:cNvPr id="2" name="Title 1"/>
          <p:cNvSpPr>
            <a:spLocks noGrp="1"/>
          </p:cNvSpPr>
          <p:nvPr>
            <p:ph type="ctrTitle"/>
          </p:nvPr>
        </p:nvSpPr>
        <p:spPr>
          <a:xfrm>
            <a:off x="892593" y="391680"/>
            <a:ext cx="10406812" cy="2490653"/>
          </a:xfrm>
        </p:spPr>
        <p:txBody>
          <a:bodyPr>
            <a:normAutofit/>
          </a:bodyPr>
          <a:lstStyle/>
          <a:p>
            <a:pPr>
              <a:spcAft>
                <a:spcPts val="1200"/>
              </a:spcAft>
            </a:pPr>
            <a:r>
              <a:rPr lang="en-US" sz="4000" b="1" dirty="0">
                <a:solidFill>
                  <a:schemeClr val="bg1"/>
                </a:solidFill>
                <a:latin typeface="Arial" panose="020B0604020202020204" pitchFamily="34" charset="0"/>
                <a:cs typeface="Arial" panose="020B0604020202020204" pitchFamily="34" charset="0"/>
              </a:rPr>
              <a:t>Module 5: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Case Planning, Family Strengthening, and Planning for Safety for Families with a Substance Use Disorder</a:t>
            </a:r>
            <a:endParaRPr lang="en-US" b="1"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01515" y="3489359"/>
            <a:ext cx="7972927" cy="681588"/>
          </a:xfrm>
        </p:spPr>
        <p:txBody>
          <a:bodyPr>
            <a:normAutofit/>
          </a:bodyPr>
          <a:lstStyle/>
          <a:p>
            <a:r>
              <a:rPr lang="en-US" sz="3600" b="1" i="1" dirty="0">
                <a:solidFill>
                  <a:schemeClr val="bg1"/>
                </a:solidFill>
                <a:latin typeface="Arial" panose="020B0604020202020204" pitchFamily="34" charset="0"/>
                <a:cs typeface="Arial" panose="020B0604020202020204" pitchFamily="34" charset="0"/>
              </a:rPr>
              <a:t>Child Welfare Training Toolkit</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pic>
        <p:nvPicPr>
          <p:cNvPr id="4" name="Picture 3" descr="Logo for National Center on Substance Abuse and Child Welfare. "/>
          <p:cNvPicPr>
            <a:picLocks noChangeAspect="1"/>
          </p:cNvPicPr>
          <p:nvPr/>
        </p:nvPicPr>
        <p:blipFill>
          <a:blip r:embed="rId3"/>
          <a:stretch>
            <a:fillRect/>
          </a:stretch>
        </p:blipFill>
        <p:spPr>
          <a:xfrm>
            <a:off x="3070458" y="4964426"/>
            <a:ext cx="6035040" cy="1409646"/>
          </a:xfrm>
          <a:prstGeom prst="rect">
            <a:avLst/>
          </a:prstGeom>
        </p:spPr>
      </p:pic>
    </p:spTree>
    <p:extLst>
      <p:ext uri="{BB962C8B-B14F-4D97-AF65-F5344CB8AC3E}">
        <p14:creationId xmlns:p14="http://schemas.microsoft.com/office/powerpoint/2010/main" val="1678602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E41A0-2481-C34A-B069-36F336FAB335}"/>
              </a:ext>
            </a:extLst>
          </p:cNvPr>
          <p:cNvSpPr>
            <a:spLocks noGrp="1"/>
          </p:cNvSpPr>
          <p:nvPr>
            <p:ph type="title"/>
          </p:nvPr>
        </p:nvSpPr>
        <p:spPr/>
        <p:txBody>
          <a:bodyPr/>
          <a:lstStyle/>
          <a:p>
            <a:r>
              <a:rPr lang="en-US" dirty="0"/>
              <a:t>Use of a Screening Tool</a:t>
            </a:r>
          </a:p>
        </p:txBody>
      </p:sp>
      <p:sp>
        <p:nvSpPr>
          <p:cNvPr id="7" name="Content Placeholder 6">
            <a:extLst>
              <a:ext uri="{FF2B5EF4-FFF2-40B4-BE49-F238E27FC236}">
                <a16:creationId xmlns:a16="http://schemas.microsoft.com/office/drawing/2014/main" id="{CF164BE6-664A-D942-B3DA-D4D1A1CE95BB}"/>
              </a:ext>
            </a:extLst>
          </p:cNvPr>
          <p:cNvSpPr>
            <a:spLocks noGrp="1"/>
          </p:cNvSpPr>
          <p:nvPr>
            <p:ph idx="1"/>
          </p:nvPr>
        </p:nvSpPr>
        <p:spPr/>
        <p:txBody>
          <a:bodyPr/>
          <a:lstStyle/>
          <a:p>
            <a:pPr lvl="0"/>
            <a:r>
              <a:rPr lang="en-US" dirty="0">
                <a:solidFill>
                  <a:prstClr val="black"/>
                </a:solidFill>
              </a:rPr>
              <a:t>Gather information from a variety of sources including corroborating reports, observation of signs and symptoms, drug testing results, and results from a valid screening tool such as the UNCOPE, AUDIT, AUDIT-C, or ASSIST. </a:t>
            </a:r>
          </a:p>
          <a:p>
            <a:r>
              <a:rPr lang="en-US" dirty="0">
                <a:solidFill>
                  <a:prstClr val="black"/>
                </a:solidFill>
              </a:rPr>
              <a:t>The purpose of substance use disorder screening is to determine the presence of substance use and identify the need for a further clinical substance use disorder assessment.  </a:t>
            </a:r>
          </a:p>
          <a:p>
            <a:pPr lvl="0"/>
            <a:r>
              <a:rPr lang="en-US" dirty="0">
                <a:solidFill>
                  <a:prstClr val="black"/>
                </a:solidFill>
              </a:rPr>
              <a:t>If the parent shows signs or symptoms of substance misuse or screens positive for a potential substance use disorder, a clinical assessment by a substance use disorder professional is needed.  </a:t>
            </a:r>
          </a:p>
        </p:txBody>
      </p:sp>
    </p:spTree>
    <p:extLst>
      <p:ext uri="{BB962C8B-B14F-4D97-AF65-F5344CB8AC3E}">
        <p14:creationId xmlns:p14="http://schemas.microsoft.com/office/powerpoint/2010/main" val="133068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968" y="1447799"/>
            <a:ext cx="5626718" cy="4729163"/>
          </a:xfrm>
          <a:solidFill>
            <a:srgbClr val="0F4263"/>
          </a:solidFill>
        </p:spPr>
        <p:txBody>
          <a:bodyPr anchor="ctr"/>
          <a:lstStyle/>
          <a:p>
            <a:pPr marL="0" indent="0">
              <a:buNone/>
            </a:pPr>
            <a:endParaRPr lang="en-US" sz="4000" b="1" dirty="0">
              <a:solidFill>
                <a:schemeClr val="bg1"/>
              </a:solidFill>
              <a:latin typeface="Arial" panose="020B0604020202020204" pitchFamily="34" charset="0"/>
              <a:cs typeface="Arial" panose="020B0604020202020204" pitchFamily="34" charset="0"/>
            </a:endParaRPr>
          </a:p>
          <a:p>
            <a:pPr marL="0" indent="0" algn="ctr">
              <a:buNone/>
            </a:pPr>
            <a:r>
              <a:rPr lang="en-US" sz="3600" dirty="0">
                <a:solidFill>
                  <a:schemeClr val="bg1"/>
                </a:solidFill>
                <a:latin typeface="Arial" panose="020B0604020202020204" pitchFamily="34" charset="0"/>
                <a:cs typeface="Arial" panose="020B0604020202020204" pitchFamily="34" charset="0"/>
              </a:rPr>
              <a:t>Question</a:t>
            </a:r>
          </a:p>
          <a:p>
            <a:pPr marL="0" indent="0" algn="ctr">
              <a:buNone/>
            </a:pPr>
            <a:r>
              <a:rPr lang="en-US" sz="3600" dirty="0">
                <a:solidFill>
                  <a:schemeClr val="bg1"/>
                </a:solidFill>
                <a:latin typeface="Arial" panose="020B0604020202020204" pitchFamily="34" charset="0"/>
                <a:cs typeface="Arial" panose="020B0604020202020204" pitchFamily="34" charset="0"/>
              </a:rPr>
              <a:t> To Consider</a:t>
            </a:r>
          </a:p>
          <a:p>
            <a:pPr marL="0" indent="0">
              <a:buNone/>
            </a:pPr>
            <a:endParaRPr lang="en-US" altLang="en-US" sz="3200" dirty="0">
              <a:solidFill>
                <a:schemeClr val="bg1"/>
              </a:solidFill>
              <a:latin typeface="Arial" panose="020B0604020202020204" pitchFamily="34" charset="0"/>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a:p>
            <a:endParaRPr lang="en-US" dirty="0"/>
          </a:p>
        </p:txBody>
      </p:sp>
      <p:sp>
        <p:nvSpPr>
          <p:cNvPr id="5" name="Title 4">
            <a:extLst>
              <a:ext uri="{FF2B5EF4-FFF2-40B4-BE49-F238E27FC236}">
                <a16:creationId xmlns:a16="http://schemas.microsoft.com/office/drawing/2014/main" id="{136DF035-5179-5146-A43E-B963C583D30E}"/>
              </a:ext>
            </a:extLst>
          </p:cNvPr>
          <p:cNvSpPr>
            <a:spLocks noGrp="1"/>
          </p:cNvSpPr>
          <p:nvPr>
            <p:ph type="title"/>
          </p:nvPr>
        </p:nvSpPr>
        <p:spPr/>
        <p:txBody>
          <a:bodyPr/>
          <a:lstStyle/>
          <a:p>
            <a:r>
              <a:rPr lang="en-US" dirty="0"/>
              <a:t>Group Exercise</a:t>
            </a:r>
          </a:p>
        </p:txBody>
      </p:sp>
      <p:sp>
        <p:nvSpPr>
          <p:cNvPr id="4" name="Content Placeholder 3"/>
          <p:cNvSpPr>
            <a:spLocks noGrp="1"/>
          </p:cNvSpPr>
          <p:nvPr>
            <p:ph sz="half" idx="4294967295"/>
          </p:nvPr>
        </p:nvSpPr>
        <p:spPr>
          <a:xfrm>
            <a:off x="6145453" y="1447800"/>
            <a:ext cx="5556551" cy="4725988"/>
          </a:xfrm>
        </p:spPr>
        <p:txBody>
          <a:bodyPr anchor="ctr">
            <a:normAutofit/>
          </a:bodyPr>
          <a:lstStyle/>
          <a:p>
            <a:pPr marL="0" indent="0" algn="ctr">
              <a:lnSpc>
                <a:spcPct val="100000"/>
              </a:lnSpc>
              <a:buNone/>
            </a:pPr>
            <a:r>
              <a:rPr lang="en-US" altLang="en-US" sz="2200" dirty="0">
                <a:latin typeface="Arial" panose="020B0604020202020204" pitchFamily="34" charset="0"/>
                <a:cs typeface="Arial" panose="020B0604020202020204" pitchFamily="34" charset="0"/>
              </a:rPr>
              <a:t>How does the use of alcohol or drugs affect the parent’s ability to make decisions regarding the safety of the child?</a:t>
            </a:r>
          </a:p>
        </p:txBody>
      </p:sp>
    </p:spTree>
    <p:extLst>
      <p:ext uri="{BB962C8B-B14F-4D97-AF65-F5344CB8AC3E}">
        <p14:creationId xmlns:p14="http://schemas.microsoft.com/office/powerpoint/2010/main" val="378317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0D789C-3D86-C042-917C-F7DEA6B29990}"/>
              </a:ext>
            </a:extLst>
          </p:cNvPr>
          <p:cNvSpPr>
            <a:spLocks noGrp="1"/>
          </p:cNvSpPr>
          <p:nvPr>
            <p:ph idx="1"/>
          </p:nvPr>
        </p:nvSpPr>
        <p:spPr/>
        <p:txBody>
          <a:bodyPr/>
          <a:lstStyle/>
          <a:p>
            <a:pPr marL="0" indent="0">
              <a:lnSpc>
                <a:spcPct val="110000"/>
              </a:lnSpc>
              <a:buNone/>
            </a:pPr>
            <a:r>
              <a:rPr lang="en-US" sz="2000" dirty="0"/>
              <a:t>A child welfare investigator following up on a report arrives at Lisa’s home to conduct an investigation. The referral came from Lisa’s sister. Lisa’s sister reported that the kids were frequently unsupervised and their mother, Lisa, is always asleep on the couch and not watching the kids. Dan, who is Lisa’s husband, is not currently residing in the home. Dan was recently arrested for a violation of probation but is expected to be released from the county jail soon. </a:t>
            </a:r>
          </a:p>
          <a:p>
            <a:pPr marL="0" indent="0">
              <a:lnSpc>
                <a:spcPct val="110000"/>
              </a:lnSpc>
              <a:buNone/>
            </a:pPr>
            <a:r>
              <a:rPr lang="en-US" sz="2000" dirty="0"/>
              <a:t>Lisa’s sister is also concerned because the kids have been ill and have not seen a doctor—one of the children was supposed to be seen regularly by a physician. Lisa’s sister reported that Lisa has frequent male visitors coming in and out of house and that she uses drugs. The sister also said that Lisa was previously investigated by child welfare in another state but that she did not follow through with services.</a:t>
            </a:r>
          </a:p>
          <a:p>
            <a:endParaRPr lang="en-US" dirty="0"/>
          </a:p>
        </p:txBody>
      </p:sp>
      <p:sp>
        <p:nvSpPr>
          <p:cNvPr id="4" name="Title 3">
            <a:extLst>
              <a:ext uri="{FF2B5EF4-FFF2-40B4-BE49-F238E27FC236}">
                <a16:creationId xmlns:a16="http://schemas.microsoft.com/office/drawing/2014/main" id="{FDCD240A-F25A-B344-8C23-980208D1134A}"/>
              </a:ext>
            </a:extLst>
          </p:cNvPr>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279402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D42690-8BD9-A943-8CBC-BD7DF70EB1BD}"/>
              </a:ext>
            </a:extLst>
          </p:cNvPr>
          <p:cNvSpPr>
            <a:spLocks noGrp="1"/>
          </p:cNvSpPr>
          <p:nvPr>
            <p:ph idx="1"/>
          </p:nvPr>
        </p:nvSpPr>
        <p:spPr>
          <a:xfrm>
            <a:off x="368968" y="1379620"/>
            <a:ext cx="11470106" cy="5298971"/>
          </a:xfrm>
        </p:spPr>
        <p:txBody>
          <a:bodyPr>
            <a:normAutofit/>
          </a:bodyPr>
          <a:lstStyle/>
          <a:p>
            <a:pPr marL="0" indent="0">
              <a:lnSpc>
                <a:spcPct val="110000"/>
              </a:lnSpc>
              <a:buNone/>
            </a:pPr>
            <a:r>
              <a:rPr lang="en-US" sz="2000" dirty="0"/>
              <a:t>When the investigator arrives at Lisa’s home, she finds the family home filthy and struggles to find a pathway through the clutter. The living room floor and surfaces are covered with empty pizza boxes, and dirty dishes are piled high in the kitchen sink and on the stove. There is no food in the refrigerator. Soda and beer cans litter the house, and clothes are strewn throughout the home’s two small bedrooms. The investigator finds dirty diapers in many rooms. </a:t>
            </a:r>
          </a:p>
          <a:p>
            <a:pPr marL="0" indent="0">
              <a:lnSpc>
                <a:spcPct val="110000"/>
              </a:lnSpc>
              <a:buNone/>
            </a:pPr>
            <a:r>
              <a:rPr lang="en-US" sz="2000" dirty="0"/>
              <a:t>The investigator notes that the two boys are dressed in clothes that they have outgrown and that are filthy and worn out. Both boys appear to have upper respiratory infections, and the older boy, 6-year-old Johnny, states that they have not eaten that day. When the social worker meets with the 9-month-old boy, Ryan, she notices that he appears to be small for his age and developmentally behind. Lisa appears to have been napping when the investigator arrives. The child welfare services investigator asks Lisa direct questions about her substance use pattern and the adverse consequences that have resulted from her alcohol and drug use. Lisa denies having a problem with alcohol or drugs, but she does admit that she is using marijuana more than she used to. Lisa indicates that her family members have said she drinks too much.</a:t>
            </a:r>
          </a:p>
        </p:txBody>
      </p:sp>
      <p:sp>
        <p:nvSpPr>
          <p:cNvPr id="4" name="Title 3">
            <a:extLst>
              <a:ext uri="{FF2B5EF4-FFF2-40B4-BE49-F238E27FC236}">
                <a16:creationId xmlns:a16="http://schemas.microsoft.com/office/drawing/2014/main" id="{6A7DD302-995B-084E-A426-6B154A9946D0}"/>
              </a:ext>
            </a:extLst>
          </p:cNvPr>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343217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CB1F5C-942A-E24C-B233-E029E6C88D68}"/>
              </a:ext>
            </a:extLst>
          </p:cNvPr>
          <p:cNvSpPr>
            <a:spLocks noGrp="1"/>
          </p:cNvSpPr>
          <p:nvPr>
            <p:ph idx="1"/>
          </p:nvPr>
        </p:nvSpPr>
        <p:spPr/>
        <p:txBody>
          <a:bodyPr>
            <a:normAutofit/>
          </a:bodyPr>
          <a:lstStyle/>
          <a:p>
            <a:pPr marL="0">
              <a:buClr>
                <a:schemeClr val="hlink"/>
              </a:buClr>
              <a:buNone/>
              <a:defRPr/>
            </a:pPr>
            <a:r>
              <a:rPr lang="en-US" dirty="0"/>
              <a:t>Parents’ use of alcohol or drugs can affect their ability to safely care for their children by </a:t>
            </a:r>
            <a:r>
              <a:rPr lang="en-US" b="1" i="1" dirty="0"/>
              <a:t>decreasing</a:t>
            </a:r>
            <a:r>
              <a:rPr lang="en-US" dirty="0"/>
              <a:t> their ability to:</a:t>
            </a:r>
          </a:p>
          <a:p>
            <a:pPr>
              <a:defRPr/>
            </a:pPr>
            <a:r>
              <a:rPr lang="en-US" dirty="0"/>
              <a:t>Provide a safe home environment</a:t>
            </a:r>
          </a:p>
          <a:p>
            <a:pPr>
              <a:defRPr/>
            </a:pPr>
            <a:r>
              <a:rPr lang="en-US" dirty="0"/>
              <a:t>Assess appropriate caregivers or visitors to the home</a:t>
            </a:r>
          </a:p>
          <a:p>
            <a:pPr>
              <a:defRPr/>
            </a:pPr>
            <a:r>
              <a:rPr lang="en-US" dirty="0"/>
              <a:t>Appropriately discipline their children</a:t>
            </a:r>
          </a:p>
          <a:p>
            <a:pPr>
              <a:defRPr/>
            </a:pPr>
            <a:r>
              <a:rPr lang="en-US" dirty="0"/>
              <a:t>Have realistic expectations of their children</a:t>
            </a:r>
          </a:p>
        </p:txBody>
      </p:sp>
      <p:sp>
        <p:nvSpPr>
          <p:cNvPr id="4" name="Title 3">
            <a:extLst>
              <a:ext uri="{FF2B5EF4-FFF2-40B4-BE49-F238E27FC236}">
                <a16:creationId xmlns:a16="http://schemas.microsoft.com/office/drawing/2014/main" id="{E8D31E57-CCA8-8C44-9BDF-69860678C5B3}"/>
              </a:ext>
            </a:extLst>
          </p:cNvPr>
          <p:cNvSpPr>
            <a:spLocks noGrp="1"/>
          </p:cNvSpPr>
          <p:nvPr>
            <p:ph type="title"/>
          </p:nvPr>
        </p:nvSpPr>
        <p:spPr/>
        <p:txBody>
          <a:bodyPr/>
          <a:lstStyle/>
          <a:p>
            <a:r>
              <a:rPr lang="en-US" dirty="0"/>
              <a:t>Effect of Parental Substance Use Disorders </a:t>
            </a:r>
            <a:br>
              <a:rPr lang="en-US" dirty="0"/>
            </a:br>
            <a:r>
              <a:rPr lang="en-US" dirty="0"/>
              <a:t>on Parenting</a:t>
            </a:r>
          </a:p>
        </p:txBody>
      </p:sp>
    </p:spTree>
    <p:extLst>
      <p:ext uri="{BB962C8B-B14F-4D97-AF65-F5344CB8AC3E}">
        <p14:creationId xmlns:p14="http://schemas.microsoft.com/office/powerpoint/2010/main" val="48365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1F0569-8E82-8847-B16B-E23FC9C76566}"/>
              </a:ext>
            </a:extLst>
          </p:cNvPr>
          <p:cNvSpPr>
            <a:spLocks noGrp="1"/>
          </p:cNvSpPr>
          <p:nvPr>
            <p:ph idx="1"/>
          </p:nvPr>
        </p:nvSpPr>
        <p:spPr/>
        <p:txBody>
          <a:bodyPr/>
          <a:lstStyle/>
          <a:p>
            <a:pPr marL="0">
              <a:buClr>
                <a:schemeClr val="hlink"/>
              </a:buClr>
              <a:buNone/>
              <a:defRPr/>
            </a:pPr>
            <a:r>
              <a:rPr lang="en-US" dirty="0"/>
              <a:t>Parents’ use of alcohol or drugs can affect their ability to safely parent their children by </a:t>
            </a:r>
            <a:r>
              <a:rPr lang="en-US" b="1" i="1" dirty="0"/>
              <a:t>decreasing</a:t>
            </a:r>
            <a:r>
              <a:rPr lang="en-US" dirty="0"/>
              <a:t> their ability to:</a:t>
            </a:r>
          </a:p>
          <a:p>
            <a:pPr>
              <a:defRPr/>
            </a:pPr>
            <a:r>
              <a:rPr lang="en-US" dirty="0"/>
              <a:t>Adequately supervise their children</a:t>
            </a:r>
          </a:p>
          <a:p>
            <a:pPr>
              <a:defRPr/>
            </a:pPr>
            <a:r>
              <a:rPr lang="en-US" dirty="0"/>
              <a:t>Meet their child’s educational or medical needs</a:t>
            </a:r>
          </a:p>
          <a:p>
            <a:pPr>
              <a:defRPr/>
            </a:pPr>
            <a:r>
              <a:rPr lang="en-US" dirty="0"/>
              <a:t>Provide a daily structure and routine for a child</a:t>
            </a:r>
          </a:p>
          <a:p>
            <a:pPr>
              <a:defRPr/>
            </a:pPr>
            <a:r>
              <a:rPr lang="en-US" dirty="0"/>
              <a:t>Provide for a child’s basic needs</a:t>
            </a:r>
          </a:p>
          <a:p>
            <a:endParaRPr lang="en-US" dirty="0"/>
          </a:p>
        </p:txBody>
      </p:sp>
      <p:sp>
        <p:nvSpPr>
          <p:cNvPr id="4" name="Title 3">
            <a:extLst>
              <a:ext uri="{FF2B5EF4-FFF2-40B4-BE49-F238E27FC236}">
                <a16:creationId xmlns:a16="http://schemas.microsoft.com/office/drawing/2014/main" id="{CBFF46D2-919B-2242-9256-619AA3E19D8E}"/>
              </a:ext>
            </a:extLst>
          </p:cNvPr>
          <p:cNvSpPr>
            <a:spLocks noGrp="1"/>
          </p:cNvSpPr>
          <p:nvPr>
            <p:ph type="title"/>
          </p:nvPr>
        </p:nvSpPr>
        <p:spPr/>
        <p:txBody>
          <a:bodyPr/>
          <a:lstStyle/>
          <a:p>
            <a:r>
              <a:rPr lang="en-US" dirty="0"/>
              <a:t>Effect of Parental Substance Use Disorders </a:t>
            </a:r>
            <a:br>
              <a:rPr lang="en-US" dirty="0"/>
            </a:br>
            <a:r>
              <a:rPr lang="en-US" dirty="0"/>
              <a:t>on Parenting</a:t>
            </a:r>
          </a:p>
        </p:txBody>
      </p:sp>
    </p:spTree>
    <p:extLst>
      <p:ext uri="{BB962C8B-B14F-4D97-AF65-F5344CB8AC3E}">
        <p14:creationId xmlns:p14="http://schemas.microsoft.com/office/powerpoint/2010/main" val="231513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6F36-2383-2F4F-8BAF-24A964A1051B}"/>
              </a:ext>
            </a:extLst>
          </p:cNvPr>
          <p:cNvSpPr>
            <a:spLocks noGrp="1"/>
          </p:cNvSpPr>
          <p:nvPr>
            <p:ph type="title"/>
          </p:nvPr>
        </p:nvSpPr>
        <p:spPr/>
        <p:txBody>
          <a:bodyPr/>
          <a:lstStyle/>
          <a:p>
            <a:r>
              <a:rPr lang="en-US" altLang="en-US" dirty="0"/>
              <a:t>Areas to Consider When Assessing Safety</a:t>
            </a:r>
            <a:endParaRPr lang="en-US" dirty="0"/>
          </a:p>
        </p:txBody>
      </p:sp>
      <p:sp>
        <p:nvSpPr>
          <p:cNvPr id="4" name="Content Placeholder 3">
            <a:extLst>
              <a:ext uri="{FF2B5EF4-FFF2-40B4-BE49-F238E27FC236}">
                <a16:creationId xmlns:a16="http://schemas.microsoft.com/office/drawing/2014/main" id="{4C56B202-1200-1245-A44A-9F5FE6B79528}"/>
              </a:ext>
            </a:extLst>
          </p:cNvPr>
          <p:cNvSpPr>
            <a:spLocks noGrp="1"/>
          </p:cNvSpPr>
          <p:nvPr>
            <p:ph idx="1"/>
          </p:nvPr>
        </p:nvSpPr>
        <p:spPr/>
        <p:txBody>
          <a:bodyPr>
            <a:normAutofit/>
          </a:bodyPr>
          <a:lstStyle/>
          <a:p>
            <a:pPr marL="0" indent="0">
              <a:buNone/>
            </a:pPr>
            <a:r>
              <a:rPr lang="en-US" altLang="en-US" dirty="0"/>
              <a:t>When you are concerned about a parent’s substance use disorder and assessing a child’s safety, consider the following factors:</a:t>
            </a:r>
          </a:p>
          <a:p>
            <a:pPr marL="0" indent="0">
              <a:spcBef>
                <a:spcPts val="1200"/>
              </a:spcBef>
              <a:buNone/>
            </a:pPr>
            <a:r>
              <a:rPr lang="en-US" altLang="en-US" b="1" dirty="0"/>
              <a:t>Related to the child:</a:t>
            </a:r>
            <a:endParaRPr lang="en-US" altLang="en-US" dirty="0"/>
          </a:p>
          <a:p>
            <a:r>
              <a:rPr lang="en-US" altLang="en-US" dirty="0"/>
              <a:t>Age of the child</a:t>
            </a:r>
          </a:p>
          <a:p>
            <a:r>
              <a:rPr lang="en-US" altLang="en-US" dirty="0"/>
              <a:t>Child’s visibility in the community</a:t>
            </a:r>
          </a:p>
          <a:p>
            <a:r>
              <a:rPr lang="en-US" altLang="en-US" dirty="0"/>
              <a:t>Special needs of the child</a:t>
            </a:r>
          </a:p>
          <a:p>
            <a:r>
              <a:rPr lang="en-US" altLang="en-US" dirty="0"/>
              <a:t>Parent/child interaction</a:t>
            </a:r>
            <a:endParaRPr lang="en-US" dirty="0"/>
          </a:p>
        </p:txBody>
      </p:sp>
    </p:spTree>
    <p:extLst>
      <p:ext uri="{BB962C8B-B14F-4D97-AF65-F5344CB8AC3E}">
        <p14:creationId xmlns:p14="http://schemas.microsoft.com/office/powerpoint/2010/main" val="254991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725EB-1D1F-7442-AD69-7B4724DB12FD}"/>
              </a:ext>
            </a:extLst>
          </p:cNvPr>
          <p:cNvSpPr>
            <a:spLocks noGrp="1"/>
          </p:cNvSpPr>
          <p:nvPr>
            <p:ph idx="1"/>
          </p:nvPr>
        </p:nvSpPr>
        <p:spPr>
          <a:xfrm>
            <a:off x="368968" y="1379621"/>
            <a:ext cx="11470106" cy="5136926"/>
          </a:xfrm>
        </p:spPr>
        <p:txBody>
          <a:bodyPr>
            <a:normAutofit lnSpcReduction="10000"/>
          </a:bodyPr>
          <a:lstStyle/>
          <a:p>
            <a:pPr marL="0" indent="0">
              <a:lnSpc>
                <a:spcPct val="120000"/>
              </a:lnSpc>
              <a:buNone/>
            </a:pPr>
            <a:r>
              <a:rPr lang="en-US" altLang="en-US" dirty="0"/>
              <a:t>When a child welfare worker is concerned about a parent’s substance use disorder and assesses a child’s safety, they should consider the following:</a:t>
            </a:r>
          </a:p>
          <a:p>
            <a:pPr marL="0" indent="0">
              <a:lnSpc>
                <a:spcPct val="120000"/>
              </a:lnSpc>
              <a:buNone/>
            </a:pPr>
            <a:r>
              <a:rPr lang="en-US" altLang="en-US" b="1" dirty="0"/>
              <a:t>Factors related to the parent or community:</a:t>
            </a:r>
            <a:endParaRPr lang="en-US" altLang="en-US" dirty="0"/>
          </a:p>
          <a:p>
            <a:pPr>
              <a:lnSpc>
                <a:spcPct val="120000"/>
              </a:lnSpc>
            </a:pPr>
            <a:r>
              <a:rPr lang="en-US" altLang="en-US" dirty="0"/>
              <a:t>Current engagement in treatment</a:t>
            </a:r>
          </a:p>
          <a:p>
            <a:pPr>
              <a:lnSpc>
                <a:spcPct val="120000"/>
              </a:lnSpc>
            </a:pPr>
            <a:r>
              <a:rPr lang="en-US" altLang="en-US" dirty="0"/>
              <a:t>History of seeking help or treatment</a:t>
            </a:r>
          </a:p>
          <a:p>
            <a:pPr>
              <a:lnSpc>
                <a:spcPct val="120000"/>
              </a:lnSpc>
            </a:pPr>
            <a:r>
              <a:rPr lang="en-US" altLang="en-US" dirty="0"/>
              <a:t>Past recovery time</a:t>
            </a:r>
          </a:p>
          <a:p>
            <a:pPr>
              <a:lnSpc>
                <a:spcPct val="120000"/>
              </a:lnSpc>
            </a:pPr>
            <a:r>
              <a:rPr lang="en-US" altLang="en-US" dirty="0"/>
              <a:t>Level of parent’s insight into risk factors</a:t>
            </a:r>
          </a:p>
          <a:p>
            <a:pPr>
              <a:lnSpc>
                <a:spcPct val="120000"/>
              </a:lnSpc>
            </a:pPr>
            <a:r>
              <a:rPr lang="en-US" altLang="en-US" dirty="0"/>
              <a:t>Strong support system</a:t>
            </a:r>
          </a:p>
          <a:p>
            <a:pPr>
              <a:lnSpc>
                <a:spcPct val="120000"/>
              </a:lnSpc>
            </a:pPr>
            <a:r>
              <a:rPr lang="en-US" altLang="en-US" dirty="0"/>
              <a:t>Another adult living in the home</a:t>
            </a:r>
          </a:p>
          <a:p>
            <a:pPr>
              <a:lnSpc>
                <a:spcPct val="120000"/>
              </a:lnSpc>
            </a:pPr>
            <a:r>
              <a:rPr lang="en-US" altLang="en-US" dirty="0"/>
              <a:t>Strengths of the family</a:t>
            </a:r>
          </a:p>
          <a:p>
            <a:endParaRPr lang="en-US" dirty="0"/>
          </a:p>
        </p:txBody>
      </p:sp>
      <p:sp>
        <p:nvSpPr>
          <p:cNvPr id="2" name="Title 1">
            <a:extLst>
              <a:ext uri="{FF2B5EF4-FFF2-40B4-BE49-F238E27FC236}">
                <a16:creationId xmlns:a16="http://schemas.microsoft.com/office/drawing/2014/main" id="{12294F83-E267-B24F-B139-0FBF8934F09B}"/>
              </a:ext>
            </a:extLst>
          </p:cNvPr>
          <p:cNvSpPr>
            <a:spLocks noGrp="1"/>
          </p:cNvSpPr>
          <p:nvPr>
            <p:ph type="title"/>
          </p:nvPr>
        </p:nvSpPr>
        <p:spPr/>
        <p:txBody>
          <a:bodyPr/>
          <a:lstStyle/>
          <a:p>
            <a:r>
              <a:rPr lang="en-US" altLang="en-US" dirty="0"/>
              <a:t>Areas to Consider When Assessing Safety</a:t>
            </a:r>
            <a:endParaRPr lang="en-US" dirty="0"/>
          </a:p>
        </p:txBody>
      </p:sp>
    </p:spTree>
    <p:extLst>
      <p:ext uri="{BB962C8B-B14F-4D97-AF65-F5344CB8AC3E}">
        <p14:creationId xmlns:p14="http://schemas.microsoft.com/office/powerpoint/2010/main" val="72377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D87CFB4-5305-034D-8A01-989BBE80ADB4}"/>
              </a:ext>
            </a:extLst>
          </p:cNvPr>
          <p:cNvSpPr>
            <a:spLocks noGrp="1"/>
          </p:cNvSpPr>
          <p:nvPr>
            <p:ph idx="1"/>
          </p:nvPr>
        </p:nvSpPr>
        <p:spPr/>
        <p:txBody>
          <a:bodyPr/>
          <a:lstStyle/>
          <a:p>
            <a:pPr marL="0" indent="0">
              <a:buNone/>
            </a:pPr>
            <a:r>
              <a:rPr lang="en-US" altLang="en-US" dirty="0"/>
              <a:t>Assessment happens along a continuum to determine:</a:t>
            </a:r>
            <a:endParaRPr lang="en-US" altLang="en-US" b="1" dirty="0"/>
          </a:p>
          <a:p>
            <a:pPr marL="0" indent="0">
              <a:buNone/>
            </a:pPr>
            <a:r>
              <a:rPr lang="en-US" altLang="en-US" b="1" dirty="0"/>
              <a:t>Presence and Immediacy</a:t>
            </a:r>
          </a:p>
          <a:p>
            <a:r>
              <a:rPr lang="en-US" altLang="en-US" dirty="0">
                <a:solidFill>
                  <a:prstClr val="black"/>
                </a:solidFill>
              </a:rPr>
              <a:t>Is there a concern regarding a parent’s use of drugs </a:t>
            </a:r>
            <a:br>
              <a:rPr lang="en-US" altLang="en-US" dirty="0">
                <a:solidFill>
                  <a:prstClr val="black"/>
                </a:solidFill>
              </a:rPr>
            </a:br>
            <a:r>
              <a:rPr lang="en-US" altLang="en-US" dirty="0">
                <a:solidFill>
                  <a:prstClr val="black"/>
                </a:solidFill>
              </a:rPr>
              <a:t>or alcohol?</a:t>
            </a:r>
          </a:p>
          <a:p>
            <a:r>
              <a:rPr lang="en-US" altLang="en-US" dirty="0">
                <a:solidFill>
                  <a:prstClr val="black"/>
                </a:solidFill>
              </a:rPr>
              <a:t>Does this present a safety issue to the child?</a:t>
            </a:r>
            <a:endParaRPr lang="en-US" altLang="en-US" b="1" dirty="0"/>
          </a:p>
          <a:p>
            <a:pPr marL="0" indent="0">
              <a:spcBef>
                <a:spcPts val="1200"/>
              </a:spcBef>
              <a:buClr>
                <a:srgbClr val="0000FF"/>
              </a:buClr>
              <a:buNone/>
            </a:pPr>
            <a:r>
              <a:rPr lang="en-US" altLang="en-US" b="1" dirty="0"/>
              <a:t>Nature and Extent</a:t>
            </a:r>
          </a:p>
          <a:p>
            <a:pPr marL="0"/>
            <a:r>
              <a:rPr lang="en-US" altLang="en-US" dirty="0"/>
              <a:t>What is the nature of the issue?</a:t>
            </a:r>
          </a:p>
          <a:p>
            <a:pPr marL="0"/>
            <a:r>
              <a:rPr lang="en-US" altLang="en-US" dirty="0"/>
              <a:t>What is the extent of the issue?</a:t>
            </a:r>
          </a:p>
          <a:p>
            <a:endParaRPr lang="en-US" dirty="0"/>
          </a:p>
        </p:txBody>
      </p:sp>
      <p:sp>
        <p:nvSpPr>
          <p:cNvPr id="5" name="Title 4">
            <a:extLst>
              <a:ext uri="{FF2B5EF4-FFF2-40B4-BE49-F238E27FC236}">
                <a16:creationId xmlns:a16="http://schemas.microsoft.com/office/drawing/2014/main" id="{A41C113F-26D2-084B-8DDD-905E5E9FCF3C}"/>
              </a:ext>
            </a:extLst>
          </p:cNvPr>
          <p:cNvSpPr>
            <a:spLocks noGrp="1"/>
          </p:cNvSpPr>
          <p:nvPr>
            <p:ph type="title"/>
          </p:nvPr>
        </p:nvSpPr>
        <p:spPr/>
        <p:txBody>
          <a:bodyPr/>
          <a:lstStyle/>
          <a:p>
            <a:r>
              <a:rPr lang="en-US" dirty="0"/>
              <a:t>Assessment Throughout the Life of the Case</a:t>
            </a:r>
          </a:p>
        </p:txBody>
      </p:sp>
      <p:pic>
        <p:nvPicPr>
          <p:cNvPr id="9" name="Picture 8">
            <a:extLst>
              <a:ext uri="{FF2B5EF4-FFF2-40B4-BE49-F238E27FC236}">
                <a16:creationId xmlns:a16="http://schemas.microsoft.com/office/drawing/2014/main" id="{59F06D15-5985-7449-963E-8DD5F4A557D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393" y="1452106"/>
            <a:ext cx="4351517" cy="45815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20231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004D7-9FF8-1A4B-977D-52C558050170}"/>
              </a:ext>
            </a:extLst>
          </p:cNvPr>
          <p:cNvSpPr>
            <a:spLocks noGrp="1"/>
          </p:cNvSpPr>
          <p:nvPr>
            <p:ph idx="1"/>
          </p:nvPr>
        </p:nvSpPr>
        <p:spPr/>
        <p:txBody>
          <a:bodyPr/>
          <a:lstStyle/>
          <a:p>
            <a:pPr marL="0" indent="0">
              <a:buNone/>
            </a:pPr>
            <a:r>
              <a:rPr lang="en-US" altLang="en-US" dirty="0"/>
              <a:t>A referral is not about only handing the parent a list of resources or telling the parent that part of the case plan is to seek treatment. A successful referral includes:</a:t>
            </a:r>
          </a:p>
          <a:p>
            <a:r>
              <a:rPr lang="en-US" altLang="en-US" dirty="0"/>
              <a:t>Explaining the concern to the parent</a:t>
            </a:r>
          </a:p>
          <a:p>
            <a:r>
              <a:rPr lang="en-US" altLang="en-US" dirty="0"/>
              <a:t>Engaging the parent in a conversation about his or her concerns</a:t>
            </a:r>
          </a:p>
          <a:p>
            <a:r>
              <a:rPr lang="en-US" altLang="en-US" dirty="0"/>
              <a:t>Asking the parent about what helped in the past</a:t>
            </a:r>
          </a:p>
          <a:p>
            <a:r>
              <a:rPr lang="en-US" altLang="en-US" dirty="0"/>
              <a:t>Working with the parent to determine the best treatment options, which often begin with a clinical substance use disorder assessment</a:t>
            </a:r>
          </a:p>
        </p:txBody>
      </p:sp>
      <p:sp>
        <p:nvSpPr>
          <p:cNvPr id="2" name="Title 1">
            <a:extLst>
              <a:ext uri="{FF2B5EF4-FFF2-40B4-BE49-F238E27FC236}">
                <a16:creationId xmlns:a16="http://schemas.microsoft.com/office/drawing/2014/main" id="{D85C0F2D-2ADE-894B-A060-2CD6F823A831}"/>
              </a:ext>
            </a:extLst>
          </p:cNvPr>
          <p:cNvSpPr>
            <a:spLocks noGrp="1"/>
          </p:cNvSpPr>
          <p:nvPr>
            <p:ph type="title"/>
          </p:nvPr>
        </p:nvSpPr>
        <p:spPr/>
        <p:txBody>
          <a:bodyPr/>
          <a:lstStyle/>
          <a:p>
            <a:r>
              <a:rPr lang="en-US" altLang="en-US" dirty="0"/>
              <a:t>Preparing Parents for a Referral to Treatment</a:t>
            </a:r>
            <a:endParaRPr lang="en-US" dirty="0"/>
          </a:p>
        </p:txBody>
      </p:sp>
    </p:spTree>
    <p:extLst>
      <p:ext uri="{BB962C8B-B14F-4D97-AF65-F5344CB8AC3E}">
        <p14:creationId xmlns:p14="http://schemas.microsoft.com/office/powerpoint/2010/main" val="385260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199966"/>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2800" kern="1200" dirty="0">
                <a:solidFill>
                  <a:srgbClr val="FFFFFF"/>
                </a:solidFill>
                <a:latin typeface="Arial" panose="020B0604020202020204" pitchFamily="34" charset="0"/>
                <a:cs typeface="Arial" panose="020B0604020202020204" pitchFamily="34" charset="0"/>
              </a:rPr>
              <a:t>Acknowledgment</a:t>
            </a:r>
          </a:p>
        </p:txBody>
      </p:sp>
      <p:pic>
        <p:nvPicPr>
          <p:cNvPr id="7" name="Content Placeholder 6">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6358" y="1756761"/>
            <a:ext cx="6499283" cy="1573035"/>
          </a:xfrm>
          <a:prstGeom prst="rect">
            <a:avLst/>
          </a:prstGeom>
          <a:solidFill>
            <a:srgbClr val="336B90"/>
          </a:solidFill>
        </p:spPr>
      </p:pic>
      <p:sp>
        <p:nvSpPr>
          <p:cNvPr id="8" name="Rectangle 7"/>
          <p:cNvSpPr/>
          <p:nvPr/>
        </p:nvSpPr>
        <p:spPr>
          <a:xfrm>
            <a:off x="554719" y="3886591"/>
            <a:ext cx="10763795" cy="584775"/>
          </a:xfrm>
          <a:prstGeom prst="rect">
            <a:avLst/>
          </a:prstGeom>
        </p:spPr>
        <p:txBody>
          <a:bodyPr wrap="square">
            <a:spAutoFit/>
          </a:bodyPr>
          <a:lstStyle/>
          <a:p>
            <a:pPr algn="ctr">
              <a:lnSpc>
                <a:spcPct val="80000"/>
              </a:lnSpc>
              <a:spcBef>
                <a:spcPct val="20000"/>
              </a:spcBef>
              <a:buClr>
                <a:srgbClr val="CC4757">
                  <a:lumMod val="50000"/>
                </a:srgbClr>
              </a:buClr>
              <a:buSzPct val="85000"/>
              <a:defRPr/>
            </a:pPr>
            <a:r>
              <a:rPr lang="en-US" sz="2000" i="1" dirty="0">
                <a:solidFill>
                  <a:srgbClr val="0F4162"/>
                </a:solidFill>
                <a:latin typeface="Arial" panose="020B0604020202020204" pitchFamily="34" charset="0"/>
                <a:cs typeface="Arial" panose="020B0604020202020204" pitchFamily="34" charset="0"/>
              </a:rPr>
              <a:t>A program of the Substance Abuse and Mental Health Services Administration (SAMHSA) and the Administration for Children and Families (ACF), Children’s Bureau</a:t>
            </a:r>
          </a:p>
        </p:txBody>
      </p:sp>
      <p:pic>
        <p:nvPicPr>
          <p:cNvPr id="11" name="Picture 10" descr="Logo for Substance Abuse and Mental Health Services Administration. "/>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3417483" y="5364524"/>
            <a:ext cx="912035" cy="1086928"/>
          </a:xfrm>
          <a:prstGeom prst="rect">
            <a:avLst/>
          </a:prstGeom>
          <a:noFill/>
          <a:ln>
            <a:noFill/>
          </a:ln>
        </p:spPr>
      </p:pic>
      <p:sp>
        <p:nvSpPr>
          <p:cNvPr id="12" name="Rectangle 11"/>
          <p:cNvSpPr/>
          <p:nvPr/>
        </p:nvSpPr>
        <p:spPr>
          <a:xfrm>
            <a:off x="5525588" y="5677155"/>
            <a:ext cx="6227987" cy="461665"/>
          </a:xfrm>
          <a:prstGeom prst="rect">
            <a:avLst/>
          </a:prstGeom>
        </p:spPr>
        <p:txBody>
          <a:bodyPr wrap="square">
            <a:spAutoFit/>
          </a:bodyPr>
          <a:lstStyle/>
          <a:p>
            <a:pPr algn="ctr"/>
            <a:r>
              <a:rPr lang="en-US" sz="2400" b="1" dirty="0">
                <a:solidFill>
                  <a:srgbClr val="336B90"/>
                </a:solidFill>
                <a:latin typeface="Arial Narrow" panose="020B0606020202030204" pitchFamily="34" charset="0"/>
              </a:rPr>
              <a:t>www.ncsacw.samhsa.gov | ncsacw@cffutures.org</a:t>
            </a:r>
          </a:p>
        </p:txBody>
      </p:sp>
      <p:pic>
        <p:nvPicPr>
          <p:cNvPr id="2" name="Picture 1" descr="Logo for Substance Abuse and Mental Health Services Administratio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13" y="5284093"/>
            <a:ext cx="2986088" cy="1247789"/>
          </a:xfrm>
          <a:prstGeom prst="rect">
            <a:avLst/>
          </a:prstGeom>
        </p:spPr>
      </p:pic>
    </p:spTree>
    <p:extLst>
      <p:ext uri="{BB962C8B-B14F-4D97-AF65-F5344CB8AC3E}">
        <p14:creationId xmlns:p14="http://schemas.microsoft.com/office/powerpoint/2010/main" val="207187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20BBA-C776-1B4C-80FB-52B02C1245EC}"/>
              </a:ext>
            </a:extLst>
          </p:cNvPr>
          <p:cNvSpPr>
            <a:spLocks noGrp="1"/>
          </p:cNvSpPr>
          <p:nvPr>
            <p:ph idx="1"/>
          </p:nvPr>
        </p:nvSpPr>
        <p:spPr/>
        <p:txBody>
          <a:bodyPr/>
          <a:lstStyle/>
          <a:p>
            <a:r>
              <a:rPr lang="en-US" altLang="en-US" dirty="0"/>
              <a:t>Provide recommendations and contact information </a:t>
            </a:r>
          </a:p>
          <a:p>
            <a:r>
              <a:rPr lang="en-US" altLang="en-US" dirty="0"/>
              <a:t>Assist with referrals and setting up the initial appointment</a:t>
            </a:r>
          </a:p>
          <a:p>
            <a:r>
              <a:rPr lang="en-US" altLang="en-US" dirty="0"/>
              <a:t>Convey information so parents know what to expect </a:t>
            </a:r>
          </a:p>
          <a:p>
            <a:r>
              <a:rPr lang="en-US" altLang="en-US" dirty="0"/>
              <a:t>Help the parent overcome any challenges or barriers to making the appointment</a:t>
            </a:r>
          </a:p>
          <a:p>
            <a:endParaRPr lang="en-US" dirty="0"/>
          </a:p>
        </p:txBody>
      </p:sp>
      <p:sp>
        <p:nvSpPr>
          <p:cNvPr id="2" name="Title 1">
            <a:extLst>
              <a:ext uri="{FF2B5EF4-FFF2-40B4-BE49-F238E27FC236}">
                <a16:creationId xmlns:a16="http://schemas.microsoft.com/office/drawing/2014/main" id="{A9048A01-010F-5246-A404-DF424672317F}"/>
              </a:ext>
            </a:extLst>
          </p:cNvPr>
          <p:cNvSpPr>
            <a:spLocks noGrp="1"/>
          </p:cNvSpPr>
          <p:nvPr>
            <p:ph type="title"/>
          </p:nvPr>
        </p:nvSpPr>
        <p:spPr/>
        <p:txBody>
          <a:bodyPr/>
          <a:lstStyle/>
          <a:p>
            <a:r>
              <a:rPr lang="en-US" altLang="en-US" dirty="0"/>
              <a:t>Help Parents Prepare: Referrals and Expectations</a:t>
            </a:r>
            <a:endParaRPr lang="en-US" dirty="0"/>
          </a:p>
        </p:txBody>
      </p:sp>
    </p:spTree>
    <p:extLst>
      <p:ext uri="{BB962C8B-B14F-4D97-AF65-F5344CB8AC3E}">
        <p14:creationId xmlns:p14="http://schemas.microsoft.com/office/powerpoint/2010/main" val="256259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95B0-7718-3A42-8BBF-9BA89499CA0E}"/>
              </a:ext>
            </a:extLst>
          </p:cNvPr>
          <p:cNvSpPr>
            <a:spLocks noGrp="1"/>
          </p:cNvSpPr>
          <p:nvPr>
            <p:ph type="title"/>
          </p:nvPr>
        </p:nvSpPr>
        <p:spPr/>
        <p:txBody>
          <a:bodyPr/>
          <a:lstStyle/>
          <a:p>
            <a:r>
              <a:rPr lang="en-US" altLang="en-US" dirty="0"/>
              <a:t>Help Parents Prepare: Know the Resources</a:t>
            </a:r>
            <a:endParaRPr lang="en-US" dirty="0"/>
          </a:p>
        </p:txBody>
      </p:sp>
      <p:sp>
        <p:nvSpPr>
          <p:cNvPr id="4" name="Content Placeholder 3">
            <a:extLst>
              <a:ext uri="{FF2B5EF4-FFF2-40B4-BE49-F238E27FC236}">
                <a16:creationId xmlns:a16="http://schemas.microsoft.com/office/drawing/2014/main" id="{18B40213-12F7-474E-97B7-7A606B7D411A}"/>
              </a:ext>
            </a:extLst>
          </p:cNvPr>
          <p:cNvSpPr>
            <a:spLocks noGrp="1"/>
          </p:cNvSpPr>
          <p:nvPr>
            <p:ph idx="1"/>
          </p:nvPr>
        </p:nvSpPr>
        <p:spPr/>
        <p:txBody>
          <a:bodyPr/>
          <a:lstStyle/>
          <a:p>
            <a:pPr>
              <a:buFontTx/>
              <a:buChar char="•"/>
            </a:pPr>
            <a:r>
              <a:rPr lang="en-US" altLang="en-US" dirty="0"/>
              <a:t>Treatment resources available in your community</a:t>
            </a:r>
          </a:p>
          <a:p>
            <a:pPr>
              <a:buFontTx/>
              <a:buChar char="•"/>
            </a:pPr>
            <a:r>
              <a:rPr lang="en-US" altLang="en-US" dirty="0"/>
              <a:t>Characteristics of local treatment programs</a:t>
            </a:r>
          </a:p>
          <a:p>
            <a:pPr>
              <a:buFontTx/>
              <a:buChar char="•"/>
            </a:pPr>
            <a:r>
              <a:rPr lang="en-US" altLang="en-US" dirty="0"/>
              <a:t>Services that the programs provide</a:t>
            </a:r>
          </a:p>
          <a:p>
            <a:pPr>
              <a:buFontTx/>
              <a:buChar char="•"/>
            </a:pPr>
            <a:r>
              <a:rPr lang="en-US" altLang="en-US" dirty="0"/>
              <a:t>Requirements, expectations, and conditions for participating in treatment</a:t>
            </a:r>
          </a:p>
          <a:p>
            <a:pPr>
              <a:buFontTx/>
              <a:buChar char="•"/>
            </a:pPr>
            <a:r>
              <a:rPr lang="en-US" altLang="en-US" dirty="0"/>
              <a:t>Importance of family-centered treatment</a:t>
            </a:r>
          </a:p>
          <a:p>
            <a:endParaRPr lang="en-US" dirty="0"/>
          </a:p>
        </p:txBody>
      </p:sp>
    </p:spTree>
    <p:extLst>
      <p:ext uri="{BB962C8B-B14F-4D97-AF65-F5344CB8AC3E}">
        <p14:creationId xmlns:p14="http://schemas.microsoft.com/office/powerpoint/2010/main" val="407839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1F3610-D618-874A-8102-ECF22CF28063}"/>
              </a:ext>
            </a:extLst>
          </p:cNvPr>
          <p:cNvSpPr>
            <a:spLocks noGrp="1"/>
          </p:cNvSpPr>
          <p:nvPr>
            <p:ph idx="1"/>
          </p:nvPr>
        </p:nvSpPr>
        <p:spPr/>
        <p:txBody>
          <a:bodyPr/>
          <a:lstStyle/>
          <a:p>
            <a:pPr>
              <a:defRPr/>
            </a:pPr>
            <a:r>
              <a:rPr lang="en-US" dirty="0"/>
              <a:t>Learn about each other’s agency</a:t>
            </a:r>
          </a:p>
          <a:p>
            <a:pPr>
              <a:defRPr/>
            </a:pPr>
            <a:r>
              <a:rPr lang="en-US" dirty="0"/>
              <a:t>Share information regarding jointly served children, adults, and families</a:t>
            </a:r>
          </a:p>
          <a:p>
            <a:pPr>
              <a:defRPr/>
            </a:pPr>
            <a:r>
              <a:rPr lang="en-US" dirty="0"/>
              <a:t>Understand requirements for:</a:t>
            </a:r>
          </a:p>
          <a:p>
            <a:pPr lvl="1">
              <a:defRPr/>
            </a:pPr>
            <a:r>
              <a:rPr lang="en-US" dirty="0"/>
              <a:t> 42 Code of Federal Regulations (CFR) Part 2</a:t>
            </a:r>
          </a:p>
          <a:p>
            <a:pPr lvl="1">
              <a:defRPr/>
            </a:pPr>
            <a:r>
              <a:rPr lang="en-US" dirty="0"/>
              <a:t> Health Insurance Portability and Accountability Act (HIPAA)</a:t>
            </a:r>
          </a:p>
          <a:p>
            <a:pPr lvl="1">
              <a:defRPr/>
            </a:pPr>
            <a:r>
              <a:rPr lang="en-US" dirty="0"/>
              <a:t> Informed consent</a:t>
            </a:r>
          </a:p>
          <a:p>
            <a:endParaRPr lang="en-US" dirty="0"/>
          </a:p>
        </p:txBody>
      </p:sp>
      <p:sp>
        <p:nvSpPr>
          <p:cNvPr id="4" name="Title 3">
            <a:extLst>
              <a:ext uri="{FF2B5EF4-FFF2-40B4-BE49-F238E27FC236}">
                <a16:creationId xmlns:a16="http://schemas.microsoft.com/office/drawing/2014/main" id="{0B48C83D-89A0-014D-8EFA-573C0459C30F}"/>
              </a:ext>
            </a:extLst>
          </p:cNvPr>
          <p:cNvSpPr>
            <a:spLocks noGrp="1"/>
          </p:cNvSpPr>
          <p:nvPr>
            <p:ph type="title"/>
          </p:nvPr>
        </p:nvSpPr>
        <p:spPr/>
        <p:txBody>
          <a:bodyPr/>
          <a:lstStyle/>
          <a:p>
            <a:r>
              <a:rPr lang="en-US" altLang="en-US" dirty="0"/>
              <a:t>Partnerships With Treatment Professionals</a:t>
            </a:r>
            <a:endParaRPr lang="en-US" dirty="0"/>
          </a:p>
        </p:txBody>
      </p:sp>
    </p:spTree>
    <p:extLst>
      <p:ext uri="{BB962C8B-B14F-4D97-AF65-F5344CB8AC3E}">
        <p14:creationId xmlns:p14="http://schemas.microsoft.com/office/powerpoint/2010/main" val="317748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D0940-ACFA-404F-B7F4-808AD0BEE9FA}"/>
              </a:ext>
            </a:extLst>
          </p:cNvPr>
          <p:cNvSpPr>
            <a:spLocks noGrp="1"/>
          </p:cNvSpPr>
          <p:nvPr>
            <p:ph type="title"/>
          </p:nvPr>
        </p:nvSpPr>
        <p:spPr/>
        <p:txBody>
          <a:bodyPr/>
          <a:lstStyle/>
          <a:p>
            <a:r>
              <a:rPr lang="en-US" dirty="0"/>
              <a:t>Assessment Throughout the Life of the Case</a:t>
            </a:r>
          </a:p>
        </p:txBody>
      </p:sp>
      <p:sp>
        <p:nvSpPr>
          <p:cNvPr id="6" name="Content Placeholder 5">
            <a:extLst>
              <a:ext uri="{FF2B5EF4-FFF2-40B4-BE49-F238E27FC236}">
                <a16:creationId xmlns:a16="http://schemas.microsoft.com/office/drawing/2014/main" id="{BEB2EBB1-E7F5-3840-8E7A-FDBF31453A92}"/>
              </a:ext>
            </a:extLst>
          </p:cNvPr>
          <p:cNvSpPr>
            <a:spLocks noGrp="1"/>
          </p:cNvSpPr>
          <p:nvPr>
            <p:ph idx="1"/>
          </p:nvPr>
        </p:nvSpPr>
        <p:spPr>
          <a:xfrm>
            <a:off x="368968" y="1379621"/>
            <a:ext cx="7119852" cy="5368420"/>
          </a:xfrm>
        </p:spPr>
        <p:txBody>
          <a:bodyPr>
            <a:normAutofit fontScale="92500" lnSpcReduction="10000"/>
          </a:bodyPr>
          <a:lstStyle/>
          <a:p>
            <a:pPr marL="0" indent="0">
              <a:lnSpc>
                <a:spcPct val="105000"/>
              </a:lnSpc>
              <a:buNone/>
            </a:pPr>
            <a:r>
              <a:rPr lang="en-US" altLang="en-US" dirty="0">
                <a:solidFill>
                  <a:prstClr val="black"/>
                </a:solidFill>
              </a:rPr>
              <a:t>Assessment happens along a continuum to determine:</a:t>
            </a:r>
          </a:p>
          <a:p>
            <a:pPr>
              <a:lnSpc>
                <a:spcPct val="105000"/>
              </a:lnSpc>
              <a:spcBef>
                <a:spcPts val="300"/>
              </a:spcBef>
              <a:spcAft>
                <a:spcPts val="300"/>
              </a:spcAft>
              <a:buNone/>
            </a:pPr>
            <a:r>
              <a:rPr lang="en-US" altLang="en-US" b="1" dirty="0">
                <a:solidFill>
                  <a:prstClr val="black"/>
                </a:solidFill>
              </a:rPr>
              <a:t>Presence and Immediacy</a:t>
            </a:r>
          </a:p>
          <a:p>
            <a:pPr>
              <a:lnSpc>
                <a:spcPct val="105000"/>
              </a:lnSpc>
              <a:spcBef>
                <a:spcPts val="300"/>
              </a:spcBef>
              <a:spcAft>
                <a:spcPts val="300"/>
              </a:spcAft>
            </a:pPr>
            <a:r>
              <a:rPr lang="en-US" altLang="en-US" dirty="0">
                <a:solidFill>
                  <a:prstClr val="black"/>
                </a:solidFill>
              </a:rPr>
              <a:t>Is there a concern regarding a parent’s use of drugs </a:t>
            </a:r>
            <a:br>
              <a:rPr lang="en-US" altLang="en-US" dirty="0">
                <a:solidFill>
                  <a:prstClr val="black"/>
                </a:solidFill>
              </a:rPr>
            </a:br>
            <a:r>
              <a:rPr lang="en-US" altLang="en-US" dirty="0">
                <a:solidFill>
                  <a:prstClr val="black"/>
                </a:solidFill>
              </a:rPr>
              <a:t>or alcohol?</a:t>
            </a:r>
          </a:p>
          <a:p>
            <a:pPr>
              <a:lnSpc>
                <a:spcPct val="105000"/>
              </a:lnSpc>
              <a:spcBef>
                <a:spcPts val="300"/>
              </a:spcBef>
              <a:spcAft>
                <a:spcPts val="300"/>
              </a:spcAft>
            </a:pPr>
            <a:r>
              <a:rPr lang="en-US" altLang="en-US" dirty="0">
                <a:solidFill>
                  <a:prstClr val="black"/>
                </a:solidFill>
              </a:rPr>
              <a:t>Does this present a safety issue to the child?</a:t>
            </a:r>
            <a:endParaRPr lang="en-US" altLang="en-US" b="1" dirty="0">
              <a:solidFill>
                <a:prstClr val="black"/>
              </a:solidFill>
            </a:endParaRPr>
          </a:p>
          <a:p>
            <a:pPr marL="0" indent="0">
              <a:lnSpc>
                <a:spcPct val="105000"/>
              </a:lnSpc>
              <a:spcBef>
                <a:spcPts val="900"/>
              </a:spcBef>
              <a:spcAft>
                <a:spcPts val="300"/>
              </a:spcAft>
              <a:buNone/>
            </a:pPr>
            <a:r>
              <a:rPr lang="en-US" altLang="en-US" b="1" dirty="0">
                <a:solidFill>
                  <a:prstClr val="black"/>
                </a:solidFill>
              </a:rPr>
              <a:t>Nature and Extent</a:t>
            </a:r>
          </a:p>
          <a:p>
            <a:pPr marL="0">
              <a:lnSpc>
                <a:spcPct val="105000"/>
              </a:lnSpc>
              <a:spcBef>
                <a:spcPts val="300"/>
              </a:spcBef>
              <a:spcAft>
                <a:spcPts val="300"/>
              </a:spcAft>
            </a:pPr>
            <a:r>
              <a:rPr lang="en-US" altLang="en-US" dirty="0">
                <a:solidFill>
                  <a:prstClr val="black"/>
                </a:solidFill>
              </a:rPr>
              <a:t>What is the nature of the issue?</a:t>
            </a:r>
          </a:p>
          <a:p>
            <a:pPr marL="0">
              <a:lnSpc>
                <a:spcPct val="105000"/>
              </a:lnSpc>
              <a:spcBef>
                <a:spcPts val="300"/>
              </a:spcBef>
              <a:spcAft>
                <a:spcPts val="300"/>
              </a:spcAft>
            </a:pPr>
            <a:r>
              <a:rPr lang="en-US" altLang="en-US" dirty="0">
                <a:solidFill>
                  <a:prstClr val="black"/>
                </a:solidFill>
              </a:rPr>
              <a:t>What is the extent of the issue?</a:t>
            </a:r>
          </a:p>
          <a:p>
            <a:pPr marL="0" indent="0">
              <a:lnSpc>
                <a:spcPct val="105000"/>
              </a:lnSpc>
              <a:spcBef>
                <a:spcPts val="900"/>
              </a:spcBef>
              <a:spcAft>
                <a:spcPts val="300"/>
              </a:spcAft>
              <a:buClr>
                <a:srgbClr val="0000FF"/>
              </a:buClr>
              <a:buNone/>
            </a:pPr>
            <a:r>
              <a:rPr lang="en-US" altLang="en-US" b="1" dirty="0">
                <a:solidFill>
                  <a:prstClr val="black"/>
                </a:solidFill>
              </a:rPr>
              <a:t>Developing &amp; Monitoring Change, Transitions &amp; </a:t>
            </a:r>
            <a:br>
              <a:rPr lang="en-US" altLang="en-US" b="1" dirty="0">
                <a:solidFill>
                  <a:prstClr val="black"/>
                </a:solidFill>
              </a:rPr>
            </a:br>
            <a:r>
              <a:rPr lang="en-US" altLang="en-US" b="1" dirty="0">
                <a:solidFill>
                  <a:prstClr val="black"/>
                </a:solidFill>
              </a:rPr>
              <a:t>Outcomes of Treatment and Case Plans</a:t>
            </a:r>
          </a:p>
          <a:p>
            <a:pPr marL="0">
              <a:lnSpc>
                <a:spcPct val="105000"/>
              </a:lnSpc>
              <a:spcBef>
                <a:spcPts val="300"/>
              </a:spcBef>
              <a:spcAft>
                <a:spcPts val="300"/>
              </a:spcAft>
              <a:buClr>
                <a:prstClr val="black"/>
              </a:buClr>
            </a:pPr>
            <a:r>
              <a:rPr lang="en-US" altLang="en-US" dirty="0">
                <a:solidFill>
                  <a:prstClr val="black"/>
                </a:solidFill>
              </a:rPr>
              <a:t>What is the response to the issue?</a:t>
            </a:r>
          </a:p>
          <a:p>
            <a:pPr marL="0">
              <a:lnSpc>
                <a:spcPct val="105000"/>
              </a:lnSpc>
              <a:spcBef>
                <a:spcPts val="300"/>
              </a:spcBef>
              <a:spcAft>
                <a:spcPts val="300"/>
              </a:spcAft>
              <a:buClr>
                <a:prstClr val="black"/>
              </a:buClr>
            </a:pPr>
            <a:r>
              <a:rPr lang="en-US" altLang="en-US" dirty="0">
                <a:solidFill>
                  <a:prstClr val="black"/>
                </a:solidFill>
              </a:rPr>
              <a:t>Are there noticeable changes in the issue?</a:t>
            </a:r>
          </a:p>
          <a:p>
            <a:pPr marL="0">
              <a:lnSpc>
                <a:spcPct val="105000"/>
              </a:lnSpc>
              <a:spcBef>
                <a:spcPts val="300"/>
              </a:spcBef>
              <a:spcAft>
                <a:spcPts val="300"/>
              </a:spcAft>
              <a:buClr>
                <a:prstClr val="black"/>
              </a:buClr>
            </a:pPr>
            <a:r>
              <a:rPr lang="en-US" altLang="en-US" dirty="0">
                <a:solidFill>
                  <a:prstClr val="black"/>
                </a:solidFill>
              </a:rPr>
              <a:t>Is the family ready for transition?</a:t>
            </a:r>
          </a:p>
          <a:p>
            <a:pPr marL="0">
              <a:lnSpc>
                <a:spcPct val="105000"/>
              </a:lnSpc>
              <a:spcBef>
                <a:spcPts val="300"/>
              </a:spcBef>
              <a:spcAft>
                <a:spcPts val="300"/>
              </a:spcAft>
              <a:buClr>
                <a:prstClr val="black"/>
              </a:buClr>
            </a:pPr>
            <a:r>
              <a:rPr lang="en-US" altLang="en-US" dirty="0">
                <a:solidFill>
                  <a:prstClr val="black"/>
                </a:solidFill>
              </a:rPr>
              <a:t>Did the interventions work?</a:t>
            </a:r>
          </a:p>
          <a:p>
            <a:endParaRPr lang="en-US" dirty="0"/>
          </a:p>
        </p:txBody>
      </p:sp>
      <p:pic>
        <p:nvPicPr>
          <p:cNvPr id="7" name="Picture 6">
            <a:extLst>
              <a:ext uri="{FF2B5EF4-FFF2-40B4-BE49-F238E27FC236}">
                <a16:creationId xmlns:a16="http://schemas.microsoft.com/office/drawing/2014/main" id="{9CD4A02A-DA5E-E34A-97FE-D15A5144A08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793" y="1452106"/>
            <a:ext cx="4351517" cy="45815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575451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DBA84-01F7-0E44-BC76-3446D6C1D95A}"/>
              </a:ext>
            </a:extLst>
          </p:cNvPr>
          <p:cNvSpPr>
            <a:spLocks noGrp="1"/>
          </p:cNvSpPr>
          <p:nvPr>
            <p:ph idx="1"/>
          </p:nvPr>
        </p:nvSpPr>
        <p:spPr/>
        <p:txBody>
          <a:bodyPr/>
          <a:lstStyle/>
          <a:p>
            <a:r>
              <a:rPr lang="en-US" altLang="en-US" dirty="0"/>
              <a:t>Identify and address the safety needs of the child</a:t>
            </a:r>
          </a:p>
          <a:p>
            <a:r>
              <a:rPr lang="en-US" altLang="en-US" dirty="0"/>
              <a:t>Establish a plan that will support parents with a substance use disorder to get treatment</a:t>
            </a:r>
          </a:p>
          <a:p>
            <a:r>
              <a:rPr lang="en-US" altLang="en-US" dirty="0"/>
              <a:t>Help parents find an appropriate treatment professional</a:t>
            </a:r>
          </a:p>
          <a:p>
            <a:r>
              <a:rPr lang="en-US" altLang="en-US" dirty="0"/>
              <a:t>Address other identified needs of the child or parent</a:t>
            </a:r>
          </a:p>
          <a:p>
            <a:endParaRPr lang="en-US" dirty="0"/>
          </a:p>
        </p:txBody>
      </p:sp>
      <p:sp>
        <p:nvSpPr>
          <p:cNvPr id="2" name="Title 1">
            <a:extLst>
              <a:ext uri="{FF2B5EF4-FFF2-40B4-BE49-F238E27FC236}">
                <a16:creationId xmlns:a16="http://schemas.microsoft.com/office/drawing/2014/main" id="{CAE5BB47-DF9E-D943-88FD-FE132B4B6F3C}"/>
              </a:ext>
            </a:extLst>
          </p:cNvPr>
          <p:cNvSpPr>
            <a:spLocks noGrp="1"/>
          </p:cNvSpPr>
          <p:nvPr>
            <p:ph type="title"/>
          </p:nvPr>
        </p:nvSpPr>
        <p:spPr/>
        <p:txBody>
          <a:bodyPr/>
          <a:lstStyle/>
          <a:p>
            <a:r>
              <a:rPr lang="en-US" altLang="en-US" dirty="0"/>
              <a:t>Case Planning for Families Affected</a:t>
            </a:r>
            <a:br>
              <a:rPr lang="en-US" altLang="en-US" dirty="0"/>
            </a:br>
            <a:r>
              <a:rPr lang="en-US" altLang="en-US" dirty="0"/>
              <a:t> by a Substance Use Disorder</a:t>
            </a:r>
            <a:endParaRPr lang="en-US" dirty="0"/>
          </a:p>
        </p:txBody>
      </p:sp>
    </p:spTree>
    <p:extLst>
      <p:ext uri="{BB962C8B-B14F-4D97-AF65-F5344CB8AC3E}">
        <p14:creationId xmlns:p14="http://schemas.microsoft.com/office/powerpoint/2010/main" val="42570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5183B5-0F8B-FA41-B417-47D3CA06F161}"/>
              </a:ext>
            </a:extLst>
          </p:cNvPr>
          <p:cNvSpPr>
            <a:spLocks noGrp="1"/>
          </p:cNvSpPr>
          <p:nvPr>
            <p:ph idx="1"/>
          </p:nvPr>
        </p:nvSpPr>
        <p:spPr/>
        <p:txBody>
          <a:bodyPr>
            <a:normAutofit/>
          </a:bodyPr>
          <a:lstStyle/>
          <a:p>
            <a:pPr marL="285750" indent="-285750"/>
            <a:r>
              <a:rPr lang="en-US" altLang="en-US" dirty="0"/>
              <a:t>Strengths and needs</a:t>
            </a:r>
          </a:p>
          <a:p>
            <a:pPr marL="285750" indent="-285750"/>
            <a:r>
              <a:rPr lang="en-US" altLang="en-US" dirty="0"/>
              <a:t>Goals and objectives </a:t>
            </a:r>
          </a:p>
          <a:p>
            <a:pPr marL="285750" indent="-285750"/>
            <a:r>
              <a:rPr lang="en-US" altLang="en-US" dirty="0"/>
              <a:t>Services and supports</a:t>
            </a:r>
          </a:p>
          <a:p>
            <a:pPr marL="285750" indent="-285750">
              <a:lnSpc>
                <a:spcPct val="110000"/>
              </a:lnSpc>
            </a:pPr>
            <a:r>
              <a:rPr lang="en-US" altLang="en-US" dirty="0"/>
              <a:t>Achievement dates</a:t>
            </a:r>
          </a:p>
          <a:p>
            <a:pPr marL="285750" indent="-285750">
              <a:lnSpc>
                <a:spcPct val="110000"/>
              </a:lnSpc>
            </a:pPr>
            <a:r>
              <a:rPr lang="en-US" altLang="en-US" dirty="0"/>
              <a:t>Persons responsible </a:t>
            </a:r>
          </a:p>
          <a:p>
            <a:pPr marL="285750" indent="-285750">
              <a:lnSpc>
                <a:spcPct val="110000"/>
              </a:lnSpc>
            </a:pPr>
            <a:r>
              <a:rPr lang="en-US" altLang="en-US" dirty="0"/>
              <a:t>Success indicators</a:t>
            </a:r>
            <a:endParaRPr lang="en-US" dirty="0"/>
          </a:p>
        </p:txBody>
      </p:sp>
      <p:sp>
        <p:nvSpPr>
          <p:cNvPr id="2" name="Title 1">
            <a:extLst>
              <a:ext uri="{FF2B5EF4-FFF2-40B4-BE49-F238E27FC236}">
                <a16:creationId xmlns:a16="http://schemas.microsoft.com/office/drawing/2014/main" id="{C2849A55-28BE-1E42-B044-EA8F445CA7CF}"/>
              </a:ext>
            </a:extLst>
          </p:cNvPr>
          <p:cNvSpPr>
            <a:spLocks noGrp="1"/>
          </p:cNvSpPr>
          <p:nvPr>
            <p:ph type="title"/>
          </p:nvPr>
        </p:nvSpPr>
        <p:spPr/>
        <p:txBody>
          <a:bodyPr/>
          <a:lstStyle/>
          <a:p>
            <a:r>
              <a:rPr lang="en-US" altLang="en-US" dirty="0"/>
              <a:t>What Goes Into a Case Plan</a:t>
            </a:r>
            <a:endParaRPr lang="en-US" dirty="0"/>
          </a:p>
        </p:txBody>
      </p:sp>
    </p:spTree>
    <p:extLst>
      <p:ext uri="{BB962C8B-B14F-4D97-AF65-F5344CB8AC3E}">
        <p14:creationId xmlns:p14="http://schemas.microsoft.com/office/powerpoint/2010/main" val="119375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B5C1B8-1413-D041-AB79-7477E282D590}"/>
              </a:ext>
            </a:extLst>
          </p:cNvPr>
          <p:cNvSpPr>
            <a:spLocks noGrp="1"/>
          </p:cNvSpPr>
          <p:nvPr>
            <p:ph idx="1"/>
          </p:nvPr>
        </p:nvSpPr>
        <p:spPr/>
        <p:txBody>
          <a:bodyPr/>
          <a:lstStyle/>
          <a:p>
            <a:r>
              <a:rPr lang="en-US" altLang="en-US" dirty="0"/>
              <a:t>Culture lives at the family level but also exists in individuals and organizations</a:t>
            </a:r>
          </a:p>
          <a:p>
            <a:r>
              <a:rPr lang="en-US" altLang="en-US" dirty="0"/>
              <a:t>Culture includes </a:t>
            </a:r>
            <a:r>
              <a:rPr lang="en-US" altLang="en-US" b="1" i="1" dirty="0"/>
              <a:t>beliefs</a:t>
            </a:r>
            <a:r>
              <a:rPr lang="en-US" altLang="en-US" i="1" dirty="0"/>
              <a:t>, </a:t>
            </a:r>
            <a:r>
              <a:rPr lang="en-US" altLang="en-US" b="1" i="1" dirty="0"/>
              <a:t>traditions,</a:t>
            </a:r>
            <a:r>
              <a:rPr lang="en-US" altLang="en-US" i="1" dirty="0"/>
              <a:t> </a:t>
            </a:r>
            <a:r>
              <a:rPr lang="en-US" altLang="en-US" dirty="0"/>
              <a:t>and</a:t>
            </a:r>
            <a:r>
              <a:rPr lang="en-US" altLang="en-US" i="1" dirty="0"/>
              <a:t> </a:t>
            </a:r>
            <a:r>
              <a:rPr lang="en-US" altLang="en-US" b="1" i="1" dirty="0"/>
              <a:t>values</a:t>
            </a:r>
            <a:endParaRPr lang="en-US" altLang="en-US" i="1" dirty="0"/>
          </a:p>
          <a:p>
            <a:r>
              <a:rPr lang="en-US" altLang="en-US" b="1" i="1" dirty="0"/>
              <a:t>Beliefs</a:t>
            </a:r>
            <a:r>
              <a:rPr lang="en-US" altLang="en-US" i="1" dirty="0"/>
              <a:t>, </a:t>
            </a:r>
            <a:r>
              <a:rPr lang="en-US" altLang="en-US" b="1" i="1" dirty="0"/>
              <a:t>traditions,</a:t>
            </a:r>
            <a:r>
              <a:rPr lang="en-US" altLang="en-US" dirty="0"/>
              <a:t> and </a:t>
            </a:r>
            <a:r>
              <a:rPr lang="en-US" altLang="en-US" b="1" i="1" dirty="0"/>
              <a:t>values</a:t>
            </a:r>
            <a:r>
              <a:rPr lang="en-US" altLang="en-US" b="1" dirty="0"/>
              <a:t> </a:t>
            </a:r>
            <a:r>
              <a:rPr lang="en-US" altLang="en-US" dirty="0"/>
              <a:t>must be the platform on which solutions are built</a:t>
            </a:r>
          </a:p>
          <a:p>
            <a:endParaRPr lang="en-US" dirty="0"/>
          </a:p>
        </p:txBody>
      </p:sp>
      <p:sp>
        <p:nvSpPr>
          <p:cNvPr id="2" name="Title 1">
            <a:extLst>
              <a:ext uri="{FF2B5EF4-FFF2-40B4-BE49-F238E27FC236}">
                <a16:creationId xmlns:a16="http://schemas.microsoft.com/office/drawing/2014/main" id="{0099128B-EFA5-214F-8EEB-0F6019AA9BB7}"/>
              </a:ext>
            </a:extLst>
          </p:cNvPr>
          <p:cNvSpPr>
            <a:spLocks noGrp="1"/>
          </p:cNvSpPr>
          <p:nvPr>
            <p:ph type="title"/>
          </p:nvPr>
        </p:nvSpPr>
        <p:spPr/>
        <p:txBody>
          <a:bodyPr/>
          <a:lstStyle/>
          <a:p>
            <a:r>
              <a:rPr lang="en-US" altLang="en-US" dirty="0"/>
              <a:t>Culturally Competent Case Planning</a:t>
            </a:r>
            <a:endParaRPr lang="en-US" dirty="0"/>
          </a:p>
        </p:txBody>
      </p:sp>
    </p:spTree>
    <p:extLst>
      <p:ext uri="{BB962C8B-B14F-4D97-AF65-F5344CB8AC3E}">
        <p14:creationId xmlns:p14="http://schemas.microsoft.com/office/powerpoint/2010/main" val="178049577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68968" y="1379620"/>
            <a:ext cx="11470106" cy="5478380"/>
          </a:xfrm>
        </p:spPr>
        <p:txBody>
          <a:bodyPr>
            <a:normAutofit/>
          </a:bodyPr>
          <a:lstStyle/>
          <a:p>
            <a:pPr marL="0" indent="0">
              <a:spcBef>
                <a:spcPts val="600"/>
              </a:spcBef>
              <a:spcAft>
                <a:spcPts val="600"/>
              </a:spcAft>
              <a:buNone/>
            </a:pPr>
            <a:r>
              <a:rPr lang="en-US" altLang="en-US" b="1" dirty="0">
                <a:latin typeface="Arial" panose="020B0604020202020204" pitchFamily="34" charset="0"/>
                <a:cs typeface="Arial" panose="020B0604020202020204" pitchFamily="34" charset="0"/>
              </a:rPr>
              <a:t>In-Home Services:</a:t>
            </a:r>
          </a:p>
          <a:p>
            <a:pPr>
              <a:spcBef>
                <a:spcPts val="400"/>
              </a:spcBef>
              <a:spcAft>
                <a:spcPts val="400"/>
              </a:spcAft>
            </a:pPr>
            <a:r>
              <a:rPr lang="en-US" altLang="en-US" dirty="0">
                <a:latin typeface="Arial" panose="020B0604020202020204" pitchFamily="34" charset="0"/>
                <a:cs typeface="Arial" panose="020B0604020202020204" pitchFamily="34" charset="0"/>
              </a:rPr>
              <a:t>Provide opportunities to improve parenting skills and interactions with children</a:t>
            </a:r>
          </a:p>
          <a:p>
            <a:pPr>
              <a:spcBef>
                <a:spcPts val="400"/>
              </a:spcBef>
              <a:spcAft>
                <a:spcPts val="400"/>
              </a:spcAft>
            </a:pPr>
            <a:r>
              <a:rPr lang="en-US" altLang="en-US" dirty="0">
                <a:latin typeface="Arial" panose="020B0604020202020204" pitchFamily="34" charset="0"/>
                <a:cs typeface="Arial" panose="020B0604020202020204" pitchFamily="34" charset="0"/>
              </a:rPr>
              <a:t>Help set up a household with stability and continuity for the children</a:t>
            </a:r>
          </a:p>
          <a:p>
            <a:pPr>
              <a:spcBef>
                <a:spcPts val="400"/>
              </a:spcBef>
              <a:spcAft>
                <a:spcPts val="400"/>
              </a:spcAft>
            </a:pPr>
            <a:r>
              <a:rPr lang="en-US" altLang="en-US" dirty="0">
                <a:latin typeface="Arial" panose="020B0604020202020204" pitchFamily="34" charset="0"/>
                <a:cs typeface="Arial" panose="020B0604020202020204" pitchFamily="34" charset="0"/>
              </a:rPr>
              <a:t>Develop safety plans for children whose parents may become unavailable to them</a:t>
            </a:r>
          </a:p>
          <a:p>
            <a:pPr>
              <a:spcBef>
                <a:spcPts val="400"/>
              </a:spcBef>
              <a:spcAft>
                <a:spcPts val="1000"/>
              </a:spcAft>
            </a:pPr>
            <a:r>
              <a:rPr lang="en-US" altLang="en-US" dirty="0">
                <a:latin typeface="Arial" panose="020B0604020202020204" pitchFamily="34" charset="0"/>
                <a:cs typeface="Arial" panose="020B0604020202020204" pitchFamily="34" charset="0"/>
              </a:rPr>
              <a:t>Establish a support network in the community, including connecting families to peer support services</a:t>
            </a:r>
          </a:p>
          <a:p>
            <a:pPr marL="0" indent="0">
              <a:spcBef>
                <a:spcPts val="600"/>
              </a:spcBef>
              <a:spcAft>
                <a:spcPts val="600"/>
              </a:spcAft>
              <a:buNone/>
            </a:pPr>
            <a:r>
              <a:rPr lang="en-US" altLang="en-US" b="1" dirty="0">
                <a:latin typeface="Arial" panose="020B0604020202020204" pitchFamily="34" charset="0"/>
                <a:cs typeface="Arial" panose="020B0604020202020204" pitchFamily="34" charset="0"/>
              </a:rPr>
              <a:t>Foster Care:</a:t>
            </a:r>
          </a:p>
          <a:p>
            <a:pPr>
              <a:spcBef>
                <a:spcPts val="400"/>
              </a:spcBef>
              <a:spcAft>
                <a:spcPts val="400"/>
              </a:spcAft>
            </a:pPr>
            <a:r>
              <a:rPr lang="en-US" altLang="en-US" dirty="0">
                <a:latin typeface="Arial" panose="020B0604020202020204" pitchFamily="34" charset="0"/>
                <a:cs typeface="Arial" panose="020B0604020202020204" pitchFamily="34" charset="0"/>
              </a:rPr>
              <a:t>Support parents' participation in treatment so that they can meet dependency court requirements and participate fully in visitation rights</a:t>
            </a:r>
          </a:p>
          <a:p>
            <a:pPr>
              <a:spcBef>
                <a:spcPts val="400"/>
              </a:spcBef>
              <a:spcAft>
                <a:spcPts val="400"/>
              </a:spcAft>
            </a:pPr>
            <a:r>
              <a:rPr lang="en-US" altLang="en-US" dirty="0">
                <a:latin typeface="Arial" panose="020B0604020202020204" pitchFamily="34" charset="0"/>
                <a:cs typeface="Arial" panose="020B0604020202020204" pitchFamily="34" charset="0"/>
              </a:rPr>
              <a:t>Help parents set up a household once treatment is underway and they are meeting dependency court requirements</a:t>
            </a:r>
          </a:p>
          <a:p>
            <a:pPr>
              <a:spcBef>
                <a:spcPts val="400"/>
              </a:spcBef>
              <a:spcAft>
                <a:spcPts val="400"/>
              </a:spcAft>
            </a:pPr>
            <a:r>
              <a:rPr lang="en-US" altLang="en-US" dirty="0">
                <a:latin typeface="Arial" panose="020B0604020202020204" pitchFamily="34" charset="0"/>
                <a:cs typeface="Arial" panose="020B0604020202020204" pitchFamily="34" charset="0"/>
              </a:rPr>
              <a:t>Work with treatment providers to address relapse</a:t>
            </a:r>
            <a:endParaRPr lang="en-US" altLang="en-US" dirty="0"/>
          </a:p>
        </p:txBody>
      </p:sp>
      <p:sp>
        <p:nvSpPr>
          <p:cNvPr id="2" name="Title 1">
            <a:extLst>
              <a:ext uri="{FF2B5EF4-FFF2-40B4-BE49-F238E27FC236}">
                <a16:creationId xmlns:a16="http://schemas.microsoft.com/office/drawing/2014/main" id="{F65F05A7-D671-0144-AFB9-5D261CEC5697}"/>
              </a:ext>
            </a:extLst>
          </p:cNvPr>
          <p:cNvSpPr>
            <a:spLocks noGrp="1"/>
          </p:cNvSpPr>
          <p:nvPr>
            <p:ph type="title"/>
          </p:nvPr>
        </p:nvSpPr>
        <p:spPr/>
        <p:txBody>
          <a:bodyPr/>
          <a:lstStyle/>
          <a:p>
            <a:r>
              <a:rPr lang="en-US" altLang="en-US" dirty="0"/>
              <a:t>Helping Parents Meet Their Case Plans</a:t>
            </a:r>
            <a:endParaRPr lang="en-US" dirty="0"/>
          </a:p>
        </p:txBody>
      </p:sp>
    </p:spTree>
    <p:extLst>
      <p:ext uri="{BB962C8B-B14F-4D97-AF65-F5344CB8AC3E}">
        <p14:creationId xmlns:p14="http://schemas.microsoft.com/office/powerpoint/2010/main" val="2380381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14"/>
          <a:stretch/>
        </p:blipFill>
        <p:spPr>
          <a:xfrm>
            <a:off x="171799" y="1389925"/>
            <a:ext cx="5812312" cy="5285232"/>
          </a:xfrm>
          <a:prstGeom prst="rect">
            <a:avLst/>
          </a:prstGeom>
        </p:spPr>
      </p:pic>
      <p:sp>
        <p:nvSpPr>
          <p:cNvPr id="3" name="Title 2">
            <a:extLst>
              <a:ext uri="{FF2B5EF4-FFF2-40B4-BE49-F238E27FC236}">
                <a16:creationId xmlns:a16="http://schemas.microsoft.com/office/drawing/2014/main" id="{69786494-D337-724F-8EEA-E03E19AE3448}"/>
              </a:ext>
            </a:extLst>
          </p:cNvPr>
          <p:cNvSpPr>
            <a:spLocks noGrp="1"/>
          </p:cNvSpPr>
          <p:nvPr>
            <p:ph type="title"/>
          </p:nvPr>
        </p:nvSpPr>
        <p:spPr/>
        <p:txBody>
          <a:bodyPr/>
          <a:lstStyle/>
          <a:p>
            <a:r>
              <a:rPr lang="en-US" altLang="en-US" dirty="0">
                <a:solidFill>
                  <a:prstClr val="white"/>
                </a:solidFill>
              </a:rPr>
              <a:t>Elements of Successful Visitation Plans</a:t>
            </a:r>
            <a:endParaRPr lang="en-US" dirty="0"/>
          </a:p>
        </p:txBody>
      </p:sp>
      <p:sp>
        <p:nvSpPr>
          <p:cNvPr id="4" name="Content Placeholder 3">
            <a:extLst>
              <a:ext uri="{FF2B5EF4-FFF2-40B4-BE49-F238E27FC236}">
                <a16:creationId xmlns:a16="http://schemas.microsoft.com/office/drawing/2014/main" id="{62D416E4-E13A-8145-B56B-C337CD1523FC}"/>
              </a:ext>
            </a:extLst>
          </p:cNvPr>
          <p:cNvSpPr>
            <a:spLocks noGrp="1"/>
          </p:cNvSpPr>
          <p:nvPr>
            <p:ph idx="1"/>
          </p:nvPr>
        </p:nvSpPr>
        <p:spPr>
          <a:xfrm>
            <a:off x="6304345" y="1447800"/>
            <a:ext cx="5727032" cy="4038600"/>
          </a:xfrm>
        </p:spPr>
        <p:txBody>
          <a:bodyPr/>
          <a:lstStyle/>
          <a:p>
            <a:pPr marL="0" indent="0">
              <a:spcAft>
                <a:spcPts val="1200"/>
              </a:spcAft>
              <a:buNone/>
            </a:pPr>
            <a:r>
              <a:rPr lang="en-US" altLang="en-US" b="1" dirty="0">
                <a:solidFill>
                  <a:prstClr val="black"/>
                </a:solidFill>
              </a:rPr>
              <a:t>Parenting time should occur: </a:t>
            </a:r>
          </a:p>
          <a:p>
            <a:pPr>
              <a:defRPr/>
            </a:pPr>
            <a:r>
              <a:rPr lang="en-US" altLang="en-US" dirty="0">
                <a:solidFill>
                  <a:prstClr val="black"/>
                </a:solidFill>
              </a:rPr>
              <a:t>Consistently and frequently</a:t>
            </a:r>
          </a:p>
          <a:p>
            <a:pPr>
              <a:defRPr/>
            </a:pPr>
            <a:r>
              <a:rPr lang="en-US" altLang="en-US" dirty="0">
                <a:solidFill>
                  <a:prstClr val="black"/>
                </a:solidFill>
              </a:rPr>
              <a:t>For an appropriate period of time</a:t>
            </a:r>
          </a:p>
          <a:p>
            <a:pPr>
              <a:defRPr/>
            </a:pPr>
            <a:r>
              <a:rPr lang="en-US" altLang="en-US" dirty="0">
                <a:solidFill>
                  <a:prstClr val="black"/>
                </a:solidFill>
              </a:rPr>
              <a:t>In a comfortable and safe setting</a:t>
            </a:r>
          </a:p>
          <a:p>
            <a:pPr>
              <a:defRPr/>
            </a:pPr>
            <a:r>
              <a:rPr lang="en-US" altLang="en-US" dirty="0">
                <a:solidFill>
                  <a:prstClr val="black"/>
                </a:solidFill>
              </a:rPr>
              <a:t>With therapeutic supervision when appropriate</a:t>
            </a:r>
          </a:p>
          <a:p>
            <a:pPr>
              <a:defRPr/>
            </a:pPr>
            <a:r>
              <a:rPr lang="en-US" altLang="en-US" dirty="0">
                <a:solidFill>
                  <a:prstClr val="black"/>
                </a:solidFill>
              </a:rPr>
              <a:t>In normal parenting situations, such as during doctor visits and appointments with therapists (when appropriate)</a:t>
            </a:r>
          </a:p>
          <a:p>
            <a:endParaRPr lang="en-US" dirty="0"/>
          </a:p>
        </p:txBody>
      </p:sp>
    </p:spTree>
    <p:extLst>
      <p:ext uri="{BB962C8B-B14F-4D97-AF65-F5344CB8AC3E}">
        <p14:creationId xmlns:p14="http://schemas.microsoft.com/office/powerpoint/2010/main" val="16601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a:bodyPr>
          <a:lstStyle/>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Incorporate objectives in the child welfare case plan related to a parent’s treatment and recovery</a:t>
            </a:r>
          </a:p>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Ensure that child welfare case plans and treatment plans do not conflict</a:t>
            </a:r>
          </a:p>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Conduct joint reviews of case plans with treatment staff and family</a:t>
            </a:r>
          </a:p>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Share case plans with treatment providers</a:t>
            </a:r>
          </a:p>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Regularly review a parent’s progress to meet goals in the case plan, especially after critical events</a:t>
            </a:r>
          </a:p>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Identify indicators of a parent’s capacity to meet the needs of his or her children and outcomes of the case plans </a:t>
            </a:r>
          </a:p>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Regularly monitor progress and share it with treatment staff</a:t>
            </a:r>
            <a:endParaRPr lang="en-US" altLang="en-US" dirty="0"/>
          </a:p>
        </p:txBody>
      </p:sp>
      <p:sp>
        <p:nvSpPr>
          <p:cNvPr id="2" name="Title 1">
            <a:extLst>
              <a:ext uri="{FF2B5EF4-FFF2-40B4-BE49-F238E27FC236}">
                <a16:creationId xmlns:a16="http://schemas.microsoft.com/office/drawing/2014/main" id="{AB4C10DF-A131-1048-A5EF-23534281D9D7}"/>
              </a:ext>
            </a:extLst>
          </p:cNvPr>
          <p:cNvSpPr>
            <a:spLocks noGrp="1"/>
          </p:cNvSpPr>
          <p:nvPr>
            <p:ph type="title"/>
          </p:nvPr>
        </p:nvSpPr>
        <p:spPr/>
        <p:txBody>
          <a:bodyPr/>
          <a:lstStyle/>
          <a:p>
            <a:r>
              <a:rPr lang="en-US" altLang="en-US" dirty="0"/>
              <a:t>Collaborative Case Planning</a:t>
            </a:r>
            <a:endParaRPr lang="en-US" dirty="0"/>
          </a:p>
        </p:txBody>
      </p:sp>
    </p:spTree>
    <p:extLst>
      <p:ext uri="{BB962C8B-B14F-4D97-AF65-F5344CB8AC3E}">
        <p14:creationId xmlns:p14="http://schemas.microsoft.com/office/powerpoint/2010/main" val="73238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82B5E8B-DDC9-0A48-9554-70BFDD353CB3}"/>
              </a:ext>
            </a:extLst>
          </p:cNvPr>
          <p:cNvSpPr>
            <a:spLocks noGrp="1"/>
          </p:cNvSpPr>
          <p:nvPr>
            <p:ph idx="1"/>
          </p:nvPr>
        </p:nvSpPr>
        <p:spPr/>
        <p:txBody>
          <a:bodyPr>
            <a:normAutofit/>
          </a:bodyPr>
          <a:lstStyle/>
          <a:p>
            <a:pPr marL="0" indent="0">
              <a:buNone/>
              <a:tabLst>
                <a:tab pos="457200" algn="l"/>
                <a:tab pos="457200" algn="l"/>
              </a:tabLst>
            </a:pPr>
            <a:r>
              <a:rPr lang="en-US" dirty="0">
                <a:ea typeface="Times New Roman" panose="02020603050405020304" pitchFamily="18" charset="0"/>
              </a:rPr>
              <a:t>After completing this training, child welfare workers will be able to:</a:t>
            </a:r>
          </a:p>
          <a:p>
            <a:pPr>
              <a:tabLst>
                <a:tab pos="457200" algn="l"/>
                <a:tab pos="457200" algn="l"/>
              </a:tabLst>
            </a:pPr>
            <a:r>
              <a:rPr lang="en-US" dirty="0">
                <a:ea typeface="Times New Roman" panose="02020603050405020304" pitchFamily="18" charset="0"/>
              </a:rPr>
              <a:t>Recognize assessment as a process, not an event, and understand the importance of ongoing assessment </a:t>
            </a:r>
          </a:p>
          <a:p>
            <a:pPr>
              <a:tabLst>
                <a:tab pos="457200" algn="l"/>
                <a:tab pos="457200" algn="l"/>
              </a:tabLst>
            </a:pPr>
            <a:r>
              <a:rPr lang="en-US" dirty="0">
                <a:ea typeface="Times New Roman" panose="02020603050405020304" pitchFamily="18" charset="0"/>
              </a:rPr>
              <a:t>Identify the effects of parental substance use disorders on child safety</a:t>
            </a:r>
          </a:p>
          <a:p>
            <a:pPr>
              <a:tabLst>
                <a:tab pos="457200" algn="l"/>
                <a:tab pos="457200" algn="l"/>
              </a:tabLst>
            </a:pPr>
            <a:r>
              <a:rPr lang="en-US" dirty="0">
                <a:ea typeface="Times New Roman" panose="02020603050405020304" pitchFamily="18" charset="0"/>
              </a:rPr>
              <a:t>Develop a case plan to meet the needs of families with a substance use disorder that integrates ongoing planning for safety</a:t>
            </a:r>
          </a:p>
          <a:p>
            <a:pPr>
              <a:tabLst>
                <a:tab pos="457200" algn="l"/>
                <a:tab pos="457200" algn="l"/>
              </a:tabLst>
            </a:pPr>
            <a:r>
              <a:rPr lang="en-US" dirty="0">
                <a:ea typeface="Times New Roman" panose="02020603050405020304" pitchFamily="18" charset="0"/>
              </a:rPr>
              <a:t>Implement strategies for monitoring progress </a:t>
            </a:r>
          </a:p>
          <a:p>
            <a:pPr>
              <a:tabLst>
                <a:tab pos="457200" algn="l"/>
                <a:tab pos="457200" algn="l"/>
              </a:tabLst>
            </a:pPr>
            <a:r>
              <a:rPr lang="en-US" dirty="0">
                <a:ea typeface="Times New Roman" panose="02020603050405020304" pitchFamily="18" charset="0"/>
              </a:rPr>
              <a:t>Identify and build on family strengths for successful outcomes</a:t>
            </a:r>
            <a:endParaRPr lang="en-US" dirty="0"/>
          </a:p>
        </p:txBody>
      </p:sp>
      <p:sp>
        <p:nvSpPr>
          <p:cNvPr id="4" name="Title 3">
            <a:extLst>
              <a:ext uri="{FF2B5EF4-FFF2-40B4-BE49-F238E27FC236}">
                <a16:creationId xmlns:a16="http://schemas.microsoft.com/office/drawing/2014/main" id="{3D5A665C-699B-064B-B07D-1BE1C03F69CA}"/>
              </a:ext>
            </a:extLst>
          </p:cNvPr>
          <p:cNvSpPr>
            <a:spLocks noGrp="1"/>
          </p:cNvSpPr>
          <p:nvPr>
            <p:ph type="title"/>
          </p:nvPr>
        </p:nvSpPr>
        <p:spPr/>
        <p:txBody>
          <a:bodyPr/>
          <a:lstStyle/>
          <a:p>
            <a:r>
              <a:rPr lang="en-US" dirty="0">
                <a:solidFill>
                  <a:srgbClr val="FFFFFF"/>
                </a:solidFill>
              </a:rPr>
              <a:t>Learning Objectives</a:t>
            </a:r>
            <a:endParaRPr lang="en-US" dirty="0"/>
          </a:p>
        </p:txBody>
      </p:sp>
    </p:spTree>
    <p:extLst>
      <p:ext uri="{BB962C8B-B14F-4D97-AF65-F5344CB8AC3E}">
        <p14:creationId xmlns:p14="http://schemas.microsoft.com/office/powerpoint/2010/main" val="4283566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61633-6025-6A40-B516-DFAA5F257E46}"/>
              </a:ext>
            </a:extLst>
          </p:cNvPr>
          <p:cNvSpPr>
            <a:spLocks noGrp="1"/>
          </p:cNvSpPr>
          <p:nvPr>
            <p:ph idx="1"/>
          </p:nvPr>
        </p:nvSpPr>
        <p:spPr/>
        <p:txBody>
          <a:bodyPr/>
          <a:lstStyle/>
          <a:p>
            <a:r>
              <a:rPr lang="en-US" altLang="en-US" dirty="0"/>
              <a:t>Focus initially on "one day at a time" steps pertaining to the child welfare requirements until the parents are able to address longer range issues</a:t>
            </a:r>
          </a:p>
          <a:p>
            <a:r>
              <a:rPr lang="en-US" altLang="en-US" dirty="0"/>
              <a:t>Use family group conferencing strategies so key family participants understand the goals for the parent and can work on supporting these goals</a:t>
            </a:r>
          </a:p>
          <a:p>
            <a:r>
              <a:rPr lang="en-US" altLang="en-US" dirty="0"/>
              <a:t>Specify responsibilities of all agencies involved in the case plan</a:t>
            </a:r>
          </a:p>
          <a:p>
            <a:endParaRPr lang="en-US" dirty="0"/>
          </a:p>
        </p:txBody>
      </p:sp>
      <p:sp>
        <p:nvSpPr>
          <p:cNvPr id="2" name="Title 1">
            <a:extLst>
              <a:ext uri="{FF2B5EF4-FFF2-40B4-BE49-F238E27FC236}">
                <a16:creationId xmlns:a16="http://schemas.microsoft.com/office/drawing/2014/main" id="{00B26B1A-709B-D848-9E4C-6C2E34699243}"/>
              </a:ext>
            </a:extLst>
          </p:cNvPr>
          <p:cNvSpPr>
            <a:spLocks noGrp="1"/>
          </p:cNvSpPr>
          <p:nvPr>
            <p:ph type="title"/>
          </p:nvPr>
        </p:nvSpPr>
        <p:spPr/>
        <p:txBody>
          <a:bodyPr/>
          <a:lstStyle/>
          <a:p>
            <a:r>
              <a:rPr lang="en-US" altLang="en-US" dirty="0"/>
              <a:t>Joint Case Planning and Case Management</a:t>
            </a:r>
            <a:endParaRPr lang="en-US" dirty="0"/>
          </a:p>
        </p:txBody>
      </p:sp>
    </p:spTree>
    <p:extLst>
      <p:ext uri="{BB962C8B-B14F-4D97-AF65-F5344CB8AC3E}">
        <p14:creationId xmlns:p14="http://schemas.microsoft.com/office/powerpoint/2010/main" val="2812919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normAutofit/>
          </a:bodyPr>
          <a:lstStyle/>
          <a:p>
            <a:pPr marL="0" indent="0">
              <a:lnSpc>
                <a:spcPct val="100000"/>
              </a:lnSpc>
              <a:spcBef>
                <a:spcPts val="600"/>
              </a:spcBef>
              <a:spcAft>
                <a:spcPts val="600"/>
              </a:spcAft>
              <a:buNone/>
            </a:pPr>
            <a:r>
              <a:rPr lang="en-US" altLang="en-US" b="1" dirty="0">
                <a:latin typeface="Arial" panose="020B0604020202020204" pitchFamily="34" charset="0"/>
                <a:cs typeface="Arial" panose="020B0604020202020204" pitchFamily="34" charset="0"/>
              </a:rPr>
              <a:t>Keep treatment professionals informed about:</a:t>
            </a:r>
          </a:p>
          <a:p>
            <a:r>
              <a:rPr lang="en-US" altLang="en-US" dirty="0">
                <a:latin typeface="Arial" panose="020B0604020202020204" pitchFamily="34" charset="0"/>
                <a:cs typeface="Arial" panose="020B0604020202020204" pitchFamily="34" charset="0"/>
              </a:rPr>
              <a:t> The dependency court schedule of hearings and their outcomes </a:t>
            </a:r>
          </a:p>
          <a:p>
            <a:r>
              <a:rPr lang="en-US" altLang="en-US" dirty="0">
                <a:latin typeface="Arial" panose="020B0604020202020204" pitchFamily="34" charset="0"/>
                <a:cs typeface="Arial" panose="020B0604020202020204" pitchFamily="34" charset="0"/>
              </a:rPr>
              <a:t> Information needed by the court about parental progress in treatment</a:t>
            </a:r>
          </a:p>
          <a:p>
            <a:pPr>
              <a:spcAft>
                <a:spcPts val="1800"/>
              </a:spcAft>
            </a:pPr>
            <a:r>
              <a:rPr lang="en-US" altLang="en-US" dirty="0">
                <a:latin typeface="Arial" panose="020B0604020202020204" pitchFamily="34" charset="0"/>
                <a:cs typeface="Arial" panose="020B0604020202020204" pitchFamily="34" charset="0"/>
              </a:rPr>
              <a:t> Problems the judge is addressing throughout this process</a:t>
            </a:r>
          </a:p>
          <a:p>
            <a:pPr marL="0" indent="0">
              <a:lnSpc>
                <a:spcPct val="100000"/>
              </a:lnSpc>
              <a:spcBef>
                <a:spcPts val="600"/>
              </a:spcBef>
              <a:spcAft>
                <a:spcPts val="600"/>
              </a:spcAft>
              <a:buNone/>
            </a:pPr>
            <a:r>
              <a:rPr lang="en-US" altLang="en-US" b="1" dirty="0">
                <a:latin typeface="Arial" panose="020B0604020202020204" pitchFamily="34" charset="0"/>
                <a:cs typeface="Arial" panose="020B0604020202020204" pitchFamily="34" charset="0"/>
              </a:rPr>
              <a:t>When possible and appropriate,</a:t>
            </a:r>
            <a:r>
              <a:rPr lang="en-US" altLang="en-US" dirty="0">
                <a:latin typeface="Arial" panose="020B0604020202020204" pitchFamily="34" charset="0"/>
                <a:cs typeface="Arial" panose="020B0604020202020204" pitchFamily="34" charset="0"/>
              </a:rPr>
              <a:t> invite treatment counselors to hearings to offer testimony or have the provider send information about the parent’s progress in treatment</a:t>
            </a:r>
          </a:p>
        </p:txBody>
      </p:sp>
      <p:sp>
        <p:nvSpPr>
          <p:cNvPr id="3" name="Title 2">
            <a:extLst>
              <a:ext uri="{FF2B5EF4-FFF2-40B4-BE49-F238E27FC236}">
                <a16:creationId xmlns:a16="http://schemas.microsoft.com/office/drawing/2014/main" id="{AE30D79E-5CC6-BE45-8650-C106C1F9E564}"/>
              </a:ext>
            </a:extLst>
          </p:cNvPr>
          <p:cNvSpPr>
            <a:spLocks noGrp="1"/>
          </p:cNvSpPr>
          <p:nvPr>
            <p:ph type="title"/>
          </p:nvPr>
        </p:nvSpPr>
        <p:spPr/>
        <p:txBody>
          <a:bodyPr/>
          <a:lstStyle/>
          <a:p>
            <a:r>
              <a:rPr lang="en-US" altLang="en-US" dirty="0"/>
              <a:t>Working with Providers to Support Parents</a:t>
            </a:r>
            <a:endParaRPr lang="en-US" dirty="0"/>
          </a:p>
        </p:txBody>
      </p:sp>
    </p:spTree>
    <p:extLst>
      <p:ext uri="{BB962C8B-B14F-4D97-AF65-F5344CB8AC3E}">
        <p14:creationId xmlns:p14="http://schemas.microsoft.com/office/powerpoint/2010/main" val="126550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3EF4E-78E9-AA45-8CF1-4921715AAB92}"/>
              </a:ext>
            </a:extLst>
          </p:cNvPr>
          <p:cNvSpPr>
            <a:spLocks noGrp="1"/>
          </p:cNvSpPr>
          <p:nvPr>
            <p:ph idx="1"/>
          </p:nvPr>
        </p:nvSpPr>
        <p:spPr/>
        <p:txBody>
          <a:bodyPr/>
          <a:lstStyle/>
          <a:p>
            <a:r>
              <a:rPr lang="en-US" sz="2000" dirty="0"/>
              <a:t>Social workers should seek information from the family and other helpers about progress towards goals and objectives identified in the case plan</a:t>
            </a:r>
          </a:p>
          <a:p>
            <a:r>
              <a:rPr lang="en-US" sz="2000" dirty="0"/>
              <a:t>Progress, or lack of progress, should always be noted</a:t>
            </a:r>
          </a:p>
          <a:p>
            <a:r>
              <a:rPr lang="en-US" sz="2000" dirty="0"/>
              <a:t>Lack of progress means something is not right about the plan—if it is not working, change it</a:t>
            </a:r>
          </a:p>
          <a:p>
            <a:r>
              <a:rPr lang="en-US" sz="2000" dirty="0"/>
              <a:t>Do not automatically assume lack of progress means the person is not doing enough or is not capable of changing</a:t>
            </a:r>
          </a:p>
        </p:txBody>
      </p:sp>
      <p:sp>
        <p:nvSpPr>
          <p:cNvPr id="2" name="Title 1">
            <a:extLst>
              <a:ext uri="{FF2B5EF4-FFF2-40B4-BE49-F238E27FC236}">
                <a16:creationId xmlns:a16="http://schemas.microsoft.com/office/drawing/2014/main" id="{74B27BFF-B4C8-4F43-9E09-5829E8B6756A}"/>
              </a:ext>
            </a:extLst>
          </p:cNvPr>
          <p:cNvSpPr>
            <a:spLocks noGrp="1"/>
          </p:cNvSpPr>
          <p:nvPr>
            <p:ph type="title"/>
          </p:nvPr>
        </p:nvSpPr>
        <p:spPr/>
        <p:txBody>
          <a:bodyPr/>
          <a:lstStyle/>
          <a:p>
            <a:r>
              <a:rPr lang="en-US" altLang="en-US" dirty="0"/>
              <a:t>Measuring Progress </a:t>
            </a:r>
            <a:endParaRPr lang="en-US" dirty="0"/>
          </a:p>
        </p:txBody>
      </p:sp>
    </p:spTree>
    <p:extLst>
      <p:ext uri="{BB962C8B-B14F-4D97-AF65-F5344CB8AC3E}">
        <p14:creationId xmlns:p14="http://schemas.microsoft.com/office/powerpoint/2010/main" val="2745529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16E305-FCCD-FA42-BC7B-CFC7CA46F3EF}"/>
              </a:ext>
            </a:extLst>
          </p:cNvPr>
          <p:cNvSpPr>
            <a:spLocks noGrp="1"/>
          </p:cNvSpPr>
          <p:nvPr>
            <p:ph idx="1"/>
          </p:nvPr>
        </p:nvSpPr>
        <p:spPr>
          <a:xfrm>
            <a:off x="368968" y="1379621"/>
            <a:ext cx="11425635" cy="4797342"/>
          </a:xfrm>
        </p:spPr>
        <p:txBody>
          <a:bodyPr/>
          <a:lstStyle/>
          <a:p>
            <a:pPr marL="0" indent="0">
              <a:buNone/>
            </a:pPr>
            <a:r>
              <a:rPr lang="en-US" altLang="en-US" b="1" dirty="0"/>
              <a:t>Substance use disorder treatment professional’s view:</a:t>
            </a:r>
          </a:p>
          <a:p>
            <a:r>
              <a:rPr lang="en-US" altLang="en-US" dirty="0"/>
              <a:t>Increased periods of recovery and decreased periods of relapse—as a result of treatment</a:t>
            </a:r>
          </a:p>
          <a:p>
            <a:r>
              <a:rPr lang="en-US" altLang="en-US" dirty="0"/>
              <a:t>Scope and durability of changes in other areas of life to maintain recovery</a:t>
            </a:r>
          </a:p>
          <a:p>
            <a:endParaRPr lang="en-US" dirty="0"/>
          </a:p>
        </p:txBody>
      </p:sp>
      <p:sp>
        <p:nvSpPr>
          <p:cNvPr id="4" name="Title 3">
            <a:extLst>
              <a:ext uri="{FF2B5EF4-FFF2-40B4-BE49-F238E27FC236}">
                <a16:creationId xmlns:a16="http://schemas.microsoft.com/office/drawing/2014/main" id="{264E79E7-466A-0743-843E-C7C9F5117B2B}"/>
              </a:ext>
            </a:extLst>
          </p:cNvPr>
          <p:cNvSpPr>
            <a:spLocks noGrp="1"/>
          </p:cNvSpPr>
          <p:nvPr>
            <p:ph type="title"/>
          </p:nvPr>
        </p:nvSpPr>
        <p:spPr/>
        <p:txBody>
          <a:bodyPr/>
          <a:lstStyle/>
          <a:p>
            <a:r>
              <a:rPr lang="en-US" altLang="en-US" dirty="0"/>
              <a:t>Measuring Progress </a:t>
            </a:r>
            <a:endParaRPr lang="en-US" dirty="0"/>
          </a:p>
        </p:txBody>
      </p:sp>
    </p:spTree>
    <p:extLst>
      <p:ext uri="{BB962C8B-B14F-4D97-AF65-F5344CB8AC3E}">
        <p14:creationId xmlns:p14="http://schemas.microsoft.com/office/powerpoint/2010/main" val="2974816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47654-D689-BD47-9AAD-904F1B5A7303}"/>
              </a:ext>
            </a:extLst>
          </p:cNvPr>
          <p:cNvSpPr>
            <a:spLocks noGrp="1"/>
          </p:cNvSpPr>
          <p:nvPr>
            <p:ph idx="1"/>
          </p:nvPr>
        </p:nvSpPr>
        <p:spPr/>
        <p:txBody>
          <a:bodyPr/>
          <a:lstStyle/>
          <a:p>
            <a:pPr marL="0" indent="0">
              <a:buNone/>
            </a:pPr>
            <a:r>
              <a:rPr lang="en-US" altLang="en-US" b="1" dirty="0"/>
              <a:t>Child welfare worker’s view:</a:t>
            </a:r>
          </a:p>
          <a:p>
            <a:r>
              <a:rPr lang="en-US" altLang="en-US" dirty="0"/>
              <a:t>Parent participation and progress in treatment within the deadlines established by the court</a:t>
            </a:r>
          </a:p>
          <a:p>
            <a:pPr>
              <a:spcAft>
                <a:spcPts val="1200"/>
              </a:spcAft>
            </a:pPr>
            <a:r>
              <a:rPr lang="en-US" dirty="0"/>
              <a:t>Assessment of permanency, family strengths, and protective factors</a:t>
            </a:r>
            <a:endParaRPr lang="en-US" altLang="en-US" dirty="0"/>
          </a:p>
          <a:p>
            <a:pPr marL="0" indent="0">
              <a:buNone/>
            </a:pPr>
            <a:r>
              <a:rPr lang="en-US" altLang="en-US" b="1" dirty="0"/>
              <a:t>Shared views: </a:t>
            </a:r>
          </a:p>
          <a:p>
            <a:r>
              <a:rPr lang="en-US" altLang="en-US" dirty="0"/>
              <a:t>Parental participation and progress in treatment</a:t>
            </a:r>
          </a:p>
          <a:p>
            <a:r>
              <a:rPr lang="en-US" altLang="en-US" dirty="0"/>
              <a:t>Parental motivation to achieve the conditions that will result in retaining or reuniting with their children</a:t>
            </a:r>
          </a:p>
          <a:p>
            <a:endParaRPr lang="en-US" dirty="0"/>
          </a:p>
        </p:txBody>
      </p:sp>
      <p:sp>
        <p:nvSpPr>
          <p:cNvPr id="2" name="Title 1">
            <a:extLst>
              <a:ext uri="{FF2B5EF4-FFF2-40B4-BE49-F238E27FC236}">
                <a16:creationId xmlns:a16="http://schemas.microsoft.com/office/drawing/2014/main" id="{261F5A53-FE6B-9340-8CCB-4B1E91916835}"/>
              </a:ext>
            </a:extLst>
          </p:cNvPr>
          <p:cNvSpPr>
            <a:spLocks noGrp="1"/>
          </p:cNvSpPr>
          <p:nvPr>
            <p:ph type="title"/>
          </p:nvPr>
        </p:nvSpPr>
        <p:spPr/>
        <p:txBody>
          <a:bodyPr/>
          <a:lstStyle/>
          <a:p>
            <a:r>
              <a:rPr lang="en-US" altLang="en-US" dirty="0"/>
              <a:t>Measuring Progress </a:t>
            </a:r>
            <a:endParaRPr lang="en-US" dirty="0"/>
          </a:p>
        </p:txBody>
      </p:sp>
    </p:spTree>
    <p:extLst>
      <p:ext uri="{BB962C8B-B14F-4D97-AF65-F5344CB8AC3E}">
        <p14:creationId xmlns:p14="http://schemas.microsoft.com/office/powerpoint/2010/main" val="2694664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EB1FDE-C2D6-3945-ACC9-1A2CAC38359D}"/>
              </a:ext>
            </a:extLst>
          </p:cNvPr>
          <p:cNvSpPr>
            <a:spLocks noGrp="1"/>
          </p:cNvSpPr>
          <p:nvPr>
            <p:ph idx="1"/>
          </p:nvPr>
        </p:nvSpPr>
        <p:spPr/>
        <p:txBody>
          <a:bodyPr/>
          <a:lstStyle/>
          <a:p>
            <a:pPr marL="0" indent="0">
              <a:buNone/>
            </a:pPr>
            <a:r>
              <a:rPr lang="en-US" altLang="en-US" b="1" dirty="0"/>
              <a:t>Drug testing:</a:t>
            </a:r>
          </a:p>
          <a:p>
            <a:r>
              <a:rPr lang="en-US" altLang="en-US" dirty="0"/>
              <a:t>What does it mean?</a:t>
            </a:r>
          </a:p>
          <a:p>
            <a:r>
              <a:rPr lang="en-US" altLang="en-US" dirty="0"/>
              <a:t>How should it be used to measure progress?</a:t>
            </a:r>
          </a:p>
          <a:p>
            <a:endParaRPr lang="en-US" dirty="0"/>
          </a:p>
        </p:txBody>
      </p:sp>
      <p:sp>
        <p:nvSpPr>
          <p:cNvPr id="4" name="Title 3">
            <a:extLst>
              <a:ext uri="{FF2B5EF4-FFF2-40B4-BE49-F238E27FC236}">
                <a16:creationId xmlns:a16="http://schemas.microsoft.com/office/drawing/2014/main" id="{3ABB768A-A9A5-5E44-981A-0B5C44E35D30}"/>
              </a:ext>
            </a:extLst>
          </p:cNvPr>
          <p:cNvSpPr>
            <a:spLocks noGrp="1"/>
          </p:cNvSpPr>
          <p:nvPr>
            <p:ph type="title"/>
          </p:nvPr>
        </p:nvSpPr>
        <p:spPr/>
        <p:txBody>
          <a:bodyPr/>
          <a:lstStyle/>
          <a:p>
            <a:r>
              <a:rPr lang="en-US" altLang="en-US" dirty="0"/>
              <a:t>Drug Testing </a:t>
            </a:r>
            <a:endParaRPr lang="en-US" dirty="0"/>
          </a:p>
        </p:txBody>
      </p:sp>
    </p:spTree>
    <p:extLst>
      <p:ext uri="{BB962C8B-B14F-4D97-AF65-F5344CB8AC3E}">
        <p14:creationId xmlns:p14="http://schemas.microsoft.com/office/powerpoint/2010/main" val="754316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noAutofit/>
          </a:bodyPr>
          <a:lstStyle/>
          <a:p>
            <a:pPr marL="0" indent="0">
              <a:lnSpc>
                <a:spcPct val="100000"/>
              </a:lnSpc>
              <a:spcBef>
                <a:spcPts val="600"/>
              </a:spcBef>
              <a:spcAft>
                <a:spcPts val="600"/>
              </a:spcAft>
              <a:buNone/>
            </a:pPr>
            <a:r>
              <a:rPr lang="en-US" altLang="en-US" b="1" dirty="0">
                <a:latin typeface="Arial" panose="020B0604020202020204" pitchFamily="34" charset="0"/>
              </a:rPr>
              <a:t>Changes that might create stress for parents or affect their participation in treatment:</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Increased visitation or unmonitored visits with children</a:t>
            </a:r>
          </a:p>
          <a:p>
            <a:r>
              <a:rPr lang="en-US" altLang="en-US" dirty="0">
                <a:latin typeface="Arial" panose="020B0604020202020204" pitchFamily="34" charset="0"/>
                <a:cs typeface="Arial" panose="020B0604020202020204" pitchFamily="34" charset="0"/>
              </a:rPr>
              <a:t>Meetings scheduled with social workers</a:t>
            </a:r>
          </a:p>
          <a:p>
            <a:r>
              <a:rPr lang="en-US" altLang="en-US" dirty="0">
                <a:latin typeface="Arial" panose="020B0604020202020204" pitchFamily="34" charset="0"/>
                <a:cs typeface="Arial" panose="020B0604020202020204" pitchFamily="34" charset="0"/>
              </a:rPr>
              <a:t>Transfer of a family's case to a new child welfare worker or to a different unit</a:t>
            </a:r>
          </a:p>
          <a:p>
            <a:r>
              <a:rPr lang="en-US" altLang="en-US" dirty="0">
                <a:latin typeface="Arial" panose="020B0604020202020204" pitchFamily="34" charset="0"/>
                <a:cs typeface="Arial" panose="020B0604020202020204" pitchFamily="34" charset="0"/>
              </a:rPr>
              <a:t>Unanticipated changes in any services in the case plans</a:t>
            </a:r>
          </a:p>
          <a:p>
            <a:r>
              <a:rPr lang="en-US" altLang="en-US" dirty="0">
                <a:latin typeface="Arial" panose="020B0604020202020204" pitchFamily="34" charset="0"/>
                <a:cs typeface="Arial" panose="020B0604020202020204" pitchFamily="34" charset="0"/>
              </a:rPr>
              <a:t>Schedule of court hearings or in the court calendar</a:t>
            </a:r>
          </a:p>
        </p:txBody>
      </p:sp>
      <p:sp>
        <p:nvSpPr>
          <p:cNvPr id="3" name="Title 2">
            <a:extLst>
              <a:ext uri="{FF2B5EF4-FFF2-40B4-BE49-F238E27FC236}">
                <a16:creationId xmlns:a16="http://schemas.microsoft.com/office/drawing/2014/main" id="{14203343-E382-5241-AC21-844C5BD47B8C}"/>
              </a:ext>
            </a:extLst>
          </p:cNvPr>
          <p:cNvSpPr>
            <a:spLocks noGrp="1"/>
          </p:cNvSpPr>
          <p:nvPr>
            <p:ph type="title"/>
          </p:nvPr>
        </p:nvSpPr>
        <p:spPr/>
        <p:txBody>
          <a:bodyPr/>
          <a:lstStyle/>
          <a:p>
            <a:r>
              <a:rPr lang="en-US" altLang="en-US" dirty="0"/>
              <a:t>Sharing Information in a Service Delivery Team</a:t>
            </a:r>
            <a:endParaRPr lang="en-US" dirty="0"/>
          </a:p>
        </p:txBody>
      </p:sp>
    </p:spTree>
    <p:extLst>
      <p:ext uri="{BB962C8B-B14F-4D97-AF65-F5344CB8AC3E}">
        <p14:creationId xmlns:p14="http://schemas.microsoft.com/office/powerpoint/2010/main" val="3943311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normAutofit/>
          </a:bodyPr>
          <a:lstStyle/>
          <a:p>
            <a:pPr>
              <a:lnSpc>
                <a:spcPct val="100000"/>
              </a:lnSpc>
              <a:spcBef>
                <a:spcPts val="600"/>
              </a:spcBef>
              <a:spcAft>
                <a:spcPts val="600"/>
              </a:spcAft>
            </a:pPr>
            <a:r>
              <a:rPr lang="en-US" altLang="en-US" b="1" u="sng" dirty="0">
                <a:latin typeface="Arial" panose="020B0604020202020204" pitchFamily="34" charset="0"/>
                <a:cs typeface="Arial" panose="020B0604020202020204" pitchFamily="34" charset="0"/>
              </a:rPr>
              <a:t>Communication</a:t>
            </a:r>
            <a:r>
              <a:rPr lang="en-US" altLang="en-US" b="1" dirty="0">
                <a:latin typeface="Arial" panose="020B0604020202020204" pitchFamily="34" charset="0"/>
                <a:cs typeface="Arial" panose="020B0604020202020204" pitchFamily="34" charset="0"/>
              </a:rPr>
              <a:t>: </a:t>
            </a:r>
            <a:br>
              <a:rPr lang="en-US" altLang="en-US" b="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People receiving treatment need information, and multiple helpers need to share information</a:t>
            </a:r>
          </a:p>
          <a:p>
            <a:pPr>
              <a:lnSpc>
                <a:spcPct val="100000"/>
              </a:lnSpc>
              <a:spcBef>
                <a:spcPts val="600"/>
              </a:spcBef>
              <a:spcAft>
                <a:spcPts val="600"/>
              </a:spcAft>
            </a:pPr>
            <a:r>
              <a:rPr lang="en-US" altLang="en-US" b="1" u="sng" dirty="0">
                <a:latin typeface="Arial" panose="020B0604020202020204" pitchFamily="34" charset="0"/>
                <a:cs typeface="Arial" panose="020B0604020202020204" pitchFamily="34" charset="0"/>
              </a:rPr>
              <a:t>Coordination</a:t>
            </a:r>
            <a:r>
              <a:rPr lang="en-US" altLang="en-US" b="1" dirty="0">
                <a:latin typeface="Arial" panose="020B0604020202020204" pitchFamily="34" charset="0"/>
                <a:cs typeface="Arial" panose="020B0604020202020204" pitchFamily="34" charset="0"/>
              </a:rPr>
              <a:t>: </a:t>
            </a:r>
            <a:br>
              <a:rPr lang="en-US" altLang="en-US" b="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Multiple efforts from helping professionals must be coordinated to benefit everyone</a:t>
            </a:r>
          </a:p>
          <a:p>
            <a:pPr>
              <a:lnSpc>
                <a:spcPct val="100000"/>
              </a:lnSpc>
              <a:spcBef>
                <a:spcPts val="600"/>
              </a:spcBef>
              <a:spcAft>
                <a:spcPts val="1800"/>
              </a:spcAft>
            </a:pPr>
            <a:r>
              <a:rPr lang="en-US" altLang="en-US" b="1" u="sng" dirty="0">
                <a:latin typeface="Arial" panose="020B0604020202020204" pitchFamily="34" charset="0"/>
                <a:cs typeface="Arial" panose="020B0604020202020204" pitchFamily="34" charset="0"/>
              </a:rPr>
              <a:t>Consultation</a:t>
            </a:r>
            <a:r>
              <a:rPr lang="en-US" altLang="en-US" b="1" dirty="0">
                <a:latin typeface="Arial" panose="020B0604020202020204" pitchFamily="34" charset="0"/>
                <a:cs typeface="Arial" panose="020B0604020202020204" pitchFamily="34" charset="0"/>
              </a:rPr>
              <a:t>: </a:t>
            </a:r>
            <a:br>
              <a:rPr lang="en-US" altLang="en-US" b="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Helpers with one kind of expertise need input and advice from helpers with other expertise</a:t>
            </a:r>
          </a:p>
          <a:p>
            <a:pPr algn="ctr">
              <a:lnSpc>
                <a:spcPct val="100000"/>
              </a:lnSpc>
              <a:spcBef>
                <a:spcPts val="600"/>
              </a:spcBef>
              <a:spcAft>
                <a:spcPts val="600"/>
              </a:spcAft>
              <a:buNone/>
            </a:pPr>
            <a:r>
              <a:rPr lang="en-US" altLang="en-US" i="1" dirty="0">
                <a:latin typeface="Arial" panose="020B0604020202020204" pitchFamily="34" charset="0"/>
                <a:cs typeface="Arial" panose="020B0604020202020204" pitchFamily="34" charset="0"/>
              </a:rPr>
              <a:t>**Service is more effective when professionals talk**</a:t>
            </a:r>
          </a:p>
        </p:txBody>
      </p:sp>
      <p:sp>
        <p:nvSpPr>
          <p:cNvPr id="3" name="Title 2">
            <a:extLst>
              <a:ext uri="{FF2B5EF4-FFF2-40B4-BE49-F238E27FC236}">
                <a16:creationId xmlns:a16="http://schemas.microsoft.com/office/drawing/2014/main" id="{4E8AA1C0-7F49-DF43-8D9D-868B1316895F}"/>
              </a:ext>
            </a:extLst>
          </p:cNvPr>
          <p:cNvSpPr>
            <a:spLocks noGrp="1"/>
          </p:cNvSpPr>
          <p:nvPr>
            <p:ph type="title"/>
          </p:nvPr>
        </p:nvSpPr>
        <p:spPr/>
        <p:txBody>
          <a:bodyPr/>
          <a:lstStyle/>
          <a:p>
            <a:r>
              <a:rPr lang="en-US" altLang="en-US" dirty="0"/>
              <a:t>Collaboration Necessities</a:t>
            </a:r>
            <a:endParaRPr lang="en-US" dirty="0"/>
          </a:p>
        </p:txBody>
      </p:sp>
      <p:sp>
        <p:nvSpPr>
          <p:cNvPr id="2" name="TextBox 1"/>
          <p:cNvSpPr txBox="1"/>
          <p:nvPr/>
        </p:nvSpPr>
        <p:spPr>
          <a:xfrm>
            <a:off x="7755348" y="6452290"/>
            <a:ext cx="399681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Substance Abuse Treatment, 2005)</a:t>
            </a:r>
          </a:p>
        </p:txBody>
      </p:sp>
    </p:spTree>
    <p:extLst>
      <p:ext uri="{BB962C8B-B14F-4D97-AF65-F5344CB8AC3E}">
        <p14:creationId xmlns:p14="http://schemas.microsoft.com/office/powerpoint/2010/main" val="3697406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C0879-D167-C74F-936C-90BA5E97C5AF}"/>
              </a:ext>
            </a:extLst>
          </p:cNvPr>
          <p:cNvSpPr>
            <a:spLocks noGrp="1"/>
          </p:cNvSpPr>
          <p:nvPr>
            <p:ph idx="1"/>
          </p:nvPr>
        </p:nvSpPr>
        <p:spPr/>
        <p:txBody>
          <a:bodyPr/>
          <a:lstStyle/>
          <a:p>
            <a:pPr marL="0" indent="0">
              <a:buNone/>
            </a:pPr>
            <a:r>
              <a:rPr lang="en-US" altLang="en-US" b="1" dirty="0"/>
              <a:t>Treatment Counselor</a:t>
            </a:r>
          </a:p>
          <a:p>
            <a:r>
              <a:rPr lang="en-US" altLang="en-US" dirty="0"/>
              <a:t>Help parents end denial and envision a positive life without substance use or mental disorder</a:t>
            </a:r>
          </a:p>
          <a:p>
            <a:r>
              <a:rPr lang="en-US" altLang="en-US" dirty="0"/>
              <a:t>Help parents understand how their substance use disorder has affected their lives and the lives of their children, families, and friends</a:t>
            </a:r>
          </a:p>
          <a:p>
            <a:r>
              <a:rPr lang="en-US" altLang="en-US" dirty="0"/>
              <a:t>Help parents understand how their mental health disorder has affected their lives and the lives of their children, families, and friends</a:t>
            </a:r>
          </a:p>
          <a:p>
            <a:endParaRPr lang="en-US" dirty="0"/>
          </a:p>
        </p:txBody>
      </p:sp>
      <p:sp>
        <p:nvSpPr>
          <p:cNvPr id="2" name="Title 1">
            <a:extLst>
              <a:ext uri="{FF2B5EF4-FFF2-40B4-BE49-F238E27FC236}">
                <a16:creationId xmlns:a16="http://schemas.microsoft.com/office/drawing/2014/main" id="{85C17BD7-0D08-C046-9433-17B4ABD7E33C}"/>
              </a:ext>
            </a:extLst>
          </p:cNvPr>
          <p:cNvSpPr>
            <a:spLocks noGrp="1"/>
          </p:cNvSpPr>
          <p:nvPr>
            <p:ph type="title"/>
          </p:nvPr>
        </p:nvSpPr>
        <p:spPr/>
        <p:txBody>
          <a:bodyPr/>
          <a:lstStyle/>
          <a:p>
            <a:r>
              <a:rPr lang="en-US" altLang="en-US" dirty="0"/>
              <a:t>Working Together: Tasks for Counselors, </a:t>
            </a:r>
            <a:br>
              <a:rPr lang="en-US" altLang="en-US" dirty="0"/>
            </a:br>
            <a:r>
              <a:rPr lang="en-US" altLang="en-US" dirty="0"/>
              <a:t>Child Welfare Workers, and Judges</a:t>
            </a:r>
            <a:endParaRPr lang="en-US" dirty="0"/>
          </a:p>
        </p:txBody>
      </p:sp>
    </p:spTree>
    <p:extLst>
      <p:ext uri="{BB962C8B-B14F-4D97-AF65-F5344CB8AC3E}">
        <p14:creationId xmlns:p14="http://schemas.microsoft.com/office/powerpoint/2010/main" val="2682447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2726AC-58A0-3A41-881B-6C74232D45F5}"/>
              </a:ext>
            </a:extLst>
          </p:cNvPr>
          <p:cNvSpPr>
            <a:spLocks noGrp="1"/>
          </p:cNvSpPr>
          <p:nvPr>
            <p:ph idx="1"/>
          </p:nvPr>
        </p:nvSpPr>
        <p:spPr/>
        <p:txBody>
          <a:bodyPr/>
          <a:lstStyle/>
          <a:p>
            <a:pPr marL="0" indent="0">
              <a:buNone/>
            </a:pPr>
            <a:r>
              <a:rPr lang="en-US" altLang="en-US" b="1" dirty="0"/>
              <a:t>Child Welfare Worker</a:t>
            </a:r>
          </a:p>
          <a:p>
            <a:r>
              <a:rPr lang="en-US" altLang="en-US" dirty="0"/>
              <a:t>Conduct assessments to evaluate and monitor the safety of children</a:t>
            </a:r>
          </a:p>
          <a:p>
            <a:r>
              <a:rPr lang="en-US" altLang="en-US" dirty="0"/>
              <a:t>Help parents provide a nurturing environment for children, heal themselves, and develop capacities to care for their children</a:t>
            </a:r>
          </a:p>
          <a:p>
            <a:endParaRPr lang="en-US" dirty="0"/>
          </a:p>
        </p:txBody>
      </p:sp>
      <p:sp>
        <p:nvSpPr>
          <p:cNvPr id="4" name="Title 3">
            <a:extLst>
              <a:ext uri="{FF2B5EF4-FFF2-40B4-BE49-F238E27FC236}">
                <a16:creationId xmlns:a16="http://schemas.microsoft.com/office/drawing/2014/main" id="{C14EABEB-C42B-EA41-B3EB-9DDB0E924131}"/>
              </a:ext>
            </a:extLst>
          </p:cNvPr>
          <p:cNvSpPr>
            <a:spLocks noGrp="1"/>
          </p:cNvSpPr>
          <p:nvPr>
            <p:ph type="title"/>
          </p:nvPr>
        </p:nvSpPr>
        <p:spPr/>
        <p:txBody>
          <a:bodyPr/>
          <a:lstStyle/>
          <a:p>
            <a:r>
              <a:rPr lang="en-US" altLang="en-US" dirty="0"/>
              <a:t>Working Together: Tasks for Counselors, </a:t>
            </a:r>
            <a:br>
              <a:rPr lang="en-US" altLang="en-US" dirty="0"/>
            </a:br>
            <a:r>
              <a:rPr lang="en-US" altLang="en-US" dirty="0"/>
              <a:t>Child Welfare Workers, and Judges </a:t>
            </a:r>
            <a:endParaRPr lang="en-US" dirty="0"/>
          </a:p>
        </p:txBody>
      </p:sp>
    </p:spTree>
    <p:extLst>
      <p:ext uri="{BB962C8B-B14F-4D97-AF65-F5344CB8AC3E}">
        <p14:creationId xmlns:p14="http://schemas.microsoft.com/office/powerpoint/2010/main" val="44512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B30FC-5FD4-42D3-A4EF-8E4D971EE74E}"/>
              </a:ext>
            </a:extLst>
          </p:cNvPr>
          <p:cNvGrpSpPr/>
          <p:nvPr/>
        </p:nvGrpSpPr>
        <p:grpSpPr>
          <a:xfrm>
            <a:off x="504443" y="1424116"/>
            <a:ext cx="11235489" cy="1417640"/>
            <a:chOff x="576060" y="1132204"/>
            <a:chExt cx="11235489" cy="1417640"/>
          </a:xfrm>
        </p:grpSpPr>
        <p:sp>
          <p:nvSpPr>
            <p:cNvPr id="6" name="Rectangle 5"/>
            <p:cNvSpPr/>
            <p:nvPr/>
          </p:nvSpPr>
          <p:spPr>
            <a:xfrm>
              <a:off x="576060" y="1804928"/>
              <a:ext cx="11235489" cy="72190"/>
            </a:xfrm>
            <a:prstGeom prst="rect">
              <a:avLst/>
            </a:prstGeom>
            <a:solidFill>
              <a:srgbClr val="336B90"/>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412750" hangingPunct="0"/>
              <a:endParaRPr lang="en-US" sz="5000" b="1" kern="0" dirty="0">
                <a:solidFill>
                  <a:srgbClr val="297FD5">
                    <a:lumMod val="75000"/>
                  </a:srgbClr>
                </a:solidFill>
                <a:sym typeface="Helvetica Light"/>
              </a:endParaRPr>
            </a:p>
          </p:txBody>
        </p:sp>
        <p:sp>
          <p:nvSpPr>
            <p:cNvPr id="8" name="Oval 7"/>
            <p:cNvSpPr/>
            <p:nvPr/>
          </p:nvSpPr>
          <p:spPr>
            <a:xfrm>
              <a:off x="3171518"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Disagree</a:t>
              </a:r>
            </a:p>
          </p:txBody>
        </p:sp>
        <p:sp>
          <p:nvSpPr>
            <p:cNvPr id="9" name="Oval 8"/>
            <p:cNvSpPr/>
            <p:nvPr/>
          </p:nvSpPr>
          <p:spPr>
            <a:xfrm>
              <a:off x="5432995"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dirty="0">
                  <a:solidFill>
                    <a:prstClr val="white"/>
                  </a:solidFill>
                  <a:latin typeface="Calibri" panose="020F0502020204030204" pitchFamily="34" charset="0"/>
                  <a:sym typeface="Helvetica Light"/>
                </a:rPr>
                <a:t>Neutral</a:t>
              </a:r>
              <a:r>
                <a:rPr lang="en-US" b="1" kern="0" dirty="0">
                  <a:solidFill>
                    <a:prstClr val="white"/>
                  </a:solidFill>
                  <a:latin typeface="Calibri" panose="020F0502020204030204" pitchFamily="34" charset="0"/>
                  <a:ea typeface="SimSun" panose="02010600030101010101" pitchFamily="2" charset="-122"/>
                  <a:sym typeface="Helvetica Light"/>
                </a:rPr>
                <a:t> or Unsure</a:t>
              </a:r>
            </a:p>
          </p:txBody>
        </p:sp>
        <p:sp>
          <p:nvSpPr>
            <p:cNvPr id="10" name="Oval 9"/>
            <p:cNvSpPr/>
            <p:nvPr/>
          </p:nvSpPr>
          <p:spPr>
            <a:xfrm>
              <a:off x="7694472"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Agree</a:t>
              </a:r>
            </a:p>
          </p:txBody>
        </p:sp>
        <p:sp>
          <p:nvSpPr>
            <p:cNvPr id="11" name="Oval 10"/>
            <p:cNvSpPr/>
            <p:nvPr/>
          </p:nvSpPr>
          <p:spPr>
            <a:xfrm>
              <a:off x="9961511"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Agree</a:t>
              </a:r>
            </a:p>
          </p:txBody>
        </p:sp>
        <p:sp>
          <p:nvSpPr>
            <p:cNvPr id="12" name="Oval 11"/>
            <p:cNvSpPr/>
            <p:nvPr/>
          </p:nvSpPr>
          <p:spPr>
            <a:xfrm>
              <a:off x="904479" y="1132204"/>
              <a:ext cx="1521621" cy="1417639"/>
            </a:xfrm>
            <a:prstGeom prst="ellipse">
              <a:avLst/>
            </a:prstGeom>
            <a:solidFill>
              <a:srgbClr val="0F4263"/>
            </a:solidFill>
            <a:ln>
              <a:solidFill>
                <a:srgbClr val="0F426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Disagree</a:t>
              </a:r>
            </a:p>
          </p:txBody>
        </p:sp>
      </p:grpSp>
      <p:sp>
        <p:nvSpPr>
          <p:cNvPr id="13" name="TextBox 12"/>
          <p:cNvSpPr txBox="1"/>
          <p:nvPr/>
        </p:nvSpPr>
        <p:spPr>
          <a:xfrm>
            <a:off x="8506744" y="6422015"/>
            <a:ext cx="3291556" cy="307777"/>
          </a:xfrm>
          <a:prstGeom prst="rect">
            <a:avLst/>
          </a:prstGeom>
          <a:noFill/>
        </p:spPr>
        <p:txBody>
          <a:bodyPr wrap="square" rtlCol="0">
            <a:spAutoFit/>
          </a:bodyPr>
          <a:lstStyle/>
          <a:p>
            <a:r>
              <a:rPr lang="en-US" sz="1400" dirty="0">
                <a:solidFill>
                  <a:prstClr val="black"/>
                </a:solidFill>
              </a:rPr>
              <a:t>(Children and Family Futures, 2017)</a:t>
            </a:r>
          </a:p>
        </p:txBody>
      </p:sp>
      <p:sp>
        <p:nvSpPr>
          <p:cNvPr id="14" name="Content Placeholder 13">
            <a:extLst>
              <a:ext uri="{FF2B5EF4-FFF2-40B4-BE49-F238E27FC236}">
                <a16:creationId xmlns:a16="http://schemas.microsoft.com/office/drawing/2014/main" id="{717A30B8-CBBA-0D4E-80DE-B7641FE9ED1D}"/>
              </a:ext>
            </a:extLst>
          </p:cNvPr>
          <p:cNvSpPr>
            <a:spLocks noGrp="1"/>
          </p:cNvSpPr>
          <p:nvPr>
            <p:ph idx="1"/>
          </p:nvPr>
        </p:nvSpPr>
        <p:spPr>
          <a:xfrm>
            <a:off x="368968" y="2988505"/>
            <a:ext cx="11470106" cy="3412298"/>
          </a:xfrm>
        </p:spPr>
        <p:txBody>
          <a:bodyPr>
            <a:normAutofit/>
          </a:bodyPr>
          <a:lstStyle/>
          <a:p>
            <a:r>
              <a:rPr lang="en-US" dirty="0">
                <a:sym typeface="Helvetica Light"/>
              </a:rPr>
              <a:t>Parents with substance use disorders (sometimes called addiction) can be effective parents</a:t>
            </a:r>
          </a:p>
          <a:p>
            <a:r>
              <a:rPr lang="en-US" dirty="0">
                <a:sym typeface="Helvetica Light"/>
              </a:rPr>
              <a:t>Parents should not be allowed visitation with children removed from their care until they demonstrate abstinence from alcohol or drugs</a:t>
            </a:r>
          </a:p>
          <a:p>
            <a:r>
              <a:rPr lang="en-US" dirty="0">
                <a:sym typeface="Helvetica Light"/>
              </a:rPr>
              <a:t>A parent’s relapse should result in the child’s removal from a parent or a change in the case plan goal if reunification efforts are in place</a:t>
            </a:r>
          </a:p>
          <a:p>
            <a:r>
              <a:rPr lang="en-US" dirty="0">
                <a:sym typeface="Helvetica Light"/>
              </a:rPr>
              <a:t>Parents should be reunified with their children only if they abstain from using alcohol and/or drugs</a:t>
            </a:r>
          </a:p>
          <a:p>
            <a:endParaRPr lang="en-US" dirty="0"/>
          </a:p>
        </p:txBody>
      </p:sp>
      <p:sp>
        <p:nvSpPr>
          <p:cNvPr id="7" name="Title 6">
            <a:extLst>
              <a:ext uri="{FF2B5EF4-FFF2-40B4-BE49-F238E27FC236}">
                <a16:creationId xmlns:a16="http://schemas.microsoft.com/office/drawing/2014/main" id="{05ED655C-20FB-A843-929C-FE992F70EEE0}"/>
              </a:ext>
            </a:extLst>
          </p:cNvPr>
          <p:cNvSpPr>
            <a:spLocks noGrp="1"/>
          </p:cNvSpPr>
          <p:nvPr>
            <p:ph type="title"/>
          </p:nvPr>
        </p:nvSpPr>
        <p:spPr/>
        <p:txBody>
          <a:bodyPr/>
          <a:lstStyle/>
          <a:p>
            <a:r>
              <a:rPr lang="en-US" dirty="0">
                <a:solidFill>
                  <a:srgbClr val="FFFFFF"/>
                </a:solidFill>
              </a:rPr>
              <a:t>Collaborative Values Inventory</a:t>
            </a:r>
            <a:endParaRPr lang="en-US" dirty="0"/>
          </a:p>
        </p:txBody>
      </p:sp>
    </p:spTree>
    <p:extLst>
      <p:ext uri="{BB962C8B-B14F-4D97-AF65-F5344CB8AC3E}">
        <p14:creationId xmlns:p14="http://schemas.microsoft.com/office/powerpoint/2010/main" val="3532448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49C726-7193-9444-BEAF-EFE92E1C2257}"/>
              </a:ext>
            </a:extLst>
          </p:cNvPr>
          <p:cNvSpPr>
            <a:spLocks noGrp="1"/>
          </p:cNvSpPr>
          <p:nvPr>
            <p:ph idx="1"/>
          </p:nvPr>
        </p:nvSpPr>
        <p:spPr/>
        <p:txBody>
          <a:bodyPr/>
          <a:lstStyle/>
          <a:p>
            <a:pPr marL="0" indent="0">
              <a:buNone/>
            </a:pPr>
            <a:r>
              <a:rPr lang="en-US" altLang="en-US" b="1" dirty="0"/>
              <a:t>Dependency Court Judge and Staff</a:t>
            </a:r>
          </a:p>
          <a:p>
            <a:r>
              <a:rPr lang="en-US" altLang="en-US" dirty="0"/>
              <a:t>Assess information and make decisions leading to permanency for children in the child welfare system</a:t>
            </a:r>
          </a:p>
          <a:p>
            <a:r>
              <a:rPr lang="en-US" altLang="en-US" dirty="0"/>
              <a:t>Follow procedures and timetables specified in state and federal statutes (e.g., Adoption and Safe Families Act)</a:t>
            </a:r>
          </a:p>
          <a:p>
            <a:r>
              <a:rPr lang="en-US" altLang="en-US" dirty="0"/>
              <a:t>Preside over hearings to see whether the child welfare agency made reasonable efforts to provide needed services that prevent removal and/or achieve reunification</a:t>
            </a:r>
          </a:p>
          <a:p>
            <a:endParaRPr lang="en-US" dirty="0"/>
          </a:p>
        </p:txBody>
      </p:sp>
      <p:sp>
        <p:nvSpPr>
          <p:cNvPr id="3" name="Title 2">
            <a:extLst>
              <a:ext uri="{FF2B5EF4-FFF2-40B4-BE49-F238E27FC236}">
                <a16:creationId xmlns:a16="http://schemas.microsoft.com/office/drawing/2014/main" id="{D763AA93-AB87-184A-AC11-BC653B33F3C1}"/>
              </a:ext>
            </a:extLst>
          </p:cNvPr>
          <p:cNvSpPr>
            <a:spLocks noGrp="1"/>
          </p:cNvSpPr>
          <p:nvPr>
            <p:ph type="title"/>
          </p:nvPr>
        </p:nvSpPr>
        <p:spPr/>
        <p:txBody>
          <a:bodyPr/>
          <a:lstStyle/>
          <a:p>
            <a:r>
              <a:rPr lang="en-US" altLang="en-US" dirty="0"/>
              <a:t>Working Together: Tasks for Counselors, </a:t>
            </a:r>
            <a:br>
              <a:rPr lang="en-US" altLang="en-US" dirty="0"/>
            </a:br>
            <a:r>
              <a:rPr lang="en-US" altLang="en-US" dirty="0"/>
              <a:t>Child Welfare Workers, and Judges</a:t>
            </a:r>
            <a:endParaRPr lang="en-US" dirty="0"/>
          </a:p>
        </p:txBody>
      </p:sp>
    </p:spTree>
    <p:extLst>
      <p:ext uri="{BB962C8B-B14F-4D97-AF65-F5344CB8AC3E}">
        <p14:creationId xmlns:p14="http://schemas.microsoft.com/office/powerpoint/2010/main" val="60218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normAutofit/>
          </a:bodyPr>
          <a:lstStyle/>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Ensures that children are safe</a:t>
            </a:r>
          </a:p>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Determines whether parents are meeting dependency court requirements</a:t>
            </a:r>
          </a:p>
          <a:p>
            <a:pPr>
              <a:lnSpc>
                <a:spcPct val="100000"/>
              </a:lnSpc>
              <a:spcBef>
                <a:spcPts val="600"/>
              </a:spcBef>
              <a:spcAft>
                <a:spcPts val="600"/>
              </a:spcAft>
            </a:pPr>
            <a:r>
              <a:rPr lang="en-US" altLang="en-US" dirty="0">
                <a:latin typeface="Arial" panose="020B0604020202020204" pitchFamily="34" charset="0"/>
                <a:cs typeface="Arial" panose="020B0604020202020204" pitchFamily="34" charset="0"/>
              </a:rPr>
              <a:t>Provides appropriate supports for parents</a:t>
            </a:r>
          </a:p>
        </p:txBody>
      </p:sp>
      <p:sp>
        <p:nvSpPr>
          <p:cNvPr id="3" name="Title 2">
            <a:extLst>
              <a:ext uri="{FF2B5EF4-FFF2-40B4-BE49-F238E27FC236}">
                <a16:creationId xmlns:a16="http://schemas.microsoft.com/office/drawing/2014/main" id="{FD7FA727-F54D-EC4C-A8B4-5B2342F177DD}"/>
              </a:ext>
            </a:extLst>
          </p:cNvPr>
          <p:cNvSpPr>
            <a:spLocks noGrp="1"/>
          </p:cNvSpPr>
          <p:nvPr>
            <p:ph type="title"/>
          </p:nvPr>
        </p:nvSpPr>
        <p:spPr/>
        <p:txBody>
          <a:bodyPr/>
          <a:lstStyle/>
          <a:p>
            <a:r>
              <a:rPr lang="en-US" altLang="en-US" dirty="0"/>
              <a:t>Benefits of Information Sharing</a:t>
            </a:r>
            <a:endParaRPr lang="en-US" dirty="0"/>
          </a:p>
        </p:txBody>
      </p:sp>
    </p:spTree>
    <p:extLst>
      <p:ext uri="{BB962C8B-B14F-4D97-AF65-F5344CB8AC3E}">
        <p14:creationId xmlns:p14="http://schemas.microsoft.com/office/powerpoint/2010/main" val="3560593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a:bodyPr>
          <a:lstStyle/>
          <a:p>
            <a:pPr marL="0" indent="0" eaLnBrk="1" hangingPunct="1">
              <a:lnSpc>
                <a:spcPct val="100000"/>
              </a:lnSpc>
              <a:spcBef>
                <a:spcPts val="600"/>
              </a:spcBef>
              <a:spcAft>
                <a:spcPts val="600"/>
              </a:spcAft>
              <a:buNone/>
            </a:pPr>
            <a:r>
              <a:rPr lang="en-US" altLang="en-US" b="1" dirty="0">
                <a:latin typeface="Arial" panose="020B0604020202020204" pitchFamily="34" charset="0"/>
                <a:cs typeface="Arial" panose="020B0604020202020204" pitchFamily="34" charset="0"/>
              </a:rPr>
              <a:t>Parents may need help with:</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Maintaining sobriety</a:t>
            </a:r>
          </a:p>
          <a:p>
            <a:r>
              <a:rPr lang="en-US" altLang="en-US" dirty="0">
                <a:latin typeface="Arial" panose="020B0604020202020204" pitchFamily="34" charset="0"/>
                <a:cs typeface="Arial" panose="020B0604020202020204" pitchFamily="34" charset="0"/>
              </a:rPr>
              <a:t>Maintaining psychological medication regimen (if there is a co-occurring diagnosis)</a:t>
            </a:r>
          </a:p>
          <a:p>
            <a:r>
              <a:rPr lang="en-US" altLang="en-US" dirty="0">
                <a:latin typeface="Arial" panose="020B0604020202020204" pitchFamily="34" charset="0"/>
                <a:cs typeface="Arial" panose="020B0604020202020204" pitchFamily="34" charset="0"/>
              </a:rPr>
              <a:t>Avoiding situations that contribute to substance use or other symptom emergence</a:t>
            </a:r>
          </a:p>
          <a:p>
            <a:r>
              <a:rPr lang="en-US" altLang="en-US" dirty="0">
                <a:latin typeface="Arial" panose="020B0604020202020204" pitchFamily="34" charset="0"/>
                <a:cs typeface="Arial" panose="020B0604020202020204" pitchFamily="34" charset="0"/>
              </a:rPr>
              <a:t>Finding services to help them re-establish their lives</a:t>
            </a:r>
          </a:p>
          <a:p>
            <a:r>
              <a:rPr lang="en-US" altLang="en-US" dirty="0">
                <a:latin typeface="Arial" panose="020B0604020202020204" pitchFamily="34" charset="0"/>
                <a:cs typeface="Arial" panose="020B0604020202020204" pitchFamily="34" charset="0"/>
              </a:rPr>
              <a:t>Connecting with new support systems and resources in the community</a:t>
            </a:r>
          </a:p>
        </p:txBody>
      </p:sp>
      <p:sp>
        <p:nvSpPr>
          <p:cNvPr id="3" name="Title 2">
            <a:extLst>
              <a:ext uri="{FF2B5EF4-FFF2-40B4-BE49-F238E27FC236}">
                <a16:creationId xmlns:a16="http://schemas.microsoft.com/office/drawing/2014/main" id="{C5704662-7ADB-014E-A264-9A1BE5889B5F}"/>
              </a:ext>
            </a:extLst>
          </p:cNvPr>
          <p:cNvSpPr>
            <a:spLocks noGrp="1"/>
          </p:cNvSpPr>
          <p:nvPr>
            <p:ph type="title"/>
          </p:nvPr>
        </p:nvSpPr>
        <p:spPr/>
        <p:txBody>
          <a:bodyPr/>
          <a:lstStyle/>
          <a:p>
            <a:r>
              <a:rPr lang="en-US" altLang="en-US" dirty="0"/>
              <a:t>Helping Parents Prepare for Recovery</a:t>
            </a:r>
            <a:endParaRPr lang="en-US" dirty="0"/>
          </a:p>
        </p:txBody>
      </p:sp>
    </p:spTree>
    <p:extLst>
      <p:ext uri="{BB962C8B-B14F-4D97-AF65-F5344CB8AC3E}">
        <p14:creationId xmlns:p14="http://schemas.microsoft.com/office/powerpoint/2010/main" val="3602879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02794" y="1984157"/>
            <a:ext cx="8694908" cy="3139321"/>
          </a:xfrm>
          <a:prstGeom prst="rect">
            <a:avLst/>
          </a:prstGeom>
          <a:noFill/>
        </p:spPr>
        <p:txBody>
          <a:bodyPr wrap="square" rtlCol="0">
            <a:spAutoFit/>
          </a:bodyPr>
          <a:lstStyle/>
          <a:p>
            <a:endParaRPr lang="en-US" sz="5400" dirty="0">
              <a:solidFill>
                <a:prstClr val="white"/>
              </a:solidFill>
            </a:endParaRPr>
          </a:p>
          <a:p>
            <a:r>
              <a:rPr lang="en-US" sz="4800" dirty="0">
                <a:solidFill>
                  <a:prstClr val="white"/>
                </a:solidFill>
              </a:rPr>
              <a:t>Building on Family Strengths: Moving Toward Family Recovery</a:t>
            </a:r>
            <a:endParaRPr lang="en-US" sz="48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43070"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928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a:bodyPr>
          <a:lstStyle/>
          <a:p>
            <a:pPr marL="0" indent="0">
              <a:lnSpc>
                <a:spcPct val="100000"/>
              </a:lnSpc>
              <a:buNone/>
            </a:pPr>
            <a:r>
              <a:rPr lang="en-US" altLang="en-US" b="1" dirty="0">
                <a:latin typeface="Arial" panose="020B0604020202020204" pitchFamily="34" charset="0"/>
                <a:cs typeface="Arial" panose="020B0604020202020204" pitchFamily="34" charset="0"/>
              </a:rPr>
              <a:t>Encourage the use of community-based supports</a:t>
            </a:r>
          </a:p>
          <a:p>
            <a:pPr>
              <a:buSzPct val="100000"/>
            </a:pPr>
            <a:r>
              <a:rPr lang="en-US" altLang="en-US" dirty="0">
                <a:latin typeface="Arial" panose="020B0604020202020204" pitchFamily="34" charset="0"/>
                <a:cs typeface="Arial" panose="020B0604020202020204" pitchFamily="34" charset="0"/>
              </a:rPr>
              <a:t>12-Step participation</a:t>
            </a:r>
          </a:p>
          <a:p>
            <a:pPr>
              <a:spcAft>
                <a:spcPts val="1200"/>
              </a:spcAft>
              <a:buSzPct val="100000"/>
            </a:pPr>
            <a:r>
              <a:rPr lang="en-US" altLang="en-US" dirty="0">
                <a:latin typeface="Arial" panose="020B0604020202020204" pitchFamily="34" charset="0"/>
                <a:cs typeface="Arial" panose="020B0604020202020204" pitchFamily="34" charset="0"/>
              </a:rPr>
              <a:t>Peer support services</a:t>
            </a:r>
          </a:p>
          <a:p>
            <a:pPr marL="0" indent="0">
              <a:lnSpc>
                <a:spcPct val="100000"/>
              </a:lnSpc>
              <a:spcBef>
                <a:spcPts val="1200"/>
              </a:spcBef>
              <a:spcAft>
                <a:spcPts val="1800"/>
              </a:spcAft>
              <a:buNone/>
            </a:pPr>
            <a:r>
              <a:rPr lang="en-US" altLang="en-US" b="1" dirty="0">
                <a:latin typeface="Arial" panose="020B0604020202020204" pitchFamily="34" charset="0"/>
                <a:cs typeface="Arial" panose="020B0604020202020204" pitchFamily="34" charset="0"/>
              </a:rPr>
              <a:t>Identify individualized services</a:t>
            </a:r>
          </a:p>
          <a:p>
            <a:pPr marL="0" indent="0">
              <a:lnSpc>
                <a:spcPct val="100000"/>
              </a:lnSpc>
              <a:buNone/>
            </a:pPr>
            <a:r>
              <a:rPr lang="en-US" altLang="en-US" b="1" dirty="0">
                <a:latin typeface="Arial" panose="020B0604020202020204" pitchFamily="34" charset="0"/>
                <a:cs typeface="Arial" panose="020B0604020202020204" pitchFamily="34" charset="0"/>
              </a:rPr>
              <a:t>Maintain a directory of local community organizations/social supports</a:t>
            </a:r>
          </a:p>
          <a:p>
            <a:pPr>
              <a:lnSpc>
                <a:spcPct val="110000"/>
              </a:lnSpc>
              <a:buSzPct val="100000"/>
            </a:pPr>
            <a:r>
              <a:rPr lang="en-US" altLang="en-US" dirty="0">
                <a:latin typeface="Arial" panose="020B0604020202020204" pitchFamily="34" charset="0"/>
                <a:cs typeface="Arial" panose="020B0604020202020204" pitchFamily="34" charset="0"/>
              </a:rPr>
              <a:t>Gather contact information, service hours, and referral requirements</a:t>
            </a:r>
          </a:p>
          <a:p>
            <a:pPr>
              <a:lnSpc>
                <a:spcPct val="110000"/>
              </a:lnSpc>
              <a:buSzPct val="100000"/>
            </a:pPr>
            <a:r>
              <a:rPr lang="en-US" altLang="en-US" dirty="0">
                <a:latin typeface="Arial" panose="020B0604020202020204" pitchFamily="34" charset="0"/>
                <a:cs typeface="Arial" panose="020B0604020202020204" pitchFamily="34" charset="0"/>
              </a:rPr>
              <a:t>Establish relationships with service organizations</a:t>
            </a:r>
            <a:endParaRPr lang="en-US" altLang="en-US" dirty="0"/>
          </a:p>
        </p:txBody>
      </p:sp>
      <p:sp>
        <p:nvSpPr>
          <p:cNvPr id="3" name="Title 2">
            <a:extLst>
              <a:ext uri="{FF2B5EF4-FFF2-40B4-BE49-F238E27FC236}">
                <a16:creationId xmlns:a16="http://schemas.microsoft.com/office/drawing/2014/main" id="{B5A82FA1-E617-BE46-9902-57491574E4CD}"/>
              </a:ext>
            </a:extLst>
          </p:cNvPr>
          <p:cNvSpPr>
            <a:spLocks noGrp="1"/>
          </p:cNvSpPr>
          <p:nvPr>
            <p:ph type="title"/>
          </p:nvPr>
        </p:nvSpPr>
        <p:spPr/>
        <p:txBody>
          <a:bodyPr/>
          <a:lstStyle/>
          <a:p>
            <a:r>
              <a:rPr lang="en-US" altLang="en-US" dirty="0"/>
              <a:t>Moving Toward Child Welfare Case Closure</a:t>
            </a:r>
            <a:endParaRPr lang="en-US" dirty="0"/>
          </a:p>
        </p:txBody>
      </p:sp>
    </p:spTree>
    <p:extLst>
      <p:ext uri="{BB962C8B-B14F-4D97-AF65-F5344CB8AC3E}">
        <p14:creationId xmlns:p14="http://schemas.microsoft.com/office/powerpoint/2010/main" val="322472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AFAF-AD6F-8F40-8833-F630A611EC75}"/>
              </a:ext>
            </a:extLst>
          </p:cNvPr>
          <p:cNvSpPr>
            <a:spLocks noGrp="1"/>
          </p:cNvSpPr>
          <p:nvPr>
            <p:ph type="title"/>
          </p:nvPr>
        </p:nvSpPr>
        <p:spPr/>
        <p:txBody>
          <a:bodyPr/>
          <a:lstStyle/>
          <a:p>
            <a:r>
              <a:rPr lang="en-US" altLang="en-US" dirty="0">
                <a:solidFill>
                  <a:prstClr val="white"/>
                </a:solidFill>
              </a:rPr>
              <a:t>Moving Toward Child Welfare Case Closure</a:t>
            </a:r>
            <a:r>
              <a:rPr lang="en-US" altLang="en-US" dirty="0"/>
              <a:t>: Support</a:t>
            </a:r>
            <a:endParaRPr lang="en-US" dirty="0"/>
          </a:p>
        </p:txBody>
      </p:sp>
      <p:sp>
        <p:nvSpPr>
          <p:cNvPr id="4" name="Content Placeholder 3">
            <a:extLst>
              <a:ext uri="{FF2B5EF4-FFF2-40B4-BE49-F238E27FC236}">
                <a16:creationId xmlns:a16="http://schemas.microsoft.com/office/drawing/2014/main" id="{80A364CC-1B9C-2D4D-8461-50F5081641E6}"/>
              </a:ext>
            </a:extLst>
          </p:cNvPr>
          <p:cNvSpPr>
            <a:spLocks noGrp="1"/>
          </p:cNvSpPr>
          <p:nvPr>
            <p:ph idx="1"/>
          </p:nvPr>
        </p:nvSpPr>
        <p:spPr/>
        <p:txBody>
          <a:bodyPr>
            <a:normAutofit/>
          </a:bodyPr>
          <a:lstStyle/>
          <a:p>
            <a:r>
              <a:rPr lang="en-US" altLang="en-US" dirty="0"/>
              <a:t>Linkages with community-based organizations and resources—initial visits and follow-up</a:t>
            </a:r>
          </a:p>
          <a:p>
            <a:r>
              <a:rPr lang="en-US" altLang="en-US" dirty="0"/>
              <a:t>Relationships with family members, friends, churches or temples, or other social support groups</a:t>
            </a:r>
          </a:p>
          <a:p>
            <a:r>
              <a:rPr lang="en-US" altLang="en-US" dirty="0"/>
              <a:t>Health insurance and other resources</a:t>
            </a:r>
            <a:endParaRPr lang="en-US" dirty="0"/>
          </a:p>
        </p:txBody>
      </p:sp>
    </p:spTree>
    <p:extLst>
      <p:ext uri="{BB962C8B-B14F-4D97-AF65-F5344CB8AC3E}">
        <p14:creationId xmlns:p14="http://schemas.microsoft.com/office/powerpoint/2010/main" val="1706075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5AB73C-1FD1-1341-B8B8-0F2BA5565CC0}"/>
              </a:ext>
            </a:extLst>
          </p:cNvPr>
          <p:cNvSpPr>
            <a:spLocks noGrp="1"/>
          </p:cNvSpPr>
          <p:nvPr>
            <p:ph type="title"/>
          </p:nvPr>
        </p:nvSpPr>
        <p:spPr/>
        <p:txBody>
          <a:bodyPr/>
          <a:lstStyle/>
          <a:p>
            <a:r>
              <a:rPr lang="en-US" altLang="en-US" dirty="0">
                <a:solidFill>
                  <a:prstClr val="white"/>
                </a:solidFill>
              </a:rPr>
              <a:t>Moving Toward Child Welfare Case Closure</a:t>
            </a:r>
            <a:r>
              <a:rPr lang="en-US" altLang="en-US" dirty="0"/>
              <a:t>: </a:t>
            </a:r>
            <a:br>
              <a:rPr lang="en-US" altLang="en-US" dirty="0"/>
            </a:br>
            <a:r>
              <a:rPr lang="en-US" altLang="en-US" dirty="0"/>
              <a:t>Safety Planning </a:t>
            </a:r>
            <a:endParaRPr lang="en-US" dirty="0"/>
          </a:p>
        </p:txBody>
      </p:sp>
      <p:sp>
        <p:nvSpPr>
          <p:cNvPr id="5" name="Content Placeholder 4">
            <a:extLst>
              <a:ext uri="{FF2B5EF4-FFF2-40B4-BE49-F238E27FC236}">
                <a16:creationId xmlns:a16="http://schemas.microsoft.com/office/drawing/2014/main" id="{B9D75859-CD11-1F44-950E-D8C3A4007A8D}"/>
              </a:ext>
            </a:extLst>
          </p:cNvPr>
          <p:cNvSpPr>
            <a:spLocks noGrp="1"/>
          </p:cNvSpPr>
          <p:nvPr>
            <p:ph idx="1"/>
          </p:nvPr>
        </p:nvSpPr>
        <p:spPr/>
        <p:txBody>
          <a:bodyPr/>
          <a:lstStyle/>
          <a:p>
            <a:pPr marL="0" indent="0">
              <a:buNone/>
            </a:pPr>
            <a:r>
              <a:rPr lang="en-US" altLang="en-US" b="1" dirty="0"/>
              <a:t>Safety planning with the family:</a:t>
            </a:r>
            <a:endParaRPr lang="en-US" altLang="en-US" dirty="0"/>
          </a:p>
          <a:p>
            <a:r>
              <a:rPr lang="en-US" altLang="en-US" dirty="0"/>
              <a:t>Build on the family’s strengths</a:t>
            </a:r>
          </a:p>
          <a:p>
            <a:r>
              <a:rPr lang="en-US" altLang="en-US" dirty="0"/>
              <a:t>Establish a network of support</a:t>
            </a:r>
          </a:p>
          <a:p>
            <a:r>
              <a:rPr lang="en-US" altLang="en-US" dirty="0"/>
              <a:t>Collaborate with other helping professionals</a:t>
            </a:r>
          </a:p>
          <a:p>
            <a:r>
              <a:rPr lang="en-US" altLang="en-US" dirty="0"/>
              <a:t>Include a parent’s relapse prevention plan</a:t>
            </a:r>
          </a:p>
          <a:p>
            <a:r>
              <a:rPr lang="en-US" altLang="en-US" dirty="0"/>
              <a:t>Include the children in the planning</a:t>
            </a:r>
            <a:endParaRPr lang="en-US" dirty="0"/>
          </a:p>
        </p:txBody>
      </p:sp>
    </p:spTree>
    <p:extLst>
      <p:ext uri="{BB962C8B-B14F-4D97-AF65-F5344CB8AC3E}">
        <p14:creationId xmlns:p14="http://schemas.microsoft.com/office/powerpoint/2010/main" val="660396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7769" y="6464592"/>
            <a:ext cx="696123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the Study of Social Policy, </a:t>
            </a:r>
            <a:r>
              <a:rPr lang="en-US" sz="1400" dirty="0" err="1">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Child Welfare Information Gateway, 2014)</a:t>
            </a:r>
          </a:p>
        </p:txBody>
      </p:sp>
      <p:sp>
        <p:nvSpPr>
          <p:cNvPr id="6" name="Title 5">
            <a:extLst>
              <a:ext uri="{FF2B5EF4-FFF2-40B4-BE49-F238E27FC236}">
                <a16:creationId xmlns:a16="http://schemas.microsoft.com/office/drawing/2014/main" id="{1BEEAD17-E1DA-1145-97C7-0BA62D31ACD7}"/>
              </a:ext>
            </a:extLst>
          </p:cNvPr>
          <p:cNvSpPr>
            <a:spLocks noGrp="1"/>
          </p:cNvSpPr>
          <p:nvPr>
            <p:ph type="title"/>
          </p:nvPr>
        </p:nvSpPr>
        <p:spPr/>
        <p:txBody>
          <a:bodyPr/>
          <a:lstStyle/>
          <a:p>
            <a:r>
              <a:rPr lang="en-US" dirty="0"/>
              <a:t>Strengthening Families</a:t>
            </a:r>
          </a:p>
        </p:txBody>
      </p:sp>
      <p:sp>
        <p:nvSpPr>
          <p:cNvPr id="8" name="Content Placeholder 7">
            <a:extLst>
              <a:ext uri="{FF2B5EF4-FFF2-40B4-BE49-F238E27FC236}">
                <a16:creationId xmlns:a16="http://schemas.microsoft.com/office/drawing/2014/main" id="{266728A0-BBD4-3648-8EE0-355ADBCCB208}"/>
              </a:ext>
            </a:extLst>
          </p:cNvPr>
          <p:cNvSpPr>
            <a:spLocks noGrp="1"/>
          </p:cNvSpPr>
          <p:nvPr>
            <p:ph idx="1"/>
          </p:nvPr>
        </p:nvSpPr>
        <p:spPr/>
        <p:txBody>
          <a:bodyPr/>
          <a:lstStyle/>
          <a:p>
            <a:r>
              <a:rPr lang="en-US" dirty="0"/>
              <a:t>Using a protective factors approach can be a positive way to engage families because it focuses on families’ strengths and what they are doing right</a:t>
            </a:r>
          </a:p>
          <a:p>
            <a:r>
              <a:rPr lang="en-US" dirty="0"/>
              <a:t>Focusing exclusively on risk factors with families can leave families feeling stigmatized or unfairly judged</a:t>
            </a:r>
          </a:p>
          <a:p>
            <a:r>
              <a:rPr lang="en-US" dirty="0"/>
              <a:t>Using a protective factors approach can provide a strong platform for building collaborative partnerships with other service providers, like child care, that are not as familiar or comfortable with a risk paradigm as a basis for engaging families</a:t>
            </a:r>
          </a:p>
          <a:p>
            <a:endParaRPr lang="en-US" dirty="0"/>
          </a:p>
        </p:txBody>
      </p:sp>
    </p:spTree>
    <p:extLst>
      <p:ext uri="{BB962C8B-B14F-4D97-AF65-F5344CB8AC3E}">
        <p14:creationId xmlns:p14="http://schemas.microsoft.com/office/powerpoint/2010/main" val="2512630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7770" y="6463898"/>
            <a:ext cx="696123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the Study of Social Policy, </a:t>
            </a:r>
            <a:r>
              <a:rPr lang="en-US" sz="1400" dirty="0" err="1">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Child Welfare Information Gateway, 2014)</a:t>
            </a:r>
          </a:p>
        </p:txBody>
      </p:sp>
      <p:sp>
        <p:nvSpPr>
          <p:cNvPr id="5" name="Title 4">
            <a:extLst>
              <a:ext uri="{FF2B5EF4-FFF2-40B4-BE49-F238E27FC236}">
                <a16:creationId xmlns:a16="http://schemas.microsoft.com/office/drawing/2014/main" id="{D46036A3-651B-A04B-8F94-86852C10DCA5}"/>
              </a:ext>
            </a:extLst>
          </p:cNvPr>
          <p:cNvSpPr>
            <a:spLocks noGrp="1"/>
          </p:cNvSpPr>
          <p:nvPr>
            <p:ph type="title"/>
          </p:nvPr>
        </p:nvSpPr>
        <p:spPr/>
        <p:txBody>
          <a:bodyPr/>
          <a:lstStyle/>
          <a:p>
            <a:r>
              <a:rPr lang="en-US" dirty="0"/>
              <a:t>5 Protective Factors</a:t>
            </a:r>
          </a:p>
        </p:txBody>
      </p:sp>
      <p:sp>
        <p:nvSpPr>
          <p:cNvPr id="8" name="Content Placeholder 7">
            <a:extLst>
              <a:ext uri="{FF2B5EF4-FFF2-40B4-BE49-F238E27FC236}">
                <a16:creationId xmlns:a16="http://schemas.microsoft.com/office/drawing/2014/main" id="{32E6B860-3881-8548-950E-B6867153F8FB}"/>
              </a:ext>
            </a:extLst>
          </p:cNvPr>
          <p:cNvSpPr>
            <a:spLocks noGrp="1"/>
          </p:cNvSpPr>
          <p:nvPr>
            <p:ph idx="1"/>
          </p:nvPr>
        </p:nvSpPr>
        <p:spPr/>
        <p:txBody>
          <a:bodyPr/>
          <a:lstStyle/>
          <a:p>
            <a:pPr marL="0" indent="0">
              <a:buNone/>
            </a:pPr>
            <a:r>
              <a:rPr lang="en-US" dirty="0"/>
              <a:t>Build on the five protective factors, identified in the research literature, that are associated with lower rates of child abuse and neglect, and with optimal child development:</a:t>
            </a:r>
          </a:p>
          <a:p>
            <a:r>
              <a:rPr lang="en-US" dirty="0"/>
              <a:t>Parental resilience</a:t>
            </a:r>
          </a:p>
          <a:p>
            <a:r>
              <a:rPr lang="en-US" dirty="0"/>
              <a:t>Social connections</a:t>
            </a:r>
          </a:p>
          <a:p>
            <a:r>
              <a:rPr lang="en-US" dirty="0"/>
              <a:t>Knowledge of parenting and child development</a:t>
            </a:r>
          </a:p>
          <a:p>
            <a:r>
              <a:rPr lang="en-US" dirty="0"/>
              <a:t>Concrete support in times of need</a:t>
            </a:r>
          </a:p>
          <a:p>
            <a:r>
              <a:rPr lang="en-US" dirty="0"/>
              <a:t>Social-emotional competence of children </a:t>
            </a:r>
          </a:p>
          <a:p>
            <a:endParaRPr lang="en-US" dirty="0"/>
          </a:p>
        </p:txBody>
      </p:sp>
    </p:spTree>
    <p:extLst>
      <p:ext uri="{BB962C8B-B14F-4D97-AF65-F5344CB8AC3E}">
        <p14:creationId xmlns:p14="http://schemas.microsoft.com/office/powerpoint/2010/main" val="3649992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8848" y="2176990"/>
            <a:ext cx="5416838" cy="1723549"/>
          </a:xfrm>
          <a:prstGeom prst="rect">
            <a:avLst/>
          </a:prstGeom>
          <a:solidFill>
            <a:schemeClr val="bg1">
              <a:alpha val="75000"/>
            </a:schemeClr>
          </a:solidFill>
          <a:ln w="28575">
            <a:solidFill>
              <a:schemeClr val="accent5">
                <a:lumMod val="50000"/>
              </a:schemeClr>
            </a:solidFill>
          </a:ln>
        </p:spPr>
        <p:txBody>
          <a:bodyPr wrap="square" tIns="182880" bIns="182880">
            <a:spAutoFit/>
          </a:bodyPr>
          <a:lstStyle/>
          <a:p>
            <a:pPr algn="ctr">
              <a:spcBef>
                <a:spcPts val="600"/>
              </a:spcBef>
              <a:spcAft>
                <a:spcPts val="600"/>
              </a:spcAft>
            </a:pPr>
            <a:r>
              <a:rPr lang="en-US" sz="2200" b="1" dirty="0">
                <a:solidFill>
                  <a:srgbClr val="0F4263"/>
                </a:solidFill>
                <a:latin typeface="Arial" panose="020B0604020202020204" pitchFamily="34" charset="0"/>
                <a:ea typeface="Calibri" panose="020F0502020204030204" pitchFamily="34" charset="0"/>
                <a:cs typeface="Arial" panose="020B0604020202020204" pitchFamily="34" charset="0"/>
              </a:rPr>
              <a:t>A process of change through which individuals improve their health and wellness, live self-directed lives, </a:t>
            </a:r>
            <a:br>
              <a:rPr lang="en-US" sz="2200" b="1" dirty="0">
                <a:solidFill>
                  <a:srgbClr val="0F4263"/>
                </a:solidFill>
                <a:latin typeface="Arial" panose="020B0604020202020204" pitchFamily="34" charset="0"/>
                <a:ea typeface="Calibri" panose="020F0502020204030204" pitchFamily="34" charset="0"/>
                <a:cs typeface="Arial" panose="020B0604020202020204" pitchFamily="34" charset="0"/>
              </a:rPr>
            </a:br>
            <a:r>
              <a:rPr lang="en-US" sz="2200" b="1" dirty="0">
                <a:solidFill>
                  <a:srgbClr val="0F4263"/>
                </a:solidFill>
                <a:latin typeface="Arial" panose="020B0604020202020204" pitchFamily="34" charset="0"/>
                <a:ea typeface="Calibri" panose="020F0502020204030204" pitchFamily="34" charset="0"/>
                <a:cs typeface="Arial" panose="020B0604020202020204" pitchFamily="34" charset="0"/>
              </a:rPr>
              <a:t>and strive to reach their full potential.</a:t>
            </a:r>
            <a:endParaRPr lang="en-US" sz="2200" b="1" dirty="0">
              <a:solidFill>
                <a:srgbClr val="0F4263"/>
              </a:solidFill>
              <a:latin typeface="Arial" panose="020B0604020202020204" pitchFamily="34" charset="0"/>
              <a:cs typeface="Arial" panose="020B0604020202020204" pitchFamily="34" charset="0"/>
            </a:endParaRPr>
          </a:p>
        </p:txBody>
      </p:sp>
      <p:sp>
        <p:nvSpPr>
          <p:cNvPr id="7" name="Rectangle 6"/>
          <p:cNvSpPr/>
          <p:nvPr/>
        </p:nvSpPr>
        <p:spPr>
          <a:xfrm>
            <a:off x="402915" y="4295463"/>
            <a:ext cx="5693085" cy="1446550"/>
          </a:xfrm>
          <a:prstGeom prst="rect">
            <a:avLst/>
          </a:prstGeom>
          <a:solidFill>
            <a:schemeClr val="bg1">
              <a:alpha val="75000"/>
            </a:schemeClr>
          </a:solidFill>
        </p:spPr>
        <p:txBody>
          <a:bodyPr wrap="square">
            <a:spAutoFit/>
          </a:bodyPr>
          <a:lstStyle/>
          <a:p>
            <a:pPr algn="ct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Access to evidence-based substance use disorder treatment and recovery support services are important building blocks </a:t>
            </a:r>
            <a:b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to recovery</a:t>
            </a:r>
            <a:endParaRPr lang="en-US" sz="2200" dirty="0">
              <a:solidFill>
                <a:srgbClr val="629DD1">
                  <a:lumMod val="75000"/>
                </a:srgbClr>
              </a:solidFill>
              <a:latin typeface="Arial" panose="020B0604020202020204" pitchFamily="34" charset="0"/>
              <a:cs typeface="Arial" panose="020B0604020202020204" pitchFamily="34" charset="0"/>
            </a:endParaRPr>
          </a:p>
        </p:txBody>
      </p:sp>
      <p:sp>
        <p:nvSpPr>
          <p:cNvPr id="8" name="Rectangle 7"/>
          <p:cNvSpPr/>
          <p:nvPr/>
        </p:nvSpPr>
        <p:spPr>
          <a:xfrm>
            <a:off x="0" y="1445290"/>
            <a:ext cx="6096000" cy="430887"/>
          </a:xfrm>
          <a:prstGeom prst="rect">
            <a:avLst/>
          </a:prstGeom>
          <a:solidFill>
            <a:schemeClr val="bg1">
              <a:alpha val="75000"/>
            </a:schemeClr>
          </a:solidFill>
        </p:spPr>
        <p:txBody>
          <a:bodyPr wrap="square">
            <a:spAutoFit/>
          </a:bodyPr>
          <a:lstStyle/>
          <a:p>
            <a:pPr algn="ct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SAMHSA’s Working Definition</a:t>
            </a:r>
          </a:p>
        </p:txBody>
      </p:sp>
      <p:pic>
        <p:nvPicPr>
          <p:cNvPr id="2050" name="Picture 2" descr="Round circle of SAMHSA’s working definition of recovery. Hope, person-driven, many pathways, holistic, peer support, relational, culture, address trauma, strengths/responsibility, resp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705" y="1235340"/>
            <a:ext cx="5222875" cy="5222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68326" y="6457623"/>
            <a:ext cx="5981866" cy="307777"/>
          </a:xfrm>
          <a:prstGeom prst="rect">
            <a:avLst/>
          </a:prstGeom>
          <a:noFill/>
        </p:spPr>
        <p:txBody>
          <a:bodyPr wrap="square" rtlCol="0">
            <a:spAutoFit/>
          </a:bodyPr>
          <a:lstStyle/>
          <a:p>
            <a:r>
              <a:rPr lang="en-US" sz="1400" dirty="0">
                <a:solidFill>
                  <a:prstClr val="black"/>
                </a:solidFill>
                <a:latin typeface="Arial" panose="020B0604020202020204" pitchFamily="34" charset="0"/>
                <a:cs typeface="Arial" panose="020B0604020202020204" pitchFamily="34" charset="0"/>
              </a:rPr>
              <a:t>(Substance Abuse and Mental Health Services Administration, 2012)</a:t>
            </a:r>
          </a:p>
        </p:txBody>
      </p:sp>
      <p:sp>
        <p:nvSpPr>
          <p:cNvPr id="11" name="Title 10">
            <a:extLst>
              <a:ext uri="{FF2B5EF4-FFF2-40B4-BE49-F238E27FC236}">
                <a16:creationId xmlns:a16="http://schemas.microsoft.com/office/drawing/2014/main" id="{EF3DA0AA-BB02-7445-A8C7-EBD13F7B60F9}"/>
              </a:ext>
            </a:extLst>
          </p:cNvPr>
          <p:cNvSpPr>
            <a:spLocks noGrp="1"/>
          </p:cNvSpPr>
          <p:nvPr>
            <p:ph type="title"/>
          </p:nvPr>
        </p:nvSpPr>
        <p:spPr/>
        <p:txBody>
          <a:bodyPr/>
          <a:lstStyle/>
          <a:p>
            <a:r>
              <a:rPr lang="en-US" dirty="0">
                <a:solidFill>
                  <a:srgbClr val="FFFFFF"/>
                </a:solidFill>
              </a:rPr>
              <a:t>What is Recovery?</a:t>
            </a:r>
            <a:endParaRPr lang="en-US" dirty="0"/>
          </a:p>
        </p:txBody>
      </p:sp>
    </p:spTree>
    <p:extLst>
      <p:ext uri="{BB962C8B-B14F-4D97-AF65-F5344CB8AC3E}">
        <p14:creationId xmlns:p14="http://schemas.microsoft.com/office/powerpoint/2010/main" val="1432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251951" y="1465797"/>
            <a:ext cx="3662156" cy="163465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Arial" panose="020B0604020202020204" pitchFamily="34" charset="0"/>
                <a:cs typeface="Arial" panose="020B0604020202020204" pitchFamily="34" charset="0"/>
              </a:rPr>
              <a:t>How are families identified, assessed and referred?</a:t>
            </a:r>
          </a:p>
        </p:txBody>
      </p:sp>
      <p:sp>
        <p:nvSpPr>
          <p:cNvPr id="3" name="Pentagon 2"/>
          <p:cNvSpPr/>
          <p:nvPr/>
        </p:nvSpPr>
        <p:spPr>
          <a:xfrm>
            <a:off x="3970661" y="1417671"/>
            <a:ext cx="4073236" cy="173090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Arial" panose="020B0604020202020204" pitchFamily="34" charset="0"/>
                <a:cs typeface="Arial" panose="020B0604020202020204" pitchFamily="34" charset="0"/>
              </a:rPr>
              <a:t>How are families supported and served? </a:t>
            </a:r>
          </a:p>
        </p:txBody>
      </p:sp>
      <p:sp>
        <p:nvSpPr>
          <p:cNvPr id="4" name="Rectangle 3"/>
          <p:cNvSpPr/>
          <p:nvPr/>
        </p:nvSpPr>
        <p:spPr>
          <a:xfrm>
            <a:off x="8102278" y="1445015"/>
            <a:ext cx="3646228" cy="17309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Arial" panose="020B0604020202020204" pitchFamily="34" charset="0"/>
                <a:cs typeface="Arial" panose="020B0604020202020204" pitchFamily="34" charset="0"/>
              </a:rPr>
              <a:t>How are cases and outcomes monitored?</a:t>
            </a:r>
          </a:p>
        </p:txBody>
      </p:sp>
      <p:sp>
        <p:nvSpPr>
          <p:cNvPr id="7" name="Oval 6"/>
          <p:cNvSpPr/>
          <p:nvPr/>
        </p:nvSpPr>
        <p:spPr>
          <a:xfrm>
            <a:off x="3820188" y="3751190"/>
            <a:ext cx="3613234" cy="166035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New Event in the </a:t>
            </a:r>
          </a:p>
          <a:p>
            <a:pPr algn="ctr"/>
            <a:r>
              <a:rPr lang="en-US" sz="2400" dirty="0">
                <a:latin typeface="Arial" panose="020B0604020202020204" pitchFamily="34" charset="0"/>
                <a:cs typeface="Arial" panose="020B0604020202020204" pitchFamily="34" charset="0"/>
              </a:rPr>
              <a:t>Family</a:t>
            </a:r>
          </a:p>
        </p:txBody>
      </p:sp>
      <p:sp>
        <p:nvSpPr>
          <p:cNvPr id="8" name="Oval 7"/>
          <p:cNvSpPr/>
          <p:nvPr/>
        </p:nvSpPr>
        <p:spPr>
          <a:xfrm>
            <a:off x="9021272" y="4758045"/>
            <a:ext cx="2797314" cy="14810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Family Stabilizes</a:t>
            </a:r>
          </a:p>
        </p:txBody>
      </p:sp>
      <p:sp>
        <p:nvSpPr>
          <p:cNvPr id="14" name="Bent Arrow 13"/>
          <p:cNvSpPr/>
          <p:nvPr/>
        </p:nvSpPr>
        <p:spPr>
          <a:xfrm rot="16200000">
            <a:off x="1729732" y="3158589"/>
            <a:ext cx="1433149" cy="1936450"/>
          </a:xfrm>
          <a:prstGeom prst="ben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Left-Up Arrow 16"/>
          <p:cNvSpPr/>
          <p:nvPr/>
        </p:nvSpPr>
        <p:spPr>
          <a:xfrm rot="14450910">
            <a:off x="8296600" y="3057625"/>
            <a:ext cx="1548649" cy="2343147"/>
          </a:xfrm>
          <a:prstGeom prst="leftUpArrow">
            <a:avLst>
              <a:gd name="adj1" fmla="val 25000"/>
              <a:gd name="adj2" fmla="val 23531"/>
              <a:gd name="adj3" fmla="val 25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74ACABDE-E388-5041-8E34-5C523C8DDAF7}"/>
              </a:ext>
            </a:extLst>
          </p:cNvPr>
          <p:cNvSpPr>
            <a:spLocks noGrp="1"/>
          </p:cNvSpPr>
          <p:nvPr>
            <p:ph type="title"/>
          </p:nvPr>
        </p:nvSpPr>
        <p:spPr/>
        <p:txBody>
          <a:bodyPr/>
          <a:lstStyle/>
          <a:p>
            <a:r>
              <a:rPr lang="en-US" altLang="en-US" dirty="0">
                <a:solidFill>
                  <a:sysClr val="window" lastClr="FFFFFF"/>
                </a:solidFill>
                <a:latin typeface="Arial" panose="020B0604020202020204"/>
              </a:rPr>
              <a:t>Key Processes</a:t>
            </a:r>
            <a:endParaRPr lang="en-US" dirty="0"/>
          </a:p>
        </p:txBody>
      </p:sp>
    </p:spTree>
    <p:extLst>
      <p:ext uri="{BB962C8B-B14F-4D97-AF65-F5344CB8AC3E}">
        <p14:creationId xmlns:p14="http://schemas.microsoft.com/office/powerpoint/2010/main" val="38797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05" y="1485900"/>
            <a:ext cx="5850596" cy="4206240"/>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59F2B51B-8770-2F4F-9F77-1CA65B416A6D}"/>
              </a:ext>
            </a:extLst>
          </p:cNvPr>
          <p:cNvSpPr>
            <a:spLocks noGrp="1"/>
          </p:cNvSpPr>
          <p:nvPr>
            <p:ph idx="1"/>
          </p:nvPr>
        </p:nvSpPr>
        <p:spPr>
          <a:xfrm>
            <a:off x="6283631" y="2141316"/>
            <a:ext cx="5464673" cy="4141926"/>
          </a:xfrm>
        </p:spPr>
        <p:txBody>
          <a:bodyPr/>
          <a:lstStyle/>
          <a:p>
            <a:pPr marL="245745" indent="-245745"/>
            <a:r>
              <a:rPr lang="en-US" dirty="0">
                <a:solidFill>
                  <a:prstClr val="black"/>
                </a:solidFill>
              </a:rPr>
              <a:t>Parents’ recovery occurs in the context of family relationships</a:t>
            </a:r>
          </a:p>
          <a:p>
            <a:pPr marL="245745" indent="-245745"/>
            <a:r>
              <a:rPr lang="en-US" dirty="0">
                <a:solidFill>
                  <a:prstClr val="black"/>
                </a:solidFill>
              </a:rPr>
              <a:t>Services that strengthen families and support parent-child relationships help keep children safe</a:t>
            </a:r>
          </a:p>
          <a:p>
            <a:endParaRPr lang="en-US" dirty="0"/>
          </a:p>
        </p:txBody>
      </p:sp>
      <p:sp>
        <p:nvSpPr>
          <p:cNvPr id="5" name="Title 4">
            <a:extLst>
              <a:ext uri="{FF2B5EF4-FFF2-40B4-BE49-F238E27FC236}">
                <a16:creationId xmlns:a16="http://schemas.microsoft.com/office/drawing/2014/main" id="{C8D600ED-F1D2-C944-AE94-DB6F3D1ABB42}"/>
              </a:ext>
            </a:extLst>
          </p:cNvPr>
          <p:cNvSpPr>
            <a:spLocks noGrp="1"/>
          </p:cNvSpPr>
          <p:nvPr>
            <p:ph type="title"/>
          </p:nvPr>
        </p:nvSpPr>
        <p:spPr/>
        <p:txBody>
          <a:bodyPr/>
          <a:lstStyle/>
          <a:p>
            <a:r>
              <a:rPr lang="en-US" dirty="0">
                <a:solidFill>
                  <a:srgbClr val="FFFFFF"/>
                </a:solidFill>
              </a:rPr>
              <a:t>Rethinking Family Recovery</a:t>
            </a:r>
            <a:endParaRPr lang="en-US" dirty="0"/>
          </a:p>
        </p:txBody>
      </p:sp>
    </p:spTree>
    <p:extLst>
      <p:ext uri="{BB962C8B-B14F-4D97-AF65-F5344CB8AC3E}">
        <p14:creationId xmlns:p14="http://schemas.microsoft.com/office/powerpoint/2010/main" val="1611928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1377" y="6449448"/>
            <a:ext cx="3704887" cy="307777"/>
          </a:xfrm>
          <a:prstGeom prst="rect">
            <a:avLst/>
          </a:prstGeom>
          <a:noFill/>
        </p:spPr>
        <p:txBody>
          <a:bodyPr wrap="square" rtlCol="0">
            <a:spAutoFit/>
          </a:bodyPr>
          <a:lstStyle/>
          <a:p>
            <a:r>
              <a:rPr lang="en-US" sz="1400" dirty="0">
                <a:solidFill>
                  <a:prstClr val="black"/>
                </a:solidFill>
                <a:latin typeface="Arial" panose="020B0604020202020204" pitchFamily="34" charset="0"/>
                <a:cs typeface="Arial" panose="020B0604020202020204" pitchFamily="34" charset="0"/>
              </a:rPr>
              <a:t>(Ghertner et al., 2018; Radel et al., 2018)</a:t>
            </a:r>
          </a:p>
        </p:txBody>
      </p:sp>
      <p:sp>
        <p:nvSpPr>
          <p:cNvPr id="10" name="Title 9">
            <a:extLst>
              <a:ext uri="{FF2B5EF4-FFF2-40B4-BE49-F238E27FC236}">
                <a16:creationId xmlns:a16="http://schemas.microsoft.com/office/drawing/2014/main" id="{CF4CD1B3-3315-1148-BB4F-E6BE203E7C76}"/>
              </a:ext>
            </a:extLst>
          </p:cNvPr>
          <p:cNvSpPr>
            <a:spLocks noGrp="1"/>
          </p:cNvSpPr>
          <p:nvPr>
            <p:ph type="title"/>
          </p:nvPr>
        </p:nvSpPr>
        <p:spPr/>
        <p:txBody>
          <a:bodyPr/>
          <a:lstStyle/>
          <a:p>
            <a:r>
              <a:rPr lang="en-US" dirty="0">
                <a:solidFill>
                  <a:srgbClr val="FFFFFF"/>
                </a:solidFill>
              </a:rPr>
              <a:t>Recovery Occurs in the Context of the Family </a:t>
            </a:r>
            <a:endParaRPr lang="en-US" dirty="0"/>
          </a:p>
        </p:txBody>
      </p:sp>
      <p:sp>
        <p:nvSpPr>
          <p:cNvPr id="13" name="Content Placeholder 12">
            <a:extLst>
              <a:ext uri="{FF2B5EF4-FFF2-40B4-BE49-F238E27FC236}">
                <a16:creationId xmlns:a16="http://schemas.microsoft.com/office/drawing/2014/main" id="{250A988D-6F2C-6A44-90B2-98B4B898682A}"/>
              </a:ext>
            </a:extLst>
          </p:cNvPr>
          <p:cNvSpPr>
            <a:spLocks noGrp="1"/>
          </p:cNvSpPr>
          <p:nvPr>
            <p:ph idx="1"/>
          </p:nvPr>
        </p:nvSpPr>
        <p:spPr>
          <a:xfrm>
            <a:off x="368968" y="1379621"/>
            <a:ext cx="11470106" cy="4797342"/>
          </a:xfrm>
        </p:spPr>
        <p:txBody>
          <a:bodyPr/>
          <a:lstStyle/>
          <a:p>
            <a:pPr marL="230188" indent="-230188"/>
            <a:r>
              <a:rPr lang="en-US" dirty="0">
                <a:solidFill>
                  <a:prstClr val="black"/>
                </a:solidFill>
                <a:ea typeface="Yu Gothic UI Semibold" panose="020B0700000000000000" pitchFamily="34" charset="-128"/>
              </a:rPr>
              <a:t>A substance use disorder is a disease that affects the whole family</a:t>
            </a:r>
          </a:p>
          <a:p>
            <a:pPr marL="230188" indent="-230188"/>
            <a:r>
              <a:rPr lang="en-US" dirty="0">
                <a:solidFill>
                  <a:prstClr val="black"/>
                </a:solidFill>
                <a:ea typeface="Yu Gothic UI Semibold" panose="020B0700000000000000" pitchFamily="34" charset="-128"/>
              </a:rPr>
              <a:t>Adults (who have children) primarily identify themselves as parents  </a:t>
            </a:r>
          </a:p>
          <a:p>
            <a:pPr marL="230188" indent="-230188"/>
            <a:r>
              <a:rPr lang="en-US" dirty="0">
                <a:solidFill>
                  <a:prstClr val="black"/>
                </a:solidFill>
                <a:ea typeface="Yu Gothic UI Semibold" panose="020B0700000000000000" pitchFamily="34" charset="-128"/>
              </a:rPr>
              <a:t>The parenting role and parent–child relationship cannot be separated from treatment</a:t>
            </a:r>
          </a:p>
          <a:p>
            <a:pPr marL="230188" indent="-230188"/>
            <a:r>
              <a:rPr lang="en-US" dirty="0">
                <a:solidFill>
                  <a:prstClr val="black"/>
                </a:solidFill>
                <a:ea typeface="Yu Gothic UI Semibold" panose="020B0700000000000000" pitchFamily="34" charset="-128"/>
              </a:rPr>
              <a:t>Adult recovery should have a parent–child component, including services for the child that help prevent a future substance use disorder</a:t>
            </a:r>
          </a:p>
          <a:p>
            <a:endParaRPr lang="en-US" dirty="0"/>
          </a:p>
        </p:txBody>
      </p:sp>
    </p:spTree>
    <p:extLst>
      <p:ext uri="{BB962C8B-B14F-4D97-AF65-F5344CB8AC3E}">
        <p14:creationId xmlns:p14="http://schemas.microsoft.com/office/powerpoint/2010/main" val="3429126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8394A74-A645-9645-AF9D-B735165A2235}"/>
              </a:ext>
            </a:extLst>
          </p:cNvPr>
          <p:cNvGraphicFramePr/>
          <p:nvPr>
            <p:extLst>
              <p:ext uri="{D42A27DB-BD31-4B8C-83A1-F6EECF244321}">
                <p14:modId xmlns:p14="http://schemas.microsoft.com/office/powerpoint/2010/main" val="1649020265"/>
              </p:ext>
            </p:extLst>
          </p:nvPr>
        </p:nvGraphicFramePr>
        <p:xfrm>
          <a:off x="-24708" y="477804"/>
          <a:ext cx="12061068" cy="625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413680" y="6449448"/>
            <a:ext cx="4852978" cy="307777"/>
          </a:xfrm>
          <a:prstGeom prst="rect">
            <a:avLst/>
          </a:prstGeom>
          <a:noFill/>
        </p:spPr>
        <p:txBody>
          <a:bodyPr wrap="square" rtlCol="0">
            <a:spAutoFit/>
          </a:bodyPr>
          <a:lstStyle/>
          <a:p>
            <a:pPr algn="ctr"/>
            <a:r>
              <a:rPr lang="en-US" sz="1400" dirty="0">
                <a:solidFill>
                  <a:prstClr val="black"/>
                </a:solidFill>
                <a:latin typeface="Arial" panose="020B0604020202020204" pitchFamily="34" charset="0"/>
                <a:cs typeface="Arial" panose="020B0604020202020204" pitchFamily="34" charset="0"/>
              </a:rPr>
              <a:t>(Werner, Young, Dennis, &amp; Amatetti, 2007)</a:t>
            </a:r>
          </a:p>
        </p:txBody>
      </p:sp>
      <p:sp>
        <p:nvSpPr>
          <p:cNvPr id="2" name="Title 1">
            <a:extLst>
              <a:ext uri="{FF2B5EF4-FFF2-40B4-BE49-F238E27FC236}">
                <a16:creationId xmlns:a16="http://schemas.microsoft.com/office/drawing/2014/main" id="{BB6DC3FE-185B-6040-96F4-12CC193E04C6}"/>
              </a:ext>
            </a:extLst>
          </p:cNvPr>
          <p:cNvSpPr>
            <a:spLocks noGrp="1"/>
          </p:cNvSpPr>
          <p:nvPr>
            <p:ph type="title"/>
          </p:nvPr>
        </p:nvSpPr>
        <p:spPr/>
        <p:txBody>
          <a:bodyPr/>
          <a:lstStyle/>
          <a:p>
            <a:r>
              <a:rPr lang="en-US" dirty="0">
                <a:solidFill>
                  <a:prstClr val="white"/>
                </a:solidFill>
              </a:rPr>
              <a:t>A Family Focus</a:t>
            </a:r>
            <a:endParaRPr lang="en-US" dirty="0"/>
          </a:p>
        </p:txBody>
      </p:sp>
    </p:spTree>
    <p:extLst>
      <p:ext uri="{BB962C8B-B14F-4D97-AF65-F5344CB8AC3E}">
        <p14:creationId xmlns:p14="http://schemas.microsoft.com/office/powerpoint/2010/main" val="4237982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108" r="807" b="95"/>
          <a:stretch/>
        </p:blipFill>
        <p:spPr>
          <a:xfrm>
            <a:off x="256489" y="200394"/>
            <a:ext cx="4175811" cy="6489563"/>
          </a:xfrm>
          <a:prstGeom prst="rect">
            <a:avLst/>
          </a:prstGeom>
        </p:spPr>
      </p:pic>
      <p:sp>
        <p:nvSpPr>
          <p:cNvPr id="5" name="TextBox 4">
            <a:extLst>
              <a:ext uri="{FF2B5EF4-FFF2-40B4-BE49-F238E27FC236}">
                <a16:creationId xmlns:a16="http://schemas.microsoft.com/office/drawing/2014/main" id="{79575276-AE1D-A34D-B93C-225A599C942E}"/>
              </a:ext>
            </a:extLst>
          </p:cNvPr>
          <p:cNvSpPr txBox="1"/>
          <p:nvPr/>
        </p:nvSpPr>
        <p:spPr>
          <a:xfrm>
            <a:off x="5042647" y="2030166"/>
            <a:ext cx="6360460" cy="4401205"/>
          </a:xfrm>
          <a:prstGeom prst="rect">
            <a:avLst/>
          </a:prstGeom>
          <a:noFill/>
        </p:spPr>
        <p:txBody>
          <a:bodyPr wrap="square" rtlCol="0">
            <a:spAutoFit/>
          </a:bodyPr>
          <a:lstStyle/>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rPr>
              <a:t>A Program of the</a:t>
            </a:r>
            <a:r>
              <a:rPr lang="en-US" sz="2200" dirty="0">
                <a:latin typeface="Arial" panose="020B0604020202020204" pitchFamily="34" charset="0"/>
                <a:ea typeface="Yu Gothic UI Semibold" panose="020B0700000000000000" pitchFamily="34" charset="-128"/>
                <a:cs typeface="Arial" panose="020B0604020202020204" pitchFamily="34" charset="0"/>
              </a:rPr>
              <a:t> </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Substance Abuse and Mental Health Services Administration</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Center for Substance Abuse Treatment</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and the</a:t>
            </a:r>
          </a:p>
          <a:p>
            <a:pPr algn="ctr" eaLnBrk="0" hangingPunct="0">
              <a:spcBef>
                <a:spcPts val="600"/>
              </a:spcBef>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Administration on Children, Youth and Families</a:t>
            </a:r>
          </a:p>
          <a:p>
            <a:pPr algn="ctr" eaLnBrk="0" hangingPunct="0">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Children’s Bureau</a:t>
            </a:r>
          </a:p>
          <a:p>
            <a:pPr algn="ctr" eaLnBrk="0" hangingPunct="0">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Office on Child Abuse and Neglect</a:t>
            </a:r>
          </a:p>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hlinkClick r:id="rId4"/>
              </a:rPr>
              <a:t>www.ncsacw.samhsa.gov</a:t>
            </a:r>
            <a:endParaRPr lang="en-US" sz="2200" b="1" dirty="0">
              <a:latin typeface="Arial" panose="020B0604020202020204" pitchFamily="34" charset="0"/>
              <a:ea typeface="Yu Gothic UI Semibold" panose="020B0700000000000000" pitchFamily="34" charset="-128"/>
              <a:cs typeface="Arial" panose="020B0604020202020204" pitchFamily="34" charset="0"/>
            </a:endParaRPr>
          </a:p>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hlinkClick r:id="rId5"/>
              </a:rPr>
              <a:t>ncsacw@cffutures.org</a:t>
            </a:r>
            <a:r>
              <a:rPr lang="en-US" sz="2200" b="1" dirty="0">
                <a:latin typeface="Arial" panose="020B0604020202020204" pitchFamily="34" charset="0"/>
                <a:ea typeface="Yu Gothic UI Semibold" panose="020B0700000000000000" pitchFamily="34" charset="-128"/>
                <a:cs typeface="Arial" panose="020B0604020202020204" pitchFamily="34" charset="0"/>
              </a:rPr>
              <a:t> </a:t>
            </a:r>
            <a:endParaRPr lang="en-US" sz="2200" dirty="0">
              <a:latin typeface="Arial" panose="020B0604020202020204" pitchFamily="34" charset="0"/>
              <a:ea typeface="Yu Gothic UI Semibold" panose="020B0700000000000000" pitchFamily="34" charset="-128"/>
              <a:cs typeface="Arial" panose="020B0604020202020204" pitchFamily="34" charset="0"/>
            </a:endParaRPr>
          </a:p>
        </p:txBody>
      </p:sp>
      <p:pic>
        <p:nvPicPr>
          <p:cNvPr id="6" name="Picture 5">
            <a:extLst>
              <a:ext uri="{FF2B5EF4-FFF2-40B4-BE49-F238E27FC236}">
                <a16:creationId xmlns:a16="http://schemas.microsoft.com/office/drawing/2014/main" id="{0F256452-89E0-4D49-B8E5-F9CF7867E6F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149206" y="231431"/>
            <a:ext cx="6085475" cy="1421425"/>
          </a:xfrm>
          <a:prstGeom prst="rect">
            <a:avLst/>
          </a:prstGeom>
        </p:spPr>
      </p:pic>
    </p:spTree>
    <p:extLst>
      <p:ext uri="{BB962C8B-B14F-4D97-AF65-F5344CB8AC3E}">
        <p14:creationId xmlns:p14="http://schemas.microsoft.com/office/powerpoint/2010/main" val="3453093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88427" y="3184351"/>
            <a:ext cx="9338163" cy="1938992"/>
          </a:xfrm>
          <a:prstGeom prst="rect">
            <a:avLst/>
          </a:prstGeom>
          <a:noFill/>
        </p:spPr>
        <p:txBody>
          <a:bodyPr wrap="square" rtlCol="0">
            <a:spAutoFit/>
          </a:bodyPr>
          <a:lstStyle/>
          <a:p>
            <a:endParaRPr lang="en-US" sz="7200" dirty="0">
              <a:solidFill>
                <a:prstClr val="white"/>
              </a:solidFill>
            </a:endParaRPr>
          </a:p>
          <a:p>
            <a:r>
              <a:rPr lang="en-US" sz="4800" dirty="0">
                <a:solidFill>
                  <a:prstClr val="white"/>
                </a:solidFill>
              </a:rPr>
              <a:t>References</a:t>
            </a:r>
            <a:endParaRPr lang="en-US" sz="72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3149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214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7393" y="1425921"/>
            <a:ext cx="11483508" cy="5345270"/>
          </a:xfrm>
        </p:spPr>
        <p:txBody>
          <a:bodyPr>
            <a:noAutofit/>
          </a:bodyPr>
          <a:lstStyle/>
          <a:p>
            <a:pPr>
              <a:spcBef>
                <a:spcPts val="500"/>
              </a:spcBef>
              <a:spcAft>
                <a:spcPts val="500"/>
              </a:spcAft>
            </a:pPr>
            <a:r>
              <a:rPr lang="en-US" sz="1300" dirty="0"/>
              <a:t>Center for the Study of Social Policy. (</a:t>
            </a:r>
            <a:r>
              <a:rPr lang="en-US" sz="1300" dirty="0" err="1"/>
              <a:t>n.d</a:t>
            </a:r>
            <a:r>
              <a:rPr lang="en-US" sz="1300" dirty="0"/>
              <a:t>). </a:t>
            </a:r>
            <a:r>
              <a:rPr lang="en-US" sz="1300" i="1" dirty="0"/>
              <a:t>About Strengthening </a:t>
            </a:r>
            <a:r>
              <a:rPr lang="en-US" sz="1300" i="1" dirty="0" err="1"/>
              <a:t>Families</a:t>
            </a:r>
            <a:r>
              <a:rPr lang="en-US" sz="1300" i="1" baseline="30000" dirty="0" err="1"/>
              <a:t>TM</a:t>
            </a:r>
            <a:r>
              <a:rPr lang="en-US" sz="1300" i="1" dirty="0"/>
              <a:t> and the protective factors framework.</a:t>
            </a:r>
            <a:r>
              <a:rPr lang="en-US" sz="1300" dirty="0"/>
              <a:t> Retrieved from </a:t>
            </a:r>
            <a:r>
              <a:rPr lang="en-US" sz="1300" u="sng" dirty="0">
                <a:hlinkClick r:id="rId3"/>
              </a:rPr>
              <a:t>https://cssp.org/wp-content/uploads/2018/11/About-Strengthening-Families.pdf</a:t>
            </a:r>
            <a:r>
              <a:rPr lang="en-US" sz="1300" dirty="0"/>
              <a:t> </a:t>
            </a:r>
          </a:p>
          <a:p>
            <a:pPr>
              <a:spcBef>
                <a:spcPts val="500"/>
              </a:spcBef>
              <a:spcAft>
                <a:spcPts val="500"/>
              </a:spcAft>
            </a:pPr>
            <a:r>
              <a:rPr lang="en-US" sz="1300" dirty="0"/>
              <a:t>Center for Substance Abuse Treatment. (2005). </a:t>
            </a:r>
            <a:r>
              <a:rPr lang="en-US" sz="1300" i="1" dirty="0"/>
              <a:t>Substance abuse treatment for persons with co-occurring disorders. Treatment improvement protocol (TIP) series 42</a:t>
            </a:r>
            <a:r>
              <a:rPr lang="en-US" sz="1300" dirty="0"/>
              <a:t>. DHHS Publication No. (SMA) 05-3922. Rockville, MD: Substance Abuse and Mental Health Services Administration. Retrieved from </a:t>
            </a:r>
            <a:r>
              <a:rPr lang="en-US" sz="1300" u="sng" dirty="0">
                <a:hlinkClick r:id="rId4"/>
              </a:rPr>
              <a:t>https://store.samhsa.gov/product/TIP-42-Substance-Abuse-Treatment-for-Persons-With-Co-Occurring-Disorders/SMA13-3992</a:t>
            </a:r>
            <a:r>
              <a:rPr lang="en-US" sz="1300" dirty="0"/>
              <a:t> </a:t>
            </a:r>
          </a:p>
          <a:p>
            <a:pPr>
              <a:spcBef>
                <a:spcPts val="500"/>
              </a:spcBef>
              <a:spcAft>
                <a:spcPts val="500"/>
              </a:spcAft>
            </a:pPr>
            <a:r>
              <a:rPr lang="en-US" sz="1300" dirty="0"/>
              <a:t>Child Welfare Information Gateway. (2014). </a:t>
            </a:r>
            <a:r>
              <a:rPr lang="en-US" sz="1300" i="1" dirty="0"/>
              <a:t>Protective factors approaches in child welfare</a:t>
            </a:r>
            <a:r>
              <a:rPr lang="en-US" sz="1300" dirty="0"/>
              <a:t>. Washington, DC: U.S. Department of Health and Human Services.</a:t>
            </a:r>
          </a:p>
          <a:p>
            <a:pPr>
              <a:spcBef>
                <a:spcPts val="500"/>
              </a:spcBef>
              <a:spcAft>
                <a:spcPts val="500"/>
              </a:spcAft>
            </a:pPr>
            <a:r>
              <a:rPr lang="en-US" sz="1300" dirty="0"/>
              <a:t>Children and Family Futures. (2017). </a:t>
            </a:r>
            <a:r>
              <a:rPr lang="en-US" sz="1300" i="1" dirty="0"/>
              <a:t>Collaborative values inventory</a:t>
            </a:r>
            <a:r>
              <a:rPr lang="en-US" sz="1300" dirty="0"/>
              <a:t>. Retrieved from </a:t>
            </a:r>
            <a:r>
              <a:rPr lang="en-US" sz="1300" u="sng" dirty="0">
                <a:hlinkClick r:id="rId5"/>
              </a:rPr>
              <a:t>http://www.cffutures.org/files/cvi.pdf</a:t>
            </a:r>
            <a:r>
              <a:rPr lang="en-US" sz="1300" dirty="0"/>
              <a:t> </a:t>
            </a:r>
          </a:p>
          <a:p>
            <a:pPr>
              <a:spcBef>
                <a:spcPts val="500"/>
              </a:spcBef>
              <a:spcAft>
                <a:spcPts val="500"/>
              </a:spcAft>
            </a:pPr>
            <a:r>
              <a:rPr lang="en-US" sz="1300" dirty="0" err="1"/>
              <a:t>Ghertner</a:t>
            </a:r>
            <a:r>
              <a:rPr lang="en-US" sz="1300" dirty="0"/>
              <a:t>, R., Baldwin, M., Crouse, G., </a:t>
            </a:r>
            <a:r>
              <a:rPr lang="en-US" sz="1300" dirty="0" err="1"/>
              <a:t>Radel</a:t>
            </a:r>
            <a:r>
              <a:rPr lang="en-US" sz="1300" dirty="0"/>
              <a:t>, L., &amp; Waters, A. (2018). </a:t>
            </a:r>
            <a:r>
              <a:rPr lang="en-US" sz="1300" i="1" dirty="0"/>
              <a:t>ASPE research brief: The relationship between substance use indicators and child welfare caseloads</a:t>
            </a:r>
            <a:r>
              <a:rPr lang="en-US" sz="1300" dirty="0"/>
              <a:t>. Retrieved from </a:t>
            </a:r>
            <a:r>
              <a:rPr lang="en-US" sz="1300" u="sng" dirty="0">
                <a:hlinkClick r:id="rId6"/>
              </a:rPr>
              <a:t>https://aspe.hhs.gov/system/files/pdf/258831/SubstanceUseCWCaseloads.pdf</a:t>
            </a:r>
            <a:r>
              <a:rPr lang="en-US" sz="1300" dirty="0"/>
              <a:t> </a:t>
            </a:r>
          </a:p>
          <a:p>
            <a:pPr>
              <a:spcBef>
                <a:spcPts val="500"/>
              </a:spcBef>
              <a:spcAft>
                <a:spcPts val="500"/>
              </a:spcAft>
            </a:pPr>
            <a:r>
              <a:rPr lang="en-US" sz="1300" dirty="0"/>
              <a:t>Partners for Our Children. (2014). </a:t>
            </a:r>
            <a:r>
              <a:rPr lang="en-US" sz="1300" i="1" dirty="0"/>
              <a:t>Family time visitation in the child welfare system</a:t>
            </a:r>
            <a:r>
              <a:rPr lang="en-US" sz="1300" dirty="0"/>
              <a:t>. Retrieved from </a:t>
            </a:r>
            <a:r>
              <a:rPr lang="en-US" sz="1300" u="sng" dirty="0">
                <a:hlinkClick r:id="rId7"/>
              </a:rPr>
              <a:t>https://partnersforourchildren.org/sites/default/files/Visitation%20Brief%2012-31-14.pdf</a:t>
            </a:r>
            <a:r>
              <a:rPr lang="en-US" sz="1300" dirty="0"/>
              <a:t> </a:t>
            </a:r>
          </a:p>
          <a:p>
            <a:pPr>
              <a:spcBef>
                <a:spcPts val="500"/>
              </a:spcBef>
              <a:spcAft>
                <a:spcPts val="500"/>
              </a:spcAft>
            </a:pPr>
            <a:r>
              <a:rPr lang="en-US" sz="1300" dirty="0" err="1"/>
              <a:t>Radel</a:t>
            </a:r>
            <a:r>
              <a:rPr lang="en-US" sz="1300" dirty="0"/>
              <a:t>, L., Baldwin, M., Crouse, G., </a:t>
            </a:r>
            <a:r>
              <a:rPr lang="en-US" sz="1300" dirty="0" err="1"/>
              <a:t>Ghertner</a:t>
            </a:r>
            <a:r>
              <a:rPr lang="en-US" sz="1300" dirty="0"/>
              <a:t>, R., &amp; Waters, A. (2018). </a:t>
            </a:r>
            <a:r>
              <a:rPr lang="en-US" sz="1300" i="1" dirty="0"/>
              <a:t>ASPE research brief: Substance use, the opioid epidemic, and the child welfare system: Key findings from a mixed methods study</a:t>
            </a:r>
            <a:r>
              <a:rPr lang="en-US" sz="1300" dirty="0"/>
              <a:t>. Retrieved from </a:t>
            </a:r>
            <a:r>
              <a:rPr lang="en-US" sz="1300" u="sng" dirty="0">
                <a:hlinkClick r:id="rId8"/>
              </a:rPr>
              <a:t>https://aspe.hhs.gov/system/files/pdf/258836/SubstanceUseChildWelfareOverview.pdf</a:t>
            </a:r>
            <a:r>
              <a:rPr lang="en-US" sz="1300" dirty="0"/>
              <a:t> </a:t>
            </a:r>
          </a:p>
          <a:p>
            <a:pPr>
              <a:spcBef>
                <a:spcPts val="500"/>
              </a:spcBef>
              <a:spcAft>
                <a:spcPts val="500"/>
              </a:spcAft>
            </a:pPr>
            <a:r>
              <a:rPr lang="en-US" sz="1300" dirty="0"/>
              <a:t>Substance Abuse and Mental Health Services Administration. (2012). </a:t>
            </a:r>
            <a:r>
              <a:rPr lang="en-US" sz="1300" i="1" dirty="0"/>
              <a:t>SAMHSA’s working definition of recovery</a:t>
            </a:r>
            <a:r>
              <a:rPr lang="en-US" sz="1300" dirty="0"/>
              <a:t>. Rockville, MD: Substance Abuse and Mental Health Services Administration. Retrieved from </a:t>
            </a:r>
            <a:r>
              <a:rPr lang="en-US" sz="1300" u="sng" dirty="0">
                <a:hlinkClick r:id="rId9"/>
              </a:rPr>
              <a:t>https://store.samhsa.gov/product/SAMHSA-s-Working-Definition-of-Recovery/PEP12-RECDEF</a:t>
            </a:r>
            <a:endParaRPr lang="en-US" sz="1300" u="sng" dirty="0"/>
          </a:p>
          <a:p>
            <a:pPr>
              <a:spcBef>
                <a:spcPts val="500"/>
              </a:spcBef>
              <a:spcAft>
                <a:spcPts val="500"/>
              </a:spcAft>
            </a:pPr>
            <a:r>
              <a:rPr lang="en-US" sz="1300" dirty="0"/>
              <a:t>Werner, D., Young, N. K., Dennis, K., &amp; </a:t>
            </a:r>
            <a:r>
              <a:rPr lang="en-US" sz="1300" dirty="0" err="1"/>
              <a:t>Amatetti</a:t>
            </a:r>
            <a:r>
              <a:rPr lang="en-US" sz="1300" dirty="0"/>
              <a:t>, S. (2007). </a:t>
            </a:r>
            <a:r>
              <a:rPr lang="en-US" sz="1300" i="1" dirty="0"/>
              <a:t>Family-centered treatment for women with substance use disorders: History, key elements and challenges</a:t>
            </a:r>
            <a:r>
              <a:rPr lang="en-US" sz="1300" dirty="0"/>
              <a:t>. Department of Health and Human Services, Substance Abuse and Mental Health Services Administration. Retrieved from </a:t>
            </a:r>
            <a:r>
              <a:rPr lang="en-US" sz="1300" u="sng" dirty="0">
                <a:hlinkClick r:id="rId10"/>
              </a:rPr>
              <a:t>https://www.samhsa.gov/sites/default/files/family_treatment_paper508v.pdf</a:t>
            </a:r>
            <a:r>
              <a:rPr lang="en-US" sz="1300" dirty="0"/>
              <a:t> </a:t>
            </a:r>
          </a:p>
          <a:p>
            <a:endParaRPr lang="en-US" sz="1300" dirty="0"/>
          </a:p>
          <a:p>
            <a:pPr marL="0" indent="0">
              <a:buNone/>
            </a:pPr>
            <a:endParaRPr lang="en-US" sz="1600" dirty="0"/>
          </a:p>
        </p:txBody>
      </p:sp>
      <p:sp>
        <p:nvSpPr>
          <p:cNvPr id="6" name="Title 5">
            <a:extLst>
              <a:ext uri="{FF2B5EF4-FFF2-40B4-BE49-F238E27FC236}">
                <a16:creationId xmlns:a16="http://schemas.microsoft.com/office/drawing/2014/main" id="{61B82159-07E6-4C4C-86E0-D2CA93AEE03B}"/>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4012856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89369" y="3180897"/>
            <a:ext cx="9338163" cy="1938992"/>
          </a:xfrm>
          <a:prstGeom prst="rect">
            <a:avLst/>
          </a:prstGeom>
          <a:noFill/>
        </p:spPr>
        <p:txBody>
          <a:bodyPr wrap="square" rtlCol="0">
            <a:spAutoFit/>
          </a:bodyPr>
          <a:lstStyle/>
          <a:p>
            <a:endParaRPr lang="en-US" sz="7200" dirty="0">
              <a:solidFill>
                <a:prstClr val="white"/>
              </a:solidFill>
            </a:endParaRPr>
          </a:p>
          <a:p>
            <a:r>
              <a:rPr lang="en-US" sz="4800" dirty="0">
                <a:solidFill>
                  <a:prstClr val="white"/>
                </a:solidFill>
              </a:rPr>
              <a:t>Resources</a:t>
            </a:r>
            <a:endParaRPr lang="en-US" sz="48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3149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04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7393" y="1425921"/>
            <a:ext cx="11470106" cy="4797342"/>
          </a:xfrm>
        </p:spPr>
        <p:txBody>
          <a:bodyPr>
            <a:noAutofit/>
          </a:bodyPr>
          <a:lstStyle/>
          <a:p>
            <a:pPr>
              <a:spcBef>
                <a:spcPts val="600"/>
              </a:spcBef>
              <a:spcAft>
                <a:spcPts val="600"/>
              </a:spcAft>
            </a:pPr>
            <a:r>
              <a:rPr lang="en-US" sz="1300" dirty="0"/>
              <a:t>Center for Substance Abuse Treatment. (2010). </a:t>
            </a:r>
            <a:r>
              <a:rPr lang="en-US" sz="1300" i="1" dirty="0"/>
              <a:t>Drug testing in child welfare: Practice and policy considerations</a:t>
            </a:r>
            <a:r>
              <a:rPr lang="en-US" sz="1300" dirty="0"/>
              <a:t>. HHS Pub. No. (SMA) 10-4556 Rockville, MD: Substance Abuse and Mental Health Services Administration. Retrieved from  </a:t>
            </a:r>
            <a:r>
              <a:rPr lang="en-US" sz="1300" u="sng" dirty="0">
                <a:hlinkClick r:id="rId3"/>
              </a:rPr>
              <a:t>https://ncsacw.samhsa.gov/files/DrugTestinginChildWelfare.pdf</a:t>
            </a:r>
            <a:r>
              <a:rPr lang="en-US" sz="1300" dirty="0"/>
              <a:t> </a:t>
            </a:r>
          </a:p>
          <a:p>
            <a:pPr>
              <a:spcBef>
                <a:spcPts val="600"/>
              </a:spcBef>
              <a:spcAft>
                <a:spcPts val="600"/>
              </a:spcAft>
            </a:pPr>
            <a:r>
              <a:rPr lang="en-US" sz="1300" dirty="0"/>
              <a:t>Child Welfare Information Gateway. (2014). </a:t>
            </a:r>
            <a:r>
              <a:rPr lang="en-US" sz="1300" i="1" dirty="0"/>
              <a:t>Issue brief: Protective factors approaches in child welfare</a:t>
            </a:r>
            <a:r>
              <a:rPr lang="en-US" sz="1300" dirty="0"/>
              <a:t>. Retrieved from </a:t>
            </a:r>
            <a:r>
              <a:rPr lang="en-US" sz="1300" u="sng" dirty="0">
                <a:hlinkClick r:id="rId4"/>
              </a:rPr>
              <a:t>https://www.childwelfare.gov/pubs/issue-briefs/protective-factors/</a:t>
            </a:r>
            <a:r>
              <a:rPr lang="en-US" sz="1300" dirty="0"/>
              <a:t> </a:t>
            </a:r>
          </a:p>
          <a:p>
            <a:pPr>
              <a:spcBef>
                <a:spcPts val="600"/>
              </a:spcBef>
              <a:spcAft>
                <a:spcPts val="600"/>
              </a:spcAft>
            </a:pPr>
            <a:r>
              <a:rPr lang="en-US" sz="1300" dirty="0"/>
              <a:t>Child Welfare Information Gateway. </a:t>
            </a:r>
            <a:r>
              <a:rPr lang="en-US" sz="1300" i="1" dirty="0"/>
              <a:t>Cultural competence</a:t>
            </a:r>
            <a:r>
              <a:rPr lang="en-US" sz="1300" dirty="0"/>
              <a:t>. Retrieved from </a:t>
            </a:r>
            <a:r>
              <a:rPr lang="en-US" sz="1300" u="sng" dirty="0">
                <a:hlinkClick r:id="rId5"/>
              </a:rPr>
              <a:t>https://www.childwelfare.gov/topics/systemwide/cultural/</a:t>
            </a:r>
            <a:r>
              <a:rPr lang="en-US" sz="1300" dirty="0"/>
              <a:t> </a:t>
            </a:r>
          </a:p>
          <a:p>
            <a:pPr>
              <a:spcBef>
                <a:spcPts val="600"/>
              </a:spcBef>
              <a:spcAft>
                <a:spcPts val="600"/>
              </a:spcAft>
            </a:pPr>
            <a:r>
              <a:rPr lang="en-US" sz="1300" dirty="0"/>
              <a:t>Substance Abuse and Mental Health Services Administration. (2012). </a:t>
            </a:r>
            <a:r>
              <a:rPr lang="en-US" sz="1300" i="1" dirty="0"/>
              <a:t>SAMHSA’s working definition of recovery</a:t>
            </a:r>
            <a:r>
              <a:rPr lang="en-US" sz="1300" dirty="0"/>
              <a:t>. Rockville, MD: Substance Abuse and Mental Health Services Administration. Retrieved from </a:t>
            </a:r>
            <a:r>
              <a:rPr lang="en-US" sz="1300" u="sng" dirty="0">
                <a:hlinkClick r:id="rId6"/>
              </a:rPr>
              <a:t>https://store.samhsa.gov/product/SAMHSA-s-Working-Definition-of-Recovery/PEP12-RECDEF</a:t>
            </a:r>
            <a:r>
              <a:rPr lang="en-US" sz="1300" dirty="0"/>
              <a:t> </a:t>
            </a:r>
          </a:p>
          <a:p>
            <a:pPr>
              <a:spcBef>
                <a:spcPts val="600"/>
              </a:spcBef>
              <a:spcAft>
                <a:spcPts val="600"/>
              </a:spcAft>
            </a:pPr>
            <a:r>
              <a:rPr lang="en-US" sz="1300" dirty="0"/>
              <a:t>Substance Abuse and Mental Health Services Administration and the Office of the National Coordinator for Health Information Technology. </a:t>
            </a:r>
            <a:r>
              <a:rPr lang="en-US" sz="1300" i="1" dirty="0"/>
              <a:t>Disclosure of substance use disorder patient records: Does part 2 apply to me?</a:t>
            </a:r>
            <a:r>
              <a:rPr lang="en-US" sz="1300" dirty="0"/>
              <a:t> Retrieved from </a:t>
            </a:r>
            <a:r>
              <a:rPr lang="en-US" sz="1300" u="sng" dirty="0">
                <a:hlinkClick r:id="rId7"/>
              </a:rPr>
              <a:t>https://www.samhsa.gov/sites/default/files/does-part2-apply.pdf</a:t>
            </a:r>
            <a:r>
              <a:rPr lang="en-US" sz="1300" dirty="0"/>
              <a:t> </a:t>
            </a:r>
          </a:p>
          <a:p>
            <a:pPr>
              <a:spcBef>
                <a:spcPts val="600"/>
              </a:spcBef>
              <a:spcAft>
                <a:spcPts val="600"/>
              </a:spcAft>
            </a:pPr>
            <a:r>
              <a:rPr lang="en-US" sz="1300" dirty="0"/>
              <a:t>Substance Abuse and Mental Health Services Administration and the Office of the National Coordinator for Health Information Technology. </a:t>
            </a:r>
            <a:r>
              <a:rPr lang="en-US" sz="1300" i="1" dirty="0"/>
              <a:t>Disclosure of substance use disorder patient records: How do I exchange part 2 data?</a:t>
            </a:r>
            <a:r>
              <a:rPr lang="en-US" sz="1300" dirty="0"/>
              <a:t> Retrieved from </a:t>
            </a:r>
            <a:r>
              <a:rPr lang="en-US" sz="1300" u="sng" dirty="0">
                <a:hlinkClick r:id="rId8"/>
              </a:rPr>
              <a:t>https://www.samhsa.gov/sites/default/files/how-do-i-exchange-part2.pdf</a:t>
            </a:r>
            <a:r>
              <a:rPr lang="en-US" sz="1300" dirty="0"/>
              <a:t> </a:t>
            </a:r>
          </a:p>
          <a:p>
            <a:pPr>
              <a:spcBef>
                <a:spcPts val="600"/>
              </a:spcBef>
              <a:spcAft>
                <a:spcPts val="600"/>
              </a:spcAft>
            </a:pPr>
            <a:r>
              <a:rPr lang="en-US" sz="1300" dirty="0"/>
              <a:t>Young, N. K., </a:t>
            </a:r>
            <a:r>
              <a:rPr lang="en-US" sz="1300" dirty="0" err="1"/>
              <a:t>Nakashian</a:t>
            </a:r>
            <a:r>
              <a:rPr lang="en-US" sz="1300" dirty="0"/>
              <a:t>, M., Yeh, S., &amp; Amatetti, S. (2006). </a:t>
            </a:r>
            <a:r>
              <a:rPr lang="en-US" sz="1300" i="1" dirty="0"/>
              <a:t>Screening and assessment for family engagement, retention, and recovery (SAFERR)</a:t>
            </a:r>
            <a:r>
              <a:rPr lang="en-US" sz="1300" dirty="0"/>
              <a:t>. DHHS Pub. No. 0000. Rockville, MD: Substance Abuse and Mental Health Services Administration. Retrieved from </a:t>
            </a:r>
            <a:r>
              <a:rPr lang="en-US" sz="1300" u="sng" dirty="0">
                <a:hlinkClick r:id="rId9"/>
              </a:rPr>
              <a:t>https://ncsacw.samhsa.gov/files/SAFERR.pdf</a:t>
            </a:r>
            <a:r>
              <a:rPr lang="en-US" sz="1300" dirty="0"/>
              <a:t> </a:t>
            </a:r>
          </a:p>
          <a:p>
            <a:pPr marL="0" indent="0">
              <a:buNone/>
            </a:pPr>
            <a:endParaRPr lang="en-US" sz="1600" dirty="0"/>
          </a:p>
        </p:txBody>
      </p:sp>
      <p:sp>
        <p:nvSpPr>
          <p:cNvPr id="5" name="Title 4">
            <a:extLst>
              <a:ext uri="{FF2B5EF4-FFF2-40B4-BE49-F238E27FC236}">
                <a16:creationId xmlns:a16="http://schemas.microsoft.com/office/drawing/2014/main" id="{43BE5C1A-EA07-9445-8F37-080203A43856}"/>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39173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8218" y="1241513"/>
            <a:ext cx="9507834" cy="5432341"/>
          </a:xfrm>
          <a:prstGeom prst="rect">
            <a:avLst/>
          </a:prstGeom>
        </p:spPr>
      </p:pic>
      <p:sp>
        <p:nvSpPr>
          <p:cNvPr id="5" name="TextBox 4"/>
          <p:cNvSpPr txBox="1"/>
          <p:nvPr/>
        </p:nvSpPr>
        <p:spPr>
          <a:xfrm>
            <a:off x="1982161" y="3151540"/>
            <a:ext cx="9187410" cy="1938992"/>
          </a:xfrm>
          <a:prstGeom prst="rect">
            <a:avLst/>
          </a:prstGeom>
          <a:solidFill>
            <a:schemeClr val="bg1">
              <a:alpha val="75000"/>
            </a:schemeClr>
          </a:solidFill>
        </p:spPr>
        <p:txBody>
          <a:bodyPr wrap="square" rtlCol="0">
            <a:spAutoFit/>
          </a:bodyPr>
          <a:lstStyle/>
          <a:p>
            <a:r>
              <a:rPr lang="en-US" sz="4000" b="1" dirty="0">
                <a:latin typeface="Arial" panose="020B0604020202020204" pitchFamily="34" charset="0"/>
                <a:cs typeface="Arial" panose="020B0604020202020204" pitchFamily="34" charset="0"/>
              </a:rPr>
              <a:t>Early</a:t>
            </a:r>
            <a:r>
              <a:rPr lang="en-US" sz="4000" dirty="0">
                <a:latin typeface="Arial" panose="020B0604020202020204" pitchFamily="34" charset="0"/>
                <a:cs typeface="Arial" panose="020B0604020202020204" pitchFamily="34" charset="0"/>
              </a:rPr>
              <a:t> Identification, Screening Assessment, and </a:t>
            </a:r>
            <a:r>
              <a:rPr lang="en-US" sz="4000" b="1" dirty="0">
                <a:latin typeface="Arial" panose="020B0604020202020204" pitchFamily="34" charset="0"/>
                <a:cs typeface="Arial" panose="020B0604020202020204" pitchFamily="34" charset="0"/>
              </a:rPr>
              <a:t>Timely</a:t>
            </a:r>
            <a:r>
              <a:rPr lang="en-US" sz="4000" dirty="0">
                <a:latin typeface="Arial" panose="020B0604020202020204" pitchFamily="34" charset="0"/>
                <a:cs typeface="Arial" panose="020B0604020202020204" pitchFamily="34" charset="0"/>
              </a:rPr>
              <a:t> Access to Treatment</a:t>
            </a:r>
            <a:endParaRPr lang="en-US" sz="4000" i="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A1E1073-93A8-5F49-A5FF-CED964044BA8}"/>
              </a:ext>
            </a:extLst>
          </p:cNvPr>
          <p:cNvSpPr>
            <a:spLocks noGrp="1"/>
          </p:cNvSpPr>
          <p:nvPr>
            <p:ph type="title"/>
          </p:nvPr>
        </p:nvSpPr>
        <p:spPr/>
        <p:txBody>
          <a:bodyPr/>
          <a:lstStyle/>
          <a:p>
            <a:r>
              <a:rPr lang="en-US" altLang="en-US" dirty="0">
                <a:solidFill>
                  <a:sysClr val="window" lastClr="FFFFFF"/>
                </a:solidFill>
                <a:latin typeface="Arial" panose="020B0604020202020204"/>
              </a:rPr>
              <a:t>A Closer Look at What Works </a:t>
            </a:r>
            <a:endParaRPr lang="en-US" dirty="0"/>
          </a:p>
        </p:txBody>
      </p:sp>
    </p:spTree>
    <p:extLst>
      <p:ext uri="{BB962C8B-B14F-4D97-AF65-F5344CB8AC3E}">
        <p14:creationId xmlns:p14="http://schemas.microsoft.com/office/powerpoint/2010/main" val="264888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393" y="1452106"/>
            <a:ext cx="4351517" cy="45815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pic>
      <p:sp>
        <p:nvSpPr>
          <p:cNvPr id="8" name="Content Placeholder 7">
            <a:extLst>
              <a:ext uri="{FF2B5EF4-FFF2-40B4-BE49-F238E27FC236}">
                <a16:creationId xmlns:a16="http://schemas.microsoft.com/office/drawing/2014/main" id="{2A1800B2-5BF5-1E43-957B-E29AD262E5E6}"/>
              </a:ext>
            </a:extLst>
          </p:cNvPr>
          <p:cNvSpPr>
            <a:spLocks noGrp="1"/>
          </p:cNvSpPr>
          <p:nvPr>
            <p:ph idx="1"/>
          </p:nvPr>
        </p:nvSpPr>
        <p:spPr/>
        <p:txBody>
          <a:bodyPr/>
          <a:lstStyle/>
          <a:p>
            <a:pPr>
              <a:buNone/>
            </a:pPr>
            <a:r>
              <a:rPr lang="en-US" altLang="en-US" b="1" dirty="0"/>
              <a:t>Presence and Immediacy</a:t>
            </a:r>
          </a:p>
          <a:p>
            <a:r>
              <a:rPr lang="en-US" altLang="en-US" dirty="0"/>
              <a:t>Is there a concern regarding a parent’s use of drugs </a:t>
            </a:r>
            <a:br>
              <a:rPr lang="en-US" altLang="en-US" dirty="0"/>
            </a:br>
            <a:r>
              <a:rPr lang="en-US" altLang="en-US" dirty="0"/>
              <a:t>or alcohol?</a:t>
            </a:r>
          </a:p>
          <a:p>
            <a:r>
              <a:rPr lang="en-US" altLang="en-US" dirty="0"/>
              <a:t>Does this present a safety issue to the child?</a:t>
            </a:r>
          </a:p>
          <a:p>
            <a:endParaRPr lang="en-US" dirty="0"/>
          </a:p>
        </p:txBody>
      </p:sp>
      <p:sp>
        <p:nvSpPr>
          <p:cNvPr id="5" name="Title 4">
            <a:extLst>
              <a:ext uri="{FF2B5EF4-FFF2-40B4-BE49-F238E27FC236}">
                <a16:creationId xmlns:a16="http://schemas.microsoft.com/office/drawing/2014/main" id="{E0018026-86A4-FF4C-8A55-65F4908C8699}"/>
              </a:ext>
            </a:extLst>
          </p:cNvPr>
          <p:cNvSpPr>
            <a:spLocks noGrp="1"/>
          </p:cNvSpPr>
          <p:nvPr>
            <p:ph type="title"/>
          </p:nvPr>
        </p:nvSpPr>
        <p:spPr/>
        <p:txBody>
          <a:bodyPr/>
          <a:lstStyle/>
          <a:p>
            <a:r>
              <a:rPr lang="en-US" dirty="0"/>
              <a:t>Screening and Assessment</a:t>
            </a:r>
          </a:p>
        </p:txBody>
      </p:sp>
    </p:spTree>
    <p:extLst>
      <p:ext uri="{BB962C8B-B14F-4D97-AF65-F5344CB8AC3E}">
        <p14:creationId xmlns:p14="http://schemas.microsoft.com/office/powerpoint/2010/main" val="125884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442" y="1366918"/>
            <a:ext cx="11478987" cy="5246914"/>
          </a:xfrm>
        </p:spPr>
        <p:txBody>
          <a:bodyPr>
            <a:noAutofit/>
          </a:bodyPr>
          <a:lstStyle/>
          <a:p>
            <a:pPr marL="0" indent="0">
              <a:buNone/>
            </a:pPr>
            <a:r>
              <a:rPr lang="en-US" b="1" dirty="0"/>
              <a:t>Know what to look for.</a:t>
            </a:r>
            <a:r>
              <a:rPr lang="en-US" dirty="0"/>
              <a:t> Common signs and symptoms of substance use or misuse in the home environment may include:</a:t>
            </a:r>
          </a:p>
          <a:p>
            <a:r>
              <a:rPr lang="en-US" b="1" i="1" dirty="0"/>
              <a:t>Physical appearance: </a:t>
            </a:r>
            <a:r>
              <a:rPr lang="en-US" dirty="0"/>
              <a:t>slurred speech, nodding off, disorientation, tremors, cold or sweaty palms, dilated or constricted pupils, bloodshot or glazed over eyes, needle marks, bruises, poor personal hygiene</a:t>
            </a:r>
          </a:p>
          <a:p>
            <a:r>
              <a:rPr lang="en-US" b="1" i="1" dirty="0"/>
              <a:t>Behavioral signs: </a:t>
            </a:r>
            <a:r>
              <a:rPr lang="en-US" dirty="0"/>
              <a:t>agitated behavior or mood, excessive talking, paranoia, depression, manic behavior, lack of motivation, criminal activity, financial challenges, missed appointments</a:t>
            </a:r>
          </a:p>
          <a:p>
            <a:r>
              <a:rPr lang="en-US" b="1" i="1" dirty="0"/>
              <a:t>Physical environment: </a:t>
            </a:r>
            <a:r>
              <a:rPr lang="en-US" dirty="0"/>
              <a:t>signs of drug paraphernalia (such as straws, rolling papers, razor blades, small mirrors, glass pipes, aluminum foil, lighters, needles, syringes, tourniquets, belts, shoelaces, spoons), unusual smells, reluctance to allow home visits, unexplained visitors in and out of the home</a:t>
            </a:r>
          </a:p>
          <a:p>
            <a:pPr marL="0" indent="0">
              <a:buNone/>
            </a:pPr>
            <a:r>
              <a:rPr lang="en-US" dirty="0"/>
              <a:t>Note: This is not a complete list of possible signs and symptoms.  </a:t>
            </a:r>
          </a:p>
          <a:p>
            <a:pPr marL="0" indent="0">
              <a:lnSpc>
                <a:spcPct val="120000"/>
              </a:lnSpc>
              <a:spcBef>
                <a:spcPts val="600"/>
              </a:spcBef>
              <a:spcAft>
                <a:spcPts val="600"/>
              </a:spcAft>
              <a:buNone/>
            </a:pPr>
            <a:endParaRPr lang="en-US" sz="20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74522C82-06FC-064D-8D82-F84286F2564D}"/>
              </a:ext>
            </a:extLst>
          </p:cNvPr>
          <p:cNvSpPr>
            <a:spLocks noGrp="1"/>
          </p:cNvSpPr>
          <p:nvPr>
            <p:ph type="title"/>
          </p:nvPr>
        </p:nvSpPr>
        <p:spPr/>
        <p:txBody>
          <a:bodyPr/>
          <a:lstStyle/>
          <a:p>
            <a:r>
              <a:rPr lang="en-US" dirty="0"/>
              <a:t>Early Identification</a:t>
            </a:r>
          </a:p>
        </p:txBody>
      </p:sp>
    </p:spTree>
    <p:extLst>
      <p:ext uri="{BB962C8B-B14F-4D97-AF65-F5344CB8AC3E}">
        <p14:creationId xmlns:p14="http://schemas.microsoft.com/office/powerpoint/2010/main" val="208864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2E8699-74CC-CA4C-BD2F-14D62B3C94C6}"/>
              </a:ext>
            </a:extLst>
          </p:cNvPr>
          <p:cNvSpPr>
            <a:spLocks noGrp="1"/>
          </p:cNvSpPr>
          <p:nvPr>
            <p:ph idx="1"/>
          </p:nvPr>
        </p:nvSpPr>
        <p:spPr/>
        <p:txBody>
          <a:bodyPr>
            <a:normAutofit/>
          </a:bodyPr>
          <a:lstStyle/>
          <a:p>
            <a:pPr marL="0" indent="0">
              <a:buNone/>
            </a:pPr>
            <a:r>
              <a:rPr lang="en-US" dirty="0"/>
              <a:t>Engage the parent about your observations or concerns using an approach that is supportive and not stigmatizing or judgmental. Use “person first” language and avoid using labeling terms such as “addict.” Use a conversational tone with open-ended questions such as the following:</a:t>
            </a:r>
          </a:p>
          <a:p>
            <a:pPr marL="228600" lvl="1" indent="0">
              <a:buNone/>
            </a:pPr>
            <a:r>
              <a:rPr lang="en-US" dirty="0"/>
              <a:t>“Tell me more about . . .”</a:t>
            </a:r>
          </a:p>
          <a:p>
            <a:pPr marL="228600" lvl="1" indent="0">
              <a:buNone/>
            </a:pPr>
            <a:r>
              <a:rPr lang="en-US" dirty="0"/>
              <a:t>“As part of our work with families, we ask all families about . . .”</a:t>
            </a:r>
          </a:p>
          <a:p>
            <a:pPr marL="228600" lvl="1" indent="0">
              <a:buNone/>
            </a:pPr>
            <a:r>
              <a:rPr lang="en-US" dirty="0"/>
              <a:t>“I’m noticing that . . .”</a:t>
            </a:r>
          </a:p>
          <a:p>
            <a:pPr marL="228600" lvl="1" indent="0">
              <a:buNone/>
            </a:pPr>
            <a:r>
              <a:rPr lang="en-US" dirty="0"/>
              <a:t>“How can I help you with . . .”</a:t>
            </a:r>
          </a:p>
          <a:p>
            <a:pPr marL="228600" lvl="1" indent="0">
              <a:buNone/>
            </a:pPr>
            <a:r>
              <a:rPr lang="en-US" dirty="0"/>
              <a:t>“I’m concerned about you because . . .”</a:t>
            </a:r>
          </a:p>
        </p:txBody>
      </p:sp>
      <p:sp>
        <p:nvSpPr>
          <p:cNvPr id="4" name="Title 3">
            <a:extLst>
              <a:ext uri="{FF2B5EF4-FFF2-40B4-BE49-F238E27FC236}">
                <a16:creationId xmlns:a16="http://schemas.microsoft.com/office/drawing/2014/main" id="{3F1F9197-512C-2D47-A60A-7FC75DAA2306}"/>
              </a:ext>
            </a:extLst>
          </p:cNvPr>
          <p:cNvSpPr>
            <a:spLocks noGrp="1"/>
          </p:cNvSpPr>
          <p:nvPr>
            <p:ph type="title"/>
          </p:nvPr>
        </p:nvSpPr>
        <p:spPr/>
        <p:txBody>
          <a:bodyPr/>
          <a:lstStyle/>
          <a:p>
            <a:r>
              <a:rPr lang="en-US" dirty="0"/>
              <a:t>Early Identification</a:t>
            </a:r>
          </a:p>
        </p:txBody>
      </p:sp>
    </p:spTree>
    <p:extLst>
      <p:ext uri="{BB962C8B-B14F-4D97-AF65-F5344CB8AC3E}">
        <p14:creationId xmlns:p14="http://schemas.microsoft.com/office/powerpoint/2010/main" val="4236714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08750A486EE14A8ACCFE5AAA338A27" ma:contentTypeVersion="5" ma:contentTypeDescription="Create a new document." ma:contentTypeScope="" ma:versionID="595998b229005089b75d9ac31cf14823">
  <xsd:schema xmlns:xsd="http://www.w3.org/2001/XMLSchema" xmlns:xs="http://www.w3.org/2001/XMLSchema" xmlns:p="http://schemas.microsoft.com/office/2006/metadata/properties" targetNamespace="http://schemas.microsoft.com/office/2006/metadata/properties" ma:root="true" ma:fieldsID="9310dfd89bfbcceacbcbbb03476d0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423CB2-10AF-43AE-A0E8-1E4FED6C0F1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012148-DE84-4D37-8F6F-CD483AC20D10}">
  <ds:schemaRefs>
    <ds:schemaRef ds:uri="http://schemas.microsoft.com/sharepoint/v3/contenttype/forms"/>
  </ds:schemaRefs>
</ds:datastoreItem>
</file>

<file path=customXml/itemProps3.xml><?xml version="1.0" encoding="utf-8"?>
<ds:datastoreItem xmlns:ds="http://schemas.openxmlformats.org/officeDocument/2006/customXml" ds:itemID="{25CE4F2C-5CEB-4F9C-8E27-14324ABAD2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10383</TotalTime>
  <Words>9686</Words>
  <Application>Microsoft Macintosh PowerPoint</Application>
  <PresentationFormat>Widescreen</PresentationFormat>
  <Paragraphs>719</Paragraphs>
  <Slides>57</Slides>
  <Notes>57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57</vt:i4>
      </vt:variant>
    </vt:vector>
  </HeadingPairs>
  <TitlesOfParts>
    <vt:vector size="70" baseType="lpstr">
      <vt:lpstr>Arial</vt:lpstr>
      <vt:lpstr>Arial Narrow</vt:lpstr>
      <vt:lpstr>Calibri</vt:lpstr>
      <vt:lpstr>Calibri Light</vt:lpstr>
      <vt:lpstr>Gill Sans MT Condensed</vt:lpstr>
      <vt:lpstr>System Font Regular</vt:lpstr>
      <vt:lpstr>Times New Roman</vt:lpstr>
      <vt:lpstr>Wingdings</vt:lpstr>
      <vt:lpstr>Office Theme</vt:lpstr>
      <vt:lpstr>1_Office Theme</vt:lpstr>
      <vt:lpstr>3_Office Theme</vt:lpstr>
      <vt:lpstr>7_Office Theme</vt:lpstr>
      <vt:lpstr>10_Office Theme</vt:lpstr>
      <vt:lpstr>Module 5:  Case Planning, Family Strengthening, and Planning for Safety for Families with a Substance Use Disorder</vt:lpstr>
      <vt:lpstr>Acknowledgment</vt:lpstr>
      <vt:lpstr>Learning Objectives</vt:lpstr>
      <vt:lpstr>Collaborative Values Inventory</vt:lpstr>
      <vt:lpstr>Key Processes</vt:lpstr>
      <vt:lpstr>A Closer Look at What Works </vt:lpstr>
      <vt:lpstr>Screening and Assessment</vt:lpstr>
      <vt:lpstr>Early Identification</vt:lpstr>
      <vt:lpstr>Early Identification</vt:lpstr>
      <vt:lpstr>Use of a Screening Tool</vt:lpstr>
      <vt:lpstr>Group Exercise</vt:lpstr>
      <vt:lpstr>Case Study</vt:lpstr>
      <vt:lpstr>Case Study</vt:lpstr>
      <vt:lpstr>Effect of Parental Substance Use Disorders  on Parenting</vt:lpstr>
      <vt:lpstr>Effect of Parental Substance Use Disorders  on Parenting</vt:lpstr>
      <vt:lpstr>Areas to Consider When Assessing Safety</vt:lpstr>
      <vt:lpstr>Areas to Consider When Assessing Safety</vt:lpstr>
      <vt:lpstr>Assessment Throughout the Life of the Case</vt:lpstr>
      <vt:lpstr>Preparing Parents for a Referral to Treatment</vt:lpstr>
      <vt:lpstr>Help Parents Prepare: Referrals and Expectations</vt:lpstr>
      <vt:lpstr>Help Parents Prepare: Know the Resources</vt:lpstr>
      <vt:lpstr>Partnerships With Treatment Professionals</vt:lpstr>
      <vt:lpstr>Assessment Throughout the Life of the Case</vt:lpstr>
      <vt:lpstr>Case Planning for Families Affected  by a Substance Use Disorder</vt:lpstr>
      <vt:lpstr>What Goes Into a Case Plan</vt:lpstr>
      <vt:lpstr>Culturally Competent Case Planning</vt:lpstr>
      <vt:lpstr>Helping Parents Meet Their Case Plans</vt:lpstr>
      <vt:lpstr>Elements of Successful Visitation Plans</vt:lpstr>
      <vt:lpstr>Collaborative Case Planning</vt:lpstr>
      <vt:lpstr>Joint Case Planning and Case Management</vt:lpstr>
      <vt:lpstr>Working with Providers to Support Parents</vt:lpstr>
      <vt:lpstr>Measuring Progress </vt:lpstr>
      <vt:lpstr>Measuring Progress </vt:lpstr>
      <vt:lpstr>Measuring Progress </vt:lpstr>
      <vt:lpstr>Drug Testing </vt:lpstr>
      <vt:lpstr>Sharing Information in a Service Delivery Team</vt:lpstr>
      <vt:lpstr>Collaboration Necessities</vt:lpstr>
      <vt:lpstr>Working Together: Tasks for Counselors,  Child Welfare Workers, and Judges</vt:lpstr>
      <vt:lpstr>Working Together: Tasks for Counselors,  Child Welfare Workers, and Judges </vt:lpstr>
      <vt:lpstr>Working Together: Tasks for Counselors,  Child Welfare Workers, and Judges</vt:lpstr>
      <vt:lpstr>Benefits of Information Sharing</vt:lpstr>
      <vt:lpstr>Helping Parents Prepare for Recovery</vt:lpstr>
      <vt:lpstr>PowerPoint Presentation</vt:lpstr>
      <vt:lpstr>Moving Toward Child Welfare Case Closure</vt:lpstr>
      <vt:lpstr>Moving Toward Child Welfare Case Closure: Support</vt:lpstr>
      <vt:lpstr>Moving Toward Child Welfare Case Closure:  Safety Planning </vt:lpstr>
      <vt:lpstr>Strengthening Families</vt:lpstr>
      <vt:lpstr>5 Protective Factors</vt:lpstr>
      <vt:lpstr>What is Recovery?</vt:lpstr>
      <vt:lpstr>Rethinking Family Recovery</vt:lpstr>
      <vt:lpstr>Recovery Occurs in the Context of the Family </vt:lpstr>
      <vt:lpstr>A Family Focus</vt:lpstr>
      <vt:lpstr>PowerPoint Presentation</vt:lpstr>
      <vt:lpstr>PowerPoint Presentation</vt:lpstr>
      <vt:lpstr>References</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Safety Planning and Family Strengthening for Families with a Substance Use Disorder</dc:title>
  <dc:creator>Kimberly Stevens</dc:creator>
  <cp:lastModifiedBy>Small, Colin</cp:lastModifiedBy>
  <cp:revision>282</cp:revision>
  <cp:lastPrinted>2018-07-19T14:24:36Z</cp:lastPrinted>
  <dcterms:created xsi:type="dcterms:W3CDTF">2018-07-19T13:32:13Z</dcterms:created>
  <dcterms:modified xsi:type="dcterms:W3CDTF">2019-07-22T19:23:16Z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0x010100C408750A486EE14A8ACCFE5AAA338A27</vt:lpwstr>
  </property>
</Properties>
</file>