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9" r:id="rId5"/>
    <p:sldMasterId id="2147483697" r:id="rId6"/>
    <p:sldMasterId id="2147483723" r:id="rId7"/>
    <p:sldMasterId id="2147483747" r:id="rId8"/>
    <p:sldMasterId id="2147483759" r:id="rId9"/>
    <p:sldMasterId id="2147483843" r:id="rId10"/>
    <p:sldMasterId id="2147483912" r:id="rId11"/>
  </p:sldMasterIdLst>
  <p:notesMasterIdLst>
    <p:notesMasterId r:id="rId65"/>
  </p:notesMasterIdLst>
  <p:handoutMasterIdLst>
    <p:handoutMasterId r:id="rId66"/>
  </p:handoutMasterIdLst>
  <p:sldIdLst>
    <p:sldId id="314" r:id="rId12"/>
    <p:sldId id="435" r:id="rId13"/>
    <p:sldId id="317" r:id="rId14"/>
    <p:sldId id="436" r:id="rId15"/>
    <p:sldId id="319" r:id="rId16"/>
    <p:sldId id="406" r:id="rId17"/>
    <p:sldId id="393" r:id="rId18"/>
    <p:sldId id="394" r:id="rId19"/>
    <p:sldId id="395" r:id="rId20"/>
    <p:sldId id="396" r:id="rId21"/>
    <p:sldId id="399" r:id="rId22"/>
    <p:sldId id="397" r:id="rId23"/>
    <p:sldId id="398" r:id="rId24"/>
    <p:sldId id="400" r:id="rId25"/>
    <p:sldId id="402" r:id="rId26"/>
    <p:sldId id="404" r:id="rId27"/>
    <p:sldId id="338" r:id="rId28"/>
    <p:sldId id="414" r:id="rId29"/>
    <p:sldId id="415" r:id="rId30"/>
    <p:sldId id="407" r:id="rId31"/>
    <p:sldId id="408" r:id="rId32"/>
    <p:sldId id="409" r:id="rId33"/>
    <p:sldId id="410" r:id="rId34"/>
    <p:sldId id="411" r:id="rId35"/>
    <p:sldId id="437" r:id="rId36"/>
    <p:sldId id="373" r:id="rId37"/>
    <p:sldId id="327" r:id="rId38"/>
    <p:sldId id="328" r:id="rId39"/>
    <p:sldId id="331" r:id="rId40"/>
    <p:sldId id="439" r:id="rId41"/>
    <p:sldId id="339" r:id="rId42"/>
    <p:sldId id="340" r:id="rId43"/>
    <p:sldId id="438" r:id="rId44"/>
    <p:sldId id="313" r:id="rId45"/>
    <p:sldId id="384" r:id="rId46"/>
    <p:sldId id="374" r:id="rId47"/>
    <p:sldId id="347" r:id="rId48"/>
    <p:sldId id="418" r:id="rId49"/>
    <p:sldId id="336" r:id="rId50"/>
    <p:sldId id="416" r:id="rId51"/>
    <p:sldId id="417" r:id="rId52"/>
    <p:sldId id="419" r:id="rId53"/>
    <p:sldId id="353" r:id="rId54"/>
    <p:sldId id="420" r:id="rId55"/>
    <p:sldId id="424" r:id="rId56"/>
    <p:sldId id="448" r:id="rId57"/>
    <p:sldId id="371" r:id="rId58"/>
    <p:sldId id="427" r:id="rId59"/>
    <p:sldId id="441" r:id="rId60"/>
    <p:sldId id="442" r:id="rId61"/>
    <p:sldId id="447" r:id="rId62"/>
    <p:sldId id="445" r:id="rId63"/>
    <p:sldId id="446"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upree, Margaret" initials="DM" lastIdx="27" clrIdx="6">
    <p:extLst>
      <p:ext uri="{19B8F6BF-5375-455C-9EA6-DF929625EA0E}">
        <p15:presenceInfo xmlns:p15="http://schemas.microsoft.com/office/powerpoint/2012/main" userId="S-1-5-21-2338163137-2684688362-157462135-92954" providerId="AD"/>
      </p:ext>
    </p:extLst>
  </p:cmAuthor>
  <p:cmAuthor id="1" name="Kimberly Stevens" initials="KS" lastIdx="44" clrIdx="0">
    <p:extLst>
      <p:ext uri="{19B8F6BF-5375-455C-9EA6-DF929625EA0E}">
        <p15:presenceInfo xmlns:p15="http://schemas.microsoft.com/office/powerpoint/2012/main" userId="S-1-5-21-842925246-492894223-1343024091-7172" providerId="AD"/>
      </p:ext>
    </p:extLst>
  </p:cmAuthor>
  <p:cmAuthor id="2" name="Someh Lewis" initials="SL" lastIdx="1" clrIdx="1">
    <p:extLst>
      <p:ext uri="{19B8F6BF-5375-455C-9EA6-DF929625EA0E}">
        <p15:presenceInfo xmlns:p15="http://schemas.microsoft.com/office/powerpoint/2012/main" userId="S-1-5-21-842925246-492894223-1343024091-7165" providerId="AD"/>
      </p:ext>
    </p:extLst>
  </p:cmAuthor>
  <p:cmAuthor id="3" name="Lynn Posze" initials="LP" lastIdx="1" clrIdx="2">
    <p:extLst>
      <p:ext uri="{19B8F6BF-5375-455C-9EA6-DF929625EA0E}">
        <p15:presenceInfo xmlns:p15="http://schemas.microsoft.com/office/powerpoint/2012/main" userId="S-1-5-21-842925246-492894223-1343024091-6874" providerId="AD"/>
      </p:ext>
    </p:extLst>
  </p:cmAuthor>
  <p:cmAuthor id="4" name="Sarah O'Rourke" initials="SO" lastIdx="22" clrIdx="3">
    <p:extLst>
      <p:ext uri="{19B8F6BF-5375-455C-9EA6-DF929625EA0E}">
        <p15:presenceInfo xmlns:p15="http://schemas.microsoft.com/office/powerpoint/2012/main" userId="S-1-5-21-842925246-492894223-1343024091-7151" providerId="AD"/>
      </p:ext>
    </p:extLst>
  </p:cmAuthor>
  <p:cmAuthor id="5" name="Vaughn, Christy" initials="VC" lastIdx="4" clrIdx="4">
    <p:extLst>
      <p:ext uri="{19B8F6BF-5375-455C-9EA6-DF929625EA0E}">
        <p15:presenceInfo xmlns:p15="http://schemas.microsoft.com/office/powerpoint/2012/main" userId="S-1-5-21-2338163137-2684688362-157462135-91667" providerId="AD"/>
      </p:ext>
    </p:extLst>
  </p:cmAuthor>
  <p:cmAuthor id="6" name="Blankenship, Jean (ACF)" initials="BJ(" lastIdx="15" clrIdx="5">
    <p:extLst>
      <p:ext uri="{19B8F6BF-5375-455C-9EA6-DF929625EA0E}">
        <p15:presenceInfo xmlns:p15="http://schemas.microsoft.com/office/powerpoint/2012/main" userId="S-1-5-21-1747495209-1248221918-2216747781-655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26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31" autoAdjust="0"/>
    <p:restoredTop sz="52653" autoAdjust="0"/>
  </p:normalViewPr>
  <p:slideViewPr>
    <p:cSldViewPr snapToGrid="0">
      <p:cViewPr varScale="1">
        <p:scale>
          <a:sx n="51" d="100"/>
          <a:sy n="51" d="100"/>
        </p:scale>
        <p:origin x="1056" y="38"/>
      </p:cViewPr>
      <p:guideLst/>
    </p:cSldViewPr>
  </p:slideViewPr>
  <p:outlineViewPr>
    <p:cViewPr>
      <p:scale>
        <a:sx n="33" d="100"/>
        <a:sy n="33" d="100"/>
      </p:scale>
      <p:origin x="0" y="-20538"/>
    </p:cViewPr>
  </p:outlineViewPr>
  <p:notesTextViewPr>
    <p:cViewPr>
      <p:scale>
        <a:sx n="100" d="100"/>
        <a:sy n="100" d="100"/>
      </p:scale>
      <p:origin x="0" y="0"/>
    </p:cViewPr>
  </p:notesTextViewPr>
  <p:sorterViewPr>
    <p:cViewPr>
      <p:scale>
        <a:sx n="100" d="100"/>
        <a:sy n="100" d="100"/>
      </p:scale>
      <p:origin x="0" y="-12384"/>
    </p:cViewPr>
  </p:sorterViewPr>
  <p:notesViewPr>
    <p:cSldViewPr snapToGrid="0">
      <p:cViewPr varScale="1">
        <p:scale>
          <a:sx n="53" d="100"/>
          <a:sy n="53" d="100"/>
        </p:scale>
        <p:origin x="188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commentAuthors" Target="commentAuthor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0C27E7-C8EE-4F26-AA5C-E78C5C34B1D3}" type="datetimeFigureOut">
              <a:rPr lang="en-US" smtClean="0"/>
              <a:t>3/16/2020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D225CD-BCF6-47FE-9699-5404032B5D2A}" type="slidenum">
              <a:rPr lang="en-US" smtClean="0"/>
              <a:t>‹#›</a:t>
            </a:fld>
            <a:endParaRPr lang="en-US" dirty="0"/>
          </a:p>
        </p:txBody>
      </p:sp>
    </p:spTree>
    <p:extLst>
      <p:ext uri="{BB962C8B-B14F-4D97-AF65-F5344CB8AC3E}">
        <p14:creationId xmlns:p14="http://schemas.microsoft.com/office/powerpoint/2010/main" val="1501503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72573-C1BB-4A64-8BD3-12EB52552F0D}" type="datetimeFigureOut">
              <a:rPr lang="en-US" smtClean="0"/>
              <a:t>3/16/2020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4B4F75-DB7D-4FAF-B00C-4D08F096DC88}" type="slidenum">
              <a:rPr lang="en-US" smtClean="0"/>
              <a:t>‹#›</a:t>
            </a:fld>
            <a:endParaRPr lang="en-US" dirty="0"/>
          </a:p>
        </p:txBody>
      </p:sp>
    </p:spTree>
    <p:extLst>
      <p:ext uri="{BB962C8B-B14F-4D97-AF65-F5344CB8AC3E}">
        <p14:creationId xmlns:p14="http://schemas.microsoft.com/office/powerpoint/2010/main" val="257769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acf.hhs.gov/ofa/resource/acf-acf-im-18-01-integrating-approaches-that-prioritize-and-enhance-father-engagement"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2FCFA13-69F1-4FB8-9E2A-F1B4CD042D5C}" type="slidenum">
              <a:rPr lang="en-US" altLang="en-US" sz="1200" smtClean="0">
                <a:solidFill>
                  <a:srgbClr val="000000"/>
                </a:solidFill>
              </a:rPr>
              <a:pPr/>
              <a:t>1</a:t>
            </a:fld>
            <a:endParaRPr lang="en-US" altLang="en-US" sz="1200" dirty="0">
              <a:solidFill>
                <a:srgbClr val="000000"/>
              </a:solidFill>
            </a:endParaRPr>
          </a:p>
        </p:txBody>
      </p:sp>
    </p:spTree>
    <p:extLst>
      <p:ext uri="{BB962C8B-B14F-4D97-AF65-F5344CB8AC3E}">
        <p14:creationId xmlns:p14="http://schemas.microsoft.com/office/powerpoint/2010/main" val="2465972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family may not be resistant but may feel hopeless. Maybe a parent has attended treatment multiple times in the past and they feel like they will never be able to sustain recovery. A parent with a mental health disorder may feel like they can’t change their diagnosis, and they may feel that their current situation won’t be able to change.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important to acknowledge how difficult change can be (this will be discussed later in this module). Families need to feel hopeful. Working with families to identify their strengths that they can build on is important as they work on making changes. </a:t>
            </a:r>
          </a:p>
        </p:txBody>
      </p:sp>
      <p:sp>
        <p:nvSpPr>
          <p:cNvPr id="4" name="Slide Number Placeholder 3"/>
          <p:cNvSpPr>
            <a:spLocks noGrp="1"/>
          </p:cNvSpPr>
          <p:nvPr>
            <p:ph type="sldNum" sz="quarter" idx="10"/>
          </p:nvPr>
        </p:nvSpPr>
        <p:spPr/>
        <p:txBody>
          <a:bodyPr/>
          <a:lstStyle/>
          <a:p>
            <a:fld id="{BB4B4F75-DB7D-4FAF-B00C-4D08F096DC88}" type="slidenum">
              <a:rPr lang="en-US" smtClean="0"/>
              <a:t>10</a:t>
            </a:fld>
            <a:endParaRPr lang="en-US" dirty="0"/>
          </a:p>
        </p:txBody>
      </p:sp>
    </p:spTree>
    <p:extLst>
      <p:ext uri="{BB962C8B-B14F-4D97-AF65-F5344CB8AC3E}">
        <p14:creationId xmlns:p14="http://schemas.microsoft.com/office/powerpoint/2010/main" val="1931582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child welfare workers, we need to ask questions. This is part of our job.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Asking open-ended questions will often lead to fewer overall questions.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“Tell me more about . . .”</a:t>
            </a:r>
          </a:p>
          <a:p>
            <a:r>
              <a:rPr lang="en-US" sz="1200" kern="1200" dirty="0">
                <a:solidFill>
                  <a:schemeClr val="tx1"/>
                </a:solidFill>
                <a:effectLst/>
                <a:latin typeface="+mn-lt"/>
                <a:ea typeface="+mn-ea"/>
                <a:cs typeface="+mn-cs"/>
              </a:rPr>
              <a:t>“As part of our work with families, we ask all families about . . .”</a:t>
            </a:r>
          </a:p>
          <a:p>
            <a:r>
              <a:rPr lang="en-US" sz="1200" kern="1200" dirty="0">
                <a:solidFill>
                  <a:schemeClr val="tx1"/>
                </a:solidFill>
                <a:effectLst/>
                <a:latin typeface="+mn-lt"/>
                <a:ea typeface="+mn-ea"/>
                <a:cs typeface="+mn-cs"/>
              </a:rPr>
              <a:t>“I’m noticing that . . .”</a:t>
            </a:r>
          </a:p>
          <a:p>
            <a:r>
              <a:rPr lang="en-US" sz="1200" kern="1200" dirty="0">
                <a:solidFill>
                  <a:schemeClr val="tx1"/>
                </a:solidFill>
                <a:effectLst/>
                <a:latin typeface="+mn-lt"/>
                <a:ea typeface="+mn-ea"/>
                <a:cs typeface="+mn-cs"/>
              </a:rPr>
              <a:t>“How can I help you with . . .”</a:t>
            </a:r>
          </a:p>
          <a:p>
            <a:r>
              <a:rPr lang="en-US" sz="1200" kern="1200" dirty="0">
                <a:solidFill>
                  <a:schemeClr val="tx1"/>
                </a:solidFill>
                <a:effectLst/>
                <a:latin typeface="+mn-lt"/>
                <a:ea typeface="+mn-ea"/>
                <a:cs typeface="+mn-cs"/>
              </a:rPr>
              <a:t>“I’m concerned about you because . .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 the parent finish answering a question before you jump in with additional questions. Reflect on what you heard from the parent. This will help you gather more information and let the family know that you are listening to them. </a:t>
            </a:r>
          </a:p>
        </p:txBody>
      </p:sp>
      <p:sp>
        <p:nvSpPr>
          <p:cNvPr id="4" name="Slide Number Placeholder 3"/>
          <p:cNvSpPr>
            <a:spLocks noGrp="1"/>
          </p:cNvSpPr>
          <p:nvPr>
            <p:ph type="sldNum" sz="quarter" idx="10"/>
          </p:nvPr>
        </p:nvSpPr>
        <p:spPr/>
        <p:txBody>
          <a:bodyPr/>
          <a:lstStyle/>
          <a:p>
            <a:fld id="{BB4B4F75-DB7D-4FAF-B00C-4D08F096DC88}" type="slidenum">
              <a:rPr lang="en-US" smtClean="0"/>
              <a:t>11</a:t>
            </a:fld>
            <a:endParaRPr lang="en-US" dirty="0"/>
          </a:p>
        </p:txBody>
      </p:sp>
    </p:spTree>
    <p:extLst>
      <p:ext uri="{BB962C8B-B14F-4D97-AF65-F5344CB8AC3E}">
        <p14:creationId xmlns:p14="http://schemas.microsoft.com/office/powerpoint/2010/main" val="1601937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Open-ended questions, affirmations, reflections,</a:t>
            </a:r>
            <a:r>
              <a:rPr lang="en-US" baseline="0" dirty="0">
                <a:latin typeface="Arial" panose="020B0604020202020204" pitchFamily="34" charset="0"/>
                <a:cs typeface="Arial" panose="020B0604020202020204" pitchFamily="34" charset="0"/>
              </a:rPr>
              <a:t> and summaries are skills that child welfare workers can use in their work with families.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B4B4F75-DB7D-4FAF-B00C-4D08F096DC88}" type="slidenum">
              <a:rPr lang="en-US" smtClean="0"/>
              <a:t>12</a:t>
            </a:fld>
            <a:endParaRPr lang="en-US" dirty="0"/>
          </a:p>
        </p:txBody>
      </p:sp>
    </p:spTree>
    <p:extLst>
      <p:ext uri="{BB962C8B-B14F-4D97-AF65-F5344CB8AC3E}">
        <p14:creationId xmlns:p14="http://schemas.microsoft.com/office/powerpoint/2010/main" val="1886359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Review open-ended versus closed-ended</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questions.</a:t>
            </a:r>
          </a:p>
        </p:txBody>
      </p:sp>
      <p:sp>
        <p:nvSpPr>
          <p:cNvPr id="4" name="Slide Number Placeholder 3"/>
          <p:cNvSpPr>
            <a:spLocks noGrp="1"/>
          </p:cNvSpPr>
          <p:nvPr>
            <p:ph type="sldNum" sz="quarter" idx="10"/>
          </p:nvPr>
        </p:nvSpPr>
        <p:spPr/>
        <p:txBody>
          <a:bodyPr/>
          <a:lstStyle/>
          <a:p>
            <a:fld id="{BB4B4F75-DB7D-4FAF-B00C-4D08F096DC88}" type="slidenum">
              <a:rPr lang="en-US" smtClean="0"/>
              <a:t>13</a:t>
            </a:fld>
            <a:endParaRPr lang="en-US" dirty="0"/>
          </a:p>
        </p:txBody>
      </p:sp>
    </p:spTree>
    <p:extLst>
      <p:ext uri="{BB962C8B-B14F-4D97-AF65-F5344CB8AC3E}">
        <p14:creationId xmlns:p14="http://schemas.microsoft.com/office/powerpoint/2010/main" val="3633009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Arial" panose="020B0604020202020204" pitchFamily="34" charset="0"/>
                <a:cs typeface="Arial" panose="020B0604020202020204" pitchFamily="34" charset="0"/>
              </a:rPr>
              <a:t>Affirmations</a:t>
            </a:r>
            <a:r>
              <a:rPr lang="en-US" sz="1200" baseline="0" dirty="0">
                <a:solidFill>
                  <a:srgbClr val="000000"/>
                </a:solidFill>
                <a:latin typeface="Arial" panose="020B0604020202020204" pitchFamily="34" charset="0"/>
                <a:cs typeface="Arial" panose="020B0604020202020204" pitchFamily="34" charset="0"/>
              </a:rPr>
              <a:t> may include:</a:t>
            </a:r>
          </a:p>
          <a:p>
            <a:endParaRPr lang="en-US" sz="1200" baseline="0" dirty="0">
              <a:solidFill>
                <a:srgbClr val="000000"/>
              </a:solidFill>
              <a:latin typeface="Arial" panose="020B0604020202020204" pitchFamily="34" charset="0"/>
              <a:cs typeface="Arial" panose="020B0604020202020204" pitchFamily="34" charset="0"/>
            </a:endParaRPr>
          </a:p>
          <a:p>
            <a:pPr marL="171450" indent="-171450" eaLnBrk="1" hangingPunct="1">
              <a:lnSpc>
                <a:spcPct val="90000"/>
              </a:lnSpc>
              <a:buFont typeface="Arial" panose="020B0604020202020204" pitchFamily="34" charset="0"/>
              <a:buChar char="•"/>
              <a:defRPr/>
            </a:pPr>
            <a:r>
              <a:rPr lang="en-US" altLang="en-US" sz="1200" dirty="0">
                <a:solidFill>
                  <a:srgbClr val="000000"/>
                </a:solidFill>
                <a:latin typeface="Arial" panose="020B0604020202020204" pitchFamily="34" charset="0"/>
                <a:cs typeface="Arial" panose="020B0604020202020204" pitchFamily="34" charset="0"/>
              </a:rPr>
              <a:t>Commenting positively on an attribute:</a:t>
            </a:r>
          </a:p>
          <a:p>
            <a:pPr marL="628650" lvl="1" indent="-171450" eaLnBrk="1" hangingPunct="1">
              <a:lnSpc>
                <a:spcPct val="90000"/>
              </a:lnSpc>
              <a:buFont typeface="Arial" panose="020B0604020202020204" pitchFamily="34" charset="0"/>
              <a:buChar char="•"/>
              <a:defRPr/>
            </a:pPr>
            <a:r>
              <a:rPr lang="en-US" altLang="en-US" sz="1200" dirty="0">
                <a:solidFill>
                  <a:srgbClr val="000000"/>
                </a:solidFill>
                <a:latin typeface="Arial" panose="020B0604020202020204" pitchFamily="34" charset="0"/>
                <a:cs typeface="Arial" panose="020B0604020202020204" pitchFamily="34" charset="0"/>
              </a:rPr>
              <a:t>“You’re a strong person, a real survivor.”</a:t>
            </a:r>
          </a:p>
          <a:p>
            <a:pPr marL="628650" lvl="1" indent="-171450" eaLnBrk="1" hangingPunct="1">
              <a:lnSpc>
                <a:spcPct val="90000"/>
              </a:lnSpc>
              <a:buFont typeface="Arial" panose="020B0604020202020204" pitchFamily="34" charset="0"/>
              <a:buChar char="•"/>
              <a:defRPr/>
            </a:pPr>
            <a:endParaRPr lang="en-US" altLang="en-US" sz="1200" dirty="0">
              <a:solidFill>
                <a:srgbClr val="000000"/>
              </a:solidFill>
              <a:latin typeface="Arial" panose="020B0604020202020204" pitchFamily="34" charset="0"/>
              <a:cs typeface="Arial" panose="020B0604020202020204" pitchFamily="34" charset="0"/>
            </a:endParaRPr>
          </a:p>
          <a:p>
            <a:pPr marL="171450" indent="-171450" eaLnBrk="1" hangingPunct="1">
              <a:lnSpc>
                <a:spcPct val="90000"/>
              </a:lnSpc>
              <a:buFont typeface="Arial" panose="020B0604020202020204" pitchFamily="34" charset="0"/>
              <a:buChar char="•"/>
              <a:defRPr/>
            </a:pPr>
            <a:r>
              <a:rPr lang="en-US" altLang="en-US" sz="1200" dirty="0">
                <a:solidFill>
                  <a:srgbClr val="000000"/>
                </a:solidFill>
                <a:latin typeface="Arial" panose="020B0604020202020204" pitchFamily="34" charset="0"/>
                <a:cs typeface="Arial" panose="020B0604020202020204" pitchFamily="34" charset="0"/>
              </a:rPr>
              <a:t>A statement of appreciation: </a:t>
            </a:r>
          </a:p>
          <a:p>
            <a:pPr marL="628650" lvl="1" indent="-171450" eaLnBrk="1" hangingPunct="1">
              <a:lnSpc>
                <a:spcPct val="90000"/>
              </a:lnSpc>
              <a:buFont typeface="Arial" panose="020B0604020202020204" pitchFamily="34" charset="0"/>
              <a:buChar char="•"/>
              <a:defRPr/>
            </a:pPr>
            <a:r>
              <a:rPr lang="en-US" altLang="en-US" sz="1200" dirty="0">
                <a:solidFill>
                  <a:srgbClr val="000000"/>
                </a:solidFill>
                <a:latin typeface="Arial" panose="020B0604020202020204" pitchFamily="34" charset="0"/>
                <a:cs typeface="Arial" panose="020B0604020202020204" pitchFamily="34" charset="0"/>
              </a:rPr>
              <a:t>“I appreciate your openness and honesty today.”</a:t>
            </a:r>
          </a:p>
          <a:p>
            <a:pPr marL="628650" lvl="1" indent="-171450" eaLnBrk="1" hangingPunct="1">
              <a:lnSpc>
                <a:spcPct val="90000"/>
              </a:lnSpc>
              <a:buFont typeface="Arial" panose="020B0604020202020204" pitchFamily="34" charset="0"/>
              <a:buChar char="•"/>
              <a:defRPr/>
            </a:pPr>
            <a:endParaRPr lang="en-US" altLang="en-US" sz="1200" dirty="0">
              <a:solidFill>
                <a:srgbClr val="000000"/>
              </a:solidFill>
              <a:latin typeface="Arial" panose="020B0604020202020204" pitchFamily="34" charset="0"/>
              <a:cs typeface="Arial" panose="020B0604020202020204" pitchFamily="34" charset="0"/>
            </a:endParaRPr>
          </a:p>
          <a:p>
            <a:pPr marL="171450" indent="-171450" eaLnBrk="1" hangingPunct="1">
              <a:lnSpc>
                <a:spcPct val="90000"/>
              </a:lnSpc>
              <a:buFont typeface="Arial" panose="020B0604020202020204" pitchFamily="34" charset="0"/>
              <a:buChar char="•"/>
              <a:defRPr/>
            </a:pPr>
            <a:r>
              <a:rPr lang="en-US" altLang="en-US" sz="1200" dirty="0">
                <a:solidFill>
                  <a:srgbClr val="000000"/>
                </a:solidFill>
                <a:latin typeface="Arial" panose="020B0604020202020204" pitchFamily="34" charset="0"/>
                <a:cs typeface="Arial" panose="020B0604020202020204" pitchFamily="34" charset="0"/>
              </a:rPr>
              <a:t>Catching the person doing something right:</a:t>
            </a:r>
          </a:p>
          <a:p>
            <a:pPr marL="628650" lvl="1" indent="-171450" eaLnBrk="1" hangingPunct="1">
              <a:lnSpc>
                <a:spcPct val="90000"/>
              </a:lnSpc>
              <a:buFont typeface="Arial" panose="020B0604020202020204" pitchFamily="34" charset="0"/>
              <a:buChar char="•"/>
              <a:defRPr/>
            </a:pPr>
            <a:r>
              <a:rPr lang="en-US" altLang="en-US" sz="1200" dirty="0">
                <a:solidFill>
                  <a:srgbClr val="000000"/>
                </a:solidFill>
                <a:latin typeface="Arial" panose="020B0604020202020204" pitchFamily="34" charset="0"/>
                <a:cs typeface="Arial" panose="020B0604020202020204" pitchFamily="34" charset="0"/>
              </a:rPr>
              <a:t>“Thanks for coming in today!”</a:t>
            </a:r>
          </a:p>
          <a:p>
            <a:pPr marL="628650" lvl="1" indent="-171450" eaLnBrk="1" hangingPunct="1">
              <a:lnSpc>
                <a:spcPct val="90000"/>
              </a:lnSpc>
              <a:buFont typeface="Arial" panose="020B0604020202020204" pitchFamily="34" charset="0"/>
              <a:buChar char="•"/>
              <a:defRPr/>
            </a:pPr>
            <a:endParaRPr lang="en-US" altLang="en-US" sz="1200" dirty="0">
              <a:solidFill>
                <a:srgbClr val="000000"/>
              </a:solidFill>
              <a:latin typeface="Arial" panose="020B0604020202020204" pitchFamily="34" charset="0"/>
              <a:cs typeface="Arial" panose="020B0604020202020204" pitchFamily="34" charset="0"/>
            </a:endParaRPr>
          </a:p>
          <a:p>
            <a:pPr marL="171450" indent="-171450" eaLnBrk="1" hangingPunct="1">
              <a:lnSpc>
                <a:spcPct val="90000"/>
              </a:lnSpc>
              <a:buFont typeface="Arial" panose="020B0604020202020204" pitchFamily="34" charset="0"/>
              <a:buChar char="•"/>
              <a:defRPr/>
            </a:pPr>
            <a:r>
              <a:rPr lang="en-US" altLang="en-US" sz="1200" dirty="0">
                <a:solidFill>
                  <a:srgbClr val="000000"/>
                </a:solidFill>
                <a:latin typeface="Arial" panose="020B0604020202020204" pitchFamily="34" charset="0"/>
                <a:cs typeface="Arial" panose="020B0604020202020204" pitchFamily="34" charset="0"/>
              </a:rPr>
              <a:t>A compliment:</a:t>
            </a:r>
          </a:p>
          <a:p>
            <a:pPr marL="628650" lvl="1" indent="-171450" eaLnBrk="1" hangingPunct="1">
              <a:lnSpc>
                <a:spcPct val="90000"/>
              </a:lnSpc>
              <a:buFont typeface="Arial" panose="020B0604020202020204" pitchFamily="34" charset="0"/>
              <a:buChar char="•"/>
              <a:defRPr/>
            </a:pPr>
            <a:r>
              <a:rPr lang="en-US" altLang="en-US" sz="1200" dirty="0">
                <a:solidFill>
                  <a:srgbClr val="000000"/>
                </a:solidFill>
                <a:latin typeface="Arial" panose="020B0604020202020204" pitchFamily="34" charset="0"/>
                <a:cs typeface="Arial" panose="020B0604020202020204" pitchFamily="34" charset="0"/>
              </a:rPr>
              <a:t>“I like the way you said that.”</a:t>
            </a:r>
          </a:p>
          <a:p>
            <a:pPr marL="628650" lvl="1" indent="-171450" eaLnBrk="1" hangingPunct="1">
              <a:lnSpc>
                <a:spcPct val="90000"/>
              </a:lnSpc>
              <a:buFont typeface="Arial" panose="020B0604020202020204" pitchFamily="34" charset="0"/>
              <a:buChar char="•"/>
              <a:defRPr/>
            </a:pPr>
            <a:endParaRPr lang="en-US" altLang="en-US" sz="1200" dirty="0">
              <a:solidFill>
                <a:srgbClr val="000000"/>
              </a:solidFill>
              <a:latin typeface="Arial" panose="020B0604020202020204" pitchFamily="34" charset="0"/>
              <a:cs typeface="Arial" panose="020B0604020202020204" pitchFamily="34" charset="0"/>
            </a:endParaRPr>
          </a:p>
          <a:p>
            <a:pPr marL="171450" indent="-171450" eaLnBrk="1" hangingPunct="1">
              <a:lnSpc>
                <a:spcPct val="90000"/>
              </a:lnSpc>
              <a:buFont typeface="Arial" panose="020B0604020202020204" pitchFamily="34" charset="0"/>
              <a:buChar char="•"/>
              <a:defRPr/>
            </a:pPr>
            <a:r>
              <a:rPr lang="en-US" altLang="en-US" sz="1200" dirty="0">
                <a:solidFill>
                  <a:srgbClr val="000000"/>
                </a:solidFill>
                <a:latin typeface="Arial" panose="020B0604020202020204" pitchFamily="34" charset="0"/>
                <a:cs typeface="Arial" panose="020B0604020202020204" pitchFamily="34" charset="0"/>
              </a:rPr>
              <a:t>An expression of hope, caring, or support:</a:t>
            </a:r>
          </a:p>
          <a:p>
            <a:pPr marL="628650" lvl="1" indent="-171450" eaLnBrk="1" hangingPunct="1">
              <a:lnSpc>
                <a:spcPct val="90000"/>
              </a:lnSpc>
              <a:buFont typeface="Arial" panose="020B0604020202020204" pitchFamily="34" charset="0"/>
              <a:buChar char="•"/>
              <a:defRPr/>
            </a:pPr>
            <a:r>
              <a:rPr lang="en-US" altLang="en-US" sz="1200" dirty="0">
                <a:solidFill>
                  <a:srgbClr val="000000"/>
                </a:solidFill>
                <a:latin typeface="Arial" panose="020B0604020202020204" pitchFamily="34" charset="0"/>
                <a:cs typeface="Arial" panose="020B0604020202020204" pitchFamily="34" charset="0"/>
              </a:rPr>
              <a:t>“I hope this weekend goes well for you!”</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B4B4F75-DB7D-4FAF-B00C-4D08F096DC88}" type="slidenum">
              <a:rPr lang="en-US" smtClean="0"/>
              <a:t>14</a:t>
            </a:fld>
            <a:endParaRPr lang="en-US" dirty="0"/>
          </a:p>
        </p:txBody>
      </p:sp>
    </p:spTree>
    <p:extLst>
      <p:ext uri="{BB962C8B-B14F-4D97-AF65-F5344CB8AC3E}">
        <p14:creationId xmlns:p14="http://schemas.microsoft.com/office/powerpoint/2010/main" val="1548212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Review these</a:t>
            </a:r>
            <a:r>
              <a:rPr lang="en-US" sz="1200" baseline="0" dirty="0">
                <a:solidFill>
                  <a:schemeClr val="tx1"/>
                </a:solidFill>
                <a:latin typeface="Arial" panose="020B0604020202020204" pitchFamily="34" charset="0"/>
                <a:cs typeface="Arial" panose="020B0604020202020204" pitchFamily="34" charset="0"/>
              </a:rPr>
              <a:t> tips on </a:t>
            </a:r>
            <a:r>
              <a:rPr lang="en-US" sz="1200" dirty="0">
                <a:solidFill>
                  <a:schemeClr val="tx1"/>
                </a:solidFill>
                <a:latin typeface="Arial" panose="020B0604020202020204" pitchFamily="34" charset="0"/>
                <a:cs typeface="Arial" panose="020B0604020202020204" pitchFamily="34" charset="0"/>
              </a:rPr>
              <a:t>forming reflections.</a:t>
            </a:r>
          </a:p>
          <a:p>
            <a:endParaRPr lang="en-US" sz="1200" dirty="0">
              <a:solidFill>
                <a:schemeClr val="tx1"/>
              </a:solidFill>
              <a:latin typeface="Arial" panose="020B0604020202020204" pitchFamily="34" charset="0"/>
              <a:cs typeface="Arial" panose="020B0604020202020204" pitchFamily="34" charset="0"/>
            </a:endParaRPr>
          </a:p>
          <a:p>
            <a:pPr eaLnBrk="1" hangingPunct="1">
              <a:buSzTx/>
              <a:buFont typeface="Wingdings" panose="05000000000000000000" pitchFamily="2" charset="2"/>
              <a:buNone/>
              <a:defRPr/>
            </a:pPr>
            <a:r>
              <a:rPr lang="en-US" altLang="en-US" sz="1200" dirty="0">
                <a:solidFill>
                  <a:schemeClr val="tx1"/>
                </a:solidFill>
                <a:latin typeface="Arial" panose="020B0604020202020204" pitchFamily="34" charset="0"/>
                <a:cs typeface="Arial" panose="020B0604020202020204" pitchFamily="34" charset="0"/>
              </a:rPr>
              <a:t>A reflection states a hypothesis. </a:t>
            </a:r>
          </a:p>
          <a:p>
            <a:pPr marL="800100" lvl="1" indent="-342900" eaLnBrk="1" hangingPunct="1">
              <a:buSzTx/>
              <a:buFont typeface="Arial" panose="020B0604020202020204" pitchFamily="34" charset="0"/>
              <a:buChar char="•"/>
              <a:defRPr/>
            </a:pPr>
            <a:r>
              <a:rPr lang="en-US" altLang="en-US" sz="1200" dirty="0">
                <a:solidFill>
                  <a:schemeClr val="tx1"/>
                </a:solidFill>
                <a:latin typeface="Arial" panose="020B0604020202020204" pitchFamily="34" charset="0"/>
                <a:cs typeface="Arial" panose="020B0604020202020204" pitchFamily="34" charset="0"/>
              </a:rPr>
              <a:t>(Makes a guess about what the person means.)</a:t>
            </a:r>
          </a:p>
          <a:p>
            <a:pPr marL="800100" lvl="1" indent="-342900" eaLnBrk="1" hangingPunct="1">
              <a:buSzTx/>
              <a:buFont typeface="Arial" panose="020B0604020202020204" pitchFamily="34" charset="0"/>
              <a:buChar char="•"/>
              <a:defRPr/>
            </a:pPr>
            <a:endParaRPr lang="en-US" altLang="en-US" sz="1200" dirty="0">
              <a:solidFill>
                <a:schemeClr val="tx1"/>
              </a:solidFill>
              <a:latin typeface="Arial" panose="020B0604020202020204" pitchFamily="34" charset="0"/>
              <a:cs typeface="Arial" panose="020B0604020202020204" pitchFamily="34" charset="0"/>
            </a:endParaRPr>
          </a:p>
          <a:p>
            <a:pPr eaLnBrk="1" hangingPunct="1">
              <a:buSzTx/>
              <a:buFont typeface="Wingdings" panose="05000000000000000000" pitchFamily="2" charset="2"/>
              <a:buNone/>
              <a:defRPr/>
            </a:pPr>
            <a:r>
              <a:rPr lang="en-US" altLang="en-US" sz="1200" dirty="0">
                <a:solidFill>
                  <a:schemeClr val="tx1"/>
                </a:solidFill>
                <a:latin typeface="Arial" panose="020B0604020202020204" pitchFamily="34" charset="0"/>
                <a:cs typeface="Arial" panose="020B0604020202020204" pitchFamily="34" charset="0"/>
              </a:rPr>
              <a:t>Form a </a:t>
            </a:r>
            <a:r>
              <a:rPr lang="en-US" altLang="en-US" sz="1200" i="1" dirty="0">
                <a:solidFill>
                  <a:schemeClr val="tx1"/>
                </a:solidFill>
                <a:latin typeface="Arial" panose="020B0604020202020204" pitchFamily="34" charset="0"/>
                <a:cs typeface="Arial" panose="020B0604020202020204" pitchFamily="34" charset="0"/>
              </a:rPr>
              <a:t>statement</a:t>
            </a:r>
            <a:r>
              <a:rPr lang="en-US" altLang="en-US" sz="1200" dirty="0">
                <a:solidFill>
                  <a:schemeClr val="tx1"/>
                </a:solidFill>
                <a:latin typeface="Arial" panose="020B0604020202020204" pitchFamily="34" charset="0"/>
                <a:cs typeface="Arial" panose="020B0604020202020204" pitchFamily="34" charset="0"/>
              </a:rPr>
              <a:t>, not a question.</a:t>
            </a:r>
          </a:p>
          <a:p>
            <a:pPr marL="800100" lvl="1" indent="-342900" eaLnBrk="1" hangingPunct="1">
              <a:buClr>
                <a:schemeClr val="tx2"/>
              </a:buClr>
              <a:buFont typeface="Arial" panose="020B0604020202020204" pitchFamily="34" charset="0"/>
              <a:buChar char="•"/>
              <a:defRPr/>
            </a:pPr>
            <a:r>
              <a:rPr lang="en-US" altLang="en-US" sz="1200" dirty="0">
                <a:solidFill>
                  <a:schemeClr val="tx1"/>
                </a:solidFill>
                <a:latin typeface="Arial" panose="020B0604020202020204" pitchFamily="34" charset="0"/>
                <a:cs typeface="Arial" panose="020B0604020202020204" pitchFamily="34" charset="0"/>
              </a:rPr>
              <a:t>Think of your question: Do you mean that you . . . ?</a:t>
            </a:r>
          </a:p>
          <a:p>
            <a:pPr marL="800100" lvl="1" indent="-342900" eaLnBrk="1" hangingPunct="1">
              <a:buClr>
                <a:schemeClr val="tx2"/>
              </a:buClr>
              <a:buFont typeface="Arial" panose="020B0604020202020204" pitchFamily="34" charset="0"/>
              <a:buChar char="•"/>
              <a:defRPr/>
            </a:pPr>
            <a:r>
              <a:rPr lang="en-US" altLang="en-US" sz="1200" dirty="0">
                <a:solidFill>
                  <a:schemeClr val="tx1"/>
                </a:solidFill>
                <a:latin typeface="Arial" panose="020B0604020202020204" pitchFamily="34" charset="0"/>
                <a:cs typeface="Arial" panose="020B0604020202020204" pitchFamily="34" charset="0"/>
              </a:rPr>
              <a:t>Cut out the question words [Do you mean that you . . .]</a:t>
            </a:r>
          </a:p>
          <a:p>
            <a:pPr marL="800100" lvl="1" indent="-342900" eaLnBrk="1" hangingPunct="1">
              <a:buClr>
                <a:schemeClr val="tx2"/>
              </a:buClr>
              <a:buFont typeface="Arial" panose="020B0604020202020204" pitchFamily="34" charset="0"/>
              <a:buChar char="•"/>
              <a:defRPr/>
            </a:pPr>
            <a:r>
              <a:rPr lang="en-US" altLang="en-US" sz="1200" dirty="0">
                <a:solidFill>
                  <a:schemeClr val="tx1"/>
                </a:solidFill>
                <a:latin typeface="Arial" panose="020B0604020202020204" pitchFamily="34" charset="0"/>
                <a:cs typeface="Arial" panose="020B0604020202020204" pitchFamily="34" charset="0"/>
              </a:rPr>
              <a:t>Inflect your voice </a:t>
            </a:r>
            <a:r>
              <a:rPr lang="en-US" altLang="en-US" sz="1200" i="1" dirty="0">
                <a:solidFill>
                  <a:schemeClr val="tx1"/>
                </a:solidFill>
                <a:latin typeface="Arial" panose="020B0604020202020204" pitchFamily="34" charset="0"/>
                <a:cs typeface="Arial" panose="020B0604020202020204" pitchFamily="34" charset="0"/>
              </a:rPr>
              <a:t>down</a:t>
            </a:r>
            <a:r>
              <a:rPr lang="en-US" altLang="en-US" sz="1200" dirty="0">
                <a:solidFill>
                  <a:schemeClr val="tx1"/>
                </a:solidFill>
                <a:latin typeface="Arial" panose="020B0604020202020204" pitchFamily="34" charset="0"/>
                <a:cs typeface="Arial" panose="020B0604020202020204" pitchFamily="34" charset="0"/>
              </a:rPr>
              <a:t> at the end.</a:t>
            </a:r>
          </a:p>
          <a:p>
            <a:pPr marL="457200" lvl="1" indent="0" eaLnBrk="1" hangingPunct="1">
              <a:buClr>
                <a:schemeClr val="tx2"/>
              </a:buClr>
              <a:buFont typeface="Arial" panose="020B0604020202020204" pitchFamily="34" charset="0"/>
              <a:buNone/>
              <a:defRPr/>
            </a:pPr>
            <a:endParaRPr lang="en-US" altLang="en-US" sz="1200" dirty="0">
              <a:solidFill>
                <a:schemeClr val="tx1"/>
              </a:solidFill>
              <a:latin typeface="Arial" panose="020B0604020202020204" pitchFamily="34" charset="0"/>
              <a:cs typeface="Arial" panose="020B0604020202020204" pitchFamily="34" charset="0"/>
            </a:endParaRPr>
          </a:p>
          <a:p>
            <a:pPr eaLnBrk="1" hangingPunct="1">
              <a:buSzTx/>
              <a:buFont typeface="Wingdings" panose="05000000000000000000" pitchFamily="2" charset="2"/>
              <a:buNone/>
              <a:defRPr/>
            </a:pPr>
            <a:r>
              <a:rPr lang="en-US" altLang="en-US" sz="1200" dirty="0">
                <a:solidFill>
                  <a:schemeClr val="tx1"/>
                </a:solidFill>
                <a:latin typeface="Arial" panose="020B0604020202020204" pitchFamily="34" charset="0"/>
                <a:cs typeface="Arial" panose="020B0604020202020204" pitchFamily="34" charset="0"/>
              </a:rPr>
              <a:t>In general, a reflection should not be longer than the client’s statement.</a:t>
            </a: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B4B4F75-DB7D-4FAF-B00C-4D08F096DC88}" type="slidenum">
              <a:rPr lang="en-US" smtClean="0"/>
              <a:t>15</a:t>
            </a:fld>
            <a:endParaRPr lang="en-US" dirty="0"/>
          </a:p>
        </p:txBody>
      </p:sp>
    </p:spTree>
    <p:extLst>
      <p:ext uri="{BB962C8B-B14F-4D97-AF65-F5344CB8AC3E}">
        <p14:creationId xmlns:p14="http://schemas.microsoft.com/office/powerpoint/2010/main" val="4204782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Review how</a:t>
            </a:r>
            <a:r>
              <a:rPr lang="en-US" baseline="0" dirty="0">
                <a:latin typeface="Arial" panose="020B0604020202020204" pitchFamily="34" charset="0"/>
                <a:cs typeface="Arial" panose="020B0604020202020204" pitchFamily="34" charset="0"/>
              </a:rPr>
              <a:t> summaries can bring information together.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B4B4F75-DB7D-4FAF-B00C-4D08F096DC88}" type="slidenum">
              <a:rPr lang="en-US" smtClean="0"/>
              <a:t>16</a:t>
            </a:fld>
            <a:endParaRPr lang="en-US" dirty="0"/>
          </a:p>
        </p:txBody>
      </p:sp>
    </p:spTree>
    <p:extLst>
      <p:ext uri="{BB962C8B-B14F-4D97-AF65-F5344CB8AC3E}">
        <p14:creationId xmlns:p14="http://schemas.microsoft.com/office/powerpoint/2010/main" val="2142692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B4B4F75-DB7D-4FAF-B00C-4D08F096DC88}" type="slidenum">
              <a:rPr lang="en-US" smtClean="0"/>
              <a:t>17</a:t>
            </a:fld>
            <a:endParaRPr lang="en-US" dirty="0"/>
          </a:p>
        </p:txBody>
      </p:sp>
    </p:spTree>
    <p:extLst>
      <p:ext uri="{BB962C8B-B14F-4D97-AF65-F5344CB8AC3E}">
        <p14:creationId xmlns:p14="http://schemas.microsoft.com/office/powerpoint/2010/main" val="2871520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2791396-751D-4A18-BC6C-C8E7DA2BB2C4}" type="slidenum">
              <a:rPr lang="en-US" altLang="en-US" sz="1200">
                <a:solidFill>
                  <a:srgbClr val="000000"/>
                </a:solidFill>
              </a:rPr>
              <a:pPr eaLnBrk="1" hangingPunct="1"/>
              <a:t>18</a:t>
            </a:fld>
            <a:endParaRPr lang="en-US" altLang="en-US" sz="1200" dirty="0">
              <a:solidFill>
                <a:srgbClr val="000000"/>
              </a:solidFill>
            </a:endParaRPr>
          </a:p>
        </p:txBody>
      </p:sp>
      <p:sp>
        <p:nvSpPr>
          <p:cNvPr id="14338"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fontAlgn="base" hangingPunct="1">
              <a:spcBef>
                <a:spcPct val="0"/>
              </a:spcBef>
              <a:spcAft>
                <a:spcPct val="0"/>
              </a:spcAft>
            </a:pPr>
            <a:fld id="{067DDAB0-E278-4301-B406-3BD839CFC8F4}" type="slidenum">
              <a:rPr lang="en-US" altLang="en-US" sz="1200" smtClean="0">
                <a:solidFill>
                  <a:srgbClr val="000000"/>
                </a:solidFill>
                <a:latin typeface="Calibri" panose="020F0502020204030204" pitchFamily="34" charset="0"/>
              </a:rPr>
              <a:pPr algn="r" eaLnBrk="1" fontAlgn="base" hangingPunct="1">
                <a:spcBef>
                  <a:spcPct val="0"/>
                </a:spcBef>
                <a:spcAft>
                  <a:spcPct val="0"/>
                </a:spcAft>
              </a:pPr>
              <a:t>18</a:t>
            </a:fld>
            <a:endParaRPr lang="en-US" altLang="en-US" sz="1200" dirty="0">
              <a:solidFill>
                <a:srgbClr val="000000"/>
              </a:solidFill>
              <a:latin typeface="Calibri" panose="020F0502020204030204" pitchFamily="34" charset="0"/>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3441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5720945-8532-4227-8C10-3D80DCBA3981}" type="slidenum">
              <a:rPr lang="en-US" altLang="en-US" sz="1200">
                <a:solidFill>
                  <a:srgbClr val="000000"/>
                </a:solidFill>
              </a:rPr>
              <a:pPr eaLnBrk="1" hangingPunct="1"/>
              <a:t>19</a:t>
            </a:fld>
            <a:endParaRPr lang="en-US" altLang="en-US" sz="1200" dirty="0">
              <a:solidFill>
                <a:srgbClr val="000000"/>
              </a:solidFill>
            </a:endParaRPr>
          </a:p>
        </p:txBody>
      </p:sp>
      <p:sp>
        <p:nvSpPr>
          <p:cNvPr id="19458"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fontAlgn="base" hangingPunct="1">
              <a:spcBef>
                <a:spcPct val="0"/>
              </a:spcBef>
              <a:spcAft>
                <a:spcPct val="0"/>
              </a:spcAft>
            </a:pPr>
            <a:fld id="{43E90DDF-36B5-45FF-AB0A-C0A2D95AAA56}" type="slidenum">
              <a:rPr lang="en-US" altLang="en-US" sz="1200" smtClean="0">
                <a:solidFill>
                  <a:srgbClr val="000000"/>
                </a:solidFill>
                <a:latin typeface="Calibri" panose="020F0502020204030204" pitchFamily="34" charset="0"/>
              </a:rPr>
              <a:pPr algn="r" eaLnBrk="1" fontAlgn="base" hangingPunct="1">
                <a:spcBef>
                  <a:spcPct val="0"/>
                </a:spcBef>
                <a:spcAft>
                  <a:spcPct val="0"/>
                </a:spcAft>
              </a:pPr>
              <a:t>19</a:t>
            </a:fld>
            <a:endParaRPr lang="en-US" altLang="en-US" sz="1200" dirty="0">
              <a:solidFill>
                <a:srgbClr val="000000"/>
              </a:solidFill>
              <a:latin typeface="Calibri" panose="020F0502020204030204" pitchFamily="34"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en-US" altLang="en-US" b="1" dirty="0">
                <a:latin typeface="Arial" panose="020B0604020202020204" pitchFamily="34" charset="0"/>
                <a:cs typeface="Arial" panose="020B0604020202020204" pitchFamily="34" charset="0"/>
              </a:rPr>
              <a:t>***Ask the smaller</a:t>
            </a:r>
            <a:r>
              <a:rPr lang="en-US" altLang="en-US" b="1" baseline="0" dirty="0">
                <a:latin typeface="Arial" panose="020B0604020202020204" pitchFamily="34" charset="0"/>
                <a:cs typeface="Arial" panose="020B0604020202020204" pitchFamily="34" charset="0"/>
              </a:rPr>
              <a:t> groups to share with the large group. </a:t>
            </a:r>
          </a:p>
          <a:p>
            <a:pPr eaLnBrk="1" hangingPunct="1">
              <a:spcBef>
                <a:spcPct val="0"/>
              </a:spcBef>
            </a:pPr>
            <a:endParaRPr lang="en-US" altLang="en-US" baseline="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baseline="0" dirty="0">
                <a:latin typeface="Arial" panose="020B0604020202020204" pitchFamily="34" charset="0"/>
                <a:cs typeface="Arial" panose="020B0604020202020204" pitchFamily="34" charset="0"/>
              </a:rPr>
              <a:t>How was it to be the speaker?</a:t>
            </a:r>
          </a:p>
          <a:p>
            <a:pPr marL="171450" indent="-171450" eaLnBrk="1" hangingPunct="1">
              <a:spcBef>
                <a:spcPct val="0"/>
              </a:spcBef>
              <a:buFont typeface="Arial" panose="020B0604020202020204" pitchFamily="34" charset="0"/>
              <a:buChar char="•"/>
            </a:pPr>
            <a:endParaRPr lang="en-US" altLang="en-US" baseline="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baseline="0" dirty="0">
                <a:latin typeface="Arial" panose="020B0604020202020204" pitchFamily="34" charset="0"/>
                <a:cs typeface="Arial" panose="020B0604020202020204" pitchFamily="34" charset="0"/>
              </a:rPr>
              <a:t>How was it to be the listener?</a:t>
            </a:r>
          </a:p>
          <a:p>
            <a:pPr marL="171450" indent="-171450" eaLnBrk="1" hangingPunct="1">
              <a:spcBef>
                <a:spcPct val="0"/>
              </a:spcBef>
              <a:buFont typeface="Arial" panose="020B0604020202020204" pitchFamily="34" charset="0"/>
              <a:buChar char="•"/>
            </a:pPr>
            <a:endParaRPr lang="en-US" altLang="en-US" baseline="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was difficult about this exercise?</a:t>
            </a:r>
          </a:p>
          <a:p>
            <a:pPr marL="171450" indent="-171450" eaLnBrk="1" hangingPunct="1">
              <a:spcBef>
                <a:spcPct val="0"/>
              </a:spcBef>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What worked well?</a:t>
            </a:r>
          </a:p>
        </p:txBody>
      </p:sp>
    </p:spTree>
    <p:extLst>
      <p:ext uri="{BB962C8B-B14F-4D97-AF65-F5344CB8AC3E}">
        <p14:creationId xmlns:p14="http://schemas.microsoft.com/office/powerpoint/2010/main" val="2249651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This toolkit was developed by the National Center on Substance Abuse and Child Welfare (NCSACW),</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an initiative of the U.S. Department of Health and Human Services jointly funded by the Substance Abuse and Mental Health Services Administration's (SAMHSA) Center for Substance Abuse Treatment (CSAT) and the Administration on Children, Youth and Families (ACYF), Children's Bureau's Office on Child Abuse and Neglect (OCAN).</a:t>
            </a:r>
          </a:p>
          <a:p>
            <a:endParaRPr lang="en-US" dirty="0"/>
          </a:p>
        </p:txBody>
      </p:sp>
      <p:sp>
        <p:nvSpPr>
          <p:cNvPr id="4" name="Slide Number Placeholder 3"/>
          <p:cNvSpPr>
            <a:spLocks noGrp="1"/>
          </p:cNvSpPr>
          <p:nvPr>
            <p:ph type="sldNum" sz="quarter" idx="10"/>
          </p:nvPr>
        </p:nvSpPr>
        <p:spPr/>
        <p:txBody>
          <a:bodyPr/>
          <a:lstStyle/>
          <a:p>
            <a:fld id="{0ACEA44E-77D1-4ACB-B4AF-770395ABA50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237051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following slides highlight the change process.</a:t>
            </a:r>
            <a:r>
              <a:rPr lang="en-US" baseline="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422340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All of these factors affect a parent’s readiness to change. Child welfare workers need to become competent in assessing parental readiness to change. However, there is no simple yardstick that measures this important state of readiness. Understanding a parent’s</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readiness to change requires understanding a broader set of beliefs. What are these beliefs?</a:t>
            </a:r>
          </a:p>
          <a:p>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First, everyone has a past</a:t>
            </a:r>
            <a:r>
              <a:rPr lang="en-US" altLang="en-US" baseline="0" dirty="0">
                <a:latin typeface="Arial" panose="020B0604020202020204" pitchFamily="34" charset="0"/>
                <a:cs typeface="Arial" panose="020B0604020202020204" pitchFamily="34" charset="0"/>
              </a:rPr>
              <a:t> and </a:t>
            </a:r>
            <a:r>
              <a:rPr lang="en-US" altLang="en-US" dirty="0">
                <a:latin typeface="Arial" panose="020B0604020202020204" pitchFamily="34" charset="0"/>
                <a:cs typeface="Arial" panose="020B0604020202020204" pitchFamily="34" charset="0"/>
              </a:rPr>
              <a:t>everyone has regrets. Past regrets</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can have a strong effect in the present </a:t>
            </a:r>
            <a:r>
              <a:rPr lang="en-US" altLang="en-US" u="sng" dirty="0">
                <a:latin typeface="Arial" panose="020B0604020202020204" pitchFamily="34" charset="0"/>
                <a:cs typeface="Arial" panose="020B0604020202020204" pitchFamily="34" charset="0"/>
              </a:rPr>
              <a:t>and</a:t>
            </a:r>
            <a:r>
              <a:rPr lang="en-US" altLang="en-US" dirty="0">
                <a:latin typeface="Arial" panose="020B0604020202020204" pitchFamily="34" charset="0"/>
                <a:cs typeface="Arial" panose="020B0604020202020204" pitchFamily="34" charset="0"/>
              </a:rPr>
              <a:t> the future. </a:t>
            </a:r>
          </a:p>
          <a:p>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Other experiences can also affect a parent’s desire to get help. For example, parents of children involved with child welfare</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agencies may have been involved with helping systems when they were children, while others may have needed help from helping agencies but did not receive it. These early experiences may strongly affect the ability and willingness of parents to accept help.</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Past</a:t>
            </a:r>
            <a:r>
              <a:rPr lang="en-US" altLang="en-US" baseline="0" dirty="0">
                <a:latin typeface="Arial" panose="020B0604020202020204" pitchFamily="34" charset="0"/>
                <a:cs typeface="Arial" panose="020B0604020202020204" pitchFamily="34" charset="0"/>
              </a:rPr>
              <a:t> success with making a change is also a key factor for a parent to seek change. Having a positive change experience in the past can support future efforts to make a change.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One of the first things to explore is the person’s awareness of their substance use or mental health disorder. </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Do they deny it to you or to others? </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Do they acknowledge it and talk about its effect in their life or in their child’s life?</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Have they sought help on their own?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A person with self-awareness about their disorder is already well down the path toward recovery. A person who is denying the presence of a disorder needs</a:t>
            </a:r>
            <a:r>
              <a:rPr lang="en-US" altLang="en-US" baseline="0" dirty="0">
                <a:latin typeface="Arial" panose="020B0604020202020204" pitchFamily="34" charset="0"/>
                <a:cs typeface="Arial" panose="020B0604020202020204" pitchFamily="34" charset="0"/>
              </a:rPr>
              <a:t> further engagement</a:t>
            </a:r>
            <a:r>
              <a:rPr lang="en-US" alt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B4B4F75-DB7D-4FAF-B00C-4D08F096DC8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561912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9025" y="1106488"/>
            <a:ext cx="4679950" cy="2633662"/>
          </a:xfrm>
        </p:spPr>
      </p:sp>
      <p:sp>
        <p:nvSpPr>
          <p:cNvPr id="3" name="Notes Placeholder 2"/>
          <p:cNvSpPr>
            <a:spLocks noGrp="1"/>
          </p:cNvSpPr>
          <p:nvPr>
            <p:ph type="body" idx="1"/>
          </p:nvPr>
        </p:nvSpPr>
        <p:spPr>
          <a:xfrm>
            <a:off x="685800" y="3969988"/>
            <a:ext cx="5486400" cy="4944618"/>
          </a:xfrm>
        </p:spPr>
        <p:txBody>
          <a:bodyPr/>
          <a:lstStyle/>
          <a:p>
            <a:r>
              <a:rPr lang="en-US" sz="1200" kern="1200" dirty="0">
                <a:solidFill>
                  <a:schemeClr val="tx1"/>
                </a:solidFill>
                <a:effectLst/>
                <a:latin typeface="+mn-lt"/>
                <a:ea typeface="+mn-ea"/>
                <a:cs typeface="+mn-cs"/>
              </a:rPr>
              <a:t>Motivation to change and motivational interventions go hand in hand through the change process. It can be helpful to view change as a circular, multi-level process. As illustrated here, the stages of change can be understood as overlapping</a:t>
            </a:r>
            <a:r>
              <a:rPr lang="en-US" sz="1200" kern="1200" baseline="0" dirty="0">
                <a:solidFill>
                  <a:schemeClr val="tx1"/>
                </a:solidFill>
                <a:effectLst/>
                <a:latin typeface="+mn-lt"/>
                <a:ea typeface="+mn-ea"/>
                <a:cs typeface="+mn-cs"/>
              </a:rPr>
              <a:t> circles</a:t>
            </a:r>
            <a:r>
              <a:rPr lang="en-US" sz="1200" kern="1200" dirty="0">
                <a:solidFill>
                  <a:schemeClr val="tx1"/>
                </a:solidFill>
                <a:effectLst/>
                <a:latin typeface="+mn-lt"/>
                <a:ea typeface="+mn-ea"/>
                <a:cs typeface="+mn-cs"/>
              </a:rPr>
              <a:t>. Change often begins at the pre-contemplation stage and continues through the contemplation, preparation, action, and maintenance stages. Ideally, there is a final exit at the maintenance stage to long-term recovery. However, it may take some people longer than others to reach that final maintenance stage.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change process is not static—individuals typically move back and forth between stages. People will move through the stages at different rates, but it is relatively uncommon for people to linger in the early stages once issues have received visible attention. Relapse or lapses can happen at any stage as individuals move back and forth between the stages.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change takes place, it is also common for people to fluctuate between stages. Motivation may change over time within each individual, both in its source and strength. In fact, it is very common for people in recovery from a substance use or mental health disorder to have a “lapse,” where the behaviors or symptoms recur for a period of time, threatening the person’s recovery but not necessarily stopping 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Child welfare workers may be able to assist parents in becoming open to positive change by recognizing where the parent is in the stages of change and intervening appropriately.</a:t>
            </a:r>
          </a:p>
        </p:txBody>
      </p:sp>
      <p:sp>
        <p:nvSpPr>
          <p:cNvPr id="4" name="Slide Number Placeholder 3"/>
          <p:cNvSpPr>
            <a:spLocks noGrp="1"/>
          </p:cNvSpPr>
          <p:nvPr>
            <p:ph type="sldNum" sz="quarter" idx="10"/>
          </p:nvPr>
        </p:nvSpPr>
        <p:spPr/>
        <p:txBody>
          <a:bodyPr/>
          <a:lstStyle/>
          <a:p>
            <a:fld id="{CF34A6E2-1780-4924-9497-DF7877FC2D4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493314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pre-contemplation stage, the parent has no perception of having a problem or a need to change. So, what can the child welfare worker do? At this stage, you can increase the parent’s perception of the risks and problems with their current behavior and raise awareness about their behaviors. Here, generalized discussions about risks to children caused by a parent’s behavior can help move the process along.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contemplation stage, the parent first recognizes that their behavior may be a problem but feels ambivalent about change. At this stage, the child welfare worker can help the parent identify reasons to change and the risks of not changing, and help parents see that change is possible and achievable.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interventions for the remaining stages of change are relatively straightforward for workers. In the preparation stage, the parent makes a conscious decision to change and has identified a motivation for change. The child welfare worker can help the parent identify the best actions to take and support their motivations for change.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action stage, the parent takes steps to change. The child welfare worker can help the parent implement their strategies and support the steps they take, particularly by linking them to community treatment professionals.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maintenance stage, the parent is actively working on sustaining change strategies and maintaining long-term change. The child welfare worker can help the parent to identify triggers and use planned strategies to prevent relapse.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During the lapse or relapse stage, the parent slips, or lapses, from their plan to change or returns to previous problem behavior patterns in the form of a relapse. The child welfare worker’s job is then to help the parent re-engage in the contemplation, decision, and action stages.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all of these areas, the child welfare worker should work in partnership and collaboration with the substance use disorder and/or mental health disorder treatment professional.</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4B4F75-DB7D-4FAF-B00C-4D08F096DC88}"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051889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cs typeface="Arial" panose="020B0604020202020204" pitchFamily="34" charset="0"/>
              </a:rPr>
              <a:t>***Read the case vignette. Break the group into smaller groups for this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cs typeface="Arial" panose="020B0604020202020204" pitchFamily="34" charset="0"/>
            </a:endParaRPr>
          </a:p>
          <a:p>
            <a:r>
              <a:rPr lang="en-US" sz="1200" kern="1200" dirty="0">
                <a:solidFill>
                  <a:schemeClr val="tx1"/>
                </a:solidFill>
                <a:effectLst/>
                <a:latin typeface="+mn-lt"/>
                <a:ea typeface="+mn-ea"/>
                <a:cs typeface="+mn-cs"/>
              </a:rPr>
              <a:t>Presenting issues: Jackie has a number of serious health problems that leave her physically weak and unable to meet her daughters’ needs.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Jackie is being prescribed multiple pain medications from several different doctors in the area. Jackie and her daughters live on her disability benefits and whatever Kendrid sends. Elise, 13, is described as an aggressive child, unable to establish appropriate social boundaries in her interactions with other people. She has been kicked off the school bus three times this year for fighting with other students. Jackie’s medical records suggest that she may have suffered from post-partum depression following both births, and current clinical observations include depression. Domestic violence was reported by neighbors and other family members, but Jackie has denied any violence in the home. Jackie is defensive when asked about her medications, saying she needs them for her medical issues. At times, Jackie is bedridden for days and Elise and Ramey miss a lot of school. When asked specific questions about parenting situations, Jackie appears to know what to do and states that she is a great mother. Kendrid says he cannot cope with Jackie’s behaviors and that he has no difficulties when Elise visits him (3–4 times per year).</a:t>
            </a:r>
          </a:p>
          <a:p>
            <a:r>
              <a:rPr lang="en-US" altLang="en-US" dirty="0">
                <a:latin typeface="Arial" panose="020B0604020202020204" pitchFamily="34" charset="0"/>
                <a:cs typeface="Arial" panose="020B0604020202020204" pitchFamily="34" charset="0"/>
              </a:rPr>
              <a:t> </a:t>
            </a:r>
          </a:p>
          <a:p>
            <a:r>
              <a:rPr lang="en-US" sz="1200" kern="1200" dirty="0">
                <a:solidFill>
                  <a:schemeClr val="tx1"/>
                </a:solidFill>
                <a:effectLst/>
                <a:latin typeface="+mn-lt"/>
                <a:ea typeface="+mn-ea"/>
                <a:cs typeface="+mn-cs"/>
              </a:rPr>
              <a:t>Elise has become steadily more aggressive as she has aged, a process that accelerated as she entered puberty. She has physically and verbally dominated her younger sister, Ramey, although she has also cared for her sister when Jackie was completely debilitated. The family recently received in-home family stabilization services, but records indicate discontinuance due to noncompliance with treatment and a lack of positive outcomes. Jackie has stated that she is working with the school to help Elise and that she is doing the best she can, but she has stated that Elise is a difficult child.</a:t>
            </a:r>
          </a:p>
          <a:p>
            <a:r>
              <a:rPr lang="en-US" altLang="en-US" dirty="0">
                <a:latin typeface="Arial" panose="020B0604020202020204" pitchFamily="34" charset="0"/>
                <a:cs typeface="Arial" panose="020B0604020202020204" pitchFamily="34" charset="0"/>
              </a:rPr>
              <a:t> </a:t>
            </a:r>
          </a:p>
          <a:p>
            <a:r>
              <a:rPr lang="en-US" altLang="en-US" i="0" dirty="0">
                <a:latin typeface="Arial" panose="020B0604020202020204" pitchFamily="34" charset="0"/>
                <a:cs typeface="Arial" panose="020B0604020202020204" pitchFamily="34" charset="0"/>
              </a:rPr>
              <a:t> </a:t>
            </a:r>
            <a:endParaRPr lang="en-US" alt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B4B4F75-DB7D-4FAF-B00C-4D08F096DC88}"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447368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i="0" dirty="0">
                <a:latin typeface="Arial" panose="020B0604020202020204" pitchFamily="34" charset="0"/>
                <a:cs typeface="Arial" panose="020B0604020202020204" pitchFamily="34" charset="0"/>
              </a:rPr>
              <a:t>***</a:t>
            </a:r>
            <a:r>
              <a:rPr lang="en-US" altLang="en-US" b="1" dirty="0">
                <a:latin typeface="Arial" panose="020B0604020202020204" pitchFamily="34" charset="0"/>
                <a:cs typeface="Arial" panose="020B0604020202020204" pitchFamily="34" charset="0"/>
              </a:rPr>
              <a:t>Ask small groups to </a:t>
            </a:r>
            <a:r>
              <a:rPr lang="en-US" altLang="en-US" b="1" i="0" baseline="0" dirty="0">
                <a:latin typeface="Arial" panose="020B0604020202020204" pitchFamily="34" charset="0"/>
                <a:cs typeface="Arial" panose="020B0604020202020204" pitchFamily="34" charset="0"/>
              </a:rPr>
              <a:t>discuss the </a:t>
            </a:r>
            <a:r>
              <a:rPr lang="en-US" altLang="en-US" b="1" i="0" dirty="0">
                <a:latin typeface="Arial" panose="020B0604020202020204" pitchFamily="34" charset="0"/>
                <a:cs typeface="Arial" panose="020B0604020202020204" pitchFamily="34" charset="0"/>
              </a:rPr>
              <a:t>following questions: </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What</a:t>
            </a:r>
            <a:r>
              <a:rPr lang="en-US" altLang="en-US" baseline="0" dirty="0">
                <a:latin typeface="Arial" panose="020B0604020202020204" pitchFamily="34" charset="0"/>
                <a:cs typeface="Arial" panose="020B0604020202020204" pitchFamily="34" charset="0"/>
              </a:rPr>
              <a:t> concerns do you have?</a:t>
            </a:r>
          </a:p>
          <a:p>
            <a:pPr marL="171450" indent="-171450">
              <a:buFont typeface="Arial" panose="020B0604020202020204" pitchFamily="34" charset="0"/>
              <a:buChar char="•"/>
            </a:pPr>
            <a:r>
              <a:rPr lang="en-US" altLang="en-US" baseline="0" dirty="0">
                <a:latin typeface="Arial" panose="020B0604020202020204" pitchFamily="34" charset="0"/>
                <a:cs typeface="Arial" panose="020B0604020202020204" pitchFamily="34" charset="0"/>
              </a:rPr>
              <a:t>What stage of change do you think Jackie is in?</a:t>
            </a:r>
          </a:p>
          <a:p>
            <a:pPr marL="171450" indent="-171450">
              <a:buFont typeface="Arial" panose="020B0604020202020204" pitchFamily="34" charset="0"/>
              <a:buChar char="•"/>
            </a:pPr>
            <a:r>
              <a:rPr lang="en-US" altLang="en-US" baseline="0" dirty="0">
                <a:latin typeface="Arial" panose="020B0604020202020204" pitchFamily="34" charset="0"/>
                <a:cs typeface="Arial" panose="020B0604020202020204" pitchFamily="34" charset="0"/>
              </a:rPr>
              <a:t>How would you approach a conversation with Jackie and Kendrid about your concerns?</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B4B4F75-DB7D-4FAF-B00C-4D08F096DC88}"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661668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758593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Again, change is a process that has multiple stages. Remember, people often begin at the pre-contemplation stage and may go back and forth through the stages (contemplation, preparation, action, and maintenance), with the maintenance stage representing long-term recovery.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really important that parents in the child welfare system are motivated to engage in and maintain treatment, because the requirements of federal and state statutes do not allow much time to be lost in relapse before decisions are made about the permanent care of children who have experienced abuse or neglect.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Child welfare workers can help motivate clients to move from one stage of recovery to the next. Although the primary responsibility for motivating parents to</a:t>
            </a:r>
            <a:r>
              <a:rPr lang="en-US" sz="1200" kern="1200" baseline="0" dirty="0">
                <a:solidFill>
                  <a:schemeClr val="tx1"/>
                </a:solidFill>
                <a:effectLst/>
                <a:latin typeface="+mn-lt"/>
                <a:ea typeface="+mn-ea"/>
                <a:cs typeface="+mn-cs"/>
              </a:rPr>
              <a:t> engage in</a:t>
            </a:r>
            <a:r>
              <a:rPr lang="en-US" sz="1200" kern="1200" dirty="0">
                <a:solidFill>
                  <a:schemeClr val="tx1"/>
                </a:solidFill>
                <a:effectLst/>
                <a:latin typeface="+mn-lt"/>
                <a:ea typeface="+mn-ea"/>
                <a:cs typeface="+mn-cs"/>
              </a:rPr>
              <a:t> treatment rests with the treatment program, child welfare workers can help parents maintain the motivation to meet the court’s timetables so that they have the best possible chance of regaining custody of their children. Often, during the pre-contemplation and contemplation stages, the child welfare worker is the primary motivator, especially if the parent has not yet begun to participate in treatment. Visitation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children should not be used to motivate</a:t>
            </a:r>
            <a:r>
              <a:rPr lang="en-US" sz="1200" kern="1200" baseline="0" dirty="0">
                <a:solidFill>
                  <a:schemeClr val="tx1"/>
                </a:solidFill>
                <a:effectLst/>
                <a:latin typeface="+mn-lt"/>
                <a:ea typeface="+mn-ea"/>
                <a:cs typeface="+mn-cs"/>
              </a:rPr>
              <a:t> a parent to engage in treatment. </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B4B4F75-DB7D-4FAF-B00C-4D08F096DC88}" type="slidenum">
              <a:rPr lang="en-US" smtClean="0"/>
              <a:t>27</a:t>
            </a:fld>
            <a:endParaRPr lang="en-US" dirty="0"/>
          </a:p>
        </p:txBody>
      </p:sp>
    </p:spTree>
    <p:extLst>
      <p:ext uri="{BB962C8B-B14F-4D97-AF65-F5344CB8AC3E}">
        <p14:creationId xmlns:p14="http://schemas.microsoft.com/office/powerpoint/2010/main" val="1599661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Because change is a cyclical process and people move back and forth between different stages, it is important to help parents:</a:t>
            </a:r>
          </a:p>
          <a:p>
            <a:pPr marL="171450" lvl="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Understand where they are in the stages of change</a:t>
            </a:r>
          </a:p>
          <a:p>
            <a:pPr marL="171450" lvl="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Discover what will help them move to the next stage</a:t>
            </a:r>
          </a:p>
          <a:p>
            <a:pPr marL="171450" lvl="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Understand that they may move back and forth between stages and that this is normal</a:t>
            </a:r>
          </a:p>
          <a:p>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There are specific things that you can do to enhance a parent’s motivation to begin and maintain treatment and recovery efforts. And you can intervene with parents during any of the six stages of change to motivate them to: </a:t>
            </a:r>
          </a:p>
          <a:p>
            <a:pPr marL="171450" lvl="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Continue to work toward the requirements of the dependency court</a:t>
            </a:r>
          </a:p>
          <a:p>
            <a:pPr marL="171450" lvl="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Maintain the safety and well-being of their children</a:t>
            </a:r>
          </a:p>
          <a:p>
            <a:pPr marL="171450" lvl="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Develop the parenting skills they will need to retain or regain custody of their children</a:t>
            </a:r>
          </a:p>
          <a:p>
            <a:r>
              <a:rPr lang="en-US" altLang="en-US"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BB4B4F75-DB7D-4FAF-B00C-4D08F096DC88}" type="slidenum">
              <a:rPr lang="en-US" smtClean="0"/>
              <a:t>28</a:t>
            </a:fld>
            <a:endParaRPr lang="en-US" dirty="0"/>
          </a:p>
        </p:txBody>
      </p:sp>
    </p:spTree>
    <p:extLst>
      <p:ext uri="{BB962C8B-B14F-4D97-AF65-F5344CB8AC3E}">
        <p14:creationId xmlns:p14="http://schemas.microsoft.com/office/powerpoint/2010/main" val="1585782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i="0" dirty="0">
                <a:latin typeface="Arial" panose="020B0604020202020204" pitchFamily="34" charset="0"/>
                <a:cs typeface="Arial" panose="020B0604020202020204" pitchFamily="34" charset="0"/>
              </a:rPr>
              <a:t>***Once questions have been addressed, move the whole group into a discussion about their own motivations. Lead the discussion by asking the group to:</a:t>
            </a:r>
          </a:p>
          <a:p>
            <a:r>
              <a:rPr lang="en-US" altLang="en-US" b="0" i="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altLang="en-US" b="0" i="0" dirty="0">
                <a:latin typeface="Arial" panose="020B0604020202020204" pitchFamily="34" charset="0"/>
                <a:cs typeface="Arial" panose="020B0604020202020204" pitchFamily="34" charset="0"/>
              </a:rPr>
              <a:t>Think about the last time they tried to change a habit</a:t>
            </a:r>
          </a:p>
          <a:p>
            <a:pPr marL="171450" indent="-171450">
              <a:buFont typeface="Arial" panose="020B0604020202020204" pitchFamily="34" charset="0"/>
              <a:buChar char="•"/>
            </a:pPr>
            <a:r>
              <a:rPr lang="en-US" altLang="en-US" b="0" i="0" dirty="0">
                <a:latin typeface="Arial" panose="020B0604020202020204" pitchFamily="34" charset="0"/>
                <a:cs typeface="Arial" panose="020B0604020202020204" pitchFamily="34" charset="0"/>
              </a:rPr>
              <a:t>Raise their hands if they ever tried to quit smoking, tried to eat healthier, or tried to go to the gym or exercise more often</a:t>
            </a:r>
          </a:p>
          <a:p>
            <a:pPr marL="171450" indent="-171450">
              <a:buFont typeface="Arial" panose="020B0604020202020204" pitchFamily="34" charset="0"/>
              <a:buChar char="•"/>
            </a:pPr>
            <a:r>
              <a:rPr lang="en-US" altLang="en-US" b="0" i="0" dirty="0">
                <a:latin typeface="Arial" panose="020B0604020202020204" pitchFamily="34" charset="0"/>
                <a:cs typeface="Arial" panose="020B0604020202020204" pitchFamily="34" charset="0"/>
              </a:rPr>
              <a:t>Share experiences of success and failure in those endeavors</a:t>
            </a:r>
          </a:p>
          <a:p>
            <a:r>
              <a:rPr lang="en-US" altLang="en-US" b="0" i="0" dirty="0">
                <a:latin typeface="Arial" panose="020B0604020202020204" pitchFamily="34" charset="0"/>
                <a:cs typeface="Arial" panose="020B0604020202020204" pitchFamily="34" charset="0"/>
              </a:rPr>
              <a:t> </a:t>
            </a:r>
          </a:p>
          <a:p>
            <a:r>
              <a:rPr lang="en-US" altLang="en-US" b="0" i="0" dirty="0">
                <a:latin typeface="Arial" panose="020B0604020202020204" pitchFamily="34" charset="0"/>
                <a:cs typeface="Arial" panose="020B0604020202020204" pitchFamily="34" charset="0"/>
              </a:rPr>
              <a:t>What factors assisted or supported you when you attempted to establish new habits, and what factors made that new habit difficult? </a:t>
            </a:r>
          </a:p>
          <a:p>
            <a:r>
              <a:rPr lang="en-US" altLang="en-US" b="0" i="0" dirty="0"/>
              <a:t> </a:t>
            </a:r>
          </a:p>
          <a:p>
            <a:r>
              <a:rPr lang="en-US" altLang="en-US" b="0" i="0" dirty="0"/>
              <a:t>Ask</a:t>
            </a:r>
            <a:r>
              <a:rPr lang="en-US" altLang="en-US" b="0" i="0" baseline="0" dirty="0"/>
              <a:t> participants to c</a:t>
            </a:r>
            <a:r>
              <a:rPr lang="en-US" altLang="en-US" b="0" i="0" dirty="0"/>
              <a:t>onsider whether they know people who continue to smoke despite knowledge of the health effects, or if they know people with diabetes or high cholesterol who do not change their eating and exercise habits despite knowledge of the health effects. </a:t>
            </a:r>
          </a:p>
          <a:p>
            <a:r>
              <a:rPr lang="en-US" altLang="en-US" b="0" i="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them to consider how the ease or difficulty of beginning a new habit might be affected if it is </a:t>
            </a:r>
            <a:r>
              <a:rPr lang="en-US" sz="1200" u="sng" kern="1200" dirty="0">
                <a:solidFill>
                  <a:schemeClr val="tx1"/>
                </a:solidFill>
                <a:effectLst/>
                <a:latin typeface="+mn-lt"/>
                <a:ea typeface="+mn-ea"/>
                <a:cs typeface="+mn-cs"/>
              </a:rPr>
              <a:t>really</a:t>
            </a:r>
            <a:r>
              <a:rPr lang="en-US" sz="1200" kern="1200" dirty="0">
                <a:solidFill>
                  <a:schemeClr val="tx1"/>
                </a:solidFill>
                <a:effectLst/>
                <a:latin typeface="+mn-lt"/>
                <a:ea typeface="+mn-ea"/>
                <a:cs typeface="+mn-cs"/>
              </a:rPr>
              <a:t> important to their health. </a:t>
            </a:r>
          </a:p>
          <a:p>
            <a:r>
              <a:rPr lang="en-US" altLang="en-US" b="0" i="0" dirty="0"/>
              <a:t>  </a:t>
            </a:r>
          </a:p>
          <a:p>
            <a:r>
              <a:rPr lang="en-US" sz="1200" kern="1200" dirty="0">
                <a:solidFill>
                  <a:schemeClr val="tx1"/>
                </a:solidFill>
                <a:effectLst/>
                <a:latin typeface="+mn-lt"/>
                <a:ea typeface="+mn-ea"/>
                <a:cs typeface="+mn-cs"/>
              </a:rPr>
              <a:t>Next, ask the group to consider a person (such as Jackie) who may be suffering from physical dependence on drugs or alcohol, or someone who has a co-occurring substance use and mental health disorder. Given what we know about the brain chemistry of substance use disorders and the effects of co-occurring disorders, how would that impact a parent’s ability to change their behavior?</a:t>
            </a:r>
          </a:p>
          <a:p>
            <a:r>
              <a:rPr lang="en-US" altLang="en-US" b="0" i="0" dirty="0"/>
              <a:t> </a:t>
            </a:r>
          </a:p>
          <a:p>
            <a:r>
              <a:rPr lang="en-US" altLang="en-US" b="0" i="0" dirty="0"/>
              <a:t>To stimulate further discussion, you might ask any of the following questions: </a:t>
            </a:r>
          </a:p>
          <a:p>
            <a:pPr marL="171450" indent="-171450">
              <a:buFont typeface="Arial" panose="020B0604020202020204" pitchFamily="34" charset="0"/>
              <a:buChar char="•"/>
            </a:pPr>
            <a:r>
              <a:rPr lang="en-US" altLang="en-US" b="0" i="0" dirty="0"/>
              <a:t>What do you imagine it is like for a caregiver to seek or enter treatment for their own problems, when acknowledging their problems might make it more difficult for them to keep or regain their children? </a:t>
            </a:r>
          </a:p>
          <a:p>
            <a:pPr marL="171450" indent="-171450">
              <a:buFont typeface="Arial" panose="020B0604020202020204" pitchFamily="34" charset="0"/>
              <a:buChar char="•"/>
            </a:pPr>
            <a:r>
              <a:rPr lang="en-US" altLang="en-US" b="0" i="0" dirty="0"/>
              <a:t>What supports might be needed to make treatment more possible</a:t>
            </a:r>
            <a:r>
              <a:rPr lang="en-US" altLang="en-US" b="0" i="0" baseline="0" dirty="0"/>
              <a:t> and</a:t>
            </a:r>
            <a:r>
              <a:rPr lang="en-US" altLang="en-US" b="0" i="0" dirty="0"/>
              <a:t> more successful?</a:t>
            </a:r>
          </a:p>
          <a:p>
            <a:r>
              <a:rPr lang="en-US" altLang="en-US" b="0" i="0" dirty="0"/>
              <a:t> </a:t>
            </a:r>
          </a:p>
          <a:p>
            <a:r>
              <a:rPr lang="en-US" altLang="en-US" b="0" i="0" dirty="0"/>
              <a:t>The goal of this discussion is to help participants recognize that motivation is a reflection of complex and sometimes overwhelming internal factors.</a:t>
            </a:r>
            <a:r>
              <a:rPr lang="en-US" altLang="en-US" b="0" i="0" baseline="0" dirty="0"/>
              <a:t> </a:t>
            </a:r>
            <a:r>
              <a:rPr lang="en-US" altLang="en-US" b="0" i="0" dirty="0"/>
              <a:t>Try not to let one participant dominate the discussion; draw others into the discussion.</a:t>
            </a:r>
          </a:p>
          <a:p>
            <a:r>
              <a:rPr lang="en-US" altLang="en-US" b="0" i="0" dirty="0"/>
              <a:t> </a:t>
            </a:r>
          </a:p>
          <a:p>
            <a:r>
              <a:rPr lang="en-US" altLang="en-US" b="0" i="0" dirty="0"/>
              <a:t>To bring closure to this discussion, emphasize that one important role of child welfare workers is to help motivate parents to address their own needs so that they can more safely and effectively raise their children.</a:t>
            </a:r>
          </a:p>
        </p:txBody>
      </p:sp>
      <p:sp>
        <p:nvSpPr>
          <p:cNvPr id="4" name="Slide Number Placeholder 3"/>
          <p:cNvSpPr>
            <a:spLocks noGrp="1"/>
          </p:cNvSpPr>
          <p:nvPr>
            <p:ph type="sldNum" sz="quarter" idx="10"/>
          </p:nvPr>
        </p:nvSpPr>
        <p:spPr/>
        <p:txBody>
          <a:bodyPr/>
          <a:lstStyle/>
          <a:p>
            <a:fld id="{BB4B4F75-DB7D-4FAF-B00C-4D08F096DC88}" type="slidenum">
              <a:rPr lang="en-US" smtClean="0"/>
              <a:t>29</a:t>
            </a:fld>
            <a:endParaRPr lang="en-US" dirty="0"/>
          </a:p>
        </p:txBody>
      </p:sp>
    </p:spTree>
    <p:extLst>
      <p:ext uri="{BB962C8B-B14F-4D97-AF65-F5344CB8AC3E}">
        <p14:creationId xmlns:p14="http://schemas.microsoft.com/office/powerpoint/2010/main" val="159518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goal of Training Module 4 is to provide strategies that child welfare workers can use to engage individuals in the change process when there are concerns regarding a substance use disorder, mental health disorder, or trauma history. This module describes skills that child welfare workers can use to engage individuals using a family-centered approach.  Participants will learn how to engage families in the child welfare assessment and referral process. Participants will increase their knowledge on assessing parents’ needs to ensure a successful referral process for comprehensive assessment and treatment services. </a:t>
            </a:r>
          </a:p>
          <a:p>
            <a:endParaRPr lang="en-US" dirty="0"/>
          </a:p>
        </p:txBody>
      </p:sp>
      <p:sp>
        <p:nvSpPr>
          <p:cNvPr id="4" name="Slide Number Placeholder 3"/>
          <p:cNvSpPr>
            <a:spLocks noGrp="1"/>
          </p:cNvSpPr>
          <p:nvPr>
            <p:ph type="sldNum" sz="quarter" idx="10"/>
          </p:nvPr>
        </p:nvSpPr>
        <p:spPr/>
        <p:txBody>
          <a:bodyPr/>
          <a:lstStyle/>
          <a:p>
            <a:fld id="{BB4B4F75-DB7D-4FAF-B00C-4D08F096DC88}" type="slidenum">
              <a:rPr lang="en-US" smtClean="0"/>
              <a:t>3</a:t>
            </a:fld>
            <a:endParaRPr lang="en-US" dirty="0"/>
          </a:p>
        </p:txBody>
      </p:sp>
    </p:spTree>
    <p:extLst>
      <p:ext uri="{BB962C8B-B14F-4D97-AF65-F5344CB8AC3E}">
        <p14:creationId xmlns:p14="http://schemas.microsoft.com/office/powerpoint/2010/main" val="2343299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How can you motivate parents to become engaged in appropriate treatment? First, you can encourage parents to seek treatment. Once a screening suggests that a substance use and/or mental health disorder might exist and an assessment confirms a diagnosis, child welfare workers have a key responsibility to motivate parents to seek treatment and help them find the most appropriate treatment options. </a:t>
            </a:r>
          </a:p>
          <a:p>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Child welfare workers can use motivational enhancement strategies to encourage parents' willingness and commitment to engage in treatment. Motivational enhancement strategies emphasize parents’ ability to voice personal goals and values in ways that elicit their own motivation to change, and to make choices about their options.</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Collaborative work with attorneys and courts can also help motivate parents.</a:t>
            </a:r>
          </a:p>
          <a:p>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Next, you can encourage parents to stay in treatment. As treatment begins, child welfare workers can use motivational enhancement strategies, in coordination with treatment counselors, to encourage parents to stay in treatment, respond appropriately to relapse, and sustain recovery. One thing you can do is help parents understand the consequences of not meeting the requirements of the dependency court and providing assurance that their children are safe and in good care.</a:t>
            </a:r>
          </a:p>
          <a:p>
            <a:endParaRPr lang="en-US" altLang="en-US" dirty="0"/>
          </a:p>
        </p:txBody>
      </p:sp>
      <p:sp>
        <p:nvSpPr>
          <p:cNvPr id="4" name="Slide Number Placeholder 3"/>
          <p:cNvSpPr>
            <a:spLocks noGrp="1"/>
          </p:cNvSpPr>
          <p:nvPr>
            <p:ph type="sldNum" sz="quarter" idx="10"/>
          </p:nvPr>
        </p:nvSpPr>
        <p:spPr/>
        <p:txBody>
          <a:bodyPr/>
          <a:lstStyle/>
          <a:p>
            <a:fld id="{BB4B4F75-DB7D-4FAF-B00C-4D08F096DC88}"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064893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Engaging parents is a critical task for child welfare workers, and fostering healthy relationships between fathers and their children is integral to the family’s recovery from substance use or mental health disorders. You can support these relationships through outreach, screening and referral to assessment and treatment, casework, and engaging fathers in permanency planning.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can also use your understanding</a:t>
            </a:r>
            <a:r>
              <a:rPr lang="en-US" sz="1200" kern="1200" baseline="0" dirty="0">
                <a:solidFill>
                  <a:schemeClr val="tx1"/>
                </a:solidFill>
                <a:effectLst/>
                <a:latin typeface="+mn-lt"/>
                <a:ea typeface="+mn-ea"/>
                <a:cs typeface="+mn-cs"/>
              </a:rPr>
              <a:t> of </a:t>
            </a:r>
            <a:r>
              <a:rPr lang="en-US" sz="1200" kern="1200" dirty="0">
                <a:solidFill>
                  <a:schemeClr val="tx1"/>
                </a:solidFill>
                <a:effectLst/>
                <a:latin typeface="+mn-lt"/>
                <a:ea typeface="+mn-ea"/>
                <a:cs typeface="+mn-cs"/>
              </a:rPr>
              <a:t>key issues regarding substance use disorder treatment for fathers. Be sure you know how to help fathers obtain appropriate treatment that will support optimal outcomes for children and families.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addition to motivational strategies with both parents, fathers often need specific interventions to foster their engagement in child welfare services and treatment for their substance use disorders.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critical to debunk the attitude that fathers may have that “the mother (alone) will deal with the children”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important to establish that the father needs to take responsibility for his own recovery on behalf of his children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essential to portray recovery as a process separate from the child welfare case. Emphasize that recovery does not automatically result in reunification; however, reunification will not occur without recovery. Reunification is a byproduct of recovery, rather than the sole impetus.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information on the importance of engaging fathers, please see the ACF Information Memorandum ACF-ACF-IM-18-01 at the following link: </a:t>
            </a:r>
            <a:r>
              <a:rPr lang="en-US" sz="1200" u="sng" kern="1200" dirty="0">
                <a:solidFill>
                  <a:schemeClr val="tx1"/>
                </a:solidFill>
                <a:effectLst/>
                <a:latin typeface="+mn-lt"/>
                <a:ea typeface="+mn-ea"/>
                <a:cs typeface="+mn-cs"/>
                <a:hlinkClick r:id="rId3"/>
              </a:rPr>
              <a:t>https://www.acf.hhs.gov/ofa/resource/acf-acf-im-18-01-integrating-approaches-that-prioritize-and-enhance-father-engagement</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B4B4F75-DB7D-4FAF-B00C-4D08F096DC88}" type="slidenum">
              <a:rPr lang="en-US" smtClean="0"/>
              <a:t>31</a:t>
            </a:fld>
            <a:endParaRPr lang="en-US" dirty="0"/>
          </a:p>
        </p:txBody>
      </p:sp>
    </p:spTree>
    <p:extLst>
      <p:ext uri="{BB962C8B-B14F-4D97-AF65-F5344CB8AC3E}">
        <p14:creationId xmlns:p14="http://schemas.microsoft.com/office/powerpoint/2010/main" val="3984487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Here are a few other special considerations for working with fathers:</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If both parents have substance use or mental health disorders, each parent needs his or her own gender-specific counselor, and they should be in separate treatment programs.</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Fathers-only groups and activities can provide opportunities to create social support networks that can be very helpful to the fathers.</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Emphasize that the father should not use the mother as a sole support system. The father needs to use his own support system.</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It is critical for fathers to have opportunities to continue reaching out to professionals and other supports, regardless of life circumstances. One outreach strategy is to meet with fathers in their homes or other places in the community and ensure access for those who are hesitant to enter into treatment.</a:t>
            </a:r>
          </a:p>
          <a:p>
            <a:r>
              <a:rPr lang="en-US" altLang="en-US" dirty="0">
                <a:latin typeface="Arial" panose="020B0604020202020204" pitchFamily="34" charset="0"/>
                <a:cs typeface="Arial" panose="020B0604020202020204" pitchFamily="34" charset="0"/>
              </a:rPr>
              <a:t> </a:t>
            </a:r>
          </a:p>
          <a:p>
            <a:r>
              <a:rPr lang="en-US" altLang="en-US" b="1" i="0" dirty="0">
                <a:latin typeface="Arial" panose="020B0604020202020204" pitchFamily="34" charset="0"/>
                <a:cs typeface="Arial" panose="020B0604020202020204" pitchFamily="34" charset="0"/>
              </a:rPr>
              <a:t>***As an additional discussion question, you can ask participants, “How might you use these concepts to work with Kendrid?”</a:t>
            </a:r>
            <a:endParaRPr lang="en-US" altLang="en-US" i="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B4B4F75-DB7D-4FAF-B00C-4D08F096DC88}" type="slidenum">
              <a:rPr lang="en-US" smtClean="0"/>
              <a:t>32</a:t>
            </a:fld>
            <a:endParaRPr lang="en-US" dirty="0"/>
          </a:p>
        </p:txBody>
      </p:sp>
    </p:spTree>
    <p:extLst>
      <p:ext uri="{BB962C8B-B14F-4D97-AF65-F5344CB8AC3E}">
        <p14:creationId xmlns:p14="http://schemas.microsoft.com/office/powerpoint/2010/main" val="3128329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a:xfrm>
            <a:off x="381000" y="685800"/>
            <a:ext cx="6096000" cy="3429000"/>
          </a:xfrm>
          <a:ln/>
        </p:spPr>
      </p:sp>
      <p:sp>
        <p:nvSpPr>
          <p:cNvPr id="344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Engaging parents and families in treatment is a continuous process for child welfare workers. It includes screening parents for potential substance use or mental health disorders, motivating parents to engage in and remain in treatment, and helping parents to sustain recovery.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Child welfare workers do not need to wait for substance use disorder treatment or mental health disorder treatment to occur first before other interventions can occur. In the past, the parent was often sent for treatment first, under the assumption that the parent returns for the next step in the child welfare process when they are “cured.” Federal legislation for child welfare, and the tightened time requirements for changes by families involved in the child welfare system, means that all interventions need to happen concurrently, and all need to be embedded in child welfare case planning. In people with co-occurring disorders, it may be appropriate to develop an integrated treatment approach to address parental needs comprehensively.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Child welfare workers must remain involved with the parent throughout the treatment and recovery process, promoting reunification as long as reunification remains the appropriate goal. </a:t>
            </a:r>
          </a:p>
        </p:txBody>
      </p:sp>
      <p:sp>
        <p:nvSpPr>
          <p:cNvPr id="344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99FB4B1-9BFA-4009-B7F3-D914CD486C32}" type="slidenum">
              <a:rPr lang="en-US" altLang="en-US" sz="1200" smtClean="0">
                <a:solidFill>
                  <a:srgbClr val="000000"/>
                </a:solidFill>
              </a:rPr>
              <a:pPr/>
              <a:t>33</a:t>
            </a:fld>
            <a:endParaRPr lang="en-US" altLang="en-US" sz="1200" dirty="0">
              <a:solidFill>
                <a:srgbClr val="000000"/>
              </a:solidFill>
            </a:endParaRPr>
          </a:p>
        </p:txBody>
      </p:sp>
    </p:spTree>
    <p:extLst>
      <p:ext uri="{BB962C8B-B14F-4D97-AF65-F5344CB8AC3E}">
        <p14:creationId xmlns:p14="http://schemas.microsoft.com/office/powerpoint/2010/main" val="977775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xfrm>
            <a:off x="1089025" y="1063625"/>
            <a:ext cx="4679950" cy="2633663"/>
          </a:xfrm>
          <a:ln/>
        </p:spPr>
      </p:sp>
      <p:sp>
        <p:nvSpPr>
          <p:cNvPr id="144387" name="Notes Placeholder 2"/>
          <p:cNvSpPr>
            <a:spLocks noGrp="1"/>
          </p:cNvSpPr>
          <p:nvPr>
            <p:ph type="body" idx="1"/>
          </p:nvPr>
        </p:nvSpPr>
        <p:spPr>
          <a:xfrm>
            <a:off x="685800" y="4159314"/>
            <a:ext cx="54864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When family members are educated about substance use disorders and the role they can play, the likelihood increases considerably that they and their loved ones will get the help they need. It is common to hear people talk about the need for a person with a</a:t>
            </a:r>
            <a:r>
              <a:rPr lang="en-US" sz="1200" kern="1200" baseline="0" dirty="0">
                <a:solidFill>
                  <a:schemeClr val="tx1"/>
                </a:solidFill>
                <a:effectLst/>
                <a:latin typeface="+mn-lt"/>
                <a:ea typeface="+mn-ea"/>
                <a:cs typeface="+mn-cs"/>
              </a:rPr>
              <a:t> substance use disorder</a:t>
            </a:r>
            <a:r>
              <a:rPr lang="en-US" sz="1200" kern="1200" dirty="0">
                <a:solidFill>
                  <a:schemeClr val="tx1"/>
                </a:solidFill>
                <a:effectLst/>
                <a:latin typeface="+mn-lt"/>
                <a:ea typeface="+mn-ea"/>
                <a:cs typeface="+mn-cs"/>
              </a:rPr>
              <a:t> to hit “rock bottom” in order to change, but every person’s bottom is different. It is a fallacy that someone with a drug or alcohol problem has to virtually lose everything before hitting “rock bottom” and being willing to reach out for help.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substance use disorder is like an elevator that keeps going down. The elevator stops at different floors from time to time when something happens, and the person with a substance use disorder can get off. Sometimes the right information at the right time is all that is required for them to see that they have to make a change, get off the elevator, and take advantage of available help. Recovery literature talks about opportunities that “raise the bottom”—this could be a crisis, court-ordered treatment, or an intervention. Having a child welfare worker knocking on their door may be the crisis necessary to help someone get off the elevator and agree to go to treatment. Sometimes court intervention is helpful as well. However, if the person chooses not to get off the elevator, it keeps going down and becomes much harder to get off.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people with substance use disorders aren’t convinced that they truly have a problem in the first place. The goal is to help the person with a substance use disorder reach a place where they agree that he or she needs help.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information about interventions, see https://www.ncadd.org/index.php/family-friends/there-is-help/intervention-tips-and-guidelines. </a:t>
            </a:r>
          </a:p>
          <a:p>
            <a:endParaRPr lang="en-US" altLang="en-US" dirty="0"/>
          </a:p>
          <a:p>
            <a:endParaRPr lang="en-US" altLang="en-US"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7A713721-103D-4FA6-8B66-84ED6FAED5B9}" type="slidenum">
              <a:rPr lang="en-US" altLang="en-US" sz="1200" smtClean="0">
                <a:solidFill>
                  <a:srgbClr val="000000"/>
                </a:solidFill>
              </a:rPr>
              <a:pPr/>
              <a:t>34</a:t>
            </a:fld>
            <a:endParaRPr lang="en-US" altLang="en-US" sz="1200" dirty="0">
              <a:solidFill>
                <a:srgbClr val="000000"/>
              </a:solidFill>
            </a:endParaRPr>
          </a:p>
        </p:txBody>
      </p:sp>
    </p:spTree>
    <p:extLst>
      <p:ext uri="{BB962C8B-B14F-4D97-AF65-F5344CB8AC3E}">
        <p14:creationId xmlns:p14="http://schemas.microsoft.com/office/powerpoint/2010/main" val="2654961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When you are referring someone for an assessment or treatment for substance use issues, the approach to making a successful referral matters.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Giving a parent a list of services, telling them they need to get into treatment, or telling them that you will get back to them soon with treatment options is often not successful.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Partnering with parents to identify a resource and understand the process is more likely to lead to successful outcomes.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Discuss the assessment or treatment intake process with the parent. Being able to describe the process to the parent can support their engagement in the next steps.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Discuss any possible barriers for making an appointment, such as transportation or child care. How might these barriers be resolved?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Call the treatment provider with the parent to make the appointment, or sit with the parent while they make the call. Many treatment providers will want to talk with the parent directly.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Support the parent in marking the appointment in their schedule and develop reminders.</a:t>
            </a:r>
            <a:endParaRPr lang="en-US" altLang="en-US" dirty="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8610FE9C-7818-4088-9F1F-44BD0898C405}" type="slidenum">
              <a:rPr lang="en-US" altLang="en-US" sz="1200" smtClean="0">
                <a:solidFill>
                  <a:srgbClr val="000000"/>
                </a:solidFill>
              </a:rPr>
              <a:pPr/>
              <a:t>35</a:t>
            </a:fld>
            <a:endParaRPr lang="en-US" altLang="en-US" sz="1200" dirty="0">
              <a:solidFill>
                <a:srgbClr val="000000"/>
              </a:solidFill>
            </a:endParaRPr>
          </a:p>
        </p:txBody>
      </p:sp>
    </p:spTree>
    <p:extLst>
      <p:ext uri="{BB962C8B-B14F-4D97-AF65-F5344CB8AC3E}">
        <p14:creationId xmlns:p14="http://schemas.microsoft.com/office/powerpoint/2010/main" val="2768085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383461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Child welfare workers play a very important role when they screen for substance use disorders in parents. When a report of child abuse or neglect is investigated, emergency response workers or investigators are generally the first helpers to see the parents. These child welfare workers may have the best opportunity and the primary responsibility to conduct the initial screening of parents for potential substance use disorders.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way to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screen for substance use issues is with a standardized screening tool.</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***Highlight if your state uses a standardized screening tool.</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way to screen for substance use issues is with drug testing. Drug testing only gives a snapshot of whether someone used during the window of detection, so the test result should not be the only indicator of the need for a full assessment, nor should a negative test result be taken as evidence that there is no substance use issue. However, the results can be helpful information to include in the referral for an assessment.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Screening can also be performed by other professionals who may be working with parents, such as mental health professionals, maternal and child health professionals, hospital</a:t>
            </a:r>
            <a:r>
              <a:rPr lang="en-US" sz="1200" kern="1200" baseline="0" dirty="0">
                <a:solidFill>
                  <a:schemeClr val="tx1"/>
                </a:solidFill>
                <a:effectLst/>
                <a:latin typeface="+mn-lt"/>
                <a:ea typeface="+mn-ea"/>
                <a:cs typeface="+mn-cs"/>
              </a:rPr>
              <a:t> staff</a:t>
            </a:r>
            <a:r>
              <a:rPr lang="en-US" sz="1200" kern="1200" dirty="0">
                <a:solidFill>
                  <a:schemeClr val="tx1"/>
                </a:solidFill>
                <a:effectLst/>
                <a:latin typeface="+mn-lt"/>
                <a:ea typeface="+mn-ea"/>
                <a:cs typeface="+mn-cs"/>
              </a:rPr>
              <a:t> or other medical providers, or criminal justice professionals.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screening indicates a potential substance use disorder, you or another child welfare worker should refer the parent to a substance use disorder treatment provider for further assessment. At that time, the substance use treatment provider may provide a referral to the most appropriate treatment or assessment program.</a:t>
            </a:r>
          </a:p>
          <a:p>
            <a:endParaRPr lang="en-US" altLang="en-US" dirty="0"/>
          </a:p>
        </p:txBody>
      </p:sp>
      <p:sp>
        <p:nvSpPr>
          <p:cNvPr id="4" name="Slide Number Placeholder 3"/>
          <p:cNvSpPr>
            <a:spLocks noGrp="1"/>
          </p:cNvSpPr>
          <p:nvPr>
            <p:ph type="sldNum" sz="quarter" idx="10"/>
          </p:nvPr>
        </p:nvSpPr>
        <p:spPr/>
        <p:txBody>
          <a:bodyPr/>
          <a:lstStyle/>
          <a:p>
            <a:fld id="{BB4B4F75-DB7D-4FAF-B00C-4D08F096DC88}" type="slidenum">
              <a:rPr lang="en-US" smtClean="0"/>
              <a:t>37</a:t>
            </a:fld>
            <a:endParaRPr lang="en-US" dirty="0"/>
          </a:p>
        </p:txBody>
      </p:sp>
    </p:spTree>
    <p:extLst>
      <p:ext uri="{BB962C8B-B14F-4D97-AF65-F5344CB8AC3E}">
        <p14:creationId xmlns:p14="http://schemas.microsoft.com/office/powerpoint/2010/main" val="2471674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The screening is not an end in and of itself. You should combine the results you get from the screening tool with other observations and interviews about substance use to determine the impact on the safety of the children. More specifically, you are assessing the extent to which:</a:t>
            </a:r>
          </a:p>
          <a:p>
            <a:endParaRPr lang="en-US" alt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The children are in a life-threatening living situation that may be caused by parents who use substances and leave their children unattended or uncared for.</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The child is viewed very negatively by the parent, particularly when the child's emotional or physical needs interfere with the parent's search for or use of substances.</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The family cannot meet the basic needs of the child because financial resources are being used to purchase substances.</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The parent or someone living in the home exhibits harmful behavior toward the child, particularly when they are under the influence of substances.</a:t>
            </a:r>
          </a:p>
          <a:p>
            <a:endParaRPr lang="en-US" dirty="0"/>
          </a:p>
        </p:txBody>
      </p:sp>
      <p:sp>
        <p:nvSpPr>
          <p:cNvPr id="4" name="Slide Number Placeholder 3"/>
          <p:cNvSpPr>
            <a:spLocks noGrp="1"/>
          </p:cNvSpPr>
          <p:nvPr>
            <p:ph type="sldNum" sz="quarter" idx="10"/>
          </p:nvPr>
        </p:nvSpPr>
        <p:spPr/>
        <p:txBody>
          <a:bodyPr/>
          <a:lstStyle/>
          <a:p>
            <a:fld id="{BB4B4F75-DB7D-4FAF-B00C-4D08F096DC88}"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9293781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When parents in the child welfare system are in treatment, you need to work closely with the treatment professionals who are providing care to them. This can ensure that the children remain safe and that parents are able to meet the requirements of the dependency court, while still achieving their treatment and recovery goals. </a:t>
            </a:r>
          </a:p>
          <a:p>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What does this mean? Because many needs and issues may arise during the treatment process, child welfare workers need to be aware of any needs that are identified in treatment and to ensure that referrals are being made and parents are participating in services. For example, parents are likely to need assistance:</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To identify personal and family issues related to their substance use and/or mental health disorders where they need help.</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To access and follow up with referrals made by child welfare workers and/or treatment professionals. </a:t>
            </a:r>
          </a:p>
          <a:p>
            <a:r>
              <a:rPr lang="en-US" altLang="en-US" dirty="0"/>
              <a:t> </a:t>
            </a:r>
          </a:p>
          <a:p>
            <a:endParaRPr lang="en-US" dirty="0"/>
          </a:p>
        </p:txBody>
      </p:sp>
      <p:sp>
        <p:nvSpPr>
          <p:cNvPr id="4" name="Slide Number Placeholder 3"/>
          <p:cNvSpPr>
            <a:spLocks noGrp="1"/>
          </p:cNvSpPr>
          <p:nvPr>
            <p:ph type="sldNum" sz="quarter" idx="10"/>
          </p:nvPr>
        </p:nvSpPr>
        <p:spPr/>
        <p:txBody>
          <a:bodyPr/>
          <a:lstStyle/>
          <a:p>
            <a:fld id="{BB4B4F75-DB7D-4FAF-B00C-4D08F096DC88}" type="slidenum">
              <a:rPr lang="en-US" smtClean="0"/>
              <a:t>39</a:t>
            </a:fld>
            <a:endParaRPr lang="en-US" dirty="0"/>
          </a:p>
        </p:txBody>
      </p:sp>
    </p:spTree>
    <p:extLst>
      <p:ext uri="{BB962C8B-B14F-4D97-AF65-F5344CB8AC3E}">
        <p14:creationId xmlns:p14="http://schemas.microsoft.com/office/powerpoint/2010/main" val="94080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Differences in values among participants are important to recognize because they may come up in the training and with the families whom participants are working with. These questions can be asked at the beginning of this training to help understand the different values and perspectives participants bring to the training. Have a brief discussion with participants on how their individual values can affect their work with families.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***Review the slide questions from the</a:t>
            </a:r>
            <a:r>
              <a:rPr lang="en-US" sz="1200" b="1" i="1" kern="1200" dirty="0">
                <a:solidFill>
                  <a:schemeClr val="tx1"/>
                </a:solidFill>
                <a:effectLst/>
                <a:latin typeface="+mn-lt"/>
                <a:ea typeface="+mn-ea"/>
                <a:cs typeface="+mn-cs"/>
              </a:rPr>
              <a:t> Collaborative Values Inventory (CVI),</a:t>
            </a:r>
            <a:r>
              <a:rPr lang="en-US" sz="1200" b="1" kern="1200" dirty="0">
                <a:solidFill>
                  <a:schemeClr val="tx1"/>
                </a:solidFill>
                <a:effectLst/>
                <a:latin typeface="+mn-lt"/>
                <a:ea typeface="+mn-ea"/>
                <a:cs typeface="+mn-cs"/>
              </a:rPr>
              <a:t> a validated tool that assesses how much a group shares beliefs and values that underlie its work. Participants can share their experiences or keep their answers private. Discussion should be limited to understanding value clarification instead of debating individual answers to questions. Participants’ responses will fall along a continuum. </a:t>
            </a: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6924958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Child welfare workers can try the following activities to help parents accomplish needed tasks and also to earn the trust of parents and families. This list contains some activities that you may already do to help clients—and maybe some new ones as well: </a:t>
            </a:r>
          </a:p>
          <a:p>
            <a:endParaRPr lang="en-US" alt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Identify community resources that can help parents with various types of issues and problems. Include details about access, types of services, requirements for participation, costs, availability, location, transportation, and childcare. </a:t>
            </a:r>
          </a:p>
          <a:p>
            <a:pPr marL="171450" indent="-17145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Refer parents to services and help them make contact</a:t>
            </a:r>
            <a:r>
              <a:rPr lang="en-US" altLang="en-US" baseline="0" dirty="0">
                <a:latin typeface="Arial" panose="020B0604020202020204" pitchFamily="34" charset="0"/>
                <a:cs typeface="Arial" panose="020B0604020202020204" pitchFamily="34" charset="0"/>
              </a:rPr>
              <a:t> and </a:t>
            </a:r>
            <a:r>
              <a:rPr lang="en-US" altLang="en-US" dirty="0">
                <a:latin typeface="Arial" panose="020B0604020202020204" pitchFamily="34" charset="0"/>
                <a:cs typeface="Arial" panose="020B0604020202020204" pitchFamily="34" charset="0"/>
              </a:rPr>
              <a:t>obtain transportation and childcare assistance, and follow up to learn whether they contacted the organization, received the service, and whether they were helped. </a:t>
            </a:r>
          </a:p>
          <a:p>
            <a:pPr marL="171450" indent="-17145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Develop a safety plan for children with the parents. </a:t>
            </a:r>
          </a:p>
          <a:p>
            <a:endParaRPr lang="en-US" dirty="0"/>
          </a:p>
        </p:txBody>
      </p:sp>
      <p:sp>
        <p:nvSpPr>
          <p:cNvPr id="4" name="Slide Number Placeholder 3"/>
          <p:cNvSpPr>
            <a:spLocks noGrp="1"/>
          </p:cNvSpPr>
          <p:nvPr>
            <p:ph type="sldNum" sz="quarter" idx="10"/>
          </p:nvPr>
        </p:nvSpPr>
        <p:spPr/>
        <p:txBody>
          <a:bodyPr/>
          <a:lstStyle/>
          <a:p>
            <a:fld id="{BB4B4F75-DB7D-4FAF-B00C-4D08F096DC88}"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7982360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And here are some more ideas:</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Inform the parents of procedures to communicate with treatment professionals. Let them know when you communicate with other treatment professionals and review the content of those conversations and plans.</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Have joint meetings with the parent, substance use and/or mental health disorder treatment professional, and child welfare worker to discuss goals and plans together.</a:t>
            </a:r>
          </a:p>
          <a:p>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A word about culturally appropriate methods for building rapport: When you are working with parents to help them seek and/or accept needed treatment, cultural considerations may be very important. When a child welfare</a:t>
            </a:r>
            <a:r>
              <a:rPr lang="en-US" altLang="en-US" baseline="0" dirty="0">
                <a:latin typeface="Arial" panose="020B0604020202020204" pitchFamily="34" charset="0"/>
                <a:cs typeface="Arial" panose="020B0604020202020204" pitchFamily="34" charset="0"/>
              </a:rPr>
              <a:t> worker</a:t>
            </a:r>
            <a:r>
              <a:rPr lang="en-US" altLang="en-US" dirty="0">
                <a:latin typeface="Arial" panose="020B0604020202020204" pitchFamily="34" charset="0"/>
                <a:cs typeface="Arial" panose="020B0604020202020204" pitchFamily="34" charset="0"/>
              </a:rPr>
              <a:t> engages with a person or family, all efforts must be made to demonstrate respect for them, even though some people and some circumstances may test the child</a:t>
            </a:r>
            <a:r>
              <a:rPr lang="en-US" altLang="en-US" baseline="0" dirty="0">
                <a:latin typeface="Arial" panose="020B0604020202020204" pitchFamily="34" charset="0"/>
                <a:cs typeface="Arial" panose="020B0604020202020204" pitchFamily="34" charset="0"/>
              </a:rPr>
              <a:t> welfare worker’s</a:t>
            </a:r>
            <a:r>
              <a:rPr lang="en-US" altLang="en-US" dirty="0">
                <a:latin typeface="Arial" panose="020B0604020202020204" pitchFamily="34" charset="0"/>
                <a:cs typeface="Arial" panose="020B0604020202020204" pitchFamily="34" charset="0"/>
              </a:rPr>
              <a:t> ability to do that. It is helpful to ask simple questions to identify their</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beliefs, traditions, and values, and then use those topics to connect with the family.</a:t>
            </a:r>
          </a:p>
          <a:p>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When adults or families come to an office to meet with a child welfare worker, they are entering an environment quite different from their home. Likewise, when child welfare workers enter someone’s home, they are entering an environment that may be unfamiliar. In both instances, child welfare workers should take the lead on learning about the things that are important to the family. Investing time to engage respectfully with a family during the initial contact will pay dividends over time in service outcomes and cost-effectiveness.</a:t>
            </a:r>
          </a:p>
        </p:txBody>
      </p:sp>
      <p:sp>
        <p:nvSpPr>
          <p:cNvPr id="4" name="Slide Number Placeholder 3"/>
          <p:cNvSpPr>
            <a:spLocks noGrp="1"/>
          </p:cNvSpPr>
          <p:nvPr>
            <p:ph type="sldNum" sz="quarter" idx="10"/>
          </p:nvPr>
        </p:nvSpPr>
        <p:spPr/>
        <p:txBody>
          <a:bodyPr/>
          <a:lstStyle/>
          <a:p>
            <a:fld id="{BB4B4F75-DB7D-4FAF-B00C-4D08F096DC88}"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743937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a screening—along with other assessments—indicates that there might be a substance use problem, the child welfare worker needs to refer parents to a substance use disorder treatment professional for a complete assessment, which can lead to treatment recommendations, if appropriate.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Substance use assessments are generally a combination of individualized interviews and formal instruments, along with information gathered from collateral sources such as child welfare. It is important to note that parents involved with child welfare might not tell the professional doing the assessment everything that could help establish a diagnosis or develop an appropriate treatment plan. For that reason, it is important to share all of the information that you have when you make the referral, including child maltreatment allegations, results of any drug tests, observations from the investigation, anything the parent or collateral sources reported to you about substance use</a:t>
            </a:r>
            <a:r>
              <a:rPr lang="en-US" sz="1200" kern="1200" baseline="0" dirty="0">
                <a:solidFill>
                  <a:schemeClr val="tx1"/>
                </a:solidFill>
                <a:effectLst/>
                <a:latin typeface="+mn-lt"/>
                <a:ea typeface="+mn-ea"/>
                <a:cs typeface="+mn-cs"/>
              </a:rPr>
              <a:t> or</a:t>
            </a:r>
            <a:r>
              <a:rPr lang="en-US" sz="1200" kern="1200" dirty="0">
                <a:solidFill>
                  <a:schemeClr val="tx1"/>
                </a:solidFill>
                <a:effectLst/>
                <a:latin typeface="+mn-lt"/>
                <a:ea typeface="+mn-ea"/>
                <a:cs typeface="+mn-cs"/>
              </a:rPr>
              <a:t> substance-related criminal history, and any relevant history in the child welfare system.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substance use assessment interview includes questions that reflect criteria for substance use disorders, as defined by the </a:t>
            </a:r>
            <a:r>
              <a:rPr lang="en-US" sz="1200" i="1" kern="1200" dirty="0">
                <a:solidFill>
                  <a:schemeClr val="tx1"/>
                </a:solidFill>
                <a:effectLst/>
                <a:latin typeface="+mn-lt"/>
                <a:ea typeface="+mn-ea"/>
                <a:cs typeface="+mn-cs"/>
              </a:rPr>
              <a:t>Diagnostic and Statistical Manual of Mental Disorders, Fifth Edition</a:t>
            </a:r>
            <a:r>
              <a:rPr lang="en-US" sz="1200" kern="1200" dirty="0">
                <a:solidFill>
                  <a:schemeClr val="tx1"/>
                </a:solidFill>
                <a:effectLst/>
                <a:latin typeface="+mn-lt"/>
                <a:ea typeface="+mn-ea"/>
                <a:cs typeface="+mn-cs"/>
              </a:rPr>
              <a:t> (American Psychiatric Association: </a:t>
            </a:r>
            <a:r>
              <a:rPr lang="en-US" sz="1200" i="1" kern="1200" dirty="0">
                <a:solidFill>
                  <a:schemeClr val="tx1"/>
                </a:solidFill>
                <a:effectLst/>
                <a:latin typeface="+mn-lt"/>
                <a:ea typeface="+mn-ea"/>
                <a:cs typeface="+mn-cs"/>
              </a:rPr>
              <a:t>Diagnostic and Statistical Manual of Mental Disorders, Fifth Edition</a:t>
            </a:r>
            <a:r>
              <a:rPr lang="en-US" sz="1200" kern="1200" dirty="0">
                <a:solidFill>
                  <a:schemeClr val="tx1"/>
                </a:solidFill>
                <a:effectLst/>
                <a:latin typeface="+mn-lt"/>
                <a:ea typeface="+mn-ea"/>
                <a:cs typeface="+mn-cs"/>
              </a:rPr>
              <a:t>. Arlington, VA, American Psychiatric Association, 2013). The treatment professional may also conduct assessments for co-occurring disorders, if applicable, and for treatment planning and placement. These comprehensive assessments are designed to determine current treatment needs and level of care.</a:t>
            </a:r>
          </a:p>
          <a:p>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B4B4F75-DB7D-4FAF-B00C-4D08F096DC88}"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2225592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The purpose of an assessment is to determine the nature and extent of issues that affect the functioning of the individual parent and to come up with a treatment plan. Trained mental health disorder treatment professionals conduct mental health disorder assessments, and trained substance use treatment professionals conduct substance use disorder assessments. Some providers are cross-trained in both substance use and mental health disorders, and most are also trained in the assessment of trauma. You should become familiar with the professionals in your community who are qualified to conduct assessments,</a:t>
            </a:r>
            <a:r>
              <a:rPr lang="en-US" altLang="en-US" baseline="0" dirty="0">
                <a:latin typeface="Arial" panose="020B0604020202020204" pitchFamily="34" charset="0"/>
                <a:cs typeface="Arial" panose="020B0604020202020204" pitchFamily="34" charset="0"/>
              </a:rPr>
              <a:t> and request that trauma history and trauma-informed services be part of the treatment recommendations as appropriate. You might also consider meeting with your local providers and asking for a “walk-through” of their system. </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Substance use and mental health disorder treatment professionals typically will not address the relationship between the substance use or mental health disorder and the ability of the parent to provide appropriate care to their children. It is important to ask a referral question when you make a referral for an assessment. Otherwise, the assessment may not yield the kind of information that will be important for case planning. For example, most substance use disorder assessments will result in a diagnosis of a specific substance use disorder and will recommend an appropriate level of care.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During</a:t>
            </a:r>
            <a:r>
              <a:rPr lang="en-US" altLang="en-US" baseline="0" dirty="0">
                <a:latin typeface="Arial" panose="020B0604020202020204" pitchFamily="34" charset="0"/>
                <a:cs typeface="Arial" panose="020B0604020202020204" pitchFamily="34" charset="0"/>
              </a:rPr>
              <a:t> the assessment, the treatment professional will ask a great deal of questions, some of which might feel very personal to the person being assessed. Encourage the person you are referring to be as open and honest as possible so that they can get connected to any help they might need. </a:t>
            </a:r>
            <a:endParaRPr lang="en-US" alt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B4B4F75-DB7D-4FAF-B00C-4D08F096DC88}" type="slidenum">
              <a:rPr lang="en-US" smtClean="0"/>
              <a:t>43</a:t>
            </a:fld>
            <a:endParaRPr lang="en-US" dirty="0"/>
          </a:p>
        </p:txBody>
      </p:sp>
    </p:spTree>
    <p:extLst>
      <p:ext uri="{BB962C8B-B14F-4D97-AF65-F5344CB8AC3E}">
        <p14:creationId xmlns:p14="http://schemas.microsoft.com/office/powerpoint/2010/main" val="39264028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Information</a:t>
            </a:r>
            <a:r>
              <a:rPr lang="en-US" altLang="en-US" baseline="0" dirty="0">
                <a:latin typeface="Arial" panose="020B0604020202020204" pitchFamily="34" charset="0"/>
                <a:cs typeface="Arial" panose="020B0604020202020204" pitchFamily="34" charset="0"/>
              </a:rPr>
              <a:t> from a parent’s treatment provider should be included in the child welfare case plan.</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There are three main pieces of information a child welfare worker can expect from the substance use disorder treatment provider as a result of an assessment, which will be helpful to know when developing case plans:</a:t>
            </a:r>
          </a:p>
          <a:p>
            <a:endParaRPr lang="en-US" alt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If the parent met diagnostic criteria for</a:t>
            </a:r>
            <a:r>
              <a:rPr lang="en-US" altLang="en-US" baseline="0" dirty="0">
                <a:latin typeface="Arial" panose="020B0604020202020204" pitchFamily="34" charset="0"/>
                <a:cs typeface="Arial" panose="020B0604020202020204" pitchFamily="34" charset="0"/>
              </a:rPr>
              <a:t> one or more </a:t>
            </a:r>
            <a:r>
              <a:rPr lang="en-US" altLang="en-US" dirty="0">
                <a:latin typeface="Arial" panose="020B0604020202020204" pitchFamily="34" charset="0"/>
                <a:cs typeface="Arial" panose="020B0604020202020204" pitchFamily="34" charset="0"/>
              </a:rPr>
              <a:t>substance use disorder(s)</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Recommendations for the level of care </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The treatment plan for comprehensive services</a:t>
            </a:r>
          </a:p>
          <a:p>
            <a:r>
              <a:rPr lang="en-US" altLang="en-US" dirty="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Developing effective case plans that address underlying problems can help child welfare workers assess the safety and well-being of children throughout the life of the case. It can also help motivate parents to enter and continue treatment. </a:t>
            </a:r>
          </a:p>
          <a:p>
            <a:endParaRPr lang="en-US" altLang="en-US" b="1" dirty="0"/>
          </a:p>
          <a:p>
            <a:r>
              <a:rPr lang="en-US" altLang="en-US" b="0" dirty="0"/>
              <a:t>Staying connected</a:t>
            </a:r>
            <a:r>
              <a:rPr lang="en-US" altLang="en-US" b="0" baseline="0" dirty="0"/>
              <a:t> to the treatment provider with an appropriate signed release of information can support ongoing engagement in treatment for parents. </a:t>
            </a:r>
            <a:endParaRPr lang="en-US" altLang="en-US" b="0" dirty="0"/>
          </a:p>
        </p:txBody>
      </p:sp>
      <p:sp>
        <p:nvSpPr>
          <p:cNvPr id="4" name="Slide Number Placeholder 3"/>
          <p:cNvSpPr>
            <a:spLocks noGrp="1"/>
          </p:cNvSpPr>
          <p:nvPr>
            <p:ph type="sldNum" sz="quarter" idx="10"/>
          </p:nvPr>
        </p:nvSpPr>
        <p:spPr/>
        <p:txBody>
          <a:bodyPr/>
          <a:lstStyle/>
          <a:p>
            <a:fld id="{BB4B4F75-DB7D-4FAF-B00C-4D08F096DC88}"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1739702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9025" y="1423988"/>
            <a:ext cx="4679950" cy="2633662"/>
          </a:xfrm>
        </p:spPr>
      </p:sp>
      <p:sp>
        <p:nvSpPr>
          <p:cNvPr id="3" name="Notes Placeholder 2"/>
          <p:cNvSpPr>
            <a:spLocks noGrp="1"/>
          </p:cNvSpPr>
          <p:nvPr>
            <p:ph type="body" idx="1"/>
          </p:nvPr>
        </p:nvSpPr>
        <p:spPr/>
        <p:txBody>
          <a:bodyPr/>
          <a:lstStyle/>
          <a:p>
            <a:r>
              <a:rPr lang="en-US" baseline="0" dirty="0">
                <a:latin typeface="Arial" panose="020B0604020202020204" pitchFamily="34" charset="0"/>
                <a:cs typeface="Arial" panose="020B0604020202020204" pitchFamily="34" charset="0"/>
              </a:rPr>
              <a:t>Family-centered treatment is an important step to family recovery. </a:t>
            </a:r>
            <a:r>
              <a:rPr lang="en-US" dirty="0">
                <a:latin typeface="Arial" panose="020B0604020202020204" pitchFamily="34" charset="0"/>
                <a:cs typeface="Arial" panose="020B0604020202020204" pitchFamily="34" charset="0"/>
              </a:rPr>
              <a:t>We </a:t>
            </a:r>
            <a:r>
              <a:rPr lang="en-US" baseline="0" dirty="0">
                <a:latin typeface="Arial" panose="020B0604020202020204" pitchFamily="34" charset="0"/>
                <a:cs typeface="Arial" panose="020B0604020202020204" pitchFamily="34" charset="0"/>
              </a:rPr>
              <a:t>know that recovery occurs within the context of relationships.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a:t>
            </a:r>
            <a:r>
              <a:rPr lang="en-US" baseline="0" dirty="0">
                <a:latin typeface="Arial" panose="020B0604020202020204" pitchFamily="34" charset="0"/>
                <a:cs typeface="Arial" panose="020B0604020202020204" pitchFamily="34" charset="0"/>
              </a:rPr>
              <a:t> substance use disorder</a:t>
            </a:r>
            <a:r>
              <a:rPr lang="en-US" dirty="0">
                <a:latin typeface="Arial" panose="020B0604020202020204" pitchFamily="34" charset="0"/>
                <a:cs typeface="Arial" panose="020B0604020202020204" pitchFamily="34" charset="0"/>
              </a:rPr>
              <a:t> is a disease that affects the family</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Adults (who have children) primarily identify themselves as parents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parenting role and parent-child relationship cannot be separated from treatment</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Adult recovery should have a parent-child component, including prevention for the child</a:t>
            </a:r>
          </a:p>
        </p:txBody>
      </p:sp>
      <p:sp>
        <p:nvSpPr>
          <p:cNvPr id="4" name="Slide Number Placeholder 3"/>
          <p:cNvSpPr>
            <a:spLocks noGrp="1"/>
          </p:cNvSpPr>
          <p:nvPr>
            <p:ph type="sldNum" sz="quarter" idx="10"/>
          </p:nvPr>
        </p:nvSpPr>
        <p:spPr/>
        <p:txBody>
          <a:bodyPr/>
          <a:lstStyle/>
          <a:p>
            <a:fld id="{CF34A6E2-1780-4924-9497-DF7877FC2D45}"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2660029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9438" y="1023938"/>
            <a:ext cx="4908550" cy="2760662"/>
          </a:xfrm>
        </p:spPr>
      </p:sp>
      <p:sp>
        <p:nvSpPr>
          <p:cNvPr id="3" name="Notes Placeholder 2"/>
          <p:cNvSpPr>
            <a:spLocks noGrp="1"/>
          </p:cNvSpPr>
          <p:nvPr>
            <p:ph type="body" idx="1"/>
          </p:nvPr>
        </p:nvSpPr>
        <p:spPr/>
        <p:txBody>
          <a:bodyPr/>
          <a:lstStyle/>
          <a:p>
            <a:pPr defTabSz="931774">
              <a:defRPr/>
            </a:pPr>
            <a:r>
              <a:rPr lang="en-US" dirty="0">
                <a:solidFill>
                  <a:srgbClr val="1F497D"/>
                </a:solidFill>
                <a:latin typeface="Gill Sans MT Condensed" panose="020B0506020104020203" pitchFamily="34" charset="0"/>
              </a:rPr>
              <a:t>If parental substance use affects child and family relationships, child</a:t>
            </a:r>
            <a:r>
              <a:rPr lang="en-US" baseline="0" dirty="0">
                <a:solidFill>
                  <a:srgbClr val="1F497D"/>
                </a:solidFill>
                <a:latin typeface="Gill Sans MT Condensed" panose="020B0506020104020203" pitchFamily="34" charset="0"/>
              </a:rPr>
              <a:t> </a:t>
            </a:r>
            <a:r>
              <a:rPr lang="en-US" dirty="0">
                <a:solidFill>
                  <a:srgbClr val="1F497D"/>
                </a:solidFill>
                <a:latin typeface="Gill Sans MT Condensed" panose="020B0506020104020203" pitchFamily="34" charset="0"/>
              </a:rPr>
              <a:t>well-being and parent recovery must also occur in the context of family relationships.</a:t>
            </a:r>
          </a:p>
          <a:p>
            <a:pPr defTabSz="931774">
              <a:defRPr/>
            </a:pPr>
            <a:endParaRPr lang="en-US" dirty="0">
              <a:solidFill>
                <a:srgbClr val="1F497D"/>
              </a:solidFill>
              <a:latin typeface="Gill Sans MT Condensed" panose="020B0506020104020203" pitchFamily="34" charset="0"/>
            </a:endParaRPr>
          </a:p>
          <a:p>
            <a:pPr defTabSz="931774">
              <a:defRPr/>
            </a:pPr>
            <a:endParaRPr lang="en-US" dirty="0">
              <a:solidFill>
                <a:srgbClr val="9BBB59">
                  <a:lumMod val="50000"/>
                </a:srgbClr>
              </a:solidFill>
              <a:latin typeface="Gill Sans MT Condensed" panose="020B0506020104020203" pitchFamily="34" charset="0"/>
            </a:endParaRPr>
          </a:p>
          <a:p>
            <a:endParaRPr lang="en-US" baseline="0" dirty="0"/>
          </a:p>
        </p:txBody>
      </p:sp>
      <p:sp>
        <p:nvSpPr>
          <p:cNvPr id="4" name="Slide Number Placeholder 3"/>
          <p:cNvSpPr>
            <a:spLocks noGrp="1"/>
          </p:cNvSpPr>
          <p:nvPr>
            <p:ph type="sldNum" sz="quarter" idx="10"/>
          </p:nvPr>
        </p:nvSpPr>
        <p:spPr>
          <a:xfrm>
            <a:off x="5382827" y="6769642"/>
            <a:ext cx="4117961" cy="357598"/>
          </a:xfrm>
          <a:prstGeom prst="rect">
            <a:avLst/>
          </a:prstGeom>
        </p:spPr>
        <p:txBody>
          <a:bodyPr lIns="94947" tIns="47474" rIns="94947" bIns="47474"/>
          <a:lstStyle/>
          <a:p>
            <a:pPr>
              <a:defRPr/>
            </a:pPr>
            <a:fld id="{CFCAECDE-312E-477C-9E36-DED31127EE48}" type="slidenum">
              <a:rPr smtClean="0">
                <a:solidFill>
                  <a:prstClr val="black"/>
                </a:solidFill>
              </a:rPr>
              <a:pPr>
                <a:defRPr/>
              </a:pPr>
              <a:t>46</a:t>
            </a:fld>
            <a:endParaRPr dirty="0">
              <a:solidFill>
                <a:prstClr val="black"/>
              </a:solidFill>
            </a:endParaRPr>
          </a:p>
        </p:txBody>
      </p:sp>
    </p:spTree>
    <p:extLst>
      <p:ext uri="{BB962C8B-B14F-4D97-AF65-F5344CB8AC3E}">
        <p14:creationId xmlns:p14="http://schemas.microsoft.com/office/powerpoint/2010/main" val="35571460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 participants to organize themselves into smaller discussion groups, with 5–7 people in each group. Have the groups discuss the case vignette for a few minutes, specifically talking about: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en-US" b="0" i="0" dirty="0">
                <a:latin typeface="Arial" panose="020B0604020202020204" pitchFamily="34" charset="0"/>
                <a:cs typeface="Arial" panose="020B0604020202020204" pitchFamily="34" charset="0"/>
              </a:rPr>
              <a:t>How</a:t>
            </a:r>
            <a:r>
              <a:rPr lang="en-US" altLang="en-US" b="0" i="0" baseline="0" dirty="0">
                <a:latin typeface="Arial" panose="020B0604020202020204" pitchFamily="34" charset="0"/>
                <a:cs typeface="Arial" panose="020B0604020202020204" pitchFamily="34" charset="0"/>
              </a:rPr>
              <a:t> would you engage with Jackie?</a:t>
            </a:r>
          </a:p>
          <a:p>
            <a:pPr marL="171450" indent="-171450">
              <a:buFont typeface="Arial" panose="020B0604020202020204" pitchFamily="34" charset="0"/>
              <a:buChar char="•"/>
            </a:pPr>
            <a:r>
              <a:rPr lang="en-US" altLang="en-US" b="0" i="0" baseline="0" dirty="0">
                <a:latin typeface="Arial" panose="020B0604020202020204" pitchFamily="34" charset="0"/>
                <a:cs typeface="Arial" panose="020B0604020202020204" pitchFamily="34" charset="0"/>
              </a:rPr>
              <a:t>How would you engage with Kendrid?</a:t>
            </a:r>
          </a:p>
          <a:p>
            <a:pPr marL="171450" indent="-171450">
              <a:buFont typeface="Arial" panose="020B0604020202020204" pitchFamily="34" charset="0"/>
              <a:buChar char="•"/>
            </a:pPr>
            <a:r>
              <a:rPr lang="en-US" altLang="en-US" b="0" i="0" baseline="0" dirty="0">
                <a:latin typeface="Arial" panose="020B0604020202020204" pitchFamily="34" charset="0"/>
                <a:cs typeface="Arial" panose="020B0604020202020204" pitchFamily="34" charset="0"/>
              </a:rPr>
              <a:t>What types of services would you consider for the family?</a:t>
            </a:r>
          </a:p>
          <a:p>
            <a:endParaRPr lang="en-US" altLang="en-US" b="0" i="0" dirty="0">
              <a:latin typeface="Arial" panose="020B0604020202020204" pitchFamily="34" charset="0"/>
              <a:cs typeface="Arial" panose="020B0604020202020204" pitchFamily="34" charset="0"/>
            </a:endParaRPr>
          </a:p>
          <a:p>
            <a:r>
              <a:rPr lang="en-US" sz="1200" kern="1200" dirty="0">
                <a:solidFill>
                  <a:schemeClr val="tx1"/>
                </a:solidFill>
                <a:effectLst/>
                <a:latin typeface="+mn-lt"/>
                <a:ea typeface="+mn-ea"/>
                <a:cs typeface="+mn-cs"/>
              </a:rPr>
              <a:t>After 9–10 minutes, ask them to bring their attention back to the larger group, and ask them to share a bit from their small group</a:t>
            </a:r>
            <a:r>
              <a:rPr lang="en-US" sz="1200" kern="1200" baseline="0" dirty="0">
                <a:solidFill>
                  <a:schemeClr val="tx1"/>
                </a:solidFill>
                <a:effectLst/>
                <a:latin typeface="+mn-lt"/>
                <a:ea typeface="+mn-ea"/>
                <a:cs typeface="+mn-cs"/>
              </a:rPr>
              <a:t> discussions</a:t>
            </a:r>
            <a:r>
              <a:rPr lang="en-US" sz="1200" kern="1200" dirty="0">
                <a:solidFill>
                  <a:schemeClr val="tx1"/>
                </a:solidFill>
                <a:effectLst/>
                <a:latin typeface="+mn-lt"/>
                <a:ea typeface="+mn-ea"/>
                <a:cs typeface="+mn-cs"/>
              </a:rPr>
              <a:t>. In particular, ask them, “How can child welfare workers most effectively help a parent get the treatment they need while ensuring child safety?” </a:t>
            </a:r>
          </a:p>
          <a:p>
            <a:r>
              <a:rPr lang="en-US" altLang="en-US" b="0" i="0" dirty="0">
                <a:latin typeface="Arial" panose="020B0604020202020204" pitchFamily="34" charset="0"/>
                <a:cs typeface="Arial" panose="020B0604020202020204" pitchFamily="34" charset="0"/>
              </a:rPr>
              <a:t> </a:t>
            </a:r>
          </a:p>
          <a:p>
            <a:r>
              <a:rPr lang="en-US" altLang="en-US" b="0" i="0" dirty="0">
                <a:latin typeface="Arial" panose="020B0604020202020204" pitchFamily="34" charset="0"/>
                <a:cs typeface="Arial" panose="020B0604020202020204" pitchFamily="34" charset="0"/>
              </a:rPr>
              <a:t>The goal of this discussion is to help participants apply the content of this</a:t>
            </a:r>
            <a:r>
              <a:rPr lang="en-US" altLang="en-US" b="0" i="0" baseline="0" dirty="0">
                <a:latin typeface="Arial" panose="020B0604020202020204" pitchFamily="34" charset="0"/>
                <a:cs typeface="Arial" panose="020B0604020202020204" pitchFamily="34" charset="0"/>
              </a:rPr>
              <a:t> training</a:t>
            </a:r>
            <a:r>
              <a:rPr lang="en-US" altLang="en-US" b="0" i="0" dirty="0">
                <a:latin typeface="Arial" panose="020B0604020202020204" pitchFamily="34" charset="0"/>
                <a:cs typeface="Arial" panose="020B0604020202020204" pitchFamily="34" charset="0"/>
              </a:rPr>
              <a:t> module to a real situation. Try not to let one participant dominate the discussion; draw in others whenever possible.</a:t>
            </a:r>
          </a:p>
          <a:p>
            <a:r>
              <a:rPr lang="en-US" altLang="en-US" b="0" i="0" dirty="0">
                <a:latin typeface="Arial" panose="020B0604020202020204" pitchFamily="34" charset="0"/>
                <a:cs typeface="Arial" panose="020B0604020202020204" pitchFamily="34" charset="0"/>
              </a:rPr>
              <a:t> </a:t>
            </a:r>
          </a:p>
          <a:p>
            <a:r>
              <a:rPr lang="en-US" altLang="en-US" b="0" i="0" dirty="0">
                <a:latin typeface="Arial" panose="020B0604020202020204" pitchFamily="34" charset="0"/>
                <a:cs typeface="Arial" panose="020B0604020202020204" pitchFamily="34" charset="0"/>
              </a:rPr>
              <a:t>To bring closure to this discussion, emphasize that a child welfare worker may be the key professional in helping a particular family obtain the help they need to successfully remain together or be reunited. Challenge them to look for opportunities to play that key role with the families they currently serve.</a:t>
            </a:r>
          </a:p>
          <a:p>
            <a:r>
              <a:rPr lang="en-US" altLang="en-US" b="0" i="0"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BB4B4F75-DB7D-4FAF-B00C-4D08F096DC88}" type="slidenum">
              <a:rPr lang="en-US" smtClean="0"/>
              <a:t>47</a:t>
            </a:fld>
            <a:endParaRPr lang="en-US" dirty="0"/>
          </a:p>
        </p:txBody>
      </p:sp>
    </p:spTree>
    <p:extLst>
      <p:ext uri="{BB962C8B-B14F-4D97-AF65-F5344CB8AC3E}">
        <p14:creationId xmlns:p14="http://schemas.microsoft.com/office/powerpoint/2010/main" val="30198389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AA64E9-55D9-465D-837A-513327C7D3D5}"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6214076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561371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497918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solidFill>
                  <a:srgbClr val="000000"/>
                </a:solidFill>
              </a:rPr>
              <a:pPr/>
              <a:t>50</a:t>
            </a:fld>
            <a:endParaRPr lang="en-US" dirty="0">
              <a:solidFill>
                <a:srgbClr val="000000"/>
              </a:solidFill>
            </a:endParaRPr>
          </a:p>
        </p:txBody>
      </p:sp>
    </p:spTree>
    <p:extLst>
      <p:ext uri="{BB962C8B-B14F-4D97-AF65-F5344CB8AC3E}">
        <p14:creationId xmlns:p14="http://schemas.microsoft.com/office/powerpoint/2010/main" val="21691181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solidFill>
                  <a:srgbClr val="000000"/>
                </a:solidFill>
              </a:rPr>
              <a:pPr/>
              <a:t>51</a:t>
            </a:fld>
            <a:endParaRPr lang="en-US" dirty="0">
              <a:solidFill>
                <a:srgbClr val="000000"/>
              </a:solidFill>
            </a:endParaRPr>
          </a:p>
        </p:txBody>
      </p:sp>
    </p:spTree>
    <p:extLst>
      <p:ext uri="{BB962C8B-B14F-4D97-AF65-F5344CB8AC3E}">
        <p14:creationId xmlns:p14="http://schemas.microsoft.com/office/powerpoint/2010/main" val="7182890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5537534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523443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a child welfare worker</a:t>
            </a:r>
            <a:r>
              <a:rPr lang="en-US" baseline="0" dirty="0">
                <a:latin typeface="Arial" panose="020B0604020202020204" pitchFamily="34" charset="0"/>
                <a:cs typeface="Arial" panose="020B0604020202020204" pitchFamily="34" charset="0"/>
              </a:rPr>
              <a:t> meets</a:t>
            </a:r>
            <a:r>
              <a:rPr lang="en-US" dirty="0">
                <a:latin typeface="Arial" panose="020B0604020202020204" pitchFamily="34" charset="0"/>
                <a:cs typeface="Arial" panose="020B0604020202020204" pitchFamily="34" charset="0"/>
              </a:rPr>
              <a:t> with parents,</a:t>
            </a:r>
            <a:r>
              <a:rPr lang="en-US" baseline="0" dirty="0">
                <a:latin typeface="Arial" panose="020B0604020202020204" pitchFamily="34" charset="0"/>
                <a:cs typeface="Arial" panose="020B0604020202020204" pitchFamily="34" charset="0"/>
              </a:rPr>
              <a:t> parents are often fearful of becoming involved with the child welfare system and worried about losing their children. Acknowledging a parent’s fear and concern about your role during the first meeting with a family can help establish a relationship. Be honest about your role, without making any promises.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When establishing a relationship with a family, it is important to create an environment that is open. A parent should feel respected during the process. Parents need to be able to share their perspective.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At the same time, a child welfare worker should understand professional boundaries. A child welfare worker should not share personal experiences as a way of establishing a relationship with the family.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At the beginning of each visit, it is important to be clear about why you are there. If this is a response or assessment visit, explain the process. Let families know there will be a lot of questions that your agency asks all families.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B4B4F75-DB7D-4FAF-B00C-4D08F096DC88}" type="slidenum">
              <a:rPr lang="en-US" smtClean="0"/>
              <a:t>6</a:t>
            </a:fld>
            <a:endParaRPr lang="en-US" dirty="0"/>
          </a:p>
        </p:txBody>
      </p:sp>
    </p:spTree>
    <p:extLst>
      <p:ext uri="{BB962C8B-B14F-4D97-AF65-F5344CB8AC3E}">
        <p14:creationId xmlns:p14="http://schemas.microsoft.com/office/powerpoint/2010/main" val="1030138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 short overview of motivational interviewing and is not intended to be a training on motivational interviewing. Techniques outlined in the next several slides can help participants build rapport with the families they are working with as they develop a relationship to understand the risk and safety concerns in a family.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working with a parent, it is important to think of the parent as part of the process. A parent is 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expert on their family’s strengths and challenges. Having a parent be part of the solution will increase buy-in from the parent.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Being nonjudgmental and empathetic toward a family should be part of every interaction with a family. Recognize that we have all come from different backgrounds and experiences that have led us to where we are today.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Focus on being family-centered. Family-centered practice improves outcomes for children. We want parents to make changes and provide safety and well-being for their children.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Ultimately, the goal is for families to be able to solve their own challenges and ask for help when needed. </a:t>
            </a:r>
          </a:p>
          <a:p>
            <a:endParaRPr lang="en-US" baseline="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B4B4F75-DB7D-4FAF-B00C-4D08F096DC88}" type="slidenum">
              <a:rPr lang="en-US" smtClean="0"/>
              <a:t>7</a:t>
            </a:fld>
            <a:endParaRPr lang="en-US" dirty="0"/>
          </a:p>
        </p:txBody>
      </p:sp>
    </p:spTree>
    <p:extLst>
      <p:ext uri="{BB962C8B-B14F-4D97-AF65-F5344CB8AC3E}">
        <p14:creationId xmlns:p14="http://schemas.microsoft.com/office/powerpoint/2010/main" val="273750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Highlight what empathy is and what it is not. It is important that child welfare workers understand that they don’t need to have experienced a similar situation in order to empathize with the parent. Workers need to be able to empathize with all families, regardless of their own experiences.</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Empathy comes from our response and actions, not our experiences. </a:t>
            </a:r>
          </a:p>
          <a:p>
            <a:endParaRPr lang="en-US" baseline="0" dirty="0">
              <a:latin typeface="Arial" panose="020B0604020202020204" pitchFamily="34" charset="0"/>
              <a:cs typeface="Arial" panose="020B0604020202020204" pitchFamily="34" charset="0"/>
            </a:endParaRPr>
          </a:p>
          <a:p>
            <a:r>
              <a:rPr lang="en-US" sz="1200" kern="1200" dirty="0">
                <a:solidFill>
                  <a:schemeClr val="tx1"/>
                </a:solidFill>
                <a:effectLst/>
                <a:latin typeface="+mn-lt"/>
                <a:ea typeface="+mn-ea"/>
                <a:cs typeface="+mn-cs"/>
              </a:rPr>
              <a:t>Initial responses could</a:t>
            </a:r>
            <a:r>
              <a:rPr lang="en-US" sz="1200" kern="1200" baseline="0" dirty="0">
                <a:solidFill>
                  <a:schemeClr val="tx1"/>
                </a:solidFill>
                <a:effectLst/>
                <a:latin typeface="+mn-lt"/>
                <a:ea typeface="+mn-ea"/>
                <a:cs typeface="+mn-cs"/>
              </a:rPr>
              <a:t> include</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 sounds really challenging.”</a:t>
            </a:r>
          </a:p>
          <a:p>
            <a:r>
              <a:rPr lang="en-US" sz="1200" kern="1200" dirty="0">
                <a:solidFill>
                  <a:schemeClr val="tx1"/>
                </a:solidFill>
                <a:effectLst/>
                <a:latin typeface="+mn-lt"/>
                <a:ea typeface="+mn-ea"/>
                <a:cs typeface="+mn-cs"/>
              </a:rPr>
              <a:t>“I can see how that would be difficult.”</a:t>
            </a:r>
          </a:p>
          <a:p>
            <a:r>
              <a:rPr lang="en-US" sz="1200" kern="1200" dirty="0">
                <a:solidFill>
                  <a:schemeClr val="tx1"/>
                </a:solidFill>
                <a:effectLst/>
                <a:latin typeface="+mn-lt"/>
                <a:ea typeface="+mn-ea"/>
                <a:cs typeface="+mn-cs"/>
              </a:rPr>
              <a:t>“Thank you for sharing this with me.”</a:t>
            </a:r>
          </a:p>
          <a:p>
            <a:r>
              <a:rPr lang="en-US" sz="1200" kern="1200" dirty="0">
                <a:solidFill>
                  <a:schemeClr val="tx1"/>
                </a:solidFill>
                <a:effectLst/>
                <a:latin typeface="+mn-lt"/>
                <a:ea typeface="+mn-ea"/>
                <a:cs typeface="+mn-cs"/>
              </a:rPr>
              <a:t>“What was that like for you?”</a:t>
            </a:r>
          </a:p>
          <a:p>
            <a:r>
              <a:rPr lang="en-US" sz="1200" kern="1200" dirty="0">
                <a:solidFill>
                  <a:schemeClr val="tx1"/>
                </a:solidFill>
                <a:effectLst/>
                <a:latin typeface="+mn-lt"/>
                <a:ea typeface="+mn-ea"/>
                <a:cs typeface="+mn-cs"/>
              </a:rPr>
              <a:t>“I want to make sure I understand what you are saying.”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Reflect back to the parent on your understanding of what they shared with you. It is important to understand the information they shared and the feelings they conveyed to you. </a:t>
            </a:r>
          </a:p>
        </p:txBody>
      </p:sp>
      <p:sp>
        <p:nvSpPr>
          <p:cNvPr id="4" name="Slide Number Placeholder 3"/>
          <p:cNvSpPr>
            <a:spLocks noGrp="1"/>
          </p:cNvSpPr>
          <p:nvPr>
            <p:ph type="sldNum" sz="quarter" idx="10"/>
          </p:nvPr>
        </p:nvSpPr>
        <p:spPr/>
        <p:txBody>
          <a:bodyPr/>
          <a:lstStyle/>
          <a:p>
            <a:fld id="{BB4B4F75-DB7D-4FAF-B00C-4D08F096DC88}" type="slidenum">
              <a:rPr lang="en-US" smtClean="0"/>
              <a:t>8</a:t>
            </a:fld>
            <a:endParaRPr lang="en-US" dirty="0"/>
          </a:p>
        </p:txBody>
      </p:sp>
    </p:spTree>
    <p:extLst>
      <p:ext uri="{BB962C8B-B14F-4D97-AF65-F5344CB8AC3E}">
        <p14:creationId xmlns:p14="http://schemas.microsoft.com/office/powerpoint/2010/main" val="1216080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 families involved with child welfare will be labeled as resistant at some point. This resistance often comes from a place of fear when child welfare is involved. Confronting families who are resistant does</a:t>
            </a:r>
            <a:r>
              <a:rPr lang="en-US" sz="1200" kern="1200" baseline="0" dirty="0">
                <a:solidFill>
                  <a:schemeClr val="tx1"/>
                </a:solidFill>
                <a:effectLst/>
                <a:latin typeface="+mn-lt"/>
                <a:ea typeface="+mn-ea"/>
                <a:cs typeface="+mn-cs"/>
              </a:rPr>
              <a:t> no</a:t>
            </a:r>
            <a:r>
              <a:rPr lang="en-US" sz="1200" kern="1200" dirty="0">
                <a:solidFill>
                  <a:schemeClr val="tx1"/>
                </a:solidFill>
                <a:effectLst/>
                <a:latin typeface="+mn-lt"/>
                <a:ea typeface="+mn-ea"/>
                <a:cs typeface="+mn-cs"/>
              </a:rPr>
              <a:t>t work. It often creates an “us” against “them” mentality, and families continue to retreat.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Create a nonjudgmental atmosphere in the home visit. Families may need some time to discuss issues such as substance use. How can you build on your relationship with the family to create the trust? What is the family willing to work on?</a:t>
            </a:r>
          </a:p>
        </p:txBody>
      </p:sp>
      <p:sp>
        <p:nvSpPr>
          <p:cNvPr id="4" name="Slide Number Placeholder 3"/>
          <p:cNvSpPr>
            <a:spLocks noGrp="1"/>
          </p:cNvSpPr>
          <p:nvPr>
            <p:ph type="sldNum" sz="quarter" idx="10"/>
          </p:nvPr>
        </p:nvSpPr>
        <p:spPr/>
        <p:txBody>
          <a:bodyPr/>
          <a:lstStyle/>
          <a:p>
            <a:fld id="{BB4B4F75-DB7D-4FAF-B00C-4D08F096DC88}" type="slidenum">
              <a:rPr lang="en-US" smtClean="0"/>
              <a:t>9</a:t>
            </a:fld>
            <a:endParaRPr lang="en-US" dirty="0"/>
          </a:p>
        </p:txBody>
      </p:sp>
    </p:spTree>
    <p:extLst>
      <p:ext uri="{BB962C8B-B14F-4D97-AF65-F5344CB8AC3E}">
        <p14:creationId xmlns:p14="http://schemas.microsoft.com/office/powerpoint/2010/main" val="2016539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719A71A5-2889-40EA-BAED-6837DEC1716E}" type="datetimeFigureOut">
              <a:rPr lang="en-US"/>
              <a:pPr>
                <a:defRPr/>
              </a:pPr>
              <a:t>3/16/2020</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anose="02020603050405020304" pitchFamily="18" charset="0"/>
              </a:defRPr>
            </a:lvl1pPr>
          </a:lstStyle>
          <a:p>
            <a:pPr>
              <a:defRPr/>
            </a:pPr>
            <a:fld id="{35AA4B91-CA36-43D9-B9EE-FB7A983B7C37}" type="slidenum">
              <a:rPr lang="en-US"/>
              <a:pPr>
                <a:defRPr/>
              </a:pPr>
              <a:t>‹#›</a:t>
            </a:fld>
            <a:endParaRPr lang="en-US" dirty="0"/>
          </a:p>
        </p:txBody>
      </p:sp>
    </p:spTree>
    <p:extLst>
      <p:ext uri="{BB962C8B-B14F-4D97-AF65-F5344CB8AC3E}">
        <p14:creationId xmlns:p14="http://schemas.microsoft.com/office/powerpoint/2010/main" val="4224312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C6D7A8-EFD8-4159-8C6B-12BE4497555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33050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620692-ED99-4044-8F7A-0617EE139EF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494588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8F0AFD-DBD2-44C4-B78B-4084B6C3839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774399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BF5A17-1CA1-4737-834B-FD1E277A53DC}"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206846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6CFB63-3B62-409D-9543-B7390945838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25470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F7F2AE-FCF0-4B11-9FE8-963C56B559ED}"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277910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52C901-1FDF-4266-A968-68120101B521}"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986099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07FE0B-00AA-4243-B944-8B69B02F5181}"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012529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585DC2-F96E-47F3-A4C2-7FFE4FD5B966}"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3429926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C55EA53-786C-48B4-995A-51EAB9C26162}"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64100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35314"/>
          </a:xfrm>
          <a:solidFill>
            <a:srgbClr val="0F4263"/>
          </a:solidFill>
        </p:spPr>
        <p:txBody>
          <a:bodyPr/>
          <a:lstStyle>
            <a:lvl1pPr>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914400" y="1545336"/>
            <a:ext cx="10363200" cy="4114800"/>
          </a:xfrm>
        </p:spPr>
        <p:txBody>
          <a:bodyPr/>
          <a:lstStyle>
            <a:lvl1pPr>
              <a:lnSpc>
                <a:spcPct val="100000"/>
              </a:lnSpc>
              <a:spcBef>
                <a:spcPts val="600"/>
              </a:spcBef>
              <a:spcAft>
                <a:spcPts val="600"/>
              </a:spcAft>
              <a:defRPr sz="24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1800">
                <a:latin typeface="Arial" panose="020B0604020202020204" pitchFamily="34" charset="0"/>
                <a:cs typeface="Arial" panose="020B0604020202020204" pitchFamily="34" charset="0"/>
              </a:defRPr>
            </a:lvl3pPr>
            <a:lvl4pPr>
              <a:lnSpc>
                <a:spcPct val="100000"/>
              </a:lnSpc>
              <a:defRPr sz="1600">
                <a:latin typeface="Arial" panose="020B0604020202020204" pitchFamily="34" charset="0"/>
                <a:cs typeface="Arial" panose="020B0604020202020204" pitchFamily="34" charset="0"/>
              </a:defRPr>
            </a:lvl4pPr>
            <a:lvl5pPr>
              <a:lnSpc>
                <a:spcPct val="100000"/>
              </a:lnSpc>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996C95A-6A0F-42E4-94DD-45CB5E94CB25}" type="datetimeFigureOut">
              <a:rPr lang="en-US" smtClean="0"/>
              <a:pPr>
                <a:defRPr/>
              </a:pPr>
              <a:t>3/16/2020</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578E6BF-77C8-4395-9BF3-B2E03F571C67}" type="slidenum">
              <a:rPr lang="en-US" smtClean="0"/>
              <a:pPr>
                <a:defRPr/>
              </a:pPr>
              <a:t>‹#›</a:t>
            </a:fld>
            <a:endParaRPr lang="en-US" dirty="0"/>
          </a:p>
        </p:txBody>
      </p:sp>
    </p:spTree>
    <p:extLst>
      <p:ext uri="{BB962C8B-B14F-4D97-AF65-F5344CB8AC3E}">
        <p14:creationId xmlns:p14="http://schemas.microsoft.com/office/powerpoint/2010/main" val="1170275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5C7EAF0-E9B5-493A-9164-2A6725B6D7AE}"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041228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0FD3059-BF90-4402-84B7-52114C206C3D}"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841619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7B6208-E9F5-44D6-A21A-68D0696DA256}"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282506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820BA2-45DF-4D4A-B5E5-9F104C9B1F36}"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272644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3B2B87-7371-439D-B8E6-661D72ADB895}"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294468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8BED1D-D50E-4ED0-B976-EB0480D5F354}"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2595871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028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211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445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87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EA4C20-2F32-4084-8AD5-3D59515CB2C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166101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27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816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083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121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283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377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094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03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8942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1076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9FFB49-DE37-45D3-BED1-A1FF8D187632}"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5613918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872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84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914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21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3486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816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003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9983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6643CD-EC4E-470A-B16E-5B7DDF20F080}" type="datetimeFigureOut">
              <a:rPr lang="en-US" smtClean="0">
                <a:solidFill>
                  <a:prstClr val="black">
                    <a:tint val="75000"/>
                  </a:prstClr>
                </a:solidFill>
              </a:rPr>
              <a:pPr/>
              <a:t>3/16/2020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120DA-A559-4617-B3DE-4FA1A544ED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3837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6643CD-EC4E-470A-B16E-5B7DDF20F080}" type="datetimeFigureOut">
              <a:rPr lang="en-US" smtClean="0">
                <a:solidFill>
                  <a:prstClr val="black">
                    <a:tint val="75000"/>
                  </a:prstClr>
                </a:solidFill>
              </a:rPr>
              <a:pPr/>
              <a:t>3/16/2020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120DA-A559-4617-B3DE-4FA1A544ED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560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A87DD-852F-45D0-B97F-36AA8FCD03C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279158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6643CD-EC4E-470A-B16E-5B7DDF20F080}" type="datetimeFigureOut">
              <a:rPr lang="en-US" smtClean="0">
                <a:solidFill>
                  <a:prstClr val="black">
                    <a:tint val="75000"/>
                  </a:prstClr>
                </a:solidFill>
              </a:rPr>
              <a:pPr/>
              <a:t>3/16/2020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120DA-A559-4617-B3DE-4FA1A544ED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322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6643CD-EC4E-470A-B16E-5B7DDF20F080}" type="datetimeFigureOut">
              <a:rPr lang="en-US" smtClean="0">
                <a:solidFill>
                  <a:prstClr val="black">
                    <a:tint val="75000"/>
                  </a:prstClr>
                </a:solidFill>
              </a:rPr>
              <a:pPr/>
              <a:t>3/16/2020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9120DA-A559-4617-B3DE-4FA1A544ED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2282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6643CD-EC4E-470A-B16E-5B7DDF20F080}" type="datetimeFigureOut">
              <a:rPr lang="en-US" smtClean="0">
                <a:solidFill>
                  <a:prstClr val="black">
                    <a:tint val="75000"/>
                  </a:prstClr>
                </a:solidFill>
              </a:rPr>
              <a:pPr/>
              <a:t>3/16/2020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9120DA-A559-4617-B3DE-4FA1A544ED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599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6643CD-EC4E-470A-B16E-5B7DDF20F080}" type="datetimeFigureOut">
              <a:rPr lang="en-US" smtClean="0">
                <a:solidFill>
                  <a:prstClr val="black">
                    <a:tint val="75000"/>
                  </a:prstClr>
                </a:solidFill>
              </a:rPr>
              <a:pPr/>
              <a:t>3/16/2020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9120DA-A559-4617-B3DE-4FA1A544ED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6295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643CD-EC4E-470A-B16E-5B7DDF20F080}" type="datetimeFigureOut">
              <a:rPr lang="en-US" smtClean="0">
                <a:solidFill>
                  <a:prstClr val="black">
                    <a:tint val="75000"/>
                  </a:prstClr>
                </a:solidFill>
              </a:rPr>
              <a:pPr/>
              <a:t>3/16/2020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9120DA-A559-4617-B3DE-4FA1A544ED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518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6643CD-EC4E-470A-B16E-5B7DDF20F080}" type="datetimeFigureOut">
              <a:rPr lang="en-US" smtClean="0">
                <a:solidFill>
                  <a:prstClr val="black">
                    <a:tint val="75000"/>
                  </a:prstClr>
                </a:solidFill>
              </a:rPr>
              <a:pPr/>
              <a:t>3/16/2020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9120DA-A559-4617-B3DE-4FA1A544ED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5532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6643CD-EC4E-470A-B16E-5B7DDF20F080}" type="datetimeFigureOut">
              <a:rPr lang="en-US" smtClean="0">
                <a:solidFill>
                  <a:prstClr val="black">
                    <a:tint val="75000"/>
                  </a:prstClr>
                </a:solidFill>
              </a:rPr>
              <a:pPr/>
              <a:t>3/16/2020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9120DA-A559-4617-B3DE-4FA1A544ED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089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6643CD-EC4E-470A-B16E-5B7DDF20F080}" type="datetimeFigureOut">
              <a:rPr lang="en-US" smtClean="0">
                <a:solidFill>
                  <a:prstClr val="black">
                    <a:tint val="75000"/>
                  </a:prstClr>
                </a:solidFill>
              </a:rPr>
              <a:pPr/>
              <a:t>3/16/2020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120DA-A559-4617-B3DE-4FA1A544ED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1946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6643CD-EC4E-470A-B16E-5B7DDF20F080}" type="datetimeFigureOut">
              <a:rPr lang="en-US" smtClean="0">
                <a:solidFill>
                  <a:prstClr val="black">
                    <a:tint val="75000"/>
                  </a:prstClr>
                </a:solidFill>
              </a:rPr>
              <a:pPr/>
              <a:t>3/16/2020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120DA-A559-4617-B3DE-4FA1A544ED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6165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7449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54A287-5170-4B51-98E6-E2D8F7262CF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5239023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5790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23917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95808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82326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73424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19214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34880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72857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62342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3/16/2020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213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3B6741-E36D-41C7-BD92-4F4AB1086C1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0052484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3/16/2020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3233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 y="0"/>
            <a:ext cx="12188952" cy="1307592"/>
          </a:xfrm>
          <a:solidFill>
            <a:srgbClr val="0F4263"/>
          </a:solidFill>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3/16/2020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0728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3/16/2020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832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3/16/2020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3817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91726-EECE-4240-A393-6A37E51BC2E3}" type="datetimeFigureOut">
              <a:rPr lang="en-US" smtClean="0">
                <a:solidFill>
                  <a:prstClr val="black">
                    <a:tint val="75000"/>
                  </a:prstClr>
                </a:solidFill>
              </a:rPr>
              <a:pPr/>
              <a:t>3/16/2020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2114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91726-EECE-4240-A393-6A37E51BC2E3}" type="datetimeFigureOut">
              <a:rPr lang="en-US" smtClean="0">
                <a:solidFill>
                  <a:prstClr val="black">
                    <a:tint val="75000"/>
                  </a:prstClr>
                </a:solidFill>
              </a:rPr>
              <a:pPr/>
              <a:t>3/16/2020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72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91726-EECE-4240-A393-6A37E51BC2E3}" type="datetimeFigureOut">
              <a:rPr lang="en-US" smtClean="0">
                <a:solidFill>
                  <a:prstClr val="black">
                    <a:tint val="75000"/>
                  </a:prstClr>
                </a:solidFill>
              </a:rPr>
              <a:pPr/>
              <a:t>3/16/2020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8952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3/16/2020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2082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3/16/2020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496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3/16/2020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385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D394BE5-1026-4BC0-AF2B-9DBE02B35150}"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3827302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3/16/2020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211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C832DB8-1E79-4CCB-B68A-CF1D9B1F1B36}"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17931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6353B084-8BC5-4CF5-9B4A-74FF594BB505}" type="slidenum">
              <a:rPr lang="en-US" altLang="en-US">
                <a:solidFill>
                  <a:srgbClr val="000000"/>
                </a:solidFill>
              </a:rPr>
              <a:pPr fontAlgn="base">
                <a:spcBef>
                  <a:spcPct val="0"/>
                </a:spcBef>
                <a:spcAft>
                  <a:spcPct val="0"/>
                </a:spcAft>
                <a:defRPr/>
              </a:pPr>
              <a:t>‹#›</a:t>
            </a:fld>
            <a:endParaRPr lang="en-US" altLang="en-US" dirty="0">
              <a:solidFill>
                <a:srgbClr val="000000"/>
              </a:solidFill>
            </a:endParaRPr>
          </a:p>
        </p:txBody>
      </p:sp>
    </p:spTree>
    <p:extLst>
      <p:ext uri="{BB962C8B-B14F-4D97-AF65-F5344CB8AC3E}">
        <p14:creationId xmlns:p14="http://schemas.microsoft.com/office/powerpoint/2010/main" val="4024204357"/>
      </p:ext>
    </p:extLst>
  </p:cSld>
  <p:clrMap bg1="lt1" tx1="dk1" bg2="lt2" tx2="dk2" accent1="accent1" accent2="accent2" accent3="accent3" accent4="accent4" accent5="accent5" accent6="accent6" hlink="hlink" folHlink="folHlink"/>
  <p:sldLayoutIdLst>
    <p:sldLayoutId id="2147483687" r:id="rId1"/>
    <p:sldLayoutId id="214748371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Arial" panose="020B0604020202020204"/>
              </a:defRPr>
            </a:lvl1pPr>
          </a:lstStyle>
          <a:p>
            <a:pPr>
              <a:defRPr/>
            </a:pPr>
            <a:fld id="{A6EDB13D-FE1F-4C94-A684-1B2F08D9BD39}" type="datetimeFigureOut">
              <a:rPr lang="en-US"/>
              <a:pPr>
                <a:defRPr/>
              </a:pPr>
              <a:t>3/16/2020</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Arial" panose="020B0604020202020204"/>
              </a:defRPr>
            </a:lvl1pPr>
          </a:lstStyle>
          <a:p>
            <a:pPr>
              <a:defRPr/>
            </a:pP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prstClr val="black">
                    <a:tint val="75000"/>
                  </a:prstClr>
                </a:solidFill>
                <a:latin typeface="Arial" panose="020B0604020202020204"/>
              </a:defRPr>
            </a:lvl1pPr>
          </a:lstStyle>
          <a:p>
            <a:pPr>
              <a:defRPr/>
            </a:pPr>
            <a:fld id="{9968A9DD-ED3A-4EBE-A33B-1750FCD3BC9F}" type="slidenum">
              <a:rPr lang="en-US"/>
              <a:pPr>
                <a:defRPr/>
              </a:pPr>
              <a:t>‹#›</a:t>
            </a:fld>
            <a:endParaRPr lang="en-US" dirty="0"/>
          </a:p>
        </p:txBody>
      </p:sp>
    </p:spTree>
    <p:extLst>
      <p:ext uri="{BB962C8B-B14F-4D97-AF65-F5344CB8AC3E}">
        <p14:creationId xmlns:p14="http://schemas.microsoft.com/office/powerpoint/2010/main" val="3161398994"/>
      </p:ext>
    </p:extLst>
  </p:cSld>
  <p:clrMap bg1="lt1" tx1="dk1" bg2="lt2" tx2="dk2" accent1="accent1" accent2="accent2" accent3="accent3" accent4="accent4" accent5="accent5" accent6="accent6" hlink="hlink" folHlink="folHlink"/>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fontAlgn="base">
              <a:spcBef>
                <a:spcPct val="0"/>
              </a:spcBef>
              <a:spcAft>
                <a:spcPct val="0"/>
              </a:spcAft>
              <a:defRPr/>
            </a:pPr>
            <a:endParaRPr lang="en-US" dirty="0">
              <a:solidFill>
                <a:prstClr val="black"/>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defRPr>
            </a:lvl1pPr>
          </a:lstStyle>
          <a:p>
            <a:pPr fontAlgn="base">
              <a:spcBef>
                <a:spcPct val="0"/>
              </a:spcBef>
              <a:spcAft>
                <a:spcPct val="0"/>
              </a:spcAft>
              <a:defRPr/>
            </a:pPr>
            <a:endParaRPr lang="en-US" dirty="0">
              <a:solidFill>
                <a:prstClr val="black"/>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11A1845C-4A26-471A-BF2F-A489E6E21616}" type="slidenum">
              <a:rPr lang="en-US" altLang="en-US">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45798285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6EEA-02F8-41F8-A3AE-AC94C032C90E}" type="datetimeFigureOut">
              <a:rPr lang="en-US" smtClean="0">
                <a:solidFill>
                  <a:prstClr val="black">
                    <a:tint val="75000"/>
                  </a:prstClr>
                </a:solidFill>
              </a:rPr>
              <a:pPr/>
              <a:t>3/16/2020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79633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6EEA-02F8-41F8-A3AE-AC94C032C90E}" type="datetimeFigureOut">
              <a:rPr lang="en-US" smtClean="0">
                <a:solidFill>
                  <a:prstClr val="black">
                    <a:tint val="75000"/>
                  </a:prstClr>
                </a:solidFill>
              </a:rPr>
              <a:pPr/>
              <a:t>3/16/2020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87545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643CD-EC4E-470A-B16E-5B7DDF20F080}" type="datetimeFigureOut">
              <a:rPr lang="en-US" smtClean="0">
                <a:solidFill>
                  <a:prstClr val="black">
                    <a:tint val="75000"/>
                  </a:prstClr>
                </a:solidFill>
              </a:rPr>
              <a:pPr/>
              <a:t>3/16/2020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120DA-A559-4617-B3DE-4FA1A544ED5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83995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6EEA-02F8-41F8-A3AE-AC94C032C90E}" type="datetimeFigureOut">
              <a:rPr lang="en-US" smtClean="0">
                <a:solidFill>
                  <a:prstClr val="black">
                    <a:tint val="75000"/>
                  </a:prstClr>
                </a:solidFill>
              </a:rPr>
              <a:pPr/>
              <a:t>3/16/2020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4902771"/>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91726-EECE-4240-A393-6A37E51BC2E3}" type="datetimeFigureOut">
              <a:rPr lang="en-US" smtClean="0">
                <a:solidFill>
                  <a:prstClr val="black">
                    <a:tint val="75000"/>
                  </a:prstClr>
                </a:solidFill>
              </a:rPr>
              <a:pPr/>
              <a:t>3/16/2020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122668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0.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3" Type="http://schemas.openxmlformats.org/officeDocument/2006/relationships/hyperlink" Target="http://www.ncsacw.samhsa.gov/" TargetMode="External"/><Relationship Id="rId2" Type="http://schemas.openxmlformats.org/officeDocument/2006/relationships/notesSlide" Target="../notesSlides/notesSlide48.xml"/><Relationship Id="rId1" Type="http://schemas.openxmlformats.org/officeDocument/2006/relationships/slideLayout" Target="../slideLayouts/slideLayout5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mailto:ncsacw@cffutures.org"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3" Type="http://schemas.openxmlformats.org/officeDocument/2006/relationships/hyperlink" Target="https://ncsacw.samhsa.gov/files/Understanding-Substance-Abuse.pdf" TargetMode="External"/><Relationship Id="rId2" Type="http://schemas.openxmlformats.org/officeDocument/2006/relationships/notesSlide" Target="../notesSlides/notesSlide50.xml"/><Relationship Id="rId1" Type="http://schemas.openxmlformats.org/officeDocument/2006/relationships/slideLayout" Target="../slideLayouts/slideLayout71.xml"/><Relationship Id="rId6" Type="http://schemas.openxmlformats.org/officeDocument/2006/relationships/hyperlink" Target="https://aspe.hhs.gov/system/files/pdf/258831/SubstanceUseCWCaseloads.pdf" TargetMode="External"/><Relationship Id="rId5" Type="http://schemas.openxmlformats.org/officeDocument/2006/relationships/hyperlink" Target="http://www.cffutures.org/files/cvi.pdf" TargetMode="External"/><Relationship Id="rId4" Type="http://schemas.openxmlformats.org/officeDocument/2006/relationships/hyperlink" Target="https://cwoutcomes.acf.hhs.gov/cwodatasite/"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aspe.hhs.gov/system/files/pdf/258836/SubstanceUseChildWelfareOverview.pdf" TargetMode="External"/><Relationship Id="rId2" Type="http://schemas.openxmlformats.org/officeDocument/2006/relationships/notesSlide" Target="../notesSlides/notesSlide51.xml"/><Relationship Id="rId1" Type="http://schemas.openxmlformats.org/officeDocument/2006/relationships/slideLayout" Target="../slideLayouts/slideLayout7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6.xml"/></Relationships>
</file>

<file path=ppt/slides/_rels/slide53.xml.rels><?xml version="1.0" encoding="UTF-8" standalone="yes"?>
<Relationships xmlns="http://schemas.openxmlformats.org/package/2006/relationships"><Relationship Id="rId3" Type="http://schemas.openxmlformats.org/officeDocument/2006/relationships/hyperlink" Target="https://www.ncbi.nlm.nih.gov/books/NBK64197/" TargetMode="External"/><Relationship Id="rId2" Type="http://schemas.openxmlformats.org/officeDocument/2006/relationships/notesSlide" Target="../notesSlides/notesSlide53.xml"/><Relationship Id="rId1" Type="http://schemas.openxmlformats.org/officeDocument/2006/relationships/slideLayout" Target="../slideLayouts/slideLayout71.xml"/><Relationship Id="rId6" Type="http://schemas.openxmlformats.org/officeDocument/2006/relationships/hyperlink" Target="https://www.ncadd.org/index.php/family-friends/there-is-help/intervention-tips-and-guidelines" TargetMode="External"/><Relationship Id="rId5" Type="http://schemas.openxmlformats.org/officeDocument/2006/relationships/hyperlink" Target="https://caseyfamilypro-wpengine.netdna-ssl.com/media/SF_Stategies-to-Reunite-families_0718.pdf" TargetMode="External"/><Relationship Id="rId4" Type="http://schemas.openxmlformats.org/officeDocument/2006/relationships/hyperlink" Target="https://ncsacw.samhsa.gov/files/SubstanceAbuseSpecialists.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4610100"/>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15437" fontAlgn="base">
              <a:spcBef>
                <a:spcPct val="0"/>
              </a:spcBef>
              <a:spcAft>
                <a:spcPct val="0"/>
              </a:spcAft>
              <a:defRPr/>
            </a:pPr>
            <a:endParaRPr lang="en-US" sz="1211" dirty="0">
              <a:solidFill>
                <a:srgbClr val="FFFFFF"/>
              </a:solidFill>
              <a:sym typeface="Helvetica Light"/>
            </a:endParaRPr>
          </a:p>
        </p:txBody>
      </p:sp>
      <p:sp>
        <p:nvSpPr>
          <p:cNvPr id="2" name="Title 1"/>
          <p:cNvSpPr>
            <a:spLocks noGrp="1"/>
          </p:cNvSpPr>
          <p:nvPr>
            <p:ph type="ctrTitle"/>
          </p:nvPr>
        </p:nvSpPr>
        <p:spPr>
          <a:xfrm>
            <a:off x="1844369" y="233425"/>
            <a:ext cx="8503261" cy="3165231"/>
          </a:xfrm>
        </p:spPr>
        <p:txBody>
          <a:bodyPr>
            <a:noAutofit/>
          </a:bodyPr>
          <a:lstStyle/>
          <a:p>
            <a:pPr>
              <a:spcAft>
                <a:spcPts val="900"/>
              </a:spcAft>
              <a:defRPr/>
            </a:pPr>
            <a:r>
              <a:rPr lang="en-US" sz="4000" b="1" dirty="0">
                <a:solidFill>
                  <a:schemeClr val="bg1"/>
                </a:solidFill>
                <a:latin typeface="Arial" panose="020B0604020202020204" pitchFamily="34" charset="0"/>
                <a:cs typeface="Arial" panose="020B0604020202020204" pitchFamily="34" charset="0"/>
              </a:rPr>
              <a:t>Module 4: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Engagement and Intervention With Parents Affected by</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Substance Use Disorders and Mental Health/Traum</a:t>
            </a:r>
            <a:r>
              <a:rPr lang="en-US" sz="3600" b="1" dirty="0">
                <a:solidFill>
                  <a:schemeClr val="bg1"/>
                </a:solidFill>
                <a:latin typeface="Arial" panose="020B0604020202020204" pitchFamily="34" charset="0"/>
                <a:cs typeface="Arial" panose="020B0604020202020204" pitchFamily="34" charset="0"/>
              </a:rPr>
              <a:t>a </a:t>
            </a:r>
          </a:p>
        </p:txBody>
      </p:sp>
      <p:sp>
        <p:nvSpPr>
          <p:cNvPr id="41988" name="Subtitle 2"/>
          <p:cNvSpPr>
            <a:spLocks noGrp="1"/>
          </p:cNvSpPr>
          <p:nvPr>
            <p:ph type="subTitle" idx="1"/>
          </p:nvPr>
        </p:nvSpPr>
        <p:spPr>
          <a:xfrm>
            <a:off x="2667000" y="3632080"/>
            <a:ext cx="6858000" cy="485775"/>
          </a:xfrm>
        </p:spPr>
        <p:txBody>
          <a:bodyPr/>
          <a:lstStyle/>
          <a:p>
            <a:r>
              <a:rPr lang="en-US" altLang="en-US" sz="3600" b="1" i="1" dirty="0">
                <a:solidFill>
                  <a:schemeClr val="bg1"/>
                </a:solidFill>
                <a:latin typeface="Arial" panose="020B0604020202020204" pitchFamily="34" charset="0"/>
                <a:cs typeface="Arial" panose="020B0604020202020204" pitchFamily="34" charset="0"/>
              </a:rPr>
              <a:t>Child Welfare Training Toolkit</a:t>
            </a:r>
          </a:p>
          <a:p>
            <a:endParaRPr lang="en-US" altLang="en-US" dirty="0">
              <a:solidFill>
                <a:schemeClr val="bg1"/>
              </a:solidFill>
            </a:endParaRPr>
          </a:p>
          <a:p>
            <a:endParaRPr lang="en-US" altLang="en-US" dirty="0">
              <a:solidFill>
                <a:schemeClr val="bg1"/>
              </a:solidFill>
            </a:endParaRPr>
          </a:p>
        </p:txBody>
      </p:sp>
      <p:pic>
        <p:nvPicPr>
          <p:cNvPr id="41989" name="Picture 3" descr="Logo of the National Center on Substance Abuse and Child Welfare.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57614" y="5130801"/>
            <a:ext cx="46767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43452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sz="4000" dirty="0">
                <a:latin typeface="Arial" charset="0"/>
              </a:rPr>
              <a:t>Support Self-Efficacy</a:t>
            </a:r>
          </a:p>
        </p:txBody>
      </p:sp>
      <p:sp>
        <p:nvSpPr>
          <p:cNvPr id="64515" name="Rectangle 3"/>
          <p:cNvSpPr>
            <a:spLocks noGrp="1" noChangeArrowheads="1"/>
          </p:cNvSpPr>
          <p:nvPr>
            <p:ph idx="1"/>
          </p:nvPr>
        </p:nvSpPr>
        <p:spPr/>
        <p:txBody>
          <a:bodyPr/>
          <a:lstStyle/>
          <a:p>
            <a:pPr eaLnBrk="1" hangingPunct="1">
              <a:spcBef>
                <a:spcPts val="600"/>
              </a:spcBef>
              <a:spcAft>
                <a:spcPts val="600"/>
              </a:spcAft>
              <a:defRPr/>
            </a:pPr>
            <a:r>
              <a:rPr lang="en-US" sz="2400" dirty="0">
                <a:solidFill>
                  <a:schemeClr val="tx2"/>
                </a:solidFill>
                <a:latin typeface="Arial" charset="0"/>
              </a:rPr>
              <a:t>Some people decide they don’t want to change because they don’t feel able to do so</a:t>
            </a:r>
          </a:p>
          <a:p>
            <a:pPr eaLnBrk="1" hangingPunct="1">
              <a:spcBef>
                <a:spcPts val="600"/>
              </a:spcBef>
              <a:spcAft>
                <a:spcPts val="600"/>
              </a:spcAft>
              <a:defRPr/>
            </a:pPr>
            <a:r>
              <a:rPr lang="en-US" sz="2400" dirty="0">
                <a:solidFill>
                  <a:schemeClr val="tx2"/>
                </a:solidFill>
                <a:latin typeface="Arial" charset="0"/>
              </a:rPr>
              <a:t>This principle is most applicable when someone has acknowledged that they do want to make a change</a:t>
            </a:r>
          </a:p>
          <a:p>
            <a:pPr eaLnBrk="1" hangingPunct="1">
              <a:spcBef>
                <a:spcPts val="600"/>
              </a:spcBef>
              <a:spcAft>
                <a:spcPts val="600"/>
              </a:spcAft>
              <a:buFont typeface="Wingdings" panose="05000000000000000000" pitchFamily="2" charset="2"/>
              <a:buChar char="Ø"/>
              <a:defRPr/>
            </a:pPr>
            <a:endParaRPr lang="en-US" dirty="0">
              <a:solidFill>
                <a:schemeClr val="tx2"/>
              </a:solidFill>
              <a:latin typeface="Arial" charset="0"/>
            </a:endParaRPr>
          </a:p>
        </p:txBody>
      </p:sp>
      <p:sp>
        <p:nvSpPr>
          <p:cNvPr id="29700" name="Slide Number Placeholder 4"/>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B91A4A6-41EB-4838-A7E1-FFF7F179D481}" type="slidenum">
              <a:rPr lang="en-US" altLang="en-US" sz="1400">
                <a:solidFill>
                  <a:srgbClr val="FFFFFF"/>
                </a:solidFill>
              </a:rPr>
              <a:pPr eaLnBrk="1" hangingPunct="1"/>
              <a:t>10</a:t>
            </a:fld>
            <a:endParaRPr lang="en-US" altLang="en-US" sz="1400" dirty="0">
              <a:solidFill>
                <a:srgbClr val="FFFFFF"/>
              </a:solidFill>
            </a:endParaRPr>
          </a:p>
        </p:txBody>
      </p:sp>
      <p:sp>
        <p:nvSpPr>
          <p:cNvPr id="5" name="TextBox 4"/>
          <p:cNvSpPr txBox="1"/>
          <p:nvPr/>
        </p:nvSpPr>
        <p:spPr>
          <a:xfrm>
            <a:off x="8292662" y="6432330"/>
            <a:ext cx="373642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Adapted from Barbara Kistenmacher, Ph.D.</a:t>
            </a:r>
          </a:p>
        </p:txBody>
      </p:sp>
    </p:spTree>
    <p:extLst>
      <p:ext uri="{BB962C8B-B14F-4D97-AF65-F5344CB8AC3E}">
        <p14:creationId xmlns:p14="http://schemas.microsoft.com/office/powerpoint/2010/main" val="881332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autoUpdateAnimBg="0"/>
      <p:bldP spid="6451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altLang="en-US" sz="4000" dirty="0">
                <a:latin typeface="Arial" panose="020B0604020202020204" pitchFamily="34" charset="0"/>
              </a:rPr>
              <a:t>Guidelines </a:t>
            </a:r>
            <a:r>
              <a:rPr lang="en-US" altLang="en-US" sz="4000" dirty="0"/>
              <a:t>W</a:t>
            </a:r>
            <a:r>
              <a:rPr lang="en-US" altLang="en-US" sz="4000" dirty="0">
                <a:latin typeface="Arial" panose="020B0604020202020204" pitchFamily="34" charset="0"/>
              </a:rPr>
              <a:t>ith Questions</a:t>
            </a:r>
          </a:p>
        </p:txBody>
      </p:sp>
      <p:sp>
        <p:nvSpPr>
          <p:cNvPr id="53251" name="Rectangle 3"/>
          <p:cNvSpPr>
            <a:spLocks noGrp="1" noChangeArrowheads="1"/>
          </p:cNvSpPr>
          <p:nvPr>
            <p:ph idx="1"/>
          </p:nvPr>
        </p:nvSpPr>
        <p:spPr/>
        <p:txBody>
          <a:bodyPr/>
          <a:lstStyle/>
          <a:p>
            <a:pPr eaLnBrk="1" hangingPunct="1">
              <a:spcBef>
                <a:spcPts val="600"/>
              </a:spcBef>
              <a:spcAft>
                <a:spcPts val="600"/>
              </a:spcAft>
              <a:defRPr/>
            </a:pPr>
            <a:r>
              <a:rPr lang="en-US" altLang="en-US" sz="2400" dirty="0">
                <a:solidFill>
                  <a:schemeClr val="tx2"/>
                </a:solidFill>
                <a:latin typeface="Arial" panose="020B0604020202020204" pitchFamily="34" charset="0"/>
              </a:rPr>
              <a:t> Ask fewer questions!</a:t>
            </a:r>
          </a:p>
          <a:p>
            <a:pPr eaLnBrk="1" hangingPunct="1">
              <a:spcBef>
                <a:spcPts val="600"/>
              </a:spcBef>
              <a:spcAft>
                <a:spcPts val="600"/>
              </a:spcAft>
              <a:defRPr/>
            </a:pPr>
            <a:r>
              <a:rPr lang="en-US" altLang="en-US" sz="2400" dirty="0">
                <a:solidFill>
                  <a:schemeClr val="tx2"/>
                </a:solidFill>
                <a:latin typeface="Arial" panose="020B0604020202020204" pitchFamily="34" charset="0"/>
              </a:rPr>
              <a:t> Don’t ask three questions in a row</a:t>
            </a:r>
          </a:p>
          <a:p>
            <a:pPr eaLnBrk="1" hangingPunct="1">
              <a:spcBef>
                <a:spcPts val="600"/>
              </a:spcBef>
              <a:spcAft>
                <a:spcPts val="600"/>
              </a:spcAft>
              <a:defRPr/>
            </a:pPr>
            <a:r>
              <a:rPr lang="en-US" altLang="en-US" sz="2400" dirty="0">
                <a:solidFill>
                  <a:schemeClr val="tx2"/>
                </a:solidFill>
                <a:latin typeface="Arial" panose="020B0604020202020204" pitchFamily="34" charset="0"/>
              </a:rPr>
              <a:t> Ask more open-ended questions rather than closed-ended questions</a:t>
            </a:r>
          </a:p>
          <a:p>
            <a:pPr eaLnBrk="1" hangingPunct="1">
              <a:spcBef>
                <a:spcPts val="600"/>
              </a:spcBef>
              <a:spcAft>
                <a:spcPts val="600"/>
              </a:spcAft>
              <a:defRPr/>
            </a:pPr>
            <a:r>
              <a:rPr lang="en-US" altLang="en-US" sz="2400" dirty="0">
                <a:solidFill>
                  <a:schemeClr val="tx2"/>
                </a:solidFill>
                <a:latin typeface="Arial" panose="020B0604020202020204" pitchFamily="34" charset="0"/>
              </a:rPr>
              <a:t> Offer two reflections for each question asked</a:t>
            </a:r>
          </a:p>
          <a:p>
            <a:pPr eaLnBrk="1" hangingPunct="1">
              <a:buFont typeface="Wingdings" panose="05000000000000000000" pitchFamily="2" charset="2"/>
              <a:buNone/>
              <a:defRPr/>
            </a:pPr>
            <a:endParaRPr lang="en-US" altLang="en-US" dirty="0">
              <a:solidFill>
                <a:schemeClr val="tx2"/>
              </a:solidFill>
              <a:latin typeface="Arial" panose="020B0604020202020204" pitchFamily="34" charset="0"/>
            </a:endParaRPr>
          </a:p>
          <a:p>
            <a:pPr eaLnBrk="1" hangingPunct="1">
              <a:defRPr/>
            </a:pPr>
            <a:endParaRPr lang="en-US" altLang="en-US" dirty="0"/>
          </a:p>
        </p:txBody>
      </p:sp>
      <p:sp>
        <p:nvSpPr>
          <p:cNvPr id="4" name="TextBox 3"/>
          <p:cNvSpPr txBox="1"/>
          <p:nvPr/>
        </p:nvSpPr>
        <p:spPr>
          <a:xfrm>
            <a:off x="8292662" y="6432330"/>
            <a:ext cx="373642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Adapted from Barbara Kistenmacher, Ph.D.</a:t>
            </a:r>
          </a:p>
        </p:txBody>
      </p:sp>
    </p:spTree>
    <p:extLst>
      <p:ext uri="{BB962C8B-B14F-4D97-AF65-F5344CB8AC3E}">
        <p14:creationId xmlns:p14="http://schemas.microsoft.com/office/powerpoint/2010/main" val="123874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2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2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sz="4000" dirty="0">
                <a:latin typeface="Arial" charset="0"/>
              </a:rPr>
              <a:t>The Microskills: OARS </a:t>
            </a:r>
          </a:p>
        </p:txBody>
      </p:sp>
      <p:sp>
        <p:nvSpPr>
          <p:cNvPr id="69635" name="Rectangle 3"/>
          <p:cNvSpPr>
            <a:spLocks noGrp="1" noChangeArrowheads="1"/>
          </p:cNvSpPr>
          <p:nvPr>
            <p:ph idx="1"/>
          </p:nvPr>
        </p:nvSpPr>
        <p:spPr/>
        <p:txBody>
          <a:bodyPr/>
          <a:lstStyle/>
          <a:p>
            <a:pPr eaLnBrk="1" hangingPunct="1">
              <a:spcBef>
                <a:spcPts val="600"/>
              </a:spcBef>
              <a:spcAft>
                <a:spcPts val="600"/>
              </a:spcAft>
              <a:defRPr/>
            </a:pPr>
            <a:r>
              <a:rPr lang="en-US" b="1" dirty="0">
                <a:solidFill>
                  <a:schemeClr val="tx2"/>
                </a:solidFill>
                <a:latin typeface="Arial" charset="0"/>
              </a:rPr>
              <a:t>O</a:t>
            </a:r>
            <a:r>
              <a:rPr lang="en-US" dirty="0">
                <a:solidFill>
                  <a:schemeClr val="tx2"/>
                </a:solidFill>
                <a:latin typeface="Arial" charset="0"/>
              </a:rPr>
              <a:t>: Open-ended questions</a:t>
            </a:r>
          </a:p>
          <a:p>
            <a:pPr eaLnBrk="1" hangingPunct="1">
              <a:spcBef>
                <a:spcPts val="600"/>
              </a:spcBef>
              <a:spcAft>
                <a:spcPts val="600"/>
              </a:spcAft>
              <a:defRPr/>
            </a:pPr>
            <a:r>
              <a:rPr lang="en-US" b="1" dirty="0">
                <a:solidFill>
                  <a:schemeClr val="tx2"/>
                </a:solidFill>
                <a:latin typeface="Arial" charset="0"/>
              </a:rPr>
              <a:t>A</a:t>
            </a:r>
            <a:r>
              <a:rPr lang="en-US" dirty="0">
                <a:solidFill>
                  <a:schemeClr val="tx2"/>
                </a:solidFill>
                <a:latin typeface="Arial" charset="0"/>
              </a:rPr>
              <a:t>: Affirmations</a:t>
            </a:r>
          </a:p>
          <a:p>
            <a:pPr eaLnBrk="1" hangingPunct="1">
              <a:spcBef>
                <a:spcPts val="600"/>
              </a:spcBef>
              <a:spcAft>
                <a:spcPts val="600"/>
              </a:spcAft>
              <a:defRPr/>
            </a:pPr>
            <a:r>
              <a:rPr lang="en-US" b="1" dirty="0">
                <a:solidFill>
                  <a:schemeClr val="tx2"/>
                </a:solidFill>
                <a:latin typeface="Arial" charset="0"/>
              </a:rPr>
              <a:t>R</a:t>
            </a:r>
            <a:r>
              <a:rPr lang="en-US" dirty="0">
                <a:solidFill>
                  <a:schemeClr val="tx2"/>
                </a:solidFill>
                <a:latin typeface="Arial" charset="0"/>
              </a:rPr>
              <a:t>: Reflections </a:t>
            </a:r>
          </a:p>
          <a:p>
            <a:pPr eaLnBrk="1" hangingPunct="1">
              <a:spcBef>
                <a:spcPts val="600"/>
              </a:spcBef>
              <a:spcAft>
                <a:spcPts val="600"/>
              </a:spcAft>
              <a:defRPr/>
            </a:pPr>
            <a:r>
              <a:rPr lang="en-US" b="1" dirty="0">
                <a:solidFill>
                  <a:schemeClr val="tx2"/>
                </a:solidFill>
                <a:latin typeface="Arial" charset="0"/>
              </a:rPr>
              <a:t>S</a:t>
            </a:r>
            <a:r>
              <a:rPr lang="en-US" dirty="0">
                <a:solidFill>
                  <a:schemeClr val="tx2"/>
                </a:solidFill>
                <a:latin typeface="Arial" charset="0"/>
              </a:rPr>
              <a:t>: Summaries</a:t>
            </a:r>
          </a:p>
          <a:p>
            <a:pPr eaLnBrk="1" hangingPunct="1">
              <a:lnSpc>
                <a:spcPct val="90000"/>
              </a:lnSpc>
              <a:buFont typeface="Wingdings" panose="05000000000000000000" pitchFamily="2" charset="2"/>
              <a:buNone/>
              <a:defRPr/>
            </a:pPr>
            <a:endParaRPr lang="en-US" dirty="0">
              <a:solidFill>
                <a:schemeClr val="tx2"/>
              </a:solidFill>
              <a:latin typeface="Arial" charset="0"/>
            </a:endParaRPr>
          </a:p>
        </p:txBody>
      </p:sp>
      <p:sp>
        <p:nvSpPr>
          <p:cNvPr id="31748" name="Slide Number Placeholder 4"/>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E2BEC19-1A21-485D-B2A7-DFD75AE9AEB9}" type="slidenum">
              <a:rPr lang="en-US" altLang="en-US" sz="1400">
                <a:solidFill>
                  <a:srgbClr val="FFFFFF"/>
                </a:solidFill>
              </a:rPr>
              <a:pPr eaLnBrk="1" hangingPunct="1"/>
              <a:t>12</a:t>
            </a:fld>
            <a:endParaRPr lang="en-US" altLang="en-US" sz="1400" dirty="0">
              <a:solidFill>
                <a:srgbClr val="FFFFFF"/>
              </a:solidFill>
            </a:endParaRPr>
          </a:p>
        </p:txBody>
      </p:sp>
      <p:sp>
        <p:nvSpPr>
          <p:cNvPr id="5" name="TextBox 4"/>
          <p:cNvSpPr txBox="1"/>
          <p:nvPr/>
        </p:nvSpPr>
        <p:spPr>
          <a:xfrm>
            <a:off x="8292662" y="6432330"/>
            <a:ext cx="373642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Adapted from Barbara Kistenmacher, Ph.D.</a:t>
            </a:r>
          </a:p>
        </p:txBody>
      </p:sp>
    </p:spTree>
    <p:extLst>
      <p:ext uri="{BB962C8B-B14F-4D97-AF65-F5344CB8AC3E}">
        <p14:creationId xmlns:p14="http://schemas.microsoft.com/office/powerpoint/2010/main" val="607234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963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963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9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autoUpdateAnimBg="0"/>
      <p:bldP spid="6963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vert="horz" wrap="square" lIns="0" tIns="45720" rIns="0" bIns="0" numCol="1" anchor="ctr" anchorCtr="0" compatLnSpc="1">
            <a:prstTxWarp prst="textNoShape">
              <a:avLst/>
            </a:prstTxWarp>
          </a:bodyPr>
          <a:lstStyle/>
          <a:p>
            <a:pPr eaLnBrk="1" hangingPunct="1">
              <a:defRPr/>
            </a:pPr>
            <a:r>
              <a:rPr lang="en-US" sz="4000" dirty="0">
                <a:latin typeface="Arial" charset="0"/>
              </a:rPr>
              <a:t>Open-Ended Questions</a:t>
            </a:r>
          </a:p>
        </p:txBody>
      </p:sp>
      <p:sp>
        <p:nvSpPr>
          <p:cNvPr id="70659" name="Rectangle 3"/>
          <p:cNvSpPr>
            <a:spLocks noGrp="1" noChangeArrowheads="1"/>
          </p:cNvSpPr>
          <p:nvPr>
            <p:ph idx="1"/>
          </p:nvPr>
        </p:nvSpPr>
        <p:spPr/>
        <p:txBody>
          <a:bodyPr/>
          <a:lstStyle/>
          <a:p>
            <a:pPr eaLnBrk="1" hangingPunct="1">
              <a:spcBef>
                <a:spcPts val="600"/>
              </a:spcBef>
              <a:spcAft>
                <a:spcPts val="600"/>
              </a:spcAft>
              <a:defRPr/>
            </a:pPr>
            <a:r>
              <a:rPr lang="en-US" sz="2400" dirty="0">
                <a:solidFill>
                  <a:schemeClr val="tx2"/>
                </a:solidFill>
                <a:latin typeface="Arial" charset="0"/>
              </a:rPr>
              <a:t>What would you like from treatment?</a:t>
            </a:r>
          </a:p>
          <a:p>
            <a:pPr eaLnBrk="1" hangingPunct="1">
              <a:spcBef>
                <a:spcPts val="600"/>
              </a:spcBef>
              <a:spcAft>
                <a:spcPts val="600"/>
              </a:spcAft>
              <a:defRPr/>
            </a:pPr>
            <a:r>
              <a:rPr lang="en-US" sz="2400" dirty="0">
                <a:solidFill>
                  <a:schemeClr val="tx2"/>
                </a:solidFill>
                <a:latin typeface="Arial" charset="0"/>
              </a:rPr>
              <a:t>When did you first start using substances?</a:t>
            </a:r>
          </a:p>
          <a:p>
            <a:pPr eaLnBrk="1" hangingPunct="1">
              <a:spcBef>
                <a:spcPts val="600"/>
              </a:spcBef>
              <a:spcAft>
                <a:spcPts val="600"/>
              </a:spcAft>
              <a:defRPr/>
            </a:pPr>
            <a:r>
              <a:rPr lang="en-US" sz="2400" dirty="0">
                <a:solidFill>
                  <a:schemeClr val="tx2"/>
                </a:solidFill>
                <a:latin typeface="Arial" charset="0"/>
              </a:rPr>
              <a:t>Tell me about your alcohol use; what are the good things and the not-so-good things about it?</a:t>
            </a:r>
          </a:p>
          <a:p>
            <a:pPr eaLnBrk="1" hangingPunct="1">
              <a:spcBef>
                <a:spcPts val="600"/>
              </a:spcBef>
              <a:spcAft>
                <a:spcPts val="600"/>
              </a:spcAft>
              <a:defRPr/>
            </a:pPr>
            <a:r>
              <a:rPr lang="en-US" sz="2400" dirty="0">
                <a:solidFill>
                  <a:schemeClr val="tx2"/>
                </a:solidFill>
                <a:latin typeface="Arial" charset="0"/>
              </a:rPr>
              <a:t>If you were to quit, how would you do it?</a:t>
            </a:r>
          </a:p>
          <a:p>
            <a:pPr eaLnBrk="1" hangingPunct="1">
              <a:spcBef>
                <a:spcPts val="600"/>
              </a:spcBef>
              <a:spcAft>
                <a:spcPts val="600"/>
              </a:spcAft>
              <a:defRPr/>
            </a:pPr>
            <a:r>
              <a:rPr lang="en-US" sz="2400" dirty="0">
                <a:solidFill>
                  <a:schemeClr val="tx2"/>
                </a:solidFill>
                <a:latin typeface="Arial" charset="0"/>
              </a:rPr>
              <a:t>When is your court date?</a:t>
            </a:r>
          </a:p>
          <a:p>
            <a:pPr eaLnBrk="1" hangingPunct="1">
              <a:spcBef>
                <a:spcPts val="600"/>
              </a:spcBef>
              <a:spcAft>
                <a:spcPts val="600"/>
              </a:spcAft>
              <a:defRPr/>
            </a:pPr>
            <a:r>
              <a:rPr lang="en-US" sz="2400" dirty="0">
                <a:solidFill>
                  <a:schemeClr val="tx2"/>
                </a:solidFill>
                <a:latin typeface="Arial" charset="0"/>
              </a:rPr>
              <a:t>What would you like to see for you and your children six months from now?</a:t>
            </a:r>
          </a:p>
          <a:p>
            <a:pPr eaLnBrk="1" hangingPunct="1">
              <a:spcBef>
                <a:spcPts val="600"/>
              </a:spcBef>
              <a:spcAft>
                <a:spcPts val="600"/>
              </a:spcAft>
              <a:defRPr/>
            </a:pPr>
            <a:r>
              <a:rPr lang="en-US" sz="2400" dirty="0">
                <a:solidFill>
                  <a:schemeClr val="tx2"/>
                </a:solidFill>
                <a:latin typeface="Arial" charset="0"/>
              </a:rPr>
              <a:t>What do you like about being a parent?</a:t>
            </a:r>
          </a:p>
          <a:p>
            <a:pPr marL="273050" indent="-273050" eaLnBrk="1" hangingPunct="1">
              <a:defRPr/>
            </a:pPr>
            <a:endParaRPr lang="en-US" dirty="0"/>
          </a:p>
        </p:txBody>
      </p:sp>
      <p:sp>
        <p:nvSpPr>
          <p:cNvPr id="5" name="TextBox 4"/>
          <p:cNvSpPr txBox="1"/>
          <p:nvPr/>
        </p:nvSpPr>
        <p:spPr>
          <a:xfrm>
            <a:off x="8292662" y="6432330"/>
            <a:ext cx="373642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Adapted from Barbara Kistenmacher, Ph.D.</a:t>
            </a:r>
          </a:p>
        </p:txBody>
      </p:sp>
    </p:spTree>
    <p:extLst>
      <p:ext uri="{BB962C8B-B14F-4D97-AF65-F5344CB8AC3E}">
        <p14:creationId xmlns:p14="http://schemas.microsoft.com/office/powerpoint/2010/main" val="3875682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6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065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065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065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065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065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065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0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autoUpdateAnimBg="0"/>
      <p:bldP spid="7065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z="4000" dirty="0">
                <a:effectLst/>
                <a:latin typeface="Arial" panose="020B0604020202020204" pitchFamily="34" charset="0"/>
              </a:rPr>
              <a:t>Affirmations</a:t>
            </a:r>
          </a:p>
        </p:txBody>
      </p:sp>
      <p:sp>
        <p:nvSpPr>
          <p:cNvPr id="54275" name="Rectangle 3"/>
          <p:cNvSpPr>
            <a:spLocks noGrp="1" noChangeArrowheads="1"/>
          </p:cNvSpPr>
          <p:nvPr>
            <p:ph idx="1"/>
          </p:nvPr>
        </p:nvSpPr>
        <p:spPr/>
        <p:txBody>
          <a:bodyPr/>
          <a:lstStyle/>
          <a:p>
            <a:pPr eaLnBrk="1" hangingPunct="1">
              <a:spcBef>
                <a:spcPts val="600"/>
              </a:spcBef>
              <a:spcAft>
                <a:spcPts val="600"/>
              </a:spcAft>
              <a:defRPr/>
            </a:pPr>
            <a:r>
              <a:rPr lang="en-US" altLang="en-US" sz="2400" dirty="0">
                <a:solidFill>
                  <a:schemeClr val="tx2"/>
                </a:solidFill>
                <a:latin typeface="Arial" panose="020B0604020202020204" pitchFamily="34" charset="0"/>
              </a:rPr>
              <a:t>Emphasize a strength </a:t>
            </a:r>
          </a:p>
          <a:p>
            <a:pPr eaLnBrk="1" hangingPunct="1">
              <a:spcBef>
                <a:spcPts val="600"/>
              </a:spcBef>
              <a:spcAft>
                <a:spcPts val="600"/>
              </a:spcAft>
              <a:defRPr/>
            </a:pPr>
            <a:r>
              <a:rPr lang="en-US" altLang="en-US" sz="2400" dirty="0">
                <a:solidFill>
                  <a:schemeClr val="tx2"/>
                </a:solidFill>
                <a:latin typeface="Arial" panose="020B0604020202020204" pitchFamily="34" charset="0"/>
              </a:rPr>
              <a:t>Notice and appreciate a positive action</a:t>
            </a:r>
          </a:p>
          <a:p>
            <a:pPr eaLnBrk="1" hangingPunct="1">
              <a:spcBef>
                <a:spcPts val="600"/>
              </a:spcBef>
              <a:spcAft>
                <a:spcPts val="600"/>
              </a:spcAft>
              <a:defRPr/>
            </a:pPr>
            <a:r>
              <a:rPr lang="en-US" altLang="en-US" sz="2400" dirty="0">
                <a:solidFill>
                  <a:schemeClr val="tx2"/>
                </a:solidFill>
              </a:rPr>
              <a:t>B</a:t>
            </a:r>
            <a:r>
              <a:rPr lang="en-US" altLang="en-US" sz="2400" dirty="0">
                <a:solidFill>
                  <a:schemeClr val="tx2"/>
                </a:solidFill>
                <a:latin typeface="Arial" panose="020B0604020202020204" pitchFamily="34" charset="0"/>
              </a:rPr>
              <a:t>e genuine</a:t>
            </a:r>
          </a:p>
          <a:p>
            <a:pPr eaLnBrk="1" hangingPunct="1">
              <a:spcBef>
                <a:spcPts val="600"/>
              </a:spcBef>
              <a:spcAft>
                <a:spcPts val="600"/>
              </a:spcAft>
              <a:defRPr/>
            </a:pPr>
            <a:r>
              <a:rPr lang="en-US" altLang="en-US" sz="2400" dirty="0">
                <a:solidFill>
                  <a:schemeClr val="tx2"/>
                </a:solidFill>
                <a:latin typeface="Arial" panose="020B0604020202020204" pitchFamily="34" charset="0"/>
              </a:rPr>
              <a:t>Express positive regard and caring</a:t>
            </a:r>
          </a:p>
        </p:txBody>
      </p:sp>
      <p:sp>
        <p:nvSpPr>
          <p:cNvPr id="4" name="TextBox 3"/>
          <p:cNvSpPr txBox="1"/>
          <p:nvPr/>
        </p:nvSpPr>
        <p:spPr>
          <a:xfrm>
            <a:off x="8292662" y="6432330"/>
            <a:ext cx="373642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Adapted from Barbara Kistenmacher, Ph.D.</a:t>
            </a:r>
          </a:p>
        </p:txBody>
      </p:sp>
    </p:spTree>
    <p:extLst>
      <p:ext uri="{BB962C8B-B14F-4D97-AF65-F5344CB8AC3E}">
        <p14:creationId xmlns:p14="http://schemas.microsoft.com/office/powerpoint/2010/main" val="3326272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2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2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42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altLang="en-US" sz="4000" dirty="0">
                <a:latin typeface="Arial" panose="020B0604020202020204" pitchFamily="34" charset="0"/>
              </a:rPr>
              <a:t>Reflections</a:t>
            </a:r>
          </a:p>
        </p:txBody>
      </p:sp>
      <p:sp>
        <p:nvSpPr>
          <p:cNvPr id="69635" name="Rectangle 3"/>
          <p:cNvSpPr>
            <a:spLocks noGrp="1" noChangeArrowheads="1"/>
          </p:cNvSpPr>
          <p:nvPr>
            <p:ph idx="1"/>
          </p:nvPr>
        </p:nvSpPr>
        <p:spPr>
          <a:xfrm>
            <a:off x="914399" y="1545336"/>
            <a:ext cx="10537371" cy="4114800"/>
          </a:xfrm>
        </p:spPr>
        <p:txBody>
          <a:bodyPr/>
          <a:lstStyle/>
          <a:p>
            <a:pPr eaLnBrk="1" hangingPunct="1">
              <a:spcBef>
                <a:spcPts val="600"/>
              </a:spcBef>
              <a:spcAft>
                <a:spcPts val="600"/>
              </a:spcAft>
              <a:defRPr/>
            </a:pPr>
            <a:r>
              <a:rPr lang="en-US" altLang="en-US" sz="2400" dirty="0">
                <a:solidFill>
                  <a:schemeClr val="tx2"/>
                </a:solidFill>
                <a:latin typeface="Arial" panose="020B0604020202020204" pitchFamily="34" charset="0"/>
              </a:rPr>
              <a:t>Reflections are statements rather than questions</a:t>
            </a:r>
          </a:p>
          <a:p>
            <a:pPr eaLnBrk="1" hangingPunct="1">
              <a:spcBef>
                <a:spcPts val="600"/>
              </a:spcBef>
              <a:spcAft>
                <a:spcPts val="600"/>
              </a:spcAft>
              <a:defRPr/>
            </a:pPr>
            <a:r>
              <a:rPr lang="en-US" altLang="en-US" sz="2400" dirty="0">
                <a:solidFill>
                  <a:schemeClr val="tx2"/>
                </a:solidFill>
                <a:latin typeface="Arial" panose="020B0604020202020204" pitchFamily="34" charset="0"/>
              </a:rPr>
              <a:t>Reflections make a guess about the client’s meaning (rather than asking)</a:t>
            </a:r>
          </a:p>
          <a:p>
            <a:pPr eaLnBrk="1" hangingPunct="1">
              <a:spcBef>
                <a:spcPts val="600"/>
              </a:spcBef>
              <a:spcAft>
                <a:spcPts val="600"/>
              </a:spcAft>
              <a:defRPr/>
            </a:pPr>
            <a:r>
              <a:rPr lang="en-US" altLang="en-US" sz="2400" dirty="0">
                <a:solidFill>
                  <a:schemeClr val="tx2"/>
                </a:solidFill>
                <a:latin typeface="Arial" panose="020B0604020202020204" pitchFamily="34" charset="0"/>
              </a:rPr>
              <a:t>Reflections yield more information and a better understanding</a:t>
            </a:r>
          </a:p>
          <a:p>
            <a:pPr eaLnBrk="1" hangingPunct="1">
              <a:spcBef>
                <a:spcPts val="600"/>
              </a:spcBef>
              <a:spcAft>
                <a:spcPts val="600"/>
              </a:spcAft>
              <a:defRPr/>
            </a:pPr>
            <a:r>
              <a:rPr lang="en-US" altLang="en-US" sz="2400" dirty="0">
                <a:solidFill>
                  <a:schemeClr val="tx2"/>
                </a:solidFill>
                <a:latin typeface="Arial" panose="020B0604020202020204" pitchFamily="34" charset="0"/>
              </a:rPr>
              <a:t>Questions can often be turned into reflections</a:t>
            </a:r>
          </a:p>
          <a:p>
            <a:pPr eaLnBrk="1" hangingPunct="1">
              <a:lnSpc>
                <a:spcPct val="90000"/>
              </a:lnSpc>
              <a:defRPr/>
            </a:pPr>
            <a:endParaRPr lang="en-US" altLang="en-US" sz="2800" dirty="0"/>
          </a:p>
        </p:txBody>
      </p:sp>
      <p:sp>
        <p:nvSpPr>
          <p:cNvPr id="4" name="TextBox 3"/>
          <p:cNvSpPr txBox="1"/>
          <p:nvPr/>
        </p:nvSpPr>
        <p:spPr>
          <a:xfrm>
            <a:off x="8292662" y="6432330"/>
            <a:ext cx="373642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Adapted from Barbara Kistenmacher, Ph.D.</a:t>
            </a:r>
          </a:p>
        </p:txBody>
      </p:sp>
    </p:spTree>
    <p:extLst>
      <p:ext uri="{BB962C8B-B14F-4D97-AF65-F5344CB8AC3E}">
        <p14:creationId xmlns:p14="http://schemas.microsoft.com/office/powerpoint/2010/main" val="3421551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96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9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altLang="en-US" sz="4000" dirty="0">
                <a:latin typeface="Arial" panose="020B0604020202020204" pitchFamily="34" charset="0"/>
              </a:rPr>
              <a:t>Summaries</a:t>
            </a:r>
          </a:p>
        </p:txBody>
      </p:sp>
      <p:sp>
        <p:nvSpPr>
          <p:cNvPr id="78851" name="Rectangle 3"/>
          <p:cNvSpPr>
            <a:spLocks noGrp="1" noChangeArrowheads="1"/>
          </p:cNvSpPr>
          <p:nvPr>
            <p:ph idx="1"/>
          </p:nvPr>
        </p:nvSpPr>
        <p:spPr>
          <a:xfrm>
            <a:off x="914399" y="1545336"/>
            <a:ext cx="10609943" cy="4114800"/>
          </a:xfrm>
        </p:spPr>
        <p:txBody>
          <a:bodyPr/>
          <a:lstStyle/>
          <a:p>
            <a:pPr marL="0" indent="0" eaLnBrk="1" hangingPunct="1">
              <a:spcBef>
                <a:spcPts val="600"/>
              </a:spcBef>
              <a:spcAft>
                <a:spcPts val="600"/>
              </a:spcAft>
              <a:buNone/>
              <a:defRPr/>
            </a:pPr>
            <a:r>
              <a:rPr lang="en-US" altLang="en-US" sz="2400" b="1" dirty="0">
                <a:solidFill>
                  <a:schemeClr val="tx2"/>
                </a:solidFill>
              </a:rPr>
              <a:t>Collect</a:t>
            </a:r>
            <a:r>
              <a:rPr lang="en-US" altLang="en-US" sz="2400" dirty="0">
                <a:solidFill>
                  <a:schemeClr val="tx2"/>
                </a:solidFill>
              </a:rPr>
              <a:t> material that has been offered</a:t>
            </a:r>
          </a:p>
          <a:p>
            <a:pPr lvl="1" eaLnBrk="1" hangingPunct="1">
              <a:spcBef>
                <a:spcPts val="600"/>
              </a:spcBef>
              <a:spcAft>
                <a:spcPts val="600"/>
              </a:spcAft>
              <a:buClr>
                <a:schemeClr val="tx2"/>
              </a:buClr>
              <a:buFont typeface="Arial" panose="020B0604020202020204" pitchFamily="34" charset="0"/>
              <a:buChar char="•"/>
              <a:defRPr/>
            </a:pPr>
            <a:r>
              <a:rPr lang="en-US" altLang="en-US" sz="2400" i="1" dirty="0">
                <a:solidFill>
                  <a:schemeClr val="tx2"/>
                </a:solidFill>
              </a:rPr>
              <a:t>So far you’ve expressed concern about your children, getting a job, and finding a safer place to live.</a:t>
            </a:r>
          </a:p>
          <a:p>
            <a:pPr marL="0" indent="0" eaLnBrk="1" hangingPunct="1">
              <a:spcBef>
                <a:spcPts val="600"/>
              </a:spcBef>
              <a:spcAft>
                <a:spcPts val="600"/>
              </a:spcAft>
              <a:buNone/>
              <a:defRPr/>
            </a:pPr>
            <a:r>
              <a:rPr lang="en-US" altLang="en-US" sz="2400" b="1" dirty="0">
                <a:solidFill>
                  <a:schemeClr val="tx2"/>
                </a:solidFill>
              </a:rPr>
              <a:t>Link</a:t>
            </a:r>
            <a:r>
              <a:rPr lang="en-US" altLang="en-US" sz="2400" dirty="0">
                <a:solidFill>
                  <a:schemeClr val="tx2"/>
                </a:solidFill>
              </a:rPr>
              <a:t> something just said with something discussed earlier</a:t>
            </a:r>
          </a:p>
          <a:p>
            <a:pPr lvl="1" eaLnBrk="1" hangingPunct="1">
              <a:spcBef>
                <a:spcPts val="600"/>
              </a:spcBef>
              <a:spcAft>
                <a:spcPts val="600"/>
              </a:spcAft>
              <a:buClr>
                <a:schemeClr val="tx2"/>
              </a:buClr>
              <a:buFont typeface="Arial" panose="020B0604020202020204" pitchFamily="34" charset="0"/>
              <a:buChar char="•"/>
              <a:defRPr/>
            </a:pPr>
            <a:r>
              <a:rPr lang="en-US" altLang="en-US" sz="2400" i="1" dirty="0">
                <a:solidFill>
                  <a:schemeClr val="tx2"/>
                </a:solidFill>
              </a:rPr>
              <a:t>That sounds a bit like what you told me about that lonely feeling you get.</a:t>
            </a:r>
          </a:p>
          <a:p>
            <a:pPr marL="0" indent="0" eaLnBrk="1" hangingPunct="1">
              <a:spcBef>
                <a:spcPts val="600"/>
              </a:spcBef>
              <a:spcAft>
                <a:spcPts val="600"/>
              </a:spcAft>
              <a:buNone/>
              <a:defRPr/>
            </a:pPr>
            <a:r>
              <a:rPr lang="en-US" altLang="en-US" sz="2400" dirty="0">
                <a:solidFill>
                  <a:schemeClr val="tx2"/>
                </a:solidFill>
              </a:rPr>
              <a:t>Draw together what has happened and </a:t>
            </a:r>
            <a:r>
              <a:rPr lang="en-US" altLang="en-US" sz="2400" b="1" dirty="0">
                <a:solidFill>
                  <a:schemeClr val="tx2"/>
                </a:solidFill>
              </a:rPr>
              <a:t>transition</a:t>
            </a:r>
            <a:r>
              <a:rPr lang="en-US" altLang="en-US" sz="2400" dirty="0">
                <a:solidFill>
                  <a:schemeClr val="tx2"/>
                </a:solidFill>
              </a:rPr>
              <a:t> to a new task</a:t>
            </a:r>
          </a:p>
          <a:p>
            <a:pPr lvl="1" eaLnBrk="1" hangingPunct="1">
              <a:spcBef>
                <a:spcPts val="600"/>
              </a:spcBef>
              <a:spcAft>
                <a:spcPts val="600"/>
              </a:spcAft>
              <a:buClr>
                <a:schemeClr val="tx2"/>
              </a:buClr>
              <a:buFont typeface="Arial" panose="020B0604020202020204" pitchFamily="34" charset="0"/>
              <a:buChar char="•"/>
              <a:defRPr/>
            </a:pPr>
            <a:r>
              <a:rPr lang="en-US" altLang="en-US" sz="2400" i="1" dirty="0">
                <a:solidFill>
                  <a:schemeClr val="tx2"/>
                </a:solidFill>
              </a:rPr>
              <a:t>Before I ask you the questions I mentioned earlier, let me summarize what you’ve told me so far, and see if I’ve missed anything important. You came in because you were feeling really sick, and it scared you . . . </a:t>
            </a:r>
          </a:p>
        </p:txBody>
      </p:sp>
      <p:sp>
        <p:nvSpPr>
          <p:cNvPr id="4" name="TextBox 3"/>
          <p:cNvSpPr txBox="1"/>
          <p:nvPr/>
        </p:nvSpPr>
        <p:spPr>
          <a:xfrm>
            <a:off x="8292662" y="6432330"/>
            <a:ext cx="373642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Adapted from Barbara Kistenmacher, Ph.D.</a:t>
            </a:r>
          </a:p>
        </p:txBody>
      </p:sp>
    </p:spTree>
    <p:extLst>
      <p:ext uri="{BB962C8B-B14F-4D97-AF65-F5344CB8AC3E}">
        <p14:creationId xmlns:p14="http://schemas.microsoft.com/office/powerpoint/2010/main" val="3323443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Your Turn</a:t>
            </a:r>
            <a:endParaRPr lang="en-US" sz="4000" dirty="0"/>
          </a:p>
        </p:txBody>
      </p:sp>
      <p:sp>
        <p:nvSpPr>
          <p:cNvPr id="3" name="Content Placeholder 2"/>
          <p:cNvSpPr>
            <a:spLocks noGrp="1"/>
          </p:cNvSpPr>
          <p:nvPr>
            <p:ph idx="1"/>
          </p:nvPr>
        </p:nvSpPr>
        <p:spPr/>
        <p:txBody>
          <a:bodyPr/>
          <a:lstStyle/>
          <a:p>
            <a:pPr>
              <a:spcBef>
                <a:spcPts val="600"/>
              </a:spcBef>
              <a:spcAft>
                <a:spcPts val="600"/>
              </a:spcAft>
            </a:pPr>
            <a:r>
              <a:rPr lang="en-US" sz="2400" dirty="0"/>
              <a:t>Speaker/listener exercise</a:t>
            </a:r>
          </a:p>
          <a:p>
            <a:pPr>
              <a:spcBef>
                <a:spcPts val="600"/>
              </a:spcBef>
              <a:spcAft>
                <a:spcPts val="600"/>
              </a:spcAft>
            </a:pPr>
            <a:r>
              <a:rPr lang="en-US" sz="2400" dirty="0"/>
              <a:t>Break into pairs</a:t>
            </a:r>
          </a:p>
          <a:p>
            <a:pPr>
              <a:spcBef>
                <a:spcPts val="600"/>
              </a:spcBef>
              <a:spcAft>
                <a:spcPts val="600"/>
              </a:spcAft>
            </a:pPr>
            <a:r>
              <a:rPr lang="en-US" sz="2400" dirty="0"/>
              <a:t>Each person should get </a:t>
            </a:r>
            <a:r>
              <a:rPr lang="en-US" sz="2400"/>
              <a:t>a chance to </a:t>
            </a:r>
            <a:br>
              <a:rPr lang="en-US" sz="2400"/>
            </a:br>
            <a:r>
              <a:rPr lang="en-US" sz="2400"/>
              <a:t>be </a:t>
            </a:r>
            <a:r>
              <a:rPr lang="en-US" sz="2400" dirty="0"/>
              <a:t>the speaker and the listener</a:t>
            </a:r>
          </a:p>
        </p:txBody>
      </p:sp>
      <p:pic>
        <p:nvPicPr>
          <p:cNvPr id="5" name="Picture 4">
            <a:extLs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6714" y="1540764"/>
            <a:ext cx="4093464" cy="43098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8292662" y="6432330"/>
            <a:ext cx="3736428"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Adapted from </a:t>
            </a:r>
            <a:r>
              <a:rPr lang="en-US" sz="1400" dirty="0">
                <a:latin typeface="Arial" panose="020B0604020202020204" pitchFamily="34" charset="0"/>
                <a:cs typeface="Arial" panose="020B0604020202020204" pitchFamily="34" charset="0"/>
              </a:rPr>
              <a:t>Barbara Kistenmacher, Ph.D.</a:t>
            </a:r>
          </a:p>
        </p:txBody>
      </p:sp>
    </p:spTree>
    <p:extLst>
      <p:ext uri="{BB962C8B-B14F-4D97-AF65-F5344CB8AC3E}">
        <p14:creationId xmlns:p14="http://schemas.microsoft.com/office/powerpoint/2010/main" val="1299855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vert="horz" wrap="square" lIns="0" tIns="45720" rIns="0" bIns="0" numCol="1" anchor="ctr" anchorCtr="0" compatLnSpc="1">
            <a:prstTxWarp prst="textNoShape">
              <a:avLst/>
            </a:prstTxWarp>
          </a:bodyPr>
          <a:lstStyle/>
          <a:p>
            <a:pPr eaLnBrk="1" hangingPunct="1">
              <a:defRPr/>
            </a:pPr>
            <a:r>
              <a:rPr lang="en-US" sz="4000" dirty="0">
                <a:latin typeface="Arial" charset="0"/>
              </a:rPr>
              <a:t>Speaker Topic</a:t>
            </a:r>
          </a:p>
        </p:txBody>
      </p:sp>
      <p:sp>
        <p:nvSpPr>
          <p:cNvPr id="1027" name="Rectangle 3"/>
          <p:cNvSpPr>
            <a:spLocks noGrp="1" noChangeArrowheads="1"/>
          </p:cNvSpPr>
          <p:nvPr>
            <p:ph idx="1"/>
          </p:nvPr>
        </p:nvSpPr>
        <p:spPr/>
        <p:txBody>
          <a:bodyPr/>
          <a:lstStyle/>
          <a:p>
            <a:pPr marL="0" indent="0" eaLnBrk="1" hangingPunct="1">
              <a:spcBef>
                <a:spcPts val="600"/>
              </a:spcBef>
              <a:spcAft>
                <a:spcPts val="600"/>
              </a:spcAft>
              <a:buNone/>
              <a:defRPr/>
            </a:pPr>
            <a:r>
              <a:rPr lang="en-US" sz="2400" dirty="0">
                <a:solidFill>
                  <a:schemeClr val="tx2"/>
                </a:solidFill>
                <a:latin typeface="Arial" charset="0"/>
              </a:rPr>
              <a:t>Something about yourself that you:</a:t>
            </a:r>
          </a:p>
          <a:p>
            <a:pPr lvl="1" eaLnBrk="1" hangingPunct="1">
              <a:spcBef>
                <a:spcPts val="600"/>
              </a:spcBef>
              <a:spcAft>
                <a:spcPts val="600"/>
              </a:spcAft>
              <a:buFont typeface="Arial" panose="020B0604020202020204" pitchFamily="34" charset="0"/>
              <a:buChar char="•"/>
              <a:defRPr/>
            </a:pPr>
            <a:r>
              <a:rPr lang="en-US" sz="2400" dirty="0">
                <a:solidFill>
                  <a:schemeClr val="tx2"/>
                </a:solidFill>
                <a:latin typeface="Arial" charset="0"/>
              </a:rPr>
              <a:t>Want to change</a:t>
            </a:r>
          </a:p>
          <a:p>
            <a:pPr lvl="1" eaLnBrk="1" hangingPunct="1">
              <a:spcBef>
                <a:spcPts val="600"/>
              </a:spcBef>
              <a:spcAft>
                <a:spcPts val="600"/>
              </a:spcAft>
              <a:buFont typeface="Arial" panose="020B0604020202020204" pitchFamily="34" charset="0"/>
              <a:buChar char="•"/>
              <a:defRPr/>
            </a:pPr>
            <a:r>
              <a:rPr lang="en-US" sz="2400" dirty="0">
                <a:solidFill>
                  <a:schemeClr val="tx2"/>
                </a:solidFill>
                <a:latin typeface="Arial" charset="0"/>
              </a:rPr>
              <a:t>Need to change</a:t>
            </a:r>
          </a:p>
          <a:p>
            <a:pPr lvl="1" eaLnBrk="1" hangingPunct="1">
              <a:spcBef>
                <a:spcPts val="600"/>
              </a:spcBef>
              <a:spcAft>
                <a:spcPts val="600"/>
              </a:spcAft>
              <a:buFont typeface="Arial" panose="020B0604020202020204" pitchFamily="34" charset="0"/>
              <a:buChar char="•"/>
              <a:defRPr/>
            </a:pPr>
            <a:r>
              <a:rPr lang="en-US" sz="2400" dirty="0">
                <a:solidFill>
                  <a:schemeClr val="tx2"/>
                </a:solidFill>
                <a:latin typeface="Arial" charset="0"/>
              </a:rPr>
              <a:t>Should change</a:t>
            </a:r>
          </a:p>
          <a:p>
            <a:pPr lvl="1" eaLnBrk="1" hangingPunct="1">
              <a:spcBef>
                <a:spcPts val="600"/>
              </a:spcBef>
              <a:spcAft>
                <a:spcPts val="600"/>
              </a:spcAft>
              <a:buFont typeface="Arial" panose="020B0604020202020204" pitchFamily="34" charset="0"/>
              <a:buChar char="•"/>
              <a:defRPr/>
            </a:pPr>
            <a:r>
              <a:rPr lang="en-US" sz="2400" dirty="0">
                <a:solidFill>
                  <a:schemeClr val="tx2"/>
                </a:solidFill>
                <a:latin typeface="Arial" charset="0"/>
              </a:rPr>
              <a:t>Have been thinking about changing</a:t>
            </a:r>
            <a:endParaRPr lang="en-US" dirty="0">
              <a:solidFill>
                <a:schemeClr val="tx2"/>
              </a:solidFill>
              <a:latin typeface="Arial" charset="0"/>
            </a:endParaRPr>
          </a:p>
          <a:p>
            <a:pPr marL="0" indent="0" eaLnBrk="1" hangingPunct="1">
              <a:spcBef>
                <a:spcPts val="600"/>
              </a:spcBef>
              <a:spcAft>
                <a:spcPts val="600"/>
              </a:spcAft>
              <a:buNone/>
              <a:defRPr/>
            </a:pPr>
            <a:r>
              <a:rPr lang="en-US" sz="2400" i="1" dirty="0">
                <a:solidFill>
                  <a:schemeClr val="tx2"/>
                </a:solidFill>
                <a:latin typeface="Arial" charset="0"/>
              </a:rPr>
              <a:t> … </a:t>
            </a:r>
            <a:r>
              <a:rPr lang="en-US" sz="2400" dirty="0">
                <a:solidFill>
                  <a:schemeClr val="tx2"/>
                </a:solidFill>
                <a:latin typeface="Arial" charset="0"/>
              </a:rPr>
              <a:t>but you haven’t changed yet</a:t>
            </a:r>
          </a:p>
          <a:p>
            <a:pPr marL="0" indent="0" eaLnBrk="1" hangingPunct="1">
              <a:spcBef>
                <a:spcPts val="600"/>
              </a:spcBef>
              <a:spcAft>
                <a:spcPts val="600"/>
              </a:spcAft>
              <a:buNone/>
              <a:defRPr/>
            </a:pPr>
            <a:r>
              <a:rPr lang="en-US" sz="2400" dirty="0">
                <a:solidFill>
                  <a:schemeClr val="tx2"/>
                </a:solidFill>
                <a:latin typeface="Arial" charset="0"/>
              </a:rPr>
              <a:t> In other words, something you’re </a:t>
            </a:r>
            <a:r>
              <a:rPr lang="en-US" sz="2400" b="1" dirty="0">
                <a:solidFill>
                  <a:schemeClr val="tx2"/>
                </a:solidFill>
                <a:latin typeface="Arial" charset="0"/>
              </a:rPr>
              <a:t>ambivalent</a:t>
            </a:r>
            <a:r>
              <a:rPr lang="en-US" sz="2400" dirty="0">
                <a:solidFill>
                  <a:schemeClr val="tx2"/>
                </a:solidFill>
                <a:latin typeface="Arial" charset="0"/>
              </a:rPr>
              <a:t> about</a:t>
            </a:r>
          </a:p>
        </p:txBody>
      </p:sp>
      <p:sp>
        <p:nvSpPr>
          <p:cNvPr id="5" name="TextBox 4"/>
          <p:cNvSpPr txBox="1"/>
          <p:nvPr/>
        </p:nvSpPr>
        <p:spPr>
          <a:xfrm>
            <a:off x="8293608" y="6428232"/>
            <a:ext cx="373642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Adapted from Barbara Kistenmacher, Ph.D.</a:t>
            </a:r>
          </a:p>
        </p:txBody>
      </p:sp>
    </p:spTree>
    <p:extLst>
      <p:ext uri="{BB962C8B-B14F-4D97-AF65-F5344CB8AC3E}">
        <p14:creationId xmlns:p14="http://schemas.microsoft.com/office/powerpoint/2010/main" val="3174024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2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2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2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2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autoUpdateAnimBg="0"/>
      <p:bldP spid="102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vert="horz" wrap="square" lIns="0" tIns="45720" rIns="0" bIns="0" numCol="1" anchor="ctr" anchorCtr="0" compatLnSpc="1">
            <a:prstTxWarp prst="textNoShape">
              <a:avLst/>
            </a:prstTxWarp>
            <a:noAutofit/>
          </a:bodyPr>
          <a:lstStyle/>
          <a:p>
            <a:pPr eaLnBrk="1" hangingPunct="1">
              <a:defRPr/>
            </a:pPr>
            <a:r>
              <a:rPr lang="en-US" sz="4000" dirty="0">
                <a:latin typeface="Arial" charset="0"/>
              </a:rPr>
              <a:t>Listener</a:t>
            </a:r>
          </a:p>
        </p:txBody>
      </p:sp>
      <p:sp>
        <p:nvSpPr>
          <p:cNvPr id="107523" name="Rectangle 3"/>
          <p:cNvSpPr>
            <a:spLocks noGrp="1" noChangeArrowheads="1"/>
          </p:cNvSpPr>
          <p:nvPr>
            <p:ph idx="1"/>
          </p:nvPr>
        </p:nvSpPr>
        <p:spPr/>
        <p:txBody>
          <a:bodyPr/>
          <a:lstStyle/>
          <a:p>
            <a:pPr eaLnBrk="1" hangingPunct="1">
              <a:spcBef>
                <a:spcPts val="600"/>
              </a:spcBef>
              <a:spcAft>
                <a:spcPts val="600"/>
              </a:spcAft>
              <a:defRPr/>
            </a:pPr>
            <a:r>
              <a:rPr lang="en-US" sz="2400" dirty="0">
                <a:solidFill>
                  <a:schemeClr val="tx2"/>
                </a:solidFill>
                <a:latin typeface="Arial" charset="0"/>
              </a:rPr>
              <a:t>Listen carefully (the goal is to understand the dilemma)</a:t>
            </a:r>
          </a:p>
          <a:p>
            <a:pPr eaLnBrk="1" hangingPunct="1">
              <a:spcBef>
                <a:spcPts val="600"/>
              </a:spcBef>
              <a:spcAft>
                <a:spcPts val="600"/>
              </a:spcAft>
              <a:defRPr/>
            </a:pPr>
            <a:r>
              <a:rPr lang="en-US" sz="2400" dirty="0">
                <a:solidFill>
                  <a:schemeClr val="tx2"/>
                </a:solidFill>
                <a:latin typeface="Arial" charset="0"/>
              </a:rPr>
              <a:t>Don’t give advice </a:t>
            </a:r>
          </a:p>
          <a:p>
            <a:pPr eaLnBrk="1" hangingPunct="1">
              <a:spcBef>
                <a:spcPts val="600"/>
              </a:spcBef>
              <a:spcAft>
                <a:spcPts val="600"/>
              </a:spcAft>
              <a:defRPr/>
            </a:pPr>
            <a:r>
              <a:rPr lang="en-US" sz="2400" dirty="0">
                <a:solidFill>
                  <a:schemeClr val="tx2"/>
                </a:solidFill>
                <a:latin typeface="Arial" charset="0"/>
              </a:rPr>
              <a:t>Ask these four open-ended questions and listen with interest:</a:t>
            </a:r>
          </a:p>
          <a:p>
            <a:pPr lvl="1" eaLnBrk="1" hangingPunct="1">
              <a:spcBef>
                <a:spcPts val="400"/>
              </a:spcBef>
              <a:spcAft>
                <a:spcPts val="400"/>
              </a:spcAft>
              <a:buSzPct val="75000"/>
              <a:buFont typeface="Courier New" panose="02070309020205020404" pitchFamily="49" charset="0"/>
              <a:buChar char="o"/>
              <a:defRPr/>
            </a:pPr>
            <a:r>
              <a:rPr lang="en-US" sz="2400" dirty="0">
                <a:solidFill>
                  <a:schemeClr val="tx2"/>
                </a:solidFill>
                <a:latin typeface="Arial" charset="0"/>
              </a:rPr>
              <a:t>Why would you want to make this change?</a:t>
            </a:r>
          </a:p>
          <a:p>
            <a:pPr lvl="1" eaLnBrk="1" hangingPunct="1">
              <a:spcBef>
                <a:spcPts val="400"/>
              </a:spcBef>
              <a:spcAft>
                <a:spcPts val="400"/>
              </a:spcAft>
              <a:buSzPct val="75000"/>
              <a:buFont typeface="Courier New" panose="02070309020205020404" pitchFamily="49" charset="0"/>
              <a:buChar char="o"/>
              <a:defRPr/>
            </a:pPr>
            <a:r>
              <a:rPr lang="en-US" sz="2400" dirty="0">
                <a:solidFill>
                  <a:schemeClr val="tx2"/>
                </a:solidFill>
                <a:latin typeface="Arial" charset="0"/>
              </a:rPr>
              <a:t>How might you go about it, in order to succeed?</a:t>
            </a:r>
          </a:p>
          <a:p>
            <a:pPr lvl="1" eaLnBrk="1" hangingPunct="1">
              <a:spcBef>
                <a:spcPts val="400"/>
              </a:spcBef>
              <a:spcAft>
                <a:spcPts val="400"/>
              </a:spcAft>
              <a:buSzPct val="75000"/>
              <a:buFont typeface="Courier New" panose="02070309020205020404" pitchFamily="49" charset="0"/>
              <a:buChar char="o"/>
              <a:defRPr/>
            </a:pPr>
            <a:r>
              <a:rPr lang="en-US" sz="2400" dirty="0">
                <a:solidFill>
                  <a:schemeClr val="tx2"/>
                </a:solidFill>
                <a:latin typeface="Arial" charset="0"/>
              </a:rPr>
              <a:t>What are the three best reasons to do it?</a:t>
            </a:r>
          </a:p>
          <a:p>
            <a:pPr lvl="1" eaLnBrk="1" hangingPunct="1">
              <a:spcBef>
                <a:spcPts val="400"/>
              </a:spcBef>
              <a:spcAft>
                <a:spcPts val="400"/>
              </a:spcAft>
              <a:buSzPct val="75000"/>
              <a:buFont typeface="Courier New" panose="02070309020205020404" pitchFamily="49" charset="0"/>
              <a:buChar char="o"/>
              <a:defRPr/>
            </a:pPr>
            <a:r>
              <a:rPr lang="en-US" sz="2400" dirty="0">
                <a:solidFill>
                  <a:schemeClr val="tx2"/>
                </a:solidFill>
                <a:latin typeface="Arial" charset="0"/>
              </a:rPr>
              <a:t>On a scale from 0 to 10, how important would you say it is for you to make this change? Follow-up: And why are you at </a:t>
            </a:r>
            <a:r>
              <a:rPr lang="en-US" sz="2400" i="1" dirty="0">
                <a:solidFill>
                  <a:schemeClr val="tx2"/>
                </a:solidFill>
                <a:latin typeface="Arial" charset="0"/>
              </a:rPr>
              <a:t>x</a:t>
            </a:r>
            <a:r>
              <a:rPr lang="en-US" sz="2400" dirty="0">
                <a:solidFill>
                  <a:schemeClr val="tx2"/>
                </a:solidFill>
                <a:latin typeface="Arial" charset="0"/>
              </a:rPr>
              <a:t> and not zero?</a:t>
            </a:r>
          </a:p>
          <a:p>
            <a:pPr eaLnBrk="1" hangingPunct="1">
              <a:spcBef>
                <a:spcPts val="600"/>
              </a:spcBef>
              <a:spcAft>
                <a:spcPts val="600"/>
              </a:spcAft>
              <a:defRPr/>
            </a:pPr>
            <a:r>
              <a:rPr lang="en-US" sz="2400" dirty="0">
                <a:solidFill>
                  <a:schemeClr val="tx2"/>
                </a:solidFill>
                <a:latin typeface="Arial" charset="0"/>
              </a:rPr>
              <a:t>Give a short summary/reflection of the speaker’s motivations for change</a:t>
            </a:r>
          </a:p>
          <a:p>
            <a:pPr eaLnBrk="1" hangingPunct="1">
              <a:spcBef>
                <a:spcPts val="600"/>
              </a:spcBef>
              <a:spcAft>
                <a:spcPts val="600"/>
              </a:spcAft>
              <a:defRPr/>
            </a:pPr>
            <a:r>
              <a:rPr lang="en-US" sz="2400" dirty="0">
                <a:solidFill>
                  <a:schemeClr val="tx2"/>
                </a:solidFill>
                <a:latin typeface="Arial" charset="0"/>
              </a:rPr>
              <a:t>Then ask: “So what do you think you’ll do?” and just listen</a:t>
            </a:r>
          </a:p>
        </p:txBody>
      </p:sp>
      <p:sp>
        <p:nvSpPr>
          <p:cNvPr id="6" name="TextBox 5"/>
          <p:cNvSpPr txBox="1"/>
          <p:nvPr/>
        </p:nvSpPr>
        <p:spPr>
          <a:xfrm>
            <a:off x="8292662" y="6432330"/>
            <a:ext cx="373642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Adapted from Barbara Kistenmacher, Ph.D.</a:t>
            </a:r>
          </a:p>
        </p:txBody>
      </p:sp>
    </p:spTree>
    <p:extLst>
      <p:ext uri="{BB962C8B-B14F-4D97-AF65-F5344CB8AC3E}">
        <p14:creationId xmlns:p14="http://schemas.microsoft.com/office/powerpoint/2010/main" val="2879245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75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752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752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752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752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752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752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75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4719" y="3886591"/>
            <a:ext cx="10763795" cy="584775"/>
          </a:xfrm>
          <a:prstGeom prst="rect">
            <a:avLst/>
          </a:prstGeom>
        </p:spPr>
        <p:txBody>
          <a:bodyPr wrap="square">
            <a:spAutoFit/>
          </a:bodyPr>
          <a:lstStyle/>
          <a:p>
            <a:pPr algn="ctr">
              <a:lnSpc>
                <a:spcPct val="80000"/>
              </a:lnSpc>
              <a:spcBef>
                <a:spcPct val="20000"/>
              </a:spcBef>
              <a:buClr>
                <a:srgbClr val="CC4757">
                  <a:lumMod val="50000"/>
                </a:srgbClr>
              </a:buClr>
              <a:buSzPct val="85000"/>
              <a:defRPr/>
            </a:pPr>
            <a:r>
              <a:rPr lang="en-US" sz="2000" i="1" dirty="0">
                <a:solidFill>
                  <a:srgbClr val="0F4162"/>
                </a:solidFill>
                <a:cs typeface="Arial" panose="020B0604020202020204" pitchFamily="34" charset="0"/>
              </a:rPr>
              <a:t>A program of the Substance Abuse and Mental Health Services Administration (SAMHSA) and the Administration for Children and Families (ACF), Children’s Bureau</a:t>
            </a:r>
          </a:p>
        </p:txBody>
      </p:sp>
      <p:pic>
        <p:nvPicPr>
          <p:cNvPr id="11" name="Picture 10" descr="Logo of Children's Bureau."/>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3417483" y="5364524"/>
            <a:ext cx="912035" cy="1086928"/>
          </a:xfrm>
          <a:prstGeom prst="rect">
            <a:avLst/>
          </a:prstGeom>
          <a:noFill/>
          <a:ln>
            <a:noFill/>
          </a:ln>
        </p:spPr>
      </p:pic>
      <p:sp>
        <p:nvSpPr>
          <p:cNvPr id="12" name="Rectangle 11"/>
          <p:cNvSpPr/>
          <p:nvPr/>
        </p:nvSpPr>
        <p:spPr>
          <a:xfrm>
            <a:off x="5525588" y="5677155"/>
            <a:ext cx="6227987" cy="461665"/>
          </a:xfrm>
          <a:prstGeom prst="rect">
            <a:avLst/>
          </a:prstGeom>
        </p:spPr>
        <p:txBody>
          <a:bodyPr wrap="square">
            <a:spAutoFit/>
          </a:bodyPr>
          <a:lstStyle/>
          <a:p>
            <a:pPr algn="ctr"/>
            <a:r>
              <a:rPr lang="en-US" sz="2400" b="1" dirty="0">
                <a:solidFill>
                  <a:srgbClr val="336B90"/>
                </a:solidFill>
                <a:latin typeface="Arial Narrow" panose="020B0606020202030204" pitchFamily="34" charset="0"/>
              </a:rPr>
              <a:t>www.ncsacw.samhsa.gov | ncsacw@cffutures.org</a:t>
            </a:r>
          </a:p>
        </p:txBody>
      </p:sp>
      <p:pic>
        <p:nvPicPr>
          <p:cNvPr id="2" name="Picture 1" descr="Logo of Substance Abuse and Mental Health Services Administratio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913" y="5284093"/>
            <a:ext cx="2986088" cy="1247789"/>
          </a:xfrm>
          <a:prstGeom prst="rect">
            <a:avLst/>
          </a:prstGeom>
        </p:spPr>
      </p:pic>
      <p:pic>
        <p:nvPicPr>
          <p:cNvPr id="10" name="Content Placeholder 6">
            <a:extLst>
              <a:ext uri="{C183D7F6-B498-43B3-948B-1728B52AA6E4}">
                <adec:decorative xmlns:adec="http://schemas.microsoft.com/office/drawing/2017/decorative" xmlns=""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7818" y="2178135"/>
            <a:ext cx="4758299" cy="1151661"/>
          </a:xfrm>
          <a:prstGeom prst="rect">
            <a:avLst/>
          </a:prstGeom>
          <a:solidFill>
            <a:srgbClr val="336B90"/>
          </a:solidFill>
        </p:spPr>
      </p:pic>
      <p:sp>
        <p:nvSpPr>
          <p:cNvPr id="9" name="Rectangle 2">
            <a:extLst>
              <a:ext uri="{FF2B5EF4-FFF2-40B4-BE49-F238E27FC236}">
                <a16:creationId xmlns:a16="http://schemas.microsoft.com/office/drawing/2014/main" xmlns="" id="{D56B1B14-8666-47BE-A5C6-70CEEDBE1CB2}"/>
              </a:ext>
            </a:extLst>
          </p:cNvPr>
          <p:cNvSpPr txBox="1">
            <a:spLocks noChangeArrowheads="1"/>
          </p:cNvSpPr>
          <p:nvPr/>
        </p:nvSpPr>
        <p:spPr>
          <a:xfrm>
            <a:off x="0" y="-1"/>
            <a:ext cx="12192000" cy="1335024"/>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defTabSz="1641166"/>
            <a:r>
              <a:rPr lang="en-US" sz="4000" dirty="0">
                <a:solidFill>
                  <a:srgbClr val="FFFFFF"/>
                </a:solidFill>
                <a:cs typeface="Arial" panose="020B0604020202020204" pitchFamily="34" charset="0"/>
              </a:rPr>
              <a:t>Acknowledgment</a:t>
            </a:r>
          </a:p>
        </p:txBody>
      </p:sp>
    </p:spTree>
    <p:extLst>
      <p:ext uri="{BB962C8B-B14F-4D97-AF65-F5344CB8AC3E}">
        <p14:creationId xmlns:p14="http://schemas.microsoft.com/office/powerpoint/2010/main" val="3229930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318977" y="4104546"/>
            <a:ext cx="8783897" cy="2031325"/>
          </a:xfrm>
          <a:prstGeom prst="rect">
            <a:avLst/>
          </a:prstGeom>
          <a:noFill/>
        </p:spPr>
        <p:txBody>
          <a:bodyPr wrap="square" rtlCol="0">
            <a:spAutoFit/>
          </a:bodyPr>
          <a:lstStyle/>
          <a:p>
            <a:r>
              <a:rPr lang="en-US" sz="5400" dirty="0">
                <a:solidFill>
                  <a:prstClr val="white"/>
                </a:solidFill>
              </a:rPr>
              <a:t>Readiness for Change</a:t>
            </a:r>
          </a:p>
          <a:p>
            <a:endParaRPr lang="en-US" sz="7200" dirty="0">
              <a:solidFill>
                <a:prstClr val="white"/>
              </a:solidFill>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984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Parental Readiness to Change</a:t>
            </a:r>
            <a:endParaRPr lang="en-US" dirty="0"/>
          </a:p>
        </p:txBody>
      </p:sp>
      <p:sp>
        <p:nvSpPr>
          <p:cNvPr id="3" name="Content Placeholder 2"/>
          <p:cNvSpPr>
            <a:spLocks noGrp="1"/>
          </p:cNvSpPr>
          <p:nvPr>
            <p:ph idx="1"/>
          </p:nvPr>
        </p:nvSpPr>
        <p:spPr/>
        <p:txBody>
          <a:bodyPr/>
          <a:lstStyle/>
          <a:p>
            <a:pPr marL="0" indent="0">
              <a:buNone/>
            </a:pPr>
            <a:r>
              <a:rPr lang="en-US" altLang="en-US"/>
              <a:t>What affects willingness to seek help or change? </a:t>
            </a:r>
          </a:p>
          <a:p>
            <a:r>
              <a:rPr lang="en-US" altLang="en-US"/>
              <a:t>Past mistakes and regrets</a:t>
            </a:r>
          </a:p>
          <a:p>
            <a:r>
              <a:rPr lang="en-US" altLang="en-US"/>
              <a:t>Early experiences</a:t>
            </a:r>
          </a:p>
          <a:p>
            <a:r>
              <a:rPr lang="en-US" altLang="en-US"/>
              <a:t>Past successes</a:t>
            </a:r>
          </a:p>
          <a:p>
            <a:pPr marL="0" indent="0">
              <a:buNone/>
            </a:pPr>
            <a:r>
              <a:rPr lang="en-US" altLang="en-US"/>
              <a:t>Note: Self-awareness is a key in readiness</a:t>
            </a:r>
            <a:endParaRPr lang="en-US" dirty="0"/>
          </a:p>
        </p:txBody>
      </p:sp>
      <p:sp>
        <p:nvSpPr>
          <p:cNvPr id="7" name="TextBox 6"/>
          <p:cNvSpPr txBox="1"/>
          <p:nvPr/>
        </p:nvSpPr>
        <p:spPr>
          <a:xfrm>
            <a:off x="7315200" y="6432330"/>
            <a:ext cx="4713890"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(Breshears, Yeh, &amp; Young, 2009; Chaviano et al., 2018)</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7603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8300" y="77208"/>
            <a:ext cx="9144000" cy="769441"/>
          </a:xfrm>
          <a:prstGeom prst="rect">
            <a:avLst/>
          </a:prstGeom>
          <a:noFill/>
        </p:spPr>
        <p:txBody>
          <a:bodyPr wrap="square" rtlCol="0">
            <a:spAutoFit/>
          </a:bodyPr>
          <a:lstStyle/>
          <a:p>
            <a:pPr algn="ctr" defTabSz="342892"/>
            <a:r>
              <a:rPr lang="en-US" sz="4400" dirty="0">
                <a:solidFill>
                  <a:prstClr val="white"/>
                </a:solidFill>
                <a:latin typeface="Tw Cen MT Condensed Extra Bold" panose="020B0803020202020204" pitchFamily="34" charset="0"/>
              </a:rPr>
              <a:t>Understanding How People Change</a:t>
            </a:r>
          </a:p>
        </p:txBody>
      </p:sp>
      <p:sp>
        <p:nvSpPr>
          <p:cNvPr id="8" name="Title 5"/>
          <p:cNvSpPr txBox="1">
            <a:spLocks/>
          </p:cNvSpPr>
          <p:nvPr/>
        </p:nvSpPr>
        <p:spPr>
          <a:xfrm>
            <a:off x="0" y="0"/>
            <a:ext cx="12192000" cy="1039091"/>
          </a:xfrm>
          <a:prstGeom prst="rect">
            <a:avLst/>
          </a:prstGeom>
          <a:solidFill>
            <a:srgbClr val="0F4162"/>
          </a:solidFill>
          <a:ln w="12700" cap="flat" cmpd="sng" algn="ctr">
            <a:solidFill>
              <a:srgbClr val="0F41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1641166"/>
            <a:r>
              <a:rPr lang="en-US" sz="4000" dirty="0">
                <a:solidFill>
                  <a:srgbClr val="FFFFFF"/>
                </a:solidFill>
                <a:latin typeface="Arial" panose="020B0604020202020204" pitchFamily="34" charset="0"/>
                <a:cs typeface="Arial" panose="020B0604020202020204" pitchFamily="34" charset="0"/>
              </a:rPr>
              <a:t>Understanding How People Change</a:t>
            </a:r>
          </a:p>
        </p:txBody>
      </p:sp>
      <p:pic>
        <p:nvPicPr>
          <p:cNvPr id="2050" name="Picture 2" descr="Various circles that overlap each other with the title “The Stages of Change.” Six circle in total with the following labels: Pre-contemplation (start), contemplation, preparation, action, maintenance (termination/graduation) and relapse (optiona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747" y="1344529"/>
            <a:ext cx="9338553" cy="49416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15200" y="6428232"/>
            <a:ext cx="4672712"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(Breshears, Yeh, &amp; Young, 2009; Chaviano et al., 2018)</a:t>
            </a:r>
          </a:p>
        </p:txBody>
      </p:sp>
      <p:sp>
        <p:nvSpPr>
          <p:cNvPr id="5" name="Title 4"/>
          <p:cNvSpPr>
            <a:spLocks noGrp="1"/>
          </p:cNvSpPr>
          <p:nvPr>
            <p:ph type="title"/>
          </p:nvPr>
        </p:nvSpPr>
        <p:spPr/>
        <p:txBody>
          <a:bodyPr/>
          <a:lstStyle/>
          <a:p>
            <a:r>
              <a:rPr lang="en-US">
                <a:solidFill>
                  <a:srgbClr val="FFFFFF"/>
                </a:solidFill>
              </a:rPr>
              <a:t>Understanding How People Change</a:t>
            </a:r>
            <a:endParaRPr lang="en-US"/>
          </a:p>
        </p:txBody>
      </p:sp>
    </p:spTree>
    <p:extLst>
      <p:ext uri="{BB962C8B-B14F-4D97-AF65-F5344CB8AC3E}">
        <p14:creationId xmlns:p14="http://schemas.microsoft.com/office/powerpoint/2010/main" val="3419599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Stages of Change</a:t>
            </a:r>
          </a:p>
        </p:txBody>
      </p:sp>
      <p:sp>
        <p:nvSpPr>
          <p:cNvPr id="3" name="Content Placeholder 2"/>
          <p:cNvSpPr>
            <a:spLocks noGrp="1"/>
          </p:cNvSpPr>
          <p:nvPr>
            <p:ph idx="1"/>
          </p:nvPr>
        </p:nvSpPr>
        <p:spPr>
          <a:xfrm>
            <a:off x="914399" y="1545336"/>
            <a:ext cx="10972801" cy="4114800"/>
          </a:xfrm>
        </p:spPr>
        <p:txBody>
          <a:bodyPr/>
          <a:lstStyle/>
          <a:p>
            <a:pPr eaLnBrk="1" hangingPunct="1">
              <a:spcBef>
                <a:spcPts val="500"/>
              </a:spcBef>
              <a:spcAft>
                <a:spcPts val="500"/>
              </a:spcAft>
            </a:pPr>
            <a:r>
              <a:rPr lang="en-US" altLang="en-US" sz="2200" b="1" dirty="0"/>
              <a:t>Pre-contemplation</a:t>
            </a:r>
            <a:r>
              <a:rPr lang="en-US" sz="2400" b="1" dirty="0"/>
              <a:t>—</a:t>
            </a:r>
            <a:r>
              <a:rPr lang="en-US" altLang="en-US" sz="2200" dirty="0"/>
              <a:t>Increase perception of risks and problems with current behavior; raise awareness about behavior</a:t>
            </a:r>
          </a:p>
          <a:p>
            <a:pPr eaLnBrk="1" hangingPunct="1">
              <a:spcBef>
                <a:spcPts val="500"/>
              </a:spcBef>
              <a:spcAft>
                <a:spcPts val="500"/>
              </a:spcAft>
            </a:pPr>
            <a:r>
              <a:rPr lang="en-US" altLang="en-US" sz="2200" b="1" dirty="0"/>
              <a:t>Contemplation</a:t>
            </a:r>
            <a:r>
              <a:rPr lang="en-US" sz="2400" b="1" dirty="0"/>
              <a:t>—</a:t>
            </a:r>
            <a:r>
              <a:rPr lang="en-US" altLang="en-US" sz="2200" dirty="0"/>
              <a:t>Foster reasons to change and increase perception of the risks of not changing; help parents see that change is possible and achievable </a:t>
            </a:r>
          </a:p>
          <a:p>
            <a:pPr eaLnBrk="1" hangingPunct="1">
              <a:spcBef>
                <a:spcPts val="500"/>
              </a:spcBef>
              <a:spcAft>
                <a:spcPts val="500"/>
              </a:spcAft>
            </a:pPr>
            <a:r>
              <a:rPr lang="en-US" altLang="en-US" sz="2200" b="1" dirty="0"/>
              <a:t>Preparation</a:t>
            </a:r>
            <a:r>
              <a:rPr lang="en-US" sz="2400" b="1" dirty="0"/>
              <a:t>—</a:t>
            </a:r>
            <a:r>
              <a:rPr lang="en-US" altLang="en-US" sz="2200" dirty="0"/>
              <a:t>Help parent identify the best actions to take for change; support motivations for change</a:t>
            </a:r>
          </a:p>
          <a:p>
            <a:pPr eaLnBrk="1" hangingPunct="1">
              <a:spcBef>
                <a:spcPts val="500"/>
              </a:spcBef>
              <a:spcAft>
                <a:spcPts val="500"/>
              </a:spcAft>
            </a:pPr>
            <a:r>
              <a:rPr lang="en-US" altLang="en-US" sz="2200" b="1" dirty="0"/>
              <a:t>Action</a:t>
            </a:r>
            <a:r>
              <a:rPr lang="en-US" sz="2400" b="1" dirty="0"/>
              <a:t>—</a:t>
            </a:r>
            <a:r>
              <a:rPr lang="en-US" altLang="en-US" sz="2200" dirty="0"/>
              <a:t>Help parent implement strategy and take steps</a:t>
            </a:r>
          </a:p>
          <a:p>
            <a:pPr eaLnBrk="1" hangingPunct="1">
              <a:spcBef>
                <a:spcPts val="500"/>
              </a:spcBef>
              <a:spcAft>
                <a:spcPts val="500"/>
              </a:spcAft>
            </a:pPr>
            <a:r>
              <a:rPr lang="en-US" altLang="en-US" sz="2200" b="1" dirty="0"/>
              <a:t>Maintenance</a:t>
            </a:r>
            <a:r>
              <a:rPr lang="en-US" sz="2400" b="1" dirty="0"/>
              <a:t>—</a:t>
            </a:r>
            <a:r>
              <a:rPr lang="en-US" altLang="en-US" sz="2200" dirty="0"/>
              <a:t>Help parent to identify triggers and use strategies to prevent relapse</a:t>
            </a:r>
          </a:p>
          <a:p>
            <a:pPr eaLnBrk="1" hangingPunct="1">
              <a:spcBef>
                <a:spcPts val="500"/>
              </a:spcBef>
              <a:spcAft>
                <a:spcPts val="500"/>
              </a:spcAft>
            </a:pPr>
            <a:r>
              <a:rPr lang="en-US" altLang="en-US" sz="2200" b="1" dirty="0"/>
              <a:t>Lapse or Relapse</a:t>
            </a:r>
            <a:r>
              <a:rPr lang="en-US" sz="2400" b="1" dirty="0"/>
              <a:t>—</a:t>
            </a:r>
            <a:r>
              <a:rPr lang="en-US" altLang="en-US" sz="2200" dirty="0"/>
              <a:t>Help parent re-engage in the contemplation, decision, and action stages</a:t>
            </a:r>
          </a:p>
          <a:p>
            <a:pPr marL="0" indent="0" eaLnBrk="1" hangingPunct="1">
              <a:spcBef>
                <a:spcPts val="600"/>
              </a:spcBef>
              <a:spcAft>
                <a:spcPts val="600"/>
              </a:spcAft>
              <a:buNone/>
            </a:pPr>
            <a:r>
              <a:rPr lang="en-US" altLang="en-US" sz="2200" dirty="0"/>
              <a:t>*It is important to note that a lapse or relapse can happen at any stage</a:t>
            </a:r>
          </a:p>
          <a:p>
            <a:endParaRPr lang="en-US" dirty="0"/>
          </a:p>
        </p:txBody>
      </p:sp>
      <p:sp>
        <p:nvSpPr>
          <p:cNvPr id="5" name="TextBox 4"/>
          <p:cNvSpPr txBox="1"/>
          <p:nvPr/>
        </p:nvSpPr>
        <p:spPr>
          <a:xfrm>
            <a:off x="7315200" y="6428232"/>
            <a:ext cx="4672712"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(Breshears, Yeh, &amp; Young, 2009; Chaviano et al., 2018)</a:t>
            </a:r>
          </a:p>
        </p:txBody>
      </p:sp>
    </p:spTree>
    <p:extLst>
      <p:ext uri="{BB962C8B-B14F-4D97-AF65-F5344CB8AC3E}">
        <p14:creationId xmlns:p14="http://schemas.microsoft.com/office/powerpoint/2010/main" val="1344518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Case Vignette</a:t>
            </a:r>
          </a:p>
        </p:txBody>
      </p:sp>
      <p:sp>
        <p:nvSpPr>
          <p:cNvPr id="6" name="Content Placeholder 2"/>
          <p:cNvSpPr>
            <a:spLocks noGrp="1"/>
          </p:cNvSpPr>
          <p:nvPr>
            <p:ph idx="1"/>
          </p:nvPr>
        </p:nvSpPr>
        <p:spPr/>
        <p:txBody>
          <a:bodyPr/>
          <a:lstStyle/>
          <a:p>
            <a:pPr marL="0" indent="0">
              <a:buNone/>
            </a:pPr>
            <a:r>
              <a:rPr lang="en-US" altLang="en-US" sz="2400" dirty="0"/>
              <a:t>Mother’s name: </a:t>
            </a:r>
            <a:r>
              <a:rPr lang="en-US" altLang="en-US" sz="2400" b="1" dirty="0"/>
              <a:t>Jackie</a:t>
            </a:r>
            <a:r>
              <a:rPr lang="en-US" altLang="en-US" sz="2400" dirty="0"/>
              <a:t>	Father’s name: </a:t>
            </a:r>
            <a:r>
              <a:rPr lang="en-US" altLang="en-US" sz="2400" b="1" dirty="0"/>
              <a:t>Kendrid</a:t>
            </a:r>
            <a:endParaRPr lang="en-US" altLang="en-US" sz="2400" dirty="0"/>
          </a:p>
          <a:p>
            <a:pPr marL="0" indent="0">
              <a:buNone/>
            </a:pPr>
            <a:r>
              <a:rPr lang="en-US" altLang="en-US" sz="2400" dirty="0"/>
              <a:t>Children’s names: </a:t>
            </a:r>
            <a:r>
              <a:rPr lang="en-US" altLang="en-US" sz="2400" b="1" dirty="0"/>
              <a:t>Elise</a:t>
            </a:r>
            <a:r>
              <a:rPr lang="en-US" altLang="en-US" sz="2400" dirty="0"/>
              <a:t> (13), </a:t>
            </a:r>
            <a:r>
              <a:rPr lang="en-US" altLang="en-US" sz="2400" b="1" dirty="0"/>
              <a:t>Ramey</a:t>
            </a:r>
            <a:r>
              <a:rPr lang="en-US" altLang="en-US" sz="2400" dirty="0"/>
              <a:t> (8)</a:t>
            </a:r>
          </a:p>
          <a:p>
            <a:pPr marL="0" indent="0">
              <a:buNone/>
            </a:pPr>
            <a:r>
              <a:rPr lang="en-US" altLang="en-US" sz="2400" dirty="0"/>
              <a:t>Family ethnicity: African-American</a:t>
            </a:r>
          </a:p>
          <a:p>
            <a:pPr marL="0" indent="0">
              <a:buNone/>
            </a:pPr>
            <a:r>
              <a:rPr lang="en-US" altLang="en-US" sz="2400" dirty="0"/>
              <a:t>Jackie (33) has two daughters by her husband, Kendrid (35), who left the family shortly after Ramey’s birth. Kendrid lives in a neighboring city and remains in monthly contact with his children, but he refuses to talk to their mother, in person or on the phone. He works to support himself and sends money occasionally.</a:t>
            </a:r>
          </a:p>
          <a:p>
            <a:pPr marL="0" indent="0">
              <a:buNone/>
            </a:pPr>
            <a:r>
              <a:rPr lang="en-US" altLang="en-US" sz="2400" dirty="0"/>
              <a:t> </a:t>
            </a:r>
          </a:p>
          <a:p>
            <a:endParaRPr lang="en-US" dirty="0"/>
          </a:p>
        </p:txBody>
      </p:sp>
    </p:spTree>
    <p:extLst>
      <p:ext uri="{BB962C8B-B14F-4D97-AF65-F5344CB8AC3E}">
        <p14:creationId xmlns:p14="http://schemas.microsoft.com/office/powerpoint/2010/main" val="4068445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Activity</a:t>
            </a:r>
            <a:endParaRPr lang="en-US" dirty="0"/>
          </a:p>
        </p:txBody>
      </p:sp>
      <p:sp>
        <p:nvSpPr>
          <p:cNvPr id="6" name="Content Placeholder 2"/>
          <p:cNvSpPr>
            <a:spLocks noGrp="1"/>
          </p:cNvSpPr>
          <p:nvPr>
            <p:ph idx="1"/>
          </p:nvPr>
        </p:nvSpPr>
        <p:spPr/>
        <p:txBody>
          <a:bodyPr/>
          <a:lstStyle/>
          <a:p>
            <a:r>
              <a:rPr lang="en-US" altLang="en-US"/>
              <a:t>What concerns do you have?</a:t>
            </a:r>
          </a:p>
          <a:p>
            <a:r>
              <a:rPr lang="en-US" altLang="en-US"/>
              <a:t>What stage of change do you think Jackie is in?</a:t>
            </a:r>
          </a:p>
          <a:p>
            <a:r>
              <a:rPr lang="en-US" altLang="en-US"/>
              <a:t>How would you approach a conversation with Jackie and Kendrid about your concerns?</a:t>
            </a:r>
          </a:p>
          <a:p>
            <a:endParaRPr lang="en-US" dirty="0"/>
          </a:p>
        </p:txBody>
      </p:sp>
    </p:spTree>
    <p:extLst>
      <p:ext uri="{BB962C8B-B14F-4D97-AF65-F5344CB8AC3E}">
        <p14:creationId xmlns:p14="http://schemas.microsoft.com/office/powerpoint/2010/main" val="2573457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308345" y="2375179"/>
            <a:ext cx="9338163" cy="2769989"/>
          </a:xfrm>
          <a:prstGeom prst="rect">
            <a:avLst/>
          </a:prstGeom>
          <a:noFill/>
        </p:spPr>
        <p:txBody>
          <a:bodyPr wrap="square" rtlCol="0">
            <a:spAutoFit/>
          </a:bodyPr>
          <a:lstStyle/>
          <a:p>
            <a:endParaRPr lang="en-US" sz="7200" dirty="0">
              <a:solidFill>
                <a:prstClr val="white"/>
              </a:solidFill>
            </a:endParaRPr>
          </a:p>
          <a:p>
            <a:endParaRPr lang="en-US" altLang="en-US" sz="4800" dirty="0">
              <a:solidFill>
                <a:prstClr val="white"/>
              </a:solidFill>
            </a:endParaRPr>
          </a:p>
          <a:p>
            <a:r>
              <a:rPr lang="en-US" altLang="en-US" sz="5400" dirty="0">
                <a:solidFill>
                  <a:prstClr val="white"/>
                </a:solidFill>
              </a:rPr>
              <a:t>The Change Process</a:t>
            </a:r>
            <a:endParaRPr lang="en-US" sz="5400" b="1" dirty="0">
              <a:solidFill>
                <a:prstClr val="white"/>
              </a:solidFill>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774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The Change Process </a:t>
            </a:r>
            <a:endParaRPr lang="en-US" sz="4000" dirty="0"/>
          </a:p>
        </p:txBody>
      </p:sp>
      <p:sp>
        <p:nvSpPr>
          <p:cNvPr id="3" name="Content Placeholder 2"/>
          <p:cNvSpPr>
            <a:spLocks noGrp="1"/>
          </p:cNvSpPr>
          <p:nvPr>
            <p:ph idx="1"/>
          </p:nvPr>
        </p:nvSpPr>
        <p:spPr/>
        <p:txBody>
          <a:bodyPr/>
          <a:lstStyle/>
          <a:p>
            <a:pPr eaLnBrk="1" hangingPunct="1">
              <a:spcBef>
                <a:spcPts val="600"/>
              </a:spcBef>
              <a:spcAft>
                <a:spcPts val="600"/>
              </a:spcAft>
            </a:pPr>
            <a:r>
              <a:rPr lang="en-US" altLang="en-US" sz="2400" dirty="0"/>
              <a:t>Parents may need assistance with motivation to engage in and maintain treatment</a:t>
            </a:r>
          </a:p>
          <a:p>
            <a:pPr eaLnBrk="1" hangingPunct="1">
              <a:spcBef>
                <a:spcPts val="600"/>
              </a:spcBef>
              <a:spcAft>
                <a:spcPts val="600"/>
              </a:spcAft>
            </a:pPr>
            <a:r>
              <a:rPr lang="en-US" altLang="en-US" sz="2400" dirty="0"/>
              <a:t>Child welfare workers can help motivate parents to move from one stage to the next</a:t>
            </a:r>
          </a:p>
          <a:p>
            <a:pPr eaLnBrk="1" hangingPunct="1">
              <a:spcBef>
                <a:spcPts val="600"/>
              </a:spcBef>
              <a:spcAft>
                <a:spcPts val="600"/>
              </a:spcAft>
            </a:pPr>
            <a:r>
              <a:rPr lang="en-US" altLang="en-US" sz="2400" dirty="0"/>
              <a:t>During pre-contemplation and contemplation, the child welfare worker may be the primary motivator</a:t>
            </a:r>
          </a:p>
          <a:p>
            <a:endParaRPr lang="en-US" dirty="0"/>
          </a:p>
        </p:txBody>
      </p:sp>
      <p:sp>
        <p:nvSpPr>
          <p:cNvPr id="4" name="TextBox 3"/>
          <p:cNvSpPr txBox="1"/>
          <p:nvPr/>
        </p:nvSpPr>
        <p:spPr>
          <a:xfrm>
            <a:off x="7315200" y="6428232"/>
            <a:ext cx="4672712"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(Breshears, Yeh, &amp; Young, 2009; Chaviano et al., 2018)</a:t>
            </a:r>
          </a:p>
        </p:txBody>
      </p:sp>
    </p:spTree>
    <p:extLst>
      <p:ext uri="{BB962C8B-B14F-4D97-AF65-F5344CB8AC3E}">
        <p14:creationId xmlns:p14="http://schemas.microsoft.com/office/powerpoint/2010/main" val="1901605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The Change Process </a:t>
            </a:r>
            <a:endParaRPr lang="en-US" sz="4000" dirty="0"/>
          </a:p>
        </p:txBody>
      </p:sp>
      <p:sp>
        <p:nvSpPr>
          <p:cNvPr id="3" name="Content Placeholder 2"/>
          <p:cNvSpPr>
            <a:spLocks noGrp="1"/>
          </p:cNvSpPr>
          <p:nvPr>
            <p:ph idx="1"/>
          </p:nvPr>
        </p:nvSpPr>
        <p:spPr/>
        <p:txBody>
          <a:bodyPr/>
          <a:lstStyle/>
          <a:p>
            <a:pPr marL="0" indent="0" eaLnBrk="1" hangingPunct="1">
              <a:spcBef>
                <a:spcPts val="600"/>
              </a:spcBef>
              <a:spcAft>
                <a:spcPts val="600"/>
              </a:spcAft>
              <a:buNone/>
            </a:pPr>
            <a:r>
              <a:rPr lang="en-US" altLang="en-US" sz="2400" b="1" dirty="0"/>
              <a:t>Help parents:</a:t>
            </a:r>
          </a:p>
          <a:p>
            <a:pPr lvl="1" eaLnBrk="1" hangingPunct="1">
              <a:spcBef>
                <a:spcPts val="600"/>
              </a:spcBef>
              <a:spcAft>
                <a:spcPts val="600"/>
              </a:spcAft>
              <a:buFont typeface="Arial" panose="020B0604020202020204" pitchFamily="34" charset="0"/>
              <a:buChar char="•"/>
            </a:pPr>
            <a:r>
              <a:rPr lang="en-US" altLang="en-US" sz="2400" dirty="0"/>
              <a:t>Understand where they are in the stages of change</a:t>
            </a:r>
          </a:p>
          <a:p>
            <a:pPr lvl="1" eaLnBrk="1" hangingPunct="1">
              <a:spcBef>
                <a:spcPts val="600"/>
              </a:spcBef>
              <a:spcAft>
                <a:spcPts val="600"/>
              </a:spcAft>
              <a:buFont typeface="Arial" panose="020B0604020202020204" pitchFamily="34" charset="0"/>
              <a:buChar char="•"/>
            </a:pPr>
            <a:r>
              <a:rPr lang="en-US" altLang="en-US" sz="2400" dirty="0"/>
              <a:t>Discover what will help them move to the next stage</a:t>
            </a:r>
          </a:p>
          <a:p>
            <a:pPr lvl="1" eaLnBrk="1" hangingPunct="1">
              <a:spcBef>
                <a:spcPts val="600"/>
              </a:spcBef>
              <a:spcAft>
                <a:spcPts val="600"/>
              </a:spcAft>
              <a:buFont typeface="Arial" panose="020B0604020202020204" pitchFamily="34" charset="0"/>
              <a:buChar char="•"/>
            </a:pPr>
            <a:r>
              <a:rPr lang="en-US" altLang="en-US" sz="2400" dirty="0"/>
              <a:t>Understand that they may move back and forth between stages </a:t>
            </a:r>
          </a:p>
          <a:p>
            <a:pPr marL="0" indent="0" eaLnBrk="1" hangingPunct="1">
              <a:spcBef>
                <a:spcPts val="600"/>
              </a:spcBef>
              <a:spcAft>
                <a:spcPts val="600"/>
              </a:spcAft>
              <a:buNone/>
            </a:pPr>
            <a:r>
              <a:rPr lang="en-US" altLang="en-US" sz="2400" b="1" dirty="0"/>
              <a:t>Intervene during any stage to motivate parents to: </a:t>
            </a:r>
          </a:p>
          <a:p>
            <a:pPr lvl="1" eaLnBrk="1" hangingPunct="1">
              <a:spcBef>
                <a:spcPts val="600"/>
              </a:spcBef>
              <a:spcAft>
                <a:spcPts val="600"/>
              </a:spcAft>
              <a:buFont typeface="Arial" panose="020B0604020202020204" pitchFamily="34" charset="0"/>
              <a:buChar char="•"/>
            </a:pPr>
            <a:r>
              <a:rPr lang="en-US" altLang="en-US" sz="2400" dirty="0"/>
              <a:t>Continue to work toward dependency court requirements</a:t>
            </a:r>
          </a:p>
          <a:p>
            <a:pPr lvl="1" eaLnBrk="1" hangingPunct="1">
              <a:spcBef>
                <a:spcPts val="600"/>
              </a:spcBef>
              <a:spcAft>
                <a:spcPts val="600"/>
              </a:spcAft>
              <a:buFont typeface="Arial" panose="020B0604020202020204" pitchFamily="34" charset="0"/>
              <a:buChar char="•"/>
            </a:pPr>
            <a:r>
              <a:rPr lang="en-US" altLang="en-US" sz="2400" dirty="0"/>
              <a:t>Maintain the safety and well-being of their children</a:t>
            </a:r>
          </a:p>
          <a:p>
            <a:pPr lvl="1" eaLnBrk="1" hangingPunct="1">
              <a:spcBef>
                <a:spcPts val="600"/>
              </a:spcBef>
              <a:spcAft>
                <a:spcPts val="600"/>
              </a:spcAft>
              <a:buFont typeface="Arial" panose="020B0604020202020204" pitchFamily="34" charset="0"/>
              <a:buChar char="•"/>
            </a:pPr>
            <a:r>
              <a:rPr lang="en-US" altLang="en-US" sz="2400" dirty="0"/>
              <a:t>Develop parenting skills needed to retain or regain custody of children</a:t>
            </a:r>
          </a:p>
          <a:p>
            <a:endParaRPr lang="en-US" dirty="0"/>
          </a:p>
        </p:txBody>
      </p:sp>
      <p:sp>
        <p:nvSpPr>
          <p:cNvPr id="4" name="TextBox 3"/>
          <p:cNvSpPr txBox="1"/>
          <p:nvPr/>
        </p:nvSpPr>
        <p:spPr>
          <a:xfrm>
            <a:off x="7315200" y="6428232"/>
            <a:ext cx="4672712"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(Breshears, Yeh, &amp; Young, 2009; Chaviano et al., 2018)</a:t>
            </a:r>
          </a:p>
        </p:txBody>
      </p:sp>
    </p:spTree>
    <p:extLst>
      <p:ext uri="{BB962C8B-B14F-4D97-AF65-F5344CB8AC3E}">
        <p14:creationId xmlns:p14="http://schemas.microsoft.com/office/powerpoint/2010/main" val="1451240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altLang="en-US" sz="4000" dirty="0"/>
              <a:t>What Do You Think?</a:t>
            </a:r>
            <a:endParaRPr lang="en-US" sz="4000" dirty="0"/>
          </a:p>
        </p:txBody>
      </p:sp>
      <p:sp>
        <p:nvSpPr>
          <p:cNvPr id="3" name="Content Placeholder 2"/>
          <p:cNvSpPr>
            <a:spLocks noGrp="1"/>
          </p:cNvSpPr>
          <p:nvPr>
            <p:ph idx="1"/>
          </p:nvPr>
        </p:nvSpPr>
        <p:spPr>
          <a:xfrm>
            <a:off x="6255927" y="1855075"/>
            <a:ext cx="5506581" cy="4150869"/>
          </a:xfrm>
        </p:spPr>
        <p:txBody>
          <a:bodyPr/>
          <a:lstStyle/>
          <a:p>
            <a:pPr>
              <a:spcBef>
                <a:spcPts val="600"/>
              </a:spcBef>
              <a:spcAft>
                <a:spcPts val="600"/>
              </a:spcAft>
            </a:pPr>
            <a:r>
              <a:rPr lang="en-US" altLang="en-US" sz="2400" dirty="0"/>
              <a:t>Think about a time when you tried to change a habit</a:t>
            </a:r>
          </a:p>
          <a:p>
            <a:pPr>
              <a:spcBef>
                <a:spcPts val="600"/>
              </a:spcBef>
              <a:spcAft>
                <a:spcPts val="600"/>
              </a:spcAft>
            </a:pPr>
            <a:r>
              <a:rPr lang="en-US" altLang="en-US" sz="2400" dirty="0"/>
              <a:t>Have you ever tried to quit smoking, eat healthier, or exercise more?</a:t>
            </a:r>
          </a:p>
          <a:p>
            <a:pPr>
              <a:spcBef>
                <a:spcPts val="600"/>
              </a:spcBef>
              <a:spcAft>
                <a:spcPts val="600"/>
              </a:spcAft>
            </a:pPr>
            <a:r>
              <a:rPr lang="en-US" altLang="en-US" sz="2400" dirty="0"/>
              <a:t>What factors helped or hindered you? </a:t>
            </a:r>
          </a:p>
          <a:p>
            <a:endParaRPr lang="en-US" dirty="0"/>
          </a:p>
        </p:txBody>
      </p:sp>
      <p:pic>
        <p:nvPicPr>
          <p:cNvPr id="5" name="Picture 4">
            <a:extLs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753" y="1422109"/>
            <a:ext cx="4136136" cy="4267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88048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Learning Objectives </a:t>
            </a:r>
          </a:p>
        </p:txBody>
      </p:sp>
      <p:sp>
        <p:nvSpPr>
          <p:cNvPr id="3" name="Content Placeholder 2"/>
          <p:cNvSpPr>
            <a:spLocks noGrp="1"/>
          </p:cNvSpPr>
          <p:nvPr>
            <p:ph idx="1"/>
          </p:nvPr>
        </p:nvSpPr>
        <p:spPr/>
        <p:txBody>
          <a:bodyPr/>
          <a:lstStyle/>
          <a:p>
            <a:pPr marL="0" indent="0">
              <a:spcBef>
                <a:spcPts val="600"/>
              </a:spcBef>
              <a:spcAft>
                <a:spcPts val="600"/>
              </a:spcAft>
              <a:buNone/>
            </a:pPr>
            <a:r>
              <a:rPr lang="en-US" sz="2400" dirty="0"/>
              <a:t>After completing this training, child welfare workers will:</a:t>
            </a:r>
          </a:p>
          <a:p>
            <a:pPr>
              <a:spcBef>
                <a:spcPts val="600"/>
              </a:spcBef>
              <a:spcAft>
                <a:spcPts val="600"/>
              </a:spcAft>
            </a:pPr>
            <a:r>
              <a:rPr lang="en-US" sz="2400" dirty="0"/>
              <a:t>Practice building rapport</a:t>
            </a:r>
          </a:p>
          <a:p>
            <a:pPr>
              <a:spcBef>
                <a:spcPts val="600"/>
              </a:spcBef>
              <a:spcAft>
                <a:spcPts val="600"/>
              </a:spcAft>
            </a:pPr>
            <a:r>
              <a:rPr lang="en-US" sz="2400" dirty="0"/>
              <a:t>Use motivational interviewing techniques</a:t>
            </a:r>
          </a:p>
          <a:p>
            <a:pPr>
              <a:spcBef>
                <a:spcPts val="600"/>
              </a:spcBef>
              <a:spcAft>
                <a:spcPts val="600"/>
              </a:spcAft>
            </a:pPr>
            <a:r>
              <a:rPr lang="en-US" sz="2400" dirty="0"/>
              <a:t>Recognize readiness for change</a:t>
            </a:r>
          </a:p>
          <a:p>
            <a:pPr>
              <a:spcBef>
                <a:spcPts val="600"/>
              </a:spcBef>
              <a:spcAft>
                <a:spcPts val="600"/>
              </a:spcAft>
            </a:pPr>
            <a:r>
              <a:rPr lang="en-US" sz="2400" dirty="0"/>
              <a:t>Explain the change process</a:t>
            </a:r>
          </a:p>
          <a:p>
            <a:pPr>
              <a:spcBef>
                <a:spcPts val="600"/>
              </a:spcBef>
              <a:spcAft>
                <a:spcPts val="600"/>
              </a:spcAft>
            </a:pPr>
            <a:r>
              <a:rPr lang="en-US" sz="2400" dirty="0"/>
              <a:t>Identify engagement strategies for child welfare assessment and referral</a:t>
            </a:r>
          </a:p>
          <a:p>
            <a:pPr lvl="0"/>
            <a:r>
              <a:rPr lang="en-US" sz="2400" dirty="0"/>
              <a:t>Increase knowledge on making referrals for comprehensive assessment and treatment services</a:t>
            </a:r>
          </a:p>
          <a:p>
            <a:endParaRPr lang="en-US" dirty="0"/>
          </a:p>
        </p:txBody>
      </p:sp>
    </p:spTree>
    <p:extLst>
      <p:ext uri="{BB962C8B-B14F-4D97-AF65-F5344CB8AC3E}">
        <p14:creationId xmlns:p14="http://schemas.microsoft.com/office/powerpoint/2010/main" val="168713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Enhancing Parent Motivation</a:t>
            </a:r>
            <a:endParaRPr lang="en-US" sz="4000" dirty="0"/>
          </a:p>
        </p:txBody>
      </p:sp>
      <p:sp>
        <p:nvSpPr>
          <p:cNvPr id="3" name="Content Placeholder 2"/>
          <p:cNvSpPr>
            <a:spLocks noGrp="1"/>
          </p:cNvSpPr>
          <p:nvPr>
            <p:ph idx="1"/>
          </p:nvPr>
        </p:nvSpPr>
        <p:spPr/>
        <p:txBody>
          <a:bodyPr/>
          <a:lstStyle/>
          <a:p>
            <a:pPr marL="0" indent="0" eaLnBrk="1" hangingPunct="1">
              <a:lnSpc>
                <a:spcPct val="90000"/>
              </a:lnSpc>
              <a:spcBef>
                <a:spcPts val="600"/>
              </a:spcBef>
              <a:spcAft>
                <a:spcPts val="600"/>
              </a:spcAft>
              <a:buNone/>
            </a:pPr>
            <a:r>
              <a:rPr lang="en-US" altLang="en-US" sz="2400" dirty="0"/>
              <a:t>Encourage parents to </a:t>
            </a:r>
            <a:r>
              <a:rPr lang="en-US" altLang="en-US" sz="2400" b="1" dirty="0"/>
              <a:t>seek</a:t>
            </a:r>
            <a:r>
              <a:rPr lang="en-US" altLang="en-US" sz="2400" dirty="0"/>
              <a:t> treatment </a:t>
            </a:r>
          </a:p>
          <a:p>
            <a:pPr lvl="1" eaLnBrk="1" hangingPunct="1">
              <a:lnSpc>
                <a:spcPct val="80000"/>
              </a:lnSpc>
              <a:spcBef>
                <a:spcPts val="600"/>
              </a:spcBef>
              <a:spcAft>
                <a:spcPts val="600"/>
              </a:spcAft>
              <a:buFont typeface="Arial" panose="020B0604020202020204" pitchFamily="34" charset="0"/>
              <a:buChar char="•"/>
            </a:pPr>
            <a:r>
              <a:rPr lang="en-US" altLang="en-US" sz="2400" dirty="0"/>
              <a:t>Work with attorneys and courts</a:t>
            </a:r>
          </a:p>
          <a:p>
            <a:pPr marL="457200" lvl="1" indent="0" eaLnBrk="1" hangingPunct="1">
              <a:lnSpc>
                <a:spcPct val="80000"/>
              </a:lnSpc>
              <a:spcBef>
                <a:spcPts val="600"/>
              </a:spcBef>
              <a:spcAft>
                <a:spcPts val="600"/>
              </a:spcAft>
              <a:buNone/>
            </a:pPr>
            <a:endParaRPr lang="en-US" altLang="en-US" sz="2400" dirty="0"/>
          </a:p>
          <a:p>
            <a:pPr marL="0" indent="0" eaLnBrk="1" hangingPunct="1">
              <a:lnSpc>
                <a:spcPct val="90000"/>
              </a:lnSpc>
              <a:spcBef>
                <a:spcPts val="600"/>
              </a:spcBef>
              <a:spcAft>
                <a:spcPts val="600"/>
              </a:spcAft>
              <a:buNone/>
            </a:pPr>
            <a:r>
              <a:rPr lang="en-US" altLang="en-US" sz="2400" dirty="0"/>
              <a:t>Encourage parents to </a:t>
            </a:r>
            <a:r>
              <a:rPr lang="en-US" altLang="en-US" sz="2400" b="1" dirty="0"/>
              <a:t>stay</a:t>
            </a:r>
            <a:r>
              <a:rPr lang="en-US" altLang="en-US" sz="2400" dirty="0"/>
              <a:t> in treatment </a:t>
            </a:r>
          </a:p>
          <a:p>
            <a:pPr lvl="1" eaLnBrk="1" hangingPunct="1">
              <a:lnSpc>
                <a:spcPct val="90000"/>
              </a:lnSpc>
              <a:spcBef>
                <a:spcPts val="600"/>
              </a:spcBef>
              <a:spcAft>
                <a:spcPts val="600"/>
              </a:spcAft>
              <a:buFont typeface="Arial" panose="020B0604020202020204" pitchFamily="34" charset="0"/>
              <a:buChar char="•"/>
            </a:pPr>
            <a:r>
              <a:rPr lang="en-US" altLang="en-US" sz="2400" dirty="0"/>
              <a:t>Respond positively to relapse and sustained recovery</a:t>
            </a:r>
          </a:p>
          <a:p>
            <a:pPr lvl="1" eaLnBrk="1" hangingPunct="1">
              <a:lnSpc>
                <a:spcPct val="90000"/>
              </a:lnSpc>
              <a:spcBef>
                <a:spcPts val="600"/>
              </a:spcBef>
              <a:spcAft>
                <a:spcPts val="600"/>
              </a:spcAft>
              <a:buFont typeface="Arial" panose="020B0604020202020204" pitchFamily="34" charset="0"/>
              <a:buChar char="•"/>
            </a:pPr>
            <a:r>
              <a:rPr lang="en-US" altLang="en-US" sz="2400" dirty="0"/>
              <a:t>Help parents understand dependency court requirements</a:t>
            </a:r>
          </a:p>
          <a:p>
            <a:pPr lvl="1" eaLnBrk="1" hangingPunct="1">
              <a:lnSpc>
                <a:spcPct val="90000"/>
              </a:lnSpc>
              <a:spcBef>
                <a:spcPts val="600"/>
              </a:spcBef>
              <a:spcAft>
                <a:spcPts val="600"/>
              </a:spcAft>
              <a:buFont typeface="Arial" panose="020B0604020202020204" pitchFamily="34" charset="0"/>
              <a:buChar char="•"/>
            </a:pPr>
            <a:r>
              <a:rPr lang="en-US" altLang="en-US" sz="2400" dirty="0"/>
              <a:t>Assure parents that children are safe and in good care</a:t>
            </a:r>
          </a:p>
          <a:p>
            <a:pPr>
              <a:buFont typeface="Arial" panose="020B0604020202020204" pitchFamily="34" charset="0"/>
              <a:buChar char="•"/>
            </a:pPr>
            <a:endParaRPr lang="en-US" dirty="0"/>
          </a:p>
        </p:txBody>
      </p:sp>
      <p:sp>
        <p:nvSpPr>
          <p:cNvPr id="6" name="TextBox 5"/>
          <p:cNvSpPr txBox="1"/>
          <p:nvPr/>
        </p:nvSpPr>
        <p:spPr>
          <a:xfrm>
            <a:off x="10493829" y="6428232"/>
            <a:ext cx="1371600" cy="307777"/>
          </a:xfrm>
          <a:prstGeom prst="rect">
            <a:avLst/>
          </a:prstGeom>
          <a:noFill/>
        </p:spPr>
        <p:txBody>
          <a:bodyPr wrap="square" rtlCol="0">
            <a:spAutoFit/>
          </a:bodyPr>
          <a:lstStyle/>
          <a:p>
            <a:pPr eaLnBrk="0" fontAlgn="base" hangingPunct="0">
              <a:spcBef>
                <a:spcPct val="0"/>
              </a:spcBef>
              <a:spcAft>
                <a:spcPct val="0"/>
              </a:spcAft>
            </a:pPr>
            <a:r>
              <a:rPr lang="en-US" sz="1400">
                <a:solidFill>
                  <a:srgbClr val="000000"/>
                </a:solidFill>
                <a:latin typeface="Arial" panose="020B0604020202020204" pitchFamily="34" charset="0"/>
                <a:cs typeface="Arial" panose="020B0604020202020204" pitchFamily="34" charset="0"/>
              </a:rPr>
              <a:t>(Geiger, 2017)</a:t>
            </a:r>
            <a:endParaRPr lang="en-US"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0232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Engaging Fathers</a:t>
            </a:r>
            <a:endParaRPr lang="en-US" sz="4000" dirty="0"/>
          </a:p>
        </p:txBody>
      </p:sp>
      <p:sp>
        <p:nvSpPr>
          <p:cNvPr id="3" name="Content Placeholder 2"/>
          <p:cNvSpPr>
            <a:spLocks noGrp="1"/>
          </p:cNvSpPr>
          <p:nvPr>
            <p:ph idx="1"/>
          </p:nvPr>
        </p:nvSpPr>
        <p:spPr/>
        <p:txBody>
          <a:bodyPr/>
          <a:lstStyle/>
          <a:p>
            <a:pPr eaLnBrk="1" hangingPunct="1">
              <a:spcBef>
                <a:spcPts val="600"/>
              </a:spcBef>
              <a:spcAft>
                <a:spcPts val="600"/>
              </a:spcAft>
              <a:buFontTx/>
              <a:buNone/>
            </a:pPr>
            <a:r>
              <a:rPr lang="en-US" altLang="en-US" sz="2400" dirty="0"/>
              <a:t>Engage fathers through:</a:t>
            </a:r>
          </a:p>
          <a:p>
            <a:pPr eaLnBrk="1" hangingPunct="1">
              <a:spcBef>
                <a:spcPts val="600"/>
              </a:spcBef>
              <a:spcAft>
                <a:spcPts val="600"/>
              </a:spcAft>
            </a:pPr>
            <a:r>
              <a:rPr lang="en-US" altLang="en-US" sz="2400" dirty="0"/>
              <a:t>Outreach, casework, and permanency planning</a:t>
            </a:r>
          </a:p>
          <a:p>
            <a:pPr eaLnBrk="1" hangingPunct="1">
              <a:spcBef>
                <a:spcPts val="600"/>
              </a:spcBef>
              <a:spcAft>
                <a:spcPts val="600"/>
              </a:spcAft>
            </a:pPr>
            <a:r>
              <a:rPr lang="en-US" altLang="en-US" sz="2400" dirty="0"/>
              <a:t>Helping them get the support or treatment that they need</a:t>
            </a:r>
          </a:p>
          <a:p>
            <a:pPr eaLnBrk="1" hangingPunct="1">
              <a:spcBef>
                <a:spcPts val="600"/>
              </a:spcBef>
              <a:spcAft>
                <a:spcPts val="600"/>
              </a:spcAft>
              <a:buFontTx/>
              <a:buNone/>
            </a:pPr>
            <a:r>
              <a:rPr lang="en-US" altLang="en-US" sz="2400" dirty="0"/>
              <a:t>Messages for dads:</a:t>
            </a:r>
          </a:p>
          <a:p>
            <a:pPr eaLnBrk="1" hangingPunct="1">
              <a:spcBef>
                <a:spcPts val="600"/>
              </a:spcBef>
              <a:spcAft>
                <a:spcPts val="600"/>
              </a:spcAft>
            </a:pPr>
            <a:r>
              <a:rPr lang="en-US" altLang="en-US" sz="2400" dirty="0"/>
              <a:t>Debunk the myth that “the mother deals with the children”</a:t>
            </a:r>
          </a:p>
          <a:p>
            <a:pPr eaLnBrk="1" hangingPunct="1">
              <a:spcBef>
                <a:spcPts val="600"/>
              </a:spcBef>
              <a:spcAft>
                <a:spcPts val="600"/>
              </a:spcAft>
            </a:pPr>
            <a:r>
              <a:rPr lang="en-US" altLang="en-US" sz="2400" dirty="0"/>
              <a:t>Emphasize that the father needs to take responsibility for his recovery </a:t>
            </a:r>
            <a:r>
              <a:rPr lang="en-US" altLang="en-US" sz="2400" i="1" dirty="0"/>
              <a:t>for his children</a:t>
            </a:r>
          </a:p>
          <a:p>
            <a:pPr eaLnBrk="1" hangingPunct="1">
              <a:spcBef>
                <a:spcPts val="600"/>
              </a:spcBef>
              <a:spcAft>
                <a:spcPts val="600"/>
              </a:spcAft>
            </a:pPr>
            <a:r>
              <a:rPr lang="en-US" altLang="en-US" sz="2400" dirty="0"/>
              <a:t>Portray recovery as separate from the child welfare case</a:t>
            </a:r>
          </a:p>
          <a:p>
            <a:pPr eaLnBrk="1" hangingPunct="1">
              <a:spcBef>
                <a:spcPts val="600"/>
              </a:spcBef>
              <a:spcAft>
                <a:spcPts val="600"/>
              </a:spcAft>
            </a:pPr>
            <a:r>
              <a:rPr lang="en-US" altLang="en-US" sz="2400" dirty="0"/>
              <a:t>Regardless of a mother's actions, the father continues to have responsibility for the children</a:t>
            </a:r>
          </a:p>
          <a:p>
            <a:endParaRPr lang="en-US" dirty="0"/>
          </a:p>
        </p:txBody>
      </p:sp>
      <p:sp>
        <p:nvSpPr>
          <p:cNvPr id="4" name="TextBox 3"/>
          <p:cNvSpPr txBox="1"/>
          <p:nvPr/>
        </p:nvSpPr>
        <p:spPr>
          <a:xfrm>
            <a:off x="9968345" y="6428232"/>
            <a:ext cx="222365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(Campbell et al., 2015)</a:t>
            </a:r>
          </a:p>
        </p:txBody>
      </p:sp>
    </p:spTree>
    <p:extLst>
      <p:ext uri="{BB962C8B-B14F-4D97-AF65-F5344CB8AC3E}">
        <p14:creationId xmlns:p14="http://schemas.microsoft.com/office/powerpoint/2010/main" val="3622993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Engaging Fathers</a:t>
            </a:r>
            <a:endParaRPr lang="en-US" sz="4000" dirty="0"/>
          </a:p>
        </p:txBody>
      </p:sp>
      <p:sp>
        <p:nvSpPr>
          <p:cNvPr id="3" name="Content Placeholder 2"/>
          <p:cNvSpPr>
            <a:spLocks noGrp="1"/>
          </p:cNvSpPr>
          <p:nvPr>
            <p:ph idx="1"/>
          </p:nvPr>
        </p:nvSpPr>
        <p:spPr/>
        <p:txBody>
          <a:bodyPr/>
          <a:lstStyle/>
          <a:p>
            <a:pPr eaLnBrk="1" hangingPunct="1">
              <a:spcBef>
                <a:spcPts val="600"/>
              </a:spcBef>
              <a:spcAft>
                <a:spcPts val="600"/>
              </a:spcAft>
            </a:pPr>
            <a:r>
              <a:rPr lang="en-US" altLang="en-US" sz="2400" dirty="0"/>
              <a:t>Each parent needs his or her own recovery approach—and their own support system</a:t>
            </a:r>
          </a:p>
          <a:p>
            <a:pPr eaLnBrk="1" hangingPunct="1">
              <a:spcBef>
                <a:spcPts val="600"/>
              </a:spcBef>
              <a:spcAft>
                <a:spcPts val="600"/>
              </a:spcAft>
            </a:pPr>
            <a:r>
              <a:rPr lang="en-US" altLang="en-US" sz="2400" dirty="0"/>
              <a:t>Fathers should not use mothers as a sole support system</a:t>
            </a:r>
          </a:p>
          <a:p>
            <a:pPr eaLnBrk="1" hangingPunct="1">
              <a:spcBef>
                <a:spcPts val="600"/>
              </a:spcBef>
              <a:spcAft>
                <a:spcPts val="600"/>
              </a:spcAft>
            </a:pPr>
            <a:r>
              <a:rPr lang="en-US" altLang="en-US" sz="2400" dirty="0"/>
              <a:t>Fathers-only groups and activities provide social support networks</a:t>
            </a:r>
          </a:p>
          <a:p>
            <a:pPr eaLnBrk="1" hangingPunct="1">
              <a:spcBef>
                <a:spcPts val="600"/>
              </a:spcBef>
              <a:spcAft>
                <a:spcPts val="600"/>
              </a:spcAft>
            </a:pPr>
            <a:r>
              <a:rPr lang="en-US" altLang="en-US" sz="2400" dirty="0"/>
              <a:t>Fathers need access to substance use disorder treatment professionals, regardless of their circumstances</a:t>
            </a:r>
          </a:p>
          <a:p>
            <a:pPr eaLnBrk="1" hangingPunct="1">
              <a:spcBef>
                <a:spcPts val="600"/>
              </a:spcBef>
              <a:spcAft>
                <a:spcPts val="600"/>
              </a:spcAft>
            </a:pPr>
            <a:r>
              <a:rPr lang="en-US" altLang="en-US" sz="2400" dirty="0"/>
              <a:t>Outreach strategies: home or community visits</a:t>
            </a:r>
          </a:p>
          <a:p>
            <a:endParaRPr lang="en-US" dirty="0"/>
          </a:p>
        </p:txBody>
      </p:sp>
      <p:sp>
        <p:nvSpPr>
          <p:cNvPr id="4" name="TextBox 3"/>
          <p:cNvSpPr txBox="1"/>
          <p:nvPr/>
        </p:nvSpPr>
        <p:spPr>
          <a:xfrm>
            <a:off x="9968345" y="6428232"/>
            <a:ext cx="222365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(Campbell et al., 2015)</a:t>
            </a:r>
          </a:p>
        </p:txBody>
      </p:sp>
    </p:spTree>
    <p:extLst>
      <p:ext uri="{BB962C8B-B14F-4D97-AF65-F5344CB8AC3E}">
        <p14:creationId xmlns:p14="http://schemas.microsoft.com/office/powerpoint/2010/main" val="1408608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Title 1"/>
          <p:cNvSpPr>
            <a:spLocks noGrp="1"/>
          </p:cNvSpPr>
          <p:nvPr>
            <p:ph type="title"/>
          </p:nvPr>
        </p:nvSpPr>
        <p:spPr/>
        <p:txBody>
          <a:bodyPr/>
          <a:lstStyle/>
          <a:p>
            <a:r>
              <a:rPr lang="en-US" altLang="en-US"/>
              <a:t>Engaging Parents in Treatment:</a:t>
            </a:r>
            <a:br>
              <a:rPr lang="en-US" altLang="en-US"/>
            </a:br>
            <a:r>
              <a:rPr lang="en-US" altLang="en-US"/>
              <a:t>A Continuous Process</a:t>
            </a:r>
            <a:endParaRPr lang="en-US" altLang="en-US" dirty="0"/>
          </a:p>
        </p:txBody>
      </p:sp>
      <p:sp>
        <p:nvSpPr>
          <p:cNvPr id="343043" name="Content Placeholder 2"/>
          <p:cNvSpPr>
            <a:spLocks noGrp="1"/>
          </p:cNvSpPr>
          <p:nvPr>
            <p:ph idx="1"/>
          </p:nvPr>
        </p:nvSpPr>
        <p:spPr/>
        <p:txBody>
          <a:bodyPr/>
          <a:lstStyle/>
          <a:p>
            <a:pPr marL="0" indent="0">
              <a:buNone/>
            </a:pPr>
            <a:r>
              <a:rPr lang="en-US" altLang="en-US" b="1"/>
              <a:t>Child welfare workers</a:t>
            </a:r>
            <a:r>
              <a:rPr lang="en-US" altLang="en-US"/>
              <a:t>:</a:t>
            </a:r>
          </a:p>
          <a:p>
            <a:r>
              <a:rPr lang="en-US" altLang="en-US"/>
              <a:t>Screen parents for potential substance use or mental health disorders</a:t>
            </a:r>
          </a:p>
          <a:p>
            <a:r>
              <a:rPr lang="en-US" altLang="en-US"/>
              <a:t>Motivate parents to engage in and remain in treatment</a:t>
            </a:r>
          </a:p>
          <a:p>
            <a:r>
              <a:rPr lang="en-US" altLang="en-US"/>
              <a:t>Help parents to sustain recovery</a:t>
            </a:r>
          </a:p>
          <a:p>
            <a:r>
              <a:rPr lang="en-US" altLang="en-US"/>
              <a:t>Do not wait for substance use treatment or mental health disorder treatment to begin before other interventions occur</a:t>
            </a:r>
            <a:endParaRPr lang="en-US" altLang="en-US" dirty="0"/>
          </a:p>
        </p:txBody>
      </p:sp>
      <p:sp>
        <p:nvSpPr>
          <p:cNvPr id="2" name="TextBox 1"/>
          <p:cNvSpPr txBox="1"/>
          <p:nvPr/>
        </p:nvSpPr>
        <p:spPr>
          <a:xfrm>
            <a:off x="10261600" y="6431280"/>
            <a:ext cx="20320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(Wells et al., 2015)</a:t>
            </a:r>
          </a:p>
        </p:txBody>
      </p:sp>
    </p:spTree>
    <p:extLst>
      <p:ext uri="{BB962C8B-B14F-4D97-AF65-F5344CB8AC3E}">
        <p14:creationId xmlns:p14="http://schemas.microsoft.com/office/powerpoint/2010/main" val="2237890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8962" y="1437959"/>
            <a:ext cx="5283995" cy="4493538"/>
          </a:xfrm>
          <a:prstGeom prst="rect">
            <a:avLst/>
          </a:prstGeom>
          <a:solidFill>
            <a:schemeClr val="bg1">
              <a:alpha val="75000"/>
            </a:schemeClr>
          </a:solidFill>
        </p:spPr>
        <p:txBody>
          <a:bodyPr wrap="square">
            <a:spAutoFit/>
          </a:bodyPr>
          <a:lstStyle/>
          <a:p>
            <a:pPr>
              <a:defRPr/>
            </a:pPr>
            <a:endParaRPr lang="en-US" dirty="0">
              <a:solidFill>
                <a:prstClr val="black">
                  <a:lumMod val="65000"/>
                  <a:lumOff val="35000"/>
                </a:prstClr>
              </a:solidFill>
              <a:latin typeface="Arial" panose="020B0604020202020204" pitchFamily="34" charset="0"/>
              <a:cs typeface="Arial" panose="020B0604020202020204" pitchFamily="34" charset="0"/>
            </a:endParaRPr>
          </a:p>
          <a:p>
            <a:pPr>
              <a:spcBef>
                <a:spcPts val="600"/>
              </a:spcBef>
              <a:spcAft>
                <a:spcPts val="600"/>
              </a:spcAft>
              <a:defRPr/>
            </a:pPr>
            <a:endParaRPr lang="en-US" sz="2400" dirty="0">
              <a:solidFill>
                <a:prstClr val="black"/>
              </a:solidFill>
              <a:latin typeface="Arial" panose="020B0604020202020204" pitchFamily="34" charset="0"/>
              <a:cs typeface="Arial" panose="020B0604020202020204" pitchFamily="34" charset="0"/>
            </a:endParaRPr>
          </a:p>
          <a:p>
            <a:pPr marL="192876" indent="-192876">
              <a:spcBef>
                <a:spcPts val="600"/>
              </a:spcBef>
              <a:spcAft>
                <a:spcPts val="600"/>
              </a:spcAft>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“Tough love” in the hopes that they will hit rock bottom and want to change their life</a:t>
            </a:r>
          </a:p>
          <a:p>
            <a:pPr marL="192876" indent="-192876">
              <a:spcBef>
                <a:spcPts val="600"/>
              </a:spcBef>
              <a:spcAft>
                <a:spcPts val="600"/>
              </a:spcAft>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Collective knowledge in the community is to “cut them off, kick them out, or stop talking to them” </a:t>
            </a:r>
          </a:p>
          <a:p>
            <a:pPr marL="192876" indent="-192876">
              <a:spcBef>
                <a:spcPts val="600"/>
              </a:spcBef>
              <a:spcAft>
                <a:spcPts val="600"/>
              </a:spcAft>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Addiction is a disease of isolation</a:t>
            </a:r>
          </a:p>
          <a:p>
            <a:pPr>
              <a:defRPr/>
            </a:pPr>
            <a:endParaRPr lang="en-US" dirty="0">
              <a:solidFill>
                <a:srgbClr val="5AA2AE">
                  <a:lumMod val="50000"/>
                </a:srgbClr>
              </a:solidFill>
              <a:latin typeface="Arial" panose="020B0604020202020204" pitchFamily="34" charset="0"/>
              <a:cs typeface="Arial" panose="020B0604020202020204" pitchFamily="34" charset="0"/>
            </a:endParaRPr>
          </a:p>
          <a:p>
            <a:pPr>
              <a:defRPr/>
            </a:pPr>
            <a:endParaRPr lang="en-US" dirty="0">
              <a:solidFill>
                <a:srgbClr val="5AA2AE">
                  <a:lumMod val="50000"/>
                </a:srgbClr>
              </a:solidFill>
              <a:latin typeface="Arial" panose="020B0604020202020204" pitchFamily="34" charset="0"/>
              <a:cs typeface="Arial" panose="020B0604020202020204" pitchFamily="34" charset="0"/>
            </a:endParaRPr>
          </a:p>
        </p:txBody>
      </p:sp>
      <p:sp>
        <p:nvSpPr>
          <p:cNvPr id="4" name="TextBox 3"/>
          <p:cNvSpPr txBox="1"/>
          <p:nvPr/>
        </p:nvSpPr>
        <p:spPr>
          <a:xfrm>
            <a:off x="1426527" y="1700531"/>
            <a:ext cx="4476429" cy="461665"/>
          </a:xfrm>
          <a:prstGeom prst="rect">
            <a:avLst/>
          </a:prstGeom>
          <a:noFill/>
        </p:spPr>
        <p:txBody>
          <a:bodyPr wrap="square">
            <a:spAutoFit/>
          </a:bodyPr>
          <a:lstStyle/>
          <a:p>
            <a:pPr>
              <a:defRPr/>
            </a:pPr>
            <a:r>
              <a:rPr lang="en-US" sz="2400" b="1" dirty="0">
                <a:solidFill>
                  <a:prstClr val="black"/>
                </a:solidFill>
                <a:latin typeface="Arial" panose="020B0604020202020204" pitchFamily="34" charset="0"/>
                <a:cs typeface="Arial" panose="020B0604020202020204" pitchFamily="34" charset="0"/>
              </a:rPr>
              <a:t>Rethinking “Rock Bottom”</a:t>
            </a:r>
          </a:p>
        </p:txBody>
      </p:sp>
      <p:sp>
        <p:nvSpPr>
          <p:cNvPr id="7" name="Chevron 6">
            <a:extLst>
              <a:ext uri="{C183D7F6-B498-43B3-948B-1728B52AA6E4}">
                <adec:decorative xmlns:adec="http://schemas.microsoft.com/office/drawing/2017/decorative" xmlns="" val="1"/>
              </a:ext>
            </a:extLst>
          </p:cNvPr>
          <p:cNvSpPr/>
          <p:nvPr/>
        </p:nvSpPr>
        <p:spPr>
          <a:xfrm rot="5400000">
            <a:off x="819784" y="1624033"/>
            <a:ext cx="555625" cy="520700"/>
          </a:xfrm>
          <a:prstGeom prst="chevron">
            <a:avLst/>
          </a:prstGeom>
          <a:solidFill>
            <a:schemeClr val="accent2">
              <a:lumMod val="5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1013" dirty="0">
              <a:solidFill>
                <a:srgbClr val="2E2B21"/>
              </a:solidFill>
            </a:endParaRPr>
          </a:p>
        </p:txBody>
      </p:sp>
      <p:sp>
        <p:nvSpPr>
          <p:cNvPr id="143366" name="TextBox 9"/>
          <p:cNvSpPr txBox="1">
            <a:spLocks noChangeArrowheads="1"/>
          </p:cNvSpPr>
          <p:nvPr/>
        </p:nvSpPr>
        <p:spPr bwMode="auto">
          <a:xfrm>
            <a:off x="6121241" y="1606868"/>
            <a:ext cx="5925616" cy="4508927"/>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2088" indent="-192088">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buFont typeface="Arial" panose="020B0604020202020204" pitchFamily="34" charset="0"/>
              <a:buChar char="•"/>
            </a:pPr>
            <a:endParaRPr lang="en-US" altLang="en-US" sz="1800" dirty="0">
              <a:solidFill>
                <a:srgbClr val="2B5259"/>
              </a:solidFill>
              <a:latin typeface="Arial" panose="020B0604020202020204" pitchFamily="34" charset="0"/>
              <a:cs typeface="Arial" panose="020B0604020202020204" pitchFamily="34" charset="0"/>
            </a:endParaRPr>
          </a:p>
          <a:p>
            <a:pPr marL="0" indent="0" fontAlgn="base">
              <a:spcBef>
                <a:spcPct val="0"/>
              </a:spcBef>
              <a:spcAft>
                <a:spcPct val="0"/>
              </a:spcAft>
            </a:pPr>
            <a:endParaRPr lang="en-US" altLang="en-US" sz="1800" dirty="0">
              <a:solidFill>
                <a:srgbClr val="000000"/>
              </a:solidFill>
              <a:latin typeface="Arial" panose="020B0604020202020204" pitchFamily="34" charset="0"/>
              <a:cs typeface="Arial" panose="020B0604020202020204" pitchFamily="34" charset="0"/>
            </a:endParaRPr>
          </a:p>
          <a:p>
            <a:pPr fontAlgn="base">
              <a:spcBef>
                <a:spcPts val="600"/>
              </a:spcBef>
              <a:spcAft>
                <a:spcPts val="600"/>
              </a:spcAft>
              <a:buFont typeface="Arial" panose="020B0604020202020204" pitchFamily="34" charset="0"/>
              <a:buChar char="•"/>
            </a:pPr>
            <a:r>
              <a:rPr lang="en-US" altLang="en-US" dirty="0">
                <a:solidFill>
                  <a:srgbClr val="000000"/>
                </a:solidFill>
                <a:latin typeface="Arial" panose="020B0604020202020204" pitchFamily="34" charset="0"/>
                <a:cs typeface="Arial" panose="020B0604020202020204" pitchFamily="34" charset="0"/>
              </a:rPr>
              <a:t>Getting off on an earlier floor</a:t>
            </a:r>
          </a:p>
          <a:p>
            <a:pPr fontAlgn="base">
              <a:spcBef>
                <a:spcPts val="600"/>
              </a:spcBef>
              <a:spcAft>
                <a:spcPts val="600"/>
              </a:spcAft>
              <a:buFont typeface="Arial" panose="020B0604020202020204" pitchFamily="34" charset="0"/>
              <a:buChar char="•"/>
            </a:pPr>
            <a:r>
              <a:rPr lang="en-US" altLang="en-US" dirty="0">
                <a:solidFill>
                  <a:srgbClr val="000000"/>
                </a:solidFill>
                <a:latin typeface="Arial" panose="020B0604020202020204" pitchFamily="34" charset="0"/>
                <a:cs typeface="Arial" panose="020B0604020202020204" pitchFamily="34" charset="0"/>
              </a:rPr>
              <a:t>Realistic expectations and understanding of both the neurochemical effects on people with substance use disorders and the difficulties and challenges of early recovery</a:t>
            </a:r>
          </a:p>
          <a:p>
            <a:pPr fontAlgn="base">
              <a:spcBef>
                <a:spcPts val="600"/>
              </a:spcBef>
              <a:spcAft>
                <a:spcPts val="600"/>
              </a:spcAft>
              <a:buFont typeface="Arial" panose="020B0604020202020204" pitchFamily="34" charset="0"/>
              <a:buChar char="•"/>
            </a:pPr>
            <a:r>
              <a:rPr lang="en-US" altLang="en-US" dirty="0">
                <a:solidFill>
                  <a:srgbClr val="000000"/>
                </a:solidFill>
                <a:latin typeface="Arial" panose="020B0604020202020204" pitchFamily="34" charset="0"/>
                <a:cs typeface="Arial" panose="020B0604020202020204" pitchFamily="34" charset="0"/>
              </a:rPr>
              <a:t>Readiness </a:t>
            </a:r>
          </a:p>
          <a:p>
            <a:pPr fontAlgn="base">
              <a:spcBef>
                <a:spcPts val="600"/>
              </a:spcBef>
              <a:spcAft>
                <a:spcPts val="600"/>
              </a:spcAft>
              <a:buFont typeface="Arial" panose="020B0604020202020204" pitchFamily="34" charset="0"/>
              <a:buChar char="•"/>
            </a:pPr>
            <a:r>
              <a:rPr lang="en-US" altLang="en-US" dirty="0">
                <a:solidFill>
                  <a:srgbClr val="000000"/>
                </a:solidFill>
                <a:latin typeface="Arial" panose="020B0604020202020204" pitchFamily="34" charset="0"/>
                <a:cs typeface="Arial" panose="020B0604020202020204" pitchFamily="34" charset="0"/>
              </a:rPr>
              <a:t>Recovery occurring in the context of relationships</a:t>
            </a:r>
          </a:p>
        </p:txBody>
      </p:sp>
      <p:sp>
        <p:nvSpPr>
          <p:cNvPr id="6" name="TextBox 5"/>
          <p:cNvSpPr txBox="1"/>
          <p:nvPr/>
        </p:nvSpPr>
        <p:spPr>
          <a:xfrm>
            <a:off x="7179269" y="1700531"/>
            <a:ext cx="3571875" cy="461665"/>
          </a:xfrm>
          <a:prstGeom prst="rect">
            <a:avLst/>
          </a:prstGeom>
          <a:noFill/>
        </p:spPr>
        <p:txBody>
          <a:bodyPr wrap="square">
            <a:spAutoFit/>
          </a:bodyPr>
          <a:lstStyle/>
          <a:p>
            <a:pPr>
              <a:defRPr/>
            </a:pPr>
            <a:r>
              <a:rPr lang="en-US" sz="2400" b="1" dirty="0">
                <a:solidFill>
                  <a:prstClr val="black"/>
                </a:solidFill>
                <a:latin typeface="Arial" panose="020B0604020202020204" pitchFamily="34" charset="0"/>
                <a:cs typeface="Arial" panose="020B0604020202020204" pitchFamily="34" charset="0"/>
              </a:rPr>
              <a:t>“Raising the bottom”</a:t>
            </a:r>
          </a:p>
        </p:txBody>
      </p:sp>
      <p:sp>
        <p:nvSpPr>
          <p:cNvPr id="8" name="Chevron 7">
            <a:extLst>
              <a:ext uri="{C183D7F6-B498-43B3-948B-1728B52AA6E4}">
                <adec:decorative xmlns:adec="http://schemas.microsoft.com/office/drawing/2017/decorative" xmlns="" val="1"/>
              </a:ext>
            </a:extLst>
          </p:cNvPr>
          <p:cNvSpPr/>
          <p:nvPr/>
        </p:nvSpPr>
        <p:spPr>
          <a:xfrm rot="16200000">
            <a:off x="6541682" y="1634530"/>
            <a:ext cx="555625" cy="488950"/>
          </a:xfrm>
          <a:prstGeom prst="chevron">
            <a:avLst/>
          </a:prstGeom>
          <a:solidFill>
            <a:schemeClr val="accent2">
              <a:lumMod val="5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sz="1013" dirty="0">
              <a:solidFill>
                <a:srgbClr val="2E2B21"/>
              </a:solidFill>
            </a:endParaRPr>
          </a:p>
        </p:txBody>
      </p:sp>
      <p:sp>
        <p:nvSpPr>
          <p:cNvPr id="13" name="Title 5"/>
          <p:cNvSpPr txBox="1">
            <a:spLocks/>
          </p:cNvSpPr>
          <p:nvPr/>
        </p:nvSpPr>
        <p:spPr>
          <a:xfrm>
            <a:off x="0" y="1"/>
            <a:ext cx="12192000" cy="1117599"/>
          </a:xfrm>
          <a:prstGeom prst="rect">
            <a:avLst/>
          </a:prstGeom>
          <a:solidFill>
            <a:srgbClr val="0F4162"/>
          </a:solidFill>
          <a:ln w="12700" cap="flat" cmpd="sng" algn="ctr">
            <a:solidFill>
              <a:srgbClr val="0F41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1230875">
              <a:defRPr/>
            </a:pPr>
            <a:r>
              <a:rPr lang="en-US" sz="4000" dirty="0">
                <a:solidFill>
                  <a:srgbClr val="FFFFFF"/>
                </a:solidFill>
                <a:cs typeface="Arial" panose="020B0604020202020204" pitchFamily="34" charset="0"/>
              </a:rPr>
              <a:t>Rethinking Treatment Readiness</a:t>
            </a:r>
          </a:p>
        </p:txBody>
      </p:sp>
      <p:sp>
        <p:nvSpPr>
          <p:cNvPr id="2" name="TextBox 1"/>
          <p:cNvSpPr txBox="1"/>
          <p:nvPr/>
        </p:nvSpPr>
        <p:spPr>
          <a:xfrm>
            <a:off x="9723120" y="6428232"/>
            <a:ext cx="246888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(Rivera &amp; Sullivan, 2015)</a:t>
            </a:r>
          </a:p>
        </p:txBody>
      </p:sp>
      <p:sp>
        <p:nvSpPr>
          <p:cNvPr id="10" name="Title 9"/>
          <p:cNvSpPr>
            <a:spLocks noGrp="1"/>
          </p:cNvSpPr>
          <p:nvPr>
            <p:ph type="title"/>
          </p:nvPr>
        </p:nvSpPr>
        <p:spPr/>
        <p:txBody>
          <a:bodyPr/>
          <a:lstStyle/>
          <a:p>
            <a:r>
              <a:rPr lang="en-US">
                <a:solidFill>
                  <a:srgbClr val="FFFFFF"/>
                </a:solidFill>
              </a:rPr>
              <a:t>Rethinking Treatment Readiness</a:t>
            </a:r>
            <a:endParaRPr lang="en-US"/>
          </a:p>
        </p:txBody>
      </p:sp>
    </p:spTree>
    <p:extLst>
      <p:ext uri="{BB962C8B-B14F-4D97-AF65-F5344CB8AC3E}">
        <p14:creationId xmlns:p14="http://schemas.microsoft.com/office/powerpoint/2010/main" val="362652532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5" name="Picture 2">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06438"/>
            <a:ext cx="4505325" cy="615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6" name="Title 1"/>
          <p:cNvSpPr txBox="1">
            <a:spLocks/>
          </p:cNvSpPr>
          <p:nvPr/>
        </p:nvSpPr>
        <p:spPr bwMode="auto">
          <a:xfrm>
            <a:off x="5244147" y="1647590"/>
            <a:ext cx="5030470" cy="426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1313">
              <a:defRPr sz="2400">
                <a:solidFill>
                  <a:schemeClr val="tx1"/>
                </a:solidFill>
                <a:latin typeface="Times New Roman" panose="02020603050405020304" pitchFamily="18" charset="0"/>
              </a:defRPr>
            </a:lvl1pPr>
            <a:lvl2pPr marL="742950" indent="-285750" defTabSz="341313">
              <a:defRPr sz="2400">
                <a:solidFill>
                  <a:schemeClr val="tx1"/>
                </a:solidFill>
                <a:latin typeface="Times New Roman" panose="02020603050405020304" pitchFamily="18" charset="0"/>
              </a:defRPr>
            </a:lvl2pPr>
            <a:lvl3pPr marL="1143000" indent="-228600" defTabSz="341313">
              <a:defRPr sz="2400">
                <a:solidFill>
                  <a:schemeClr val="tx1"/>
                </a:solidFill>
                <a:latin typeface="Times New Roman" panose="02020603050405020304" pitchFamily="18" charset="0"/>
              </a:defRPr>
            </a:lvl3pPr>
            <a:lvl4pPr marL="1600200" indent="-228600" defTabSz="341313">
              <a:defRPr sz="2400">
                <a:solidFill>
                  <a:schemeClr val="tx1"/>
                </a:solidFill>
                <a:latin typeface="Times New Roman" panose="02020603050405020304" pitchFamily="18" charset="0"/>
              </a:defRPr>
            </a:lvl4pPr>
            <a:lvl5pPr marL="2057400" indent="-228600" defTabSz="341313">
              <a:defRPr sz="2400">
                <a:solidFill>
                  <a:schemeClr val="tx1"/>
                </a:solidFill>
                <a:latin typeface="Times New Roman" panose="02020603050405020304" pitchFamily="18" charset="0"/>
              </a:defRPr>
            </a:lvl5pPr>
            <a:lvl6pPr marL="2514600" indent="-228600" defTabSz="3413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3413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3413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341313" eaLnBrk="0" fontAlgn="base" hangingPunct="0">
              <a:spcBef>
                <a:spcPct val="0"/>
              </a:spcBef>
              <a:spcAft>
                <a:spcPct val="0"/>
              </a:spcAft>
              <a:defRPr sz="2400">
                <a:solidFill>
                  <a:schemeClr val="tx1"/>
                </a:solidFill>
                <a:latin typeface="Times New Roman" panose="02020603050405020304" pitchFamily="18" charset="0"/>
              </a:defRPr>
            </a:lvl9pPr>
          </a:lstStyle>
          <a:p>
            <a:pPr algn="r" fontAlgn="base">
              <a:spcBef>
                <a:spcPts val="600"/>
              </a:spcBef>
              <a:spcAft>
                <a:spcPts val="600"/>
              </a:spcAft>
            </a:pPr>
            <a:r>
              <a:rPr lang="en-US" altLang="en-US" dirty="0">
                <a:solidFill>
                  <a:srgbClr val="000000"/>
                </a:solidFill>
                <a:latin typeface="+mj-lt"/>
              </a:rPr>
              <a:t>“</a:t>
            </a:r>
            <a:r>
              <a:rPr lang="en-US" altLang="en-US" dirty="0">
                <a:solidFill>
                  <a:srgbClr val="000000"/>
                </a:solidFill>
                <a:latin typeface="+mj-lt"/>
                <a:cs typeface="Arial" panose="020B0604020202020204" pitchFamily="34" charset="0"/>
              </a:rPr>
              <a:t>Here’s a referral; let me know when you get into treatment.”</a:t>
            </a:r>
          </a:p>
          <a:p>
            <a:pPr algn="r" fontAlgn="base">
              <a:spcBef>
                <a:spcPts val="600"/>
              </a:spcBef>
              <a:spcAft>
                <a:spcPts val="600"/>
              </a:spcAft>
            </a:pPr>
            <a:endParaRPr lang="en-US" altLang="en-US" i="1" dirty="0">
              <a:solidFill>
                <a:srgbClr val="000000"/>
              </a:solidFill>
              <a:latin typeface="+mj-lt"/>
              <a:cs typeface="Arial" panose="020B0604020202020204" pitchFamily="34" charset="0"/>
            </a:endParaRPr>
          </a:p>
          <a:p>
            <a:pPr algn="r" fontAlgn="base">
              <a:spcBef>
                <a:spcPts val="600"/>
              </a:spcBef>
              <a:spcAft>
                <a:spcPts val="600"/>
              </a:spcAft>
            </a:pPr>
            <a:r>
              <a:rPr lang="en-US" altLang="en-US" dirty="0">
                <a:solidFill>
                  <a:srgbClr val="000000"/>
                </a:solidFill>
                <a:latin typeface="+mj-lt"/>
                <a:cs typeface="Arial" panose="020B0604020202020204" pitchFamily="34" charset="0"/>
              </a:rPr>
              <a:t>“They’ll get into treatment if they really want it.” </a:t>
            </a:r>
          </a:p>
          <a:p>
            <a:pPr algn="r" fontAlgn="base">
              <a:spcBef>
                <a:spcPts val="600"/>
              </a:spcBef>
              <a:spcAft>
                <a:spcPts val="600"/>
              </a:spcAft>
            </a:pPr>
            <a:endParaRPr lang="en-US" altLang="en-US" i="1" dirty="0">
              <a:solidFill>
                <a:srgbClr val="000000"/>
              </a:solidFill>
              <a:latin typeface="+mj-lt"/>
              <a:cs typeface="Arial" panose="020B0604020202020204" pitchFamily="34" charset="0"/>
            </a:endParaRPr>
          </a:p>
          <a:p>
            <a:pPr algn="r" fontAlgn="base">
              <a:spcBef>
                <a:spcPts val="600"/>
              </a:spcBef>
              <a:spcAft>
                <a:spcPts val="600"/>
              </a:spcAft>
            </a:pPr>
            <a:r>
              <a:rPr lang="en-US" altLang="en-US" dirty="0">
                <a:solidFill>
                  <a:srgbClr val="000000"/>
                </a:solidFill>
                <a:latin typeface="+mj-lt"/>
                <a:cs typeface="Arial" panose="020B0604020202020204" pitchFamily="34" charset="0"/>
              </a:rPr>
              <a:t>“Don’t work harder than the client.”</a:t>
            </a:r>
          </a:p>
          <a:p>
            <a:pPr algn="r" fontAlgn="base">
              <a:spcBef>
                <a:spcPts val="600"/>
              </a:spcBef>
              <a:spcAft>
                <a:spcPts val="600"/>
              </a:spcAft>
            </a:pPr>
            <a:endParaRPr lang="en-US" altLang="en-US" i="1" dirty="0">
              <a:solidFill>
                <a:srgbClr val="000000"/>
              </a:solidFill>
              <a:latin typeface="+mj-lt"/>
              <a:cs typeface="Arial" panose="020B0604020202020204" pitchFamily="34" charset="0"/>
            </a:endParaRPr>
          </a:p>
          <a:p>
            <a:pPr algn="r" fontAlgn="base">
              <a:spcBef>
                <a:spcPts val="600"/>
              </a:spcBef>
              <a:spcAft>
                <a:spcPts val="600"/>
              </a:spcAft>
            </a:pPr>
            <a:r>
              <a:rPr lang="en-US" altLang="en-US" dirty="0">
                <a:solidFill>
                  <a:srgbClr val="000000"/>
                </a:solidFill>
                <a:latin typeface="+mj-lt"/>
                <a:cs typeface="Arial" panose="020B0604020202020204" pitchFamily="34" charset="0"/>
              </a:rPr>
              <a:t>“Call me Tuesday</a:t>
            </a:r>
            <a:r>
              <a:rPr lang="en-US" altLang="en-US" dirty="0">
                <a:solidFill>
                  <a:srgbClr val="3D3D3D"/>
                </a:solidFill>
                <a:latin typeface="+mj-lt"/>
                <a:cs typeface="Arial" panose="020B0604020202020204" pitchFamily="34" charset="0"/>
              </a:rPr>
              <a:t>”</a:t>
            </a:r>
          </a:p>
          <a:p>
            <a:pPr algn="r" fontAlgn="base">
              <a:spcBef>
                <a:spcPts val="600"/>
              </a:spcBef>
              <a:spcAft>
                <a:spcPts val="600"/>
              </a:spcAft>
            </a:pPr>
            <a:endParaRPr lang="en-US" altLang="en-US" i="1" dirty="0">
              <a:solidFill>
                <a:srgbClr val="3D3D3D"/>
              </a:solidFill>
              <a:latin typeface="+mj-lt"/>
              <a:cs typeface="Arial" panose="020B0604020202020204" pitchFamily="34" charset="0"/>
            </a:endParaRPr>
          </a:p>
        </p:txBody>
      </p:sp>
      <p:sp>
        <p:nvSpPr>
          <p:cNvPr id="6" name="Title 5"/>
          <p:cNvSpPr txBox="1">
            <a:spLocks/>
          </p:cNvSpPr>
          <p:nvPr/>
        </p:nvSpPr>
        <p:spPr>
          <a:xfrm>
            <a:off x="0" y="-2"/>
            <a:ext cx="12192000" cy="1335024"/>
          </a:xfrm>
          <a:prstGeom prst="rect">
            <a:avLst/>
          </a:prstGeom>
          <a:solidFill>
            <a:srgbClr val="0F4162"/>
          </a:solidFill>
          <a:ln w="12700" cap="flat" cmpd="sng" algn="ctr">
            <a:solidFill>
              <a:srgbClr val="0F41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1230875">
              <a:defRPr/>
            </a:pPr>
            <a:r>
              <a:rPr lang="en-US" sz="4000" dirty="0">
                <a:solidFill>
                  <a:srgbClr val="FFFFFF"/>
                </a:solidFill>
                <a:latin typeface="Arial" panose="020B0604020202020204" pitchFamily="34" charset="0"/>
                <a:cs typeface="Arial" panose="020B0604020202020204" pitchFamily="34" charset="0"/>
              </a:rPr>
              <a:t>Missed Opportunities </a:t>
            </a:r>
          </a:p>
        </p:txBody>
      </p:sp>
    </p:spTree>
    <p:extLst>
      <p:ext uri="{BB962C8B-B14F-4D97-AF65-F5344CB8AC3E}">
        <p14:creationId xmlns:p14="http://schemas.microsoft.com/office/powerpoint/2010/main" val="143501354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318977" y="3118181"/>
            <a:ext cx="9338163" cy="2031325"/>
          </a:xfrm>
          <a:prstGeom prst="rect">
            <a:avLst/>
          </a:prstGeom>
          <a:noFill/>
        </p:spPr>
        <p:txBody>
          <a:bodyPr wrap="square" rtlCol="0">
            <a:spAutoFit/>
          </a:bodyPr>
          <a:lstStyle/>
          <a:p>
            <a:endParaRPr lang="en-US" sz="7200" dirty="0">
              <a:solidFill>
                <a:prstClr val="white"/>
              </a:solidFill>
            </a:endParaRPr>
          </a:p>
          <a:p>
            <a:r>
              <a:rPr lang="en-US" altLang="en-US" sz="5400" dirty="0">
                <a:solidFill>
                  <a:prstClr val="white"/>
                </a:solidFill>
              </a:rPr>
              <a:t>Referral to Treatment</a:t>
            </a:r>
            <a:endParaRPr lang="en-US" sz="5400" b="1" dirty="0">
              <a:solidFill>
                <a:prstClr val="white"/>
              </a:solidFill>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632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Screening</a:t>
            </a:r>
            <a:r>
              <a:rPr lang="en-US" altLang="en-US" sz="4000"/>
              <a:t>: The </a:t>
            </a:r>
            <a:r>
              <a:rPr lang="en-US" altLang="en-US" sz="4000" dirty="0"/>
              <a:t>Role of Child Welfare Workers </a:t>
            </a:r>
            <a:endParaRPr lang="en-US" sz="4000" dirty="0"/>
          </a:p>
        </p:txBody>
      </p:sp>
      <p:sp>
        <p:nvSpPr>
          <p:cNvPr id="3" name="Content Placeholder 2"/>
          <p:cNvSpPr>
            <a:spLocks noGrp="1"/>
          </p:cNvSpPr>
          <p:nvPr>
            <p:ph idx="1"/>
          </p:nvPr>
        </p:nvSpPr>
        <p:spPr/>
        <p:txBody>
          <a:bodyPr/>
          <a:lstStyle/>
          <a:p>
            <a:pPr eaLnBrk="1" hangingPunct="1">
              <a:spcBef>
                <a:spcPts val="600"/>
              </a:spcBef>
              <a:spcAft>
                <a:spcPts val="600"/>
              </a:spcAft>
              <a:buFontTx/>
              <a:buNone/>
            </a:pPr>
            <a:r>
              <a:rPr lang="en-US" altLang="en-US" b="1" dirty="0"/>
              <a:t>Screening for substance use issues</a:t>
            </a:r>
          </a:p>
          <a:p>
            <a:pPr eaLnBrk="1" hangingPunct="1">
              <a:buFont typeface="Arial" panose="020B0604020202020204" pitchFamily="34" charset="0"/>
              <a:buChar char="•"/>
            </a:pPr>
            <a:r>
              <a:rPr lang="en-US" altLang="en-US" dirty="0"/>
              <a:t>Overt signs and symptoms may be observed </a:t>
            </a:r>
          </a:p>
          <a:p>
            <a:pPr eaLnBrk="1" hangingPunct="1">
              <a:buFont typeface="Arial" panose="020B0604020202020204" pitchFamily="34" charset="0"/>
              <a:buChar char="•"/>
            </a:pPr>
            <a:r>
              <a:rPr lang="en-US" altLang="en-US" dirty="0"/>
              <a:t>A screening tool may be used with specific questions</a:t>
            </a:r>
          </a:p>
          <a:p>
            <a:pPr eaLnBrk="1" hangingPunct="1">
              <a:buFont typeface="Arial" panose="020B0604020202020204" pitchFamily="34" charset="0"/>
              <a:buChar char="•"/>
            </a:pPr>
            <a:r>
              <a:rPr lang="en-US" altLang="en-US" dirty="0"/>
              <a:t>A drug test may indicate recent substance use</a:t>
            </a:r>
          </a:p>
          <a:p>
            <a:pPr eaLnBrk="1" hangingPunct="1">
              <a:buFont typeface="Arial" panose="020B0604020202020204" pitchFamily="34" charset="0"/>
              <a:buChar char="•"/>
            </a:pPr>
            <a:r>
              <a:rPr lang="en-US" altLang="en-US" dirty="0"/>
              <a:t>Child welfare does a </a:t>
            </a:r>
            <a:r>
              <a:rPr lang="en-US" altLang="en-US" i="1" dirty="0"/>
              <a:t>child safety assessment</a:t>
            </a:r>
          </a:p>
          <a:p>
            <a:pPr eaLnBrk="1" hangingPunct="1">
              <a:spcBef>
                <a:spcPts val="600"/>
              </a:spcBef>
              <a:spcAft>
                <a:spcPts val="600"/>
              </a:spcAft>
              <a:buFontTx/>
              <a:buNone/>
            </a:pPr>
            <a:r>
              <a:rPr lang="en-US" altLang="en-US" b="1" dirty="0"/>
              <a:t>Referral for substance use disorder assessment</a:t>
            </a:r>
          </a:p>
          <a:p>
            <a:pPr eaLnBrk="1" hangingPunct="1">
              <a:buFont typeface="Arial" panose="020B0604020202020204" pitchFamily="34" charset="0"/>
              <a:buChar char="•"/>
            </a:pPr>
            <a:r>
              <a:rPr lang="en-US" altLang="en-US" dirty="0"/>
              <a:t>Refer the parent to a substance use disorder treatment provider for further </a:t>
            </a:r>
            <a:r>
              <a:rPr lang="en-US" altLang="en-US" i="1" dirty="0"/>
              <a:t>assessment of substance use </a:t>
            </a:r>
          </a:p>
          <a:p>
            <a:pPr eaLnBrk="1" hangingPunct="1">
              <a:buFont typeface="Arial" panose="020B0604020202020204" pitchFamily="34" charset="0"/>
              <a:buChar char="•"/>
            </a:pPr>
            <a:r>
              <a:rPr lang="en-US" altLang="en-US" dirty="0"/>
              <a:t>The substance use disorder treatment provider may provide further referral to an appropriate treatment program </a:t>
            </a:r>
          </a:p>
          <a:p>
            <a:endParaRPr lang="en-US" dirty="0"/>
          </a:p>
        </p:txBody>
      </p:sp>
      <p:sp>
        <p:nvSpPr>
          <p:cNvPr id="4" name="TextBox 3"/>
          <p:cNvSpPr txBox="1"/>
          <p:nvPr/>
        </p:nvSpPr>
        <p:spPr>
          <a:xfrm>
            <a:off x="9103360" y="6428232"/>
            <a:ext cx="308864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(McLaughlin &amp; Jonson-Reid, 2017)</a:t>
            </a:r>
          </a:p>
        </p:txBody>
      </p:sp>
    </p:spTree>
    <p:extLst>
      <p:ext uri="{BB962C8B-B14F-4D97-AF65-F5344CB8AC3E}">
        <p14:creationId xmlns:p14="http://schemas.microsoft.com/office/powerpoint/2010/main" val="4241259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4000" dirty="0"/>
              <a:t>Screening Results</a:t>
            </a:r>
            <a:endParaRPr lang="en-US" sz="4000" dirty="0"/>
          </a:p>
        </p:txBody>
      </p:sp>
      <p:sp>
        <p:nvSpPr>
          <p:cNvPr id="3" name="Content Placeholder 2"/>
          <p:cNvSpPr>
            <a:spLocks noGrp="1"/>
          </p:cNvSpPr>
          <p:nvPr>
            <p:ph idx="1"/>
          </p:nvPr>
        </p:nvSpPr>
        <p:spPr/>
        <p:txBody>
          <a:bodyPr>
            <a:normAutofit fontScale="92500" lnSpcReduction="10000"/>
          </a:bodyPr>
          <a:lstStyle/>
          <a:p>
            <a:pPr>
              <a:lnSpc>
                <a:spcPct val="110000"/>
              </a:lnSpc>
              <a:spcBef>
                <a:spcPts val="600"/>
              </a:spcBef>
              <a:spcAft>
                <a:spcPts val="600"/>
              </a:spcAft>
              <a:buNone/>
            </a:pPr>
            <a:r>
              <a:rPr lang="en-US" altLang="en-US" sz="2600" b="1" dirty="0"/>
              <a:t>Determine the extent to which:</a:t>
            </a:r>
          </a:p>
          <a:p>
            <a:pPr>
              <a:lnSpc>
                <a:spcPct val="110000"/>
              </a:lnSpc>
              <a:spcBef>
                <a:spcPts val="600"/>
              </a:spcBef>
              <a:spcAft>
                <a:spcPts val="600"/>
              </a:spcAft>
            </a:pPr>
            <a:r>
              <a:rPr lang="en-US" altLang="en-US" sz="2600" dirty="0"/>
              <a:t>Children are left unattended or uncared for because of a parent’s substance use</a:t>
            </a:r>
          </a:p>
          <a:p>
            <a:pPr>
              <a:lnSpc>
                <a:spcPct val="110000"/>
              </a:lnSpc>
              <a:spcBef>
                <a:spcPts val="600"/>
              </a:spcBef>
              <a:spcAft>
                <a:spcPts val="600"/>
              </a:spcAft>
            </a:pPr>
            <a:r>
              <a:rPr lang="en-US" altLang="en-US" sz="2600" dirty="0"/>
              <a:t>The parent views the child negatively, particularly when the child's needs interfere with the parent's substance use</a:t>
            </a:r>
          </a:p>
          <a:p>
            <a:pPr>
              <a:lnSpc>
                <a:spcPct val="110000"/>
              </a:lnSpc>
              <a:spcBef>
                <a:spcPts val="600"/>
              </a:spcBef>
              <a:spcAft>
                <a:spcPts val="600"/>
              </a:spcAft>
            </a:pPr>
            <a:r>
              <a:rPr lang="en-US" altLang="en-US" sz="2600" dirty="0"/>
              <a:t>The family cannot meet the needs of the child because money is used to purchase substances</a:t>
            </a:r>
          </a:p>
          <a:p>
            <a:pPr>
              <a:lnSpc>
                <a:spcPct val="110000"/>
              </a:lnSpc>
              <a:spcBef>
                <a:spcPts val="600"/>
              </a:spcBef>
              <a:spcAft>
                <a:spcPts val="600"/>
              </a:spcAft>
            </a:pPr>
            <a:r>
              <a:rPr lang="en-US" altLang="en-US" sz="2600" dirty="0"/>
              <a:t>The parent or someone in the home exhibits harmful behavior toward a child, particularly when under the influence of substances </a:t>
            </a:r>
          </a:p>
          <a:p>
            <a:endParaRPr lang="en-US" dirty="0"/>
          </a:p>
        </p:txBody>
      </p:sp>
      <p:sp>
        <p:nvSpPr>
          <p:cNvPr id="5" name="TextBox 4"/>
          <p:cNvSpPr txBox="1"/>
          <p:nvPr/>
        </p:nvSpPr>
        <p:spPr>
          <a:xfrm>
            <a:off x="9103360" y="6428232"/>
            <a:ext cx="308864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(McLaughlin &amp; Jonson-Reid, 2017)</a:t>
            </a:r>
          </a:p>
        </p:txBody>
      </p:sp>
    </p:spTree>
    <p:extLst>
      <p:ext uri="{BB962C8B-B14F-4D97-AF65-F5344CB8AC3E}">
        <p14:creationId xmlns:p14="http://schemas.microsoft.com/office/powerpoint/2010/main" val="106867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Engaging Parents in Treatment: </a:t>
            </a:r>
            <a:br>
              <a:rPr lang="en-US" altLang="en-US" sz="4000" dirty="0"/>
            </a:br>
            <a:r>
              <a:rPr lang="en-US" altLang="en-US" sz="4000" dirty="0"/>
              <a:t>Models and Strategies</a:t>
            </a:r>
            <a:endParaRPr lang="en-US" sz="4000" dirty="0"/>
          </a:p>
        </p:txBody>
      </p:sp>
      <p:sp>
        <p:nvSpPr>
          <p:cNvPr id="3" name="Content Placeholder 2"/>
          <p:cNvSpPr>
            <a:spLocks noGrp="1"/>
          </p:cNvSpPr>
          <p:nvPr>
            <p:ph idx="1"/>
          </p:nvPr>
        </p:nvSpPr>
        <p:spPr/>
        <p:txBody>
          <a:bodyPr/>
          <a:lstStyle/>
          <a:p>
            <a:pPr marL="0" indent="0" eaLnBrk="1" hangingPunct="1">
              <a:spcBef>
                <a:spcPts val="600"/>
              </a:spcBef>
              <a:spcAft>
                <a:spcPts val="600"/>
              </a:spcAft>
              <a:buNone/>
            </a:pPr>
            <a:r>
              <a:rPr lang="en-US" altLang="en-US" sz="2400" dirty="0"/>
              <a:t>Working with substance use disorder treatment professionals:</a:t>
            </a:r>
          </a:p>
          <a:p>
            <a:pPr eaLnBrk="1" hangingPunct="1">
              <a:spcBef>
                <a:spcPts val="600"/>
              </a:spcBef>
              <a:spcAft>
                <a:spcPts val="600"/>
              </a:spcAft>
            </a:pPr>
            <a:r>
              <a:rPr lang="en-US" altLang="en-US" sz="2400" dirty="0"/>
              <a:t>Learn about the needs identified during treatment</a:t>
            </a:r>
          </a:p>
          <a:p>
            <a:pPr eaLnBrk="1" hangingPunct="1">
              <a:spcBef>
                <a:spcPts val="600"/>
              </a:spcBef>
              <a:spcAft>
                <a:spcPts val="600"/>
              </a:spcAft>
            </a:pPr>
            <a:r>
              <a:rPr lang="en-US" altLang="en-US" sz="2400" dirty="0"/>
              <a:t>Monitor referrals and parents’ participation in services</a:t>
            </a:r>
          </a:p>
          <a:p>
            <a:pPr eaLnBrk="1" hangingPunct="1">
              <a:spcBef>
                <a:spcPts val="600"/>
              </a:spcBef>
              <a:spcAft>
                <a:spcPts val="600"/>
              </a:spcAft>
            </a:pPr>
            <a:r>
              <a:rPr lang="en-US" altLang="en-US" sz="2400" dirty="0"/>
              <a:t>Help parents:</a:t>
            </a:r>
          </a:p>
          <a:p>
            <a:pPr lvl="1" eaLnBrk="1" hangingPunct="1">
              <a:spcBef>
                <a:spcPts val="600"/>
              </a:spcBef>
              <a:spcAft>
                <a:spcPts val="600"/>
              </a:spcAft>
              <a:buSzPct val="75000"/>
              <a:buFont typeface="Courier New" panose="02070309020205020404" pitchFamily="49" charset="0"/>
              <a:buChar char="o"/>
            </a:pPr>
            <a:r>
              <a:rPr lang="en-US" altLang="en-US" sz="2400" dirty="0"/>
              <a:t>Identify issues related to their substance use and/or </a:t>
            </a:r>
            <a:r>
              <a:rPr lang="en-US" altLang="en-US" sz="2400"/>
              <a:t>mental </a:t>
            </a:r>
            <a:br>
              <a:rPr lang="en-US" altLang="en-US" sz="2400"/>
            </a:br>
            <a:r>
              <a:rPr lang="en-US" altLang="en-US" sz="2400"/>
              <a:t>health </a:t>
            </a:r>
            <a:r>
              <a:rPr lang="en-US" altLang="en-US" sz="2400" dirty="0"/>
              <a:t>disorders</a:t>
            </a:r>
          </a:p>
          <a:p>
            <a:pPr lvl="1" eaLnBrk="1" hangingPunct="1">
              <a:spcBef>
                <a:spcPts val="600"/>
              </a:spcBef>
              <a:spcAft>
                <a:spcPts val="600"/>
              </a:spcAft>
              <a:buSzPct val="75000"/>
              <a:buFont typeface="Courier New" panose="02070309020205020404" pitchFamily="49" charset="0"/>
              <a:buChar char="o"/>
            </a:pPr>
            <a:r>
              <a:rPr lang="en-US" altLang="en-US" sz="2400" dirty="0"/>
              <a:t>Access and follow up with referrals</a:t>
            </a:r>
          </a:p>
          <a:p>
            <a:endParaRPr lang="en-US" dirty="0"/>
          </a:p>
        </p:txBody>
      </p:sp>
      <p:sp>
        <p:nvSpPr>
          <p:cNvPr id="4" name="TextBox 3"/>
          <p:cNvSpPr txBox="1"/>
          <p:nvPr/>
        </p:nvSpPr>
        <p:spPr>
          <a:xfrm>
            <a:off x="10911840" y="6431164"/>
            <a:ext cx="128016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(He, 2017)</a:t>
            </a:r>
          </a:p>
        </p:txBody>
      </p:sp>
    </p:spTree>
    <p:extLst>
      <p:ext uri="{BB962C8B-B14F-4D97-AF65-F5344CB8AC3E}">
        <p14:creationId xmlns:p14="http://schemas.microsoft.com/office/powerpoint/2010/main" val="1307190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78255" y="2946536"/>
            <a:ext cx="11235489" cy="3783256"/>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endParaRPr lang="en-US" sz="2400" dirty="0">
              <a:solidFill>
                <a:srgbClr val="297FD5">
                  <a:lumMod val="75000"/>
                </a:srgbClr>
              </a:solidFill>
              <a:latin typeface="Calibri" panose="020F0502020204030204" pitchFamily="34" charset="0"/>
              <a:cs typeface="Times New Roman" panose="02020603050405020304" pitchFamily="18" charset="0"/>
              <a:sym typeface="Helvetica Light"/>
            </a:endParaRPr>
          </a:p>
        </p:txBody>
      </p:sp>
      <p:grpSp>
        <p:nvGrpSpPr>
          <p:cNvPr id="3" name="Group 2">
            <a:extLst>
              <a:ext uri="{FF2B5EF4-FFF2-40B4-BE49-F238E27FC236}">
                <a16:creationId xmlns:a16="http://schemas.microsoft.com/office/drawing/2014/main" xmlns="" id="{DABB30FC-5FD4-42D3-A4EF-8E4D971EE74E}"/>
              </a:ext>
            </a:extLst>
          </p:cNvPr>
          <p:cNvGrpSpPr/>
          <p:nvPr/>
        </p:nvGrpSpPr>
        <p:grpSpPr>
          <a:xfrm>
            <a:off x="576060" y="1553117"/>
            <a:ext cx="11235489" cy="1417640"/>
            <a:chOff x="576060" y="1132204"/>
            <a:chExt cx="11235489" cy="1417640"/>
          </a:xfrm>
        </p:grpSpPr>
        <p:sp>
          <p:nvSpPr>
            <p:cNvPr id="6" name="Rectangle 5"/>
            <p:cNvSpPr/>
            <p:nvPr/>
          </p:nvSpPr>
          <p:spPr>
            <a:xfrm>
              <a:off x="576060" y="1804928"/>
              <a:ext cx="11235489" cy="72190"/>
            </a:xfrm>
            <a:prstGeom prst="rect">
              <a:avLst/>
            </a:prstGeom>
            <a:solidFill>
              <a:srgbClr val="336B90"/>
            </a:solidFill>
            <a:ln>
              <a:solidFill>
                <a:schemeClr val="accent1"/>
              </a:solidFill>
            </a:ln>
          </p:spPr>
          <p:style>
            <a:lnRef idx="1">
              <a:schemeClr val="accent4"/>
            </a:lnRef>
            <a:fillRef idx="3">
              <a:schemeClr val="accent4"/>
            </a:fillRef>
            <a:effectRef idx="2">
              <a:schemeClr val="accent4"/>
            </a:effectRef>
            <a:fontRef idx="minor">
              <a:schemeClr val="lt1"/>
            </a:fontRef>
          </p:style>
          <p:txBody>
            <a:bodyPr rtlCol="0" anchor="ctr"/>
            <a:lstStyle/>
            <a:p>
              <a:pPr algn="ctr" defTabSz="412750" hangingPunct="0"/>
              <a:endParaRPr lang="en-US" sz="5000" b="1" kern="0" dirty="0">
                <a:solidFill>
                  <a:srgbClr val="297FD5">
                    <a:lumMod val="75000"/>
                  </a:srgbClr>
                </a:solidFill>
                <a:sym typeface="Helvetica Light"/>
              </a:endParaRPr>
            </a:p>
          </p:txBody>
        </p:sp>
        <p:sp>
          <p:nvSpPr>
            <p:cNvPr id="8" name="Oval 7"/>
            <p:cNvSpPr/>
            <p:nvPr/>
          </p:nvSpPr>
          <p:spPr>
            <a:xfrm>
              <a:off x="3171518" y="1132205"/>
              <a:ext cx="1521621" cy="1417639"/>
            </a:xfrm>
            <a:prstGeom prst="ellipse">
              <a:avLst/>
            </a:prstGeom>
            <a:solidFill>
              <a:srgbClr val="0F42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kern="0" dirty="0">
                  <a:solidFill>
                    <a:prstClr val="white"/>
                  </a:solidFill>
                  <a:latin typeface="Calibri" panose="020F0502020204030204" pitchFamily="34" charset="0"/>
                  <a:sym typeface="Helvetica Light"/>
                </a:rPr>
                <a:t>Disagree</a:t>
              </a:r>
            </a:p>
          </p:txBody>
        </p:sp>
        <p:sp>
          <p:nvSpPr>
            <p:cNvPr id="9" name="Oval 8"/>
            <p:cNvSpPr/>
            <p:nvPr/>
          </p:nvSpPr>
          <p:spPr>
            <a:xfrm>
              <a:off x="5432995" y="1132205"/>
              <a:ext cx="1521621" cy="1417639"/>
            </a:xfrm>
            <a:prstGeom prst="ellipse">
              <a:avLst/>
            </a:prstGeom>
            <a:solidFill>
              <a:srgbClr val="0F42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dirty="0">
                  <a:solidFill>
                    <a:prstClr val="white"/>
                  </a:solidFill>
                  <a:latin typeface="Calibri" panose="020F0502020204030204" pitchFamily="34" charset="0"/>
                  <a:sym typeface="Helvetica Light"/>
                </a:rPr>
                <a:t>Neutral</a:t>
              </a:r>
              <a:r>
                <a:rPr lang="en-US" b="1" kern="0" dirty="0">
                  <a:solidFill>
                    <a:prstClr val="white"/>
                  </a:solidFill>
                  <a:latin typeface="Calibri" panose="020F0502020204030204" pitchFamily="34" charset="0"/>
                  <a:ea typeface="SimSun" panose="02010600030101010101" pitchFamily="2" charset="-122"/>
                  <a:sym typeface="Helvetica Light"/>
                </a:rPr>
                <a:t> or Unsure</a:t>
              </a:r>
            </a:p>
          </p:txBody>
        </p:sp>
        <p:sp>
          <p:nvSpPr>
            <p:cNvPr id="10" name="Oval 9"/>
            <p:cNvSpPr/>
            <p:nvPr/>
          </p:nvSpPr>
          <p:spPr>
            <a:xfrm>
              <a:off x="7694472" y="1132204"/>
              <a:ext cx="1521621" cy="1417639"/>
            </a:xfrm>
            <a:prstGeom prst="ellipse">
              <a:avLst/>
            </a:prstGeom>
            <a:solidFill>
              <a:srgbClr val="0F42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kern="0" dirty="0">
                  <a:solidFill>
                    <a:prstClr val="white"/>
                  </a:solidFill>
                  <a:latin typeface="Calibri" panose="020F0502020204030204" pitchFamily="34" charset="0"/>
                  <a:sym typeface="Helvetica Light"/>
                </a:rPr>
                <a:t>Agree</a:t>
              </a:r>
            </a:p>
          </p:txBody>
        </p:sp>
        <p:sp>
          <p:nvSpPr>
            <p:cNvPr id="11" name="Oval 10"/>
            <p:cNvSpPr/>
            <p:nvPr/>
          </p:nvSpPr>
          <p:spPr>
            <a:xfrm>
              <a:off x="9961511" y="1132204"/>
              <a:ext cx="1521621" cy="1417639"/>
            </a:xfrm>
            <a:prstGeom prst="ellipse">
              <a:avLst/>
            </a:prstGeom>
            <a:solidFill>
              <a:srgbClr val="0F42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kern="0" dirty="0">
                  <a:solidFill>
                    <a:prstClr val="white"/>
                  </a:solidFill>
                  <a:latin typeface="Calibri" panose="020F0502020204030204" pitchFamily="34" charset="0"/>
                  <a:sym typeface="Helvetica Light"/>
                </a:rPr>
                <a:t>Strongly Agree</a:t>
              </a:r>
            </a:p>
          </p:txBody>
        </p:sp>
        <p:sp>
          <p:nvSpPr>
            <p:cNvPr id="12" name="Oval 11"/>
            <p:cNvSpPr/>
            <p:nvPr/>
          </p:nvSpPr>
          <p:spPr>
            <a:xfrm>
              <a:off x="904479" y="1132204"/>
              <a:ext cx="1521621" cy="1417639"/>
            </a:xfrm>
            <a:prstGeom prst="ellipse">
              <a:avLst/>
            </a:prstGeom>
            <a:solidFill>
              <a:srgbClr val="0F4263"/>
            </a:solidFill>
            <a:ln>
              <a:solidFill>
                <a:srgbClr val="0F426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kern="0" dirty="0">
                  <a:solidFill>
                    <a:prstClr val="white"/>
                  </a:solidFill>
                  <a:latin typeface="Calibri" panose="020F0502020204030204" pitchFamily="34" charset="0"/>
                  <a:sym typeface="Helvetica Light"/>
                </a:rPr>
                <a:t>Strongly Disagree</a:t>
              </a:r>
            </a:p>
          </p:txBody>
        </p:sp>
      </p:grpSp>
      <p:sp>
        <p:nvSpPr>
          <p:cNvPr id="13" name="TextBox 12"/>
          <p:cNvSpPr txBox="1"/>
          <p:nvPr/>
        </p:nvSpPr>
        <p:spPr>
          <a:xfrm>
            <a:off x="8821234" y="6428232"/>
            <a:ext cx="3091698" cy="307777"/>
          </a:xfrm>
          <a:prstGeom prst="rect">
            <a:avLst/>
          </a:prstGeom>
          <a:noFill/>
        </p:spPr>
        <p:txBody>
          <a:bodyPr wrap="square" rtlCol="0">
            <a:spAutoFit/>
          </a:bodyPr>
          <a:lstStyle/>
          <a:p>
            <a:r>
              <a:rPr lang="en-US" sz="1400" dirty="0">
                <a:solidFill>
                  <a:prstClr val="black"/>
                </a:solidFill>
                <a:latin typeface="Arial" panose="020B0604020202020204" pitchFamily="34" charset="0"/>
                <a:cs typeface="Arial" panose="020B0604020202020204" pitchFamily="34" charset="0"/>
              </a:rPr>
              <a:t>(Children and Family Futures, 2017)</a:t>
            </a:r>
          </a:p>
        </p:txBody>
      </p:sp>
      <p:sp>
        <p:nvSpPr>
          <p:cNvPr id="16" name="Rectangle 2">
            <a:extLst>
              <a:ext uri="{FF2B5EF4-FFF2-40B4-BE49-F238E27FC236}">
                <a16:creationId xmlns:a16="http://schemas.microsoft.com/office/drawing/2014/main" xmlns="" id="{4CE7A5A8-027F-4737-83DB-4E37B948A027}"/>
              </a:ext>
            </a:extLst>
          </p:cNvPr>
          <p:cNvSpPr txBox="1">
            <a:spLocks noChangeArrowheads="1"/>
          </p:cNvSpPr>
          <p:nvPr/>
        </p:nvSpPr>
        <p:spPr>
          <a:xfrm>
            <a:off x="0" y="0"/>
            <a:ext cx="12192000" cy="1057051"/>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defTabSz="1641166"/>
            <a:r>
              <a:rPr lang="en-US" sz="4000" dirty="0">
                <a:solidFill>
                  <a:srgbClr val="FFFFFF"/>
                </a:solidFill>
                <a:cs typeface="Arial" panose="020B0604020202020204" pitchFamily="34" charset="0"/>
              </a:rPr>
              <a:t>Collaborative Values Inventory</a:t>
            </a:r>
          </a:p>
        </p:txBody>
      </p:sp>
      <p:sp>
        <p:nvSpPr>
          <p:cNvPr id="14" name="Subtitle 2"/>
          <p:cNvSpPr txBox="1">
            <a:spLocks/>
          </p:cNvSpPr>
          <p:nvPr/>
        </p:nvSpPr>
        <p:spPr>
          <a:xfrm>
            <a:off x="624311" y="2946535"/>
            <a:ext cx="11089433" cy="3475479"/>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b="1" dirty="0">
              <a:solidFill>
                <a:srgbClr val="000000"/>
              </a:solidFill>
              <a:latin typeface="Arial" panose="020B0604020202020204" pitchFamily="34" charset="0"/>
              <a:cs typeface="Arial" panose="020B0604020202020204" pitchFamily="34" charset="0"/>
              <a:sym typeface="Helvetica Light"/>
            </a:endParaRPr>
          </a:p>
        </p:txBody>
      </p:sp>
      <p:sp>
        <p:nvSpPr>
          <p:cNvPr id="7" name="Title 6"/>
          <p:cNvSpPr>
            <a:spLocks noGrp="1"/>
          </p:cNvSpPr>
          <p:nvPr>
            <p:ph type="title"/>
          </p:nvPr>
        </p:nvSpPr>
        <p:spPr/>
        <p:txBody>
          <a:bodyPr/>
          <a:lstStyle/>
          <a:p>
            <a:r>
              <a:rPr lang="en-US">
                <a:solidFill>
                  <a:srgbClr val="FFFFFF"/>
                </a:solidFill>
              </a:rPr>
              <a:t>Collaborative Values Inventory</a:t>
            </a:r>
            <a:endParaRPr lang="en-US"/>
          </a:p>
        </p:txBody>
      </p:sp>
      <p:sp>
        <p:nvSpPr>
          <p:cNvPr id="15" name="Content Placeholder 14"/>
          <p:cNvSpPr>
            <a:spLocks noGrp="1"/>
          </p:cNvSpPr>
          <p:nvPr>
            <p:ph idx="1"/>
          </p:nvPr>
        </p:nvSpPr>
        <p:spPr>
          <a:xfrm>
            <a:off x="914399" y="3040307"/>
            <a:ext cx="11030857" cy="4114800"/>
          </a:xfrm>
        </p:spPr>
        <p:txBody>
          <a:bodyPr/>
          <a:lstStyle/>
          <a:p>
            <a:pPr>
              <a:spcBef>
                <a:spcPts val="600"/>
              </a:spcBef>
              <a:spcAft>
                <a:spcPts val="600"/>
              </a:spcAft>
            </a:pPr>
            <a:r>
              <a:rPr lang="en-US">
                <a:sym typeface="Helvetica Light"/>
              </a:rPr>
              <a:t>When a parent refuses substance use disorder treatment, they should face penalties </a:t>
            </a:r>
          </a:p>
          <a:p>
            <a:pPr>
              <a:spcBef>
                <a:spcPts val="600"/>
              </a:spcBef>
              <a:spcAft>
                <a:spcPts val="600"/>
              </a:spcAft>
            </a:pPr>
            <a:r>
              <a:rPr lang="en-US">
                <a:sym typeface="Helvetica Light"/>
              </a:rPr>
              <a:t>A person with a substance use disorder should not be held accountable for their negative behavior</a:t>
            </a:r>
          </a:p>
          <a:p>
            <a:pPr>
              <a:spcBef>
                <a:spcPts val="600"/>
              </a:spcBef>
              <a:spcAft>
                <a:spcPts val="600"/>
              </a:spcAft>
            </a:pPr>
            <a:r>
              <a:rPr lang="en-US">
                <a:sym typeface="Helvetica Light"/>
              </a:rPr>
              <a:t>Substance use disorder treatment will only be effective if a parent wants treatment</a:t>
            </a:r>
          </a:p>
          <a:p>
            <a:pPr>
              <a:spcBef>
                <a:spcPts val="600"/>
              </a:spcBef>
              <a:spcAft>
                <a:spcPts val="600"/>
              </a:spcAft>
            </a:pPr>
            <a:r>
              <a:rPr lang="en-US">
                <a:sym typeface="Helvetica Light"/>
              </a:rPr>
              <a:t>The stigma associated with substance use disorders prevents parents from seeking treatment</a:t>
            </a:r>
          </a:p>
          <a:p>
            <a:pPr marL="0" indent="0">
              <a:spcBef>
                <a:spcPts val="600"/>
              </a:spcBef>
              <a:spcAft>
                <a:spcPts val="600"/>
              </a:spcAft>
              <a:buNone/>
            </a:pPr>
            <a:endParaRPr lang="en-US" b="1">
              <a:sym typeface="Helvetica Light"/>
            </a:endParaRPr>
          </a:p>
          <a:p>
            <a:pPr marL="0" indent="0">
              <a:buNone/>
            </a:pPr>
            <a:endParaRPr lang="en-US" b="1">
              <a:sym typeface="Helvetica Light"/>
            </a:endParaRPr>
          </a:p>
          <a:p>
            <a:pPr marL="0" indent="0">
              <a:buNone/>
            </a:pPr>
            <a:endParaRPr lang="en-US" b="1">
              <a:solidFill>
                <a:srgbClr val="000000"/>
              </a:solidFill>
              <a:sym typeface="Helvetica Light"/>
            </a:endParaRPr>
          </a:p>
          <a:p>
            <a:pPr marL="0" indent="0">
              <a:buNone/>
            </a:pPr>
            <a:endParaRPr lang="en-US" b="1">
              <a:solidFill>
                <a:srgbClr val="000000"/>
              </a:solidFill>
              <a:sym typeface="Helvetica Light"/>
            </a:endParaRPr>
          </a:p>
          <a:p>
            <a:endParaRPr lang="en-US"/>
          </a:p>
        </p:txBody>
      </p:sp>
    </p:spTree>
    <p:extLst>
      <p:ext uri="{BB962C8B-B14F-4D97-AF65-F5344CB8AC3E}">
        <p14:creationId xmlns:p14="http://schemas.microsoft.com/office/powerpoint/2010/main" val="215437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Successful Referrals</a:t>
            </a:r>
            <a:endParaRPr lang="en-US" dirty="0"/>
          </a:p>
        </p:txBody>
      </p:sp>
      <p:sp>
        <p:nvSpPr>
          <p:cNvPr id="3" name="Content Placeholder 2"/>
          <p:cNvSpPr>
            <a:spLocks noGrp="1"/>
          </p:cNvSpPr>
          <p:nvPr>
            <p:ph idx="1"/>
          </p:nvPr>
        </p:nvSpPr>
        <p:spPr/>
        <p:txBody>
          <a:bodyPr/>
          <a:lstStyle/>
          <a:p>
            <a:r>
              <a:rPr lang="en-US" altLang="en-US"/>
              <a:t>Identify community resources for various issues and problems—and share details</a:t>
            </a:r>
          </a:p>
          <a:p>
            <a:r>
              <a:rPr lang="en-US" altLang="en-US"/>
              <a:t>Refer parents to services and help them overcome barriers such as transportation and childcare</a:t>
            </a:r>
          </a:p>
          <a:p>
            <a:r>
              <a:rPr lang="en-US" altLang="en-US"/>
              <a:t>Follow up to see if they contacted the organization, received services, and were helped</a:t>
            </a:r>
          </a:p>
          <a:p>
            <a:r>
              <a:rPr lang="en-US" altLang="en-US"/>
              <a:t>Develop a safety plan for children with the parents, if needed</a:t>
            </a:r>
          </a:p>
          <a:p>
            <a:endParaRPr lang="en-US" dirty="0"/>
          </a:p>
        </p:txBody>
      </p:sp>
      <p:sp>
        <p:nvSpPr>
          <p:cNvPr id="4" name="TextBox 3"/>
          <p:cNvSpPr txBox="1"/>
          <p:nvPr/>
        </p:nvSpPr>
        <p:spPr>
          <a:xfrm>
            <a:off x="10383520" y="6428232"/>
            <a:ext cx="180848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(Fong et al., 2018)</a:t>
            </a:r>
          </a:p>
        </p:txBody>
      </p:sp>
    </p:spTree>
    <p:extLst>
      <p:ext uri="{BB962C8B-B14F-4D97-AF65-F5344CB8AC3E}">
        <p14:creationId xmlns:p14="http://schemas.microsoft.com/office/powerpoint/2010/main" val="2348466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Successful Referrals</a:t>
            </a:r>
            <a:endParaRPr lang="en-US" dirty="0"/>
          </a:p>
        </p:txBody>
      </p:sp>
      <p:sp>
        <p:nvSpPr>
          <p:cNvPr id="3" name="Content Placeholder 2"/>
          <p:cNvSpPr>
            <a:spLocks noGrp="1"/>
          </p:cNvSpPr>
          <p:nvPr>
            <p:ph idx="1"/>
          </p:nvPr>
        </p:nvSpPr>
        <p:spPr>
          <a:xfrm>
            <a:off x="914400" y="1545336"/>
            <a:ext cx="9840686" cy="4114800"/>
          </a:xfrm>
        </p:spPr>
        <p:txBody>
          <a:bodyPr/>
          <a:lstStyle/>
          <a:p>
            <a:r>
              <a:rPr lang="en-US" altLang="en-US"/>
              <a:t>Be transparent—inform parents of procedures to communicate with treatment providers and review the content of any conversations </a:t>
            </a:r>
            <a:br>
              <a:rPr lang="en-US" altLang="en-US"/>
            </a:br>
            <a:r>
              <a:rPr lang="en-US" altLang="en-US"/>
              <a:t>and actions</a:t>
            </a:r>
          </a:p>
          <a:p>
            <a:r>
              <a:rPr lang="en-US" altLang="en-US"/>
              <a:t>Have joint meetings with the parent, substance use disorder treatment professionals, and child welfare worker to discuss goals and plans together</a:t>
            </a:r>
          </a:p>
          <a:p>
            <a:endParaRPr lang="en-US" dirty="0"/>
          </a:p>
        </p:txBody>
      </p:sp>
      <p:sp>
        <p:nvSpPr>
          <p:cNvPr id="4" name="TextBox 3"/>
          <p:cNvSpPr txBox="1"/>
          <p:nvPr/>
        </p:nvSpPr>
        <p:spPr>
          <a:xfrm>
            <a:off x="10383520" y="6428232"/>
            <a:ext cx="180848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(Fong et al., 2018)</a:t>
            </a:r>
          </a:p>
        </p:txBody>
      </p:sp>
    </p:spTree>
    <p:extLst>
      <p:ext uri="{BB962C8B-B14F-4D97-AF65-F5344CB8AC3E}">
        <p14:creationId xmlns:p14="http://schemas.microsoft.com/office/powerpoint/2010/main" val="313346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Assessment for Substance Use Disorders</a:t>
            </a:r>
            <a:endParaRPr lang="en-US" dirty="0"/>
          </a:p>
        </p:txBody>
      </p:sp>
      <p:sp>
        <p:nvSpPr>
          <p:cNvPr id="3" name="Content Placeholder 2"/>
          <p:cNvSpPr>
            <a:spLocks noGrp="1"/>
          </p:cNvSpPr>
          <p:nvPr>
            <p:ph idx="1"/>
          </p:nvPr>
        </p:nvSpPr>
        <p:spPr/>
        <p:txBody>
          <a:bodyPr/>
          <a:lstStyle/>
          <a:p>
            <a:r>
              <a:rPr lang="en-US" altLang="en-US"/>
              <a:t>Includes interviews and instruments</a:t>
            </a:r>
          </a:p>
          <a:p>
            <a:r>
              <a:rPr lang="en-US" altLang="en-US"/>
              <a:t>Conducted by trained substance use treatment professionals</a:t>
            </a:r>
          </a:p>
          <a:p>
            <a:r>
              <a:rPr lang="en-US" altLang="en-US"/>
              <a:t>Diagnosis based on DSM-5 diagnostic criteria</a:t>
            </a:r>
          </a:p>
          <a:p>
            <a:r>
              <a:rPr lang="en-US" altLang="en-US"/>
              <a:t>Determines nature and extent of the problem</a:t>
            </a:r>
          </a:p>
          <a:p>
            <a:r>
              <a:rPr lang="en-US" altLang="en-US"/>
              <a:t>Determines current treatment needs and level of care</a:t>
            </a:r>
          </a:p>
          <a:p>
            <a:endParaRPr lang="en-US" dirty="0"/>
          </a:p>
        </p:txBody>
      </p:sp>
      <p:sp>
        <p:nvSpPr>
          <p:cNvPr id="4" name="TextBox 3"/>
          <p:cNvSpPr txBox="1"/>
          <p:nvPr/>
        </p:nvSpPr>
        <p:spPr>
          <a:xfrm>
            <a:off x="10088880" y="6428232"/>
            <a:ext cx="210312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(Smithgall et al., 2015)</a:t>
            </a:r>
          </a:p>
        </p:txBody>
      </p:sp>
    </p:spTree>
    <p:extLst>
      <p:ext uri="{BB962C8B-B14F-4D97-AF65-F5344CB8AC3E}">
        <p14:creationId xmlns:p14="http://schemas.microsoft.com/office/powerpoint/2010/main" val="3881437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4000" dirty="0"/>
              <a:t>The Assessment Process</a:t>
            </a:r>
            <a:endParaRPr lang="en-US" sz="4000" dirty="0"/>
          </a:p>
        </p:txBody>
      </p:sp>
      <p:sp>
        <p:nvSpPr>
          <p:cNvPr id="3" name="Content Placeholder 2"/>
          <p:cNvSpPr>
            <a:spLocks noGrp="1"/>
          </p:cNvSpPr>
          <p:nvPr>
            <p:ph idx="1"/>
          </p:nvPr>
        </p:nvSpPr>
        <p:spPr/>
        <p:txBody>
          <a:bodyPr/>
          <a:lstStyle/>
          <a:p>
            <a:pPr>
              <a:spcBef>
                <a:spcPts val="600"/>
              </a:spcBef>
              <a:spcAft>
                <a:spcPts val="600"/>
              </a:spcAft>
            </a:pPr>
            <a:r>
              <a:rPr lang="en-US" altLang="en-US" sz="2400" b="1" dirty="0"/>
              <a:t>Why: </a:t>
            </a:r>
            <a:r>
              <a:rPr lang="en-US" altLang="en-US" sz="2400" dirty="0"/>
              <a:t>To determine the nature and extent of issues affecting parent’s functioning and establish treatment recommendations</a:t>
            </a:r>
          </a:p>
          <a:p>
            <a:pPr>
              <a:spcBef>
                <a:spcPts val="600"/>
              </a:spcBef>
              <a:spcAft>
                <a:spcPts val="600"/>
              </a:spcAft>
            </a:pPr>
            <a:r>
              <a:rPr lang="en-US" altLang="en-US" sz="2400" b="1" dirty="0"/>
              <a:t>Who</a:t>
            </a:r>
            <a:r>
              <a:rPr lang="en-US" altLang="en-US" sz="2400" dirty="0"/>
              <a:t>: Trained professionals</a:t>
            </a:r>
          </a:p>
          <a:p>
            <a:pPr>
              <a:spcBef>
                <a:spcPts val="600"/>
              </a:spcBef>
              <a:spcAft>
                <a:spcPts val="600"/>
              </a:spcAft>
            </a:pPr>
            <a:r>
              <a:rPr lang="en-US" altLang="en-US" sz="2400" dirty="0"/>
              <a:t>Become familiar with local professionals who conduct assessments</a:t>
            </a:r>
          </a:p>
          <a:p>
            <a:pPr>
              <a:spcBef>
                <a:spcPts val="600"/>
              </a:spcBef>
              <a:spcAft>
                <a:spcPts val="600"/>
              </a:spcAft>
            </a:pPr>
            <a:r>
              <a:rPr lang="en-US" altLang="en-US" sz="2400" dirty="0"/>
              <a:t>Ask for an assessment of probable impact on parenting </a:t>
            </a:r>
          </a:p>
          <a:p>
            <a:endParaRPr lang="en-US" dirty="0"/>
          </a:p>
        </p:txBody>
      </p:sp>
      <p:sp>
        <p:nvSpPr>
          <p:cNvPr id="4" name="TextBox 3"/>
          <p:cNvSpPr txBox="1"/>
          <p:nvPr/>
        </p:nvSpPr>
        <p:spPr>
          <a:xfrm>
            <a:off x="10086340" y="6428232"/>
            <a:ext cx="210312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(Smithgall et al., 2015)</a:t>
            </a:r>
          </a:p>
        </p:txBody>
      </p:sp>
    </p:spTree>
    <p:extLst>
      <p:ext uri="{BB962C8B-B14F-4D97-AF65-F5344CB8AC3E}">
        <p14:creationId xmlns:p14="http://schemas.microsoft.com/office/powerpoint/2010/main" val="2761668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4000" dirty="0"/>
              <a:t>Developing Case Plans</a:t>
            </a:r>
            <a:endParaRPr lang="en-US" sz="4000" dirty="0"/>
          </a:p>
        </p:txBody>
      </p:sp>
      <p:sp>
        <p:nvSpPr>
          <p:cNvPr id="3" name="Content Placeholder 2"/>
          <p:cNvSpPr>
            <a:spLocks noGrp="1"/>
          </p:cNvSpPr>
          <p:nvPr>
            <p:ph idx="1"/>
          </p:nvPr>
        </p:nvSpPr>
        <p:spPr>
          <a:xfrm>
            <a:off x="914400" y="1545336"/>
            <a:ext cx="10769600" cy="4114800"/>
          </a:xfrm>
        </p:spPr>
        <p:txBody>
          <a:bodyPr/>
          <a:lstStyle/>
          <a:p>
            <a:pPr marL="0" indent="0">
              <a:spcBef>
                <a:spcPts val="600"/>
              </a:spcBef>
              <a:spcAft>
                <a:spcPts val="600"/>
              </a:spcAft>
              <a:buNone/>
            </a:pPr>
            <a:r>
              <a:rPr lang="en-US" altLang="en-US" sz="2400" b="1" dirty="0"/>
              <a:t>Information to use when developing case plans:</a:t>
            </a:r>
          </a:p>
          <a:p>
            <a:r>
              <a:rPr lang="en-US" altLang="en-US" dirty="0"/>
              <a:t>Diagnostic criteria</a:t>
            </a:r>
          </a:p>
          <a:p>
            <a:r>
              <a:rPr lang="en-US" altLang="en-US" dirty="0"/>
              <a:t>Level of care recommendation</a:t>
            </a:r>
          </a:p>
          <a:p>
            <a:r>
              <a:rPr lang="en-US" altLang="en-US" dirty="0"/>
              <a:t>Treatment plan for comprehensive services</a:t>
            </a:r>
          </a:p>
          <a:p>
            <a:pPr marL="457200" lvl="1" indent="0">
              <a:spcBef>
                <a:spcPts val="600"/>
              </a:spcBef>
              <a:spcAft>
                <a:spcPts val="600"/>
              </a:spcAft>
              <a:buNone/>
            </a:pPr>
            <a:endParaRPr lang="en-US" altLang="en-US" dirty="0"/>
          </a:p>
          <a:p>
            <a:pPr marL="0" indent="0">
              <a:spcBef>
                <a:spcPts val="600"/>
              </a:spcBef>
              <a:spcAft>
                <a:spcPts val="600"/>
              </a:spcAft>
              <a:buNone/>
            </a:pPr>
            <a:r>
              <a:rPr lang="en-US" altLang="en-US" sz="2400" b="1" dirty="0"/>
              <a:t>Effective case plans:</a:t>
            </a:r>
          </a:p>
          <a:p>
            <a:r>
              <a:rPr lang="en-US" altLang="en-US" dirty="0"/>
              <a:t>Can help assess the safety and well-being of children throughout the case</a:t>
            </a:r>
          </a:p>
          <a:p>
            <a:r>
              <a:rPr lang="en-US" altLang="en-US" dirty="0"/>
              <a:t>Can help motivate parents to enter and continue treatment</a:t>
            </a:r>
          </a:p>
          <a:p>
            <a:endParaRPr lang="en-US" dirty="0"/>
          </a:p>
        </p:txBody>
      </p:sp>
      <p:sp>
        <p:nvSpPr>
          <p:cNvPr id="4" name="TextBox 3"/>
          <p:cNvSpPr txBox="1"/>
          <p:nvPr/>
        </p:nvSpPr>
        <p:spPr>
          <a:xfrm>
            <a:off x="10454640" y="6428232"/>
            <a:ext cx="173736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(Akin et al., 2017)</a:t>
            </a:r>
          </a:p>
        </p:txBody>
      </p:sp>
    </p:spTree>
    <p:extLst>
      <p:ext uri="{BB962C8B-B14F-4D97-AF65-F5344CB8AC3E}">
        <p14:creationId xmlns:p14="http://schemas.microsoft.com/office/powerpoint/2010/main" val="153703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0" y="0"/>
            <a:ext cx="12192000" cy="1166582"/>
          </a:xfrm>
          <a:prstGeom prst="rect">
            <a:avLst/>
          </a:prstGeom>
          <a:solidFill>
            <a:srgbClr val="0F4162"/>
          </a:solidFill>
          <a:ln w="12700" cap="flat" cmpd="sng" algn="ctr">
            <a:solidFill>
              <a:srgbClr val="0F41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641166"/>
            <a:r>
              <a:rPr lang="en-US" sz="4000" dirty="0">
                <a:solidFill>
                  <a:srgbClr val="FFFFFF"/>
                </a:solidFill>
                <a:cs typeface="Arial" panose="020B0604020202020204" pitchFamily="34" charset="0"/>
              </a:rPr>
              <a:t>Recovery Occurs in the Context of the Family </a:t>
            </a:r>
          </a:p>
        </p:txBody>
      </p:sp>
      <p:sp>
        <p:nvSpPr>
          <p:cNvPr id="2" name="TextBox 1"/>
          <p:cNvSpPr txBox="1"/>
          <p:nvPr/>
        </p:nvSpPr>
        <p:spPr>
          <a:xfrm>
            <a:off x="8625840" y="6428232"/>
            <a:ext cx="3566160" cy="307777"/>
          </a:xfrm>
          <a:prstGeom prst="rect">
            <a:avLst/>
          </a:prstGeom>
          <a:noFill/>
        </p:spPr>
        <p:txBody>
          <a:bodyPr wrap="square" rtlCol="0">
            <a:spAutoFit/>
          </a:bodyPr>
          <a:lstStyle/>
          <a:p>
            <a:r>
              <a:rPr lang="en-US" sz="1400" dirty="0">
                <a:solidFill>
                  <a:prstClr val="black"/>
                </a:solidFill>
                <a:latin typeface="Arial" panose="020B0604020202020204" pitchFamily="34" charset="0"/>
                <a:cs typeface="Arial" panose="020B0604020202020204" pitchFamily="34" charset="0"/>
              </a:rPr>
              <a:t>(Ghertner et al., 2018; Radel et al., 2018)</a:t>
            </a:r>
          </a:p>
        </p:txBody>
      </p:sp>
      <p:sp>
        <p:nvSpPr>
          <p:cNvPr id="5" name="Title 4"/>
          <p:cNvSpPr>
            <a:spLocks noGrp="1"/>
          </p:cNvSpPr>
          <p:nvPr>
            <p:ph type="title"/>
          </p:nvPr>
        </p:nvSpPr>
        <p:spPr/>
        <p:txBody>
          <a:bodyPr/>
          <a:lstStyle/>
          <a:p>
            <a:r>
              <a:rPr lang="en-US">
                <a:solidFill>
                  <a:srgbClr val="FFFFFF"/>
                </a:solidFill>
              </a:rPr>
              <a:t>Recovery Occurs in the Context of the Family </a:t>
            </a:r>
            <a:endParaRPr lang="en-US"/>
          </a:p>
        </p:txBody>
      </p:sp>
      <p:sp>
        <p:nvSpPr>
          <p:cNvPr id="6" name="Content Placeholder 5"/>
          <p:cNvSpPr>
            <a:spLocks noGrp="1"/>
          </p:cNvSpPr>
          <p:nvPr>
            <p:ph idx="1"/>
          </p:nvPr>
        </p:nvSpPr>
        <p:spPr>
          <a:xfrm>
            <a:off x="914400" y="1545336"/>
            <a:ext cx="10363200" cy="2286435"/>
          </a:xfrm>
        </p:spPr>
        <p:txBody>
          <a:bodyPr/>
          <a:lstStyle/>
          <a:p>
            <a:pPr marL="511175" indent="-511175">
              <a:buFont typeface="Arial" panose="020B0604020202020204" pitchFamily="34" charset="0"/>
              <a:buChar char="•"/>
            </a:pPr>
            <a:r>
              <a:rPr lang="en-US">
                <a:solidFill>
                  <a:prstClr val="black"/>
                </a:solidFill>
                <a:ea typeface="Yu Gothic UI Semibold" panose="020B0700000000000000" pitchFamily="34" charset="-128"/>
              </a:rPr>
              <a:t>A substance use disorder is a disease that affects the family</a:t>
            </a:r>
          </a:p>
          <a:p>
            <a:pPr marL="511175" indent="-511175">
              <a:buFont typeface="Arial" panose="020B0604020202020204" pitchFamily="34" charset="0"/>
              <a:buChar char="•"/>
            </a:pPr>
            <a:r>
              <a:rPr lang="en-US">
                <a:solidFill>
                  <a:prstClr val="black"/>
                </a:solidFill>
                <a:ea typeface="Yu Gothic UI Semibold" panose="020B0700000000000000" pitchFamily="34" charset="-128"/>
              </a:rPr>
              <a:t>Adults (who have children) primarily identify themselves as parents </a:t>
            </a:r>
          </a:p>
          <a:p>
            <a:pPr marL="511175" indent="-511175">
              <a:buFont typeface="Arial" panose="020B0604020202020204" pitchFamily="34" charset="0"/>
              <a:buChar char="•"/>
            </a:pPr>
            <a:r>
              <a:rPr lang="en-US">
                <a:solidFill>
                  <a:prstClr val="black"/>
                </a:solidFill>
                <a:ea typeface="Yu Gothic UI Semibold" panose="020B0700000000000000" pitchFamily="34" charset="-128"/>
              </a:rPr>
              <a:t>The parenting role and parent-child relationship cannot be separated from treatment</a:t>
            </a:r>
          </a:p>
          <a:p>
            <a:pPr marL="511175" indent="-511175">
              <a:buFont typeface="Arial" panose="020B0604020202020204" pitchFamily="34" charset="0"/>
              <a:buChar char="•"/>
            </a:pPr>
            <a:r>
              <a:rPr lang="en-US">
                <a:solidFill>
                  <a:prstClr val="black"/>
                </a:solidFill>
                <a:ea typeface="Yu Gothic UI Semibold" panose="020B0700000000000000" pitchFamily="34" charset="-128"/>
              </a:rPr>
              <a:t>Adult recovery should have a parent-child component, including substance use prevention for the child</a:t>
            </a:r>
          </a:p>
          <a:p>
            <a:pPr marL="0" indent="0">
              <a:buNone/>
            </a:pPr>
            <a:endParaRPr lang="en-US"/>
          </a:p>
        </p:txBody>
      </p:sp>
    </p:spTree>
    <p:extLst>
      <p:ext uri="{BB962C8B-B14F-4D97-AF65-F5344CB8AC3E}">
        <p14:creationId xmlns:p14="http://schemas.microsoft.com/office/powerpoint/2010/main" val="3242378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324" y="1319134"/>
            <a:ext cx="5304819" cy="3813858"/>
          </a:xfrm>
          <a:prstGeom prst="rect">
            <a:avLst/>
          </a:prstGeom>
          <a:ln>
            <a:noFill/>
          </a:ln>
          <a:effectLst>
            <a:outerShdw blurRad="292100" dist="139700" dir="2700000" algn="tl" rotWithShape="0">
              <a:srgbClr val="333333">
                <a:alpha val="65000"/>
              </a:srgbClr>
            </a:outerShdw>
          </a:effectLst>
        </p:spPr>
      </p:pic>
      <p:grpSp>
        <p:nvGrpSpPr>
          <p:cNvPr id="4" name="Group 3"/>
          <p:cNvGrpSpPr/>
          <p:nvPr/>
        </p:nvGrpSpPr>
        <p:grpSpPr>
          <a:xfrm>
            <a:off x="0" y="5528797"/>
            <a:ext cx="12192000" cy="848557"/>
            <a:chOff x="0" y="5603634"/>
            <a:chExt cx="12192000" cy="877978"/>
          </a:xfrm>
          <a:solidFill>
            <a:srgbClr val="0F4162"/>
          </a:solidFill>
        </p:grpSpPr>
        <p:sp>
          <p:nvSpPr>
            <p:cNvPr id="3" name="Rectangle 2"/>
            <p:cNvSpPr/>
            <p:nvPr/>
          </p:nvSpPr>
          <p:spPr>
            <a:xfrm>
              <a:off x="0" y="5603634"/>
              <a:ext cx="12192000" cy="877978"/>
            </a:xfrm>
            <a:prstGeom prst="rect">
              <a:avLst/>
            </a:prstGeom>
            <a:solidFill>
              <a:srgbClr val="0F4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dirty="0">
                <a:solidFill>
                  <a:prstClr val="white"/>
                </a:solidFill>
              </a:endParaRPr>
            </a:p>
          </p:txBody>
        </p:sp>
        <p:sp>
          <p:nvSpPr>
            <p:cNvPr id="10" name="Rectangle 9"/>
            <p:cNvSpPr/>
            <p:nvPr/>
          </p:nvSpPr>
          <p:spPr>
            <a:xfrm>
              <a:off x="362264" y="5603634"/>
              <a:ext cx="11609968" cy="859809"/>
            </a:xfrm>
            <a:prstGeom prst="rect">
              <a:avLst/>
            </a:prstGeom>
            <a:solidFill>
              <a:srgbClr val="0F4162"/>
            </a:solidFill>
          </p:spPr>
          <p:txBody>
            <a:bodyPr wrap="square">
              <a:spAutoFit/>
            </a:bodyPr>
            <a:lstStyle/>
            <a:p>
              <a:r>
                <a:rPr lang="en-US" sz="2400" dirty="0">
                  <a:solidFill>
                    <a:prstClr val="white"/>
                  </a:solidFill>
                  <a:latin typeface="Arial" panose="020B0604020202020204" pitchFamily="34" charset="0"/>
                  <a:cs typeface="Arial" panose="020B0604020202020204" pitchFamily="34" charset="0"/>
                </a:rPr>
                <a:t>About 85%* of children in substantiated abuse and neglect cases either stay home or go home.</a:t>
              </a:r>
            </a:p>
          </p:txBody>
        </p:sp>
      </p:grpSp>
      <p:sp>
        <p:nvSpPr>
          <p:cNvPr id="2" name="TextBox 1"/>
          <p:cNvSpPr txBox="1"/>
          <p:nvPr/>
        </p:nvSpPr>
        <p:spPr>
          <a:xfrm>
            <a:off x="9723120" y="6428232"/>
            <a:ext cx="2468880" cy="2667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r>
              <a:rPr lang="en-US" sz="1400" dirty="0">
                <a:solidFill>
                  <a:prstClr val="black"/>
                </a:solidFill>
                <a:latin typeface="Arial" panose="020B0604020202020204" pitchFamily="34" charset="0"/>
                <a:cs typeface="Arial" panose="020B0604020202020204" pitchFamily="34" charset="0"/>
              </a:rPr>
              <a:t>(Children’s Bureau, 2013) </a:t>
            </a:r>
          </a:p>
        </p:txBody>
      </p:sp>
      <p:sp>
        <p:nvSpPr>
          <p:cNvPr id="12" name="Title 5"/>
          <p:cNvSpPr txBox="1">
            <a:spLocks/>
          </p:cNvSpPr>
          <p:nvPr/>
        </p:nvSpPr>
        <p:spPr>
          <a:xfrm>
            <a:off x="0" y="0"/>
            <a:ext cx="12192000" cy="923329"/>
          </a:xfrm>
          <a:prstGeom prst="rect">
            <a:avLst/>
          </a:prstGeom>
          <a:solidFill>
            <a:srgbClr val="0F4162"/>
          </a:solidFill>
          <a:ln w="12700" cap="flat" cmpd="sng" algn="ctr">
            <a:solidFill>
              <a:srgbClr val="0F41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1641166"/>
            <a:r>
              <a:rPr lang="en-US" sz="4000" dirty="0">
                <a:solidFill>
                  <a:srgbClr val="FFFFFF"/>
                </a:solidFill>
                <a:cs typeface="Arial" panose="020B0604020202020204" pitchFamily="34" charset="0"/>
              </a:rPr>
              <a:t>Rethinking Family Recovery</a:t>
            </a:r>
          </a:p>
        </p:txBody>
      </p:sp>
      <p:sp>
        <p:nvSpPr>
          <p:cNvPr id="5" name="TextBox 4"/>
          <p:cNvSpPr txBox="1"/>
          <p:nvPr/>
        </p:nvSpPr>
        <p:spPr>
          <a:xfrm>
            <a:off x="362263" y="6428232"/>
            <a:ext cx="8814987" cy="338554"/>
          </a:xfrm>
          <a:prstGeom prst="rect">
            <a:avLst/>
          </a:prstGeom>
          <a:noFill/>
        </p:spPr>
        <p:txBody>
          <a:bodyPr wrap="square" rtlCol="0">
            <a:spAutoFit/>
          </a:bodyPr>
          <a:lstStyle/>
          <a:p>
            <a:r>
              <a:rPr lang="en-US" sz="1600" i="1" dirty="0">
                <a:solidFill>
                  <a:prstClr val="black"/>
                </a:solidFill>
                <a:latin typeface="Arial" panose="020B0604020202020204" pitchFamily="34" charset="0"/>
                <a:cs typeface="Arial" panose="020B0604020202020204" pitchFamily="34" charset="0"/>
              </a:rPr>
              <a:t>*Children and Family Futures created estimate based on Child Welfare Outcomes Report Data </a:t>
            </a:r>
          </a:p>
        </p:txBody>
      </p:sp>
      <p:sp>
        <p:nvSpPr>
          <p:cNvPr id="8" name="Title 7"/>
          <p:cNvSpPr>
            <a:spLocks noGrp="1"/>
          </p:cNvSpPr>
          <p:nvPr>
            <p:ph type="title"/>
          </p:nvPr>
        </p:nvSpPr>
        <p:spPr/>
        <p:txBody>
          <a:bodyPr/>
          <a:lstStyle/>
          <a:p>
            <a:r>
              <a:rPr lang="en-US">
                <a:solidFill>
                  <a:srgbClr val="FFFFFF"/>
                </a:solidFill>
              </a:rPr>
              <a:t>Rethinking Family Recovery</a:t>
            </a:r>
            <a:endParaRPr lang="en-US"/>
          </a:p>
        </p:txBody>
      </p:sp>
      <p:sp>
        <p:nvSpPr>
          <p:cNvPr id="11" name="Content Placeholder 10"/>
          <p:cNvSpPr>
            <a:spLocks noGrp="1"/>
          </p:cNvSpPr>
          <p:nvPr>
            <p:ph idx="1"/>
          </p:nvPr>
        </p:nvSpPr>
        <p:spPr>
          <a:xfrm>
            <a:off x="6284685" y="1545336"/>
            <a:ext cx="5573485" cy="4114800"/>
          </a:xfrm>
        </p:spPr>
        <p:txBody>
          <a:bodyPr/>
          <a:lstStyle/>
          <a:p>
            <a:pPr marL="428625" indent="-428625">
              <a:buFont typeface="Arial" panose="020B0604020202020204" pitchFamily="34" charset="0"/>
              <a:buChar char="•"/>
            </a:pPr>
            <a:r>
              <a:rPr lang="en-US">
                <a:solidFill>
                  <a:prstClr val="black"/>
                </a:solidFill>
              </a:rPr>
              <a:t>Parents’ recovery occurs in the context of family relationships</a:t>
            </a:r>
          </a:p>
          <a:p>
            <a:pPr marL="428625" indent="-428625">
              <a:buFont typeface="Arial" panose="020B0604020202020204" pitchFamily="34" charset="0"/>
              <a:buChar char="•"/>
            </a:pPr>
            <a:r>
              <a:rPr lang="en-US">
                <a:solidFill>
                  <a:prstClr val="black"/>
                </a:solidFill>
              </a:rPr>
              <a:t>Services that strengthen families and support parent-child relationships help keep children safe</a:t>
            </a:r>
          </a:p>
          <a:p>
            <a:endParaRPr lang="en-US"/>
          </a:p>
        </p:txBody>
      </p:sp>
    </p:spTree>
    <p:extLst>
      <p:ext uri="{BB962C8B-B14F-4D97-AF65-F5344CB8AC3E}">
        <p14:creationId xmlns:p14="http://schemas.microsoft.com/office/powerpoint/2010/main" val="423885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4000" dirty="0"/>
              <a:t>What Do You Think?</a:t>
            </a:r>
          </a:p>
        </p:txBody>
      </p:sp>
      <p:pic>
        <p:nvPicPr>
          <p:cNvPr id="4" name="Content Placeholder 3">
            <a:extLst>
              <a:ext uri="{C183D7F6-B498-43B3-948B-1728B52AA6E4}">
                <adec:decorative xmlns:adec="http://schemas.microsoft.com/office/drawing/2017/decorative" xmlns=""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28109" y="1725528"/>
            <a:ext cx="4135781" cy="42687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11335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61186" y="2057920"/>
            <a:ext cx="7030236" cy="4632037"/>
          </a:xfrm>
          <a:prstGeom prst="rect">
            <a:avLst/>
          </a:prstGeom>
          <a:noFill/>
        </p:spPr>
        <p:txBody>
          <a:bodyPr wrap="square" rtlCol="0">
            <a:spAutoFit/>
          </a:bodyPr>
          <a:lstStyle/>
          <a:p>
            <a:pPr algn="ctr" eaLnBrk="0" hangingPunct="0">
              <a:spcBef>
                <a:spcPts val="600"/>
              </a:spcBef>
              <a:spcAft>
                <a:spcPts val="600"/>
              </a:spcAft>
              <a:buClr>
                <a:srgbClr val="CC4757">
                  <a:lumMod val="50000"/>
                </a:srgbClr>
              </a:buClr>
              <a:buSzPct val="85000"/>
              <a:defRPr/>
            </a:pPr>
            <a:r>
              <a:rPr lang="en-US" sz="2400" b="1" dirty="0">
                <a:solidFill>
                  <a:prstClr val="black"/>
                </a:solidFill>
                <a:latin typeface="Arial" panose="020B0604020202020204" pitchFamily="34" charset="0"/>
                <a:ea typeface="Yu Gothic UI Semibold" panose="020B0700000000000000" pitchFamily="34" charset="-128"/>
                <a:cs typeface="Arial" panose="020B0604020202020204" pitchFamily="34" charset="0"/>
              </a:rPr>
              <a:t>A Program of the</a:t>
            </a:r>
            <a:r>
              <a:rPr lang="en-US" sz="2400" dirty="0">
                <a:solidFill>
                  <a:prstClr val="black"/>
                </a:solidFill>
                <a:latin typeface="Arial" panose="020B0604020202020204" pitchFamily="34" charset="0"/>
                <a:ea typeface="Yu Gothic UI Semibold" panose="020B0700000000000000" pitchFamily="34" charset="-128"/>
                <a:cs typeface="Arial" panose="020B0604020202020204" pitchFamily="34" charset="0"/>
              </a:rPr>
              <a:t> </a:t>
            </a:r>
          </a:p>
          <a:p>
            <a:pPr algn="ctr" eaLnBrk="0" hangingPunct="0">
              <a:spcBef>
                <a:spcPts val="600"/>
              </a:spcBef>
              <a:spcAft>
                <a:spcPts val="600"/>
              </a:spcAft>
              <a:buClr>
                <a:srgbClr val="CC4757">
                  <a:lumMod val="50000"/>
                </a:srgbClr>
              </a:buClr>
              <a:buSzPct val="85000"/>
              <a:defRPr/>
            </a:pPr>
            <a:r>
              <a:rPr lang="en-US" sz="2400" dirty="0">
                <a:solidFill>
                  <a:prstClr val="black"/>
                </a:solidFill>
                <a:latin typeface="Arial" panose="020B0604020202020204" pitchFamily="34" charset="0"/>
                <a:ea typeface="Yu Gothic UI Semibold" panose="020B0700000000000000" pitchFamily="34" charset="-128"/>
                <a:cs typeface="Arial" panose="020B0604020202020204" pitchFamily="34" charset="0"/>
              </a:rPr>
              <a:t>Substance Abuse and Mental Health Services Administration</a:t>
            </a:r>
          </a:p>
          <a:p>
            <a:pPr algn="ctr" eaLnBrk="0" hangingPunct="0">
              <a:spcBef>
                <a:spcPts val="600"/>
              </a:spcBef>
              <a:spcAft>
                <a:spcPts val="600"/>
              </a:spcAft>
              <a:buClr>
                <a:srgbClr val="CC4757">
                  <a:lumMod val="50000"/>
                </a:srgbClr>
              </a:buClr>
              <a:buSzPct val="85000"/>
              <a:defRPr/>
            </a:pPr>
            <a:r>
              <a:rPr lang="en-US" sz="2400" dirty="0">
                <a:solidFill>
                  <a:prstClr val="black"/>
                </a:solidFill>
                <a:latin typeface="Arial" panose="020B0604020202020204" pitchFamily="34" charset="0"/>
                <a:ea typeface="Yu Gothic UI Semibold" panose="020B0700000000000000" pitchFamily="34" charset="-128"/>
                <a:cs typeface="Arial" panose="020B0604020202020204" pitchFamily="34" charset="0"/>
              </a:rPr>
              <a:t>Center for Substance Abuse Treatment</a:t>
            </a:r>
          </a:p>
          <a:p>
            <a:pPr algn="ctr" eaLnBrk="0" hangingPunct="0">
              <a:spcBef>
                <a:spcPts val="600"/>
              </a:spcBef>
              <a:spcAft>
                <a:spcPts val="600"/>
              </a:spcAft>
              <a:buClr>
                <a:srgbClr val="CC4757">
                  <a:lumMod val="50000"/>
                </a:srgbClr>
              </a:buClr>
              <a:buSzPct val="85000"/>
              <a:defRPr/>
            </a:pPr>
            <a:r>
              <a:rPr lang="en-US" sz="2400" dirty="0">
                <a:solidFill>
                  <a:prstClr val="black"/>
                </a:solidFill>
                <a:latin typeface="Arial" panose="020B0604020202020204" pitchFamily="34" charset="0"/>
                <a:ea typeface="Yu Gothic UI Semibold" panose="020B0700000000000000" pitchFamily="34" charset="-128"/>
                <a:cs typeface="Arial" panose="020B0604020202020204" pitchFamily="34" charset="0"/>
              </a:rPr>
              <a:t>and the</a:t>
            </a:r>
          </a:p>
          <a:p>
            <a:pPr algn="ctr" eaLnBrk="0" hangingPunct="0">
              <a:spcBef>
                <a:spcPts val="600"/>
              </a:spcBef>
              <a:buClr>
                <a:srgbClr val="CC4757">
                  <a:lumMod val="50000"/>
                </a:srgbClr>
              </a:buClr>
              <a:buSzPct val="85000"/>
              <a:defRPr/>
            </a:pPr>
            <a:r>
              <a:rPr lang="en-US" sz="2400" dirty="0">
                <a:solidFill>
                  <a:prstClr val="black"/>
                </a:solidFill>
                <a:latin typeface="Arial" panose="020B0604020202020204" pitchFamily="34" charset="0"/>
                <a:ea typeface="Yu Gothic UI Semibold" panose="020B0700000000000000" pitchFamily="34" charset="-128"/>
                <a:cs typeface="Arial" panose="020B0604020202020204" pitchFamily="34" charset="0"/>
              </a:rPr>
              <a:t>Administration on Children, Youth and Families</a:t>
            </a:r>
          </a:p>
          <a:p>
            <a:pPr algn="ctr" eaLnBrk="0" hangingPunct="0">
              <a:buClr>
                <a:srgbClr val="CC4757">
                  <a:lumMod val="50000"/>
                </a:srgbClr>
              </a:buClr>
              <a:buSzPct val="85000"/>
              <a:defRPr/>
            </a:pPr>
            <a:r>
              <a:rPr lang="en-US" sz="2400" dirty="0">
                <a:solidFill>
                  <a:prstClr val="black"/>
                </a:solidFill>
                <a:latin typeface="Arial" panose="020B0604020202020204" pitchFamily="34" charset="0"/>
                <a:ea typeface="Yu Gothic UI Semibold" panose="020B0700000000000000" pitchFamily="34" charset="-128"/>
                <a:cs typeface="Arial" panose="020B0604020202020204" pitchFamily="34" charset="0"/>
              </a:rPr>
              <a:t>Children’s Bureau</a:t>
            </a:r>
          </a:p>
          <a:p>
            <a:pPr algn="ctr" eaLnBrk="0" hangingPunct="0">
              <a:buClr>
                <a:srgbClr val="CC4757">
                  <a:lumMod val="50000"/>
                </a:srgbClr>
              </a:buClr>
              <a:buSzPct val="85000"/>
              <a:defRPr/>
            </a:pPr>
            <a:r>
              <a:rPr lang="en-US" sz="2400" dirty="0">
                <a:solidFill>
                  <a:prstClr val="black"/>
                </a:solidFill>
                <a:latin typeface="Arial" panose="020B0604020202020204" pitchFamily="34" charset="0"/>
                <a:ea typeface="Yu Gothic UI Semibold" panose="020B0700000000000000" pitchFamily="34" charset="-128"/>
                <a:cs typeface="Arial" panose="020B0604020202020204" pitchFamily="34" charset="0"/>
              </a:rPr>
              <a:t>Office on Child Abuse and Neglect</a:t>
            </a:r>
          </a:p>
          <a:p>
            <a:pPr algn="ctr" eaLnBrk="0" hangingPunct="0">
              <a:spcBef>
                <a:spcPts val="600"/>
              </a:spcBef>
              <a:spcAft>
                <a:spcPts val="600"/>
              </a:spcAft>
              <a:buClr>
                <a:srgbClr val="CC4757">
                  <a:lumMod val="50000"/>
                </a:srgbClr>
              </a:buClr>
              <a:buSzPct val="85000"/>
              <a:defRPr/>
            </a:pPr>
            <a:r>
              <a:rPr lang="en-US" sz="2400" b="1" dirty="0">
                <a:solidFill>
                  <a:prstClr val="black"/>
                </a:solidFill>
                <a:latin typeface="Arial" panose="020B0604020202020204" pitchFamily="34" charset="0"/>
                <a:ea typeface="Yu Gothic UI Semibold" panose="020B0700000000000000" pitchFamily="34" charset="-128"/>
                <a:cs typeface="Arial" panose="020B0604020202020204" pitchFamily="34" charset="0"/>
                <a:hlinkClick r:id="rId3"/>
              </a:rPr>
              <a:t>www.ncsacw.samhsa.gov</a:t>
            </a:r>
            <a:endParaRPr lang="en-US" sz="2400" b="1" dirty="0">
              <a:solidFill>
                <a:prstClr val="black"/>
              </a:solidFill>
              <a:latin typeface="Arial" panose="020B0604020202020204" pitchFamily="34" charset="0"/>
              <a:ea typeface="Yu Gothic UI Semibold" panose="020B0700000000000000" pitchFamily="34" charset="-128"/>
              <a:cs typeface="Arial" panose="020B0604020202020204" pitchFamily="34" charset="0"/>
            </a:endParaRPr>
          </a:p>
          <a:p>
            <a:pPr algn="ctr" eaLnBrk="0" hangingPunct="0">
              <a:spcBef>
                <a:spcPts val="600"/>
              </a:spcBef>
              <a:spcAft>
                <a:spcPts val="600"/>
              </a:spcAft>
              <a:buClr>
                <a:srgbClr val="CC4757">
                  <a:lumMod val="50000"/>
                </a:srgbClr>
              </a:buClr>
              <a:buSzPct val="85000"/>
              <a:defRPr/>
            </a:pPr>
            <a:r>
              <a:rPr lang="en-US" sz="2400" b="1" dirty="0">
                <a:solidFill>
                  <a:prstClr val="black"/>
                </a:solidFill>
                <a:latin typeface="Arial" panose="020B0604020202020204" pitchFamily="34" charset="0"/>
                <a:ea typeface="Yu Gothic UI Semibold" panose="020B0700000000000000" pitchFamily="34" charset="-128"/>
                <a:cs typeface="Arial" panose="020B0604020202020204" pitchFamily="34" charset="0"/>
                <a:hlinkClick r:id="rId4"/>
              </a:rPr>
              <a:t>ncsacw@cffutures.org</a:t>
            </a:r>
            <a:r>
              <a:rPr lang="en-US" sz="2400" b="1" dirty="0">
                <a:solidFill>
                  <a:prstClr val="black"/>
                </a:solidFill>
                <a:latin typeface="Arial" panose="020B0604020202020204" pitchFamily="34" charset="0"/>
                <a:ea typeface="Yu Gothic UI Semibold" panose="020B0700000000000000" pitchFamily="34" charset="-128"/>
                <a:cs typeface="Arial" panose="020B0604020202020204" pitchFamily="34" charset="0"/>
              </a:rPr>
              <a:t> </a:t>
            </a:r>
            <a:endParaRPr lang="en-US" sz="2400" dirty="0">
              <a:solidFill>
                <a:prstClr val="black"/>
              </a:solidFill>
              <a:latin typeface="Arial" panose="020B0604020202020204" pitchFamily="34" charset="0"/>
              <a:ea typeface="Yu Gothic UI Semibold" panose="020B0700000000000000" pitchFamily="34" charset="-128"/>
              <a:cs typeface="Arial" panose="020B0604020202020204" pitchFamily="34" charset="0"/>
            </a:endParaRPr>
          </a:p>
        </p:txBody>
      </p:sp>
      <p:pic>
        <p:nvPicPr>
          <p:cNvPr id="4" name="Picture 3">
            <a:extLst>
              <a:ext uri="{C183D7F6-B498-43B3-948B-1728B52AA6E4}">
                <adec:decorative xmlns:adec="http://schemas.microsoft.com/office/drawing/2017/decorative" xmlns=""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t="3108" r="807" b="95"/>
          <a:stretch/>
        </p:blipFill>
        <p:spPr>
          <a:xfrm>
            <a:off x="256489" y="200394"/>
            <a:ext cx="4175811" cy="6489563"/>
          </a:xfrm>
          <a:prstGeom prst="rect">
            <a:avLst/>
          </a:prstGeom>
        </p:spPr>
      </p:pic>
      <p:pic>
        <p:nvPicPr>
          <p:cNvPr id="7" name="Picture 6">
            <a:extLst>
              <a:ext uri="{C183D7F6-B498-43B3-948B-1728B52AA6E4}">
                <adec:decorative xmlns:adec="http://schemas.microsoft.com/office/drawing/2017/decorative" xmlns=""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0578" y="200394"/>
            <a:ext cx="6191452" cy="1448001"/>
          </a:xfrm>
          <a:prstGeom prst="rect">
            <a:avLst/>
          </a:prstGeom>
        </p:spPr>
      </p:pic>
    </p:spTree>
    <p:extLst>
      <p:ext uri="{BB962C8B-B14F-4D97-AF65-F5344CB8AC3E}">
        <p14:creationId xmlns:p14="http://schemas.microsoft.com/office/powerpoint/2010/main" val="1137019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318977" y="2805935"/>
            <a:ext cx="4877266" cy="3139321"/>
          </a:xfrm>
          <a:prstGeom prst="rect">
            <a:avLst/>
          </a:prstGeom>
          <a:noFill/>
        </p:spPr>
        <p:txBody>
          <a:bodyPr wrap="square" rtlCol="0">
            <a:spAutoFit/>
          </a:bodyPr>
          <a:lstStyle/>
          <a:p>
            <a:endParaRPr lang="en-US" sz="7200" dirty="0">
              <a:solidFill>
                <a:prstClr val="white"/>
              </a:solidFill>
            </a:endParaRPr>
          </a:p>
          <a:p>
            <a:r>
              <a:rPr lang="en-US" sz="5400" dirty="0">
                <a:solidFill>
                  <a:prstClr val="white"/>
                </a:solidFill>
              </a:rPr>
              <a:t>References</a:t>
            </a:r>
          </a:p>
          <a:p>
            <a:endParaRPr lang="en-US" sz="7200" b="1" dirty="0">
              <a:solidFill>
                <a:prstClr val="white"/>
              </a:solidFill>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621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318977" y="2828628"/>
            <a:ext cx="8783897" cy="2585323"/>
          </a:xfrm>
          <a:prstGeom prst="rect">
            <a:avLst/>
          </a:prstGeom>
          <a:noFill/>
        </p:spPr>
        <p:txBody>
          <a:bodyPr wrap="square" rtlCol="0">
            <a:spAutoFit/>
          </a:bodyPr>
          <a:lstStyle/>
          <a:p>
            <a:r>
              <a:rPr lang="en-US" sz="5400" dirty="0">
                <a:solidFill>
                  <a:prstClr val="white"/>
                </a:solidFill>
              </a:rPr>
              <a:t>Building Rapport and Motivational Interviewing Techniques</a:t>
            </a: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5075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pPr algn="ctr"/>
            <a:r>
              <a:rPr lang="en-US" sz="4000" dirty="0"/>
              <a:t>References</a:t>
            </a:r>
          </a:p>
        </p:txBody>
      </p:sp>
      <p:sp>
        <p:nvSpPr>
          <p:cNvPr id="4" name="Content Placeholder 3"/>
          <p:cNvSpPr>
            <a:spLocks noGrp="1"/>
          </p:cNvSpPr>
          <p:nvPr>
            <p:ph idx="1"/>
          </p:nvPr>
        </p:nvSpPr>
        <p:spPr>
          <a:xfrm>
            <a:off x="838200" y="1825625"/>
            <a:ext cx="10947400" cy="4351338"/>
          </a:xfrm>
        </p:spPr>
        <p:txBody>
          <a:bodyPr>
            <a:noAutofit/>
          </a:bodyPr>
          <a:lstStyle/>
          <a:p>
            <a:pPr>
              <a:spcBef>
                <a:spcPts val="300"/>
              </a:spcBef>
              <a:spcAft>
                <a:spcPts val="300"/>
              </a:spcAft>
            </a:pPr>
            <a:r>
              <a:rPr lang="en-US" sz="1400" dirty="0"/>
              <a:t>Akin, B. A., Strolin-Goltzman, J., &amp; Collins-Camargo, C. (2017). Successes and challenges in developing trauma-informed child welfare systems: A real-world case study of exploration and initial implementation. </a:t>
            </a:r>
            <a:r>
              <a:rPr lang="en-US" sz="1400" i="1" dirty="0"/>
              <a:t>Children and Youth Services Review</a:t>
            </a:r>
            <a:r>
              <a:rPr lang="en-US" sz="1400" dirty="0"/>
              <a:t>, </a:t>
            </a:r>
            <a:r>
              <a:rPr lang="en-US" sz="1400" i="1" dirty="0"/>
              <a:t>82</a:t>
            </a:r>
            <a:r>
              <a:rPr lang="en-US" sz="1400" dirty="0"/>
              <a:t>, 42–52.</a:t>
            </a:r>
          </a:p>
          <a:p>
            <a:pPr>
              <a:spcBef>
                <a:spcPts val="300"/>
              </a:spcBef>
              <a:spcAft>
                <a:spcPts val="300"/>
              </a:spcAft>
            </a:pPr>
            <a:r>
              <a:rPr lang="en-US" sz="1400" dirty="0"/>
              <a:t>Breshears, E. M., Yeh, S. &amp; Young, N. K. (2009). </a:t>
            </a:r>
            <a:r>
              <a:rPr lang="en-US" sz="1400" i="1" dirty="0"/>
              <a:t>Understanding substance abuse and facilitating recovery: A guide for child welfare workers</a:t>
            </a:r>
            <a:r>
              <a:rPr lang="en-US" sz="1400" dirty="0"/>
              <a:t>. U.S. Department of Health and Human Services. Rockville, MD: Substance Abuse and Mental Health Services Administration. Retrieved from </a:t>
            </a:r>
            <a:r>
              <a:rPr lang="en-US" sz="1400" u="sng" dirty="0">
                <a:hlinkClick r:id="rId3"/>
              </a:rPr>
              <a:t>https://ncsacw.samhsa.gov/files/Understanding-Substance-Abuse.pdf</a:t>
            </a:r>
            <a:r>
              <a:rPr lang="en-US" sz="1400" dirty="0"/>
              <a:t> </a:t>
            </a:r>
          </a:p>
          <a:p>
            <a:pPr>
              <a:spcBef>
                <a:spcPts val="300"/>
              </a:spcBef>
              <a:spcAft>
                <a:spcPts val="300"/>
              </a:spcAft>
            </a:pPr>
            <a:r>
              <a:rPr lang="en-US" sz="1400" dirty="0"/>
              <a:t>Campbell, C. A., Howard, D., Rayford, B. S., &amp; Gordon, D. M. (2015). Fathers matter: Involving and engaging fathers in the child welfare system process. </a:t>
            </a:r>
            <a:r>
              <a:rPr lang="en-US" sz="1400" i="1" dirty="0"/>
              <a:t>Children and Youth Services Review</a:t>
            </a:r>
            <a:r>
              <a:rPr lang="en-US" sz="1400" dirty="0"/>
              <a:t>, </a:t>
            </a:r>
            <a:r>
              <a:rPr lang="en-US" sz="1400" i="1" dirty="0"/>
              <a:t>53</a:t>
            </a:r>
            <a:r>
              <a:rPr lang="en-US" sz="1400" dirty="0"/>
              <a:t>, 84–91.</a:t>
            </a:r>
          </a:p>
          <a:p>
            <a:pPr>
              <a:spcBef>
                <a:spcPts val="300"/>
              </a:spcBef>
              <a:spcAft>
                <a:spcPts val="300"/>
              </a:spcAft>
            </a:pPr>
            <a:r>
              <a:rPr lang="en-US" sz="1400" dirty="0"/>
              <a:t>Chaviano, C. L., McWey, L. M., Lettenberger-Klein, C. G., Claridge, A. M., Wojciak, A. S., &amp; Pettigrew, H. V. (2018). Promoting change among parents involved in the child welfare system: Parents’ reflections on their motivations to change parenting behaviors. </a:t>
            </a:r>
            <a:r>
              <a:rPr lang="en-US" sz="1400" i="1" dirty="0"/>
              <a:t>Journal of Social Work</a:t>
            </a:r>
            <a:r>
              <a:rPr lang="en-US" sz="1400" dirty="0"/>
              <a:t>, </a:t>
            </a:r>
            <a:r>
              <a:rPr lang="en-US" sz="1400" i="1" dirty="0"/>
              <a:t>18</a:t>
            </a:r>
            <a:r>
              <a:rPr lang="en-US" sz="1400" dirty="0"/>
              <a:t>(4), 394–409.</a:t>
            </a:r>
          </a:p>
          <a:p>
            <a:pPr>
              <a:spcBef>
                <a:spcPts val="300"/>
              </a:spcBef>
              <a:spcAft>
                <a:spcPts val="300"/>
              </a:spcAft>
            </a:pPr>
            <a:r>
              <a:rPr lang="en-US" sz="1400" dirty="0"/>
              <a:t>Children’s Bureau. (2013). Child Welfare Outcomes Report Data, Custom Report Builder. U.S. Department of Health &amp; Human Services, Administration for Children &amp; Families. Retrieved from </a:t>
            </a:r>
            <a:r>
              <a:rPr lang="en-US" sz="1400" dirty="0">
                <a:hlinkClick r:id="rId4"/>
              </a:rPr>
              <a:t>https://cwoutcomes.acf.hhs.gov/cwodatasite/</a:t>
            </a:r>
            <a:endParaRPr lang="en-US" sz="1400" dirty="0"/>
          </a:p>
          <a:p>
            <a:pPr>
              <a:spcBef>
                <a:spcPts val="300"/>
              </a:spcBef>
              <a:spcAft>
                <a:spcPts val="300"/>
              </a:spcAft>
            </a:pPr>
            <a:r>
              <a:rPr lang="en-US" sz="1400" dirty="0"/>
              <a:t>Children and Family Futures. (2017). </a:t>
            </a:r>
            <a:r>
              <a:rPr lang="en-US" sz="1400" i="1" dirty="0"/>
              <a:t>Collaborative Values Inventory</a:t>
            </a:r>
            <a:r>
              <a:rPr lang="en-US" sz="1400" dirty="0"/>
              <a:t>. Retrieved from </a:t>
            </a:r>
            <a:r>
              <a:rPr lang="en-US" sz="1400" u="sng" dirty="0">
                <a:hlinkClick r:id="rId5"/>
              </a:rPr>
              <a:t>http://www.cffutures.org/files/cvi.pdf</a:t>
            </a:r>
            <a:r>
              <a:rPr lang="en-US" sz="1400" dirty="0"/>
              <a:t> </a:t>
            </a:r>
          </a:p>
          <a:p>
            <a:pPr>
              <a:spcBef>
                <a:spcPts val="300"/>
              </a:spcBef>
              <a:spcAft>
                <a:spcPts val="300"/>
              </a:spcAft>
            </a:pPr>
            <a:r>
              <a:rPr lang="en-US" sz="1400" dirty="0"/>
              <a:t>Fong, H. F., Alegria, M., Bair-Merritt, M. H., &amp; Beardslee, W. (2018). Factors associated with mental health services referrals for children investigated by child welfare. </a:t>
            </a:r>
            <a:r>
              <a:rPr lang="en-US" sz="1400" i="1" dirty="0"/>
              <a:t>Child Abuse &amp; Neglect</a:t>
            </a:r>
            <a:r>
              <a:rPr lang="en-US" sz="1400" dirty="0"/>
              <a:t>, </a:t>
            </a:r>
            <a:r>
              <a:rPr lang="en-US" sz="1400" i="1" dirty="0"/>
              <a:t>79</a:t>
            </a:r>
            <a:r>
              <a:rPr lang="en-US" sz="1400" dirty="0"/>
              <a:t>, 401–412.</a:t>
            </a:r>
          </a:p>
          <a:p>
            <a:pPr>
              <a:spcBef>
                <a:spcPts val="300"/>
              </a:spcBef>
              <a:spcAft>
                <a:spcPts val="300"/>
              </a:spcAft>
            </a:pPr>
            <a:r>
              <a:rPr lang="en-US" sz="1400" dirty="0"/>
              <a:t>Geiger, J. M., Piel, M. H., &amp; Julien-Chinn, F. J. (2017). Improving relationships in child welfare practice: Perspectives of foster care providers. </a:t>
            </a:r>
            <a:r>
              <a:rPr lang="en-US" sz="1400" i="1" dirty="0"/>
              <a:t>Child and Adolescent Social Work Journal</a:t>
            </a:r>
            <a:r>
              <a:rPr lang="en-US" sz="1400" dirty="0"/>
              <a:t>, </a:t>
            </a:r>
            <a:r>
              <a:rPr lang="en-US" sz="1400" i="1" dirty="0"/>
              <a:t>34</a:t>
            </a:r>
            <a:r>
              <a:rPr lang="en-US" sz="1400" dirty="0"/>
              <a:t>(1), </a:t>
            </a:r>
            <a:r>
              <a:rPr lang="en-US" sz="1400"/>
              <a:t>23–33.</a:t>
            </a:r>
          </a:p>
          <a:p>
            <a:pPr>
              <a:spcBef>
                <a:spcPts val="300"/>
              </a:spcBef>
              <a:spcAft>
                <a:spcPts val="300"/>
              </a:spcAft>
            </a:pPr>
            <a:r>
              <a:rPr lang="en-US" sz="1400"/>
              <a:t>Ghertner, R., Baldwin, M., Crouse, G., Radel, L., &amp; Waters, A. (2018). </a:t>
            </a:r>
            <a:r>
              <a:rPr lang="en-US" sz="1400" i="1"/>
              <a:t>ASPE research brief: The relationship between substance use indicators and child welfare caseloads</a:t>
            </a:r>
            <a:r>
              <a:rPr lang="en-US" sz="1400"/>
              <a:t>. Retrieved from </a:t>
            </a:r>
            <a:r>
              <a:rPr lang="en-US" sz="1400" u="sng">
                <a:hlinkClick r:id="rId6"/>
              </a:rPr>
              <a:t>https://aspe.hhs.gov/system/files/pdf/258831/SubstanceUseCWCaseloads.pdf</a:t>
            </a:r>
            <a:r>
              <a:rPr lang="en-US" sz="1400"/>
              <a:t> </a:t>
            </a:r>
          </a:p>
          <a:p>
            <a:pPr>
              <a:spcBef>
                <a:spcPts val="300"/>
              </a:spcBef>
              <a:spcAft>
                <a:spcPts val="300"/>
              </a:spcAft>
            </a:pPr>
            <a:endParaRPr lang="en-US" sz="1400" dirty="0"/>
          </a:p>
        </p:txBody>
      </p:sp>
    </p:spTree>
    <p:extLst>
      <p:ext uri="{BB962C8B-B14F-4D97-AF65-F5344CB8AC3E}">
        <p14:creationId xmlns:p14="http://schemas.microsoft.com/office/powerpoint/2010/main" val="11004893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pPr algn="ctr"/>
            <a:r>
              <a:rPr lang="en-US" sz="4000" dirty="0"/>
              <a:t>References</a:t>
            </a:r>
          </a:p>
        </p:txBody>
      </p:sp>
      <p:sp>
        <p:nvSpPr>
          <p:cNvPr id="4" name="Content Placeholder 3"/>
          <p:cNvSpPr>
            <a:spLocks noGrp="1"/>
          </p:cNvSpPr>
          <p:nvPr>
            <p:ph idx="1"/>
          </p:nvPr>
        </p:nvSpPr>
        <p:spPr/>
        <p:txBody>
          <a:bodyPr>
            <a:noAutofit/>
          </a:bodyPr>
          <a:lstStyle/>
          <a:p>
            <a:pPr>
              <a:spcBef>
                <a:spcPts val="300"/>
              </a:spcBef>
              <a:spcAft>
                <a:spcPts val="300"/>
              </a:spcAft>
            </a:pPr>
            <a:r>
              <a:rPr lang="en-US" sz="1400"/>
              <a:t>He, A. S. (2017). Interagency collaboration and receipt of substance abuse treatment services for child welfare-involved caregivers. </a:t>
            </a:r>
            <a:r>
              <a:rPr lang="en-US" sz="1400" i="1"/>
              <a:t>Journal of Substance Abuse Treatment</a:t>
            </a:r>
            <a:r>
              <a:rPr lang="en-US" sz="1400"/>
              <a:t>, </a:t>
            </a:r>
            <a:r>
              <a:rPr lang="en-US" sz="1400" i="1"/>
              <a:t>79</a:t>
            </a:r>
            <a:r>
              <a:rPr lang="en-US" sz="1400"/>
              <a:t>, 20–28. </a:t>
            </a:r>
          </a:p>
          <a:p>
            <a:r>
              <a:rPr lang="en-US" sz="1400"/>
              <a:t>McLaughlin</a:t>
            </a:r>
            <a:r>
              <a:rPr lang="en-US" sz="1400" dirty="0"/>
              <a:t>, M., &amp; Jonson-Reid, M. (2017). The relationship between child welfare financing, screening, and substantiation. </a:t>
            </a:r>
            <a:r>
              <a:rPr lang="en-US" sz="1400" i="1" dirty="0"/>
              <a:t>Children and Youth Services Review</a:t>
            </a:r>
            <a:r>
              <a:rPr lang="en-US" sz="1400" dirty="0"/>
              <a:t>, </a:t>
            </a:r>
            <a:r>
              <a:rPr lang="en-US" sz="1400" i="1" dirty="0"/>
              <a:t>82</a:t>
            </a:r>
            <a:r>
              <a:rPr lang="en-US" sz="1400" dirty="0"/>
              <a:t>, 407–412.</a:t>
            </a:r>
          </a:p>
          <a:p>
            <a:r>
              <a:rPr lang="en-US" sz="1400" dirty="0"/>
              <a:t>Radel, L., Baldwin, M., Crouse, G., Ghertner, R. &amp; Waters, A. (2018). </a:t>
            </a:r>
            <a:r>
              <a:rPr lang="en-US" sz="1400" i="1" dirty="0"/>
              <a:t>ASPE research brief: Substance use, the opioid epidemic, and the child welfare system: Key findings from a mixed methods study</a:t>
            </a:r>
            <a:r>
              <a:rPr lang="en-US" sz="1400" dirty="0"/>
              <a:t>. Retrieved from </a:t>
            </a:r>
            <a:r>
              <a:rPr lang="en-US" sz="1400" u="sng" dirty="0">
                <a:hlinkClick r:id="rId3"/>
              </a:rPr>
              <a:t>https://aspe.hhs.gov/system/files/pdf/258836/SubstanceUseChildWelfareOverview.pdf</a:t>
            </a:r>
            <a:r>
              <a:rPr lang="en-US" sz="1400" dirty="0"/>
              <a:t> </a:t>
            </a:r>
          </a:p>
          <a:p>
            <a:r>
              <a:rPr lang="en-US" sz="1400" dirty="0"/>
              <a:t>Rivera, M., &amp; Sullivan, R. (2015). Rethinking child welfare to keep families safe and together: Effective housing-based supports to reduce child trauma, maltreatment recidivism, and re-entry to foster care. </a:t>
            </a:r>
            <a:r>
              <a:rPr lang="en-US" sz="1400" i="1" dirty="0"/>
              <a:t>Child Welfare</a:t>
            </a:r>
            <a:r>
              <a:rPr lang="en-US" sz="1400" dirty="0"/>
              <a:t>, </a:t>
            </a:r>
            <a:r>
              <a:rPr lang="en-US" sz="1400" i="1" dirty="0"/>
              <a:t>94</a:t>
            </a:r>
            <a:r>
              <a:rPr lang="en-US" sz="1400" dirty="0"/>
              <a:t>(4), 185–204.</a:t>
            </a:r>
          </a:p>
          <a:p>
            <a:r>
              <a:rPr lang="en-US" sz="1400" dirty="0"/>
              <a:t>Smithgall, C., Jarpe-Ratner, E., Gnedko-Berry, N., &amp; Mason, S. (2015). Developing and testing a framework for evaluating the quality of comprehensive family assessment in child welfare. </a:t>
            </a:r>
            <a:r>
              <a:rPr lang="en-US" sz="1400" i="1" dirty="0"/>
              <a:t>Child Abuse &amp; Neglect</a:t>
            </a:r>
            <a:r>
              <a:rPr lang="en-US" sz="1400" dirty="0"/>
              <a:t>, </a:t>
            </a:r>
            <a:r>
              <a:rPr lang="en-US" sz="1400" i="1" dirty="0"/>
              <a:t>44</a:t>
            </a:r>
            <a:r>
              <a:rPr lang="en-US" sz="1400" dirty="0"/>
              <a:t>, 194–206.</a:t>
            </a:r>
          </a:p>
          <a:p>
            <a:r>
              <a:rPr lang="en-US" sz="1400" dirty="0"/>
              <a:t>Storer, H. L., Barkan, S. E., Sherman, E. L., Haggerty, K. P., &amp; Mattos, L. M. (2012). Promoting relationship building and connection: Adapting an evidence-based parenting program for families involved in the child welfare system. </a:t>
            </a:r>
            <a:r>
              <a:rPr lang="en-US" sz="1400" i="1" dirty="0"/>
              <a:t>Children and Youth Services Review</a:t>
            </a:r>
            <a:r>
              <a:rPr lang="en-US" sz="1400" dirty="0"/>
              <a:t>, </a:t>
            </a:r>
            <a:r>
              <a:rPr lang="en-US" sz="1400" i="1" dirty="0"/>
              <a:t>34</a:t>
            </a:r>
            <a:r>
              <a:rPr lang="en-US" sz="1400" dirty="0"/>
              <a:t>(9), 1853–1861.</a:t>
            </a:r>
          </a:p>
          <a:p>
            <a:r>
              <a:rPr lang="en-US" sz="1400" dirty="0"/>
              <a:t>Wells, M., Vanyukevych, A., &amp; Levesque, S. (2015). Engaging parents: Assessing child welfare agency onsite review instrument outcomes. </a:t>
            </a:r>
            <a:r>
              <a:rPr lang="en-US" sz="1400" i="1" dirty="0"/>
              <a:t>Families in Society</a:t>
            </a:r>
            <a:r>
              <a:rPr lang="en-US" sz="1400" dirty="0"/>
              <a:t>, </a:t>
            </a:r>
            <a:r>
              <a:rPr lang="en-US" sz="1400" i="1" dirty="0"/>
              <a:t>96</a:t>
            </a:r>
            <a:r>
              <a:rPr lang="en-US" sz="1400" dirty="0"/>
              <a:t>(3), 211–218.</a:t>
            </a:r>
          </a:p>
        </p:txBody>
      </p:sp>
    </p:spTree>
    <p:extLst>
      <p:ext uri="{BB962C8B-B14F-4D97-AF65-F5344CB8AC3E}">
        <p14:creationId xmlns:p14="http://schemas.microsoft.com/office/powerpoint/2010/main" val="2855297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318977" y="2469051"/>
            <a:ext cx="4564444" cy="2031325"/>
          </a:xfrm>
          <a:prstGeom prst="rect">
            <a:avLst/>
          </a:prstGeom>
          <a:noFill/>
        </p:spPr>
        <p:txBody>
          <a:bodyPr wrap="square" rtlCol="0">
            <a:spAutoFit/>
          </a:bodyPr>
          <a:lstStyle/>
          <a:p>
            <a:endParaRPr lang="en-US" sz="7200" dirty="0">
              <a:solidFill>
                <a:prstClr val="white"/>
              </a:solidFill>
            </a:endParaRPr>
          </a:p>
          <a:p>
            <a:r>
              <a:rPr lang="en-US" sz="5400" dirty="0">
                <a:solidFill>
                  <a:prstClr val="white"/>
                </a:solidFill>
              </a:rPr>
              <a:t>Resources</a:t>
            </a:r>
            <a:endParaRPr lang="en-US" sz="5400" b="1" dirty="0">
              <a:solidFill>
                <a:prstClr val="white"/>
              </a:solidFill>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603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Resources</a:t>
            </a:r>
          </a:p>
        </p:txBody>
      </p:sp>
      <p:sp>
        <p:nvSpPr>
          <p:cNvPr id="4" name="Content Placeholder 3"/>
          <p:cNvSpPr>
            <a:spLocks noGrp="1"/>
          </p:cNvSpPr>
          <p:nvPr>
            <p:ph idx="1"/>
          </p:nvPr>
        </p:nvSpPr>
        <p:spPr/>
        <p:txBody>
          <a:bodyPr>
            <a:noAutofit/>
          </a:bodyPr>
          <a:lstStyle/>
          <a:p>
            <a:r>
              <a:rPr lang="en-US" sz="1400" dirty="0"/>
              <a:t>Center for Substance Abuse Treatment. Substance Abuse and Mental Health Services Administration (2005). </a:t>
            </a:r>
            <a:r>
              <a:rPr lang="en-US" sz="1400" i="1" dirty="0"/>
              <a:t>Substance abuse treatment for persons with co-occurring disorders. </a:t>
            </a:r>
            <a:r>
              <a:rPr lang="en-US" sz="1400" dirty="0"/>
              <a:t>Treatment Improvement Protocol (TIP) Series 42. DHHS Publication No. (SMA) 05-3992. Rockville, MD. Retrieved from </a:t>
            </a:r>
            <a:r>
              <a:rPr lang="en-US" sz="1400" dirty="0">
                <a:hlinkClick r:id="rId3"/>
              </a:rPr>
              <a:t>https://www.ncbi.nlm.nih.gov/books/NBK64197/ </a:t>
            </a:r>
            <a:endParaRPr lang="en-US" sz="1400" dirty="0"/>
          </a:p>
          <a:p>
            <a:r>
              <a:rPr lang="en-US" sz="1400" dirty="0"/>
              <a:t>Center for Substance Abuse Treatment. (2010). </a:t>
            </a:r>
            <a:r>
              <a:rPr lang="en-US" sz="1400" i="1" dirty="0"/>
              <a:t>Substance abuse specialists in child welfare agencies and dependency courts considerations for program designers and evaluators</a:t>
            </a:r>
            <a:r>
              <a:rPr lang="en-US" sz="1400" dirty="0"/>
              <a:t>. HHS Pub. No. (SMA) 10-4557 Rockville, MD: Substance Abuse and Mental Health Services Administration. Retrieved from </a:t>
            </a:r>
            <a:r>
              <a:rPr lang="en-US" sz="1400" u="sng" dirty="0">
                <a:hlinkClick r:id="rId4"/>
              </a:rPr>
              <a:t>https://ncsacw.samhsa.gov/files/SubstanceAbuseSpecialists.pdf</a:t>
            </a:r>
            <a:r>
              <a:rPr lang="en-US" sz="1400" dirty="0"/>
              <a:t> </a:t>
            </a:r>
          </a:p>
          <a:p>
            <a:r>
              <a:rPr lang="en-US" sz="1400" dirty="0"/>
              <a:t>Casey Family Programs (2017). </a:t>
            </a:r>
            <a:r>
              <a:rPr lang="en-US" sz="1400" i="1" dirty="0"/>
              <a:t>Strong families-issue brief: What Are some of the strategies being use to reunite families with substance use disorders? </a:t>
            </a:r>
            <a:r>
              <a:rPr lang="en-US" sz="1400" dirty="0"/>
              <a:t>Retrieved from </a:t>
            </a:r>
            <a:r>
              <a:rPr lang="en-US" sz="1400" u="sng" dirty="0">
                <a:hlinkClick r:id="rId5"/>
              </a:rPr>
              <a:t>https://caseyfamilypro-wpengine.netdna-ssl.com/media/SF_Stategies-to-Reunite-families_0718.pdf</a:t>
            </a:r>
            <a:r>
              <a:rPr lang="en-US" sz="1400" dirty="0"/>
              <a:t> </a:t>
            </a:r>
          </a:p>
          <a:p>
            <a:r>
              <a:rPr lang="en-US" sz="1400" dirty="0"/>
              <a:t>National Council on Alcoholism and Drug Dependence, Inc. (2015). </a:t>
            </a:r>
            <a:r>
              <a:rPr lang="en-US" sz="1400" i="1" dirty="0"/>
              <a:t>Intervention–tips and guidelines</a:t>
            </a:r>
            <a:r>
              <a:rPr lang="en-US" sz="1400" dirty="0"/>
              <a:t>. Retrieved from </a:t>
            </a:r>
            <a:r>
              <a:rPr lang="en-US" sz="1400" u="sng" dirty="0">
                <a:hlinkClick r:id="rId6"/>
              </a:rPr>
              <a:t>https://www.ncadd.org/index.php/family-friends/there-is-help/intervention-tips-and-guidelines</a:t>
            </a:r>
            <a:r>
              <a:rPr lang="en-US" sz="1400" dirty="0"/>
              <a:t> </a:t>
            </a:r>
          </a:p>
        </p:txBody>
      </p:sp>
    </p:spTree>
    <p:extLst>
      <p:ext uri="{BB962C8B-B14F-4D97-AF65-F5344CB8AC3E}">
        <p14:creationId xmlns:p14="http://schemas.microsoft.com/office/powerpoint/2010/main" val="4218529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Building Rapport</a:t>
            </a:r>
            <a:endParaRPr lang="en-US" dirty="0"/>
          </a:p>
        </p:txBody>
      </p:sp>
      <p:sp>
        <p:nvSpPr>
          <p:cNvPr id="3" name="Content Placeholder 2"/>
          <p:cNvSpPr>
            <a:spLocks noGrp="1"/>
          </p:cNvSpPr>
          <p:nvPr>
            <p:ph idx="1"/>
          </p:nvPr>
        </p:nvSpPr>
        <p:spPr/>
        <p:txBody>
          <a:bodyPr/>
          <a:lstStyle/>
          <a:p>
            <a:r>
              <a:rPr lang="en-US"/>
              <a:t>Acknowledging the power differential</a:t>
            </a:r>
          </a:p>
          <a:p>
            <a:r>
              <a:rPr lang="en-US"/>
              <a:t>Establishing a relationship</a:t>
            </a:r>
          </a:p>
          <a:p>
            <a:r>
              <a:rPr lang="en-US"/>
              <a:t>Explaining the process</a:t>
            </a:r>
          </a:p>
          <a:p>
            <a:endParaRPr lang="en-US" dirty="0"/>
          </a:p>
        </p:txBody>
      </p:sp>
      <p:sp>
        <p:nvSpPr>
          <p:cNvPr id="4" name="TextBox 3"/>
          <p:cNvSpPr txBox="1"/>
          <p:nvPr/>
        </p:nvSpPr>
        <p:spPr>
          <a:xfrm>
            <a:off x="10176163" y="6424777"/>
            <a:ext cx="2015837"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(Storer et al., 2012)</a:t>
            </a:r>
          </a:p>
        </p:txBody>
      </p:sp>
    </p:spTree>
    <p:extLst>
      <p:ext uri="{BB962C8B-B14F-4D97-AF65-F5344CB8AC3E}">
        <p14:creationId xmlns:p14="http://schemas.microsoft.com/office/powerpoint/2010/main" val="27803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Motivational Interviewing</a:t>
            </a:r>
            <a:endParaRPr lang="en-US" dirty="0"/>
          </a:p>
        </p:txBody>
      </p:sp>
      <p:sp>
        <p:nvSpPr>
          <p:cNvPr id="13315" name="Rectangle 3"/>
          <p:cNvSpPr>
            <a:spLocks noGrp="1" noChangeArrowheads="1"/>
          </p:cNvSpPr>
          <p:nvPr>
            <p:ph idx="1"/>
          </p:nvPr>
        </p:nvSpPr>
        <p:spPr/>
        <p:txBody>
          <a:bodyPr/>
          <a:lstStyle/>
          <a:p>
            <a:r>
              <a:rPr lang="en-US"/>
              <a:t>Collaborative</a:t>
            </a:r>
          </a:p>
          <a:p>
            <a:r>
              <a:rPr lang="en-US"/>
              <a:t>Nonjudgmental</a:t>
            </a:r>
          </a:p>
          <a:p>
            <a:r>
              <a:rPr lang="en-US"/>
              <a:t>Empathetic</a:t>
            </a:r>
          </a:p>
          <a:p>
            <a:r>
              <a:rPr lang="en-US"/>
              <a:t>Family-centered </a:t>
            </a:r>
          </a:p>
          <a:p>
            <a:r>
              <a:rPr lang="en-US"/>
              <a:t>Focused on emphasizing autonomy</a:t>
            </a:r>
          </a:p>
          <a:p>
            <a:endParaRPr lang="en-US" dirty="0"/>
          </a:p>
        </p:txBody>
      </p:sp>
      <p:sp>
        <p:nvSpPr>
          <p:cNvPr id="2" name="TextBox 1"/>
          <p:cNvSpPr txBox="1"/>
          <p:nvPr/>
        </p:nvSpPr>
        <p:spPr>
          <a:xfrm>
            <a:off x="8292662" y="6432330"/>
            <a:ext cx="373642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Adapted from Barbara Kistenmacher, Ph.D.</a:t>
            </a:r>
          </a:p>
        </p:txBody>
      </p:sp>
    </p:spTree>
    <p:extLst>
      <p:ext uri="{BB962C8B-B14F-4D97-AF65-F5344CB8AC3E}">
        <p14:creationId xmlns:p14="http://schemas.microsoft.com/office/powerpoint/2010/main" val="563439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P spid="1331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vert="horz" wrap="square" lIns="0" tIns="45720" rIns="0" bIns="0" numCol="1" anchor="ctr" anchorCtr="0" compatLnSpc="1">
            <a:prstTxWarp prst="textNoShape">
              <a:avLst/>
            </a:prstTxWarp>
          </a:bodyPr>
          <a:lstStyle/>
          <a:p>
            <a:pPr eaLnBrk="1" hangingPunct="1">
              <a:defRPr/>
            </a:pPr>
            <a:r>
              <a:rPr lang="en-US" sz="4000" dirty="0">
                <a:latin typeface="Arial" charset="0"/>
              </a:rPr>
              <a:t>Express Empathy</a:t>
            </a:r>
          </a:p>
        </p:txBody>
      </p:sp>
      <p:sp>
        <p:nvSpPr>
          <p:cNvPr id="61443" name="Rectangle 3"/>
          <p:cNvSpPr>
            <a:spLocks noGrp="1" noChangeArrowheads="1"/>
          </p:cNvSpPr>
          <p:nvPr>
            <p:ph idx="1"/>
          </p:nvPr>
        </p:nvSpPr>
        <p:spPr/>
        <p:txBody>
          <a:bodyPr/>
          <a:lstStyle/>
          <a:p>
            <a:pPr marL="0" indent="0" eaLnBrk="1" hangingPunct="1">
              <a:spcBef>
                <a:spcPts val="600"/>
              </a:spcBef>
              <a:spcAft>
                <a:spcPts val="600"/>
              </a:spcAft>
              <a:buNone/>
              <a:defRPr/>
            </a:pPr>
            <a:r>
              <a:rPr lang="en-US" sz="2400" dirty="0">
                <a:solidFill>
                  <a:schemeClr val="tx2"/>
                </a:solidFill>
                <a:latin typeface="Arial" charset="0"/>
              </a:rPr>
              <a:t>Empathy </a:t>
            </a:r>
            <a:r>
              <a:rPr lang="en-US" sz="2400" b="1" dirty="0">
                <a:solidFill>
                  <a:schemeClr val="tx2"/>
                </a:solidFill>
                <a:latin typeface="Arial" charset="0"/>
              </a:rPr>
              <a:t>is not:</a:t>
            </a:r>
          </a:p>
          <a:p>
            <a:pPr marL="850900" lvl="1" indent="-457200" eaLnBrk="1" hangingPunct="1">
              <a:spcBef>
                <a:spcPts val="600"/>
              </a:spcBef>
              <a:spcAft>
                <a:spcPts val="600"/>
              </a:spcAft>
              <a:buClr>
                <a:schemeClr val="tx2"/>
              </a:buClr>
              <a:buFont typeface="Arial" panose="020B0604020202020204" pitchFamily="34" charset="0"/>
              <a:buChar char="•"/>
              <a:defRPr/>
            </a:pPr>
            <a:r>
              <a:rPr lang="en-US" sz="2400" dirty="0">
                <a:solidFill>
                  <a:schemeClr val="tx2"/>
                </a:solidFill>
                <a:latin typeface="Arial" charset="0"/>
              </a:rPr>
              <a:t>Having had the same experience or problem as the parent</a:t>
            </a:r>
          </a:p>
          <a:p>
            <a:pPr marL="850900" lvl="1" indent="-457200" eaLnBrk="1" hangingPunct="1">
              <a:spcBef>
                <a:spcPts val="600"/>
              </a:spcBef>
              <a:spcAft>
                <a:spcPts val="600"/>
              </a:spcAft>
              <a:buClr>
                <a:schemeClr val="tx2"/>
              </a:buClr>
              <a:buFont typeface="Arial" panose="020B0604020202020204" pitchFamily="34" charset="0"/>
              <a:buChar char="•"/>
              <a:defRPr/>
            </a:pPr>
            <a:r>
              <a:rPr lang="en-US" sz="2400" dirty="0">
                <a:solidFill>
                  <a:schemeClr val="tx2"/>
                </a:solidFill>
                <a:latin typeface="Arial" charset="0"/>
              </a:rPr>
              <a:t>Identifying with the parent</a:t>
            </a:r>
          </a:p>
          <a:p>
            <a:pPr marL="850900" lvl="1" indent="-457200" eaLnBrk="1" hangingPunct="1">
              <a:spcBef>
                <a:spcPts val="600"/>
              </a:spcBef>
              <a:spcAft>
                <a:spcPts val="600"/>
              </a:spcAft>
              <a:buClr>
                <a:schemeClr val="tx2"/>
              </a:buClr>
              <a:buFont typeface="Arial" panose="020B0604020202020204" pitchFamily="34" charset="0"/>
              <a:buChar char="•"/>
              <a:defRPr/>
            </a:pPr>
            <a:r>
              <a:rPr lang="en-US" sz="2400" dirty="0">
                <a:solidFill>
                  <a:schemeClr val="tx2"/>
                </a:solidFill>
                <a:latin typeface="Arial" charset="0"/>
              </a:rPr>
              <a:t>Saying “Let me tell you my story”</a:t>
            </a:r>
          </a:p>
          <a:p>
            <a:pPr marL="0" indent="-6350" eaLnBrk="1" hangingPunct="1">
              <a:spcBef>
                <a:spcPts val="600"/>
              </a:spcBef>
              <a:spcAft>
                <a:spcPts val="600"/>
              </a:spcAft>
              <a:buClr>
                <a:schemeClr val="tx2"/>
              </a:buClr>
              <a:buNone/>
              <a:defRPr/>
            </a:pPr>
            <a:r>
              <a:rPr lang="en-US" sz="2400" dirty="0">
                <a:solidFill>
                  <a:schemeClr val="tx2"/>
                </a:solidFill>
                <a:latin typeface="Arial" charset="0"/>
              </a:rPr>
              <a:t>Empathy </a:t>
            </a:r>
            <a:r>
              <a:rPr lang="en-US" sz="2400" b="1" dirty="0">
                <a:solidFill>
                  <a:schemeClr val="tx2"/>
                </a:solidFill>
                <a:latin typeface="Arial" charset="0"/>
              </a:rPr>
              <a:t>is</a:t>
            </a:r>
            <a:r>
              <a:rPr lang="en-US" sz="2400" dirty="0">
                <a:solidFill>
                  <a:schemeClr val="tx2"/>
                </a:solidFill>
                <a:latin typeface="Arial" charset="0"/>
              </a:rPr>
              <a:t>:</a:t>
            </a:r>
          </a:p>
          <a:p>
            <a:pPr marL="850900" lvl="1" indent="-457200" eaLnBrk="1" hangingPunct="1">
              <a:spcBef>
                <a:spcPts val="600"/>
              </a:spcBef>
              <a:spcAft>
                <a:spcPts val="600"/>
              </a:spcAft>
              <a:buClr>
                <a:schemeClr val="tx2"/>
              </a:buClr>
              <a:buFont typeface="Arial" panose="020B0604020202020204" pitchFamily="34" charset="0"/>
              <a:buChar char="•"/>
              <a:defRPr/>
            </a:pPr>
            <a:r>
              <a:rPr lang="en-US" sz="2400" dirty="0">
                <a:solidFill>
                  <a:schemeClr val="tx2"/>
                </a:solidFill>
                <a:latin typeface="Arial" charset="0"/>
              </a:rPr>
              <a:t>The ability to accurately understand the parent’s meaning</a:t>
            </a:r>
          </a:p>
          <a:p>
            <a:pPr marL="850900" lvl="1" indent="-457200" eaLnBrk="1" hangingPunct="1">
              <a:spcBef>
                <a:spcPts val="600"/>
              </a:spcBef>
              <a:spcAft>
                <a:spcPts val="600"/>
              </a:spcAft>
              <a:buClr>
                <a:schemeClr val="tx2"/>
              </a:buClr>
              <a:buFont typeface="Arial" panose="020B0604020202020204" pitchFamily="34" charset="0"/>
              <a:buChar char="•"/>
              <a:defRPr/>
            </a:pPr>
            <a:r>
              <a:rPr lang="en-US" sz="2400" dirty="0">
                <a:solidFill>
                  <a:schemeClr val="tx2"/>
                </a:solidFill>
                <a:latin typeface="Arial" charset="0"/>
              </a:rPr>
              <a:t>The ability to reflect that accurate understanding back to the client</a:t>
            </a:r>
          </a:p>
        </p:txBody>
      </p:sp>
      <p:sp>
        <p:nvSpPr>
          <p:cNvPr id="5" name="TextBox 4"/>
          <p:cNvSpPr txBox="1"/>
          <p:nvPr/>
        </p:nvSpPr>
        <p:spPr>
          <a:xfrm>
            <a:off x="8293608" y="6428232"/>
            <a:ext cx="373642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Adapted from Barbara Kistenmacher, Ph.D.</a:t>
            </a:r>
          </a:p>
        </p:txBody>
      </p:sp>
    </p:spTree>
    <p:extLst>
      <p:ext uri="{BB962C8B-B14F-4D97-AF65-F5344CB8AC3E}">
        <p14:creationId xmlns:p14="http://schemas.microsoft.com/office/powerpoint/2010/main" val="2541496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144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14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144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144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144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1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autoUpdateAnimBg="0"/>
      <p:bldP spid="6144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sz="4000" dirty="0">
                <a:latin typeface="Arial" charset="0"/>
              </a:rPr>
              <a:t>Roll With Resistance</a:t>
            </a:r>
          </a:p>
        </p:txBody>
      </p:sp>
      <p:sp>
        <p:nvSpPr>
          <p:cNvPr id="63491" name="Rectangle 3"/>
          <p:cNvSpPr>
            <a:spLocks noGrp="1" noChangeArrowheads="1"/>
          </p:cNvSpPr>
          <p:nvPr>
            <p:ph idx="1"/>
          </p:nvPr>
        </p:nvSpPr>
        <p:spPr/>
        <p:txBody>
          <a:bodyPr/>
          <a:lstStyle/>
          <a:p>
            <a:pPr eaLnBrk="1" hangingPunct="1">
              <a:spcBef>
                <a:spcPts val="600"/>
              </a:spcBef>
              <a:spcAft>
                <a:spcPts val="600"/>
              </a:spcAft>
              <a:defRPr/>
            </a:pPr>
            <a:r>
              <a:rPr lang="en-US" sz="2400" dirty="0">
                <a:solidFill>
                  <a:schemeClr val="tx2"/>
                </a:solidFill>
                <a:latin typeface="Arial" charset="0"/>
              </a:rPr>
              <a:t> Confronting families makes things worse</a:t>
            </a:r>
          </a:p>
          <a:p>
            <a:pPr eaLnBrk="1" hangingPunct="1">
              <a:spcBef>
                <a:spcPts val="600"/>
              </a:spcBef>
              <a:spcAft>
                <a:spcPts val="600"/>
              </a:spcAft>
              <a:defRPr/>
            </a:pPr>
            <a:r>
              <a:rPr lang="en-US" sz="2400" dirty="0">
                <a:solidFill>
                  <a:schemeClr val="tx2"/>
                </a:solidFill>
                <a:latin typeface="Arial" charset="0"/>
              </a:rPr>
              <a:t>“Rolling” with resistance creates a nonjudgmental atmosphere</a:t>
            </a:r>
          </a:p>
          <a:p>
            <a:pPr eaLnBrk="1" hangingPunct="1">
              <a:spcBef>
                <a:spcPts val="600"/>
              </a:spcBef>
              <a:spcAft>
                <a:spcPts val="600"/>
              </a:spcAft>
              <a:defRPr/>
            </a:pPr>
            <a:r>
              <a:rPr lang="en-US" sz="2400" dirty="0"/>
              <a:t>Working with the parents’ resistance enables child welfare workers to find a common goal with families</a:t>
            </a:r>
            <a:endParaRPr lang="en-US" sz="2400" dirty="0">
              <a:solidFill>
                <a:schemeClr val="tx2"/>
              </a:solidFill>
              <a:latin typeface="Arial" charset="0"/>
            </a:endParaRPr>
          </a:p>
        </p:txBody>
      </p:sp>
      <p:sp>
        <p:nvSpPr>
          <p:cNvPr id="25604" name="Slide Number Placeholder 4"/>
          <p:cNvSpPr>
            <a:spLocks noGrp="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820DB5A-F0CE-4D9C-97A4-9A1B85BF0BAF}" type="slidenum">
              <a:rPr lang="en-US" altLang="en-US" sz="1400">
                <a:solidFill>
                  <a:srgbClr val="FFFFFF"/>
                </a:solidFill>
              </a:rPr>
              <a:pPr eaLnBrk="1" hangingPunct="1"/>
              <a:t>9</a:t>
            </a:fld>
            <a:endParaRPr lang="en-US" altLang="en-US" sz="1400" dirty="0">
              <a:solidFill>
                <a:srgbClr val="FFFFFF"/>
              </a:solidFill>
            </a:endParaRPr>
          </a:p>
        </p:txBody>
      </p:sp>
      <p:sp>
        <p:nvSpPr>
          <p:cNvPr id="5" name="TextBox 4"/>
          <p:cNvSpPr txBox="1"/>
          <p:nvPr/>
        </p:nvSpPr>
        <p:spPr>
          <a:xfrm>
            <a:off x="8292662" y="6432330"/>
            <a:ext cx="373642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Adapted from Barbara Kistenmacher, Ph.D.</a:t>
            </a:r>
          </a:p>
        </p:txBody>
      </p:sp>
    </p:spTree>
    <p:extLst>
      <p:ext uri="{BB962C8B-B14F-4D97-AF65-F5344CB8AC3E}">
        <p14:creationId xmlns:p14="http://schemas.microsoft.com/office/powerpoint/2010/main" val="2503854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autoUpdateAnimBg="0"/>
      <p:bldP spid="63491" grpId="0" build="p"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08750A486EE14A8ACCFE5AAA338A27" ma:contentTypeVersion="5" ma:contentTypeDescription="Create a new document." ma:contentTypeScope="" ma:versionID="595998b229005089b75d9ac31cf14823">
  <xsd:schema xmlns:xsd="http://www.w3.org/2001/XMLSchema" xmlns:xs="http://www.w3.org/2001/XMLSchema" xmlns:p="http://schemas.microsoft.com/office/2006/metadata/properties" targetNamespace="http://schemas.microsoft.com/office/2006/metadata/properties" ma:root="true" ma:fieldsID="9310dfd89bfbcceacbcbbb03476d023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27B8A8-0799-46E0-B65C-9ACCBD762474}">
  <ds:schemaRefs>
    <ds:schemaRef ds:uri="http://schemas.openxmlformats.org/package/2006/metadata/core-propertie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91FDB1C-ABA1-46BF-811A-2763B2FDB49C}">
  <ds:schemaRefs>
    <ds:schemaRef ds:uri="http://schemas.microsoft.com/sharepoint/v3/contenttype/forms"/>
  </ds:schemaRefs>
</ds:datastoreItem>
</file>

<file path=customXml/itemProps3.xml><?xml version="1.0" encoding="utf-8"?>
<ds:datastoreItem xmlns:ds="http://schemas.openxmlformats.org/officeDocument/2006/customXml" ds:itemID="{2B0A3D68-9876-4F86-936C-896BF49B18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9844</TotalTime>
  <Words>6615</Words>
  <Application>Microsoft Office PowerPoint</Application>
  <PresentationFormat>Widescreen</PresentationFormat>
  <Paragraphs>697</Paragraphs>
  <Slides>53</Slides>
  <Notes>53</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53</vt:i4>
      </vt:variant>
    </vt:vector>
  </HeadingPairs>
  <TitlesOfParts>
    <vt:vector size="73" baseType="lpstr">
      <vt:lpstr>SimSun</vt:lpstr>
      <vt:lpstr>Arial</vt:lpstr>
      <vt:lpstr>Arial Narrow</vt:lpstr>
      <vt:lpstr>Calibri</vt:lpstr>
      <vt:lpstr>Calibri Light</vt:lpstr>
      <vt:lpstr>Courier New</vt:lpstr>
      <vt:lpstr>Gill Sans MT Condensed</vt:lpstr>
      <vt:lpstr>Helvetica Light</vt:lpstr>
      <vt:lpstr>Times New Roman</vt:lpstr>
      <vt:lpstr>Tw Cen MT Condensed Extra Bold</vt:lpstr>
      <vt:lpstr>Wingdings</vt:lpstr>
      <vt:lpstr>Yu Gothic UI Semibold</vt:lpstr>
      <vt:lpstr>Default Design</vt:lpstr>
      <vt:lpstr>3_Office Theme</vt:lpstr>
      <vt:lpstr>1_Default Design</vt:lpstr>
      <vt:lpstr>4_Office Theme</vt:lpstr>
      <vt:lpstr>6_Office Theme</vt:lpstr>
      <vt:lpstr>7_Office Theme</vt:lpstr>
      <vt:lpstr>9_Office Theme</vt:lpstr>
      <vt:lpstr>11_Office Theme</vt:lpstr>
      <vt:lpstr>Module 4:  Engagement and Intervention With Parents Affected by Substance Use Disorders and Mental Health/Trauma </vt:lpstr>
      <vt:lpstr>PowerPoint Presentation</vt:lpstr>
      <vt:lpstr>Learning Objectives </vt:lpstr>
      <vt:lpstr>Collaborative Values Inventory</vt:lpstr>
      <vt:lpstr>PowerPoint Presentation</vt:lpstr>
      <vt:lpstr>Building Rapport</vt:lpstr>
      <vt:lpstr>Motivational Interviewing</vt:lpstr>
      <vt:lpstr>Express Empathy</vt:lpstr>
      <vt:lpstr>Roll With Resistance</vt:lpstr>
      <vt:lpstr>Support Self-Efficacy</vt:lpstr>
      <vt:lpstr>Guidelines With Questions</vt:lpstr>
      <vt:lpstr>The Microskills: OARS </vt:lpstr>
      <vt:lpstr>Open-Ended Questions</vt:lpstr>
      <vt:lpstr>Affirmations</vt:lpstr>
      <vt:lpstr>Reflections</vt:lpstr>
      <vt:lpstr>Summaries</vt:lpstr>
      <vt:lpstr>Your Turn</vt:lpstr>
      <vt:lpstr>Speaker Topic</vt:lpstr>
      <vt:lpstr>Listener</vt:lpstr>
      <vt:lpstr>PowerPoint Presentation</vt:lpstr>
      <vt:lpstr>Parental Readiness to Change</vt:lpstr>
      <vt:lpstr>Understanding How People Change</vt:lpstr>
      <vt:lpstr>Stages of Change</vt:lpstr>
      <vt:lpstr>Case Vignette</vt:lpstr>
      <vt:lpstr>Case Activity</vt:lpstr>
      <vt:lpstr>PowerPoint Presentation</vt:lpstr>
      <vt:lpstr>The Change Process </vt:lpstr>
      <vt:lpstr>The Change Process </vt:lpstr>
      <vt:lpstr>What Do You Think?</vt:lpstr>
      <vt:lpstr>Enhancing Parent Motivation</vt:lpstr>
      <vt:lpstr>Engaging Fathers</vt:lpstr>
      <vt:lpstr>Engaging Fathers</vt:lpstr>
      <vt:lpstr>Engaging Parents in Treatment: A Continuous Process</vt:lpstr>
      <vt:lpstr>Rethinking Treatment Readiness</vt:lpstr>
      <vt:lpstr>PowerPoint Presentation</vt:lpstr>
      <vt:lpstr>PowerPoint Presentation</vt:lpstr>
      <vt:lpstr>Screening: The Role of Child Welfare Workers </vt:lpstr>
      <vt:lpstr>Screening Results</vt:lpstr>
      <vt:lpstr>Engaging Parents in Treatment:  Models and Strategies</vt:lpstr>
      <vt:lpstr>Successful Referrals</vt:lpstr>
      <vt:lpstr>Successful Referrals</vt:lpstr>
      <vt:lpstr>Assessment for Substance Use Disorders</vt:lpstr>
      <vt:lpstr>The Assessment Process</vt:lpstr>
      <vt:lpstr>Developing Case Plans</vt:lpstr>
      <vt:lpstr>Recovery Occurs in the Context of the Family </vt:lpstr>
      <vt:lpstr>Rethinking Family Recovery</vt:lpstr>
      <vt:lpstr>What Do You Think?</vt:lpstr>
      <vt:lpstr>PowerPoint Presentation</vt:lpstr>
      <vt:lpstr>PowerPoint Presentation</vt:lpstr>
      <vt:lpstr>References</vt:lpstr>
      <vt:lpstr>References</vt:lpstr>
      <vt:lpstr>PowerPoint Presentation</vt:lpstr>
      <vt:lpstr>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ppt</dc:title>
  <dc:creator>Someh Lewis</dc:creator>
  <cp:lastModifiedBy>Webster, Joyce</cp:lastModifiedBy>
  <cp:revision>255</cp:revision>
  <dcterms:created xsi:type="dcterms:W3CDTF">2018-08-13T17:36:38Z</dcterms:created>
  <dcterms:modified xsi:type="dcterms:W3CDTF">2020-03-16T21:52:18Z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0x010100C408750A486EE14A8ACCFE5AAA338A27</vt:lpwstr>
  </property>
</Properties>
</file>