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4275" r:id="rId6"/>
    <p:sldMasterId id="2147484277" r:id="rId7"/>
    <p:sldMasterId id="2147485064" r:id="rId8"/>
    <p:sldMasterId id="2147486669" r:id="rId9"/>
    <p:sldMasterId id="2147486693" r:id="rId10"/>
    <p:sldMasterId id="2147486731" r:id="rId11"/>
    <p:sldMasterId id="2147486743" r:id="rId12"/>
    <p:sldMasterId id="2147486835" r:id="rId13"/>
  </p:sldMasterIdLst>
  <p:notesMasterIdLst>
    <p:notesMasterId r:id="rId73"/>
  </p:notesMasterIdLst>
  <p:sldIdLst>
    <p:sldId id="410" r:id="rId14"/>
    <p:sldId id="438" r:id="rId15"/>
    <p:sldId id="412" r:id="rId16"/>
    <p:sldId id="439" r:id="rId17"/>
    <p:sldId id="414" r:id="rId18"/>
    <p:sldId id="300" r:id="rId19"/>
    <p:sldId id="302" r:id="rId20"/>
    <p:sldId id="361" r:id="rId21"/>
    <p:sldId id="392" r:id="rId22"/>
    <p:sldId id="415" r:id="rId23"/>
    <p:sldId id="362" r:id="rId24"/>
    <p:sldId id="388" r:id="rId25"/>
    <p:sldId id="416" r:id="rId26"/>
    <p:sldId id="394" r:id="rId27"/>
    <p:sldId id="395" r:id="rId28"/>
    <p:sldId id="397" r:id="rId29"/>
    <p:sldId id="417" r:id="rId30"/>
    <p:sldId id="354" r:id="rId31"/>
    <p:sldId id="400" r:id="rId32"/>
    <p:sldId id="353" r:id="rId33"/>
    <p:sldId id="399" r:id="rId34"/>
    <p:sldId id="401" r:id="rId35"/>
    <p:sldId id="402" r:id="rId36"/>
    <p:sldId id="403" r:id="rId37"/>
    <p:sldId id="440" r:id="rId38"/>
    <p:sldId id="426" r:id="rId39"/>
    <p:sldId id="406" r:id="rId40"/>
    <p:sldId id="407" r:id="rId41"/>
    <p:sldId id="427" r:id="rId42"/>
    <p:sldId id="372" r:id="rId43"/>
    <p:sldId id="436" r:id="rId44"/>
    <p:sldId id="446" r:id="rId45"/>
    <p:sldId id="429" r:id="rId46"/>
    <p:sldId id="378" r:id="rId47"/>
    <p:sldId id="377" r:id="rId48"/>
    <p:sldId id="430" r:id="rId49"/>
    <p:sldId id="431" r:id="rId50"/>
    <p:sldId id="404" r:id="rId51"/>
    <p:sldId id="408" r:id="rId52"/>
    <p:sldId id="409" r:id="rId53"/>
    <p:sldId id="433" r:id="rId54"/>
    <p:sldId id="364" r:id="rId55"/>
    <p:sldId id="365" r:id="rId56"/>
    <p:sldId id="367" r:id="rId57"/>
    <p:sldId id="434" r:id="rId58"/>
    <p:sldId id="369" r:id="rId59"/>
    <p:sldId id="435" r:id="rId60"/>
    <p:sldId id="311" r:id="rId61"/>
    <p:sldId id="312" r:id="rId62"/>
    <p:sldId id="380" r:id="rId63"/>
    <p:sldId id="441" r:id="rId64"/>
    <p:sldId id="445" r:id="rId65"/>
    <p:sldId id="428" r:id="rId66"/>
    <p:sldId id="419" r:id="rId67"/>
    <p:sldId id="442" r:id="rId68"/>
    <p:sldId id="443" r:id="rId69"/>
    <p:sldId id="444" r:id="rId70"/>
    <p:sldId id="421" r:id="rId71"/>
    <p:sldId id="422" r:id="rId7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Stevens" initials="KS" lastIdx="29" clrIdx="0"/>
  <p:cmAuthor id="2" name="Sarah O'Rourke" initials="SO" lastIdx="64" clrIdx="1">
    <p:extLst>
      <p:ext uri="{19B8F6BF-5375-455C-9EA6-DF929625EA0E}">
        <p15:presenceInfo xmlns:p15="http://schemas.microsoft.com/office/powerpoint/2012/main" userId="S-1-5-21-842925246-492894223-1343024091-7151" providerId="AD"/>
      </p:ext>
    </p:extLst>
  </p:cmAuthor>
  <p:cmAuthor id="3" name="Vaughn, Christy" initials="VC" lastIdx="4" clrIdx="2">
    <p:extLst>
      <p:ext uri="{19B8F6BF-5375-455C-9EA6-DF929625EA0E}">
        <p15:presenceInfo xmlns:p15="http://schemas.microsoft.com/office/powerpoint/2012/main" userId="S-1-5-21-2338163137-2684688362-157462135-91667" providerId="AD"/>
      </p:ext>
    </p:extLst>
  </p:cmAuthor>
  <p:cmAuthor id="4" name="Andrew Scott" initials="AS" lastIdx="13" clrIdx="3">
    <p:extLst>
      <p:ext uri="{19B8F6BF-5375-455C-9EA6-DF929625EA0E}">
        <p15:presenceInfo xmlns:p15="http://schemas.microsoft.com/office/powerpoint/2012/main" userId="S-1-5-21-842925246-492894223-1343024091-7199" providerId="AD"/>
      </p:ext>
    </p:extLst>
  </p:cmAuthor>
  <p:cmAuthor id="5" name="Blankenship, Jean (ACF)" initials="BJ(" lastIdx="22" clrIdx="4">
    <p:extLst>
      <p:ext uri="{19B8F6BF-5375-455C-9EA6-DF929625EA0E}">
        <p15:presenceInfo xmlns:p15="http://schemas.microsoft.com/office/powerpoint/2012/main" userId="S-1-5-21-1747495209-1248221918-2216747781-65508" providerId="AD"/>
      </p:ext>
    </p:extLst>
  </p:cmAuthor>
  <p:cmAuthor id="6" name="Dupree, Margaret" initials="DM" lastIdx="43" clrIdx="5">
    <p:extLst>
      <p:ext uri="{19B8F6BF-5375-455C-9EA6-DF929625EA0E}">
        <p15:presenceInfo xmlns:p15="http://schemas.microsoft.com/office/powerpoint/2012/main" userId="S-1-5-21-2338163137-2684688362-157462135-92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F4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5" autoAdjust="0"/>
    <p:restoredTop sz="73561" autoAdjust="0"/>
  </p:normalViewPr>
  <p:slideViewPr>
    <p:cSldViewPr>
      <p:cViewPr varScale="1">
        <p:scale>
          <a:sx n="82" d="100"/>
          <a:sy n="82" d="100"/>
        </p:scale>
        <p:origin x="480" y="168"/>
      </p:cViewPr>
      <p:guideLst>
        <p:guide orient="horz" pos="1008"/>
        <p:guide pos="28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23300"/>
    </p:cViewPr>
  </p:sorterViewPr>
  <p:notesViewPr>
    <p:cSldViewPr>
      <p:cViewPr varScale="1">
        <p:scale>
          <a:sx n="53" d="100"/>
          <a:sy n="53" d="100"/>
        </p:scale>
        <p:origin x="1884"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2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2F089-11AF-4779-92FA-75C4277AC01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99E26479-88C5-4C8E-8DA1-056D9DBE5643}">
      <dgm:prSet phldrT="[Text]"/>
      <dgm:spPr>
        <a:solidFill>
          <a:srgbClr val="0F4263"/>
        </a:solidFill>
      </dgm:spPr>
      <dgm:t>
        <a:bodyPr/>
        <a:lstStyle/>
        <a:p>
          <a:r>
            <a:rPr lang="en-US" dirty="0">
              <a:latin typeface="Arial" panose="020B0604020202020204" pitchFamily="34" charset="0"/>
              <a:cs typeface="Arial" panose="020B0604020202020204" pitchFamily="34" charset="0"/>
            </a:rPr>
            <a:t>Substance use disorder</a:t>
          </a:r>
        </a:p>
      </dgm:t>
    </dgm:pt>
    <dgm:pt modelId="{3A9F0FFA-2A56-4C52-A500-9828C1C18EA7}" type="parTrans" cxnId="{4186EC40-BF58-4D42-9F7D-0EE987706F61}">
      <dgm:prSet/>
      <dgm:spPr/>
      <dgm:t>
        <a:bodyPr/>
        <a:lstStyle/>
        <a:p>
          <a:endParaRPr lang="en-US"/>
        </a:p>
      </dgm:t>
    </dgm:pt>
    <dgm:pt modelId="{E12C3B17-2831-431B-B28A-0B2E95ACF2A1}" type="sibTrans" cxnId="{4186EC40-BF58-4D42-9F7D-0EE987706F61}">
      <dgm:prSet/>
      <dgm:spPr>
        <a:solidFill>
          <a:srgbClr val="0F4263"/>
        </a:solidFill>
      </dgm:spPr>
      <dgm:t>
        <a:bodyPr/>
        <a:lstStyle/>
        <a:p>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96898C0-CB28-4670-A474-34DBE4537E62}">
      <dgm:prSet phldrT="[Text]"/>
      <dgm:spPr>
        <a:solidFill>
          <a:srgbClr val="0F4263"/>
        </a:solidFill>
      </dgm:spPr>
      <dgm:t>
        <a:bodyPr/>
        <a:lstStyle/>
        <a:p>
          <a:r>
            <a:rPr lang="en-US" dirty="0"/>
            <a:t> </a:t>
          </a:r>
          <a:r>
            <a:rPr lang="en-US" dirty="0">
              <a:latin typeface="Arial" panose="020B0604020202020204" pitchFamily="34" charset="0"/>
              <a:cs typeface="Arial" panose="020B0604020202020204" pitchFamily="34" charset="0"/>
            </a:rPr>
            <a:t>Mental health disorder</a:t>
          </a:r>
        </a:p>
      </dgm:t>
    </dgm:pt>
    <dgm:pt modelId="{1BCF4380-02CD-47B1-A4FF-65A5FCED82B9}" type="parTrans" cxnId="{2A39698C-0E3F-4DE4-A1BC-14A54C1FCC70}">
      <dgm:prSet/>
      <dgm:spPr/>
      <dgm:t>
        <a:bodyPr/>
        <a:lstStyle/>
        <a:p>
          <a:endParaRPr lang="en-US"/>
        </a:p>
      </dgm:t>
    </dgm:pt>
    <dgm:pt modelId="{F17C9C5A-CC6B-42EA-9498-28384C75493A}" type="sibTrans" cxnId="{2A39698C-0E3F-4DE4-A1BC-14A54C1FCC70}">
      <dgm:prSet/>
      <dgm:spPr>
        <a:solidFill>
          <a:srgbClr val="0F4263"/>
        </a:solidFill>
      </dgm:spPr>
      <dgm:t>
        <a:bodyPr/>
        <a:lstStyle/>
        <a:p>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978C982-0927-484A-8FD8-70CC7A6E2CCF}">
      <dgm:prSet phldrT="[Text]"/>
      <dgm:spPr>
        <a:solidFill>
          <a:srgbClr val="0F4263"/>
        </a:solidFill>
      </dgm:spPr>
      <dgm:t>
        <a:bodyPr/>
        <a:lstStyle/>
        <a:p>
          <a:r>
            <a:rPr lang="en-US" dirty="0">
              <a:latin typeface="Arial" panose="020B0604020202020204" pitchFamily="34" charset="0"/>
              <a:cs typeface="Arial" panose="020B0604020202020204" pitchFamily="34" charset="0"/>
            </a:rPr>
            <a:t>Co-occurring disorders</a:t>
          </a:r>
        </a:p>
      </dgm:t>
    </dgm:pt>
    <dgm:pt modelId="{6E363B71-0ECF-4C7D-923F-ECE8E1129828}" type="parTrans" cxnId="{2B6ADC32-655B-4CDF-894E-ECAB51C709BA}">
      <dgm:prSet/>
      <dgm:spPr/>
      <dgm:t>
        <a:bodyPr/>
        <a:lstStyle/>
        <a:p>
          <a:endParaRPr lang="en-US"/>
        </a:p>
      </dgm:t>
    </dgm:pt>
    <dgm:pt modelId="{6172E50F-5714-447F-BF7A-3FCD8555BCA5}" type="sibTrans" cxnId="{2B6ADC32-655B-4CDF-894E-ECAB51C709BA}">
      <dgm:prSet/>
      <dgm:spPr/>
      <dgm:t>
        <a:bodyPr/>
        <a:lstStyle/>
        <a:p>
          <a:endParaRPr lang="en-US"/>
        </a:p>
      </dgm:t>
    </dgm:pt>
    <dgm:pt modelId="{CE718B9D-0276-4D1D-982E-EEA69DC98AF8}" type="pres">
      <dgm:prSet presAssocID="{18C2F089-11AF-4779-92FA-75C4277AC01D}" presName="linearFlow" presStyleCnt="0">
        <dgm:presLayoutVars>
          <dgm:dir/>
          <dgm:resizeHandles val="exact"/>
        </dgm:presLayoutVars>
      </dgm:prSet>
      <dgm:spPr/>
    </dgm:pt>
    <dgm:pt modelId="{35D9BE49-16BB-47B4-B45F-EF5832DAB032}" type="pres">
      <dgm:prSet presAssocID="{99E26479-88C5-4C8E-8DA1-056D9DBE5643}" presName="node" presStyleLbl="node1" presStyleIdx="0" presStyleCnt="3">
        <dgm:presLayoutVars>
          <dgm:bulletEnabled val="1"/>
        </dgm:presLayoutVars>
      </dgm:prSet>
      <dgm:spPr/>
    </dgm:pt>
    <dgm:pt modelId="{32A64CDD-DABA-4834-AABA-3EE1716C9697}" type="pres">
      <dgm:prSet presAssocID="{E12C3B17-2831-431B-B28A-0B2E95ACF2A1}" presName="spacerL" presStyleCnt="0"/>
      <dgm:spPr/>
    </dgm:pt>
    <dgm:pt modelId="{4E4D7FD6-1774-4E23-9B44-EA0A3FC65D75}" type="pres">
      <dgm:prSet presAssocID="{E12C3B17-2831-431B-B28A-0B2E95ACF2A1}" presName="sibTrans" presStyleLbl="sibTrans2D1" presStyleIdx="0" presStyleCnt="2" custLinFactNeighborX="-9698"/>
      <dgm:spPr/>
    </dgm:pt>
    <dgm:pt modelId="{BF28720C-4517-499D-8443-DC103EADBAA5}" type="pres">
      <dgm:prSet presAssocID="{E12C3B17-2831-431B-B28A-0B2E95ACF2A1}" presName="spacerR" presStyleCnt="0"/>
      <dgm:spPr/>
    </dgm:pt>
    <dgm:pt modelId="{EECA776A-7D76-4C11-A39E-1EA545630E4A}" type="pres">
      <dgm:prSet presAssocID="{196898C0-CB28-4670-A474-34DBE4537E62}" presName="node" presStyleLbl="node1" presStyleIdx="1" presStyleCnt="3">
        <dgm:presLayoutVars>
          <dgm:bulletEnabled val="1"/>
        </dgm:presLayoutVars>
      </dgm:prSet>
      <dgm:spPr/>
    </dgm:pt>
    <dgm:pt modelId="{FB4C7073-70F3-4679-88B7-4A8D340ED11C}" type="pres">
      <dgm:prSet presAssocID="{F17C9C5A-CC6B-42EA-9498-28384C75493A}" presName="spacerL" presStyleCnt="0"/>
      <dgm:spPr/>
    </dgm:pt>
    <dgm:pt modelId="{82015F0C-E81D-49D2-8AAA-BAF111DD3A4A}" type="pres">
      <dgm:prSet presAssocID="{F17C9C5A-CC6B-42EA-9498-28384C75493A}" presName="sibTrans" presStyleLbl="sibTrans2D1" presStyleIdx="1" presStyleCnt="2" custLinFactNeighborY="7530"/>
      <dgm:spPr/>
    </dgm:pt>
    <dgm:pt modelId="{D5A95759-497D-4620-804F-E8395157D190}" type="pres">
      <dgm:prSet presAssocID="{F17C9C5A-CC6B-42EA-9498-28384C75493A}" presName="spacerR" presStyleCnt="0"/>
      <dgm:spPr/>
    </dgm:pt>
    <dgm:pt modelId="{3714D793-A6C9-4B16-87BE-6224A4B494B7}" type="pres">
      <dgm:prSet presAssocID="{D978C982-0927-484A-8FD8-70CC7A6E2CCF}" presName="node" presStyleLbl="node1" presStyleIdx="2" presStyleCnt="3">
        <dgm:presLayoutVars>
          <dgm:bulletEnabled val="1"/>
        </dgm:presLayoutVars>
      </dgm:prSet>
      <dgm:spPr/>
    </dgm:pt>
  </dgm:ptLst>
  <dgm:cxnLst>
    <dgm:cxn modelId="{D2841115-8598-455C-B2F7-5D50643CE3DA}" type="presOf" srcId="{99E26479-88C5-4C8E-8DA1-056D9DBE5643}" destId="{35D9BE49-16BB-47B4-B45F-EF5832DAB032}" srcOrd="0" destOrd="0" presId="urn:microsoft.com/office/officeart/2005/8/layout/equation1"/>
    <dgm:cxn modelId="{66A76D17-9F79-424B-8F7D-48B2A30C7692}" type="presOf" srcId="{F17C9C5A-CC6B-42EA-9498-28384C75493A}" destId="{82015F0C-E81D-49D2-8AAA-BAF111DD3A4A}" srcOrd="0" destOrd="0" presId="urn:microsoft.com/office/officeart/2005/8/layout/equation1"/>
    <dgm:cxn modelId="{2B6ADC32-655B-4CDF-894E-ECAB51C709BA}" srcId="{18C2F089-11AF-4779-92FA-75C4277AC01D}" destId="{D978C982-0927-484A-8FD8-70CC7A6E2CCF}" srcOrd="2" destOrd="0" parTransId="{6E363B71-0ECF-4C7D-923F-ECE8E1129828}" sibTransId="{6172E50F-5714-447F-BF7A-3FCD8555BCA5}"/>
    <dgm:cxn modelId="{4186EC40-BF58-4D42-9F7D-0EE987706F61}" srcId="{18C2F089-11AF-4779-92FA-75C4277AC01D}" destId="{99E26479-88C5-4C8E-8DA1-056D9DBE5643}" srcOrd="0" destOrd="0" parTransId="{3A9F0FFA-2A56-4C52-A500-9828C1C18EA7}" sibTransId="{E12C3B17-2831-431B-B28A-0B2E95ACF2A1}"/>
    <dgm:cxn modelId="{E651C443-9ADC-42F5-9853-EBBDD7FD0868}" type="presOf" srcId="{18C2F089-11AF-4779-92FA-75C4277AC01D}" destId="{CE718B9D-0276-4D1D-982E-EEA69DC98AF8}" srcOrd="0" destOrd="0" presId="urn:microsoft.com/office/officeart/2005/8/layout/equation1"/>
    <dgm:cxn modelId="{AC1BE25E-3728-48FC-968F-0CA4DF5CBAF7}" type="presOf" srcId="{E12C3B17-2831-431B-B28A-0B2E95ACF2A1}" destId="{4E4D7FD6-1774-4E23-9B44-EA0A3FC65D75}" srcOrd="0" destOrd="0" presId="urn:microsoft.com/office/officeart/2005/8/layout/equation1"/>
    <dgm:cxn modelId="{2A39698C-0E3F-4DE4-A1BC-14A54C1FCC70}" srcId="{18C2F089-11AF-4779-92FA-75C4277AC01D}" destId="{196898C0-CB28-4670-A474-34DBE4537E62}" srcOrd="1" destOrd="0" parTransId="{1BCF4380-02CD-47B1-A4FF-65A5FCED82B9}" sibTransId="{F17C9C5A-CC6B-42EA-9498-28384C75493A}"/>
    <dgm:cxn modelId="{2D0D57CB-0E9F-4CBA-8A2E-53506A74A4E2}" type="presOf" srcId="{D978C982-0927-484A-8FD8-70CC7A6E2CCF}" destId="{3714D793-A6C9-4B16-87BE-6224A4B494B7}" srcOrd="0" destOrd="0" presId="urn:microsoft.com/office/officeart/2005/8/layout/equation1"/>
    <dgm:cxn modelId="{805817F4-11A8-4243-85B3-6BF1C575A43C}" type="presOf" srcId="{196898C0-CB28-4670-A474-34DBE4537E62}" destId="{EECA776A-7D76-4C11-A39E-1EA545630E4A}" srcOrd="0" destOrd="0" presId="urn:microsoft.com/office/officeart/2005/8/layout/equation1"/>
    <dgm:cxn modelId="{487F3CCF-31CD-415E-A303-A31B1ED108AD}" type="presParOf" srcId="{CE718B9D-0276-4D1D-982E-EEA69DC98AF8}" destId="{35D9BE49-16BB-47B4-B45F-EF5832DAB032}" srcOrd="0" destOrd="0" presId="urn:microsoft.com/office/officeart/2005/8/layout/equation1"/>
    <dgm:cxn modelId="{9FDAB2DF-7E95-46A4-A2F6-A58767ED157E}" type="presParOf" srcId="{CE718B9D-0276-4D1D-982E-EEA69DC98AF8}" destId="{32A64CDD-DABA-4834-AABA-3EE1716C9697}" srcOrd="1" destOrd="0" presId="urn:microsoft.com/office/officeart/2005/8/layout/equation1"/>
    <dgm:cxn modelId="{34737A6A-2056-48FB-A7AA-8D65FEFAE3D4}" type="presParOf" srcId="{CE718B9D-0276-4D1D-982E-EEA69DC98AF8}" destId="{4E4D7FD6-1774-4E23-9B44-EA0A3FC65D75}" srcOrd="2" destOrd="0" presId="urn:microsoft.com/office/officeart/2005/8/layout/equation1"/>
    <dgm:cxn modelId="{32208FB9-A0C8-4294-BB45-71038A0D7825}" type="presParOf" srcId="{CE718B9D-0276-4D1D-982E-EEA69DC98AF8}" destId="{BF28720C-4517-499D-8443-DC103EADBAA5}" srcOrd="3" destOrd="0" presId="urn:microsoft.com/office/officeart/2005/8/layout/equation1"/>
    <dgm:cxn modelId="{2BB73A6E-0FF2-4D02-AECD-7A2F37D3A274}" type="presParOf" srcId="{CE718B9D-0276-4D1D-982E-EEA69DC98AF8}" destId="{EECA776A-7D76-4C11-A39E-1EA545630E4A}" srcOrd="4" destOrd="0" presId="urn:microsoft.com/office/officeart/2005/8/layout/equation1"/>
    <dgm:cxn modelId="{22332303-549D-40C8-9CEF-13C8B473277D}" type="presParOf" srcId="{CE718B9D-0276-4D1D-982E-EEA69DC98AF8}" destId="{FB4C7073-70F3-4679-88B7-4A8D340ED11C}" srcOrd="5" destOrd="0" presId="urn:microsoft.com/office/officeart/2005/8/layout/equation1"/>
    <dgm:cxn modelId="{657224CA-3FAB-49E4-A3CD-2DA6846D6A12}" type="presParOf" srcId="{CE718B9D-0276-4D1D-982E-EEA69DC98AF8}" destId="{82015F0C-E81D-49D2-8AAA-BAF111DD3A4A}" srcOrd="6" destOrd="0" presId="urn:microsoft.com/office/officeart/2005/8/layout/equation1"/>
    <dgm:cxn modelId="{FD6E6451-EA3C-49D9-9C4B-4D40C6E94846}" type="presParOf" srcId="{CE718B9D-0276-4D1D-982E-EEA69DC98AF8}" destId="{D5A95759-497D-4620-804F-E8395157D190}" srcOrd="7" destOrd="0" presId="urn:microsoft.com/office/officeart/2005/8/layout/equation1"/>
    <dgm:cxn modelId="{B24CF9A9-5C37-4CF5-9CFE-70AAE100AC00}" type="presParOf" srcId="{CE718B9D-0276-4D1D-982E-EEA69DC98AF8}" destId="{3714D793-A6C9-4B16-87BE-6224A4B494B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AE85A2-8131-45E4-A6E7-9D69AE200C2E}"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41993F13-764A-4AFA-86A8-9389E23167CD}">
      <dgm:prSet phldrT="[Text]" custT="1"/>
      <dgm:spPr>
        <a:solidFill>
          <a:srgbClr val="CDE9EF">
            <a:alpha val="75000"/>
          </a:srgbClr>
        </a:solidFill>
        <a:ln>
          <a:noFill/>
        </a:ln>
      </dgm:spPr>
      <dgm:t>
        <a:bodyPr/>
        <a:lstStyle/>
        <a:p>
          <a:pPr>
            <a:spcAft>
              <a:spcPct val="35000"/>
            </a:spcAft>
          </a:pPr>
          <a:r>
            <a:rPr lang="en-US" sz="2400" b="1" u="none" cap="none" baseline="0" dirty="0">
              <a:solidFill>
                <a:schemeClr val="accent5">
                  <a:lumMod val="50000"/>
                </a:schemeClr>
              </a:solidFill>
              <a:effectLst/>
              <a:latin typeface="Arial" panose="020B0604020202020204" pitchFamily="34" charset="0"/>
              <a:cs typeface="Arial" panose="020B0604020202020204" pitchFamily="34" charset="0"/>
            </a:rPr>
            <a:t>Parent Recovery</a:t>
          </a:r>
        </a:p>
        <a:p>
          <a:pPr>
            <a:spcAft>
              <a:spcPts val="600"/>
            </a:spcAft>
          </a:pPr>
          <a:r>
            <a:rPr lang="en-US" sz="1800" b="0" dirty="0">
              <a:latin typeface="Arial" panose="020B0604020202020204" pitchFamily="34" charset="0"/>
              <a:cs typeface="Arial" panose="020B0604020202020204" pitchFamily="34" charset="0"/>
            </a:rPr>
            <a:t>Parenting skills and competencies</a:t>
          </a:r>
        </a:p>
        <a:p>
          <a:pPr>
            <a:spcAft>
              <a:spcPts val="600"/>
            </a:spcAft>
          </a:pPr>
          <a:r>
            <a:rPr lang="en-US" sz="1800" b="0" dirty="0">
              <a:latin typeface="Arial" panose="020B0604020202020204" pitchFamily="34" charset="0"/>
              <a:cs typeface="Arial" panose="020B0604020202020204" pitchFamily="34" charset="0"/>
            </a:rPr>
            <a:t>Family connections and resources</a:t>
          </a:r>
        </a:p>
        <a:p>
          <a:pPr>
            <a:spcAft>
              <a:spcPts val="600"/>
            </a:spcAft>
          </a:pPr>
          <a:r>
            <a:rPr lang="en-US" sz="1800" b="0" dirty="0">
              <a:latin typeface="Arial" panose="020B0604020202020204" pitchFamily="34" charset="0"/>
              <a:cs typeface="Arial" panose="020B0604020202020204" pitchFamily="34" charset="0"/>
            </a:rPr>
            <a:t>Parental mental health</a:t>
          </a:r>
        </a:p>
        <a:p>
          <a:pPr>
            <a:spcAft>
              <a:spcPts val="600"/>
            </a:spcAft>
          </a:pPr>
          <a:r>
            <a:rPr lang="en-US" sz="1800" b="0" dirty="0">
              <a:latin typeface="Arial" panose="020B0604020202020204" pitchFamily="34" charset="0"/>
              <a:cs typeface="Arial" panose="020B0604020202020204" pitchFamily="34" charset="0"/>
            </a:rPr>
            <a:t>Medication management</a:t>
          </a:r>
        </a:p>
        <a:p>
          <a:pPr>
            <a:spcAft>
              <a:spcPts val="600"/>
            </a:spcAft>
          </a:pPr>
          <a:r>
            <a:rPr lang="en-US" sz="1800" b="0" dirty="0">
              <a:latin typeface="Arial" panose="020B0604020202020204" pitchFamily="34" charset="0"/>
              <a:cs typeface="Arial" panose="020B0604020202020204" pitchFamily="34" charset="0"/>
            </a:rPr>
            <a:t>Parental substance use</a:t>
          </a:r>
        </a:p>
        <a:p>
          <a:pPr>
            <a:spcAft>
              <a:spcPts val="600"/>
            </a:spcAft>
          </a:pPr>
          <a:r>
            <a:rPr lang="en-US" sz="1800" b="0" dirty="0">
              <a:latin typeface="Arial" panose="020B0604020202020204" pitchFamily="34" charset="0"/>
              <a:cs typeface="Arial" panose="020B0604020202020204" pitchFamily="34" charset="0"/>
            </a:rPr>
            <a:t>Domestic violence</a:t>
          </a:r>
          <a:endParaRPr lang="en-US" sz="1800" b="0" dirty="0">
            <a:solidFill>
              <a:schemeClr val="accent5">
                <a:lumMod val="50000"/>
              </a:schemeClr>
            </a:solidFill>
            <a:effectLst/>
            <a:latin typeface="Arial" panose="020B0604020202020204" pitchFamily="34" charset="0"/>
            <a:cs typeface="Arial" panose="020B0604020202020204" pitchFamily="34" charset="0"/>
          </a:endParaRPr>
        </a:p>
      </dgm:t>
    </dgm:pt>
    <dgm:pt modelId="{8CE1306A-DC77-419E-A4A5-64C7C76CB939}" type="parTrans" cxnId="{3A72219C-454C-4D6C-B1B3-82CE6E1FF538}">
      <dgm:prSet/>
      <dgm:spPr/>
      <dgm:t>
        <a:bodyPr/>
        <a:lstStyle/>
        <a:p>
          <a:endParaRPr lang="en-US"/>
        </a:p>
      </dgm:t>
    </dgm:pt>
    <dgm:pt modelId="{C00900A3-8812-4B3C-9263-967EAB663E8C}" type="sibTrans" cxnId="{3A72219C-454C-4D6C-B1B3-82CE6E1FF538}">
      <dgm:prSet/>
      <dgm:spPr/>
      <dgm:t>
        <a:bodyPr/>
        <a:lstStyle/>
        <a:p>
          <a:endParaRPr lang="en-US"/>
        </a:p>
      </dgm:t>
    </dgm:pt>
    <dgm:pt modelId="{E3B1C7EE-1EEA-4AB8-BA25-1BFB7A5B2925}">
      <dgm:prSet phldrT="[Text]" custT="1"/>
      <dgm:spPr>
        <a:solidFill>
          <a:srgbClr val="65BCCD">
            <a:alpha val="75000"/>
          </a:srgbClr>
        </a:solidFill>
        <a:ln>
          <a:noFill/>
        </a:ln>
      </dgm:spPr>
      <dgm:t>
        <a:bodyPr/>
        <a:lstStyle/>
        <a:p>
          <a:pPr>
            <a:spcAft>
              <a:spcPct val="35000"/>
            </a:spcAft>
          </a:pPr>
          <a:r>
            <a:rPr lang="en-US" sz="2400" b="1" u="none"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rPr>
            <a:t>Family Recovery and Well-Being</a:t>
          </a:r>
        </a:p>
        <a:p>
          <a:pPr>
            <a:spcAft>
              <a:spcPts val="600"/>
            </a:spcAft>
          </a:pPr>
          <a:r>
            <a:rPr lang="en-US" sz="1800" b="0" dirty="0">
              <a:latin typeface="Arial" panose="020B0604020202020204" pitchFamily="34" charset="0"/>
              <a:cs typeface="Arial" panose="020B0604020202020204" pitchFamily="34" charset="0"/>
            </a:rPr>
            <a:t>Basic necessities</a:t>
          </a:r>
        </a:p>
        <a:p>
          <a:pPr>
            <a:spcAft>
              <a:spcPts val="600"/>
            </a:spcAft>
          </a:pPr>
          <a:r>
            <a:rPr lang="en-US" sz="1800" b="0" dirty="0">
              <a:latin typeface="Arial" panose="020B0604020202020204" pitchFamily="34" charset="0"/>
              <a:cs typeface="Arial" panose="020B0604020202020204" pitchFamily="34" charset="0"/>
            </a:rPr>
            <a:t>Employment</a:t>
          </a:r>
        </a:p>
        <a:p>
          <a:pPr>
            <a:spcAft>
              <a:spcPts val="600"/>
            </a:spcAft>
          </a:pPr>
          <a:r>
            <a:rPr lang="en-US" sz="1800" b="0" dirty="0">
              <a:latin typeface="Arial" panose="020B0604020202020204" pitchFamily="34" charset="0"/>
              <a:cs typeface="Arial" panose="020B0604020202020204" pitchFamily="34" charset="0"/>
            </a:rPr>
            <a:t>Housing </a:t>
          </a:r>
        </a:p>
        <a:p>
          <a:pPr>
            <a:spcAft>
              <a:spcPts val="600"/>
            </a:spcAft>
          </a:pPr>
          <a:r>
            <a:rPr lang="en-US" sz="1800" b="0" dirty="0">
              <a:latin typeface="Arial" panose="020B0604020202020204" pitchFamily="34" charset="0"/>
              <a:cs typeface="Arial" panose="020B0604020202020204" pitchFamily="34" charset="0"/>
            </a:rPr>
            <a:t>Childcare</a:t>
          </a:r>
        </a:p>
        <a:p>
          <a:pPr>
            <a:spcAft>
              <a:spcPts val="600"/>
            </a:spcAft>
          </a:pPr>
          <a:r>
            <a:rPr lang="en-US" sz="1800" b="0" dirty="0">
              <a:latin typeface="Arial" panose="020B0604020202020204" pitchFamily="34" charset="0"/>
              <a:cs typeface="Arial" panose="020B0604020202020204" pitchFamily="34" charset="0"/>
            </a:rPr>
            <a:t>Transportation</a:t>
          </a:r>
        </a:p>
        <a:p>
          <a:pPr>
            <a:spcAft>
              <a:spcPts val="600"/>
            </a:spcAft>
          </a:pPr>
          <a:r>
            <a:rPr lang="en-US" sz="1800" b="0" dirty="0">
              <a:latin typeface="Arial" panose="020B0604020202020204" pitchFamily="34" charset="0"/>
              <a:cs typeface="Arial" panose="020B0604020202020204" pitchFamily="34" charset="0"/>
            </a:rPr>
            <a:t>Family counseling</a:t>
          </a:r>
        </a:p>
        <a:p>
          <a:pPr>
            <a:spcAft>
              <a:spcPts val="600"/>
            </a:spcAft>
          </a:pPr>
          <a:r>
            <a:rPr lang="en-US" sz="1800" b="0" dirty="0">
              <a:latin typeface="Arial" panose="020B0604020202020204" pitchFamily="34" charset="0"/>
              <a:cs typeface="Arial" panose="020B0604020202020204" pitchFamily="34" charset="0"/>
            </a:rPr>
            <a:t>Specialized parenting</a:t>
          </a:r>
          <a:endParaRPr lang="en-US" sz="1800" b="0" i="0" u="none"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endParaRPr>
        </a:p>
      </dgm:t>
    </dgm:pt>
    <dgm:pt modelId="{6CD9A58A-DE7D-4BC0-BA9B-B9474D57E083}" type="parTrans" cxnId="{24898900-1111-42F1-9400-1E4F45D51442}">
      <dgm:prSet/>
      <dgm:spPr/>
      <dgm:t>
        <a:bodyPr/>
        <a:lstStyle/>
        <a:p>
          <a:endParaRPr lang="en-US"/>
        </a:p>
      </dgm:t>
    </dgm:pt>
    <dgm:pt modelId="{85FE88FA-6147-437A-805C-263EADAE37E3}" type="sibTrans" cxnId="{24898900-1111-42F1-9400-1E4F45D51442}">
      <dgm:prSet/>
      <dgm:spPr/>
      <dgm:t>
        <a:bodyPr/>
        <a:lstStyle/>
        <a:p>
          <a:endParaRPr lang="en-US"/>
        </a:p>
      </dgm:t>
    </dgm:pt>
    <dgm:pt modelId="{2A75AAC4-2649-4D72-85B8-510C121D4DD1}">
      <dgm:prSet phldrT="[Text]" custT="1"/>
      <dgm:spPr>
        <a:solidFill>
          <a:srgbClr val="CDE9EF">
            <a:alpha val="75000"/>
          </a:srgbClr>
        </a:solidFill>
        <a:ln>
          <a:noFill/>
        </a:ln>
      </dgm:spPr>
      <dgm:t>
        <a:bodyPr/>
        <a:lstStyle/>
        <a:p>
          <a:pPr>
            <a:spcAft>
              <a:spcPct val="35000"/>
            </a:spcAft>
          </a:pPr>
          <a:r>
            <a:rPr lang="en-US" sz="2400" b="1" i="0" u="none" cap="none" baseline="0" dirty="0">
              <a:solidFill>
                <a:schemeClr val="accent5">
                  <a:lumMod val="50000"/>
                </a:schemeClr>
              </a:solidFill>
              <a:latin typeface="Arial" panose="020B0604020202020204" pitchFamily="34" charset="0"/>
              <a:cs typeface="Arial" panose="020B0604020202020204" pitchFamily="34" charset="0"/>
            </a:rPr>
            <a:t>Child Well-Being</a:t>
          </a:r>
        </a:p>
        <a:p>
          <a:pPr>
            <a:spcAft>
              <a:spcPts val="600"/>
            </a:spcAft>
          </a:pPr>
          <a:r>
            <a:rPr lang="en-US" sz="1800" b="0" dirty="0">
              <a:latin typeface="Arial" panose="020B0604020202020204" pitchFamily="34" charset="0"/>
              <a:cs typeface="Arial" panose="020B0604020202020204" pitchFamily="34" charset="0"/>
            </a:rPr>
            <a:t>Well-being/behavior</a:t>
          </a:r>
        </a:p>
        <a:p>
          <a:pPr>
            <a:spcAft>
              <a:spcPts val="600"/>
            </a:spcAft>
          </a:pPr>
          <a:r>
            <a:rPr lang="en-US" sz="1800" b="0" dirty="0">
              <a:latin typeface="Arial" panose="020B0604020202020204" pitchFamily="34" charset="0"/>
              <a:cs typeface="Arial" panose="020B0604020202020204" pitchFamily="34" charset="0"/>
            </a:rPr>
            <a:t>Development/health</a:t>
          </a:r>
        </a:p>
        <a:p>
          <a:pPr>
            <a:spcAft>
              <a:spcPts val="600"/>
            </a:spcAft>
          </a:pPr>
          <a:r>
            <a:rPr lang="en-US" sz="1800" b="0" dirty="0">
              <a:latin typeface="Arial" panose="020B0604020202020204" pitchFamily="34" charset="0"/>
              <a:cs typeface="Arial" panose="020B0604020202020204" pitchFamily="34" charset="0"/>
            </a:rPr>
            <a:t>School readiness</a:t>
          </a:r>
        </a:p>
        <a:p>
          <a:pPr>
            <a:spcAft>
              <a:spcPts val="600"/>
            </a:spcAft>
          </a:pPr>
          <a:r>
            <a:rPr lang="en-US" sz="1800" b="0" dirty="0">
              <a:latin typeface="Arial" panose="020B0604020202020204" pitchFamily="34" charset="0"/>
              <a:cs typeface="Arial" panose="020B0604020202020204" pitchFamily="34" charset="0"/>
            </a:rPr>
            <a:t>Trauma</a:t>
          </a:r>
        </a:p>
        <a:p>
          <a:pPr>
            <a:spcAft>
              <a:spcPts val="600"/>
            </a:spcAft>
          </a:pPr>
          <a:r>
            <a:rPr lang="en-US" sz="1800" b="0" dirty="0">
              <a:latin typeface="Arial" panose="020B0604020202020204" pitchFamily="34" charset="0"/>
              <a:cs typeface="Arial" panose="020B0604020202020204" pitchFamily="34" charset="0"/>
            </a:rPr>
            <a:t>Mental health</a:t>
          </a:r>
        </a:p>
        <a:p>
          <a:pPr>
            <a:spcAft>
              <a:spcPts val="600"/>
            </a:spcAft>
          </a:pPr>
          <a:r>
            <a:rPr lang="en-US" sz="1800" b="0" dirty="0">
              <a:latin typeface="Arial" panose="020B0604020202020204" pitchFamily="34" charset="0"/>
              <a:cs typeface="Arial" panose="020B0604020202020204" pitchFamily="34" charset="0"/>
            </a:rPr>
            <a:t>Adolescent substance use</a:t>
          </a:r>
        </a:p>
        <a:p>
          <a:pPr>
            <a:spcAft>
              <a:spcPts val="600"/>
            </a:spcAft>
          </a:pPr>
          <a:r>
            <a:rPr lang="en-US" sz="1800" b="0" dirty="0">
              <a:latin typeface="Arial" panose="020B0604020202020204" pitchFamily="34" charset="0"/>
              <a:cs typeface="Arial" panose="020B0604020202020204" pitchFamily="34" charset="0"/>
            </a:rPr>
            <a:t>At-risk youth prevention</a:t>
          </a:r>
          <a:endParaRPr lang="en-US" sz="1800" b="0" dirty="0">
            <a:solidFill>
              <a:schemeClr val="accent5">
                <a:lumMod val="50000"/>
              </a:schemeClr>
            </a:solidFill>
            <a:latin typeface="Arial" panose="020B0604020202020204" pitchFamily="34" charset="0"/>
            <a:cs typeface="Arial" panose="020B0604020202020204" pitchFamily="34" charset="0"/>
          </a:endParaRPr>
        </a:p>
      </dgm:t>
    </dgm:pt>
    <dgm:pt modelId="{D7ED13CB-1357-4A47-B0C2-A553CAB0632C}" type="parTrans" cxnId="{A3BCD4ED-91C1-4039-9755-30A44328EE55}">
      <dgm:prSet/>
      <dgm:spPr/>
      <dgm:t>
        <a:bodyPr/>
        <a:lstStyle/>
        <a:p>
          <a:endParaRPr lang="en-US"/>
        </a:p>
      </dgm:t>
    </dgm:pt>
    <dgm:pt modelId="{46B57908-4487-4AF8-A4A4-6DF1B5DEF578}" type="sibTrans" cxnId="{A3BCD4ED-91C1-4039-9755-30A44328EE55}">
      <dgm:prSet/>
      <dgm:spPr/>
      <dgm:t>
        <a:bodyPr/>
        <a:lstStyle/>
        <a:p>
          <a:endParaRPr lang="en-US"/>
        </a:p>
      </dgm:t>
    </dgm:pt>
    <dgm:pt modelId="{AF3823E0-036A-4F78-A91B-F4151C55CE4B}" type="pres">
      <dgm:prSet presAssocID="{88AE85A2-8131-45E4-A6E7-9D69AE200C2E}" presName="Name0" presStyleCnt="0">
        <dgm:presLayoutVars>
          <dgm:chMax val="7"/>
          <dgm:dir/>
          <dgm:resizeHandles val="exact"/>
        </dgm:presLayoutVars>
      </dgm:prSet>
      <dgm:spPr/>
    </dgm:pt>
    <dgm:pt modelId="{8A9BC15D-4C19-43BC-AFB0-FBB70E2EDDD6}" type="pres">
      <dgm:prSet presAssocID="{88AE85A2-8131-45E4-A6E7-9D69AE200C2E}" presName="ellipse1" presStyleLbl="vennNode1" presStyleIdx="0" presStyleCnt="3" custScaleX="116103" custScaleY="116636" custLinFactNeighborX="-37941" custLinFactNeighborY="29633">
        <dgm:presLayoutVars>
          <dgm:bulletEnabled val="1"/>
        </dgm:presLayoutVars>
      </dgm:prSet>
      <dgm:spPr/>
    </dgm:pt>
    <dgm:pt modelId="{030B4BF0-5BAE-4B08-A552-F248D644E40F}" type="pres">
      <dgm:prSet presAssocID="{88AE85A2-8131-45E4-A6E7-9D69AE200C2E}" presName="ellipse2" presStyleLbl="vennNode1" presStyleIdx="1" presStyleCnt="3" custScaleX="109854" custScaleY="111664" custLinFactNeighborX="981" custLinFactNeighborY="-10648">
        <dgm:presLayoutVars>
          <dgm:bulletEnabled val="1"/>
        </dgm:presLayoutVars>
      </dgm:prSet>
      <dgm:spPr/>
    </dgm:pt>
    <dgm:pt modelId="{76FD2C5A-1941-4EF0-9BE7-258862E4413A}" type="pres">
      <dgm:prSet presAssocID="{88AE85A2-8131-45E4-A6E7-9D69AE200C2E}" presName="ellipse3" presStyleLbl="vennNode1" presStyleIdx="2" presStyleCnt="3" custScaleX="121968" custScaleY="114490" custLinFactNeighborX="43814" custLinFactNeighborY="27994">
        <dgm:presLayoutVars>
          <dgm:bulletEnabled val="1"/>
        </dgm:presLayoutVars>
      </dgm:prSet>
      <dgm:spPr/>
    </dgm:pt>
  </dgm:ptLst>
  <dgm:cxnLst>
    <dgm:cxn modelId="{24898900-1111-42F1-9400-1E4F45D51442}" srcId="{88AE85A2-8131-45E4-A6E7-9D69AE200C2E}" destId="{E3B1C7EE-1EEA-4AB8-BA25-1BFB7A5B2925}" srcOrd="1" destOrd="0" parTransId="{6CD9A58A-DE7D-4BC0-BA9B-B9474D57E083}" sibTransId="{85FE88FA-6147-437A-805C-263EADAE37E3}"/>
    <dgm:cxn modelId="{5BB67753-EEAA-4E61-ADCF-8F94C016EC75}" type="presOf" srcId="{E3B1C7EE-1EEA-4AB8-BA25-1BFB7A5B2925}" destId="{030B4BF0-5BAE-4B08-A552-F248D644E40F}" srcOrd="0" destOrd="0" presId="urn:microsoft.com/office/officeart/2005/8/layout/rings+Icon"/>
    <dgm:cxn modelId="{E0619E95-2D39-460A-A86A-08D88F0A860F}" type="presOf" srcId="{41993F13-764A-4AFA-86A8-9389E23167CD}" destId="{8A9BC15D-4C19-43BC-AFB0-FBB70E2EDDD6}" srcOrd="0" destOrd="0" presId="urn:microsoft.com/office/officeart/2005/8/layout/rings+Icon"/>
    <dgm:cxn modelId="{1EB4B697-7C64-4A73-8717-17407FC9B2E8}" type="presOf" srcId="{2A75AAC4-2649-4D72-85B8-510C121D4DD1}" destId="{76FD2C5A-1941-4EF0-9BE7-258862E4413A}" srcOrd="0" destOrd="0" presId="urn:microsoft.com/office/officeart/2005/8/layout/rings+Icon"/>
    <dgm:cxn modelId="{3A72219C-454C-4D6C-B1B3-82CE6E1FF538}" srcId="{88AE85A2-8131-45E4-A6E7-9D69AE200C2E}" destId="{41993F13-764A-4AFA-86A8-9389E23167CD}" srcOrd="0" destOrd="0" parTransId="{8CE1306A-DC77-419E-A4A5-64C7C76CB939}" sibTransId="{C00900A3-8812-4B3C-9263-967EAB663E8C}"/>
    <dgm:cxn modelId="{B42686A1-8FEC-46A0-A64D-BD489B4C370F}" type="presOf" srcId="{88AE85A2-8131-45E4-A6E7-9D69AE200C2E}" destId="{AF3823E0-036A-4F78-A91B-F4151C55CE4B}" srcOrd="0" destOrd="0" presId="urn:microsoft.com/office/officeart/2005/8/layout/rings+Icon"/>
    <dgm:cxn modelId="{A3BCD4ED-91C1-4039-9755-30A44328EE55}" srcId="{88AE85A2-8131-45E4-A6E7-9D69AE200C2E}" destId="{2A75AAC4-2649-4D72-85B8-510C121D4DD1}" srcOrd="2" destOrd="0" parTransId="{D7ED13CB-1357-4A47-B0C2-A553CAB0632C}" sibTransId="{46B57908-4487-4AF8-A4A4-6DF1B5DEF578}"/>
    <dgm:cxn modelId="{2888E889-AAEB-4341-BFD9-76B0D661BB5A}" type="presParOf" srcId="{AF3823E0-036A-4F78-A91B-F4151C55CE4B}" destId="{8A9BC15D-4C19-43BC-AFB0-FBB70E2EDDD6}" srcOrd="0" destOrd="0" presId="urn:microsoft.com/office/officeart/2005/8/layout/rings+Icon"/>
    <dgm:cxn modelId="{5394133F-1067-497F-8800-2102150F2405}" type="presParOf" srcId="{AF3823E0-036A-4F78-A91B-F4151C55CE4B}" destId="{030B4BF0-5BAE-4B08-A552-F248D644E40F}" srcOrd="1" destOrd="0" presId="urn:microsoft.com/office/officeart/2005/8/layout/rings+Icon"/>
    <dgm:cxn modelId="{0F511A43-8713-4BBC-B23D-4089E4183155}" type="presParOf" srcId="{AF3823E0-036A-4F78-A91B-F4151C55CE4B}" destId="{76FD2C5A-1941-4EF0-9BE7-258862E4413A}"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9BE49-16BB-47B4-B45F-EF5832DAB032}">
      <dsp:nvSpPr>
        <dsp:cNvPr id="0" name=""/>
        <dsp:cNvSpPr/>
      </dsp:nvSpPr>
      <dsp:spPr>
        <a:xfrm>
          <a:off x="1929" y="1120236"/>
          <a:ext cx="2556951" cy="2556951"/>
        </a:xfrm>
        <a:prstGeom prst="ellipse">
          <a:avLst/>
        </a:prstGeom>
        <a:solidFill>
          <a:srgbClr val="0F42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Substance use disorder</a:t>
          </a:r>
        </a:p>
      </dsp:txBody>
      <dsp:txXfrm>
        <a:off x="376386" y="1494693"/>
        <a:ext cx="1808037" cy="1808037"/>
      </dsp:txXfrm>
    </dsp:sp>
    <dsp:sp modelId="{4E4D7FD6-1774-4E23-9B44-EA0A3FC65D75}">
      <dsp:nvSpPr>
        <dsp:cNvPr id="0" name=""/>
        <dsp:cNvSpPr/>
      </dsp:nvSpPr>
      <dsp:spPr>
        <a:xfrm>
          <a:off x="2746369" y="1657196"/>
          <a:ext cx="1483031" cy="1483031"/>
        </a:xfrm>
        <a:prstGeom prst="mathPlus">
          <a:avLst/>
        </a:prstGeom>
        <a:solidFill>
          <a:srgbClr val="0F426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2942945" y="2224307"/>
        <a:ext cx="1089879" cy="348809"/>
      </dsp:txXfrm>
    </dsp:sp>
    <dsp:sp modelId="{EECA776A-7D76-4C11-A39E-1EA545630E4A}">
      <dsp:nvSpPr>
        <dsp:cNvPr id="0" name=""/>
        <dsp:cNvSpPr/>
      </dsp:nvSpPr>
      <dsp:spPr>
        <a:xfrm>
          <a:off x="4457161" y="1120236"/>
          <a:ext cx="2556951" cy="2556951"/>
        </a:xfrm>
        <a:prstGeom prst="ellipse">
          <a:avLst/>
        </a:prstGeom>
        <a:solidFill>
          <a:srgbClr val="0F42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 </a:t>
          </a:r>
          <a:r>
            <a:rPr lang="en-US" sz="2800" kern="1200" dirty="0">
              <a:latin typeface="Arial" panose="020B0604020202020204" pitchFamily="34" charset="0"/>
              <a:cs typeface="Arial" panose="020B0604020202020204" pitchFamily="34" charset="0"/>
            </a:rPr>
            <a:t>Mental health disorder</a:t>
          </a:r>
        </a:p>
      </dsp:txBody>
      <dsp:txXfrm>
        <a:off x="4831618" y="1494693"/>
        <a:ext cx="1808037" cy="1808037"/>
      </dsp:txXfrm>
    </dsp:sp>
    <dsp:sp modelId="{82015F0C-E81D-49D2-8AAA-BAF111DD3A4A}">
      <dsp:nvSpPr>
        <dsp:cNvPr id="0" name=""/>
        <dsp:cNvSpPr/>
      </dsp:nvSpPr>
      <dsp:spPr>
        <a:xfrm>
          <a:off x="7221737" y="1768868"/>
          <a:ext cx="1483031" cy="1483031"/>
        </a:xfrm>
        <a:prstGeom prst="mathEqual">
          <a:avLst/>
        </a:prstGeom>
        <a:solidFill>
          <a:srgbClr val="0F426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7418313" y="2074372"/>
        <a:ext cx="1089879" cy="872023"/>
      </dsp:txXfrm>
    </dsp:sp>
    <dsp:sp modelId="{3714D793-A6C9-4B16-87BE-6224A4B494B7}">
      <dsp:nvSpPr>
        <dsp:cNvPr id="0" name=""/>
        <dsp:cNvSpPr/>
      </dsp:nvSpPr>
      <dsp:spPr>
        <a:xfrm>
          <a:off x="8912394" y="1120236"/>
          <a:ext cx="2556951" cy="2556951"/>
        </a:xfrm>
        <a:prstGeom prst="ellipse">
          <a:avLst/>
        </a:prstGeom>
        <a:solidFill>
          <a:srgbClr val="0F42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Co-occurring disorders</a:t>
          </a:r>
        </a:p>
      </dsp:txBody>
      <dsp:txXfrm>
        <a:off x="9286851" y="1494693"/>
        <a:ext cx="1808037" cy="1808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BC15D-4C19-43BC-AFB0-FBB70E2EDDD6}">
      <dsp:nvSpPr>
        <dsp:cNvPr id="0" name=""/>
        <dsp:cNvSpPr/>
      </dsp:nvSpPr>
      <dsp:spPr>
        <a:xfrm>
          <a:off x="439890" y="846961"/>
          <a:ext cx="4359260" cy="4379210"/>
        </a:xfrm>
        <a:prstGeom prst="ellipse">
          <a:avLst/>
        </a:prstGeom>
        <a:solidFill>
          <a:srgbClr val="CDE9EF">
            <a:alpha val="75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none" kern="1200" cap="none" baseline="0" dirty="0">
              <a:solidFill>
                <a:schemeClr val="accent5">
                  <a:lumMod val="50000"/>
                </a:schemeClr>
              </a:solidFill>
              <a:effectLst/>
              <a:latin typeface="Arial" panose="020B0604020202020204" pitchFamily="34" charset="0"/>
              <a:cs typeface="Arial" panose="020B0604020202020204" pitchFamily="34" charset="0"/>
            </a:rPr>
            <a:t>Parent Recovery</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Parenting skills and competencies</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Family connections and resources</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Parental mental health</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Medication management</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Parental substance use</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Domestic violence</a:t>
          </a:r>
          <a:endParaRPr lang="en-US" sz="1800" b="0" kern="1200" dirty="0">
            <a:solidFill>
              <a:schemeClr val="accent5">
                <a:lumMod val="50000"/>
              </a:schemeClr>
            </a:solidFill>
            <a:effectLst/>
            <a:latin typeface="Arial" panose="020B0604020202020204" pitchFamily="34" charset="0"/>
            <a:cs typeface="Arial" panose="020B0604020202020204" pitchFamily="34" charset="0"/>
          </a:endParaRPr>
        </a:p>
      </dsp:txBody>
      <dsp:txXfrm>
        <a:off x="1078289" y="1488281"/>
        <a:ext cx="3082462" cy="3096570"/>
      </dsp:txXfrm>
    </dsp:sp>
    <dsp:sp modelId="{030B4BF0-5BAE-4B08-A552-F248D644E40F}">
      <dsp:nvSpPr>
        <dsp:cNvPr id="0" name=""/>
        <dsp:cNvSpPr/>
      </dsp:nvSpPr>
      <dsp:spPr>
        <a:xfrm>
          <a:off x="3951140" y="1932019"/>
          <a:ext cx="4124632" cy="4192531"/>
        </a:xfrm>
        <a:prstGeom prst="ellipse">
          <a:avLst/>
        </a:prstGeom>
        <a:solidFill>
          <a:srgbClr val="65BCCD">
            <a:alpha val="75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none" kern="1200"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rPr>
            <a:t>Family Recovery and Well-Being</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Basic necessities</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Employment</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Housing </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Childcare</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Transportation</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Family counseling</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Specialized parenting</a:t>
          </a:r>
          <a:endParaRPr lang="en-US" sz="1800" b="0" i="0" u="none" kern="1200"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endParaRPr>
        </a:p>
      </dsp:txBody>
      <dsp:txXfrm>
        <a:off x="4555178" y="2546001"/>
        <a:ext cx="2916556" cy="2964567"/>
      </dsp:txXfrm>
    </dsp:sp>
    <dsp:sp modelId="{76FD2C5A-1941-4EF0-9BE7-258862E4413A}">
      <dsp:nvSpPr>
        <dsp:cNvPr id="0" name=""/>
        <dsp:cNvSpPr/>
      </dsp:nvSpPr>
      <dsp:spPr>
        <a:xfrm>
          <a:off x="7262216" y="825710"/>
          <a:ext cx="4579471" cy="4298636"/>
        </a:xfrm>
        <a:prstGeom prst="ellipse">
          <a:avLst/>
        </a:prstGeom>
        <a:solidFill>
          <a:srgbClr val="CDE9EF">
            <a:alpha val="75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u="none" kern="1200" cap="none" baseline="0" dirty="0">
              <a:solidFill>
                <a:schemeClr val="accent5">
                  <a:lumMod val="50000"/>
                </a:schemeClr>
              </a:solidFill>
              <a:latin typeface="Arial" panose="020B0604020202020204" pitchFamily="34" charset="0"/>
              <a:cs typeface="Arial" panose="020B0604020202020204" pitchFamily="34" charset="0"/>
            </a:rPr>
            <a:t>Child Well-Being</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Well-being/behavior</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Development/health</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School readiness</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Trauma</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Mental health</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Adolescent substance use</a:t>
          </a:r>
        </a:p>
        <a:p>
          <a:pPr marL="0" lvl="0" indent="0" algn="ctr" defTabSz="1066800">
            <a:lnSpc>
              <a:spcPct val="90000"/>
            </a:lnSpc>
            <a:spcBef>
              <a:spcPct val="0"/>
            </a:spcBef>
            <a:spcAft>
              <a:spcPts val="600"/>
            </a:spcAft>
            <a:buNone/>
          </a:pPr>
          <a:r>
            <a:rPr lang="en-US" sz="1800" b="0" kern="1200" dirty="0">
              <a:latin typeface="Arial" panose="020B0604020202020204" pitchFamily="34" charset="0"/>
              <a:cs typeface="Arial" panose="020B0604020202020204" pitchFamily="34" charset="0"/>
            </a:rPr>
            <a:t>At-risk youth prevention</a:t>
          </a:r>
          <a:endParaRPr lang="en-US" sz="1800" b="0" kern="1200" dirty="0">
            <a:solidFill>
              <a:schemeClr val="accent5">
                <a:lumMod val="50000"/>
              </a:schemeClr>
            </a:solidFill>
            <a:latin typeface="Arial" panose="020B0604020202020204" pitchFamily="34" charset="0"/>
            <a:cs typeface="Arial" panose="020B0604020202020204" pitchFamily="34" charset="0"/>
          </a:endParaRPr>
        </a:p>
      </dsp:txBody>
      <dsp:txXfrm>
        <a:off x="7932864" y="1455231"/>
        <a:ext cx="3238175" cy="303959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262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9AA6ACD-CDDF-45BC-960F-EFD5DE7BA707}" type="slidenum">
              <a:rPr lang="en-US" altLang="en-US"/>
              <a:pPr>
                <a:defRPr/>
              </a:pPr>
              <a:t>‹#›</a:t>
            </a:fld>
            <a:endParaRPr lang="en-US" altLang="en-US" dirty="0"/>
          </a:p>
        </p:txBody>
      </p:sp>
    </p:spTree>
    <p:extLst>
      <p:ext uri="{BB962C8B-B14F-4D97-AF65-F5344CB8AC3E}">
        <p14:creationId xmlns:p14="http://schemas.microsoft.com/office/powerpoint/2010/main" val="4293751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4195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j-lt"/>
              </a:rPr>
              <a:t>Many individuals with mental health disorders and co-occurring disorders have also experienced trauma. Understanding the role of trauma in families’ lives can help families receive appropriate treatment and recovery services.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7365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xfrm>
            <a:off x="381000" y="685800"/>
            <a:ext cx="6096000" cy="3429000"/>
          </a:xfrm>
          <a:ln/>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charset="0"/>
                <a:ea typeface="+mn-ea"/>
                <a:cs typeface="+mn-cs"/>
              </a:rPr>
              <a:t>There are a number of things you need to consider when you are working with parents involved with the child welfare system. One thing to keep in mind is that adults who experienced physical, sexual, or emotional abuse, or fear of abuse through childhood, are at increased risk for experiencing mental health and substance use disorders. While these disorders do not define who they are, they may substantially influence who they are. </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When a person grows up with exposure to traumatic events (for example, as a victim of child abuse or child maltreatment), their life and future parenting skills are likely to be affected in some way. A parent who has been abused by their own parents sometimes grows up to treat their own children the same way they were treated. In fact, child abuse is often cyclical, repeating itself through family generations. On the other hand, although people raised with abuse may continue that abuse in their own parenting, growing up with abuse does not automatically mean that a person will abuse their children. Part of our work is to help parents heal from their own trauma so they can break the cycle of abuse. Building individual resilience is an ongoing process.</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To learn more, read </a:t>
            </a:r>
            <a:r>
              <a:rPr lang="en-US" sz="1200" i="1" kern="1200" dirty="0">
                <a:solidFill>
                  <a:schemeClr val="tx1"/>
                </a:solidFill>
                <a:effectLst/>
                <a:latin typeface="Times New Roman" charset="0"/>
                <a:ea typeface="+mn-ea"/>
                <a:cs typeface="+mn-cs"/>
              </a:rPr>
              <a:t>Chapter 3—Comprehensive Treatment for Adult Survivors of Child Abuse and Neglect </a:t>
            </a:r>
            <a:r>
              <a:rPr lang="en-US" sz="1200" kern="1200" dirty="0">
                <a:solidFill>
                  <a:schemeClr val="tx1"/>
                </a:solidFill>
                <a:effectLst/>
                <a:latin typeface="Times New Roman" charset="0"/>
                <a:ea typeface="+mn-ea"/>
                <a:cs typeface="+mn-cs"/>
              </a:rPr>
              <a:t>from the Center for Substance Abuse Treatment (From: </a:t>
            </a:r>
            <a:r>
              <a:rPr lang="en-US" sz="1200" i="1" kern="1200" dirty="0">
                <a:solidFill>
                  <a:schemeClr val="tx1"/>
                </a:solidFill>
                <a:effectLst/>
                <a:latin typeface="Times New Roman" charset="0"/>
                <a:ea typeface="+mn-ea"/>
                <a:cs typeface="+mn-cs"/>
              </a:rPr>
              <a:t>Substance abuse treatment for persons with child abuse and neglect issues, </a:t>
            </a:r>
            <a:r>
              <a:rPr lang="en-US" sz="1200" kern="1200" dirty="0">
                <a:solidFill>
                  <a:schemeClr val="tx1"/>
                </a:solidFill>
                <a:effectLst/>
                <a:latin typeface="Times New Roman" charset="0"/>
                <a:ea typeface="+mn-ea"/>
                <a:cs typeface="+mn-cs"/>
              </a:rPr>
              <a:t>Treatment Improvement Protocol [TIP] Series, No. 36.</a:t>
            </a:r>
            <a:r>
              <a:rPr lang="en-US" sz="1200" i="1" kern="1200" dirty="0">
                <a:solidFill>
                  <a:schemeClr val="tx1"/>
                </a:solidFill>
                <a:effectLst/>
                <a:latin typeface="Times New Roman" charset="0"/>
                <a:ea typeface="+mn-ea"/>
                <a:cs typeface="+mn-cs"/>
              </a:rPr>
              <a:t> </a:t>
            </a:r>
            <a:r>
              <a:rPr lang="en-US" sz="1200" kern="1200" dirty="0">
                <a:solidFill>
                  <a:schemeClr val="tx1"/>
                </a:solidFill>
                <a:effectLst/>
                <a:latin typeface="Times New Roman" charset="0"/>
                <a:ea typeface="+mn-ea"/>
                <a:cs typeface="+mn-cs"/>
              </a:rPr>
              <a:t>Rockville, MD: Substance Abuse and Mental Health Services Administration, 2000.) The link is provided on your resource list for this module. </a:t>
            </a:r>
          </a:p>
          <a:p>
            <a:endParaRPr lang="en-US" altLang="en-US" dirty="0">
              <a:latin typeface="Times New Roman" panose="02020603050405020304" pitchFamily="18" charset="0"/>
            </a:endParaRPr>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89F7E1-AD23-4C15-86EA-E3BEF45CA33D}" type="slidenum">
              <a:rPr lang="en-US" altLang="en-US" sz="1200" smtClean="0">
                <a:solidFill>
                  <a:srgbClr val="000000"/>
                </a:solidFill>
              </a:rPr>
              <a:pPr/>
              <a:t>11</a:t>
            </a:fld>
            <a:endParaRPr lang="en-US" altLang="en-US" sz="1200" dirty="0">
              <a:solidFill>
                <a:srgbClr val="000000"/>
              </a:solidFill>
            </a:endParaRPr>
          </a:p>
        </p:txBody>
      </p:sp>
    </p:spTree>
    <p:extLst>
      <p:ext uri="{BB962C8B-B14F-4D97-AF65-F5344CB8AC3E}">
        <p14:creationId xmlns:p14="http://schemas.microsoft.com/office/powerpoint/2010/main" val="1416440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Failure to understand and address trauma may lead to a lack of engagement in services, increase in symptoms, re-traumatization, increase in relapse, withdrawal from the service relationship, and poor treatment outcomes for</a:t>
            </a:r>
            <a:r>
              <a:rPr lang="en-US" baseline="0" dirty="0">
                <a:latin typeface="Arial" panose="020B0604020202020204" pitchFamily="34" charset="0"/>
                <a:cs typeface="Arial" panose="020B0604020202020204" pitchFamily="34" charset="0"/>
              </a:rPr>
              <a:t> families</a:t>
            </a:r>
            <a:r>
              <a:rPr lang="en-US" dirty="0">
                <a:latin typeface="Arial" panose="020B0604020202020204" pitchFamily="34" charset="0"/>
                <a:cs typeface="Arial" panose="020B0604020202020204" pitchFamily="34" charset="0"/>
              </a:rPr>
              <a:t>. Growing up in a home with exposure to adverse, traumatic childhood experiences is associated with lifelong physical, emotional, psychological, and social challenges</a:t>
            </a:r>
            <a:r>
              <a:rPr lang="en-US" dirty="0">
                <a:latin typeface="+mn-lt"/>
              </a:rPr>
              <a:t>. </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a:p>
            <a:pPr>
              <a:defRPr/>
            </a:pPr>
            <a:endParaRPr lang="en-US" dirty="0">
              <a:latin typeface="Arial" panose="020B0604020202020204" pitchFamily="34" charset="0"/>
              <a:cs typeface="Arial" panose="020B0604020202020204" pitchFamily="34" charset="0"/>
            </a:endParaRPr>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68AB30-73DE-4244-8B12-DBDA5AC76E78}" type="slidenum">
              <a:rPr lang="en-US" altLang="en-US" sz="1200" smtClean="0">
                <a:solidFill>
                  <a:srgbClr val="000000"/>
                </a:solidFill>
              </a:rPr>
              <a:pPr/>
              <a:t>12</a:t>
            </a:fld>
            <a:endParaRPr lang="en-US" altLang="en-US" sz="1200" dirty="0">
              <a:solidFill>
                <a:srgbClr val="000000"/>
              </a:solidFill>
            </a:endParaRPr>
          </a:p>
        </p:txBody>
      </p:sp>
    </p:spTree>
    <p:extLst>
      <p:ext uri="{BB962C8B-B14F-4D97-AF65-F5344CB8AC3E}">
        <p14:creationId xmlns:p14="http://schemas.microsoft.com/office/powerpoint/2010/main" val="141817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j-lt"/>
              </a:rPr>
              <a:t>Trauma can affect all aspects of a person, from their own behavior and responses to the relationships they have with others. </a:t>
            </a:r>
          </a:p>
          <a:p>
            <a:endParaRPr lang="en-US" altLang="en-US" dirty="0">
              <a:latin typeface="+mj-lt"/>
            </a:endParaRPr>
          </a:p>
          <a:p>
            <a:r>
              <a:rPr lang="en-US" altLang="en-US" dirty="0">
                <a:latin typeface="+mj-lt"/>
              </a:rPr>
              <a:t>SAMHSA has its own concept of trauma: "Individual trauma results from an event, series of events, or set of circumstances that is experienced by an individual as physically or emotionally harmful or life threatening and that has lasting adverse effects on the individual’s functioning and mental, physical, social, emotional, or spiritual well-being."</a:t>
            </a:r>
          </a:p>
          <a:p>
            <a:endParaRPr lang="en-US" altLang="en-US" dirty="0">
              <a:latin typeface="+mj-lt"/>
            </a:endParaRPr>
          </a:p>
          <a:p>
            <a:r>
              <a:rPr lang="en-US" altLang="en-US" dirty="0">
                <a:latin typeface="+mj-lt"/>
              </a:rPr>
              <a:t>Examples of adverse effects include an individual’s inability to cope with the normal stresses and strains of daily living; to trust and benefit from relationships; to manage cognitive processes, such as memory, attention, and thinking; to regulate behavior; or to control the expression of emotions. Individuals may not make the connection between their thoughts and behaviors and their trauma.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8496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xfrm>
            <a:off x="458788" y="720725"/>
            <a:ext cx="6399212" cy="3600450"/>
          </a:xfrm>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When families are not being "compliant" with our services, we need to think about trauma and how that is being addressed. </a:t>
            </a:r>
          </a:p>
          <a:p>
            <a:endParaRPr lang="en-US" altLang="en-US" dirty="0">
              <a:latin typeface="+mj-lt"/>
            </a:endParaRPr>
          </a:p>
          <a:p>
            <a:r>
              <a:rPr lang="en-US" altLang="en-US" dirty="0">
                <a:latin typeface="+mj-lt"/>
              </a:rPr>
              <a:t>Does your agency use providers who are trauma-informed? </a:t>
            </a:r>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4BC773-A687-48B8-868D-4FD2D3B164F4}" type="slidenum">
              <a:rPr lang="en-US" altLang="en-US" sz="1200" smtClean="0">
                <a:solidFill>
                  <a:srgbClr val="000000"/>
                </a:solidFill>
              </a:rPr>
              <a:pPr/>
              <a:t>14</a:t>
            </a:fld>
            <a:endParaRPr lang="en-US" altLang="en-US" sz="1200" dirty="0">
              <a:solidFill>
                <a:srgbClr val="000000"/>
              </a:solidFill>
            </a:endParaRPr>
          </a:p>
        </p:txBody>
      </p:sp>
    </p:spTree>
    <p:extLst>
      <p:ext uri="{BB962C8B-B14F-4D97-AF65-F5344CB8AC3E}">
        <p14:creationId xmlns:p14="http://schemas.microsoft.com/office/powerpoint/2010/main" val="299018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xfrm>
            <a:off x="458788" y="720725"/>
            <a:ext cx="6399212" cy="3600450"/>
          </a:xfrm>
          <a:ln/>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Trauma-informed care is critical for successful outcomes. </a:t>
            </a: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09D208-FCCC-49E6-8D91-7B20AFE111EC}" type="slidenum">
              <a:rPr lang="en-US" altLang="en-US" sz="1200" smtClean="0">
                <a:solidFill>
                  <a:srgbClr val="000000"/>
                </a:solidFill>
              </a:rPr>
              <a:pPr/>
              <a:t>15</a:t>
            </a:fld>
            <a:endParaRPr lang="en-US" altLang="en-US" sz="1200" dirty="0">
              <a:solidFill>
                <a:srgbClr val="000000"/>
              </a:solidFill>
            </a:endParaRPr>
          </a:p>
        </p:txBody>
      </p:sp>
    </p:spTree>
    <p:extLst>
      <p:ext uri="{BB962C8B-B14F-4D97-AF65-F5344CB8AC3E}">
        <p14:creationId xmlns:p14="http://schemas.microsoft.com/office/powerpoint/2010/main" val="3726701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xfrm>
            <a:off x="1089025" y="1477963"/>
            <a:ext cx="4679950" cy="2633662"/>
          </a:xfrm>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These are the six principles of trauma-informed care developed by SAMHSA. Determine if your local treatment providers and programs use a trauma-informed care approach. It is also important to keep these principles in mind as child welfare workers.  </a:t>
            </a:r>
          </a:p>
          <a:p>
            <a:endParaRPr lang="en-US" altLang="en-US" dirty="0">
              <a:latin typeface="+mj-lt"/>
            </a:endParaRPr>
          </a:p>
          <a:p>
            <a:r>
              <a:rPr lang="en-US" altLang="en-US" dirty="0">
                <a:latin typeface="+mj-lt"/>
              </a:rPr>
              <a:t>Think about safety when gathering information from families. A parent may not have shared the details of their trauma and may not be comfortable sharing specific details. What information do you need to do your work and make an appropriate referral?</a:t>
            </a:r>
          </a:p>
          <a:p>
            <a:endParaRPr lang="en-US" altLang="en-US" dirty="0">
              <a:latin typeface="+mj-lt"/>
            </a:endParaRPr>
          </a:p>
          <a:p>
            <a:r>
              <a:rPr lang="en-US" altLang="en-US" dirty="0">
                <a:latin typeface="+mj-lt"/>
              </a:rPr>
              <a:t>Work to develop a trusting relationship with the families you work with. Be clear on your role and the next steps.</a:t>
            </a:r>
            <a:r>
              <a:rPr lang="en-US" altLang="en-US" baseline="0" dirty="0">
                <a:latin typeface="+mj-lt"/>
              </a:rPr>
              <a:t> </a:t>
            </a:r>
            <a:r>
              <a:rPr lang="en-US" altLang="en-US" dirty="0">
                <a:latin typeface="+mj-lt"/>
              </a:rPr>
              <a:t>Does your agency use peer supports? Are there community resources you can refer families to for peer support?</a:t>
            </a:r>
          </a:p>
          <a:p>
            <a:endParaRPr lang="en-US" altLang="en-US" dirty="0">
              <a:latin typeface="+mj-lt"/>
            </a:endParaRPr>
          </a:p>
          <a:p>
            <a:r>
              <a:rPr lang="en-US" altLang="en-US" dirty="0">
                <a:latin typeface="+mj-lt"/>
              </a:rPr>
              <a:t>It is important to collaborate with families and community providers. Families are their own experts and can be instrumental in establishing their next steps. Families need to be part of the solutions. Help families find their voice in the process. Be culturally and gender responsive to meet the needs of families for long-term success. </a:t>
            </a:r>
          </a:p>
          <a:p>
            <a:endParaRPr lang="en-US" altLang="en-US" dirty="0">
              <a:latin typeface="Times New Roman" panose="02020603050405020304" pitchFamily="18" charset="0"/>
            </a:endParaRPr>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AD4CF6-B057-43EA-8FAA-D0766F63E5C3}" type="slidenum">
              <a:rPr lang="en-US" altLang="en-US" sz="1200" smtClean="0">
                <a:solidFill>
                  <a:srgbClr val="000000"/>
                </a:solidFill>
              </a:rPr>
              <a:pPr/>
              <a:t>16</a:t>
            </a:fld>
            <a:endParaRPr lang="en-US" altLang="en-US" sz="1200" dirty="0">
              <a:solidFill>
                <a:srgbClr val="000000"/>
              </a:solidFill>
            </a:endParaRPr>
          </a:p>
        </p:txBody>
      </p:sp>
    </p:spTree>
    <p:extLst>
      <p:ext uri="{BB962C8B-B14F-4D97-AF65-F5344CB8AC3E}">
        <p14:creationId xmlns:p14="http://schemas.microsoft.com/office/powerpoint/2010/main" val="736504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j-lt"/>
              </a:rPr>
              <a:t>Domestic violence can often be present in families who are affected by parental substance use and mental health disorders. </a:t>
            </a:r>
            <a:r>
              <a:rPr lang="en-US" altLang="en-US" b="1" dirty="0">
                <a:latin typeface="+mj-lt"/>
              </a:rPr>
              <a:t>The next few slides provide a brief overview of domestic violence and are not intended to be a complete training on domestic violence and child welfare. </a:t>
            </a:r>
            <a:r>
              <a:rPr lang="en-US" altLang="en-US" dirty="0">
                <a:latin typeface="+mj-lt"/>
              </a:rPr>
              <a:t>Further training should be provided to participants in future trainings on risk and protective factors, safety planning, and local resources. </a:t>
            </a:r>
          </a:p>
          <a:p>
            <a:endParaRPr lang="en-US" altLang="en-US" b="1" dirty="0">
              <a:latin typeface="+mj-lt"/>
            </a:endParaRPr>
          </a:p>
          <a:p>
            <a:r>
              <a:rPr lang="en-US" altLang="en-US" b="1" dirty="0">
                <a:latin typeface="+mj-lt"/>
              </a:rPr>
              <a:t>For further information, visit the following</a:t>
            </a:r>
            <a:r>
              <a:rPr lang="en-US" altLang="en-US" b="1" baseline="0" dirty="0">
                <a:latin typeface="+mj-lt"/>
              </a:rPr>
              <a:t> resources:</a:t>
            </a:r>
            <a:endParaRPr lang="en-US" altLang="en-US" b="1" dirty="0">
              <a:latin typeface="+mj-lt"/>
            </a:endParaRPr>
          </a:p>
          <a:p>
            <a:r>
              <a:rPr lang="en-US" dirty="0"/>
              <a:t>http://www.nationalcenterdvtraumamh.org </a:t>
            </a:r>
          </a:p>
          <a:p>
            <a:r>
              <a:rPr lang="en-US" dirty="0"/>
              <a:t>https://nrcdv.org/dvrn </a:t>
            </a:r>
          </a:p>
          <a:p>
            <a:r>
              <a:rPr lang="en-US" dirty="0"/>
              <a:t>https://nrcdv.org </a:t>
            </a:r>
          </a:p>
          <a:p>
            <a:r>
              <a:rPr lang="en-US" dirty="0"/>
              <a:t>http://promising.futureswithoutviolence.org </a:t>
            </a:r>
          </a:p>
          <a:p>
            <a:r>
              <a:rPr lang="en-US" dirty="0"/>
              <a:t>https://www.childwelfare.gov/pubPDFs/domesticviolence2018.pdf</a:t>
            </a:r>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17856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In order to understand the scope and</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prevalence of domestic violence, you need to be familiar with some basic research terms so that you can be a critical consumer when you read statistics about domestic violence.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Prevalence “is the proportion of a population who have (or had) a specific characteristic in a given time period." It is determined by “randomly selecting a sample (smaller group) from the entire population, with the goal being for the sample to be representative of the population.” (www.nimh.nih.gov/health/statistics/prevalence/index.shtml).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Prevalence estimates can be difficult to attain because they require considerable resources. In addition, people’s willingness to report honestly (or at all) about their experience of domestic violence may be hindered by safety concerns and stigma.</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One of the best sources for statistics on intimate partner violence is the Centers for Disease Control and Prevention (CDC). In 2010, CDC conducted the National Intimate Partner and Sexual Violence Survey (NISVS) with a nationally representative sample of 6,879 women and 5,848 men from the United States.</a:t>
            </a:r>
          </a:p>
          <a:p>
            <a:pPr>
              <a:defRPr/>
            </a:pPr>
            <a:endParaRPr lang="en-US" dirty="0">
              <a:latin typeface="Arial" panose="020B0604020202020204" pitchFamily="34" charset="0"/>
              <a:cs typeface="Arial" panose="020B0604020202020204" pitchFamily="34" charset="0"/>
            </a:endParaRPr>
          </a:p>
          <a:p>
            <a:pPr>
              <a:defRPr/>
            </a:pPr>
            <a:endParaRPr lang="en-US" dirty="0">
              <a:latin typeface="+mn-lt"/>
            </a:endParaRPr>
          </a:p>
          <a:p>
            <a:pPr>
              <a:defRPr/>
            </a:pPr>
            <a:endParaRPr lang="en-US" dirty="0">
              <a:latin typeface="+mn-lt"/>
            </a:endParaRPr>
          </a:p>
          <a:p>
            <a:pPr>
              <a:defRPr/>
            </a:pPr>
            <a:endParaRPr lang="en-US" dirty="0"/>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8EB2D6-F598-478E-AAFF-FE7E1B61AF3B}" type="slidenum">
              <a:rPr lang="en-US" altLang="en-US" sz="1200" smtClean="0">
                <a:solidFill>
                  <a:srgbClr val="000000"/>
                </a:solidFill>
              </a:rPr>
              <a:pPr/>
              <a:t>18</a:t>
            </a:fld>
            <a:endParaRPr lang="en-US" altLang="en-US" sz="1200" dirty="0">
              <a:solidFill>
                <a:srgbClr val="000000"/>
              </a:solidFill>
            </a:endParaRPr>
          </a:p>
        </p:txBody>
      </p:sp>
    </p:spTree>
    <p:extLst>
      <p:ext uri="{BB962C8B-B14F-4D97-AF65-F5344CB8AC3E}">
        <p14:creationId xmlns:p14="http://schemas.microsoft.com/office/powerpoint/2010/main" val="2483304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xfrm>
            <a:off x="381000" y="685800"/>
            <a:ext cx="6096000" cy="3429000"/>
          </a:xfrm>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Review the prevalence of children exposed to domestic violence.</a:t>
            </a:r>
          </a:p>
          <a:p>
            <a:endParaRPr lang="en-US" altLang="en-US" dirty="0">
              <a:latin typeface="+mj-lt"/>
            </a:endParaRPr>
          </a:p>
          <a:p>
            <a:r>
              <a:rPr lang="en-US" altLang="en-US" dirty="0">
                <a:latin typeface="+mj-lt"/>
              </a:rPr>
              <a:t>Children can experience domestic violence without physically witnessing the event. Children can often overhear the incident and can witness the impact of the incident on the mother. </a:t>
            </a:r>
          </a:p>
          <a:p>
            <a:endParaRPr lang="en-US" altLang="en-US" dirty="0">
              <a:latin typeface="+mj-lt"/>
            </a:endParaRPr>
          </a:p>
          <a:p>
            <a:r>
              <a:rPr lang="en-US" altLang="en-US" dirty="0">
                <a:latin typeface="+mj-lt"/>
              </a:rPr>
              <a:t>At times, children may try to intervene, or they may become the targets of the violence themselves. </a:t>
            </a: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52E0E8-9D1D-4932-8025-B0881F871B76}" type="slidenum">
              <a:rPr lang="en-US" altLang="en-US" sz="1200" smtClean="0"/>
              <a:pPr/>
              <a:t>19</a:t>
            </a:fld>
            <a:endParaRPr lang="en-US" altLang="en-US" sz="1200" dirty="0"/>
          </a:p>
        </p:txBody>
      </p:sp>
    </p:spTree>
    <p:extLst>
      <p:ext uri="{BB962C8B-B14F-4D97-AF65-F5344CB8AC3E}">
        <p14:creationId xmlns:p14="http://schemas.microsoft.com/office/powerpoint/2010/main" val="359229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This toolkit was developed by the National Center on Substance Abuse and Child Welfare (NCSACW),</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an initiative of the U.S. Department of Health and Human Services jointly funded by the Substance Abuse and Mental Health Services Administration's (SAMHSA) Center for Substance Abuse Treatment (CSAT) and the Administration on Children, Youth and Families (ACYF), Children's Bureau's Office on Child Abuse and Neglect (OCAN).</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11181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defRPr/>
            </a:pPr>
            <a:r>
              <a:rPr lang="en-US" i="1" dirty="0">
                <a:latin typeface="+mj-lt"/>
              </a:rPr>
              <a:t>Domestic Violence</a:t>
            </a:r>
            <a:r>
              <a:rPr lang="en-US" dirty="0">
                <a:latin typeface="+mj-lt"/>
              </a:rPr>
              <a:t>: </a:t>
            </a:r>
            <a:br>
              <a:rPr lang="en-US" dirty="0">
                <a:latin typeface="+mj-lt"/>
              </a:rPr>
            </a:br>
            <a:r>
              <a:rPr lang="en-US" dirty="0">
                <a:latin typeface="+mj-lt"/>
              </a:rPr>
              <a:t>Defining domestic violence is much harder than it seems. The term "intimate partner violence" has become more popular in recent years, especially in the research community, partly because of misconceptions that domestic violence applies only to people who live together. </a:t>
            </a:r>
            <a:br>
              <a:rPr lang="en-US" dirty="0">
                <a:latin typeface="+mj-lt"/>
              </a:rPr>
            </a:br>
            <a:br>
              <a:rPr lang="en-US" dirty="0">
                <a:latin typeface="+mj-lt"/>
              </a:rPr>
            </a:br>
            <a:r>
              <a:rPr lang="en-US" dirty="0">
                <a:latin typeface="+mj-lt"/>
              </a:rPr>
              <a:t>Sometimes people use the same term but mean different things. For example, some people argue that the term domestic violence applies only to violence in the context of an intimate relationship; others argue that it refers to any violence that occurs among family members or cohabiting people. </a:t>
            </a:r>
          </a:p>
          <a:p>
            <a:pPr>
              <a:defRPr/>
            </a:pPr>
            <a:endParaRPr lang="en-US" dirty="0">
              <a:latin typeface="+mj-lt"/>
            </a:endParaRPr>
          </a:p>
          <a:p>
            <a:pPr>
              <a:defRPr/>
            </a:pPr>
            <a:r>
              <a:rPr lang="en-US" dirty="0">
                <a:latin typeface="+mj-lt"/>
              </a:rPr>
              <a:t>There are multiple forms of domestic violence, including physical, sexual, emotional/psychological, economic, and social abuse, as well as stalking. </a:t>
            </a:r>
            <a:br>
              <a:rPr lang="en-US" dirty="0">
                <a:latin typeface="+mj-lt"/>
              </a:rPr>
            </a:br>
            <a:br>
              <a:rPr lang="en-US" dirty="0">
                <a:latin typeface="+mj-lt"/>
              </a:rPr>
            </a:br>
            <a:r>
              <a:rPr lang="en-US" i="1" dirty="0">
                <a:latin typeface="+mj-lt"/>
              </a:rPr>
              <a:t>Survivor</a:t>
            </a:r>
            <a:r>
              <a:rPr lang="en-US" dirty="0">
                <a:latin typeface="+mj-lt"/>
              </a:rPr>
              <a:t>: </a:t>
            </a:r>
            <a:br>
              <a:rPr lang="en-US" dirty="0">
                <a:latin typeface="+mj-lt"/>
              </a:rPr>
            </a:br>
            <a:r>
              <a:rPr lang="en-US" dirty="0">
                <a:latin typeface="+mj-lt"/>
              </a:rPr>
              <a:t>When referring to people who have experienced direct domestic violence victimization, we use "survivor" rather than "victim," because it focuses on people’s inherent resilience, rather than their experience of trauma. </a:t>
            </a:r>
            <a:br>
              <a:rPr lang="en-US" dirty="0">
                <a:latin typeface="+mj-lt"/>
              </a:rPr>
            </a:br>
            <a:br>
              <a:rPr lang="en-US" dirty="0">
                <a:latin typeface="+mj-lt"/>
              </a:rPr>
            </a:br>
            <a:r>
              <a:rPr lang="en-US" i="1" dirty="0">
                <a:latin typeface="+mj-lt"/>
              </a:rPr>
              <a:t>Safer</a:t>
            </a:r>
            <a:r>
              <a:rPr lang="en-US" dirty="0">
                <a:latin typeface="+mj-lt"/>
              </a:rPr>
              <a:t>: </a:t>
            </a:r>
            <a:br>
              <a:rPr lang="en-US" dirty="0">
                <a:latin typeface="+mj-lt"/>
              </a:rPr>
            </a:br>
            <a:r>
              <a:rPr lang="en-US" dirty="0">
                <a:latin typeface="+mj-lt"/>
              </a:rPr>
              <a:t>Davies and Lyon (2014) assert that safety "requires more than the absence of physical violence“; instead, it means "there is no violence, their basic human needs are met, and they experience social and emotional well-being" (p. 6). Thus, absolute safety is an unrealistic goal when working with some survivors. A focus on "safer" or "increased safety" is generally the more realistic goal. </a:t>
            </a:r>
            <a:br>
              <a:rPr lang="en-US" dirty="0">
                <a:latin typeface="+mj-lt"/>
              </a:rPr>
            </a:br>
            <a:br>
              <a:rPr lang="en-US" dirty="0">
                <a:latin typeface="+mj-lt"/>
              </a:rPr>
            </a:br>
            <a:r>
              <a:rPr lang="en-US" i="1" dirty="0">
                <a:latin typeface="+mj-lt"/>
              </a:rPr>
              <a:t>Person who uses abusive behaviors</a:t>
            </a:r>
            <a:r>
              <a:rPr lang="en-US" dirty="0">
                <a:latin typeface="+mj-lt"/>
              </a:rPr>
              <a:t>: </a:t>
            </a:r>
            <a:br>
              <a:rPr lang="en-US" dirty="0">
                <a:latin typeface="+mj-lt"/>
              </a:rPr>
            </a:br>
            <a:r>
              <a:rPr lang="en-US" dirty="0">
                <a:latin typeface="+mj-lt"/>
              </a:rPr>
              <a:t>When referring to people who use domestic violence, we use the phrase "person who uses abusive behaviors," rather than terms such as "perpetrator," "batterer," or "abuser." Doing so separates people’s identity from their violent actions, which is essential when working with people in the full context of their lives and helping them to adopt non-violent behaviors. </a:t>
            </a:r>
            <a:br>
              <a:rPr lang="en-US" dirty="0">
                <a:latin typeface="+mj-lt"/>
              </a:rPr>
            </a:br>
            <a:endParaRPr lang="en-US" dirty="0">
              <a:latin typeface="+mj-lt"/>
            </a:endParaRPr>
          </a:p>
          <a:p>
            <a:pPr>
              <a:defRPr/>
            </a:pPr>
            <a:r>
              <a:rPr lang="en-US" dirty="0">
                <a:latin typeface="+mj-lt"/>
              </a:rPr>
              <a:t>According to the CDC, an "intimate partner" is: </a:t>
            </a:r>
            <a:br>
              <a:rPr lang="en-US" dirty="0">
                <a:latin typeface="+mj-lt"/>
              </a:rPr>
            </a:br>
            <a:br>
              <a:rPr lang="en-US" dirty="0">
                <a:latin typeface="+mj-lt"/>
              </a:rPr>
            </a:br>
            <a:r>
              <a:rPr lang="en-US" i="1" dirty="0">
                <a:latin typeface="+mj-lt"/>
              </a:rPr>
              <a:t>"A person with whom one has a close personal relationship that may be characterized by the partners' emotional connectedness, regular contact, ongoing physical contact and sexual behavior, identity as a couple, and familiarity and knowledge about each other's lives. The relationship need not involve all of these dimensions." </a:t>
            </a:r>
            <a:br>
              <a:rPr lang="en-US" dirty="0">
                <a:latin typeface="+mj-lt"/>
              </a:rPr>
            </a:br>
            <a:br>
              <a:rPr lang="en-US" dirty="0">
                <a:latin typeface="+mj-lt"/>
              </a:rPr>
            </a:br>
            <a:r>
              <a:rPr lang="en-US" dirty="0">
                <a:latin typeface="+mj-lt"/>
              </a:rPr>
              <a:t>And, "intimate partner violence" is:</a:t>
            </a:r>
            <a:br>
              <a:rPr lang="en-US" dirty="0">
                <a:latin typeface="+mj-lt"/>
              </a:rPr>
            </a:br>
            <a:endParaRPr lang="en-US" dirty="0">
              <a:latin typeface="+mj-lt"/>
            </a:endParaRPr>
          </a:p>
          <a:p>
            <a:pPr>
              <a:defRPr/>
            </a:pPr>
            <a:r>
              <a:rPr lang="en-US" i="1" dirty="0">
                <a:latin typeface="+mj-lt"/>
              </a:rPr>
              <a:t>"Intimate partner violence includes physical violence, sexual violence, stalking, and psychological aggression (including coercive tactics) by a current or former intimate partner (i.e., spouse, boyfriend/girlfriend, dating partner, or ongoing sexual partner)."</a:t>
            </a:r>
            <a:r>
              <a:rPr lang="en-US" dirty="0">
                <a:latin typeface="+mj-lt"/>
              </a:rPr>
              <a:t> </a:t>
            </a: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C3FA363-22D3-4DDF-BA21-4C2C88426453}" type="slidenum">
              <a:rPr lang="en-US" altLang="en-US" sz="1200" smtClean="0">
                <a:solidFill>
                  <a:srgbClr val="000000"/>
                </a:solidFill>
              </a:rPr>
              <a:pPr/>
              <a:t>20</a:t>
            </a:fld>
            <a:endParaRPr lang="en-US" altLang="en-US" sz="1200" dirty="0">
              <a:solidFill>
                <a:srgbClr val="000000"/>
              </a:solidFill>
            </a:endParaRPr>
          </a:p>
        </p:txBody>
      </p:sp>
    </p:spTree>
    <p:extLst>
      <p:ext uri="{BB962C8B-B14F-4D97-AF65-F5344CB8AC3E}">
        <p14:creationId xmlns:p14="http://schemas.microsoft.com/office/powerpoint/2010/main" val="41233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xfrm>
            <a:off x="381000" y="685800"/>
            <a:ext cx="6096000" cy="3429000"/>
          </a:xfrm>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When working with families affected by domestic violence, careful consideration should be given to your approach.</a:t>
            </a:r>
            <a:r>
              <a:rPr lang="en-US" altLang="en-US" baseline="0" dirty="0">
                <a:latin typeface="+mj-lt"/>
              </a:rPr>
              <a:t> </a:t>
            </a:r>
            <a:r>
              <a:rPr lang="en-US" altLang="en-US" dirty="0">
                <a:latin typeface="+mj-lt"/>
              </a:rPr>
              <a:t>Be aware of your own assumptions about domestic violence and how they may influence the work. </a:t>
            </a:r>
          </a:p>
          <a:p>
            <a:endParaRPr lang="en-US" altLang="en-US" dirty="0">
              <a:latin typeface="+mj-lt"/>
            </a:endParaRPr>
          </a:p>
          <a:p>
            <a:r>
              <a:rPr lang="en-US" altLang="en-US" dirty="0">
                <a:latin typeface="+mj-lt"/>
              </a:rPr>
              <a:t>Your role as a child welfare worker also influences your interactions with families. A survivor may be concerned that sharing information about domestic violence will mean the removal of the children. Be upfront about your role and sensitive to the power differential that exists in your relationship with the family. </a:t>
            </a:r>
          </a:p>
          <a:p>
            <a:endParaRPr lang="en-US" altLang="en-US" dirty="0">
              <a:latin typeface="+mj-lt"/>
            </a:endParaRPr>
          </a:p>
          <a:p>
            <a:r>
              <a:rPr lang="en-US" altLang="en-US" dirty="0">
                <a:latin typeface="+mj-lt"/>
              </a:rPr>
              <a:t>Domestic violence is often</a:t>
            </a:r>
            <a:r>
              <a:rPr lang="en-US" altLang="en-US" baseline="0" dirty="0">
                <a:latin typeface="+mj-lt"/>
              </a:rPr>
              <a:t> only one of many </a:t>
            </a:r>
            <a:r>
              <a:rPr lang="en-US" altLang="en-US" dirty="0">
                <a:latin typeface="+mj-lt"/>
              </a:rPr>
              <a:t>other challenges that exist in families. That is why universal screening of substance use, mental health disorders, trauma, and domestic violence is important for all families involved in the child welfare system. Create a safe environment for families and advocate for services and supports for survivors. </a:t>
            </a:r>
          </a:p>
          <a:p>
            <a:endParaRPr lang="en-US" altLang="en-US" dirty="0">
              <a:latin typeface="+mj-lt"/>
            </a:endParaRPr>
          </a:p>
          <a:p>
            <a:r>
              <a:rPr lang="en-US" altLang="en-US" dirty="0">
                <a:latin typeface="+mj-lt"/>
              </a:rPr>
              <a:t>Take care of yourself! The work we do in child welfare is difficult, and self-care is important. </a:t>
            </a: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DAF5DB-DA0F-41B6-937B-BA7FBF75C3A5}" type="slidenum">
              <a:rPr lang="en-US" altLang="en-US" sz="1200" smtClean="0"/>
              <a:pPr/>
              <a:t>21</a:t>
            </a:fld>
            <a:endParaRPr lang="en-US" altLang="en-US" sz="1200" dirty="0"/>
          </a:p>
        </p:txBody>
      </p:sp>
    </p:spTree>
    <p:extLst>
      <p:ext uri="{BB962C8B-B14F-4D97-AF65-F5344CB8AC3E}">
        <p14:creationId xmlns:p14="http://schemas.microsoft.com/office/powerpoint/2010/main" val="1186504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xfrm>
            <a:off x="381000" y="685800"/>
            <a:ext cx="6096000" cy="3429000"/>
          </a:xfrm>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Screening for domestic violence is important in all child welfare cases.</a:t>
            </a:r>
            <a:r>
              <a:rPr lang="en-US" altLang="en-US" baseline="0" dirty="0">
                <a:latin typeface="+mj-lt"/>
              </a:rPr>
              <a:t> </a:t>
            </a:r>
            <a:r>
              <a:rPr lang="en-US" altLang="en-US" dirty="0">
                <a:latin typeface="+mj-lt"/>
              </a:rPr>
              <a:t>How one approaches screening is critical. </a:t>
            </a:r>
            <a:r>
              <a:rPr lang="en-US" altLang="en-US" b="1" dirty="0">
                <a:latin typeface="+mj-lt"/>
              </a:rPr>
              <a:t>A person’s safety, as well as their children’s safety, must be considered prior to screening. </a:t>
            </a:r>
            <a:r>
              <a:rPr lang="en-US" altLang="en-US" dirty="0">
                <a:latin typeface="+mj-lt"/>
              </a:rPr>
              <a:t>Determine safety before screening for domestic violence. </a:t>
            </a:r>
          </a:p>
          <a:p>
            <a:endParaRPr lang="en-US" altLang="en-US"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kern="1200" dirty="0">
                <a:solidFill>
                  <a:schemeClr val="tx1"/>
                </a:solidFill>
                <a:latin typeface="Times New Roman" charset="0"/>
                <a:ea typeface="+mn-ea"/>
                <a:cs typeface="+mn-cs"/>
              </a:rPr>
              <a:t>***Discuss</a:t>
            </a:r>
            <a:r>
              <a:rPr lang="en-US" altLang="en-US" sz="1200" b="1" kern="1200" baseline="0" dirty="0">
                <a:solidFill>
                  <a:schemeClr val="tx1"/>
                </a:solidFill>
                <a:latin typeface="Times New Roman" charset="0"/>
                <a:ea typeface="+mn-ea"/>
                <a:cs typeface="+mn-cs"/>
              </a:rPr>
              <a:t> your agency’s screening protocol.</a:t>
            </a:r>
            <a:endParaRPr lang="en-US" altLang="en-US" sz="1200" b="1" kern="1200" dirty="0">
              <a:solidFill>
                <a:schemeClr val="tx1"/>
              </a:solidFill>
              <a:latin typeface="Times New Roman" charset="0"/>
              <a:ea typeface="+mn-ea"/>
              <a:cs typeface="+mn-cs"/>
            </a:endParaRPr>
          </a:p>
          <a:p>
            <a:endParaRPr lang="en-US" altLang="en-US" dirty="0">
              <a:latin typeface="+mj-lt"/>
            </a:endParaRPr>
          </a:p>
          <a:p>
            <a:r>
              <a:rPr lang="en-US" altLang="en-US" dirty="0">
                <a:latin typeface="+mj-lt"/>
              </a:rPr>
              <a:t>For a person to feel safe, they must be able to talk freely. People should be interviewed alone</a:t>
            </a:r>
            <a:r>
              <a:rPr lang="en-US" sz="1200" kern="1200" dirty="0">
                <a:solidFill>
                  <a:schemeClr val="tx1"/>
                </a:solidFill>
                <a:effectLst/>
                <a:latin typeface="Times New Roman" charset="0"/>
                <a:ea typeface="+mn-ea"/>
                <a:cs typeface="+mn-cs"/>
              </a:rPr>
              <a:t>—</a:t>
            </a:r>
            <a:r>
              <a:rPr lang="en-US" altLang="en-US" dirty="0">
                <a:latin typeface="+mj-lt"/>
              </a:rPr>
              <a:t>this includes parents with children. When asking about domestic violence, children should not be present if possible. If children need to be present, you should carefully consider</a:t>
            </a:r>
            <a:r>
              <a:rPr lang="en-US" altLang="en-US" baseline="0" dirty="0">
                <a:latin typeface="+mj-lt"/>
              </a:rPr>
              <a:t> </a:t>
            </a:r>
            <a:r>
              <a:rPr lang="en-US" altLang="en-US" dirty="0">
                <a:latin typeface="+mj-lt"/>
              </a:rPr>
              <a:t>what questions to ask. Don’t assume children don’t understand or aren’t paying attention. </a:t>
            </a:r>
          </a:p>
          <a:p>
            <a:endParaRPr lang="en-US" altLang="en-US" dirty="0">
              <a:latin typeface="+mj-lt"/>
            </a:endParaRPr>
          </a:p>
          <a:p>
            <a:r>
              <a:rPr lang="en-US" altLang="en-US" dirty="0">
                <a:latin typeface="+mj-lt"/>
              </a:rPr>
              <a:t>Don’t assume that because a family situation may look "happy" that you don’t need to ask about domestic violence. </a:t>
            </a:r>
          </a:p>
          <a:p>
            <a:endParaRPr lang="en-US" altLang="en-US" dirty="0">
              <a:latin typeface="+mj-lt"/>
            </a:endParaRPr>
          </a:p>
          <a:p>
            <a:r>
              <a:rPr lang="en-US" altLang="en-US" dirty="0">
                <a:latin typeface="+mj-lt"/>
              </a:rPr>
              <a:t>If you have information on the family, try to summarize for the survivor and determine what else you need. Make sure to give the survivor an opportunity to correct information if necessary. </a:t>
            </a:r>
          </a:p>
          <a:p>
            <a:endParaRPr lang="en-US" altLang="en-US" dirty="0">
              <a:latin typeface="+mj-lt"/>
            </a:endParaRPr>
          </a:p>
          <a:p>
            <a:r>
              <a:rPr lang="en-US" altLang="en-US" dirty="0">
                <a:latin typeface="+mj-lt"/>
              </a:rPr>
              <a:t>Build rapport with the family before asking questions. Ask general questions, such as “How are you?” Build on the family’s strengths. </a:t>
            </a:r>
          </a:p>
          <a:p>
            <a:endParaRPr lang="en-US" altLang="en-US"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j-lt"/>
              </a:rPr>
              <a:t>Use follow-up questions to gather additional information. Listening to a family’s story creates a greater understanding of the family.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mj-lt"/>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AD0C78-7A7F-4AFA-989F-263ACDC3FB3C}" type="slidenum">
              <a:rPr lang="en-US" altLang="en-US" sz="1200" smtClean="0"/>
              <a:pPr/>
              <a:t>22</a:t>
            </a:fld>
            <a:endParaRPr lang="en-US" altLang="en-US" sz="1200" dirty="0"/>
          </a:p>
        </p:txBody>
      </p:sp>
    </p:spTree>
    <p:extLst>
      <p:ext uri="{BB962C8B-B14F-4D97-AF65-F5344CB8AC3E}">
        <p14:creationId xmlns:p14="http://schemas.microsoft.com/office/powerpoint/2010/main" val="538609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xfrm>
            <a:off x="381000" y="685800"/>
            <a:ext cx="6096000" cy="3429000"/>
          </a:xfrm>
          <a:ln/>
        </p:spPr>
      </p:sp>
      <p:sp>
        <p:nvSpPr>
          <p:cNvPr id="315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Many child welfare agencies assess protective and risk factors. </a:t>
            </a:r>
          </a:p>
          <a:p>
            <a:endParaRPr lang="en-US" altLang="en-US" dirty="0">
              <a:latin typeface="+mj-lt"/>
            </a:endParaRPr>
          </a:p>
          <a:p>
            <a:r>
              <a:rPr lang="en-US" altLang="en-US" dirty="0">
                <a:latin typeface="+mj-lt"/>
              </a:rPr>
              <a:t>A protective factor is something that helps a person manage a negative event. These factors help "protect" a person or family from difficult or traumatic situations.</a:t>
            </a:r>
            <a:r>
              <a:rPr lang="en-US" altLang="en-US" baseline="0" dirty="0">
                <a:latin typeface="+mj-lt"/>
              </a:rPr>
              <a:t> </a:t>
            </a:r>
            <a:r>
              <a:rPr lang="en-US" altLang="en-US" dirty="0">
                <a:latin typeface="+mj-lt"/>
              </a:rPr>
              <a:t>For a family experiencing domestic violence, protective factors may include family supports, available community resources, or past acts of protection.</a:t>
            </a:r>
          </a:p>
          <a:p>
            <a:endParaRPr lang="en-US" altLang="en-US" dirty="0">
              <a:latin typeface="+mj-lt"/>
            </a:endParaRPr>
          </a:p>
          <a:p>
            <a:r>
              <a:rPr lang="en-US" altLang="en-US" dirty="0">
                <a:latin typeface="+mj-lt"/>
              </a:rPr>
              <a:t>A risk factor is something that exacerbates the negative consequences of an event. Risk factors related to domestic violence may include limited resources, a mental health disorder, or a substance use disorder.</a:t>
            </a:r>
          </a:p>
          <a:p>
            <a:endParaRPr lang="en-US" altLang="en-US" dirty="0">
              <a:latin typeface="+mj-lt"/>
            </a:endParaRPr>
          </a:p>
          <a:p>
            <a:r>
              <a:rPr lang="en-US" altLang="en-US" b="1" dirty="0">
                <a:latin typeface="+mj-lt"/>
              </a:rPr>
              <a:t>***Ask the group to come up with additional protective and risk factors for families who may be experiencing domestic violence. What do we want to look for through a child welfare lens to understand the strengths and challenges a family faces?</a:t>
            </a:r>
          </a:p>
          <a:p>
            <a:endParaRPr lang="en-US" altLang="en-US" dirty="0">
              <a:latin typeface="+mj-lt"/>
            </a:endParaRPr>
          </a:p>
          <a:p>
            <a:r>
              <a:rPr lang="en-US" altLang="en-US" dirty="0">
                <a:latin typeface="+mj-lt"/>
              </a:rPr>
              <a:t>When working with families affected by domestic violence, use a trauma-informed approach, as highlighted earlier in this training. Many domestic violence survivors have experienced multiple traumas, and understanding the trauma can help inform your response. </a:t>
            </a:r>
          </a:p>
          <a:p>
            <a:endParaRPr lang="en-US" altLang="en-US" dirty="0">
              <a:latin typeface="+mj-lt"/>
            </a:endParaRPr>
          </a:p>
          <a:p>
            <a:r>
              <a:rPr lang="en-US" sz="1200" kern="1200" dirty="0">
                <a:solidFill>
                  <a:schemeClr val="tx1"/>
                </a:solidFill>
                <a:effectLst/>
                <a:latin typeface="Times New Roman" charset="0"/>
                <a:ea typeface="+mn-ea"/>
                <a:cs typeface="+mn-cs"/>
              </a:rPr>
              <a:t>Safety planning is an ongoing process when working with a family where domestic violence is occurring. A safety plan is based on an individual’s needs, circumstances, and choices. A safety plan must be responsive to the ever-changing needs of the family. Safety planning with a family around domestic violence is critical, and workers need to have supervision and training on safety planning. Please see </a:t>
            </a:r>
            <a:r>
              <a:rPr lang="en-US" sz="1200" i="1" kern="1200" dirty="0">
                <a:solidFill>
                  <a:schemeClr val="tx1"/>
                </a:solidFill>
                <a:effectLst/>
                <a:latin typeface="Times New Roman" charset="0"/>
                <a:ea typeface="+mn-ea"/>
                <a:cs typeface="+mn-cs"/>
              </a:rPr>
              <a:t>Advocacy Beyond Leaving: Helping Battered Women in Contact With Current or Former Partners</a:t>
            </a:r>
            <a:r>
              <a:rPr lang="en-US" sz="1200" kern="1200" dirty="0">
                <a:solidFill>
                  <a:schemeClr val="tx1"/>
                </a:solidFill>
                <a:effectLst/>
                <a:latin typeface="Times New Roman" charset="0"/>
                <a:ea typeface="+mn-ea"/>
                <a:cs typeface="+mn-cs"/>
              </a:rPr>
              <a:t> on your resource list for more information on safety planning. </a:t>
            </a:r>
          </a:p>
          <a:p>
            <a:endParaRPr lang="en-US" altLang="en-US" dirty="0">
              <a:latin typeface="+mj-lt"/>
            </a:endParaRPr>
          </a:p>
          <a:p>
            <a:r>
              <a:rPr lang="en-US" altLang="en-US" b="1" dirty="0">
                <a:latin typeface="+mj-lt"/>
              </a:rPr>
              <a:t>***Additional direction should be given to participants on your agency’s training and policy around domestic violence responses. </a:t>
            </a:r>
          </a:p>
        </p:txBody>
      </p:sp>
      <p:sp>
        <p:nvSpPr>
          <p:cNvPr id="315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794AE4-5BFC-49EA-A258-FA8791FD18BB}" type="slidenum">
              <a:rPr lang="en-US" altLang="en-US" sz="1200" smtClean="0"/>
              <a:pPr/>
              <a:t>23</a:t>
            </a:fld>
            <a:endParaRPr lang="en-US" altLang="en-US" sz="1200" dirty="0"/>
          </a:p>
        </p:txBody>
      </p:sp>
    </p:spTree>
    <p:extLst>
      <p:ext uri="{BB962C8B-B14F-4D97-AF65-F5344CB8AC3E}">
        <p14:creationId xmlns:p14="http://schemas.microsoft.com/office/powerpoint/2010/main" val="2603934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xfrm>
            <a:off x="381000" y="685800"/>
            <a:ext cx="6096000" cy="3429000"/>
          </a:xfrm>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Children can experience domestic violence in multiple ways. </a:t>
            </a:r>
          </a:p>
          <a:p>
            <a:endParaRPr lang="en-US" altLang="en-US" dirty="0">
              <a:latin typeface="+mj-lt"/>
            </a:endParaRPr>
          </a:p>
          <a:p>
            <a:r>
              <a:rPr lang="en-US" altLang="en-US" dirty="0">
                <a:latin typeface="+mj-lt"/>
              </a:rPr>
              <a:t>They may physically witness or overhear the incident. </a:t>
            </a:r>
          </a:p>
          <a:p>
            <a:endParaRPr lang="en-US" altLang="en-US" dirty="0">
              <a:latin typeface="+mj-lt"/>
            </a:endParaRPr>
          </a:p>
          <a:p>
            <a:r>
              <a:rPr lang="en-US" altLang="en-US" dirty="0">
                <a:latin typeface="+mj-lt"/>
              </a:rPr>
              <a:t>A child may be exposed to the aftermath of an incident.</a:t>
            </a:r>
          </a:p>
          <a:p>
            <a:endParaRPr lang="en-US" altLang="en-US" dirty="0">
              <a:latin typeface="+mj-lt"/>
            </a:endParaRPr>
          </a:p>
          <a:p>
            <a:r>
              <a:rPr lang="en-US" altLang="en-US" dirty="0">
                <a:latin typeface="+mj-lt"/>
              </a:rPr>
              <a:t>Children may feel unsafe in the home or they may be used as a tool against the survivor. </a:t>
            </a:r>
          </a:p>
          <a:p>
            <a:endParaRPr lang="en-US" altLang="en-US" dirty="0">
              <a:latin typeface="+mj-lt"/>
            </a:endParaRPr>
          </a:p>
          <a:p>
            <a:r>
              <a:rPr lang="en-US" altLang="en-US" dirty="0">
                <a:latin typeface="+mj-lt"/>
              </a:rPr>
              <a:t>Children may be the indirect or direct target of the violence. </a:t>
            </a:r>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9DE0A8-6D4D-4D5A-B529-6A3DF6FC174C}" type="slidenum">
              <a:rPr lang="en-US" altLang="en-US" sz="1200" smtClean="0"/>
              <a:pPr/>
              <a:t>24</a:t>
            </a:fld>
            <a:endParaRPr lang="en-US" altLang="en-US" sz="1200" dirty="0"/>
          </a:p>
        </p:txBody>
      </p:sp>
    </p:spTree>
    <p:extLst>
      <p:ext uri="{BB962C8B-B14F-4D97-AF65-F5344CB8AC3E}">
        <p14:creationId xmlns:p14="http://schemas.microsoft.com/office/powerpoint/2010/main" val="570682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xfrm>
            <a:off x="381000" y="685800"/>
            <a:ext cx="6096000" cy="3429000"/>
          </a:xfrm>
          <a:ln/>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Domestic Violence</a:t>
            </a:r>
          </a:p>
          <a:p>
            <a:r>
              <a:rPr lang="en-US" altLang="en-US" dirty="0">
                <a:latin typeface="Arial" panose="020B0604020202020204" pitchFamily="34" charset="0"/>
                <a:cs typeface="Arial" panose="020B0604020202020204" pitchFamily="34" charset="0"/>
              </a:rPr>
              <a:t>How many domestic</a:t>
            </a:r>
            <a:r>
              <a:rPr lang="en-US" altLang="en-US" baseline="0" dirty="0">
                <a:latin typeface="Arial" panose="020B0604020202020204" pitchFamily="34" charset="0"/>
                <a:cs typeface="Arial" panose="020B0604020202020204" pitchFamily="34" charset="0"/>
              </a:rPr>
              <a:t> violence </a:t>
            </a:r>
            <a:r>
              <a:rPr lang="en-US" altLang="en-US" dirty="0">
                <a:latin typeface="Arial" panose="020B0604020202020204" pitchFamily="34" charset="0"/>
                <a:cs typeface="Arial" panose="020B0604020202020204" pitchFamily="34" charset="0"/>
              </a:rPr>
              <a:t>cases does your child welfare agency currently have open (referrals and cases)?</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Women who use substances are more likely to become victims of domestic violence. Victims of domestic violence are also more likely to become dependent on tranquilizers, sedatives, stimulants, and painkillers and are more likely to misuse alcohol. </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State laws vary in the degree and definition of the mandatory involvement of the family if substantiated domestic violence is a factor in the child welfare cases. You really need to understand the laws in your state as you assist families in finding and making good use of treatment for domestic violence issues.</a:t>
            </a:r>
          </a:p>
          <a:p>
            <a:r>
              <a:rPr lang="en-US" altLang="en-US" dirty="0">
                <a:latin typeface="Arial" panose="020B0604020202020204" pitchFamily="34" charset="0"/>
                <a:cs typeface="Arial" panose="020B0604020202020204" pitchFamily="34" charset="0"/>
              </a:rPr>
              <a:t> </a:t>
            </a:r>
          </a:p>
          <a:p>
            <a:r>
              <a:rPr lang="en-US" sz="1200" b="1" i="0" kern="1200" dirty="0">
                <a:solidFill>
                  <a:schemeClr val="tx1"/>
                </a:solidFill>
                <a:effectLst/>
                <a:latin typeface="Times New Roman" charset="0"/>
                <a:ea typeface="+mn-ea"/>
                <a:cs typeface="+mn-cs"/>
              </a:rPr>
              <a:t>Co-Occurring Disorders</a:t>
            </a:r>
          </a:p>
          <a:p>
            <a:r>
              <a:rPr lang="en-US" sz="1200" kern="1200" dirty="0">
                <a:solidFill>
                  <a:schemeClr val="tx1"/>
                </a:solidFill>
                <a:effectLst/>
                <a:latin typeface="Times New Roman" charset="0"/>
                <a:ea typeface="+mn-ea"/>
                <a:cs typeface="+mn-cs"/>
              </a:rPr>
              <a:t>How many referrals/cases open do you think child welfare has? The number will be high because a majority of families with whom child welfare works present dual diagnosis. This information can be found in your county’s safety/risk assessments data.</a:t>
            </a:r>
          </a:p>
          <a:p>
            <a:endParaRPr lang="en-US" altLang="en-US" dirty="0">
              <a:latin typeface="Arial" panose="020B0604020202020204" pitchFamily="34" charset="0"/>
              <a:cs typeface="Arial" panose="020B0604020202020204" pitchFamily="34" charset="0"/>
            </a:endParaRPr>
          </a:p>
          <a:p>
            <a:r>
              <a:rPr lang="en-US" sz="1200" kern="1200" dirty="0">
                <a:solidFill>
                  <a:schemeClr val="tx1"/>
                </a:solidFill>
                <a:effectLst/>
                <a:latin typeface="Times New Roman" charset="0"/>
                <a:ea typeface="+mn-ea"/>
                <a:cs typeface="+mn-cs"/>
              </a:rPr>
              <a:t>Mental health disorders associated with childhood abuse and neglect, which may co-occur with substance use disorders, include anxiety, depression, and PTSD, as well as dissociative disorders, personality disorders, self-mutilation, and self-harming. We will cover these disorders in an upcoming training module. Among individuals with substance use problems, more women than men have a second diagnosis of a mental health disorder. Women may experience any one of these disorders, or a combination of several.</a:t>
            </a:r>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910356-69C9-408B-AD9A-B3D760CA0068}" type="slidenum">
              <a:rPr lang="en-US" altLang="en-US" sz="1200" smtClean="0">
                <a:solidFill>
                  <a:srgbClr val="000000"/>
                </a:solidFill>
              </a:rPr>
              <a:pPr/>
              <a:t>25</a:t>
            </a:fld>
            <a:endParaRPr lang="en-US" altLang="en-US" sz="1200" dirty="0">
              <a:solidFill>
                <a:srgbClr val="000000"/>
              </a:solidFill>
            </a:endParaRPr>
          </a:p>
        </p:txBody>
      </p:sp>
    </p:spTree>
    <p:extLst>
      <p:ext uri="{BB962C8B-B14F-4D97-AF65-F5344CB8AC3E}">
        <p14:creationId xmlns:p14="http://schemas.microsoft.com/office/powerpoint/2010/main" val="1709917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26396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xfrm>
            <a:off x="381000" y="685800"/>
            <a:ext cx="6096000" cy="3429000"/>
          </a:xfrm>
          <a:ln/>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mj-lt"/>
              </a:rPr>
              <a:t>***Read the case vignette. Break the group into smaller groups for this activity. </a:t>
            </a:r>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144AFB-4793-4D73-9E8C-29C7F92BD2E9}" type="slidenum">
              <a:rPr lang="en-US" altLang="en-US" sz="1200" smtClean="0"/>
              <a:pPr/>
              <a:t>27</a:t>
            </a:fld>
            <a:endParaRPr lang="en-US" altLang="en-US" sz="1200" dirty="0"/>
          </a:p>
        </p:txBody>
      </p:sp>
    </p:spTree>
    <p:extLst>
      <p:ext uri="{BB962C8B-B14F-4D97-AF65-F5344CB8AC3E}">
        <p14:creationId xmlns:p14="http://schemas.microsoft.com/office/powerpoint/2010/main" val="2526853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xfrm>
            <a:off x="381000" y="685800"/>
            <a:ext cx="6096000" cy="3429000"/>
          </a:xfrm>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mj-lt"/>
              </a:rPr>
              <a:t>***Ask</a:t>
            </a:r>
            <a:r>
              <a:rPr lang="en-US" altLang="en-US" b="1" baseline="0" dirty="0">
                <a:latin typeface="+mj-lt"/>
              </a:rPr>
              <a:t> the</a:t>
            </a:r>
            <a:r>
              <a:rPr lang="en-US" altLang="en-US" b="1" dirty="0">
                <a:latin typeface="+mj-lt"/>
              </a:rPr>
              <a:t> small groups to discuss their concerns, particularly in the areas of substance use, mental health, trauma, and domestic violence.</a:t>
            </a:r>
          </a:p>
          <a:p>
            <a:endParaRPr lang="en-US" altLang="en-US" dirty="0">
              <a:latin typeface="+mj-lt"/>
            </a:endParaRPr>
          </a:p>
          <a:p>
            <a:pPr marL="171450" indent="-171450">
              <a:buFont typeface="Arial" panose="020B0604020202020204" pitchFamily="34" charset="0"/>
              <a:buChar char="•"/>
            </a:pPr>
            <a:r>
              <a:rPr lang="en-US" altLang="en-US" dirty="0">
                <a:latin typeface="+mj-lt"/>
              </a:rPr>
              <a:t>What additional information do participants want to gather from the family?</a:t>
            </a:r>
          </a:p>
          <a:p>
            <a:pPr marL="171450" indent="-171450">
              <a:buFont typeface="Arial" panose="020B0604020202020204" pitchFamily="34" charset="0"/>
              <a:buChar char="•"/>
            </a:pPr>
            <a:r>
              <a:rPr lang="en-US" sz="1200" kern="1200" dirty="0">
                <a:solidFill>
                  <a:schemeClr val="tx1"/>
                </a:solidFill>
                <a:effectLst/>
                <a:latin typeface="Times New Roman" charset="0"/>
                <a:ea typeface="+mn-ea"/>
                <a:cs typeface="+mn-cs"/>
              </a:rPr>
              <a:t>How can child welfare workers be trauma-informed when they meet with Ginny’s family? Safety is important. How would they create safety during their home visit?</a:t>
            </a:r>
          </a:p>
          <a:p>
            <a:pPr marL="171450" indent="-171450">
              <a:buFont typeface="Arial" panose="020B0604020202020204" pitchFamily="34" charset="0"/>
              <a:buChar char="•"/>
            </a:pPr>
            <a:r>
              <a:rPr lang="en-US" altLang="en-US" dirty="0">
                <a:latin typeface="+mj-lt"/>
              </a:rPr>
              <a:t>Have the groups answer the questions and then report back to the larger group. </a:t>
            </a:r>
          </a:p>
          <a:p>
            <a:pPr marL="171450" indent="-171450">
              <a:buFont typeface="Arial" panose="020B0604020202020204" pitchFamily="34" charset="0"/>
              <a:buChar char="•"/>
            </a:pPr>
            <a:r>
              <a:rPr lang="en-US" altLang="en-US" dirty="0">
                <a:latin typeface="+mj-lt"/>
              </a:rPr>
              <a:t>What were common themes? What approaches can</a:t>
            </a:r>
            <a:r>
              <a:rPr lang="en-US" altLang="en-US" baseline="0" dirty="0">
                <a:latin typeface="+mj-lt"/>
              </a:rPr>
              <a:t> you</a:t>
            </a:r>
            <a:r>
              <a:rPr lang="en-US" altLang="en-US" dirty="0">
                <a:latin typeface="+mj-lt"/>
              </a:rPr>
              <a:t> identify?</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4279AA-062B-448C-9719-119158AF0195}" type="slidenum">
              <a:rPr lang="en-US" altLang="en-US" sz="1200" smtClean="0"/>
              <a:pPr/>
              <a:t>28</a:t>
            </a:fld>
            <a:endParaRPr lang="en-US" altLang="en-US" sz="1200" dirty="0"/>
          </a:p>
        </p:txBody>
      </p:sp>
    </p:spTree>
    <p:extLst>
      <p:ext uri="{BB962C8B-B14F-4D97-AF65-F5344CB8AC3E}">
        <p14:creationId xmlns:p14="http://schemas.microsoft.com/office/powerpoint/2010/main" val="537485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j-lt"/>
              </a:rPr>
              <a:t>Much research has been conducted on the singular effects of maternal depression, anxiety, and substance use on children. In contrast, considerably less research has been directed to the effects of parental co-occurring disorders on children. There are some things we do know, however, about the heightened risks these children face.</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58352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charset="0"/>
                <a:ea typeface="+mn-ea"/>
                <a:cs typeface="+mn-cs"/>
              </a:rPr>
              <a:t>The goal of Training Module 3 is to provide in-depth information and learning opportunities to support child welfare workers in working with diverse families affected by mental health disorders, co-occurring disorders, trauma, and domestic violence. It presents signs and symptoms of co-occurring and mental health disorders and includes domestic violence terminology. </a:t>
            </a:r>
            <a:r>
              <a:rPr lang="en-US" sz="1200" kern="1200">
                <a:solidFill>
                  <a:schemeClr val="tx1"/>
                </a:solidFill>
                <a:effectLst/>
                <a:latin typeface="Times New Roman" charset="0"/>
                <a:ea typeface="+mn-ea"/>
                <a:cs typeface="+mn-cs"/>
              </a:rPr>
              <a:t>The module also includes an overview of treatment modalities within a culturally competent, family-centered framework.</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586D5A-D47F-4C19-9E8B-22DE8F8E7FA7}" type="slidenum">
              <a:rPr lang="en-US" smtClean="0"/>
              <a:t>3</a:t>
            </a:fld>
            <a:endParaRPr lang="en-US" dirty="0"/>
          </a:p>
        </p:txBody>
      </p:sp>
    </p:spTree>
    <p:extLst>
      <p:ext uri="{BB962C8B-B14F-4D97-AF65-F5344CB8AC3E}">
        <p14:creationId xmlns:p14="http://schemas.microsoft.com/office/powerpoint/2010/main" val="73169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xfrm>
            <a:off x="381000" y="685800"/>
            <a:ext cx="6096000" cy="3429000"/>
          </a:xfrm>
          <a:ln/>
        </p:spPr>
      </p:sp>
      <p:sp>
        <p:nvSpPr>
          <p:cNvPr id="335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It is well-documented in the literature that children growing up in homes headed by a parent with co-occurring mental health and substance use disorders are at an increased risk for a multitude of psychosocial complications. </a:t>
            </a:r>
          </a:p>
          <a:p>
            <a:endParaRPr lang="en-US" altLang="en-US" b="1" dirty="0">
              <a:latin typeface="+mj-lt"/>
            </a:endParaRPr>
          </a:p>
          <a:p>
            <a:r>
              <a:rPr lang="en-US" altLang="en-US" b="1" dirty="0">
                <a:latin typeface="+mj-lt"/>
              </a:rPr>
              <a:t>Exposure to Violence and Trauma</a:t>
            </a:r>
          </a:p>
          <a:p>
            <a:endParaRPr lang="en-US" altLang="en-US" b="1" dirty="0">
              <a:latin typeface="+mj-lt"/>
            </a:endParaRPr>
          </a:p>
          <a:p>
            <a:r>
              <a:rPr lang="en-US" altLang="en-US" dirty="0">
                <a:latin typeface="+mj-lt"/>
              </a:rPr>
              <a:t>Individuals with co-occurring disorders are more likely to have been exposed to violence than are individuals with either a mental health or substance use disorder. </a:t>
            </a:r>
            <a:r>
              <a:rPr lang="en-US" altLang="en-US" baseline="0" dirty="0">
                <a:latin typeface="+mj-lt"/>
              </a:rPr>
              <a:t>C</a:t>
            </a:r>
            <a:r>
              <a:rPr lang="en-US" altLang="en-US" dirty="0">
                <a:latin typeface="+mj-lt"/>
              </a:rPr>
              <a:t>hildren often witness violence or illegal activity in the home.</a:t>
            </a:r>
            <a:r>
              <a:rPr lang="en-US" altLang="en-US" baseline="0" dirty="0">
                <a:latin typeface="+mj-lt"/>
              </a:rPr>
              <a:t> P</a:t>
            </a:r>
            <a:r>
              <a:rPr lang="en-US" altLang="en-US" dirty="0">
                <a:latin typeface="+mj-lt"/>
              </a:rPr>
              <a:t>arental mental health</a:t>
            </a:r>
            <a:r>
              <a:rPr lang="en-US" altLang="en-US" baseline="0" dirty="0">
                <a:latin typeface="+mj-lt"/>
              </a:rPr>
              <a:t> disorders</a:t>
            </a:r>
            <a:r>
              <a:rPr lang="en-US" altLang="en-US" dirty="0">
                <a:latin typeface="+mj-lt"/>
              </a:rPr>
              <a:t>, substance use</a:t>
            </a:r>
            <a:r>
              <a:rPr lang="en-US" altLang="en-US" baseline="0" dirty="0">
                <a:latin typeface="+mj-lt"/>
              </a:rPr>
              <a:t> disorders</a:t>
            </a:r>
            <a:r>
              <a:rPr lang="en-US" altLang="en-US" dirty="0">
                <a:latin typeface="+mj-lt"/>
              </a:rPr>
              <a:t>, and domestic violence brings with it an</a:t>
            </a:r>
            <a:r>
              <a:rPr lang="en-US" altLang="en-US" baseline="0" dirty="0">
                <a:latin typeface="+mj-lt"/>
              </a:rPr>
              <a:t> increased risk of being exposed to violence and experiencing trauma. </a:t>
            </a:r>
            <a:endParaRPr lang="en-US" altLang="en-US" dirty="0">
              <a:latin typeface="+mj-lt"/>
            </a:endParaRPr>
          </a:p>
          <a:p>
            <a:endParaRPr lang="en-US" altLang="en-US" b="1" dirty="0">
              <a:latin typeface="+mj-lt"/>
            </a:endParaRPr>
          </a:p>
          <a:p>
            <a:r>
              <a:rPr lang="en-US" altLang="en-US" b="1" dirty="0">
                <a:latin typeface="+mj-lt"/>
              </a:rPr>
              <a:t>Poverty </a:t>
            </a:r>
          </a:p>
          <a:p>
            <a:endParaRPr lang="en-US" altLang="en-US" dirty="0">
              <a:latin typeface="+mj-lt"/>
            </a:endParaRPr>
          </a:p>
          <a:p>
            <a:r>
              <a:rPr lang="en-US" altLang="en-US" b="0" dirty="0">
                <a:latin typeface="+mj-lt"/>
              </a:rPr>
              <a:t>Childhood</a:t>
            </a:r>
            <a:r>
              <a:rPr lang="en-US" altLang="en-US" b="0" baseline="0" dirty="0">
                <a:latin typeface="+mj-lt"/>
              </a:rPr>
              <a:t> poverty has also been found to be a risk factor for children. </a:t>
            </a:r>
          </a:p>
          <a:p>
            <a:endParaRPr lang="en-US" altLang="en-US" b="1" dirty="0">
              <a:latin typeface="+mj-lt"/>
            </a:endParaRPr>
          </a:p>
          <a:p>
            <a:r>
              <a:rPr lang="en-US" altLang="en-US" b="1" dirty="0">
                <a:latin typeface="+mj-lt"/>
              </a:rPr>
              <a:t>Neglect</a:t>
            </a:r>
          </a:p>
          <a:p>
            <a:endParaRPr lang="en-US" altLang="en-US" b="1"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j-lt"/>
              </a:rPr>
              <a:t>Neglect is a serious concern for children of parents with co-occurring disorders. Children</a:t>
            </a:r>
            <a:r>
              <a:rPr lang="en-US" altLang="en-US" baseline="0" dirty="0">
                <a:latin typeface="+mj-lt"/>
              </a:rPr>
              <a:t> may be left alone or not have appropriate parental supervision. </a:t>
            </a:r>
            <a:r>
              <a:rPr lang="en-US" altLang="en-US" dirty="0">
                <a:latin typeface="+mj-lt"/>
              </a:rPr>
              <a:t>Parental drug-seeking behaviors may result in inadequate or inappropriate care of the child. </a:t>
            </a:r>
          </a:p>
          <a:p>
            <a:endParaRPr lang="en-US" altLang="en-US" b="1" dirty="0">
              <a:latin typeface="+mj-lt"/>
            </a:endParaRPr>
          </a:p>
          <a:p>
            <a:r>
              <a:rPr lang="en-US" altLang="en-US" b="1" dirty="0">
                <a:latin typeface="+mj-lt"/>
              </a:rPr>
              <a:t>Housing and Custodial Instability </a:t>
            </a:r>
          </a:p>
          <a:p>
            <a:endParaRPr lang="en-US" altLang="en-US" dirty="0">
              <a:latin typeface="+mj-lt"/>
            </a:endParaRPr>
          </a:p>
          <a:p>
            <a:r>
              <a:rPr lang="en-US" altLang="en-US" dirty="0">
                <a:latin typeface="+mj-lt"/>
              </a:rPr>
              <a:t>An unstable living environment is common for children living in households affected by parental co-occurring disorders. </a:t>
            </a:r>
          </a:p>
          <a:p>
            <a:endParaRPr lang="en-US" altLang="en-US" dirty="0">
              <a:latin typeface="+mj-lt"/>
            </a:endParaRPr>
          </a:p>
          <a:p>
            <a:r>
              <a:rPr lang="en-US" altLang="en-US" b="1" dirty="0">
                <a:latin typeface="+mj-lt"/>
              </a:rPr>
              <a:t>Mental Health</a:t>
            </a:r>
            <a:r>
              <a:rPr lang="en-US" altLang="en-US" b="1" baseline="0" dirty="0">
                <a:latin typeface="+mj-lt"/>
              </a:rPr>
              <a:t> and </a:t>
            </a:r>
            <a:r>
              <a:rPr lang="en-US" altLang="en-US" b="1" dirty="0">
                <a:latin typeface="+mj-lt"/>
              </a:rPr>
              <a:t>Substance Use Disorders</a:t>
            </a:r>
          </a:p>
          <a:p>
            <a:endParaRPr lang="en-US" altLang="en-US" dirty="0">
              <a:latin typeface="+mj-lt"/>
            </a:endParaRPr>
          </a:p>
          <a:p>
            <a:r>
              <a:rPr lang="en-US" altLang="en-US" dirty="0">
                <a:latin typeface="+mj-lt"/>
              </a:rPr>
              <a:t>There is consensus that children living in households with a parent with a co-occurring disorder are at-risk on both fronts. They may be born with a genetic predisposition for substance use disorders and mental health disorders, and they may experience daily exposure to an environment that may breed such disorders. </a:t>
            </a:r>
          </a:p>
          <a:p>
            <a:endParaRPr lang="en-US" altLang="en-US" b="1" dirty="0">
              <a:latin typeface="+mj-lt"/>
            </a:endParaRPr>
          </a:p>
          <a:p>
            <a:r>
              <a:rPr lang="en-US" altLang="en-US" b="1" dirty="0">
                <a:latin typeface="+mj-lt"/>
              </a:rPr>
              <a:t>Developmental Delays </a:t>
            </a:r>
          </a:p>
          <a:p>
            <a:endParaRPr lang="en-US" altLang="en-US" dirty="0">
              <a:latin typeface="+mj-lt"/>
            </a:endParaRPr>
          </a:p>
          <a:p>
            <a:r>
              <a:rPr lang="en-US" altLang="en-US" dirty="0">
                <a:latin typeface="+mj-lt"/>
              </a:rPr>
              <a:t>These children are at higher risk for developmental delays due to potential in-utero substance exposure, poor</a:t>
            </a:r>
            <a:r>
              <a:rPr lang="en-US" altLang="en-US" baseline="0" dirty="0">
                <a:latin typeface="+mj-lt"/>
              </a:rPr>
              <a:t> or inconsistent parenting, lack of resources, etc. </a:t>
            </a:r>
          </a:p>
          <a:p>
            <a:endParaRPr lang="en-US" altLang="en-US" dirty="0">
              <a:latin typeface="+mj-lt"/>
            </a:endParaRPr>
          </a:p>
          <a:p>
            <a:r>
              <a:rPr lang="en-US" altLang="en-US" b="1" dirty="0">
                <a:latin typeface="+mj-lt"/>
              </a:rPr>
              <a:t>Stigma and Isolation</a:t>
            </a:r>
          </a:p>
          <a:p>
            <a:endParaRPr lang="en-US" altLang="en-US" dirty="0">
              <a:latin typeface="+mj-lt"/>
            </a:endParaRPr>
          </a:p>
          <a:p>
            <a:r>
              <a:rPr lang="en-US" altLang="en-US" dirty="0">
                <a:latin typeface="+mj-lt"/>
              </a:rPr>
              <a:t>Isolation</a:t>
            </a:r>
            <a:r>
              <a:rPr lang="en-US" altLang="en-US" baseline="0" dirty="0">
                <a:latin typeface="+mj-lt"/>
              </a:rPr>
              <a:t> and stigma are also common for children affected by parental substance use or mental health disorders. T</a:t>
            </a:r>
            <a:r>
              <a:rPr lang="en-US" altLang="en-US" dirty="0">
                <a:latin typeface="+mj-lt"/>
              </a:rPr>
              <a:t>his isolation can lead to a lack of informal and formal supports in the home, and the child feeling as if they need to care for the parent independently. </a:t>
            </a:r>
          </a:p>
          <a:p>
            <a:endParaRPr lang="en-US" altLang="en-US" dirty="0">
              <a:latin typeface="+mj-lt"/>
            </a:endParaRPr>
          </a:p>
          <a:p>
            <a:r>
              <a:rPr lang="en-US" altLang="en-US" b="1" dirty="0">
                <a:latin typeface="+mj-lt"/>
              </a:rPr>
              <a:t>Parentification </a:t>
            </a:r>
          </a:p>
          <a:p>
            <a:endParaRPr lang="en-US" altLang="en-US" dirty="0">
              <a:latin typeface="+mj-lt"/>
            </a:endParaRPr>
          </a:p>
          <a:p>
            <a:r>
              <a:rPr lang="en-US" altLang="en-US" dirty="0">
                <a:latin typeface="+mj-lt"/>
              </a:rPr>
              <a:t>Due to the parent’s incapacity at times, many children in these homes are expected to perform household tasks that are not age-appropriate, such as caring for a younger sibling, making meals, doing laundry, and buying groceries. </a:t>
            </a:r>
            <a:endParaRPr lang="en-US" altLang="en-US" b="1" dirty="0">
              <a:latin typeface="+mj-lt"/>
            </a:endParaRPr>
          </a:p>
          <a:p>
            <a:endParaRPr lang="en-US" altLang="en-US" dirty="0">
              <a:latin typeface="Times New Roman" panose="02020603050405020304" pitchFamily="18" charset="0"/>
            </a:endParaRPr>
          </a:p>
        </p:txBody>
      </p:sp>
      <p:sp>
        <p:nvSpPr>
          <p:cNvPr id="335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6E32D8-B743-4806-B3A8-49F0FB76A4CB}" type="slidenum">
              <a:rPr lang="en-US" altLang="en-US" sz="1200" smtClean="0">
                <a:solidFill>
                  <a:srgbClr val="000000"/>
                </a:solidFill>
              </a:rPr>
              <a:pPr/>
              <a:t>30</a:t>
            </a:fld>
            <a:endParaRPr lang="en-US" altLang="en-US" sz="1200" dirty="0">
              <a:solidFill>
                <a:srgbClr val="000000"/>
              </a:solidFill>
            </a:endParaRPr>
          </a:p>
        </p:txBody>
      </p:sp>
    </p:spTree>
    <p:extLst>
      <p:ext uri="{BB962C8B-B14F-4D97-AF65-F5344CB8AC3E}">
        <p14:creationId xmlns:p14="http://schemas.microsoft.com/office/powerpoint/2010/main" val="2578769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16C16E-E838-49FD-A355-121D9F2C68CC}" type="slidenum">
              <a:rPr lang="en-US" altLang="en-US">
                <a:solidFill>
                  <a:prstClr val="black"/>
                </a:solidFill>
              </a:rPr>
              <a:pPr>
                <a:spcBef>
                  <a:spcPct val="0"/>
                </a:spcBef>
              </a:pPr>
              <a:t>31</a:t>
            </a:fld>
            <a:endParaRPr lang="en-US" altLang="en-US"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It is important to keep the following considerations in</a:t>
            </a:r>
            <a:r>
              <a:rPr lang="en-US" sz="1200" kern="1200" baseline="0" dirty="0">
                <a:solidFill>
                  <a:schemeClr val="tx1"/>
                </a:solidFill>
                <a:effectLst/>
                <a:latin typeface="+mn-lt"/>
                <a:ea typeface="+mn-ea"/>
                <a:cs typeface="+mn-cs"/>
              </a:rPr>
              <a:t> mind when working with families affected by substance use and/or co-occurring disorders:</a:t>
            </a:r>
          </a:p>
          <a:p>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potential for </a:t>
            </a:r>
            <a:r>
              <a:rPr lang="en-US" sz="1200" i="1" kern="1200" dirty="0">
                <a:solidFill>
                  <a:schemeClr val="tx1"/>
                </a:solidFill>
                <a:effectLst/>
                <a:latin typeface="+mn-lt"/>
                <a:ea typeface="+mn-ea"/>
                <a:cs typeface="+mn-cs"/>
              </a:rPr>
              <a:t>delayed child development</a:t>
            </a:r>
            <a:r>
              <a:rPr lang="en-US" sz="1200" kern="1200" dirty="0">
                <a:solidFill>
                  <a:schemeClr val="tx1"/>
                </a:solidFill>
                <a:effectLst/>
                <a:latin typeface="+mn-lt"/>
                <a:ea typeface="+mn-ea"/>
                <a:cs typeface="+mn-cs"/>
              </a:rPr>
              <a:t>. Each child is on an individual development path. But children of parents with substance use and/or mental health disorders may not progress through normal child developmental milestones. Their family experiences can interfere with typical physical, emotional, and educational development</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Understanding </a:t>
            </a:r>
            <a:r>
              <a:rPr lang="en-US" sz="1200" i="1" kern="1200" dirty="0">
                <a:solidFill>
                  <a:schemeClr val="tx1"/>
                </a:solidFill>
                <a:effectLst/>
                <a:latin typeface="+mn-lt"/>
                <a:ea typeface="+mn-ea"/>
                <a:cs typeface="+mn-cs"/>
              </a:rPr>
              <a:t>the child’s needs</a:t>
            </a:r>
            <a:r>
              <a:rPr lang="en-US" sz="1200" kern="1200" dirty="0">
                <a:solidFill>
                  <a:schemeClr val="tx1"/>
                </a:solidFill>
                <a:effectLst/>
                <a:latin typeface="+mn-lt"/>
                <a:ea typeface="+mn-ea"/>
                <a:cs typeface="+mn-cs"/>
              </a:rPr>
              <a:t> while a parent is in treatment. Child welfare workers understand the importance of providing assistance and support to children and youth. You know to address children's developmental needs in the context of potential separation and loss of parents, abuse or neglect, and potential experiences with trauma.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Educating children</a:t>
            </a:r>
            <a:r>
              <a:rPr lang="en-US" sz="1200" kern="1200" dirty="0">
                <a:solidFill>
                  <a:schemeClr val="tx1"/>
                </a:solidFill>
                <a:effectLst/>
                <a:latin typeface="+mn-lt"/>
                <a:ea typeface="+mn-ea"/>
                <a:cs typeface="+mn-cs"/>
              </a:rPr>
              <a:t> about substance use and mental health disorders. Child welfare workers must help children develop a foundational understanding about substance use and mental heath</a:t>
            </a:r>
            <a:r>
              <a:rPr lang="en-US" sz="1200" kern="1200" baseline="0" dirty="0">
                <a:solidFill>
                  <a:schemeClr val="tx1"/>
                </a:solidFill>
                <a:effectLst/>
                <a:latin typeface="+mn-lt"/>
                <a:ea typeface="+mn-ea"/>
                <a:cs typeface="+mn-cs"/>
              </a:rPr>
              <a:t> disorders</a:t>
            </a:r>
            <a:r>
              <a:rPr lang="en-US" sz="1200" kern="1200" dirty="0">
                <a:solidFill>
                  <a:schemeClr val="tx1"/>
                </a:solidFill>
                <a:effectLst/>
                <a:latin typeface="+mn-lt"/>
                <a:ea typeface="+mn-ea"/>
                <a:cs typeface="+mn-cs"/>
              </a:rPr>
              <a:t> in terms that are nonjudgmental and supportive. Information must be conveyed in a way that defines the disorder, </a:t>
            </a:r>
            <a:r>
              <a:rPr lang="en-US" sz="1200" u="none" kern="1200" dirty="0">
                <a:solidFill>
                  <a:schemeClr val="tx1"/>
                </a:solidFill>
                <a:effectLst/>
                <a:latin typeface="+mn-lt"/>
                <a:ea typeface="+mn-ea"/>
                <a:cs typeface="+mn-cs"/>
              </a:rPr>
              <a:t>not the person</a:t>
            </a:r>
            <a:r>
              <a:rPr lang="en-US" sz="1200" kern="1200" dirty="0">
                <a:solidFill>
                  <a:schemeClr val="tx1"/>
                </a:solidFill>
                <a:effectLst/>
                <a:latin typeface="+mn-lt"/>
                <a:ea typeface="+mn-ea"/>
                <a:cs typeface="+mn-cs"/>
              </a:rPr>
              <a:t>, and that leads to the child’s hopefulness about the possibility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recovery. </a:t>
            </a:r>
            <a:endParaRPr lang="en-US" altLang="en-US" dirty="0"/>
          </a:p>
        </p:txBody>
      </p:sp>
    </p:spTree>
    <p:extLst>
      <p:ext uri="{BB962C8B-B14F-4D97-AF65-F5344CB8AC3E}">
        <p14:creationId xmlns:p14="http://schemas.microsoft.com/office/powerpoint/2010/main" val="3777584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xfrm>
            <a:off x="1089025" y="1295400"/>
            <a:ext cx="4679950" cy="2633663"/>
          </a:xfrm>
          <a:ln/>
        </p:spPr>
      </p:sp>
      <p:sp>
        <p:nvSpPr>
          <p:cNvPr id="331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charset="0"/>
                <a:ea typeface="+mn-ea"/>
                <a:cs typeface="+mn-cs"/>
              </a:rPr>
              <a:t>Many of these problems may not show up until later on, when a child starts school. A lack of attention to the parent’s substance use may mean that the child’s needs are not identified early on. Without parental history, these problems are often misdiagnosed, showing up later and not just as learning problems, but more often as behavior, social/emotional problems, and high rates of aggressive behavior in young children.</a:t>
            </a:r>
          </a:p>
          <a:p>
            <a:pPr defTabSz="882650"/>
            <a:endParaRPr lang="en-US" altLang="en-US" dirty="0">
              <a:latin typeface="Times New Roman" panose="02020603050405020304" pitchFamily="18" charset="0"/>
            </a:endParaRPr>
          </a:p>
        </p:txBody>
      </p:sp>
      <p:sp>
        <p:nvSpPr>
          <p:cNvPr id="331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65C310-58AC-4566-A78D-8CA92CF4FFE8}" type="slidenum">
              <a:rPr lang="en-US" altLang="en-US" sz="1200" smtClean="0">
                <a:solidFill>
                  <a:srgbClr val="000000"/>
                </a:solidFill>
              </a:rPr>
              <a:pPr/>
              <a:t>32</a:t>
            </a:fld>
            <a:endParaRPr lang="en-US" altLang="en-US" sz="1200" dirty="0">
              <a:solidFill>
                <a:srgbClr val="000000"/>
              </a:solidFill>
            </a:endParaRPr>
          </a:p>
        </p:txBody>
      </p:sp>
    </p:spTree>
    <p:extLst>
      <p:ext uri="{BB962C8B-B14F-4D97-AF65-F5344CB8AC3E}">
        <p14:creationId xmlns:p14="http://schemas.microsoft.com/office/powerpoint/2010/main" val="260863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j-lt"/>
              </a:rPr>
              <a:t>Engage families in the screening and assessment process to understand the effects of substance use, mental health, co-occurring disorders, and</a:t>
            </a:r>
            <a:r>
              <a:rPr lang="en-US" altLang="en-US" baseline="0" dirty="0">
                <a:latin typeface="+mj-lt"/>
              </a:rPr>
              <a:t> domestic violence</a:t>
            </a:r>
            <a:r>
              <a:rPr lang="en-US" altLang="en-US" dirty="0">
                <a:latin typeface="+mj-lt"/>
              </a:rPr>
              <a:t>. This engagement must be done in a way to understand risk and safety for children and all family members.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385190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xfrm>
            <a:off x="381000" y="685800"/>
            <a:ext cx="6096000" cy="3429000"/>
          </a:xfrm>
          <a:ln/>
        </p:spPr>
      </p:sp>
      <p:sp>
        <p:nvSpPr>
          <p:cNvPr id="342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When a child welfare worker is meeting with parents, parents are often fearful of becoming involved with the child welfare system and worried about losing their children. Acknowledging a parent’s fear and concern about your role during the first meeting with a family can help establish a relationship. Be honest about your role, without making any promises. </a:t>
            </a:r>
          </a:p>
          <a:p>
            <a:endParaRPr lang="en-US" altLang="en-US" dirty="0">
              <a:latin typeface="+mj-lt"/>
            </a:endParaRPr>
          </a:p>
          <a:p>
            <a:r>
              <a:rPr lang="en-US" altLang="en-US" dirty="0">
                <a:latin typeface="+mj-lt"/>
              </a:rPr>
              <a:t>When establishing a relationship with a family, it is important to create an environment that is open. A parent should feel respected during the process. Parents need to be able to share their perspective. At the same time, a child welfare worker should understand professional boundaries. A child welfare worker should not share personal experiences as a way to establish a relationship and join with the family. At the beginning of each visit, it is important to be clear about why you are there. If this is a response or assessment visit, explain the process. Let families know there will be a lot of questions that your agency asks all families. </a:t>
            </a:r>
          </a:p>
          <a:p>
            <a:endParaRPr lang="en-US" altLang="en-US" dirty="0">
              <a:latin typeface="+mj-lt"/>
            </a:endParaRPr>
          </a:p>
          <a:p>
            <a:r>
              <a:rPr lang="en-US" altLang="en-US" dirty="0">
                <a:latin typeface="+mj-lt"/>
              </a:rPr>
              <a:t>All families in child welfare should be screened for the presence of substance use and mental health disorders and domestic violence. </a:t>
            </a:r>
          </a:p>
        </p:txBody>
      </p:sp>
      <p:sp>
        <p:nvSpPr>
          <p:cNvPr id="342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8DC2F0-2B3E-4646-9CF9-0345EC037630}" type="slidenum">
              <a:rPr lang="en-US" altLang="en-US" sz="1200" smtClean="0">
                <a:solidFill>
                  <a:srgbClr val="000000"/>
                </a:solidFill>
              </a:rPr>
              <a:pPr/>
              <a:t>34</a:t>
            </a:fld>
            <a:endParaRPr lang="en-US" altLang="en-US" sz="1200" dirty="0">
              <a:solidFill>
                <a:srgbClr val="000000"/>
              </a:solidFill>
            </a:endParaRPr>
          </a:p>
        </p:txBody>
      </p:sp>
    </p:spTree>
    <p:extLst>
      <p:ext uri="{BB962C8B-B14F-4D97-AF65-F5344CB8AC3E}">
        <p14:creationId xmlns:p14="http://schemas.microsoft.com/office/powerpoint/2010/main" val="3329979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xfrm>
            <a:off x="381000" y="685800"/>
            <a:ext cx="6096000" cy="3429000"/>
          </a:xfrm>
          <a:ln/>
        </p:spPr>
      </p:sp>
      <p:sp>
        <p:nvSpPr>
          <p:cNvPr id="344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Engaging parents and families in treatment is a continuous process for child welfare workers. It includes screening parents for potential substance use or mental health disorders, motivating parents to engage in and remain in treatment, and helping parents to sustain recovery. </a:t>
            </a:r>
          </a:p>
          <a:p>
            <a:r>
              <a:rPr lang="en-US" altLang="en-US" dirty="0">
                <a:latin typeface="+mj-lt"/>
              </a:rPr>
              <a:t> </a:t>
            </a:r>
          </a:p>
          <a:p>
            <a:r>
              <a:rPr lang="en-US" sz="1200" kern="1200" dirty="0">
                <a:solidFill>
                  <a:schemeClr val="tx1"/>
                </a:solidFill>
                <a:effectLst/>
                <a:latin typeface="Times New Roman" charset="0"/>
                <a:ea typeface="+mn-ea"/>
                <a:cs typeface="+mn-cs"/>
              </a:rPr>
              <a:t>Child welfare workers do not need to wait for substance use disorder treatment or mental health disorder treatment to occur first, before other interventions can occur. In the past, the parent was often sent for treatment first, under the assumption that the parent returns for the next step in the child welfare process when they are “cured.” Federal legislation that tightened time requirements for changes by families involved in the child welfare system means that all interventions need to happen concurrently, and all need to be embedded in child welfare case planning. In persons with co-occurring disorders, it may be appropriate to develop an integrated treatment approach to address parental needs comprehensively.</a:t>
            </a:r>
          </a:p>
          <a:p>
            <a:r>
              <a:rPr lang="en-US" altLang="en-US" dirty="0">
                <a:latin typeface="+mj-lt"/>
              </a:rPr>
              <a:t> </a:t>
            </a:r>
          </a:p>
          <a:p>
            <a:r>
              <a:rPr lang="en-US" altLang="en-US" dirty="0">
                <a:latin typeface="+mj-lt"/>
              </a:rPr>
              <a:t>Child welfare workers must remain involved with the parent throughout the treatment and recovery process, promoting reunification as long as reunification remains the appropriate goal. </a:t>
            </a:r>
          </a:p>
        </p:txBody>
      </p:sp>
      <p:sp>
        <p:nvSpPr>
          <p:cNvPr id="344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9FB4B1-9BFA-4009-B7F3-D914CD486C32}" type="slidenum">
              <a:rPr lang="en-US" altLang="en-US" sz="1200" smtClean="0">
                <a:solidFill>
                  <a:srgbClr val="000000"/>
                </a:solidFill>
              </a:rPr>
              <a:pPr/>
              <a:t>35</a:t>
            </a:fld>
            <a:endParaRPr lang="en-US" altLang="en-US" sz="1200" dirty="0">
              <a:solidFill>
                <a:srgbClr val="000000"/>
              </a:solidFill>
            </a:endParaRPr>
          </a:p>
        </p:txBody>
      </p:sp>
    </p:spTree>
    <p:extLst>
      <p:ext uri="{BB962C8B-B14F-4D97-AF65-F5344CB8AC3E}">
        <p14:creationId xmlns:p14="http://schemas.microsoft.com/office/powerpoint/2010/main" val="4078472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j-lt"/>
              </a:rPr>
              <a:t>How can you motivate parents to become engaged in appropriate treatment? First, you can encourage parents to seek treatment. Once a screening suggests that a substance use and/or mental health disorder might exist and an assessment confirms a diagnosis, child welfare workers have a key responsibility to motivate parents to seek treatment and help them find the most appropriate treatment options. </a:t>
            </a:r>
          </a:p>
          <a:p>
            <a:r>
              <a:rPr lang="en-US" altLang="en-US" dirty="0">
                <a:latin typeface="+mj-lt"/>
              </a:rPr>
              <a:t> </a:t>
            </a:r>
          </a:p>
          <a:p>
            <a:r>
              <a:rPr lang="en-US" altLang="en-US" dirty="0">
                <a:latin typeface="+mj-lt"/>
              </a:rPr>
              <a:t>Child welfare workers can use motivational enhancement strategies to encourage parents’ willingness and commitment to engage in treatment. Motivational enhancement strategies emphasize parents’ ability to voice personal goals and values in ways that elicit their own motivation to change, and to make choices among options for change. Collaborative work with attorneys and courts can also help in motivating parents.</a:t>
            </a:r>
          </a:p>
          <a:p>
            <a:r>
              <a:rPr lang="en-US" altLang="en-US" dirty="0">
                <a:latin typeface="+mj-lt"/>
              </a:rPr>
              <a:t> </a:t>
            </a:r>
          </a:p>
          <a:p>
            <a:r>
              <a:rPr lang="en-US" altLang="en-US" dirty="0">
                <a:latin typeface="+mj-lt"/>
              </a:rPr>
              <a:t>Next, you can encourage parents to stay in treatment. As treatment begins, in coordination with treatment counselors, child welfare workers can use motivational enhancement strategies to encourage parents to stay in treatment, respond appropriately to relapse, and sustain recovery. One thing you can do is help parents understand the consequences of not meeting the requirements of the dependency court and providing assurance that their children are safe and in good care.</a:t>
            </a:r>
          </a:p>
          <a:p>
            <a:r>
              <a:rPr lang="en-US" altLang="en-US" dirty="0">
                <a:latin typeface="+mj-lt"/>
              </a:rPr>
              <a:t> </a:t>
            </a:r>
          </a:p>
          <a:p>
            <a:r>
              <a:rPr lang="en-US" altLang="en-US" b="0" i="0" dirty="0">
                <a:latin typeface="+mj-lt"/>
              </a:rPr>
              <a:t>For more information on engaging families, please see</a:t>
            </a:r>
            <a:r>
              <a:rPr lang="en-US" altLang="en-US" b="0" i="0" baseline="0" dirty="0">
                <a:latin typeface="+mj-lt"/>
              </a:rPr>
              <a:t> </a:t>
            </a:r>
            <a:r>
              <a:rPr lang="en-US" altLang="en-US" b="0" i="1" dirty="0">
                <a:latin typeface="+mj-lt"/>
              </a:rPr>
              <a:t>Module 4:</a:t>
            </a:r>
            <a:r>
              <a:rPr lang="en-US" altLang="en-US" b="0" i="1" baseline="0" dirty="0">
                <a:latin typeface="+mj-lt"/>
              </a:rPr>
              <a:t> </a:t>
            </a:r>
            <a:r>
              <a:rPr lang="en-US" altLang="en-US" b="0" i="1" dirty="0">
                <a:latin typeface="+mj-lt"/>
              </a:rPr>
              <a:t>Engagement and Intervention with Parents Affected by</a:t>
            </a:r>
            <a:r>
              <a:rPr lang="en-US" altLang="en-US" b="0" i="1" baseline="0" dirty="0">
                <a:latin typeface="+mj-lt"/>
              </a:rPr>
              <a:t> </a:t>
            </a:r>
            <a:r>
              <a:rPr lang="en-US" altLang="en-US" b="0" i="1" dirty="0">
                <a:latin typeface="+mj-lt"/>
              </a:rPr>
              <a:t>Substance Use Disorders and Mental Health/Trauma </a:t>
            </a: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55051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j-lt"/>
              </a:rPr>
              <a:t>This strategy is based on sessions with parents to provide supportive feedback designed to strengthen their commitment to change. </a:t>
            </a:r>
          </a:p>
          <a:p>
            <a:r>
              <a:rPr lang="en-US" altLang="en-US" dirty="0">
                <a:latin typeface="+mj-lt"/>
              </a:rPr>
              <a:t> </a:t>
            </a:r>
          </a:p>
          <a:p>
            <a:r>
              <a:rPr lang="en-US" altLang="en-US" dirty="0">
                <a:latin typeface="+mj-lt"/>
              </a:rPr>
              <a:t>How can child welfare workers use motivational enhancement approaches to help parents obtain needed services? Here are just a few ways: </a:t>
            </a:r>
          </a:p>
          <a:p>
            <a:pPr marL="171450" indent="-171450">
              <a:buFont typeface="Arial" panose="020B0604020202020204" pitchFamily="34" charset="0"/>
              <a:buChar char="•"/>
            </a:pPr>
            <a:r>
              <a:rPr lang="en-US" altLang="en-US" dirty="0">
                <a:latin typeface="+mj-lt"/>
              </a:rPr>
              <a:t>Work with the parent and children to identify additional needs.</a:t>
            </a:r>
          </a:p>
          <a:p>
            <a:pPr marL="171450" indent="-171450">
              <a:buFont typeface="Arial" panose="020B0604020202020204" pitchFamily="34" charset="0"/>
              <a:buChar char="•"/>
            </a:pPr>
            <a:r>
              <a:rPr lang="en-US" altLang="en-US" dirty="0">
                <a:latin typeface="+mj-lt"/>
              </a:rPr>
              <a:t>Continue to develop rapport and build trust with parents. </a:t>
            </a:r>
          </a:p>
          <a:p>
            <a:pPr marL="171450" indent="-171450">
              <a:buFont typeface="Arial" panose="020B0604020202020204" pitchFamily="34" charset="0"/>
              <a:buChar char="•"/>
            </a:pPr>
            <a:r>
              <a:rPr lang="en-US" altLang="en-US" dirty="0">
                <a:latin typeface="+mj-lt"/>
              </a:rPr>
              <a:t>Recognize and affirm positive behaviors, however small or isolated.</a:t>
            </a:r>
          </a:p>
          <a:p>
            <a:pPr marL="171450" indent="-171450">
              <a:buFont typeface="Arial" panose="020B0604020202020204" pitchFamily="34" charset="0"/>
              <a:buChar char="•"/>
            </a:pPr>
            <a:r>
              <a:rPr lang="en-US" altLang="en-US" dirty="0">
                <a:latin typeface="+mj-lt"/>
              </a:rPr>
              <a:t>Ensure continued, frequent, and safe visitation between parents and children. </a:t>
            </a:r>
          </a:p>
          <a:p>
            <a:pPr marL="0" indent="0">
              <a:buFont typeface="Arial" panose="020B0604020202020204" pitchFamily="34" charset="0"/>
              <a:buNone/>
            </a:pPr>
            <a:endParaRPr lang="en-US" altLang="en-US" sz="600" dirty="0">
              <a:latin typeface="+mj-lt"/>
            </a:endParaRPr>
          </a:p>
          <a:p>
            <a:pPr marL="0" indent="0">
              <a:buFont typeface="Arial" panose="020B0604020202020204" pitchFamily="34" charset="0"/>
              <a:buNone/>
            </a:pPr>
            <a:r>
              <a:rPr lang="en-US" altLang="en-US" dirty="0">
                <a:latin typeface="+mj-lt"/>
              </a:rPr>
              <a:t>Visitation is vital for both children and parents, and every effort needs to be made to encourage and support positive visitation experiences between children and parents. Dependency courts usually take into serious consideration the extent to which parents make the effort to visit their children, and a lack of visitation could harm a parent's movement toward reunification. It is important that visitation is not presented as a “reward” for “good behavior” by parents, or used as a punishment when</a:t>
            </a:r>
            <a:r>
              <a:rPr lang="en-US" altLang="en-US" baseline="0" dirty="0">
                <a:latin typeface="+mj-lt"/>
              </a:rPr>
              <a:t> </a:t>
            </a:r>
            <a:r>
              <a:rPr lang="en-US" altLang="en-US" dirty="0">
                <a:latin typeface="+mj-lt"/>
              </a:rPr>
              <a:t>parents are not compliant. </a:t>
            </a: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50884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xfrm>
            <a:off x="381000" y="685800"/>
            <a:ext cx="6096000" cy="3429000"/>
          </a:xfrm>
          <a:ln/>
        </p:spPr>
      </p:sp>
      <p:sp>
        <p:nvSpPr>
          <p:cNvPr id="333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When children are affected by domestic violence, it is important to respond in a safe and supportive manner.</a:t>
            </a:r>
          </a:p>
          <a:p>
            <a:endParaRPr lang="en-US" altLang="en-US" dirty="0">
              <a:latin typeface="+mj-lt"/>
            </a:endParaRPr>
          </a:p>
          <a:p>
            <a:r>
              <a:rPr lang="en-US" altLang="en-US" dirty="0">
                <a:latin typeface="+mj-lt"/>
              </a:rPr>
              <a:t>Create a safe space for children.</a:t>
            </a:r>
          </a:p>
          <a:p>
            <a:endParaRPr lang="en-US" altLang="en-US" dirty="0">
              <a:latin typeface="+mj-lt"/>
            </a:endParaRPr>
          </a:p>
          <a:p>
            <a:r>
              <a:rPr lang="en-US" altLang="en-US" dirty="0">
                <a:latin typeface="+mj-lt"/>
              </a:rPr>
              <a:t>Seek supervision or consultation to plan next steps. Planning is critical to avoid further safety issues for children and survivors. </a:t>
            </a:r>
          </a:p>
          <a:p>
            <a:endParaRPr lang="en-US" altLang="en-US" dirty="0">
              <a:latin typeface="+mj-lt"/>
            </a:endParaRPr>
          </a:p>
          <a:p>
            <a:r>
              <a:rPr lang="en-US" altLang="en-US" dirty="0">
                <a:latin typeface="+mj-lt"/>
              </a:rPr>
              <a:t>Work with safe family</a:t>
            </a:r>
            <a:r>
              <a:rPr lang="en-US" altLang="en-US" baseline="0" dirty="0">
                <a:latin typeface="+mj-lt"/>
              </a:rPr>
              <a:t> members to be part of the safety planning process. </a:t>
            </a:r>
            <a:r>
              <a:rPr lang="en-US" altLang="en-US" dirty="0">
                <a:latin typeface="+mj-lt"/>
              </a:rPr>
              <a:t>When it is</a:t>
            </a:r>
            <a:r>
              <a:rPr lang="en-US" altLang="en-US" baseline="0" dirty="0">
                <a:latin typeface="+mj-lt"/>
              </a:rPr>
              <a:t> </a:t>
            </a:r>
            <a:r>
              <a:rPr lang="en-US" altLang="en-US" dirty="0">
                <a:latin typeface="+mj-lt"/>
              </a:rPr>
              <a:t>age and developmentally appropriate, create a safety plan with the children. Children under the age of 4 are not developmentally able to participate in the safety plan. </a:t>
            </a:r>
          </a:p>
          <a:p>
            <a:endParaRPr lang="en-US" altLang="en-US" dirty="0">
              <a:latin typeface="+mj-lt"/>
            </a:endParaRPr>
          </a:p>
          <a:p>
            <a:r>
              <a:rPr lang="en-US" altLang="en-US" dirty="0">
                <a:latin typeface="+mj-lt"/>
              </a:rPr>
              <a:t>Here are some questions for older children when thinking about a safety plan:</a:t>
            </a:r>
          </a:p>
          <a:p>
            <a:pPr marL="171450" lvl="0" indent="-171450">
              <a:buFont typeface="Arial" panose="020B0604020202020204" pitchFamily="34" charset="0"/>
              <a:buChar char="•"/>
            </a:pPr>
            <a:r>
              <a:rPr lang="en-US" altLang="en-US" dirty="0">
                <a:latin typeface="+mj-lt"/>
              </a:rPr>
              <a:t>Who can you call?</a:t>
            </a:r>
          </a:p>
          <a:p>
            <a:pPr marL="171450" lvl="0" indent="-171450">
              <a:buFont typeface="Arial" panose="020B0604020202020204" pitchFamily="34" charset="0"/>
              <a:buChar char="•"/>
            </a:pPr>
            <a:r>
              <a:rPr lang="en-US" altLang="en-US" dirty="0">
                <a:latin typeface="+mj-lt"/>
              </a:rPr>
              <a:t>Is there a safe adult you can stay with?</a:t>
            </a:r>
          </a:p>
          <a:p>
            <a:pPr marL="171450" lvl="0" indent="-171450">
              <a:buFont typeface="Arial" panose="020B0604020202020204" pitchFamily="34" charset="0"/>
              <a:buChar char="•"/>
            </a:pPr>
            <a:r>
              <a:rPr lang="en-US" altLang="en-US" dirty="0">
                <a:latin typeface="+mj-lt"/>
              </a:rPr>
              <a:t>Do you know how to call 911?</a:t>
            </a:r>
          </a:p>
          <a:p>
            <a:pPr marL="171450" lvl="0" indent="-171450">
              <a:buFont typeface="Arial" panose="020B0604020202020204" pitchFamily="34" charset="0"/>
              <a:buChar char="•"/>
            </a:pPr>
            <a:r>
              <a:rPr lang="en-US" altLang="en-US" dirty="0">
                <a:latin typeface="+mj-lt"/>
              </a:rPr>
              <a:t>What have you been doing already to keep safe?</a:t>
            </a:r>
          </a:p>
          <a:p>
            <a:endParaRPr lang="en-US" altLang="en-US" dirty="0">
              <a:latin typeface="+mj-lt"/>
            </a:endParaRPr>
          </a:p>
          <a:p>
            <a:r>
              <a:rPr lang="en-US" altLang="en-US" dirty="0">
                <a:latin typeface="+mj-lt"/>
              </a:rPr>
              <a:t>In your role as a child welfare worker, you need to provide emotional and social support to children affected by domestic violence. Children should never feel punished for sharing their story. Children may also feel loyal to and protective of the abusive parent. Respect their feelings. Work with community providers and supports to access appropriate services for children. </a:t>
            </a:r>
          </a:p>
          <a:p>
            <a:endParaRPr lang="en-US" altLang="en-US" dirty="0">
              <a:latin typeface="Times New Roman" panose="02020603050405020304" pitchFamily="18" charset="0"/>
            </a:endParaRPr>
          </a:p>
        </p:txBody>
      </p:sp>
      <p:sp>
        <p:nvSpPr>
          <p:cNvPr id="333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926D98-D6A4-4A61-82E3-D3977BCD3655}" type="slidenum">
              <a:rPr lang="en-US" altLang="en-US" sz="1200" smtClean="0"/>
              <a:pPr/>
              <a:t>38</a:t>
            </a:fld>
            <a:endParaRPr lang="en-US" altLang="en-US" sz="1200" dirty="0"/>
          </a:p>
        </p:txBody>
      </p:sp>
    </p:spTree>
    <p:extLst>
      <p:ext uri="{BB962C8B-B14F-4D97-AF65-F5344CB8AC3E}">
        <p14:creationId xmlns:p14="http://schemas.microsoft.com/office/powerpoint/2010/main" val="3991693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xfrm>
            <a:off x="381000" y="685800"/>
            <a:ext cx="6096000" cy="3429000"/>
          </a:xfrm>
          <a:ln/>
        </p:spPr>
      </p:sp>
      <p:sp>
        <p:nvSpPr>
          <p:cNvPr id="350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This is more information on Ginny and Harold’s family. </a:t>
            </a:r>
          </a:p>
          <a:p>
            <a:endParaRPr lang="en-US" altLang="en-US" dirty="0">
              <a:latin typeface="+mj-lt"/>
            </a:endParaRPr>
          </a:p>
          <a:p>
            <a:r>
              <a:rPr lang="en-US" altLang="en-US" b="1" dirty="0">
                <a:latin typeface="+mj-lt"/>
              </a:rPr>
              <a:t>***Break into groups again and answer the questions on the next slide. </a:t>
            </a:r>
          </a:p>
        </p:txBody>
      </p:sp>
      <p:sp>
        <p:nvSpPr>
          <p:cNvPr id="350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E34AB8-EED6-47BA-BEA2-1F4D2185DD26}" type="slidenum">
              <a:rPr lang="en-US" altLang="en-US" sz="1200" smtClean="0"/>
              <a:pPr/>
              <a:t>39</a:t>
            </a:fld>
            <a:endParaRPr lang="en-US" altLang="en-US" sz="1200" dirty="0"/>
          </a:p>
        </p:txBody>
      </p:sp>
    </p:spTree>
    <p:extLst>
      <p:ext uri="{BB962C8B-B14F-4D97-AF65-F5344CB8AC3E}">
        <p14:creationId xmlns:p14="http://schemas.microsoft.com/office/powerpoint/2010/main" val="27071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charset="0"/>
                <a:ea typeface="+mn-ea"/>
                <a:cs typeface="+mn-cs"/>
              </a:rPr>
              <a:t>Differences in values among participants are important to recognize because they may come up in the training and with the families participants are working with. These questions can be asked at the beginning of this training to help understand the different values and perspectives participants bring to the training. Have a brief discussion with participants on how their individual values can affect their work with families. </a:t>
            </a:r>
          </a:p>
          <a:p>
            <a:endParaRPr lang="en-US" sz="1200" kern="1200" dirty="0">
              <a:solidFill>
                <a:schemeClr val="tx1"/>
              </a:solidFill>
              <a:effectLst/>
              <a:latin typeface="Times New Roman" charset="0"/>
              <a:ea typeface="+mn-ea"/>
              <a:cs typeface="+mn-cs"/>
            </a:endParaRPr>
          </a:p>
          <a:p>
            <a:r>
              <a:rPr lang="en-US" sz="1200" b="1" kern="1200" dirty="0">
                <a:solidFill>
                  <a:schemeClr val="tx1"/>
                </a:solidFill>
                <a:effectLst/>
                <a:latin typeface="Times New Roman" charset="0"/>
                <a:ea typeface="+mn-ea"/>
                <a:cs typeface="+mn-cs"/>
              </a:rPr>
              <a:t>***Review the slide questions from the</a:t>
            </a:r>
            <a:r>
              <a:rPr lang="en-US" sz="1200" b="1" i="1" kern="1200" dirty="0">
                <a:solidFill>
                  <a:schemeClr val="tx1"/>
                </a:solidFill>
                <a:effectLst/>
                <a:latin typeface="Times New Roman" charset="0"/>
                <a:ea typeface="+mn-ea"/>
                <a:cs typeface="+mn-cs"/>
              </a:rPr>
              <a:t> Collaborative Values Inventory (CVI),</a:t>
            </a:r>
            <a:r>
              <a:rPr lang="en-US" sz="1200" b="1" kern="1200" dirty="0">
                <a:solidFill>
                  <a:schemeClr val="tx1"/>
                </a:solidFill>
                <a:effectLst/>
                <a:latin typeface="Times New Roman" charset="0"/>
                <a:ea typeface="+mn-ea"/>
                <a:cs typeface="+mn-cs"/>
              </a:rPr>
              <a:t> a validated tool that assesses how much a group shares beliefs and values that underlie its work. Participants can share their experiences or keep their answers private. Discussion should be limited to understanding value clarification, instead of debating individual answers to questions. Participants will fall along a continuum. How might personal values and beliefs affect working with families affected by a co-occurring or mental health disorder?</a:t>
            </a:r>
            <a:endParaRPr lang="en-US" sz="1200" kern="120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3826540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xfrm>
            <a:off x="381000" y="685800"/>
            <a:ext cx="6096000" cy="3429000"/>
          </a:xfrm>
          <a:ln/>
        </p:spPr>
      </p:sp>
      <p:sp>
        <p:nvSpPr>
          <p:cNvPr id="352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mj-lt"/>
              </a:rPr>
              <a:t>***Ask groups to answer the questions</a:t>
            </a:r>
            <a:r>
              <a:rPr lang="en-US" altLang="en-US" b="1" baseline="0" dirty="0">
                <a:latin typeface="+mj-lt"/>
              </a:rPr>
              <a:t> and then share them with the larger group. What were the common themes among the groups?</a:t>
            </a:r>
            <a:endParaRPr lang="en-US" altLang="en-US" b="1" dirty="0">
              <a:latin typeface="+mj-lt"/>
            </a:endParaRPr>
          </a:p>
          <a:p>
            <a:endParaRPr lang="en-US" altLang="en-US" dirty="0">
              <a:latin typeface="+mj-lt"/>
            </a:endParaRPr>
          </a:p>
          <a:p>
            <a:r>
              <a:rPr lang="en-US" altLang="en-US" dirty="0">
                <a:latin typeface="+mj-lt"/>
              </a:rPr>
              <a:t>Protective factors</a:t>
            </a:r>
            <a:r>
              <a:rPr lang="en-US" altLang="en-US" baseline="0" dirty="0">
                <a:latin typeface="+mj-lt"/>
              </a:rPr>
              <a:t> could include that Ginny attends school meetings, has used services in the past, or that her mother lives nearby.</a:t>
            </a:r>
          </a:p>
          <a:p>
            <a:endParaRPr lang="en-US" altLang="en-US" baseline="0" dirty="0">
              <a:latin typeface="+mj-lt"/>
            </a:endParaRPr>
          </a:p>
          <a:p>
            <a:r>
              <a:rPr lang="en-US" altLang="en-US" baseline="0" dirty="0">
                <a:latin typeface="+mj-lt"/>
              </a:rPr>
              <a:t>Risk factors may be her coping method of smoking marijuana, Harold’s lack of involvement, or her lack of follow-through with treatment. </a:t>
            </a:r>
          </a:p>
          <a:p>
            <a:endParaRPr lang="en-US" altLang="en-US" baseline="0" dirty="0">
              <a:latin typeface="+mj-lt"/>
            </a:endParaRPr>
          </a:p>
          <a:p>
            <a:r>
              <a:rPr lang="en-US" altLang="en-US" baseline="0" dirty="0">
                <a:latin typeface="+mj-lt"/>
              </a:rPr>
              <a:t>Discuss ways to build rapport with the family. </a:t>
            </a:r>
          </a:p>
          <a:p>
            <a:endParaRPr lang="en-US" altLang="en-US" baseline="0" dirty="0">
              <a:latin typeface="+mj-lt"/>
            </a:endParaRPr>
          </a:p>
          <a:p>
            <a:r>
              <a:rPr lang="en-US" altLang="en-US" baseline="0" dirty="0">
                <a:latin typeface="+mj-lt"/>
              </a:rPr>
              <a:t>What types of services would you consider?</a:t>
            </a:r>
            <a:endParaRPr lang="en-US" altLang="en-US" dirty="0">
              <a:latin typeface="+mj-lt"/>
            </a:endParaRPr>
          </a:p>
        </p:txBody>
      </p:sp>
      <p:sp>
        <p:nvSpPr>
          <p:cNvPr id="352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EA2874-6326-4B07-A6D6-0A6BD8CB62A3}" type="slidenum">
              <a:rPr lang="en-US" altLang="en-US" sz="1200" smtClean="0"/>
              <a:pPr/>
              <a:t>40</a:t>
            </a:fld>
            <a:endParaRPr lang="en-US" altLang="en-US" sz="1200" dirty="0"/>
          </a:p>
        </p:txBody>
      </p:sp>
    </p:spTree>
    <p:extLst>
      <p:ext uri="{BB962C8B-B14F-4D97-AF65-F5344CB8AC3E}">
        <p14:creationId xmlns:p14="http://schemas.microsoft.com/office/powerpoint/2010/main" val="1953859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913784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xfrm>
            <a:off x="381000" y="685800"/>
            <a:ext cx="6096000" cy="3429000"/>
          </a:xfrm>
          <a:ln/>
        </p:spPr>
      </p:sp>
      <p:sp>
        <p:nvSpPr>
          <p:cNvPr id="356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Let’s talk for a few minutes about the ways in which mental health disorder assessments can be conducted, what you can expect, and how to use that information in case planning. </a:t>
            </a:r>
          </a:p>
          <a:p>
            <a:endParaRPr lang="en-US" altLang="en-US" dirty="0">
              <a:latin typeface="+mj-lt"/>
            </a:endParaRPr>
          </a:p>
          <a:p>
            <a:r>
              <a:rPr lang="en-US" sz="1200" kern="1200" dirty="0">
                <a:solidFill>
                  <a:schemeClr val="tx1"/>
                </a:solidFill>
                <a:effectLst/>
                <a:latin typeface="Times New Roman" charset="0"/>
                <a:ea typeface="+mn-ea"/>
                <a:cs typeface="+mn-cs"/>
              </a:rPr>
              <a:t>A mental health disorder assessment, by a qualified mental health or co-occurring disorder professional, means that an individual’s mental, emotional, and behavioral processes are compared to the criteria listed for various recognized disturbances in the </a:t>
            </a:r>
            <a:r>
              <a:rPr lang="en-US" sz="1200" i="1" kern="1200" dirty="0">
                <a:solidFill>
                  <a:schemeClr val="tx1"/>
                </a:solidFill>
                <a:effectLst/>
                <a:latin typeface="Times New Roman" charset="0"/>
                <a:ea typeface="+mn-ea"/>
                <a:cs typeface="+mn-cs"/>
              </a:rPr>
              <a:t>Diagnostic and Statistical Manual of Mental Disorders</a:t>
            </a:r>
            <a:r>
              <a:rPr lang="en-US" sz="1200" kern="1200" dirty="0">
                <a:solidFill>
                  <a:schemeClr val="tx1"/>
                </a:solidFill>
                <a:effectLst/>
                <a:latin typeface="Times New Roman" charset="0"/>
                <a:ea typeface="+mn-ea"/>
                <a:cs typeface="+mn-cs"/>
              </a:rPr>
              <a:t>, </a:t>
            </a:r>
            <a:r>
              <a:rPr lang="en-US" sz="1200" i="1" kern="1200" dirty="0">
                <a:solidFill>
                  <a:schemeClr val="tx1"/>
                </a:solidFill>
                <a:effectLst/>
                <a:latin typeface="Times New Roman" charset="0"/>
                <a:ea typeface="+mn-ea"/>
                <a:cs typeface="+mn-cs"/>
              </a:rPr>
              <a:t>Fifth Edition</a:t>
            </a:r>
            <a:r>
              <a:rPr lang="en-US" sz="1200" kern="1200" dirty="0">
                <a:solidFill>
                  <a:schemeClr val="tx1"/>
                </a:solidFill>
                <a:effectLst/>
                <a:latin typeface="Times New Roman" charset="0"/>
                <a:ea typeface="+mn-ea"/>
                <a:cs typeface="+mn-cs"/>
              </a:rPr>
              <a:t>.</a:t>
            </a:r>
          </a:p>
          <a:p>
            <a:r>
              <a:rPr lang="en-US" altLang="en-US" dirty="0">
                <a:latin typeface="+mj-lt"/>
              </a:rPr>
              <a:t> </a:t>
            </a:r>
            <a:endParaRPr lang="en-US" altLang="en-US" b="1" dirty="0">
              <a:latin typeface="+mj-lt"/>
            </a:endParaRPr>
          </a:p>
          <a:p>
            <a:r>
              <a:rPr lang="en-US" sz="1200" kern="1200" dirty="0">
                <a:solidFill>
                  <a:schemeClr val="tx1"/>
                </a:solidFill>
                <a:effectLst/>
                <a:latin typeface="Times New Roman" charset="0"/>
                <a:ea typeface="+mn-ea"/>
                <a:cs typeface="+mn-cs"/>
              </a:rPr>
              <a:t>If the professional determines that an individual’s mental, emotional, or behavioral processes match the criteria listed in the DSM-5, then they are given a diagnosis (or more than one). A diagnosis includes a name label (e.g., “depression”) and a number (e.g., 314.03), referencing the DSM-5’s organizational system, now also used extensively for billing processes. There is a whole category for trauma and stressor-related disorders, but sometimes people with trauma histories can have symptoms that meet the criteria for other mental health disorders, and they may also have substance use disorders. </a:t>
            </a:r>
          </a:p>
          <a:p>
            <a:r>
              <a:rPr lang="en-US" altLang="en-US" dirty="0">
                <a:latin typeface="+mj-lt"/>
              </a:rPr>
              <a:t> </a:t>
            </a:r>
          </a:p>
          <a:p>
            <a:r>
              <a:rPr lang="en-US" altLang="en-US" dirty="0">
                <a:latin typeface="+mj-lt"/>
              </a:rPr>
              <a:t>It is very important to be aware that determining a mental health or substance use disorder diagnosis is not an exact science, and there continue to be variations in how different qualified professionals apply the criteria in the DSM-5. Some individuals can go to three different professionals and receive three (or more) different diagnoses.</a:t>
            </a:r>
          </a:p>
          <a:p>
            <a:r>
              <a:rPr lang="en-US" altLang="en-US" dirty="0">
                <a:latin typeface="+mj-lt"/>
              </a:rPr>
              <a:t> </a:t>
            </a:r>
          </a:p>
          <a:p>
            <a:r>
              <a:rPr lang="en-US" altLang="en-US" dirty="0">
                <a:latin typeface="+mj-lt"/>
              </a:rPr>
              <a:t>In more practical terms, an assessment is used to determine whether an individual’s mental or emotional state or their behavior are causing difficulties for them or for others around them. It is very possible that a parent could be found not to have a diagnosable mental health or substance use disorder, even though they may present risks to their children for other reasons. Or a parent may be diagnosed with a disorder that does not put any additional risk on their children.</a:t>
            </a:r>
          </a:p>
          <a:p>
            <a:r>
              <a:rPr lang="en-US" altLang="en-US" dirty="0">
                <a:latin typeface="+mj-lt"/>
              </a:rPr>
              <a:t> </a:t>
            </a:r>
          </a:p>
          <a:p>
            <a:r>
              <a:rPr lang="en-US" altLang="en-US" dirty="0">
                <a:latin typeface="+mj-lt"/>
              </a:rPr>
              <a:t>When a professional conducts a mental health</a:t>
            </a:r>
            <a:r>
              <a:rPr lang="en-US" altLang="en-US" baseline="0" dirty="0">
                <a:latin typeface="+mj-lt"/>
              </a:rPr>
              <a:t> disorder</a:t>
            </a:r>
            <a:r>
              <a:rPr lang="en-US" altLang="en-US" dirty="0">
                <a:latin typeface="+mj-lt"/>
              </a:rPr>
              <a:t> assessment, they will ask questions that are much like those asked when taking a social history—asking about past and current thoughts, moods, and emotions. Very specific questions related to the criteria for specific mental health disorders will also be asked, and the professional has been trained to interpret answers to those questions in the context of the diagnostic criteria. </a:t>
            </a:r>
          </a:p>
          <a:p>
            <a:endParaRPr lang="en-US" altLang="en-US" dirty="0">
              <a:latin typeface="+mj-lt"/>
            </a:endParaRPr>
          </a:p>
          <a:p>
            <a:endParaRPr lang="en-US" altLang="en-US" dirty="0">
              <a:latin typeface="+mj-lt"/>
            </a:endParaRPr>
          </a:p>
        </p:txBody>
      </p:sp>
      <p:sp>
        <p:nvSpPr>
          <p:cNvPr id="356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0459DA-E60B-4F74-A247-B50C12C91A36}" type="slidenum">
              <a:rPr lang="en-US" altLang="en-US" sz="1200" smtClean="0">
                <a:solidFill>
                  <a:srgbClr val="000000"/>
                </a:solidFill>
              </a:rPr>
              <a:pPr/>
              <a:t>42</a:t>
            </a:fld>
            <a:endParaRPr lang="en-US" altLang="en-US" sz="1200" dirty="0">
              <a:solidFill>
                <a:srgbClr val="000000"/>
              </a:solidFill>
            </a:endParaRPr>
          </a:p>
        </p:txBody>
      </p:sp>
    </p:spTree>
    <p:extLst>
      <p:ext uri="{BB962C8B-B14F-4D97-AF65-F5344CB8AC3E}">
        <p14:creationId xmlns:p14="http://schemas.microsoft.com/office/powerpoint/2010/main" val="3930286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xfrm>
            <a:off x="381000" y="685800"/>
            <a:ext cx="6096000" cy="3429000"/>
          </a:xfrm>
          <a:ln/>
        </p:spPr>
      </p:sp>
      <p:sp>
        <p:nvSpPr>
          <p:cNvPr id="358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The outcome of a mental health disorder assessment can include a number of things. </a:t>
            </a:r>
          </a:p>
          <a:p>
            <a:pPr marL="171450" lvl="0" indent="-171450">
              <a:buFont typeface="Arial" panose="020B0604020202020204" pitchFamily="34" charset="0"/>
              <a:buChar char="•"/>
            </a:pPr>
            <a:r>
              <a:rPr lang="en-US" altLang="en-US" dirty="0">
                <a:latin typeface="+mj-lt"/>
              </a:rPr>
              <a:t>A diagnostic label.</a:t>
            </a:r>
          </a:p>
          <a:p>
            <a:pPr marL="171450" lvl="0" indent="-171450">
              <a:buFont typeface="Arial" panose="020B0604020202020204" pitchFamily="34" charset="0"/>
              <a:buChar char="•"/>
            </a:pPr>
            <a:r>
              <a:rPr lang="en-US" altLang="en-US" dirty="0">
                <a:latin typeface="+mj-lt"/>
              </a:rPr>
              <a:t>Multiple diagnostic labels, suggesting that the person meets the criteria for more than one mental health and/or substance use disorder, which is very possible.</a:t>
            </a:r>
          </a:p>
          <a:p>
            <a:pPr marL="171450" lvl="0" indent="-171450">
              <a:buFont typeface="Arial" panose="020B0604020202020204" pitchFamily="34" charset="0"/>
              <a:buChar char="•"/>
            </a:pPr>
            <a:r>
              <a:rPr lang="en-US" altLang="en-US" dirty="0">
                <a:latin typeface="+mj-lt"/>
              </a:rPr>
              <a:t>Recommendations for treatment, based on the type of mental health disorder that has been identified and any other factors, such as trauma, that were identified during the assessment.</a:t>
            </a:r>
          </a:p>
          <a:p>
            <a:pPr marL="171450" lvl="0" indent="-171450">
              <a:buFont typeface="Arial" panose="020B0604020202020204" pitchFamily="34" charset="0"/>
              <a:buChar char="•"/>
            </a:pPr>
            <a:r>
              <a:rPr lang="en-US" altLang="en-US" dirty="0">
                <a:latin typeface="+mj-lt"/>
              </a:rPr>
              <a:t>Recommendations for further assessment. There are often questions about whether a biological basis for a mental health disorder can be identified, and that may require further testing and/or assessment by a professional with more specialized skills and tools (such as a neurologist). Certain professionals can also have expertise in particular diagnoses, and a specialized assessment may help determine a more effective course of treatment.</a:t>
            </a:r>
          </a:p>
          <a:p>
            <a:pPr marL="171450" lvl="0" indent="-171450">
              <a:buFont typeface="Arial" panose="020B0604020202020204" pitchFamily="34" charset="0"/>
              <a:buChar char="•"/>
            </a:pPr>
            <a:r>
              <a:rPr lang="en-US" altLang="en-US" dirty="0">
                <a:latin typeface="+mj-lt"/>
              </a:rPr>
              <a:t>Recommendations for other service agencies (such as child protection or the justice system) about how they can respond most effectively to the person’s mental health disorder.</a:t>
            </a:r>
          </a:p>
          <a:p>
            <a:endParaRPr lang="en-US" altLang="en-US" dirty="0">
              <a:latin typeface="Times New Roman" panose="02020603050405020304" pitchFamily="18" charset="0"/>
            </a:endParaRPr>
          </a:p>
        </p:txBody>
      </p:sp>
      <p:sp>
        <p:nvSpPr>
          <p:cNvPr id="358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CB9461-2C83-42B8-8E2B-005E8E5C1329}" type="slidenum">
              <a:rPr lang="en-US" altLang="en-US" sz="1200" smtClean="0">
                <a:solidFill>
                  <a:srgbClr val="000000"/>
                </a:solidFill>
              </a:rPr>
              <a:pPr/>
              <a:t>43</a:t>
            </a:fld>
            <a:endParaRPr lang="en-US" altLang="en-US" sz="1200" dirty="0">
              <a:solidFill>
                <a:srgbClr val="000000"/>
              </a:solidFill>
            </a:endParaRPr>
          </a:p>
        </p:txBody>
      </p:sp>
    </p:spTree>
    <p:extLst>
      <p:ext uri="{BB962C8B-B14F-4D97-AF65-F5344CB8AC3E}">
        <p14:creationId xmlns:p14="http://schemas.microsoft.com/office/powerpoint/2010/main" val="656925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xfrm>
            <a:off x="381000" y="685800"/>
            <a:ext cx="6096000" cy="3429000"/>
          </a:xfrm>
          <a:ln/>
        </p:spPr>
      </p:sp>
      <p:sp>
        <p:nvSpPr>
          <p:cNvPr id="360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This slide examines what happens when a parent is suspected or found to have both a substance use and mental health disorder, called a "co-occurring" disorder. This term recognizes that some people have complex needs, including having mental health and substance use disorders at the same time.</a:t>
            </a:r>
          </a:p>
          <a:p>
            <a:r>
              <a:rPr lang="en-US" altLang="en-US" dirty="0">
                <a:latin typeface="+mj-lt"/>
              </a:rPr>
              <a:t> </a:t>
            </a:r>
          </a:p>
          <a:p>
            <a:r>
              <a:rPr lang="en-US" altLang="en-US" dirty="0">
                <a:latin typeface="+mj-lt"/>
              </a:rPr>
              <a:t>Co-occurring disorders are fairly common. The severity of the disorders can vary from mild to severe. Sometimes one disorder can mask or complicate the symptoms of the other, making it difficult to differentiate and diagnose each disorder. People with co-occurring disorders are best served through integrated treatment, where both disorders are identified and treated simultaneously. Integrated treatment services are not always available in every state or community.</a:t>
            </a:r>
            <a:r>
              <a:rPr lang="en-US" altLang="en-US" baseline="0" dirty="0">
                <a:latin typeface="+mj-lt"/>
              </a:rPr>
              <a:t> When this is the </a:t>
            </a:r>
            <a:r>
              <a:rPr lang="en-US" altLang="en-US" dirty="0">
                <a:latin typeface="+mj-lt"/>
              </a:rPr>
              <a:t>case, parallel services may be the next best option.</a:t>
            </a:r>
            <a:r>
              <a:rPr lang="en-US" altLang="en-US" baseline="0" dirty="0">
                <a:latin typeface="+mj-lt"/>
              </a:rPr>
              <a:t> Parallel services are when the </a:t>
            </a:r>
            <a:r>
              <a:rPr lang="en-US" altLang="en-US" dirty="0">
                <a:latin typeface="+mj-lt"/>
              </a:rPr>
              <a:t>person receives services at the same time by different providers who coordinate their services and treatment plans.</a:t>
            </a:r>
          </a:p>
          <a:p>
            <a:r>
              <a:rPr lang="en-US" altLang="en-US" dirty="0">
                <a:latin typeface="+mj-lt"/>
              </a:rPr>
              <a:t> </a:t>
            </a:r>
          </a:p>
          <a:p>
            <a:endParaRPr lang="en-US" altLang="en-US" dirty="0">
              <a:latin typeface="+mj-lt"/>
            </a:endParaRPr>
          </a:p>
          <a:p>
            <a:endParaRPr lang="en-US" altLang="en-US" dirty="0">
              <a:latin typeface="Times New Roman" panose="02020603050405020304" pitchFamily="18" charset="0"/>
            </a:endParaRPr>
          </a:p>
        </p:txBody>
      </p:sp>
      <p:sp>
        <p:nvSpPr>
          <p:cNvPr id="360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86AF63-6F14-478F-9CB4-FD139F7A20DB}" type="slidenum">
              <a:rPr lang="en-US" altLang="en-US" sz="1200" smtClean="0">
                <a:solidFill>
                  <a:srgbClr val="000000"/>
                </a:solidFill>
              </a:rPr>
              <a:pPr/>
              <a:t>44</a:t>
            </a:fld>
            <a:endParaRPr lang="en-US" altLang="en-US" sz="1200" dirty="0">
              <a:solidFill>
                <a:srgbClr val="000000"/>
              </a:solidFill>
            </a:endParaRPr>
          </a:p>
        </p:txBody>
      </p:sp>
    </p:spTree>
    <p:extLst>
      <p:ext uri="{BB962C8B-B14F-4D97-AF65-F5344CB8AC3E}">
        <p14:creationId xmlns:p14="http://schemas.microsoft.com/office/powerpoint/2010/main" val="852848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charset="0"/>
                <a:ea typeface="+mn-ea"/>
                <a:cs typeface="+mn-cs"/>
              </a:rPr>
              <a:t>Co-occurring disorders can be assessed in one of three ways. The least common way is a joint assessment of a substance use and mental health disorder by one professional who is qualified to make such assessments. Some systems are not organized in a way that provides assessment for both at the same time.</a:t>
            </a:r>
            <a:r>
              <a:rPr lang="en-US" sz="1200" kern="1200" baseline="0" dirty="0">
                <a:solidFill>
                  <a:schemeClr val="tx1"/>
                </a:solidFill>
                <a:effectLst/>
                <a:latin typeface="Times New Roman" charset="0"/>
                <a:ea typeface="+mn-ea"/>
                <a:cs typeface="+mn-cs"/>
              </a:rPr>
              <a:t> In this case, you </a:t>
            </a:r>
            <a:r>
              <a:rPr lang="en-US" sz="1200" kern="1200" dirty="0">
                <a:solidFill>
                  <a:schemeClr val="tx1"/>
                </a:solidFill>
                <a:effectLst/>
                <a:latin typeface="Times New Roman" charset="0"/>
                <a:ea typeface="+mn-ea"/>
                <a:cs typeface="+mn-cs"/>
              </a:rPr>
              <a:t>may have to make referrals for two assessments: one for mental health disorders and one for substance use disorders. However, some communities have made efforts toward bridging that gap and providing a team approach toward assessment, service delivery, and care management. </a:t>
            </a:r>
          </a:p>
          <a:p>
            <a:r>
              <a:rPr lang="en-US" altLang="en-US" dirty="0">
                <a:latin typeface="+mj-lt"/>
              </a:rPr>
              <a:t> </a:t>
            </a:r>
          </a:p>
          <a:p>
            <a:r>
              <a:rPr lang="en-US" altLang="en-US" dirty="0">
                <a:latin typeface="+mj-lt"/>
              </a:rPr>
              <a:t>The second way is an assessment of a substance use disorder by a substance use disorder treatment professional, with a referral and subsequent assessment for a mental health disorder from a mental health professional. The third way is an assessment of a mental health disorder by a mental health professional, with a referral and subsequent assessment for a substance use disorder by a substance use disorder treatment professional. In these cases, substance use and mental health disorder treatment professionals would conduct their respective assessment process and provide the resulting information as discussed above.</a:t>
            </a:r>
          </a:p>
          <a:p>
            <a:r>
              <a:rPr lang="en-US" altLang="en-US" dirty="0">
                <a:latin typeface="+mj-lt"/>
              </a:rPr>
              <a:t> </a:t>
            </a:r>
          </a:p>
          <a:p>
            <a:r>
              <a:rPr lang="en-US" altLang="en-US" dirty="0">
                <a:latin typeface="+mj-lt"/>
              </a:rPr>
              <a:t>Ask the treatment providers in your community how they are certified, and what their training and licensure enables them to do. Trust your clinical instincts. If you suspect a co-occurring disorder, you should advocate for appropriate assessments.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337102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xfrm>
            <a:off x="381000" y="685800"/>
            <a:ext cx="6096000" cy="3429000"/>
          </a:xfrm>
          <a:ln/>
        </p:spPr>
      </p:sp>
      <p:sp>
        <p:nvSpPr>
          <p:cNvPr id="364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Case planning that takes co-occurring disorders into consideration needs to include information provided from the assessments, such as the diagnoses, level of care, and any treatment plans. There could be more than one plan if separate agencies are providing the substance use and mental health disorder treatment. As mentioned earlier, a child welfare worker’s role may be to address social, economic, motivational, or other issues that might hinder or enable the person to accept and receive the recommended treatment, while child safety is monitored. </a:t>
            </a:r>
          </a:p>
          <a:p>
            <a:r>
              <a:rPr lang="en-US" altLang="en-US" b="1" dirty="0">
                <a:latin typeface="+mj-lt"/>
              </a:rPr>
              <a:t> </a:t>
            </a:r>
            <a:endParaRPr lang="en-US" altLang="en-US" dirty="0">
              <a:latin typeface="+mj-lt"/>
            </a:endParaRPr>
          </a:p>
          <a:p>
            <a:r>
              <a:rPr lang="en-US" altLang="en-US" dirty="0">
                <a:latin typeface="+mj-lt"/>
              </a:rPr>
              <a:t>Because there are two somewhat separate professional fields (substance use and mental health), an individual with co-occurring disorders may receive conflicting recommendations from professionals in both fields, making recovery and effective case planning more difficult. In such circumstances, child welfare workers are encouraged to plan a meeting of all involved professionals to share information, coordinate care, and educate each other. Teams that come together regularly in partnership with the person receiving services and others who care about them can be a powerful way of developing support for an individual’s recovery from the most complex disorders.</a:t>
            </a:r>
          </a:p>
          <a:p>
            <a:r>
              <a:rPr lang="en-US" altLang="en-US" dirty="0">
                <a:latin typeface="+mj-lt"/>
              </a:rPr>
              <a:t> </a:t>
            </a:r>
          </a:p>
          <a:p>
            <a:r>
              <a:rPr lang="en-US" altLang="en-US" dirty="0">
                <a:latin typeface="+mj-lt"/>
              </a:rPr>
              <a:t>Current research suggests that the most effective treatment for an individual with a co-occurring disorder will address all diagnoses using a coordinated, consultative and/or integrated approach, depending on the severity of the co-occurring</a:t>
            </a:r>
            <a:r>
              <a:rPr lang="en-US" altLang="en-US" baseline="0" dirty="0">
                <a:latin typeface="+mj-lt"/>
              </a:rPr>
              <a:t> disorder</a:t>
            </a:r>
            <a:r>
              <a:rPr lang="en-US" altLang="en-US" dirty="0">
                <a:latin typeface="+mj-lt"/>
              </a:rPr>
              <a:t>. It </a:t>
            </a:r>
            <a:r>
              <a:rPr lang="en-US" altLang="en-US" u="sng" dirty="0">
                <a:latin typeface="+mj-lt"/>
              </a:rPr>
              <a:t>is</a:t>
            </a:r>
            <a:r>
              <a:rPr lang="en-US" altLang="en-US" dirty="0">
                <a:latin typeface="+mj-lt"/>
              </a:rPr>
              <a:t> possible to recover from these challenging co-occurring disorders and become functional in ways that support</a:t>
            </a:r>
            <a:r>
              <a:rPr lang="en-US" altLang="en-US" baseline="0" dirty="0">
                <a:latin typeface="+mj-lt"/>
              </a:rPr>
              <a:t> the family </a:t>
            </a:r>
            <a:r>
              <a:rPr lang="en-US" altLang="en-US" dirty="0">
                <a:latin typeface="+mj-lt"/>
              </a:rPr>
              <a:t>and contributes to the community. This recovery will depend, in part, on support from the community.</a:t>
            </a:r>
            <a:r>
              <a:rPr lang="en-US" altLang="en-US" baseline="0" dirty="0">
                <a:latin typeface="+mj-lt"/>
              </a:rPr>
              <a:t> O</a:t>
            </a:r>
            <a:r>
              <a:rPr lang="en-US" altLang="en-US" dirty="0">
                <a:latin typeface="+mj-lt"/>
              </a:rPr>
              <a:t>ngoing supports may be needed on a recurring or continuous basis.</a:t>
            </a:r>
          </a:p>
          <a:p>
            <a:endParaRPr lang="en-US" altLang="en-US" dirty="0">
              <a:latin typeface="Times New Roman" panose="02020603050405020304" pitchFamily="18" charset="0"/>
            </a:endParaRPr>
          </a:p>
        </p:txBody>
      </p:sp>
      <p:sp>
        <p:nvSpPr>
          <p:cNvPr id="364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A0908DA-76B0-451E-8BFA-80EF909D61DF}" type="slidenum">
              <a:rPr lang="en-US" altLang="en-US" sz="1200" smtClean="0">
                <a:solidFill>
                  <a:srgbClr val="000000"/>
                </a:solidFill>
              </a:rPr>
              <a:pPr/>
              <a:t>46</a:t>
            </a:fld>
            <a:endParaRPr lang="en-US" altLang="en-US" sz="1200" dirty="0">
              <a:solidFill>
                <a:srgbClr val="000000"/>
              </a:solidFill>
            </a:endParaRPr>
          </a:p>
        </p:txBody>
      </p:sp>
    </p:spTree>
    <p:extLst>
      <p:ext uri="{BB962C8B-B14F-4D97-AF65-F5344CB8AC3E}">
        <p14:creationId xmlns:p14="http://schemas.microsoft.com/office/powerpoint/2010/main" val="1554061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j-lt"/>
              </a:rPr>
              <a:t>This module has covered the kinds of co-occurring disorders that the parents you encounter might experience. It is also important that you have some understanding of the kind of treatment that might be available in response to the identification of mental health disorders, trauma, and domestic</a:t>
            </a:r>
            <a:r>
              <a:rPr lang="en-US" altLang="en-US" baseline="0" dirty="0">
                <a:latin typeface="+mj-lt"/>
              </a:rPr>
              <a:t> violence</a:t>
            </a:r>
            <a:r>
              <a:rPr lang="en-US" altLang="en-US" dirty="0">
                <a:latin typeface="+mj-lt"/>
              </a:rPr>
              <a:t>.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128350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defRPr/>
            </a:pPr>
            <a:r>
              <a:rPr lang="en-US" altLang="en-US" dirty="0">
                <a:latin typeface="+mj-lt"/>
              </a:rPr>
              <a:t>The recognition of substance use and mental health disorders both occurring in the same person has been somewhat recent. Historically, substance use and mental health disorder treatment providers worked in silos and were not cross-trained to be able to identify and treat both types of disorders. More frequently now professionals receive cross-training and are sometimes dually-credentialed in both substance use and mental health disorder treatment. Some agencies have integrated their services for both disorders or at least have special programming for people with co-occurring disorders, since the co-occurrence can be complicated for the person with the disorders and their treatment providers.</a:t>
            </a:r>
          </a:p>
          <a:p>
            <a:pPr>
              <a:defRPr/>
            </a:pPr>
            <a:endParaRPr lang="en-US" altLang="en-US" dirty="0">
              <a:latin typeface="+mj-lt"/>
            </a:endParaRPr>
          </a:p>
          <a:p>
            <a:pPr>
              <a:defRPr/>
            </a:pPr>
            <a:r>
              <a:rPr lang="en-US" altLang="en-US" dirty="0">
                <a:latin typeface="+mj-lt"/>
              </a:rPr>
              <a:t>There are several approaches to treating co-occurring disorders. Integrated and coordinated treatment has been found to be more effective than treating one disorder at a time (CSAT, 2013). </a:t>
            </a:r>
          </a:p>
          <a:p>
            <a:pPr marL="171450" indent="-171450">
              <a:buFont typeface="Arial" panose="020B0604020202020204" pitchFamily="34" charset="0"/>
              <a:buChar char="•"/>
              <a:defRPr/>
            </a:pPr>
            <a:r>
              <a:rPr lang="en-US" altLang="en-US" dirty="0">
                <a:latin typeface="+mj-lt"/>
              </a:rPr>
              <a:t>Integrated treatment, sometimes called co-occurring capable treatment, is when both disorders are treated simultaneously by the same agency and the same treatment providers. The availability of cross-trained professionals and co-occurring competent treatment programs varies across states and regions. Some curricula for treating co-occurring disorders, including co-occurring substance use and trauma, have been developed, and their use is becoming more common. </a:t>
            </a:r>
          </a:p>
          <a:p>
            <a:pPr marL="171450" indent="-171450">
              <a:buFont typeface="Arial" panose="020B0604020202020204" pitchFamily="34" charset="0"/>
              <a:buChar char="•"/>
              <a:defRPr/>
            </a:pPr>
            <a:r>
              <a:rPr lang="en-US" altLang="en-US" dirty="0">
                <a:latin typeface="+mj-lt"/>
              </a:rPr>
              <a:t>Parallel treatment is when both disorders are identified and the person receives treatment for both disorders but by separate professionals and possibly in separate agencies. Some downfalls to this approach include potentially misaligned treatment plans, communication barriers, and increased requirements for the person seeking treatment.</a:t>
            </a:r>
          </a:p>
          <a:p>
            <a:pPr marL="171450" indent="-171450">
              <a:buFont typeface="Arial" panose="020B0604020202020204" pitchFamily="34" charset="0"/>
              <a:buChar char="•"/>
              <a:defRPr/>
            </a:pPr>
            <a:r>
              <a:rPr lang="en-US" altLang="en-US" dirty="0">
                <a:latin typeface="+mj-lt"/>
              </a:rPr>
              <a:t>Sequential treatment is when one disorder is treated first and then the other. This approach requires that the person receiving treatment stabilizes</a:t>
            </a:r>
            <a:r>
              <a:rPr lang="en-US" altLang="en-US" baseline="0" dirty="0">
                <a:latin typeface="+mj-lt"/>
              </a:rPr>
              <a:t> with one disorder </a:t>
            </a:r>
            <a:r>
              <a:rPr lang="en-US" altLang="en-US" dirty="0">
                <a:latin typeface="+mj-lt"/>
              </a:rPr>
              <a:t>before addressing the other, which can be a challenge for persons with co-occurring disorders. </a:t>
            </a:r>
          </a:p>
          <a:p>
            <a:pPr marL="171450" indent="-171450">
              <a:buFont typeface="Arial" panose="020B0604020202020204" pitchFamily="34" charset="0"/>
              <a:buChar char="•"/>
              <a:defRPr/>
            </a:pPr>
            <a:endParaRPr lang="en-US" altLang="en-US" dirty="0">
              <a:latin typeface="+mj-lt"/>
            </a:endParaRPr>
          </a:p>
          <a:p>
            <a:pPr>
              <a:buFont typeface="Arial" panose="020B0604020202020204" pitchFamily="34" charset="0"/>
              <a:buNone/>
              <a:defRPr/>
            </a:pPr>
            <a:r>
              <a:rPr lang="en-US" altLang="en-US" b="1" dirty="0">
                <a:latin typeface="+mj-lt"/>
              </a:rPr>
              <a:t>For additional information, see https://store.samhsa.gov/product/TIP-42-Substance-Abuse-Treatment-for-Persons-With-Co-Occurring-Disorders/SMA13-3992. </a:t>
            </a:r>
          </a:p>
          <a:p>
            <a:pPr>
              <a:buFont typeface="Arial" panose="020B0604020202020204" pitchFamily="34" charset="0"/>
              <a:buNone/>
              <a:defRPr/>
            </a:pPr>
            <a:endParaRPr lang="en-US" altLang="en-US" b="1" dirty="0">
              <a:latin typeface="+mj-lt"/>
            </a:endParaRPr>
          </a:p>
          <a:p>
            <a:r>
              <a:rPr lang="en-US" sz="1200" b="1" kern="1200" dirty="0">
                <a:solidFill>
                  <a:schemeClr val="tx1"/>
                </a:solidFill>
                <a:effectLst/>
                <a:latin typeface="Times New Roman" charset="0"/>
                <a:ea typeface="+mn-ea"/>
                <a:cs typeface="+mn-cs"/>
              </a:rPr>
              <a:t>For a video that can be shown to participants on this topic, go to https://www.youtube.com/watch?v=DfwaLQRWBaQ. This video, produced by the Substance Abuse and Mental Health Services Administration, is about the successful implementation of integrated treatment, including the experiences of consumers, policy makers, and practitioners. </a:t>
            </a:r>
            <a:endParaRPr lang="en-US" sz="1200" kern="1200" dirty="0">
              <a:solidFill>
                <a:schemeClr val="tx1"/>
              </a:solidFill>
              <a:effectLst/>
              <a:latin typeface="Times New Roman" charset="0"/>
              <a:ea typeface="+mn-ea"/>
              <a:cs typeface="+mn-cs"/>
            </a:endParaRPr>
          </a:p>
        </p:txBody>
      </p:sp>
      <p:sp>
        <p:nvSpPr>
          <p:cNvPr id="368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27265D-79B9-4BA9-B0D5-ECD60E4D949C}" type="slidenum">
              <a:rPr lang="en-US" altLang="en-US" sz="1200" smtClean="0"/>
              <a:pPr/>
              <a:t>48</a:t>
            </a:fld>
            <a:endParaRPr lang="en-US" altLang="en-US" sz="1200" dirty="0"/>
          </a:p>
        </p:txBody>
      </p:sp>
    </p:spTree>
    <p:extLst>
      <p:ext uri="{BB962C8B-B14F-4D97-AF65-F5344CB8AC3E}">
        <p14:creationId xmlns:p14="http://schemas.microsoft.com/office/powerpoint/2010/main" val="897091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defRPr/>
            </a:pPr>
            <a:r>
              <a:rPr lang="en-US" dirty="0">
                <a:latin typeface="+mj-lt"/>
              </a:rPr>
              <a:t>Many different community-based mental health interventions, services, and supports are currently being used for adults and children, and these can be used in any combination:</a:t>
            </a:r>
          </a:p>
          <a:p>
            <a:pPr>
              <a:defRPr/>
            </a:pPr>
            <a:endParaRPr lang="en-US" dirty="0">
              <a:latin typeface="+mj-lt"/>
            </a:endParaRPr>
          </a:p>
          <a:p>
            <a:pPr marL="171450" indent="-171450">
              <a:buFont typeface="Arial" panose="020B0604020202020204" pitchFamily="34" charset="0"/>
              <a:buChar char="•"/>
              <a:defRPr/>
            </a:pPr>
            <a:r>
              <a:rPr lang="en-US" i="1" dirty="0">
                <a:latin typeface="+mj-lt"/>
              </a:rPr>
              <a:t>Medication</a:t>
            </a:r>
            <a:r>
              <a:rPr lang="en-US" i="0" dirty="0">
                <a:latin typeface="+mj-lt"/>
              </a:rPr>
              <a:t>—</a:t>
            </a:r>
            <a:r>
              <a:rPr lang="en-US" dirty="0">
                <a:latin typeface="+mj-lt"/>
              </a:rPr>
              <a:t>When the diagnosis is correct, an appropriate medication applied in appropriate dosages can counter the negative effects of many mental health disorders. Medication should be monitored regularly.</a:t>
            </a:r>
            <a:r>
              <a:rPr lang="en-US" baseline="0" dirty="0">
                <a:latin typeface="+mj-lt"/>
              </a:rPr>
              <a:t> S</a:t>
            </a:r>
            <a:r>
              <a:rPr lang="en-US" dirty="0">
                <a:latin typeface="+mj-lt"/>
              </a:rPr>
              <a:t>ome medications require regular physical/blood tests to prevent or monitor potentially harmful side effects.</a:t>
            </a:r>
          </a:p>
          <a:p>
            <a:pPr marL="171450" indent="-171450">
              <a:buFont typeface="Arial" panose="020B0604020202020204" pitchFamily="34" charset="0"/>
              <a:buChar char="•"/>
              <a:defRPr/>
            </a:pPr>
            <a:endParaRPr lang="en-US" dirty="0">
              <a:latin typeface="+mj-lt"/>
            </a:endParaRPr>
          </a:p>
          <a:p>
            <a:pPr marL="171450" indent="-171450">
              <a:buFont typeface="Arial" panose="020B0604020202020204" pitchFamily="34" charset="0"/>
              <a:buChar char="•"/>
              <a:defRPr/>
            </a:pPr>
            <a:r>
              <a:rPr lang="en-US" i="1" dirty="0">
                <a:latin typeface="+mj-lt"/>
              </a:rPr>
              <a:t>Education</a:t>
            </a:r>
            <a:r>
              <a:rPr lang="en-US" i="0" dirty="0">
                <a:latin typeface="+mj-lt"/>
              </a:rPr>
              <a:t>—</a:t>
            </a:r>
            <a:r>
              <a:rPr lang="en-US" dirty="0">
                <a:latin typeface="+mj-lt"/>
              </a:rPr>
              <a:t>It is often effective to educate individuals about the nature and effects</a:t>
            </a:r>
            <a:r>
              <a:rPr lang="en-US" baseline="0" dirty="0">
                <a:latin typeface="+mj-lt"/>
              </a:rPr>
              <a:t> </a:t>
            </a:r>
            <a:r>
              <a:rPr lang="en-US" dirty="0">
                <a:latin typeface="+mj-lt"/>
              </a:rPr>
              <a:t>of mental health disorders they may have, giving them a chance to understand and take control of their own mental and physical health, using strategies that have been shown to be effective. It can help to educate their family members as well so that they can be supportive of their recovery plan.</a:t>
            </a:r>
          </a:p>
          <a:p>
            <a:pPr marL="171450" indent="-171450">
              <a:buFont typeface="Arial" panose="020B0604020202020204" pitchFamily="34" charset="0"/>
              <a:buChar char="•"/>
              <a:defRPr/>
            </a:pPr>
            <a:endParaRPr lang="en-US" dirty="0">
              <a:latin typeface="+mj-lt"/>
            </a:endParaRPr>
          </a:p>
          <a:p>
            <a:pPr marL="171450" indent="-171450">
              <a:buFont typeface="Arial" panose="020B0604020202020204" pitchFamily="34" charset="0"/>
              <a:buChar char="•"/>
              <a:defRPr/>
            </a:pPr>
            <a:r>
              <a:rPr lang="en-US" i="1" dirty="0">
                <a:latin typeface="+mj-lt"/>
              </a:rPr>
              <a:t>Counseling or Therapy</a:t>
            </a:r>
            <a:r>
              <a:rPr lang="en-US" i="0" dirty="0">
                <a:latin typeface="+mj-lt"/>
              </a:rPr>
              <a:t>—</a:t>
            </a:r>
            <a:r>
              <a:rPr lang="en-US" dirty="0">
                <a:latin typeface="+mj-lt"/>
              </a:rPr>
              <a:t>Some people are able to talk with others about their illnesses or symptoms in ways that help them gain insight and knowledge</a:t>
            </a:r>
            <a:r>
              <a:rPr lang="en-US" baseline="0" dirty="0">
                <a:latin typeface="+mj-lt"/>
              </a:rPr>
              <a:t> of how </a:t>
            </a:r>
            <a:r>
              <a:rPr lang="en-US" dirty="0">
                <a:latin typeface="+mj-lt"/>
              </a:rPr>
              <a:t>to manage their own disorders. Therapy may be provided to individuals, to entire family groups, or to treatment groups of people with similar</a:t>
            </a:r>
            <a:r>
              <a:rPr lang="en-US" baseline="0" dirty="0">
                <a:latin typeface="+mj-lt"/>
              </a:rPr>
              <a:t> mental health disorders</a:t>
            </a:r>
            <a:r>
              <a:rPr lang="en-US" dirty="0">
                <a:latin typeface="+mj-lt"/>
              </a:rPr>
              <a:t>. </a:t>
            </a:r>
          </a:p>
          <a:p>
            <a:pPr marL="171450" indent="-171450">
              <a:buFont typeface="Arial" panose="020B0604020202020204" pitchFamily="34" charset="0"/>
              <a:buChar char="•"/>
              <a:defRPr/>
            </a:pPr>
            <a:endParaRPr lang="en-US" dirty="0">
              <a:latin typeface="+mj-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1" dirty="0">
                <a:latin typeface="+mj-lt"/>
              </a:rPr>
              <a:t>Respite Care</a:t>
            </a:r>
            <a:r>
              <a:rPr lang="en-US" i="0" dirty="0">
                <a:latin typeface="+mj-lt"/>
              </a:rPr>
              <a:t>—</a:t>
            </a:r>
            <a:r>
              <a:rPr lang="en-US" dirty="0">
                <a:latin typeface="+mj-lt"/>
              </a:rPr>
              <a:t>Many people with mental health disorders have someone in their life who cares about them and looks after them, to varying degrees. Those caregivers may become exhausted or overwhelmed by the care responsibilities and may need periodic relief. Respite services provide relief like this on a scheduled and/or emergency basis.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latin typeface="+mj-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1" dirty="0">
                <a:latin typeface="+mj-lt"/>
              </a:rPr>
              <a:t>Peer Support—</a:t>
            </a:r>
            <a:r>
              <a:rPr lang="en-US" dirty="0">
                <a:latin typeface="+mj-lt"/>
              </a:rPr>
              <a:t>In some states, it is possible to become certified as a Peer Support Specialist (PSS) in mental health, substance use disorders, or a combination. PSS, also called Recovery Coaches, use their personal experience of recovery from a mental health and/or substance use disorder to provide emotional support and recovery coaching to individuals seeking recovery. PSS might be employed or volunteer, and this service might be available in any number of settings, including hospitals, residential treatment, outpatient clinics, ACT teams, day treatment, or drop-in centers.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i="1" dirty="0">
              <a:latin typeface="+mj-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1" dirty="0">
                <a:latin typeface="+mj-lt"/>
              </a:rPr>
              <a:t>Self-Help</a:t>
            </a:r>
            <a:r>
              <a:rPr lang="en-US" i="0" dirty="0">
                <a:latin typeface="+mj-lt"/>
              </a:rPr>
              <a:t>—</a:t>
            </a:r>
            <a:r>
              <a:rPr lang="en-US" dirty="0">
                <a:latin typeface="+mj-lt"/>
              </a:rPr>
              <a:t>Many consumer-led services and supports have emerged in the past decade and are effective for many people with mental health and substance use disorders, helping them manage their own disorder and remain functional in their community. A number of self-help options exist in communities, with peer-to-peer relationships at the heart of successful support. One example is Double Trouble in Recovery, a 12-step based group for people with co-occurring substance use and serious mental health disorders. Peer-led drop-in centers are also available in some communities.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latin typeface="+mj-lt"/>
            </a:endParaRPr>
          </a:p>
          <a:p>
            <a:pPr marL="171450" indent="-171450">
              <a:buFont typeface="Arial" panose="020B0604020202020204" pitchFamily="34" charset="0"/>
              <a:buChar char="•"/>
              <a:defRPr/>
            </a:pPr>
            <a:r>
              <a:rPr lang="en-US" i="1" dirty="0">
                <a:latin typeface="+mj-lt"/>
              </a:rPr>
              <a:t>Care Management (also known as case management)</a:t>
            </a:r>
            <a:r>
              <a:rPr lang="en-US" i="0" dirty="0">
                <a:latin typeface="+mj-lt"/>
              </a:rPr>
              <a:t>—</a:t>
            </a:r>
            <a:r>
              <a:rPr lang="en-US" dirty="0">
                <a:latin typeface="+mj-lt"/>
              </a:rPr>
              <a:t>Some people with complex or very serious mental health disorders respond well when a paraprofessional or professional staff person agrees to work with them to help manage the delivery of care through the community system. This role may be very simple or very involved. The field has used the term "case management" for many years, but consumers of this type of care are working to change the term to "care management" so that they are no longer thought of simply as "cases."</a:t>
            </a:r>
          </a:p>
          <a:p>
            <a:pPr marL="171450" indent="-171450">
              <a:buFont typeface="Arial" panose="020B0604020202020204" pitchFamily="34" charset="0"/>
              <a:buChar char="•"/>
              <a:defRPr/>
            </a:pPr>
            <a:endParaRPr lang="en-US" dirty="0">
              <a:latin typeface="+mj-lt"/>
            </a:endParaRPr>
          </a:p>
          <a:p>
            <a:pPr marL="171450" indent="-171450">
              <a:buFont typeface="Arial" panose="020B0604020202020204" pitchFamily="34" charset="0"/>
              <a:buChar char="•"/>
              <a:defRPr/>
            </a:pPr>
            <a:r>
              <a:rPr lang="en-US" i="1" dirty="0">
                <a:latin typeface="+mj-lt"/>
              </a:rPr>
              <a:t>Day Treatment</a:t>
            </a:r>
            <a:r>
              <a:rPr lang="en-US" i="0" dirty="0">
                <a:latin typeface="+mj-lt"/>
              </a:rPr>
              <a:t>—</a:t>
            </a:r>
            <a:r>
              <a:rPr lang="en-US" dirty="0">
                <a:latin typeface="+mj-lt"/>
              </a:rPr>
              <a:t>Many people with severe mental health and co-occurring substance use disorders manage their difficulties well when they have short-term or longer-term access to a structured program with therapy and/or opportunities to develop socialization and other life skills and access to necessary supports. These services may also be called intensive day treatment, intensive outpatient, partial hospitalization, or therapeutic rehabilitation. Some programs specialize in the treatment of co-occurring mental health and substance use disorders, and some focus on just one or the other. Many adults with mental health disorders have someone caring for them, and day treatment programming may allow the caregiver to fulfill job responsibilities or get respite from the challenges presented by day-to-day care.</a:t>
            </a:r>
          </a:p>
          <a:p>
            <a:pPr marL="171450" indent="-171450">
              <a:buFont typeface="Arial" panose="020B0604020202020204" pitchFamily="34" charset="0"/>
              <a:buChar char="•"/>
              <a:defRPr/>
            </a:pPr>
            <a:endParaRPr lang="en-US" dirty="0">
              <a:latin typeface="+mj-lt"/>
            </a:endParaRPr>
          </a:p>
          <a:p>
            <a:pPr marL="171450" indent="-171450">
              <a:buFont typeface="Arial" panose="020B0604020202020204" pitchFamily="34" charset="0"/>
              <a:buChar char="•"/>
              <a:defRPr/>
            </a:pPr>
            <a:r>
              <a:rPr lang="en-US" i="1" dirty="0">
                <a:latin typeface="+mj-lt"/>
              </a:rPr>
              <a:t>Residential Treatment for Co-Occurring Mental Health and Substance Use Disorders</a:t>
            </a:r>
            <a:r>
              <a:rPr lang="en-US" i="0" dirty="0">
                <a:latin typeface="+mj-lt"/>
              </a:rPr>
              <a:t>—</a:t>
            </a:r>
            <a:r>
              <a:rPr lang="en-US" dirty="0">
                <a:latin typeface="+mj-lt"/>
              </a:rPr>
              <a:t>This service, usually short-term, provides a combination of interventions in order to help the patient with both disorders. Sometimes these facilities can attend to withdrawal symptoms. The availability of residential treatment beds varies widely across states and communities.</a:t>
            </a:r>
          </a:p>
          <a:p>
            <a:pPr marL="171450" indent="-171450">
              <a:buFont typeface="Arial" panose="020B0604020202020204" pitchFamily="34" charset="0"/>
              <a:buChar char="•"/>
              <a:defRPr/>
            </a:pPr>
            <a:endParaRPr lang="en-US" i="1" dirty="0">
              <a:latin typeface="+mj-lt"/>
            </a:endParaRPr>
          </a:p>
          <a:p>
            <a:pPr marL="171450" indent="-171450">
              <a:buFont typeface="Arial" panose="020B0604020202020204" pitchFamily="34" charset="0"/>
              <a:buChar char="•"/>
              <a:defRPr/>
            </a:pPr>
            <a:r>
              <a:rPr lang="en-US" i="1" dirty="0">
                <a:latin typeface="+mj-lt"/>
              </a:rPr>
              <a:t>Hospitalization or Crisis Stabilization</a:t>
            </a:r>
            <a:r>
              <a:rPr lang="en-US" i="0" dirty="0">
                <a:latin typeface="+mj-lt"/>
              </a:rPr>
              <a:t>—</a:t>
            </a:r>
            <a:r>
              <a:rPr lang="en-US" dirty="0">
                <a:latin typeface="+mj-lt"/>
              </a:rPr>
              <a:t>This service is extremely important when it is needed briefly for stabilization, accurate diagnosis, detoxification from drugs and alcohol, or medication adjustment, but hospitalization is needed rarely and should be used as infrequently and as briefly as possible, unless it is the only environment in which the person is not a threat to themselves or others. Crisis Stabilization units are available in some communities to provide short-term stabilization services as an alternative to hospitalization.  The availability of hospital and crisis stabilization beds varies widely across states and communities.</a:t>
            </a:r>
          </a:p>
          <a:p>
            <a:pPr>
              <a:defRPr/>
            </a:pPr>
            <a:endParaRPr lang="en-US" dirty="0">
              <a:latin typeface="+mj-lt"/>
            </a:endParaRPr>
          </a:p>
          <a:p>
            <a:pPr>
              <a:defRPr/>
            </a:pPr>
            <a:r>
              <a:rPr lang="en-US" altLang="en-US" dirty="0">
                <a:solidFill>
                  <a:srgbClr val="000000"/>
                </a:solidFill>
                <a:latin typeface="+mj-lt"/>
              </a:rPr>
              <a:t>It is important to recognize that no practice or approach works for everyone—treatment or service approaches have to be uniquely planned and implemented for each individual and be responsive to their unique needs—and their strengths. Even evidence-based approaches and protocols work differently with people with different diagnoses, different circumstances, and in different groups. </a:t>
            </a:r>
          </a:p>
          <a:p>
            <a:pPr>
              <a:defRPr/>
            </a:pPr>
            <a:endParaRPr lang="en-US" dirty="0">
              <a:latin typeface="+mj-lt"/>
            </a:endParaRPr>
          </a:p>
          <a:p>
            <a:pPr>
              <a:defRPr/>
            </a:pPr>
            <a:r>
              <a:rPr lang="en-US" b="1" dirty="0">
                <a:latin typeface="+mj-lt"/>
              </a:rPr>
              <a:t>***Highlight other community treatment resources in your area.</a:t>
            </a:r>
          </a:p>
        </p:txBody>
      </p:sp>
      <p:sp>
        <p:nvSpPr>
          <p:cNvPr id="370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42267F-0784-446D-AFBF-41353CBC003C}" type="slidenum">
              <a:rPr lang="en-US" altLang="en-US" sz="1200" smtClean="0"/>
              <a:pPr/>
              <a:t>49</a:t>
            </a:fld>
            <a:endParaRPr lang="en-US" altLang="en-US" sz="1200" dirty="0"/>
          </a:p>
        </p:txBody>
      </p:sp>
    </p:spTree>
    <p:extLst>
      <p:ext uri="{BB962C8B-B14F-4D97-AF65-F5344CB8AC3E}">
        <p14:creationId xmlns:p14="http://schemas.microsoft.com/office/powerpoint/2010/main" val="178140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65014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b="1" dirty="0">
                <a:latin typeface="+mj-lt"/>
              </a:rPr>
              <a:t>Domestic Violence Hotlines</a:t>
            </a:r>
          </a:p>
          <a:p>
            <a:pPr marL="171450" indent="-171450">
              <a:buFont typeface="Arial" panose="020B0604020202020204" pitchFamily="34" charset="0"/>
              <a:buChar char="•"/>
              <a:defRPr/>
            </a:pPr>
            <a:r>
              <a:rPr lang="en-US" dirty="0">
                <a:latin typeface="+mj-lt"/>
              </a:rPr>
              <a:t>Hotlines are 24-hour numbers that are staffed by trained advocates. The counselors can provide emotional support, assistance with finding emergency shelter, safety planning, and information about legal options. Survivors can call anonymously or confidentially.</a:t>
            </a:r>
          </a:p>
          <a:p>
            <a:pPr marL="171450" indent="-171450">
              <a:buFont typeface="Arial" panose="020B0604020202020204" pitchFamily="34" charset="0"/>
              <a:buChar char="•"/>
              <a:defRPr/>
            </a:pPr>
            <a:r>
              <a:rPr lang="en-US" dirty="0">
                <a:latin typeface="+mj-lt"/>
              </a:rPr>
              <a:t>Family and friends can also call hotlines for resources and information. They might also call because they need emotional support</a:t>
            </a:r>
            <a:r>
              <a:rPr lang="en-US" baseline="0" dirty="0">
                <a:latin typeface="+mj-lt"/>
              </a:rPr>
              <a:t> </a:t>
            </a:r>
            <a:r>
              <a:rPr lang="en-US" dirty="0">
                <a:latin typeface="+mj-lt"/>
              </a:rPr>
              <a:t>when someone they know is in an abusive relationship.</a:t>
            </a:r>
          </a:p>
          <a:p>
            <a:pPr marL="171450" indent="-171450">
              <a:buFont typeface="Arial" panose="020B0604020202020204" pitchFamily="34" charset="0"/>
              <a:buChar char="•"/>
              <a:defRPr/>
            </a:pPr>
            <a:endParaRPr lang="en-US" dirty="0">
              <a:latin typeface="+mj-lt"/>
            </a:endParaRPr>
          </a:p>
          <a:p>
            <a:pPr eaLnBrk="1" fontAlgn="auto" hangingPunct="1">
              <a:spcBef>
                <a:spcPts val="0"/>
              </a:spcBef>
              <a:spcAft>
                <a:spcPts val="0"/>
              </a:spcAft>
              <a:defRPr/>
            </a:pPr>
            <a:r>
              <a:rPr lang="en-US" b="1" dirty="0">
                <a:latin typeface="+mj-lt"/>
              </a:rPr>
              <a:t>Domestic Violence Community-Based and Residential Programs</a:t>
            </a:r>
          </a:p>
          <a:p>
            <a:pPr>
              <a:defRPr/>
            </a:pPr>
            <a:r>
              <a:rPr lang="en-US" dirty="0">
                <a:latin typeface="+mj-lt"/>
              </a:rPr>
              <a:t>There are approximately 2,000 programs across the United States. The goal of a domestic</a:t>
            </a:r>
            <a:r>
              <a:rPr lang="en-US" baseline="0" dirty="0">
                <a:latin typeface="+mj-lt"/>
              </a:rPr>
              <a:t> violence</a:t>
            </a:r>
            <a:r>
              <a:rPr lang="en-US" dirty="0">
                <a:latin typeface="+mj-lt"/>
              </a:rPr>
              <a:t> program is to provide a free and safe place for survivors and their children to find emotional support and assistance with a range of needs. Some domestic</a:t>
            </a:r>
            <a:r>
              <a:rPr lang="en-US" baseline="0" dirty="0">
                <a:latin typeface="+mj-lt"/>
              </a:rPr>
              <a:t> violence</a:t>
            </a:r>
            <a:r>
              <a:rPr lang="en-US" dirty="0">
                <a:latin typeface="+mj-lt"/>
              </a:rPr>
              <a:t> programs provide housing in the form of emergency shelter (typically anywhere from 1</a:t>
            </a:r>
            <a:r>
              <a:rPr lang="en-US" baseline="0" dirty="0">
                <a:latin typeface="+mj-lt"/>
              </a:rPr>
              <a:t> to </a:t>
            </a:r>
            <a:r>
              <a:rPr lang="en-US" dirty="0">
                <a:latin typeface="+mj-lt"/>
              </a:rPr>
              <a:t>6 months) and/or transitional living (</a:t>
            </a:r>
            <a:r>
              <a:rPr lang="en-US" baseline="0" dirty="0">
                <a:latin typeface="+mj-lt"/>
              </a:rPr>
              <a:t>approximately </a:t>
            </a:r>
            <a:r>
              <a:rPr lang="en-US" dirty="0">
                <a:latin typeface="+mj-lt"/>
              </a:rPr>
              <a:t>2 years). Not all programs provide housing; they are referred to here as community-based programs.</a:t>
            </a:r>
          </a:p>
          <a:p>
            <a:pPr>
              <a:defRPr/>
            </a:pPr>
            <a:endParaRPr lang="en-US" dirty="0">
              <a:latin typeface="+mj-lt"/>
            </a:endParaRPr>
          </a:p>
          <a:p>
            <a:pPr>
              <a:defRPr/>
            </a:pPr>
            <a:r>
              <a:rPr lang="en-US" sz="1200" b="1" kern="1200" dirty="0">
                <a:solidFill>
                  <a:schemeClr val="tx1"/>
                </a:solidFill>
                <a:latin typeface="+mj-lt"/>
                <a:ea typeface="+mn-ea"/>
                <a:cs typeface="+mn-cs"/>
              </a:rPr>
              <a:t>Emergency Homeless Shelter System</a:t>
            </a:r>
          </a:p>
          <a:p>
            <a:pPr>
              <a:defRPr/>
            </a:pPr>
            <a:endParaRPr lang="en-US" sz="1200" b="1" kern="1200" dirty="0">
              <a:solidFill>
                <a:schemeClr val="tx1"/>
              </a:solidFill>
              <a:latin typeface="+mj-lt"/>
              <a:ea typeface="+mn-ea"/>
              <a:cs typeface="+mn-cs"/>
            </a:endParaRPr>
          </a:p>
          <a:p>
            <a:pPr>
              <a:defRPr/>
            </a:pPr>
            <a:r>
              <a:rPr lang="en-US" sz="1200" b="1" kern="1200" dirty="0">
                <a:solidFill>
                  <a:schemeClr val="tx1"/>
                </a:solidFill>
                <a:latin typeface="+mj-lt"/>
                <a:ea typeface="+mn-ea"/>
                <a:cs typeface="+mn-cs"/>
              </a:rPr>
              <a:t>Hospitals and Health Centers</a:t>
            </a:r>
            <a:endParaRPr lang="en-US" sz="1200" kern="1200" dirty="0">
              <a:solidFill>
                <a:schemeClr val="tx1"/>
              </a:solidFill>
              <a:latin typeface="+mj-lt"/>
              <a:ea typeface="+mn-ea"/>
              <a:cs typeface="+mn-cs"/>
            </a:endParaRPr>
          </a:p>
          <a:p>
            <a:pPr>
              <a:defRPr/>
            </a:pPr>
            <a:r>
              <a:rPr lang="en-US" sz="1200" kern="1200" dirty="0">
                <a:solidFill>
                  <a:schemeClr val="tx1"/>
                </a:solidFill>
                <a:latin typeface="+mj-lt"/>
                <a:ea typeface="+mn-ea"/>
                <a:cs typeface="+mn-cs"/>
              </a:rPr>
              <a:t>Many hospitals and health centers have domestic violence programs or dedicated domestic violence advocates. </a:t>
            </a:r>
            <a:endParaRPr lang="en-US" b="1" dirty="0">
              <a:latin typeface="+mj-lt"/>
            </a:endParaRPr>
          </a:p>
          <a:p>
            <a:pPr>
              <a:defRPr/>
            </a:pPr>
            <a:endParaRPr lang="en-US" dirty="0">
              <a:latin typeface="+mj-lt"/>
            </a:endParaRPr>
          </a:p>
          <a:p>
            <a:r>
              <a:rPr lang="en-US" altLang="en-US" sz="1200" b="1" kern="1200" dirty="0">
                <a:solidFill>
                  <a:schemeClr val="tx1"/>
                </a:solidFill>
                <a:latin typeface="+mj-lt"/>
                <a:ea typeface="+mn-ea"/>
                <a:cs typeface="+mn-cs"/>
              </a:rPr>
              <a:t>For further</a:t>
            </a:r>
            <a:r>
              <a:rPr lang="en-US" altLang="en-US" sz="1200" b="1" kern="1200" baseline="0" dirty="0">
                <a:solidFill>
                  <a:schemeClr val="tx1"/>
                </a:solidFill>
                <a:latin typeface="+mj-lt"/>
                <a:ea typeface="+mn-ea"/>
                <a:cs typeface="+mn-cs"/>
              </a:rPr>
              <a:t> information, visit the following resources:</a:t>
            </a:r>
            <a:endParaRPr lang="en-US" altLang="en-US" sz="1200" b="1" kern="1200" dirty="0">
              <a:solidFill>
                <a:schemeClr val="tx1"/>
              </a:solidFill>
              <a:latin typeface="+mj-lt"/>
              <a:ea typeface="+mn-ea"/>
              <a:cs typeface="+mn-cs"/>
            </a:endParaRPr>
          </a:p>
          <a:p>
            <a:r>
              <a:rPr lang="en-US" dirty="0">
                <a:latin typeface="+mj-lt"/>
              </a:rPr>
              <a:t>http://www.nationalcenterdvtraumamh.org</a:t>
            </a:r>
          </a:p>
          <a:p>
            <a:r>
              <a:rPr lang="en-US" dirty="0">
                <a:latin typeface="+mj-lt"/>
              </a:rPr>
              <a:t>https://nrcdv.org/dvrn</a:t>
            </a:r>
          </a:p>
          <a:p>
            <a:r>
              <a:rPr lang="en-US" dirty="0">
                <a:latin typeface="+mj-lt"/>
              </a:rPr>
              <a:t>https://nrcdv.org</a:t>
            </a:r>
          </a:p>
          <a:p>
            <a:r>
              <a:rPr lang="en-US" dirty="0">
                <a:latin typeface="+mj-lt"/>
              </a:rPr>
              <a:t>http://promising.futureswithoutviolence.org</a:t>
            </a:r>
          </a:p>
          <a:p>
            <a:r>
              <a:rPr lang="en-US" dirty="0">
                <a:latin typeface="+mj-lt"/>
              </a:rPr>
              <a:t>https://www.childwelfare.gov/pubPDFs/domesticviolence2018.pdf </a:t>
            </a:r>
          </a:p>
          <a:p>
            <a:pPr>
              <a:defRPr/>
            </a:pPr>
            <a:endParaRPr lang="en-US" dirty="0">
              <a:latin typeface="+mj-lt"/>
            </a:endParaRPr>
          </a:p>
          <a:p>
            <a:pPr eaLnBrk="1" fontAlgn="auto" hangingPunct="1">
              <a:spcBef>
                <a:spcPts val="0"/>
              </a:spcBef>
              <a:spcAft>
                <a:spcPts val="0"/>
              </a:spcAft>
              <a:defRPr/>
            </a:pPr>
            <a:r>
              <a:rPr lang="en-US" b="1" dirty="0">
                <a:latin typeface="+mj-lt"/>
              </a:rPr>
              <a:t>***Highlight</a:t>
            </a:r>
            <a:r>
              <a:rPr lang="en-US" b="1" baseline="0" dirty="0">
                <a:latin typeface="+mj-lt"/>
              </a:rPr>
              <a:t> any residential, shelter, or community-based domestic violence programs in your community.</a:t>
            </a:r>
            <a:endParaRPr lang="en-US" b="1" dirty="0">
              <a:latin typeface="+mj-lt"/>
            </a:endParaRPr>
          </a:p>
        </p:txBody>
      </p:sp>
      <p:sp>
        <p:nvSpPr>
          <p:cNvPr id="372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0F763F-DE97-43C3-A748-D7036AF0B680}" type="slidenum">
              <a:rPr lang="en-US" altLang="en-US" sz="1200" smtClean="0">
                <a:solidFill>
                  <a:srgbClr val="000000"/>
                </a:solidFill>
              </a:rPr>
              <a:pPr/>
              <a:t>50</a:t>
            </a:fld>
            <a:endParaRPr lang="en-US" altLang="en-US" sz="1200" dirty="0">
              <a:solidFill>
                <a:srgbClr val="000000"/>
              </a:solidFill>
            </a:endParaRPr>
          </a:p>
        </p:txBody>
      </p:sp>
    </p:spTree>
    <p:extLst>
      <p:ext uri="{BB962C8B-B14F-4D97-AF65-F5344CB8AC3E}">
        <p14:creationId xmlns:p14="http://schemas.microsoft.com/office/powerpoint/2010/main" val="23523343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9025" y="1462088"/>
            <a:ext cx="4679950" cy="263366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mj-lt"/>
              </a:rPr>
              <a:t>When serving</a:t>
            </a:r>
            <a:r>
              <a:rPr lang="en-US" baseline="0" dirty="0">
                <a:latin typeface="+mj-lt"/>
              </a:rPr>
              <a:t> a family holistically, the focus is on the parent’s recovery, the child’s well-being, and the family recovery and well-being as a whole. </a:t>
            </a:r>
          </a:p>
          <a:p>
            <a:pPr marL="0" indent="0">
              <a:buFont typeface="Arial" panose="020B0604020202020204" pitchFamily="34" charset="0"/>
              <a:buNone/>
            </a:pPr>
            <a:endParaRPr lang="en-US" baseline="0" dirty="0">
              <a:latin typeface="+mj-lt"/>
            </a:endParaRPr>
          </a:p>
          <a:p>
            <a:pPr marL="171450" indent="-171450">
              <a:buFont typeface="Arial" panose="020B0604020202020204" pitchFamily="34" charset="0"/>
              <a:buChar char="•"/>
            </a:pPr>
            <a:r>
              <a:rPr lang="en-US" baseline="0" dirty="0">
                <a:latin typeface="+mj-lt"/>
              </a:rPr>
              <a:t>Services to support parents’ recovery should address:</a:t>
            </a:r>
          </a:p>
          <a:p>
            <a:pPr marL="628650" lvl="1" indent="-171450">
              <a:buFont typeface="Arial" panose="020B0604020202020204" pitchFamily="34" charset="0"/>
              <a:buChar char="•"/>
            </a:pPr>
            <a:r>
              <a:rPr lang="en-US" dirty="0">
                <a:latin typeface="+mj-lt"/>
              </a:rPr>
              <a:t>Parenting skills and competencies</a:t>
            </a:r>
          </a:p>
          <a:p>
            <a:pPr marL="628650" lvl="1" indent="-171450">
              <a:buFont typeface="Arial" panose="020B0604020202020204" pitchFamily="34" charset="0"/>
              <a:buChar char="•"/>
            </a:pPr>
            <a:r>
              <a:rPr lang="en-US" dirty="0">
                <a:latin typeface="+mj-lt"/>
              </a:rPr>
              <a:t>Family connections and resources</a:t>
            </a:r>
          </a:p>
          <a:p>
            <a:pPr marL="628650" lvl="1" indent="-171450">
              <a:buFont typeface="Arial" panose="020B0604020202020204" pitchFamily="34" charset="0"/>
              <a:buChar char="•"/>
            </a:pPr>
            <a:r>
              <a:rPr lang="en-US" dirty="0">
                <a:latin typeface="+mj-lt"/>
              </a:rPr>
              <a:t>Parental mental health</a:t>
            </a:r>
          </a:p>
          <a:p>
            <a:pPr marL="628650" lvl="1" indent="-171450">
              <a:buFont typeface="Arial" panose="020B0604020202020204" pitchFamily="34" charset="0"/>
              <a:buChar char="•"/>
            </a:pPr>
            <a:r>
              <a:rPr lang="en-US" dirty="0">
                <a:latin typeface="+mj-lt"/>
              </a:rPr>
              <a:t>Medication management</a:t>
            </a:r>
          </a:p>
          <a:p>
            <a:pPr marL="628650" lvl="1" indent="-171450">
              <a:buFont typeface="Arial" panose="020B0604020202020204" pitchFamily="34" charset="0"/>
              <a:buChar char="•"/>
            </a:pPr>
            <a:r>
              <a:rPr lang="en-US" dirty="0">
                <a:latin typeface="+mj-lt"/>
              </a:rPr>
              <a:t>Parental substance use</a:t>
            </a:r>
          </a:p>
          <a:p>
            <a:pPr marL="628650" lvl="1" indent="-171450">
              <a:buFont typeface="Arial" panose="020B0604020202020204" pitchFamily="34" charset="0"/>
              <a:buChar char="•"/>
            </a:pPr>
            <a:r>
              <a:rPr lang="en-US" dirty="0">
                <a:latin typeface="+mj-lt"/>
              </a:rPr>
              <a:t>Domestic violence</a:t>
            </a:r>
          </a:p>
          <a:p>
            <a:pPr marL="171450" lvl="0" indent="-171450">
              <a:buFont typeface="Arial" panose="020B0604020202020204" pitchFamily="34" charset="0"/>
              <a:buChar char="•"/>
            </a:pPr>
            <a:r>
              <a:rPr lang="en-US" dirty="0">
                <a:latin typeface="+mj-lt"/>
              </a:rPr>
              <a:t>Services</a:t>
            </a:r>
            <a:r>
              <a:rPr lang="en-US" baseline="0" dirty="0">
                <a:latin typeface="+mj-lt"/>
              </a:rPr>
              <a:t> that support child well-being must address:</a:t>
            </a:r>
          </a:p>
          <a:p>
            <a:pPr marL="628650" lvl="1" indent="-171450">
              <a:buFont typeface="Arial" panose="020B0604020202020204" pitchFamily="34" charset="0"/>
              <a:buChar char="•"/>
            </a:pPr>
            <a:r>
              <a:rPr lang="en-US" dirty="0">
                <a:latin typeface="+mj-lt"/>
              </a:rPr>
              <a:t>Well-being/behavior</a:t>
            </a:r>
          </a:p>
          <a:p>
            <a:pPr marL="628650" lvl="1" indent="-171450">
              <a:buFont typeface="Arial" panose="020B0604020202020204" pitchFamily="34" charset="0"/>
              <a:buChar char="•"/>
            </a:pPr>
            <a:r>
              <a:rPr lang="en-US" dirty="0">
                <a:latin typeface="+mj-lt"/>
              </a:rPr>
              <a:t>Development/health</a:t>
            </a:r>
          </a:p>
          <a:p>
            <a:pPr marL="628650" lvl="1" indent="-171450">
              <a:buFont typeface="Arial" panose="020B0604020202020204" pitchFamily="34" charset="0"/>
              <a:buChar char="•"/>
            </a:pPr>
            <a:r>
              <a:rPr lang="en-US" dirty="0">
                <a:latin typeface="+mj-lt"/>
              </a:rPr>
              <a:t>School readiness</a:t>
            </a:r>
          </a:p>
          <a:p>
            <a:pPr marL="628650" lvl="1" indent="-171450">
              <a:buFont typeface="Arial" panose="020B0604020202020204" pitchFamily="34" charset="0"/>
              <a:buChar char="•"/>
            </a:pPr>
            <a:r>
              <a:rPr lang="en-US" dirty="0">
                <a:latin typeface="+mj-lt"/>
              </a:rPr>
              <a:t>Trauma</a:t>
            </a:r>
          </a:p>
          <a:p>
            <a:pPr marL="628650" lvl="1" indent="-171450">
              <a:buFont typeface="Arial" panose="020B0604020202020204" pitchFamily="34" charset="0"/>
              <a:buChar char="•"/>
            </a:pPr>
            <a:r>
              <a:rPr lang="en-US" dirty="0">
                <a:latin typeface="+mj-lt"/>
              </a:rPr>
              <a:t>Mental health</a:t>
            </a:r>
          </a:p>
          <a:p>
            <a:pPr marL="628650" lvl="1" indent="-171450">
              <a:buFont typeface="Arial" panose="020B0604020202020204" pitchFamily="34" charset="0"/>
              <a:buChar char="•"/>
            </a:pPr>
            <a:r>
              <a:rPr lang="en-US" dirty="0">
                <a:latin typeface="+mj-lt"/>
              </a:rPr>
              <a:t>Adolescent substance use</a:t>
            </a:r>
          </a:p>
          <a:p>
            <a:pPr marL="628650" lvl="1" indent="-171450">
              <a:buFont typeface="Arial" panose="020B0604020202020204" pitchFamily="34" charset="0"/>
              <a:buChar char="•"/>
            </a:pPr>
            <a:r>
              <a:rPr lang="en-US" dirty="0">
                <a:latin typeface="+mj-lt"/>
              </a:rPr>
              <a:t>At-risk youth prevention</a:t>
            </a:r>
          </a:p>
          <a:p>
            <a:pPr marL="171450" lvl="0" indent="-171450">
              <a:buFont typeface="Arial" panose="020B0604020202020204" pitchFamily="34" charset="0"/>
              <a:buChar char="•"/>
            </a:pPr>
            <a:r>
              <a:rPr lang="en-US" dirty="0">
                <a:latin typeface="+mj-lt"/>
              </a:rPr>
              <a:t>Supporting</a:t>
            </a:r>
            <a:r>
              <a:rPr lang="en-US" baseline="0" dirty="0">
                <a:latin typeface="+mj-lt"/>
              </a:rPr>
              <a:t> the entire family’s recovery and well-being means providing:</a:t>
            </a:r>
          </a:p>
          <a:p>
            <a:pPr marL="628650" lvl="1" indent="-171450">
              <a:buFont typeface="Arial" panose="020B0604020202020204" pitchFamily="34" charset="0"/>
              <a:buChar char="•"/>
            </a:pPr>
            <a:r>
              <a:rPr lang="en-US" dirty="0">
                <a:latin typeface="+mj-lt"/>
              </a:rPr>
              <a:t>Basic necessities</a:t>
            </a:r>
          </a:p>
          <a:p>
            <a:pPr marL="628650" lvl="1" indent="-171450">
              <a:buFont typeface="Arial" panose="020B0604020202020204" pitchFamily="34" charset="0"/>
              <a:buChar char="•"/>
            </a:pPr>
            <a:r>
              <a:rPr lang="en-US" dirty="0">
                <a:latin typeface="+mj-lt"/>
              </a:rPr>
              <a:t>Employment</a:t>
            </a:r>
          </a:p>
          <a:p>
            <a:pPr marL="628650" lvl="1" indent="-171450">
              <a:buFont typeface="Arial" panose="020B0604020202020204" pitchFamily="34" charset="0"/>
              <a:buChar char="•"/>
            </a:pPr>
            <a:r>
              <a:rPr lang="en-US" dirty="0">
                <a:latin typeface="+mj-lt"/>
              </a:rPr>
              <a:t>Housing </a:t>
            </a:r>
          </a:p>
          <a:p>
            <a:pPr marL="628650" lvl="1" indent="-171450">
              <a:buFont typeface="Arial" panose="020B0604020202020204" pitchFamily="34" charset="0"/>
              <a:buChar char="•"/>
            </a:pPr>
            <a:r>
              <a:rPr lang="en-US" dirty="0">
                <a:latin typeface="+mj-lt"/>
              </a:rPr>
              <a:t>Child care</a:t>
            </a:r>
          </a:p>
          <a:p>
            <a:pPr marL="628650" lvl="1" indent="-171450">
              <a:buFont typeface="Arial" panose="020B0604020202020204" pitchFamily="34" charset="0"/>
              <a:buChar char="•"/>
            </a:pPr>
            <a:r>
              <a:rPr lang="en-US" dirty="0">
                <a:latin typeface="+mj-lt"/>
              </a:rPr>
              <a:t>Transportation</a:t>
            </a:r>
          </a:p>
          <a:p>
            <a:pPr marL="628650" lvl="1" indent="-171450">
              <a:buFont typeface="Arial" panose="020B0604020202020204" pitchFamily="34" charset="0"/>
              <a:buChar char="•"/>
            </a:pPr>
            <a:r>
              <a:rPr lang="en-US" dirty="0">
                <a:latin typeface="+mj-lt"/>
              </a:rPr>
              <a:t>Family counseling</a:t>
            </a:r>
          </a:p>
          <a:p>
            <a:pPr marL="628650" lvl="1" indent="-171450">
              <a:buFont typeface="Arial" panose="020B0604020202020204" pitchFamily="34" charset="0"/>
              <a:buChar char="•"/>
            </a:pPr>
            <a:r>
              <a:rPr lang="en-US" dirty="0">
                <a:latin typeface="+mj-lt"/>
              </a:rPr>
              <a:t>Specialized parenting</a:t>
            </a:r>
          </a:p>
        </p:txBody>
      </p:sp>
      <p:sp>
        <p:nvSpPr>
          <p:cNvPr id="4" name="Slide Number Placeholder 3"/>
          <p:cNvSpPr>
            <a:spLocks noGrp="1"/>
          </p:cNvSpPr>
          <p:nvPr>
            <p:ph type="sldNum" sz="quarter" idx="10"/>
          </p:nvPr>
        </p:nvSpPr>
        <p:spPr/>
        <p:txBody>
          <a:bodyPr/>
          <a:lstStyle/>
          <a:p>
            <a:fld id="{CF34A6E2-1780-4924-9497-DF7877FC2D45}"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6047447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about family</a:t>
            </a:r>
            <a:r>
              <a:rPr lang="en-US" baseline="0" dirty="0"/>
              <a:t> recovery through a holistic approach helps promote overall wellness for the family. Each dimension of wellness can affect the overall quality of someone’s life. Supporting families in recovery means looking beyond the individual symptoms and disorders and supporting families in all aspects of their life to achieve overall wellness. </a:t>
            </a:r>
            <a:endParaRPr lang="en-US" dirty="0"/>
          </a:p>
        </p:txBody>
      </p:sp>
      <p:sp>
        <p:nvSpPr>
          <p:cNvPr id="4" name="Slide Number Placeholder 3"/>
          <p:cNvSpPr>
            <a:spLocks noGrp="1"/>
          </p:cNvSpPr>
          <p:nvPr>
            <p:ph type="sldNum" sz="quarter" idx="10"/>
          </p:nvPr>
        </p:nvSpPr>
        <p:spPr/>
        <p:txBody>
          <a:bodyPr/>
          <a:lstStyle/>
          <a:p>
            <a:pPr>
              <a:defRPr/>
            </a:pPr>
            <a:fld id="{E9AA6ACD-CDDF-45BC-960F-EFD5DE7BA707}" type="slidenum">
              <a:rPr lang="en-US" altLang="en-US" smtClean="0"/>
              <a:pPr>
                <a:defRPr/>
              </a:pPr>
              <a:t>52</a:t>
            </a:fld>
            <a:endParaRPr lang="en-US" altLang="en-US" dirty="0"/>
          </a:p>
        </p:txBody>
      </p:sp>
    </p:spTree>
    <p:extLst>
      <p:ext uri="{BB962C8B-B14F-4D97-AF65-F5344CB8AC3E}">
        <p14:creationId xmlns:p14="http://schemas.microsoft.com/office/powerpoint/2010/main" val="27163823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t>53</a:t>
            </a:fld>
            <a:endParaRPr lang="en-US" dirty="0"/>
          </a:p>
        </p:txBody>
      </p:sp>
    </p:spTree>
    <p:extLst>
      <p:ext uri="{BB962C8B-B14F-4D97-AF65-F5344CB8AC3E}">
        <p14:creationId xmlns:p14="http://schemas.microsoft.com/office/powerpoint/2010/main" val="1209655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914538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55</a:t>
            </a:fld>
            <a:endParaRPr lang="en-US" dirty="0"/>
          </a:p>
        </p:txBody>
      </p:sp>
    </p:spTree>
    <p:extLst>
      <p:ext uri="{BB962C8B-B14F-4D97-AF65-F5344CB8AC3E}">
        <p14:creationId xmlns:p14="http://schemas.microsoft.com/office/powerpoint/2010/main" val="12689198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56</a:t>
            </a:fld>
            <a:endParaRPr lang="en-US" dirty="0"/>
          </a:p>
        </p:txBody>
      </p:sp>
    </p:spTree>
    <p:extLst>
      <p:ext uri="{BB962C8B-B14F-4D97-AF65-F5344CB8AC3E}">
        <p14:creationId xmlns:p14="http://schemas.microsoft.com/office/powerpoint/2010/main" val="42873959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t>57</a:t>
            </a:fld>
            <a:endParaRPr lang="en-US" dirty="0"/>
          </a:p>
        </p:txBody>
      </p:sp>
    </p:spTree>
    <p:extLst>
      <p:ext uri="{BB962C8B-B14F-4D97-AF65-F5344CB8AC3E}">
        <p14:creationId xmlns:p14="http://schemas.microsoft.com/office/powerpoint/2010/main" val="19117762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6130933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00615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xfrm>
            <a:off x="381000" y="685800"/>
            <a:ext cx="6096000" cy="3429000"/>
          </a:xfrm>
          <a:ln/>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charset="0"/>
                <a:ea typeface="+mn-ea"/>
                <a:cs typeface="+mn-cs"/>
              </a:rPr>
              <a:t>We know that many of the families involved in child welfare are affected by mental health disorders. The information in this module will enable you to help families with these conditions succeed in treatment. The module covers basic information about the spectrum and types of mental health disorders, their co-occurrence with substance use disorders, and the effects of trauma in adults.</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In this training module, we use the term "mental health disorder" to describe a variety of mental and emotional difficulties. You may hear other terms, such as "mental illness," "mental health problems," or "behavioral health disorders." These terms refer to the same types of difficulties. </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Mental health disorders take many forms, and the same disorder can express itself differently in different individuals. Mental health disorders are not something people "have" or "don’t have"—mental health is a continuum, with mental health disorders at one end. It’s better if we think of mental health disorders as existing on a spectrum or along a range: some disorders are more debilitating than others, and disorders can be more debilitating at certain times. Many people with substance use disorders also have co-occurring mental health disorders, and vice versa. </a:t>
            </a:r>
          </a:p>
          <a:p>
            <a:endParaRPr lang="en-US" altLang="en-US" dirty="0">
              <a:latin typeface="Times New Roman" panose="02020603050405020304" pitchFamily="18" charset="0"/>
            </a:endParaRPr>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518872-A633-4079-AAC9-BC7A42B1AE00}" type="slidenum">
              <a:rPr lang="en-US" altLang="en-US" sz="1200" smtClean="0"/>
              <a:pPr/>
              <a:t>6</a:t>
            </a:fld>
            <a:endParaRPr lang="en-US" altLang="en-US" sz="1200" dirty="0"/>
          </a:p>
        </p:txBody>
      </p:sp>
    </p:spTree>
    <p:extLst>
      <p:ext uri="{BB962C8B-B14F-4D97-AF65-F5344CB8AC3E}">
        <p14:creationId xmlns:p14="http://schemas.microsoft.com/office/powerpoint/2010/main" val="2000403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381000" y="685800"/>
            <a:ext cx="6096000" cy="3429000"/>
          </a:xfrm>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charset="0"/>
                <a:ea typeface="+mn-ea"/>
                <a:cs typeface="+mn-cs"/>
              </a:rPr>
              <a:t>There are many different mental health disorders that can affect adults and their ability to be good parents to their children. The most common element among many mental health disorders is that the thought processes, moods, or emotions are different in persons with mental health disorders compared to many other people—sometimes extremely different. </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In the past 25 years, the field of brain science has learned that almost all mental health disorders have a significant biological basis, with marked differences in how the brain and the entire central nervous system function. In particular, specific neurotransmitters—which are the chemicals that carry messages from one brain or nerve cell to another—get out of balance and cause changes in thought, mood, and/or emotion. Because substance use disorders also involve the brain, co-occurring mental health and substance use disorders can be challenging to experience, respond to, diagnose, and treat. </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Generally, persons with an emerging mental health disorder become less effective in living their lives (often described as "less functional"), but that lack of effectiveness can be different for different people and might show up as employment problems, health concerns, failed or fractured relationships, or poor emotional self-regulation (e.g., outbursts, unpredictable reactions, explosive anger, or even a totally flat affect in situations meriting a reaction). Any disorder may vary in severity, and within one individual the severity may change over time. </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The important thing to remember is that the cause of a disorder (which could be biological inheritance, early trauma, or just learned behaviors) is less relevant than the current effect of the disorder on people’s ability to live their lives, or to function. If minor children depend on adults with a mental health disorder to take care of them, the children may or may not experience inconsistency and difficulty.  </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Many people in our society hold fear about the potential for violence from persons with mental health disorders. When you watch the news and witness visible, violent acts, you might later learn that the perpetrator of those acts had a mental health disorder. The entertainment industry perpetuates the idea that people are dangerous because they have a mental health disorder. Violent acts are possible, but most persons with mental health disorders do not present a greater-than-normal risk of violence. That being said, child welfare workers should always take safety into consideration, just as when visiting any family home.</a:t>
            </a:r>
            <a:endParaRPr lang="en-US" altLang="en-US" i="0" dirty="0">
              <a:latin typeface="+mj-lt"/>
            </a:endParaRPr>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E4F9ED-EEAB-452E-8A8A-42D8BC32A847}" type="slidenum">
              <a:rPr lang="en-US" altLang="en-US" sz="1200" smtClean="0"/>
              <a:pPr/>
              <a:t>7</a:t>
            </a:fld>
            <a:endParaRPr lang="en-US" altLang="en-US" sz="1200" dirty="0"/>
          </a:p>
        </p:txBody>
      </p:sp>
    </p:spTree>
    <p:extLst>
      <p:ext uri="{BB962C8B-B14F-4D97-AF65-F5344CB8AC3E}">
        <p14:creationId xmlns:p14="http://schemas.microsoft.com/office/powerpoint/2010/main" val="383377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charset="0"/>
                <a:ea typeface="+mn-ea"/>
                <a:cs typeface="+mn-cs"/>
              </a:rPr>
              <a:t>This slide covers some of the most common mental health disorders for adults. For further information on other mental health disorders, please reference the DSM-5. </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Schizophrenia spectrum and other psychotic disorders include schizophrenia, other psychotic disorders, and schizotypal (personality) disorder. They are defined by abnormalities in one or more of the following five domains: delusions, hallucinations, disorganized thinking (speech), grossly disorganized or abnormal motor behavior (including catatonia), and negative symptoms.</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Bipolar and related disorders are separated from the depressive disorders in DSM-5 and placed between the chapters on schizophrenia spectrum and other psychotic disorders and depressive disorders in recognition of their place as a bridge between the two diagnostic classes in terms of symptomatology, family history, and genetics. A person with a bipolar disorder may experience challenges with their mood (mood swings, sadness, elevated mood, anxiety, anger), behavior (irritability, risk taking behaviors, agitation, crying), cognition (unwanted thoughts, delusion, lack of concentration, racing thoughts), psychological (depression, manic episode), and sleep (difficulties falling asleep or excess sleepiness). </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Depressive disorders include disruptive mood dysregulation disorder, major depressive disorder (including major depressive episode), persistent depressive disorder (dysthymia), premenstrual dysphoric disorder, substance/medication-induced depressive disorder, depressive disorder due to another medical condition, other specified depressive disorder, and unspecified depressive disorder. The common feature of all of these disorders is the presence of sad, empty, or irritable mood, accompanied by somatic and cognitive changes that significantly affect the individual’s capacity to function. What differs among them are issues of duration, timing, or presumed etiology.</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Anxiety disorders include disorders that share features of excessive fear and anxiety and related behavioral disturbances. </a:t>
            </a:r>
            <a:r>
              <a:rPr lang="en-US" sz="1200" i="1" kern="1200" dirty="0">
                <a:solidFill>
                  <a:schemeClr val="tx1"/>
                </a:solidFill>
                <a:effectLst/>
                <a:latin typeface="Times New Roman" charset="0"/>
                <a:ea typeface="+mn-ea"/>
                <a:cs typeface="+mn-cs"/>
              </a:rPr>
              <a:t>Fear</a:t>
            </a:r>
            <a:r>
              <a:rPr lang="en-US" sz="1200" kern="1200" dirty="0">
                <a:solidFill>
                  <a:schemeClr val="tx1"/>
                </a:solidFill>
                <a:effectLst/>
                <a:latin typeface="Times New Roman" charset="0"/>
                <a:ea typeface="+mn-ea"/>
                <a:cs typeface="+mn-cs"/>
              </a:rPr>
              <a:t> is the emotional response to real or perceived imminent threat, whereas </a:t>
            </a:r>
            <a:r>
              <a:rPr lang="en-US" sz="1200" i="1" kern="1200" dirty="0">
                <a:solidFill>
                  <a:schemeClr val="tx1"/>
                </a:solidFill>
                <a:effectLst/>
                <a:latin typeface="Times New Roman" charset="0"/>
                <a:ea typeface="+mn-ea"/>
                <a:cs typeface="+mn-cs"/>
              </a:rPr>
              <a:t>anxiety</a:t>
            </a:r>
            <a:r>
              <a:rPr lang="en-US" sz="1200" kern="1200" dirty="0">
                <a:solidFill>
                  <a:schemeClr val="tx1"/>
                </a:solidFill>
                <a:effectLst/>
                <a:latin typeface="Times New Roman" charset="0"/>
                <a:ea typeface="+mn-ea"/>
                <a:cs typeface="+mn-cs"/>
              </a:rPr>
              <a:t> is anticipation of future threat. </a:t>
            </a:r>
            <a:r>
              <a:rPr lang="en-US" sz="1200" i="1" kern="1200" dirty="0">
                <a:solidFill>
                  <a:schemeClr val="tx1"/>
                </a:solidFill>
                <a:effectLst/>
                <a:latin typeface="Times New Roman" charset="0"/>
                <a:ea typeface="+mn-ea"/>
                <a:cs typeface="+mn-cs"/>
              </a:rPr>
              <a:t>Panic attacks</a:t>
            </a:r>
            <a:r>
              <a:rPr lang="en-US" sz="1200" kern="1200" dirty="0">
                <a:solidFill>
                  <a:schemeClr val="tx1"/>
                </a:solidFill>
                <a:effectLst/>
                <a:latin typeface="Times New Roman" charset="0"/>
                <a:ea typeface="+mn-ea"/>
                <a:cs typeface="+mn-cs"/>
              </a:rPr>
              <a:t> feature prominently within the anxiety disorders as a particular type of fear response. Panic attacks are not limited to anxiety disorders but rather can be seen in other mental health disorders as well.</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Obsessive-compulsive and related disorders include obsessive-compulsive disorder (OCD), body dysmorphic disorder, hoarding disorder, trichotillomania (hair-pulling disorder), excoriation (skin-picking) disorder, substance/medication-induced obsessive-compulsive and related disorder, obsessive-compulsive and related disorder due to another medical condition, and other specified obsessive-compulsive and related disorder and unspecified obsessive-compulsive and related disorder (e.g., body-focused repetitive behavior disorder, obsessional jealousy).</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Trauma- and stressor-related disorders include disorders in which exposure to a traumatic or stressful event is listed explicitly as a diagnostic criterion. These include reactive attachment disorder, disinhibited social engagement disorder, posttraumatic stress disorder (PTSD), acute stress disorder, and adjustment disorders. </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Dissociative disorders are characterized by a disruption of and/or discontinuity in the normal integration of consciousness, memory, identity, emotion, perception, body representation, motor control, and behavior. Dissociative symptoms can potentially disrupt every area of psychological functioning. These disorders include dissociative identity disorder, dissociative amnesia, depersonalization/</a:t>
            </a:r>
            <a:r>
              <a:rPr lang="en-US" sz="1200" kern="1200" dirty="0" err="1">
                <a:solidFill>
                  <a:schemeClr val="tx1"/>
                </a:solidFill>
                <a:effectLst/>
                <a:latin typeface="Times New Roman" charset="0"/>
                <a:ea typeface="+mn-ea"/>
                <a:cs typeface="+mn-cs"/>
              </a:rPr>
              <a:t>derealization</a:t>
            </a:r>
            <a:r>
              <a:rPr lang="en-US" sz="1200" kern="1200" dirty="0">
                <a:solidFill>
                  <a:schemeClr val="tx1"/>
                </a:solidFill>
                <a:effectLst/>
                <a:latin typeface="Times New Roman" charset="0"/>
                <a:ea typeface="+mn-ea"/>
                <a:cs typeface="+mn-cs"/>
              </a:rPr>
              <a:t> disorder, other specified dissociative disorder, and unspecified dissociative disorder.</a:t>
            </a:r>
          </a:p>
          <a:p>
            <a:endParaRPr lang="en-US" sz="1200" kern="1200" dirty="0">
              <a:solidFill>
                <a:schemeClr val="tx1"/>
              </a:solidFill>
              <a:effectLst/>
              <a:latin typeface="Times New Roman" charset="0"/>
              <a:ea typeface="+mn-ea"/>
              <a:cs typeface="+mn-cs"/>
            </a:endParaRPr>
          </a:p>
          <a:p>
            <a:r>
              <a:rPr lang="en-US" sz="1200" kern="1200" dirty="0">
                <a:solidFill>
                  <a:schemeClr val="tx1"/>
                </a:solidFill>
                <a:effectLst/>
                <a:latin typeface="Times New Roman" charset="0"/>
                <a:ea typeface="+mn-ea"/>
                <a:cs typeface="+mn-cs"/>
              </a:rPr>
              <a:t>Somatic symptom disorder and other disorders with prominent somatic symptoms constitute a new category in DSM-5 called </a:t>
            </a:r>
            <a:r>
              <a:rPr lang="en-US" sz="1200" i="1" kern="1200" dirty="0">
                <a:solidFill>
                  <a:schemeClr val="tx1"/>
                </a:solidFill>
                <a:effectLst/>
                <a:latin typeface="Times New Roman" charset="0"/>
                <a:ea typeface="+mn-ea"/>
                <a:cs typeface="+mn-cs"/>
              </a:rPr>
              <a:t>somatic symptom and related disorders.</a:t>
            </a:r>
            <a:r>
              <a:rPr lang="en-US" sz="1200" kern="1200" dirty="0">
                <a:solidFill>
                  <a:schemeClr val="tx1"/>
                </a:solidFill>
                <a:effectLst/>
                <a:latin typeface="Times New Roman" charset="0"/>
                <a:ea typeface="+mn-ea"/>
                <a:cs typeface="+mn-cs"/>
              </a:rPr>
              <a:t> All of these disorders share a common feature: the prominence of somatic symptoms associated with significant distress and impairment. Individuals with disorders with prominent somatic symptoms are commonly encountered in primary care and other medical settings but are less commonly encountered in psychiatric and other mental health disorder treatment settings.</a:t>
            </a:r>
            <a:endParaRPr lang="en-US" dirty="0"/>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7BCCD8-4888-4338-878B-B6782F20EC91}" type="slidenum">
              <a:rPr lang="en-US" altLang="en-US" sz="1200" smtClean="0">
                <a:solidFill>
                  <a:srgbClr val="000000"/>
                </a:solidFill>
              </a:rPr>
              <a:pPr/>
              <a:t>8</a:t>
            </a:fld>
            <a:endParaRPr lang="en-US" altLang="en-US" sz="1200" dirty="0">
              <a:solidFill>
                <a:srgbClr val="000000"/>
              </a:solidFill>
            </a:endParaRPr>
          </a:p>
        </p:txBody>
      </p:sp>
    </p:spTree>
    <p:extLst>
      <p:ext uri="{BB962C8B-B14F-4D97-AF65-F5344CB8AC3E}">
        <p14:creationId xmlns:p14="http://schemas.microsoft.com/office/powerpoint/2010/main" val="229281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81000" y="685800"/>
            <a:ext cx="6096000" cy="3429000"/>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j-lt"/>
              </a:rPr>
              <a:t>When a person has an</a:t>
            </a:r>
            <a:r>
              <a:rPr lang="en-US" altLang="en-US" baseline="0" dirty="0">
                <a:latin typeface="+mj-lt"/>
              </a:rPr>
              <a:t> existing </a:t>
            </a:r>
            <a:r>
              <a:rPr lang="en-US" altLang="en-US" dirty="0">
                <a:latin typeface="+mj-lt"/>
              </a:rPr>
              <a:t>substance use disorder and mental health disorder,</a:t>
            </a:r>
            <a:r>
              <a:rPr lang="en-US" altLang="en-US" baseline="0" dirty="0">
                <a:latin typeface="+mj-lt"/>
              </a:rPr>
              <a:t> it</a:t>
            </a:r>
            <a:r>
              <a:rPr lang="en-US" altLang="en-US" dirty="0">
                <a:latin typeface="+mj-lt"/>
              </a:rPr>
              <a:t> is called a co-occurring disorder (sometimes referred to as</a:t>
            </a:r>
            <a:r>
              <a:rPr lang="en-US" altLang="en-US" baseline="0" dirty="0">
                <a:latin typeface="+mj-lt"/>
              </a:rPr>
              <a:t> </a:t>
            </a:r>
            <a:r>
              <a:rPr lang="en-US" altLang="en-US" dirty="0">
                <a:latin typeface="+mj-lt"/>
              </a:rPr>
              <a:t>dual diagnosis).</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1B05-45DD-4E85-B5A6-30FF9E164DDF}" type="slidenum">
              <a:rPr lang="en-US" altLang="en-US" sz="1200" smtClean="0">
                <a:solidFill>
                  <a:srgbClr val="000000"/>
                </a:solidFill>
              </a:rPr>
              <a:pPr/>
              <a:t>9</a:t>
            </a:fld>
            <a:endParaRPr lang="en-US" altLang="en-US" sz="1200" dirty="0">
              <a:solidFill>
                <a:srgbClr val="000000"/>
              </a:solidFill>
            </a:endParaRPr>
          </a:p>
        </p:txBody>
      </p:sp>
    </p:spTree>
    <p:extLst>
      <p:ext uri="{BB962C8B-B14F-4D97-AF65-F5344CB8AC3E}">
        <p14:creationId xmlns:p14="http://schemas.microsoft.com/office/powerpoint/2010/main" val="227767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D2F317-40C5-459D-84B0-83F10F83D615}" type="slidenum">
              <a:rPr lang="en-US" altLang="en-US"/>
              <a:pPr>
                <a:defRPr/>
              </a:pPr>
              <a:t>‹#›</a:t>
            </a:fld>
            <a:endParaRPr lang="en-US" altLang="en-US" dirty="0"/>
          </a:p>
        </p:txBody>
      </p:sp>
    </p:spTree>
    <p:extLst>
      <p:ext uri="{BB962C8B-B14F-4D97-AF65-F5344CB8AC3E}">
        <p14:creationId xmlns:p14="http://schemas.microsoft.com/office/powerpoint/2010/main" val="327004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BC9A1B5-AFCE-438C-8C90-33189D767957}" type="slidenum">
              <a:rPr lang="en-US" altLang="en-US"/>
              <a:pPr>
                <a:defRPr/>
              </a:pPr>
              <a:t>‹#›</a:t>
            </a:fld>
            <a:endParaRPr lang="en-US" altLang="en-US" dirty="0"/>
          </a:p>
        </p:txBody>
      </p:sp>
    </p:spTree>
    <p:extLst>
      <p:ext uri="{BB962C8B-B14F-4D97-AF65-F5344CB8AC3E}">
        <p14:creationId xmlns:p14="http://schemas.microsoft.com/office/powerpoint/2010/main" val="327691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0DEC64-B44B-4AA8-818B-390954307999}" type="slidenum">
              <a:rPr lang="en-US" altLang="en-US"/>
              <a:pPr>
                <a:defRPr/>
              </a:pPr>
              <a:t>‹#›</a:t>
            </a:fld>
            <a:endParaRPr lang="en-US" altLang="en-US" dirty="0"/>
          </a:p>
        </p:txBody>
      </p:sp>
    </p:spTree>
    <p:extLst>
      <p:ext uri="{BB962C8B-B14F-4D97-AF65-F5344CB8AC3E}">
        <p14:creationId xmlns:p14="http://schemas.microsoft.com/office/powerpoint/2010/main" val="382554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2A8081-D5A0-4D1A-BE39-D292A001FF4E}" type="slidenum">
              <a:rPr lang="en-US" altLang="en-US"/>
              <a:pPr>
                <a:defRPr/>
              </a:pPr>
              <a:t>‹#›</a:t>
            </a:fld>
            <a:endParaRPr lang="en-US" altLang="en-US" dirty="0"/>
          </a:p>
        </p:txBody>
      </p:sp>
    </p:spTree>
    <p:extLst>
      <p:ext uri="{BB962C8B-B14F-4D97-AF65-F5344CB8AC3E}">
        <p14:creationId xmlns:p14="http://schemas.microsoft.com/office/powerpoint/2010/main" val="3606475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80F4812-12A6-4481-A6E2-EAE42C495223}" type="datetimeFigureOut">
              <a:rPr lang="en-US"/>
              <a:pPr>
                <a:defRPr/>
              </a:pPr>
              <a:t>7/26/19</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DCA9162C-A18C-4C2C-8DB1-356156FAA486}" type="slidenum">
              <a:rPr lang="en-US"/>
              <a:pPr>
                <a:defRPr/>
              </a:pPr>
              <a:t>‹#›</a:t>
            </a:fld>
            <a:endParaRPr lang="en-US" dirty="0"/>
          </a:p>
        </p:txBody>
      </p:sp>
    </p:spTree>
    <p:extLst>
      <p:ext uri="{BB962C8B-B14F-4D97-AF65-F5344CB8AC3E}">
        <p14:creationId xmlns:p14="http://schemas.microsoft.com/office/powerpoint/2010/main" val="313379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5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5249FA8-94F1-4A53-B86C-A3E09DDF187C}" type="datetimeFigureOut">
              <a:rPr lang="en-US"/>
              <a:pPr>
                <a:defRPr/>
              </a:pPr>
              <a:t>7/26/19</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9D3C81E-7999-4B0E-B1BD-259C6CB8C8CA}" type="slidenum">
              <a:rPr lang="en-US"/>
              <a:pPr>
                <a:defRPr/>
              </a:pPr>
              <a:t>‹#›</a:t>
            </a:fld>
            <a:endParaRPr lang="en-US" dirty="0"/>
          </a:p>
        </p:txBody>
      </p:sp>
    </p:spTree>
    <p:extLst>
      <p:ext uri="{BB962C8B-B14F-4D97-AF65-F5344CB8AC3E}">
        <p14:creationId xmlns:p14="http://schemas.microsoft.com/office/powerpoint/2010/main" val="1510035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ADDFFD06-A406-4BA1-A76F-8F40AE90A484}" type="datetimeFigureOut">
              <a:rPr lang="en-US"/>
              <a:pPr>
                <a:defRPr/>
              </a:pPr>
              <a:t>7/26/19</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D92B6BB-9720-43B2-AD32-2B419F1991B5}" type="slidenum">
              <a:rPr lang="en-US"/>
              <a:pPr>
                <a:defRPr/>
              </a:pPr>
              <a:t>‹#›</a:t>
            </a:fld>
            <a:endParaRPr lang="en-US" dirty="0"/>
          </a:p>
        </p:txBody>
      </p:sp>
    </p:spTree>
    <p:extLst>
      <p:ext uri="{BB962C8B-B14F-4D97-AF65-F5344CB8AC3E}">
        <p14:creationId xmlns:p14="http://schemas.microsoft.com/office/powerpoint/2010/main" val="3618831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0A461E9-A4BD-40D3-A74C-CFB10C2AE937}" type="datetimeFigureOut">
              <a:rPr lang="en-US"/>
              <a:pPr>
                <a:defRPr/>
              </a:pPr>
              <a:t>7/26/19</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4173B4B-8E67-43BE-ADD2-6ECF15414FD9}" type="slidenum">
              <a:rPr lang="en-US"/>
              <a:pPr>
                <a:defRPr/>
              </a:pPr>
              <a:t>‹#›</a:t>
            </a:fld>
            <a:endParaRPr lang="en-US" dirty="0"/>
          </a:p>
        </p:txBody>
      </p:sp>
    </p:spTree>
    <p:extLst>
      <p:ext uri="{BB962C8B-B14F-4D97-AF65-F5344CB8AC3E}">
        <p14:creationId xmlns:p14="http://schemas.microsoft.com/office/powerpoint/2010/main" val="119002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301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968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formatt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968" y="1379621"/>
            <a:ext cx="11470106" cy="4797342"/>
          </a:xfrm>
        </p:spPr>
        <p:txBody>
          <a:bodyPr/>
          <a:lstStyle>
            <a:lvl1pPr marL="228600" indent="-228600">
              <a:lnSpc>
                <a:spcPct val="100000"/>
              </a:lnSpc>
              <a:spcBef>
                <a:spcPts val="600"/>
              </a:spcBef>
              <a:spcAft>
                <a:spcPts val="600"/>
              </a:spcAft>
              <a:buFont typeface="Arial" panose="020B0604020202020204" pitchFamily="34" charset="0"/>
              <a:buChar char="•"/>
              <a:defRPr sz="2200">
                <a:latin typeface="Arial" panose="020B0604020202020204" pitchFamily="34" charset="0"/>
                <a:cs typeface="Arial" panose="020B0604020202020204" pitchFamily="34" charset="0"/>
              </a:defRPr>
            </a:lvl1pPr>
            <a:lvl2pPr marL="457200" indent="-228600">
              <a:lnSpc>
                <a:spcPct val="100000"/>
              </a:lnSpc>
              <a:spcBef>
                <a:spcPts val="600"/>
              </a:spcBef>
              <a:spcAft>
                <a:spcPts val="600"/>
              </a:spcAft>
              <a:buSzPct val="75000"/>
              <a:buFont typeface="Arial" panose="020B0604020202020204" pitchFamily="34" charset="0"/>
              <a:buChar char="•"/>
              <a:tabLst/>
              <a:defRPr sz="2200">
                <a:latin typeface="Arial" panose="020B0604020202020204" pitchFamily="34" charset="0"/>
                <a:cs typeface="Arial" panose="020B0604020202020204" pitchFamily="34" charset="0"/>
              </a:defRPr>
            </a:lvl2pPr>
            <a:lvl3pPr marL="685800" indent="-228600">
              <a:lnSpc>
                <a:spcPct val="100000"/>
              </a:lnSpc>
              <a:spcBef>
                <a:spcPts val="600"/>
              </a:spcBef>
              <a:spcAft>
                <a:spcPts val="600"/>
              </a:spcAft>
              <a:buFont typeface="System Font Regular"/>
              <a:buChar char="-"/>
              <a:tabLst/>
              <a:defRPr sz="2200">
                <a:latin typeface="Arial" panose="020B0604020202020204" pitchFamily="34" charset="0"/>
                <a:cs typeface="Arial" panose="020B0604020202020204" pitchFamily="34" charset="0"/>
              </a:defRPr>
            </a:lvl3pPr>
            <a:lvl4pPr marL="1038225" indent="-230188">
              <a:tabLst/>
              <a:defRPr>
                <a:latin typeface="Arial" panose="020B0604020202020204" pitchFamily="34" charset="0"/>
                <a:cs typeface="Arial" panose="020B0604020202020204" pitchFamily="34" charset="0"/>
              </a:defRPr>
            </a:lvl4pPr>
            <a:lvl5pPr marL="1257300" indent="-288925">
              <a:tabLs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42DF6457-C450-3E4A-AE4F-BA86A360444B}"/>
              </a:ext>
            </a:extLst>
          </p:cNvPr>
          <p:cNvSpPr/>
          <p:nvPr userDrawn="1"/>
        </p:nvSpPr>
        <p:spPr>
          <a:xfrm>
            <a:off x="0" y="-2"/>
            <a:ext cx="12192000" cy="1197864"/>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3200" dirty="0">
              <a:solidFill>
                <a:schemeClr val="tx1"/>
              </a:solidFill>
              <a:latin typeface="Arial" panose="020B0604020202020204" pitchFamily="34" charset="0"/>
              <a:cs typeface="Arial" panose="020B0604020202020204" pitchFamily="34" charset="0"/>
              <a:sym typeface="Helvetica Light"/>
            </a:endParaRPr>
          </a:p>
        </p:txBody>
      </p:sp>
      <p:sp>
        <p:nvSpPr>
          <p:cNvPr id="2" name="Title 1"/>
          <p:cNvSpPr>
            <a:spLocks noGrp="1"/>
          </p:cNvSpPr>
          <p:nvPr>
            <p:ph type="title"/>
          </p:nvPr>
        </p:nvSpPr>
        <p:spPr>
          <a:xfrm>
            <a:off x="368968" y="51687"/>
            <a:ext cx="11470106" cy="1146176"/>
          </a:xfrm>
        </p:spPr>
        <p:txBody>
          <a:bodyPr>
            <a:normAutofit/>
          </a:bodyPr>
          <a:lstStyle>
            <a:lvl1pPr algn="ctr">
              <a:lnSpc>
                <a:spcPct val="100000"/>
              </a:lnSpc>
              <a:spcBef>
                <a:spcPts val="300"/>
              </a:spcBef>
              <a:spcAft>
                <a:spcPts val="300"/>
              </a:spcAft>
              <a:defRPr sz="32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6775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270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0420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742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3117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2387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7991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7521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9557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605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430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6207D5-1732-4F08-B5F7-5A8412389957}" type="slidenum">
              <a:rPr lang="en-US" altLang="en-US"/>
              <a:pPr>
                <a:defRPr/>
              </a:pPr>
              <a:t>‹#›</a:t>
            </a:fld>
            <a:endParaRPr lang="en-US" altLang="en-US" dirty="0"/>
          </a:p>
        </p:txBody>
      </p:sp>
    </p:spTree>
    <p:extLst>
      <p:ext uri="{BB962C8B-B14F-4D97-AF65-F5344CB8AC3E}">
        <p14:creationId xmlns:p14="http://schemas.microsoft.com/office/powerpoint/2010/main" val="33952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6400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941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6982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293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0675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8189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9471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5779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3277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15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DE34C1-2056-4C77-AD39-663BCA485CC8}" type="slidenum">
              <a:rPr lang="en-US" altLang="en-US"/>
              <a:pPr>
                <a:defRPr/>
              </a:pPr>
              <a:t>‹#›</a:t>
            </a:fld>
            <a:endParaRPr lang="en-US" altLang="en-US" dirty="0"/>
          </a:p>
        </p:txBody>
      </p:sp>
    </p:spTree>
    <p:extLst>
      <p:ext uri="{BB962C8B-B14F-4D97-AF65-F5344CB8AC3E}">
        <p14:creationId xmlns:p14="http://schemas.microsoft.com/office/powerpoint/2010/main" val="2982904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5310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88952" cy="1307592"/>
          </a:xfrm>
          <a:solidFill>
            <a:srgbClr val="0F4263"/>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4633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9591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560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2201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6464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7710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357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2247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132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8429BC6-7C4B-4964-BC0A-F40A3F0AA3FE}" type="slidenum">
              <a:rPr lang="en-US" altLang="en-US"/>
              <a:pPr>
                <a:defRPr/>
              </a:pPr>
              <a:t>‹#›</a:t>
            </a:fld>
            <a:endParaRPr lang="en-US" altLang="en-US" dirty="0"/>
          </a:p>
        </p:txBody>
      </p:sp>
    </p:spTree>
    <p:extLst>
      <p:ext uri="{BB962C8B-B14F-4D97-AF65-F5344CB8AC3E}">
        <p14:creationId xmlns:p14="http://schemas.microsoft.com/office/powerpoint/2010/main" val="2364115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1116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4488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88952" cy="1307592"/>
          </a:xfrm>
          <a:solidFill>
            <a:srgbClr val="0F4263"/>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6989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1245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9929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32720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8519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2150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5343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61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13A1CA8-AEFE-4010-B28F-FA7FBD660D75}" type="slidenum">
              <a:rPr lang="en-US" altLang="en-US"/>
              <a:pPr>
                <a:defRPr/>
              </a:pPr>
              <a:t>‹#›</a:t>
            </a:fld>
            <a:endParaRPr lang="en-US" altLang="en-US" dirty="0"/>
          </a:p>
        </p:txBody>
      </p:sp>
    </p:spTree>
    <p:extLst>
      <p:ext uri="{BB962C8B-B14F-4D97-AF65-F5344CB8AC3E}">
        <p14:creationId xmlns:p14="http://schemas.microsoft.com/office/powerpoint/2010/main" val="33599760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756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48662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45975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4535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97021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50774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5465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97875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1613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08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0C87930-CF69-4ED5-9A24-7CED46EE67EC}" type="slidenum">
              <a:rPr lang="en-US" altLang="en-US"/>
              <a:pPr>
                <a:defRPr/>
              </a:pPr>
              <a:t>‹#›</a:t>
            </a:fld>
            <a:endParaRPr lang="en-US" altLang="en-US" dirty="0"/>
          </a:p>
        </p:txBody>
      </p:sp>
    </p:spTree>
    <p:extLst>
      <p:ext uri="{BB962C8B-B14F-4D97-AF65-F5344CB8AC3E}">
        <p14:creationId xmlns:p14="http://schemas.microsoft.com/office/powerpoint/2010/main" val="1497884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11540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3729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718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D8B3257-E524-43F9-9921-BA28E12C7BB8}" type="slidenum">
              <a:rPr lang="en-US" altLang="en-US"/>
              <a:pPr>
                <a:defRPr/>
              </a:pPr>
              <a:t>‹#›</a:t>
            </a:fld>
            <a:endParaRPr lang="en-US" altLang="en-US" dirty="0"/>
          </a:p>
        </p:txBody>
      </p:sp>
    </p:spTree>
    <p:extLst>
      <p:ext uri="{BB962C8B-B14F-4D97-AF65-F5344CB8AC3E}">
        <p14:creationId xmlns:p14="http://schemas.microsoft.com/office/powerpoint/2010/main" val="61699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316EC75-8A98-4FCB-8F16-51A2D3DFB8CA}" type="slidenum">
              <a:rPr lang="en-US" altLang="en-US"/>
              <a:pPr>
                <a:defRPr/>
              </a:pPr>
              <a:t>‹#›</a:t>
            </a:fld>
            <a:endParaRPr lang="en-US" altLang="en-US" dirty="0"/>
          </a:p>
        </p:txBody>
      </p:sp>
    </p:spTree>
    <p:extLst>
      <p:ext uri="{BB962C8B-B14F-4D97-AF65-F5344CB8AC3E}">
        <p14:creationId xmlns:p14="http://schemas.microsoft.com/office/powerpoint/2010/main" val="222476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10.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US"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7A7E37E-D28F-45E4-B855-14726ABFAE9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187" r:id="rId1"/>
    <p:sldLayoutId id="2147486871" r:id="rId2"/>
    <p:sldLayoutId id="2147486188" r:id="rId3"/>
    <p:sldLayoutId id="2147486189" r:id="rId4"/>
    <p:sldLayoutId id="2147486190" r:id="rId5"/>
    <p:sldLayoutId id="2147486191" r:id="rId6"/>
    <p:sldLayoutId id="2147486192" r:id="rId7"/>
    <p:sldLayoutId id="2147486193" r:id="rId8"/>
    <p:sldLayoutId id="2147486194" r:id="rId9"/>
    <p:sldLayoutId id="2147486195" r:id="rId10"/>
    <p:sldLayoutId id="2147486196" r:id="rId11"/>
    <p:sldLayoutId id="214748619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189" algn="ctr" rtl="0" fontAlgn="base">
        <a:spcBef>
          <a:spcPct val="0"/>
        </a:spcBef>
        <a:spcAft>
          <a:spcPct val="0"/>
        </a:spcAft>
        <a:defRPr sz="4400">
          <a:solidFill>
            <a:schemeClr val="tx2"/>
          </a:solidFill>
          <a:latin typeface="Times New Roman" charset="0"/>
        </a:defRPr>
      </a:lvl6pPr>
      <a:lvl7pPr marL="914377" algn="ctr" rtl="0" fontAlgn="base">
        <a:spcBef>
          <a:spcPct val="0"/>
        </a:spcBef>
        <a:spcAft>
          <a:spcPct val="0"/>
        </a:spcAft>
        <a:defRPr sz="4400">
          <a:solidFill>
            <a:schemeClr val="tx2"/>
          </a:solidFill>
          <a:latin typeface="Times New Roman" charset="0"/>
        </a:defRPr>
      </a:lvl7pPr>
      <a:lvl8pPr marL="1371566" algn="ctr" rtl="0" fontAlgn="base">
        <a:spcBef>
          <a:spcPct val="0"/>
        </a:spcBef>
        <a:spcAft>
          <a:spcPct val="0"/>
        </a:spcAft>
        <a:defRPr sz="4400">
          <a:solidFill>
            <a:schemeClr val="tx2"/>
          </a:solidFill>
          <a:latin typeface="Times New Roman" charset="0"/>
        </a:defRPr>
      </a:lvl8pPr>
      <a:lvl9pPr marL="1828754" algn="ctr" rtl="0" fontAlgn="base">
        <a:spcBef>
          <a:spcPct val="0"/>
        </a:spcBef>
        <a:spcAft>
          <a:spcPct val="0"/>
        </a:spcAft>
        <a:defRPr sz="4400">
          <a:solidFill>
            <a:schemeClr val="tx2"/>
          </a:solidFill>
          <a:latin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69C6EEA-02F8-41F8-A3AE-AC94C032C90E}" type="datetimeFigureOut">
              <a:rPr lang="en-US" smtClean="0">
                <a:solidFill>
                  <a:prstClr val="black">
                    <a:tint val="75000"/>
                  </a:prstClr>
                </a:solidFill>
                <a:latin typeface="Arial" panose="020B0604020202020204"/>
              </a:rPr>
              <a:pPr eaLnBrk="1" fontAlgn="auto" hangingPunct="1">
                <a:spcBef>
                  <a:spcPts val="0"/>
                </a:spcBef>
                <a:spcAft>
                  <a:spcPts val="0"/>
                </a:spcAft>
              </a:pPr>
              <a:t>7/26/19</a:t>
            </a:fld>
            <a:endParaRPr lang="en-US" dirty="0">
              <a:solidFill>
                <a:prstClr val="black">
                  <a:tint val="75000"/>
                </a:prstClr>
              </a:solidFill>
              <a:latin typeface="Arial" panose="020B060402020202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Arial" panose="020B060402020202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064CA50-41E7-448C-9889-AC89D1830D85}" type="slidenum">
              <a:rPr lang="en-US" smtClean="0">
                <a:solidFill>
                  <a:prstClr val="black">
                    <a:tint val="75000"/>
                  </a:prstClr>
                </a:solidFill>
                <a:latin typeface="Arial" panose="020B0604020202020204"/>
              </a:rPr>
              <a:pPr eaLnBrk="1" fontAlgn="auto" hangingPunct="1">
                <a:spcBef>
                  <a:spcPts val="0"/>
                </a:spcBef>
                <a:spcAft>
                  <a:spcPts val="0"/>
                </a:spcAft>
              </a:pPr>
              <a:t>‹#›</a:t>
            </a:fld>
            <a:endParaRPr lang="en-US" dirty="0">
              <a:solidFill>
                <a:prstClr val="black">
                  <a:tint val="75000"/>
                </a:prstClr>
              </a:solidFill>
              <a:latin typeface="Arial" panose="020B0604020202020204"/>
            </a:endParaRPr>
          </a:p>
        </p:txBody>
      </p:sp>
    </p:spTree>
    <p:extLst>
      <p:ext uri="{BB962C8B-B14F-4D97-AF65-F5344CB8AC3E}">
        <p14:creationId xmlns:p14="http://schemas.microsoft.com/office/powerpoint/2010/main" val="2729464132"/>
      </p:ext>
    </p:extLst>
  </p:cSld>
  <p:clrMap bg1="lt1" tx1="dk1" bg2="lt2" tx2="dk2" accent1="accent1" accent2="accent2" accent3="accent3" accent4="accent4" accent5="accent5" accent6="accent6" hlink="hlink" folHlink="folHlink"/>
  <p:sldLayoutIdLst>
    <p:sldLayoutId id="2147486836" r:id="rId1"/>
    <p:sldLayoutId id="2147486837" r:id="rId2"/>
    <p:sldLayoutId id="2147486838" r:id="rId3"/>
    <p:sldLayoutId id="2147486839" r:id="rId4"/>
    <p:sldLayoutId id="2147486840" r:id="rId5"/>
    <p:sldLayoutId id="2147486841" r:id="rId6"/>
    <p:sldLayoutId id="2147486842" r:id="rId7"/>
    <p:sldLayoutId id="2147486843" r:id="rId8"/>
    <p:sldLayoutId id="2147486844" r:id="rId9"/>
    <p:sldLayoutId id="2147486845" r:id="rId10"/>
    <p:sldLayoutId id="21474868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9"/>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Arial" panose="020B0604020202020204"/>
              </a:defRPr>
            </a:lvl1pPr>
          </a:lstStyle>
          <a:p>
            <a:pPr>
              <a:defRPr/>
            </a:pPr>
            <a:fld id="{CF191AEE-B618-4450-98D5-50DC01C2C163}" type="datetimeFigureOut">
              <a:rPr lang="en-US"/>
              <a:pPr>
                <a:defRPr/>
              </a:pPr>
              <a:t>7/26/19</a:t>
            </a:fld>
            <a:endParaRPr lang="en-US" dirty="0"/>
          </a:p>
        </p:txBody>
      </p:sp>
      <p:sp>
        <p:nvSpPr>
          <p:cNvPr id="5" name="Footer Placeholder 4"/>
          <p:cNvSpPr>
            <a:spLocks noGrp="1"/>
          </p:cNvSpPr>
          <p:nvPr>
            <p:ph type="ftr" sz="quarter" idx="3"/>
          </p:nvPr>
        </p:nvSpPr>
        <p:spPr>
          <a:xfrm>
            <a:off x="4038600" y="6356359"/>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Arial" panose="020B0604020202020204"/>
              </a:defRPr>
            </a:lvl1pPr>
          </a:lstStyle>
          <a:p>
            <a:pPr>
              <a:defRPr/>
            </a:pPr>
            <a:endParaRPr lang="en-US" dirty="0"/>
          </a:p>
        </p:txBody>
      </p:sp>
      <p:sp>
        <p:nvSpPr>
          <p:cNvPr id="6" name="Slide Number Placeholder 5"/>
          <p:cNvSpPr>
            <a:spLocks noGrp="1"/>
          </p:cNvSpPr>
          <p:nvPr>
            <p:ph type="sldNum" sz="quarter" idx="4"/>
          </p:nvPr>
        </p:nvSpPr>
        <p:spPr>
          <a:xfrm>
            <a:off x="8610600" y="6356359"/>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Arial" panose="020B0604020202020204"/>
              </a:defRPr>
            </a:lvl1pPr>
          </a:lstStyle>
          <a:p>
            <a:pPr>
              <a:defRPr/>
            </a:pPr>
            <a:fld id="{E0081853-8A03-4539-84F2-B57A84C0BE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98" r:id="rId1"/>
    <p:sldLayoutId id="2147486718" r:id="rId2"/>
  </p:sldLayoutIdLst>
  <p:txStyles>
    <p:titleStyle>
      <a:lvl1pPr algn="l" defTabSz="68578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189" algn="l" defTabSz="685783" rtl="0" fontAlgn="base">
        <a:lnSpc>
          <a:spcPct val="90000"/>
        </a:lnSpc>
        <a:spcBef>
          <a:spcPct val="0"/>
        </a:spcBef>
        <a:spcAft>
          <a:spcPct val="0"/>
        </a:spcAft>
        <a:defRPr sz="3300">
          <a:solidFill>
            <a:schemeClr val="tx1"/>
          </a:solidFill>
          <a:latin typeface="Arial" panose="020B0604020202020204" pitchFamily="34" charset="0"/>
        </a:defRPr>
      </a:lvl6pPr>
      <a:lvl7pPr marL="914377" algn="l" defTabSz="685783" rtl="0" fontAlgn="base">
        <a:lnSpc>
          <a:spcPct val="90000"/>
        </a:lnSpc>
        <a:spcBef>
          <a:spcPct val="0"/>
        </a:spcBef>
        <a:spcAft>
          <a:spcPct val="0"/>
        </a:spcAft>
        <a:defRPr sz="3300">
          <a:solidFill>
            <a:schemeClr val="tx1"/>
          </a:solidFill>
          <a:latin typeface="Arial" panose="020B0604020202020204" pitchFamily="34" charset="0"/>
        </a:defRPr>
      </a:lvl7pPr>
      <a:lvl8pPr marL="1371566" algn="l" defTabSz="685783" rtl="0" fontAlgn="base">
        <a:lnSpc>
          <a:spcPct val="90000"/>
        </a:lnSpc>
        <a:spcBef>
          <a:spcPct val="0"/>
        </a:spcBef>
        <a:spcAft>
          <a:spcPct val="0"/>
        </a:spcAft>
        <a:defRPr sz="3300">
          <a:solidFill>
            <a:schemeClr val="tx1"/>
          </a:solidFill>
          <a:latin typeface="Arial" panose="020B0604020202020204" pitchFamily="34" charset="0"/>
        </a:defRPr>
      </a:lvl8pPr>
      <a:lvl9pPr marL="1828754" algn="l" defTabSz="685783"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46" indent="-171446" algn="l" defTabSz="685783" rtl="0" eaLnBrk="0" fontAlgn="base" hangingPunct="0">
        <a:lnSpc>
          <a:spcPct val="90000"/>
        </a:lnSpc>
        <a:spcBef>
          <a:spcPts val="751"/>
        </a:spcBef>
        <a:spcAft>
          <a:spcPct val="0"/>
        </a:spcAft>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29" indent="-171446" algn="l" defTabSz="68578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12" indent="-171446" algn="l" defTabSz="68578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9"/>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Arial" panose="020B0604020202020204"/>
              </a:defRPr>
            </a:lvl1pPr>
          </a:lstStyle>
          <a:p>
            <a:pPr>
              <a:defRPr/>
            </a:pPr>
            <a:fld id="{0AB9E125-8EA1-4584-8297-41A8BA7588B8}" type="datetimeFigureOut">
              <a:rPr lang="en-US"/>
              <a:pPr>
                <a:defRPr/>
              </a:pPr>
              <a:t>7/26/19</a:t>
            </a:fld>
            <a:endParaRPr lang="en-US" dirty="0"/>
          </a:p>
        </p:txBody>
      </p:sp>
      <p:sp>
        <p:nvSpPr>
          <p:cNvPr id="5" name="Footer Placeholder 4"/>
          <p:cNvSpPr>
            <a:spLocks noGrp="1"/>
          </p:cNvSpPr>
          <p:nvPr>
            <p:ph type="ftr" sz="quarter" idx="3"/>
          </p:nvPr>
        </p:nvSpPr>
        <p:spPr>
          <a:xfrm>
            <a:off x="4038600" y="6356359"/>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Arial" panose="020B0604020202020204"/>
              </a:defRPr>
            </a:lvl1pPr>
          </a:lstStyle>
          <a:p>
            <a:pPr>
              <a:defRPr/>
            </a:pPr>
            <a:endParaRPr lang="en-US" dirty="0"/>
          </a:p>
        </p:txBody>
      </p:sp>
      <p:sp>
        <p:nvSpPr>
          <p:cNvPr id="6" name="Slide Number Placeholder 5"/>
          <p:cNvSpPr>
            <a:spLocks noGrp="1"/>
          </p:cNvSpPr>
          <p:nvPr>
            <p:ph type="sldNum" sz="quarter" idx="4"/>
          </p:nvPr>
        </p:nvSpPr>
        <p:spPr>
          <a:xfrm>
            <a:off x="8610600" y="6356359"/>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Arial" panose="020B0604020202020204"/>
              </a:defRPr>
            </a:lvl1pPr>
          </a:lstStyle>
          <a:p>
            <a:pPr>
              <a:defRPr/>
            </a:pPr>
            <a:fld id="{A6250812-C528-4206-9409-FA0769D866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232" r:id="rId1"/>
  </p:sldLayoutIdLst>
  <p:txStyles>
    <p:titleStyle>
      <a:lvl1pPr algn="l" defTabSz="68578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189" algn="l" defTabSz="685783" rtl="0" fontAlgn="base">
        <a:lnSpc>
          <a:spcPct val="90000"/>
        </a:lnSpc>
        <a:spcBef>
          <a:spcPct val="0"/>
        </a:spcBef>
        <a:spcAft>
          <a:spcPct val="0"/>
        </a:spcAft>
        <a:defRPr sz="3300">
          <a:solidFill>
            <a:schemeClr val="tx1"/>
          </a:solidFill>
          <a:latin typeface="Arial" panose="020B0604020202020204" pitchFamily="34" charset="0"/>
        </a:defRPr>
      </a:lvl6pPr>
      <a:lvl7pPr marL="914377" algn="l" defTabSz="685783" rtl="0" fontAlgn="base">
        <a:lnSpc>
          <a:spcPct val="90000"/>
        </a:lnSpc>
        <a:spcBef>
          <a:spcPct val="0"/>
        </a:spcBef>
        <a:spcAft>
          <a:spcPct val="0"/>
        </a:spcAft>
        <a:defRPr sz="3300">
          <a:solidFill>
            <a:schemeClr val="tx1"/>
          </a:solidFill>
          <a:latin typeface="Arial" panose="020B0604020202020204" pitchFamily="34" charset="0"/>
        </a:defRPr>
      </a:lvl7pPr>
      <a:lvl8pPr marL="1371566" algn="l" defTabSz="685783" rtl="0" fontAlgn="base">
        <a:lnSpc>
          <a:spcPct val="90000"/>
        </a:lnSpc>
        <a:spcBef>
          <a:spcPct val="0"/>
        </a:spcBef>
        <a:spcAft>
          <a:spcPct val="0"/>
        </a:spcAft>
        <a:defRPr sz="3300">
          <a:solidFill>
            <a:schemeClr val="tx1"/>
          </a:solidFill>
          <a:latin typeface="Arial" panose="020B0604020202020204" pitchFamily="34" charset="0"/>
        </a:defRPr>
      </a:lvl8pPr>
      <a:lvl9pPr marL="1828754" algn="l" defTabSz="685783"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46" indent="-171446" algn="l" defTabSz="685783" rtl="0" eaLnBrk="0" fontAlgn="base" hangingPunct="0">
        <a:lnSpc>
          <a:spcPct val="90000"/>
        </a:lnSpc>
        <a:spcBef>
          <a:spcPts val="751"/>
        </a:spcBef>
        <a:spcAft>
          <a:spcPct val="0"/>
        </a:spcAft>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29" indent="-171446" algn="l" defTabSz="68578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12" indent="-171446" algn="l" defTabSz="68578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9"/>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Arial" panose="020B0604020202020204"/>
              </a:defRPr>
            </a:lvl1pPr>
          </a:lstStyle>
          <a:p>
            <a:pPr>
              <a:defRPr/>
            </a:pPr>
            <a:fld id="{6B928354-A07B-4C01-B05B-0D5BAF5ADD1B}" type="datetimeFigureOut">
              <a:rPr lang="en-US"/>
              <a:pPr>
                <a:defRPr/>
              </a:pPr>
              <a:t>7/26/19</a:t>
            </a:fld>
            <a:endParaRPr lang="en-US" dirty="0"/>
          </a:p>
        </p:txBody>
      </p:sp>
      <p:sp>
        <p:nvSpPr>
          <p:cNvPr id="5" name="Footer Placeholder 4"/>
          <p:cNvSpPr>
            <a:spLocks noGrp="1"/>
          </p:cNvSpPr>
          <p:nvPr>
            <p:ph type="ftr" sz="quarter" idx="3"/>
          </p:nvPr>
        </p:nvSpPr>
        <p:spPr>
          <a:xfrm>
            <a:off x="4038600" y="6356359"/>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Arial" panose="020B0604020202020204"/>
              </a:defRPr>
            </a:lvl1pPr>
          </a:lstStyle>
          <a:p>
            <a:pPr>
              <a:defRPr/>
            </a:pPr>
            <a:endParaRPr lang="en-US" dirty="0"/>
          </a:p>
        </p:txBody>
      </p:sp>
      <p:sp>
        <p:nvSpPr>
          <p:cNvPr id="6" name="Slide Number Placeholder 5"/>
          <p:cNvSpPr>
            <a:spLocks noGrp="1"/>
          </p:cNvSpPr>
          <p:nvPr>
            <p:ph type="sldNum" sz="quarter" idx="4"/>
          </p:nvPr>
        </p:nvSpPr>
        <p:spPr>
          <a:xfrm>
            <a:off x="8610600" y="6356359"/>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Arial" panose="020B0604020202020204"/>
              </a:defRPr>
            </a:lvl1pPr>
          </a:lstStyle>
          <a:p>
            <a:pPr>
              <a:defRPr/>
            </a:pPr>
            <a:fld id="{8BE71828-F64F-489A-BC96-0AE64E2DCD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233" r:id="rId1"/>
  </p:sldLayoutIdLst>
  <p:txStyles>
    <p:titleStyle>
      <a:lvl1pPr algn="l" defTabSz="68578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783"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189" algn="l" defTabSz="685783" rtl="0" fontAlgn="base">
        <a:lnSpc>
          <a:spcPct val="90000"/>
        </a:lnSpc>
        <a:spcBef>
          <a:spcPct val="0"/>
        </a:spcBef>
        <a:spcAft>
          <a:spcPct val="0"/>
        </a:spcAft>
        <a:defRPr sz="3300">
          <a:solidFill>
            <a:schemeClr val="tx1"/>
          </a:solidFill>
          <a:latin typeface="Arial" panose="020B0604020202020204" pitchFamily="34" charset="0"/>
        </a:defRPr>
      </a:lvl6pPr>
      <a:lvl7pPr marL="914377" algn="l" defTabSz="685783" rtl="0" fontAlgn="base">
        <a:lnSpc>
          <a:spcPct val="90000"/>
        </a:lnSpc>
        <a:spcBef>
          <a:spcPct val="0"/>
        </a:spcBef>
        <a:spcAft>
          <a:spcPct val="0"/>
        </a:spcAft>
        <a:defRPr sz="3300">
          <a:solidFill>
            <a:schemeClr val="tx1"/>
          </a:solidFill>
          <a:latin typeface="Arial" panose="020B0604020202020204" pitchFamily="34" charset="0"/>
        </a:defRPr>
      </a:lvl7pPr>
      <a:lvl8pPr marL="1371566" algn="l" defTabSz="685783" rtl="0" fontAlgn="base">
        <a:lnSpc>
          <a:spcPct val="90000"/>
        </a:lnSpc>
        <a:spcBef>
          <a:spcPct val="0"/>
        </a:spcBef>
        <a:spcAft>
          <a:spcPct val="0"/>
        </a:spcAft>
        <a:defRPr sz="3300">
          <a:solidFill>
            <a:schemeClr val="tx1"/>
          </a:solidFill>
          <a:latin typeface="Arial" panose="020B0604020202020204" pitchFamily="34" charset="0"/>
        </a:defRPr>
      </a:lvl8pPr>
      <a:lvl9pPr marL="1828754" algn="l" defTabSz="685783"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46" indent="-171446" algn="l" defTabSz="685783" rtl="0" eaLnBrk="0" fontAlgn="base" hangingPunct="0">
        <a:lnSpc>
          <a:spcPct val="90000"/>
        </a:lnSpc>
        <a:spcBef>
          <a:spcPts val="751"/>
        </a:spcBef>
        <a:spcAft>
          <a:spcPct val="0"/>
        </a:spcAft>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29" indent="-171446" algn="l" defTabSz="68578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12" indent="-171446" algn="l" defTabSz="68578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9"/>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675">
                <a:solidFill>
                  <a:prstClr val="black">
                    <a:tint val="75000"/>
                  </a:prstClr>
                </a:solidFill>
                <a:latin typeface="Arial" panose="020B0604020202020204"/>
              </a:defRPr>
            </a:lvl1pPr>
          </a:lstStyle>
          <a:p>
            <a:pPr>
              <a:defRPr/>
            </a:pPr>
            <a:fld id="{25B66613-14BD-4DD7-BA99-C1DECD38379B}" type="datetimeFigureOut">
              <a:rPr lang="en-US"/>
              <a:pPr>
                <a:defRPr/>
              </a:pPr>
              <a:t>7/26/19</a:t>
            </a:fld>
            <a:endParaRPr lang="en-US" dirty="0"/>
          </a:p>
        </p:txBody>
      </p:sp>
      <p:sp>
        <p:nvSpPr>
          <p:cNvPr id="5" name="Footer Placeholder 4"/>
          <p:cNvSpPr>
            <a:spLocks noGrp="1"/>
          </p:cNvSpPr>
          <p:nvPr>
            <p:ph type="ftr" sz="quarter" idx="3"/>
          </p:nvPr>
        </p:nvSpPr>
        <p:spPr>
          <a:xfrm>
            <a:off x="4038600" y="6356359"/>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prstClr val="black">
                    <a:tint val="75000"/>
                  </a:prstClr>
                </a:solidFill>
                <a:latin typeface="Arial" panose="020B0604020202020204"/>
              </a:defRPr>
            </a:lvl1pPr>
          </a:lstStyle>
          <a:p>
            <a:pPr>
              <a:defRPr/>
            </a:pPr>
            <a:endParaRPr lang="en-US" dirty="0"/>
          </a:p>
        </p:txBody>
      </p:sp>
      <p:sp>
        <p:nvSpPr>
          <p:cNvPr id="6" name="Slide Number Placeholder 5"/>
          <p:cNvSpPr>
            <a:spLocks noGrp="1"/>
          </p:cNvSpPr>
          <p:nvPr>
            <p:ph type="sldNum" sz="quarter" idx="4"/>
          </p:nvPr>
        </p:nvSpPr>
        <p:spPr>
          <a:xfrm>
            <a:off x="8610600" y="6356359"/>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675">
                <a:solidFill>
                  <a:prstClr val="black">
                    <a:tint val="75000"/>
                  </a:prstClr>
                </a:solidFill>
                <a:latin typeface="Arial" panose="020B0604020202020204"/>
              </a:defRPr>
            </a:lvl1pPr>
          </a:lstStyle>
          <a:p>
            <a:pPr>
              <a:defRPr/>
            </a:pPr>
            <a:fld id="{C5E76034-B93A-4622-965C-F1BB26BCAB0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256" r:id="rId1"/>
  </p:sldLayoutIdLst>
  <p:txStyles>
    <p:titleStyle>
      <a:lvl1pPr algn="l" defTabSz="514338"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38" rtl="0" eaLnBrk="0" fontAlgn="base" hangingPunct="0">
        <a:lnSpc>
          <a:spcPct val="90000"/>
        </a:lnSpc>
        <a:spcBef>
          <a:spcPct val="0"/>
        </a:spcBef>
        <a:spcAft>
          <a:spcPct val="0"/>
        </a:spcAft>
        <a:defRPr sz="2400">
          <a:solidFill>
            <a:schemeClr val="tx1"/>
          </a:solidFill>
          <a:latin typeface="Arial" panose="020B0604020202020204" pitchFamily="34" charset="0"/>
        </a:defRPr>
      </a:lvl2pPr>
      <a:lvl3pPr algn="l" defTabSz="514338" rtl="0" eaLnBrk="0" fontAlgn="base" hangingPunct="0">
        <a:lnSpc>
          <a:spcPct val="90000"/>
        </a:lnSpc>
        <a:spcBef>
          <a:spcPct val="0"/>
        </a:spcBef>
        <a:spcAft>
          <a:spcPct val="0"/>
        </a:spcAft>
        <a:defRPr sz="2400">
          <a:solidFill>
            <a:schemeClr val="tx1"/>
          </a:solidFill>
          <a:latin typeface="Arial" panose="020B0604020202020204" pitchFamily="34" charset="0"/>
        </a:defRPr>
      </a:lvl3pPr>
      <a:lvl4pPr algn="l" defTabSz="514338" rtl="0" eaLnBrk="0" fontAlgn="base" hangingPunct="0">
        <a:lnSpc>
          <a:spcPct val="90000"/>
        </a:lnSpc>
        <a:spcBef>
          <a:spcPct val="0"/>
        </a:spcBef>
        <a:spcAft>
          <a:spcPct val="0"/>
        </a:spcAft>
        <a:defRPr sz="2400">
          <a:solidFill>
            <a:schemeClr val="tx1"/>
          </a:solidFill>
          <a:latin typeface="Arial" panose="020B0604020202020204" pitchFamily="34" charset="0"/>
        </a:defRPr>
      </a:lvl4pPr>
      <a:lvl5pPr algn="l" defTabSz="514338" rtl="0" eaLnBrk="0" fontAlgn="base" hangingPunct="0">
        <a:lnSpc>
          <a:spcPct val="90000"/>
        </a:lnSpc>
        <a:spcBef>
          <a:spcPct val="0"/>
        </a:spcBef>
        <a:spcAft>
          <a:spcPct val="0"/>
        </a:spcAft>
        <a:defRPr sz="2400">
          <a:solidFill>
            <a:schemeClr val="tx1"/>
          </a:solidFill>
          <a:latin typeface="Arial" panose="020B0604020202020204" pitchFamily="34" charset="0"/>
        </a:defRPr>
      </a:lvl5pPr>
      <a:lvl6pPr marL="342891" algn="l" defTabSz="514338" rtl="0" fontAlgn="base">
        <a:lnSpc>
          <a:spcPct val="90000"/>
        </a:lnSpc>
        <a:spcBef>
          <a:spcPct val="0"/>
        </a:spcBef>
        <a:spcAft>
          <a:spcPct val="0"/>
        </a:spcAft>
        <a:defRPr sz="2475">
          <a:solidFill>
            <a:schemeClr val="tx1"/>
          </a:solidFill>
          <a:latin typeface="Arial" panose="020B0604020202020204" pitchFamily="34" charset="0"/>
        </a:defRPr>
      </a:lvl6pPr>
      <a:lvl7pPr marL="685783" algn="l" defTabSz="514338" rtl="0" fontAlgn="base">
        <a:lnSpc>
          <a:spcPct val="90000"/>
        </a:lnSpc>
        <a:spcBef>
          <a:spcPct val="0"/>
        </a:spcBef>
        <a:spcAft>
          <a:spcPct val="0"/>
        </a:spcAft>
        <a:defRPr sz="2475">
          <a:solidFill>
            <a:schemeClr val="tx1"/>
          </a:solidFill>
          <a:latin typeface="Arial" panose="020B0604020202020204" pitchFamily="34" charset="0"/>
        </a:defRPr>
      </a:lvl7pPr>
      <a:lvl8pPr marL="1028674" algn="l" defTabSz="514338" rtl="0" fontAlgn="base">
        <a:lnSpc>
          <a:spcPct val="90000"/>
        </a:lnSpc>
        <a:spcBef>
          <a:spcPct val="0"/>
        </a:spcBef>
        <a:spcAft>
          <a:spcPct val="0"/>
        </a:spcAft>
        <a:defRPr sz="2475">
          <a:solidFill>
            <a:schemeClr val="tx1"/>
          </a:solidFill>
          <a:latin typeface="Arial" panose="020B0604020202020204" pitchFamily="34" charset="0"/>
        </a:defRPr>
      </a:lvl8pPr>
      <a:lvl9pPr marL="1371566" algn="l" defTabSz="514338" rtl="0" fontAlgn="base">
        <a:lnSpc>
          <a:spcPct val="90000"/>
        </a:lnSpc>
        <a:spcBef>
          <a:spcPct val="0"/>
        </a:spcBef>
        <a:spcAft>
          <a:spcPct val="0"/>
        </a:spcAft>
        <a:defRPr sz="2475">
          <a:solidFill>
            <a:schemeClr val="tx1"/>
          </a:solidFill>
          <a:latin typeface="Arial" panose="020B0604020202020204" pitchFamily="34" charset="0"/>
        </a:defRPr>
      </a:lvl9pPr>
    </p:titleStyle>
    <p:bodyStyle>
      <a:lvl1pPr marL="128585" indent="-128585" algn="l" defTabSz="514338"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53" indent="-128585" algn="l" defTabSz="514338" rtl="0" eaLnBrk="0" fontAlgn="base" hangingPunct="0">
        <a:lnSpc>
          <a:spcPct val="90000"/>
        </a:lnSpc>
        <a:spcBef>
          <a:spcPts val="275"/>
        </a:spcBef>
        <a:spcAft>
          <a:spcPct val="0"/>
        </a:spcAft>
        <a:buFont typeface="Arial" panose="020B0604020202020204" pitchFamily="34" charset="0"/>
        <a:buChar char="•"/>
        <a:defRPr kern="1200">
          <a:solidFill>
            <a:schemeClr val="tx1"/>
          </a:solidFill>
          <a:latin typeface="+mn-lt"/>
          <a:ea typeface="+mn-ea"/>
          <a:cs typeface="+mn-cs"/>
        </a:defRPr>
      </a:lvl2pPr>
      <a:lvl3pPr marL="642923" indent="-128585" algn="l" defTabSz="514338"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091" indent="-128585" algn="l" defTabSz="514338"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4pPr>
      <a:lvl5pPr marL="1157259" indent="-128585" algn="l" defTabSz="514338"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69C6EEA-02F8-41F8-A3AE-AC94C032C90E}" type="datetimeFigureOut">
              <a:rPr lang="en-US" smtClean="0">
                <a:solidFill>
                  <a:prstClr val="black">
                    <a:tint val="75000"/>
                  </a:prstClr>
                </a:solidFill>
                <a:latin typeface="Arial" panose="020B0604020202020204"/>
              </a:rPr>
              <a:pPr eaLnBrk="1" fontAlgn="auto" hangingPunct="1">
                <a:spcBef>
                  <a:spcPts val="0"/>
                </a:spcBef>
                <a:spcAft>
                  <a:spcPts val="0"/>
                </a:spcAft>
              </a:pPr>
              <a:t>7/26/19</a:t>
            </a:fld>
            <a:endParaRPr lang="en-US" dirty="0">
              <a:solidFill>
                <a:prstClr val="black">
                  <a:tint val="75000"/>
                </a:prstClr>
              </a:solidFill>
              <a:latin typeface="Arial" panose="020B060402020202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Arial" panose="020B060402020202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064CA50-41E7-448C-9889-AC89D1830D85}" type="slidenum">
              <a:rPr lang="en-US" smtClean="0">
                <a:solidFill>
                  <a:prstClr val="black">
                    <a:tint val="75000"/>
                  </a:prstClr>
                </a:solidFill>
                <a:latin typeface="Arial" panose="020B0604020202020204"/>
              </a:rPr>
              <a:pPr eaLnBrk="1" fontAlgn="auto" hangingPunct="1">
                <a:spcBef>
                  <a:spcPts val="0"/>
                </a:spcBef>
                <a:spcAft>
                  <a:spcPts val="0"/>
                </a:spcAft>
              </a:pPr>
              <a:t>‹#›</a:t>
            </a:fld>
            <a:endParaRPr lang="en-US" dirty="0">
              <a:solidFill>
                <a:prstClr val="black">
                  <a:tint val="75000"/>
                </a:prstClr>
              </a:solidFill>
              <a:latin typeface="Arial" panose="020B0604020202020204"/>
            </a:endParaRPr>
          </a:p>
        </p:txBody>
      </p:sp>
    </p:spTree>
    <p:extLst>
      <p:ext uri="{BB962C8B-B14F-4D97-AF65-F5344CB8AC3E}">
        <p14:creationId xmlns:p14="http://schemas.microsoft.com/office/powerpoint/2010/main" val="1820341835"/>
      </p:ext>
    </p:extLst>
  </p:cSld>
  <p:clrMap bg1="lt1" tx1="dk1" bg2="lt2" tx2="dk2" accent1="accent1" accent2="accent2" accent3="accent3" accent4="accent4" accent5="accent5" accent6="accent6" hlink="hlink" folHlink="folHlink"/>
  <p:sldLayoutIdLst>
    <p:sldLayoutId id="2147486670" r:id="rId1"/>
    <p:sldLayoutId id="2147486671" r:id="rId2"/>
    <p:sldLayoutId id="2147486672" r:id="rId3"/>
    <p:sldLayoutId id="2147486673" r:id="rId4"/>
    <p:sldLayoutId id="2147486674" r:id="rId5"/>
    <p:sldLayoutId id="2147486675" r:id="rId6"/>
    <p:sldLayoutId id="2147486676" r:id="rId7"/>
    <p:sldLayoutId id="2147486677" r:id="rId8"/>
    <p:sldLayoutId id="2147486678" r:id="rId9"/>
    <p:sldLayoutId id="2147486679" r:id="rId10"/>
    <p:sldLayoutId id="2147486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69C6EEA-02F8-41F8-A3AE-AC94C032C90E}" type="datetimeFigureOut">
              <a:rPr lang="en-US" smtClean="0">
                <a:solidFill>
                  <a:prstClr val="black">
                    <a:tint val="75000"/>
                  </a:prstClr>
                </a:solidFill>
                <a:latin typeface="Arial" panose="020B0604020202020204"/>
              </a:rPr>
              <a:pPr eaLnBrk="1" fontAlgn="auto" hangingPunct="1">
                <a:spcBef>
                  <a:spcPts val="0"/>
                </a:spcBef>
                <a:spcAft>
                  <a:spcPts val="0"/>
                </a:spcAft>
              </a:pPr>
              <a:t>7/26/19</a:t>
            </a:fld>
            <a:endParaRPr lang="en-US" dirty="0">
              <a:solidFill>
                <a:prstClr val="black">
                  <a:tint val="75000"/>
                </a:prstClr>
              </a:solidFill>
              <a:latin typeface="Arial" panose="020B060402020202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Arial" panose="020B060402020202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064CA50-41E7-448C-9889-AC89D1830D85}" type="slidenum">
              <a:rPr lang="en-US" smtClean="0">
                <a:solidFill>
                  <a:prstClr val="black">
                    <a:tint val="75000"/>
                  </a:prstClr>
                </a:solidFill>
                <a:latin typeface="Arial" panose="020B0604020202020204"/>
              </a:rPr>
              <a:pPr eaLnBrk="1" fontAlgn="auto" hangingPunct="1">
                <a:spcBef>
                  <a:spcPts val="0"/>
                </a:spcBef>
                <a:spcAft>
                  <a:spcPts val="0"/>
                </a:spcAft>
              </a:pPr>
              <a:t>‹#›</a:t>
            </a:fld>
            <a:endParaRPr lang="en-US" dirty="0">
              <a:solidFill>
                <a:prstClr val="black">
                  <a:tint val="75000"/>
                </a:prstClr>
              </a:solidFill>
              <a:latin typeface="Arial" panose="020B0604020202020204"/>
            </a:endParaRPr>
          </a:p>
        </p:txBody>
      </p:sp>
    </p:spTree>
    <p:extLst>
      <p:ext uri="{BB962C8B-B14F-4D97-AF65-F5344CB8AC3E}">
        <p14:creationId xmlns:p14="http://schemas.microsoft.com/office/powerpoint/2010/main" val="1234118542"/>
      </p:ext>
    </p:extLst>
  </p:cSld>
  <p:clrMap bg1="lt1" tx1="dk1" bg2="lt2" tx2="dk2" accent1="accent1" accent2="accent2" accent3="accent3" accent4="accent4" accent5="accent5" accent6="accent6" hlink="hlink" folHlink="folHlink"/>
  <p:sldLayoutIdLst>
    <p:sldLayoutId id="2147486694" r:id="rId1"/>
    <p:sldLayoutId id="2147486695" r:id="rId2"/>
    <p:sldLayoutId id="2147486696" r:id="rId3"/>
    <p:sldLayoutId id="2147486697" r:id="rId4"/>
    <p:sldLayoutId id="2147486698" r:id="rId5"/>
    <p:sldLayoutId id="2147486699" r:id="rId6"/>
    <p:sldLayoutId id="2147486700" r:id="rId7"/>
    <p:sldLayoutId id="2147486701" r:id="rId8"/>
    <p:sldLayoutId id="2147486702" r:id="rId9"/>
    <p:sldLayoutId id="2147486703" r:id="rId10"/>
    <p:sldLayoutId id="2147486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91726-EECE-4240-A393-6A37E51BC2E3}" type="datetimeFigureOut">
              <a:rPr lang="en-US" smtClean="0">
                <a:solidFill>
                  <a:prstClr val="black">
                    <a:tint val="75000"/>
                  </a:prstClr>
                </a:solidFill>
                <a:latin typeface="Arial" panose="020B0604020202020204"/>
              </a:rPr>
              <a:pPr eaLnBrk="1" fontAlgn="auto" hangingPunct="1">
                <a:spcBef>
                  <a:spcPts val="0"/>
                </a:spcBef>
                <a:spcAft>
                  <a:spcPts val="0"/>
                </a:spcAft>
              </a:pPr>
              <a:t>7/26/19</a:t>
            </a:fld>
            <a:endParaRPr lang="en-US" dirty="0">
              <a:solidFill>
                <a:prstClr val="black">
                  <a:tint val="75000"/>
                </a:prstClr>
              </a:solidFill>
              <a:latin typeface="Arial" panose="020B060402020202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Arial" panose="020B060402020202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82E7F25-5809-4642-B5BC-EDCCEB9D85FF}" type="slidenum">
              <a:rPr lang="en-US" smtClean="0">
                <a:solidFill>
                  <a:prstClr val="black">
                    <a:tint val="75000"/>
                  </a:prstClr>
                </a:solidFill>
                <a:latin typeface="Arial" panose="020B0604020202020204"/>
              </a:rPr>
              <a:pPr eaLnBrk="1" fontAlgn="auto" hangingPunct="1">
                <a:spcBef>
                  <a:spcPts val="0"/>
                </a:spcBef>
                <a:spcAft>
                  <a:spcPts val="0"/>
                </a:spcAft>
              </a:pPr>
              <a:t>‹#›</a:t>
            </a:fld>
            <a:endParaRPr lang="en-US" dirty="0">
              <a:solidFill>
                <a:prstClr val="black">
                  <a:tint val="75000"/>
                </a:prstClr>
              </a:solidFill>
              <a:latin typeface="Arial" panose="020B0604020202020204"/>
            </a:endParaRPr>
          </a:p>
        </p:txBody>
      </p:sp>
    </p:spTree>
    <p:extLst>
      <p:ext uri="{BB962C8B-B14F-4D97-AF65-F5344CB8AC3E}">
        <p14:creationId xmlns:p14="http://schemas.microsoft.com/office/powerpoint/2010/main" val="935280590"/>
      </p:ext>
    </p:extLst>
  </p:cSld>
  <p:clrMap bg1="lt1" tx1="dk1" bg2="lt2" tx2="dk2" accent1="accent1" accent2="accent2" accent3="accent3" accent4="accent4" accent5="accent5" accent6="accent6" hlink="hlink" folHlink="folHlink"/>
  <p:sldLayoutIdLst>
    <p:sldLayoutId id="2147486732" r:id="rId1"/>
    <p:sldLayoutId id="2147486733" r:id="rId2"/>
    <p:sldLayoutId id="2147486734" r:id="rId3"/>
    <p:sldLayoutId id="2147486735" r:id="rId4"/>
    <p:sldLayoutId id="2147486736" r:id="rId5"/>
    <p:sldLayoutId id="2147486737" r:id="rId6"/>
    <p:sldLayoutId id="2147486738" r:id="rId7"/>
    <p:sldLayoutId id="2147486739" r:id="rId8"/>
    <p:sldLayoutId id="2147486740" r:id="rId9"/>
    <p:sldLayoutId id="2147486741" r:id="rId10"/>
    <p:sldLayoutId id="2147486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91726-EECE-4240-A393-6A37E51BC2E3}" type="datetimeFigureOut">
              <a:rPr lang="en-US" smtClean="0">
                <a:solidFill>
                  <a:prstClr val="black">
                    <a:tint val="75000"/>
                  </a:prstClr>
                </a:solidFill>
                <a:latin typeface="Arial" panose="020B0604020202020204"/>
              </a:rPr>
              <a:pPr eaLnBrk="1" fontAlgn="auto" hangingPunct="1">
                <a:spcBef>
                  <a:spcPts val="0"/>
                </a:spcBef>
                <a:spcAft>
                  <a:spcPts val="0"/>
                </a:spcAft>
              </a:pPr>
              <a:t>7/26/19</a:t>
            </a:fld>
            <a:endParaRPr lang="en-US" dirty="0">
              <a:solidFill>
                <a:prstClr val="black">
                  <a:tint val="75000"/>
                </a:prstClr>
              </a:solidFill>
              <a:latin typeface="Arial" panose="020B060402020202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Arial" panose="020B060402020202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82E7F25-5809-4642-B5BC-EDCCEB9D85FF}" type="slidenum">
              <a:rPr lang="en-US" smtClean="0">
                <a:solidFill>
                  <a:prstClr val="black">
                    <a:tint val="75000"/>
                  </a:prstClr>
                </a:solidFill>
                <a:latin typeface="Arial" panose="020B0604020202020204"/>
              </a:rPr>
              <a:pPr eaLnBrk="1" fontAlgn="auto" hangingPunct="1">
                <a:spcBef>
                  <a:spcPts val="0"/>
                </a:spcBef>
                <a:spcAft>
                  <a:spcPts val="0"/>
                </a:spcAft>
              </a:pPr>
              <a:t>‹#›</a:t>
            </a:fld>
            <a:endParaRPr lang="en-US" dirty="0">
              <a:solidFill>
                <a:prstClr val="black">
                  <a:tint val="75000"/>
                </a:prstClr>
              </a:solidFill>
              <a:latin typeface="Arial" panose="020B0604020202020204"/>
            </a:endParaRPr>
          </a:p>
        </p:txBody>
      </p:sp>
    </p:spTree>
    <p:extLst>
      <p:ext uri="{BB962C8B-B14F-4D97-AF65-F5344CB8AC3E}">
        <p14:creationId xmlns:p14="http://schemas.microsoft.com/office/powerpoint/2010/main" val="1663401092"/>
      </p:ext>
    </p:extLst>
  </p:cSld>
  <p:clrMap bg1="lt1" tx1="dk1" bg2="lt2" tx2="dk2" accent1="accent1" accent2="accent2" accent3="accent3" accent4="accent4" accent5="accent5" accent6="accent6" hlink="hlink" folHlink="folHlink"/>
  <p:sldLayoutIdLst>
    <p:sldLayoutId id="2147486744" r:id="rId1"/>
    <p:sldLayoutId id="2147486745" r:id="rId2"/>
    <p:sldLayoutId id="2147486746" r:id="rId3"/>
    <p:sldLayoutId id="2147486747" r:id="rId4"/>
    <p:sldLayoutId id="2147486748" r:id="rId5"/>
    <p:sldLayoutId id="2147486749" r:id="rId6"/>
    <p:sldLayoutId id="2147486750" r:id="rId7"/>
    <p:sldLayoutId id="2147486751" r:id="rId8"/>
    <p:sldLayoutId id="2147486752" r:id="rId9"/>
    <p:sldLayoutId id="2147486753" r:id="rId10"/>
    <p:sldLayoutId id="2147486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hyperlink" Target="mailto:ncsacw@cffutures.org" TargetMode="External"/><Relationship Id="rId4" Type="http://schemas.openxmlformats.org/officeDocument/2006/relationships/hyperlink" Target="http://www.ncsacw.samhsa.gov/"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hyperlink" Target="https://www.ncbi.nlm.nih.gov/books/NBK64901/"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cffutures.org/files/cvi.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ncdsv.org/images/NAIARC_SupportingChildrenOfParentsCo-OccurringMHandSubstanceAbuse_6-2012.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nimh.nih.gov/health/statistics/what-is-prevalence.shtml" TargetMode="External"/><Relationship Id="rId4" Type="http://schemas.openxmlformats.org/officeDocument/2006/relationships/hyperlink" Target="https://www.ncbi.nlm.nih.gov/books/NBK20369/"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store.samhsa.gov/system/files/sma16-4953.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www.samhsa.gov/sites/default/files/family_treatment_paper508v.pdf" TargetMode="External"/><Relationship Id="rId4" Type="http://schemas.openxmlformats.org/officeDocument/2006/relationships/hyperlink" Target="https://sites.google.com/a/simmons.edu/dv-training/"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8" Type="http://schemas.openxmlformats.org/officeDocument/2006/relationships/hyperlink" Target="https://cascw.umn.edu/wp-content/uploads/2016/10/PracticeNotes_26.WEB_A.pdf" TargetMode="External"/><Relationship Id="rId13" Type="http://schemas.openxmlformats.org/officeDocument/2006/relationships/hyperlink" Target="https://sites.google.com/a/simmons.edu/dv-training" TargetMode="External"/><Relationship Id="rId3" Type="http://schemas.openxmlformats.org/officeDocument/2006/relationships/hyperlink" Target="https://www.childwelfare.gov/pubPDFs/domesticviolence2018.pdf" TargetMode="External"/><Relationship Id="rId7" Type="http://schemas.openxmlformats.org/officeDocument/2006/relationships/hyperlink" Target="https://nrcdv.org/dvrn/" TargetMode="External"/><Relationship Id="rId12" Type="http://schemas.openxmlformats.org/officeDocument/2006/relationships/hyperlink" Target="http://promising.futureswithoutviolence.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www.futureswithoutviolence.org/userfiles/file/Children_and_Families/Advocates%20Guide(1).pdf" TargetMode="External"/><Relationship Id="rId11" Type="http://schemas.openxmlformats.org/officeDocument/2006/relationships/hyperlink" Target="https://nrcdv.org/" TargetMode="External"/><Relationship Id="rId5" Type="http://schemas.openxmlformats.org/officeDocument/2006/relationships/hyperlink" Target="https://www.ncbi.nlm.nih.gov/books/NBK64901" TargetMode="External"/><Relationship Id="rId10" Type="http://schemas.openxmlformats.org/officeDocument/2006/relationships/hyperlink" Target="http://www.nationalcenterdvtraumamh.org/" TargetMode="External"/><Relationship Id="rId4" Type="http://schemas.openxmlformats.org/officeDocument/2006/relationships/hyperlink" Target="https://caseyfamilypro-wpengine.netdna-ssl.com/media/SComm_Trauma-informed.pdf" TargetMode="External"/><Relationship Id="rId9" Type="http://schemas.openxmlformats.org/officeDocument/2006/relationships/hyperlink" Target="https://cascw.umn.edu/portfolio-items/supporting-recovery-in-parents-with-co-occurring-disorders-in-child-welfare-training-videos" TargetMode="External"/><Relationship Id="rId14" Type="http://schemas.openxmlformats.org/officeDocument/2006/relationships/hyperlink" Target="https://store.samhsa.gov/system/files/sma14-4884.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4485736"/>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eaLnBrk="1" fontAlgn="auto" hangingPunct="1">
              <a:spcBef>
                <a:spcPts val="0"/>
              </a:spcBef>
              <a:spcAft>
                <a:spcPts val="0"/>
              </a:spcAft>
            </a:pPr>
            <a:endParaRPr lang="en-US" sz="1615" dirty="0">
              <a:solidFill>
                <a:srgbClr val="FFFFFF"/>
              </a:solidFill>
              <a:sym typeface="Helvetica Light"/>
            </a:endParaRPr>
          </a:p>
        </p:txBody>
      </p:sp>
      <p:sp>
        <p:nvSpPr>
          <p:cNvPr id="2" name="Title 1"/>
          <p:cNvSpPr>
            <a:spLocks noGrp="1"/>
          </p:cNvSpPr>
          <p:nvPr>
            <p:ph type="ctrTitle"/>
          </p:nvPr>
        </p:nvSpPr>
        <p:spPr>
          <a:xfrm>
            <a:off x="923025" y="584882"/>
            <a:ext cx="10653623" cy="2490653"/>
          </a:xfrm>
        </p:spPr>
        <p:txBody>
          <a:bodyPr anchor="ctr">
            <a:normAutofit fontScale="90000"/>
          </a:bodyPr>
          <a:lstStyle/>
          <a:p>
            <a:pPr>
              <a:spcAft>
                <a:spcPts val="1200"/>
              </a:spcAft>
            </a:pPr>
            <a:br>
              <a:rPr lang="en-US" sz="4000" b="1" dirty="0">
                <a:solidFill>
                  <a:schemeClr val="bg1"/>
                </a:solidFill>
                <a:latin typeface="+mn-lt"/>
              </a:rPr>
            </a:br>
            <a:br>
              <a:rPr lang="en-US" sz="4400" b="1" dirty="0">
                <a:solidFill>
                  <a:schemeClr val="bg1"/>
                </a:solidFill>
                <a:latin typeface="+mn-lt"/>
              </a:rPr>
            </a:br>
            <a:r>
              <a:rPr lang="en-US" sz="4400" b="1" dirty="0">
                <a:solidFill>
                  <a:schemeClr val="bg1"/>
                </a:solidFill>
                <a:latin typeface="Arial" panose="020B0604020202020204" pitchFamily="34" charset="0"/>
                <a:cs typeface="Arial" panose="020B0604020202020204" pitchFamily="34" charset="0"/>
              </a:rPr>
              <a:t>Module 3: </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Understanding Co-Occurring Substance Use Disorders, Mental Health/Trauma, </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and Domestic Violence</a:t>
            </a:r>
            <a:br>
              <a:rPr lang="en-US" sz="4000" b="1" dirty="0">
                <a:solidFill>
                  <a:schemeClr val="bg1"/>
                </a:solidFill>
                <a:latin typeface="+mn-lt"/>
              </a:rPr>
            </a:br>
            <a:br>
              <a:rPr lang="en-US" sz="4000" b="1" dirty="0">
                <a:solidFill>
                  <a:schemeClr val="bg1"/>
                </a:solidFill>
                <a:latin typeface="+mn-lt"/>
              </a:rPr>
            </a:br>
            <a:endParaRPr lang="en-US" b="1" dirty="0">
              <a:solidFill>
                <a:srgbClr val="FF0000"/>
              </a:solidFill>
            </a:endParaRPr>
          </a:p>
        </p:txBody>
      </p:sp>
      <p:sp>
        <p:nvSpPr>
          <p:cNvPr id="3" name="Subtitle 2"/>
          <p:cNvSpPr>
            <a:spLocks noGrp="1"/>
          </p:cNvSpPr>
          <p:nvPr>
            <p:ph type="subTitle" idx="1"/>
          </p:nvPr>
        </p:nvSpPr>
        <p:spPr>
          <a:xfrm>
            <a:off x="1524000" y="3509963"/>
            <a:ext cx="9144000" cy="646023"/>
          </a:xfrm>
        </p:spPr>
        <p:txBody>
          <a:bodyPr/>
          <a:lstStyle/>
          <a:p>
            <a:r>
              <a:rPr lang="en-US" sz="3600" b="1" i="1" dirty="0">
                <a:solidFill>
                  <a:schemeClr val="bg1"/>
                </a:solidFill>
              </a:rPr>
              <a:t>Child Welfare Training Toolkit</a:t>
            </a:r>
          </a:p>
          <a:p>
            <a:endParaRPr lang="en-US" dirty="0">
              <a:solidFill>
                <a:schemeClr val="bg1"/>
              </a:solidFill>
            </a:endParaRPr>
          </a:p>
          <a:p>
            <a:endParaRPr lang="en-US" dirty="0">
              <a:solidFill>
                <a:schemeClr val="bg1"/>
              </a:solidFill>
            </a:endParaRPr>
          </a:p>
        </p:txBody>
      </p:sp>
      <p:pic>
        <p:nvPicPr>
          <p:cNvPr id="6" name="Picture 5" descr="Logo of National Center on Substance Abuse and Child Welfare. ">
            <a:extLst>
              <a:ext uri="{FF2B5EF4-FFF2-40B4-BE49-F238E27FC236}">
                <a16:creationId xmlns:a16="http://schemas.microsoft.com/office/drawing/2014/main" id="{FE533C42-F443-044B-B437-47A9020198F5}"/>
              </a:ext>
            </a:extLst>
          </p:cNvPr>
          <p:cNvPicPr>
            <a:picLocks noChangeAspect="1"/>
          </p:cNvPicPr>
          <p:nvPr/>
        </p:nvPicPr>
        <p:blipFill>
          <a:blip r:embed="rId3"/>
          <a:stretch>
            <a:fillRect/>
          </a:stretch>
        </p:blipFill>
        <p:spPr>
          <a:xfrm>
            <a:off x="3070458" y="4964426"/>
            <a:ext cx="6035040" cy="1409646"/>
          </a:xfrm>
          <a:prstGeom prst="rect">
            <a:avLst/>
          </a:prstGeom>
        </p:spPr>
      </p:pic>
    </p:spTree>
    <p:extLst>
      <p:ext uri="{BB962C8B-B14F-4D97-AF65-F5344CB8AC3E}">
        <p14:creationId xmlns:p14="http://schemas.microsoft.com/office/powerpoint/2010/main" val="256504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82ED4F-FAC8-CA41-8FEC-02F28F33F2D6}"/>
              </a:ext>
            </a:extLst>
          </p:cNvPr>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a:extLst>
              <a:ext uri="{FF2B5EF4-FFF2-40B4-BE49-F238E27FC236}">
                <a16:creationId xmlns:a16="http://schemas.microsoft.com/office/drawing/2014/main" id="{2DB6ABD5-274A-4446-BE9A-2FF89778AC11}"/>
              </a:ext>
            </a:extLst>
          </p:cNvPr>
          <p:cNvCxnSpPr/>
          <p:nvPr/>
        </p:nvCxnSpPr>
        <p:spPr>
          <a:xfrm flipH="1">
            <a:off x="343070"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4537" y="3150275"/>
            <a:ext cx="9109563" cy="1938992"/>
          </a:xfrm>
          <a:prstGeom prst="rect">
            <a:avLst/>
          </a:prstGeom>
          <a:noFill/>
        </p:spPr>
        <p:txBody>
          <a:bodyPr wrap="square" rtlCol="0">
            <a:spAutoFit/>
          </a:bodyPr>
          <a:lstStyle/>
          <a:p>
            <a:pPr eaLnBrk="1" fontAlgn="auto" hangingPunct="1">
              <a:spcBef>
                <a:spcPts val="0"/>
              </a:spcBef>
              <a:spcAft>
                <a:spcPts val="0"/>
              </a:spcAft>
            </a:pPr>
            <a:endParaRPr lang="en-US" sz="7200" dirty="0">
              <a:solidFill>
                <a:prstClr val="white"/>
              </a:solidFill>
              <a:latin typeface="Arial" panose="020B0604020202020204"/>
            </a:endParaRPr>
          </a:p>
          <a:p>
            <a:pPr eaLnBrk="1" fontAlgn="auto" hangingPunct="1">
              <a:spcBef>
                <a:spcPts val="0"/>
              </a:spcBef>
              <a:spcAft>
                <a:spcPts val="0"/>
              </a:spcAft>
            </a:pPr>
            <a:r>
              <a:rPr lang="en-US" sz="4800" dirty="0">
                <a:solidFill>
                  <a:prstClr val="white"/>
                </a:solidFill>
                <a:latin typeface="Arial" panose="020B0604020202020204"/>
              </a:rPr>
              <a:t>Trauma</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10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6BC6F4-E565-504E-BC0B-D0B1C9AC9615}"/>
              </a:ext>
            </a:extLst>
          </p:cNvPr>
          <p:cNvSpPr>
            <a:spLocks noGrp="1"/>
          </p:cNvSpPr>
          <p:nvPr>
            <p:ph type="title"/>
          </p:nvPr>
        </p:nvSpPr>
        <p:spPr/>
        <p:txBody>
          <a:bodyPr/>
          <a:lstStyle/>
          <a:p>
            <a:r>
              <a:rPr lang="en-US" altLang="en-US" dirty="0"/>
              <a:t>Effect of Trauma</a:t>
            </a:r>
            <a:endParaRPr lang="en-US" dirty="0"/>
          </a:p>
        </p:txBody>
      </p:sp>
      <p:sp>
        <p:nvSpPr>
          <p:cNvPr id="2" name="TextBox 1"/>
          <p:cNvSpPr txBox="1"/>
          <p:nvPr/>
        </p:nvSpPr>
        <p:spPr>
          <a:xfrm>
            <a:off x="8229600" y="6400800"/>
            <a:ext cx="4152900" cy="30480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Substance Abuse Treatment, 2000)</a:t>
            </a:r>
          </a:p>
        </p:txBody>
      </p:sp>
      <p:sp>
        <p:nvSpPr>
          <p:cNvPr id="7" name="Content Placeholder 6">
            <a:extLst>
              <a:ext uri="{FF2B5EF4-FFF2-40B4-BE49-F238E27FC236}">
                <a16:creationId xmlns:a16="http://schemas.microsoft.com/office/drawing/2014/main" id="{26507E7C-E7A7-6943-86FC-0960C4BE85E8}"/>
              </a:ext>
            </a:extLst>
          </p:cNvPr>
          <p:cNvSpPr>
            <a:spLocks noGrp="1"/>
          </p:cNvSpPr>
          <p:nvPr>
            <p:ph idx="1"/>
          </p:nvPr>
        </p:nvSpPr>
        <p:spPr/>
        <p:txBody>
          <a:bodyPr/>
          <a:lstStyle/>
          <a:p>
            <a:r>
              <a:rPr lang="en-US" altLang="en-US" dirty="0"/>
              <a:t>Adverse Childhood Experiences (ACE) score</a:t>
            </a:r>
          </a:p>
          <a:p>
            <a:r>
              <a:rPr lang="en-US" altLang="en-US" dirty="0"/>
              <a:t>Trauma increases risk for mental health and substance use disorders</a:t>
            </a:r>
          </a:p>
          <a:p>
            <a:r>
              <a:rPr lang="en-US" altLang="en-US" dirty="0"/>
              <a:t>Parents learn to parent from their parents</a:t>
            </a:r>
          </a:p>
          <a:p>
            <a:r>
              <a:rPr lang="en-US" altLang="en-US" dirty="0"/>
              <a:t>Childhood trauma affects parenting</a:t>
            </a:r>
          </a:p>
          <a:p>
            <a:r>
              <a:rPr lang="en-US" altLang="en-US" dirty="0"/>
              <a:t>Child abuse sometimes crosses generations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Content Placeholder 2"/>
          <p:cNvSpPr>
            <a:spLocks noGrp="1"/>
          </p:cNvSpPr>
          <p:nvPr>
            <p:ph idx="1"/>
          </p:nvPr>
        </p:nvSpPr>
        <p:spPr/>
        <p:txBody>
          <a:bodyPr rtlCol="0">
            <a:noAutofit/>
          </a:bodyPr>
          <a:lstStyle/>
          <a:p>
            <a:pPr eaLnBrk="1" hangingPunct="1">
              <a:defRPr/>
            </a:pPr>
            <a:r>
              <a:rPr lang="en-US" altLang="en-US" sz="2100" dirty="0"/>
              <a:t>Parents with substance use disorders often have a history of trauma, with 60% to 90% of treatment participants having experienced one or more traumatic events</a:t>
            </a:r>
            <a:endParaRPr lang="en-US" altLang="en-US" sz="2100" baseline="30000" dirty="0"/>
          </a:p>
          <a:p>
            <a:pPr eaLnBrk="1" hangingPunct="1">
              <a:defRPr/>
            </a:pPr>
            <a:r>
              <a:rPr lang="en-US" sz="2100" dirty="0"/>
              <a:t>Early traumatic events, such as exposure to family violence and physical abuse, can lead to a greater risk of developing posttraumatic stress disorder, which has been shown to significantly increase the likelihood of a substance use disorder among older youth in foster care </a:t>
            </a:r>
          </a:p>
          <a:p>
            <a:pPr eaLnBrk="1" hangingPunct="1">
              <a:defRPr/>
            </a:pPr>
            <a:r>
              <a:rPr lang="en-US" altLang="en-US" sz="2100" dirty="0"/>
              <a:t>Families affected by substance use disorders who are involved in the child welfare system need a system of care that recognizes the effect of trauma on their functioning and recovery</a:t>
            </a:r>
          </a:p>
          <a:p>
            <a:pPr eaLnBrk="1" hangingPunct="1">
              <a:defRPr/>
            </a:pPr>
            <a:r>
              <a:rPr lang="en-US" sz="2100" dirty="0"/>
              <a:t>Evidence-based trauma services should be provided within the context of an organizational culture that avoids triggering or unintentionally re-traumatizing both parents and children </a:t>
            </a:r>
          </a:p>
          <a:p>
            <a:pPr eaLnBrk="1" hangingPunct="1">
              <a:defRPr/>
            </a:pPr>
            <a:r>
              <a:rPr lang="en-US" sz="2100" dirty="0"/>
              <a:t>In a trauma-informed organization, every part of the organization—from management to service delivery—has an understanding of how trauma affects the life of an individual seeking services</a:t>
            </a:r>
            <a:endParaRPr lang="en-US" altLang="en-US" sz="2100" dirty="0"/>
          </a:p>
          <a:p>
            <a:pPr eaLnBrk="1" hangingPunct="1">
              <a:spcBef>
                <a:spcPts val="600"/>
              </a:spcBef>
              <a:spcAft>
                <a:spcPts val="600"/>
              </a:spcAft>
              <a:defRPr/>
            </a:pPr>
            <a:endParaRPr lang="en-US" altLang="en-US"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3A0AD2A7-CF09-AA44-AAAD-5107156E9680}"/>
              </a:ext>
            </a:extLst>
          </p:cNvPr>
          <p:cNvSpPr>
            <a:spLocks noGrp="1"/>
          </p:cNvSpPr>
          <p:nvPr>
            <p:ph type="title"/>
          </p:nvPr>
        </p:nvSpPr>
        <p:spPr/>
        <p:txBody>
          <a:bodyPr/>
          <a:lstStyle/>
          <a:p>
            <a:r>
              <a:rPr lang="en-US" altLang="en-US" dirty="0"/>
              <a:t>Trauma and Families</a:t>
            </a:r>
            <a:endParaRPr lang="en-US" dirty="0"/>
          </a:p>
        </p:txBody>
      </p:sp>
      <p:sp>
        <p:nvSpPr>
          <p:cNvPr id="2" name="TextBox 1"/>
          <p:cNvSpPr txBox="1"/>
          <p:nvPr/>
        </p:nvSpPr>
        <p:spPr>
          <a:xfrm>
            <a:off x="3733800" y="6441440"/>
            <a:ext cx="84582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Substance Abuse Treatment, 2000; Dube et al., 2002; Felitti et al., 1998; Greeson et al., 2011)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DD87BBD-A643-5746-84B3-2E3B30DEEE3A}"/>
              </a:ext>
            </a:extLst>
          </p:cNvPr>
          <p:cNvSpPr>
            <a:spLocks noGrp="1"/>
          </p:cNvSpPr>
          <p:nvPr>
            <p:ph idx="1"/>
          </p:nvPr>
        </p:nvSpPr>
        <p:spPr/>
        <p:txBody>
          <a:bodyPr/>
          <a:lstStyle/>
          <a:p>
            <a:r>
              <a:rPr lang="en-US" dirty="0"/>
              <a:t>Attachment and relationships</a:t>
            </a:r>
          </a:p>
          <a:p>
            <a:r>
              <a:rPr lang="en-US" dirty="0"/>
              <a:t>Physical health: body and brain</a:t>
            </a:r>
          </a:p>
          <a:p>
            <a:r>
              <a:rPr lang="en-US" dirty="0"/>
              <a:t>Emotional responses</a:t>
            </a:r>
          </a:p>
          <a:p>
            <a:r>
              <a:rPr lang="en-US" dirty="0"/>
              <a:t>Dissociation</a:t>
            </a:r>
          </a:p>
          <a:p>
            <a:r>
              <a:rPr lang="en-US" dirty="0"/>
              <a:t>Behavior</a:t>
            </a:r>
          </a:p>
          <a:p>
            <a:r>
              <a:rPr lang="en-US" dirty="0"/>
              <a:t>Cognition: thinking and learning</a:t>
            </a:r>
          </a:p>
          <a:p>
            <a:r>
              <a:rPr lang="en-US" dirty="0"/>
              <a:t>Self-concept and future orientation</a:t>
            </a:r>
          </a:p>
          <a:p>
            <a:r>
              <a:rPr lang="en-US" dirty="0"/>
              <a:t>Economic impact</a:t>
            </a:r>
          </a:p>
          <a:p>
            <a:endParaRPr lang="en-US" dirty="0"/>
          </a:p>
        </p:txBody>
      </p:sp>
      <p:sp>
        <p:nvSpPr>
          <p:cNvPr id="8" name="Title 7">
            <a:extLst>
              <a:ext uri="{FF2B5EF4-FFF2-40B4-BE49-F238E27FC236}">
                <a16:creationId xmlns:a16="http://schemas.microsoft.com/office/drawing/2014/main" id="{4797FCA9-ACFA-2748-9CE3-5AE1DF776819}"/>
              </a:ext>
            </a:extLst>
          </p:cNvPr>
          <p:cNvSpPr>
            <a:spLocks noGrp="1"/>
          </p:cNvSpPr>
          <p:nvPr>
            <p:ph type="title"/>
          </p:nvPr>
        </p:nvSpPr>
        <p:spPr/>
        <p:txBody>
          <a:bodyPr/>
          <a:lstStyle/>
          <a:p>
            <a:r>
              <a:rPr lang="en-US" dirty="0"/>
              <a:t>Effects of Trauma</a:t>
            </a:r>
          </a:p>
        </p:txBody>
      </p:sp>
      <p:pic>
        <p:nvPicPr>
          <p:cNvPr id="4" name="Picture 3">
            <a:extLst>
              <a:ext uri="{C183D7F6-B498-43B3-948B-1728B52AA6E4}">
                <adec:decorative xmlns:adec="http://schemas.microsoft.com/office/drawing/2017/decorative" val="1"/>
              </a:ext>
            </a:extLst>
          </p:cNvPr>
          <p:cNvPicPr/>
          <p:nvPr/>
        </p:nvPicPr>
        <p:blipFill>
          <a:blip r:embed="rId3"/>
          <a:stretch>
            <a:fillRect/>
          </a:stretch>
        </p:blipFill>
        <p:spPr>
          <a:xfrm>
            <a:off x="7620000" y="1600200"/>
            <a:ext cx="3810000" cy="3810000"/>
          </a:xfrm>
          <a:prstGeom prst="rect">
            <a:avLst/>
          </a:prstGeom>
          <a:solidFill>
            <a:srgbClr val="0F4263"/>
          </a:solidFill>
        </p:spPr>
      </p:pic>
      <p:sp>
        <p:nvSpPr>
          <p:cNvPr id="5" name="TextBox 4"/>
          <p:cNvSpPr txBox="1"/>
          <p:nvPr/>
        </p:nvSpPr>
        <p:spPr>
          <a:xfrm>
            <a:off x="5181600" y="6388997"/>
            <a:ext cx="7010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(Levenson, 2017; </a:t>
            </a:r>
            <a:r>
              <a:rPr lang="en-US" sz="1400" dirty="0">
                <a:latin typeface="Arial" panose="020B0604020202020204" pitchFamily="34" charset="0"/>
                <a:ea typeface="Calibri" panose="020F0502020204030204" pitchFamily="34" charset="0"/>
                <a:cs typeface="Arial" panose="020B0604020202020204" pitchFamily="34" charset="0"/>
              </a:rPr>
              <a:t>Substance Abuse and Mental Health Services Administration</a:t>
            </a:r>
            <a:r>
              <a:rPr lang="en-US" sz="1400" dirty="0">
                <a:latin typeface="Arial" panose="020B0604020202020204" pitchFamily="34" charset="0"/>
                <a:cs typeface="Arial" panose="020B0604020202020204" pitchFamily="34" charset="0"/>
              </a:rPr>
              <a:t>, 2014)</a:t>
            </a:r>
          </a:p>
        </p:txBody>
      </p:sp>
    </p:spTree>
    <p:extLst>
      <p:ext uri="{BB962C8B-B14F-4D97-AF65-F5344CB8AC3E}">
        <p14:creationId xmlns:p14="http://schemas.microsoft.com/office/powerpoint/2010/main" val="423732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703614"/>
            <a:ext cx="4495800" cy="316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57357" y="5556874"/>
            <a:ext cx="9461244" cy="461665"/>
          </a:xfrm>
          <a:prstGeom prst="rect">
            <a:avLst/>
          </a:prstGeom>
          <a:solidFill>
            <a:srgbClr val="CCECFF">
              <a:alpha val="50000"/>
            </a:srgbClr>
          </a:solidFill>
          <a:effectLst/>
        </p:spPr>
        <p:txBody>
          <a:bodyPr wrap="none">
            <a:spAutoFit/>
          </a:bodyPr>
          <a:lstStyle/>
          <a:p>
            <a:pPr eaLnBrk="1" fontAlgn="auto" hangingPunct="1">
              <a:spcBef>
                <a:spcPts val="0"/>
              </a:spcBef>
              <a:spcAft>
                <a:spcPts val="0"/>
              </a:spcAft>
              <a:defRPr/>
            </a:pPr>
            <a:r>
              <a:rPr lang="en-US" dirty="0">
                <a:solidFill>
                  <a:prstClr val="black"/>
                </a:solidFill>
                <a:latin typeface="+mj-lt"/>
              </a:rPr>
              <a:t>Before assuming a client is being "non-compliant," think trauma first</a:t>
            </a:r>
          </a:p>
        </p:txBody>
      </p:sp>
      <p:sp>
        <p:nvSpPr>
          <p:cNvPr id="3" name="Rectangle 2"/>
          <p:cNvSpPr/>
          <p:nvPr/>
        </p:nvSpPr>
        <p:spPr>
          <a:xfrm>
            <a:off x="10476356" y="6501762"/>
            <a:ext cx="1576072"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(Levenson, 2017)</a:t>
            </a:r>
            <a:endParaRPr lang="en-US" sz="1400" dirty="0"/>
          </a:p>
        </p:txBody>
      </p:sp>
      <p:sp>
        <p:nvSpPr>
          <p:cNvPr id="7" name="Content Placeholder 6">
            <a:extLst>
              <a:ext uri="{FF2B5EF4-FFF2-40B4-BE49-F238E27FC236}">
                <a16:creationId xmlns:a16="http://schemas.microsoft.com/office/drawing/2014/main" id="{F0DDECE0-82BA-9B40-BE57-B55D26F44B75}"/>
              </a:ext>
            </a:extLst>
          </p:cNvPr>
          <p:cNvSpPr>
            <a:spLocks noGrp="1"/>
          </p:cNvSpPr>
          <p:nvPr>
            <p:ph idx="1"/>
          </p:nvPr>
        </p:nvSpPr>
        <p:spPr>
          <a:xfrm>
            <a:off x="368968" y="1379621"/>
            <a:ext cx="10527632" cy="4797342"/>
          </a:xfrm>
        </p:spPr>
        <p:txBody>
          <a:bodyPr/>
          <a:lstStyle/>
          <a:p>
            <a:pPr marL="0" indent="0">
              <a:buNone/>
            </a:pPr>
            <a:r>
              <a:rPr lang="en-US" altLang="en-US" dirty="0"/>
              <a:t>Failure to identify and address trauma may lead to:</a:t>
            </a:r>
          </a:p>
          <a:p>
            <a:r>
              <a:rPr lang="en-US" altLang="en-US" dirty="0"/>
              <a:t>Withdrawal from services</a:t>
            </a:r>
          </a:p>
          <a:p>
            <a:r>
              <a:rPr lang="en-US" altLang="en-US" dirty="0"/>
              <a:t>Inadequate or inappropriate services</a:t>
            </a:r>
          </a:p>
          <a:p>
            <a:r>
              <a:rPr lang="en-US" altLang="en-US" dirty="0"/>
              <a:t>Re-traumatization</a:t>
            </a:r>
          </a:p>
          <a:p>
            <a:r>
              <a:rPr lang="en-US" altLang="en-US" dirty="0"/>
              <a:t>Increase in relapse events</a:t>
            </a:r>
          </a:p>
          <a:p>
            <a:r>
              <a:rPr lang="en-US" altLang="en-US" dirty="0"/>
              <a:t>Increase in management problems</a:t>
            </a:r>
          </a:p>
          <a:p>
            <a:r>
              <a:rPr lang="en-US" altLang="en-US" dirty="0"/>
              <a:t>Poor treatment outcomes</a:t>
            </a:r>
          </a:p>
          <a:p>
            <a:endParaRPr lang="en-US" dirty="0"/>
          </a:p>
        </p:txBody>
      </p:sp>
      <p:sp>
        <p:nvSpPr>
          <p:cNvPr id="6" name="Title 5">
            <a:extLst>
              <a:ext uri="{FF2B5EF4-FFF2-40B4-BE49-F238E27FC236}">
                <a16:creationId xmlns:a16="http://schemas.microsoft.com/office/drawing/2014/main" id="{9289618F-43FF-2640-B8C4-FFABBA555684}"/>
              </a:ext>
            </a:extLst>
          </p:cNvPr>
          <p:cNvSpPr>
            <a:spLocks noGrp="1"/>
          </p:cNvSpPr>
          <p:nvPr>
            <p:ph type="title"/>
          </p:nvPr>
        </p:nvSpPr>
        <p:spPr/>
        <p:txBody>
          <a:bodyPr/>
          <a:lstStyle/>
          <a:p>
            <a:r>
              <a:rPr lang="en-US" dirty="0"/>
              <a:t>Importance of Trauma-Informed Care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lvl="0">
              <a:defRPr/>
            </a:pPr>
            <a:r>
              <a:rPr lang="en-US" dirty="0"/>
              <a:t>High prevalence of trauma, substance use, and mental health disorders in families involved with child welfare</a:t>
            </a:r>
          </a:p>
          <a:p>
            <a:pPr lvl="0">
              <a:defRPr/>
            </a:pPr>
            <a:r>
              <a:rPr lang="en-US" dirty="0"/>
              <a:t>Traumatic events shatter trust; the experiences that a client has from the moment he or she arrives will affect his or her ability to engage in the healing process </a:t>
            </a:r>
          </a:p>
          <a:p>
            <a:pPr lvl="0">
              <a:defRPr/>
            </a:pPr>
            <a:r>
              <a:rPr lang="en-US" dirty="0"/>
              <a:t>Need to maximize safety and reduce possible re-traumatization of clients</a:t>
            </a:r>
          </a:p>
          <a:p>
            <a:pPr lvl="0">
              <a:defRPr/>
            </a:pPr>
            <a:r>
              <a:rPr lang="en-US" dirty="0"/>
              <a:t>Trauma-informed services improve retention in services and improve outcomes</a:t>
            </a:r>
          </a:p>
          <a:p>
            <a:endParaRPr lang="en-US" dirty="0"/>
          </a:p>
        </p:txBody>
      </p:sp>
      <p:sp>
        <p:nvSpPr>
          <p:cNvPr id="5" name="Rectangle 4"/>
          <p:cNvSpPr/>
          <p:nvPr/>
        </p:nvSpPr>
        <p:spPr>
          <a:xfrm>
            <a:off x="10476356" y="6501762"/>
            <a:ext cx="1576072"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(Levenson, 2017)</a:t>
            </a:r>
            <a:endParaRPr lang="en-US" sz="1400" dirty="0"/>
          </a:p>
        </p:txBody>
      </p:sp>
      <p:sp>
        <p:nvSpPr>
          <p:cNvPr id="3" name="Title 2">
            <a:extLst>
              <a:ext uri="{FF2B5EF4-FFF2-40B4-BE49-F238E27FC236}">
                <a16:creationId xmlns:a16="http://schemas.microsoft.com/office/drawing/2014/main" id="{DCC7F39E-3855-E142-BE98-15B27AF37499}"/>
              </a:ext>
            </a:extLst>
          </p:cNvPr>
          <p:cNvSpPr>
            <a:spLocks noGrp="1"/>
          </p:cNvSpPr>
          <p:nvPr>
            <p:ph type="title"/>
          </p:nvPr>
        </p:nvSpPr>
        <p:spPr/>
        <p:txBody>
          <a:bodyPr/>
          <a:lstStyle/>
          <a:p>
            <a:r>
              <a:rPr lang="en-US" dirty="0"/>
              <a:t>Importance of Trauma-Informed Care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0D77E6-52F5-5041-ACAD-6B8306AFDCAF}"/>
              </a:ext>
            </a:extLst>
          </p:cNvPr>
          <p:cNvSpPr/>
          <p:nvPr/>
        </p:nvSpPr>
        <p:spPr>
          <a:xfrm>
            <a:off x="0" y="-2"/>
            <a:ext cx="12192000" cy="1197864"/>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3200" dirty="0">
              <a:solidFill>
                <a:schemeClr val="tx1"/>
              </a:solidFill>
              <a:latin typeface="Arial" panose="020B0604020202020204" pitchFamily="34" charset="0"/>
              <a:cs typeface="Arial" panose="020B0604020202020204" pitchFamily="34" charset="0"/>
              <a:sym typeface="Helvetica Light"/>
            </a:endParaRPr>
          </a:p>
        </p:txBody>
      </p:sp>
      <p:sp>
        <p:nvSpPr>
          <p:cNvPr id="6" name="Content Placeholder 5"/>
          <p:cNvSpPr>
            <a:spLocks noGrp="1"/>
          </p:cNvSpPr>
          <p:nvPr>
            <p:ph idx="1"/>
          </p:nvPr>
        </p:nvSpPr>
        <p:spPr>
          <a:xfrm>
            <a:off x="368968" y="1379620"/>
            <a:ext cx="11470106" cy="5021179"/>
          </a:xfrm>
        </p:spPr>
        <p:txBody>
          <a:bodyPr rtlCol="0">
            <a:noAutofit/>
          </a:bodyPr>
          <a:lstStyle/>
          <a:p>
            <a:pPr marL="352425" indent="-352425">
              <a:buFont typeface="+mj-lt"/>
              <a:buAutoNum type="arabicPeriod"/>
              <a:defRPr/>
            </a:pPr>
            <a:r>
              <a:rPr lang="en-US" b="1" dirty="0"/>
              <a:t>Safety</a:t>
            </a:r>
            <a:r>
              <a:rPr lang="en-US" dirty="0"/>
              <a:t>–Ensure the physical and emotional safety of clients and staff</a:t>
            </a:r>
          </a:p>
          <a:p>
            <a:pPr marL="352425" indent="-352425">
              <a:buFont typeface="+mj-lt"/>
              <a:buAutoNum type="arabicPeriod"/>
              <a:defRPr/>
            </a:pPr>
            <a:r>
              <a:rPr lang="en-US" b="1" dirty="0"/>
              <a:t>Trustworthiness and Transparency</a:t>
            </a:r>
            <a:r>
              <a:rPr lang="en-US" dirty="0"/>
              <a:t>–Provide clear information about what the client may expect in the program; ensure consistency in practice and maintain boundaries</a:t>
            </a:r>
            <a:endParaRPr lang="en-US" b="1" dirty="0"/>
          </a:p>
          <a:p>
            <a:pPr marL="352425" indent="-352425">
              <a:buFont typeface="+mj-lt"/>
              <a:buAutoNum type="arabicPeriod"/>
              <a:defRPr/>
            </a:pPr>
            <a:r>
              <a:rPr lang="en-US" b="1" dirty="0"/>
              <a:t>Peer Support</a:t>
            </a:r>
            <a:r>
              <a:rPr lang="en-US" dirty="0"/>
              <a:t>–Provide peer support from people with lived experiences of trauma to establish safety and hope and build trust </a:t>
            </a:r>
          </a:p>
          <a:p>
            <a:pPr marL="352425" indent="-352425">
              <a:buFont typeface="+mj-lt"/>
              <a:buAutoNum type="arabicPeriod" startAt="4"/>
              <a:defRPr/>
            </a:pPr>
            <a:r>
              <a:rPr lang="en-US" b="1" dirty="0"/>
              <a:t>Collaboration and Mutuality</a:t>
            </a:r>
            <a:r>
              <a:rPr lang="en-US" dirty="0"/>
              <a:t>–Maximize collaboration and sharing of power with consumers to level power differences between staff and clients</a:t>
            </a:r>
          </a:p>
          <a:p>
            <a:pPr marL="352425" indent="-352425">
              <a:buFont typeface="+mj-lt"/>
              <a:buAutoNum type="arabicPeriod" startAt="4"/>
              <a:defRPr/>
            </a:pPr>
            <a:r>
              <a:rPr lang="en-US" b="1" dirty="0"/>
              <a:t>Empowerment, Voice, and Control</a:t>
            </a:r>
            <a:r>
              <a:rPr lang="en-US" dirty="0"/>
              <a:t>–Empower clients and staff to have a voice and share in decision-making and goal setting to cultivate self-advocacy </a:t>
            </a:r>
          </a:p>
          <a:p>
            <a:pPr marL="352425" indent="-352425">
              <a:buFont typeface="+mj-lt"/>
              <a:buAutoNum type="arabicPeriod" startAt="4"/>
              <a:defRPr/>
            </a:pPr>
            <a:r>
              <a:rPr lang="en-US" b="1" dirty="0"/>
              <a:t>Cultural, Historical, and Gender Issues</a:t>
            </a:r>
            <a:r>
              <a:rPr lang="en-US" dirty="0"/>
              <a:t>–As an organization, move past cultural stereotypes and biases, offer gender and culturally responsive services, and recognize and address historical trauma</a:t>
            </a:r>
          </a:p>
          <a:p>
            <a:pPr marL="352425" indent="-352425">
              <a:buClr>
                <a:schemeClr val="accent6">
                  <a:lumMod val="75000"/>
                </a:schemeClr>
              </a:buClr>
              <a:buFont typeface="+mj-lt"/>
              <a:buAutoNum type="arabicPeriod"/>
              <a:defRPr/>
            </a:pPr>
            <a:endParaRPr lang="en-US" dirty="0"/>
          </a:p>
          <a:p>
            <a:pPr marL="257168" indent="-257168">
              <a:buClr>
                <a:schemeClr val="accent6">
                  <a:lumMod val="75000"/>
                </a:schemeClr>
              </a:buClr>
              <a:buFont typeface="+mj-lt"/>
              <a:buAutoNum type="arabicPeriod"/>
              <a:defRPr/>
            </a:pPr>
            <a:endParaRPr lang="en-US" sz="2100" dirty="0"/>
          </a:p>
        </p:txBody>
      </p:sp>
      <p:sp>
        <p:nvSpPr>
          <p:cNvPr id="17" name="Title 16">
            <a:extLst>
              <a:ext uri="{FF2B5EF4-FFF2-40B4-BE49-F238E27FC236}">
                <a16:creationId xmlns:a16="http://schemas.microsoft.com/office/drawing/2014/main" id="{AF83D5C6-4504-4B40-870B-BF7ABFD101E2}"/>
              </a:ext>
            </a:extLst>
          </p:cNvPr>
          <p:cNvSpPr>
            <a:spLocks noGrp="1"/>
          </p:cNvSpPr>
          <p:nvPr>
            <p:ph type="title"/>
          </p:nvPr>
        </p:nvSpPr>
        <p:spPr/>
        <p:txBody>
          <a:bodyPr/>
          <a:lstStyle/>
          <a:p>
            <a:r>
              <a:rPr lang="en-US" dirty="0"/>
              <a:t>Six Principles of Trauma-Informed Care</a:t>
            </a:r>
          </a:p>
        </p:txBody>
      </p:sp>
      <p:sp>
        <p:nvSpPr>
          <p:cNvPr id="2" name="TextBox 1"/>
          <p:cNvSpPr txBox="1"/>
          <p:nvPr/>
        </p:nvSpPr>
        <p:spPr>
          <a:xfrm>
            <a:off x="6477000" y="6400800"/>
            <a:ext cx="5867400" cy="307777"/>
          </a:xfrm>
          <a:prstGeom prst="rect">
            <a:avLst/>
          </a:prstGeom>
          <a:noFill/>
        </p:spPr>
        <p:txBody>
          <a:bodyPr wrap="square">
            <a:spAutoFit/>
          </a:bodyPr>
          <a:lstStyle/>
          <a:p>
            <a:pP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(Substance Abuse and Mental Health Services Administration, 2014)</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8E0CCF-8732-C744-95D7-81A17EAD6423}"/>
              </a:ext>
            </a:extLst>
          </p:cNvPr>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a:extLst>
              <a:ext uri="{FF2B5EF4-FFF2-40B4-BE49-F238E27FC236}">
                <a16:creationId xmlns:a16="http://schemas.microsoft.com/office/drawing/2014/main" id="{59F5D97D-9985-F842-AB91-4E2B46B0B2E3}"/>
              </a:ext>
            </a:extLst>
          </p:cNvPr>
          <p:cNvSpPr txBox="1"/>
          <p:nvPr/>
        </p:nvSpPr>
        <p:spPr>
          <a:xfrm>
            <a:off x="381000" y="3150275"/>
            <a:ext cx="9109563" cy="1938992"/>
          </a:xfrm>
          <a:prstGeom prst="rect">
            <a:avLst/>
          </a:prstGeom>
          <a:noFill/>
        </p:spPr>
        <p:txBody>
          <a:bodyPr wrap="square" rtlCol="0">
            <a:spAutoFit/>
          </a:bodyPr>
          <a:lstStyle/>
          <a:p>
            <a:pPr eaLnBrk="1" fontAlgn="auto" hangingPunct="1">
              <a:spcBef>
                <a:spcPts val="0"/>
              </a:spcBef>
              <a:spcAft>
                <a:spcPts val="0"/>
              </a:spcAft>
            </a:pPr>
            <a:endParaRPr lang="en-US" sz="7200" dirty="0">
              <a:solidFill>
                <a:prstClr val="white"/>
              </a:solidFill>
              <a:latin typeface="Arial" panose="020B0604020202020204"/>
            </a:endParaRPr>
          </a:p>
          <a:p>
            <a:pPr eaLnBrk="1" fontAlgn="auto" hangingPunct="1">
              <a:spcBef>
                <a:spcPts val="0"/>
              </a:spcBef>
              <a:spcAft>
                <a:spcPts val="0"/>
              </a:spcAft>
            </a:pPr>
            <a:r>
              <a:rPr lang="en-US" sz="4800" dirty="0">
                <a:solidFill>
                  <a:prstClr val="white"/>
                </a:solidFill>
                <a:latin typeface="Arial" panose="020B0604020202020204"/>
              </a:rPr>
              <a:t>Domestic Violence</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613DA1-AD7B-4A4E-AC65-DBA0149498AD}"/>
              </a:ext>
            </a:extLst>
          </p:cNvPr>
          <p:cNvCxnSpPr/>
          <p:nvPr/>
        </p:nvCxnSpPr>
        <p:spPr>
          <a:xfrm flipH="1">
            <a:off x="343070"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03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C2B86D-81D9-9F4E-B717-358253D12F4F}"/>
              </a:ext>
            </a:extLst>
          </p:cNvPr>
          <p:cNvSpPr>
            <a:spLocks noGrp="1"/>
          </p:cNvSpPr>
          <p:nvPr>
            <p:ph idx="1"/>
          </p:nvPr>
        </p:nvSpPr>
        <p:spPr/>
        <p:txBody>
          <a:bodyPr/>
          <a:lstStyle/>
          <a:p>
            <a:pPr>
              <a:defRPr/>
            </a:pPr>
            <a:r>
              <a:rPr lang="en-US" sz="2100" dirty="0"/>
              <a:t>More than </a:t>
            </a:r>
            <a:r>
              <a:rPr lang="en-US" sz="2100" b="1" dirty="0"/>
              <a:t>1 in 3 women </a:t>
            </a:r>
            <a:r>
              <a:rPr lang="en-US" sz="2100" dirty="0"/>
              <a:t>and </a:t>
            </a:r>
            <a:r>
              <a:rPr lang="en-US" sz="2100" b="1" dirty="0"/>
              <a:t>1 in 4 men </a:t>
            </a:r>
            <a:r>
              <a:rPr lang="en-US" sz="2100" dirty="0"/>
              <a:t>have experienced at least one form of violence (sexual violence, physical violence, or stalking) by an intimate partner in their lifetime</a:t>
            </a:r>
          </a:p>
          <a:p>
            <a:pPr>
              <a:defRPr/>
            </a:pPr>
            <a:r>
              <a:rPr lang="en-US" sz="2100" dirty="0"/>
              <a:t>Approximately </a:t>
            </a:r>
            <a:r>
              <a:rPr lang="en-US" sz="2100" b="1" dirty="0"/>
              <a:t>1 in 4 women </a:t>
            </a:r>
            <a:r>
              <a:rPr lang="en-US" sz="2100" dirty="0"/>
              <a:t>and </a:t>
            </a:r>
            <a:r>
              <a:rPr lang="en-US" sz="2100" b="1" dirty="0"/>
              <a:t>1 in 7 men </a:t>
            </a:r>
            <a:r>
              <a:rPr lang="en-US" sz="2100" dirty="0"/>
              <a:t>have experienced severe physical violence by an intimate partner</a:t>
            </a:r>
          </a:p>
          <a:p>
            <a:pPr>
              <a:defRPr/>
            </a:pPr>
            <a:r>
              <a:rPr lang="en-US" sz="2100" dirty="0"/>
              <a:t>Nearly </a:t>
            </a:r>
            <a:r>
              <a:rPr lang="en-US" sz="2100" b="1" dirty="0"/>
              <a:t>1 in 10 women </a:t>
            </a:r>
            <a:r>
              <a:rPr lang="en-US" sz="2100" dirty="0"/>
              <a:t>have been raped by an intimate partner in their lifetime</a:t>
            </a:r>
          </a:p>
          <a:p>
            <a:pPr>
              <a:defRPr/>
            </a:pPr>
            <a:r>
              <a:rPr lang="en-US" sz="2100" dirty="0"/>
              <a:t>Nearly </a:t>
            </a:r>
            <a:r>
              <a:rPr lang="en-US" sz="2100" b="1" dirty="0"/>
              <a:t>half of all men and women </a:t>
            </a:r>
            <a:r>
              <a:rPr lang="en-US" sz="2100" dirty="0"/>
              <a:t>reported psychological abuse by an intimate partner</a:t>
            </a:r>
          </a:p>
          <a:p>
            <a:pPr>
              <a:defRPr/>
            </a:pPr>
            <a:r>
              <a:rPr lang="en-US" sz="2100" dirty="0"/>
              <a:t>The prevalence of domestic violence among individuals who identified as gay and lesbian was similar to and </a:t>
            </a:r>
            <a:r>
              <a:rPr lang="en-US" sz="2100" b="1" dirty="0"/>
              <a:t>higher than</a:t>
            </a:r>
            <a:r>
              <a:rPr lang="en-US" sz="2100" dirty="0"/>
              <a:t>, respectively, the prevalence of domestic violence among individuals who identified as heterosexual</a:t>
            </a:r>
          </a:p>
          <a:p>
            <a:pPr>
              <a:defRPr/>
            </a:pPr>
            <a:r>
              <a:rPr lang="en-US" sz="2100" dirty="0"/>
              <a:t>The prevalence of domestic violence among individuals who identified as bisexual was </a:t>
            </a:r>
            <a:r>
              <a:rPr lang="en-US" sz="2100" b="1" dirty="0"/>
              <a:t>higher than</a:t>
            </a:r>
            <a:r>
              <a:rPr lang="en-US" sz="2100" dirty="0"/>
              <a:t> that of gay, lesbian, and heterosexual identifying individuals</a:t>
            </a:r>
          </a:p>
          <a:p>
            <a:pPr>
              <a:defRPr/>
            </a:pPr>
            <a:r>
              <a:rPr lang="en-US" sz="2100" dirty="0"/>
              <a:t>Nearly one-quarter of survivors first experienced domestic violence </a:t>
            </a:r>
            <a:r>
              <a:rPr lang="en-US" sz="2100" b="1" dirty="0"/>
              <a:t>before age 25</a:t>
            </a:r>
          </a:p>
          <a:p>
            <a:endParaRPr lang="en-US" dirty="0"/>
          </a:p>
        </p:txBody>
      </p:sp>
      <p:sp>
        <p:nvSpPr>
          <p:cNvPr id="8" name="TextBox 7"/>
          <p:cNvSpPr txBox="1"/>
          <p:nvPr/>
        </p:nvSpPr>
        <p:spPr>
          <a:xfrm>
            <a:off x="5486400" y="6498808"/>
            <a:ext cx="670560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(Thomas et al., 2017; National Institute of Mental Health, 2017; Smith et al., 2018)</a:t>
            </a:r>
          </a:p>
        </p:txBody>
      </p:sp>
      <p:sp>
        <p:nvSpPr>
          <p:cNvPr id="5" name="Title 4">
            <a:extLst>
              <a:ext uri="{FF2B5EF4-FFF2-40B4-BE49-F238E27FC236}">
                <a16:creationId xmlns:a16="http://schemas.microsoft.com/office/drawing/2014/main" id="{527B3844-654F-134C-8225-BA6356D53EC0}"/>
              </a:ext>
            </a:extLst>
          </p:cNvPr>
          <p:cNvSpPr>
            <a:spLocks noGrp="1"/>
          </p:cNvSpPr>
          <p:nvPr>
            <p:ph type="title"/>
          </p:nvPr>
        </p:nvSpPr>
        <p:spPr/>
        <p:txBody>
          <a:bodyPr/>
          <a:lstStyle/>
          <a:p>
            <a:r>
              <a:rPr lang="en-US" dirty="0"/>
              <a:t>Prevalence of Domestic Violence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82463" y="6400899"/>
            <a:ext cx="2057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(Thomas et al., 2017)</a:t>
            </a:r>
          </a:p>
        </p:txBody>
      </p:sp>
      <p:sp>
        <p:nvSpPr>
          <p:cNvPr id="3" name="Title 2">
            <a:extLst>
              <a:ext uri="{FF2B5EF4-FFF2-40B4-BE49-F238E27FC236}">
                <a16:creationId xmlns:a16="http://schemas.microsoft.com/office/drawing/2014/main" id="{C9196B3D-296F-384F-B82E-91032F35BE6D}"/>
              </a:ext>
            </a:extLst>
          </p:cNvPr>
          <p:cNvSpPr>
            <a:spLocks noGrp="1"/>
          </p:cNvSpPr>
          <p:nvPr>
            <p:ph type="title"/>
          </p:nvPr>
        </p:nvSpPr>
        <p:spPr/>
        <p:txBody>
          <a:bodyPr/>
          <a:lstStyle/>
          <a:p>
            <a:r>
              <a:rPr lang="en-US" altLang="en-US" dirty="0"/>
              <a:t>Children’s Exposure to Domestic Violence</a:t>
            </a:r>
            <a:endParaRPr lang="en-US" dirty="0"/>
          </a:p>
        </p:txBody>
      </p:sp>
      <p:sp>
        <p:nvSpPr>
          <p:cNvPr id="6" name="Content Placeholder 5">
            <a:extLst>
              <a:ext uri="{FF2B5EF4-FFF2-40B4-BE49-F238E27FC236}">
                <a16:creationId xmlns:a16="http://schemas.microsoft.com/office/drawing/2014/main" id="{987BBDF5-D349-E545-9915-C1F6D759965E}"/>
              </a:ext>
            </a:extLst>
          </p:cNvPr>
          <p:cNvSpPr>
            <a:spLocks noGrp="1"/>
          </p:cNvSpPr>
          <p:nvPr>
            <p:ph idx="1"/>
          </p:nvPr>
        </p:nvSpPr>
        <p:spPr/>
        <p:txBody>
          <a:bodyPr/>
          <a:lstStyle/>
          <a:p>
            <a:r>
              <a:rPr lang="en-US" dirty="0"/>
              <a:t>At least 10% to 20% of children are exposed to domestic violence annually, a disproportionate number of whom are under the age of 6</a:t>
            </a:r>
            <a:r>
              <a:rPr lang="en-US" altLang="en-US" dirty="0"/>
              <a:t> </a:t>
            </a:r>
          </a:p>
          <a:p>
            <a:r>
              <a:rPr lang="en-US" dirty="0"/>
              <a:t>Exposure to domestic violence can include hearing, witnessing, and intervening during an incident as well as witnessing the impact on the mother after the incident</a:t>
            </a:r>
            <a:r>
              <a:rPr lang="en-US" altLang="en-US" dirty="0"/>
              <a:t> </a:t>
            </a:r>
          </a:p>
          <a:p>
            <a:r>
              <a:rPr lang="en-US" altLang="en-US" dirty="0"/>
              <a:t>Children may also become targets of violence during a domestic violence incident or may experience ongoing abuse themselves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a:extLst>
              <a:ext uri="{FF2B5EF4-FFF2-40B4-BE49-F238E27FC236}">
                <a16:creationId xmlns:a16="http://schemas.microsoft.com/office/drawing/2014/main" id="{F108391B-9341-294A-9523-BD98C54109BD}"/>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6358" y="1756761"/>
            <a:ext cx="6499283" cy="1573035"/>
          </a:xfrm>
          <a:prstGeom prst="rect">
            <a:avLst/>
          </a:prstGeom>
          <a:solidFill>
            <a:srgbClr val="336B90"/>
          </a:solidFill>
        </p:spPr>
      </p:pic>
      <p:sp>
        <p:nvSpPr>
          <p:cNvPr id="8" name="Rectangle 7"/>
          <p:cNvSpPr/>
          <p:nvPr/>
        </p:nvSpPr>
        <p:spPr>
          <a:xfrm>
            <a:off x="554719" y="3886591"/>
            <a:ext cx="10763795" cy="584775"/>
          </a:xfrm>
          <a:prstGeom prst="rect">
            <a:avLst/>
          </a:prstGeom>
        </p:spPr>
        <p:txBody>
          <a:bodyPr wrap="square">
            <a:spAutoFit/>
          </a:bodyPr>
          <a:lstStyle/>
          <a:p>
            <a:pPr algn="ctr" eaLnBrk="1" fontAlgn="auto" hangingPunct="1">
              <a:lnSpc>
                <a:spcPct val="80000"/>
              </a:lnSpc>
              <a:spcBef>
                <a:spcPct val="20000"/>
              </a:spcBef>
              <a:spcAft>
                <a:spcPts val="0"/>
              </a:spcAft>
              <a:buClr>
                <a:srgbClr val="CC4757">
                  <a:lumMod val="50000"/>
                </a:srgbClr>
              </a:buClr>
              <a:buSzPct val="85000"/>
              <a:defRPr/>
            </a:pPr>
            <a:r>
              <a:rPr lang="en-US" sz="2000" i="1" dirty="0">
                <a:solidFill>
                  <a:srgbClr val="0F4162"/>
                </a:solidFill>
                <a:latin typeface="Arial" panose="020B0604020202020204" pitchFamily="34" charset="0"/>
                <a:cs typeface="Arial" panose="020B0604020202020204" pitchFamily="34" charset="0"/>
              </a:rPr>
              <a:t>A program of the Substance Abuse and Mental Health Services Administration (SAMHSA) and the Administration for Children and Families (ACF), Children’s Bureau</a:t>
            </a:r>
          </a:p>
        </p:txBody>
      </p:sp>
      <p:pic>
        <p:nvPicPr>
          <p:cNvPr id="11" name="Picture 10" descr="Logo of Children’s Bureau. "/>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3417483" y="5364524"/>
            <a:ext cx="912035" cy="1086928"/>
          </a:xfrm>
          <a:prstGeom prst="rect">
            <a:avLst/>
          </a:prstGeom>
          <a:noFill/>
          <a:ln>
            <a:noFill/>
          </a:ln>
        </p:spPr>
      </p:pic>
      <p:sp>
        <p:nvSpPr>
          <p:cNvPr id="12" name="Rectangle 11"/>
          <p:cNvSpPr/>
          <p:nvPr/>
        </p:nvSpPr>
        <p:spPr>
          <a:xfrm>
            <a:off x="5525588" y="5677155"/>
            <a:ext cx="6227987" cy="461665"/>
          </a:xfrm>
          <a:prstGeom prst="rect">
            <a:avLst/>
          </a:prstGeom>
        </p:spPr>
        <p:txBody>
          <a:bodyPr wrap="square">
            <a:spAutoFit/>
          </a:bodyPr>
          <a:lstStyle/>
          <a:p>
            <a:pPr algn="ctr" eaLnBrk="1" fontAlgn="auto" hangingPunct="1">
              <a:spcBef>
                <a:spcPts val="0"/>
              </a:spcBef>
              <a:spcAft>
                <a:spcPts val="0"/>
              </a:spcAft>
            </a:pPr>
            <a:r>
              <a:rPr lang="en-US" b="1" dirty="0">
                <a:solidFill>
                  <a:srgbClr val="336B90"/>
                </a:solidFill>
                <a:latin typeface="Arial Narrow" panose="020B0606020202030204" pitchFamily="34" charset="0"/>
              </a:rPr>
              <a:t>www.ncsacw.samhsa.gov | ncsacw@cffutures.org</a:t>
            </a:r>
          </a:p>
        </p:txBody>
      </p:sp>
      <p:pic>
        <p:nvPicPr>
          <p:cNvPr id="2" name="Picture 1" descr="Logo of Substance Abuse and Mental Health Services Administratio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913" y="5284093"/>
            <a:ext cx="2986088" cy="1247789"/>
          </a:xfrm>
          <a:prstGeom prst="rect">
            <a:avLst/>
          </a:prstGeom>
        </p:spPr>
      </p:pic>
      <p:sp>
        <p:nvSpPr>
          <p:cNvPr id="9" name="Rectangle 2">
            <a:extLst>
              <a:ext uri="{FF2B5EF4-FFF2-40B4-BE49-F238E27FC236}">
                <a16:creationId xmlns:a16="http://schemas.microsoft.com/office/drawing/2014/main" id="{D56B1B14-8666-47BE-A5C6-70CEEDBE1CB2}"/>
              </a:ext>
            </a:extLst>
          </p:cNvPr>
          <p:cNvSpPr txBox="1">
            <a:spLocks noChangeArrowheads="1"/>
          </p:cNvSpPr>
          <p:nvPr/>
        </p:nvSpPr>
        <p:spPr>
          <a:xfrm>
            <a:off x="0" y="-1"/>
            <a:ext cx="12192000" cy="118872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fontAlgn="auto">
              <a:spcAft>
                <a:spcPts val="0"/>
              </a:spcAft>
            </a:pPr>
            <a:r>
              <a:rPr lang="en-US" sz="2800" dirty="0">
                <a:solidFill>
                  <a:srgbClr val="FFFFFF"/>
                </a:solidFill>
                <a:cs typeface="Arial" panose="020B0604020202020204" pitchFamily="34" charset="0"/>
              </a:rPr>
              <a:t>Acknowledgment</a:t>
            </a:r>
          </a:p>
        </p:txBody>
      </p:sp>
    </p:spTree>
    <p:extLst>
      <p:ext uri="{BB962C8B-B14F-4D97-AF65-F5344CB8AC3E}">
        <p14:creationId xmlns:p14="http://schemas.microsoft.com/office/powerpoint/2010/main" val="3101696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82463" y="6400899"/>
            <a:ext cx="2057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(Thomas et al., 2017)</a:t>
            </a:r>
          </a:p>
        </p:txBody>
      </p:sp>
      <p:sp>
        <p:nvSpPr>
          <p:cNvPr id="4" name="Title 3">
            <a:extLst>
              <a:ext uri="{FF2B5EF4-FFF2-40B4-BE49-F238E27FC236}">
                <a16:creationId xmlns:a16="http://schemas.microsoft.com/office/drawing/2014/main" id="{06826052-5277-C447-9E54-74CA1F877CEA}"/>
              </a:ext>
            </a:extLst>
          </p:cNvPr>
          <p:cNvSpPr>
            <a:spLocks noGrp="1"/>
          </p:cNvSpPr>
          <p:nvPr>
            <p:ph type="title"/>
          </p:nvPr>
        </p:nvSpPr>
        <p:spPr/>
        <p:txBody>
          <a:bodyPr/>
          <a:lstStyle/>
          <a:p>
            <a:r>
              <a:rPr lang="en-US" dirty="0"/>
              <a:t>Domestic Violence Terminology </a:t>
            </a:r>
          </a:p>
        </p:txBody>
      </p:sp>
      <p:sp>
        <p:nvSpPr>
          <p:cNvPr id="7" name="Content Placeholder 6">
            <a:extLst>
              <a:ext uri="{FF2B5EF4-FFF2-40B4-BE49-F238E27FC236}">
                <a16:creationId xmlns:a16="http://schemas.microsoft.com/office/drawing/2014/main" id="{2EB158F0-D5F9-2942-8487-8849FAAC8893}"/>
              </a:ext>
            </a:extLst>
          </p:cNvPr>
          <p:cNvSpPr>
            <a:spLocks noGrp="1"/>
          </p:cNvSpPr>
          <p:nvPr>
            <p:ph idx="1"/>
          </p:nvPr>
        </p:nvSpPr>
        <p:spPr/>
        <p:txBody>
          <a:bodyPr/>
          <a:lstStyle/>
          <a:p>
            <a:pPr marL="352425" indent="-352425">
              <a:buFont typeface="+mj-lt"/>
              <a:buAutoNum type="arabicPeriod"/>
            </a:pPr>
            <a:r>
              <a:rPr lang="en-US" altLang="en-US" dirty="0"/>
              <a:t>Domestic violence</a:t>
            </a:r>
          </a:p>
          <a:p>
            <a:pPr marL="352425" indent="-352425">
              <a:buFont typeface="+mj-lt"/>
              <a:buAutoNum type="arabicPeriod"/>
            </a:pPr>
            <a:r>
              <a:rPr lang="en-US" altLang="en-US" dirty="0"/>
              <a:t>Survivor</a:t>
            </a:r>
          </a:p>
          <a:p>
            <a:pPr marL="352425" indent="-352425">
              <a:buFont typeface="+mj-lt"/>
              <a:buAutoNum type="arabicPeriod"/>
            </a:pPr>
            <a:r>
              <a:rPr lang="en-US" altLang="en-US" dirty="0"/>
              <a:t>Safer</a:t>
            </a:r>
          </a:p>
          <a:p>
            <a:pPr marL="352425" indent="-352425">
              <a:buFont typeface="+mj-lt"/>
              <a:buAutoNum type="arabicPeriod"/>
            </a:pPr>
            <a:r>
              <a:rPr lang="en-US" altLang="en-US" dirty="0"/>
              <a:t>Person who uses abusive behaviors</a:t>
            </a:r>
          </a:p>
          <a:p>
            <a:pPr marL="352425" indent="-352425">
              <a:buFont typeface="+mj-lt"/>
              <a:buAutoNum type="arabicPeriod"/>
            </a:pPr>
            <a:r>
              <a:rPr lang="en-US" altLang="en-US" dirty="0"/>
              <a:t>Intimate partner</a:t>
            </a:r>
          </a:p>
          <a:p>
            <a:pPr marL="352425" indent="-352425">
              <a:buFont typeface="+mj-lt"/>
              <a:buAutoNum type="arabicPeriod"/>
            </a:pPr>
            <a:r>
              <a:rPr lang="en-US" altLang="en-US" dirty="0"/>
              <a:t>Intimate partner violence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478E3-AC24-9B4E-9278-820A9A5BE14C}"/>
              </a:ext>
            </a:extLst>
          </p:cNvPr>
          <p:cNvSpPr>
            <a:spLocks noGrp="1"/>
          </p:cNvSpPr>
          <p:nvPr>
            <p:ph idx="1"/>
          </p:nvPr>
        </p:nvSpPr>
        <p:spPr>
          <a:xfrm>
            <a:off x="368968" y="1379620"/>
            <a:ext cx="11470106" cy="5021179"/>
          </a:xfrm>
        </p:spPr>
        <p:txBody>
          <a:bodyPr/>
          <a:lstStyle/>
          <a:p>
            <a:pPr>
              <a:lnSpc>
                <a:spcPct val="95000"/>
              </a:lnSpc>
            </a:pPr>
            <a:r>
              <a:rPr lang="en-US" altLang="en-US" dirty="0">
                <a:solidFill>
                  <a:srgbClr val="000000"/>
                </a:solidFill>
              </a:rPr>
              <a:t>Be aware of your own cultural and personal assumptions about domestic violence and how that might affect your interactions with the people with whom you work</a:t>
            </a:r>
            <a:endParaRPr lang="en-US" altLang="en-US" dirty="0">
              <a:solidFill>
                <a:srgbClr val="616161"/>
              </a:solidFill>
            </a:endParaRPr>
          </a:p>
          <a:p>
            <a:pPr>
              <a:lnSpc>
                <a:spcPct val="95000"/>
              </a:lnSpc>
            </a:pPr>
            <a:r>
              <a:rPr lang="en-US" dirty="0"/>
              <a:t>Be aware of how your gender, race, culture, and role may affect the experience of the people with whom you work </a:t>
            </a:r>
          </a:p>
          <a:p>
            <a:pPr>
              <a:lnSpc>
                <a:spcPct val="95000"/>
              </a:lnSpc>
            </a:pPr>
            <a:r>
              <a:rPr lang="en-US" altLang="en-US" dirty="0">
                <a:solidFill>
                  <a:srgbClr val="000000"/>
                </a:solidFill>
              </a:rPr>
              <a:t>Be aware that violence rarely presents itself in people’s lives independent from other problems</a:t>
            </a:r>
            <a:endParaRPr lang="en-US" altLang="en-US" dirty="0">
              <a:solidFill>
                <a:srgbClr val="616161"/>
              </a:solidFill>
            </a:endParaRPr>
          </a:p>
          <a:p>
            <a:pPr>
              <a:lnSpc>
                <a:spcPct val="95000"/>
              </a:lnSpc>
            </a:pPr>
            <a:r>
              <a:rPr lang="en-US" altLang="en-US" dirty="0">
                <a:solidFill>
                  <a:srgbClr val="000000"/>
                </a:solidFill>
              </a:rPr>
              <a:t>Provide a safe place for people to seek support, recognizing that people may feel “safe” in different types of places and contexts</a:t>
            </a:r>
            <a:endParaRPr lang="en-US" altLang="en-US" dirty="0">
              <a:solidFill>
                <a:srgbClr val="616161"/>
              </a:solidFill>
            </a:endParaRPr>
          </a:p>
          <a:p>
            <a:pPr>
              <a:lnSpc>
                <a:spcPct val="95000"/>
              </a:lnSpc>
            </a:pPr>
            <a:r>
              <a:rPr lang="en-US" altLang="en-US" dirty="0">
                <a:solidFill>
                  <a:srgbClr val="000000"/>
                </a:solidFill>
              </a:rPr>
              <a:t>Advocate for people’s needs within and outside your agency</a:t>
            </a:r>
            <a:endParaRPr lang="en-US" altLang="en-US" dirty="0">
              <a:solidFill>
                <a:srgbClr val="616161"/>
              </a:solidFill>
            </a:endParaRPr>
          </a:p>
          <a:p>
            <a:pPr>
              <a:lnSpc>
                <a:spcPct val="95000"/>
              </a:lnSpc>
            </a:pPr>
            <a:r>
              <a:rPr lang="en-US" altLang="en-US" dirty="0">
                <a:solidFill>
                  <a:srgbClr val="000000"/>
                </a:solidFill>
              </a:rPr>
              <a:t>Act as an ally to survivors with whom you work</a:t>
            </a:r>
            <a:endParaRPr lang="en-US" altLang="en-US" dirty="0">
              <a:solidFill>
                <a:srgbClr val="616161"/>
              </a:solidFill>
            </a:endParaRPr>
          </a:p>
          <a:p>
            <a:pPr>
              <a:lnSpc>
                <a:spcPct val="95000"/>
              </a:lnSpc>
            </a:pPr>
            <a:r>
              <a:rPr lang="en-US" altLang="en-US" dirty="0">
                <a:solidFill>
                  <a:srgbClr val="000000"/>
                </a:solidFill>
              </a:rPr>
              <a:t>Practice self-care</a:t>
            </a:r>
            <a:endParaRPr lang="en-US" altLang="en-US" dirty="0">
              <a:solidFill>
                <a:srgbClr val="616161"/>
              </a:solidFill>
            </a:endParaRPr>
          </a:p>
          <a:p>
            <a:pPr>
              <a:lnSpc>
                <a:spcPct val="95000"/>
              </a:lnSpc>
            </a:pPr>
            <a:r>
              <a:rPr lang="en-US" altLang="en-US" dirty="0">
                <a:solidFill>
                  <a:srgbClr val="000000"/>
                </a:solidFill>
              </a:rPr>
              <a:t>Provide appropriate information and referrals</a:t>
            </a:r>
            <a:endParaRPr lang="en-US" altLang="en-US" dirty="0">
              <a:solidFill>
                <a:srgbClr val="616161"/>
              </a:solidFill>
            </a:endParaRPr>
          </a:p>
          <a:p>
            <a:endParaRPr lang="en-US" dirty="0"/>
          </a:p>
        </p:txBody>
      </p:sp>
      <p:sp>
        <p:nvSpPr>
          <p:cNvPr id="2" name="Title 1">
            <a:extLst>
              <a:ext uri="{FF2B5EF4-FFF2-40B4-BE49-F238E27FC236}">
                <a16:creationId xmlns:a16="http://schemas.microsoft.com/office/drawing/2014/main" id="{EB97D3FA-3D27-7549-BBAC-42B1DBD1D2FC}"/>
              </a:ext>
            </a:extLst>
          </p:cNvPr>
          <p:cNvSpPr>
            <a:spLocks noGrp="1"/>
          </p:cNvSpPr>
          <p:nvPr>
            <p:ph type="title"/>
          </p:nvPr>
        </p:nvSpPr>
        <p:spPr/>
        <p:txBody>
          <a:bodyPr/>
          <a:lstStyle/>
          <a:p>
            <a:r>
              <a:rPr lang="en-US" altLang="en-US" dirty="0"/>
              <a:t>Guidelines for Working with Families</a:t>
            </a:r>
            <a:br>
              <a:rPr lang="en-US" altLang="en-US" dirty="0"/>
            </a:br>
            <a:r>
              <a:rPr lang="en-US" altLang="en-US" dirty="0"/>
              <a:t>Affected by Domestic Violence</a:t>
            </a:r>
            <a:endParaRPr lang="en-US" dirty="0"/>
          </a:p>
        </p:txBody>
      </p:sp>
      <p:sp>
        <p:nvSpPr>
          <p:cNvPr id="5" name="TextBox 4"/>
          <p:cNvSpPr txBox="1"/>
          <p:nvPr/>
        </p:nvSpPr>
        <p:spPr>
          <a:xfrm>
            <a:off x="10082463" y="6400899"/>
            <a:ext cx="2057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(Thomas et al., 2017)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A7E26-2B8C-B948-81AF-6D5165A6237A}"/>
              </a:ext>
            </a:extLst>
          </p:cNvPr>
          <p:cNvSpPr>
            <a:spLocks noGrp="1"/>
          </p:cNvSpPr>
          <p:nvPr>
            <p:ph idx="1"/>
          </p:nvPr>
        </p:nvSpPr>
        <p:spPr/>
        <p:txBody>
          <a:bodyPr/>
          <a:lstStyle/>
          <a:p>
            <a:r>
              <a:rPr lang="en-US" altLang="en-US" dirty="0"/>
              <a:t>Safety needs to be considered before engagement</a:t>
            </a:r>
          </a:p>
          <a:p>
            <a:r>
              <a:rPr lang="en-US" altLang="en-US" dirty="0"/>
              <a:t>Each person should be interviewed alone</a:t>
            </a:r>
          </a:p>
          <a:p>
            <a:r>
              <a:rPr lang="en-US" altLang="en-US" dirty="0"/>
              <a:t>Don’t make false assumptions</a:t>
            </a:r>
          </a:p>
          <a:p>
            <a:r>
              <a:rPr lang="en-US" altLang="en-US" dirty="0"/>
              <a:t>Consider what information you have and what you need to know</a:t>
            </a:r>
          </a:p>
          <a:p>
            <a:r>
              <a:rPr lang="en-US" altLang="en-US" dirty="0"/>
              <a:t>Build rapport through general questions and building on strengths</a:t>
            </a:r>
          </a:p>
          <a:p>
            <a:r>
              <a:rPr lang="en-US" altLang="en-US" dirty="0"/>
              <a:t>Use follow-up questions and remember to listen</a:t>
            </a:r>
          </a:p>
          <a:p>
            <a:endParaRPr lang="en-US" altLang="en-US" dirty="0"/>
          </a:p>
          <a:p>
            <a:endParaRPr lang="en-US" dirty="0"/>
          </a:p>
        </p:txBody>
      </p:sp>
      <p:sp>
        <p:nvSpPr>
          <p:cNvPr id="5" name="TextBox 4"/>
          <p:cNvSpPr txBox="1"/>
          <p:nvPr/>
        </p:nvSpPr>
        <p:spPr>
          <a:xfrm>
            <a:off x="10082463" y="6400899"/>
            <a:ext cx="2057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(Thomas et al., 2017)</a:t>
            </a:r>
          </a:p>
        </p:txBody>
      </p:sp>
      <p:sp>
        <p:nvSpPr>
          <p:cNvPr id="4" name="Title 3">
            <a:extLst>
              <a:ext uri="{FF2B5EF4-FFF2-40B4-BE49-F238E27FC236}">
                <a16:creationId xmlns:a16="http://schemas.microsoft.com/office/drawing/2014/main" id="{B2F1BCA8-26FA-F549-B3A9-497EE9DE4828}"/>
              </a:ext>
            </a:extLst>
          </p:cNvPr>
          <p:cNvSpPr>
            <a:spLocks noGrp="1"/>
          </p:cNvSpPr>
          <p:nvPr>
            <p:ph type="title"/>
          </p:nvPr>
        </p:nvSpPr>
        <p:spPr/>
        <p:txBody>
          <a:bodyPr/>
          <a:lstStyle/>
          <a:p>
            <a:r>
              <a:rPr lang="en-US" altLang="en-US" dirty="0"/>
              <a:t>Screening for Domestic Violence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724F1A-EFE2-C04B-876D-C6A5258EFD20}"/>
              </a:ext>
            </a:extLst>
          </p:cNvPr>
          <p:cNvSpPr>
            <a:spLocks noGrp="1"/>
          </p:cNvSpPr>
          <p:nvPr>
            <p:ph idx="1"/>
          </p:nvPr>
        </p:nvSpPr>
        <p:spPr/>
        <p:txBody>
          <a:bodyPr/>
          <a:lstStyle/>
          <a:p>
            <a:pPr>
              <a:defRPr/>
            </a:pPr>
            <a:r>
              <a:rPr lang="en-US" sz="2400" dirty="0"/>
              <a:t>Assess protective factors</a:t>
            </a:r>
          </a:p>
          <a:p>
            <a:pPr>
              <a:defRPr/>
            </a:pPr>
            <a:r>
              <a:rPr lang="en-US" sz="2400" dirty="0"/>
              <a:t>Assess risk factors</a:t>
            </a:r>
          </a:p>
          <a:p>
            <a:pPr>
              <a:defRPr/>
            </a:pPr>
            <a:r>
              <a:rPr lang="en-US" sz="2400" dirty="0"/>
              <a:t>Use a trauma-informed approach</a:t>
            </a:r>
          </a:p>
          <a:p>
            <a:pPr>
              <a:defRPr/>
            </a:pPr>
            <a:r>
              <a:rPr lang="en-US" sz="2400" dirty="0"/>
              <a:t>Conduct safety planning</a:t>
            </a:r>
          </a:p>
          <a:p>
            <a:pPr marL="342892" lvl="1" indent="0">
              <a:buNone/>
              <a:defRPr/>
            </a:pPr>
            <a:endParaRPr lang="en-US" dirty="0"/>
          </a:p>
          <a:p>
            <a:endParaRPr lang="en-US" dirty="0"/>
          </a:p>
        </p:txBody>
      </p:sp>
      <p:sp>
        <p:nvSpPr>
          <p:cNvPr id="4" name="Title 3">
            <a:extLst>
              <a:ext uri="{FF2B5EF4-FFF2-40B4-BE49-F238E27FC236}">
                <a16:creationId xmlns:a16="http://schemas.microsoft.com/office/drawing/2014/main" id="{F8399979-C513-5346-BC47-779BA46CFC9F}"/>
              </a:ext>
            </a:extLst>
          </p:cNvPr>
          <p:cNvSpPr>
            <a:spLocks noGrp="1"/>
          </p:cNvSpPr>
          <p:nvPr>
            <p:ph type="title"/>
          </p:nvPr>
        </p:nvSpPr>
        <p:spPr/>
        <p:txBody>
          <a:bodyPr/>
          <a:lstStyle/>
          <a:p>
            <a:r>
              <a:rPr lang="en-US" altLang="en-US" dirty="0"/>
              <a:t>Domestic Violence and Child Welfare</a:t>
            </a:r>
            <a:endParaRPr lang="en-US" dirty="0"/>
          </a:p>
        </p:txBody>
      </p:sp>
      <p:sp>
        <p:nvSpPr>
          <p:cNvPr id="5" name="TextBox 4"/>
          <p:cNvSpPr txBox="1"/>
          <p:nvPr/>
        </p:nvSpPr>
        <p:spPr>
          <a:xfrm>
            <a:off x="10082463" y="6400899"/>
            <a:ext cx="2057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(Thomas et al., 2017)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DEF348-1791-8C45-9EA8-31B287E7CEE4}"/>
              </a:ext>
            </a:extLst>
          </p:cNvPr>
          <p:cNvSpPr>
            <a:spLocks noGrp="1"/>
          </p:cNvSpPr>
          <p:nvPr>
            <p:ph idx="1"/>
          </p:nvPr>
        </p:nvSpPr>
        <p:spPr/>
        <p:txBody>
          <a:bodyPr/>
          <a:lstStyle/>
          <a:p>
            <a:pPr marL="0" indent="0">
              <a:buNone/>
            </a:pPr>
            <a:r>
              <a:rPr lang="en-US" altLang="en-US" dirty="0"/>
              <a:t>Children can experience domestic violence in multiple ways. Some of the ways they can experience domestic violence include:</a:t>
            </a:r>
          </a:p>
          <a:p>
            <a:r>
              <a:rPr lang="en-US" altLang="en-US" dirty="0"/>
              <a:t>Being in the home (or nearby) and hearing the abusive incident occurring</a:t>
            </a:r>
          </a:p>
          <a:p>
            <a:r>
              <a:rPr lang="en-US" altLang="en-US" dirty="0"/>
              <a:t>Witnessing the direct aftermath of an incident </a:t>
            </a:r>
          </a:p>
          <a:p>
            <a:r>
              <a:rPr lang="en-US" altLang="en-US" dirty="0"/>
              <a:t>Sensing the fear and anxiety of the abused parent (or caretaker)</a:t>
            </a:r>
          </a:p>
          <a:p>
            <a:r>
              <a:rPr lang="en-US" altLang="en-US" dirty="0"/>
              <a:t>Feeling generally unsafe in the home</a:t>
            </a:r>
          </a:p>
          <a:p>
            <a:r>
              <a:rPr lang="en-US" altLang="en-US" dirty="0"/>
              <a:t>Being used as a tool to control the survivor</a:t>
            </a:r>
          </a:p>
          <a:p>
            <a:r>
              <a:rPr lang="en-US" altLang="en-US" dirty="0"/>
              <a:t>Being used indirectly as a tool to manipulate and control a survivor</a:t>
            </a:r>
          </a:p>
          <a:p>
            <a:r>
              <a:rPr lang="en-US" dirty="0"/>
              <a:t>Being the indirect or direct targets of physical violence</a:t>
            </a:r>
            <a:endParaRPr lang="en-US" altLang="en-US" dirty="0"/>
          </a:p>
          <a:p>
            <a:endParaRPr lang="en-US" dirty="0"/>
          </a:p>
        </p:txBody>
      </p:sp>
      <p:sp>
        <p:nvSpPr>
          <p:cNvPr id="6" name="TextBox 5"/>
          <p:cNvSpPr txBox="1"/>
          <p:nvPr/>
        </p:nvSpPr>
        <p:spPr>
          <a:xfrm>
            <a:off x="10082463" y="6400899"/>
            <a:ext cx="2057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(Thomas et al., 2017)</a:t>
            </a:r>
          </a:p>
        </p:txBody>
      </p:sp>
      <p:sp>
        <p:nvSpPr>
          <p:cNvPr id="7" name="Title 6">
            <a:extLst>
              <a:ext uri="{FF2B5EF4-FFF2-40B4-BE49-F238E27FC236}">
                <a16:creationId xmlns:a16="http://schemas.microsoft.com/office/drawing/2014/main" id="{1821C70E-87BA-CD43-98BF-0CFBD2FED565}"/>
              </a:ext>
            </a:extLst>
          </p:cNvPr>
          <p:cNvSpPr>
            <a:spLocks noGrp="1"/>
          </p:cNvSpPr>
          <p:nvPr>
            <p:ph type="title"/>
          </p:nvPr>
        </p:nvSpPr>
        <p:spPr/>
        <p:txBody>
          <a:bodyPr/>
          <a:lstStyle/>
          <a:p>
            <a:r>
              <a:rPr lang="en-US" altLang="en-US" dirty="0"/>
              <a:t>Children’s Experiences of Domestic Violence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0B7053E-972B-5C4B-B829-06C88F74FDF1}"/>
              </a:ext>
            </a:extLst>
          </p:cNvPr>
          <p:cNvSpPr>
            <a:spLocks noGrp="1"/>
          </p:cNvSpPr>
          <p:nvPr>
            <p:ph idx="1"/>
          </p:nvPr>
        </p:nvSpPr>
        <p:spPr/>
        <p:txBody>
          <a:bodyPr/>
          <a:lstStyle/>
          <a:p>
            <a:pPr marL="0" indent="0" eaLnBrk="1" hangingPunct="1">
              <a:buNone/>
            </a:pPr>
            <a:r>
              <a:rPr lang="en-US" altLang="en-US" b="1" dirty="0"/>
              <a:t>Domestic Violence </a:t>
            </a:r>
          </a:p>
          <a:p>
            <a:pPr eaLnBrk="1" hangingPunct="1"/>
            <a:r>
              <a:rPr lang="en-US" altLang="en-US" dirty="0"/>
              <a:t>Women using substances are more likely to become victims of domestic violence</a:t>
            </a:r>
          </a:p>
          <a:p>
            <a:pPr eaLnBrk="1" hangingPunct="1"/>
            <a:r>
              <a:rPr lang="en-US" altLang="en-US" dirty="0"/>
              <a:t>Victims of domestic violence are more likely to become dependent on tranquilizers, sedatives, stimulants, and painkillers, and are more likely to misuse alcohol</a:t>
            </a:r>
          </a:p>
          <a:p>
            <a:pPr marL="0" indent="0" eaLnBrk="1" hangingPunct="1">
              <a:spcBef>
                <a:spcPts val="1200"/>
              </a:spcBef>
              <a:buNone/>
            </a:pPr>
            <a:r>
              <a:rPr lang="en-US" altLang="en-US" b="1" dirty="0"/>
              <a:t>Co-Occurring Disorders </a:t>
            </a:r>
          </a:p>
          <a:p>
            <a:pPr eaLnBrk="1" hangingPunct="1"/>
            <a:r>
              <a:rPr lang="en-US" altLang="en-US" dirty="0"/>
              <a:t>Childhood abuse and neglect may contribute to anxiety, depression, PTSD, dissociative disorders, personality disorders, self-mutilation, and self-harming in adults</a:t>
            </a:r>
          </a:p>
          <a:p>
            <a:pPr eaLnBrk="1" hangingPunct="1"/>
            <a:r>
              <a:rPr lang="en-US" altLang="en-US" dirty="0"/>
              <a:t>Among individuals with substance use problems, more women than men have a second diagnosis of a mental health disorder</a:t>
            </a:r>
          </a:p>
          <a:p>
            <a:endParaRPr lang="en-US" dirty="0"/>
          </a:p>
        </p:txBody>
      </p:sp>
      <p:sp>
        <p:nvSpPr>
          <p:cNvPr id="5" name="Title 4">
            <a:extLst>
              <a:ext uri="{FF2B5EF4-FFF2-40B4-BE49-F238E27FC236}">
                <a16:creationId xmlns:a16="http://schemas.microsoft.com/office/drawing/2014/main" id="{52A82F69-019D-8F46-937F-C9BC5CAD9AF2}"/>
              </a:ext>
            </a:extLst>
          </p:cNvPr>
          <p:cNvSpPr>
            <a:spLocks noGrp="1"/>
          </p:cNvSpPr>
          <p:nvPr>
            <p:ph type="title"/>
          </p:nvPr>
        </p:nvSpPr>
        <p:spPr/>
        <p:txBody>
          <a:bodyPr/>
          <a:lstStyle/>
          <a:p>
            <a:r>
              <a:rPr lang="en-US" altLang="en-US" dirty="0"/>
              <a:t>Women’s Experiences of Co-Occurring Disorders, </a:t>
            </a:r>
            <a:br>
              <a:rPr lang="en-US" altLang="en-US" dirty="0"/>
            </a:br>
            <a:r>
              <a:rPr lang="en-US" altLang="en-US" dirty="0"/>
              <a:t>Trauma, and Domestic Violence</a:t>
            </a:r>
            <a:endParaRPr lang="en-US" dirty="0"/>
          </a:p>
        </p:txBody>
      </p:sp>
      <p:sp>
        <p:nvSpPr>
          <p:cNvPr id="2" name="TextBox 1"/>
          <p:cNvSpPr txBox="1"/>
          <p:nvPr/>
        </p:nvSpPr>
        <p:spPr>
          <a:xfrm>
            <a:off x="6314439" y="6375400"/>
            <a:ext cx="5867400" cy="307777"/>
          </a:xfrm>
          <a:prstGeom prst="rect">
            <a:avLst/>
          </a:prstGeom>
          <a:noFill/>
        </p:spPr>
        <p:txBody>
          <a:bodyPr wrap="square" rtlCol="0">
            <a:spAutoFit/>
          </a:bodyPr>
          <a:lstStyle/>
          <a:p>
            <a:r>
              <a:rPr lang="en-US" sz="1400" dirty="0">
                <a:solidFill>
                  <a:prstClr val="black"/>
                </a:solidFill>
                <a:latin typeface="Arial" panose="020B0604020202020204"/>
              </a:rPr>
              <a:t>(Center for Substance Abuse Treatment, 2014; Mason &amp; O’Rinn, 2014)</a:t>
            </a:r>
          </a:p>
        </p:txBody>
      </p:sp>
    </p:spTree>
    <p:extLst>
      <p:ext uri="{BB962C8B-B14F-4D97-AF65-F5344CB8AC3E}">
        <p14:creationId xmlns:p14="http://schemas.microsoft.com/office/powerpoint/2010/main" val="309847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 name="TextBox 2"/>
          <p:cNvSpPr txBox="1"/>
          <p:nvPr/>
        </p:nvSpPr>
        <p:spPr>
          <a:xfrm>
            <a:off x="381000" y="3124200"/>
            <a:ext cx="9338163" cy="1938992"/>
          </a:xfrm>
          <a:prstGeom prst="rect">
            <a:avLst/>
          </a:prstGeom>
          <a:noFill/>
        </p:spPr>
        <p:txBody>
          <a:bodyPr wrap="square" rtlCol="0">
            <a:spAutoFit/>
          </a:bodyPr>
          <a:lstStyle/>
          <a:p>
            <a:pPr eaLnBrk="1" fontAlgn="auto" hangingPunct="1">
              <a:spcBef>
                <a:spcPts val="0"/>
              </a:spcBef>
              <a:spcAft>
                <a:spcPts val="0"/>
              </a:spcAft>
            </a:pPr>
            <a:endParaRPr lang="en-US" sz="7200" dirty="0">
              <a:solidFill>
                <a:prstClr val="white"/>
              </a:solidFill>
              <a:latin typeface="Arial" panose="020B0604020202020204"/>
            </a:endParaRPr>
          </a:p>
          <a:p>
            <a:pPr eaLnBrk="1" fontAlgn="auto" hangingPunct="1">
              <a:spcBef>
                <a:spcPts val="0"/>
              </a:spcBef>
              <a:spcAft>
                <a:spcPts val="0"/>
              </a:spcAft>
            </a:pPr>
            <a:r>
              <a:rPr lang="en-US" sz="4800" dirty="0">
                <a:solidFill>
                  <a:prstClr val="white"/>
                </a:solidFill>
                <a:latin typeface="Arial" panose="020B0604020202020204"/>
              </a:rPr>
              <a:t>Case Example</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61467C-8956-AC49-B342-C0E3DE7ABF6B}"/>
              </a:ext>
            </a:extLst>
          </p:cNvPr>
          <p:cNvCxnSpPr/>
          <p:nvPr/>
        </p:nvCxnSpPr>
        <p:spPr>
          <a:xfrm flipH="1">
            <a:off x="343070"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03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6C90-DAD0-5A48-876E-40DBF4C59D64}"/>
              </a:ext>
            </a:extLst>
          </p:cNvPr>
          <p:cNvSpPr>
            <a:spLocks noGrp="1"/>
          </p:cNvSpPr>
          <p:nvPr>
            <p:ph type="title"/>
          </p:nvPr>
        </p:nvSpPr>
        <p:spPr/>
        <p:txBody>
          <a:bodyPr/>
          <a:lstStyle/>
          <a:p>
            <a:r>
              <a:rPr lang="en-US" altLang="en-US" dirty="0"/>
              <a:t>Case Vignette</a:t>
            </a:r>
            <a:endParaRPr lang="en-US" dirty="0"/>
          </a:p>
        </p:txBody>
      </p:sp>
      <p:sp>
        <p:nvSpPr>
          <p:cNvPr id="4" name="Content Placeholder 3">
            <a:extLst>
              <a:ext uri="{FF2B5EF4-FFF2-40B4-BE49-F238E27FC236}">
                <a16:creationId xmlns:a16="http://schemas.microsoft.com/office/drawing/2014/main" id="{48D08457-1356-B947-9F96-8488CCF73F7A}"/>
              </a:ext>
            </a:extLst>
          </p:cNvPr>
          <p:cNvSpPr>
            <a:spLocks noGrp="1"/>
          </p:cNvSpPr>
          <p:nvPr>
            <p:ph idx="1"/>
          </p:nvPr>
        </p:nvSpPr>
        <p:spPr/>
        <p:txBody>
          <a:bodyPr/>
          <a:lstStyle/>
          <a:p>
            <a:pPr marL="0" indent="0">
              <a:buNone/>
            </a:pPr>
            <a:r>
              <a:rPr lang="en-US" altLang="en-US" dirty="0"/>
              <a:t>Mother’s name: Ginny  		Stepfather’s name: Harold</a:t>
            </a:r>
          </a:p>
          <a:p>
            <a:pPr marL="0" indent="0">
              <a:buNone/>
            </a:pPr>
            <a:r>
              <a:rPr lang="en-US" altLang="en-US" dirty="0"/>
              <a:t>Children’s names: Charles (13), Gina (9), Lenny (6)</a:t>
            </a:r>
          </a:p>
          <a:p>
            <a:pPr marL="0" indent="0">
              <a:buNone/>
            </a:pPr>
            <a:r>
              <a:rPr lang="en-US" altLang="en-US" dirty="0"/>
              <a:t>Family ethnicity: Caucasian</a:t>
            </a:r>
          </a:p>
          <a:p>
            <a:pPr marL="0" indent="0">
              <a:spcBef>
                <a:spcPts val="1600"/>
              </a:spcBef>
              <a:buNone/>
            </a:pPr>
            <a:r>
              <a:rPr lang="en-US" dirty="0"/>
              <a:t>Ginny (35) is recently married to Harold (42). She has three children from two previous relationships, including a relationship with a man who was jailed for violence against her and her children. Charles has been in a residential facility after his behavior was found to be too disruptive for school. Gina is very quiet, staying close to her mother. Lenny has boundless energy and rarely sits down. Ginny has a past diagnosis of depression and posttraumatic stress disorder. She smokes marijuana, because she says it helps her stay calm. Lenny is starting to show disruptive behaviors at school, similar to Charles’ past behaviors. The school has filed a report because Ginny has not come to several meetings set up by the school.</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27327-F7E4-5242-894A-D389C1E0416B}"/>
              </a:ext>
            </a:extLst>
          </p:cNvPr>
          <p:cNvSpPr>
            <a:spLocks noGrp="1"/>
          </p:cNvSpPr>
          <p:nvPr>
            <p:ph type="title"/>
          </p:nvPr>
        </p:nvSpPr>
        <p:spPr/>
        <p:txBody>
          <a:bodyPr/>
          <a:lstStyle/>
          <a:p>
            <a:r>
              <a:rPr lang="en-US" altLang="en-US" dirty="0"/>
              <a:t>Case Activity</a:t>
            </a:r>
            <a:endParaRPr lang="en-US" dirty="0"/>
          </a:p>
        </p:txBody>
      </p:sp>
      <p:sp>
        <p:nvSpPr>
          <p:cNvPr id="6" name="Content Placeholder 5">
            <a:extLst>
              <a:ext uri="{FF2B5EF4-FFF2-40B4-BE49-F238E27FC236}">
                <a16:creationId xmlns:a16="http://schemas.microsoft.com/office/drawing/2014/main" id="{E111796A-C7EB-6F4A-BF79-8B778FC391D0}"/>
              </a:ext>
            </a:extLst>
          </p:cNvPr>
          <p:cNvSpPr>
            <a:spLocks noGrp="1"/>
          </p:cNvSpPr>
          <p:nvPr>
            <p:ph idx="1"/>
          </p:nvPr>
        </p:nvSpPr>
        <p:spPr/>
        <p:txBody>
          <a:bodyPr/>
          <a:lstStyle/>
          <a:p>
            <a:r>
              <a:rPr lang="en-US" altLang="en-US" dirty="0"/>
              <a:t>What are your concerns?</a:t>
            </a:r>
          </a:p>
          <a:p>
            <a:r>
              <a:rPr lang="en-US" altLang="en-US" dirty="0"/>
              <a:t>What information do you want to gather?</a:t>
            </a:r>
          </a:p>
          <a:p>
            <a:r>
              <a:rPr lang="en-US" dirty="0"/>
              <a:t>How would you use a trauma-informed approach to meet with Ginny’s family?  </a:t>
            </a:r>
          </a:p>
          <a:p>
            <a:endParaRPr lang="en-US" altLang="en-US" dirty="0"/>
          </a:p>
          <a:p>
            <a:endParaRPr lang="en-US" alt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 name="TextBox 2"/>
          <p:cNvSpPr txBox="1"/>
          <p:nvPr/>
        </p:nvSpPr>
        <p:spPr>
          <a:xfrm>
            <a:off x="329137" y="3535740"/>
            <a:ext cx="8586263" cy="1569660"/>
          </a:xfrm>
          <a:prstGeom prst="rect">
            <a:avLst/>
          </a:prstGeom>
          <a:noFill/>
        </p:spPr>
        <p:txBody>
          <a:bodyPr wrap="square" rtlCol="0">
            <a:spAutoFit/>
          </a:bodyPr>
          <a:lstStyle/>
          <a:p>
            <a:pPr eaLnBrk="1" fontAlgn="auto" hangingPunct="1">
              <a:spcBef>
                <a:spcPts val="0"/>
              </a:spcBef>
              <a:spcAft>
                <a:spcPts val="0"/>
              </a:spcAft>
            </a:pPr>
            <a:r>
              <a:rPr lang="en-US" sz="4800" dirty="0">
                <a:solidFill>
                  <a:prstClr val="white"/>
                </a:solidFill>
                <a:latin typeface="Arial" panose="020B0604020202020204"/>
              </a:rPr>
              <a:t>Effects of Trauma and Mental Health Disorders on Children</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4800" y="6629400"/>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06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828226C-558D-9746-92E0-FEB04F50C3CC}"/>
              </a:ext>
            </a:extLst>
          </p:cNvPr>
          <p:cNvSpPr>
            <a:spLocks noGrp="1"/>
          </p:cNvSpPr>
          <p:nvPr>
            <p:ph idx="1"/>
          </p:nvPr>
        </p:nvSpPr>
        <p:spPr/>
        <p:txBody>
          <a:bodyPr/>
          <a:lstStyle/>
          <a:p>
            <a:pPr marL="0" indent="0">
              <a:buNone/>
              <a:tabLst>
                <a:tab pos="457200" algn="l"/>
                <a:tab pos="457200" algn="l"/>
              </a:tabLst>
            </a:pPr>
            <a:r>
              <a:rPr lang="en-US" dirty="0">
                <a:ea typeface="Times New Roman" panose="02020603050405020304" pitchFamily="18" charset="0"/>
              </a:rPr>
              <a:t>After completing this training, child welfare workers will:</a:t>
            </a:r>
          </a:p>
          <a:p>
            <a:pPr marL="352425" indent="-336550">
              <a:tabLst>
                <a:tab pos="457200" algn="l"/>
              </a:tabLst>
            </a:pPr>
            <a:r>
              <a:rPr lang="en-US" dirty="0">
                <a:ea typeface="Times New Roman" panose="02020603050405020304" pitchFamily="18" charset="0"/>
              </a:rPr>
              <a:t>Identify the spectrum and types of mental health disorders </a:t>
            </a:r>
          </a:p>
          <a:p>
            <a:pPr marL="352425" indent="-336550">
              <a:tabLst>
                <a:tab pos="457200" algn="l"/>
              </a:tabLst>
            </a:pPr>
            <a:r>
              <a:rPr lang="en-US" dirty="0">
                <a:ea typeface="Times New Roman" panose="02020603050405020304" pitchFamily="18" charset="0"/>
              </a:rPr>
              <a:t>Recognize signs and symptoms of co-occurring and mental health disorders</a:t>
            </a:r>
          </a:p>
          <a:p>
            <a:pPr marL="352425" indent="-336550">
              <a:tabLst>
                <a:tab pos="457200" algn="l"/>
              </a:tabLst>
            </a:pPr>
            <a:r>
              <a:rPr lang="en-US" dirty="0">
                <a:ea typeface="Times New Roman" panose="02020603050405020304" pitchFamily="18" charset="0"/>
              </a:rPr>
              <a:t>Explain the effect of trauma on co-occurring disorders</a:t>
            </a:r>
          </a:p>
          <a:p>
            <a:pPr marL="352425" indent="-336550">
              <a:tabLst>
                <a:tab pos="457200" algn="l"/>
              </a:tabLst>
            </a:pPr>
            <a:r>
              <a:rPr lang="en-US" dirty="0">
                <a:ea typeface="Times New Roman" panose="02020603050405020304" pitchFamily="18" charset="0"/>
              </a:rPr>
              <a:t>Recognize domestic violence in the child welfare population</a:t>
            </a:r>
          </a:p>
          <a:p>
            <a:pPr marL="352425" indent="-336550">
              <a:tabLst>
                <a:tab pos="457200" algn="l"/>
              </a:tabLst>
            </a:pPr>
            <a:r>
              <a:rPr lang="en-US" dirty="0">
                <a:ea typeface="Times New Roman" panose="02020603050405020304" pitchFamily="18" charset="0"/>
              </a:rPr>
              <a:t>Recognize the effects of co-occurring and mental health disorders on interpersonal relationships and parenting</a:t>
            </a:r>
          </a:p>
          <a:p>
            <a:pPr marL="352425" indent="-336550">
              <a:tabLst>
                <a:tab pos="457200" algn="l"/>
              </a:tabLst>
            </a:pPr>
            <a:r>
              <a:rPr lang="en-US" dirty="0">
                <a:ea typeface="Times New Roman" panose="02020603050405020304" pitchFamily="18" charset="0"/>
              </a:rPr>
              <a:t>Engage with families to identify co-occurring and mental health disorders</a:t>
            </a:r>
          </a:p>
          <a:p>
            <a:pPr marL="352425" indent="-336550">
              <a:tabLst>
                <a:tab pos="457200" algn="l"/>
              </a:tabLst>
            </a:pPr>
            <a:r>
              <a:rPr lang="en-US" dirty="0">
                <a:ea typeface="Times New Roman" panose="02020603050405020304" pitchFamily="18" charset="0"/>
              </a:rPr>
              <a:t>Understand treatment effectiveness and recovery from co-occurring disorders</a:t>
            </a:r>
          </a:p>
          <a:p>
            <a:endParaRPr lang="en-US" dirty="0"/>
          </a:p>
        </p:txBody>
      </p:sp>
      <p:sp>
        <p:nvSpPr>
          <p:cNvPr id="3" name="Title 2">
            <a:extLst>
              <a:ext uri="{FF2B5EF4-FFF2-40B4-BE49-F238E27FC236}">
                <a16:creationId xmlns:a16="http://schemas.microsoft.com/office/drawing/2014/main" id="{0D321F80-2A94-EA45-AAB9-278572AB7066}"/>
              </a:ext>
            </a:extLst>
          </p:cNvPr>
          <p:cNvSpPr>
            <a:spLocks noGrp="1"/>
          </p:cNvSpPr>
          <p:nvPr>
            <p:ph type="title"/>
          </p:nvPr>
        </p:nvSpPr>
        <p:spPr/>
        <p:txBody>
          <a:bodyPr/>
          <a:lstStyle/>
          <a:p>
            <a:r>
              <a:rPr lang="en-US" kern="1200" dirty="0">
                <a:solidFill>
                  <a:srgbClr val="FFFFFF"/>
                </a:solidFill>
              </a:rPr>
              <a:t>Learning Objectives</a:t>
            </a:r>
            <a:endParaRPr lang="en-US" dirty="0"/>
          </a:p>
        </p:txBody>
      </p:sp>
    </p:spTree>
    <p:extLst>
      <p:ext uri="{BB962C8B-B14F-4D97-AF65-F5344CB8AC3E}">
        <p14:creationId xmlns:p14="http://schemas.microsoft.com/office/powerpoint/2010/main" val="853204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7767" y="6351813"/>
            <a:ext cx="552650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(National Abandoned Infants Assistance Resource Center, 2012)</a:t>
            </a:r>
          </a:p>
        </p:txBody>
      </p:sp>
      <p:sp>
        <p:nvSpPr>
          <p:cNvPr id="3" name="Title 2">
            <a:extLst>
              <a:ext uri="{FF2B5EF4-FFF2-40B4-BE49-F238E27FC236}">
                <a16:creationId xmlns:a16="http://schemas.microsoft.com/office/drawing/2014/main" id="{A558E46D-4FED-794D-B629-11153C88B111}"/>
              </a:ext>
            </a:extLst>
          </p:cNvPr>
          <p:cNvSpPr>
            <a:spLocks noGrp="1"/>
          </p:cNvSpPr>
          <p:nvPr>
            <p:ph type="title"/>
          </p:nvPr>
        </p:nvSpPr>
        <p:spPr/>
        <p:txBody>
          <a:bodyPr/>
          <a:lstStyle/>
          <a:p>
            <a:r>
              <a:rPr lang="en-US" altLang="en-US" dirty="0"/>
              <a:t>Risk Factors for Children </a:t>
            </a:r>
            <a:endParaRPr lang="en-US" dirty="0"/>
          </a:p>
        </p:txBody>
      </p:sp>
      <p:sp>
        <p:nvSpPr>
          <p:cNvPr id="6" name="Content Placeholder 5">
            <a:extLst>
              <a:ext uri="{FF2B5EF4-FFF2-40B4-BE49-F238E27FC236}">
                <a16:creationId xmlns:a16="http://schemas.microsoft.com/office/drawing/2014/main" id="{325367A5-0E4F-B140-9F27-B1FE223EC1FD}"/>
              </a:ext>
            </a:extLst>
          </p:cNvPr>
          <p:cNvSpPr>
            <a:spLocks noGrp="1"/>
          </p:cNvSpPr>
          <p:nvPr>
            <p:ph idx="1"/>
          </p:nvPr>
        </p:nvSpPr>
        <p:spPr/>
        <p:txBody>
          <a:bodyPr/>
          <a:lstStyle/>
          <a:p>
            <a:pPr eaLnBrk="1" hangingPunct="1"/>
            <a:r>
              <a:rPr lang="en-US" altLang="en-US" dirty="0"/>
              <a:t>Exposure to violence and trauma</a:t>
            </a:r>
          </a:p>
          <a:p>
            <a:pPr eaLnBrk="1" hangingPunct="1"/>
            <a:r>
              <a:rPr lang="en-US" altLang="en-US" dirty="0"/>
              <a:t>Poverty</a:t>
            </a:r>
          </a:p>
          <a:p>
            <a:pPr eaLnBrk="1" hangingPunct="1"/>
            <a:r>
              <a:rPr lang="en-US" altLang="en-US" dirty="0"/>
              <a:t>Neglect</a:t>
            </a:r>
          </a:p>
          <a:p>
            <a:pPr eaLnBrk="1" hangingPunct="1"/>
            <a:r>
              <a:rPr lang="en-US" altLang="en-US" dirty="0"/>
              <a:t>Housing and custodial instability </a:t>
            </a:r>
          </a:p>
          <a:p>
            <a:pPr eaLnBrk="1" hangingPunct="1"/>
            <a:r>
              <a:rPr lang="en-US" altLang="en-US" dirty="0"/>
              <a:t>Mental health and substance use disorders</a:t>
            </a:r>
          </a:p>
          <a:p>
            <a:pPr eaLnBrk="1" hangingPunct="1"/>
            <a:r>
              <a:rPr lang="en-US" altLang="en-US" dirty="0"/>
              <a:t>Developmental delays</a:t>
            </a:r>
          </a:p>
          <a:p>
            <a:pPr eaLnBrk="1" hangingPunct="1"/>
            <a:r>
              <a:rPr lang="en-US" altLang="en-US" dirty="0"/>
              <a:t>Stigma and isolation</a:t>
            </a:r>
          </a:p>
          <a:p>
            <a:pPr eaLnBrk="1" hangingPunct="1"/>
            <a:r>
              <a:rPr lang="en-US" altLang="en-US" dirty="0"/>
              <a:t>“Parentification”</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1084-C2A2-B644-827E-E9AE12E44EF1}"/>
              </a:ext>
            </a:extLst>
          </p:cNvPr>
          <p:cNvSpPr>
            <a:spLocks noGrp="1"/>
          </p:cNvSpPr>
          <p:nvPr>
            <p:ph type="title"/>
          </p:nvPr>
        </p:nvSpPr>
        <p:spPr/>
        <p:txBody>
          <a:bodyPr/>
          <a:lstStyle/>
          <a:p>
            <a:r>
              <a:rPr lang="en-US" altLang="en-US" dirty="0"/>
              <a:t>Effect of Parental Substance Use and </a:t>
            </a:r>
            <a:br>
              <a:rPr lang="en-US" altLang="en-US" dirty="0"/>
            </a:br>
            <a:r>
              <a:rPr lang="en-US" altLang="en-US" dirty="0"/>
              <a:t>Co-Occurring Disorders on Children</a:t>
            </a:r>
            <a:endParaRPr lang="en-US" dirty="0"/>
          </a:p>
        </p:txBody>
      </p:sp>
      <p:sp>
        <p:nvSpPr>
          <p:cNvPr id="5" name="TextBox 4"/>
          <p:cNvSpPr txBox="1"/>
          <p:nvPr/>
        </p:nvSpPr>
        <p:spPr>
          <a:xfrm>
            <a:off x="6877767" y="6351813"/>
            <a:ext cx="552650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(National Abandoned Infants Assistance Resource Center, 2012)</a:t>
            </a:r>
          </a:p>
        </p:txBody>
      </p:sp>
      <p:sp>
        <p:nvSpPr>
          <p:cNvPr id="4" name="Content Placeholder 3">
            <a:extLst>
              <a:ext uri="{FF2B5EF4-FFF2-40B4-BE49-F238E27FC236}">
                <a16:creationId xmlns:a16="http://schemas.microsoft.com/office/drawing/2014/main" id="{2A91B584-47D7-AD43-98BE-CE8A521608AF}"/>
              </a:ext>
            </a:extLst>
          </p:cNvPr>
          <p:cNvSpPr>
            <a:spLocks noGrp="1"/>
          </p:cNvSpPr>
          <p:nvPr>
            <p:ph idx="1"/>
          </p:nvPr>
        </p:nvSpPr>
        <p:spPr/>
        <p:txBody>
          <a:bodyPr/>
          <a:lstStyle/>
          <a:p>
            <a:pPr eaLnBrk="1" hangingPunct="1"/>
            <a:r>
              <a:rPr lang="en-US" altLang="en-US" b="1" dirty="0"/>
              <a:t>Delayed development: </a:t>
            </a:r>
            <a:r>
              <a:rPr lang="en-US" altLang="en-US" dirty="0"/>
              <a:t>Understand how the environment disrupts physical, emotional, social, or educational development</a:t>
            </a:r>
          </a:p>
          <a:p>
            <a:pPr eaLnBrk="1" hangingPunct="1"/>
            <a:r>
              <a:rPr lang="en-US" altLang="en-US" b="1" dirty="0"/>
              <a:t>Child’s needs: </a:t>
            </a:r>
            <a:r>
              <a:rPr lang="en-US" altLang="en-US" dirty="0"/>
              <a:t>Work with substance use disorder and mental health treatment professionals </a:t>
            </a:r>
          </a:p>
          <a:p>
            <a:pPr eaLnBrk="1" hangingPunct="1"/>
            <a:r>
              <a:rPr lang="en-US" altLang="en-US" b="1" dirty="0"/>
              <a:t>Educate: </a:t>
            </a:r>
            <a:r>
              <a:rPr lang="en-US" altLang="en-US" dirty="0"/>
              <a:t>Help children understand substance use and mental health disorders in nonjudgmental and supportive terms (define the disorder, not the person)</a:t>
            </a:r>
          </a:p>
          <a:p>
            <a:endParaRPr lang="en-US" dirty="0"/>
          </a:p>
        </p:txBody>
      </p:sp>
    </p:spTree>
    <p:extLst>
      <p:ext uri="{BB962C8B-B14F-4D97-AF65-F5344CB8AC3E}">
        <p14:creationId xmlns:p14="http://schemas.microsoft.com/office/powerpoint/2010/main" val="1497086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524000"/>
            <a:ext cx="4411663" cy="2897188"/>
          </a:xfrm>
          <a:prstGeom prst="rect">
            <a:avLst/>
          </a:prstGeom>
          <a:ln>
            <a:noFill/>
          </a:ln>
          <a:effectLst>
            <a:outerShdw blurRad="292100" dist="139700" dir="2700000" algn="tl" rotWithShape="0">
              <a:srgbClr val="333333">
                <a:alpha val="65000"/>
              </a:srgbClr>
            </a:outerShdw>
          </a:effectLst>
        </p:spPr>
      </p:pic>
      <p:sp>
        <p:nvSpPr>
          <p:cNvPr id="330757" name="Rectangle 5"/>
          <p:cNvSpPr>
            <a:spLocks noChangeArrowheads="1"/>
          </p:cNvSpPr>
          <p:nvPr/>
        </p:nvSpPr>
        <p:spPr bwMode="auto">
          <a:xfrm>
            <a:off x="1752600" y="4876800"/>
            <a:ext cx="868680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lvl="1" algn="ctr" eaLnBrk="1" hangingPunct="1">
              <a:lnSpc>
                <a:spcPct val="90000"/>
              </a:lnSpc>
              <a:spcBef>
                <a:spcPct val="20000"/>
              </a:spcBef>
              <a:buClr>
                <a:srgbClr val="8BC145"/>
              </a:buClr>
              <a:buSzPct val="85000"/>
            </a:pPr>
            <a:r>
              <a:rPr lang="en-US" altLang="en-US" sz="2200" dirty="0">
                <a:latin typeface="Arial" panose="020B0604020202020204" pitchFamily="34" charset="0"/>
                <a:cs typeface="Arial" panose="020B0604020202020204" pitchFamily="34" charset="0"/>
              </a:rPr>
              <a:t>Children of parents with substance use disorders are at an increased risk of developing their own substance use and mental health disorders</a:t>
            </a:r>
          </a:p>
        </p:txBody>
      </p:sp>
      <p:sp>
        <p:nvSpPr>
          <p:cNvPr id="2" name="Title 1"/>
          <p:cNvSpPr>
            <a:spLocks noGrp="1"/>
          </p:cNvSpPr>
          <p:nvPr>
            <p:ph type="title"/>
          </p:nvPr>
        </p:nvSpPr>
        <p:spPr/>
        <p:txBody>
          <a:bodyPr>
            <a:normAutofit/>
          </a:bodyPr>
          <a:lstStyle/>
          <a:p>
            <a:pPr algn="ctr"/>
            <a:r>
              <a:rPr lang="en-US" dirty="0"/>
              <a:t>Effects of Trauma on the Child</a:t>
            </a:r>
          </a:p>
        </p:txBody>
      </p:sp>
      <p:sp>
        <p:nvSpPr>
          <p:cNvPr id="5" name="TextBox 4"/>
          <p:cNvSpPr txBox="1"/>
          <p:nvPr/>
        </p:nvSpPr>
        <p:spPr>
          <a:xfrm>
            <a:off x="10134600" y="6486962"/>
            <a:ext cx="2057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(Calhoun et al., 2015)</a:t>
            </a:r>
          </a:p>
        </p:txBody>
      </p:sp>
      <p:sp>
        <p:nvSpPr>
          <p:cNvPr id="7" name="Content Placeholder 6">
            <a:extLst>
              <a:ext uri="{FF2B5EF4-FFF2-40B4-BE49-F238E27FC236}">
                <a16:creationId xmlns:a16="http://schemas.microsoft.com/office/drawing/2014/main" id="{C0D1CEEA-95AA-594E-958D-9369A445E365}"/>
              </a:ext>
            </a:extLst>
          </p:cNvPr>
          <p:cNvSpPr>
            <a:spLocks noGrp="1"/>
          </p:cNvSpPr>
          <p:nvPr>
            <p:ph idx="1"/>
          </p:nvPr>
        </p:nvSpPr>
        <p:spPr>
          <a:xfrm>
            <a:off x="5334000" y="1379621"/>
            <a:ext cx="6352674" cy="3497179"/>
          </a:xfrm>
        </p:spPr>
        <p:txBody>
          <a:bodyPr/>
          <a:lstStyle/>
          <a:p>
            <a:pPr eaLnBrk="1" hangingPunct="1">
              <a:buSzPct val="100000"/>
            </a:pPr>
            <a:r>
              <a:rPr lang="en-US" altLang="en-US" dirty="0">
                <a:solidFill>
                  <a:srgbClr val="000000"/>
                </a:solidFill>
              </a:rPr>
              <a:t>Executive functioning problems, inability to self-regulate and to generalize across situations</a:t>
            </a:r>
          </a:p>
          <a:p>
            <a:pPr eaLnBrk="1" hangingPunct="1">
              <a:buSzPct val="100000"/>
            </a:pPr>
            <a:r>
              <a:rPr lang="en-US" altLang="en-US" dirty="0">
                <a:solidFill>
                  <a:srgbClr val="000000"/>
                </a:solidFill>
              </a:rPr>
              <a:t>Gross and fine motor delays </a:t>
            </a:r>
          </a:p>
          <a:p>
            <a:pPr eaLnBrk="1" hangingPunct="1">
              <a:buSzPct val="100000"/>
            </a:pPr>
            <a:r>
              <a:rPr lang="en-US" altLang="en-US" dirty="0">
                <a:solidFill>
                  <a:srgbClr val="000000"/>
                </a:solidFill>
              </a:rPr>
              <a:t>Attention problems</a:t>
            </a:r>
          </a:p>
          <a:p>
            <a:pPr eaLnBrk="1" hangingPunct="1">
              <a:buSzPct val="100000"/>
            </a:pPr>
            <a:r>
              <a:rPr lang="en-US" altLang="en-US" dirty="0">
                <a:solidFill>
                  <a:srgbClr val="000000"/>
                </a:solidFill>
              </a:rPr>
              <a:t>Memory difficulties </a:t>
            </a:r>
          </a:p>
          <a:p>
            <a:pPr eaLnBrk="1" hangingPunct="1">
              <a:buSzPct val="100000"/>
            </a:pPr>
            <a:r>
              <a:rPr lang="en-US" altLang="en-US" dirty="0">
                <a:solidFill>
                  <a:srgbClr val="000000"/>
                </a:solidFill>
              </a:rPr>
              <a:t>Attachment disorders</a:t>
            </a:r>
          </a:p>
          <a:p>
            <a:endParaRPr lang="en-US" dirty="0"/>
          </a:p>
        </p:txBody>
      </p:sp>
    </p:spTree>
    <p:extLst>
      <p:ext uri="{BB962C8B-B14F-4D97-AF65-F5344CB8AC3E}">
        <p14:creationId xmlns:p14="http://schemas.microsoft.com/office/powerpoint/2010/main" val="3923202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 name="TextBox 2"/>
          <p:cNvSpPr txBox="1"/>
          <p:nvPr/>
        </p:nvSpPr>
        <p:spPr>
          <a:xfrm>
            <a:off x="339237" y="4191000"/>
            <a:ext cx="9338163" cy="830997"/>
          </a:xfrm>
          <a:prstGeom prst="rect">
            <a:avLst/>
          </a:prstGeom>
          <a:noFill/>
        </p:spPr>
        <p:txBody>
          <a:bodyPr wrap="square" rtlCol="0">
            <a:spAutoFit/>
          </a:bodyPr>
          <a:lstStyle/>
          <a:p>
            <a:pPr eaLnBrk="1" fontAlgn="auto" hangingPunct="1">
              <a:spcBef>
                <a:spcPts val="0"/>
              </a:spcBef>
              <a:spcAft>
                <a:spcPts val="0"/>
              </a:spcAft>
            </a:pPr>
            <a:r>
              <a:rPr lang="en-US" sz="4800" dirty="0">
                <a:solidFill>
                  <a:prstClr val="white"/>
                </a:solidFill>
                <a:latin typeface="Arial" panose="020B0604020202020204"/>
              </a:rPr>
              <a:t>Engagement</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009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76163" y="6424777"/>
            <a:ext cx="201583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(Storer et al., 2012)</a:t>
            </a:r>
          </a:p>
        </p:txBody>
      </p:sp>
      <p:sp>
        <p:nvSpPr>
          <p:cNvPr id="5" name="Content Placeholder 4">
            <a:extLst>
              <a:ext uri="{FF2B5EF4-FFF2-40B4-BE49-F238E27FC236}">
                <a16:creationId xmlns:a16="http://schemas.microsoft.com/office/drawing/2014/main" id="{9DC1D7C4-F9A2-2E46-B379-CF570D3C44D3}"/>
              </a:ext>
            </a:extLst>
          </p:cNvPr>
          <p:cNvSpPr>
            <a:spLocks noGrp="1"/>
          </p:cNvSpPr>
          <p:nvPr>
            <p:ph idx="1"/>
          </p:nvPr>
        </p:nvSpPr>
        <p:spPr/>
        <p:txBody>
          <a:bodyPr/>
          <a:lstStyle/>
          <a:p>
            <a:pPr eaLnBrk="1" hangingPunct="1"/>
            <a:r>
              <a:rPr lang="en-US" altLang="en-US" dirty="0"/>
              <a:t>Acknowledging the power differential</a:t>
            </a:r>
          </a:p>
          <a:p>
            <a:pPr eaLnBrk="1" hangingPunct="1"/>
            <a:r>
              <a:rPr lang="en-US" altLang="en-US" dirty="0"/>
              <a:t>Establishing a relationship</a:t>
            </a:r>
          </a:p>
          <a:p>
            <a:pPr eaLnBrk="1" hangingPunct="1"/>
            <a:r>
              <a:rPr lang="en-US" altLang="en-US" dirty="0"/>
              <a:t>Explaining the process</a:t>
            </a:r>
          </a:p>
          <a:p>
            <a:pPr eaLnBrk="1" hangingPunct="1"/>
            <a:r>
              <a:rPr lang="en-US" altLang="en-US" dirty="0"/>
              <a:t>Screening for substance use, mental health disorders, and domestic violence</a:t>
            </a:r>
          </a:p>
          <a:p>
            <a:endParaRPr lang="en-US" dirty="0"/>
          </a:p>
        </p:txBody>
      </p:sp>
      <p:sp>
        <p:nvSpPr>
          <p:cNvPr id="3" name="Title 2">
            <a:extLst>
              <a:ext uri="{FF2B5EF4-FFF2-40B4-BE49-F238E27FC236}">
                <a16:creationId xmlns:a16="http://schemas.microsoft.com/office/drawing/2014/main" id="{9282024F-69DA-644C-A600-0901EC7ABAF8}"/>
              </a:ext>
            </a:extLst>
          </p:cNvPr>
          <p:cNvSpPr>
            <a:spLocks noGrp="1"/>
          </p:cNvSpPr>
          <p:nvPr>
            <p:ph type="title"/>
          </p:nvPr>
        </p:nvSpPr>
        <p:spPr/>
        <p:txBody>
          <a:bodyPr/>
          <a:lstStyle/>
          <a:p>
            <a:r>
              <a:rPr lang="en-US" altLang="en-US" dirty="0"/>
              <a:t>Building Rapport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Content Placeholder 2"/>
          <p:cNvSpPr>
            <a:spLocks noGrp="1"/>
          </p:cNvSpPr>
          <p:nvPr>
            <p:ph idx="1"/>
          </p:nvPr>
        </p:nvSpPr>
        <p:spPr/>
        <p:txBody>
          <a:bodyPr/>
          <a:lstStyle/>
          <a:p>
            <a:pPr marL="0" indent="0" eaLnBrk="1" hangingPunct="1">
              <a:buNone/>
            </a:pPr>
            <a:r>
              <a:rPr lang="en-US" altLang="en-US" b="1" dirty="0"/>
              <a:t>Child welfare workers:</a:t>
            </a:r>
          </a:p>
          <a:p>
            <a:pPr eaLnBrk="1" hangingPunct="1"/>
            <a:r>
              <a:rPr lang="en-US" altLang="en-US" dirty="0"/>
              <a:t>Screen parents for potential substance use or mental health disorders</a:t>
            </a:r>
          </a:p>
          <a:p>
            <a:pPr eaLnBrk="1" hangingPunct="1"/>
            <a:r>
              <a:rPr lang="en-US" altLang="en-US" dirty="0"/>
              <a:t>Motivate parents to engage in and remain in treatment</a:t>
            </a:r>
          </a:p>
          <a:p>
            <a:pPr eaLnBrk="1" hangingPunct="1"/>
            <a:r>
              <a:rPr lang="en-US" altLang="en-US" dirty="0"/>
              <a:t>Help parents to sustain recovery</a:t>
            </a:r>
          </a:p>
          <a:p>
            <a:pPr eaLnBrk="1" hangingPunct="1"/>
            <a:r>
              <a:rPr lang="en-US" altLang="en-US" dirty="0"/>
              <a:t>Do not wait for substance use treatment or mental health disorder treatment to begin before other interventions occur</a:t>
            </a:r>
          </a:p>
        </p:txBody>
      </p:sp>
      <p:sp>
        <p:nvSpPr>
          <p:cNvPr id="343042" name="Title 1"/>
          <p:cNvSpPr>
            <a:spLocks noGrp="1"/>
          </p:cNvSpPr>
          <p:nvPr>
            <p:ph type="title"/>
          </p:nvPr>
        </p:nvSpPr>
        <p:spPr/>
        <p:txBody>
          <a:bodyPr>
            <a:normAutofit/>
          </a:bodyPr>
          <a:lstStyle/>
          <a:p>
            <a:r>
              <a:rPr lang="en-US" altLang="en-US" dirty="0"/>
              <a:t>Engaging Parents in Treatment:</a:t>
            </a:r>
            <a:br>
              <a:rPr lang="en-US" altLang="en-US" dirty="0"/>
            </a:br>
            <a:r>
              <a:rPr lang="en-US" altLang="en-US" dirty="0"/>
              <a:t>A Continuous Process</a:t>
            </a:r>
          </a:p>
        </p:txBody>
      </p:sp>
      <p:sp>
        <p:nvSpPr>
          <p:cNvPr id="4" name="TextBox 3"/>
          <p:cNvSpPr txBox="1"/>
          <p:nvPr/>
        </p:nvSpPr>
        <p:spPr>
          <a:xfrm>
            <a:off x="10261600" y="6431280"/>
            <a:ext cx="2032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(Wells et al., 2015)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eaLnBrk="1" hangingPunct="1">
              <a:lnSpc>
                <a:spcPct val="90000"/>
              </a:lnSpc>
              <a:spcBef>
                <a:spcPts val="600"/>
              </a:spcBef>
              <a:spcAft>
                <a:spcPts val="600"/>
              </a:spcAft>
              <a:buNone/>
            </a:pPr>
            <a:r>
              <a:rPr lang="en-US" altLang="en-US" dirty="0"/>
              <a:t>Encourage parents to </a:t>
            </a:r>
            <a:r>
              <a:rPr lang="en-US" altLang="en-US" b="1" dirty="0"/>
              <a:t>seek</a:t>
            </a:r>
            <a:r>
              <a:rPr lang="en-US" altLang="en-US" dirty="0"/>
              <a:t> treatment: </a:t>
            </a:r>
          </a:p>
          <a:p>
            <a:pPr eaLnBrk="1" hangingPunct="1">
              <a:lnSpc>
                <a:spcPct val="80000"/>
              </a:lnSpc>
            </a:pPr>
            <a:r>
              <a:rPr lang="en-US" altLang="en-US" dirty="0"/>
              <a:t>Work with attorneys and courts</a:t>
            </a:r>
          </a:p>
          <a:p>
            <a:pPr marL="0" indent="0" eaLnBrk="1" hangingPunct="1">
              <a:spcBef>
                <a:spcPts val="1800"/>
              </a:spcBef>
              <a:spcAft>
                <a:spcPts val="600"/>
              </a:spcAft>
              <a:buNone/>
            </a:pPr>
            <a:r>
              <a:rPr lang="en-US" altLang="en-US" dirty="0"/>
              <a:t>Encourage parents to </a:t>
            </a:r>
            <a:r>
              <a:rPr lang="en-US" altLang="en-US" b="1" dirty="0"/>
              <a:t>stay</a:t>
            </a:r>
            <a:r>
              <a:rPr lang="en-US" altLang="en-US" dirty="0"/>
              <a:t> in treatment: </a:t>
            </a:r>
          </a:p>
          <a:p>
            <a:pPr eaLnBrk="1" hangingPunct="1">
              <a:lnSpc>
                <a:spcPct val="90000"/>
              </a:lnSpc>
            </a:pPr>
            <a:r>
              <a:rPr lang="en-US" altLang="en-US" dirty="0"/>
              <a:t>Respond appropriately to relapse </a:t>
            </a:r>
          </a:p>
          <a:p>
            <a:pPr eaLnBrk="1" hangingPunct="1">
              <a:lnSpc>
                <a:spcPct val="90000"/>
              </a:lnSpc>
            </a:pPr>
            <a:r>
              <a:rPr lang="en-US" altLang="en-US" dirty="0"/>
              <a:t>Support sustained recovery</a:t>
            </a:r>
          </a:p>
          <a:p>
            <a:pPr eaLnBrk="1" hangingPunct="1">
              <a:lnSpc>
                <a:spcPct val="90000"/>
              </a:lnSpc>
            </a:pPr>
            <a:r>
              <a:rPr lang="en-US" altLang="en-US" dirty="0"/>
              <a:t>Help parents understand dependency court requirements</a:t>
            </a:r>
          </a:p>
          <a:p>
            <a:pPr eaLnBrk="1" hangingPunct="1">
              <a:lnSpc>
                <a:spcPct val="90000"/>
              </a:lnSpc>
            </a:pPr>
            <a:r>
              <a:rPr lang="en-US" altLang="en-US" dirty="0"/>
              <a:t>Assure parents that children are safe and in good care</a:t>
            </a:r>
          </a:p>
          <a:p>
            <a:pPr>
              <a:buFont typeface="Arial" panose="020B0604020202020204" pitchFamily="34" charset="0"/>
              <a:buChar char="•"/>
            </a:pPr>
            <a:endParaRPr lang="en-US" dirty="0"/>
          </a:p>
        </p:txBody>
      </p:sp>
      <p:sp>
        <p:nvSpPr>
          <p:cNvPr id="2" name="Title 1"/>
          <p:cNvSpPr>
            <a:spLocks noGrp="1"/>
          </p:cNvSpPr>
          <p:nvPr>
            <p:ph type="title"/>
          </p:nvPr>
        </p:nvSpPr>
        <p:spPr/>
        <p:txBody>
          <a:bodyPr>
            <a:normAutofit/>
          </a:bodyPr>
          <a:lstStyle/>
          <a:p>
            <a:r>
              <a:rPr lang="en-US" altLang="en-US" dirty="0"/>
              <a:t>Enhancing Parent Motivation</a:t>
            </a:r>
            <a:endParaRPr lang="en-US" dirty="0"/>
          </a:p>
        </p:txBody>
      </p:sp>
      <p:sp>
        <p:nvSpPr>
          <p:cNvPr id="5" name="TextBox 4"/>
          <p:cNvSpPr txBox="1"/>
          <p:nvPr/>
        </p:nvSpPr>
        <p:spPr>
          <a:xfrm>
            <a:off x="10681855" y="6338455"/>
            <a:ext cx="172489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(Geiger, 2017)</a:t>
            </a:r>
          </a:p>
        </p:txBody>
      </p:sp>
    </p:spTree>
    <p:extLst>
      <p:ext uri="{BB962C8B-B14F-4D97-AF65-F5344CB8AC3E}">
        <p14:creationId xmlns:p14="http://schemas.microsoft.com/office/powerpoint/2010/main" val="2769169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None/>
            </a:pPr>
            <a:r>
              <a:rPr lang="en-US" altLang="en-US" dirty="0"/>
              <a:t>Using motivational enhancement strategies:</a:t>
            </a:r>
          </a:p>
          <a:p>
            <a:pPr eaLnBrk="1" hangingPunct="1">
              <a:lnSpc>
                <a:spcPct val="110000"/>
              </a:lnSpc>
            </a:pPr>
            <a:r>
              <a:rPr lang="en-US" altLang="en-US" dirty="0"/>
              <a:t>Help parents and children identify their needs</a:t>
            </a:r>
          </a:p>
          <a:p>
            <a:pPr eaLnBrk="1" hangingPunct="1">
              <a:lnSpc>
                <a:spcPct val="110000"/>
              </a:lnSpc>
            </a:pPr>
            <a:r>
              <a:rPr lang="en-US" altLang="en-US" dirty="0"/>
              <a:t>Develop rapport and build trust with parents</a:t>
            </a:r>
          </a:p>
          <a:p>
            <a:pPr eaLnBrk="1" hangingPunct="1">
              <a:lnSpc>
                <a:spcPct val="110000"/>
              </a:lnSpc>
            </a:pPr>
            <a:r>
              <a:rPr lang="en-US" altLang="en-US" dirty="0"/>
              <a:t>Recognize and affirm positive behaviors</a:t>
            </a:r>
          </a:p>
          <a:p>
            <a:pPr eaLnBrk="1" hangingPunct="1"/>
            <a:r>
              <a:rPr lang="en-US" altLang="en-US" dirty="0"/>
              <a:t>Ensure frequent and safe visitation, as appropriate</a:t>
            </a:r>
          </a:p>
          <a:p>
            <a:pPr lvl="1" eaLnBrk="1" hangingPunct="1"/>
            <a:r>
              <a:rPr lang="en-US" altLang="en-US" dirty="0"/>
              <a:t>This is vital for both children and parents</a:t>
            </a:r>
          </a:p>
          <a:p>
            <a:pPr lvl="1" eaLnBrk="1" hangingPunct="1"/>
            <a:r>
              <a:rPr lang="en-US" altLang="en-US" dirty="0"/>
              <a:t>Do not use as a “reward” or “punishment”</a:t>
            </a:r>
          </a:p>
          <a:p>
            <a:endParaRPr lang="en-US" dirty="0"/>
          </a:p>
        </p:txBody>
      </p:sp>
      <p:sp>
        <p:nvSpPr>
          <p:cNvPr id="2" name="Title 1"/>
          <p:cNvSpPr>
            <a:spLocks noGrp="1"/>
          </p:cNvSpPr>
          <p:nvPr>
            <p:ph type="title"/>
          </p:nvPr>
        </p:nvSpPr>
        <p:spPr/>
        <p:txBody>
          <a:bodyPr>
            <a:normAutofit/>
          </a:bodyPr>
          <a:lstStyle/>
          <a:p>
            <a:r>
              <a:rPr lang="en-US" altLang="en-US" dirty="0"/>
              <a:t>Engaging Parents in Treatment </a:t>
            </a:r>
            <a:br>
              <a:rPr lang="en-US" altLang="en-US" dirty="0"/>
            </a:br>
            <a:r>
              <a:rPr lang="en-US" altLang="en-US" dirty="0"/>
              <a:t>Models and Strategies</a:t>
            </a:r>
            <a:endParaRPr lang="en-US" dirty="0"/>
          </a:p>
        </p:txBody>
      </p:sp>
      <p:sp>
        <p:nvSpPr>
          <p:cNvPr id="4" name="TextBox 3"/>
          <p:cNvSpPr txBox="1"/>
          <p:nvPr/>
        </p:nvSpPr>
        <p:spPr>
          <a:xfrm>
            <a:off x="10109200" y="6429290"/>
            <a:ext cx="2057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(Randolph et al., 2009)</a:t>
            </a:r>
          </a:p>
        </p:txBody>
      </p:sp>
    </p:spTree>
    <p:extLst>
      <p:ext uri="{BB962C8B-B14F-4D97-AF65-F5344CB8AC3E}">
        <p14:creationId xmlns:p14="http://schemas.microsoft.com/office/powerpoint/2010/main" val="2846329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itle 1"/>
          <p:cNvSpPr>
            <a:spLocks noGrp="1"/>
          </p:cNvSpPr>
          <p:nvPr>
            <p:ph type="title"/>
          </p:nvPr>
        </p:nvSpPr>
        <p:spPr/>
        <p:txBody>
          <a:bodyPr>
            <a:normAutofit/>
          </a:bodyPr>
          <a:lstStyle/>
          <a:p>
            <a:pPr algn="ctr"/>
            <a:r>
              <a:rPr lang="en-US" altLang="en-US" dirty="0"/>
              <a:t>Engaging With Children Affected by</a:t>
            </a:r>
            <a:br>
              <a:rPr lang="en-US" altLang="en-US" dirty="0"/>
            </a:br>
            <a:r>
              <a:rPr lang="en-US" altLang="en-US" dirty="0"/>
              <a:t> Domestic Violence</a:t>
            </a:r>
          </a:p>
        </p:txBody>
      </p:sp>
      <p:sp>
        <p:nvSpPr>
          <p:cNvPr id="5" name="TextBox 4"/>
          <p:cNvSpPr txBox="1"/>
          <p:nvPr/>
        </p:nvSpPr>
        <p:spPr>
          <a:xfrm>
            <a:off x="10082463" y="6400899"/>
            <a:ext cx="2057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(Thomas et al., 2017)</a:t>
            </a:r>
          </a:p>
        </p:txBody>
      </p:sp>
      <p:sp>
        <p:nvSpPr>
          <p:cNvPr id="4" name="Content Placeholder 3">
            <a:extLst>
              <a:ext uri="{FF2B5EF4-FFF2-40B4-BE49-F238E27FC236}">
                <a16:creationId xmlns:a16="http://schemas.microsoft.com/office/drawing/2014/main" id="{C73BCFD9-3BEB-C141-B207-8E1284769118}"/>
              </a:ext>
            </a:extLst>
          </p:cNvPr>
          <p:cNvSpPr>
            <a:spLocks noGrp="1"/>
          </p:cNvSpPr>
          <p:nvPr>
            <p:ph idx="1"/>
          </p:nvPr>
        </p:nvSpPr>
        <p:spPr/>
        <p:txBody>
          <a:bodyPr/>
          <a:lstStyle/>
          <a:p>
            <a:pPr>
              <a:defRPr/>
            </a:pPr>
            <a:r>
              <a:rPr lang="en-US" dirty="0"/>
              <a:t>Respond to the child in a calm and supportive way</a:t>
            </a:r>
          </a:p>
          <a:p>
            <a:pPr>
              <a:defRPr/>
            </a:pPr>
            <a:r>
              <a:rPr lang="en-US" dirty="0"/>
              <a:t>Seek supervision or consultation</a:t>
            </a:r>
          </a:p>
          <a:p>
            <a:pPr>
              <a:defRPr/>
            </a:pPr>
            <a:r>
              <a:rPr lang="en-US" dirty="0"/>
              <a:t>Create a safety plan with family members and children when age appropriate</a:t>
            </a:r>
          </a:p>
          <a:p>
            <a:pPr>
              <a:defRPr/>
            </a:pPr>
            <a:r>
              <a:rPr lang="en-US" dirty="0"/>
              <a:t>Provide emotional support</a:t>
            </a:r>
          </a:p>
          <a:p>
            <a:pPr>
              <a:defRPr/>
            </a:pPr>
            <a:r>
              <a:rPr lang="en-US" dirty="0"/>
              <a:t>Provide social support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B69E14-1CC8-4841-B631-A94AFE686BC7}"/>
              </a:ext>
            </a:extLst>
          </p:cNvPr>
          <p:cNvSpPr>
            <a:spLocks noGrp="1"/>
          </p:cNvSpPr>
          <p:nvPr>
            <p:ph type="title"/>
          </p:nvPr>
        </p:nvSpPr>
        <p:spPr/>
        <p:txBody>
          <a:bodyPr/>
          <a:lstStyle/>
          <a:p>
            <a:r>
              <a:rPr lang="en-US" altLang="en-US" dirty="0"/>
              <a:t>Case Activity: Ginny and Harold</a:t>
            </a:r>
            <a:endParaRPr lang="en-US" dirty="0"/>
          </a:p>
        </p:txBody>
      </p:sp>
      <p:sp>
        <p:nvSpPr>
          <p:cNvPr id="5" name="Content Placeholder 4">
            <a:extLst>
              <a:ext uri="{FF2B5EF4-FFF2-40B4-BE49-F238E27FC236}">
                <a16:creationId xmlns:a16="http://schemas.microsoft.com/office/drawing/2014/main" id="{390C952A-6176-A742-BDBA-8D77F264D53E}"/>
              </a:ext>
            </a:extLst>
          </p:cNvPr>
          <p:cNvSpPr>
            <a:spLocks noGrp="1"/>
          </p:cNvSpPr>
          <p:nvPr>
            <p:ph idx="1"/>
          </p:nvPr>
        </p:nvSpPr>
        <p:spPr/>
        <p:txBody>
          <a:bodyPr/>
          <a:lstStyle/>
          <a:p>
            <a:pPr marL="0" indent="0">
              <a:lnSpc>
                <a:spcPct val="110000"/>
              </a:lnSpc>
              <a:buNone/>
            </a:pPr>
            <a:r>
              <a:rPr lang="en-US" dirty="0"/>
              <a:t>Very little is known about Harold. He doesn’t answer questions and does not want to be involved with child welfare. Ginny has used domestic violence services in the past but never follows through for long. Ginny states that smoking marijuana is more effective than counseling for dealing with her depression. Ginny’s mother lives down the street from the family and will pick the children up at school most days. Ginny attends all of the meetings at Charles’ residential program and is excited that he is returning home. Ginny is working part-time as a receptionist at an insurance company.</a:t>
            </a:r>
            <a:r>
              <a:rPr lang="en-US" altLang="en-US" dirty="0"/>
              <a:t> </a:t>
            </a:r>
          </a:p>
          <a:p>
            <a:pPr marL="0"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B30FC-5FD4-42D3-A4EF-8E4D971EE74E}"/>
              </a:ext>
            </a:extLst>
          </p:cNvPr>
          <p:cNvGrpSpPr/>
          <p:nvPr/>
        </p:nvGrpSpPr>
        <p:grpSpPr>
          <a:xfrm>
            <a:off x="576060" y="1364432"/>
            <a:ext cx="11235489" cy="1417640"/>
            <a:chOff x="576060" y="1132204"/>
            <a:chExt cx="11235489" cy="1417640"/>
          </a:xfrm>
        </p:grpSpPr>
        <p:sp>
          <p:nvSpPr>
            <p:cNvPr id="6" name="Rectangle 5"/>
            <p:cNvSpPr/>
            <p:nvPr/>
          </p:nvSpPr>
          <p:spPr>
            <a:xfrm>
              <a:off x="576060" y="1804928"/>
              <a:ext cx="11235489" cy="72190"/>
            </a:xfrm>
            <a:prstGeom prst="rect">
              <a:avLst/>
            </a:prstGeom>
            <a:solidFill>
              <a:srgbClr val="336B90"/>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defTabSz="412750" eaLnBrk="1" fontAlgn="auto">
                <a:spcBef>
                  <a:spcPts val="0"/>
                </a:spcBef>
                <a:spcAft>
                  <a:spcPts val="0"/>
                </a:spcAft>
              </a:pPr>
              <a:endParaRPr lang="en-US" sz="5000" b="1" kern="0" dirty="0">
                <a:solidFill>
                  <a:srgbClr val="297FD5">
                    <a:lumMod val="75000"/>
                  </a:srgbClr>
                </a:solidFill>
                <a:sym typeface="Helvetica Light"/>
              </a:endParaRPr>
            </a:p>
          </p:txBody>
        </p:sp>
        <p:sp>
          <p:nvSpPr>
            <p:cNvPr id="8" name="Oval 7"/>
            <p:cNvSpPr/>
            <p:nvPr/>
          </p:nvSpPr>
          <p:spPr>
            <a:xfrm>
              <a:off x="3171518" y="1132205"/>
              <a:ext cx="1521621" cy="1417639"/>
            </a:xfrm>
            <a:prstGeom prst="ellipse">
              <a:avLst/>
            </a:prstGeom>
            <a:solidFill>
              <a:srgbClr val="0F42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eaLnBrk="1" fontAlgn="auto">
                <a:spcBef>
                  <a:spcPts val="0"/>
                </a:spcBef>
                <a:spcAft>
                  <a:spcPts val="0"/>
                </a:spcAft>
              </a:pPr>
              <a:r>
                <a:rPr lang="en-US" sz="1800" b="1" kern="0" dirty="0">
                  <a:solidFill>
                    <a:prstClr val="white"/>
                  </a:solidFill>
                  <a:latin typeface="Calibri" panose="020F0502020204030204" pitchFamily="34" charset="0"/>
                  <a:sym typeface="Helvetica Light"/>
                </a:rPr>
                <a:t>Disagree</a:t>
              </a:r>
            </a:p>
          </p:txBody>
        </p:sp>
        <p:sp>
          <p:nvSpPr>
            <p:cNvPr id="9" name="Oval 8"/>
            <p:cNvSpPr/>
            <p:nvPr/>
          </p:nvSpPr>
          <p:spPr>
            <a:xfrm>
              <a:off x="5432995" y="1132205"/>
              <a:ext cx="1521621" cy="1417639"/>
            </a:xfrm>
            <a:prstGeom prst="ellipse">
              <a:avLst/>
            </a:prstGeom>
            <a:solidFill>
              <a:srgbClr val="0F42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eaLnBrk="1" fontAlgn="auto">
                <a:spcBef>
                  <a:spcPts val="0"/>
                </a:spcBef>
                <a:spcAft>
                  <a:spcPts val="0"/>
                </a:spcAft>
              </a:pPr>
              <a:r>
                <a:rPr lang="en-US" sz="1800" b="1" dirty="0">
                  <a:solidFill>
                    <a:prstClr val="white"/>
                  </a:solidFill>
                  <a:latin typeface="Calibri" panose="020F0502020204030204" pitchFamily="34" charset="0"/>
                  <a:sym typeface="Helvetica Light"/>
                </a:rPr>
                <a:t>Neutral</a:t>
              </a:r>
              <a:r>
                <a:rPr lang="en-US" sz="1800" b="1" kern="0" dirty="0">
                  <a:solidFill>
                    <a:prstClr val="white"/>
                  </a:solidFill>
                  <a:latin typeface="Calibri" panose="020F0502020204030204" pitchFamily="34" charset="0"/>
                  <a:ea typeface="SimSun" panose="02010600030101010101" pitchFamily="2" charset="-122"/>
                  <a:sym typeface="Helvetica Light"/>
                </a:rPr>
                <a:t> or Unsure</a:t>
              </a:r>
            </a:p>
          </p:txBody>
        </p:sp>
        <p:sp>
          <p:nvSpPr>
            <p:cNvPr id="10" name="Oval 9"/>
            <p:cNvSpPr/>
            <p:nvPr/>
          </p:nvSpPr>
          <p:spPr>
            <a:xfrm>
              <a:off x="7694472" y="1132204"/>
              <a:ext cx="1521621" cy="1417639"/>
            </a:xfrm>
            <a:prstGeom prst="ellipse">
              <a:avLst/>
            </a:prstGeom>
            <a:solidFill>
              <a:srgbClr val="0F42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eaLnBrk="1" fontAlgn="auto">
                <a:spcBef>
                  <a:spcPts val="0"/>
                </a:spcBef>
                <a:spcAft>
                  <a:spcPts val="0"/>
                </a:spcAft>
              </a:pPr>
              <a:r>
                <a:rPr lang="en-US" sz="1800" b="1" kern="0" dirty="0">
                  <a:solidFill>
                    <a:prstClr val="white"/>
                  </a:solidFill>
                  <a:latin typeface="Calibri" panose="020F0502020204030204" pitchFamily="34" charset="0"/>
                  <a:sym typeface="Helvetica Light"/>
                </a:rPr>
                <a:t>Agree</a:t>
              </a:r>
            </a:p>
          </p:txBody>
        </p:sp>
        <p:sp>
          <p:nvSpPr>
            <p:cNvPr id="11" name="Oval 10"/>
            <p:cNvSpPr/>
            <p:nvPr/>
          </p:nvSpPr>
          <p:spPr>
            <a:xfrm>
              <a:off x="9961511" y="1132204"/>
              <a:ext cx="1521621" cy="1417639"/>
            </a:xfrm>
            <a:prstGeom prst="ellipse">
              <a:avLst/>
            </a:prstGeom>
            <a:solidFill>
              <a:srgbClr val="0F42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eaLnBrk="1" fontAlgn="auto">
                <a:spcBef>
                  <a:spcPts val="0"/>
                </a:spcBef>
                <a:spcAft>
                  <a:spcPts val="0"/>
                </a:spcAft>
              </a:pPr>
              <a:r>
                <a:rPr lang="en-US" sz="1800" b="1" kern="0" dirty="0">
                  <a:solidFill>
                    <a:prstClr val="white"/>
                  </a:solidFill>
                  <a:latin typeface="Calibri" panose="020F0502020204030204" pitchFamily="34" charset="0"/>
                  <a:sym typeface="Helvetica Light"/>
                </a:rPr>
                <a:t>Strongly Agree</a:t>
              </a:r>
            </a:p>
          </p:txBody>
        </p:sp>
        <p:sp>
          <p:nvSpPr>
            <p:cNvPr id="12" name="Oval 11"/>
            <p:cNvSpPr/>
            <p:nvPr/>
          </p:nvSpPr>
          <p:spPr>
            <a:xfrm>
              <a:off x="904479" y="1132204"/>
              <a:ext cx="1521621" cy="1417639"/>
            </a:xfrm>
            <a:prstGeom prst="ellipse">
              <a:avLst/>
            </a:prstGeom>
            <a:solidFill>
              <a:srgbClr val="0F4263"/>
            </a:solidFill>
            <a:ln>
              <a:solidFill>
                <a:srgbClr val="0F426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eaLnBrk="1" fontAlgn="auto">
                <a:spcBef>
                  <a:spcPts val="0"/>
                </a:spcBef>
                <a:spcAft>
                  <a:spcPts val="0"/>
                </a:spcAft>
              </a:pPr>
              <a:r>
                <a:rPr lang="en-US" sz="1800" b="1" kern="0" dirty="0">
                  <a:solidFill>
                    <a:prstClr val="white"/>
                  </a:solidFill>
                  <a:latin typeface="Calibri" panose="020F0502020204030204" pitchFamily="34" charset="0"/>
                  <a:sym typeface="Helvetica Light"/>
                </a:rPr>
                <a:t>Strongly Disagree</a:t>
              </a:r>
            </a:p>
          </p:txBody>
        </p:sp>
      </p:grpSp>
      <p:sp>
        <p:nvSpPr>
          <p:cNvPr id="13" name="TextBox 12"/>
          <p:cNvSpPr txBox="1"/>
          <p:nvPr/>
        </p:nvSpPr>
        <p:spPr>
          <a:xfrm>
            <a:off x="8686800" y="6400800"/>
            <a:ext cx="3291556"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prstClr val="black"/>
                </a:solidFill>
                <a:latin typeface="Arial" panose="020B0604020202020204"/>
              </a:rPr>
              <a:t>(Children and Family Futures, 2017)</a:t>
            </a:r>
          </a:p>
        </p:txBody>
      </p:sp>
      <p:sp>
        <p:nvSpPr>
          <p:cNvPr id="14" name="Content Placeholder 13">
            <a:extLst>
              <a:ext uri="{FF2B5EF4-FFF2-40B4-BE49-F238E27FC236}">
                <a16:creationId xmlns:a16="http://schemas.microsoft.com/office/drawing/2014/main" id="{5D800AB7-CB03-B34C-881E-BE81065D9ACB}"/>
              </a:ext>
            </a:extLst>
          </p:cNvPr>
          <p:cNvSpPr>
            <a:spLocks noGrp="1"/>
          </p:cNvSpPr>
          <p:nvPr>
            <p:ph idx="1"/>
          </p:nvPr>
        </p:nvSpPr>
        <p:spPr>
          <a:xfrm>
            <a:off x="368968" y="2895600"/>
            <a:ext cx="11470106" cy="3048000"/>
          </a:xfrm>
        </p:spPr>
        <p:txBody>
          <a:bodyPr/>
          <a:lstStyle/>
          <a:p>
            <a:pPr fontAlgn="auto">
              <a:defRPr/>
            </a:pPr>
            <a:r>
              <a:rPr lang="en-US" dirty="0">
                <a:sym typeface="Helvetica Light"/>
              </a:rPr>
              <a:t>A parent with co-occurring mental health issues must first receive mental health treatment before substance use disorder treatment can work</a:t>
            </a:r>
          </a:p>
          <a:p>
            <a:pPr fontAlgn="auto">
              <a:defRPr/>
            </a:pPr>
            <a:r>
              <a:rPr lang="en-US" dirty="0">
                <a:sym typeface="Helvetica Light"/>
              </a:rPr>
              <a:t>Parents with substance use disorders often fail to complete treatment because they face real barriers such as poverty, mental illness, family violence, or transportation challenges</a:t>
            </a:r>
          </a:p>
          <a:p>
            <a:pPr fontAlgn="auto">
              <a:defRPr/>
            </a:pPr>
            <a:r>
              <a:rPr lang="en-US" dirty="0">
                <a:sym typeface="Helvetica Light"/>
              </a:rPr>
              <a:t>The stigma associated with addiction prevents parents from seeking treatment</a:t>
            </a:r>
          </a:p>
          <a:p>
            <a:endParaRPr lang="en-US" dirty="0"/>
          </a:p>
        </p:txBody>
      </p:sp>
      <p:sp>
        <p:nvSpPr>
          <p:cNvPr id="7" name="Title 6">
            <a:extLst>
              <a:ext uri="{FF2B5EF4-FFF2-40B4-BE49-F238E27FC236}">
                <a16:creationId xmlns:a16="http://schemas.microsoft.com/office/drawing/2014/main" id="{5018A0C0-2792-0B43-9089-AAB0D7BF7A31}"/>
              </a:ext>
            </a:extLst>
          </p:cNvPr>
          <p:cNvSpPr>
            <a:spLocks noGrp="1"/>
          </p:cNvSpPr>
          <p:nvPr>
            <p:ph type="title"/>
          </p:nvPr>
        </p:nvSpPr>
        <p:spPr/>
        <p:txBody>
          <a:bodyPr/>
          <a:lstStyle/>
          <a:p>
            <a:r>
              <a:rPr lang="en-US" dirty="0">
                <a:solidFill>
                  <a:srgbClr val="FFFFFF"/>
                </a:solidFill>
              </a:rPr>
              <a:t>Collaborative Values Inventory</a:t>
            </a:r>
            <a:endParaRPr lang="en-US" dirty="0"/>
          </a:p>
        </p:txBody>
      </p:sp>
    </p:spTree>
    <p:extLst>
      <p:ext uri="{BB962C8B-B14F-4D97-AF65-F5344CB8AC3E}">
        <p14:creationId xmlns:p14="http://schemas.microsoft.com/office/powerpoint/2010/main" val="167312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Content Placeholder 2"/>
          <p:cNvSpPr>
            <a:spLocks noGrp="1"/>
          </p:cNvSpPr>
          <p:nvPr>
            <p:ph idx="1"/>
          </p:nvPr>
        </p:nvSpPr>
        <p:spPr/>
        <p:txBody>
          <a:bodyPr/>
          <a:lstStyle/>
          <a:p>
            <a:pPr>
              <a:spcBef>
                <a:spcPts val="600"/>
              </a:spcBef>
              <a:spcAft>
                <a:spcPts val="600"/>
              </a:spcAft>
            </a:pPr>
            <a:r>
              <a:rPr lang="en-US" altLang="en-US" dirty="0"/>
              <a:t>List the protective and risk factors for the family.</a:t>
            </a:r>
          </a:p>
          <a:p>
            <a:pPr>
              <a:spcBef>
                <a:spcPts val="600"/>
              </a:spcBef>
              <a:spcAft>
                <a:spcPts val="600"/>
              </a:spcAft>
            </a:pPr>
            <a:r>
              <a:rPr lang="en-US" altLang="en-US" dirty="0"/>
              <a:t>What engagement strategies would you use when working with Ginny?</a:t>
            </a:r>
          </a:p>
          <a:p>
            <a:pPr>
              <a:spcBef>
                <a:spcPts val="600"/>
              </a:spcBef>
              <a:spcAft>
                <a:spcPts val="600"/>
              </a:spcAft>
            </a:pPr>
            <a:r>
              <a:rPr lang="en-US" altLang="en-US" dirty="0"/>
              <a:t>What services would you consider for Ginny, Harold, and the children?</a:t>
            </a:r>
          </a:p>
        </p:txBody>
      </p:sp>
      <p:sp>
        <p:nvSpPr>
          <p:cNvPr id="351234" name="Title 1"/>
          <p:cNvSpPr>
            <a:spLocks noGrp="1"/>
          </p:cNvSpPr>
          <p:nvPr>
            <p:ph type="title"/>
          </p:nvPr>
        </p:nvSpPr>
        <p:spPr/>
        <p:txBody>
          <a:bodyPr>
            <a:normAutofit/>
          </a:bodyPr>
          <a:lstStyle/>
          <a:p>
            <a:r>
              <a:rPr lang="en-US" altLang="en-US" dirty="0"/>
              <a:t>Case Activity: Next Steps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 name="TextBox 2"/>
          <p:cNvSpPr txBox="1"/>
          <p:nvPr/>
        </p:nvSpPr>
        <p:spPr>
          <a:xfrm>
            <a:off x="381000" y="3535740"/>
            <a:ext cx="8499903" cy="1569660"/>
          </a:xfrm>
          <a:prstGeom prst="rect">
            <a:avLst/>
          </a:prstGeom>
          <a:noFill/>
        </p:spPr>
        <p:txBody>
          <a:bodyPr wrap="square" rtlCol="0">
            <a:spAutoFit/>
          </a:bodyPr>
          <a:lstStyle/>
          <a:p>
            <a:pPr eaLnBrk="1" fontAlgn="auto" hangingPunct="1">
              <a:spcBef>
                <a:spcPts val="0"/>
              </a:spcBef>
              <a:spcAft>
                <a:spcPts val="0"/>
              </a:spcAft>
            </a:pPr>
            <a:r>
              <a:rPr lang="en-US" sz="4800" dirty="0">
                <a:solidFill>
                  <a:prstClr val="white"/>
                </a:solidFill>
                <a:latin typeface="Arial" panose="020B0604020202020204"/>
              </a:rPr>
              <a:t>Assessment of Mental Health Disorders</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697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Content Placeholder 2"/>
          <p:cNvSpPr>
            <a:spLocks noGrp="1"/>
          </p:cNvSpPr>
          <p:nvPr>
            <p:ph idx="1"/>
          </p:nvPr>
        </p:nvSpPr>
        <p:spPr/>
        <p:txBody>
          <a:bodyPr/>
          <a:lstStyle/>
          <a:p>
            <a:pPr eaLnBrk="1" hangingPunct="1">
              <a:spcBef>
                <a:spcPts val="600"/>
              </a:spcBef>
              <a:spcAft>
                <a:spcPts val="600"/>
              </a:spcAft>
            </a:pPr>
            <a:r>
              <a:rPr lang="en-US" altLang="en-US" dirty="0"/>
              <a:t>Conducted by qualified mental health professionals</a:t>
            </a:r>
          </a:p>
          <a:p>
            <a:pPr eaLnBrk="1" hangingPunct="1">
              <a:spcBef>
                <a:spcPts val="600"/>
              </a:spcBef>
              <a:spcAft>
                <a:spcPts val="600"/>
              </a:spcAft>
            </a:pPr>
            <a:r>
              <a:rPr lang="en-US" dirty="0"/>
              <a:t>Based on the </a:t>
            </a:r>
            <a:r>
              <a:rPr lang="en-US" i="1" dirty="0"/>
              <a:t>Diagnostic &amp; Statistical Manual of Mental Disorders</a:t>
            </a:r>
            <a:r>
              <a:rPr lang="en-US" dirty="0"/>
              <a:t>, </a:t>
            </a:r>
            <a:r>
              <a:rPr lang="en-US" i="1" dirty="0"/>
              <a:t>Fifth Edition </a:t>
            </a:r>
            <a:r>
              <a:rPr lang="en-US" dirty="0"/>
              <a:t>(DSM-5)–outlines criteria for each diagnosis </a:t>
            </a:r>
            <a:endParaRPr lang="en-US" altLang="en-US" dirty="0"/>
          </a:p>
          <a:p>
            <a:pPr eaLnBrk="1" hangingPunct="1">
              <a:spcBef>
                <a:spcPts val="600"/>
              </a:spcBef>
              <a:spcAft>
                <a:spcPts val="600"/>
              </a:spcAft>
            </a:pPr>
            <a:r>
              <a:rPr lang="en-US" altLang="en-US" dirty="0"/>
              <a:t>Diagnosing mental health disorders is not exact</a:t>
            </a:r>
          </a:p>
          <a:p>
            <a:pPr eaLnBrk="1" hangingPunct="1">
              <a:spcBef>
                <a:spcPts val="600"/>
              </a:spcBef>
              <a:spcAft>
                <a:spcPts val="600"/>
              </a:spcAft>
            </a:pPr>
            <a:r>
              <a:rPr lang="en-US" altLang="en-US" dirty="0"/>
              <a:t>Trauma and stressor-related disorders can be diagnosed and treated</a:t>
            </a:r>
          </a:p>
          <a:p>
            <a:pPr eaLnBrk="1" hangingPunct="1">
              <a:spcBef>
                <a:spcPts val="600"/>
              </a:spcBef>
              <a:spcAft>
                <a:spcPts val="600"/>
              </a:spcAft>
            </a:pPr>
            <a:r>
              <a:rPr lang="en-US" altLang="en-US" dirty="0"/>
              <a:t>Some people receive multiple, appropriate diagnoses, and diagnoses change over time</a:t>
            </a:r>
          </a:p>
          <a:p>
            <a:pPr eaLnBrk="1" hangingPunct="1"/>
            <a:endParaRPr lang="en-US" altLang="en-US" dirty="0"/>
          </a:p>
        </p:txBody>
      </p:sp>
      <p:sp>
        <p:nvSpPr>
          <p:cNvPr id="355330" name="Title 1"/>
          <p:cNvSpPr>
            <a:spLocks noGrp="1"/>
          </p:cNvSpPr>
          <p:nvPr>
            <p:ph type="title"/>
          </p:nvPr>
        </p:nvSpPr>
        <p:spPr/>
        <p:txBody>
          <a:bodyPr>
            <a:normAutofit/>
          </a:bodyPr>
          <a:lstStyle/>
          <a:p>
            <a:pPr algn="ctr" eaLnBrk="1" hangingPunct="1"/>
            <a:r>
              <a:rPr lang="en-US" altLang="en-US" dirty="0"/>
              <a:t>Mental Health Disorder Assessment</a:t>
            </a:r>
          </a:p>
        </p:txBody>
      </p:sp>
      <p:sp>
        <p:nvSpPr>
          <p:cNvPr id="2" name="TextBox 1"/>
          <p:cNvSpPr txBox="1"/>
          <p:nvPr/>
        </p:nvSpPr>
        <p:spPr>
          <a:xfrm>
            <a:off x="9612086" y="6324600"/>
            <a:ext cx="25908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(Thagard &amp; Larocque, 2018)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Content Placeholder 2"/>
          <p:cNvSpPr>
            <a:spLocks noGrp="1"/>
          </p:cNvSpPr>
          <p:nvPr>
            <p:ph idx="1"/>
          </p:nvPr>
        </p:nvSpPr>
        <p:spPr/>
        <p:txBody>
          <a:bodyPr/>
          <a:lstStyle/>
          <a:p>
            <a:pPr eaLnBrk="1" hangingPunct="1">
              <a:spcBef>
                <a:spcPts val="600"/>
              </a:spcBef>
              <a:spcAft>
                <a:spcPts val="600"/>
              </a:spcAft>
              <a:buFont typeface="Arial" panose="020B0604020202020204" pitchFamily="34" charset="0"/>
              <a:buNone/>
            </a:pPr>
            <a:r>
              <a:rPr lang="en-US" altLang="en-US" dirty="0"/>
              <a:t>What you might expect to receive:</a:t>
            </a:r>
          </a:p>
          <a:p>
            <a:pPr eaLnBrk="1" hangingPunct="1">
              <a:spcBef>
                <a:spcPts val="600"/>
              </a:spcBef>
              <a:spcAft>
                <a:spcPts val="600"/>
              </a:spcAft>
            </a:pPr>
            <a:r>
              <a:rPr lang="en-US" altLang="en-US" dirty="0"/>
              <a:t>A diagnosis</a:t>
            </a:r>
          </a:p>
          <a:p>
            <a:pPr eaLnBrk="1" hangingPunct="1">
              <a:spcBef>
                <a:spcPts val="600"/>
              </a:spcBef>
              <a:spcAft>
                <a:spcPts val="600"/>
              </a:spcAft>
            </a:pPr>
            <a:r>
              <a:rPr lang="en-US" altLang="en-US" dirty="0"/>
              <a:t>Multiple diagnoses</a:t>
            </a:r>
          </a:p>
          <a:p>
            <a:pPr eaLnBrk="1" hangingPunct="1">
              <a:spcBef>
                <a:spcPts val="600"/>
              </a:spcBef>
              <a:spcAft>
                <a:spcPts val="600"/>
              </a:spcAft>
            </a:pPr>
            <a:r>
              <a:rPr lang="en-US" altLang="en-US" dirty="0"/>
              <a:t>Treatment recommendations related to the diagnosis</a:t>
            </a:r>
          </a:p>
          <a:p>
            <a:pPr eaLnBrk="1" hangingPunct="1">
              <a:spcBef>
                <a:spcPts val="600"/>
              </a:spcBef>
              <a:spcAft>
                <a:spcPts val="600"/>
              </a:spcAft>
            </a:pPr>
            <a:r>
              <a:rPr lang="en-US" altLang="en-US" dirty="0"/>
              <a:t>Recommendations for further assessment</a:t>
            </a:r>
          </a:p>
          <a:p>
            <a:pPr eaLnBrk="1" hangingPunct="1">
              <a:spcBef>
                <a:spcPts val="600"/>
              </a:spcBef>
              <a:spcAft>
                <a:spcPts val="600"/>
              </a:spcAft>
            </a:pPr>
            <a:r>
              <a:rPr lang="en-US" altLang="en-US" dirty="0"/>
              <a:t>Recommendations for other service agencies</a:t>
            </a:r>
          </a:p>
          <a:p>
            <a:pPr eaLnBrk="1" hangingPunct="1"/>
            <a:endParaRPr lang="en-US" altLang="en-US" dirty="0"/>
          </a:p>
        </p:txBody>
      </p:sp>
      <p:sp>
        <p:nvSpPr>
          <p:cNvPr id="2" name="Title 1"/>
          <p:cNvSpPr>
            <a:spLocks noGrp="1"/>
          </p:cNvSpPr>
          <p:nvPr>
            <p:ph type="title"/>
          </p:nvPr>
        </p:nvSpPr>
        <p:spPr/>
        <p:txBody>
          <a:bodyPr rtlCol="0">
            <a:noAutofit/>
          </a:bodyPr>
          <a:lstStyle/>
          <a:p>
            <a:pPr algn="ctr">
              <a:defRPr/>
            </a:pPr>
            <a:r>
              <a:rPr lang="en-US" altLang="en-US" dirty="0"/>
              <a:t>Mental Health Disorder Assessment Outcomes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Content Placeholder 2"/>
          <p:cNvSpPr>
            <a:spLocks noGrp="1"/>
          </p:cNvSpPr>
          <p:nvPr>
            <p:ph idx="1"/>
          </p:nvPr>
        </p:nvSpPr>
        <p:spPr/>
        <p:txBody>
          <a:bodyPr/>
          <a:lstStyle/>
          <a:p>
            <a:pPr eaLnBrk="1" hangingPunct="1">
              <a:spcBef>
                <a:spcPts val="600"/>
              </a:spcBef>
              <a:spcAft>
                <a:spcPts val="600"/>
              </a:spcAft>
            </a:pPr>
            <a:r>
              <a:rPr lang="en-US" altLang="en-US" dirty="0"/>
              <a:t>A co-occurring disorder is the co-existence of both a mental health and a substance use disorder</a:t>
            </a:r>
          </a:p>
          <a:p>
            <a:pPr eaLnBrk="1" hangingPunct="1">
              <a:spcBef>
                <a:spcPts val="600"/>
              </a:spcBef>
              <a:spcAft>
                <a:spcPts val="600"/>
              </a:spcAft>
            </a:pPr>
            <a:r>
              <a:rPr lang="en-US" altLang="en-US" dirty="0"/>
              <a:t>People with mental health disorders are more likely to experience a substance use disorder</a:t>
            </a:r>
          </a:p>
          <a:p>
            <a:pPr eaLnBrk="1" hangingPunct="1">
              <a:spcBef>
                <a:spcPts val="600"/>
              </a:spcBef>
              <a:spcAft>
                <a:spcPts val="600"/>
              </a:spcAft>
            </a:pPr>
            <a:r>
              <a:rPr lang="en-US" altLang="en-US" dirty="0"/>
              <a:t>Symptoms can be complex and hard to diagnose</a:t>
            </a:r>
          </a:p>
          <a:p>
            <a:pPr eaLnBrk="1" hangingPunct="1">
              <a:spcBef>
                <a:spcPts val="600"/>
              </a:spcBef>
              <a:spcAft>
                <a:spcPts val="600"/>
              </a:spcAft>
            </a:pPr>
            <a:r>
              <a:rPr lang="en-US" altLang="en-US" dirty="0"/>
              <a:t>Symptoms of each disorder can vary in severity</a:t>
            </a:r>
          </a:p>
          <a:p>
            <a:pPr eaLnBrk="1" hangingPunct="1">
              <a:spcBef>
                <a:spcPts val="600"/>
              </a:spcBef>
              <a:spcAft>
                <a:spcPts val="600"/>
              </a:spcAft>
            </a:pPr>
            <a:r>
              <a:rPr lang="en-US" altLang="en-US" dirty="0"/>
              <a:t>It is important to identify and treat both disorders through integrated treatment</a:t>
            </a:r>
          </a:p>
        </p:txBody>
      </p:sp>
      <p:sp>
        <p:nvSpPr>
          <p:cNvPr id="359426" name="Title 1"/>
          <p:cNvSpPr>
            <a:spLocks noGrp="1"/>
          </p:cNvSpPr>
          <p:nvPr>
            <p:ph type="title"/>
          </p:nvPr>
        </p:nvSpPr>
        <p:spPr/>
        <p:txBody>
          <a:bodyPr>
            <a:normAutofit/>
          </a:bodyPr>
          <a:lstStyle/>
          <a:p>
            <a:pPr algn="ctr" eaLnBrk="1" hangingPunct="1"/>
            <a:r>
              <a:rPr lang="en-US" altLang="en-US" dirty="0"/>
              <a:t>Co-Occurring Substance Use and </a:t>
            </a:r>
            <a:br>
              <a:rPr lang="en-US" altLang="en-US" dirty="0"/>
            </a:br>
            <a:r>
              <a:rPr lang="en-US" altLang="en-US" dirty="0"/>
              <a:t>Mental Health Disorders</a:t>
            </a:r>
          </a:p>
        </p:txBody>
      </p:sp>
      <p:sp>
        <p:nvSpPr>
          <p:cNvPr id="2" name="TextBox 1"/>
          <p:cNvSpPr txBox="1"/>
          <p:nvPr/>
        </p:nvSpPr>
        <p:spPr>
          <a:xfrm>
            <a:off x="10212421" y="6324600"/>
            <a:ext cx="1981200" cy="30480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(Padwa et al., 2015)</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Grp="1" noChangeArrowheads="1"/>
          </p:cNvSpPr>
          <p:nvPr>
            <p:ph idx="1"/>
          </p:nvPr>
        </p:nvSpPr>
        <p:spPr>
          <a:xfrm>
            <a:off x="3124200" y="1379621"/>
            <a:ext cx="8714874" cy="4797342"/>
          </a:xfrm>
        </p:spPr>
        <p:txBody>
          <a:bodyPr>
            <a:normAutofit/>
          </a:bodyPr>
          <a:lstStyle/>
          <a:p>
            <a:pPr marL="352425" indent="-352425" eaLnBrk="1" hangingPunct="1">
              <a:spcBef>
                <a:spcPts val="600"/>
              </a:spcBef>
              <a:spcAft>
                <a:spcPts val="600"/>
              </a:spcAft>
              <a:buFontTx/>
              <a:buNone/>
            </a:pPr>
            <a:r>
              <a:rPr lang="en-US" altLang="en-US" b="1" dirty="0">
                <a:latin typeface="Arial" panose="020B0604020202020204" pitchFamily="34" charset="0"/>
                <a:cs typeface="Arial" panose="020B0604020202020204" pitchFamily="34" charset="0"/>
              </a:rPr>
              <a:t>Three possible paths:</a:t>
            </a:r>
          </a:p>
          <a:p>
            <a:pPr marL="352425" indent="-352425" eaLnBrk="1" hangingPunct="1">
              <a:spcBef>
                <a:spcPts val="600"/>
              </a:spcBef>
              <a:spcAft>
                <a:spcPts val="800"/>
              </a:spcAft>
              <a:buNone/>
            </a:pPr>
            <a:r>
              <a:rPr lang="en-US" altLang="en-US" dirty="0">
                <a:latin typeface="Arial" panose="020B0604020202020204" pitchFamily="34" charset="0"/>
                <a:cs typeface="Arial" panose="020B0604020202020204" pitchFamily="34" charset="0"/>
              </a:rPr>
              <a:t>1. One person assesses for both a substance use and mental health disorder</a:t>
            </a:r>
          </a:p>
          <a:p>
            <a:pPr marL="352425" indent="-352425" eaLnBrk="1" hangingPunct="1">
              <a:spcBef>
                <a:spcPts val="600"/>
              </a:spcBef>
              <a:spcAft>
                <a:spcPts val="800"/>
              </a:spcAft>
              <a:buNone/>
            </a:pPr>
            <a:r>
              <a:rPr lang="en-US" altLang="en-US" dirty="0">
                <a:latin typeface="Arial" panose="020B0604020202020204" pitchFamily="34" charset="0"/>
                <a:cs typeface="Arial" panose="020B0604020202020204" pitchFamily="34" charset="0"/>
              </a:rPr>
              <a:t>2. Assessment of substance use disorder leads to referral and assessment for a mental health disorder </a:t>
            </a:r>
          </a:p>
          <a:p>
            <a:pPr marL="352425" indent="-352425" eaLnBrk="1" hangingPunct="1">
              <a:spcBef>
                <a:spcPts val="600"/>
              </a:spcBef>
              <a:spcAft>
                <a:spcPts val="800"/>
              </a:spcAft>
              <a:buNone/>
            </a:pPr>
            <a:r>
              <a:rPr lang="en-US" altLang="en-US" dirty="0">
                <a:latin typeface="Arial" panose="020B0604020202020204" pitchFamily="34" charset="0"/>
                <a:cs typeface="Arial" panose="020B0604020202020204" pitchFamily="34" charset="0"/>
              </a:rPr>
              <a:t>3. Assessment of mental health disorder leads to referral and assessment for a substance use disorder </a:t>
            </a:r>
          </a:p>
          <a:p>
            <a:pPr marL="15875" indent="-15875">
              <a:spcBef>
                <a:spcPts val="600"/>
              </a:spcBef>
              <a:spcAft>
                <a:spcPts val="800"/>
              </a:spcAft>
              <a:buNone/>
            </a:pPr>
            <a:r>
              <a:rPr lang="en-US" altLang="en-US" b="1" dirty="0">
                <a:latin typeface="Arial" panose="020B0604020202020204" pitchFamily="34" charset="0"/>
                <a:cs typeface="Arial" panose="020B0604020202020204" pitchFamily="34" charset="0"/>
              </a:rPr>
              <a:t>Some treatment professionals are cross-trained to conduct both assessments, actively looking for co-occurring disorders</a:t>
            </a:r>
          </a:p>
          <a:p>
            <a:pPr marL="352425" indent="-352425" eaLnBrk="1" hangingPunct="1">
              <a:spcBef>
                <a:spcPts val="600"/>
              </a:spcBef>
              <a:spcAft>
                <a:spcPts val="600"/>
              </a:spcAft>
            </a:pPr>
            <a:endParaRPr lang="en-US" altLang="en-US" dirty="0">
              <a:latin typeface="Arial" panose="020B0604020202020204" pitchFamily="34" charset="0"/>
              <a:cs typeface="Arial" panose="020B0604020202020204" pitchFamily="34" charset="0"/>
            </a:endParaRPr>
          </a:p>
        </p:txBody>
      </p:sp>
      <p:sp>
        <p:nvSpPr>
          <p:cNvPr id="46083" name="Rectangle 2"/>
          <p:cNvSpPr>
            <a:spLocks noGrp="1" noChangeArrowheads="1"/>
          </p:cNvSpPr>
          <p:nvPr>
            <p:ph type="title"/>
          </p:nvPr>
        </p:nvSpPr>
        <p:spPr/>
        <p:txBody>
          <a:bodyPr>
            <a:normAutofit/>
          </a:bodyPr>
          <a:lstStyle/>
          <a:p>
            <a:pPr algn="ctr" eaLnBrk="1" hangingPunct="1"/>
            <a:r>
              <a:rPr lang="en-US" altLang="en-US" dirty="0">
                <a:latin typeface="Arial" panose="020B0604020202020204" pitchFamily="34" charset="0"/>
                <a:cs typeface="Arial" panose="020B0604020202020204" pitchFamily="34" charset="0"/>
              </a:rPr>
              <a:t>Assessment of Co-Occurring Disorders</a:t>
            </a:r>
          </a:p>
        </p:txBody>
      </p:sp>
      <p:pic>
        <p:nvPicPr>
          <p:cNvPr id="4" name="Picture 3">
            <a:extLst>
              <a:ext uri="{C183D7F6-B498-43B3-948B-1728B52AA6E4}">
                <adec:decorative xmlns:adec="http://schemas.microsoft.com/office/drawing/2017/decorative" val="1"/>
              </a:ext>
            </a:extLst>
          </p:cNvPr>
          <p:cNvPicPr/>
          <p:nvPr/>
        </p:nvPicPr>
        <p:blipFill>
          <a:blip r:embed="rId3"/>
          <a:stretch>
            <a:fillRect/>
          </a:stretch>
        </p:blipFill>
        <p:spPr>
          <a:xfrm>
            <a:off x="457200" y="2074421"/>
            <a:ext cx="2322477" cy="2876865"/>
          </a:xfrm>
          <a:prstGeom prst="rect">
            <a:avLst/>
          </a:prstGeom>
          <a:solidFill>
            <a:srgbClr val="0F4263"/>
          </a:solidFill>
        </p:spPr>
      </p:pic>
      <p:sp>
        <p:nvSpPr>
          <p:cNvPr id="2" name="TextBox 1"/>
          <p:cNvSpPr txBox="1"/>
          <p:nvPr/>
        </p:nvSpPr>
        <p:spPr>
          <a:xfrm>
            <a:off x="9982200" y="6400800"/>
            <a:ext cx="2286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(Darghouth et al., 2012)</a:t>
            </a:r>
          </a:p>
        </p:txBody>
      </p:sp>
    </p:spTree>
    <p:extLst>
      <p:ext uri="{BB962C8B-B14F-4D97-AF65-F5344CB8AC3E}">
        <p14:creationId xmlns:p14="http://schemas.microsoft.com/office/powerpoint/2010/main" val="2564737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Content Placeholder 2"/>
          <p:cNvSpPr>
            <a:spLocks noGrp="1"/>
          </p:cNvSpPr>
          <p:nvPr>
            <p:ph idx="1"/>
          </p:nvPr>
        </p:nvSpPr>
        <p:spPr/>
        <p:txBody>
          <a:bodyPr/>
          <a:lstStyle/>
          <a:p>
            <a:pPr eaLnBrk="1" hangingPunct="1">
              <a:spcBef>
                <a:spcPts val="600"/>
              </a:spcBef>
              <a:spcAft>
                <a:spcPts val="600"/>
              </a:spcAft>
            </a:pPr>
            <a:r>
              <a:rPr lang="en-US" altLang="en-US" dirty="0"/>
              <a:t>Include diagnoses, level of care, and treatment plan(s)</a:t>
            </a:r>
          </a:p>
          <a:p>
            <a:pPr eaLnBrk="1" hangingPunct="1">
              <a:spcBef>
                <a:spcPts val="600"/>
              </a:spcBef>
              <a:spcAft>
                <a:spcPts val="600"/>
              </a:spcAft>
            </a:pPr>
            <a:r>
              <a:rPr lang="en-US" altLang="en-US" dirty="0"/>
              <a:t>Address social, economic, motivational, or other issues</a:t>
            </a:r>
          </a:p>
          <a:p>
            <a:pPr eaLnBrk="1" hangingPunct="1">
              <a:spcBef>
                <a:spcPts val="600"/>
              </a:spcBef>
              <a:spcAft>
                <a:spcPts val="600"/>
              </a:spcAft>
            </a:pPr>
            <a:r>
              <a:rPr lang="en-US" altLang="en-US" dirty="0"/>
              <a:t>Engage the Collaborative Team—treatment and child welfare workers and relevant family and friends</a:t>
            </a:r>
          </a:p>
          <a:p>
            <a:pPr eaLnBrk="1" hangingPunct="1">
              <a:spcBef>
                <a:spcPts val="600"/>
              </a:spcBef>
              <a:spcAft>
                <a:spcPts val="600"/>
              </a:spcAft>
            </a:pPr>
            <a:r>
              <a:rPr lang="en-US" altLang="en-US" dirty="0"/>
              <a:t>Resolve conflicting treatment messages</a:t>
            </a:r>
          </a:p>
          <a:p>
            <a:pPr eaLnBrk="1" hangingPunct="1"/>
            <a:endParaRPr lang="en-US" altLang="en-US" dirty="0"/>
          </a:p>
          <a:p>
            <a:pPr eaLnBrk="1" hangingPunct="1"/>
            <a:endParaRPr lang="en-US" altLang="en-US" dirty="0"/>
          </a:p>
        </p:txBody>
      </p:sp>
      <p:sp>
        <p:nvSpPr>
          <p:cNvPr id="363522" name="Title 1"/>
          <p:cNvSpPr>
            <a:spLocks noGrp="1"/>
          </p:cNvSpPr>
          <p:nvPr>
            <p:ph type="title"/>
          </p:nvPr>
        </p:nvSpPr>
        <p:spPr/>
        <p:txBody>
          <a:bodyPr>
            <a:normAutofit/>
          </a:bodyPr>
          <a:lstStyle/>
          <a:p>
            <a:pPr algn="ctr" eaLnBrk="1" hangingPunct="1"/>
            <a:r>
              <a:rPr lang="en-US" altLang="en-US" dirty="0"/>
              <a:t>Co-Occurring Disorders and Case Planning</a:t>
            </a:r>
          </a:p>
        </p:txBody>
      </p:sp>
      <p:sp>
        <p:nvSpPr>
          <p:cNvPr id="4" name="TextBox 3"/>
          <p:cNvSpPr txBox="1"/>
          <p:nvPr/>
        </p:nvSpPr>
        <p:spPr>
          <a:xfrm>
            <a:off x="9982200" y="6400800"/>
            <a:ext cx="2286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(Darghouth et al., 2012)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 name="TextBox 2"/>
          <p:cNvSpPr txBox="1"/>
          <p:nvPr/>
        </p:nvSpPr>
        <p:spPr>
          <a:xfrm>
            <a:off x="395177" y="2058412"/>
            <a:ext cx="8825023" cy="3046988"/>
          </a:xfrm>
          <a:prstGeom prst="rect">
            <a:avLst/>
          </a:prstGeom>
          <a:noFill/>
        </p:spPr>
        <p:txBody>
          <a:bodyPr wrap="square" rtlCol="0">
            <a:spAutoFit/>
          </a:bodyPr>
          <a:lstStyle/>
          <a:p>
            <a:pPr eaLnBrk="1" hangingPunct="1"/>
            <a:r>
              <a:rPr lang="en-US" altLang="en-US" sz="4800" dirty="0">
                <a:solidFill>
                  <a:srgbClr val="FFFFFF"/>
                </a:solidFill>
                <a:latin typeface="Arial" panose="020B0604020202020204" pitchFamily="34" charset="0"/>
              </a:rPr>
              <a:t>Treatment and Supports </a:t>
            </a:r>
            <a:br>
              <a:rPr lang="en-US" altLang="en-US" sz="4800" dirty="0">
                <a:solidFill>
                  <a:srgbClr val="FFFFFF"/>
                </a:solidFill>
                <a:latin typeface="Arial" panose="020B0604020202020204" pitchFamily="34" charset="0"/>
              </a:rPr>
            </a:br>
            <a:r>
              <a:rPr lang="en-US" altLang="en-US" sz="4800" dirty="0">
                <a:solidFill>
                  <a:srgbClr val="FFFFFF"/>
                </a:solidFill>
                <a:latin typeface="Arial" panose="020B0604020202020204" pitchFamily="34" charset="0"/>
              </a:rPr>
              <a:t>for Co-Occurring Mental </a:t>
            </a:r>
            <a:br>
              <a:rPr lang="en-US" altLang="en-US" sz="4800" dirty="0">
                <a:solidFill>
                  <a:srgbClr val="FFFFFF"/>
                </a:solidFill>
                <a:latin typeface="Arial" panose="020B0604020202020204" pitchFamily="34" charset="0"/>
              </a:rPr>
            </a:br>
            <a:r>
              <a:rPr lang="en-US" altLang="en-US" sz="4800" dirty="0">
                <a:solidFill>
                  <a:srgbClr val="FFFFFF"/>
                </a:solidFill>
                <a:latin typeface="Arial" panose="020B0604020202020204" pitchFamily="34" charset="0"/>
              </a:rPr>
              <a:t>Health Disorders and </a:t>
            </a:r>
            <a:br>
              <a:rPr lang="en-US" altLang="en-US" sz="4800" dirty="0">
                <a:solidFill>
                  <a:srgbClr val="FFFFFF"/>
                </a:solidFill>
                <a:latin typeface="Arial" panose="020B0604020202020204" pitchFamily="34" charset="0"/>
              </a:rPr>
            </a:br>
            <a:r>
              <a:rPr lang="en-US" altLang="en-US" sz="4800" dirty="0">
                <a:solidFill>
                  <a:srgbClr val="FFFFFF"/>
                </a:solidFill>
                <a:latin typeface="Arial" panose="020B0604020202020204" pitchFamily="34" charset="0"/>
              </a:rPr>
              <a:t>Domestic Violence </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188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Content Placeholder 2"/>
          <p:cNvSpPr>
            <a:spLocks noGrp="1"/>
          </p:cNvSpPr>
          <p:nvPr>
            <p:ph idx="1"/>
          </p:nvPr>
        </p:nvSpPr>
        <p:spPr/>
        <p:txBody>
          <a:bodyPr/>
          <a:lstStyle/>
          <a:p>
            <a:pPr>
              <a:spcBef>
                <a:spcPts val="1200"/>
              </a:spcBef>
              <a:spcAft>
                <a:spcPts val="600"/>
              </a:spcAft>
            </a:pPr>
            <a:r>
              <a:rPr lang="en-US" altLang="en-US" b="1" dirty="0">
                <a:cs typeface="Arial" panose="020B0604020202020204" pitchFamily="34" charset="0"/>
              </a:rPr>
              <a:t>Integrated: </a:t>
            </a:r>
            <a:r>
              <a:rPr lang="en-US" altLang="en-US" dirty="0">
                <a:cs typeface="Arial" panose="020B0604020202020204" pitchFamily="34" charset="0"/>
              </a:rPr>
              <a:t>Both disorders are treated at the same time by the same treatment provider</a:t>
            </a:r>
          </a:p>
          <a:p>
            <a:pPr>
              <a:spcBef>
                <a:spcPts val="1200"/>
              </a:spcBef>
              <a:spcAft>
                <a:spcPts val="600"/>
              </a:spcAft>
            </a:pPr>
            <a:r>
              <a:rPr lang="en-US" altLang="en-US" b="1" dirty="0">
                <a:cs typeface="Arial" panose="020B0604020202020204" pitchFamily="34" charset="0"/>
              </a:rPr>
              <a:t>Parallel: </a:t>
            </a:r>
            <a:r>
              <a:rPr lang="en-US" altLang="en-US" dirty="0">
                <a:cs typeface="Arial" panose="020B0604020202020204" pitchFamily="34" charset="0"/>
              </a:rPr>
              <a:t>Both disorders are treated at the same time but by different providers</a:t>
            </a:r>
          </a:p>
          <a:p>
            <a:pPr>
              <a:spcBef>
                <a:spcPts val="1200"/>
              </a:spcBef>
              <a:spcAft>
                <a:spcPts val="600"/>
              </a:spcAft>
            </a:pPr>
            <a:r>
              <a:rPr lang="en-US" altLang="en-US" b="1" dirty="0">
                <a:cs typeface="Arial" panose="020B0604020202020204" pitchFamily="34" charset="0"/>
              </a:rPr>
              <a:t>Sequential: </a:t>
            </a:r>
            <a:r>
              <a:rPr lang="en-US" altLang="en-US" dirty="0">
                <a:cs typeface="Arial" panose="020B0604020202020204" pitchFamily="34" charset="0"/>
              </a:rPr>
              <a:t>One disorder is treated at a time</a:t>
            </a:r>
          </a:p>
          <a:p>
            <a:pPr lvl="1">
              <a:spcBef>
                <a:spcPts val="1200"/>
              </a:spcBef>
              <a:spcAft>
                <a:spcPts val="1200"/>
              </a:spcAft>
            </a:pPr>
            <a:endParaRPr lang="en-US" altLang="en-US" dirty="0">
              <a:cs typeface="Arial" panose="020B0604020202020204" pitchFamily="34" charset="0"/>
            </a:endParaRPr>
          </a:p>
        </p:txBody>
      </p:sp>
      <p:sp>
        <p:nvSpPr>
          <p:cNvPr id="367618" name="Title 1"/>
          <p:cNvSpPr>
            <a:spLocks noGrp="1"/>
          </p:cNvSpPr>
          <p:nvPr>
            <p:ph type="title"/>
          </p:nvPr>
        </p:nvSpPr>
        <p:spPr/>
        <p:txBody>
          <a:bodyPr>
            <a:normAutofit/>
          </a:bodyPr>
          <a:lstStyle/>
          <a:p>
            <a:pPr algn="ctr" eaLnBrk="1" hangingPunct="1"/>
            <a:r>
              <a:rPr lang="en-US" altLang="en-US" dirty="0"/>
              <a:t>Co-Occurring Disorder Treatment</a:t>
            </a:r>
          </a:p>
        </p:txBody>
      </p:sp>
      <p:sp>
        <p:nvSpPr>
          <p:cNvPr id="2" name="TextBox 1"/>
          <p:cNvSpPr txBox="1"/>
          <p:nvPr/>
        </p:nvSpPr>
        <p:spPr>
          <a:xfrm>
            <a:off x="6629400" y="6477000"/>
            <a:ext cx="5715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(Substance Abuse and Mental Health Services Administration, 2005)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Content Placeholder 2"/>
          <p:cNvSpPr>
            <a:spLocks noGrp="1"/>
          </p:cNvSpPr>
          <p:nvPr>
            <p:ph idx="1"/>
          </p:nvPr>
        </p:nvSpPr>
        <p:spPr>
          <a:xfrm>
            <a:off x="368968" y="1379621"/>
            <a:ext cx="11470106" cy="4797342"/>
          </a:xfrm>
        </p:spPr>
        <p:txBody>
          <a:bodyPr/>
          <a:lstStyle/>
          <a:p>
            <a:pPr eaLnBrk="1" hangingPunct="1">
              <a:spcBef>
                <a:spcPts val="600"/>
              </a:spcBef>
              <a:spcAft>
                <a:spcPts val="600"/>
              </a:spcAft>
            </a:pPr>
            <a:r>
              <a:rPr lang="en-US" altLang="en-US" dirty="0">
                <a:cs typeface="Arial" panose="020B0604020202020204" pitchFamily="34" charset="0"/>
              </a:rPr>
              <a:t>Medication</a:t>
            </a:r>
          </a:p>
          <a:p>
            <a:pPr eaLnBrk="1" hangingPunct="1">
              <a:spcBef>
                <a:spcPts val="600"/>
              </a:spcBef>
              <a:spcAft>
                <a:spcPts val="600"/>
              </a:spcAft>
            </a:pPr>
            <a:r>
              <a:rPr lang="en-US" altLang="en-US" dirty="0">
                <a:cs typeface="Arial" panose="020B0604020202020204" pitchFamily="34" charset="0"/>
              </a:rPr>
              <a:t>Education for client and family</a:t>
            </a:r>
          </a:p>
          <a:p>
            <a:pPr eaLnBrk="1" hangingPunct="1">
              <a:spcBef>
                <a:spcPts val="600"/>
              </a:spcBef>
              <a:spcAft>
                <a:spcPts val="600"/>
              </a:spcAft>
            </a:pPr>
            <a:r>
              <a:rPr lang="en-US" altLang="en-US" dirty="0">
                <a:cs typeface="Arial" panose="020B0604020202020204" pitchFamily="34" charset="0"/>
              </a:rPr>
              <a:t>Counseling</a:t>
            </a:r>
          </a:p>
          <a:p>
            <a:pPr>
              <a:spcBef>
                <a:spcPts val="600"/>
              </a:spcBef>
              <a:spcAft>
                <a:spcPts val="600"/>
              </a:spcAft>
            </a:pPr>
            <a:r>
              <a:rPr lang="en-US" altLang="en-US" dirty="0">
                <a:cs typeface="Arial" panose="020B0604020202020204" pitchFamily="34" charset="0"/>
              </a:rPr>
              <a:t>Respite care</a:t>
            </a:r>
          </a:p>
          <a:p>
            <a:pPr eaLnBrk="1" hangingPunct="1">
              <a:spcBef>
                <a:spcPts val="600"/>
              </a:spcBef>
              <a:spcAft>
                <a:spcPts val="600"/>
              </a:spcAft>
            </a:pPr>
            <a:r>
              <a:rPr lang="en-US" altLang="en-US" dirty="0">
                <a:cs typeface="Arial" panose="020B0604020202020204" pitchFamily="34" charset="0"/>
              </a:rPr>
              <a:t>Peer support</a:t>
            </a:r>
          </a:p>
          <a:p>
            <a:pPr lvl="1">
              <a:spcBef>
                <a:spcPts val="1200"/>
              </a:spcBef>
              <a:spcAft>
                <a:spcPts val="1200"/>
              </a:spcAft>
            </a:pPr>
            <a:endParaRPr lang="en-US" altLang="en-US" dirty="0">
              <a:cs typeface="Arial" panose="020B0604020202020204" pitchFamily="34" charset="0"/>
            </a:endParaRPr>
          </a:p>
        </p:txBody>
      </p:sp>
      <p:sp>
        <p:nvSpPr>
          <p:cNvPr id="2" name="Title 1"/>
          <p:cNvSpPr>
            <a:spLocks noGrp="1"/>
          </p:cNvSpPr>
          <p:nvPr>
            <p:ph type="title"/>
          </p:nvPr>
        </p:nvSpPr>
        <p:spPr/>
        <p:txBody>
          <a:bodyPr rtlCol="0">
            <a:noAutofit/>
          </a:bodyPr>
          <a:lstStyle/>
          <a:p>
            <a:pPr algn="ctr">
              <a:defRPr/>
            </a:pPr>
            <a:r>
              <a:rPr lang="en-US" dirty="0"/>
              <a:t>Interventions for Co-occurring </a:t>
            </a:r>
            <a:br>
              <a:rPr lang="en-US" dirty="0"/>
            </a:br>
            <a:r>
              <a:rPr lang="en-US" dirty="0"/>
              <a:t>Mental Health Disorders</a:t>
            </a:r>
          </a:p>
        </p:txBody>
      </p:sp>
      <p:sp>
        <p:nvSpPr>
          <p:cNvPr id="369668" name="Rectangle 3"/>
          <p:cNvSpPr>
            <a:spLocks noChangeArrowheads="1"/>
          </p:cNvSpPr>
          <p:nvPr/>
        </p:nvSpPr>
        <p:spPr bwMode="auto">
          <a:xfrm>
            <a:off x="6172200" y="1379621"/>
            <a:ext cx="50292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0" defTabSz="685783" eaLnBrk="1" hangingPunct="1">
              <a:spcBef>
                <a:spcPts val="600"/>
              </a:spcBef>
              <a:spcAft>
                <a:spcPts val="600"/>
              </a:spcAft>
              <a:buFont typeface="Arial" panose="020B0604020202020204" pitchFamily="34" charset="0"/>
              <a:buChar char="•"/>
            </a:pPr>
            <a:r>
              <a:rPr lang="en-US" altLang="en-US" sz="2200" dirty="0">
                <a:solidFill>
                  <a:prstClr val="black"/>
                </a:solidFill>
                <a:latin typeface="Arial" panose="020B0604020202020204"/>
                <a:cs typeface="Arial" panose="020B0604020202020204" pitchFamily="34" charset="0"/>
              </a:rPr>
              <a:t>Self-help groups</a:t>
            </a:r>
            <a:endParaRPr lang="en-US" altLang="en-US" sz="2200" dirty="0">
              <a:latin typeface="Arial" panose="020B0604020202020204" pitchFamily="34" charset="0"/>
              <a:cs typeface="Arial" panose="020B0604020202020204" pitchFamily="34" charset="0"/>
            </a:endParaRPr>
          </a:p>
          <a:p>
            <a:pPr eaLnBrk="1" hangingPunct="1">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Care or case management</a:t>
            </a:r>
          </a:p>
          <a:p>
            <a:pPr eaLnBrk="1" hangingPunct="1">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Day treatment</a:t>
            </a:r>
          </a:p>
          <a:p>
            <a:pPr eaLnBrk="1" hangingPunct="1">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Residential treatment</a:t>
            </a:r>
          </a:p>
          <a:p>
            <a:pPr eaLnBrk="1" hangingPunct="1">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Hospitalization </a:t>
            </a:r>
          </a:p>
        </p:txBody>
      </p:sp>
      <p:sp>
        <p:nvSpPr>
          <p:cNvPr id="3" name="TextBox 2"/>
          <p:cNvSpPr txBox="1"/>
          <p:nvPr/>
        </p:nvSpPr>
        <p:spPr>
          <a:xfrm>
            <a:off x="8631677" y="6400800"/>
            <a:ext cx="3581400" cy="30480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(Mueser et al., 2009; Subodh et al.,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153CB5-FEF3-5346-972D-990D470838F9}"/>
              </a:ext>
            </a:extLst>
          </p:cNvPr>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a:extLst>
              <a:ext uri="{FF2B5EF4-FFF2-40B4-BE49-F238E27FC236}">
                <a16:creationId xmlns:a16="http://schemas.microsoft.com/office/drawing/2014/main" id="{EB94B98C-AE8E-0844-B5F3-9B9703CAF39F}"/>
              </a:ext>
            </a:extLst>
          </p:cNvPr>
          <p:cNvCxnSpPr/>
          <p:nvPr/>
        </p:nvCxnSpPr>
        <p:spPr>
          <a:xfrm flipH="1">
            <a:off x="343070"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2743200"/>
            <a:ext cx="9338163" cy="2400657"/>
          </a:xfrm>
          <a:prstGeom prst="rect">
            <a:avLst/>
          </a:prstGeom>
          <a:noFill/>
        </p:spPr>
        <p:txBody>
          <a:bodyPr wrap="square" rtlCol="0">
            <a:spAutoFit/>
          </a:bodyPr>
          <a:lstStyle/>
          <a:p>
            <a:pPr eaLnBrk="1" fontAlgn="auto" hangingPunct="1">
              <a:spcBef>
                <a:spcPts val="0"/>
              </a:spcBef>
              <a:spcAft>
                <a:spcPts val="0"/>
              </a:spcAft>
            </a:pPr>
            <a:endParaRPr lang="en-US" sz="5400" dirty="0">
              <a:solidFill>
                <a:prstClr val="white"/>
              </a:solidFill>
              <a:latin typeface="Arial" panose="020B0604020202020204"/>
            </a:endParaRPr>
          </a:p>
          <a:p>
            <a:pPr eaLnBrk="1" fontAlgn="auto" hangingPunct="1">
              <a:spcBef>
                <a:spcPts val="0"/>
              </a:spcBef>
              <a:spcAft>
                <a:spcPts val="0"/>
              </a:spcAft>
            </a:pPr>
            <a:r>
              <a:rPr lang="en-US" sz="4800" dirty="0">
                <a:solidFill>
                  <a:prstClr val="white"/>
                </a:solidFill>
                <a:latin typeface="Arial" panose="020B0604020202020204"/>
              </a:rPr>
              <a:t>Mental Health </a:t>
            </a:r>
          </a:p>
          <a:p>
            <a:pPr eaLnBrk="1" fontAlgn="auto" hangingPunct="1">
              <a:spcBef>
                <a:spcPts val="0"/>
              </a:spcBef>
              <a:spcAft>
                <a:spcPts val="0"/>
              </a:spcAft>
            </a:pPr>
            <a:r>
              <a:rPr lang="en-US" sz="4800" dirty="0">
                <a:solidFill>
                  <a:prstClr val="white"/>
                </a:solidFill>
                <a:latin typeface="Arial" panose="020B0604020202020204"/>
              </a:rPr>
              <a:t>Disorders</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96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8676EA-2589-2B4A-AD38-9510CE61F4AC}"/>
              </a:ext>
            </a:extLst>
          </p:cNvPr>
          <p:cNvSpPr>
            <a:spLocks noGrp="1"/>
          </p:cNvSpPr>
          <p:nvPr>
            <p:ph idx="1"/>
          </p:nvPr>
        </p:nvSpPr>
        <p:spPr/>
        <p:txBody>
          <a:bodyPr/>
          <a:lstStyle/>
          <a:p>
            <a:pPr eaLnBrk="1" fontAlgn="auto" hangingPunct="1">
              <a:defRPr/>
            </a:pPr>
            <a:r>
              <a:rPr lang="en-US" dirty="0">
                <a:solidFill>
                  <a:prstClr val="black"/>
                </a:solidFill>
                <a:latin typeface="Arial" panose="020B0604020202020204"/>
              </a:rPr>
              <a:t>Domestic violence hotlines</a:t>
            </a:r>
          </a:p>
          <a:p>
            <a:pPr eaLnBrk="1" fontAlgn="auto" hangingPunct="1">
              <a:spcBef>
                <a:spcPts val="1200"/>
              </a:spcBef>
              <a:defRPr/>
            </a:pPr>
            <a:r>
              <a:rPr lang="en-US" dirty="0">
                <a:solidFill>
                  <a:prstClr val="black"/>
                </a:solidFill>
                <a:latin typeface="Arial" panose="020B0604020202020204"/>
              </a:rPr>
              <a:t>Domestic violence community-based and residential programs</a:t>
            </a:r>
          </a:p>
          <a:p>
            <a:pPr marL="457200" lvl="2" eaLnBrk="1" fontAlgn="auto" hangingPunct="1">
              <a:buFont typeface="Arial" panose="020B0604020202020204" pitchFamily="34" charset="0"/>
              <a:buChar char="•"/>
              <a:defRPr/>
            </a:pPr>
            <a:r>
              <a:rPr lang="en-US" dirty="0">
                <a:solidFill>
                  <a:prstClr val="black"/>
                </a:solidFill>
                <a:latin typeface="Arial" panose="020B0604020202020204"/>
              </a:rPr>
              <a:t>Community-based services</a:t>
            </a:r>
          </a:p>
          <a:p>
            <a:pPr marL="457200" lvl="2" eaLnBrk="1" fontAlgn="auto" hangingPunct="1">
              <a:buFont typeface="Arial" panose="020B0604020202020204" pitchFamily="34" charset="0"/>
              <a:buChar char="•"/>
              <a:defRPr/>
            </a:pPr>
            <a:r>
              <a:rPr lang="en-US" dirty="0">
                <a:solidFill>
                  <a:prstClr val="black"/>
                </a:solidFill>
                <a:latin typeface="Arial" panose="020B0604020202020204"/>
              </a:rPr>
              <a:t>Domestic violence residential services: shelters and transitional living programs</a:t>
            </a:r>
          </a:p>
          <a:p>
            <a:pPr eaLnBrk="1" fontAlgn="auto" hangingPunct="1">
              <a:spcBef>
                <a:spcPts val="1200"/>
              </a:spcBef>
              <a:defRPr/>
            </a:pPr>
            <a:r>
              <a:rPr lang="en-US" dirty="0">
                <a:solidFill>
                  <a:prstClr val="black"/>
                </a:solidFill>
                <a:latin typeface="Arial" panose="020B0604020202020204"/>
              </a:rPr>
              <a:t>Emergency homeless shelter system</a:t>
            </a:r>
          </a:p>
          <a:p>
            <a:pPr marL="457200" lvl="2" eaLnBrk="1" fontAlgn="auto" hangingPunct="1">
              <a:buFont typeface="Arial" panose="020B0604020202020204" pitchFamily="34" charset="0"/>
              <a:buChar char="•"/>
              <a:defRPr/>
            </a:pPr>
            <a:r>
              <a:rPr lang="en-US" dirty="0">
                <a:solidFill>
                  <a:prstClr val="black"/>
                </a:solidFill>
                <a:latin typeface="Arial" panose="020B0604020202020204"/>
              </a:rPr>
              <a:t>Family shelters </a:t>
            </a:r>
          </a:p>
          <a:p>
            <a:pPr marL="457200" lvl="2" eaLnBrk="1" fontAlgn="auto" hangingPunct="1">
              <a:buFont typeface="Arial" panose="020B0604020202020204" pitchFamily="34" charset="0"/>
              <a:buChar char="•"/>
              <a:defRPr/>
            </a:pPr>
            <a:r>
              <a:rPr lang="en-US" dirty="0">
                <a:solidFill>
                  <a:prstClr val="black"/>
                </a:solidFill>
                <a:latin typeface="Arial" panose="020B0604020202020204"/>
              </a:rPr>
              <a:t>Shelters for individuals (a.k.a. unaccompanied adults) </a:t>
            </a:r>
          </a:p>
          <a:p>
            <a:pPr eaLnBrk="1" fontAlgn="auto" hangingPunct="1">
              <a:spcBef>
                <a:spcPts val="1200"/>
              </a:spcBef>
              <a:defRPr/>
            </a:pPr>
            <a:r>
              <a:rPr lang="en-US" dirty="0">
                <a:solidFill>
                  <a:prstClr val="black"/>
                </a:solidFill>
                <a:latin typeface="Arial" panose="020B0604020202020204"/>
              </a:rPr>
              <a:t>Hospitals and health centers</a:t>
            </a:r>
          </a:p>
          <a:p>
            <a:pPr marL="255588" indent="-255588" eaLnBrk="1" fontAlgn="auto" hangingPunct="1">
              <a:spcBef>
                <a:spcPts val="0"/>
              </a:spcBef>
              <a:spcAft>
                <a:spcPts val="0"/>
              </a:spcAft>
              <a:buFontTx/>
              <a:buAutoNum type="arabicPeriod"/>
              <a:defRPr/>
            </a:pPr>
            <a:endParaRPr lang="en-US" sz="1351" dirty="0">
              <a:solidFill>
                <a:prstClr val="black"/>
              </a:solidFill>
              <a:latin typeface="Arial" panose="020B0604020202020204"/>
            </a:endParaRPr>
          </a:p>
          <a:p>
            <a:pPr marL="255588" indent="-255588" eaLnBrk="1" fontAlgn="auto" hangingPunct="1">
              <a:spcBef>
                <a:spcPts val="0"/>
              </a:spcBef>
              <a:spcAft>
                <a:spcPts val="0"/>
              </a:spcAft>
              <a:buFontTx/>
              <a:buAutoNum type="arabicPeriod"/>
              <a:defRPr/>
            </a:pPr>
            <a:endParaRPr lang="en-US" sz="1351" dirty="0">
              <a:solidFill>
                <a:prstClr val="black"/>
              </a:solidFill>
              <a:latin typeface="Arial" panose="020B0604020202020204"/>
            </a:endParaRPr>
          </a:p>
          <a:p>
            <a:endParaRPr lang="en-US" dirty="0"/>
          </a:p>
        </p:txBody>
      </p:sp>
      <p:sp>
        <p:nvSpPr>
          <p:cNvPr id="2" name="Title 1"/>
          <p:cNvSpPr>
            <a:spLocks noGrp="1"/>
          </p:cNvSpPr>
          <p:nvPr>
            <p:ph type="title"/>
          </p:nvPr>
        </p:nvSpPr>
        <p:spPr/>
        <p:txBody>
          <a:bodyPr rtlCol="0">
            <a:normAutofit/>
          </a:bodyPr>
          <a:lstStyle/>
          <a:p>
            <a:pPr algn="ctr">
              <a:defRPr/>
            </a:pPr>
            <a:r>
              <a:rPr lang="en-US" dirty="0"/>
              <a:t>Domestic Violence Resources</a:t>
            </a:r>
          </a:p>
        </p:txBody>
      </p:sp>
      <p:sp>
        <p:nvSpPr>
          <p:cNvPr id="3" name="TextBox 2"/>
          <p:cNvSpPr txBox="1"/>
          <p:nvPr/>
        </p:nvSpPr>
        <p:spPr>
          <a:xfrm>
            <a:off x="9786730" y="6324600"/>
            <a:ext cx="2438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(Thomas et al., 2017)</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44230" y="6356848"/>
            <a:ext cx="4852978"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prstClr val="black"/>
                </a:solidFill>
                <a:latin typeface="Arial" panose="020B0604020202020204" pitchFamily="34" charset="0"/>
                <a:cs typeface="Arial" panose="020B0604020202020204" pitchFamily="34" charset="0"/>
              </a:rPr>
              <a:t>(Werner, Young, Dennis, &amp; Amatetti, 2007)</a:t>
            </a:r>
          </a:p>
        </p:txBody>
      </p:sp>
      <p:sp>
        <p:nvSpPr>
          <p:cNvPr id="4" name="Title 3">
            <a:extLst>
              <a:ext uri="{FF2B5EF4-FFF2-40B4-BE49-F238E27FC236}">
                <a16:creationId xmlns:a16="http://schemas.microsoft.com/office/drawing/2014/main" id="{09EBA4C6-8D8C-684E-A517-31E40A6B7228}"/>
              </a:ext>
            </a:extLst>
          </p:cNvPr>
          <p:cNvSpPr>
            <a:spLocks noGrp="1"/>
          </p:cNvSpPr>
          <p:nvPr>
            <p:ph type="title"/>
          </p:nvPr>
        </p:nvSpPr>
        <p:spPr/>
        <p:txBody>
          <a:bodyPr/>
          <a:lstStyle/>
          <a:p>
            <a:r>
              <a:rPr lang="en-US" dirty="0">
                <a:solidFill>
                  <a:prstClr val="white"/>
                </a:solidFill>
              </a:rPr>
              <a:t>A Family Focus</a:t>
            </a:r>
            <a:endParaRPr lang="en-US" dirty="0"/>
          </a:p>
        </p:txBody>
      </p:sp>
      <p:graphicFrame>
        <p:nvGraphicFramePr>
          <p:cNvPr id="9" name="Diagram 8">
            <a:extLst>
              <a:ext uri="{FF2B5EF4-FFF2-40B4-BE49-F238E27FC236}">
                <a16:creationId xmlns:a16="http://schemas.microsoft.com/office/drawing/2014/main" id="{3E9E6608-0355-FA41-9B03-6B5DDCF4E40D}"/>
              </a:ext>
            </a:extLst>
          </p:cNvPr>
          <p:cNvGraphicFramePr/>
          <p:nvPr>
            <p:extLst>
              <p:ext uri="{D42A27DB-BD31-4B8C-83A1-F6EECF244321}">
                <p14:modId xmlns:p14="http://schemas.microsoft.com/office/powerpoint/2010/main" val="2348753811"/>
              </p:ext>
            </p:extLst>
          </p:nvPr>
        </p:nvGraphicFramePr>
        <p:xfrm>
          <a:off x="-24708" y="477804"/>
          <a:ext cx="12061068" cy="625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7242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ight circles that overlap, with the title Wellness. Each circle has a label. Starting at the top and going clockwise: emotional, spiritual, intellectual, physical, environmental, financial, occupational social. "/>
          <p:cNvPicPr>
            <a:picLocks noGrp="1" noChangeAspect="1"/>
          </p:cNvPicPr>
          <p:nvPr>
            <p:ph idx="1"/>
          </p:nvPr>
        </p:nvPicPr>
        <p:blipFill>
          <a:blip r:embed="rId3"/>
          <a:stretch>
            <a:fillRect/>
          </a:stretch>
        </p:blipFill>
        <p:spPr>
          <a:xfrm>
            <a:off x="3886200" y="1290637"/>
            <a:ext cx="4455903" cy="4957763"/>
          </a:xfrm>
          <a:prstGeom prst="rect">
            <a:avLst/>
          </a:prstGeom>
        </p:spPr>
      </p:pic>
      <p:sp>
        <p:nvSpPr>
          <p:cNvPr id="2" name="Title 1"/>
          <p:cNvSpPr>
            <a:spLocks noGrp="1"/>
          </p:cNvSpPr>
          <p:nvPr>
            <p:ph type="title"/>
          </p:nvPr>
        </p:nvSpPr>
        <p:spPr/>
        <p:txBody>
          <a:bodyPr>
            <a:normAutofit/>
          </a:bodyPr>
          <a:lstStyle/>
          <a:p>
            <a:pPr algn="ctr"/>
            <a:r>
              <a:rPr lang="en-US" dirty="0"/>
              <a:t>Wellness and Family Recovery</a:t>
            </a:r>
          </a:p>
        </p:txBody>
      </p:sp>
      <p:sp>
        <p:nvSpPr>
          <p:cNvPr id="3" name="TextBox 2"/>
          <p:cNvSpPr txBox="1"/>
          <p:nvPr/>
        </p:nvSpPr>
        <p:spPr>
          <a:xfrm>
            <a:off x="6485021" y="6400800"/>
            <a:ext cx="5715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(Substance Abuse and Mental Health Services Administration, 2016)</a:t>
            </a:r>
          </a:p>
        </p:txBody>
      </p:sp>
    </p:spTree>
    <p:extLst>
      <p:ext uri="{BB962C8B-B14F-4D97-AF65-F5344CB8AC3E}">
        <p14:creationId xmlns:p14="http://schemas.microsoft.com/office/powerpoint/2010/main" val="2770051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108" r="807" b="95"/>
          <a:stretch/>
        </p:blipFill>
        <p:spPr>
          <a:xfrm>
            <a:off x="256489" y="200394"/>
            <a:ext cx="4175811" cy="6489563"/>
          </a:xfrm>
          <a:prstGeom prst="rect">
            <a:avLst/>
          </a:prstGeom>
        </p:spPr>
      </p:pic>
      <p:sp>
        <p:nvSpPr>
          <p:cNvPr id="5" name="TextBox 4">
            <a:extLst>
              <a:ext uri="{FF2B5EF4-FFF2-40B4-BE49-F238E27FC236}">
                <a16:creationId xmlns:a16="http://schemas.microsoft.com/office/drawing/2014/main" id="{79575276-AE1D-A34D-B93C-225A599C942E}"/>
              </a:ext>
            </a:extLst>
          </p:cNvPr>
          <p:cNvSpPr txBox="1"/>
          <p:nvPr/>
        </p:nvSpPr>
        <p:spPr>
          <a:xfrm>
            <a:off x="5042647" y="2030166"/>
            <a:ext cx="6360460" cy="4401205"/>
          </a:xfrm>
          <a:prstGeom prst="rect">
            <a:avLst/>
          </a:prstGeom>
          <a:noFill/>
        </p:spPr>
        <p:txBody>
          <a:bodyPr wrap="square" rtlCol="0">
            <a:spAutoFit/>
          </a:bodyPr>
          <a:lstStyle/>
          <a:p>
            <a:pPr algn="ctr" eaLnBrk="0" hangingPunct="0">
              <a:spcBef>
                <a:spcPts val="600"/>
              </a:spcBef>
              <a:spcAft>
                <a:spcPts val="600"/>
              </a:spcAft>
              <a:buClr>
                <a:srgbClr val="CC4757">
                  <a:lumMod val="50000"/>
                </a:srgbClr>
              </a:buClr>
              <a:buSzPct val="85000"/>
              <a:defRPr/>
            </a:pPr>
            <a:r>
              <a:rPr lang="en-US" sz="2200" b="1" dirty="0">
                <a:latin typeface="Arial" panose="020B0604020202020204" pitchFamily="34" charset="0"/>
                <a:ea typeface="Yu Gothic UI Semibold" panose="020B0700000000000000" pitchFamily="34" charset="-128"/>
                <a:cs typeface="Arial" panose="020B0604020202020204" pitchFamily="34" charset="0"/>
              </a:rPr>
              <a:t>A Program of the</a:t>
            </a:r>
            <a:r>
              <a:rPr lang="en-US" sz="2200" dirty="0">
                <a:latin typeface="Arial" panose="020B0604020202020204" pitchFamily="34" charset="0"/>
                <a:ea typeface="Yu Gothic UI Semibold" panose="020B0700000000000000" pitchFamily="34" charset="-128"/>
                <a:cs typeface="Arial" panose="020B0604020202020204" pitchFamily="34" charset="0"/>
              </a:rPr>
              <a:t> </a:t>
            </a:r>
          </a:p>
          <a:p>
            <a:pPr algn="ctr" eaLnBrk="0" hangingPunct="0">
              <a:spcBef>
                <a:spcPts val="600"/>
              </a:spcBef>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Substance Abuse and Mental Health Services Administration</a:t>
            </a:r>
          </a:p>
          <a:p>
            <a:pPr algn="ctr" eaLnBrk="0" hangingPunct="0">
              <a:spcBef>
                <a:spcPts val="600"/>
              </a:spcBef>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Center for Substance Abuse Treatment</a:t>
            </a:r>
          </a:p>
          <a:p>
            <a:pPr algn="ctr" eaLnBrk="0" hangingPunct="0">
              <a:spcBef>
                <a:spcPts val="600"/>
              </a:spcBef>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and the</a:t>
            </a:r>
          </a:p>
          <a:p>
            <a:pPr algn="ctr" eaLnBrk="0" hangingPunct="0">
              <a:spcBef>
                <a:spcPts val="600"/>
              </a:spcBef>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Administration on Children, Youth and Families</a:t>
            </a:r>
          </a:p>
          <a:p>
            <a:pPr algn="ctr" eaLnBrk="0" hangingPunct="0">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Children’s Bureau</a:t>
            </a:r>
          </a:p>
          <a:p>
            <a:pPr algn="ctr" eaLnBrk="0" hangingPunct="0">
              <a:spcAft>
                <a:spcPts val="600"/>
              </a:spcAft>
              <a:buClr>
                <a:srgbClr val="CC4757">
                  <a:lumMod val="50000"/>
                </a:srgbClr>
              </a:buClr>
              <a:buSzPct val="85000"/>
              <a:defRPr/>
            </a:pPr>
            <a:r>
              <a:rPr lang="en-US" sz="2200" dirty="0">
                <a:latin typeface="Arial" panose="020B0604020202020204" pitchFamily="34" charset="0"/>
                <a:ea typeface="Yu Gothic UI Semibold" panose="020B0700000000000000" pitchFamily="34" charset="-128"/>
                <a:cs typeface="Arial" panose="020B0604020202020204" pitchFamily="34" charset="0"/>
              </a:rPr>
              <a:t>Office on Child Abuse and Neglect</a:t>
            </a:r>
          </a:p>
          <a:p>
            <a:pPr algn="ctr" eaLnBrk="0" hangingPunct="0">
              <a:spcBef>
                <a:spcPts val="600"/>
              </a:spcBef>
              <a:spcAft>
                <a:spcPts val="600"/>
              </a:spcAft>
              <a:buClr>
                <a:srgbClr val="CC4757">
                  <a:lumMod val="50000"/>
                </a:srgbClr>
              </a:buClr>
              <a:buSzPct val="85000"/>
              <a:defRPr/>
            </a:pPr>
            <a:r>
              <a:rPr lang="en-US" sz="2200" b="1" dirty="0">
                <a:latin typeface="Arial" panose="020B0604020202020204" pitchFamily="34" charset="0"/>
                <a:ea typeface="Yu Gothic UI Semibold" panose="020B0700000000000000" pitchFamily="34" charset="-128"/>
                <a:cs typeface="Arial" panose="020B0604020202020204" pitchFamily="34" charset="0"/>
                <a:hlinkClick r:id="rId4"/>
              </a:rPr>
              <a:t>www.ncsacw.samhsa.gov</a:t>
            </a:r>
            <a:endParaRPr lang="en-US" sz="2200" b="1" dirty="0">
              <a:latin typeface="Arial" panose="020B0604020202020204" pitchFamily="34" charset="0"/>
              <a:ea typeface="Yu Gothic UI Semibold" panose="020B0700000000000000" pitchFamily="34" charset="-128"/>
              <a:cs typeface="Arial" panose="020B0604020202020204" pitchFamily="34" charset="0"/>
            </a:endParaRPr>
          </a:p>
          <a:p>
            <a:pPr algn="ctr" eaLnBrk="0" hangingPunct="0">
              <a:spcBef>
                <a:spcPts val="600"/>
              </a:spcBef>
              <a:spcAft>
                <a:spcPts val="600"/>
              </a:spcAft>
              <a:buClr>
                <a:srgbClr val="CC4757">
                  <a:lumMod val="50000"/>
                </a:srgbClr>
              </a:buClr>
              <a:buSzPct val="85000"/>
              <a:defRPr/>
            </a:pPr>
            <a:r>
              <a:rPr lang="en-US" sz="2200" b="1" dirty="0">
                <a:latin typeface="Arial" panose="020B0604020202020204" pitchFamily="34" charset="0"/>
                <a:ea typeface="Yu Gothic UI Semibold" panose="020B0700000000000000" pitchFamily="34" charset="-128"/>
                <a:cs typeface="Arial" panose="020B0604020202020204" pitchFamily="34" charset="0"/>
                <a:hlinkClick r:id="rId5"/>
              </a:rPr>
              <a:t>ncsacw@cffutures.org</a:t>
            </a:r>
            <a:r>
              <a:rPr lang="en-US" sz="2200" b="1" dirty="0">
                <a:latin typeface="Arial" panose="020B0604020202020204" pitchFamily="34" charset="0"/>
                <a:ea typeface="Yu Gothic UI Semibold" panose="020B0700000000000000" pitchFamily="34" charset="-128"/>
                <a:cs typeface="Arial" panose="020B0604020202020204" pitchFamily="34" charset="0"/>
              </a:rPr>
              <a:t> </a:t>
            </a:r>
            <a:endParaRPr lang="en-US" sz="2200" dirty="0">
              <a:latin typeface="Arial" panose="020B0604020202020204" pitchFamily="34" charset="0"/>
              <a:ea typeface="Yu Gothic UI Semibold" panose="020B0700000000000000" pitchFamily="34" charset="-128"/>
              <a:cs typeface="Arial" panose="020B0604020202020204" pitchFamily="34" charset="0"/>
            </a:endParaRPr>
          </a:p>
        </p:txBody>
      </p:sp>
      <p:pic>
        <p:nvPicPr>
          <p:cNvPr id="6" name="Picture 5">
            <a:extLst>
              <a:ext uri="{FF2B5EF4-FFF2-40B4-BE49-F238E27FC236}">
                <a16:creationId xmlns:a16="http://schemas.microsoft.com/office/drawing/2014/main" id="{0F256452-89E0-4D49-B8E5-F9CF7867E6F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149206" y="231431"/>
            <a:ext cx="6085475" cy="1421425"/>
          </a:xfrm>
          <a:prstGeom prst="rect">
            <a:avLst/>
          </a:prstGeom>
        </p:spPr>
      </p:pic>
    </p:spTree>
    <p:extLst>
      <p:ext uri="{BB962C8B-B14F-4D97-AF65-F5344CB8AC3E}">
        <p14:creationId xmlns:p14="http://schemas.microsoft.com/office/powerpoint/2010/main" val="3406090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 name="TextBox 2"/>
          <p:cNvSpPr txBox="1"/>
          <p:nvPr/>
        </p:nvSpPr>
        <p:spPr>
          <a:xfrm>
            <a:off x="304800" y="3124200"/>
            <a:ext cx="3931920" cy="3139321"/>
          </a:xfrm>
          <a:prstGeom prst="rect">
            <a:avLst/>
          </a:prstGeom>
          <a:noFill/>
        </p:spPr>
        <p:txBody>
          <a:bodyPr wrap="square" rtlCol="0">
            <a:spAutoFit/>
          </a:bodyPr>
          <a:lstStyle/>
          <a:p>
            <a:pPr eaLnBrk="1" fontAlgn="auto" hangingPunct="1">
              <a:spcBef>
                <a:spcPts val="0"/>
              </a:spcBef>
              <a:spcAft>
                <a:spcPts val="0"/>
              </a:spcAft>
            </a:pPr>
            <a:endParaRPr lang="en-US" sz="7200" dirty="0">
              <a:solidFill>
                <a:prstClr val="white"/>
              </a:solidFill>
              <a:latin typeface="Arial" panose="020B0604020202020204"/>
            </a:endParaRPr>
          </a:p>
          <a:p>
            <a:pPr marL="45720" eaLnBrk="1" fontAlgn="auto" hangingPunct="1">
              <a:spcBef>
                <a:spcPts val="0"/>
              </a:spcBef>
              <a:spcAft>
                <a:spcPts val="0"/>
              </a:spcAft>
            </a:pPr>
            <a:r>
              <a:rPr lang="en-US" sz="4800" dirty="0">
                <a:solidFill>
                  <a:prstClr val="white"/>
                </a:solidFill>
                <a:latin typeface="Arial" panose="020B0604020202020204"/>
              </a:rPr>
              <a:t>References</a:t>
            </a:r>
          </a:p>
          <a:p>
            <a:pPr eaLnBrk="1" fontAlgn="auto" hangingPunct="1">
              <a:spcBef>
                <a:spcPts val="0"/>
              </a:spcBef>
              <a:spcAft>
                <a:spcPts val="0"/>
              </a:spcAft>
            </a:pPr>
            <a:endParaRPr lang="en-US" sz="7200" b="1" dirty="0">
              <a:solidFill>
                <a:prstClr val="white"/>
              </a:solidFill>
              <a:latin typeface="Arial" panose="020B0604020202020204"/>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034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8968" y="1379620"/>
            <a:ext cx="11594432" cy="5325979"/>
          </a:xfrm>
        </p:spPr>
        <p:txBody>
          <a:bodyPr>
            <a:noAutofit/>
          </a:bodyPr>
          <a:lstStyle/>
          <a:p>
            <a:pPr marL="210312" indent="-210312">
              <a:spcBef>
                <a:spcPts val="500"/>
              </a:spcBef>
              <a:spcAft>
                <a:spcPts val="500"/>
              </a:spcAft>
            </a:pPr>
            <a:r>
              <a:rPr lang="en-US" sz="1300" dirty="0"/>
              <a:t>American Psychiatric Association. (2013). </a:t>
            </a:r>
            <a:r>
              <a:rPr lang="en-US" sz="1300" i="1" dirty="0"/>
              <a:t>Diagnostic and statistical manual of mental disorders </a:t>
            </a:r>
            <a:r>
              <a:rPr lang="en-US" sz="1300" dirty="0"/>
              <a:t>(5th ed.). Arlington, VA: American Psychiatric Publishing.</a:t>
            </a:r>
          </a:p>
          <a:p>
            <a:pPr marL="210312" indent="-210312">
              <a:spcBef>
                <a:spcPts val="500"/>
              </a:spcBef>
              <a:spcAft>
                <a:spcPts val="500"/>
              </a:spcAft>
            </a:pPr>
            <a:r>
              <a:rPr lang="en-US" sz="1300" dirty="0"/>
              <a:t>Calhoun, S., Conner, E., Miller, M., &amp; Messina, N. (2015). Improving the outcomes of children affected by parental substance abuse: A review of randomized controlled trials. </a:t>
            </a:r>
            <a:r>
              <a:rPr lang="en-US" sz="1300" i="1" dirty="0"/>
              <a:t>Substance Abuse and Rehabilitatio</a:t>
            </a:r>
            <a:r>
              <a:rPr lang="en-US" sz="1300" dirty="0"/>
              <a:t>n, </a:t>
            </a:r>
            <a:r>
              <a:rPr lang="en-US" sz="1300" i="1" dirty="0"/>
              <a:t>6</a:t>
            </a:r>
            <a:r>
              <a:rPr lang="en-US" sz="1300" dirty="0"/>
              <a:t>, 15–24. doi:10.2147/SAR.S46439 </a:t>
            </a:r>
          </a:p>
          <a:p>
            <a:pPr marL="210312" indent="-210312">
              <a:spcBef>
                <a:spcPts val="500"/>
              </a:spcBef>
              <a:spcAft>
                <a:spcPts val="500"/>
              </a:spcAft>
            </a:pPr>
            <a:r>
              <a:rPr lang="en-US" sz="1300" dirty="0"/>
              <a:t>Center for Substance Abuse Treatment. Substance Abuse Treatment for Persons with Child Abuse and Neglect Issues. Rockville (MD): Substance Abuse and Mental Health Services Administration (US); 2000. (Treatment Improvement Protocol (TIP) Series, No. 36.) Available from: </a:t>
            </a:r>
            <a:r>
              <a:rPr lang="en-US" sz="1300" u="sng" dirty="0">
                <a:hlinkClick r:id="rId3"/>
              </a:rPr>
              <a:t>https://www.ncbi.nlm.nih.gov/books/NBK64901/</a:t>
            </a:r>
            <a:r>
              <a:rPr lang="en-US" sz="1300" dirty="0"/>
              <a:t> </a:t>
            </a:r>
          </a:p>
          <a:p>
            <a:pPr marL="210312" indent="-210312">
              <a:spcBef>
                <a:spcPts val="500"/>
              </a:spcBef>
              <a:spcAft>
                <a:spcPts val="500"/>
              </a:spcAft>
            </a:pPr>
            <a:r>
              <a:rPr lang="en-US" sz="1300" dirty="0"/>
              <a:t>Center for Substance Abuse Treatment (US). Trauma-Informed Care in Behavioral Health Services. Rockville (MD): Substance Abuse and Mental Health Services Administration (US); 2014. (Treatment Improvement Protocol (TIP) Series, No. 57.) Chapter 3, Understanding the Impact of Trauma. Available from: https://www.ncbi.nlm.nih.gov/books/NBK207191/</a:t>
            </a:r>
          </a:p>
          <a:p>
            <a:pPr marL="210312" indent="-210312">
              <a:spcBef>
                <a:spcPts val="500"/>
              </a:spcBef>
              <a:spcAft>
                <a:spcPts val="500"/>
              </a:spcAft>
            </a:pPr>
            <a:r>
              <a:rPr lang="en-US" sz="1300" dirty="0"/>
              <a:t>Children and Family Futures. (2017). </a:t>
            </a:r>
            <a:r>
              <a:rPr lang="en-US" sz="1300" i="1" dirty="0"/>
              <a:t>Collaborative values inventory</a:t>
            </a:r>
            <a:r>
              <a:rPr lang="en-US" sz="1300" dirty="0"/>
              <a:t>. Retrieved from </a:t>
            </a:r>
            <a:r>
              <a:rPr lang="en-US" sz="1300" u="sng" dirty="0">
                <a:hlinkClick r:id="rId4"/>
              </a:rPr>
              <a:t>http://www.cffutures.org/files/cvi.pdf</a:t>
            </a:r>
            <a:r>
              <a:rPr lang="en-US" sz="1300" dirty="0"/>
              <a:t> </a:t>
            </a:r>
          </a:p>
          <a:p>
            <a:pPr marL="210312" indent="-210312">
              <a:spcBef>
                <a:spcPts val="500"/>
              </a:spcBef>
              <a:spcAft>
                <a:spcPts val="500"/>
              </a:spcAft>
            </a:pPr>
            <a:r>
              <a:rPr lang="en-US" sz="1300" dirty="0"/>
              <a:t>Davies, J., &amp; Lyon, E. (2014). </a:t>
            </a:r>
            <a:r>
              <a:rPr lang="en-US" sz="1300" i="1" dirty="0"/>
              <a:t>Domestic Violence Advocacy: Complex Lives/Difficult Choices</a:t>
            </a:r>
            <a:r>
              <a:rPr lang="en-US" sz="1300" dirty="0"/>
              <a:t> (2nd ed.). Thousand Oaks: Sage.</a:t>
            </a:r>
          </a:p>
          <a:p>
            <a:pPr marL="210312" indent="-210312">
              <a:spcBef>
                <a:spcPts val="500"/>
              </a:spcBef>
              <a:spcAft>
                <a:spcPts val="500"/>
              </a:spcAft>
            </a:pPr>
            <a:r>
              <a:rPr lang="en-US" sz="1300" dirty="0"/>
              <a:t>Darghouth, S., Nakash, O., Miller, A., &amp; Alegría, M. (2012). Assessment of co-occurring depression and substance use in an ethnically diverse patient sample during behavioral health intake interviews. </a:t>
            </a:r>
            <a:r>
              <a:rPr lang="en-US" sz="1300" i="1" dirty="0"/>
              <a:t>Drug and Alcohol Dependence</a:t>
            </a:r>
            <a:r>
              <a:rPr lang="en-US" sz="1300" dirty="0"/>
              <a:t>, </a:t>
            </a:r>
            <a:r>
              <a:rPr lang="en-US" sz="1300" i="1" dirty="0"/>
              <a:t>125</a:t>
            </a:r>
            <a:r>
              <a:rPr lang="en-US" sz="1300" dirty="0"/>
              <a:t>, S51–S58. </a:t>
            </a:r>
          </a:p>
          <a:p>
            <a:pPr marL="210312" lvl="0" indent="-210312">
              <a:spcBef>
                <a:spcPts val="500"/>
              </a:spcBef>
              <a:spcAft>
                <a:spcPts val="500"/>
              </a:spcAft>
            </a:pPr>
            <a:r>
              <a:rPr lang="en-US" sz="1300" dirty="0"/>
              <a:t>Dube, S. R., Anda, R. F., Felitti, V. J., Edwards, V. J., &amp; Croft, J. B. (2002). Adverse childhood experiences and personal alcohol abuse as an adult. </a:t>
            </a:r>
            <a:r>
              <a:rPr lang="en-US" sz="1300" i="1" dirty="0"/>
              <a:t>Addictive Behaviors</a:t>
            </a:r>
            <a:r>
              <a:rPr lang="en-US" sz="1300" dirty="0"/>
              <a:t>, </a:t>
            </a:r>
            <a:r>
              <a:rPr lang="en-US" sz="1300" i="1" dirty="0"/>
              <a:t>27</a:t>
            </a:r>
            <a:r>
              <a:rPr lang="en-US" sz="1300" dirty="0"/>
              <a:t>(5), 713–725.</a:t>
            </a:r>
          </a:p>
          <a:p>
            <a:pPr marL="210312" indent="-210312">
              <a:spcBef>
                <a:spcPts val="500"/>
              </a:spcBef>
              <a:spcAft>
                <a:spcPts val="500"/>
              </a:spcAft>
            </a:pPr>
            <a:r>
              <a:rPr lang="en-US" sz="1300" dirty="0"/>
              <a:t>Felitti, V. J., Anda, R. F., Nordenberg, D., Williamson, D. F., Spitz, A. M., Edwards, V., &amp; Marks, J. S. (1998). Relationship of childhood abuse and household dysfunction to many of the leading causes of death in adults: The Adverse Childhood Experiences (ACE) Study. </a:t>
            </a:r>
            <a:r>
              <a:rPr lang="en-US" sz="1300" i="1" dirty="0"/>
              <a:t>American Journal of Preventive Medicine</a:t>
            </a:r>
            <a:r>
              <a:rPr lang="en-US" sz="1300" dirty="0"/>
              <a:t>, </a:t>
            </a:r>
            <a:r>
              <a:rPr lang="en-US" sz="1300" i="1" dirty="0"/>
              <a:t>14</a:t>
            </a:r>
            <a:r>
              <a:rPr lang="en-US" sz="1300" dirty="0"/>
              <a:t>(4), 245–258. </a:t>
            </a:r>
          </a:p>
          <a:p>
            <a:pPr marL="210312" indent="-210312">
              <a:spcBef>
                <a:spcPts val="500"/>
              </a:spcBef>
              <a:spcAft>
                <a:spcPts val="500"/>
              </a:spcAft>
            </a:pPr>
            <a:r>
              <a:rPr lang="en-US" sz="1300" dirty="0"/>
              <a:t>Geiger, J. M., Piel, M. H., &amp; Julien-Chinn, F. J. (2017). Improving relationships in child welfare practice: Perspectives of foster care providers. </a:t>
            </a:r>
            <a:r>
              <a:rPr lang="en-US" sz="1300" i="1" dirty="0"/>
              <a:t>Child and Adolescent Social Work Journal</a:t>
            </a:r>
            <a:r>
              <a:rPr lang="en-US" sz="1300" dirty="0"/>
              <a:t>, </a:t>
            </a:r>
            <a:r>
              <a:rPr lang="en-US" sz="1300" i="1" dirty="0"/>
              <a:t>34</a:t>
            </a:r>
            <a:r>
              <a:rPr lang="en-US" sz="1300" dirty="0"/>
              <a:t>(1), 23–33. </a:t>
            </a:r>
          </a:p>
          <a:p>
            <a:pPr marL="210312" indent="-210312">
              <a:spcBef>
                <a:spcPts val="500"/>
              </a:spcBef>
              <a:spcAft>
                <a:spcPts val="500"/>
              </a:spcAft>
            </a:pPr>
            <a:endParaRPr lang="en-US" sz="1300" dirty="0"/>
          </a:p>
          <a:p>
            <a:endParaRPr lang="en-US" sz="1400" dirty="0"/>
          </a:p>
        </p:txBody>
      </p:sp>
      <p:sp>
        <p:nvSpPr>
          <p:cNvPr id="6" name="Title 1"/>
          <p:cNvSpPr>
            <a:spLocks noGrp="1"/>
          </p:cNvSpPr>
          <p:nvPr>
            <p:ph type="title"/>
          </p:nvPr>
        </p:nvSpPr>
        <p:spPr/>
        <p:txBody>
          <a:bodyPr>
            <a:normAutofit/>
          </a:bodyPr>
          <a:lstStyle/>
          <a:p>
            <a:pPr algn="ctr"/>
            <a:r>
              <a:rPr lang="en-US" dirty="0"/>
              <a:t>References</a:t>
            </a:r>
          </a:p>
        </p:txBody>
      </p:sp>
    </p:spTree>
    <p:extLst>
      <p:ext uri="{BB962C8B-B14F-4D97-AF65-F5344CB8AC3E}">
        <p14:creationId xmlns:p14="http://schemas.microsoft.com/office/powerpoint/2010/main" val="1730773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8968" y="1379620"/>
            <a:ext cx="11670632" cy="5249779"/>
          </a:xfrm>
        </p:spPr>
        <p:txBody>
          <a:bodyPr>
            <a:noAutofit/>
          </a:bodyPr>
          <a:lstStyle/>
          <a:p>
            <a:pPr marL="210312" indent="-210312">
              <a:spcBef>
                <a:spcPts val="500"/>
              </a:spcBef>
              <a:spcAft>
                <a:spcPts val="500"/>
              </a:spcAft>
            </a:pPr>
            <a:r>
              <a:rPr lang="en-US" sz="1300" dirty="0"/>
              <a:t>Greeson, J. K., Briggs, E. C., Kisiel, C. L., Layne, C. M., Ake, G. S., Ko, S. J., &amp; Fairbank, J. A. (2011). Complex trauma and mental health in children and adolescents placed in foster care: Findings from the National Child Traumatic Stress Network. </a:t>
            </a:r>
            <a:r>
              <a:rPr lang="en-US" sz="1300" i="1" dirty="0"/>
              <a:t>Child Welfare</a:t>
            </a:r>
            <a:r>
              <a:rPr lang="en-US" sz="1300" dirty="0"/>
              <a:t>, </a:t>
            </a:r>
            <a:r>
              <a:rPr lang="en-US" sz="1300" i="1" dirty="0"/>
              <a:t>90</a:t>
            </a:r>
            <a:r>
              <a:rPr lang="en-US" sz="1300" dirty="0"/>
              <a:t>(6), 91–108. </a:t>
            </a:r>
          </a:p>
          <a:p>
            <a:pPr marL="210312" indent="-210312">
              <a:spcBef>
                <a:spcPts val="500"/>
              </a:spcBef>
              <a:spcAft>
                <a:spcPts val="500"/>
              </a:spcAft>
            </a:pPr>
            <a:r>
              <a:rPr lang="en-US" sz="1300" dirty="0"/>
              <a:t>Levenson, J. (2017). Trauma-informed social work practice. </a:t>
            </a:r>
            <a:r>
              <a:rPr lang="en-US" sz="1300" i="1" dirty="0"/>
              <a:t>Social Work</a:t>
            </a:r>
            <a:r>
              <a:rPr lang="en-US" sz="1300" dirty="0"/>
              <a:t>, </a:t>
            </a:r>
            <a:r>
              <a:rPr lang="en-US" sz="1300" i="1" dirty="0"/>
              <a:t>62</a:t>
            </a:r>
            <a:r>
              <a:rPr lang="en-US" sz="1300" dirty="0"/>
              <a:t>(2), 105–113. </a:t>
            </a:r>
          </a:p>
          <a:p>
            <a:pPr marL="210312" indent="-210312">
              <a:spcBef>
                <a:spcPts val="500"/>
              </a:spcBef>
              <a:spcAft>
                <a:spcPts val="500"/>
              </a:spcAft>
            </a:pPr>
            <a:r>
              <a:rPr lang="en-US" sz="1300" dirty="0"/>
              <a:t>Mason, R., &amp; O’Rinn, S. E. (2014). Co-occurring intimate partner violence, mental health, and substance use problems: A scoping review. </a:t>
            </a:r>
            <a:r>
              <a:rPr lang="en-US" sz="1300" i="1" dirty="0"/>
              <a:t>Global Health Action</a:t>
            </a:r>
            <a:r>
              <a:rPr lang="en-US" sz="1300" dirty="0"/>
              <a:t>, </a:t>
            </a:r>
            <a:r>
              <a:rPr lang="en-US" sz="1300" i="1" dirty="0"/>
              <a:t>7</a:t>
            </a:r>
            <a:r>
              <a:rPr lang="en-US" sz="1300" dirty="0"/>
              <a:t>(1), 24815. </a:t>
            </a:r>
          </a:p>
          <a:p>
            <a:pPr marL="210312" indent="-210312">
              <a:spcBef>
                <a:spcPts val="500"/>
              </a:spcBef>
              <a:spcAft>
                <a:spcPts val="500"/>
              </a:spcAft>
            </a:pPr>
            <a:r>
              <a:rPr lang="en-US" sz="1300" dirty="0"/>
              <a:t>Mueser, K. T., Glynn, S. M., Cather, C., Zarate, R., Fox, L., Feldman, J., ... &amp; Clark, R. E. (2009). Family intervention for co-occurring substance use and severe psychiatric disorders: Participant characteristics and correlates of initial engagement and more extended exposure in a randomized controlled trial. </a:t>
            </a:r>
            <a:r>
              <a:rPr lang="en-US" sz="1300" i="1" dirty="0"/>
              <a:t>Addictive Behaviors</a:t>
            </a:r>
            <a:r>
              <a:rPr lang="en-US" sz="1300" dirty="0"/>
              <a:t>, </a:t>
            </a:r>
            <a:r>
              <a:rPr lang="en-US" sz="1300" i="1" dirty="0"/>
              <a:t>34</a:t>
            </a:r>
            <a:r>
              <a:rPr lang="en-US" sz="1300" dirty="0"/>
              <a:t>(10), 867–877.</a:t>
            </a:r>
          </a:p>
          <a:p>
            <a:pPr marL="210312" indent="-210312">
              <a:spcBef>
                <a:spcPts val="500"/>
              </a:spcBef>
              <a:spcAft>
                <a:spcPts val="500"/>
              </a:spcAft>
            </a:pPr>
            <a:r>
              <a:rPr lang="en-US" sz="1300" dirty="0"/>
              <a:t>National Abandoned Infants Assistance Resource Center. (2012). </a:t>
            </a:r>
            <a:r>
              <a:rPr lang="en-US" sz="1300" i="1" dirty="0"/>
              <a:t>Research to practice brief: Supporting children of parents with co-occurring mental illness and substance abuse.</a:t>
            </a:r>
            <a:r>
              <a:rPr lang="en-US" sz="1300" dirty="0"/>
              <a:t> University of California, Berkeley. Retrieved from </a:t>
            </a:r>
            <a:r>
              <a:rPr lang="en-US" sz="1300" u="sng" dirty="0">
                <a:hlinkClick r:id="rId3"/>
              </a:rPr>
              <a:t>http://www.ncdsv.org/images/NAIARC_SupportingChildrenOfParentsCo-OccurringMHandSubstanceAbuse_6-2012.pdf</a:t>
            </a:r>
            <a:r>
              <a:rPr lang="en-US" sz="1300" dirty="0"/>
              <a:t> </a:t>
            </a:r>
          </a:p>
          <a:p>
            <a:pPr marL="210312" indent="-210312">
              <a:spcBef>
                <a:spcPts val="500"/>
              </a:spcBef>
              <a:spcAft>
                <a:spcPts val="500"/>
              </a:spcAft>
            </a:pPr>
            <a:r>
              <a:rPr lang="en-US" sz="1300" dirty="0"/>
              <a:t>National Institutes of Health; Biological Sciences Curriculum Study. (2007). NIH Curriculum Supplement Series [Internet]. Bethesda, MD: National Institutes of Health. </a:t>
            </a:r>
            <a:r>
              <a:rPr lang="en-US" sz="1300" i="1" dirty="0"/>
              <a:t>Information about mental illness and the brain.</a:t>
            </a:r>
            <a:r>
              <a:rPr lang="en-US" sz="1300" dirty="0"/>
              <a:t> Retrieved from </a:t>
            </a:r>
            <a:r>
              <a:rPr lang="en-US" sz="1300" u="sng" dirty="0">
                <a:hlinkClick r:id="rId4"/>
              </a:rPr>
              <a:t>https://www.ncbi.nlm.nih.gov/books/NBK20369</a:t>
            </a:r>
            <a:r>
              <a:rPr lang="en-US" sz="1300" dirty="0"/>
              <a:t> </a:t>
            </a:r>
          </a:p>
          <a:p>
            <a:pPr marL="210312" indent="-210312">
              <a:spcBef>
                <a:spcPts val="500"/>
              </a:spcBef>
              <a:spcAft>
                <a:spcPts val="500"/>
              </a:spcAft>
            </a:pPr>
            <a:r>
              <a:rPr lang="en-US" sz="1300" dirty="0"/>
              <a:t>National Institute of Mental Health. (2017). </a:t>
            </a:r>
            <a:r>
              <a:rPr lang="en-US" sz="1300" i="1" dirty="0"/>
              <a:t>What is prevalence</a:t>
            </a:r>
            <a:r>
              <a:rPr lang="en-US" sz="1300" dirty="0"/>
              <a:t>? Retrieved from </a:t>
            </a:r>
            <a:r>
              <a:rPr lang="en-US" sz="1300" u="sng" dirty="0">
                <a:hlinkClick r:id="rId5"/>
              </a:rPr>
              <a:t>https://www.nimh.nih.gov/health/statistics/what-is-prevalence.shtml</a:t>
            </a:r>
            <a:r>
              <a:rPr lang="en-US" sz="1300" dirty="0"/>
              <a:t> </a:t>
            </a:r>
          </a:p>
          <a:p>
            <a:pPr marL="210312" indent="-210312">
              <a:spcBef>
                <a:spcPts val="500"/>
              </a:spcBef>
              <a:spcAft>
                <a:spcPts val="500"/>
              </a:spcAft>
            </a:pPr>
            <a:r>
              <a:rPr lang="en-US" sz="1300" dirty="0"/>
              <a:t>Padwa, H., Guerrero, E. G., Braslow, J. T., &amp; Fenwick, K. M. (2015). Barriers to serving clients with co-occurring disorders in a transformed mental health system</a:t>
            </a:r>
            <a:r>
              <a:rPr lang="en-US" sz="1300" i="1" dirty="0"/>
              <a:t>. Psychiatric Services</a:t>
            </a:r>
            <a:r>
              <a:rPr lang="en-US" sz="1300" dirty="0"/>
              <a:t>, </a:t>
            </a:r>
            <a:r>
              <a:rPr lang="en-US" sz="1300" i="1" dirty="0"/>
              <a:t>66</a:t>
            </a:r>
            <a:r>
              <a:rPr lang="en-US" sz="1300" dirty="0"/>
              <a:t>(5), 547–550.</a:t>
            </a:r>
          </a:p>
          <a:p>
            <a:pPr marL="210312" indent="-210312">
              <a:spcBef>
                <a:spcPts val="500"/>
              </a:spcBef>
              <a:spcAft>
                <a:spcPts val="500"/>
              </a:spcAft>
            </a:pPr>
            <a:r>
              <a:rPr lang="en-US" sz="1300" dirty="0"/>
              <a:t>Randolph, K. A., Fincham, F., &amp; Radey, M. (2009). A framework for engaging parents in prevention. </a:t>
            </a:r>
            <a:r>
              <a:rPr lang="en-US" sz="1300" i="1" dirty="0"/>
              <a:t>Journal of Family Social Work</a:t>
            </a:r>
            <a:r>
              <a:rPr lang="en-US" sz="1300" dirty="0"/>
              <a:t>, </a:t>
            </a:r>
            <a:r>
              <a:rPr lang="en-US" sz="1300" i="1" dirty="0"/>
              <a:t>12</a:t>
            </a:r>
            <a:r>
              <a:rPr lang="en-US" sz="1300" dirty="0"/>
              <a:t>(1), 56–72. </a:t>
            </a:r>
          </a:p>
          <a:p>
            <a:pPr marL="210312" indent="-210312">
              <a:spcBef>
                <a:spcPts val="500"/>
              </a:spcBef>
              <a:spcAft>
                <a:spcPts val="500"/>
              </a:spcAft>
            </a:pPr>
            <a:r>
              <a:rPr lang="en-US" sz="1300" dirty="0"/>
              <a:t>Smith, S.G., Zhang, X., Basile, K.C., Merrick, M.T., Wang, J., Kresnow, M., Chen, J. (2018). The National Intimate Partner and Sexual Violence Survey (NISVS): 2015 Data Brief – Updated Release. Atlanta, GA: National Center for Injury Prevention and Control, Centers for Disease Control and Prevention.</a:t>
            </a:r>
          </a:p>
          <a:p>
            <a:endParaRPr lang="en-US" sz="1400" dirty="0"/>
          </a:p>
        </p:txBody>
      </p:sp>
      <p:sp>
        <p:nvSpPr>
          <p:cNvPr id="6" name="Title 1"/>
          <p:cNvSpPr>
            <a:spLocks noGrp="1"/>
          </p:cNvSpPr>
          <p:nvPr>
            <p:ph type="title"/>
          </p:nvPr>
        </p:nvSpPr>
        <p:spPr/>
        <p:txBody>
          <a:bodyPr>
            <a:normAutofit/>
          </a:bodyPr>
          <a:lstStyle/>
          <a:p>
            <a:pPr algn="ctr"/>
            <a:r>
              <a:rPr lang="en-US" dirty="0"/>
              <a:t>References</a:t>
            </a:r>
          </a:p>
        </p:txBody>
      </p:sp>
    </p:spTree>
    <p:extLst>
      <p:ext uri="{BB962C8B-B14F-4D97-AF65-F5344CB8AC3E}">
        <p14:creationId xmlns:p14="http://schemas.microsoft.com/office/powerpoint/2010/main" val="1377084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8968" y="1379620"/>
            <a:ext cx="11670632" cy="5173579"/>
          </a:xfrm>
        </p:spPr>
        <p:txBody>
          <a:bodyPr>
            <a:noAutofit/>
          </a:bodyPr>
          <a:lstStyle/>
          <a:p>
            <a:pPr marL="210312" indent="-210312">
              <a:spcBef>
                <a:spcPts val="500"/>
              </a:spcBef>
              <a:spcAft>
                <a:spcPts val="500"/>
              </a:spcAft>
            </a:pPr>
            <a:r>
              <a:rPr lang="en-US" sz="1300" dirty="0"/>
              <a:t>Storer, H. L., Barkan, S. E., Sherman, E. L., Haggerty, K. P., &amp; Mattos, L. M. (2012). Promoting relationship building and connection: Adapting an evidence-based parenting program for families involved in the child welfare system. </a:t>
            </a:r>
            <a:r>
              <a:rPr lang="en-US" sz="1300" i="1" dirty="0"/>
              <a:t>Children and Youth Services Review</a:t>
            </a:r>
            <a:r>
              <a:rPr lang="en-US" sz="1300" dirty="0"/>
              <a:t>, </a:t>
            </a:r>
            <a:r>
              <a:rPr lang="en-US" sz="1300" i="1" dirty="0"/>
              <a:t>34</a:t>
            </a:r>
            <a:r>
              <a:rPr lang="en-US" sz="1300" dirty="0"/>
              <a:t>(9), 1853–1861.</a:t>
            </a:r>
          </a:p>
          <a:p>
            <a:pPr marL="210312" indent="-210312">
              <a:spcBef>
                <a:spcPts val="500"/>
              </a:spcBef>
              <a:spcAft>
                <a:spcPts val="500"/>
              </a:spcAft>
            </a:pPr>
            <a:r>
              <a:rPr lang="en-US" sz="1300" dirty="0"/>
              <a:t>Subodh, B. N., Sharma, N., &amp; Shah, R. (2018). Psychosocial interventions in patients with dual diagnosis. </a:t>
            </a:r>
            <a:r>
              <a:rPr lang="en-US" sz="1300" i="1" dirty="0"/>
              <a:t>Indian Journal of Psychiatry</a:t>
            </a:r>
            <a:r>
              <a:rPr lang="en-US" sz="1300" dirty="0"/>
              <a:t>, </a:t>
            </a:r>
            <a:r>
              <a:rPr lang="en-US" sz="1300" i="1" dirty="0"/>
              <a:t>60</a:t>
            </a:r>
            <a:r>
              <a:rPr lang="en-US" sz="1300" dirty="0"/>
              <a:t>(Suppl 4), S494. </a:t>
            </a:r>
          </a:p>
          <a:p>
            <a:pPr marL="210312" indent="-210312">
              <a:spcBef>
                <a:spcPts val="500"/>
              </a:spcBef>
              <a:spcAft>
                <a:spcPts val="500"/>
              </a:spcAft>
            </a:pPr>
            <a:r>
              <a:rPr lang="en-US" sz="1300" dirty="0"/>
              <a:t>Substance Abuse and Mental Health Services Administration. (2005). </a:t>
            </a:r>
            <a:r>
              <a:rPr lang="en-US" sz="1300" i="1" dirty="0"/>
              <a:t>Substance abuse treatment for persons with co-occurring disorders</a:t>
            </a:r>
            <a:r>
              <a:rPr lang="en-US" sz="1300" dirty="0"/>
              <a:t>. Treatment Improvement Protocol (TIP) Series, No. 42. HHS Publication No. (SMA) 12-3992. Rockville, MD: Substance Abuse and Mental Health Services Administration. </a:t>
            </a:r>
          </a:p>
          <a:p>
            <a:pPr marL="210312" indent="-210312">
              <a:spcBef>
                <a:spcPts val="500"/>
              </a:spcBef>
              <a:spcAft>
                <a:spcPts val="500"/>
              </a:spcAft>
            </a:pPr>
            <a:r>
              <a:rPr lang="en-US" sz="1300" dirty="0"/>
              <a:t>Substance Abuse and Mental Health Services Administration. (2014). </a:t>
            </a:r>
            <a:r>
              <a:rPr lang="en-US" sz="1300" i="1" dirty="0"/>
              <a:t>SAMHSA’s concept of trauma and guidance for a trauma-informed approach</a:t>
            </a:r>
            <a:r>
              <a:rPr lang="en-US" sz="1300" dirty="0"/>
              <a:t> HHS Publication No. (SMA) 14-4884. Rockville, MD: Substance Abuse and Mental Health Services Administration. </a:t>
            </a:r>
          </a:p>
          <a:p>
            <a:pPr marL="210312" indent="-210312">
              <a:spcBef>
                <a:spcPts val="500"/>
              </a:spcBef>
              <a:spcAft>
                <a:spcPts val="500"/>
              </a:spcAft>
            </a:pPr>
            <a:r>
              <a:rPr lang="en-US" sz="1300" dirty="0"/>
              <a:t>Substance Abuse and Mental Health Services Administration. (2016). </a:t>
            </a:r>
            <a:r>
              <a:rPr lang="en-US" sz="1300" i="1" dirty="0"/>
              <a:t>Learn the eight dimensions of wellness</a:t>
            </a:r>
            <a:r>
              <a:rPr lang="en-US" sz="1300" dirty="0"/>
              <a:t>. HHS Publication No. (SMA) 16-4953. Rockville, MD: Substance Abuse and Mental Health Services Administration. Retrieved from </a:t>
            </a:r>
            <a:r>
              <a:rPr lang="en-US" sz="1300" dirty="0">
                <a:hlinkClick r:id="rId3"/>
              </a:rPr>
              <a:t>https://store.samhsa.gov/system/files/sma16-4953.pdf</a:t>
            </a:r>
            <a:endParaRPr lang="en-US" sz="1300" dirty="0"/>
          </a:p>
          <a:p>
            <a:pPr marL="210312" indent="-210312">
              <a:spcBef>
                <a:spcPts val="500"/>
              </a:spcBef>
              <a:spcAft>
                <a:spcPts val="500"/>
              </a:spcAft>
            </a:pPr>
            <a:r>
              <a:rPr lang="en-US" sz="1300" dirty="0"/>
              <a:t>Thagard, P., &amp; Larocque, L. (2018). Mental health assessment: Inference, explanation, and coherence. </a:t>
            </a:r>
            <a:r>
              <a:rPr lang="en-US" sz="1300" i="1" dirty="0"/>
              <a:t>Journal of Evaluation in Clinical Practice</a:t>
            </a:r>
            <a:r>
              <a:rPr lang="en-US" sz="1300" dirty="0"/>
              <a:t>, </a:t>
            </a:r>
            <a:r>
              <a:rPr lang="en-US" sz="1300" i="1" dirty="0"/>
              <a:t>24</a:t>
            </a:r>
            <a:r>
              <a:rPr lang="en-US" sz="1300" dirty="0"/>
              <a:t>(3), 649–654.</a:t>
            </a:r>
          </a:p>
          <a:p>
            <a:pPr marL="210312" indent="-210312">
              <a:spcBef>
                <a:spcPts val="500"/>
              </a:spcBef>
              <a:spcAft>
                <a:spcPts val="500"/>
              </a:spcAft>
            </a:pPr>
            <a:r>
              <a:rPr lang="en-US" sz="1300" dirty="0"/>
              <a:t>Thomas, K. A., Chadwick, M., Devereaux, D., Melbin, A., Miller, E. E., Yu, L., Zaricor, J., &amp; Hubert, S. (2017). </a:t>
            </a:r>
            <a:r>
              <a:rPr lang="en-US" sz="1300" i="1" dirty="0"/>
              <a:t>Simmons School of Social Work domestic violence training (3rd edition).</a:t>
            </a:r>
            <a:r>
              <a:rPr lang="en-US" sz="1300" dirty="0"/>
              <a:t> Retrieved from </a:t>
            </a:r>
            <a:r>
              <a:rPr lang="en-US" sz="1300" u="sng" dirty="0">
                <a:hlinkClick r:id="rId4"/>
              </a:rPr>
              <a:t>https://sites.google.com/a/simmons.edu/dv-training </a:t>
            </a:r>
            <a:endParaRPr lang="en-US" sz="1300" u="sng" dirty="0"/>
          </a:p>
          <a:p>
            <a:pPr marL="210312" indent="-210312">
              <a:spcBef>
                <a:spcPts val="500"/>
              </a:spcBef>
              <a:spcAft>
                <a:spcPts val="500"/>
              </a:spcAft>
            </a:pPr>
            <a:r>
              <a:rPr lang="en-US" sz="1300" dirty="0"/>
              <a:t>Werner, D., Young, N. K., Dennis, K, &amp; Amatetti, S. (2007). Family-centered treatment for women with substance use disorders: History, key elements and challenges. Washington, DC: U.S. Department of Health and Human Services, Substance Abuse and Mental Health Services Administration. Retrieved from </a:t>
            </a:r>
            <a:r>
              <a:rPr lang="en-US" sz="1300" u="sng" dirty="0">
                <a:hlinkClick r:id="rId5"/>
              </a:rPr>
              <a:t>https://www.samhsa.gov/sites/default/files/family_treatment_paper508v.pdf </a:t>
            </a:r>
            <a:endParaRPr lang="en-US" sz="1300" u="sng" dirty="0"/>
          </a:p>
          <a:p>
            <a:pPr marL="210312" indent="-210312">
              <a:spcBef>
                <a:spcPts val="500"/>
              </a:spcBef>
              <a:spcAft>
                <a:spcPts val="500"/>
              </a:spcAft>
            </a:pPr>
            <a:r>
              <a:rPr lang="en-US" sz="1300" dirty="0"/>
              <a:t>Wells, M., Vanyukevych, A., &amp; Levesque, S. (2015). Engaging parents: Assessing child welfare agency onsite review instrument outcomes. </a:t>
            </a:r>
            <a:r>
              <a:rPr lang="en-US" sz="1300" i="1" dirty="0"/>
              <a:t>Families in Society</a:t>
            </a:r>
            <a:r>
              <a:rPr lang="en-US" sz="1300" dirty="0"/>
              <a:t>, </a:t>
            </a:r>
            <a:r>
              <a:rPr lang="en-US" sz="1300" i="1" dirty="0"/>
              <a:t>96</a:t>
            </a:r>
            <a:r>
              <a:rPr lang="en-US" sz="1300" dirty="0"/>
              <a:t>(3), 211–218.</a:t>
            </a:r>
          </a:p>
          <a:p>
            <a:pPr marL="0" indent="0">
              <a:buNone/>
            </a:pPr>
            <a:endParaRPr lang="en-US" sz="1400" dirty="0"/>
          </a:p>
        </p:txBody>
      </p:sp>
      <p:sp>
        <p:nvSpPr>
          <p:cNvPr id="6" name="Title 1"/>
          <p:cNvSpPr>
            <a:spLocks noGrp="1"/>
          </p:cNvSpPr>
          <p:nvPr>
            <p:ph type="title"/>
          </p:nvPr>
        </p:nvSpPr>
        <p:spPr/>
        <p:txBody>
          <a:bodyPr>
            <a:normAutofit/>
          </a:bodyPr>
          <a:lstStyle/>
          <a:p>
            <a:pPr algn="ctr"/>
            <a:r>
              <a:rPr lang="en-US" dirty="0"/>
              <a:t>References</a:t>
            </a:r>
          </a:p>
        </p:txBody>
      </p:sp>
    </p:spTree>
    <p:extLst>
      <p:ext uri="{BB962C8B-B14F-4D97-AF65-F5344CB8AC3E}">
        <p14:creationId xmlns:p14="http://schemas.microsoft.com/office/powerpoint/2010/main" val="2254507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 name="TextBox 2"/>
          <p:cNvSpPr txBox="1"/>
          <p:nvPr/>
        </p:nvSpPr>
        <p:spPr>
          <a:xfrm>
            <a:off x="318977" y="3124200"/>
            <a:ext cx="4564444" cy="1938992"/>
          </a:xfrm>
          <a:prstGeom prst="rect">
            <a:avLst/>
          </a:prstGeom>
          <a:noFill/>
        </p:spPr>
        <p:txBody>
          <a:bodyPr wrap="square" rtlCol="0">
            <a:spAutoFit/>
          </a:bodyPr>
          <a:lstStyle/>
          <a:p>
            <a:pPr eaLnBrk="1" fontAlgn="auto" hangingPunct="1">
              <a:spcBef>
                <a:spcPts val="0"/>
              </a:spcBef>
              <a:spcAft>
                <a:spcPts val="0"/>
              </a:spcAft>
            </a:pPr>
            <a:endParaRPr lang="en-US" sz="7200" dirty="0">
              <a:solidFill>
                <a:prstClr val="white"/>
              </a:solidFill>
              <a:latin typeface="Arial" panose="020B0604020202020204"/>
            </a:endParaRPr>
          </a:p>
          <a:p>
            <a:pPr eaLnBrk="1" fontAlgn="auto" hangingPunct="1">
              <a:spcBef>
                <a:spcPts val="0"/>
              </a:spcBef>
              <a:spcAft>
                <a:spcPts val="0"/>
              </a:spcAft>
            </a:pPr>
            <a:r>
              <a:rPr lang="en-US" sz="4800" dirty="0">
                <a:solidFill>
                  <a:prstClr val="white"/>
                </a:solidFill>
                <a:latin typeface="Arial" panose="020B0604020202020204"/>
              </a:rPr>
              <a:t>Resources</a:t>
            </a:r>
            <a:endParaRPr lang="en-US" sz="4800" b="1" dirty="0">
              <a:solidFill>
                <a:prstClr val="white"/>
              </a:solidFill>
              <a:latin typeface="Arial" panose="020B0604020202020204"/>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270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8968" y="1379620"/>
            <a:ext cx="11670632" cy="5478379"/>
          </a:xfrm>
        </p:spPr>
        <p:txBody>
          <a:bodyPr>
            <a:noAutofit/>
          </a:bodyPr>
          <a:lstStyle/>
          <a:p>
            <a:pPr marL="201168" lvl="0" indent="-201168">
              <a:lnSpc>
                <a:spcPct val="95000"/>
              </a:lnSpc>
              <a:spcBef>
                <a:spcPts val="400"/>
              </a:spcBef>
              <a:spcAft>
                <a:spcPts val="400"/>
              </a:spcAft>
            </a:pPr>
            <a:r>
              <a:rPr lang="en-US" sz="1200" dirty="0"/>
              <a:t>Capacity Building Center for States. (2018). </a:t>
            </a:r>
            <a:r>
              <a:rPr lang="en-US" sz="1200" i="1" dirty="0"/>
              <a:t>Child protection in families experiencing domestic violence </a:t>
            </a:r>
            <a:r>
              <a:rPr lang="en-US" sz="1200" dirty="0"/>
              <a:t>(2nd ed.). Washington, DC: Children’s Bureau, Administration for Children and Families, U.S. Department of Health and Human Services. Retrieved from </a:t>
            </a:r>
            <a:r>
              <a:rPr lang="en-US" sz="1200" u="sng" dirty="0">
                <a:hlinkClick r:id="rId3"/>
              </a:rPr>
              <a:t>https://www.childwelfare.gov/pubPDFs/domesticviolence2018.pdf</a:t>
            </a:r>
            <a:endParaRPr lang="en-US" sz="1200" dirty="0"/>
          </a:p>
          <a:p>
            <a:pPr marL="201168" lvl="0" indent="-201168">
              <a:lnSpc>
                <a:spcPct val="95000"/>
              </a:lnSpc>
              <a:spcBef>
                <a:spcPts val="400"/>
              </a:spcBef>
              <a:spcAft>
                <a:spcPts val="400"/>
              </a:spcAft>
            </a:pPr>
            <a:r>
              <a:rPr lang="en-US" sz="1200" dirty="0"/>
              <a:t>Casey Family Programs. (2018). </a:t>
            </a:r>
            <a:r>
              <a:rPr lang="en-US" sz="1200" i="1" dirty="0"/>
              <a:t>Supportive communities-issue brief: Why should child protection agencies become trauma-informed?</a:t>
            </a:r>
            <a:r>
              <a:rPr lang="en-US" sz="1200" dirty="0"/>
              <a:t> Retrieved from </a:t>
            </a:r>
            <a:r>
              <a:rPr lang="en-US" sz="1200" u="sng" dirty="0">
                <a:hlinkClick r:id="rId4"/>
              </a:rPr>
              <a:t>https://caseyfamilypro-wpengine.netdna-ssl.com/media/SComm_Trauma-informed.pdf</a:t>
            </a:r>
            <a:r>
              <a:rPr lang="en-US" sz="1200" dirty="0"/>
              <a:t>  </a:t>
            </a:r>
          </a:p>
          <a:p>
            <a:pPr marL="201168" lvl="0" indent="-201168">
              <a:lnSpc>
                <a:spcPct val="95000"/>
              </a:lnSpc>
              <a:spcBef>
                <a:spcPts val="400"/>
              </a:spcBef>
              <a:spcAft>
                <a:spcPts val="400"/>
              </a:spcAft>
            </a:pPr>
            <a:r>
              <a:rPr lang="en-US" sz="1200" dirty="0"/>
              <a:t>Center for Substance Abuse Treatment. (2000). </a:t>
            </a:r>
            <a:r>
              <a:rPr lang="en-US" sz="1200" i="1" dirty="0"/>
              <a:t>Substance abuse treatment for persons with child abuse and neglect issues </a:t>
            </a:r>
            <a:r>
              <a:rPr lang="en-US" sz="1200" dirty="0"/>
              <a:t>(Treatment Improvement Protocol (TIP) Series, No. 36.).</a:t>
            </a:r>
            <a:r>
              <a:rPr lang="en-US" sz="1200" i="1" dirty="0"/>
              <a:t> </a:t>
            </a:r>
            <a:r>
              <a:rPr lang="en-US" sz="1200" dirty="0"/>
              <a:t>Rockville, MD: Substance Abuse and Mental Health Services Administration.  Retrieved from </a:t>
            </a:r>
            <a:r>
              <a:rPr lang="en-US" sz="1200" u="sng" dirty="0">
                <a:hlinkClick r:id="rId5"/>
              </a:rPr>
              <a:t>https://www.ncbi.nlm.nih.gov/books/NBK64901</a:t>
            </a:r>
            <a:r>
              <a:rPr lang="en-US" sz="1200" dirty="0"/>
              <a:t>   </a:t>
            </a:r>
          </a:p>
          <a:p>
            <a:pPr marL="201168" lvl="0" indent="-201168">
              <a:lnSpc>
                <a:spcPct val="95000"/>
              </a:lnSpc>
              <a:spcBef>
                <a:spcPts val="400"/>
              </a:spcBef>
              <a:spcAft>
                <a:spcPts val="400"/>
              </a:spcAft>
            </a:pPr>
            <a:r>
              <a:rPr lang="en-US" sz="1200" dirty="0"/>
              <a:t>Davies, J. (2009). Advocacy beyond leaving: Helping battered women in contact with current or former partners. Retrieved from </a:t>
            </a:r>
            <a:r>
              <a:rPr lang="en-US" sz="1200" u="sng" dirty="0">
                <a:hlinkClick r:id="rId6"/>
              </a:rPr>
              <a:t>http://www.futureswithoutviolence.org/userfiles/file/Children_and_Families/Advocates%20Guide(1).pdf</a:t>
            </a:r>
            <a:r>
              <a:rPr lang="en-US" sz="1200" dirty="0"/>
              <a:t> </a:t>
            </a:r>
          </a:p>
          <a:p>
            <a:pPr marL="201168" lvl="0" indent="-201168">
              <a:lnSpc>
                <a:spcPct val="95000"/>
              </a:lnSpc>
              <a:spcBef>
                <a:spcPts val="400"/>
              </a:spcBef>
              <a:spcAft>
                <a:spcPts val="400"/>
              </a:spcAft>
            </a:pPr>
            <a:r>
              <a:rPr lang="en-US" sz="1200" dirty="0"/>
              <a:t>Domestic Violence Resource Network. Retrieved from </a:t>
            </a:r>
            <a:r>
              <a:rPr lang="en-US" sz="1200" u="sng" dirty="0">
                <a:hlinkClick r:id="rId7"/>
              </a:rPr>
              <a:t>https://nrcdv.org/dvrn</a:t>
            </a:r>
            <a:r>
              <a:rPr lang="en-US" sz="1200" dirty="0"/>
              <a:t> </a:t>
            </a:r>
          </a:p>
          <a:p>
            <a:pPr marL="201168" lvl="0" indent="-201168">
              <a:lnSpc>
                <a:spcPct val="95000"/>
              </a:lnSpc>
              <a:spcBef>
                <a:spcPts val="400"/>
              </a:spcBef>
              <a:spcAft>
                <a:spcPts val="400"/>
              </a:spcAft>
            </a:pPr>
            <a:r>
              <a:rPr lang="en-US" sz="1200" dirty="0"/>
              <a:t>Minnesota Center for Chemical and Mental Health-Center for Advanced Studies in Child Welfare (2016). Practice Notes #26: Supporting recovery in parents with co-occurring disorders in child welfare. Retrieved from </a:t>
            </a:r>
            <a:r>
              <a:rPr lang="en-US" sz="1200" u="sng" dirty="0">
                <a:hlinkClick r:id="rId8"/>
              </a:rPr>
              <a:t>https://cascw.umn.edu/wp-content/uploads/2016/10/PracticeNotes_26.WEB_A.pdf</a:t>
            </a:r>
            <a:r>
              <a:rPr lang="en-US" sz="1200" dirty="0"/>
              <a:t>  </a:t>
            </a:r>
          </a:p>
          <a:p>
            <a:pPr marL="201168" lvl="0" indent="-201168">
              <a:lnSpc>
                <a:spcPct val="95000"/>
              </a:lnSpc>
              <a:spcBef>
                <a:spcPts val="400"/>
              </a:spcBef>
              <a:spcAft>
                <a:spcPts val="400"/>
              </a:spcAft>
            </a:pPr>
            <a:r>
              <a:rPr lang="en-US" sz="1200" dirty="0"/>
              <a:t>Minnesota Center for Chemical and Mental Health-Center for Advanced Studies in Child Welfare. Supporting recovery in parents with co-occurring disorders in child welfare. 3-part training video series. Retrieved from </a:t>
            </a:r>
            <a:r>
              <a:rPr lang="en-US" sz="1200" u="sng" dirty="0">
                <a:hlinkClick r:id="rId9"/>
              </a:rPr>
              <a:t>https://cascw.umn.edu/portfolio-items/supporting-recovery-in-parents-with-co-occurring-disorders-in-child-welfare-training-videos</a:t>
            </a:r>
            <a:r>
              <a:rPr lang="en-US" sz="1200" dirty="0"/>
              <a:t>  </a:t>
            </a:r>
          </a:p>
          <a:p>
            <a:pPr marL="201168" lvl="0" indent="-201168">
              <a:lnSpc>
                <a:spcPct val="95000"/>
              </a:lnSpc>
              <a:spcBef>
                <a:spcPts val="400"/>
              </a:spcBef>
              <a:spcAft>
                <a:spcPts val="400"/>
              </a:spcAft>
            </a:pPr>
            <a:r>
              <a:rPr lang="en-US" sz="1200" dirty="0"/>
              <a:t>National Center on Domestic Violence, Trauma &amp; Mental Health. Retrieved from </a:t>
            </a:r>
            <a:r>
              <a:rPr lang="en-US" sz="1200" u="sng" dirty="0">
                <a:hlinkClick r:id="rId10"/>
              </a:rPr>
              <a:t>http://www.nationalcenterdvtraumamh.org/</a:t>
            </a:r>
            <a:endParaRPr lang="en-US" sz="1200" dirty="0"/>
          </a:p>
          <a:p>
            <a:pPr marL="201168" lvl="0" indent="-201168">
              <a:lnSpc>
                <a:spcPct val="95000"/>
              </a:lnSpc>
              <a:spcBef>
                <a:spcPts val="400"/>
              </a:spcBef>
              <a:spcAft>
                <a:spcPts val="400"/>
              </a:spcAft>
            </a:pPr>
            <a:r>
              <a:rPr lang="en-US" sz="1200" dirty="0"/>
              <a:t>National Resource Center on Domestic Violence. Retrieved from </a:t>
            </a:r>
            <a:r>
              <a:rPr lang="en-US" sz="1200" u="sng" dirty="0">
                <a:hlinkClick r:id="rId11"/>
              </a:rPr>
              <a:t>https://nrcdv.org/</a:t>
            </a:r>
            <a:r>
              <a:rPr lang="en-US" sz="1200" dirty="0"/>
              <a:t> </a:t>
            </a:r>
          </a:p>
          <a:p>
            <a:pPr marL="201168" lvl="0" indent="-201168">
              <a:lnSpc>
                <a:spcPct val="95000"/>
              </a:lnSpc>
              <a:spcBef>
                <a:spcPts val="400"/>
              </a:spcBef>
              <a:spcAft>
                <a:spcPts val="400"/>
              </a:spcAft>
            </a:pPr>
            <a:r>
              <a:rPr lang="en-US" sz="1200" dirty="0"/>
              <a:t>Promising Futures. Retrieved from </a:t>
            </a:r>
            <a:r>
              <a:rPr lang="en-US" sz="1200" u="sng" dirty="0">
                <a:hlinkClick r:id="rId12"/>
              </a:rPr>
              <a:t>http://promising.futureswithoutviolence.org/</a:t>
            </a:r>
            <a:r>
              <a:rPr lang="en-US" sz="1200" dirty="0"/>
              <a:t> </a:t>
            </a:r>
          </a:p>
          <a:p>
            <a:pPr marL="201168" lvl="0" indent="-201168">
              <a:lnSpc>
                <a:spcPct val="95000"/>
              </a:lnSpc>
              <a:spcBef>
                <a:spcPts val="400"/>
              </a:spcBef>
              <a:spcAft>
                <a:spcPts val="400"/>
              </a:spcAft>
            </a:pPr>
            <a:r>
              <a:rPr lang="en-US" sz="1200" dirty="0"/>
              <a:t>Simmons School of Social Work Domestic Violence Training. (2017). Retrieved from </a:t>
            </a:r>
            <a:r>
              <a:rPr lang="en-US" sz="1200" u="sng" dirty="0">
                <a:hlinkClick r:id="rId13"/>
              </a:rPr>
              <a:t>https://sites.google.com/a/simmons.edu/dv-training</a:t>
            </a:r>
            <a:r>
              <a:rPr lang="en-US" sz="1200" dirty="0"/>
              <a:t> </a:t>
            </a:r>
          </a:p>
          <a:p>
            <a:pPr marL="201168" lvl="0" indent="-201168">
              <a:lnSpc>
                <a:spcPct val="95000"/>
              </a:lnSpc>
              <a:spcBef>
                <a:spcPts val="400"/>
              </a:spcBef>
              <a:spcAft>
                <a:spcPts val="400"/>
              </a:spcAft>
            </a:pPr>
            <a:r>
              <a:rPr lang="en-US" sz="1200" dirty="0"/>
              <a:t>Substance Abuse and Mental Health Services Administration. (2014). </a:t>
            </a:r>
            <a:r>
              <a:rPr lang="en-US" sz="1200" i="1" dirty="0"/>
              <a:t>SAMHSA’s concept of trauma and guidance for a trauma-informed approach.</a:t>
            </a:r>
            <a:r>
              <a:rPr lang="en-US" sz="1200" dirty="0"/>
              <a:t> HHS Publication No. (SMA) 14-4884. Rockville, MD: Substance Abuse and Mental Health Services Administration. Retrieved from </a:t>
            </a:r>
            <a:r>
              <a:rPr lang="en-US" sz="1200" dirty="0">
                <a:hlinkClick r:id="rId14"/>
              </a:rPr>
              <a:t>https://store.samhsa.gov/system/files/sma14-4884.pdf </a:t>
            </a:r>
            <a:endParaRPr lang="en-US" sz="1200" dirty="0"/>
          </a:p>
          <a:p>
            <a:pPr marL="201168" lvl="0" indent="-201168">
              <a:lnSpc>
                <a:spcPct val="95000"/>
              </a:lnSpc>
              <a:spcBef>
                <a:spcPts val="400"/>
              </a:spcBef>
              <a:spcAft>
                <a:spcPts val="400"/>
              </a:spcAft>
            </a:pPr>
            <a:r>
              <a:rPr lang="en-US" sz="1200" dirty="0"/>
              <a:t>Ward, A., Barry, K., Laliberte, T., &amp; Meyer-Kalos, P. (2016). </a:t>
            </a:r>
            <a:r>
              <a:rPr lang="en-US" sz="1200" i="1" dirty="0"/>
              <a:t>Supporting recovery in parents with co-occurring disorders in child welfare.</a:t>
            </a:r>
            <a:r>
              <a:rPr lang="en-US" sz="1200" dirty="0"/>
              <a:t> No. 26. Retrieved from </a:t>
            </a:r>
            <a:r>
              <a:rPr lang="en-US" sz="1200" dirty="0">
                <a:hlinkClick r:id="rId8"/>
              </a:rPr>
              <a:t>https://cascw.umn.edu/wp-content/uploads/2016/10/PracticeNotes_26.WEB_A.pdf</a:t>
            </a:r>
            <a:endParaRPr lang="en-US" sz="1200" dirty="0"/>
          </a:p>
          <a:p>
            <a:pPr marL="201168" indent="-201168">
              <a:lnSpc>
                <a:spcPct val="95000"/>
              </a:lnSpc>
              <a:spcBef>
                <a:spcPts val="400"/>
              </a:spcBef>
              <a:spcAft>
                <a:spcPts val="400"/>
              </a:spcAft>
            </a:pPr>
            <a:endParaRPr lang="en-US" sz="1200" dirty="0"/>
          </a:p>
          <a:p>
            <a:pPr marL="201168" indent="-201168">
              <a:spcBef>
                <a:spcPts val="400"/>
              </a:spcBef>
              <a:spcAft>
                <a:spcPts val="400"/>
              </a:spcAft>
              <a:buNone/>
            </a:pPr>
            <a:endParaRPr lang="en-US" sz="1400" dirty="0"/>
          </a:p>
        </p:txBody>
      </p:sp>
      <p:sp>
        <p:nvSpPr>
          <p:cNvPr id="2" name="Title 1"/>
          <p:cNvSpPr>
            <a:spLocks noGrp="1"/>
          </p:cNvSpPr>
          <p:nvPr>
            <p:ph type="title"/>
          </p:nvPr>
        </p:nvSpPr>
        <p:spPr/>
        <p:txBody>
          <a:bodyPr>
            <a:normAutofit/>
          </a:bodyPr>
          <a:lstStyle/>
          <a:p>
            <a:pPr algn="ctr"/>
            <a:r>
              <a:rPr lang="en-US" dirty="0"/>
              <a:t>Resources</a:t>
            </a:r>
          </a:p>
        </p:txBody>
      </p:sp>
    </p:spTree>
    <p:extLst>
      <p:ext uri="{BB962C8B-B14F-4D97-AF65-F5344CB8AC3E}">
        <p14:creationId xmlns:p14="http://schemas.microsoft.com/office/powerpoint/2010/main" val="10117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07326-B4D3-1845-9D50-3742690F37FB}"/>
              </a:ext>
            </a:extLst>
          </p:cNvPr>
          <p:cNvSpPr>
            <a:spLocks noGrp="1"/>
          </p:cNvSpPr>
          <p:nvPr>
            <p:ph idx="1"/>
          </p:nvPr>
        </p:nvSpPr>
        <p:spPr/>
        <p:txBody>
          <a:bodyPr/>
          <a:lstStyle/>
          <a:p>
            <a:pPr eaLnBrk="1" hangingPunct="1"/>
            <a:r>
              <a:rPr lang="en-US" dirty="0"/>
              <a:t>Many terms may be used, such as "mental illness," "mental health problems," or "behavioral disorders"</a:t>
            </a:r>
            <a:endParaRPr lang="en-US" altLang="en-US" dirty="0"/>
          </a:p>
          <a:p>
            <a:pPr eaLnBrk="1" hangingPunct="1"/>
            <a:r>
              <a:rPr lang="en-US" altLang="en-US" dirty="0"/>
              <a:t>Each disorder is different in each person</a:t>
            </a:r>
          </a:p>
          <a:p>
            <a:pPr eaLnBrk="1" hangingPunct="1"/>
            <a:r>
              <a:rPr lang="en-US" altLang="en-US" dirty="0"/>
              <a:t>There is no "have it" or "don’t have it"</a:t>
            </a:r>
          </a:p>
          <a:p>
            <a:pPr eaLnBrk="1" hangingPunct="1"/>
            <a:r>
              <a:rPr lang="en-US" altLang="en-US" dirty="0"/>
              <a:t>Mental health is a continuum or spectrum</a:t>
            </a:r>
          </a:p>
          <a:p>
            <a:pPr eaLnBrk="1" hangingPunct="1"/>
            <a:r>
              <a:rPr lang="en-US" altLang="en-US" dirty="0"/>
              <a:t>Mental health disorders vary from person to person and from time to time</a:t>
            </a:r>
          </a:p>
        </p:txBody>
      </p:sp>
      <p:sp>
        <p:nvSpPr>
          <p:cNvPr id="2" name="Title 1">
            <a:extLst>
              <a:ext uri="{FF2B5EF4-FFF2-40B4-BE49-F238E27FC236}">
                <a16:creationId xmlns:a16="http://schemas.microsoft.com/office/drawing/2014/main" id="{304B22BA-F696-2848-8688-38CF8CC26D73}"/>
              </a:ext>
            </a:extLst>
          </p:cNvPr>
          <p:cNvSpPr>
            <a:spLocks noGrp="1"/>
          </p:cNvSpPr>
          <p:nvPr>
            <p:ph type="title"/>
          </p:nvPr>
        </p:nvSpPr>
        <p:spPr/>
        <p:txBody>
          <a:bodyPr/>
          <a:lstStyle/>
          <a:p>
            <a:r>
              <a:rPr lang="en-US" altLang="en-US" dirty="0"/>
              <a:t>Mental Health</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319820-D5BC-6D4E-AA95-6AFB93AC21C4}"/>
              </a:ext>
            </a:extLst>
          </p:cNvPr>
          <p:cNvSpPr>
            <a:spLocks noGrp="1"/>
          </p:cNvSpPr>
          <p:nvPr>
            <p:ph type="title"/>
          </p:nvPr>
        </p:nvSpPr>
        <p:spPr/>
        <p:txBody>
          <a:bodyPr/>
          <a:lstStyle/>
          <a:p>
            <a:r>
              <a:rPr lang="en-US" dirty="0"/>
              <a:t>Effects of Mental Health Disorders</a:t>
            </a:r>
          </a:p>
        </p:txBody>
      </p:sp>
      <p:sp>
        <p:nvSpPr>
          <p:cNvPr id="3" name="TextBox 2"/>
          <p:cNvSpPr txBox="1"/>
          <p:nvPr/>
        </p:nvSpPr>
        <p:spPr>
          <a:xfrm>
            <a:off x="8712200" y="6400800"/>
            <a:ext cx="339852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(National Institutes of Health, 2007)</a:t>
            </a:r>
          </a:p>
        </p:txBody>
      </p:sp>
      <p:sp>
        <p:nvSpPr>
          <p:cNvPr id="10" name="Content Placeholder 9">
            <a:extLst>
              <a:ext uri="{FF2B5EF4-FFF2-40B4-BE49-F238E27FC236}">
                <a16:creationId xmlns:a16="http://schemas.microsoft.com/office/drawing/2014/main" id="{C85257D9-0C7B-934F-922C-92CF51EEA572}"/>
              </a:ext>
            </a:extLst>
          </p:cNvPr>
          <p:cNvSpPr>
            <a:spLocks noGrp="1"/>
          </p:cNvSpPr>
          <p:nvPr>
            <p:ph idx="1"/>
          </p:nvPr>
        </p:nvSpPr>
        <p:spPr/>
        <p:txBody>
          <a:bodyPr/>
          <a:lstStyle/>
          <a:p>
            <a:r>
              <a:rPr lang="en-US" altLang="en-US" dirty="0"/>
              <a:t>Thought processes, moods, and emotions are affected by mental health disorders</a:t>
            </a:r>
          </a:p>
          <a:p>
            <a:r>
              <a:rPr lang="en-US" altLang="en-US" dirty="0"/>
              <a:t>Mental health disorders are biologically based</a:t>
            </a:r>
          </a:p>
          <a:p>
            <a:r>
              <a:rPr lang="en-US" altLang="en-US" dirty="0"/>
              <a:t>Effects on an individual’s life are important to consider</a:t>
            </a:r>
          </a:p>
          <a:p>
            <a:r>
              <a:rPr lang="en-US" dirty="0"/>
              <a:t>Disorders can vary in severity, and their severity may change over time</a:t>
            </a:r>
          </a:p>
          <a:p>
            <a:r>
              <a:rPr lang="en-US" altLang="en-US" dirty="0"/>
              <a:t>Cause is less important than current severity</a:t>
            </a:r>
          </a:p>
          <a:p>
            <a:r>
              <a:rPr lang="en-US" altLang="en-US" dirty="0"/>
              <a:t>Violence is not associated with all disorders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7E12E1C-B861-D74D-B648-96BDC773479E}"/>
              </a:ext>
            </a:extLst>
          </p:cNvPr>
          <p:cNvSpPr>
            <a:spLocks noGrp="1"/>
          </p:cNvSpPr>
          <p:nvPr>
            <p:ph idx="1"/>
          </p:nvPr>
        </p:nvSpPr>
        <p:spPr/>
        <p:txBody>
          <a:bodyPr/>
          <a:lstStyle/>
          <a:p>
            <a:pPr>
              <a:defRPr/>
            </a:pPr>
            <a:r>
              <a:rPr lang="en-US" sz="2000" dirty="0"/>
              <a:t>Schizophrenia spectrum and other psychotic disorders</a:t>
            </a:r>
          </a:p>
          <a:p>
            <a:pPr>
              <a:defRPr/>
            </a:pPr>
            <a:r>
              <a:rPr lang="en-US" sz="2000" dirty="0"/>
              <a:t>Bipolar disorder and related disorders</a:t>
            </a:r>
          </a:p>
          <a:p>
            <a:pPr>
              <a:defRPr/>
            </a:pPr>
            <a:r>
              <a:rPr lang="en-US" sz="2000" dirty="0"/>
              <a:t>Depressive disorders</a:t>
            </a:r>
          </a:p>
          <a:p>
            <a:pPr>
              <a:defRPr/>
            </a:pPr>
            <a:r>
              <a:rPr lang="en-US" sz="2000" dirty="0"/>
              <a:t>Anxiety disorders	</a:t>
            </a:r>
          </a:p>
          <a:p>
            <a:pPr>
              <a:defRPr/>
            </a:pPr>
            <a:r>
              <a:rPr lang="en-US" sz="2000" dirty="0"/>
              <a:t>Obsessive-compulsive and related disorders</a:t>
            </a:r>
          </a:p>
          <a:p>
            <a:pPr>
              <a:defRPr/>
            </a:pPr>
            <a:r>
              <a:rPr lang="en-US" sz="2000" dirty="0"/>
              <a:t>Trauma- and stressor-related disorders</a:t>
            </a:r>
          </a:p>
          <a:p>
            <a:pPr>
              <a:defRPr/>
            </a:pPr>
            <a:r>
              <a:rPr lang="en-US" sz="2000" dirty="0"/>
              <a:t>Dissociative disorders</a:t>
            </a:r>
          </a:p>
          <a:p>
            <a:pPr>
              <a:defRPr/>
            </a:pPr>
            <a:r>
              <a:rPr lang="en-US" sz="2000" dirty="0"/>
              <a:t>Somatic symptom and related disorders</a:t>
            </a:r>
          </a:p>
          <a:p>
            <a:endParaRPr lang="en-US" dirty="0"/>
          </a:p>
        </p:txBody>
      </p:sp>
      <p:sp>
        <p:nvSpPr>
          <p:cNvPr id="5" name="Title 4">
            <a:extLst>
              <a:ext uri="{FF2B5EF4-FFF2-40B4-BE49-F238E27FC236}">
                <a16:creationId xmlns:a16="http://schemas.microsoft.com/office/drawing/2014/main" id="{71CAA907-D267-6443-B64F-E56628D564A9}"/>
              </a:ext>
            </a:extLst>
          </p:cNvPr>
          <p:cNvSpPr>
            <a:spLocks noGrp="1"/>
          </p:cNvSpPr>
          <p:nvPr>
            <p:ph type="title"/>
          </p:nvPr>
        </p:nvSpPr>
        <p:spPr/>
        <p:txBody>
          <a:bodyPr/>
          <a:lstStyle/>
          <a:p>
            <a:r>
              <a:rPr lang="en-US" dirty="0"/>
              <a:t>Types of Mental Health Disorders</a:t>
            </a:r>
          </a:p>
        </p:txBody>
      </p:sp>
      <p:sp>
        <p:nvSpPr>
          <p:cNvPr id="4" name="TextBox 3"/>
          <p:cNvSpPr txBox="1"/>
          <p:nvPr/>
        </p:nvSpPr>
        <p:spPr>
          <a:xfrm>
            <a:off x="8661400" y="6475511"/>
            <a:ext cx="35052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(American Psychiatric Association, 2013)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51638464"/>
              </p:ext>
            </p:extLst>
          </p:nvPr>
        </p:nvGraphicFramePr>
        <p:xfrm>
          <a:off x="368300" y="1379538"/>
          <a:ext cx="11471275" cy="479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80230C5E-C9AA-434A-A517-64498F8F3C2A}"/>
              </a:ext>
            </a:extLst>
          </p:cNvPr>
          <p:cNvSpPr>
            <a:spLocks noGrp="1"/>
          </p:cNvSpPr>
          <p:nvPr>
            <p:ph type="title"/>
          </p:nvPr>
        </p:nvSpPr>
        <p:spPr/>
        <p:txBody>
          <a:bodyPr/>
          <a:lstStyle/>
          <a:p>
            <a:r>
              <a:rPr lang="en-US" altLang="en-US" dirty="0"/>
              <a:t>Co-Occurring Disorders</a:t>
            </a:r>
            <a:endParaRPr lang="en-US" dirty="0"/>
          </a:p>
        </p:txBody>
      </p:sp>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08750A486EE14A8ACCFE5AAA338A27" ma:contentTypeVersion="5" ma:contentTypeDescription="Create a new document." ma:contentTypeScope="" ma:versionID="595998b229005089b75d9ac31cf14823">
  <xsd:schema xmlns:xsd="http://www.w3.org/2001/XMLSchema" xmlns:xs="http://www.w3.org/2001/XMLSchema" xmlns:p="http://schemas.microsoft.com/office/2006/metadata/properties" targetNamespace="http://schemas.microsoft.com/office/2006/metadata/properties" ma:root="true" ma:fieldsID="9310dfd89bfbcceacbcbbb03476d02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36ED1-C16A-4F55-A203-86644B3353B8}">
  <ds:schemaRefs>
    <ds:schemaRef ds:uri="http://schemas.microsoft.com/sharepoint/v3/contenttype/forms"/>
  </ds:schemaRefs>
</ds:datastoreItem>
</file>

<file path=customXml/itemProps2.xml><?xml version="1.0" encoding="utf-8"?>
<ds:datastoreItem xmlns:ds="http://schemas.openxmlformats.org/officeDocument/2006/customXml" ds:itemID="{D8ED4F87-BBBD-4C99-B6D7-BEBAA07F04D0}">
  <ds:schemaRefs>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2761D44-40FA-4EFF-B66B-D54738ACB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Plan of Safe Care (Master slide deck)- 5-2-18 Draft-krupdates_ATdraft</Template>
  <TotalTime>34375</TotalTime>
  <Words>9935</Words>
  <Application>Microsoft Macintosh PowerPoint</Application>
  <PresentationFormat>Widescreen</PresentationFormat>
  <Paragraphs>814</Paragraphs>
  <Slides>59</Slides>
  <Notes>59</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59</vt:i4>
      </vt:variant>
    </vt:vector>
  </HeadingPairs>
  <TitlesOfParts>
    <vt:vector size="74" baseType="lpstr">
      <vt:lpstr>Arial</vt:lpstr>
      <vt:lpstr>Arial Narrow</vt:lpstr>
      <vt:lpstr>Calibri</vt:lpstr>
      <vt:lpstr>System Font Regular</vt:lpstr>
      <vt:lpstr>Times New Roman</vt:lpstr>
      <vt:lpstr>Default Design</vt:lpstr>
      <vt:lpstr>Office Theme</vt:lpstr>
      <vt:lpstr>5_Office Theme</vt:lpstr>
      <vt:lpstr>7_Office Theme</vt:lpstr>
      <vt:lpstr>12_Office Theme</vt:lpstr>
      <vt:lpstr>21_Office Theme</vt:lpstr>
      <vt:lpstr>10_Office Theme</vt:lpstr>
      <vt:lpstr>6_Office Theme</vt:lpstr>
      <vt:lpstr>4_Office Theme</vt:lpstr>
      <vt:lpstr>3_Office Theme</vt:lpstr>
      <vt:lpstr>  Module 3:  Understanding Co-Occurring Substance Use Disorders, Mental Health/Trauma,  and Domestic Violence  </vt:lpstr>
      <vt:lpstr>PowerPoint Presentation</vt:lpstr>
      <vt:lpstr>Learning Objectives</vt:lpstr>
      <vt:lpstr>Collaborative Values Inventory</vt:lpstr>
      <vt:lpstr>PowerPoint Presentation</vt:lpstr>
      <vt:lpstr>Mental Health</vt:lpstr>
      <vt:lpstr>Effects of Mental Health Disorders</vt:lpstr>
      <vt:lpstr>Types of Mental Health Disorders</vt:lpstr>
      <vt:lpstr>Co-Occurring Disorders</vt:lpstr>
      <vt:lpstr>PowerPoint Presentation</vt:lpstr>
      <vt:lpstr>Effect of Trauma</vt:lpstr>
      <vt:lpstr>Trauma and Families</vt:lpstr>
      <vt:lpstr>Effects of Trauma</vt:lpstr>
      <vt:lpstr>Importance of Trauma-Informed Care </vt:lpstr>
      <vt:lpstr>Importance of Trauma-Informed Care </vt:lpstr>
      <vt:lpstr>Six Principles of Trauma-Informed Care</vt:lpstr>
      <vt:lpstr>PowerPoint Presentation</vt:lpstr>
      <vt:lpstr>Prevalence of Domestic Violence </vt:lpstr>
      <vt:lpstr>Children’s Exposure to Domestic Violence</vt:lpstr>
      <vt:lpstr>Domestic Violence Terminology </vt:lpstr>
      <vt:lpstr>Guidelines for Working with Families Affected by Domestic Violence</vt:lpstr>
      <vt:lpstr>Screening for Domestic Violence</vt:lpstr>
      <vt:lpstr>Domestic Violence and Child Welfare</vt:lpstr>
      <vt:lpstr>Children’s Experiences of Domestic Violence</vt:lpstr>
      <vt:lpstr>Women’s Experiences of Co-Occurring Disorders,  Trauma, and Domestic Violence</vt:lpstr>
      <vt:lpstr>PowerPoint Presentation</vt:lpstr>
      <vt:lpstr>Case Vignette</vt:lpstr>
      <vt:lpstr>Case Activity</vt:lpstr>
      <vt:lpstr>PowerPoint Presentation</vt:lpstr>
      <vt:lpstr>Risk Factors for Children </vt:lpstr>
      <vt:lpstr>Effect of Parental Substance Use and  Co-Occurring Disorders on Children</vt:lpstr>
      <vt:lpstr>Effects of Trauma on the Child</vt:lpstr>
      <vt:lpstr>PowerPoint Presentation</vt:lpstr>
      <vt:lpstr>Building Rapport</vt:lpstr>
      <vt:lpstr>Engaging Parents in Treatment: A Continuous Process</vt:lpstr>
      <vt:lpstr>Enhancing Parent Motivation</vt:lpstr>
      <vt:lpstr>Engaging Parents in Treatment  Models and Strategies</vt:lpstr>
      <vt:lpstr>Engaging With Children Affected by  Domestic Violence</vt:lpstr>
      <vt:lpstr>Case Activity: Ginny and Harold</vt:lpstr>
      <vt:lpstr>Case Activity: Next Steps</vt:lpstr>
      <vt:lpstr>PowerPoint Presentation</vt:lpstr>
      <vt:lpstr>Mental Health Disorder Assessment</vt:lpstr>
      <vt:lpstr>Mental Health Disorder Assessment Outcomes</vt:lpstr>
      <vt:lpstr>Co-Occurring Substance Use and  Mental Health Disorders</vt:lpstr>
      <vt:lpstr>Assessment of Co-Occurring Disorders</vt:lpstr>
      <vt:lpstr>Co-Occurring Disorders and Case Planning</vt:lpstr>
      <vt:lpstr>PowerPoint Presentation</vt:lpstr>
      <vt:lpstr>Co-Occurring Disorder Treatment</vt:lpstr>
      <vt:lpstr>Interventions for Co-occurring  Mental Health Disorders</vt:lpstr>
      <vt:lpstr>Domestic Violence Resources</vt:lpstr>
      <vt:lpstr>A Family Focus</vt:lpstr>
      <vt:lpstr>Wellness and Family Recovery</vt:lpstr>
      <vt:lpstr>PowerPoint Presentation</vt:lpstr>
      <vt:lpstr>PowerPoint Presentation</vt:lpstr>
      <vt:lpstr>References</vt:lpstr>
      <vt:lpstr>References</vt:lpstr>
      <vt:lpstr>References</vt:lpstr>
      <vt:lpstr>PowerPoint Presentation</vt:lpstr>
      <vt:lpstr>Resources</vt:lpstr>
    </vt:vector>
  </TitlesOfParts>
  <Company>Human Service Collaborative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Cliff Davis</dc:creator>
  <cp:lastModifiedBy>Small, Colin</cp:lastModifiedBy>
  <cp:revision>667</cp:revision>
  <dcterms:created xsi:type="dcterms:W3CDTF">2005-09-20T13:45:05Z</dcterms:created>
  <dcterms:modified xsi:type="dcterms:W3CDTF">2019-07-26T14:30:32Z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0x010100C408750A486EE14A8ACCFE5AAA338A27</vt:lpwstr>
  </property>
</Properties>
</file>