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85" r:id="rId6"/>
    <p:sldMasterId id="2147483709" r:id="rId7"/>
  </p:sldMasterIdLst>
  <p:notesMasterIdLst>
    <p:notesMasterId r:id="rId82"/>
  </p:notesMasterIdLst>
  <p:handoutMasterIdLst>
    <p:handoutMasterId r:id="rId83"/>
  </p:handoutMasterIdLst>
  <p:sldIdLst>
    <p:sldId id="324" r:id="rId8"/>
    <p:sldId id="460" r:id="rId9"/>
    <p:sldId id="259" r:id="rId10"/>
    <p:sldId id="461" r:id="rId11"/>
    <p:sldId id="329" r:id="rId12"/>
    <p:sldId id="459" r:id="rId13"/>
    <p:sldId id="421" r:id="rId14"/>
    <p:sldId id="479" r:id="rId15"/>
    <p:sldId id="420" r:id="rId16"/>
    <p:sldId id="383" r:id="rId17"/>
    <p:sldId id="377" r:id="rId18"/>
    <p:sldId id="267" r:id="rId19"/>
    <p:sldId id="465" r:id="rId20"/>
    <p:sldId id="424" r:id="rId21"/>
    <p:sldId id="345" r:id="rId22"/>
    <p:sldId id="425" r:id="rId23"/>
    <p:sldId id="269" r:id="rId24"/>
    <p:sldId id="346" r:id="rId25"/>
    <p:sldId id="453" r:id="rId26"/>
    <p:sldId id="353" r:id="rId27"/>
    <p:sldId id="466" r:id="rId28"/>
    <p:sldId id="406" r:id="rId29"/>
    <p:sldId id="409" r:id="rId30"/>
    <p:sldId id="408" r:id="rId31"/>
    <p:sldId id="458" r:id="rId32"/>
    <p:sldId id="381" r:id="rId33"/>
    <p:sldId id="416" r:id="rId34"/>
    <p:sldId id="417" r:id="rId35"/>
    <p:sldId id="415" r:id="rId36"/>
    <p:sldId id="270" r:id="rId37"/>
    <p:sldId id="454" r:id="rId38"/>
    <p:sldId id="312" r:id="rId39"/>
    <p:sldId id="414" r:id="rId40"/>
    <p:sldId id="279" r:id="rId41"/>
    <p:sldId id="280" r:id="rId42"/>
    <p:sldId id="278" r:id="rId43"/>
    <p:sldId id="467" r:id="rId44"/>
    <p:sldId id="365" r:id="rId45"/>
    <p:sldId id="468" r:id="rId46"/>
    <p:sldId id="469" r:id="rId47"/>
    <p:sldId id="470" r:id="rId48"/>
    <p:sldId id="307" r:id="rId49"/>
    <p:sldId id="289" r:id="rId50"/>
    <p:sldId id="471" r:id="rId51"/>
    <p:sldId id="392" r:id="rId52"/>
    <p:sldId id="369" r:id="rId53"/>
    <p:sldId id="472" r:id="rId54"/>
    <p:sldId id="355" r:id="rId55"/>
    <p:sldId id="473" r:id="rId56"/>
    <p:sldId id="340" r:id="rId57"/>
    <p:sldId id="343" r:id="rId58"/>
    <p:sldId id="344" r:id="rId59"/>
    <p:sldId id="349" r:id="rId60"/>
    <p:sldId id="474" r:id="rId61"/>
    <p:sldId id="299" r:id="rId62"/>
    <p:sldId id="447" r:id="rId63"/>
    <p:sldId id="305" r:id="rId64"/>
    <p:sldId id="446" r:id="rId65"/>
    <p:sldId id="475" r:id="rId66"/>
    <p:sldId id="456" r:id="rId67"/>
    <p:sldId id="373" r:id="rId68"/>
    <p:sldId id="476" r:id="rId69"/>
    <p:sldId id="301" r:id="rId70"/>
    <p:sldId id="430" r:id="rId71"/>
    <p:sldId id="477" r:id="rId72"/>
    <p:sldId id="480" r:id="rId73"/>
    <p:sldId id="481" r:id="rId74"/>
    <p:sldId id="482" r:id="rId75"/>
    <p:sldId id="483" r:id="rId76"/>
    <p:sldId id="484" r:id="rId77"/>
    <p:sldId id="485" r:id="rId78"/>
    <p:sldId id="478" r:id="rId79"/>
    <p:sldId id="443" r:id="rId80"/>
    <p:sldId id="444" r:id="rId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ndrew Scott" initials="AS" lastIdx="29" clrIdx="6">
    <p:extLst>
      <p:ext uri="{19B8F6BF-5375-455C-9EA6-DF929625EA0E}">
        <p15:presenceInfo xmlns:p15="http://schemas.microsoft.com/office/powerpoint/2012/main" userId="S-1-5-21-842925246-492894223-1343024091-7199" providerId="AD"/>
      </p:ext>
    </p:extLst>
  </p:cmAuthor>
  <p:cmAuthor id="1" name="Someh Lewis" initials="SL" lastIdx="1" clrIdx="0">
    <p:extLst>
      <p:ext uri="{19B8F6BF-5375-455C-9EA6-DF929625EA0E}">
        <p15:presenceInfo xmlns:p15="http://schemas.microsoft.com/office/powerpoint/2012/main" userId="S-1-5-21-842925246-492894223-1343024091-7165" providerId="AD"/>
      </p:ext>
    </p:extLst>
  </p:cmAuthor>
  <p:cmAuthor id="8" name="Kozicharow, Allison" initials="KA" lastIdx="36" clrIdx="7">
    <p:extLst>
      <p:ext uri="{19B8F6BF-5375-455C-9EA6-DF929625EA0E}">
        <p15:presenceInfo xmlns:p15="http://schemas.microsoft.com/office/powerpoint/2012/main" userId="S-1-5-21-2338163137-2684688362-157462135-27174" providerId="AD"/>
      </p:ext>
    </p:extLst>
  </p:cmAuthor>
  <p:cmAuthor id="2" name="Kimberly Stevens" initials="KS" lastIdx="31" clrIdx="1">
    <p:extLst>
      <p:ext uri="{19B8F6BF-5375-455C-9EA6-DF929625EA0E}">
        <p15:presenceInfo xmlns:p15="http://schemas.microsoft.com/office/powerpoint/2012/main" userId="S-1-5-21-842925246-492894223-1343024091-7172" providerId="AD"/>
      </p:ext>
    </p:extLst>
  </p:cmAuthor>
  <p:cmAuthor id="9" name="Vaughn, Christy" initials="VC" lastIdx="4" clrIdx="8">
    <p:extLst>
      <p:ext uri="{19B8F6BF-5375-455C-9EA6-DF929625EA0E}">
        <p15:presenceInfo xmlns:p15="http://schemas.microsoft.com/office/powerpoint/2012/main" userId="S-1-5-21-2338163137-2684688362-157462135-91667" providerId="AD"/>
      </p:ext>
    </p:extLst>
  </p:cmAuthor>
  <p:cmAuthor id="3" name="Sarah O'Rourke" initials="SO" lastIdx="72" clrIdx="2">
    <p:extLst>
      <p:ext uri="{19B8F6BF-5375-455C-9EA6-DF929625EA0E}">
        <p15:presenceInfo xmlns:p15="http://schemas.microsoft.com/office/powerpoint/2012/main" userId="S-1-5-21-842925246-492894223-1343024091-7151" providerId="AD"/>
      </p:ext>
    </p:extLst>
  </p:cmAuthor>
  <p:cmAuthor id="4" name="Alexandra Torrence" initials="AT" lastIdx="2" clrIdx="3">
    <p:extLst>
      <p:ext uri="{19B8F6BF-5375-455C-9EA6-DF929625EA0E}">
        <p15:presenceInfo xmlns:p15="http://schemas.microsoft.com/office/powerpoint/2012/main" userId="S-1-5-21-842925246-492894223-1343024091-7155" providerId="AD"/>
      </p:ext>
    </p:extLst>
  </p:cmAuthor>
  <p:cmAuthor id="5" name="Annette Morrison" initials="AM" lastIdx="3" clrIdx="4">
    <p:extLst>
      <p:ext uri="{19B8F6BF-5375-455C-9EA6-DF929625EA0E}">
        <p15:presenceInfo xmlns:p15="http://schemas.microsoft.com/office/powerpoint/2012/main" userId="Annette Morrison" providerId="None"/>
      </p:ext>
    </p:extLst>
  </p:cmAuthor>
  <p:cmAuthor id="6" name="katie Ryan" initials="kR" lastIdx="34" clrIdx="5">
    <p:extLst>
      <p:ext uri="{19B8F6BF-5375-455C-9EA6-DF929625EA0E}">
        <p15:presenceInfo xmlns:p15="http://schemas.microsoft.com/office/powerpoint/2012/main" userId="S-1-5-21-842925246-492894223-1343024091-68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336B90"/>
    <a:srgbClr val="0F42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97" autoAdjust="0"/>
    <p:restoredTop sz="80748" autoAdjust="0"/>
  </p:normalViewPr>
  <p:slideViewPr>
    <p:cSldViewPr snapToGrid="0">
      <p:cViewPr varScale="1">
        <p:scale>
          <a:sx n="79" d="100"/>
          <a:sy n="79" d="100"/>
        </p:scale>
        <p:origin x="408" y="96"/>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6680"/>
    </p:cViewPr>
  </p:sorterViewPr>
  <p:notesViewPr>
    <p:cSldViewPr snapToGrid="0">
      <p:cViewPr varScale="1">
        <p:scale>
          <a:sx n="75" d="100"/>
          <a:sy n="75" d="100"/>
        </p:scale>
        <p:origin x="2712" y="5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commentAuthors" Target="commentAuthors.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5" Type="http://schemas.openxmlformats.org/officeDocument/2006/relationships/slideMaster" Target="slideMasters/slideMaster2.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7" Type="http://schemas.openxmlformats.org/officeDocument/2006/relationships/slideMaster" Target="slideMasters/slideMaster4.xml"/><Relationship Id="rId71" Type="http://schemas.openxmlformats.org/officeDocument/2006/relationships/slide" Target="slides/slide64.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theme" Target="theme/theme1.xml"/><Relationship Id="rId61" Type="http://schemas.openxmlformats.org/officeDocument/2006/relationships/slide" Target="slides/slide54.xml"/><Relationship Id="rId8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428812-260C-4166-A9DC-6863D1CC2E49}" type="doc">
      <dgm:prSet loTypeId="urn:microsoft.com/office/officeart/2005/8/layout/vList4" loCatId="list" qsTypeId="urn:microsoft.com/office/officeart/2005/8/quickstyle/simple5" qsCatId="simple" csTypeId="urn:microsoft.com/office/officeart/2005/8/colors/accent0_1" csCatId="mainScheme" phldr="1"/>
      <dgm:spPr/>
      <dgm:t>
        <a:bodyPr/>
        <a:lstStyle/>
        <a:p>
          <a:endParaRPr lang="en-US"/>
        </a:p>
      </dgm:t>
    </dgm:pt>
    <dgm:pt modelId="{925FCADE-E37A-4C89-839E-17160FDD3A76}">
      <dgm:prSet phldrT="[Text]" custT="1"/>
      <dgm:spPr/>
      <dgm:t>
        <a:bodyPr/>
        <a:lstStyle/>
        <a:p>
          <a:pPr algn="l">
            <a:lnSpc>
              <a:spcPct val="100000"/>
            </a:lnSpc>
            <a:spcBef>
              <a:spcPts val="600"/>
            </a:spcBef>
            <a:spcAft>
              <a:spcPts val="600"/>
            </a:spcAft>
          </a:pPr>
          <a:r>
            <a:rPr lang="en-US" sz="1600" dirty="0"/>
            <a:t>Medications that increase alertness, attention, energy, blood pressure, heart rate, and breathing rate</a:t>
          </a:r>
        </a:p>
      </dgm:t>
    </dgm:pt>
    <dgm:pt modelId="{8A2172F7-1C44-44D8-9A1C-2E26A291712F}" type="parTrans" cxnId="{4153896E-A554-4D2C-8994-256C69D49C59}">
      <dgm:prSet/>
      <dgm:spPr/>
      <dgm:t>
        <a:bodyPr/>
        <a:lstStyle/>
        <a:p>
          <a:endParaRPr lang="en-US"/>
        </a:p>
      </dgm:t>
    </dgm:pt>
    <dgm:pt modelId="{922F15D5-3100-45AA-9BBD-EC9372AE27BF}" type="sibTrans" cxnId="{4153896E-A554-4D2C-8994-256C69D49C59}">
      <dgm:prSet/>
      <dgm:spPr/>
      <dgm:t>
        <a:bodyPr/>
        <a:lstStyle/>
        <a:p>
          <a:endParaRPr lang="en-US"/>
        </a:p>
      </dgm:t>
    </dgm:pt>
    <dgm:pt modelId="{876BDC79-D3E8-4185-A5B8-2B65B9274378}">
      <dgm:prSet phldrT="[Text]" custT="1"/>
      <dgm:spPr/>
      <dgm:t>
        <a:bodyPr/>
        <a:lstStyle/>
        <a:p>
          <a:pPr>
            <a:lnSpc>
              <a:spcPct val="100000"/>
            </a:lnSpc>
            <a:spcBef>
              <a:spcPts val="600"/>
            </a:spcBef>
            <a:spcAft>
              <a:spcPts val="600"/>
            </a:spcAft>
          </a:pPr>
          <a:r>
            <a:rPr lang="en-US" sz="1600" dirty="0"/>
            <a:t>Medications that slow brain activity, which makes them useful for treating anxiety and sleep problems</a:t>
          </a:r>
        </a:p>
      </dgm:t>
    </dgm:pt>
    <dgm:pt modelId="{5B295928-5EFF-4C1C-87F6-BD616999E7BD}" type="parTrans" cxnId="{32BDC88B-F0AA-49AA-9144-D19EE387E255}">
      <dgm:prSet/>
      <dgm:spPr/>
      <dgm:t>
        <a:bodyPr/>
        <a:lstStyle/>
        <a:p>
          <a:endParaRPr lang="en-US"/>
        </a:p>
      </dgm:t>
    </dgm:pt>
    <dgm:pt modelId="{574337AE-16A2-465C-AE3C-2AC4DDE870C8}" type="sibTrans" cxnId="{32BDC88B-F0AA-49AA-9144-D19EE387E255}">
      <dgm:prSet/>
      <dgm:spPr/>
      <dgm:t>
        <a:bodyPr/>
        <a:lstStyle/>
        <a:p>
          <a:endParaRPr lang="en-US"/>
        </a:p>
      </dgm:t>
    </dgm:pt>
    <dgm:pt modelId="{2452ED64-EBE2-45B9-9B0F-9BCA9408B2E5}">
      <dgm:prSet phldrT="[Text]" custT="1"/>
      <dgm:spPr/>
      <dgm:t>
        <a:bodyPr/>
        <a:lstStyle/>
        <a:p>
          <a:pPr>
            <a:lnSpc>
              <a:spcPct val="100000"/>
            </a:lnSpc>
            <a:spcBef>
              <a:spcPts val="600"/>
            </a:spcBef>
            <a:spcAft>
              <a:spcPts val="600"/>
            </a:spcAft>
          </a:pPr>
          <a:r>
            <a:rPr lang="en-US" sz="1500" dirty="0"/>
            <a:t>Short-term effects: </a:t>
          </a:r>
          <a:r>
            <a:rPr lang="en-US" sz="1500" b="0" i="0" dirty="0"/>
            <a:t>Drowsiness, slurred speech, poor concentration, confusion, dizziness, problems with movement and memory, lowered blood pressure, slowed breathing.</a:t>
          </a:r>
          <a:endParaRPr lang="en-US" sz="1500" dirty="0"/>
        </a:p>
      </dgm:t>
    </dgm:pt>
    <dgm:pt modelId="{C3FA6B15-3585-4233-8E71-6C178F47F59D}" type="parTrans" cxnId="{4415582F-4166-463E-86AC-7271EF4A3A45}">
      <dgm:prSet/>
      <dgm:spPr/>
      <dgm:t>
        <a:bodyPr/>
        <a:lstStyle/>
        <a:p>
          <a:endParaRPr lang="en-US"/>
        </a:p>
      </dgm:t>
    </dgm:pt>
    <dgm:pt modelId="{66B64A3E-8F24-4DA6-9E59-27AB7B731183}" type="sibTrans" cxnId="{4415582F-4166-463E-86AC-7271EF4A3A45}">
      <dgm:prSet/>
      <dgm:spPr/>
      <dgm:t>
        <a:bodyPr/>
        <a:lstStyle/>
        <a:p>
          <a:endParaRPr lang="en-US"/>
        </a:p>
      </dgm:t>
    </dgm:pt>
    <dgm:pt modelId="{8FE2ED90-B214-481F-955B-6D6E6134B1C4}">
      <dgm:prSet phldrT="[Text]" custT="1"/>
      <dgm:spPr/>
      <dgm:t>
        <a:bodyPr/>
        <a:lstStyle/>
        <a:p>
          <a:pPr>
            <a:lnSpc>
              <a:spcPct val="100000"/>
            </a:lnSpc>
            <a:spcBef>
              <a:spcPts val="600"/>
            </a:spcBef>
            <a:spcAft>
              <a:spcPts val="600"/>
            </a:spcAft>
          </a:pPr>
          <a:r>
            <a:rPr lang="en-US" sz="1500" dirty="0"/>
            <a:t>Long-term effects: Unknown</a:t>
          </a:r>
        </a:p>
      </dgm:t>
    </dgm:pt>
    <dgm:pt modelId="{C298C23F-B493-4608-B05B-1107FFEECF45}" type="parTrans" cxnId="{84283DDE-01B1-46A1-8499-8A929D1B4EAE}">
      <dgm:prSet/>
      <dgm:spPr/>
      <dgm:t>
        <a:bodyPr/>
        <a:lstStyle/>
        <a:p>
          <a:endParaRPr lang="en-US"/>
        </a:p>
      </dgm:t>
    </dgm:pt>
    <dgm:pt modelId="{64CF49D4-0D2C-4286-8479-6F7EC346C3B6}" type="sibTrans" cxnId="{84283DDE-01B1-46A1-8499-8A929D1B4EAE}">
      <dgm:prSet/>
      <dgm:spPr/>
      <dgm:t>
        <a:bodyPr/>
        <a:lstStyle/>
        <a:p>
          <a:endParaRPr lang="en-US"/>
        </a:p>
      </dgm:t>
    </dgm:pt>
    <dgm:pt modelId="{E0528CDD-C6E0-47A4-8407-21F0B7516314}">
      <dgm:prSet phldrT="[Text]" custT="1"/>
      <dgm:spPr/>
      <dgm:t>
        <a:bodyPr/>
        <a:lstStyle/>
        <a:p>
          <a:pPr>
            <a:lnSpc>
              <a:spcPct val="100000"/>
            </a:lnSpc>
            <a:spcBef>
              <a:spcPts val="600"/>
            </a:spcBef>
            <a:spcAft>
              <a:spcPts val="600"/>
            </a:spcAft>
          </a:pPr>
          <a:r>
            <a:rPr lang="en-US" sz="1600" dirty="0"/>
            <a:t>Substances that distort the perception of reality</a:t>
          </a:r>
        </a:p>
      </dgm:t>
    </dgm:pt>
    <dgm:pt modelId="{8756EDCC-820D-44B9-965C-F1CCCE085E18}" type="parTrans" cxnId="{908E4FDF-4BF3-4713-AD7B-63542DCE534B}">
      <dgm:prSet/>
      <dgm:spPr/>
      <dgm:t>
        <a:bodyPr/>
        <a:lstStyle/>
        <a:p>
          <a:endParaRPr lang="en-US"/>
        </a:p>
      </dgm:t>
    </dgm:pt>
    <dgm:pt modelId="{80B26153-9642-4C1A-9193-1F8D157AB668}" type="sibTrans" cxnId="{908E4FDF-4BF3-4713-AD7B-63542DCE534B}">
      <dgm:prSet/>
      <dgm:spPr/>
      <dgm:t>
        <a:bodyPr/>
        <a:lstStyle/>
        <a:p>
          <a:endParaRPr lang="en-US"/>
        </a:p>
      </dgm:t>
    </dgm:pt>
    <dgm:pt modelId="{2A5C50FE-E9C6-4B92-8A8E-78E60FA16E13}">
      <dgm:prSet phldrT="[Text]" custT="1"/>
      <dgm:spPr/>
      <dgm:t>
        <a:bodyPr/>
        <a:lstStyle/>
        <a:p>
          <a:pPr>
            <a:lnSpc>
              <a:spcPct val="100000"/>
            </a:lnSpc>
            <a:spcBef>
              <a:spcPts val="600"/>
            </a:spcBef>
            <a:spcAft>
              <a:spcPts val="600"/>
            </a:spcAft>
          </a:pPr>
          <a:r>
            <a:rPr lang="en-US" sz="1500" dirty="0"/>
            <a:t>Short-term effects: increased heart rate, nausea, intensified feelings and sensory experiences, changes in sense of time</a:t>
          </a:r>
        </a:p>
      </dgm:t>
    </dgm:pt>
    <dgm:pt modelId="{8CF373AF-7646-461A-A69D-60F75D8C4914}" type="parTrans" cxnId="{75F1CABF-A5D4-4EC0-AC5F-94268EA4DA28}">
      <dgm:prSet/>
      <dgm:spPr/>
      <dgm:t>
        <a:bodyPr/>
        <a:lstStyle/>
        <a:p>
          <a:endParaRPr lang="en-US"/>
        </a:p>
      </dgm:t>
    </dgm:pt>
    <dgm:pt modelId="{AA998433-2A4A-47DA-99E3-B3986279A495}" type="sibTrans" cxnId="{75F1CABF-A5D4-4EC0-AC5F-94268EA4DA28}">
      <dgm:prSet/>
      <dgm:spPr/>
      <dgm:t>
        <a:bodyPr/>
        <a:lstStyle/>
        <a:p>
          <a:endParaRPr lang="en-US"/>
        </a:p>
      </dgm:t>
    </dgm:pt>
    <dgm:pt modelId="{FC1A78D0-747F-402C-B699-54E23C20E9DA}">
      <dgm:prSet phldrT="[Text]" custT="1"/>
      <dgm:spPr/>
      <dgm:t>
        <a:bodyPr/>
        <a:lstStyle/>
        <a:p>
          <a:pPr algn="l">
            <a:lnSpc>
              <a:spcPct val="100000"/>
            </a:lnSpc>
            <a:spcBef>
              <a:spcPts val="600"/>
            </a:spcBef>
            <a:spcAft>
              <a:spcPts val="600"/>
            </a:spcAft>
          </a:pPr>
          <a:r>
            <a:rPr lang="en-US" sz="1500" dirty="0"/>
            <a:t>Short-term effects: Increased alertness, attention, energy; increased blood pressure and heart rate</a:t>
          </a:r>
        </a:p>
      </dgm:t>
    </dgm:pt>
    <dgm:pt modelId="{0D82E8E7-3B75-4E60-AD35-D2DB856CA50A}" type="sibTrans" cxnId="{647DE4D4-5DFF-4B95-852E-6FFADB9A5164}">
      <dgm:prSet/>
      <dgm:spPr/>
      <dgm:t>
        <a:bodyPr/>
        <a:lstStyle/>
        <a:p>
          <a:endParaRPr lang="en-US"/>
        </a:p>
      </dgm:t>
    </dgm:pt>
    <dgm:pt modelId="{F19D527F-117F-4204-AAA0-C78868F72A77}" type="parTrans" cxnId="{647DE4D4-5DFF-4B95-852E-6FFADB9A5164}">
      <dgm:prSet/>
      <dgm:spPr/>
      <dgm:t>
        <a:bodyPr/>
        <a:lstStyle/>
        <a:p>
          <a:endParaRPr lang="en-US"/>
        </a:p>
      </dgm:t>
    </dgm:pt>
    <dgm:pt modelId="{E2A0E41A-138F-4FF5-AB4D-A8C55135893F}">
      <dgm:prSet phldrT="[Text]" custT="1"/>
      <dgm:spPr/>
      <dgm:t>
        <a:bodyPr/>
        <a:lstStyle/>
        <a:p>
          <a:pPr algn="l">
            <a:lnSpc>
              <a:spcPct val="100000"/>
            </a:lnSpc>
            <a:spcBef>
              <a:spcPts val="600"/>
            </a:spcBef>
            <a:spcAft>
              <a:spcPts val="600"/>
            </a:spcAft>
          </a:pPr>
          <a:r>
            <a:rPr lang="en-US" sz="1500" dirty="0"/>
            <a:t>Long-term effects: Heart problems, psychosis, anger, paranoia</a:t>
          </a:r>
        </a:p>
      </dgm:t>
    </dgm:pt>
    <dgm:pt modelId="{C4D1B77B-1BA5-45EC-ADEC-884498065D0B}" type="sibTrans" cxnId="{B3EDA88E-CBC5-48FE-B9D2-C54CF8B73EE6}">
      <dgm:prSet/>
      <dgm:spPr/>
      <dgm:t>
        <a:bodyPr/>
        <a:lstStyle/>
        <a:p>
          <a:endParaRPr lang="en-US"/>
        </a:p>
      </dgm:t>
    </dgm:pt>
    <dgm:pt modelId="{C294A291-4ADE-4249-953E-B41B98E5B69C}" type="parTrans" cxnId="{B3EDA88E-CBC5-48FE-B9D2-C54CF8B73EE6}">
      <dgm:prSet/>
      <dgm:spPr/>
      <dgm:t>
        <a:bodyPr/>
        <a:lstStyle/>
        <a:p>
          <a:endParaRPr lang="en-US"/>
        </a:p>
      </dgm:t>
    </dgm:pt>
    <dgm:pt modelId="{D2145975-E808-46D3-AC93-07B590044F01}">
      <dgm:prSet phldrT="[Text]" custT="1"/>
      <dgm:spPr/>
      <dgm:t>
        <a:bodyPr/>
        <a:lstStyle/>
        <a:p>
          <a:pPr>
            <a:lnSpc>
              <a:spcPct val="100000"/>
            </a:lnSpc>
            <a:spcBef>
              <a:spcPts val="600"/>
            </a:spcBef>
            <a:spcAft>
              <a:spcPts val="600"/>
            </a:spcAft>
          </a:pPr>
          <a:r>
            <a:rPr lang="en-US" sz="1500" dirty="0"/>
            <a:t>Long-term effects: speech problems, memory loss, weight loss, anxiety, depression and suicidal thoughts</a:t>
          </a:r>
        </a:p>
      </dgm:t>
    </dgm:pt>
    <dgm:pt modelId="{B9B52CAF-F0ED-44A1-B72D-E4C62C33199C}" type="parTrans" cxnId="{C0701C62-E969-4C4E-A4A0-2E076B24799C}">
      <dgm:prSet/>
      <dgm:spPr/>
      <dgm:t>
        <a:bodyPr/>
        <a:lstStyle/>
        <a:p>
          <a:endParaRPr lang="en-US"/>
        </a:p>
      </dgm:t>
    </dgm:pt>
    <dgm:pt modelId="{D4A1E44F-7D26-45B5-B728-5E73B5231260}" type="sibTrans" cxnId="{C0701C62-E969-4C4E-A4A0-2E076B24799C}">
      <dgm:prSet/>
      <dgm:spPr/>
      <dgm:t>
        <a:bodyPr/>
        <a:lstStyle/>
        <a:p>
          <a:endParaRPr lang="en-US"/>
        </a:p>
      </dgm:t>
    </dgm:pt>
    <dgm:pt modelId="{75A47257-FD1B-4306-9798-920C8E1213C1}" type="pres">
      <dgm:prSet presAssocID="{D7428812-260C-4166-A9DC-6863D1CC2E49}" presName="linear" presStyleCnt="0">
        <dgm:presLayoutVars>
          <dgm:dir/>
          <dgm:resizeHandles val="exact"/>
        </dgm:presLayoutVars>
      </dgm:prSet>
      <dgm:spPr/>
      <dgm:t>
        <a:bodyPr/>
        <a:lstStyle/>
        <a:p>
          <a:endParaRPr lang="en-US"/>
        </a:p>
      </dgm:t>
    </dgm:pt>
    <dgm:pt modelId="{02738D52-880C-4885-8EB1-D4AD42DED3EF}" type="pres">
      <dgm:prSet presAssocID="{925FCADE-E37A-4C89-839E-17160FDD3A76}" presName="comp" presStyleCnt="0"/>
      <dgm:spPr/>
    </dgm:pt>
    <dgm:pt modelId="{11FA8F46-D9DB-403A-A502-D62B72B5B1B4}" type="pres">
      <dgm:prSet presAssocID="{925FCADE-E37A-4C89-839E-17160FDD3A76}" presName="box" presStyleLbl="node1" presStyleIdx="0" presStyleCnt="3"/>
      <dgm:spPr/>
      <dgm:t>
        <a:bodyPr/>
        <a:lstStyle/>
        <a:p>
          <a:endParaRPr lang="en-US"/>
        </a:p>
      </dgm:t>
    </dgm:pt>
    <dgm:pt modelId="{965ABDF9-1D0F-4ED9-A16F-70C53F102510}" type="pres">
      <dgm:prSet presAssocID="{925FCADE-E37A-4C89-839E-17160FDD3A76}" presName="img" presStyleLbl="fgImgPlace1" presStyleIdx="0" presStyleCnt="3" custLinFactY="43278" custLinFactNeighborX="44763" custLinFactNeighborY="100000"/>
      <dgm:spPr/>
    </dgm:pt>
    <dgm:pt modelId="{B1E9F2C9-1613-49FC-8B40-B10CD4F7E24E}" type="pres">
      <dgm:prSet presAssocID="{925FCADE-E37A-4C89-839E-17160FDD3A76}" presName="text" presStyleLbl="node1" presStyleIdx="0" presStyleCnt="3">
        <dgm:presLayoutVars>
          <dgm:bulletEnabled val="1"/>
        </dgm:presLayoutVars>
      </dgm:prSet>
      <dgm:spPr/>
      <dgm:t>
        <a:bodyPr/>
        <a:lstStyle/>
        <a:p>
          <a:endParaRPr lang="en-US"/>
        </a:p>
      </dgm:t>
    </dgm:pt>
    <dgm:pt modelId="{510F4D31-9EAB-4A32-8F7B-0770334DCA46}" type="pres">
      <dgm:prSet presAssocID="{922F15D5-3100-45AA-9BBD-EC9372AE27BF}" presName="spacer" presStyleCnt="0"/>
      <dgm:spPr/>
    </dgm:pt>
    <dgm:pt modelId="{47CCAE9A-A66C-415B-BEB8-DE631500E367}" type="pres">
      <dgm:prSet presAssocID="{876BDC79-D3E8-4185-A5B8-2B65B9274378}" presName="comp" presStyleCnt="0"/>
      <dgm:spPr/>
    </dgm:pt>
    <dgm:pt modelId="{FC0F4080-82C7-4C18-ACF7-B3265DC34E68}" type="pres">
      <dgm:prSet presAssocID="{876BDC79-D3E8-4185-A5B8-2B65B9274378}" presName="box" presStyleLbl="node1" presStyleIdx="1" presStyleCnt="3" custScaleY="96881" custLinFactNeighborY="1489"/>
      <dgm:spPr/>
      <dgm:t>
        <a:bodyPr/>
        <a:lstStyle/>
        <a:p>
          <a:endParaRPr lang="en-US"/>
        </a:p>
      </dgm:t>
    </dgm:pt>
    <dgm:pt modelId="{1B8BFA5A-9AA1-465A-A3A7-EAFAE3802653}" type="pres">
      <dgm:prSet presAssocID="{876BDC79-D3E8-4185-A5B8-2B65B9274378}" presName="img" presStyleLbl="fgImgPlace1" presStyleIdx="1" presStyleCnt="3" custLinFactX="200000" custLinFactY="58285" custLinFactNeighborX="275083" custLinFactNeighborY="100000"/>
      <dgm:spPr>
        <a:noFill/>
        <a:ln>
          <a:noFill/>
        </a:ln>
      </dgm:spPr>
    </dgm:pt>
    <dgm:pt modelId="{7043C98A-638C-4499-967F-123F17C2AB1B}" type="pres">
      <dgm:prSet presAssocID="{876BDC79-D3E8-4185-A5B8-2B65B9274378}" presName="text" presStyleLbl="node1" presStyleIdx="1" presStyleCnt="3">
        <dgm:presLayoutVars>
          <dgm:bulletEnabled val="1"/>
        </dgm:presLayoutVars>
      </dgm:prSet>
      <dgm:spPr/>
      <dgm:t>
        <a:bodyPr/>
        <a:lstStyle/>
        <a:p>
          <a:endParaRPr lang="en-US"/>
        </a:p>
      </dgm:t>
    </dgm:pt>
    <dgm:pt modelId="{8CB56701-759C-4FE5-A44D-A0D8D5D4EEEB}" type="pres">
      <dgm:prSet presAssocID="{574337AE-16A2-465C-AE3C-2AC4DDE870C8}" presName="spacer" presStyleCnt="0"/>
      <dgm:spPr/>
    </dgm:pt>
    <dgm:pt modelId="{1A8BE4BB-B3C9-4C57-8E3D-58A0FA34FF1B}" type="pres">
      <dgm:prSet presAssocID="{E0528CDD-C6E0-47A4-8407-21F0B7516314}" presName="comp" presStyleCnt="0"/>
      <dgm:spPr/>
    </dgm:pt>
    <dgm:pt modelId="{C917A186-C040-494A-94E3-F95D4AE57A68}" type="pres">
      <dgm:prSet presAssocID="{E0528CDD-C6E0-47A4-8407-21F0B7516314}" presName="box" presStyleLbl="node1" presStyleIdx="2" presStyleCnt="3"/>
      <dgm:spPr/>
      <dgm:t>
        <a:bodyPr/>
        <a:lstStyle/>
        <a:p>
          <a:endParaRPr lang="en-US"/>
        </a:p>
      </dgm:t>
    </dgm:pt>
    <dgm:pt modelId="{DA8DD534-C3F1-45C6-8A4C-C0538078AF14}" type="pres">
      <dgm:prSet presAssocID="{E0528CDD-C6E0-47A4-8407-21F0B7516314}" presName="img" presStyleLbl="fgImgPlace1" presStyleIdx="2" presStyleCnt="3" custFlipVert="0" custFlipHor="0" custScaleX="4218" custScaleY="3375" custLinFactX="200000" custLinFactNeighborX="249154" custLinFactNeighborY="69778"/>
      <dgm:spPr/>
    </dgm:pt>
    <dgm:pt modelId="{264220C5-3774-4E00-949E-4633E9BE7A46}" type="pres">
      <dgm:prSet presAssocID="{E0528CDD-C6E0-47A4-8407-21F0B7516314}" presName="text" presStyleLbl="node1" presStyleIdx="2" presStyleCnt="3">
        <dgm:presLayoutVars>
          <dgm:bulletEnabled val="1"/>
        </dgm:presLayoutVars>
      </dgm:prSet>
      <dgm:spPr/>
      <dgm:t>
        <a:bodyPr/>
        <a:lstStyle/>
        <a:p>
          <a:endParaRPr lang="en-US"/>
        </a:p>
      </dgm:t>
    </dgm:pt>
  </dgm:ptLst>
  <dgm:cxnLst>
    <dgm:cxn modelId="{C22BC5E2-7413-4BA8-B186-E8BBDF132371}" type="presOf" srcId="{876BDC79-D3E8-4185-A5B8-2B65B9274378}" destId="{7043C98A-638C-4499-967F-123F17C2AB1B}" srcOrd="1" destOrd="0" presId="urn:microsoft.com/office/officeart/2005/8/layout/vList4"/>
    <dgm:cxn modelId="{C2CAEFBF-9FA3-4A28-A5CD-FE567404C430}" type="presOf" srcId="{E2A0E41A-138F-4FF5-AB4D-A8C55135893F}" destId="{11FA8F46-D9DB-403A-A502-D62B72B5B1B4}" srcOrd="0" destOrd="2" presId="urn:microsoft.com/office/officeart/2005/8/layout/vList4"/>
    <dgm:cxn modelId="{46FABE9F-8D55-41EF-A167-A2063C8068E0}" type="presOf" srcId="{2452ED64-EBE2-45B9-9B0F-9BCA9408B2E5}" destId="{FC0F4080-82C7-4C18-ACF7-B3265DC34E68}" srcOrd="0" destOrd="1" presId="urn:microsoft.com/office/officeart/2005/8/layout/vList4"/>
    <dgm:cxn modelId="{DF3E5170-E3F0-47B1-84D8-3C7E87E9D8C8}" type="presOf" srcId="{8FE2ED90-B214-481F-955B-6D6E6134B1C4}" destId="{FC0F4080-82C7-4C18-ACF7-B3265DC34E68}" srcOrd="0" destOrd="2" presId="urn:microsoft.com/office/officeart/2005/8/layout/vList4"/>
    <dgm:cxn modelId="{4E4B8B31-C192-465C-BA54-DD4F85D13697}" type="presOf" srcId="{8FE2ED90-B214-481F-955B-6D6E6134B1C4}" destId="{7043C98A-638C-4499-967F-123F17C2AB1B}" srcOrd="1" destOrd="2" presId="urn:microsoft.com/office/officeart/2005/8/layout/vList4"/>
    <dgm:cxn modelId="{32BDC88B-F0AA-49AA-9144-D19EE387E255}" srcId="{D7428812-260C-4166-A9DC-6863D1CC2E49}" destId="{876BDC79-D3E8-4185-A5B8-2B65B9274378}" srcOrd="1" destOrd="0" parTransId="{5B295928-5EFF-4C1C-87F6-BD616999E7BD}" sibTransId="{574337AE-16A2-465C-AE3C-2AC4DDE870C8}"/>
    <dgm:cxn modelId="{B3EDA88E-CBC5-48FE-B9D2-C54CF8B73EE6}" srcId="{925FCADE-E37A-4C89-839E-17160FDD3A76}" destId="{E2A0E41A-138F-4FF5-AB4D-A8C55135893F}" srcOrd="1" destOrd="0" parTransId="{C294A291-4ADE-4249-953E-B41B98E5B69C}" sibTransId="{C4D1B77B-1BA5-45EC-ADEC-884498065D0B}"/>
    <dgm:cxn modelId="{8DB2BBF1-2B2A-474F-9D4F-E5D675DE0490}" type="presOf" srcId="{876BDC79-D3E8-4185-A5B8-2B65B9274378}" destId="{FC0F4080-82C7-4C18-ACF7-B3265DC34E68}" srcOrd="0" destOrd="0" presId="urn:microsoft.com/office/officeart/2005/8/layout/vList4"/>
    <dgm:cxn modelId="{2742F54C-5A58-489E-AA82-46A4698F293A}" type="presOf" srcId="{D7428812-260C-4166-A9DC-6863D1CC2E49}" destId="{75A47257-FD1B-4306-9798-920C8E1213C1}" srcOrd="0" destOrd="0" presId="urn:microsoft.com/office/officeart/2005/8/layout/vList4"/>
    <dgm:cxn modelId="{4415582F-4166-463E-86AC-7271EF4A3A45}" srcId="{876BDC79-D3E8-4185-A5B8-2B65B9274378}" destId="{2452ED64-EBE2-45B9-9B0F-9BCA9408B2E5}" srcOrd="0" destOrd="0" parTransId="{C3FA6B15-3585-4233-8E71-6C178F47F59D}" sibTransId="{66B64A3E-8F24-4DA6-9E59-27AB7B731183}"/>
    <dgm:cxn modelId="{647DE4D4-5DFF-4B95-852E-6FFADB9A5164}" srcId="{925FCADE-E37A-4C89-839E-17160FDD3A76}" destId="{FC1A78D0-747F-402C-B699-54E23C20E9DA}" srcOrd="0" destOrd="0" parTransId="{F19D527F-117F-4204-AAA0-C78868F72A77}" sibTransId="{0D82E8E7-3B75-4E60-AD35-D2DB856CA50A}"/>
    <dgm:cxn modelId="{02073CD2-192C-4BB8-BE66-68F1C701FE8B}" type="presOf" srcId="{925FCADE-E37A-4C89-839E-17160FDD3A76}" destId="{11FA8F46-D9DB-403A-A502-D62B72B5B1B4}" srcOrd="0" destOrd="0" presId="urn:microsoft.com/office/officeart/2005/8/layout/vList4"/>
    <dgm:cxn modelId="{A817CFB2-732A-493B-8DFD-01612B888DDE}" type="presOf" srcId="{D2145975-E808-46D3-AC93-07B590044F01}" destId="{264220C5-3774-4E00-949E-4633E9BE7A46}" srcOrd="1" destOrd="2" presId="urn:microsoft.com/office/officeart/2005/8/layout/vList4"/>
    <dgm:cxn modelId="{63397F6B-B9A5-40CF-A384-DF4F66468BAA}" type="presOf" srcId="{2A5C50FE-E9C6-4B92-8A8E-78E60FA16E13}" destId="{264220C5-3774-4E00-949E-4633E9BE7A46}" srcOrd="1" destOrd="1" presId="urn:microsoft.com/office/officeart/2005/8/layout/vList4"/>
    <dgm:cxn modelId="{84283DDE-01B1-46A1-8499-8A929D1B4EAE}" srcId="{876BDC79-D3E8-4185-A5B8-2B65B9274378}" destId="{8FE2ED90-B214-481F-955B-6D6E6134B1C4}" srcOrd="1" destOrd="0" parTransId="{C298C23F-B493-4608-B05B-1107FFEECF45}" sibTransId="{64CF49D4-0D2C-4286-8479-6F7EC346C3B6}"/>
    <dgm:cxn modelId="{73082680-FC10-4002-B5F0-BC9C372C7BA6}" type="presOf" srcId="{2A5C50FE-E9C6-4B92-8A8E-78E60FA16E13}" destId="{C917A186-C040-494A-94E3-F95D4AE57A68}" srcOrd="0" destOrd="1" presId="urn:microsoft.com/office/officeart/2005/8/layout/vList4"/>
    <dgm:cxn modelId="{7E8FC985-6BE8-4592-ABC5-A9E487E1179B}" type="presOf" srcId="{E0528CDD-C6E0-47A4-8407-21F0B7516314}" destId="{264220C5-3774-4E00-949E-4633E9BE7A46}" srcOrd="1" destOrd="0" presId="urn:microsoft.com/office/officeart/2005/8/layout/vList4"/>
    <dgm:cxn modelId="{CABB8806-2999-4939-9246-80DA677D9174}" type="presOf" srcId="{D2145975-E808-46D3-AC93-07B590044F01}" destId="{C917A186-C040-494A-94E3-F95D4AE57A68}" srcOrd="0" destOrd="2" presId="urn:microsoft.com/office/officeart/2005/8/layout/vList4"/>
    <dgm:cxn modelId="{F01FCD29-B5F0-4ACE-9AD9-700A1CBCA27F}" type="presOf" srcId="{FC1A78D0-747F-402C-B699-54E23C20E9DA}" destId="{11FA8F46-D9DB-403A-A502-D62B72B5B1B4}" srcOrd="0" destOrd="1" presId="urn:microsoft.com/office/officeart/2005/8/layout/vList4"/>
    <dgm:cxn modelId="{C16C62B0-FCF3-4C7B-AB04-A1743801F5AE}" type="presOf" srcId="{925FCADE-E37A-4C89-839E-17160FDD3A76}" destId="{B1E9F2C9-1613-49FC-8B40-B10CD4F7E24E}" srcOrd="1" destOrd="0" presId="urn:microsoft.com/office/officeart/2005/8/layout/vList4"/>
    <dgm:cxn modelId="{C0701C62-E969-4C4E-A4A0-2E076B24799C}" srcId="{E0528CDD-C6E0-47A4-8407-21F0B7516314}" destId="{D2145975-E808-46D3-AC93-07B590044F01}" srcOrd="1" destOrd="0" parTransId="{B9B52CAF-F0ED-44A1-B72D-E4C62C33199C}" sibTransId="{D4A1E44F-7D26-45B5-B728-5E73B5231260}"/>
    <dgm:cxn modelId="{3FD23840-4203-41C2-9C36-49780A3F0CB9}" type="presOf" srcId="{FC1A78D0-747F-402C-B699-54E23C20E9DA}" destId="{B1E9F2C9-1613-49FC-8B40-B10CD4F7E24E}" srcOrd="1" destOrd="1" presId="urn:microsoft.com/office/officeart/2005/8/layout/vList4"/>
    <dgm:cxn modelId="{75F1CABF-A5D4-4EC0-AC5F-94268EA4DA28}" srcId="{E0528CDD-C6E0-47A4-8407-21F0B7516314}" destId="{2A5C50FE-E9C6-4B92-8A8E-78E60FA16E13}" srcOrd="0" destOrd="0" parTransId="{8CF373AF-7646-461A-A69D-60F75D8C4914}" sibTransId="{AA998433-2A4A-47DA-99E3-B3986279A495}"/>
    <dgm:cxn modelId="{8785E5DD-DD03-442D-B417-638030D5E239}" type="presOf" srcId="{2452ED64-EBE2-45B9-9B0F-9BCA9408B2E5}" destId="{7043C98A-638C-4499-967F-123F17C2AB1B}" srcOrd="1" destOrd="1" presId="urn:microsoft.com/office/officeart/2005/8/layout/vList4"/>
    <dgm:cxn modelId="{4153896E-A554-4D2C-8994-256C69D49C59}" srcId="{D7428812-260C-4166-A9DC-6863D1CC2E49}" destId="{925FCADE-E37A-4C89-839E-17160FDD3A76}" srcOrd="0" destOrd="0" parTransId="{8A2172F7-1C44-44D8-9A1C-2E26A291712F}" sibTransId="{922F15D5-3100-45AA-9BBD-EC9372AE27BF}"/>
    <dgm:cxn modelId="{7CA4CE38-41E8-457A-B92E-1BD41711D040}" type="presOf" srcId="{E0528CDD-C6E0-47A4-8407-21F0B7516314}" destId="{C917A186-C040-494A-94E3-F95D4AE57A68}" srcOrd="0" destOrd="0" presId="urn:microsoft.com/office/officeart/2005/8/layout/vList4"/>
    <dgm:cxn modelId="{3117A315-DCA9-4392-AFBC-4861E506E58F}" type="presOf" srcId="{E2A0E41A-138F-4FF5-AB4D-A8C55135893F}" destId="{B1E9F2C9-1613-49FC-8B40-B10CD4F7E24E}" srcOrd="1" destOrd="2" presId="urn:microsoft.com/office/officeart/2005/8/layout/vList4"/>
    <dgm:cxn modelId="{908E4FDF-4BF3-4713-AD7B-63542DCE534B}" srcId="{D7428812-260C-4166-A9DC-6863D1CC2E49}" destId="{E0528CDD-C6E0-47A4-8407-21F0B7516314}" srcOrd="2" destOrd="0" parTransId="{8756EDCC-820D-44B9-965C-F1CCCE085E18}" sibTransId="{80B26153-9642-4C1A-9193-1F8D157AB668}"/>
    <dgm:cxn modelId="{A48D6DA7-2650-460D-9B3F-3679CB6616A0}" type="presParOf" srcId="{75A47257-FD1B-4306-9798-920C8E1213C1}" destId="{02738D52-880C-4885-8EB1-D4AD42DED3EF}" srcOrd="0" destOrd="0" presId="urn:microsoft.com/office/officeart/2005/8/layout/vList4"/>
    <dgm:cxn modelId="{D3ACD209-7E36-468B-BF9A-56CEA45995CE}" type="presParOf" srcId="{02738D52-880C-4885-8EB1-D4AD42DED3EF}" destId="{11FA8F46-D9DB-403A-A502-D62B72B5B1B4}" srcOrd="0" destOrd="0" presId="urn:microsoft.com/office/officeart/2005/8/layout/vList4"/>
    <dgm:cxn modelId="{EAD4BEC6-D33B-4D39-868D-9E63C51DF6C0}" type="presParOf" srcId="{02738D52-880C-4885-8EB1-D4AD42DED3EF}" destId="{965ABDF9-1D0F-4ED9-A16F-70C53F102510}" srcOrd="1" destOrd="0" presId="urn:microsoft.com/office/officeart/2005/8/layout/vList4"/>
    <dgm:cxn modelId="{54748C25-95F3-4A63-B7BB-03E33CA552B7}" type="presParOf" srcId="{02738D52-880C-4885-8EB1-D4AD42DED3EF}" destId="{B1E9F2C9-1613-49FC-8B40-B10CD4F7E24E}" srcOrd="2" destOrd="0" presId="urn:microsoft.com/office/officeart/2005/8/layout/vList4"/>
    <dgm:cxn modelId="{1E0427DD-7ACF-4099-A831-A41798AF67F9}" type="presParOf" srcId="{75A47257-FD1B-4306-9798-920C8E1213C1}" destId="{510F4D31-9EAB-4A32-8F7B-0770334DCA46}" srcOrd="1" destOrd="0" presId="urn:microsoft.com/office/officeart/2005/8/layout/vList4"/>
    <dgm:cxn modelId="{B533EEC3-51AD-4E78-B40C-F38F71A6221D}" type="presParOf" srcId="{75A47257-FD1B-4306-9798-920C8E1213C1}" destId="{47CCAE9A-A66C-415B-BEB8-DE631500E367}" srcOrd="2" destOrd="0" presId="urn:microsoft.com/office/officeart/2005/8/layout/vList4"/>
    <dgm:cxn modelId="{2B98A07E-EAF5-4A8B-BD2A-C94AB95B5F63}" type="presParOf" srcId="{47CCAE9A-A66C-415B-BEB8-DE631500E367}" destId="{FC0F4080-82C7-4C18-ACF7-B3265DC34E68}" srcOrd="0" destOrd="0" presId="urn:microsoft.com/office/officeart/2005/8/layout/vList4"/>
    <dgm:cxn modelId="{4F604F2B-3AED-4BC8-912D-B366901AE621}" type="presParOf" srcId="{47CCAE9A-A66C-415B-BEB8-DE631500E367}" destId="{1B8BFA5A-9AA1-465A-A3A7-EAFAE3802653}" srcOrd="1" destOrd="0" presId="urn:microsoft.com/office/officeart/2005/8/layout/vList4"/>
    <dgm:cxn modelId="{33C8A1B1-3EB2-4609-BC2C-E515E754BEEB}" type="presParOf" srcId="{47CCAE9A-A66C-415B-BEB8-DE631500E367}" destId="{7043C98A-638C-4499-967F-123F17C2AB1B}" srcOrd="2" destOrd="0" presId="urn:microsoft.com/office/officeart/2005/8/layout/vList4"/>
    <dgm:cxn modelId="{AE8C3927-1BBE-4E73-968C-DF5A44DF40A1}" type="presParOf" srcId="{75A47257-FD1B-4306-9798-920C8E1213C1}" destId="{8CB56701-759C-4FE5-A44D-A0D8D5D4EEEB}" srcOrd="3" destOrd="0" presId="urn:microsoft.com/office/officeart/2005/8/layout/vList4"/>
    <dgm:cxn modelId="{D86B1577-0520-4AC3-B49E-818B5D9FE4B4}" type="presParOf" srcId="{75A47257-FD1B-4306-9798-920C8E1213C1}" destId="{1A8BE4BB-B3C9-4C57-8E3D-58A0FA34FF1B}" srcOrd="4" destOrd="0" presId="urn:microsoft.com/office/officeart/2005/8/layout/vList4"/>
    <dgm:cxn modelId="{8EE9BDA6-CB09-483F-AE88-7781386C7878}" type="presParOf" srcId="{1A8BE4BB-B3C9-4C57-8E3D-58A0FA34FF1B}" destId="{C917A186-C040-494A-94E3-F95D4AE57A68}" srcOrd="0" destOrd="0" presId="urn:microsoft.com/office/officeart/2005/8/layout/vList4"/>
    <dgm:cxn modelId="{85F1DF37-DD56-4E45-9511-9721CE657F32}" type="presParOf" srcId="{1A8BE4BB-B3C9-4C57-8E3D-58A0FA34FF1B}" destId="{DA8DD534-C3F1-45C6-8A4C-C0538078AF14}" srcOrd="1" destOrd="0" presId="urn:microsoft.com/office/officeart/2005/8/layout/vList4"/>
    <dgm:cxn modelId="{525C1668-66DC-407C-9B73-70225A4F69B9}" type="presParOf" srcId="{1A8BE4BB-B3C9-4C57-8E3D-58A0FA34FF1B}" destId="{264220C5-3774-4E00-949E-4633E9BE7A46}"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428812-260C-4166-A9DC-6863D1CC2E49}" type="doc">
      <dgm:prSet loTypeId="urn:microsoft.com/office/officeart/2005/8/layout/vList4" loCatId="list" qsTypeId="urn:microsoft.com/office/officeart/2005/8/quickstyle/simple5" qsCatId="simple" csTypeId="urn:microsoft.com/office/officeart/2005/8/colors/accent0_1" csCatId="mainScheme" phldr="1"/>
      <dgm:spPr/>
      <dgm:t>
        <a:bodyPr/>
        <a:lstStyle/>
        <a:p>
          <a:endParaRPr lang="en-US"/>
        </a:p>
      </dgm:t>
    </dgm:pt>
    <dgm:pt modelId="{925FCADE-E37A-4C89-839E-17160FDD3A76}">
      <dgm:prSet phldrT="[Text]" custT="1"/>
      <dgm:spPr/>
      <dgm:t>
        <a:bodyPr/>
        <a:lstStyle/>
        <a:p>
          <a:pPr algn="l">
            <a:lnSpc>
              <a:spcPct val="100000"/>
            </a:lnSpc>
            <a:spcBef>
              <a:spcPts val="600"/>
            </a:spcBef>
            <a:spcAft>
              <a:spcPts val="600"/>
            </a:spcAft>
          </a:pPr>
          <a:r>
            <a:rPr lang="en-US" sz="1600" dirty="0">
              <a:solidFill>
                <a:schemeClr val="tx1"/>
              </a:solidFill>
              <a:effectLst/>
              <a:latin typeface="Arial" panose="020B0604020202020204" pitchFamily="34" charset="0"/>
              <a:ea typeface="+mn-ea"/>
              <a:cs typeface="Arial" panose="020B0604020202020204" pitchFamily="34" charset="0"/>
            </a:rPr>
            <a:t>A depressant, which means it slows the function of the central nervous system</a:t>
          </a:r>
          <a:endParaRPr lang="en-US" sz="1600" dirty="0"/>
        </a:p>
      </dgm:t>
    </dgm:pt>
    <dgm:pt modelId="{8A2172F7-1C44-44D8-9A1C-2E26A291712F}" type="parTrans" cxnId="{4153896E-A554-4D2C-8994-256C69D49C59}">
      <dgm:prSet/>
      <dgm:spPr/>
      <dgm:t>
        <a:bodyPr/>
        <a:lstStyle/>
        <a:p>
          <a:endParaRPr lang="en-US"/>
        </a:p>
      </dgm:t>
    </dgm:pt>
    <dgm:pt modelId="{922F15D5-3100-45AA-9BBD-EC9372AE27BF}" type="sibTrans" cxnId="{4153896E-A554-4D2C-8994-256C69D49C59}">
      <dgm:prSet/>
      <dgm:spPr/>
      <dgm:t>
        <a:bodyPr/>
        <a:lstStyle/>
        <a:p>
          <a:endParaRPr lang="en-US"/>
        </a:p>
      </dgm:t>
    </dgm:pt>
    <dgm:pt modelId="{876BDC79-D3E8-4185-A5B8-2B65B9274378}">
      <dgm:prSet phldrT="[Text]" custT="1"/>
      <dgm:spPr/>
      <dgm:t>
        <a:bodyPr/>
        <a:lstStyle/>
        <a:p>
          <a:pPr>
            <a:lnSpc>
              <a:spcPct val="100000"/>
            </a:lnSpc>
            <a:spcBef>
              <a:spcPts val="600"/>
            </a:spcBef>
            <a:spcAft>
              <a:spcPts val="600"/>
            </a:spcAft>
          </a:pPr>
          <a:r>
            <a:rPr lang="en-US" sz="1600" b="0" i="0" dirty="0"/>
            <a:t>A powerfully addictive stimulant drug made from the leaves of the coca plant native to South America</a:t>
          </a:r>
          <a:endParaRPr lang="en-US" sz="1600" dirty="0"/>
        </a:p>
      </dgm:t>
    </dgm:pt>
    <dgm:pt modelId="{5B295928-5EFF-4C1C-87F6-BD616999E7BD}" type="parTrans" cxnId="{32BDC88B-F0AA-49AA-9144-D19EE387E255}">
      <dgm:prSet/>
      <dgm:spPr/>
      <dgm:t>
        <a:bodyPr/>
        <a:lstStyle/>
        <a:p>
          <a:endParaRPr lang="en-US"/>
        </a:p>
      </dgm:t>
    </dgm:pt>
    <dgm:pt modelId="{574337AE-16A2-465C-AE3C-2AC4DDE870C8}" type="sibTrans" cxnId="{32BDC88B-F0AA-49AA-9144-D19EE387E255}">
      <dgm:prSet/>
      <dgm:spPr/>
      <dgm:t>
        <a:bodyPr/>
        <a:lstStyle/>
        <a:p>
          <a:endParaRPr lang="en-US"/>
        </a:p>
      </dgm:t>
    </dgm:pt>
    <dgm:pt modelId="{2452ED64-EBE2-45B9-9B0F-9BCA9408B2E5}">
      <dgm:prSet phldrT="[Text]" custT="1"/>
      <dgm:spPr/>
      <dgm:t>
        <a:bodyPr/>
        <a:lstStyle/>
        <a:p>
          <a:pPr>
            <a:lnSpc>
              <a:spcPct val="100000"/>
            </a:lnSpc>
            <a:spcBef>
              <a:spcPts val="600"/>
            </a:spcBef>
            <a:spcAft>
              <a:spcPts val="600"/>
            </a:spcAft>
          </a:pPr>
          <a:r>
            <a:rPr lang="en-US" sz="1500" dirty="0"/>
            <a:t>Short-term effects: </a:t>
          </a:r>
          <a:r>
            <a:rPr lang="en-US" sz="1500" b="0" i="0" dirty="0"/>
            <a:t>Narrowed blood vessels, enlarged pupils, increased body temperature, heart rate, and blood pressure, headache, abdominal pain and nausea, euphoria</a:t>
          </a:r>
          <a:endParaRPr lang="en-US" sz="1500" dirty="0"/>
        </a:p>
      </dgm:t>
    </dgm:pt>
    <dgm:pt modelId="{C3FA6B15-3585-4233-8E71-6C178F47F59D}" type="parTrans" cxnId="{4415582F-4166-463E-86AC-7271EF4A3A45}">
      <dgm:prSet/>
      <dgm:spPr/>
      <dgm:t>
        <a:bodyPr/>
        <a:lstStyle/>
        <a:p>
          <a:endParaRPr lang="en-US"/>
        </a:p>
      </dgm:t>
    </dgm:pt>
    <dgm:pt modelId="{66B64A3E-8F24-4DA6-9E59-27AB7B731183}" type="sibTrans" cxnId="{4415582F-4166-463E-86AC-7271EF4A3A45}">
      <dgm:prSet/>
      <dgm:spPr/>
      <dgm:t>
        <a:bodyPr/>
        <a:lstStyle/>
        <a:p>
          <a:endParaRPr lang="en-US"/>
        </a:p>
      </dgm:t>
    </dgm:pt>
    <dgm:pt modelId="{E0528CDD-C6E0-47A4-8407-21F0B7516314}">
      <dgm:prSet phldrT="[Text]" custT="1"/>
      <dgm:spPr/>
      <dgm:t>
        <a:bodyPr/>
        <a:lstStyle/>
        <a:p>
          <a:pPr>
            <a:lnSpc>
              <a:spcPct val="100000"/>
            </a:lnSpc>
            <a:spcBef>
              <a:spcPts val="600"/>
            </a:spcBef>
            <a:spcAft>
              <a:spcPts val="600"/>
            </a:spcAft>
          </a:pPr>
          <a:r>
            <a:rPr lang="en-US" sz="1600" dirty="0"/>
            <a:t>An opioid drug made from morphine, a natural substance extracted from the seed pod of various opium poppy plants</a:t>
          </a:r>
        </a:p>
      </dgm:t>
    </dgm:pt>
    <dgm:pt modelId="{8756EDCC-820D-44B9-965C-F1CCCE085E18}" type="parTrans" cxnId="{908E4FDF-4BF3-4713-AD7B-63542DCE534B}">
      <dgm:prSet/>
      <dgm:spPr/>
      <dgm:t>
        <a:bodyPr/>
        <a:lstStyle/>
        <a:p>
          <a:endParaRPr lang="en-US"/>
        </a:p>
      </dgm:t>
    </dgm:pt>
    <dgm:pt modelId="{80B26153-9642-4C1A-9193-1F8D157AB668}" type="sibTrans" cxnId="{908E4FDF-4BF3-4713-AD7B-63542DCE534B}">
      <dgm:prSet/>
      <dgm:spPr/>
      <dgm:t>
        <a:bodyPr/>
        <a:lstStyle/>
        <a:p>
          <a:endParaRPr lang="en-US"/>
        </a:p>
      </dgm:t>
    </dgm:pt>
    <dgm:pt modelId="{FC1A78D0-747F-402C-B699-54E23C20E9DA}">
      <dgm:prSet phldrT="[Text]" custT="1"/>
      <dgm:spPr/>
      <dgm:t>
        <a:bodyPr/>
        <a:lstStyle/>
        <a:p>
          <a:pPr algn="l">
            <a:lnSpc>
              <a:spcPct val="100000"/>
            </a:lnSpc>
            <a:spcBef>
              <a:spcPts val="600"/>
            </a:spcBef>
            <a:spcAft>
              <a:spcPts val="600"/>
            </a:spcAft>
          </a:pPr>
          <a:r>
            <a:rPr lang="en-US" sz="1500" dirty="0"/>
            <a:t>Short-term effects: Reduced inhibitions, slurred speech, motor impairment, confusion, memory problems, concentration problems</a:t>
          </a:r>
        </a:p>
      </dgm:t>
    </dgm:pt>
    <dgm:pt modelId="{0D82E8E7-3B75-4E60-AD35-D2DB856CA50A}" type="sibTrans" cxnId="{647DE4D4-5DFF-4B95-852E-6FFADB9A5164}">
      <dgm:prSet/>
      <dgm:spPr/>
      <dgm:t>
        <a:bodyPr/>
        <a:lstStyle/>
        <a:p>
          <a:endParaRPr lang="en-US"/>
        </a:p>
      </dgm:t>
    </dgm:pt>
    <dgm:pt modelId="{F19D527F-117F-4204-AAA0-C78868F72A77}" type="parTrans" cxnId="{647DE4D4-5DFF-4B95-852E-6FFADB9A5164}">
      <dgm:prSet/>
      <dgm:spPr/>
      <dgm:t>
        <a:bodyPr/>
        <a:lstStyle/>
        <a:p>
          <a:endParaRPr lang="en-US"/>
        </a:p>
      </dgm:t>
    </dgm:pt>
    <dgm:pt modelId="{D5FFF413-4A40-450F-84AC-637FC85EBB36}">
      <dgm:prSet custT="1"/>
      <dgm:spPr/>
      <dgm:t>
        <a:bodyPr/>
        <a:lstStyle/>
        <a:p>
          <a:pPr algn="l">
            <a:lnSpc>
              <a:spcPct val="100000"/>
            </a:lnSpc>
            <a:spcBef>
              <a:spcPts val="600"/>
            </a:spcBef>
            <a:spcAft>
              <a:spcPts val="600"/>
            </a:spcAft>
          </a:pPr>
          <a:r>
            <a:rPr lang="en-US" sz="1500" dirty="0"/>
            <a:t>Long-term effects: development of an alcohol use disorder, health problems, increased risk for certain cancers</a:t>
          </a:r>
        </a:p>
      </dgm:t>
    </dgm:pt>
    <dgm:pt modelId="{24496514-A60C-40FD-9396-30B2F7C34A34}" type="parTrans" cxnId="{3C4B00A5-B302-4D5C-8617-BF19CE615BD4}">
      <dgm:prSet/>
      <dgm:spPr/>
      <dgm:t>
        <a:bodyPr/>
        <a:lstStyle/>
        <a:p>
          <a:endParaRPr lang="en-US"/>
        </a:p>
      </dgm:t>
    </dgm:pt>
    <dgm:pt modelId="{1BC215D4-0209-4A7C-938F-D6674A196E22}" type="sibTrans" cxnId="{3C4B00A5-B302-4D5C-8617-BF19CE615BD4}">
      <dgm:prSet/>
      <dgm:spPr/>
      <dgm:t>
        <a:bodyPr/>
        <a:lstStyle/>
        <a:p>
          <a:endParaRPr lang="en-US"/>
        </a:p>
      </dgm:t>
    </dgm:pt>
    <dgm:pt modelId="{AEB542F0-8AAF-46C1-AE96-12B0EE59101A}">
      <dgm:prSet custT="1"/>
      <dgm:spPr/>
      <dgm:t>
        <a:bodyPr/>
        <a:lstStyle/>
        <a:p>
          <a:pPr>
            <a:lnSpc>
              <a:spcPct val="100000"/>
            </a:lnSpc>
            <a:spcBef>
              <a:spcPts val="600"/>
            </a:spcBef>
            <a:spcAft>
              <a:spcPts val="600"/>
            </a:spcAft>
          </a:pPr>
          <a:r>
            <a:rPr lang="en-US" sz="1500" dirty="0"/>
            <a:t>Long-term effects: </a:t>
          </a:r>
          <a:r>
            <a:rPr lang="en-US" sz="1500" b="0" i="0" dirty="0"/>
            <a:t>Loss of sense of smell, nosebleeds, nasal damage and trouble swallowing from snorting, infection and death of bowel tissue from decreased blood flow</a:t>
          </a:r>
          <a:endParaRPr lang="en-US" sz="1500" dirty="0"/>
        </a:p>
      </dgm:t>
    </dgm:pt>
    <dgm:pt modelId="{07C1DEAA-6A3B-4E34-96E7-6790CA2C1B0A}" type="parTrans" cxnId="{784B046F-392A-4B12-8BF7-6CD60F2E4523}">
      <dgm:prSet/>
      <dgm:spPr/>
      <dgm:t>
        <a:bodyPr/>
        <a:lstStyle/>
        <a:p>
          <a:endParaRPr lang="en-US"/>
        </a:p>
      </dgm:t>
    </dgm:pt>
    <dgm:pt modelId="{F1B6915A-166A-427C-8EC2-AA4E5535FD0B}" type="sibTrans" cxnId="{784B046F-392A-4B12-8BF7-6CD60F2E4523}">
      <dgm:prSet/>
      <dgm:spPr/>
      <dgm:t>
        <a:bodyPr/>
        <a:lstStyle/>
        <a:p>
          <a:endParaRPr lang="en-US"/>
        </a:p>
      </dgm:t>
    </dgm:pt>
    <dgm:pt modelId="{2A5C50FE-E9C6-4B92-8A8E-78E60FA16E13}">
      <dgm:prSet phldrT="[Text]" custT="1"/>
      <dgm:spPr/>
      <dgm:t>
        <a:bodyPr/>
        <a:lstStyle/>
        <a:p>
          <a:pPr>
            <a:lnSpc>
              <a:spcPct val="100000"/>
            </a:lnSpc>
            <a:spcBef>
              <a:spcPts val="600"/>
            </a:spcBef>
            <a:spcAft>
              <a:spcPts val="600"/>
            </a:spcAft>
          </a:pPr>
          <a:r>
            <a:rPr lang="en-US" sz="1500" dirty="0"/>
            <a:t>Short-term effects: Euphoria, dry mouth, itching, nausea, vomiting, analgesia, slowed breathing and heart rate</a:t>
          </a:r>
        </a:p>
      </dgm:t>
    </dgm:pt>
    <dgm:pt modelId="{AA998433-2A4A-47DA-99E3-B3986279A495}" type="sibTrans" cxnId="{75F1CABF-A5D4-4EC0-AC5F-94268EA4DA28}">
      <dgm:prSet/>
      <dgm:spPr/>
      <dgm:t>
        <a:bodyPr/>
        <a:lstStyle/>
        <a:p>
          <a:endParaRPr lang="en-US"/>
        </a:p>
      </dgm:t>
    </dgm:pt>
    <dgm:pt modelId="{8CF373AF-7646-461A-A69D-60F75D8C4914}" type="parTrans" cxnId="{75F1CABF-A5D4-4EC0-AC5F-94268EA4DA28}">
      <dgm:prSet/>
      <dgm:spPr/>
      <dgm:t>
        <a:bodyPr/>
        <a:lstStyle/>
        <a:p>
          <a:endParaRPr lang="en-US"/>
        </a:p>
      </dgm:t>
    </dgm:pt>
    <dgm:pt modelId="{34224A64-5E51-416C-AA0A-1C75068F65A1}">
      <dgm:prSet custT="1"/>
      <dgm:spPr/>
      <dgm:t>
        <a:bodyPr/>
        <a:lstStyle/>
        <a:p>
          <a:pPr>
            <a:lnSpc>
              <a:spcPct val="100000"/>
            </a:lnSpc>
            <a:spcBef>
              <a:spcPts val="600"/>
            </a:spcBef>
            <a:spcAft>
              <a:spcPts val="600"/>
            </a:spcAft>
          </a:pPr>
          <a:r>
            <a:rPr lang="en-US" sz="1500" dirty="0"/>
            <a:t>Long-term effect: </a:t>
          </a:r>
          <a:r>
            <a:rPr lang="en-US" sz="1500" b="0" i="0" u="none" strike="noStrike" baseline="0" dirty="0">
              <a:solidFill>
                <a:schemeClr val="tx1"/>
              </a:solidFill>
              <a:latin typeface="+mn-lt"/>
              <a:ea typeface="+mn-ea"/>
              <a:cs typeface="+mn-cs"/>
            </a:rPr>
            <a:t>Collapsed veins, abscesses (swollen tissue with pus), infection of the lining and valves in the heart, constipation and stomach cramps, liver or kidney disease, pneumonia</a:t>
          </a:r>
          <a:endParaRPr lang="en-US" sz="1500" dirty="0"/>
        </a:p>
      </dgm:t>
    </dgm:pt>
    <dgm:pt modelId="{E764602D-9D96-456F-81B8-767DC9B19956}" type="parTrans" cxnId="{6F3E8302-7E8B-4324-9666-C84B1E215BE6}">
      <dgm:prSet/>
      <dgm:spPr/>
      <dgm:t>
        <a:bodyPr/>
        <a:lstStyle/>
        <a:p>
          <a:endParaRPr lang="en-US"/>
        </a:p>
      </dgm:t>
    </dgm:pt>
    <dgm:pt modelId="{861E4615-700F-4F97-AE37-3D06329002FB}" type="sibTrans" cxnId="{6F3E8302-7E8B-4324-9666-C84B1E215BE6}">
      <dgm:prSet/>
      <dgm:spPr/>
      <dgm:t>
        <a:bodyPr/>
        <a:lstStyle/>
        <a:p>
          <a:endParaRPr lang="en-US"/>
        </a:p>
      </dgm:t>
    </dgm:pt>
    <dgm:pt modelId="{75A47257-FD1B-4306-9798-920C8E1213C1}" type="pres">
      <dgm:prSet presAssocID="{D7428812-260C-4166-A9DC-6863D1CC2E49}" presName="linear" presStyleCnt="0">
        <dgm:presLayoutVars>
          <dgm:dir/>
          <dgm:resizeHandles val="exact"/>
        </dgm:presLayoutVars>
      </dgm:prSet>
      <dgm:spPr/>
      <dgm:t>
        <a:bodyPr/>
        <a:lstStyle/>
        <a:p>
          <a:endParaRPr lang="en-US"/>
        </a:p>
      </dgm:t>
    </dgm:pt>
    <dgm:pt modelId="{02738D52-880C-4885-8EB1-D4AD42DED3EF}" type="pres">
      <dgm:prSet presAssocID="{925FCADE-E37A-4C89-839E-17160FDD3A76}" presName="comp" presStyleCnt="0"/>
      <dgm:spPr/>
    </dgm:pt>
    <dgm:pt modelId="{11FA8F46-D9DB-403A-A502-D62B72B5B1B4}" type="pres">
      <dgm:prSet presAssocID="{925FCADE-E37A-4C89-839E-17160FDD3A76}" presName="box" presStyleLbl="node1" presStyleIdx="0" presStyleCnt="3"/>
      <dgm:spPr/>
      <dgm:t>
        <a:bodyPr/>
        <a:lstStyle/>
        <a:p>
          <a:endParaRPr lang="en-US"/>
        </a:p>
      </dgm:t>
    </dgm:pt>
    <dgm:pt modelId="{965ABDF9-1D0F-4ED9-A16F-70C53F102510}" type="pres">
      <dgm:prSet presAssocID="{925FCADE-E37A-4C89-839E-17160FDD3A76}" presName="img" presStyleLbl="fgImgPlace1" presStyleIdx="0" presStyleCnt="3" custLinFactY="43278" custLinFactNeighborX="44763" custLinFactNeighborY="100000"/>
      <dgm:spPr/>
    </dgm:pt>
    <dgm:pt modelId="{B1E9F2C9-1613-49FC-8B40-B10CD4F7E24E}" type="pres">
      <dgm:prSet presAssocID="{925FCADE-E37A-4C89-839E-17160FDD3A76}" presName="text" presStyleLbl="node1" presStyleIdx="0" presStyleCnt="3">
        <dgm:presLayoutVars>
          <dgm:bulletEnabled val="1"/>
        </dgm:presLayoutVars>
      </dgm:prSet>
      <dgm:spPr/>
      <dgm:t>
        <a:bodyPr/>
        <a:lstStyle/>
        <a:p>
          <a:endParaRPr lang="en-US"/>
        </a:p>
      </dgm:t>
    </dgm:pt>
    <dgm:pt modelId="{510F4D31-9EAB-4A32-8F7B-0770334DCA46}" type="pres">
      <dgm:prSet presAssocID="{922F15D5-3100-45AA-9BBD-EC9372AE27BF}" presName="spacer" presStyleCnt="0"/>
      <dgm:spPr/>
    </dgm:pt>
    <dgm:pt modelId="{47CCAE9A-A66C-415B-BEB8-DE631500E367}" type="pres">
      <dgm:prSet presAssocID="{876BDC79-D3E8-4185-A5B8-2B65B9274378}" presName="comp" presStyleCnt="0"/>
      <dgm:spPr/>
    </dgm:pt>
    <dgm:pt modelId="{FC0F4080-82C7-4C18-ACF7-B3265DC34E68}" type="pres">
      <dgm:prSet presAssocID="{876BDC79-D3E8-4185-A5B8-2B65B9274378}" presName="box" presStyleLbl="node1" presStyleIdx="1" presStyleCnt="3" custScaleY="96881" custLinFactNeighborY="1489"/>
      <dgm:spPr/>
      <dgm:t>
        <a:bodyPr/>
        <a:lstStyle/>
        <a:p>
          <a:endParaRPr lang="en-US"/>
        </a:p>
      </dgm:t>
    </dgm:pt>
    <dgm:pt modelId="{1B8BFA5A-9AA1-465A-A3A7-EAFAE3802653}" type="pres">
      <dgm:prSet presAssocID="{876BDC79-D3E8-4185-A5B8-2B65B9274378}" presName="img" presStyleLbl="fgImgPlace1" presStyleIdx="1" presStyleCnt="3" custLinFactX="200000" custLinFactY="58285" custLinFactNeighborX="275083" custLinFactNeighborY="100000"/>
      <dgm:spPr>
        <a:noFill/>
        <a:ln>
          <a:noFill/>
        </a:ln>
      </dgm:spPr>
    </dgm:pt>
    <dgm:pt modelId="{7043C98A-638C-4499-967F-123F17C2AB1B}" type="pres">
      <dgm:prSet presAssocID="{876BDC79-D3E8-4185-A5B8-2B65B9274378}" presName="text" presStyleLbl="node1" presStyleIdx="1" presStyleCnt="3">
        <dgm:presLayoutVars>
          <dgm:bulletEnabled val="1"/>
        </dgm:presLayoutVars>
      </dgm:prSet>
      <dgm:spPr/>
      <dgm:t>
        <a:bodyPr/>
        <a:lstStyle/>
        <a:p>
          <a:endParaRPr lang="en-US"/>
        </a:p>
      </dgm:t>
    </dgm:pt>
    <dgm:pt modelId="{8CB56701-759C-4FE5-A44D-A0D8D5D4EEEB}" type="pres">
      <dgm:prSet presAssocID="{574337AE-16A2-465C-AE3C-2AC4DDE870C8}" presName="spacer" presStyleCnt="0"/>
      <dgm:spPr/>
    </dgm:pt>
    <dgm:pt modelId="{1A8BE4BB-B3C9-4C57-8E3D-58A0FA34FF1B}" type="pres">
      <dgm:prSet presAssocID="{E0528CDD-C6E0-47A4-8407-21F0B7516314}" presName="comp" presStyleCnt="0"/>
      <dgm:spPr/>
    </dgm:pt>
    <dgm:pt modelId="{C917A186-C040-494A-94E3-F95D4AE57A68}" type="pres">
      <dgm:prSet presAssocID="{E0528CDD-C6E0-47A4-8407-21F0B7516314}" presName="box" presStyleLbl="node1" presStyleIdx="2" presStyleCnt="3"/>
      <dgm:spPr/>
      <dgm:t>
        <a:bodyPr/>
        <a:lstStyle/>
        <a:p>
          <a:endParaRPr lang="en-US"/>
        </a:p>
      </dgm:t>
    </dgm:pt>
    <dgm:pt modelId="{DA8DD534-C3F1-45C6-8A4C-C0538078AF14}" type="pres">
      <dgm:prSet presAssocID="{E0528CDD-C6E0-47A4-8407-21F0B7516314}" presName="img" presStyleLbl="fgImgPlace1" presStyleIdx="2" presStyleCnt="3" custFlipVert="0" custFlipHor="0" custScaleX="4218" custScaleY="3375" custLinFactX="200000" custLinFactNeighborX="249154" custLinFactNeighborY="69778"/>
      <dgm:spPr/>
    </dgm:pt>
    <dgm:pt modelId="{264220C5-3774-4E00-949E-4633E9BE7A46}" type="pres">
      <dgm:prSet presAssocID="{E0528CDD-C6E0-47A4-8407-21F0B7516314}" presName="text" presStyleLbl="node1" presStyleIdx="2" presStyleCnt="3">
        <dgm:presLayoutVars>
          <dgm:bulletEnabled val="1"/>
        </dgm:presLayoutVars>
      </dgm:prSet>
      <dgm:spPr/>
      <dgm:t>
        <a:bodyPr/>
        <a:lstStyle/>
        <a:p>
          <a:endParaRPr lang="en-US"/>
        </a:p>
      </dgm:t>
    </dgm:pt>
  </dgm:ptLst>
  <dgm:cxnLst>
    <dgm:cxn modelId="{E1CB639B-CBCF-4276-8AE6-B440618E191B}" type="presOf" srcId="{34224A64-5E51-416C-AA0A-1C75068F65A1}" destId="{264220C5-3774-4E00-949E-4633E9BE7A46}" srcOrd="1" destOrd="2" presId="urn:microsoft.com/office/officeart/2005/8/layout/vList4"/>
    <dgm:cxn modelId="{76F5F23F-B3D1-4321-B505-B91663AE52A2}" type="presOf" srcId="{2452ED64-EBE2-45B9-9B0F-9BCA9408B2E5}" destId="{7043C98A-638C-4499-967F-123F17C2AB1B}" srcOrd="1" destOrd="1" presId="urn:microsoft.com/office/officeart/2005/8/layout/vList4"/>
    <dgm:cxn modelId="{784B046F-392A-4B12-8BF7-6CD60F2E4523}" srcId="{876BDC79-D3E8-4185-A5B8-2B65B9274378}" destId="{AEB542F0-8AAF-46C1-AE96-12B0EE59101A}" srcOrd="1" destOrd="0" parTransId="{07C1DEAA-6A3B-4E34-96E7-6790CA2C1B0A}" sibTransId="{F1B6915A-166A-427C-8EC2-AA4E5535FD0B}"/>
    <dgm:cxn modelId="{2065C77C-D544-45EC-9F14-8ADF3DCDFC87}" type="presOf" srcId="{34224A64-5E51-416C-AA0A-1C75068F65A1}" destId="{C917A186-C040-494A-94E3-F95D4AE57A68}" srcOrd="0" destOrd="2" presId="urn:microsoft.com/office/officeart/2005/8/layout/vList4"/>
    <dgm:cxn modelId="{6F3E8302-7E8B-4324-9666-C84B1E215BE6}" srcId="{E0528CDD-C6E0-47A4-8407-21F0B7516314}" destId="{34224A64-5E51-416C-AA0A-1C75068F65A1}" srcOrd="1" destOrd="0" parTransId="{E764602D-9D96-456F-81B8-767DC9B19956}" sibTransId="{861E4615-700F-4F97-AE37-3D06329002FB}"/>
    <dgm:cxn modelId="{5B77D04A-2076-4ABD-8BD0-DB2B9DAB9B83}" type="presOf" srcId="{D5FFF413-4A40-450F-84AC-637FC85EBB36}" destId="{11FA8F46-D9DB-403A-A502-D62B72B5B1B4}" srcOrd="0" destOrd="2" presId="urn:microsoft.com/office/officeart/2005/8/layout/vList4"/>
    <dgm:cxn modelId="{9C93D6ED-9125-4D87-AB60-938044D41B71}" type="presOf" srcId="{E0528CDD-C6E0-47A4-8407-21F0B7516314}" destId="{C917A186-C040-494A-94E3-F95D4AE57A68}" srcOrd="0" destOrd="0" presId="urn:microsoft.com/office/officeart/2005/8/layout/vList4"/>
    <dgm:cxn modelId="{32BDC88B-F0AA-49AA-9144-D19EE387E255}" srcId="{D7428812-260C-4166-A9DC-6863D1CC2E49}" destId="{876BDC79-D3E8-4185-A5B8-2B65B9274378}" srcOrd="1" destOrd="0" parTransId="{5B295928-5EFF-4C1C-87F6-BD616999E7BD}" sibTransId="{574337AE-16A2-465C-AE3C-2AC4DDE870C8}"/>
    <dgm:cxn modelId="{2812C964-0DAF-458D-BE8F-95424A5500E5}" type="presOf" srcId="{E0528CDD-C6E0-47A4-8407-21F0B7516314}" destId="{264220C5-3774-4E00-949E-4633E9BE7A46}" srcOrd="1" destOrd="0" presId="urn:microsoft.com/office/officeart/2005/8/layout/vList4"/>
    <dgm:cxn modelId="{226FC799-EB67-4B8E-918C-A045E42F74AD}" type="presOf" srcId="{925FCADE-E37A-4C89-839E-17160FDD3A76}" destId="{11FA8F46-D9DB-403A-A502-D62B72B5B1B4}" srcOrd="0" destOrd="0" presId="urn:microsoft.com/office/officeart/2005/8/layout/vList4"/>
    <dgm:cxn modelId="{4415582F-4166-463E-86AC-7271EF4A3A45}" srcId="{876BDC79-D3E8-4185-A5B8-2B65B9274378}" destId="{2452ED64-EBE2-45B9-9B0F-9BCA9408B2E5}" srcOrd="0" destOrd="0" parTransId="{C3FA6B15-3585-4233-8E71-6C178F47F59D}" sibTransId="{66B64A3E-8F24-4DA6-9E59-27AB7B731183}"/>
    <dgm:cxn modelId="{A5B9DF33-F162-4496-BB43-53944A05C6BD}" type="presOf" srcId="{AEB542F0-8AAF-46C1-AE96-12B0EE59101A}" destId="{7043C98A-638C-4499-967F-123F17C2AB1B}" srcOrd="1" destOrd="2" presId="urn:microsoft.com/office/officeart/2005/8/layout/vList4"/>
    <dgm:cxn modelId="{647DE4D4-5DFF-4B95-852E-6FFADB9A5164}" srcId="{925FCADE-E37A-4C89-839E-17160FDD3A76}" destId="{FC1A78D0-747F-402C-B699-54E23C20E9DA}" srcOrd="0" destOrd="0" parTransId="{F19D527F-117F-4204-AAA0-C78868F72A77}" sibTransId="{0D82E8E7-3B75-4E60-AD35-D2DB856CA50A}"/>
    <dgm:cxn modelId="{70F9985A-C20A-48D7-B684-D7E2C94BB515}" type="presOf" srcId="{2A5C50FE-E9C6-4B92-8A8E-78E60FA16E13}" destId="{264220C5-3774-4E00-949E-4633E9BE7A46}" srcOrd="1" destOrd="1" presId="urn:microsoft.com/office/officeart/2005/8/layout/vList4"/>
    <dgm:cxn modelId="{134FE6B7-380B-4070-9F1E-A588E4EB9CEE}" type="presOf" srcId="{2452ED64-EBE2-45B9-9B0F-9BCA9408B2E5}" destId="{FC0F4080-82C7-4C18-ACF7-B3265DC34E68}" srcOrd="0" destOrd="1" presId="urn:microsoft.com/office/officeart/2005/8/layout/vList4"/>
    <dgm:cxn modelId="{05FEEFA3-44B9-420A-A993-32D1CA472597}" type="presOf" srcId="{2A5C50FE-E9C6-4B92-8A8E-78E60FA16E13}" destId="{C917A186-C040-494A-94E3-F95D4AE57A68}" srcOrd="0" destOrd="1" presId="urn:microsoft.com/office/officeart/2005/8/layout/vList4"/>
    <dgm:cxn modelId="{55832C89-0EC5-4466-B410-73DD292F5215}" type="presOf" srcId="{AEB542F0-8AAF-46C1-AE96-12B0EE59101A}" destId="{FC0F4080-82C7-4C18-ACF7-B3265DC34E68}" srcOrd="0" destOrd="2" presId="urn:microsoft.com/office/officeart/2005/8/layout/vList4"/>
    <dgm:cxn modelId="{D8314030-6418-43BD-8633-EE9939A0FE66}" type="presOf" srcId="{D7428812-260C-4166-A9DC-6863D1CC2E49}" destId="{75A47257-FD1B-4306-9798-920C8E1213C1}" srcOrd="0" destOrd="0" presId="urn:microsoft.com/office/officeart/2005/8/layout/vList4"/>
    <dgm:cxn modelId="{5B3C2BFC-7C52-4A7F-B0FF-B60FAF0A80B3}" type="presOf" srcId="{FC1A78D0-747F-402C-B699-54E23C20E9DA}" destId="{B1E9F2C9-1613-49FC-8B40-B10CD4F7E24E}" srcOrd="1" destOrd="1" presId="urn:microsoft.com/office/officeart/2005/8/layout/vList4"/>
    <dgm:cxn modelId="{3C4B00A5-B302-4D5C-8617-BF19CE615BD4}" srcId="{925FCADE-E37A-4C89-839E-17160FDD3A76}" destId="{D5FFF413-4A40-450F-84AC-637FC85EBB36}" srcOrd="1" destOrd="0" parTransId="{24496514-A60C-40FD-9396-30B2F7C34A34}" sibTransId="{1BC215D4-0209-4A7C-938F-D6674A196E22}"/>
    <dgm:cxn modelId="{C6531E89-C141-45AB-938A-540BF1CECAD3}" type="presOf" srcId="{D5FFF413-4A40-450F-84AC-637FC85EBB36}" destId="{B1E9F2C9-1613-49FC-8B40-B10CD4F7E24E}" srcOrd="1" destOrd="2" presId="urn:microsoft.com/office/officeart/2005/8/layout/vList4"/>
    <dgm:cxn modelId="{75F1CABF-A5D4-4EC0-AC5F-94268EA4DA28}" srcId="{E0528CDD-C6E0-47A4-8407-21F0B7516314}" destId="{2A5C50FE-E9C6-4B92-8A8E-78E60FA16E13}" srcOrd="0" destOrd="0" parTransId="{8CF373AF-7646-461A-A69D-60F75D8C4914}" sibTransId="{AA998433-2A4A-47DA-99E3-B3986279A495}"/>
    <dgm:cxn modelId="{76E876C5-DED3-466C-AA04-72658F6E0976}" type="presOf" srcId="{876BDC79-D3E8-4185-A5B8-2B65B9274378}" destId="{7043C98A-638C-4499-967F-123F17C2AB1B}" srcOrd="1" destOrd="0" presId="urn:microsoft.com/office/officeart/2005/8/layout/vList4"/>
    <dgm:cxn modelId="{1AB19A62-94CB-4005-9374-D8AD74B7EE31}" type="presOf" srcId="{FC1A78D0-747F-402C-B699-54E23C20E9DA}" destId="{11FA8F46-D9DB-403A-A502-D62B72B5B1B4}" srcOrd="0" destOrd="1" presId="urn:microsoft.com/office/officeart/2005/8/layout/vList4"/>
    <dgm:cxn modelId="{41372493-7048-4222-B252-0DC1C3C06A0F}" type="presOf" srcId="{876BDC79-D3E8-4185-A5B8-2B65B9274378}" destId="{FC0F4080-82C7-4C18-ACF7-B3265DC34E68}" srcOrd="0" destOrd="0" presId="urn:microsoft.com/office/officeart/2005/8/layout/vList4"/>
    <dgm:cxn modelId="{FA810B79-799C-4BD3-912B-8667AA8FB2AF}" type="presOf" srcId="{925FCADE-E37A-4C89-839E-17160FDD3A76}" destId="{B1E9F2C9-1613-49FC-8B40-B10CD4F7E24E}" srcOrd="1" destOrd="0" presId="urn:microsoft.com/office/officeart/2005/8/layout/vList4"/>
    <dgm:cxn modelId="{4153896E-A554-4D2C-8994-256C69D49C59}" srcId="{D7428812-260C-4166-A9DC-6863D1CC2E49}" destId="{925FCADE-E37A-4C89-839E-17160FDD3A76}" srcOrd="0" destOrd="0" parTransId="{8A2172F7-1C44-44D8-9A1C-2E26A291712F}" sibTransId="{922F15D5-3100-45AA-9BBD-EC9372AE27BF}"/>
    <dgm:cxn modelId="{908E4FDF-4BF3-4713-AD7B-63542DCE534B}" srcId="{D7428812-260C-4166-A9DC-6863D1CC2E49}" destId="{E0528CDD-C6E0-47A4-8407-21F0B7516314}" srcOrd="2" destOrd="0" parTransId="{8756EDCC-820D-44B9-965C-F1CCCE085E18}" sibTransId="{80B26153-9642-4C1A-9193-1F8D157AB668}"/>
    <dgm:cxn modelId="{6FEF72FB-CF8A-4CFE-95AA-05F7EB7876D3}" type="presParOf" srcId="{75A47257-FD1B-4306-9798-920C8E1213C1}" destId="{02738D52-880C-4885-8EB1-D4AD42DED3EF}" srcOrd="0" destOrd="0" presId="urn:microsoft.com/office/officeart/2005/8/layout/vList4"/>
    <dgm:cxn modelId="{95AE7D3E-E44A-47A5-A6F4-4636F20A95E2}" type="presParOf" srcId="{02738D52-880C-4885-8EB1-D4AD42DED3EF}" destId="{11FA8F46-D9DB-403A-A502-D62B72B5B1B4}" srcOrd="0" destOrd="0" presId="urn:microsoft.com/office/officeart/2005/8/layout/vList4"/>
    <dgm:cxn modelId="{4998CBE4-B181-4823-A926-2A87E6950F82}" type="presParOf" srcId="{02738D52-880C-4885-8EB1-D4AD42DED3EF}" destId="{965ABDF9-1D0F-4ED9-A16F-70C53F102510}" srcOrd="1" destOrd="0" presId="urn:microsoft.com/office/officeart/2005/8/layout/vList4"/>
    <dgm:cxn modelId="{3B1862D0-A4C0-40C2-8793-D2AA6EBE8977}" type="presParOf" srcId="{02738D52-880C-4885-8EB1-D4AD42DED3EF}" destId="{B1E9F2C9-1613-49FC-8B40-B10CD4F7E24E}" srcOrd="2" destOrd="0" presId="urn:microsoft.com/office/officeart/2005/8/layout/vList4"/>
    <dgm:cxn modelId="{0A75F845-798E-4A1E-AD5E-975752BF43D1}" type="presParOf" srcId="{75A47257-FD1B-4306-9798-920C8E1213C1}" destId="{510F4D31-9EAB-4A32-8F7B-0770334DCA46}" srcOrd="1" destOrd="0" presId="urn:microsoft.com/office/officeart/2005/8/layout/vList4"/>
    <dgm:cxn modelId="{698CC757-D189-4628-A117-58CD084C14DD}" type="presParOf" srcId="{75A47257-FD1B-4306-9798-920C8E1213C1}" destId="{47CCAE9A-A66C-415B-BEB8-DE631500E367}" srcOrd="2" destOrd="0" presId="urn:microsoft.com/office/officeart/2005/8/layout/vList4"/>
    <dgm:cxn modelId="{53FBAF09-B95A-44C0-A5C1-A5695AC5CC18}" type="presParOf" srcId="{47CCAE9A-A66C-415B-BEB8-DE631500E367}" destId="{FC0F4080-82C7-4C18-ACF7-B3265DC34E68}" srcOrd="0" destOrd="0" presId="urn:microsoft.com/office/officeart/2005/8/layout/vList4"/>
    <dgm:cxn modelId="{3174CC88-9664-4F5C-B39B-1CC293BBBA88}" type="presParOf" srcId="{47CCAE9A-A66C-415B-BEB8-DE631500E367}" destId="{1B8BFA5A-9AA1-465A-A3A7-EAFAE3802653}" srcOrd="1" destOrd="0" presId="urn:microsoft.com/office/officeart/2005/8/layout/vList4"/>
    <dgm:cxn modelId="{B1038F55-DB78-452F-9853-07BDA91D7831}" type="presParOf" srcId="{47CCAE9A-A66C-415B-BEB8-DE631500E367}" destId="{7043C98A-638C-4499-967F-123F17C2AB1B}" srcOrd="2" destOrd="0" presId="urn:microsoft.com/office/officeart/2005/8/layout/vList4"/>
    <dgm:cxn modelId="{CABA68B1-841F-4545-ABB5-71B4766DA36B}" type="presParOf" srcId="{75A47257-FD1B-4306-9798-920C8E1213C1}" destId="{8CB56701-759C-4FE5-A44D-A0D8D5D4EEEB}" srcOrd="3" destOrd="0" presId="urn:microsoft.com/office/officeart/2005/8/layout/vList4"/>
    <dgm:cxn modelId="{8BD8E82C-AE15-47B1-98C5-62EC9DC075AA}" type="presParOf" srcId="{75A47257-FD1B-4306-9798-920C8E1213C1}" destId="{1A8BE4BB-B3C9-4C57-8E3D-58A0FA34FF1B}" srcOrd="4" destOrd="0" presId="urn:microsoft.com/office/officeart/2005/8/layout/vList4"/>
    <dgm:cxn modelId="{9DD8392B-7FAF-4F06-9699-B31B59C115AF}" type="presParOf" srcId="{1A8BE4BB-B3C9-4C57-8E3D-58A0FA34FF1B}" destId="{C917A186-C040-494A-94E3-F95D4AE57A68}" srcOrd="0" destOrd="0" presId="urn:microsoft.com/office/officeart/2005/8/layout/vList4"/>
    <dgm:cxn modelId="{2BE08D39-CE0A-4499-B0A9-28148B40EE40}" type="presParOf" srcId="{1A8BE4BB-B3C9-4C57-8E3D-58A0FA34FF1B}" destId="{DA8DD534-C3F1-45C6-8A4C-C0538078AF14}" srcOrd="1" destOrd="0" presId="urn:microsoft.com/office/officeart/2005/8/layout/vList4"/>
    <dgm:cxn modelId="{8DA00532-1097-4C8D-B179-EC907C8793FC}" type="presParOf" srcId="{1A8BE4BB-B3C9-4C57-8E3D-58A0FA34FF1B}" destId="{264220C5-3774-4E00-949E-4633E9BE7A46}"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428812-260C-4166-A9DC-6863D1CC2E49}" type="doc">
      <dgm:prSet loTypeId="urn:microsoft.com/office/officeart/2005/8/layout/vList4" loCatId="list" qsTypeId="urn:microsoft.com/office/officeart/2005/8/quickstyle/simple5" qsCatId="simple" csTypeId="urn:microsoft.com/office/officeart/2005/8/colors/accent0_1" csCatId="mainScheme" phldr="1"/>
      <dgm:spPr/>
      <dgm:t>
        <a:bodyPr/>
        <a:lstStyle/>
        <a:p>
          <a:endParaRPr lang="en-US"/>
        </a:p>
      </dgm:t>
    </dgm:pt>
    <dgm:pt modelId="{925FCADE-E37A-4C89-839E-17160FDD3A76}">
      <dgm:prSet phldrT="[Text]" custT="1"/>
      <dgm:spPr/>
      <dgm:t>
        <a:bodyPr/>
        <a:lstStyle/>
        <a:p>
          <a:pPr algn="l">
            <a:lnSpc>
              <a:spcPct val="100000"/>
            </a:lnSpc>
            <a:spcBef>
              <a:spcPts val="600"/>
            </a:spcBef>
            <a:spcAft>
              <a:spcPts val="600"/>
            </a:spcAft>
          </a:pPr>
          <a:r>
            <a:rPr lang="en-US" sz="1600" dirty="0"/>
            <a:t>A stimulant drug chemically related to amphetamine but with stronger effects on the central nervous system</a:t>
          </a:r>
          <a:endParaRPr lang="en-US" sz="1600" b="1" dirty="0"/>
        </a:p>
      </dgm:t>
    </dgm:pt>
    <dgm:pt modelId="{8A2172F7-1C44-44D8-9A1C-2E26A291712F}" type="parTrans" cxnId="{4153896E-A554-4D2C-8994-256C69D49C59}">
      <dgm:prSet/>
      <dgm:spPr/>
      <dgm:t>
        <a:bodyPr/>
        <a:lstStyle/>
        <a:p>
          <a:endParaRPr lang="en-US"/>
        </a:p>
      </dgm:t>
    </dgm:pt>
    <dgm:pt modelId="{922F15D5-3100-45AA-9BBD-EC9372AE27BF}" type="sibTrans" cxnId="{4153896E-A554-4D2C-8994-256C69D49C59}">
      <dgm:prSet/>
      <dgm:spPr/>
      <dgm:t>
        <a:bodyPr/>
        <a:lstStyle/>
        <a:p>
          <a:endParaRPr lang="en-US"/>
        </a:p>
      </dgm:t>
    </dgm:pt>
    <dgm:pt modelId="{876BDC79-D3E8-4185-A5B8-2B65B9274378}">
      <dgm:prSet phldrT="[Text]" custT="1"/>
      <dgm:spPr/>
      <dgm:t>
        <a:bodyPr/>
        <a:lstStyle/>
        <a:p>
          <a:pPr>
            <a:lnSpc>
              <a:spcPct val="100000"/>
            </a:lnSpc>
            <a:spcBef>
              <a:spcPts val="600"/>
            </a:spcBef>
            <a:spcAft>
              <a:spcPts val="600"/>
            </a:spcAft>
          </a:pPr>
          <a:r>
            <a:rPr lang="en-US" sz="1600" dirty="0"/>
            <a:t>Made from the hemp plant, </a:t>
          </a:r>
          <a:r>
            <a:rPr lang="en-US" sz="1600" i="1" dirty="0"/>
            <a:t>Cannabis sativa</a:t>
          </a:r>
          <a:r>
            <a:rPr lang="en-US" sz="1600" dirty="0"/>
            <a:t>. The main psychoactive (mind-altering) </a:t>
          </a:r>
          <a:r>
            <a:rPr lang="en-US" sz="1600"/>
            <a:t>chemical </a:t>
          </a:r>
          <a:br>
            <a:rPr lang="en-US" sz="1600"/>
          </a:br>
          <a:r>
            <a:rPr lang="en-US" sz="1600"/>
            <a:t>in </a:t>
          </a:r>
          <a:r>
            <a:rPr lang="en-US" sz="1600" dirty="0"/>
            <a:t>marijuana is delta-9-tetrahydrocannabinol, or THC.</a:t>
          </a:r>
        </a:p>
      </dgm:t>
    </dgm:pt>
    <dgm:pt modelId="{5B295928-5EFF-4C1C-87F6-BD616999E7BD}" type="parTrans" cxnId="{32BDC88B-F0AA-49AA-9144-D19EE387E255}">
      <dgm:prSet/>
      <dgm:spPr/>
      <dgm:t>
        <a:bodyPr/>
        <a:lstStyle/>
        <a:p>
          <a:endParaRPr lang="en-US"/>
        </a:p>
      </dgm:t>
    </dgm:pt>
    <dgm:pt modelId="{574337AE-16A2-465C-AE3C-2AC4DDE870C8}" type="sibTrans" cxnId="{32BDC88B-F0AA-49AA-9144-D19EE387E255}">
      <dgm:prSet/>
      <dgm:spPr/>
      <dgm:t>
        <a:bodyPr/>
        <a:lstStyle/>
        <a:p>
          <a:endParaRPr lang="en-US"/>
        </a:p>
      </dgm:t>
    </dgm:pt>
    <dgm:pt modelId="{E0528CDD-C6E0-47A4-8407-21F0B7516314}">
      <dgm:prSet phldrT="[Text]" custT="1"/>
      <dgm:spPr/>
      <dgm:t>
        <a:bodyPr/>
        <a:lstStyle/>
        <a:p>
          <a:pPr>
            <a:lnSpc>
              <a:spcPct val="100000"/>
            </a:lnSpc>
            <a:spcBef>
              <a:spcPts val="600"/>
            </a:spcBef>
            <a:spcAft>
              <a:spcPts val="600"/>
            </a:spcAft>
          </a:pPr>
          <a:r>
            <a:rPr lang="en-US" sz="1600" dirty="0"/>
            <a:t>Pain relievers with an origin similar to that of heroin. Opioids can cause euphoria and are often used non-medically, leading to overdose deaths.</a:t>
          </a:r>
        </a:p>
      </dgm:t>
    </dgm:pt>
    <dgm:pt modelId="{8756EDCC-820D-44B9-965C-F1CCCE085E18}" type="parTrans" cxnId="{908E4FDF-4BF3-4713-AD7B-63542DCE534B}">
      <dgm:prSet/>
      <dgm:spPr/>
      <dgm:t>
        <a:bodyPr/>
        <a:lstStyle/>
        <a:p>
          <a:endParaRPr lang="en-US"/>
        </a:p>
      </dgm:t>
    </dgm:pt>
    <dgm:pt modelId="{80B26153-9642-4C1A-9193-1F8D157AB668}" type="sibTrans" cxnId="{908E4FDF-4BF3-4713-AD7B-63542DCE534B}">
      <dgm:prSet/>
      <dgm:spPr/>
      <dgm:t>
        <a:bodyPr/>
        <a:lstStyle/>
        <a:p>
          <a:endParaRPr lang="en-US"/>
        </a:p>
      </dgm:t>
    </dgm:pt>
    <dgm:pt modelId="{FC1A78D0-747F-402C-B699-54E23C20E9DA}">
      <dgm:prSet phldrT="[Text]" custT="1"/>
      <dgm:spPr/>
      <dgm:t>
        <a:bodyPr/>
        <a:lstStyle/>
        <a:p>
          <a:pPr algn="l">
            <a:lnSpc>
              <a:spcPct val="100000"/>
            </a:lnSpc>
            <a:spcBef>
              <a:spcPts val="600"/>
            </a:spcBef>
            <a:spcAft>
              <a:spcPts val="600"/>
            </a:spcAft>
          </a:pPr>
          <a:r>
            <a:rPr lang="en-US" sz="1500" dirty="0"/>
            <a:t>Short-term effects: Increased wakefulness and physical activity, decreased appetite, increased breathing, heart rate, blood pressure, temperature, irregular heartbeat</a:t>
          </a:r>
        </a:p>
      </dgm:t>
    </dgm:pt>
    <dgm:pt modelId="{0D82E8E7-3B75-4E60-AD35-D2DB856CA50A}" type="sibTrans" cxnId="{647DE4D4-5DFF-4B95-852E-6FFADB9A5164}">
      <dgm:prSet/>
      <dgm:spPr/>
      <dgm:t>
        <a:bodyPr/>
        <a:lstStyle/>
        <a:p>
          <a:endParaRPr lang="en-US"/>
        </a:p>
      </dgm:t>
    </dgm:pt>
    <dgm:pt modelId="{F19D527F-117F-4204-AAA0-C78868F72A77}" type="parTrans" cxnId="{647DE4D4-5DFF-4B95-852E-6FFADB9A5164}">
      <dgm:prSet/>
      <dgm:spPr/>
      <dgm:t>
        <a:bodyPr/>
        <a:lstStyle/>
        <a:p>
          <a:endParaRPr lang="en-US"/>
        </a:p>
      </dgm:t>
    </dgm:pt>
    <dgm:pt modelId="{2A5C50FE-E9C6-4B92-8A8E-78E60FA16E13}">
      <dgm:prSet phldrT="[Text]" custT="1"/>
      <dgm:spPr/>
      <dgm:t>
        <a:bodyPr/>
        <a:lstStyle/>
        <a:p>
          <a:pPr>
            <a:lnSpc>
              <a:spcPct val="100000"/>
            </a:lnSpc>
            <a:spcBef>
              <a:spcPts val="600"/>
            </a:spcBef>
            <a:spcAft>
              <a:spcPts val="600"/>
            </a:spcAft>
          </a:pPr>
          <a:r>
            <a:rPr lang="en-US" sz="1500" dirty="0"/>
            <a:t>Short-term effects: Pain relief, drowsiness, nausea, constipation, euphoria, slowed breathing, death</a:t>
          </a:r>
        </a:p>
      </dgm:t>
    </dgm:pt>
    <dgm:pt modelId="{AA998433-2A4A-47DA-99E3-B3986279A495}" type="sibTrans" cxnId="{75F1CABF-A5D4-4EC0-AC5F-94268EA4DA28}">
      <dgm:prSet/>
      <dgm:spPr/>
      <dgm:t>
        <a:bodyPr/>
        <a:lstStyle/>
        <a:p>
          <a:endParaRPr lang="en-US"/>
        </a:p>
      </dgm:t>
    </dgm:pt>
    <dgm:pt modelId="{8CF373AF-7646-461A-A69D-60F75D8C4914}" type="parTrans" cxnId="{75F1CABF-A5D4-4EC0-AC5F-94268EA4DA28}">
      <dgm:prSet/>
      <dgm:spPr/>
      <dgm:t>
        <a:bodyPr/>
        <a:lstStyle/>
        <a:p>
          <a:endParaRPr lang="en-US"/>
        </a:p>
      </dgm:t>
    </dgm:pt>
    <dgm:pt modelId="{FABEAE47-A4C6-4743-80BA-13C62313B51B}">
      <dgm:prSet custT="1"/>
      <dgm:spPr/>
      <dgm:t>
        <a:bodyPr/>
        <a:lstStyle/>
        <a:p>
          <a:pPr algn="l">
            <a:lnSpc>
              <a:spcPct val="100000"/>
            </a:lnSpc>
            <a:spcBef>
              <a:spcPts val="600"/>
            </a:spcBef>
            <a:spcAft>
              <a:spcPts val="600"/>
            </a:spcAft>
          </a:pPr>
          <a:r>
            <a:rPr lang="en-US" sz="1500" dirty="0"/>
            <a:t>Long-term effects: Anxiety, confusion, insomnia, mood problems, violent behavior, paranoia, hallucinations, delusions, weight loss</a:t>
          </a:r>
        </a:p>
      </dgm:t>
    </dgm:pt>
    <dgm:pt modelId="{D13B18DC-9FCE-42F3-A2CC-AC43784F631B}" type="parTrans" cxnId="{ED8CF218-0CEA-4FA2-808F-D8C534EDC32F}">
      <dgm:prSet/>
      <dgm:spPr/>
      <dgm:t>
        <a:bodyPr/>
        <a:lstStyle/>
        <a:p>
          <a:endParaRPr lang="en-US"/>
        </a:p>
      </dgm:t>
    </dgm:pt>
    <dgm:pt modelId="{03D4CEC6-E5FE-4727-A46F-89F6A31BA889}" type="sibTrans" cxnId="{ED8CF218-0CEA-4FA2-808F-D8C534EDC32F}">
      <dgm:prSet/>
      <dgm:spPr/>
      <dgm:t>
        <a:bodyPr/>
        <a:lstStyle/>
        <a:p>
          <a:endParaRPr lang="en-US"/>
        </a:p>
      </dgm:t>
    </dgm:pt>
    <dgm:pt modelId="{2452ED64-EBE2-45B9-9B0F-9BCA9408B2E5}">
      <dgm:prSet phldrT="[Text]" custT="1"/>
      <dgm:spPr/>
      <dgm:t>
        <a:bodyPr/>
        <a:lstStyle/>
        <a:p>
          <a:pPr>
            <a:lnSpc>
              <a:spcPct val="100000"/>
            </a:lnSpc>
            <a:spcBef>
              <a:spcPts val="600"/>
            </a:spcBef>
            <a:spcAft>
              <a:spcPts val="600"/>
            </a:spcAft>
          </a:pPr>
          <a:r>
            <a:rPr lang="en-US" sz="1500" dirty="0"/>
            <a:t>Short-term effects: Enhanced sensory perception and euphoria followed by drowsiness/relaxation; slowed reaction time; problems with balance and coordination</a:t>
          </a:r>
        </a:p>
      </dgm:t>
    </dgm:pt>
    <dgm:pt modelId="{66B64A3E-8F24-4DA6-9E59-27AB7B731183}" type="sibTrans" cxnId="{4415582F-4166-463E-86AC-7271EF4A3A45}">
      <dgm:prSet/>
      <dgm:spPr/>
      <dgm:t>
        <a:bodyPr/>
        <a:lstStyle/>
        <a:p>
          <a:endParaRPr lang="en-US"/>
        </a:p>
      </dgm:t>
    </dgm:pt>
    <dgm:pt modelId="{C3FA6B15-3585-4233-8E71-6C178F47F59D}" type="parTrans" cxnId="{4415582F-4166-463E-86AC-7271EF4A3A45}">
      <dgm:prSet/>
      <dgm:spPr/>
      <dgm:t>
        <a:bodyPr/>
        <a:lstStyle/>
        <a:p>
          <a:endParaRPr lang="en-US"/>
        </a:p>
      </dgm:t>
    </dgm:pt>
    <dgm:pt modelId="{28AF8467-05D5-4946-AFC2-6C653DE3132B}">
      <dgm:prSet custT="1"/>
      <dgm:spPr/>
      <dgm:t>
        <a:bodyPr/>
        <a:lstStyle/>
        <a:p>
          <a:pPr>
            <a:lnSpc>
              <a:spcPct val="100000"/>
            </a:lnSpc>
            <a:spcBef>
              <a:spcPts val="600"/>
            </a:spcBef>
            <a:spcAft>
              <a:spcPts val="600"/>
            </a:spcAft>
          </a:pPr>
          <a:r>
            <a:rPr lang="en-US" sz="1500" dirty="0"/>
            <a:t>Long-term effects: Mental health problems, chronic cough, frequent respiratory infections</a:t>
          </a:r>
        </a:p>
      </dgm:t>
    </dgm:pt>
    <dgm:pt modelId="{292BDCE5-F526-4EAB-90B7-45C81ADAB82E}" type="parTrans" cxnId="{1539622B-913A-417F-948A-E5C9EB0D23F1}">
      <dgm:prSet/>
      <dgm:spPr/>
      <dgm:t>
        <a:bodyPr/>
        <a:lstStyle/>
        <a:p>
          <a:endParaRPr lang="en-US"/>
        </a:p>
      </dgm:t>
    </dgm:pt>
    <dgm:pt modelId="{40887E3A-C8E2-4B08-BF34-D0E10C464B86}" type="sibTrans" cxnId="{1539622B-913A-417F-948A-E5C9EB0D23F1}">
      <dgm:prSet/>
      <dgm:spPr/>
      <dgm:t>
        <a:bodyPr/>
        <a:lstStyle/>
        <a:p>
          <a:endParaRPr lang="en-US"/>
        </a:p>
      </dgm:t>
    </dgm:pt>
    <dgm:pt modelId="{3439819A-9907-4AA6-84D8-4415ED926DA1}">
      <dgm:prSet custT="1"/>
      <dgm:spPr/>
      <dgm:t>
        <a:bodyPr/>
        <a:lstStyle/>
        <a:p>
          <a:pPr>
            <a:lnSpc>
              <a:spcPct val="100000"/>
            </a:lnSpc>
            <a:spcBef>
              <a:spcPts val="600"/>
            </a:spcBef>
            <a:spcAft>
              <a:spcPts val="600"/>
            </a:spcAft>
          </a:pPr>
          <a:r>
            <a:rPr lang="en-US" sz="1500" dirty="0"/>
            <a:t>Long-term effects: Increased risk of overdose or addiction if misused</a:t>
          </a:r>
        </a:p>
      </dgm:t>
    </dgm:pt>
    <dgm:pt modelId="{B606902B-984B-43E4-9687-51A611581A0C}" type="parTrans" cxnId="{C089233D-2E03-4154-8864-577108E77223}">
      <dgm:prSet/>
      <dgm:spPr/>
      <dgm:t>
        <a:bodyPr/>
        <a:lstStyle/>
        <a:p>
          <a:endParaRPr lang="en-US"/>
        </a:p>
      </dgm:t>
    </dgm:pt>
    <dgm:pt modelId="{23448A57-2EDF-41E3-88D4-65B325716C45}" type="sibTrans" cxnId="{C089233D-2E03-4154-8864-577108E77223}">
      <dgm:prSet/>
      <dgm:spPr/>
      <dgm:t>
        <a:bodyPr/>
        <a:lstStyle/>
        <a:p>
          <a:endParaRPr lang="en-US"/>
        </a:p>
      </dgm:t>
    </dgm:pt>
    <dgm:pt modelId="{75A47257-FD1B-4306-9798-920C8E1213C1}" type="pres">
      <dgm:prSet presAssocID="{D7428812-260C-4166-A9DC-6863D1CC2E49}" presName="linear" presStyleCnt="0">
        <dgm:presLayoutVars>
          <dgm:dir/>
          <dgm:resizeHandles val="exact"/>
        </dgm:presLayoutVars>
      </dgm:prSet>
      <dgm:spPr/>
      <dgm:t>
        <a:bodyPr/>
        <a:lstStyle/>
        <a:p>
          <a:endParaRPr lang="en-US"/>
        </a:p>
      </dgm:t>
    </dgm:pt>
    <dgm:pt modelId="{02738D52-880C-4885-8EB1-D4AD42DED3EF}" type="pres">
      <dgm:prSet presAssocID="{925FCADE-E37A-4C89-839E-17160FDD3A76}" presName="comp" presStyleCnt="0"/>
      <dgm:spPr/>
    </dgm:pt>
    <dgm:pt modelId="{11FA8F46-D9DB-403A-A502-D62B72B5B1B4}" type="pres">
      <dgm:prSet presAssocID="{925FCADE-E37A-4C89-839E-17160FDD3A76}" presName="box" presStyleLbl="node1" presStyleIdx="0" presStyleCnt="3"/>
      <dgm:spPr/>
      <dgm:t>
        <a:bodyPr/>
        <a:lstStyle/>
        <a:p>
          <a:endParaRPr lang="en-US"/>
        </a:p>
      </dgm:t>
    </dgm:pt>
    <dgm:pt modelId="{965ABDF9-1D0F-4ED9-A16F-70C53F102510}" type="pres">
      <dgm:prSet presAssocID="{925FCADE-E37A-4C89-839E-17160FDD3A76}" presName="img" presStyleLbl="fgImgPlace1" presStyleIdx="0" presStyleCnt="3" custLinFactY="43278" custLinFactNeighborX="44763" custLinFactNeighborY="100000"/>
      <dgm:spPr/>
    </dgm:pt>
    <dgm:pt modelId="{B1E9F2C9-1613-49FC-8B40-B10CD4F7E24E}" type="pres">
      <dgm:prSet presAssocID="{925FCADE-E37A-4C89-839E-17160FDD3A76}" presName="text" presStyleLbl="node1" presStyleIdx="0" presStyleCnt="3">
        <dgm:presLayoutVars>
          <dgm:bulletEnabled val="1"/>
        </dgm:presLayoutVars>
      </dgm:prSet>
      <dgm:spPr/>
      <dgm:t>
        <a:bodyPr/>
        <a:lstStyle/>
        <a:p>
          <a:endParaRPr lang="en-US"/>
        </a:p>
      </dgm:t>
    </dgm:pt>
    <dgm:pt modelId="{510F4D31-9EAB-4A32-8F7B-0770334DCA46}" type="pres">
      <dgm:prSet presAssocID="{922F15D5-3100-45AA-9BBD-EC9372AE27BF}" presName="spacer" presStyleCnt="0"/>
      <dgm:spPr/>
    </dgm:pt>
    <dgm:pt modelId="{47CCAE9A-A66C-415B-BEB8-DE631500E367}" type="pres">
      <dgm:prSet presAssocID="{876BDC79-D3E8-4185-A5B8-2B65B9274378}" presName="comp" presStyleCnt="0"/>
      <dgm:spPr/>
    </dgm:pt>
    <dgm:pt modelId="{FC0F4080-82C7-4C18-ACF7-B3265DC34E68}" type="pres">
      <dgm:prSet presAssocID="{876BDC79-D3E8-4185-A5B8-2B65B9274378}" presName="box" presStyleLbl="node1" presStyleIdx="1" presStyleCnt="3" custScaleY="96881" custLinFactNeighborY="1489"/>
      <dgm:spPr/>
      <dgm:t>
        <a:bodyPr/>
        <a:lstStyle/>
        <a:p>
          <a:endParaRPr lang="en-US"/>
        </a:p>
      </dgm:t>
    </dgm:pt>
    <dgm:pt modelId="{1B8BFA5A-9AA1-465A-A3A7-EAFAE3802653}" type="pres">
      <dgm:prSet presAssocID="{876BDC79-D3E8-4185-A5B8-2B65B9274378}" presName="img" presStyleLbl="fgImgPlace1" presStyleIdx="1" presStyleCnt="3" custLinFactX="200000" custLinFactY="58285" custLinFactNeighborX="275083" custLinFactNeighborY="100000"/>
      <dgm:spPr>
        <a:noFill/>
        <a:ln>
          <a:noFill/>
        </a:ln>
      </dgm:spPr>
    </dgm:pt>
    <dgm:pt modelId="{7043C98A-638C-4499-967F-123F17C2AB1B}" type="pres">
      <dgm:prSet presAssocID="{876BDC79-D3E8-4185-A5B8-2B65B9274378}" presName="text" presStyleLbl="node1" presStyleIdx="1" presStyleCnt="3">
        <dgm:presLayoutVars>
          <dgm:bulletEnabled val="1"/>
        </dgm:presLayoutVars>
      </dgm:prSet>
      <dgm:spPr/>
      <dgm:t>
        <a:bodyPr/>
        <a:lstStyle/>
        <a:p>
          <a:endParaRPr lang="en-US"/>
        </a:p>
      </dgm:t>
    </dgm:pt>
    <dgm:pt modelId="{8CB56701-759C-4FE5-A44D-A0D8D5D4EEEB}" type="pres">
      <dgm:prSet presAssocID="{574337AE-16A2-465C-AE3C-2AC4DDE870C8}" presName="spacer" presStyleCnt="0"/>
      <dgm:spPr/>
    </dgm:pt>
    <dgm:pt modelId="{1A8BE4BB-B3C9-4C57-8E3D-58A0FA34FF1B}" type="pres">
      <dgm:prSet presAssocID="{E0528CDD-C6E0-47A4-8407-21F0B7516314}" presName="comp" presStyleCnt="0"/>
      <dgm:spPr/>
    </dgm:pt>
    <dgm:pt modelId="{C917A186-C040-494A-94E3-F95D4AE57A68}" type="pres">
      <dgm:prSet presAssocID="{E0528CDD-C6E0-47A4-8407-21F0B7516314}" presName="box" presStyleLbl="node1" presStyleIdx="2" presStyleCnt="3" custLinFactNeighborX="-1142" custLinFactNeighborY="8627"/>
      <dgm:spPr/>
      <dgm:t>
        <a:bodyPr/>
        <a:lstStyle/>
        <a:p>
          <a:endParaRPr lang="en-US"/>
        </a:p>
      </dgm:t>
    </dgm:pt>
    <dgm:pt modelId="{DA8DD534-C3F1-45C6-8A4C-C0538078AF14}" type="pres">
      <dgm:prSet presAssocID="{E0528CDD-C6E0-47A4-8407-21F0B7516314}" presName="img" presStyleLbl="fgImgPlace1" presStyleIdx="2" presStyleCnt="3" custFlipVert="0" custFlipHor="0" custScaleX="4218" custScaleY="3375" custLinFactX="200000" custLinFactNeighborX="249154" custLinFactNeighborY="69778"/>
      <dgm:spPr/>
    </dgm:pt>
    <dgm:pt modelId="{264220C5-3774-4E00-949E-4633E9BE7A46}" type="pres">
      <dgm:prSet presAssocID="{E0528CDD-C6E0-47A4-8407-21F0B7516314}" presName="text" presStyleLbl="node1" presStyleIdx="2" presStyleCnt="3">
        <dgm:presLayoutVars>
          <dgm:bulletEnabled val="1"/>
        </dgm:presLayoutVars>
      </dgm:prSet>
      <dgm:spPr/>
      <dgm:t>
        <a:bodyPr/>
        <a:lstStyle/>
        <a:p>
          <a:endParaRPr lang="en-US"/>
        </a:p>
      </dgm:t>
    </dgm:pt>
  </dgm:ptLst>
  <dgm:cxnLst>
    <dgm:cxn modelId="{C22BC5E2-7413-4BA8-B186-E8BBDF132371}" type="presOf" srcId="{876BDC79-D3E8-4185-A5B8-2B65B9274378}" destId="{7043C98A-638C-4499-967F-123F17C2AB1B}" srcOrd="1" destOrd="0" presId="urn:microsoft.com/office/officeart/2005/8/layout/vList4"/>
    <dgm:cxn modelId="{1CA06938-6C7F-4839-B502-BB73080C54E0}" type="presOf" srcId="{3439819A-9907-4AA6-84D8-4415ED926DA1}" destId="{C917A186-C040-494A-94E3-F95D4AE57A68}" srcOrd="0" destOrd="2" presId="urn:microsoft.com/office/officeart/2005/8/layout/vList4"/>
    <dgm:cxn modelId="{46FABE9F-8D55-41EF-A167-A2063C8068E0}" type="presOf" srcId="{2452ED64-EBE2-45B9-9B0F-9BCA9408B2E5}" destId="{FC0F4080-82C7-4C18-ACF7-B3265DC34E68}" srcOrd="0" destOrd="1" presId="urn:microsoft.com/office/officeart/2005/8/layout/vList4"/>
    <dgm:cxn modelId="{32BDC88B-F0AA-49AA-9144-D19EE387E255}" srcId="{D7428812-260C-4166-A9DC-6863D1CC2E49}" destId="{876BDC79-D3E8-4185-A5B8-2B65B9274378}" srcOrd="1" destOrd="0" parTransId="{5B295928-5EFF-4C1C-87F6-BD616999E7BD}" sibTransId="{574337AE-16A2-465C-AE3C-2AC4DDE870C8}"/>
    <dgm:cxn modelId="{ED8CF218-0CEA-4FA2-808F-D8C534EDC32F}" srcId="{925FCADE-E37A-4C89-839E-17160FDD3A76}" destId="{FABEAE47-A4C6-4743-80BA-13C62313B51B}" srcOrd="1" destOrd="0" parTransId="{D13B18DC-9FCE-42F3-A2CC-AC43784F631B}" sibTransId="{03D4CEC6-E5FE-4727-A46F-89F6A31BA889}"/>
    <dgm:cxn modelId="{8DB2BBF1-2B2A-474F-9D4F-E5D675DE0490}" type="presOf" srcId="{876BDC79-D3E8-4185-A5B8-2B65B9274378}" destId="{FC0F4080-82C7-4C18-ACF7-B3265DC34E68}" srcOrd="0" destOrd="0" presId="urn:microsoft.com/office/officeart/2005/8/layout/vList4"/>
    <dgm:cxn modelId="{2742F54C-5A58-489E-AA82-46A4698F293A}" type="presOf" srcId="{D7428812-260C-4166-A9DC-6863D1CC2E49}" destId="{75A47257-FD1B-4306-9798-920C8E1213C1}" srcOrd="0" destOrd="0" presId="urn:microsoft.com/office/officeart/2005/8/layout/vList4"/>
    <dgm:cxn modelId="{534F3650-9887-4A49-BF64-CBD037177E92}" type="presOf" srcId="{28AF8467-05D5-4946-AFC2-6C653DE3132B}" destId="{FC0F4080-82C7-4C18-ACF7-B3265DC34E68}" srcOrd="0" destOrd="2" presId="urn:microsoft.com/office/officeart/2005/8/layout/vList4"/>
    <dgm:cxn modelId="{4415582F-4166-463E-86AC-7271EF4A3A45}" srcId="{876BDC79-D3E8-4185-A5B8-2B65B9274378}" destId="{2452ED64-EBE2-45B9-9B0F-9BCA9408B2E5}" srcOrd="0" destOrd="0" parTransId="{C3FA6B15-3585-4233-8E71-6C178F47F59D}" sibTransId="{66B64A3E-8F24-4DA6-9E59-27AB7B731183}"/>
    <dgm:cxn modelId="{647DE4D4-5DFF-4B95-852E-6FFADB9A5164}" srcId="{925FCADE-E37A-4C89-839E-17160FDD3A76}" destId="{FC1A78D0-747F-402C-B699-54E23C20E9DA}" srcOrd="0" destOrd="0" parTransId="{F19D527F-117F-4204-AAA0-C78868F72A77}" sibTransId="{0D82E8E7-3B75-4E60-AD35-D2DB856CA50A}"/>
    <dgm:cxn modelId="{02073CD2-192C-4BB8-BE66-68F1C701FE8B}" type="presOf" srcId="{925FCADE-E37A-4C89-839E-17160FDD3A76}" destId="{11FA8F46-D9DB-403A-A502-D62B72B5B1B4}" srcOrd="0" destOrd="0" presId="urn:microsoft.com/office/officeart/2005/8/layout/vList4"/>
    <dgm:cxn modelId="{1ACA4296-6444-4C4A-9AE2-A713F8C6CC59}" type="presOf" srcId="{FABEAE47-A4C6-4743-80BA-13C62313B51B}" destId="{B1E9F2C9-1613-49FC-8B40-B10CD4F7E24E}" srcOrd="1" destOrd="2" presId="urn:microsoft.com/office/officeart/2005/8/layout/vList4"/>
    <dgm:cxn modelId="{F1BCF963-A22F-4902-B31F-1082D5DD4829}" type="presOf" srcId="{28AF8467-05D5-4946-AFC2-6C653DE3132B}" destId="{7043C98A-638C-4499-967F-123F17C2AB1B}" srcOrd="1" destOrd="2" presId="urn:microsoft.com/office/officeart/2005/8/layout/vList4"/>
    <dgm:cxn modelId="{63397F6B-B9A5-40CF-A384-DF4F66468BAA}" type="presOf" srcId="{2A5C50FE-E9C6-4B92-8A8E-78E60FA16E13}" destId="{264220C5-3774-4E00-949E-4633E9BE7A46}" srcOrd="1" destOrd="1" presId="urn:microsoft.com/office/officeart/2005/8/layout/vList4"/>
    <dgm:cxn modelId="{73082680-FC10-4002-B5F0-BC9C372C7BA6}" type="presOf" srcId="{2A5C50FE-E9C6-4B92-8A8E-78E60FA16E13}" destId="{C917A186-C040-494A-94E3-F95D4AE57A68}" srcOrd="0" destOrd="1" presId="urn:microsoft.com/office/officeart/2005/8/layout/vList4"/>
    <dgm:cxn modelId="{EED70FC4-4429-41CF-B59B-09DF20531993}" type="presOf" srcId="{FABEAE47-A4C6-4743-80BA-13C62313B51B}" destId="{11FA8F46-D9DB-403A-A502-D62B72B5B1B4}" srcOrd="0" destOrd="2" presId="urn:microsoft.com/office/officeart/2005/8/layout/vList4"/>
    <dgm:cxn modelId="{7E8FC985-6BE8-4592-ABC5-A9E487E1179B}" type="presOf" srcId="{E0528CDD-C6E0-47A4-8407-21F0B7516314}" destId="{264220C5-3774-4E00-949E-4633E9BE7A46}" srcOrd="1" destOrd="0" presId="urn:microsoft.com/office/officeart/2005/8/layout/vList4"/>
    <dgm:cxn modelId="{F01FCD29-B5F0-4ACE-9AD9-700A1CBCA27F}" type="presOf" srcId="{FC1A78D0-747F-402C-B699-54E23C20E9DA}" destId="{11FA8F46-D9DB-403A-A502-D62B72B5B1B4}" srcOrd="0" destOrd="1" presId="urn:microsoft.com/office/officeart/2005/8/layout/vList4"/>
    <dgm:cxn modelId="{C16C62B0-FCF3-4C7B-AB04-A1743801F5AE}" type="presOf" srcId="{925FCADE-E37A-4C89-839E-17160FDD3A76}" destId="{B1E9F2C9-1613-49FC-8B40-B10CD4F7E24E}" srcOrd="1" destOrd="0" presId="urn:microsoft.com/office/officeart/2005/8/layout/vList4"/>
    <dgm:cxn modelId="{3FD23840-4203-41C2-9C36-49780A3F0CB9}" type="presOf" srcId="{FC1A78D0-747F-402C-B699-54E23C20E9DA}" destId="{B1E9F2C9-1613-49FC-8B40-B10CD4F7E24E}" srcOrd="1" destOrd="1" presId="urn:microsoft.com/office/officeart/2005/8/layout/vList4"/>
    <dgm:cxn modelId="{75F1CABF-A5D4-4EC0-AC5F-94268EA4DA28}" srcId="{E0528CDD-C6E0-47A4-8407-21F0B7516314}" destId="{2A5C50FE-E9C6-4B92-8A8E-78E60FA16E13}" srcOrd="0" destOrd="0" parTransId="{8CF373AF-7646-461A-A69D-60F75D8C4914}" sibTransId="{AA998433-2A4A-47DA-99E3-B3986279A495}"/>
    <dgm:cxn modelId="{8785E5DD-DD03-442D-B417-638030D5E239}" type="presOf" srcId="{2452ED64-EBE2-45B9-9B0F-9BCA9408B2E5}" destId="{7043C98A-638C-4499-967F-123F17C2AB1B}" srcOrd="1" destOrd="1" presId="urn:microsoft.com/office/officeart/2005/8/layout/vList4"/>
    <dgm:cxn modelId="{4153896E-A554-4D2C-8994-256C69D49C59}" srcId="{D7428812-260C-4166-A9DC-6863D1CC2E49}" destId="{925FCADE-E37A-4C89-839E-17160FDD3A76}" srcOrd="0" destOrd="0" parTransId="{8A2172F7-1C44-44D8-9A1C-2E26A291712F}" sibTransId="{922F15D5-3100-45AA-9BBD-EC9372AE27BF}"/>
    <dgm:cxn modelId="{C089233D-2E03-4154-8864-577108E77223}" srcId="{E0528CDD-C6E0-47A4-8407-21F0B7516314}" destId="{3439819A-9907-4AA6-84D8-4415ED926DA1}" srcOrd="1" destOrd="0" parTransId="{B606902B-984B-43E4-9687-51A611581A0C}" sibTransId="{23448A57-2EDF-41E3-88D4-65B325716C45}"/>
    <dgm:cxn modelId="{1539622B-913A-417F-948A-E5C9EB0D23F1}" srcId="{876BDC79-D3E8-4185-A5B8-2B65B9274378}" destId="{28AF8467-05D5-4946-AFC2-6C653DE3132B}" srcOrd="1" destOrd="0" parTransId="{292BDCE5-F526-4EAB-90B7-45C81ADAB82E}" sibTransId="{40887E3A-C8E2-4B08-BF34-D0E10C464B86}"/>
    <dgm:cxn modelId="{7CA4CE38-41E8-457A-B92E-1BD41711D040}" type="presOf" srcId="{E0528CDD-C6E0-47A4-8407-21F0B7516314}" destId="{C917A186-C040-494A-94E3-F95D4AE57A68}" srcOrd="0" destOrd="0" presId="urn:microsoft.com/office/officeart/2005/8/layout/vList4"/>
    <dgm:cxn modelId="{4EBFE940-C99A-475A-9741-15ED30873B45}" type="presOf" srcId="{3439819A-9907-4AA6-84D8-4415ED926DA1}" destId="{264220C5-3774-4E00-949E-4633E9BE7A46}" srcOrd="1" destOrd="2" presId="urn:microsoft.com/office/officeart/2005/8/layout/vList4"/>
    <dgm:cxn modelId="{908E4FDF-4BF3-4713-AD7B-63542DCE534B}" srcId="{D7428812-260C-4166-A9DC-6863D1CC2E49}" destId="{E0528CDD-C6E0-47A4-8407-21F0B7516314}" srcOrd="2" destOrd="0" parTransId="{8756EDCC-820D-44B9-965C-F1CCCE085E18}" sibTransId="{80B26153-9642-4C1A-9193-1F8D157AB668}"/>
    <dgm:cxn modelId="{A48D6DA7-2650-460D-9B3F-3679CB6616A0}" type="presParOf" srcId="{75A47257-FD1B-4306-9798-920C8E1213C1}" destId="{02738D52-880C-4885-8EB1-D4AD42DED3EF}" srcOrd="0" destOrd="0" presId="urn:microsoft.com/office/officeart/2005/8/layout/vList4"/>
    <dgm:cxn modelId="{D3ACD209-7E36-468B-BF9A-56CEA45995CE}" type="presParOf" srcId="{02738D52-880C-4885-8EB1-D4AD42DED3EF}" destId="{11FA8F46-D9DB-403A-A502-D62B72B5B1B4}" srcOrd="0" destOrd="0" presId="urn:microsoft.com/office/officeart/2005/8/layout/vList4"/>
    <dgm:cxn modelId="{EAD4BEC6-D33B-4D39-868D-9E63C51DF6C0}" type="presParOf" srcId="{02738D52-880C-4885-8EB1-D4AD42DED3EF}" destId="{965ABDF9-1D0F-4ED9-A16F-70C53F102510}" srcOrd="1" destOrd="0" presId="urn:microsoft.com/office/officeart/2005/8/layout/vList4"/>
    <dgm:cxn modelId="{54748C25-95F3-4A63-B7BB-03E33CA552B7}" type="presParOf" srcId="{02738D52-880C-4885-8EB1-D4AD42DED3EF}" destId="{B1E9F2C9-1613-49FC-8B40-B10CD4F7E24E}" srcOrd="2" destOrd="0" presId="urn:microsoft.com/office/officeart/2005/8/layout/vList4"/>
    <dgm:cxn modelId="{1E0427DD-7ACF-4099-A831-A41798AF67F9}" type="presParOf" srcId="{75A47257-FD1B-4306-9798-920C8E1213C1}" destId="{510F4D31-9EAB-4A32-8F7B-0770334DCA46}" srcOrd="1" destOrd="0" presId="urn:microsoft.com/office/officeart/2005/8/layout/vList4"/>
    <dgm:cxn modelId="{B533EEC3-51AD-4E78-B40C-F38F71A6221D}" type="presParOf" srcId="{75A47257-FD1B-4306-9798-920C8E1213C1}" destId="{47CCAE9A-A66C-415B-BEB8-DE631500E367}" srcOrd="2" destOrd="0" presId="urn:microsoft.com/office/officeart/2005/8/layout/vList4"/>
    <dgm:cxn modelId="{2B98A07E-EAF5-4A8B-BD2A-C94AB95B5F63}" type="presParOf" srcId="{47CCAE9A-A66C-415B-BEB8-DE631500E367}" destId="{FC0F4080-82C7-4C18-ACF7-B3265DC34E68}" srcOrd="0" destOrd="0" presId="urn:microsoft.com/office/officeart/2005/8/layout/vList4"/>
    <dgm:cxn modelId="{4F604F2B-3AED-4BC8-912D-B366901AE621}" type="presParOf" srcId="{47CCAE9A-A66C-415B-BEB8-DE631500E367}" destId="{1B8BFA5A-9AA1-465A-A3A7-EAFAE3802653}" srcOrd="1" destOrd="0" presId="urn:microsoft.com/office/officeart/2005/8/layout/vList4"/>
    <dgm:cxn modelId="{33C8A1B1-3EB2-4609-BC2C-E515E754BEEB}" type="presParOf" srcId="{47CCAE9A-A66C-415B-BEB8-DE631500E367}" destId="{7043C98A-638C-4499-967F-123F17C2AB1B}" srcOrd="2" destOrd="0" presId="urn:microsoft.com/office/officeart/2005/8/layout/vList4"/>
    <dgm:cxn modelId="{AE8C3927-1BBE-4E73-968C-DF5A44DF40A1}" type="presParOf" srcId="{75A47257-FD1B-4306-9798-920C8E1213C1}" destId="{8CB56701-759C-4FE5-A44D-A0D8D5D4EEEB}" srcOrd="3" destOrd="0" presId="urn:microsoft.com/office/officeart/2005/8/layout/vList4"/>
    <dgm:cxn modelId="{D86B1577-0520-4AC3-B49E-818B5D9FE4B4}" type="presParOf" srcId="{75A47257-FD1B-4306-9798-920C8E1213C1}" destId="{1A8BE4BB-B3C9-4C57-8E3D-58A0FA34FF1B}" srcOrd="4" destOrd="0" presId="urn:microsoft.com/office/officeart/2005/8/layout/vList4"/>
    <dgm:cxn modelId="{8EE9BDA6-CB09-483F-AE88-7781386C7878}" type="presParOf" srcId="{1A8BE4BB-B3C9-4C57-8E3D-58A0FA34FF1B}" destId="{C917A186-C040-494A-94E3-F95D4AE57A68}" srcOrd="0" destOrd="0" presId="urn:microsoft.com/office/officeart/2005/8/layout/vList4"/>
    <dgm:cxn modelId="{85F1DF37-DD56-4E45-9511-9721CE657F32}" type="presParOf" srcId="{1A8BE4BB-B3C9-4C57-8E3D-58A0FA34FF1B}" destId="{DA8DD534-C3F1-45C6-8A4C-C0538078AF14}" srcOrd="1" destOrd="0" presId="urn:microsoft.com/office/officeart/2005/8/layout/vList4"/>
    <dgm:cxn modelId="{525C1668-66DC-407C-9B73-70225A4F69B9}" type="presParOf" srcId="{1A8BE4BB-B3C9-4C57-8E3D-58A0FA34FF1B}" destId="{264220C5-3774-4E00-949E-4633E9BE7A46}"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D13055-A1D5-414D-81BD-7B2576D47928}"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n-US"/>
        </a:p>
      </dgm:t>
    </dgm:pt>
    <dgm:pt modelId="{FBE27557-C35A-4DA2-8F42-376F1A287BA8}">
      <dgm:prSet phldrT="[Text]" custT="1"/>
      <dgm:spPr>
        <a:solidFill>
          <a:srgbClr val="336B90"/>
        </a:solidFill>
      </dgm:spPr>
      <dgm:t>
        <a:bodyPr/>
        <a:lstStyle/>
        <a:p>
          <a:r>
            <a:rPr lang="en-US" sz="2300" dirty="0"/>
            <a:t>Alcohol</a:t>
          </a:r>
        </a:p>
      </dgm:t>
    </dgm:pt>
    <dgm:pt modelId="{C241138F-2383-427B-8F53-FB599FA70533}" type="parTrans" cxnId="{D52A4E5B-6A1C-4C7F-9292-FDDF1809BFB0}">
      <dgm:prSet/>
      <dgm:spPr/>
      <dgm:t>
        <a:bodyPr/>
        <a:lstStyle/>
        <a:p>
          <a:endParaRPr lang="en-US"/>
        </a:p>
      </dgm:t>
    </dgm:pt>
    <dgm:pt modelId="{EFB141A4-C8B8-48D1-83C0-D3D599A3942D}" type="sibTrans" cxnId="{D52A4E5B-6A1C-4C7F-9292-FDDF1809BFB0}">
      <dgm:prSet/>
      <dgm:spPr/>
      <dgm:t>
        <a:bodyPr/>
        <a:lstStyle/>
        <a:p>
          <a:endParaRPr lang="en-US"/>
        </a:p>
      </dgm:t>
    </dgm:pt>
    <dgm:pt modelId="{2499ACF0-8185-4730-8302-2023DE3F8AD8}">
      <dgm:prSet phldrT="[Text]" custT="1"/>
      <dgm:spPr/>
      <dgm:t>
        <a:bodyPr/>
        <a:lstStyle/>
        <a:p>
          <a:pPr algn="l"/>
          <a:r>
            <a:rPr lang="en-US" sz="1200" dirty="0"/>
            <a:t>Lowers inhibitions, impairs judgment </a:t>
          </a:r>
          <a:br>
            <a:rPr lang="en-US" sz="1200" dirty="0"/>
          </a:br>
          <a:r>
            <a:rPr lang="en-US" sz="1200" dirty="0"/>
            <a:t>and motor skills</a:t>
          </a:r>
        </a:p>
        <a:p>
          <a:pPr algn="l"/>
          <a:endParaRPr lang="en-US" sz="1200" dirty="0"/>
        </a:p>
        <a:p>
          <a:pPr algn="l"/>
          <a:endParaRPr lang="en-US" sz="1200" dirty="0"/>
        </a:p>
      </dgm:t>
    </dgm:pt>
    <dgm:pt modelId="{F9C764D1-170B-49BC-A3BC-B43E4EB97332}" type="parTrans" cxnId="{55184D87-FC2B-4078-A72E-705566D6B025}">
      <dgm:prSet/>
      <dgm:spPr/>
      <dgm:t>
        <a:bodyPr/>
        <a:lstStyle/>
        <a:p>
          <a:endParaRPr lang="en-US"/>
        </a:p>
      </dgm:t>
    </dgm:pt>
    <dgm:pt modelId="{7A6EAAA0-8D06-4734-935B-00103835ED1E}" type="sibTrans" cxnId="{55184D87-FC2B-4078-A72E-705566D6B025}">
      <dgm:prSet/>
      <dgm:spPr/>
      <dgm:t>
        <a:bodyPr/>
        <a:lstStyle/>
        <a:p>
          <a:endParaRPr lang="en-US"/>
        </a:p>
      </dgm:t>
    </dgm:pt>
    <dgm:pt modelId="{E2BE0E1D-1F63-4A79-93DD-D512D83D0C9C}">
      <dgm:prSet phldrT="[Text]" custT="1"/>
      <dgm:spPr/>
      <dgm:t>
        <a:bodyPr/>
        <a:lstStyle/>
        <a:p>
          <a:pPr algn="l"/>
          <a:r>
            <a:rPr lang="en-US" sz="1200" dirty="0"/>
            <a:t>Parents may have rage or depressive episodes which compromise parenting abilities</a:t>
          </a:r>
        </a:p>
        <a:p>
          <a:pPr algn="l"/>
          <a:endParaRPr lang="en-US" sz="1200" dirty="0"/>
        </a:p>
      </dgm:t>
    </dgm:pt>
    <dgm:pt modelId="{4F211118-53DE-4D69-BD4E-CCE9C9B74195}" type="parTrans" cxnId="{9F8FC3AE-3BCA-4A9B-AD3F-3392EE9208C5}">
      <dgm:prSet/>
      <dgm:spPr/>
      <dgm:t>
        <a:bodyPr/>
        <a:lstStyle/>
        <a:p>
          <a:endParaRPr lang="en-US"/>
        </a:p>
      </dgm:t>
    </dgm:pt>
    <dgm:pt modelId="{EEC7BE6B-FEAC-4F71-B546-431A4C3E4243}" type="sibTrans" cxnId="{9F8FC3AE-3BCA-4A9B-AD3F-3392EE9208C5}">
      <dgm:prSet/>
      <dgm:spPr/>
      <dgm:t>
        <a:bodyPr/>
        <a:lstStyle/>
        <a:p>
          <a:endParaRPr lang="en-US"/>
        </a:p>
      </dgm:t>
    </dgm:pt>
    <dgm:pt modelId="{0E27D90B-EA65-4108-9AFC-6CF6CC58DB9A}">
      <dgm:prSet phldrT="[Text]" custT="1"/>
      <dgm:spPr>
        <a:solidFill>
          <a:srgbClr val="336B90"/>
        </a:solidFill>
      </dgm:spPr>
      <dgm:t>
        <a:bodyPr/>
        <a:lstStyle/>
        <a:p>
          <a:r>
            <a:rPr lang="en-US" sz="2300" dirty="0"/>
            <a:t>Cocaine</a:t>
          </a:r>
        </a:p>
      </dgm:t>
    </dgm:pt>
    <dgm:pt modelId="{48F3D80D-1784-47AA-B087-9A8D285DCD0E}" type="parTrans" cxnId="{DDB90F86-5455-406A-9649-83D619970456}">
      <dgm:prSet/>
      <dgm:spPr/>
      <dgm:t>
        <a:bodyPr/>
        <a:lstStyle/>
        <a:p>
          <a:endParaRPr lang="en-US"/>
        </a:p>
      </dgm:t>
    </dgm:pt>
    <dgm:pt modelId="{866F0216-39E6-4295-96E3-2E904CC91D4E}" type="sibTrans" cxnId="{DDB90F86-5455-406A-9649-83D619970456}">
      <dgm:prSet/>
      <dgm:spPr/>
      <dgm:t>
        <a:bodyPr/>
        <a:lstStyle/>
        <a:p>
          <a:endParaRPr lang="en-US"/>
        </a:p>
      </dgm:t>
    </dgm:pt>
    <dgm:pt modelId="{A42A7991-9E35-4916-8C81-C30B99D8A84E}">
      <dgm:prSet phldrT="[Text]" custT="1"/>
      <dgm:spPr/>
      <dgm:t>
        <a:bodyPr/>
        <a:lstStyle/>
        <a:p>
          <a:pPr algn="l"/>
          <a:r>
            <a:rPr lang="en-US" sz="1200" dirty="0"/>
            <a:t>Causes increased irritability and aggression with prolonged use, psychotic distortions of thought</a:t>
          </a:r>
        </a:p>
      </dgm:t>
    </dgm:pt>
    <dgm:pt modelId="{B5F70816-AD19-40AD-8D8B-60CEB831D21F}" type="parTrans" cxnId="{5694BE0D-BEA6-4A42-884C-4BAB144CED37}">
      <dgm:prSet/>
      <dgm:spPr/>
      <dgm:t>
        <a:bodyPr/>
        <a:lstStyle/>
        <a:p>
          <a:endParaRPr lang="en-US"/>
        </a:p>
      </dgm:t>
    </dgm:pt>
    <dgm:pt modelId="{855C0123-1FD1-4DC9-9FBA-5204F1EA5338}" type="sibTrans" cxnId="{5694BE0D-BEA6-4A42-884C-4BAB144CED37}">
      <dgm:prSet/>
      <dgm:spPr/>
      <dgm:t>
        <a:bodyPr/>
        <a:lstStyle/>
        <a:p>
          <a:endParaRPr lang="en-US"/>
        </a:p>
      </dgm:t>
    </dgm:pt>
    <dgm:pt modelId="{07310271-1517-4EB2-96FE-A19E291959C3}">
      <dgm:prSet phldrT="[Text]" custT="1"/>
      <dgm:spPr/>
      <dgm:t>
        <a:bodyPr/>
        <a:lstStyle/>
        <a:p>
          <a:pPr algn="l"/>
          <a:r>
            <a:rPr lang="en-US" sz="1200" dirty="0"/>
            <a:t>A child’s cry to a parent may trigger angry and/or excessive reactions</a:t>
          </a:r>
        </a:p>
        <a:p>
          <a:pPr algn="l"/>
          <a:endParaRPr lang="en-US" sz="1200" dirty="0"/>
        </a:p>
      </dgm:t>
    </dgm:pt>
    <dgm:pt modelId="{3508296C-5098-4FE9-9DEA-C1271C0968B9}" type="parTrans" cxnId="{39C3FE11-C023-4F6B-8562-08591D5BAC7A}">
      <dgm:prSet/>
      <dgm:spPr/>
      <dgm:t>
        <a:bodyPr/>
        <a:lstStyle/>
        <a:p>
          <a:endParaRPr lang="en-US"/>
        </a:p>
      </dgm:t>
    </dgm:pt>
    <dgm:pt modelId="{A0F1D952-300D-4A56-B13B-381E50EC50C2}" type="sibTrans" cxnId="{39C3FE11-C023-4F6B-8562-08591D5BAC7A}">
      <dgm:prSet/>
      <dgm:spPr/>
      <dgm:t>
        <a:bodyPr/>
        <a:lstStyle/>
        <a:p>
          <a:endParaRPr lang="en-US"/>
        </a:p>
      </dgm:t>
    </dgm:pt>
    <dgm:pt modelId="{E0C8FAB0-2A0F-4409-A96B-B56672977492}" type="pres">
      <dgm:prSet presAssocID="{80D13055-A1D5-414D-81BD-7B2576D47928}" presName="diagram" presStyleCnt="0">
        <dgm:presLayoutVars>
          <dgm:chPref val="1"/>
          <dgm:dir/>
          <dgm:animOne val="branch"/>
          <dgm:animLvl val="lvl"/>
          <dgm:resizeHandles/>
        </dgm:presLayoutVars>
      </dgm:prSet>
      <dgm:spPr/>
      <dgm:t>
        <a:bodyPr/>
        <a:lstStyle/>
        <a:p>
          <a:endParaRPr lang="en-US"/>
        </a:p>
      </dgm:t>
    </dgm:pt>
    <dgm:pt modelId="{6F6CA9FC-2406-412C-89B7-21F7D13C27D6}" type="pres">
      <dgm:prSet presAssocID="{FBE27557-C35A-4DA2-8F42-376F1A287BA8}" presName="root" presStyleCnt="0"/>
      <dgm:spPr/>
    </dgm:pt>
    <dgm:pt modelId="{C35DB165-D82F-405F-A1A0-D418CDC69CE9}" type="pres">
      <dgm:prSet presAssocID="{FBE27557-C35A-4DA2-8F42-376F1A287BA8}" presName="rootComposite" presStyleCnt="0"/>
      <dgm:spPr/>
    </dgm:pt>
    <dgm:pt modelId="{810A28B1-F9B9-462B-AEC8-DB72CC0381C5}" type="pres">
      <dgm:prSet presAssocID="{FBE27557-C35A-4DA2-8F42-376F1A287BA8}" presName="rootText" presStyleLbl="node1" presStyleIdx="0" presStyleCnt="2" custLinFactNeighborX="-27930" custLinFactNeighborY="-12039"/>
      <dgm:spPr/>
      <dgm:t>
        <a:bodyPr/>
        <a:lstStyle/>
        <a:p>
          <a:endParaRPr lang="en-US"/>
        </a:p>
      </dgm:t>
    </dgm:pt>
    <dgm:pt modelId="{D8B51A32-4590-4D9C-B633-6404CBC053E5}" type="pres">
      <dgm:prSet presAssocID="{FBE27557-C35A-4DA2-8F42-376F1A287BA8}" presName="rootConnector" presStyleLbl="node1" presStyleIdx="0" presStyleCnt="2"/>
      <dgm:spPr/>
      <dgm:t>
        <a:bodyPr/>
        <a:lstStyle/>
        <a:p>
          <a:endParaRPr lang="en-US"/>
        </a:p>
      </dgm:t>
    </dgm:pt>
    <dgm:pt modelId="{C62B9AF2-FC65-4BC6-A3A6-52B8659161F1}" type="pres">
      <dgm:prSet presAssocID="{FBE27557-C35A-4DA2-8F42-376F1A287BA8}" presName="childShape" presStyleCnt="0"/>
      <dgm:spPr/>
    </dgm:pt>
    <dgm:pt modelId="{DC000620-08CB-4B66-B9B5-E12E139F4AF6}" type="pres">
      <dgm:prSet presAssocID="{F9C764D1-170B-49BC-A3BC-B43E4EB97332}" presName="Name13" presStyleLbl="parChTrans1D2" presStyleIdx="0" presStyleCnt="4"/>
      <dgm:spPr/>
      <dgm:t>
        <a:bodyPr/>
        <a:lstStyle/>
        <a:p>
          <a:endParaRPr lang="en-US"/>
        </a:p>
      </dgm:t>
    </dgm:pt>
    <dgm:pt modelId="{E64C8105-62B5-413A-94D5-27ED5C4556E1}" type="pres">
      <dgm:prSet presAssocID="{2499ACF0-8185-4730-8302-2023DE3F8AD8}" presName="childText" presStyleLbl="bgAcc1" presStyleIdx="0" presStyleCnt="4" custLinFactNeighborX="3688" custLinFactNeighborY="-961">
        <dgm:presLayoutVars>
          <dgm:bulletEnabled val="1"/>
        </dgm:presLayoutVars>
      </dgm:prSet>
      <dgm:spPr/>
      <dgm:t>
        <a:bodyPr/>
        <a:lstStyle/>
        <a:p>
          <a:endParaRPr lang="en-US"/>
        </a:p>
      </dgm:t>
    </dgm:pt>
    <dgm:pt modelId="{3ED76335-8213-43D5-9BAF-E4B717CF2F21}" type="pres">
      <dgm:prSet presAssocID="{4F211118-53DE-4D69-BD4E-CCE9C9B74195}" presName="Name13" presStyleLbl="parChTrans1D2" presStyleIdx="1" presStyleCnt="4"/>
      <dgm:spPr/>
      <dgm:t>
        <a:bodyPr/>
        <a:lstStyle/>
        <a:p>
          <a:endParaRPr lang="en-US"/>
        </a:p>
      </dgm:t>
    </dgm:pt>
    <dgm:pt modelId="{6163D3ED-F430-4B74-88AE-95C563967A70}" type="pres">
      <dgm:prSet presAssocID="{E2BE0E1D-1F63-4A79-93DD-D512D83D0C9C}" presName="childText" presStyleLbl="bgAcc1" presStyleIdx="1" presStyleCnt="4" custLinFactNeighborX="3885" custLinFactNeighborY="-743">
        <dgm:presLayoutVars>
          <dgm:bulletEnabled val="1"/>
        </dgm:presLayoutVars>
      </dgm:prSet>
      <dgm:spPr/>
      <dgm:t>
        <a:bodyPr/>
        <a:lstStyle/>
        <a:p>
          <a:endParaRPr lang="en-US"/>
        </a:p>
      </dgm:t>
    </dgm:pt>
    <dgm:pt modelId="{88257742-1D59-4CEB-BF40-A37579FE9967}" type="pres">
      <dgm:prSet presAssocID="{0E27D90B-EA65-4108-9AFC-6CF6CC58DB9A}" presName="root" presStyleCnt="0"/>
      <dgm:spPr/>
    </dgm:pt>
    <dgm:pt modelId="{E030B135-9288-4ED6-BF01-38541531765B}" type="pres">
      <dgm:prSet presAssocID="{0E27D90B-EA65-4108-9AFC-6CF6CC58DB9A}" presName="rootComposite" presStyleCnt="0"/>
      <dgm:spPr/>
    </dgm:pt>
    <dgm:pt modelId="{5428248C-B113-4430-8A7E-7E8ACA3D449B}" type="pres">
      <dgm:prSet presAssocID="{0E27D90B-EA65-4108-9AFC-6CF6CC58DB9A}" presName="rootText" presStyleLbl="node1" presStyleIdx="1" presStyleCnt="2" custLinFactNeighborX="-11805" custLinFactNeighborY="-11805"/>
      <dgm:spPr/>
      <dgm:t>
        <a:bodyPr/>
        <a:lstStyle/>
        <a:p>
          <a:endParaRPr lang="en-US"/>
        </a:p>
      </dgm:t>
    </dgm:pt>
    <dgm:pt modelId="{227CDDBB-AFFE-4A94-9839-18E7ACF88C3B}" type="pres">
      <dgm:prSet presAssocID="{0E27D90B-EA65-4108-9AFC-6CF6CC58DB9A}" presName="rootConnector" presStyleLbl="node1" presStyleIdx="1" presStyleCnt="2"/>
      <dgm:spPr/>
      <dgm:t>
        <a:bodyPr/>
        <a:lstStyle/>
        <a:p>
          <a:endParaRPr lang="en-US"/>
        </a:p>
      </dgm:t>
    </dgm:pt>
    <dgm:pt modelId="{B7C9A91B-2741-4564-9F44-33AEA6FC6361}" type="pres">
      <dgm:prSet presAssocID="{0E27D90B-EA65-4108-9AFC-6CF6CC58DB9A}" presName="childShape" presStyleCnt="0"/>
      <dgm:spPr/>
    </dgm:pt>
    <dgm:pt modelId="{278E43A4-6571-42BF-8795-C4C43A7B0A5D}" type="pres">
      <dgm:prSet presAssocID="{B5F70816-AD19-40AD-8D8B-60CEB831D21F}" presName="Name13" presStyleLbl="parChTrans1D2" presStyleIdx="2" presStyleCnt="4"/>
      <dgm:spPr/>
      <dgm:t>
        <a:bodyPr/>
        <a:lstStyle/>
        <a:p>
          <a:endParaRPr lang="en-US"/>
        </a:p>
      </dgm:t>
    </dgm:pt>
    <dgm:pt modelId="{3EF7B832-F8BD-42B8-8E0F-BDF2391DA838}" type="pres">
      <dgm:prSet presAssocID="{A42A7991-9E35-4916-8C81-C30B99D8A84E}" presName="childText" presStyleLbl="bgAcc1" presStyleIdx="2" presStyleCnt="4" custLinFactNeighborX="-10182">
        <dgm:presLayoutVars>
          <dgm:bulletEnabled val="1"/>
        </dgm:presLayoutVars>
      </dgm:prSet>
      <dgm:spPr/>
      <dgm:t>
        <a:bodyPr/>
        <a:lstStyle/>
        <a:p>
          <a:endParaRPr lang="en-US"/>
        </a:p>
      </dgm:t>
    </dgm:pt>
    <dgm:pt modelId="{4F0CB42D-5E31-4950-8816-28AAF9DC3223}" type="pres">
      <dgm:prSet presAssocID="{3508296C-5098-4FE9-9DEA-C1271C0968B9}" presName="Name13" presStyleLbl="parChTrans1D2" presStyleIdx="3" presStyleCnt="4"/>
      <dgm:spPr/>
      <dgm:t>
        <a:bodyPr/>
        <a:lstStyle/>
        <a:p>
          <a:endParaRPr lang="en-US"/>
        </a:p>
      </dgm:t>
    </dgm:pt>
    <dgm:pt modelId="{C5394744-0A4C-4C94-B5AF-FA689FC5F276}" type="pres">
      <dgm:prSet presAssocID="{07310271-1517-4EB2-96FE-A19E291959C3}" presName="childText" presStyleLbl="bgAcc1" presStyleIdx="3" presStyleCnt="4" custLinFactNeighborX="-10182">
        <dgm:presLayoutVars>
          <dgm:bulletEnabled val="1"/>
        </dgm:presLayoutVars>
      </dgm:prSet>
      <dgm:spPr/>
      <dgm:t>
        <a:bodyPr/>
        <a:lstStyle/>
        <a:p>
          <a:endParaRPr lang="en-US"/>
        </a:p>
      </dgm:t>
    </dgm:pt>
  </dgm:ptLst>
  <dgm:cxnLst>
    <dgm:cxn modelId="{16F88203-8D63-4C7F-8A76-F03F0863D46B}" type="presOf" srcId="{0E27D90B-EA65-4108-9AFC-6CF6CC58DB9A}" destId="{227CDDBB-AFFE-4A94-9839-18E7ACF88C3B}" srcOrd="1" destOrd="0" presId="urn:microsoft.com/office/officeart/2005/8/layout/hierarchy3"/>
    <dgm:cxn modelId="{24963792-E6FA-4E4F-9BDD-C64DF47FBAFC}" type="presOf" srcId="{80D13055-A1D5-414D-81BD-7B2576D47928}" destId="{E0C8FAB0-2A0F-4409-A96B-B56672977492}" srcOrd="0" destOrd="0" presId="urn:microsoft.com/office/officeart/2005/8/layout/hierarchy3"/>
    <dgm:cxn modelId="{39C3FE11-C023-4F6B-8562-08591D5BAC7A}" srcId="{0E27D90B-EA65-4108-9AFC-6CF6CC58DB9A}" destId="{07310271-1517-4EB2-96FE-A19E291959C3}" srcOrd="1" destOrd="0" parTransId="{3508296C-5098-4FE9-9DEA-C1271C0968B9}" sibTransId="{A0F1D952-300D-4A56-B13B-381E50EC50C2}"/>
    <dgm:cxn modelId="{B8FFE564-2C45-4EE8-BA2E-3D0230F1BC23}" type="presOf" srcId="{A42A7991-9E35-4916-8C81-C30B99D8A84E}" destId="{3EF7B832-F8BD-42B8-8E0F-BDF2391DA838}" srcOrd="0" destOrd="0" presId="urn:microsoft.com/office/officeart/2005/8/layout/hierarchy3"/>
    <dgm:cxn modelId="{5694BE0D-BEA6-4A42-884C-4BAB144CED37}" srcId="{0E27D90B-EA65-4108-9AFC-6CF6CC58DB9A}" destId="{A42A7991-9E35-4916-8C81-C30B99D8A84E}" srcOrd="0" destOrd="0" parTransId="{B5F70816-AD19-40AD-8D8B-60CEB831D21F}" sibTransId="{855C0123-1FD1-4DC9-9FBA-5204F1EA5338}"/>
    <dgm:cxn modelId="{AB6F3305-A400-4E8F-9F01-72C6E484706C}" type="presOf" srcId="{3508296C-5098-4FE9-9DEA-C1271C0968B9}" destId="{4F0CB42D-5E31-4950-8816-28AAF9DC3223}" srcOrd="0" destOrd="0" presId="urn:microsoft.com/office/officeart/2005/8/layout/hierarchy3"/>
    <dgm:cxn modelId="{F904CD7D-0EED-4261-8ABB-05F94A4A5836}" type="presOf" srcId="{FBE27557-C35A-4DA2-8F42-376F1A287BA8}" destId="{810A28B1-F9B9-462B-AEC8-DB72CC0381C5}" srcOrd="0" destOrd="0" presId="urn:microsoft.com/office/officeart/2005/8/layout/hierarchy3"/>
    <dgm:cxn modelId="{DDB90F86-5455-406A-9649-83D619970456}" srcId="{80D13055-A1D5-414D-81BD-7B2576D47928}" destId="{0E27D90B-EA65-4108-9AFC-6CF6CC58DB9A}" srcOrd="1" destOrd="0" parTransId="{48F3D80D-1784-47AA-B087-9A8D285DCD0E}" sibTransId="{866F0216-39E6-4295-96E3-2E904CC91D4E}"/>
    <dgm:cxn modelId="{E4CD27CD-2977-41B3-A277-324B777263B1}" type="presOf" srcId="{F9C764D1-170B-49BC-A3BC-B43E4EB97332}" destId="{DC000620-08CB-4B66-B9B5-E12E139F4AF6}" srcOrd="0" destOrd="0" presId="urn:microsoft.com/office/officeart/2005/8/layout/hierarchy3"/>
    <dgm:cxn modelId="{7162EF73-1BD3-4373-A976-F8DD206F7211}" type="presOf" srcId="{B5F70816-AD19-40AD-8D8B-60CEB831D21F}" destId="{278E43A4-6571-42BF-8795-C4C43A7B0A5D}" srcOrd="0" destOrd="0" presId="urn:microsoft.com/office/officeart/2005/8/layout/hierarchy3"/>
    <dgm:cxn modelId="{9F8FC3AE-3BCA-4A9B-AD3F-3392EE9208C5}" srcId="{FBE27557-C35A-4DA2-8F42-376F1A287BA8}" destId="{E2BE0E1D-1F63-4A79-93DD-D512D83D0C9C}" srcOrd="1" destOrd="0" parTransId="{4F211118-53DE-4D69-BD4E-CCE9C9B74195}" sibTransId="{EEC7BE6B-FEAC-4F71-B546-431A4C3E4243}"/>
    <dgm:cxn modelId="{C37AEFF8-36A7-4B2E-8E87-E6C2DA91C51F}" type="presOf" srcId="{0E27D90B-EA65-4108-9AFC-6CF6CC58DB9A}" destId="{5428248C-B113-4430-8A7E-7E8ACA3D449B}" srcOrd="0" destOrd="0" presId="urn:microsoft.com/office/officeart/2005/8/layout/hierarchy3"/>
    <dgm:cxn modelId="{1F3A6E61-91B5-4B9E-A343-2518472EAD9E}" type="presOf" srcId="{E2BE0E1D-1F63-4A79-93DD-D512D83D0C9C}" destId="{6163D3ED-F430-4B74-88AE-95C563967A70}" srcOrd="0" destOrd="0" presId="urn:microsoft.com/office/officeart/2005/8/layout/hierarchy3"/>
    <dgm:cxn modelId="{D52A4E5B-6A1C-4C7F-9292-FDDF1809BFB0}" srcId="{80D13055-A1D5-414D-81BD-7B2576D47928}" destId="{FBE27557-C35A-4DA2-8F42-376F1A287BA8}" srcOrd="0" destOrd="0" parTransId="{C241138F-2383-427B-8F53-FB599FA70533}" sibTransId="{EFB141A4-C8B8-48D1-83C0-D3D599A3942D}"/>
    <dgm:cxn modelId="{8F38FF04-EA49-4A8B-83AD-12CFE7A98414}" type="presOf" srcId="{2499ACF0-8185-4730-8302-2023DE3F8AD8}" destId="{E64C8105-62B5-413A-94D5-27ED5C4556E1}" srcOrd="0" destOrd="0" presId="urn:microsoft.com/office/officeart/2005/8/layout/hierarchy3"/>
    <dgm:cxn modelId="{3FB96023-1CCC-4D62-A51D-EEA9F5C44596}" type="presOf" srcId="{4F211118-53DE-4D69-BD4E-CCE9C9B74195}" destId="{3ED76335-8213-43D5-9BAF-E4B717CF2F21}" srcOrd="0" destOrd="0" presId="urn:microsoft.com/office/officeart/2005/8/layout/hierarchy3"/>
    <dgm:cxn modelId="{9BA486CB-F174-4462-9502-82C2CCFD7503}" type="presOf" srcId="{07310271-1517-4EB2-96FE-A19E291959C3}" destId="{C5394744-0A4C-4C94-B5AF-FA689FC5F276}" srcOrd="0" destOrd="0" presId="urn:microsoft.com/office/officeart/2005/8/layout/hierarchy3"/>
    <dgm:cxn modelId="{30317F8C-C500-470C-9DB7-A3F7FB1D55C6}" type="presOf" srcId="{FBE27557-C35A-4DA2-8F42-376F1A287BA8}" destId="{D8B51A32-4590-4D9C-B633-6404CBC053E5}" srcOrd="1" destOrd="0" presId="urn:microsoft.com/office/officeart/2005/8/layout/hierarchy3"/>
    <dgm:cxn modelId="{55184D87-FC2B-4078-A72E-705566D6B025}" srcId="{FBE27557-C35A-4DA2-8F42-376F1A287BA8}" destId="{2499ACF0-8185-4730-8302-2023DE3F8AD8}" srcOrd="0" destOrd="0" parTransId="{F9C764D1-170B-49BC-A3BC-B43E4EB97332}" sibTransId="{7A6EAAA0-8D06-4734-935B-00103835ED1E}"/>
    <dgm:cxn modelId="{FEA83FB9-AFDF-4369-9538-69BD2E15DF31}" type="presParOf" srcId="{E0C8FAB0-2A0F-4409-A96B-B56672977492}" destId="{6F6CA9FC-2406-412C-89B7-21F7D13C27D6}" srcOrd="0" destOrd="0" presId="urn:microsoft.com/office/officeart/2005/8/layout/hierarchy3"/>
    <dgm:cxn modelId="{33DBC9FD-B1C4-4B3D-98E8-72D4FF0DFFA1}" type="presParOf" srcId="{6F6CA9FC-2406-412C-89B7-21F7D13C27D6}" destId="{C35DB165-D82F-405F-A1A0-D418CDC69CE9}" srcOrd="0" destOrd="0" presId="urn:microsoft.com/office/officeart/2005/8/layout/hierarchy3"/>
    <dgm:cxn modelId="{AFC62FBC-2BD5-4E48-816D-FDBB1549BD72}" type="presParOf" srcId="{C35DB165-D82F-405F-A1A0-D418CDC69CE9}" destId="{810A28B1-F9B9-462B-AEC8-DB72CC0381C5}" srcOrd="0" destOrd="0" presId="urn:microsoft.com/office/officeart/2005/8/layout/hierarchy3"/>
    <dgm:cxn modelId="{C2A99779-B4BD-4B46-9421-59ED37F20822}" type="presParOf" srcId="{C35DB165-D82F-405F-A1A0-D418CDC69CE9}" destId="{D8B51A32-4590-4D9C-B633-6404CBC053E5}" srcOrd="1" destOrd="0" presId="urn:microsoft.com/office/officeart/2005/8/layout/hierarchy3"/>
    <dgm:cxn modelId="{7C6D38DC-223E-46D3-985F-8F9617BC39E0}" type="presParOf" srcId="{6F6CA9FC-2406-412C-89B7-21F7D13C27D6}" destId="{C62B9AF2-FC65-4BC6-A3A6-52B8659161F1}" srcOrd="1" destOrd="0" presId="urn:microsoft.com/office/officeart/2005/8/layout/hierarchy3"/>
    <dgm:cxn modelId="{F5C35E7B-8BFF-41E7-B36A-4A018080A0C4}" type="presParOf" srcId="{C62B9AF2-FC65-4BC6-A3A6-52B8659161F1}" destId="{DC000620-08CB-4B66-B9B5-E12E139F4AF6}" srcOrd="0" destOrd="0" presId="urn:microsoft.com/office/officeart/2005/8/layout/hierarchy3"/>
    <dgm:cxn modelId="{1A056CDC-8748-4158-B7B8-3DC14812FF99}" type="presParOf" srcId="{C62B9AF2-FC65-4BC6-A3A6-52B8659161F1}" destId="{E64C8105-62B5-413A-94D5-27ED5C4556E1}" srcOrd="1" destOrd="0" presId="urn:microsoft.com/office/officeart/2005/8/layout/hierarchy3"/>
    <dgm:cxn modelId="{5DB35229-97D7-4CF2-81DB-F3450A6C78B9}" type="presParOf" srcId="{C62B9AF2-FC65-4BC6-A3A6-52B8659161F1}" destId="{3ED76335-8213-43D5-9BAF-E4B717CF2F21}" srcOrd="2" destOrd="0" presId="urn:microsoft.com/office/officeart/2005/8/layout/hierarchy3"/>
    <dgm:cxn modelId="{AC11E3CD-05FF-4808-BB8C-598309F982B2}" type="presParOf" srcId="{C62B9AF2-FC65-4BC6-A3A6-52B8659161F1}" destId="{6163D3ED-F430-4B74-88AE-95C563967A70}" srcOrd="3" destOrd="0" presId="urn:microsoft.com/office/officeart/2005/8/layout/hierarchy3"/>
    <dgm:cxn modelId="{5898F40B-6EF8-4D73-88CC-7D54F3B1A389}" type="presParOf" srcId="{E0C8FAB0-2A0F-4409-A96B-B56672977492}" destId="{88257742-1D59-4CEB-BF40-A37579FE9967}" srcOrd="1" destOrd="0" presId="urn:microsoft.com/office/officeart/2005/8/layout/hierarchy3"/>
    <dgm:cxn modelId="{8A398E3D-801C-4D04-B5D0-2439FE6406FA}" type="presParOf" srcId="{88257742-1D59-4CEB-BF40-A37579FE9967}" destId="{E030B135-9288-4ED6-BF01-38541531765B}" srcOrd="0" destOrd="0" presId="urn:microsoft.com/office/officeart/2005/8/layout/hierarchy3"/>
    <dgm:cxn modelId="{6014BC05-E763-4D6E-9AEE-216D38E01ADD}" type="presParOf" srcId="{E030B135-9288-4ED6-BF01-38541531765B}" destId="{5428248C-B113-4430-8A7E-7E8ACA3D449B}" srcOrd="0" destOrd="0" presId="urn:microsoft.com/office/officeart/2005/8/layout/hierarchy3"/>
    <dgm:cxn modelId="{4999B79A-BCBF-4595-B30F-1173E45CD945}" type="presParOf" srcId="{E030B135-9288-4ED6-BF01-38541531765B}" destId="{227CDDBB-AFFE-4A94-9839-18E7ACF88C3B}" srcOrd="1" destOrd="0" presId="urn:microsoft.com/office/officeart/2005/8/layout/hierarchy3"/>
    <dgm:cxn modelId="{C93236D2-A1B1-4D68-A896-162D30022187}" type="presParOf" srcId="{88257742-1D59-4CEB-BF40-A37579FE9967}" destId="{B7C9A91B-2741-4564-9F44-33AEA6FC6361}" srcOrd="1" destOrd="0" presId="urn:microsoft.com/office/officeart/2005/8/layout/hierarchy3"/>
    <dgm:cxn modelId="{B01CCF39-9554-48C3-9EEF-7AEECE4FC32F}" type="presParOf" srcId="{B7C9A91B-2741-4564-9F44-33AEA6FC6361}" destId="{278E43A4-6571-42BF-8795-C4C43A7B0A5D}" srcOrd="0" destOrd="0" presId="urn:microsoft.com/office/officeart/2005/8/layout/hierarchy3"/>
    <dgm:cxn modelId="{6080DCA8-93FB-4BFA-9217-615CBAB31635}" type="presParOf" srcId="{B7C9A91B-2741-4564-9F44-33AEA6FC6361}" destId="{3EF7B832-F8BD-42B8-8E0F-BDF2391DA838}" srcOrd="1" destOrd="0" presId="urn:microsoft.com/office/officeart/2005/8/layout/hierarchy3"/>
    <dgm:cxn modelId="{E4B4412D-B31D-49F2-B34A-A65237132D0B}" type="presParOf" srcId="{B7C9A91B-2741-4564-9F44-33AEA6FC6361}" destId="{4F0CB42D-5E31-4950-8816-28AAF9DC3223}" srcOrd="2" destOrd="0" presId="urn:microsoft.com/office/officeart/2005/8/layout/hierarchy3"/>
    <dgm:cxn modelId="{2A92B476-B6A3-4D20-8033-1C15C9BCFCBF}" type="presParOf" srcId="{B7C9A91B-2741-4564-9F44-33AEA6FC6361}" destId="{C5394744-0A4C-4C94-B5AF-FA689FC5F276}"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0D13055-A1D5-414D-81BD-7B2576D47928}"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n-US"/>
        </a:p>
      </dgm:t>
    </dgm:pt>
    <dgm:pt modelId="{FBE27557-C35A-4DA2-8F42-376F1A287BA8}">
      <dgm:prSet phldrT="[Text]" custT="1"/>
      <dgm:spPr>
        <a:solidFill>
          <a:srgbClr val="336B90"/>
        </a:solidFill>
      </dgm:spPr>
      <dgm:t>
        <a:bodyPr/>
        <a:lstStyle/>
        <a:p>
          <a:r>
            <a:rPr lang="en-US" sz="2300" dirty="0"/>
            <a:t>Methamphetamine</a:t>
          </a:r>
          <a:r>
            <a:rPr lang="en-US" sz="2700" dirty="0"/>
            <a:t> </a:t>
          </a:r>
        </a:p>
      </dgm:t>
    </dgm:pt>
    <dgm:pt modelId="{C241138F-2383-427B-8F53-FB599FA70533}" type="parTrans" cxnId="{D52A4E5B-6A1C-4C7F-9292-FDDF1809BFB0}">
      <dgm:prSet/>
      <dgm:spPr/>
      <dgm:t>
        <a:bodyPr/>
        <a:lstStyle/>
        <a:p>
          <a:endParaRPr lang="en-US"/>
        </a:p>
      </dgm:t>
    </dgm:pt>
    <dgm:pt modelId="{EFB141A4-C8B8-48D1-83C0-D3D599A3942D}" type="sibTrans" cxnId="{D52A4E5B-6A1C-4C7F-9292-FDDF1809BFB0}">
      <dgm:prSet/>
      <dgm:spPr/>
      <dgm:t>
        <a:bodyPr/>
        <a:lstStyle/>
        <a:p>
          <a:endParaRPr lang="en-US"/>
        </a:p>
      </dgm:t>
    </dgm:pt>
    <dgm:pt modelId="{2499ACF0-8185-4730-8302-2023DE3F8AD8}">
      <dgm:prSet phldrT="[Text]" custT="1"/>
      <dgm:spPr/>
      <dgm:t>
        <a:bodyPr/>
        <a:lstStyle/>
        <a:p>
          <a:pPr algn="l"/>
          <a:r>
            <a:rPr lang="en-US" sz="1200" dirty="0"/>
            <a:t>Releases high levels of dopamine, which stimulates brain cells, enhancing mood and body movement</a:t>
          </a:r>
        </a:p>
      </dgm:t>
    </dgm:pt>
    <dgm:pt modelId="{F9C764D1-170B-49BC-A3BC-B43E4EB97332}" type="parTrans" cxnId="{55184D87-FC2B-4078-A72E-705566D6B025}">
      <dgm:prSet/>
      <dgm:spPr/>
      <dgm:t>
        <a:bodyPr/>
        <a:lstStyle/>
        <a:p>
          <a:endParaRPr lang="en-US"/>
        </a:p>
      </dgm:t>
    </dgm:pt>
    <dgm:pt modelId="{7A6EAAA0-8D06-4734-935B-00103835ED1E}" type="sibTrans" cxnId="{55184D87-FC2B-4078-A72E-705566D6B025}">
      <dgm:prSet/>
      <dgm:spPr/>
      <dgm:t>
        <a:bodyPr/>
        <a:lstStyle/>
        <a:p>
          <a:endParaRPr lang="en-US"/>
        </a:p>
      </dgm:t>
    </dgm:pt>
    <dgm:pt modelId="{E2BE0E1D-1F63-4A79-93DD-D512D83D0C9C}">
      <dgm:prSet phldrT="[Text]" custT="1"/>
      <dgm:spPr/>
      <dgm:t>
        <a:bodyPr/>
        <a:lstStyle/>
        <a:p>
          <a:pPr algn="l"/>
          <a:r>
            <a:rPr lang="en-US" sz="1200" dirty="0"/>
            <a:t>Children may be the victims of parental violence, aggression, and paranoia due to parental meth use</a:t>
          </a:r>
        </a:p>
      </dgm:t>
    </dgm:pt>
    <dgm:pt modelId="{4F211118-53DE-4D69-BD4E-CCE9C9B74195}" type="parTrans" cxnId="{9F8FC3AE-3BCA-4A9B-AD3F-3392EE9208C5}">
      <dgm:prSet/>
      <dgm:spPr/>
      <dgm:t>
        <a:bodyPr/>
        <a:lstStyle/>
        <a:p>
          <a:endParaRPr lang="en-US"/>
        </a:p>
      </dgm:t>
    </dgm:pt>
    <dgm:pt modelId="{EEC7BE6B-FEAC-4F71-B546-431A4C3E4243}" type="sibTrans" cxnId="{9F8FC3AE-3BCA-4A9B-AD3F-3392EE9208C5}">
      <dgm:prSet/>
      <dgm:spPr/>
      <dgm:t>
        <a:bodyPr/>
        <a:lstStyle/>
        <a:p>
          <a:endParaRPr lang="en-US"/>
        </a:p>
      </dgm:t>
    </dgm:pt>
    <dgm:pt modelId="{0E27D90B-EA65-4108-9AFC-6CF6CC58DB9A}">
      <dgm:prSet phldrT="[Text]" custT="1"/>
      <dgm:spPr>
        <a:solidFill>
          <a:srgbClr val="336B90"/>
        </a:solidFill>
      </dgm:spPr>
      <dgm:t>
        <a:bodyPr/>
        <a:lstStyle/>
        <a:p>
          <a:r>
            <a:rPr lang="en-US" sz="2300" dirty="0"/>
            <a:t>Marijuana</a:t>
          </a:r>
        </a:p>
      </dgm:t>
    </dgm:pt>
    <dgm:pt modelId="{48F3D80D-1784-47AA-B087-9A8D285DCD0E}" type="parTrans" cxnId="{DDB90F86-5455-406A-9649-83D619970456}">
      <dgm:prSet/>
      <dgm:spPr/>
      <dgm:t>
        <a:bodyPr/>
        <a:lstStyle/>
        <a:p>
          <a:endParaRPr lang="en-US"/>
        </a:p>
      </dgm:t>
    </dgm:pt>
    <dgm:pt modelId="{866F0216-39E6-4295-96E3-2E904CC91D4E}" type="sibTrans" cxnId="{DDB90F86-5455-406A-9649-83D619970456}">
      <dgm:prSet/>
      <dgm:spPr/>
      <dgm:t>
        <a:bodyPr/>
        <a:lstStyle/>
        <a:p>
          <a:endParaRPr lang="en-US"/>
        </a:p>
      </dgm:t>
    </dgm:pt>
    <dgm:pt modelId="{A42A7991-9E35-4916-8C81-C30B99D8A84E}">
      <dgm:prSet phldrT="[Text]" custT="1"/>
      <dgm:spPr/>
      <dgm:t>
        <a:bodyPr/>
        <a:lstStyle/>
        <a:p>
          <a:pPr algn="l"/>
          <a:r>
            <a:rPr lang="en-US" sz="1200" dirty="0"/>
            <a:t>Slows down the nervous system function, producing a drowsy or calming effect</a:t>
          </a:r>
        </a:p>
      </dgm:t>
    </dgm:pt>
    <dgm:pt modelId="{B5F70816-AD19-40AD-8D8B-60CEB831D21F}" type="parTrans" cxnId="{5694BE0D-BEA6-4A42-884C-4BAB144CED37}">
      <dgm:prSet/>
      <dgm:spPr/>
      <dgm:t>
        <a:bodyPr/>
        <a:lstStyle/>
        <a:p>
          <a:endParaRPr lang="en-US"/>
        </a:p>
      </dgm:t>
    </dgm:pt>
    <dgm:pt modelId="{855C0123-1FD1-4DC9-9FBA-5204F1EA5338}" type="sibTrans" cxnId="{5694BE0D-BEA6-4A42-884C-4BAB144CED37}">
      <dgm:prSet/>
      <dgm:spPr/>
      <dgm:t>
        <a:bodyPr/>
        <a:lstStyle/>
        <a:p>
          <a:endParaRPr lang="en-US"/>
        </a:p>
      </dgm:t>
    </dgm:pt>
    <dgm:pt modelId="{07310271-1517-4EB2-96FE-A19E291959C3}">
      <dgm:prSet phldrT="[Text]" custT="1"/>
      <dgm:spPr/>
      <dgm:t>
        <a:bodyPr/>
        <a:lstStyle/>
        <a:p>
          <a:pPr algn="l"/>
          <a:r>
            <a:rPr lang="en-US" sz="1200" dirty="0"/>
            <a:t>Children may be left unsupervised, as parents may fall asleep while under the influence of marijuana. </a:t>
          </a:r>
        </a:p>
      </dgm:t>
    </dgm:pt>
    <dgm:pt modelId="{3508296C-5098-4FE9-9DEA-C1271C0968B9}" type="parTrans" cxnId="{39C3FE11-C023-4F6B-8562-08591D5BAC7A}">
      <dgm:prSet/>
      <dgm:spPr/>
      <dgm:t>
        <a:bodyPr/>
        <a:lstStyle/>
        <a:p>
          <a:endParaRPr lang="en-US"/>
        </a:p>
      </dgm:t>
    </dgm:pt>
    <dgm:pt modelId="{A0F1D952-300D-4A56-B13B-381E50EC50C2}" type="sibTrans" cxnId="{39C3FE11-C023-4F6B-8562-08591D5BAC7A}">
      <dgm:prSet/>
      <dgm:spPr/>
      <dgm:t>
        <a:bodyPr/>
        <a:lstStyle/>
        <a:p>
          <a:endParaRPr lang="en-US"/>
        </a:p>
      </dgm:t>
    </dgm:pt>
    <dgm:pt modelId="{E0C8FAB0-2A0F-4409-A96B-B56672977492}" type="pres">
      <dgm:prSet presAssocID="{80D13055-A1D5-414D-81BD-7B2576D47928}" presName="diagram" presStyleCnt="0">
        <dgm:presLayoutVars>
          <dgm:chPref val="1"/>
          <dgm:dir/>
          <dgm:animOne val="branch"/>
          <dgm:animLvl val="lvl"/>
          <dgm:resizeHandles/>
        </dgm:presLayoutVars>
      </dgm:prSet>
      <dgm:spPr/>
      <dgm:t>
        <a:bodyPr/>
        <a:lstStyle/>
        <a:p>
          <a:endParaRPr lang="en-US"/>
        </a:p>
      </dgm:t>
    </dgm:pt>
    <dgm:pt modelId="{6F6CA9FC-2406-412C-89B7-21F7D13C27D6}" type="pres">
      <dgm:prSet presAssocID="{FBE27557-C35A-4DA2-8F42-376F1A287BA8}" presName="root" presStyleCnt="0"/>
      <dgm:spPr/>
    </dgm:pt>
    <dgm:pt modelId="{C35DB165-D82F-405F-A1A0-D418CDC69CE9}" type="pres">
      <dgm:prSet presAssocID="{FBE27557-C35A-4DA2-8F42-376F1A287BA8}" presName="rootComposite" presStyleCnt="0"/>
      <dgm:spPr/>
    </dgm:pt>
    <dgm:pt modelId="{810A28B1-F9B9-462B-AEC8-DB72CC0381C5}" type="pres">
      <dgm:prSet presAssocID="{FBE27557-C35A-4DA2-8F42-376F1A287BA8}" presName="rootText" presStyleLbl="node1" presStyleIdx="0" presStyleCnt="2" custLinFactNeighborX="-27930" custLinFactNeighborY="-12039"/>
      <dgm:spPr/>
      <dgm:t>
        <a:bodyPr/>
        <a:lstStyle/>
        <a:p>
          <a:endParaRPr lang="en-US"/>
        </a:p>
      </dgm:t>
    </dgm:pt>
    <dgm:pt modelId="{D8B51A32-4590-4D9C-B633-6404CBC053E5}" type="pres">
      <dgm:prSet presAssocID="{FBE27557-C35A-4DA2-8F42-376F1A287BA8}" presName="rootConnector" presStyleLbl="node1" presStyleIdx="0" presStyleCnt="2"/>
      <dgm:spPr/>
      <dgm:t>
        <a:bodyPr/>
        <a:lstStyle/>
        <a:p>
          <a:endParaRPr lang="en-US"/>
        </a:p>
      </dgm:t>
    </dgm:pt>
    <dgm:pt modelId="{C62B9AF2-FC65-4BC6-A3A6-52B8659161F1}" type="pres">
      <dgm:prSet presAssocID="{FBE27557-C35A-4DA2-8F42-376F1A287BA8}" presName="childShape" presStyleCnt="0"/>
      <dgm:spPr/>
    </dgm:pt>
    <dgm:pt modelId="{DC000620-08CB-4B66-B9B5-E12E139F4AF6}" type="pres">
      <dgm:prSet presAssocID="{F9C764D1-170B-49BC-A3BC-B43E4EB97332}" presName="Name13" presStyleLbl="parChTrans1D2" presStyleIdx="0" presStyleCnt="4"/>
      <dgm:spPr/>
      <dgm:t>
        <a:bodyPr/>
        <a:lstStyle/>
        <a:p>
          <a:endParaRPr lang="en-US"/>
        </a:p>
      </dgm:t>
    </dgm:pt>
    <dgm:pt modelId="{E64C8105-62B5-413A-94D5-27ED5C4556E1}" type="pres">
      <dgm:prSet presAssocID="{2499ACF0-8185-4730-8302-2023DE3F8AD8}" presName="childText" presStyleLbl="bgAcc1" presStyleIdx="0" presStyleCnt="4" custScaleY="80346" custLinFactNeighborX="-11282" custLinFactNeighborY="6356">
        <dgm:presLayoutVars>
          <dgm:bulletEnabled val="1"/>
        </dgm:presLayoutVars>
      </dgm:prSet>
      <dgm:spPr/>
      <dgm:t>
        <a:bodyPr/>
        <a:lstStyle/>
        <a:p>
          <a:endParaRPr lang="en-US"/>
        </a:p>
      </dgm:t>
    </dgm:pt>
    <dgm:pt modelId="{3ED76335-8213-43D5-9BAF-E4B717CF2F21}" type="pres">
      <dgm:prSet presAssocID="{4F211118-53DE-4D69-BD4E-CCE9C9B74195}" presName="Name13" presStyleLbl="parChTrans1D2" presStyleIdx="1" presStyleCnt="4"/>
      <dgm:spPr/>
      <dgm:t>
        <a:bodyPr/>
        <a:lstStyle/>
        <a:p>
          <a:endParaRPr lang="en-US"/>
        </a:p>
      </dgm:t>
    </dgm:pt>
    <dgm:pt modelId="{6163D3ED-F430-4B74-88AE-95C563967A70}" type="pres">
      <dgm:prSet presAssocID="{E2BE0E1D-1F63-4A79-93DD-D512D83D0C9C}" presName="childText" presStyleLbl="bgAcc1" presStyleIdx="1" presStyleCnt="4" custScaleY="75971" custLinFactNeighborX="-9178" custLinFactNeighborY="-6039">
        <dgm:presLayoutVars>
          <dgm:bulletEnabled val="1"/>
        </dgm:presLayoutVars>
      </dgm:prSet>
      <dgm:spPr/>
      <dgm:t>
        <a:bodyPr/>
        <a:lstStyle/>
        <a:p>
          <a:endParaRPr lang="en-US"/>
        </a:p>
      </dgm:t>
    </dgm:pt>
    <dgm:pt modelId="{88257742-1D59-4CEB-BF40-A37579FE9967}" type="pres">
      <dgm:prSet presAssocID="{0E27D90B-EA65-4108-9AFC-6CF6CC58DB9A}" presName="root" presStyleCnt="0"/>
      <dgm:spPr/>
    </dgm:pt>
    <dgm:pt modelId="{E030B135-9288-4ED6-BF01-38541531765B}" type="pres">
      <dgm:prSet presAssocID="{0E27D90B-EA65-4108-9AFC-6CF6CC58DB9A}" presName="rootComposite" presStyleCnt="0"/>
      <dgm:spPr/>
    </dgm:pt>
    <dgm:pt modelId="{5428248C-B113-4430-8A7E-7E8ACA3D449B}" type="pres">
      <dgm:prSet presAssocID="{0E27D90B-EA65-4108-9AFC-6CF6CC58DB9A}" presName="rootText" presStyleLbl="node1" presStyleIdx="1" presStyleCnt="2" custLinFactNeighborX="-11805" custLinFactNeighborY="-11805"/>
      <dgm:spPr/>
      <dgm:t>
        <a:bodyPr/>
        <a:lstStyle/>
        <a:p>
          <a:endParaRPr lang="en-US"/>
        </a:p>
      </dgm:t>
    </dgm:pt>
    <dgm:pt modelId="{227CDDBB-AFFE-4A94-9839-18E7ACF88C3B}" type="pres">
      <dgm:prSet presAssocID="{0E27D90B-EA65-4108-9AFC-6CF6CC58DB9A}" presName="rootConnector" presStyleLbl="node1" presStyleIdx="1" presStyleCnt="2"/>
      <dgm:spPr/>
      <dgm:t>
        <a:bodyPr/>
        <a:lstStyle/>
        <a:p>
          <a:endParaRPr lang="en-US"/>
        </a:p>
      </dgm:t>
    </dgm:pt>
    <dgm:pt modelId="{B7C9A91B-2741-4564-9F44-33AEA6FC6361}" type="pres">
      <dgm:prSet presAssocID="{0E27D90B-EA65-4108-9AFC-6CF6CC58DB9A}" presName="childShape" presStyleCnt="0"/>
      <dgm:spPr/>
    </dgm:pt>
    <dgm:pt modelId="{278E43A4-6571-42BF-8795-C4C43A7B0A5D}" type="pres">
      <dgm:prSet presAssocID="{B5F70816-AD19-40AD-8D8B-60CEB831D21F}" presName="Name13" presStyleLbl="parChTrans1D2" presStyleIdx="2" presStyleCnt="4"/>
      <dgm:spPr/>
      <dgm:t>
        <a:bodyPr/>
        <a:lstStyle/>
        <a:p>
          <a:endParaRPr lang="en-US"/>
        </a:p>
      </dgm:t>
    </dgm:pt>
    <dgm:pt modelId="{3EF7B832-F8BD-42B8-8E0F-BDF2391DA838}" type="pres">
      <dgm:prSet presAssocID="{A42A7991-9E35-4916-8C81-C30B99D8A84E}" presName="childText" presStyleLbl="bgAcc1" presStyleIdx="2" presStyleCnt="4" custScaleX="90316" custScaleY="74423">
        <dgm:presLayoutVars>
          <dgm:bulletEnabled val="1"/>
        </dgm:presLayoutVars>
      </dgm:prSet>
      <dgm:spPr/>
      <dgm:t>
        <a:bodyPr/>
        <a:lstStyle/>
        <a:p>
          <a:endParaRPr lang="en-US"/>
        </a:p>
      </dgm:t>
    </dgm:pt>
    <dgm:pt modelId="{4F0CB42D-5E31-4950-8816-28AAF9DC3223}" type="pres">
      <dgm:prSet presAssocID="{3508296C-5098-4FE9-9DEA-C1271C0968B9}" presName="Name13" presStyleLbl="parChTrans1D2" presStyleIdx="3" presStyleCnt="4"/>
      <dgm:spPr/>
      <dgm:t>
        <a:bodyPr/>
        <a:lstStyle/>
        <a:p>
          <a:endParaRPr lang="en-US"/>
        </a:p>
      </dgm:t>
    </dgm:pt>
    <dgm:pt modelId="{C5394744-0A4C-4C94-B5AF-FA689FC5F276}" type="pres">
      <dgm:prSet presAssocID="{07310271-1517-4EB2-96FE-A19E291959C3}" presName="childText" presStyleLbl="bgAcc1" presStyleIdx="3" presStyleCnt="4" custScaleX="91569" custScaleY="78878" custLinFactNeighborY="-3878">
        <dgm:presLayoutVars>
          <dgm:bulletEnabled val="1"/>
        </dgm:presLayoutVars>
      </dgm:prSet>
      <dgm:spPr/>
      <dgm:t>
        <a:bodyPr/>
        <a:lstStyle/>
        <a:p>
          <a:endParaRPr lang="en-US"/>
        </a:p>
      </dgm:t>
    </dgm:pt>
  </dgm:ptLst>
  <dgm:cxnLst>
    <dgm:cxn modelId="{39C3FE11-C023-4F6B-8562-08591D5BAC7A}" srcId="{0E27D90B-EA65-4108-9AFC-6CF6CC58DB9A}" destId="{07310271-1517-4EB2-96FE-A19E291959C3}" srcOrd="1" destOrd="0" parTransId="{3508296C-5098-4FE9-9DEA-C1271C0968B9}" sibTransId="{A0F1D952-300D-4A56-B13B-381E50EC50C2}"/>
    <dgm:cxn modelId="{CFAF65D9-6A6F-4B89-A233-E992C0C9B5A9}" type="presOf" srcId="{80D13055-A1D5-414D-81BD-7B2576D47928}" destId="{E0C8FAB0-2A0F-4409-A96B-B56672977492}" srcOrd="0" destOrd="0" presId="urn:microsoft.com/office/officeart/2005/8/layout/hierarchy3"/>
    <dgm:cxn modelId="{F2C25AE3-8196-443E-95AD-33B3296C0DBF}" type="presOf" srcId="{0E27D90B-EA65-4108-9AFC-6CF6CC58DB9A}" destId="{227CDDBB-AFFE-4A94-9839-18E7ACF88C3B}" srcOrd="1" destOrd="0" presId="urn:microsoft.com/office/officeart/2005/8/layout/hierarchy3"/>
    <dgm:cxn modelId="{5694BE0D-BEA6-4A42-884C-4BAB144CED37}" srcId="{0E27D90B-EA65-4108-9AFC-6CF6CC58DB9A}" destId="{A42A7991-9E35-4916-8C81-C30B99D8A84E}" srcOrd="0" destOrd="0" parTransId="{B5F70816-AD19-40AD-8D8B-60CEB831D21F}" sibTransId="{855C0123-1FD1-4DC9-9FBA-5204F1EA5338}"/>
    <dgm:cxn modelId="{20DAC531-7A87-4472-966A-B939F97B11AB}" type="presOf" srcId="{07310271-1517-4EB2-96FE-A19E291959C3}" destId="{C5394744-0A4C-4C94-B5AF-FA689FC5F276}" srcOrd="0" destOrd="0" presId="urn:microsoft.com/office/officeart/2005/8/layout/hierarchy3"/>
    <dgm:cxn modelId="{235D8439-FF3F-4029-87AB-559BD0BC78CB}" type="presOf" srcId="{3508296C-5098-4FE9-9DEA-C1271C0968B9}" destId="{4F0CB42D-5E31-4950-8816-28AAF9DC3223}" srcOrd="0" destOrd="0" presId="urn:microsoft.com/office/officeart/2005/8/layout/hierarchy3"/>
    <dgm:cxn modelId="{E5EC995B-BA24-4AB0-8665-5F1A9ED95E92}" type="presOf" srcId="{FBE27557-C35A-4DA2-8F42-376F1A287BA8}" destId="{D8B51A32-4590-4D9C-B633-6404CBC053E5}" srcOrd="1" destOrd="0" presId="urn:microsoft.com/office/officeart/2005/8/layout/hierarchy3"/>
    <dgm:cxn modelId="{97104C41-FDCC-4F33-A176-3348316EE14B}" type="presOf" srcId="{0E27D90B-EA65-4108-9AFC-6CF6CC58DB9A}" destId="{5428248C-B113-4430-8A7E-7E8ACA3D449B}" srcOrd="0" destOrd="0" presId="urn:microsoft.com/office/officeart/2005/8/layout/hierarchy3"/>
    <dgm:cxn modelId="{D7BE378E-08C5-4E70-8D63-05B737663077}" type="presOf" srcId="{4F211118-53DE-4D69-BD4E-CCE9C9B74195}" destId="{3ED76335-8213-43D5-9BAF-E4B717CF2F21}" srcOrd="0" destOrd="0" presId="urn:microsoft.com/office/officeart/2005/8/layout/hierarchy3"/>
    <dgm:cxn modelId="{BD0E5F1F-E6DF-4B16-B234-5586D4B7AD1C}" type="presOf" srcId="{E2BE0E1D-1F63-4A79-93DD-D512D83D0C9C}" destId="{6163D3ED-F430-4B74-88AE-95C563967A70}" srcOrd="0" destOrd="0" presId="urn:microsoft.com/office/officeart/2005/8/layout/hierarchy3"/>
    <dgm:cxn modelId="{DDB90F86-5455-406A-9649-83D619970456}" srcId="{80D13055-A1D5-414D-81BD-7B2576D47928}" destId="{0E27D90B-EA65-4108-9AFC-6CF6CC58DB9A}" srcOrd="1" destOrd="0" parTransId="{48F3D80D-1784-47AA-B087-9A8D285DCD0E}" sibTransId="{866F0216-39E6-4295-96E3-2E904CC91D4E}"/>
    <dgm:cxn modelId="{96E230CC-7728-4B99-BFF2-6043DA07C664}" type="presOf" srcId="{FBE27557-C35A-4DA2-8F42-376F1A287BA8}" destId="{810A28B1-F9B9-462B-AEC8-DB72CC0381C5}" srcOrd="0" destOrd="0" presId="urn:microsoft.com/office/officeart/2005/8/layout/hierarchy3"/>
    <dgm:cxn modelId="{9F8FC3AE-3BCA-4A9B-AD3F-3392EE9208C5}" srcId="{FBE27557-C35A-4DA2-8F42-376F1A287BA8}" destId="{E2BE0E1D-1F63-4A79-93DD-D512D83D0C9C}" srcOrd="1" destOrd="0" parTransId="{4F211118-53DE-4D69-BD4E-CCE9C9B74195}" sibTransId="{EEC7BE6B-FEAC-4F71-B546-431A4C3E4243}"/>
    <dgm:cxn modelId="{BD9274CB-BD5D-42F6-8E01-C5F9A7350A3B}" type="presOf" srcId="{A42A7991-9E35-4916-8C81-C30B99D8A84E}" destId="{3EF7B832-F8BD-42B8-8E0F-BDF2391DA838}" srcOrd="0" destOrd="0" presId="urn:microsoft.com/office/officeart/2005/8/layout/hierarchy3"/>
    <dgm:cxn modelId="{D52A4E5B-6A1C-4C7F-9292-FDDF1809BFB0}" srcId="{80D13055-A1D5-414D-81BD-7B2576D47928}" destId="{FBE27557-C35A-4DA2-8F42-376F1A287BA8}" srcOrd="0" destOrd="0" parTransId="{C241138F-2383-427B-8F53-FB599FA70533}" sibTransId="{EFB141A4-C8B8-48D1-83C0-D3D599A3942D}"/>
    <dgm:cxn modelId="{D1298FEF-B788-4EC7-9CEE-7F223EDDF856}" type="presOf" srcId="{B5F70816-AD19-40AD-8D8B-60CEB831D21F}" destId="{278E43A4-6571-42BF-8795-C4C43A7B0A5D}" srcOrd="0" destOrd="0" presId="urn:microsoft.com/office/officeart/2005/8/layout/hierarchy3"/>
    <dgm:cxn modelId="{E5071A2B-CD6A-4AA7-A3F1-F347C88C0FA6}" type="presOf" srcId="{F9C764D1-170B-49BC-A3BC-B43E4EB97332}" destId="{DC000620-08CB-4B66-B9B5-E12E139F4AF6}" srcOrd="0" destOrd="0" presId="urn:microsoft.com/office/officeart/2005/8/layout/hierarchy3"/>
    <dgm:cxn modelId="{ADE317DA-D532-4307-94D6-C253C57A3ACC}" type="presOf" srcId="{2499ACF0-8185-4730-8302-2023DE3F8AD8}" destId="{E64C8105-62B5-413A-94D5-27ED5C4556E1}" srcOrd="0" destOrd="0" presId="urn:microsoft.com/office/officeart/2005/8/layout/hierarchy3"/>
    <dgm:cxn modelId="{55184D87-FC2B-4078-A72E-705566D6B025}" srcId="{FBE27557-C35A-4DA2-8F42-376F1A287BA8}" destId="{2499ACF0-8185-4730-8302-2023DE3F8AD8}" srcOrd="0" destOrd="0" parTransId="{F9C764D1-170B-49BC-A3BC-B43E4EB97332}" sibTransId="{7A6EAAA0-8D06-4734-935B-00103835ED1E}"/>
    <dgm:cxn modelId="{65216AA2-0061-45CD-9051-D42833CFA85B}" type="presParOf" srcId="{E0C8FAB0-2A0F-4409-A96B-B56672977492}" destId="{6F6CA9FC-2406-412C-89B7-21F7D13C27D6}" srcOrd="0" destOrd="0" presId="urn:microsoft.com/office/officeart/2005/8/layout/hierarchy3"/>
    <dgm:cxn modelId="{2B8DA4E0-D433-49FA-B64F-E38A2055E756}" type="presParOf" srcId="{6F6CA9FC-2406-412C-89B7-21F7D13C27D6}" destId="{C35DB165-D82F-405F-A1A0-D418CDC69CE9}" srcOrd="0" destOrd="0" presId="urn:microsoft.com/office/officeart/2005/8/layout/hierarchy3"/>
    <dgm:cxn modelId="{40DE2215-9AE7-45A3-B811-ED14F59A495B}" type="presParOf" srcId="{C35DB165-D82F-405F-A1A0-D418CDC69CE9}" destId="{810A28B1-F9B9-462B-AEC8-DB72CC0381C5}" srcOrd="0" destOrd="0" presId="urn:microsoft.com/office/officeart/2005/8/layout/hierarchy3"/>
    <dgm:cxn modelId="{F7DC9493-4DD1-4D9E-9FF0-301480EAF233}" type="presParOf" srcId="{C35DB165-D82F-405F-A1A0-D418CDC69CE9}" destId="{D8B51A32-4590-4D9C-B633-6404CBC053E5}" srcOrd="1" destOrd="0" presId="urn:microsoft.com/office/officeart/2005/8/layout/hierarchy3"/>
    <dgm:cxn modelId="{4405F948-1250-4EEE-A855-8A3F4CBC2AE7}" type="presParOf" srcId="{6F6CA9FC-2406-412C-89B7-21F7D13C27D6}" destId="{C62B9AF2-FC65-4BC6-A3A6-52B8659161F1}" srcOrd="1" destOrd="0" presId="urn:microsoft.com/office/officeart/2005/8/layout/hierarchy3"/>
    <dgm:cxn modelId="{989EA559-5B5E-4046-AAEC-1DB2D41113B9}" type="presParOf" srcId="{C62B9AF2-FC65-4BC6-A3A6-52B8659161F1}" destId="{DC000620-08CB-4B66-B9B5-E12E139F4AF6}" srcOrd="0" destOrd="0" presId="urn:microsoft.com/office/officeart/2005/8/layout/hierarchy3"/>
    <dgm:cxn modelId="{18B710D3-01CC-4FDE-8354-CA0E50617E80}" type="presParOf" srcId="{C62B9AF2-FC65-4BC6-A3A6-52B8659161F1}" destId="{E64C8105-62B5-413A-94D5-27ED5C4556E1}" srcOrd="1" destOrd="0" presId="urn:microsoft.com/office/officeart/2005/8/layout/hierarchy3"/>
    <dgm:cxn modelId="{698D596C-8984-47F7-808B-9F89AEB732B0}" type="presParOf" srcId="{C62B9AF2-FC65-4BC6-A3A6-52B8659161F1}" destId="{3ED76335-8213-43D5-9BAF-E4B717CF2F21}" srcOrd="2" destOrd="0" presId="urn:microsoft.com/office/officeart/2005/8/layout/hierarchy3"/>
    <dgm:cxn modelId="{E5653B3E-F766-4AD7-8D09-8F2456570018}" type="presParOf" srcId="{C62B9AF2-FC65-4BC6-A3A6-52B8659161F1}" destId="{6163D3ED-F430-4B74-88AE-95C563967A70}" srcOrd="3" destOrd="0" presId="urn:microsoft.com/office/officeart/2005/8/layout/hierarchy3"/>
    <dgm:cxn modelId="{4321E69B-5EC7-4801-83F0-83FCC825D619}" type="presParOf" srcId="{E0C8FAB0-2A0F-4409-A96B-B56672977492}" destId="{88257742-1D59-4CEB-BF40-A37579FE9967}" srcOrd="1" destOrd="0" presId="urn:microsoft.com/office/officeart/2005/8/layout/hierarchy3"/>
    <dgm:cxn modelId="{4FC6F917-6DC5-4689-A511-4C15FCDE454B}" type="presParOf" srcId="{88257742-1D59-4CEB-BF40-A37579FE9967}" destId="{E030B135-9288-4ED6-BF01-38541531765B}" srcOrd="0" destOrd="0" presId="urn:microsoft.com/office/officeart/2005/8/layout/hierarchy3"/>
    <dgm:cxn modelId="{2736D9B7-1D47-4E3D-9078-FBCCE8C9ED1D}" type="presParOf" srcId="{E030B135-9288-4ED6-BF01-38541531765B}" destId="{5428248C-B113-4430-8A7E-7E8ACA3D449B}" srcOrd="0" destOrd="0" presId="urn:microsoft.com/office/officeart/2005/8/layout/hierarchy3"/>
    <dgm:cxn modelId="{22E7C02C-30E1-457D-BDD1-1A098CD9D3E7}" type="presParOf" srcId="{E030B135-9288-4ED6-BF01-38541531765B}" destId="{227CDDBB-AFFE-4A94-9839-18E7ACF88C3B}" srcOrd="1" destOrd="0" presId="urn:microsoft.com/office/officeart/2005/8/layout/hierarchy3"/>
    <dgm:cxn modelId="{E85B5BA6-EA11-4931-A735-1100B6538807}" type="presParOf" srcId="{88257742-1D59-4CEB-BF40-A37579FE9967}" destId="{B7C9A91B-2741-4564-9F44-33AEA6FC6361}" srcOrd="1" destOrd="0" presId="urn:microsoft.com/office/officeart/2005/8/layout/hierarchy3"/>
    <dgm:cxn modelId="{3DA2D471-FDD3-40A9-B5DD-2E4B68A4A40C}" type="presParOf" srcId="{B7C9A91B-2741-4564-9F44-33AEA6FC6361}" destId="{278E43A4-6571-42BF-8795-C4C43A7B0A5D}" srcOrd="0" destOrd="0" presId="urn:microsoft.com/office/officeart/2005/8/layout/hierarchy3"/>
    <dgm:cxn modelId="{9E9E412A-193D-4A2D-9485-6B6CE2394E6A}" type="presParOf" srcId="{B7C9A91B-2741-4564-9F44-33AEA6FC6361}" destId="{3EF7B832-F8BD-42B8-8E0F-BDF2391DA838}" srcOrd="1" destOrd="0" presId="urn:microsoft.com/office/officeart/2005/8/layout/hierarchy3"/>
    <dgm:cxn modelId="{E1C6FC44-67F4-469B-AC05-F2084616AF71}" type="presParOf" srcId="{B7C9A91B-2741-4564-9F44-33AEA6FC6361}" destId="{4F0CB42D-5E31-4950-8816-28AAF9DC3223}" srcOrd="2" destOrd="0" presId="urn:microsoft.com/office/officeart/2005/8/layout/hierarchy3"/>
    <dgm:cxn modelId="{3EB28D9C-E400-45E2-B983-8D2094AFD626}" type="presParOf" srcId="{B7C9A91B-2741-4564-9F44-33AEA6FC6361}" destId="{C5394744-0A4C-4C94-B5AF-FA689FC5F276}"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0D13055-A1D5-414D-81BD-7B2576D47928}"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n-US"/>
        </a:p>
      </dgm:t>
    </dgm:pt>
    <dgm:pt modelId="{FBE27557-C35A-4DA2-8F42-376F1A287BA8}">
      <dgm:prSet phldrT="[Text]" custT="1"/>
      <dgm:spPr>
        <a:solidFill>
          <a:srgbClr val="336B90"/>
        </a:solidFill>
      </dgm:spPr>
      <dgm:t>
        <a:bodyPr/>
        <a:lstStyle/>
        <a:p>
          <a:r>
            <a:rPr lang="en-US" sz="2300" dirty="0"/>
            <a:t>Prescription Opioids</a:t>
          </a:r>
        </a:p>
      </dgm:t>
    </dgm:pt>
    <dgm:pt modelId="{C241138F-2383-427B-8F53-FB599FA70533}" type="parTrans" cxnId="{D52A4E5B-6A1C-4C7F-9292-FDDF1809BFB0}">
      <dgm:prSet/>
      <dgm:spPr/>
      <dgm:t>
        <a:bodyPr/>
        <a:lstStyle/>
        <a:p>
          <a:endParaRPr lang="en-US"/>
        </a:p>
      </dgm:t>
    </dgm:pt>
    <dgm:pt modelId="{EFB141A4-C8B8-48D1-83C0-D3D599A3942D}" type="sibTrans" cxnId="{D52A4E5B-6A1C-4C7F-9292-FDDF1809BFB0}">
      <dgm:prSet/>
      <dgm:spPr/>
      <dgm:t>
        <a:bodyPr/>
        <a:lstStyle/>
        <a:p>
          <a:endParaRPr lang="en-US"/>
        </a:p>
      </dgm:t>
    </dgm:pt>
    <dgm:pt modelId="{2499ACF0-8185-4730-8302-2023DE3F8AD8}">
      <dgm:prSet phldrT="[Text]" custT="1"/>
      <dgm:spPr/>
      <dgm:t>
        <a:bodyPr/>
        <a:lstStyle/>
        <a:p>
          <a:pPr algn="l"/>
          <a:r>
            <a:rPr lang="en-US" sz="1200" dirty="0"/>
            <a:t>Opioids block the transmission of pain messages to the brain and produce euphoria followed by drowsiness</a:t>
          </a:r>
        </a:p>
      </dgm:t>
    </dgm:pt>
    <dgm:pt modelId="{F9C764D1-170B-49BC-A3BC-B43E4EB97332}" type="parTrans" cxnId="{55184D87-FC2B-4078-A72E-705566D6B025}">
      <dgm:prSet/>
      <dgm:spPr/>
      <dgm:t>
        <a:bodyPr/>
        <a:lstStyle/>
        <a:p>
          <a:endParaRPr lang="en-US"/>
        </a:p>
      </dgm:t>
    </dgm:pt>
    <dgm:pt modelId="{7A6EAAA0-8D06-4734-935B-00103835ED1E}" type="sibTrans" cxnId="{55184D87-FC2B-4078-A72E-705566D6B025}">
      <dgm:prSet/>
      <dgm:spPr/>
      <dgm:t>
        <a:bodyPr/>
        <a:lstStyle/>
        <a:p>
          <a:endParaRPr lang="en-US"/>
        </a:p>
      </dgm:t>
    </dgm:pt>
    <dgm:pt modelId="{E2BE0E1D-1F63-4A79-93DD-D512D83D0C9C}">
      <dgm:prSet phldrT="[Text]" custT="1"/>
      <dgm:spPr/>
      <dgm:t>
        <a:bodyPr/>
        <a:lstStyle/>
        <a:p>
          <a:pPr algn="l"/>
          <a:r>
            <a:rPr lang="en-US" sz="1200" dirty="0"/>
            <a:t>Children may be left unsupervised by parents who “nod out” while under the influence </a:t>
          </a:r>
        </a:p>
      </dgm:t>
    </dgm:pt>
    <dgm:pt modelId="{4F211118-53DE-4D69-BD4E-CCE9C9B74195}" type="parTrans" cxnId="{9F8FC3AE-3BCA-4A9B-AD3F-3392EE9208C5}">
      <dgm:prSet/>
      <dgm:spPr/>
      <dgm:t>
        <a:bodyPr/>
        <a:lstStyle/>
        <a:p>
          <a:endParaRPr lang="en-US"/>
        </a:p>
      </dgm:t>
    </dgm:pt>
    <dgm:pt modelId="{EEC7BE6B-FEAC-4F71-B546-431A4C3E4243}" type="sibTrans" cxnId="{9F8FC3AE-3BCA-4A9B-AD3F-3392EE9208C5}">
      <dgm:prSet/>
      <dgm:spPr/>
      <dgm:t>
        <a:bodyPr/>
        <a:lstStyle/>
        <a:p>
          <a:endParaRPr lang="en-US"/>
        </a:p>
      </dgm:t>
    </dgm:pt>
    <dgm:pt modelId="{A42A7991-9E35-4916-8C81-C30B99D8A84E}">
      <dgm:prSet phldrT="[Text]" custT="1"/>
      <dgm:spPr/>
      <dgm:t>
        <a:bodyPr/>
        <a:lstStyle/>
        <a:p>
          <a:pPr algn="l"/>
          <a:r>
            <a:rPr lang="en-US" sz="1200" dirty="0"/>
            <a:t>These drugs are stimulants to the central nervous system, which increase alertness, attention, and energy. </a:t>
          </a:r>
        </a:p>
        <a:p>
          <a:pPr algn="l"/>
          <a:r>
            <a:rPr lang="en-US" sz="1200" dirty="0"/>
            <a:t>A stimulant user may feel energetic with very little sleep </a:t>
          </a:r>
        </a:p>
      </dgm:t>
    </dgm:pt>
    <dgm:pt modelId="{B5F70816-AD19-40AD-8D8B-60CEB831D21F}" type="parTrans" cxnId="{5694BE0D-BEA6-4A42-884C-4BAB144CED37}">
      <dgm:prSet/>
      <dgm:spPr/>
      <dgm:t>
        <a:bodyPr/>
        <a:lstStyle/>
        <a:p>
          <a:endParaRPr lang="en-US"/>
        </a:p>
      </dgm:t>
    </dgm:pt>
    <dgm:pt modelId="{855C0123-1FD1-4DC9-9FBA-5204F1EA5338}" type="sibTrans" cxnId="{5694BE0D-BEA6-4A42-884C-4BAB144CED37}">
      <dgm:prSet/>
      <dgm:spPr/>
      <dgm:t>
        <a:bodyPr/>
        <a:lstStyle/>
        <a:p>
          <a:endParaRPr lang="en-US"/>
        </a:p>
      </dgm:t>
    </dgm:pt>
    <dgm:pt modelId="{07310271-1517-4EB2-96FE-A19E291959C3}">
      <dgm:prSet phldrT="[Text]" custT="1"/>
      <dgm:spPr/>
      <dgm:t>
        <a:bodyPr/>
        <a:lstStyle/>
        <a:p>
          <a:pPr algn="l"/>
          <a:r>
            <a:rPr lang="en-US" sz="1200" dirty="0"/>
            <a:t>Because their own sleep-wake cycles are so distorted by the drug, parents on amphetamines may be unable to attend to a child’s need for structure and pattern. </a:t>
          </a:r>
        </a:p>
      </dgm:t>
    </dgm:pt>
    <dgm:pt modelId="{3508296C-5098-4FE9-9DEA-C1271C0968B9}" type="parTrans" cxnId="{39C3FE11-C023-4F6B-8562-08591D5BAC7A}">
      <dgm:prSet/>
      <dgm:spPr/>
      <dgm:t>
        <a:bodyPr/>
        <a:lstStyle/>
        <a:p>
          <a:endParaRPr lang="en-US"/>
        </a:p>
      </dgm:t>
    </dgm:pt>
    <dgm:pt modelId="{A0F1D952-300D-4A56-B13B-381E50EC50C2}" type="sibTrans" cxnId="{39C3FE11-C023-4F6B-8562-08591D5BAC7A}">
      <dgm:prSet/>
      <dgm:spPr/>
      <dgm:t>
        <a:bodyPr/>
        <a:lstStyle/>
        <a:p>
          <a:endParaRPr lang="en-US"/>
        </a:p>
      </dgm:t>
    </dgm:pt>
    <dgm:pt modelId="{0E27D90B-EA65-4108-9AFC-6CF6CC58DB9A}">
      <dgm:prSet phldrT="[Text]" custT="1"/>
      <dgm:spPr>
        <a:solidFill>
          <a:srgbClr val="336B90"/>
        </a:solidFill>
      </dgm:spPr>
      <dgm:t>
        <a:bodyPr/>
        <a:lstStyle/>
        <a:p>
          <a:r>
            <a:rPr lang="en-US" sz="2300" dirty="0"/>
            <a:t>Stimulants</a:t>
          </a:r>
        </a:p>
      </dgm:t>
    </dgm:pt>
    <dgm:pt modelId="{866F0216-39E6-4295-96E3-2E904CC91D4E}" type="sibTrans" cxnId="{DDB90F86-5455-406A-9649-83D619970456}">
      <dgm:prSet/>
      <dgm:spPr/>
      <dgm:t>
        <a:bodyPr/>
        <a:lstStyle/>
        <a:p>
          <a:endParaRPr lang="en-US"/>
        </a:p>
      </dgm:t>
    </dgm:pt>
    <dgm:pt modelId="{48F3D80D-1784-47AA-B087-9A8D285DCD0E}" type="parTrans" cxnId="{DDB90F86-5455-406A-9649-83D619970456}">
      <dgm:prSet/>
      <dgm:spPr/>
      <dgm:t>
        <a:bodyPr/>
        <a:lstStyle/>
        <a:p>
          <a:endParaRPr lang="en-US"/>
        </a:p>
      </dgm:t>
    </dgm:pt>
    <dgm:pt modelId="{E0C8FAB0-2A0F-4409-A96B-B56672977492}" type="pres">
      <dgm:prSet presAssocID="{80D13055-A1D5-414D-81BD-7B2576D47928}" presName="diagram" presStyleCnt="0">
        <dgm:presLayoutVars>
          <dgm:chPref val="1"/>
          <dgm:dir/>
          <dgm:animOne val="branch"/>
          <dgm:animLvl val="lvl"/>
          <dgm:resizeHandles/>
        </dgm:presLayoutVars>
      </dgm:prSet>
      <dgm:spPr/>
      <dgm:t>
        <a:bodyPr/>
        <a:lstStyle/>
        <a:p>
          <a:endParaRPr lang="en-US"/>
        </a:p>
      </dgm:t>
    </dgm:pt>
    <dgm:pt modelId="{6F6CA9FC-2406-412C-89B7-21F7D13C27D6}" type="pres">
      <dgm:prSet presAssocID="{FBE27557-C35A-4DA2-8F42-376F1A287BA8}" presName="root" presStyleCnt="0"/>
      <dgm:spPr/>
    </dgm:pt>
    <dgm:pt modelId="{C35DB165-D82F-405F-A1A0-D418CDC69CE9}" type="pres">
      <dgm:prSet presAssocID="{FBE27557-C35A-4DA2-8F42-376F1A287BA8}" presName="rootComposite" presStyleCnt="0"/>
      <dgm:spPr/>
    </dgm:pt>
    <dgm:pt modelId="{810A28B1-F9B9-462B-AEC8-DB72CC0381C5}" type="pres">
      <dgm:prSet presAssocID="{FBE27557-C35A-4DA2-8F42-376F1A287BA8}" presName="rootText" presStyleLbl="node1" presStyleIdx="0" presStyleCnt="2" custScaleX="91998" custLinFactNeighborX="-28435" custLinFactNeighborY="4403"/>
      <dgm:spPr/>
      <dgm:t>
        <a:bodyPr/>
        <a:lstStyle/>
        <a:p>
          <a:endParaRPr lang="en-US"/>
        </a:p>
      </dgm:t>
    </dgm:pt>
    <dgm:pt modelId="{D8B51A32-4590-4D9C-B633-6404CBC053E5}" type="pres">
      <dgm:prSet presAssocID="{FBE27557-C35A-4DA2-8F42-376F1A287BA8}" presName="rootConnector" presStyleLbl="node1" presStyleIdx="0" presStyleCnt="2"/>
      <dgm:spPr/>
      <dgm:t>
        <a:bodyPr/>
        <a:lstStyle/>
        <a:p>
          <a:endParaRPr lang="en-US"/>
        </a:p>
      </dgm:t>
    </dgm:pt>
    <dgm:pt modelId="{C62B9AF2-FC65-4BC6-A3A6-52B8659161F1}" type="pres">
      <dgm:prSet presAssocID="{FBE27557-C35A-4DA2-8F42-376F1A287BA8}" presName="childShape" presStyleCnt="0"/>
      <dgm:spPr/>
    </dgm:pt>
    <dgm:pt modelId="{DC000620-08CB-4B66-B9B5-E12E139F4AF6}" type="pres">
      <dgm:prSet presAssocID="{F9C764D1-170B-49BC-A3BC-B43E4EB97332}" presName="Name13" presStyleLbl="parChTrans1D2" presStyleIdx="0" presStyleCnt="4"/>
      <dgm:spPr/>
      <dgm:t>
        <a:bodyPr/>
        <a:lstStyle/>
        <a:p>
          <a:endParaRPr lang="en-US"/>
        </a:p>
      </dgm:t>
    </dgm:pt>
    <dgm:pt modelId="{E64C8105-62B5-413A-94D5-27ED5C4556E1}" type="pres">
      <dgm:prSet presAssocID="{2499ACF0-8185-4730-8302-2023DE3F8AD8}" presName="childText" presStyleLbl="bgAcc1" presStyleIdx="0" presStyleCnt="4" custScaleX="90167" custScaleY="67138" custLinFactNeighborX="-2294" custLinFactNeighborY="-1885">
        <dgm:presLayoutVars>
          <dgm:bulletEnabled val="1"/>
        </dgm:presLayoutVars>
      </dgm:prSet>
      <dgm:spPr/>
      <dgm:t>
        <a:bodyPr/>
        <a:lstStyle/>
        <a:p>
          <a:endParaRPr lang="en-US"/>
        </a:p>
      </dgm:t>
    </dgm:pt>
    <dgm:pt modelId="{3ED76335-8213-43D5-9BAF-E4B717CF2F21}" type="pres">
      <dgm:prSet presAssocID="{4F211118-53DE-4D69-BD4E-CCE9C9B74195}" presName="Name13" presStyleLbl="parChTrans1D2" presStyleIdx="1" presStyleCnt="4"/>
      <dgm:spPr/>
      <dgm:t>
        <a:bodyPr/>
        <a:lstStyle/>
        <a:p>
          <a:endParaRPr lang="en-US"/>
        </a:p>
      </dgm:t>
    </dgm:pt>
    <dgm:pt modelId="{6163D3ED-F430-4B74-88AE-95C563967A70}" type="pres">
      <dgm:prSet presAssocID="{E2BE0E1D-1F63-4A79-93DD-D512D83D0C9C}" presName="childText" presStyleLbl="bgAcc1" presStyleIdx="1" presStyleCnt="4" custScaleX="90167" custScaleY="65435" custLinFactNeighborX="-608" custLinFactNeighborY="-2860">
        <dgm:presLayoutVars>
          <dgm:bulletEnabled val="1"/>
        </dgm:presLayoutVars>
      </dgm:prSet>
      <dgm:spPr/>
      <dgm:t>
        <a:bodyPr/>
        <a:lstStyle/>
        <a:p>
          <a:endParaRPr lang="en-US"/>
        </a:p>
      </dgm:t>
    </dgm:pt>
    <dgm:pt modelId="{88257742-1D59-4CEB-BF40-A37579FE9967}" type="pres">
      <dgm:prSet presAssocID="{0E27D90B-EA65-4108-9AFC-6CF6CC58DB9A}" presName="root" presStyleCnt="0"/>
      <dgm:spPr/>
    </dgm:pt>
    <dgm:pt modelId="{E030B135-9288-4ED6-BF01-38541531765B}" type="pres">
      <dgm:prSet presAssocID="{0E27D90B-EA65-4108-9AFC-6CF6CC58DB9A}" presName="rootComposite" presStyleCnt="0"/>
      <dgm:spPr/>
    </dgm:pt>
    <dgm:pt modelId="{5428248C-B113-4430-8A7E-7E8ACA3D449B}" type="pres">
      <dgm:prSet presAssocID="{0E27D90B-EA65-4108-9AFC-6CF6CC58DB9A}" presName="rootText" presStyleLbl="node1" presStyleIdx="1" presStyleCnt="2" custScaleX="94810" custLinFactNeighborX="-11805" custLinFactNeighborY="-11805"/>
      <dgm:spPr/>
      <dgm:t>
        <a:bodyPr/>
        <a:lstStyle/>
        <a:p>
          <a:endParaRPr lang="en-US"/>
        </a:p>
      </dgm:t>
    </dgm:pt>
    <dgm:pt modelId="{227CDDBB-AFFE-4A94-9839-18E7ACF88C3B}" type="pres">
      <dgm:prSet presAssocID="{0E27D90B-EA65-4108-9AFC-6CF6CC58DB9A}" presName="rootConnector" presStyleLbl="node1" presStyleIdx="1" presStyleCnt="2"/>
      <dgm:spPr/>
      <dgm:t>
        <a:bodyPr/>
        <a:lstStyle/>
        <a:p>
          <a:endParaRPr lang="en-US"/>
        </a:p>
      </dgm:t>
    </dgm:pt>
    <dgm:pt modelId="{B7C9A91B-2741-4564-9F44-33AEA6FC6361}" type="pres">
      <dgm:prSet presAssocID="{0E27D90B-EA65-4108-9AFC-6CF6CC58DB9A}" presName="childShape" presStyleCnt="0"/>
      <dgm:spPr/>
    </dgm:pt>
    <dgm:pt modelId="{278E43A4-6571-42BF-8795-C4C43A7B0A5D}" type="pres">
      <dgm:prSet presAssocID="{B5F70816-AD19-40AD-8D8B-60CEB831D21F}" presName="Name13" presStyleLbl="parChTrans1D2" presStyleIdx="2" presStyleCnt="4"/>
      <dgm:spPr/>
      <dgm:t>
        <a:bodyPr/>
        <a:lstStyle/>
        <a:p>
          <a:endParaRPr lang="en-US"/>
        </a:p>
      </dgm:t>
    </dgm:pt>
    <dgm:pt modelId="{3EF7B832-F8BD-42B8-8E0F-BDF2391DA838}" type="pres">
      <dgm:prSet presAssocID="{A42A7991-9E35-4916-8C81-C30B99D8A84E}" presName="childText" presStyleLbl="bgAcc1" presStyleIdx="2" presStyleCnt="4" custScaleX="83699" custScaleY="86984" custLinFactNeighborX="-3995" custLinFactNeighborY="-10801">
        <dgm:presLayoutVars>
          <dgm:bulletEnabled val="1"/>
        </dgm:presLayoutVars>
      </dgm:prSet>
      <dgm:spPr/>
      <dgm:t>
        <a:bodyPr/>
        <a:lstStyle/>
        <a:p>
          <a:endParaRPr lang="en-US"/>
        </a:p>
      </dgm:t>
    </dgm:pt>
    <dgm:pt modelId="{4F0CB42D-5E31-4950-8816-28AAF9DC3223}" type="pres">
      <dgm:prSet presAssocID="{3508296C-5098-4FE9-9DEA-C1271C0968B9}" presName="Name13" presStyleLbl="parChTrans1D2" presStyleIdx="3" presStyleCnt="4"/>
      <dgm:spPr/>
      <dgm:t>
        <a:bodyPr/>
        <a:lstStyle/>
        <a:p>
          <a:endParaRPr lang="en-US"/>
        </a:p>
      </dgm:t>
    </dgm:pt>
    <dgm:pt modelId="{C5394744-0A4C-4C94-B5AF-FA689FC5F276}" type="pres">
      <dgm:prSet presAssocID="{07310271-1517-4EB2-96FE-A19E291959C3}" presName="childText" presStyleLbl="bgAcc1" presStyleIdx="3" presStyleCnt="4" custScaleX="82126" custScaleY="83069" custLinFactNeighborX="-2168" custLinFactNeighborY="-26610">
        <dgm:presLayoutVars>
          <dgm:bulletEnabled val="1"/>
        </dgm:presLayoutVars>
      </dgm:prSet>
      <dgm:spPr/>
      <dgm:t>
        <a:bodyPr/>
        <a:lstStyle/>
        <a:p>
          <a:endParaRPr lang="en-US"/>
        </a:p>
      </dgm:t>
    </dgm:pt>
  </dgm:ptLst>
  <dgm:cxnLst>
    <dgm:cxn modelId="{8C859073-A741-4C89-837D-8B85FE043590}" type="presOf" srcId="{3508296C-5098-4FE9-9DEA-C1271C0968B9}" destId="{4F0CB42D-5E31-4950-8816-28AAF9DC3223}" srcOrd="0" destOrd="0" presId="urn:microsoft.com/office/officeart/2005/8/layout/hierarchy3"/>
    <dgm:cxn modelId="{D52A4E5B-6A1C-4C7F-9292-FDDF1809BFB0}" srcId="{80D13055-A1D5-414D-81BD-7B2576D47928}" destId="{FBE27557-C35A-4DA2-8F42-376F1A287BA8}" srcOrd="0" destOrd="0" parTransId="{C241138F-2383-427B-8F53-FB599FA70533}" sibTransId="{EFB141A4-C8B8-48D1-83C0-D3D599A3942D}"/>
    <dgm:cxn modelId="{DF0FEFD4-1115-4F39-84C1-180F95C9719E}" type="presOf" srcId="{F9C764D1-170B-49BC-A3BC-B43E4EB97332}" destId="{DC000620-08CB-4B66-B9B5-E12E139F4AF6}" srcOrd="0" destOrd="0" presId="urn:microsoft.com/office/officeart/2005/8/layout/hierarchy3"/>
    <dgm:cxn modelId="{25E6B10F-4DA0-4641-BB5E-DADF93916B4A}" type="presOf" srcId="{07310271-1517-4EB2-96FE-A19E291959C3}" destId="{C5394744-0A4C-4C94-B5AF-FA689FC5F276}" srcOrd="0" destOrd="0" presId="urn:microsoft.com/office/officeart/2005/8/layout/hierarchy3"/>
    <dgm:cxn modelId="{FC6B3020-0B5E-43BB-BDB4-EAEB3B90D8DD}" type="presOf" srcId="{80D13055-A1D5-414D-81BD-7B2576D47928}" destId="{E0C8FAB0-2A0F-4409-A96B-B56672977492}" srcOrd="0" destOrd="0" presId="urn:microsoft.com/office/officeart/2005/8/layout/hierarchy3"/>
    <dgm:cxn modelId="{FB682356-EC96-41E4-BB4A-9E3D10FF5536}" type="presOf" srcId="{FBE27557-C35A-4DA2-8F42-376F1A287BA8}" destId="{D8B51A32-4590-4D9C-B633-6404CBC053E5}" srcOrd="1" destOrd="0" presId="urn:microsoft.com/office/officeart/2005/8/layout/hierarchy3"/>
    <dgm:cxn modelId="{39C3FE11-C023-4F6B-8562-08591D5BAC7A}" srcId="{0E27D90B-EA65-4108-9AFC-6CF6CC58DB9A}" destId="{07310271-1517-4EB2-96FE-A19E291959C3}" srcOrd="1" destOrd="0" parTransId="{3508296C-5098-4FE9-9DEA-C1271C0968B9}" sibTransId="{A0F1D952-300D-4A56-B13B-381E50EC50C2}"/>
    <dgm:cxn modelId="{CABF58F7-D4EE-451E-BD09-13402D3232C1}" type="presOf" srcId="{4F211118-53DE-4D69-BD4E-CCE9C9B74195}" destId="{3ED76335-8213-43D5-9BAF-E4B717CF2F21}" srcOrd="0" destOrd="0" presId="urn:microsoft.com/office/officeart/2005/8/layout/hierarchy3"/>
    <dgm:cxn modelId="{2F599FD9-4E0A-4C88-8192-B18594AC1F9D}" type="presOf" srcId="{FBE27557-C35A-4DA2-8F42-376F1A287BA8}" destId="{810A28B1-F9B9-462B-AEC8-DB72CC0381C5}" srcOrd="0" destOrd="0" presId="urn:microsoft.com/office/officeart/2005/8/layout/hierarchy3"/>
    <dgm:cxn modelId="{5803A03E-C857-41CD-B0E0-6EB7389D7814}" type="presOf" srcId="{0E27D90B-EA65-4108-9AFC-6CF6CC58DB9A}" destId="{5428248C-B113-4430-8A7E-7E8ACA3D449B}" srcOrd="0" destOrd="0" presId="urn:microsoft.com/office/officeart/2005/8/layout/hierarchy3"/>
    <dgm:cxn modelId="{9F8FC3AE-3BCA-4A9B-AD3F-3392EE9208C5}" srcId="{FBE27557-C35A-4DA2-8F42-376F1A287BA8}" destId="{E2BE0E1D-1F63-4A79-93DD-D512D83D0C9C}" srcOrd="1" destOrd="0" parTransId="{4F211118-53DE-4D69-BD4E-CCE9C9B74195}" sibTransId="{EEC7BE6B-FEAC-4F71-B546-431A4C3E4243}"/>
    <dgm:cxn modelId="{DDB90F86-5455-406A-9649-83D619970456}" srcId="{80D13055-A1D5-414D-81BD-7B2576D47928}" destId="{0E27D90B-EA65-4108-9AFC-6CF6CC58DB9A}" srcOrd="1" destOrd="0" parTransId="{48F3D80D-1784-47AA-B087-9A8D285DCD0E}" sibTransId="{866F0216-39E6-4295-96E3-2E904CC91D4E}"/>
    <dgm:cxn modelId="{1AC8D5A1-E6A1-4EB7-A1E4-30544CD20574}" type="presOf" srcId="{B5F70816-AD19-40AD-8D8B-60CEB831D21F}" destId="{278E43A4-6571-42BF-8795-C4C43A7B0A5D}" srcOrd="0" destOrd="0" presId="urn:microsoft.com/office/officeart/2005/8/layout/hierarchy3"/>
    <dgm:cxn modelId="{31B1C9F8-B2E0-4DA9-9B88-6724005A3682}" type="presOf" srcId="{2499ACF0-8185-4730-8302-2023DE3F8AD8}" destId="{E64C8105-62B5-413A-94D5-27ED5C4556E1}" srcOrd="0" destOrd="0" presId="urn:microsoft.com/office/officeart/2005/8/layout/hierarchy3"/>
    <dgm:cxn modelId="{C5345CE7-4BBD-462E-A826-9855C04BC4F5}" type="presOf" srcId="{0E27D90B-EA65-4108-9AFC-6CF6CC58DB9A}" destId="{227CDDBB-AFFE-4A94-9839-18E7ACF88C3B}" srcOrd="1" destOrd="0" presId="urn:microsoft.com/office/officeart/2005/8/layout/hierarchy3"/>
    <dgm:cxn modelId="{209CC024-4EA5-48E9-B0F3-F388B69932C8}" type="presOf" srcId="{E2BE0E1D-1F63-4A79-93DD-D512D83D0C9C}" destId="{6163D3ED-F430-4B74-88AE-95C563967A70}" srcOrd="0" destOrd="0" presId="urn:microsoft.com/office/officeart/2005/8/layout/hierarchy3"/>
    <dgm:cxn modelId="{55184D87-FC2B-4078-A72E-705566D6B025}" srcId="{FBE27557-C35A-4DA2-8F42-376F1A287BA8}" destId="{2499ACF0-8185-4730-8302-2023DE3F8AD8}" srcOrd="0" destOrd="0" parTransId="{F9C764D1-170B-49BC-A3BC-B43E4EB97332}" sibTransId="{7A6EAAA0-8D06-4734-935B-00103835ED1E}"/>
    <dgm:cxn modelId="{0C29F270-6897-4AC2-8263-C9B1AF5F1807}" type="presOf" srcId="{A42A7991-9E35-4916-8C81-C30B99D8A84E}" destId="{3EF7B832-F8BD-42B8-8E0F-BDF2391DA838}" srcOrd="0" destOrd="0" presId="urn:microsoft.com/office/officeart/2005/8/layout/hierarchy3"/>
    <dgm:cxn modelId="{5694BE0D-BEA6-4A42-884C-4BAB144CED37}" srcId="{0E27D90B-EA65-4108-9AFC-6CF6CC58DB9A}" destId="{A42A7991-9E35-4916-8C81-C30B99D8A84E}" srcOrd="0" destOrd="0" parTransId="{B5F70816-AD19-40AD-8D8B-60CEB831D21F}" sibTransId="{855C0123-1FD1-4DC9-9FBA-5204F1EA5338}"/>
    <dgm:cxn modelId="{139BEACF-DC75-4237-9ED0-6EA4168C86B8}" type="presParOf" srcId="{E0C8FAB0-2A0F-4409-A96B-B56672977492}" destId="{6F6CA9FC-2406-412C-89B7-21F7D13C27D6}" srcOrd="0" destOrd="0" presId="urn:microsoft.com/office/officeart/2005/8/layout/hierarchy3"/>
    <dgm:cxn modelId="{431101BA-19CA-4985-A79B-271A99C27D33}" type="presParOf" srcId="{6F6CA9FC-2406-412C-89B7-21F7D13C27D6}" destId="{C35DB165-D82F-405F-A1A0-D418CDC69CE9}" srcOrd="0" destOrd="0" presId="urn:microsoft.com/office/officeart/2005/8/layout/hierarchy3"/>
    <dgm:cxn modelId="{2D7E3224-D64A-48CA-A259-A517BEB089BA}" type="presParOf" srcId="{C35DB165-D82F-405F-A1A0-D418CDC69CE9}" destId="{810A28B1-F9B9-462B-AEC8-DB72CC0381C5}" srcOrd="0" destOrd="0" presId="urn:microsoft.com/office/officeart/2005/8/layout/hierarchy3"/>
    <dgm:cxn modelId="{FB0B5DE0-C29A-40DD-916A-56396F233BAC}" type="presParOf" srcId="{C35DB165-D82F-405F-A1A0-D418CDC69CE9}" destId="{D8B51A32-4590-4D9C-B633-6404CBC053E5}" srcOrd="1" destOrd="0" presId="urn:microsoft.com/office/officeart/2005/8/layout/hierarchy3"/>
    <dgm:cxn modelId="{E6480C0C-B5DD-4432-A5D7-7862C7939967}" type="presParOf" srcId="{6F6CA9FC-2406-412C-89B7-21F7D13C27D6}" destId="{C62B9AF2-FC65-4BC6-A3A6-52B8659161F1}" srcOrd="1" destOrd="0" presId="urn:microsoft.com/office/officeart/2005/8/layout/hierarchy3"/>
    <dgm:cxn modelId="{32C4E44B-A52F-4065-97F2-A01DD089351E}" type="presParOf" srcId="{C62B9AF2-FC65-4BC6-A3A6-52B8659161F1}" destId="{DC000620-08CB-4B66-B9B5-E12E139F4AF6}" srcOrd="0" destOrd="0" presId="urn:microsoft.com/office/officeart/2005/8/layout/hierarchy3"/>
    <dgm:cxn modelId="{0BAC65B7-FAF6-49CC-9DCF-8BDB917AE5C7}" type="presParOf" srcId="{C62B9AF2-FC65-4BC6-A3A6-52B8659161F1}" destId="{E64C8105-62B5-413A-94D5-27ED5C4556E1}" srcOrd="1" destOrd="0" presId="urn:microsoft.com/office/officeart/2005/8/layout/hierarchy3"/>
    <dgm:cxn modelId="{25AD4FD9-9894-48ED-84F0-14B2D294FAC1}" type="presParOf" srcId="{C62B9AF2-FC65-4BC6-A3A6-52B8659161F1}" destId="{3ED76335-8213-43D5-9BAF-E4B717CF2F21}" srcOrd="2" destOrd="0" presId="urn:microsoft.com/office/officeart/2005/8/layout/hierarchy3"/>
    <dgm:cxn modelId="{A5C46D17-9A51-4CEF-9253-35EC2B405F4B}" type="presParOf" srcId="{C62B9AF2-FC65-4BC6-A3A6-52B8659161F1}" destId="{6163D3ED-F430-4B74-88AE-95C563967A70}" srcOrd="3" destOrd="0" presId="urn:microsoft.com/office/officeart/2005/8/layout/hierarchy3"/>
    <dgm:cxn modelId="{4105959D-AB63-4B4B-B828-E7D59F6242C8}" type="presParOf" srcId="{E0C8FAB0-2A0F-4409-A96B-B56672977492}" destId="{88257742-1D59-4CEB-BF40-A37579FE9967}" srcOrd="1" destOrd="0" presId="urn:microsoft.com/office/officeart/2005/8/layout/hierarchy3"/>
    <dgm:cxn modelId="{72E7A55F-AD86-4558-92B8-CE9A6CE9ED62}" type="presParOf" srcId="{88257742-1D59-4CEB-BF40-A37579FE9967}" destId="{E030B135-9288-4ED6-BF01-38541531765B}" srcOrd="0" destOrd="0" presId="urn:microsoft.com/office/officeart/2005/8/layout/hierarchy3"/>
    <dgm:cxn modelId="{F22237B0-65DB-434A-B7D1-6FA96EB6358C}" type="presParOf" srcId="{E030B135-9288-4ED6-BF01-38541531765B}" destId="{5428248C-B113-4430-8A7E-7E8ACA3D449B}" srcOrd="0" destOrd="0" presId="urn:microsoft.com/office/officeart/2005/8/layout/hierarchy3"/>
    <dgm:cxn modelId="{4E1D2991-6660-4843-A200-241226D02BF1}" type="presParOf" srcId="{E030B135-9288-4ED6-BF01-38541531765B}" destId="{227CDDBB-AFFE-4A94-9839-18E7ACF88C3B}" srcOrd="1" destOrd="0" presId="urn:microsoft.com/office/officeart/2005/8/layout/hierarchy3"/>
    <dgm:cxn modelId="{FDF06FC8-2E81-431D-AF7C-29726EC5FB57}" type="presParOf" srcId="{88257742-1D59-4CEB-BF40-A37579FE9967}" destId="{B7C9A91B-2741-4564-9F44-33AEA6FC6361}" srcOrd="1" destOrd="0" presId="urn:microsoft.com/office/officeart/2005/8/layout/hierarchy3"/>
    <dgm:cxn modelId="{F66423F9-EEBE-4F42-8849-647C9802775F}" type="presParOf" srcId="{B7C9A91B-2741-4564-9F44-33AEA6FC6361}" destId="{278E43A4-6571-42BF-8795-C4C43A7B0A5D}" srcOrd="0" destOrd="0" presId="urn:microsoft.com/office/officeart/2005/8/layout/hierarchy3"/>
    <dgm:cxn modelId="{A045988C-868E-4E3D-8BC5-E5B45C3CF5F7}" type="presParOf" srcId="{B7C9A91B-2741-4564-9F44-33AEA6FC6361}" destId="{3EF7B832-F8BD-42B8-8E0F-BDF2391DA838}" srcOrd="1" destOrd="0" presId="urn:microsoft.com/office/officeart/2005/8/layout/hierarchy3"/>
    <dgm:cxn modelId="{DA24F82A-307B-4B70-9074-5B7E7C37CF50}" type="presParOf" srcId="{B7C9A91B-2741-4564-9F44-33AEA6FC6361}" destId="{4F0CB42D-5E31-4950-8816-28AAF9DC3223}" srcOrd="2" destOrd="0" presId="urn:microsoft.com/office/officeart/2005/8/layout/hierarchy3"/>
    <dgm:cxn modelId="{BEF92510-CD32-471C-8C01-B21885685998}" type="presParOf" srcId="{B7C9A91B-2741-4564-9F44-33AEA6FC6361}" destId="{C5394744-0A4C-4C94-B5AF-FA689FC5F276}"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664431D-CEB2-4802-93EC-B287E31DCFCA}" type="doc">
      <dgm:prSet loTypeId="urn:microsoft.com/office/officeart/2005/8/layout/radial3" loCatId="relationship" qsTypeId="urn:microsoft.com/office/officeart/2005/8/quickstyle/simple1" qsCatId="simple" csTypeId="urn:microsoft.com/office/officeart/2005/8/colors/colorful1#14" csCatId="colorful" phldr="1"/>
      <dgm:spPr/>
      <dgm:t>
        <a:bodyPr/>
        <a:lstStyle/>
        <a:p>
          <a:endParaRPr lang="en-US"/>
        </a:p>
      </dgm:t>
    </dgm:pt>
    <dgm:pt modelId="{BFC8C3F8-468D-40F0-BA49-3C75ECD489DC}">
      <dgm:prSet phldrT="[Text]"/>
      <dgm:spPr>
        <a:xfrm>
          <a:off x="1946492" y="1294473"/>
          <a:ext cx="3224829" cy="3224829"/>
        </a:xfrm>
        <a:prstGeom prst="ellipse">
          <a:avLst/>
        </a:prstGeom>
        <a:solidFill>
          <a:srgbClr val="629DD1">
            <a:alpha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b="1" dirty="0">
              <a:solidFill>
                <a:sysClr val="windowText" lastClr="000000"/>
              </a:solidFill>
              <a:latin typeface="Arial" panose="020B0604020202020204" pitchFamily="34" charset="0"/>
              <a:ea typeface="+mn-ea"/>
              <a:cs typeface="Arial" panose="020B0604020202020204" pitchFamily="34" charset="0"/>
            </a:rPr>
            <a:t>Parental substance use affects the whole family</a:t>
          </a:r>
        </a:p>
      </dgm:t>
    </dgm:pt>
    <dgm:pt modelId="{EA4E692D-DA00-425C-BCCB-585F7F22628E}" type="parTrans" cxnId="{908918C5-3E36-45EF-8F2E-8352F220A820}">
      <dgm:prSet/>
      <dgm:spPr/>
      <dgm:t>
        <a:bodyPr/>
        <a:lstStyle/>
        <a:p>
          <a:endParaRPr lang="en-US"/>
        </a:p>
      </dgm:t>
    </dgm:pt>
    <dgm:pt modelId="{2EFAC079-1427-473B-8087-FD5A701F8805}" type="sibTrans" cxnId="{908918C5-3E36-45EF-8F2E-8352F220A820}">
      <dgm:prSet/>
      <dgm:spPr/>
      <dgm:t>
        <a:bodyPr/>
        <a:lstStyle/>
        <a:p>
          <a:endParaRPr lang="en-US"/>
        </a:p>
      </dgm:t>
    </dgm:pt>
    <dgm:pt modelId="{28FABF5B-9124-44FE-A338-DCC22258B811}">
      <dgm:prSet phldrT="[Text]" custT="1"/>
      <dgm:spPr>
        <a:xfrm>
          <a:off x="2673777" y="575"/>
          <a:ext cx="1612414" cy="1612414"/>
        </a:xfrm>
        <a:prstGeom prst="ellipse">
          <a:avLst/>
        </a:prstGeom>
        <a:solidFill>
          <a:srgbClr val="297FD5">
            <a:alpha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sz="1400" b="1" dirty="0">
              <a:solidFill>
                <a:schemeClr val="tx1"/>
              </a:solidFill>
              <a:latin typeface="Arial" panose="020B0604020202020204" pitchFamily="34" charset="0"/>
              <a:ea typeface="+mn-ea"/>
              <a:cs typeface="Arial" panose="020B0604020202020204" pitchFamily="34" charset="0"/>
            </a:rPr>
            <a:t>Developmental effect</a:t>
          </a:r>
        </a:p>
      </dgm:t>
    </dgm:pt>
    <dgm:pt modelId="{E0DFACBF-4459-4A02-8C9E-FBE5F3890AB2}" type="parTrans" cxnId="{06D8DCC1-E173-4D45-B286-6CA248665AD6}">
      <dgm:prSet/>
      <dgm:spPr/>
      <dgm:t>
        <a:bodyPr/>
        <a:lstStyle/>
        <a:p>
          <a:endParaRPr lang="en-US"/>
        </a:p>
      </dgm:t>
    </dgm:pt>
    <dgm:pt modelId="{CFCD4049-4716-4415-B7E3-E3878E5E331C}" type="sibTrans" cxnId="{06D8DCC1-E173-4D45-B286-6CA248665AD6}">
      <dgm:prSet/>
      <dgm:spPr/>
      <dgm:t>
        <a:bodyPr/>
        <a:lstStyle/>
        <a:p>
          <a:endParaRPr lang="en-US"/>
        </a:p>
      </dgm:t>
    </dgm:pt>
    <dgm:pt modelId="{6BCF6F6B-C74F-465A-A328-8CC0DC55A682}">
      <dgm:prSet phldrT="[Text]"/>
      <dgm:spPr>
        <a:xfrm>
          <a:off x="4773883" y="2100681"/>
          <a:ext cx="1612414" cy="1612414"/>
        </a:xfrm>
        <a:prstGeom prst="ellipse">
          <a:avLst/>
        </a:prstGeom>
        <a:solidFill>
          <a:srgbClr val="7F8FA9">
            <a:alpha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b="1" dirty="0">
              <a:solidFill>
                <a:sysClr val="windowText" lastClr="000000"/>
              </a:solidFill>
              <a:latin typeface="Arial" panose="020B0604020202020204" pitchFamily="34" charset="0"/>
              <a:ea typeface="+mn-ea"/>
              <a:cs typeface="Arial" panose="020B0604020202020204" pitchFamily="34" charset="0"/>
            </a:rPr>
            <a:t>Psycho-social effects </a:t>
          </a:r>
        </a:p>
      </dgm:t>
    </dgm:pt>
    <dgm:pt modelId="{9CAEA195-CCB8-4823-90DE-1012AFD653AC}" type="parTrans" cxnId="{5AAC85F6-F2B5-4112-A636-87384767478B}">
      <dgm:prSet/>
      <dgm:spPr/>
      <dgm:t>
        <a:bodyPr/>
        <a:lstStyle/>
        <a:p>
          <a:endParaRPr lang="en-US"/>
        </a:p>
      </dgm:t>
    </dgm:pt>
    <dgm:pt modelId="{A19137D8-F22B-4576-9A45-F2ABE4D3CEE0}" type="sibTrans" cxnId="{5AAC85F6-F2B5-4112-A636-87384767478B}">
      <dgm:prSet/>
      <dgm:spPr/>
      <dgm:t>
        <a:bodyPr/>
        <a:lstStyle/>
        <a:p>
          <a:endParaRPr lang="en-US"/>
        </a:p>
      </dgm:t>
    </dgm:pt>
    <dgm:pt modelId="{711B5CB5-A798-480C-AE5A-FD787F08161F}">
      <dgm:prSet phldrT="[Text]"/>
      <dgm:spPr>
        <a:xfrm>
          <a:off x="2673777" y="4200786"/>
          <a:ext cx="1612414" cy="1612414"/>
        </a:xfrm>
        <a:prstGeom prst="ellipse">
          <a:avLst/>
        </a:prstGeom>
        <a:solidFill>
          <a:srgbClr val="5AA2AE">
            <a:alpha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b="1" dirty="0">
              <a:solidFill>
                <a:sysClr val="windowText" lastClr="000000"/>
              </a:solidFill>
              <a:latin typeface="Arial" panose="020B0604020202020204" pitchFamily="34" charset="0"/>
              <a:ea typeface="+mn-ea"/>
              <a:cs typeface="Arial" panose="020B0604020202020204" pitchFamily="34" charset="0"/>
            </a:rPr>
            <a:t>Effect on parenting </a:t>
          </a:r>
        </a:p>
      </dgm:t>
    </dgm:pt>
    <dgm:pt modelId="{651232F6-5303-49F5-812A-2519A6084E13}" type="parTrans" cxnId="{552D64C7-98FE-4D26-A216-30D0F51E989D}">
      <dgm:prSet/>
      <dgm:spPr/>
      <dgm:t>
        <a:bodyPr/>
        <a:lstStyle/>
        <a:p>
          <a:endParaRPr lang="en-US"/>
        </a:p>
      </dgm:t>
    </dgm:pt>
    <dgm:pt modelId="{7F42E7F7-B89D-47FF-A74A-6E90977F325B}" type="sibTrans" cxnId="{552D64C7-98FE-4D26-A216-30D0F51E989D}">
      <dgm:prSet/>
      <dgm:spPr/>
      <dgm:t>
        <a:bodyPr/>
        <a:lstStyle/>
        <a:p>
          <a:endParaRPr lang="en-US"/>
        </a:p>
      </dgm:t>
    </dgm:pt>
    <dgm:pt modelId="{77667CD5-A818-4D50-AD37-80CC2889D16F}">
      <dgm:prSet phldrT="[Text]"/>
      <dgm:spPr>
        <a:xfrm>
          <a:off x="573672" y="2100681"/>
          <a:ext cx="1612414" cy="1612414"/>
        </a:xfrm>
        <a:prstGeom prst="ellipse">
          <a:avLst/>
        </a:prstGeom>
        <a:solidFill>
          <a:srgbClr val="9D90A0">
            <a:alpha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b="1" dirty="0">
              <a:solidFill>
                <a:sysClr val="windowText" lastClr="000000"/>
              </a:solidFill>
              <a:latin typeface="Arial" panose="020B0604020202020204" pitchFamily="34" charset="0"/>
              <a:ea typeface="+mn-ea"/>
              <a:cs typeface="Arial" panose="020B0604020202020204" pitchFamily="34" charset="0"/>
            </a:rPr>
            <a:t>Generational effects </a:t>
          </a:r>
        </a:p>
      </dgm:t>
    </dgm:pt>
    <dgm:pt modelId="{7C53362E-228C-45E7-A9B6-565E2A7874E6}" type="parTrans" cxnId="{D90F26FD-68B1-4AAD-A22C-AFCCD298C7EE}">
      <dgm:prSet/>
      <dgm:spPr/>
      <dgm:t>
        <a:bodyPr/>
        <a:lstStyle/>
        <a:p>
          <a:endParaRPr lang="en-US"/>
        </a:p>
      </dgm:t>
    </dgm:pt>
    <dgm:pt modelId="{17BF456C-BC8D-4F44-B59D-4B46F195588D}" type="sibTrans" cxnId="{D90F26FD-68B1-4AAD-A22C-AFCCD298C7EE}">
      <dgm:prSet/>
      <dgm:spPr/>
      <dgm:t>
        <a:bodyPr/>
        <a:lstStyle/>
        <a:p>
          <a:endParaRPr lang="en-US"/>
        </a:p>
      </dgm:t>
    </dgm:pt>
    <dgm:pt modelId="{E19F6055-68C1-4B3A-844C-4EF50868D456}" type="pres">
      <dgm:prSet presAssocID="{C664431D-CEB2-4802-93EC-B287E31DCFCA}" presName="composite" presStyleCnt="0">
        <dgm:presLayoutVars>
          <dgm:chMax val="1"/>
          <dgm:dir/>
          <dgm:resizeHandles val="exact"/>
        </dgm:presLayoutVars>
      </dgm:prSet>
      <dgm:spPr/>
      <dgm:t>
        <a:bodyPr/>
        <a:lstStyle/>
        <a:p>
          <a:endParaRPr lang="en-US"/>
        </a:p>
      </dgm:t>
    </dgm:pt>
    <dgm:pt modelId="{8C1D09A4-421A-41E9-B4DF-41D5DCD1E3C7}" type="pres">
      <dgm:prSet presAssocID="{C664431D-CEB2-4802-93EC-B287E31DCFCA}" presName="radial" presStyleCnt="0">
        <dgm:presLayoutVars>
          <dgm:animLvl val="ctr"/>
        </dgm:presLayoutVars>
      </dgm:prSet>
      <dgm:spPr/>
    </dgm:pt>
    <dgm:pt modelId="{1AA195EB-4052-4E7B-B7BA-C11B65638DD4}" type="pres">
      <dgm:prSet presAssocID="{BFC8C3F8-468D-40F0-BA49-3C75ECD489DC}" presName="centerShape" presStyleLbl="vennNode1" presStyleIdx="0" presStyleCnt="5" custLinFactNeighborX="1879"/>
      <dgm:spPr/>
      <dgm:t>
        <a:bodyPr/>
        <a:lstStyle/>
        <a:p>
          <a:endParaRPr lang="en-US"/>
        </a:p>
      </dgm:t>
    </dgm:pt>
    <dgm:pt modelId="{7C759F77-98EC-4328-9A30-07207A476CE9}" type="pres">
      <dgm:prSet presAssocID="{28FABF5B-9124-44FE-A338-DCC22258B811}" presName="node" presStyleLbl="vennNode1" presStyleIdx="1" presStyleCnt="5" custScaleX="119127" custScaleY="119992">
        <dgm:presLayoutVars>
          <dgm:bulletEnabled val="1"/>
        </dgm:presLayoutVars>
      </dgm:prSet>
      <dgm:spPr/>
      <dgm:t>
        <a:bodyPr/>
        <a:lstStyle/>
        <a:p>
          <a:endParaRPr lang="en-US"/>
        </a:p>
      </dgm:t>
    </dgm:pt>
    <dgm:pt modelId="{B54015A4-F97D-4764-A51D-F22B3A9E639A}" type="pres">
      <dgm:prSet presAssocID="{6BCF6F6B-C74F-465A-A328-8CC0DC55A682}" presName="node" presStyleLbl="vennNode1" presStyleIdx="2" presStyleCnt="5">
        <dgm:presLayoutVars>
          <dgm:bulletEnabled val="1"/>
        </dgm:presLayoutVars>
      </dgm:prSet>
      <dgm:spPr/>
      <dgm:t>
        <a:bodyPr/>
        <a:lstStyle/>
        <a:p>
          <a:endParaRPr lang="en-US"/>
        </a:p>
      </dgm:t>
    </dgm:pt>
    <dgm:pt modelId="{08585E6A-1EB2-40C1-8EE4-1D1C57FE5352}" type="pres">
      <dgm:prSet presAssocID="{711B5CB5-A798-480C-AE5A-FD787F08161F}" presName="node" presStyleLbl="vennNode1" presStyleIdx="3" presStyleCnt="5">
        <dgm:presLayoutVars>
          <dgm:bulletEnabled val="1"/>
        </dgm:presLayoutVars>
      </dgm:prSet>
      <dgm:spPr/>
      <dgm:t>
        <a:bodyPr/>
        <a:lstStyle/>
        <a:p>
          <a:endParaRPr lang="en-US"/>
        </a:p>
      </dgm:t>
    </dgm:pt>
    <dgm:pt modelId="{AFB2BE43-07AD-4AAB-AF98-66A25432807E}" type="pres">
      <dgm:prSet presAssocID="{77667CD5-A818-4D50-AD37-80CC2889D16F}" presName="node" presStyleLbl="vennNode1" presStyleIdx="4" presStyleCnt="5">
        <dgm:presLayoutVars>
          <dgm:bulletEnabled val="1"/>
        </dgm:presLayoutVars>
      </dgm:prSet>
      <dgm:spPr/>
      <dgm:t>
        <a:bodyPr/>
        <a:lstStyle/>
        <a:p>
          <a:endParaRPr lang="en-US"/>
        </a:p>
      </dgm:t>
    </dgm:pt>
  </dgm:ptLst>
  <dgm:cxnLst>
    <dgm:cxn modelId="{D90F26FD-68B1-4AAD-A22C-AFCCD298C7EE}" srcId="{BFC8C3F8-468D-40F0-BA49-3C75ECD489DC}" destId="{77667CD5-A818-4D50-AD37-80CC2889D16F}" srcOrd="3" destOrd="0" parTransId="{7C53362E-228C-45E7-A9B6-565E2A7874E6}" sibTransId="{17BF456C-BC8D-4F44-B59D-4B46F195588D}"/>
    <dgm:cxn modelId="{06D8DCC1-E173-4D45-B286-6CA248665AD6}" srcId="{BFC8C3F8-468D-40F0-BA49-3C75ECD489DC}" destId="{28FABF5B-9124-44FE-A338-DCC22258B811}" srcOrd="0" destOrd="0" parTransId="{E0DFACBF-4459-4A02-8C9E-FBE5F3890AB2}" sibTransId="{CFCD4049-4716-4415-B7E3-E3878E5E331C}"/>
    <dgm:cxn modelId="{552D64C7-98FE-4D26-A216-30D0F51E989D}" srcId="{BFC8C3F8-468D-40F0-BA49-3C75ECD489DC}" destId="{711B5CB5-A798-480C-AE5A-FD787F08161F}" srcOrd="2" destOrd="0" parTransId="{651232F6-5303-49F5-812A-2519A6084E13}" sibTransId="{7F42E7F7-B89D-47FF-A74A-6E90977F325B}"/>
    <dgm:cxn modelId="{A30BB4D8-EBAA-485F-B7FB-18692CC88CB3}" type="presOf" srcId="{6BCF6F6B-C74F-465A-A328-8CC0DC55A682}" destId="{B54015A4-F97D-4764-A51D-F22B3A9E639A}" srcOrd="0" destOrd="0" presId="urn:microsoft.com/office/officeart/2005/8/layout/radial3"/>
    <dgm:cxn modelId="{908918C5-3E36-45EF-8F2E-8352F220A820}" srcId="{C664431D-CEB2-4802-93EC-B287E31DCFCA}" destId="{BFC8C3F8-468D-40F0-BA49-3C75ECD489DC}" srcOrd="0" destOrd="0" parTransId="{EA4E692D-DA00-425C-BCCB-585F7F22628E}" sibTransId="{2EFAC079-1427-473B-8087-FD5A701F8805}"/>
    <dgm:cxn modelId="{7AC832D6-925F-4B5A-B889-DE2E32243D4B}" type="presOf" srcId="{BFC8C3F8-468D-40F0-BA49-3C75ECD489DC}" destId="{1AA195EB-4052-4E7B-B7BA-C11B65638DD4}" srcOrd="0" destOrd="0" presId="urn:microsoft.com/office/officeart/2005/8/layout/radial3"/>
    <dgm:cxn modelId="{620B7BC3-5A5D-417B-8802-3F2C1ABF5A31}" type="presOf" srcId="{77667CD5-A818-4D50-AD37-80CC2889D16F}" destId="{AFB2BE43-07AD-4AAB-AF98-66A25432807E}" srcOrd="0" destOrd="0" presId="urn:microsoft.com/office/officeart/2005/8/layout/radial3"/>
    <dgm:cxn modelId="{C0D255A2-8CDA-4203-BA6A-B4DBC0C1D6DA}" type="presOf" srcId="{28FABF5B-9124-44FE-A338-DCC22258B811}" destId="{7C759F77-98EC-4328-9A30-07207A476CE9}" srcOrd="0" destOrd="0" presId="urn:microsoft.com/office/officeart/2005/8/layout/radial3"/>
    <dgm:cxn modelId="{538D70B9-F0EE-41AC-AF81-FF5835808B75}" type="presOf" srcId="{711B5CB5-A798-480C-AE5A-FD787F08161F}" destId="{08585E6A-1EB2-40C1-8EE4-1D1C57FE5352}" srcOrd="0" destOrd="0" presId="urn:microsoft.com/office/officeart/2005/8/layout/radial3"/>
    <dgm:cxn modelId="{E04B1718-6C54-49F0-9AA2-A7E849B53197}" type="presOf" srcId="{C664431D-CEB2-4802-93EC-B287E31DCFCA}" destId="{E19F6055-68C1-4B3A-844C-4EF50868D456}" srcOrd="0" destOrd="0" presId="urn:microsoft.com/office/officeart/2005/8/layout/radial3"/>
    <dgm:cxn modelId="{5AAC85F6-F2B5-4112-A636-87384767478B}" srcId="{BFC8C3F8-468D-40F0-BA49-3C75ECD489DC}" destId="{6BCF6F6B-C74F-465A-A328-8CC0DC55A682}" srcOrd="1" destOrd="0" parTransId="{9CAEA195-CCB8-4823-90DE-1012AFD653AC}" sibTransId="{A19137D8-F22B-4576-9A45-F2ABE4D3CEE0}"/>
    <dgm:cxn modelId="{7342650F-84C6-4E97-819F-251C7415924F}" type="presParOf" srcId="{E19F6055-68C1-4B3A-844C-4EF50868D456}" destId="{8C1D09A4-421A-41E9-B4DF-41D5DCD1E3C7}" srcOrd="0" destOrd="0" presId="urn:microsoft.com/office/officeart/2005/8/layout/radial3"/>
    <dgm:cxn modelId="{62CF4378-C2AE-4B0E-ABE7-2605FCFB7D21}" type="presParOf" srcId="{8C1D09A4-421A-41E9-B4DF-41D5DCD1E3C7}" destId="{1AA195EB-4052-4E7B-B7BA-C11B65638DD4}" srcOrd="0" destOrd="0" presId="urn:microsoft.com/office/officeart/2005/8/layout/radial3"/>
    <dgm:cxn modelId="{C86EB86E-3887-4C0D-8102-847FCE43257E}" type="presParOf" srcId="{8C1D09A4-421A-41E9-B4DF-41D5DCD1E3C7}" destId="{7C759F77-98EC-4328-9A30-07207A476CE9}" srcOrd="1" destOrd="0" presId="urn:microsoft.com/office/officeart/2005/8/layout/radial3"/>
    <dgm:cxn modelId="{72F1F0DC-DCAA-4C68-94EB-2B09FDE95B2A}" type="presParOf" srcId="{8C1D09A4-421A-41E9-B4DF-41D5DCD1E3C7}" destId="{B54015A4-F97D-4764-A51D-F22B3A9E639A}" srcOrd="2" destOrd="0" presId="urn:microsoft.com/office/officeart/2005/8/layout/radial3"/>
    <dgm:cxn modelId="{370B85A6-6EE1-42E5-8D2F-19124ED1CD10}" type="presParOf" srcId="{8C1D09A4-421A-41E9-B4DF-41D5DCD1E3C7}" destId="{08585E6A-1EB2-40C1-8EE4-1D1C57FE5352}" srcOrd="3" destOrd="0" presId="urn:microsoft.com/office/officeart/2005/8/layout/radial3"/>
    <dgm:cxn modelId="{B3687580-C361-442B-963A-30B0CB70A732}" type="presParOf" srcId="{8C1D09A4-421A-41E9-B4DF-41D5DCD1E3C7}" destId="{AFB2BE43-07AD-4AAB-AF98-66A25432807E}" srcOrd="4"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8AE85A2-8131-45E4-A6E7-9D69AE200C2E}" type="doc">
      <dgm:prSet loTypeId="urn:microsoft.com/office/officeart/2005/8/layout/rings+Icon" loCatId="relationship" qsTypeId="urn:microsoft.com/office/officeart/2005/8/quickstyle/simple1" qsCatId="simple" csTypeId="urn:microsoft.com/office/officeart/2005/8/colors/colorful2" csCatId="colorful" phldr="1"/>
      <dgm:spPr/>
    </dgm:pt>
    <dgm:pt modelId="{41993F13-764A-4AFA-86A8-9389E23167CD}">
      <dgm:prSet phldrT="[Text]" custT="1"/>
      <dgm:spPr>
        <a:solidFill>
          <a:srgbClr val="CDE9EF">
            <a:alpha val="75000"/>
          </a:srgbClr>
        </a:solidFill>
        <a:ln>
          <a:noFill/>
        </a:ln>
      </dgm:spPr>
      <dgm:t>
        <a:bodyPr/>
        <a:lstStyle/>
        <a:p>
          <a:pPr>
            <a:spcAft>
              <a:spcPct val="35000"/>
            </a:spcAft>
          </a:pPr>
          <a:r>
            <a:rPr lang="en-US" sz="1600" b="1" u="none" cap="none" baseline="0" dirty="0">
              <a:solidFill>
                <a:schemeClr val="tx1"/>
              </a:solidFill>
              <a:effectLst/>
              <a:latin typeface="Arial" panose="020B0604020202020204" pitchFamily="34" charset="0"/>
              <a:cs typeface="Arial" panose="020B0604020202020204" pitchFamily="34" charset="0"/>
            </a:rPr>
            <a:t>Parent Recovery</a:t>
          </a:r>
        </a:p>
        <a:p>
          <a:pPr>
            <a:spcAft>
              <a:spcPts val="1200"/>
            </a:spcAft>
          </a:pPr>
          <a:r>
            <a:rPr lang="en-US" sz="1600" b="0" dirty="0">
              <a:latin typeface="Arial" panose="020B0604020202020204" pitchFamily="34" charset="0"/>
              <a:cs typeface="Arial" panose="020B0604020202020204" pitchFamily="34" charset="0"/>
            </a:rPr>
            <a:t>Parenting skills </a:t>
          </a:r>
          <a:br>
            <a:rPr lang="en-US" sz="1600" b="0" dirty="0">
              <a:latin typeface="Arial" panose="020B0604020202020204" pitchFamily="34" charset="0"/>
              <a:cs typeface="Arial" panose="020B0604020202020204" pitchFamily="34" charset="0"/>
            </a:rPr>
          </a:br>
          <a:r>
            <a:rPr lang="en-US" sz="1600" b="0" dirty="0">
              <a:latin typeface="Arial" panose="020B0604020202020204" pitchFamily="34" charset="0"/>
              <a:cs typeface="Arial" panose="020B0604020202020204" pitchFamily="34" charset="0"/>
            </a:rPr>
            <a:t>and competencies</a:t>
          </a:r>
        </a:p>
        <a:p>
          <a:pPr>
            <a:spcAft>
              <a:spcPts val="1200"/>
            </a:spcAft>
          </a:pPr>
          <a:r>
            <a:rPr lang="en-US" sz="1600" b="0" dirty="0">
              <a:latin typeface="Arial" panose="020B0604020202020204" pitchFamily="34" charset="0"/>
              <a:cs typeface="Arial" panose="020B0604020202020204" pitchFamily="34" charset="0"/>
            </a:rPr>
            <a:t>Family connections </a:t>
          </a:r>
          <a:br>
            <a:rPr lang="en-US" sz="1600" b="0" dirty="0">
              <a:latin typeface="Arial" panose="020B0604020202020204" pitchFamily="34" charset="0"/>
              <a:cs typeface="Arial" panose="020B0604020202020204" pitchFamily="34" charset="0"/>
            </a:rPr>
          </a:br>
          <a:r>
            <a:rPr lang="en-US" sz="1600" b="0" dirty="0">
              <a:latin typeface="Arial" panose="020B0604020202020204" pitchFamily="34" charset="0"/>
              <a:cs typeface="Arial" panose="020B0604020202020204" pitchFamily="34" charset="0"/>
            </a:rPr>
            <a:t>and resources</a:t>
          </a:r>
        </a:p>
        <a:p>
          <a:pPr>
            <a:spcAft>
              <a:spcPts val="1200"/>
            </a:spcAft>
          </a:pPr>
          <a:r>
            <a:rPr lang="en-US" sz="1600" b="0" dirty="0">
              <a:latin typeface="Arial" panose="020B0604020202020204" pitchFamily="34" charset="0"/>
              <a:cs typeface="Arial" panose="020B0604020202020204" pitchFamily="34" charset="0"/>
            </a:rPr>
            <a:t>Parental mental health</a:t>
          </a:r>
        </a:p>
        <a:p>
          <a:pPr>
            <a:spcAft>
              <a:spcPts val="1200"/>
            </a:spcAft>
          </a:pPr>
          <a:r>
            <a:rPr lang="en-US" sz="1600" b="0" dirty="0">
              <a:latin typeface="Arial" panose="020B0604020202020204" pitchFamily="34" charset="0"/>
              <a:cs typeface="Arial" panose="020B0604020202020204" pitchFamily="34" charset="0"/>
            </a:rPr>
            <a:t>Medication management</a:t>
          </a:r>
        </a:p>
        <a:p>
          <a:pPr>
            <a:spcAft>
              <a:spcPts val="600"/>
            </a:spcAft>
          </a:pPr>
          <a:r>
            <a:rPr lang="en-US" sz="1600" b="0" dirty="0">
              <a:latin typeface="Arial" panose="020B0604020202020204" pitchFamily="34" charset="0"/>
              <a:cs typeface="Arial" panose="020B0604020202020204" pitchFamily="34" charset="0"/>
            </a:rPr>
            <a:t>Parental substance use</a:t>
          </a:r>
        </a:p>
        <a:p>
          <a:pPr>
            <a:spcAft>
              <a:spcPts val="600"/>
            </a:spcAft>
          </a:pPr>
          <a:r>
            <a:rPr lang="en-US" sz="1600" b="0" dirty="0">
              <a:latin typeface="Arial" panose="020B0604020202020204" pitchFamily="34" charset="0"/>
              <a:cs typeface="Arial" panose="020B0604020202020204" pitchFamily="34" charset="0"/>
            </a:rPr>
            <a:t>Domestic violence</a:t>
          </a:r>
          <a:endParaRPr lang="en-US" sz="1600" b="0" dirty="0">
            <a:solidFill>
              <a:schemeClr val="accent5">
                <a:lumMod val="50000"/>
              </a:schemeClr>
            </a:solidFill>
            <a:effectLst/>
            <a:latin typeface="Arial" panose="020B0604020202020204" pitchFamily="34" charset="0"/>
            <a:cs typeface="Arial" panose="020B0604020202020204" pitchFamily="34" charset="0"/>
          </a:endParaRPr>
        </a:p>
      </dgm:t>
    </dgm:pt>
    <dgm:pt modelId="{8CE1306A-DC77-419E-A4A5-64C7C76CB939}" type="parTrans" cxnId="{3A72219C-454C-4D6C-B1B3-82CE6E1FF538}">
      <dgm:prSet/>
      <dgm:spPr/>
      <dgm:t>
        <a:bodyPr/>
        <a:lstStyle/>
        <a:p>
          <a:endParaRPr lang="en-US" sz="1600"/>
        </a:p>
      </dgm:t>
    </dgm:pt>
    <dgm:pt modelId="{C00900A3-8812-4B3C-9263-967EAB663E8C}" type="sibTrans" cxnId="{3A72219C-454C-4D6C-B1B3-82CE6E1FF538}">
      <dgm:prSet/>
      <dgm:spPr/>
      <dgm:t>
        <a:bodyPr/>
        <a:lstStyle/>
        <a:p>
          <a:endParaRPr lang="en-US" sz="1600"/>
        </a:p>
      </dgm:t>
    </dgm:pt>
    <dgm:pt modelId="{E3B1C7EE-1EEA-4AB8-BA25-1BFB7A5B2925}">
      <dgm:prSet phldrT="[Text]" custT="1"/>
      <dgm:spPr>
        <a:solidFill>
          <a:srgbClr val="65BCCD">
            <a:alpha val="75000"/>
          </a:srgbClr>
        </a:solidFill>
        <a:ln>
          <a:noFill/>
        </a:ln>
      </dgm:spPr>
      <dgm:t>
        <a:bodyPr/>
        <a:lstStyle/>
        <a:p>
          <a:pPr>
            <a:spcAft>
              <a:spcPct val="35000"/>
            </a:spcAft>
          </a:pPr>
          <a:r>
            <a:rPr lang="en-US" sz="1600" b="1" u="none" cap="none" baseline="0" dirty="0">
              <a:solidFill>
                <a:schemeClr val="tx1"/>
              </a:solidFill>
              <a:latin typeface="Arial" panose="020B0604020202020204" pitchFamily="34" charset="0"/>
              <a:ea typeface="Yu Gothic UI Semibold" panose="020B0700000000000000" pitchFamily="34" charset="-128"/>
              <a:cs typeface="Arial" panose="020B0604020202020204" pitchFamily="34" charset="0"/>
            </a:rPr>
            <a:t>Family Recovery </a:t>
          </a:r>
          <a:br>
            <a:rPr lang="en-US" sz="1600" b="1" u="none" cap="none" baseline="0" dirty="0">
              <a:solidFill>
                <a:schemeClr val="tx1"/>
              </a:solidFill>
              <a:latin typeface="Arial" panose="020B0604020202020204" pitchFamily="34" charset="0"/>
              <a:ea typeface="Yu Gothic UI Semibold" panose="020B0700000000000000" pitchFamily="34" charset="-128"/>
              <a:cs typeface="Arial" panose="020B0604020202020204" pitchFamily="34" charset="0"/>
            </a:rPr>
          </a:br>
          <a:r>
            <a:rPr lang="en-US" sz="1600" b="1" u="none" cap="none" baseline="0" dirty="0">
              <a:solidFill>
                <a:schemeClr val="tx1"/>
              </a:solidFill>
              <a:latin typeface="Arial" panose="020B0604020202020204" pitchFamily="34" charset="0"/>
              <a:ea typeface="Yu Gothic UI Semibold" panose="020B0700000000000000" pitchFamily="34" charset="-128"/>
              <a:cs typeface="Arial" panose="020B0604020202020204" pitchFamily="34" charset="0"/>
            </a:rPr>
            <a:t>and Well-being</a:t>
          </a:r>
        </a:p>
        <a:p>
          <a:pPr>
            <a:spcAft>
              <a:spcPts val="1200"/>
            </a:spcAft>
          </a:pPr>
          <a:r>
            <a:rPr lang="en-US" sz="1600" b="0" dirty="0">
              <a:latin typeface="Arial" panose="020B0604020202020204" pitchFamily="34" charset="0"/>
              <a:cs typeface="Arial" panose="020B0604020202020204" pitchFamily="34" charset="0"/>
            </a:rPr>
            <a:t>Basic necessities</a:t>
          </a:r>
        </a:p>
        <a:p>
          <a:pPr>
            <a:spcAft>
              <a:spcPts val="1200"/>
            </a:spcAft>
          </a:pPr>
          <a:r>
            <a:rPr lang="en-US" sz="1600" b="0" dirty="0">
              <a:latin typeface="Arial" panose="020B0604020202020204" pitchFamily="34" charset="0"/>
              <a:cs typeface="Arial" panose="020B0604020202020204" pitchFamily="34" charset="0"/>
            </a:rPr>
            <a:t>Employment</a:t>
          </a:r>
        </a:p>
        <a:p>
          <a:pPr>
            <a:spcAft>
              <a:spcPts val="1200"/>
            </a:spcAft>
          </a:pPr>
          <a:r>
            <a:rPr lang="en-US" sz="1600" b="0" dirty="0">
              <a:latin typeface="Arial" panose="020B0604020202020204" pitchFamily="34" charset="0"/>
              <a:cs typeface="Arial" panose="020B0604020202020204" pitchFamily="34" charset="0"/>
            </a:rPr>
            <a:t>Housing </a:t>
          </a:r>
        </a:p>
        <a:p>
          <a:pPr>
            <a:spcAft>
              <a:spcPts val="1200"/>
            </a:spcAft>
          </a:pPr>
          <a:r>
            <a:rPr lang="en-US" sz="1600" b="0" dirty="0">
              <a:latin typeface="Arial" panose="020B0604020202020204" pitchFamily="34" charset="0"/>
              <a:cs typeface="Arial" panose="020B0604020202020204" pitchFamily="34" charset="0"/>
            </a:rPr>
            <a:t>Child care</a:t>
          </a:r>
        </a:p>
        <a:p>
          <a:pPr>
            <a:spcAft>
              <a:spcPts val="1200"/>
            </a:spcAft>
          </a:pPr>
          <a:r>
            <a:rPr lang="en-US" sz="1600" b="0" dirty="0">
              <a:latin typeface="Arial" panose="020B0604020202020204" pitchFamily="34" charset="0"/>
              <a:cs typeface="Arial" panose="020B0604020202020204" pitchFamily="34" charset="0"/>
            </a:rPr>
            <a:t>Transportation</a:t>
          </a:r>
        </a:p>
        <a:p>
          <a:pPr>
            <a:spcAft>
              <a:spcPts val="1200"/>
            </a:spcAft>
          </a:pPr>
          <a:r>
            <a:rPr lang="en-US" sz="1600" b="0" dirty="0">
              <a:latin typeface="Arial" panose="020B0604020202020204" pitchFamily="34" charset="0"/>
              <a:cs typeface="Arial" panose="020B0604020202020204" pitchFamily="34" charset="0"/>
            </a:rPr>
            <a:t>Family counseling</a:t>
          </a:r>
        </a:p>
        <a:p>
          <a:pPr>
            <a:spcAft>
              <a:spcPts val="600"/>
            </a:spcAft>
          </a:pPr>
          <a:r>
            <a:rPr lang="en-US" sz="1600" b="0" dirty="0">
              <a:latin typeface="Arial" panose="020B0604020202020204" pitchFamily="34" charset="0"/>
              <a:cs typeface="Arial" panose="020B0604020202020204" pitchFamily="34" charset="0"/>
            </a:rPr>
            <a:t>Specialized parenting</a:t>
          </a:r>
          <a:endParaRPr lang="en-US" sz="1600" b="0" i="0" u="none" cap="none" baseline="0" dirty="0">
            <a:solidFill>
              <a:schemeClr val="accent5">
                <a:lumMod val="50000"/>
              </a:schemeClr>
            </a:solidFill>
            <a:latin typeface="Arial" panose="020B0604020202020204" pitchFamily="34" charset="0"/>
            <a:ea typeface="Yu Gothic UI Semibold" panose="020B0700000000000000" pitchFamily="34" charset="-128"/>
            <a:cs typeface="Arial" panose="020B0604020202020204" pitchFamily="34" charset="0"/>
          </a:endParaRPr>
        </a:p>
      </dgm:t>
    </dgm:pt>
    <dgm:pt modelId="{6CD9A58A-DE7D-4BC0-BA9B-B9474D57E083}" type="parTrans" cxnId="{24898900-1111-42F1-9400-1E4F45D51442}">
      <dgm:prSet/>
      <dgm:spPr/>
      <dgm:t>
        <a:bodyPr/>
        <a:lstStyle/>
        <a:p>
          <a:endParaRPr lang="en-US" sz="1600"/>
        </a:p>
      </dgm:t>
    </dgm:pt>
    <dgm:pt modelId="{85FE88FA-6147-437A-805C-263EADAE37E3}" type="sibTrans" cxnId="{24898900-1111-42F1-9400-1E4F45D51442}">
      <dgm:prSet/>
      <dgm:spPr/>
      <dgm:t>
        <a:bodyPr/>
        <a:lstStyle/>
        <a:p>
          <a:endParaRPr lang="en-US" sz="1600"/>
        </a:p>
      </dgm:t>
    </dgm:pt>
    <dgm:pt modelId="{2A75AAC4-2649-4D72-85B8-510C121D4DD1}">
      <dgm:prSet phldrT="[Text]" custT="1"/>
      <dgm:spPr>
        <a:solidFill>
          <a:srgbClr val="CDE9EF">
            <a:alpha val="75000"/>
          </a:srgbClr>
        </a:solidFill>
        <a:ln>
          <a:noFill/>
        </a:ln>
      </dgm:spPr>
      <dgm:t>
        <a:bodyPr/>
        <a:lstStyle/>
        <a:p>
          <a:pPr>
            <a:spcAft>
              <a:spcPct val="35000"/>
            </a:spcAft>
          </a:pPr>
          <a:r>
            <a:rPr lang="en-US" sz="1600" b="1" i="0" u="none" cap="none" baseline="0" dirty="0">
              <a:solidFill>
                <a:schemeClr val="tx1"/>
              </a:solidFill>
              <a:latin typeface="Arial" panose="020B0604020202020204" pitchFamily="34" charset="0"/>
              <a:cs typeface="Arial" panose="020B0604020202020204" pitchFamily="34" charset="0"/>
            </a:rPr>
            <a:t>Child Well-being</a:t>
          </a:r>
        </a:p>
        <a:p>
          <a:pPr>
            <a:spcAft>
              <a:spcPts val="1200"/>
            </a:spcAft>
          </a:pPr>
          <a:r>
            <a:rPr lang="en-US" sz="1600" b="0" dirty="0">
              <a:latin typeface="Arial" panose="020B0604020202020204" pitchFamily="34" charset="0"/>
              <a:cs typeface="Arial" panose="020B0604020202020204" pitchFamily="34" charset="0"/>
            </a:rPr>
            <a:t>Well-being/behavior</a:t>
          </a:r>
        </a:p>
        <a:p>
          <a:pPr>
            <a:spcAft>
              <a:spcPts val="1200"/>
            </a:spcAft>
          </a:pPr>
          <a:r>
            <a:rPr lang="en-US" sz="1600" b="0" dirty="0">
              <a:latin typeface="Arial" panose="020B0604020202020204" pitchFamily="34" charset="0"/>
              <a:cs typeface="Arial" panose="020B0604020202020204" pitchFamily="34" charset="0"/>
            </a:rPr>
            <a:t>Developmental/health</a:t>
          </a:r>
        </a:p>
        <a:p>
          <a:pPr>
            <a:spcAft>
              <a:spcPts val="1200"/>
            </a:spcAft>
          </a:pPr>
          <a:r>
            <a:rPr lang="en-US" sz="1600" b="0" dirty="0">
              <a:latin typeface="Arial" panose="020B0604020202020204" pitchFamily="34" charset="0"/>
              <a:cs typeface="Arial" panose="020B0604020202020204" pitchFamily="34" charset="0"/>
            </a:rPr>
            <a:t>School readiness</a:t>
          </a:r>
        </a:p>
        <a:p>
          <a:pPr>
            <a:spcAft>
              <a:spcPts val="1200"/>
            </a:spcAft>
          </a:pPr>
          <a:r>
            <a:rPr lang="en-US" sz="1600" b="0" dirty="0">
              <a:latin typeface="Arial" panose="020B0604020202020204" pitchFamily="34" charset="0"/>
              <a:cs typeface="Arial" panose="020B0604020202020204" pitchFamily="34" charset="0"/>
            </a:rPr>
            <a:t>Trauma</a:t>
          </a:r>
        </a:p>
        <a:p>
          <a:pPr>
            <a:spcAft>
              <a:spcPts val="1200"/>
            </a:spcAft>
          </a:pPr>
          <a:r>
            <a:rPr lang="en-US" sz="1600" b="0" dirty="0">
              <a:latin typeface="Arial" panose="020B0604020202020204" pitchFamily="34" charset="0"/>
              <a:cs typeface="Arial" panose="020B0604020202020204" pitchFamily="34" charset="0"/>
            </a:rPr>
            <a:t>Mental health</a:t>
          </a:r>
        </a:p>
        <a:p>
          <a:pPr>
            <a:spcAft>
              <a:spcPts val="1200"/>
            </a:spcAft>
          </a:pPr>
          <a:r>
            <a:rPr lang="en-US" sz="1600" b="0" dirty="0">
              <a:latin typeface="Arial" panose="020B0604020202020204" pitchFamily="34" charset="0"/>
              <a:cs typeface="Arial" panose="020B0604020202020204" pitchFamily="34" charset="0"/>
            </a:rPr>
            <a:t>Adolescent </a:t>
          </a:r>
          <a:br>
            <a:rPr lang="en-US" sz="1600" b="0" dirty="0">
              <a:latin typeface="Arial" panose="020B0604020202020204" pitchFamily="34" charset="0"/>
              <a:cs typeface="Arial" panose="020B0604020202020204" pitchFamily="34" charset="0"/>
            </a:rPr>
          </a:br>
          <a:r>
            <a:rPr lang="en-US" sz="1600" b="0" dirty="0">
              <a:latin typeface="Arial" panose="020B0604020202020204" pitchFamily="34" charset="0"/>
              <a:cs typeface="Arial" panose="020B0604020202020204" pitchFamily="34" charset="0"/>
            </a:rPr>
            <a:t>substance </a:t>
          </a:r>
          <a:r>
            <a:rPr lang="en-US" sz="1600" b="0" dirty="0" smtClean="0">
              <a:latin typeface="Arial" panose="020B0604020202020204" pitchFamily="34" charset="0"/>
              <a:cs typeface="Arial" panose="020B0604020202020204" pitchFamily="34" charset="0"/>
            </a:rPr>
            <a:t>use</a:t>
          </a:r>
          <a:endParaRPr lang="en-US" sz="1600" b="0" dirty="0">
            <a:latin typeface="Arial" panose="020B0604020202020204" pitchFamily="34" charset="0"/>
            <a:cs typeface="Arial" panose="020B0604020202020204" pitchFamily="34" charset="0"/>
          </a:endParaRPr>
        </a:p>
        <a:p>
          <a:pPr>
            <a:spcAft>
              <a:spcPts val="600"/>
            </a:spcAft>
          </a:pPr>
          <a:r>
            <a:rPr lang="en-US" sz="1600" b="0" dirty="0">
              <a:latin typeface="Arial" panose="020B0604020202020204" pitchFamily="34" charset="0"/>
              <a:cs typeface="Arial" panose="020B0604020202020204" pitchFamily="34" charset="0"/>
            </a:rPr>
            <a:t>At-risk youth prevention</a:t>
          </a:r>
          <a:endParaRPr lang="en-US" sz="1600" b="0" dirty="0">
            <a:solidFill>
              <a:schemeClr val="accent5">
                <a:lumMod val="50000"/>
              </a:schemeClr>
            </a:solidFill>
            <a:latin typeface="Arial" panose="020B0604020202020204" pitchFamily="34" charset="0"/>
            <a:cs typeface="Arial" panose="020B0604020202020204" pitchFamily="34" charset="0"/>
          </a:endParaRPr>
        </a:p>
      </dgm:t>
    </dgm:pt>
    <dgm:pt modelId="{D7ED13CB-1357-4A47-B0C2-A553CAB0632C}" type="parTrans" cxnId="{A3BCD4ED-91C1-4039-9755-30A44328EE55}">
      <dgm:prSet/>
      <dgm:spPr/>
      <dgm:t>
        <a:bodyPr/>
        <a:lstStyle/>
        <a:p>
          <a:endParaRPr lang="en-US" sz="1600"/>
        </a:p>
      </dgm:t>
    </dgm:pt>
    <dgm:pt modelId="{46B57908-4487-4AF8-A4A4-6DF1B5DEF578}" type="sibTrans" cxnId="{A3BCD4ED-91C1-4039-9755-30A44328EE55}">
      <dgm:prSet/>
      <dgm:spPr/>
      <dgm:t>
        <a:bodyPr/>
        <a:lstStyle/>
        <a:p>
          <a:endParaRPr lang="en-US" sz="1600"/>
        </a:p>
      </dgm:t>
    </dgm:pt>
    <dgm:pt modelId="{AF3823E0-036A-4F78-A91B-F4151C55CE4B}" type="pres">
      <dgm:prSet presAssocID="{88AE85A2-8131-45E4-A6E7-9D69AE200C2E}" presName="Name0" presStyleCnt="0">
        <dgm:presLayoutVars>
          <dgm:chMax val="7"/>
          <dgm:dir/>
          <dgm:resizeHandles val="exact"/>
        </dgm:presLayoutVars>
      </dgm:prSet>
      <dgm:spPr/>
    </dgm:pt>
    <dgm:pt modelId="{8A9BC15D-4C19-43BC-AFB0-FBB70E2EDDD6}" type="pres">
      <dgm:prSet presAssocID="{88AE85A2-8131-45E4-A6E7-9D69AE200C2E}" presName="ellipse1" presStyleLbl="vennNode1" presStyleIdx="0" presStyleCnt="3" custScaleX="116103" custScaleY="116636" custLinFactNeighborX="-38604" custLinFactNeighborY="27051">
        <dgm:presLayoutVars>
          <dgm:bulletEnabled val="1"/>
        </dgm:presLayoutVars>
      </dgm:prSet>
      <dgm:spPr/>
      <dgm:t>
        <a:bodyPr/>
        <a:lstStyle/>
        <a:p>
          <a:endParaRPr lang="en-US"/>
        </a:p>
      </dgm:t>
    </dgm:pt>
    <dgm:pt modelId="{030B4BF0-5BAE-4B08-A552-F248D644E40F}" type="pres">
      <dgm:prSet presAssocID="{88AE85A2-8131-45E4-A6E7-9D69AE200C2E}" presName="ellipse2" presStyleLbl="vennNode1" presStyleIdx="1" presStyleCnt="3" custScaleX="109854" custScaleY="111664" custLinFactNeighborX="981" custLinFactNeighborY="-9216">
        <dgm:presLayoutVars>
          <dgm:bulletEnabled val="1"/>
        </dgm:presLayoutVars>
      </dgm:prSet>
      <dgm:spPr/>
      <dgm:t>
        <a:bodyPr/>
        <a:lstStyle/>
        <a:p>
          <a:endParaRPr lang="en-US"/>
        </a:p>
      </dgm:t>
    </dgm:pt>
    <dgm:pt modelId="{76FD2C5A-1941-4EF0-9BE7-258862E4413A}" type="pres">
      <dgm:prSet presAssocID="{88AE85A2-8131-45E4-A6E7-9D69AE200C2E}" presName="ellipse3" presStyleLbl="vennNode1" presStyleIdx="2" presStyleCnt="3" custScaleX="116281" custScaleY="114490" custLinFactNeighborX="46824" custLinFactNeighborY="25424">
        <dgm:presLayoutVars>
          <dgm:bulletEnabled val="1"/>
        </dgm:presLayoutVars>
      </dgm:prSet>
      <dgm:spPr/>
      <dgm:t>
        <a:bodyPr/>
        <a:lstStyle/>
        <a:p>
          <a:endParaRPr lang="en-US"/>
        </a:p>
      </dgm:t>
    </dgm:pt>
  </dgm:ptLst>
  <dgm:cxnLst>
    <dgm:cxn modelId="{8C95FF7C-95D1-45A8-8AD5-3A3869940178}" type="presOf" srcId="{88AE85A2-8131-45E4-A6E7-9D69AE200C2E}" destId="{AF3823E0-036A-4F78-A91B-F4151C55CE4B}" srcOrd="0" destOrd="0" presId="urn:microsoft.com/office/officeart/2005/8/layout/rings+Icon"/>
    <dgm:cxn modelId="{A3BCD4ED-91C1-4039-9755-30A44328EE55}" srcId="{88AE85A2-8131-45E4-A6E7-9D69AE200C2E}" destId="{2A75AAC4-2649-4D72-85B8-510C121D4DD1}" srcOrd="2" destOrd="0" parTransId="{D7ED13CB-1357-4A47-B0C2-A553CAB0632C}" sibTransId="{46B57908-4487-4AF8-A4A4-6DF1B5DEF578}"/>
    <dgm:cxn modelId="{3A72219C-454C-4D6C-B1B3-82CE6E1FF538}" srcId="{88AE85A2-8131-45E4-A6E7-9D69AE200C2E}" destId="{41993F13-764A-4AFA-86A8-9389E23167CD}" srcOrd="0" destOrd="0" parTransId="{8CE1306A-DC77-419E-A4A5-64C7C76CB939}" sibTransId="{C00900A3-8812-4B3C-9263-967EAB663E8C}"/>
    <dgm:cxn modelId="{F8E254E8-1424-4184-A905-FB121F12599A}" type="presOf" srcId="{E3B1C7EE-1EEA-4AB8-BA25-1BFB7A5B2925}" destId="{030B4BF0-5BAE-4B08-A552-F248D644E40F}" srcOrd="0" destOrd="0" presId="urn:microsoft.com/office/officeart/2005/8/layout/rings+Icon"/>
    <dgm:cxn modelId="{54012385-CFC3-4D53-8E30-4E25B975289A}" type="presOf" srcId="{2A75AAC4-2649-4D72-85B8-510C121D4DD1}" destId="{76FD2C5A-1941-4EF0-9BE7-258862E4413A}" srcOrd="0" destOrd="0" presId="urn:microsoft.com/office/officeart/2005/8/layout/rings+Icon"/>
    <dgm:cxn modelId="{24898900-1111-42F1-9400-1E4F45D51442}" srcId="{88AE85A2-8131-45E4-A6E7-9D69AE200C2E}" destId="{E3B1C7EE-1EEA-4AB8-BA25-1BFB7A5B2925}" srcOrd="1" destOrd="0" parTransId="{6CD9A58A-DE7D-4BC0-BA9B-B9474D57E083}" sibTransId="{85FE88FA-6147-437A-805C-263EADAE37E3}"/>
    <dgm:cxn modelId="{2A920B27-9DEC-440D-9717-0111F5C5DDD6}" type="presOf" srcId="{41993F13-764A-4AFA-86A8-9389E23167CD}" destId="{8A9BC15D-4C19-43BC-AFB0-FBB70E2EDDD6}" srcOrd="0" destOrd="0" presId="urn:microsoft.com/office/officeart/2005/8/layout/rings+Icon"/>
    <dgm:cxn modelId="{EC947060-5CC3-44D4-86D6-0CBB6CE9501A}" type="presParOf" srcId="{AF3823E0-036A-4F78-A91B-F4151C55CE4B}" destId="{8A9BC15D-4C19-43BC-AFB0-FBB70E2EDDD6}" srcOrd="0" destOrd="0" presId="urn:microsoft.com/office/officeart/2005/8/layout/rings+Icon"/>
    <dgm:cxn modelId="{6C8D15F2-E683-4A99-A3D3-189E01B34A55}" type="presParOf" srcId="{AF3823E0-036A-4F78-A91B-F4151C55CE4B}" destId="{030B4BF0-5BAE-4B08-A552-F248D644E40F}" srcOrd="1" destOrd="0" presId="urn:microsoft.com/office/officeart/2005/8/layout/rings+Icon"/>
    <dgm:cxn modelId="{1CE6A307-6D69-4675-B7FF-911338E10BF4}" type="presParOf" srcId="{AF3823E0-036A-4F78-A91B-F4151C55CE4B}" destId="{76FD2C5A-1941-4EF0-9BE7-258862E4413A}"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FA8F46-D9DB-403A-A502-D62B72B5B1B4}">
      <dsp:nvSpPr>
        <dsp:cNvPr id="0" name=""/>
        <dsp:cNvSpPr/>
      </dsp:nvSpPr>
      <dsp:spPr>
        <a:xfrm>
          <a:off x="0" y="0"/>
          <a:ext cx="11085112" cy="1565266"/>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100000"/>
            </a:lnSpc>
            <a:spcBef>
              <a:spcPct val="0"/>
            </a:spcBef>
            <a:spcAft>
              <a:spcPts val="600"/>
            </a:spcAft>
          </a:pPr>
          <a:r>
            <a:rPr lang="en-US" sz="1600" kern="1200" dirty="0"/>
            <a:t>Medications that increase alertness, attention, energy, blood pressure, heart rate, and breathing rate</a:t>
          </a:r>
        </a:p>
        <a:p>
          <a:pPr marL="114300" lvl="1" indent="-114300" algn="l" defTabSz="666750">
            <a:lnSpc>
              <a:spcPct val="100000"/>
            </a:lnSpc>
            <a:spcBef>
              <a:spcPct val="0"/>
            </a:spcBef>
            <a:spcAft>
              <a:spcPts val="600"/>
            </a:spcAft>
            <a:buChar char="••"/>
          </a:pPr>
          <a:r>
            <a:rPr lang="en-US" sz="1500" kern="1200" dirty="0"/>
            <a:t>Short-term effects: Increased alertness, attention, energy; increased blood pressure and heart rate</a:t>
          </a:r>
        </a:p>
        <a:p>
          <a:pPr marL="114300" lvl="1" indent="-114300" algn="l" defTabSz="666750">
            <a:lnSpc>
              <a:spcPct val="100000"/>
            </a:lnSpc>
            <a:spcBef>
              <a:spcPct val="0"/>
            </a:spcBef>
            <a:spcAft>
              <a:spcPts val="600"/>
            </a:spcAft>
            <a:buChar char="••"/>
          </a:pPr>
          <a:r>
            <a:rPr lang="en-US" sz="1500" kern="1200" dirty="0"/>
            <a:t>Long-term effects: Heart problems, psychosis, anger, paranoia</a:t>
          </a:r>
        </a:p>
      </dsp:txBody>
      <dsp:txXfrm>
        <a:off x="2373549" y="0"/>
        <a:ext cx="8711562" cy="1565266"/>
      </dsp:txXfrm>
    </dsp:sp>
    <dsp:sp modelId="{965ABDF9-1D0F-4ED9-A16F-70C53F102510}">
      <dsp:nvSpPr>
        <dsp:cNvPr id="0" name=""/>
        <dsp:cNvSpPr/>
      </dsp:nvSpPr>
      <dsp:spPr>
        <a:xfrm>
          <a:off x="1148932" y="1950673"/>
          <a:ext cx="2217022" cy="1252213"/>
        </a:xfrm>
        <a:prstGeom prst="roundRect">
          <a:avLst>
            <a:gd name="adj" fmla="val 10000"/>
          </a:avLst>
        </a:prstGeom>
        <a:solidFill>
          <a:schemeClr val="dk1">
            <a:tint val="4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FC0F4080-82C7-4C18-ACF7-B3265DC34E68}">
      <dsp:nvSpPr>
        <dsp:cNvPr id="0" name=""/>
        <dsp:cNvSpPr/>
      </dsp:nvSpPr>
      <dsp:spPr>
        <a:xfrm>
          <a:off x="0" y="1745100"/>
          <a:ext cx="11085112" cy="1516446"/>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100000"/>
            </a:lnSpc>
            <a:spcBef>
              <a:spcPct val="0"/>
            </a:spcBef>
            <a:spcAft>
              <a:spcPts val="600"/>
            </a:spcAft>
          </a:pPr>
          <a:r>
            <a:rPr lang="en-US" sz="1600" kern="1200" dirty="0"/>
            <a:t>Medications that slow brain activity, which makes them useful for treating anxiety and sleep problems</a:t>
          </a:r>
        </a:p>
        <a:p>
          <a:pPr marL="114300" lvl="1" indent="-114300" algn="l" defTabSz="666750">
            <a:lnSpc>
              <a:spcPct val="100000"/>
            </a:lnSpc>
            <a:spcBef>
              <a:spcPct val="0"/>
            </a:spcBef>
            <a:spcAft>
              <a:spcPts val="600"/>
            </a:spcAft>
            <a:buChar char="••"/>
          </a:pPr>
          <a:r>
            <a:rPr lang="en-US" sz="1500" kern="1200" dirty="0"/>
            <a:t>Short-term effects: </a:t>
          </a:r>
          <a:r>
            <a:rPr lang="en-US" sz="1500" b="0" i="0" kern="1200" dirty="0"/>
            <a:t>Drowsiness, slurred speech, poor concentration, confusion, dizziness, problems with movement and memory, lowered blood pressure, slowed breathing.</a:t>
          </a:r>
          <a:endParaRPr lang="en-US" sz="1500" kern="1200" dirty="0"/>
        </a:p>
        <a:p>
          <a:pPr marL="114300" lvl="1" indent="-114300" algn="l" defTabSz="666750">
            <a:lnSpc>
              <a:spcPct val="100000"/>
            </a:lnSpc>
            <a:spcBef>
              <a:spcPct val="0"/>
            </a:spcBef>
            <a:spcAft>
              <a:spcPts val="600"/>
            </a:spcAft>
            <a:buChar char="••"/>
          </a:pPr>
          <a:r>
            <a:rPr lang="en-US" sz="1500" kern="1200" dirty="0"/>
            <a:t>Long-term effects: Unknown</a:t>
          </a:r>
        </a:p>
      </dsp:txBody>
      <dsp:txXfrm>
        <a:off x="2373549" y="1745100"/>
        <a:ext cx="8711562" cy="1516446"/>
      </dsp:txXfrm>
    </dsp:sp>
    <dsp:sp modelId="{1B8BFA5A-9AA1-465A-A3A7-EAFAE3802653}">
      <dsp:nvSpPr>
        <dsp:cNvPr id="0" name=""/>
        <dsp:cNvSpPr/>
      </dsp:nvSpPr>
      <dsp:spPr>
        <a:xfrm>
          <a:off x="8868089" y="3710118"/>
          <a:ext cx="2217022" cy="1252213"/>
        </a:xfrm>
        <a:prstGeom prst="roundRect">
          <a:avLst>
            <a:gd name="adj" fmla="val 10000"/>
          </a:avLst>
        </a:prstGeom>
        <a:no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917A186-C040-494A-94E3-F95D4AE57A68}">
      <dsp:nvSpPr>
        <dsp:cNvPr id="0" name=""/>
        <dsp:cNvSpPr/>
      </dsp:nvSpPr>
      <dsp:spPr>
        <a:xfrm>
          <a:off x="0" y="3394766"/>
          <a:ext cx="11085112" cy="1565266"/>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100000"/>
            </a:lnSpc>
            <a:spcBef>
              <a:spcPct val="0"/>
            </a:spcBef>
            <a:spcAft>
              <a:spcPts val="600"/>
            </a:spcAft>
          </a:pPr>
          <a:r>
            <a:rPr lang="en-US" sz="1600" kern="1200" dirty="0"/>
            <a:t>Substances that distort the perception of reality</a:t>
          </a:r>
        </a:p>
        <a:p>
          <a:pPr marL="114300" lvl="1" indent="-114300" algn="l" defTabSz="666750">
            <a:lnSpc>
              <a:spcPct val="100000"/>
            </a:lnSpc>
            <a:spcBef>
              <a:spcPct val="0"/>
            </a:spcBef>
            <a:spcAft>
              <a:spcPts val="600"/>
            </a:spcAft>
            <a:buChar char="••"/>
          </a:pPr>
          <a:r>
            <a:rPr lang="en-US" sz="1500" kern="1200" dirty="0"/>
            <a:t>Short-term effects: increased heart rate, nausea, intensified feelings and sensory experiences, changes in sense of time</a:t>
          </a:r>
        </a:p>
        <a:p>
          <a:pPr marL="114300" lvl="1" indent="-114300" algn="l" defTabSz="666750">
            <a:lnSpc>
              <a:spcPct val="100000"/>
            </a:lnSpc>
            <a:spcBef>
              <a:spcPct val="0"/>
            </a:spcBef>
            <a:spcAft>
              <a:spcPts val="600"/>
            </a:spcAft>
            <a:buChar char="••"/>
          </a:pPr>
          <a:r>
            <a:rPr lang="en-US" sz="1500" kern="1200" dirty="0"/>
            <a:t>Long-term effects: speech problems, memory loss, weight loss, anxiety, depression and suicidal thoughts</a:t>
          </a:r>
        </a:p>
      </dsp:txBody>
      <dsp:txXfrm>
        <a:off x="2373549" y="3394766"/>
        <a:ext cx="8711562" cy="1565266"/>
      </dsp:txXfrm>
    </dsp:sp>
    <dsp:sp modelId="{DA8DD534-C3F1-45C6-8A4C-C0538078AF14}">
      <dsp:nvSpPr>
        <dsp:cNvPr id="0" name=""/>
        <dsp:cNvSpPr/>
      </dsp:nvSpPr>
      <dsp:spPr>
        <a:xfrm>
          <a:off x="10991597" y="4920069"/>
          <a:ext cx="93514" cy="42262"/>
        </a:xfrm>
        <a:prstGeom prst="roundRect">
          <a:avLst>
            <a:gd name="adj" fmla="val 10000"/>
          </a:avLst>
        </a:prstGeom>
        <a:solidFill>
          <a:schemeClr val="dk1">
            <a:tint val="4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FA8F46-D9DB-403A-A502-D62B72B5B1B4}">
      <dsp:nvSpPr>
        <dsp:cNvPr id="0" name=""/>
        <dsp:cNvSpPr/>
      </dsp:nvSpPr>
      <dsp:spPr>
        <a:xfrm>
          <a:off x="0" y="0"/>
          <a:ext cx="11082528" cy="1597725"/>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100000"/>
            </a:lnSpc>
            <a:spcBef>
              <a:spcPct val="0"/>
            </a:spcBef>
            <a:spcAft>
              <a:spcPts val="600"/>
            </a:spcAft>
          </a:pPr>
          <a:r>
            <a:rPr lang="en-US" sz="1600" kern="1200" dirty="0">
              <a:solidFill>
                <a:schemeClr val="tx1"/>
              </a:solidFill>
              <a:effectLst/>
              <a:latin typeface="Arial" panose="020B0604020202020204" pitchFamily="34" charset="0"/>
              <a:ea typeface="+mn-ea"/>
              <a:cs typeface="Arial" panose="020B0604020202020204" pitchFamily="34" charset="0"/>
            </a:rPr>
            <a:t>A depressant, which means it slows the function of the central nervous system</a:t>
          </a:r>
          <a:endParaRPr lang="en-US" sz="1600" kern="1200" dirty="0"/>
        </a:p>
        <a:p>
          <a:pPr marL="114300" lvl="1" indent="-114300" algn="l" defTabSz="666750">
            <a:lnSpc>
              <a:spcPct val="100000"/>
            </a:lnSpc>
            <a:spcBef>
              <a:spcPct val="0"/>
            </a:spcBef>
            <a:spcAft>
              <a:spcPts val="600"/>
            </a:spcAft>
            <a:buChar char="••"/>
          </a:pPr>
          <a:r>
            <a:rPr lang="en-US" sz="1500" kern="1200" dirty="0"/>
            <a:t>Short-term effects: Reduced inhibitions, slurred speech, motor impairment, confusion, memory problems, concentration problems</a:t>
          </a:r>
        </a:p>
        <a:p>
          <a:pPr marL="114300" lvl="1" indent="-114300" algn="l" defTabSz="666750">
            <a:lnSpc>
              <a:spcPct val="100000"/>
            </a:lnSpc>
            <a:spcBef>
              <a:spcPct val="0"/>
            </a:spcBef>
            <a:spcAft>
              <a:spcPts val="600"/>
            </a:spcAft>
            <a:buChar char="••"/>
          </a:pPr>
          <a:r>
            <a:rPr lang="en-US" sz="1500" kern="1200" dirty="0"/>
            <a:t>Long-term effects: development of an alcohol use disorder, health problems, increased risk for certain cancers</a:t>
          </a:r>
        </a:p>
      </dsp:txBody>
      <dsp:txXfrm>
        <a:off x="2376278" y="0"/>
        <a:ext cx="8706249" cy="1597725"/>
      </dsp:txXfrm>
    </dsp:sp>
    <dsp:sp modelId="{965ABDF9-1D0F-4ED9-A16F-70C53F102510}">
      <dsp:nvSpPr>
        <dsp:cNvPr id="0" name=""/>
        <dsp:cNvSpPr/>
      </dsp:nvSpPr>
      <dsp:spPr>
        <a:xfrm>
          <a:off x="1151946" y="1991124"/>
          <a:ext cx="2216505" cy="1278180"/>
        </a:xfrm>
        <a:prstGeom prst="roundRect">
          <a:avLst>
            <a:gd name="adj" fmla="val 10000"/>
          </a:avLst>
        </a:prstGeom>
        <a:solidFill>
          <a:schemeClr val="dk1">
            <a:tint val="4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FC0F4080-82C7-4C18-ACF7-B3265DC34E68}">
      <dsp:nvSpPr>
        <dsp:cNvPr id="0" name=""/>
        <dsp:cNvSpPr/>
      </dsp:nvSpPr>
      <dsp:spPr>
        <a:xfrm>
          <a:off x="0" y="1781288"/>
          <a:ext cx="11082528" cy="154789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100000"/>
            </a:lnSpc>
            <a:spcBef>
              <a:spcPct val="0"/>
            </a:spcBef>
            <a:spcAft>
              <a:spcPts val="600"/>
            </a:spcAft>
          </a:pPr>
          <a:r>
            <a:rPr lang="en-US" sz="1600" b="0" i="0" kern="1200" dirty="0"/>
            <a:t>A powerfully addictive stimulant drug made from the leaves of the coca plant native to South America</a:t>
          </a:r>
          <a:endParaRPr lang="en-US" sz="1600" kern="1200" dirty="0"/>
        </a:p>
        <a:p>
          <a:pPr marL="114300" lvl="1" indent="-114300" algn="l" defTabSz="666750">
            <a:lnSpc>
              <a:spcPct val="100000"/>
            </a:lnSpc>
            <a:spcBef>
              <a:spcPct val="0"/>
            </a:spcBef>
            <a:spcAft>
              <a:spcPts val="600"/>
            </a:spcAft>
            <a:buChar char="••"/>
          </a:pPr>
          <a:r>
            <a:rPr lang="en-US" sz="1500" kern="1200" dirty="0"/>
            <a:t>Short-term effects: </a:t>
          </a:r>
          <a:r>
            <a:rPr lang="en-US" sz="1500" b="0" i="0" kern="1200" dirty="0"/>
            <a:t>Narrowed blood vessels, enlarged pupils, increased body temperature, heart rate, and blood pressure, headache, abdominal pain and nausea, euphoria</a:t>
          </a:r>
          <a:endParaRPr lang="en-US" sz="1500" kern="1200" dirty="0"/>
        </a:p>
        <a:p>
          <a:pPr marL="114300" lvl="1" indent="-114300" algn="l" defTabSz="666750">
            <a:lnSpc>
              <a:spcPct val="100000"/>
            </a:lnSpc>
            <a:spcBef>
              <a:spcPct val="0"/>
            </a:spcBef>
            <a:spcAft>
              <a:spcPts val="600"/>
            </a:spcAft>
            <a:buChar char="••"/>
          </a:pPr>
          <a:r>
            <a:rPr lang="en-US" sz="1500" kern="1200" dirty="0"/>
            <a:t>Long-term effects: </a:t>
          </a:r>
          <a:r>
            <a:rPr lang="en-US" sz="1500" b="0" i="0" kern="1200" dirty="0"/>
            <a:t>Loss of sense of smell, nosebleeds, nasal damage and trouble swallowing from snorting, infection and death of bowel tissue from decreased blood flow</a:t>
          </a:r>
          <a:endParaRPr lang="en-US" sz="1500" kern="1200" dirty="0"/>
        </a:p>
      </dsp:txBody>
      <dsp:txXfrm>
        <a:off x="2376278" y="1781288"/>
        <a:ext cx="8706249" cy="1547892"/>
      </dsp:txXfrm>
    </dsp:sp>
    <dsp:sp modelId="{1B8BFA5A-9AA1-465A-A3A7-EAFAE3802653}">
      <dsp:nvSpPr>
        <dsp:cNvPr id="0" name=""/>
        <dsp:cNvSpPr/>
      </dsp:nvSpPr>
      <dsp:spPr>
        <a:xfrm>
          <a:off x="8866022" y="3787055"/>
          <a:ext cx="2216505" cy="1278180"/>
        </a:xfrm>
        <a:prstGeom prst="roundRect">
          <a:avLst>
            <a:gd name="adj" fmla="val 10000"/>
          </a:avLst>
        </a:prstGeom>
        <a:no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917A186-C040-494A-94E3-F95D4AE57A68}">
      <dsp:nvSpPr>
        <dsp:cNvPr id="0" name=""/>
        <dsp:cNvSpPr/>
      </dsp:nvSpPr>
      <dsp:spPr>
        <a:xfrm>
          <a:off x="0" y="3465163"/>
          <a:ext cx="11082528" cy="1597725"/>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100000"/>
            </a:lnSpc>
            <a:spcBef>
              <a:spcPct val="0"/>
            </a:spcBef>
            <a:spcAft>
              <a:spcPts val="600"/>
            </a:spcAft>
          </a:pPr>
          <a:r>
            <a:rPr lang="en-US" sz="1600" kern="1200" dirty="0"/>
            <a:t>An opioid drug made from morphine, a natural substance extracted from the seed pod of various opium poppy plants</a:t>
          </a:r>
        </a:p>
        <a:p>
          <a:pPr marL="114300" lvl="1" indent="-114300" algn="l" defTabSz="666750">
            <a:lnSpc>
              <a:spcPct val="100000"/>
            </a:lnSpc>
            <a:spcBef>
              <a:spcPct val="0"/>
            </a:spcBef>
            <a:spcAft>
              <a:spcPts val="600"/>
            </a:spcAft>
            <a:buChar char="••"/>
          </a:pPr>
          <a:r>
            <a:rPr lang="en-US" sz="1500" kern="1200" dirty="0"/>
            <a:t>Short-term effects: Euphoria, dry mouth, itching, nausea, vomiting, analgesia, slowed breathing and heart rate</a:t>
          </a:r>
        </a:p>
        <a:p>
          <a:pPr marL="114300" lvl="1" indent="-114300" algn="l" defTabSz="666750">
            <a:lnSpc>
              <a:spcPct val="100000"/>
            </a:lnSpc>
            <a:spcBef>
              <a:spcPct val="0"/>
            </a:spcBef>
            <a:spcAft>
              <a:spcPts val="600"/>
            </a:spcAft>
            <a:buChar char="••"/>
          </a:pPr>
          <a:r>
            <a:rPr lang="en-US" sz="1500" kern="1200" dirty="0"/>
            <a:t>Long-term effect: </a:t>
          </a:r>
          <a:r>
            <a:rPr lang="en-US" sz="1500" b="0" i="0" u="none" strike="noStrike" kern="1200" baseline="0" dirty="0">
              <a:solidFill>
                <a:schemeClr val="tx1"/>
              </a:solidFill>
              <a:latin typeface="+mn-lt"/>
              <a:ea typeface="+mn-ea"/>
              <a:cs typeface="+mn-cs"/>
            </a:rPr>
            <a:t>Collapsed veins, abscesses (swollen tissue with pus), infection of the lining and valves in the heart, constipation and stomach cramps, liver or kidney disease, pneumonia</a:t>
          </a:r>
          <a:endParaRPr lang="en-US" sz="1500" kern="1200" dirty="0"/>
        </a:p>
      </dsp:txBody>
      <dsp:txXfrm>
        <a:off x="2376278" y="3465163"/>
        <a:ext cx="8706249" cy="1597725"/>
      </dsp:txXfrm>
    </dsp:sp>
    <dsp:sp modelId="{DA8DD534-C3F1-45C6-8A4C-C0538078AF14}">
      <dsp:nvSpPr>
        <dsp:cNvPr id="0" name=""/>
        <dsp:cNvSpPr/>
      </dsp:nvSpPr>
      <dsp:spPr>
        <a:xfrm>
          <a:off x="10989035" y="5022097"/>
          <a:ext cx="93492" cy="43138"/>
        </a:xfrm>
        <a:prstGeom prst="roundRect">
          <a:avLst>
            <a:gd name="adj" fmla="val 10000"/>
          </a:avLst>
        </a:prstGeom>
        <a:solidFill>
          <a:schemeClr val="dk1">
            <a:tint val="4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FA8F46-D9DB-403A-A502-D62B72B5B1B4}">
      <dsp:nvSpPr>
        <dsp:cNvPr id="0" name=""/>
        <dsp:cNvSpPr/>
      </dsp:nvSpPr>
      <dsp:spPr>
        <a:xfrm>
          <a:off x="0" y="0"/>
          <a:ext cx="11082528" cy="1572353"/>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100000"/>
            </a:lnSpc>
            <a:spcBef>
              <a:spcPct val="0"/>
            </a:spcBef>
            <a:spcAft>
              <a:spcPts val="600"/>
            </a:spcAft>
          </a:pPr>
          <a:r>
            <a:rPr lang="en-US" sz="1600" kern="1200" dirty="0"/>
            <a:t>A stimulant drug chemically related to amphetamine but with stronger effects on the central nervous system</a:t>
          </a:r>
          <a:endParaRPr lang="en-US" sz="1600" b="1" kern="1200" dirty="0"/>
        </a:p>
        <a:p>
          <a:pPr marL="114300" lvl="1" indent="-114300" algn="l" defTabSz="666750">
            <a:lnSpc>
              <a:spcPct val="100000"/>
            </a:lnSpc>
            <a:spcBef>
              <a:spcPct val="0"/>
            </a:spcBef>
            <a:spcAft>
              <a:spcPts val="600"/>
            </a:spcAft>
            <a:buChar char="••"/>
          </a:pPr>
          <a:r>
            <a:rPr lang="en-US" sz="1500" kern="1200" dirty="0"/>
            <a:t>Short-term effects: Increased wakefulness and physical activity, decreased appetite, increased breathing, heart rate, blood pressure, temperature, irregular heartbeat</a:t>
          </a:r>
        </a:p>
        <a:p>
          <a:pPr marL="114300" lvl="1" indent="-114300" algn="l" defTabSz="666750">
            <a:lnSpc>
              <a:spcPct val="100000"/>
            </a:lnSpc>
            <a:spcBef>
              <a:spcPct val="0"/>
            </a:spcBef>
            <a:spcAft>
              <a:spcPts val="600"/>
            </a:spcAft>
            <a:buChar char="••"/>
          </a:pPr>
          <a:r>
            <a:rPr lang="en-US" sz="1500" kern="1200" dirty="0"/>
            <a:t>Long-term effects: Anxiety, confusion, insomnia, mood problems, violent behavior, paranoia, hallucinations, delusions, weight loss</a:t>
          </a:r>
        </a:p>
      </dsp:txBody>
      <dsp:txXfrm>
        <a:off x="2373740" y="0"/>
        <a:ext cx="8708787" cy="1572353"/>
      </dsp:txXfrm>
    </dsp:sp>
    <dsp:sp modelId="{965ABDF9-1D0F-4ED9-A16F-70C53F102510}">
      <dsp:nvSpPr>
        <dsp:cNvPr id="0" name=""/>
        <dsp:cNvSpPr/>
      </dsp:nvSpPr>
      <dsp:spPr>
        <a:xfrm>
          <a:off x="1149409" y="1959504"/>
          <a:ext cx="2216505" cy="1257882"/>
        </a:xfrm>
        <a:prstGeom prst="roundRect">
          <a:avLst>
            <a:gd name="adj" fmla="val 10000"/>
          </a:avLst>
        </a:prstGeom>
        <a:solidFill>
          <a:schemeClr val="dk1">
            <a:tint val="4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FC0F4080-82C7-4C18-ACF7-B3265DC34E68}">
      <dsp:nvSpPr>
        <dsp:cNvPr id="0" name=""/>
        <dsp:cNvSpPr/>
      </dsp:nvSpPr>
      <dsp:spPr>
        <a:xfrm>
          <a:off x="0" y="1753000"/>
          <a:ext cx="11082528" cy="1523311"/>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100000"/>
            </a:lnSpc>
            <a:spcBef>
              <a:spcPct val="0"/>
            </a:spcBef>
            <a:spcAft>
              <a:spcPts val="600"/>
            </a:spcAft>
          </a:pPr>
          <a:r>
            <a:rPr lang="en-US" sz="1600" kern="1200" dirty="0"/>
            <a:t>Made from the hemp plant, </a:t>
          </a:r>
          <a:r>
            <a:rPr lang="en-US" sz="1600" i="1" kern="1200" dirty="0"/>
            <a:t>Cannabis sativa</a:t>
          </a:r>
          <a:r>
            <a:rPr lang="en-US" sz="1600" kern="1200" dirty="0"/>
            <a:t>. The main psychoactive (mind-altering) </a:t>
          </a:r>
          <a:r>
            <a:rPr lang="en-US" sz="1600" kern="1200"/>
            <a:t>chemical </a:t>
          </a:r>
          <a:br>
            <a:rPr lang="en-US" sz="1600" kern="1200"/>
          </a:br>
          <a:r>
            <a:rPr lang="en-US" sz="1600" kern="1200"/>
            <a:t>in </a:t>
          </a:r>
          <a:r>
            <a:rPr lang="en-US" sz="1600" kern="1200" dirty="0"/>
            <a:t>marijuana is delta-9-tetrahydrocannabinol, or THC.</a:t>
          </a:r>
        </a:p>
        <a:p>
          <a:pPr marL="114300" lvl="1" indent="-114300" algn="l" defTabSz="666750">
            <a:lnSpc>
              <a:spcPct val="100000"/>
            </a:lnSpc>
            <a:spcBef>
              <a:spcPct val="0"/>
            </a:spcBef>
            <a:spcAft>
              <a:spcPts val="600"/>
            </a:spcAft>
            <a:buChar char="••"/>
          </a:pPr>
          <a:r>
            <a:rPr lang="en-US" sz="1500" kern="1200" dirty="0"/>
            <a:t>Short-term effects: Enhanced sensory perception and euphoria followed by drowsiness/relaxation; slowed reaction time; problems with balance and coordination</a:t>
          </a:r>
        </a:p>
        <a:p>
          <a:pPr marL="114300" lvl="1" indent="-114300" algn="l" defTabSz="666750">
            <a:lnSpc>
              <a:spcPct val="100000"/>
            </a:lnSpc>
            <a:spcBef>
              <a:spcPct val="0"/>
            </a:spcBef>
            <a:spcAft>
              <a:spcPts val="600"/>
            </a:spcAft>
            <a:buChar char="••"/>
          </a:pPr>
          <a:r>
            <a:rPr lang="en-US" sz="1500" kern="1200" dirty="0"/>
            <a:t>Long-term effects: Mental health problems, chronic cough, frequent respiratory infections</a:t>
          </a:r>
        </a:p>
      </dsp:txBody>
      <dsp:txXfrm>
        <a:off x="2373740" y="1753000"/>
        <a:ext cx="8708787" cy="1523311"/>
      </dsp:txXfrm>
    </dsp:sp>
    <dsp:sp modelId="{1B8BFA5A-9AA1-465A-A3A7-EAFAE3802653}">
      <dsp:nvSpPr>
        <dsp:cNvPr id="0" name=""/>
        <dsp:cNvSpPr/>
      </dsp:nvSpPr>
      <dsp:spPr>
        <a:xfrm>
          <a:off x="8866022" y="3726915"/>
          <a:ext cx="2216505" cy="1257882"/>
        </a:xfrm>
        <a:prstGeom prst="roundRect">
          <a:avLst>
            <a:gd name="adj" fmla="val 10000"/>
          </a:avLst>
        </a:prstGeom>
        <a:no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917A186-C040-494A-94E3-F95D4AE57A68}">
      <dsp:nvSpPr>
        <dsp:cNvPr id="0" name=""/>
        <dsp:cNvSpPr/>
      </dsp:nvSpPr>
      <dsp:spPr>
        <a:xfrm>
          <a:off x="0" y="3412444"/>
          <a:ext cx="11082528" cy="1572353"/>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100000"/>
            </a:lnSpc>
            <a:spcBef>
              <a:spcPct val="0"/>
            </a:spcBef>
            <a:spcAft>
              <a:spcPts val="600"/>
            </a:spcAft>
          </a:pPr>
          <a:r>
            <a:rPr lang="en-US" sz="1600" kern="1200" dirty="0"/>
            <a:t>Pain relievers with an origin similar to that of heroin. Opioids can cause euphoria and are often used non-medically, leading to overdose deaths.</a:t>
          </a:r>
        </a:p>
        <a:p>
          <a:pPr marL="114300" lvl="1" indent="-114300" algn="l" defTabSz="666750">
            <a:lnSpc>
              <a:spcPct val="100000"/>
            </a:lnSpc>
            <a:spcBef>
              <a:spcPct val="0"/>
            </a:spcBef>
            <a:spcAft>
              <a:spcPts val="600"/>
            </a:spcAft>
            <a:buChar char="••"/>
          </a:pPr>
          <a:r>
            <a:rPr lang="en-US" sz="1500" kern="1200" dirty="0"/>
            <a:t>Short-term effects: Pain relief, drowsiness, nausea, constipation, euphoria, slowed breathing, death</a:t>
          </a:r>
        </a:p>
        <a:p>
          <a:pPr marL="114300" lvl="1" indent="-114300" algn="l" defTabSz="666750">
            <a:lnSpc>
              <a:spcPct val="100000"/>
            </a:lnSpc>
            <a:spcBef>
              <a:spcPct val="0"/>
            </a:spcBef>
            <a:spcAft>
              <a:spcPts val="600"/>
            </a:spcAft>
            <a:buChar char="••"/>
          </a:pPr>
          <a:r>
            <a:rPr lang="en-US" sz="1500" kern="1200" dirty="0"/>
            <a:t>Long-term effects: Increased risk of overdose or addiction if misused</a:t>
          </a:r>
        </a:p>
      </dsp:txBody>
      <dsp:txXfrm>
        <a:off x="2373740" y="3412444"/>
        <a:ext cx="8708787" cy="1572353"/>
      </dsp:txXfrm>
    </dsp:sp>
    <dsp:sp modelId="{DA8DD534-C3F1-45C6-8A4C-C0538078AF14}">
      <dsp:nvSpPr>
        <dsp:cNvPr id="0" name=""/>
        <dsp:cNvSpPr/>
      </dsp:nvSpPr>
      <dsp:spPr>
        <a:xfrm>
          <a:off x="10989035" y="4942344"/>
          <a:ext cx="93492" cy="42453"/>
        </a:xfrm>
        <a:prstGeom prst="roundRect">
          <a:avLst>
            <a:gd name="adj" fmla="val 10000"/>
          </a:avLst>
        </a:prstGeom>
        <a:solidFill>
          <a:schemeClr val="dk1">
            <a:tint val="4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7E8971-9CF5-4ED0-A935-7358C5BC887E}" type="datetimeFigureOut">
              <a:rPr lang="en-US" smtClean="0"/>
              <a:t>8/22/2019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DDC7CC0-6773-4819-91F0-38174A1360A3}" type="slidenum">
              <a:rPr lang="en-US" smtClean="0"/>
              <a:t>‹#›</a:t>
            </a:fld>
            <a:endParaRPr lang="en-US"/>
          </a:p>
        </p:txBody>
      </p:sp>
    </p:spTree>
    <p:extLst>
      <p:ext uri="{BB962C8B-B14F-4D97-AF65-F5344CB8AC3E}">
        <p14:creationId xmlns:p14="http://schemas.microsoft.com/office/powerpoint/2010/main" val="4359080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2E1BCB87-4CC9-4D37-BDC3-E8A0FA5D025D}" type="slidenum">
              <a:rPr lang="en-US" smtClean="0"/>
              <a:pPr/>
              <a:t>‹#›</a:t>
            </a:fld>
            <a:endParaRPr lang="en-US" dirty="0"/>
          </a:p>
        </p:txBody>
      </p:sp>
    </p:spTree>
    <p:extLst>
      <p:ext uri="{BB962C8B-B14F-4D97-AF65-F5344CB8AC3E}">
        <p14:creationId xmlns:p14="http://schemas.microsoft.com/office/powerpoint/2010/main" val="4174692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6286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1085850" indent="-171450" algn="l" defTabSz="914400" rtl="0" eaLnBrk="1" latinLnBrk="0" hangingPunct="1">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E1BCB87-4CC9-4D37-BDC3-E8A0FA5D025D}" type="slidenum">
              <a:rPr lang="en-US" smtClean="0"/>
              <a:pPr/>
              <a:t>1</a:t>
            </a:fld>
            <a:endParaRPr lang="en-US" dirty="0"/>
          </a:p>
        </p:txBody>
      </p:sp>
      <p:sp>
        <p:nvSpPr>
          <p:cNvPr id="9" name="Slide Image Placeholder 8"/>
          <p:cNvSpPr>
            <a:spLocks noGrp="1" noRot="1" noChangeAspect="1"/>
          </p:cNvSpPr>
          <p:nvPr>
            <p:ph type="sldImg"/>
          </p:nvPr>
        </p:nvSpPr>
        <p:spPr/>
      </p:sp>
      <p:sp>
        <p:nvSpPr>
          <p:cNvPr id="10" name="Notes Placeholder 9"/>
          <p:cNvSpPr>
            <a:spLocks noGrp="1"/>
          </p:cNvSpPr>
          <p:nvPr>
            <p:ph type="body" idx="1"/>
          </p:nvPr>
        </p:nvSpPr>
        <p:spPr/>
        <p:txBody>
          <a:bodyPr/>
          <a:lstStyle/>
          <a:p>
            <a:endParaRPr lang="en-US"/>
          </a:p>
        </p:txBody>
      </p:sp>
    </p:spTree>
    <p:extLst>
      <p:ext uri="{BB962C8B-B14F-4D97-AF65-F5344CB8AC3E}">
        <p14:creationId xmlns:p14="http://schemas.microsoft.com/office/powerpoint/2010/main" val="232862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A055F39-DBF2-4708-9D0C-92AF29BAD49E}" type="slidenum">
              <a:rPr lang="en-US" smtClean="0"/>
              <a:pPr/>
              <a:t>10</a:t>
            </a:fld>
            <a:endParaRPr lang="en-US" dirty="0"/>
          </a:p>
        </p:txBody>
      </p:sp>
      <p:sp>
        <p:nvSpPr>
          <p:cNvPr id="9" name="Slide Image Placeholder 8"/>
          <p:cNvSpPr>
            <a:spLocks noGrp="1" noRot="1" noChangeAspect="1"/>
          </p:cNvSpPr>
          <p:nvPr>
            <p:ph type="sldImg"/>
          </p:nvPr>
        </p:nvSpPr>
        <p:spPr/>
      </p:sp>
      <p:sp>
        <p:nvSpPr>
          <p:cNvPr id="10" name="Notes Placeholder 9"/>
          <p:cNvSpPr>
            <a:spLocks noGrp="1"/>
          </p:cNvSpPr>
          <p:nvPr>
            <p:ph type="body" idx="1"/>
          </p:nvPr>
        </p:nvSpPr>
        <p:spPr/>
        <p:txBody>
          <a:bodyPr/>
          <a:lstStyle/>
          <a:p>
            <a:endParaRPr lang="en-US"/>
          </a:p>
        </p:txBody>
      </p:sp>
    </p:spTree>
    <p:extLst>
      <p:ext uri="{BB962C8B-B14F-4D97-AF65-F5344CB8AC3E}">
        <p14:creationId xmlns:p14="http://schemas.microsoft.com/office/powerpoint/2010/main" val="3418071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Addiction is a chronic disease of the brain, not a moral failing or lack of willpower. Discuss how our understanding of addiction has changed over time thanks to scientific advancements. </a:t>
            </a:r>
          </a:p>
          <a:p>
            <a:endParaRPr lang="en-US" dirty="0" smtClean="0"/>
          </a:p>
          <a:p>
            <a:r>
              <a:rPr lang="en-US" b="1" dirty="0" smtClean="0"/>
              <a:t>American Society of Addiction Medicine (ASAM) Public Policy Statement: Short Definition of Addiction</a:t>
            </a:r>
          </a:p>
          <a:p>
            <a:r>
              <a:rPr lang="en-US" dirty="0" smtClean="0"/>
              <a:t> </a:t>
            </a:r>
          </a:p>
          <a:p>
            <a:r>
              <a:rPr lang="en-US" dirty="0" smtClean="0"/>
              <a:t>Addiction is a primary, chronic disease of brain reward, motivation, memory, and related circuitry. Dysfunction in these circuits leads to characteristic biological, psychological, social, and spiritual manifestations. This is reflected in an individual pathologically pursuing reward and/or relief by substance use and other behaviors. </a:t>
            </a:r>
          </a:p>
          <a:p>
            <a:endParaRPr lang="en-US" dirty="0" smtClean="0"/>
          </a:p>
          <a:p>
            <a:r>
              <a:rPr lang="en-US" dirty="0" smtClean="0"/>
              <a:t>Addiction is characterized by inability to consistently abstain, impairment in behavioral control, craving, diminished recognition of significant problems with one’s behaviors and interpersonal relationships, and a dysfunctional emotional response. Like other chronic diseases, addiction often involves cycles of relapse and remission. Without treatment or engagement in recovery activities, addiction is progressive and can result in disability or premature death.</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9006C5F-995C-4C32-9A62-26C42C76768C}" type="slidenum">
              <a:rPr lang="en-US" smtClean="0"/>
              <a:pPr/>
              <a:t>11</a:t>
            </a:fld>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4211572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mtClean="0"/>
              <a:t>Addiction is a chronic, relapsing brain disease that involves changes to the reward circuit of the brain and affects judgment, decision making, learning, and memory and behavior control. These changes in the brain persist even after substance use has stopped.</a:t>
            </a:r>
          </a:p>
          <a:p>
            <a:endParaRPr lang="en-US" smtClean="0"/>
          </a:p>
          <a:p>
            <a:r>
              <a:rPr lang="en-US" smtClean="0"/>
              <a:t>Next, we will see a video that will shows the changes that happen in the brain. </a:t>
            </a:r>
          </a:p>
          <a:p>
            <a:endParaRPr lang="en-US" smtClean="0"/>
          </a:p>
          <a:p>
            <a:endParaRPr lang="en-US" smtClean="0"/>
          </a:p>
          <a:p>
            <a:endParaRPr lang="en-US" dirty="0"/>
          </a:p>
        </p:txBody>
      </p:sp>
      <p:sp>
        <p:nvSpPr>
          <p:cNvPr id="4" name="Slide Number Placeholder 3"/>
          <p:cNvSpPr>
            <a:spLocks noGrp="1"/>
          </p:cNvSpPr>
          <p:nvPr>
            <p:ph type="sldNum" sz="quarter" idx="10"/>
          </p:nvPr>
        </p:nvSpPr>
        <p:spPr/>
        <p:txBody>
          <a:bodyPr/>
          <a:lstStyle/>
          <a:p>
            <a:fld id="{CF34A6E2-1780-4924-9497-DF7877FC2D45}" type="slidenum">
              <a:rPr lang="en-US" smtClean="0"/>
              <a:pPr/>
              <a:t>12</a:t>
            </a:fld>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1361233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smtClean="0"/>
              <a:t>View this hyperlinked video on how the brain responds to cocaine and discuss the changes that occur in the brain.</a:t>
            </a:r>
          </a:p>
          <a:p>
            <a:endParaRPr lang="en-US" dirty="0"/>
          </a:p>
        </p:txBody>
      </p:sp>
      <p:sp>
        <p:nvSpPr>
          <p:cNvPr id="4" name="Slide Number Placeholder 3"/>
          <p:cNvSpPr>
            <a:spLocks noGrp="1"/>
          </p:cNvSpPr>
          <p:nvPr>
            <p:ph type="sldNum" sz="quarter" idx="10"/>
          </p:nvPr>
        </p:nvSpPr>
        <p:spPr/>
        <p:txBody>
          <a:bodyPr/>
          <a:lstStyle/>
          <a:p>
            <a:fld id="{0A055F39-DBF2-4708-9D0C-92AF29BAD49E}" type="slidenum">
              <a:rPr lang="en-US" smtClean="0"/>
              <a:pPr/>
              <a:t>13</a:t>
            </a:fld>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3385962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mtClean="0"/>
              <a:t>The PET scan allows us to see how the brain uses glucose. Glucose provides energy to each neuron so that it can perform work. The scans show where the cocaine interferes with the brain's use of glucose—or its metabolic activity. The left scan is taken from a person who is not using cocaine. The red color shows the highest level of glucose utilization (yellow represents less utilization and blue shows the least). The right scan is taken from a person using cocaine. It shows that the brain cannot use glucose nearly as effectively. Note that there is less red than in the scan on the left, indicating less glucose utilization. There are many areas of the brain that have reduced metabolic activity. The continued reduction in the neurons' ability to use glucose (energy) results in disruption of many brain functions.</a:t>
            </a:r>
          </a:p>
          <a:p>
            <a:endParaRPr lang="en-US" smtClean="0"/>
          </a:p>
          <a:p>
            <a:r>
              <a:rPr lang="en-US" smtClean="0"/>
              <a:t>Key takeaway: There are changes in brain activity caused by substance use disorders that have an effect on a person’s judgment, decision making, behavior, and memory and learning. </a:t>
            </a:r>
            <a:endParaRPr lang="en-US" dirty="0"/>
          </a:p>
        </p:txBody>
      </p:sp>
      <p:sp>
        <p:nvSpPr>
          <p:cNvPr id="4" name="Slide Number Placeholder 3"/>
          <p:cNvSpPr>
            <a:spLocks noGrp="1"/>
          </p:cNvSpPr>
          <p:nvPr>
            <p:ph type="sldNum" sz="quarter" idx="10"/>
          </p:nvPr>
        </p:nvSpPr>
        <p:spPr/>
        <p:txBody>
          <a:bodyPr/>
          <a:lstStyle/>
          <a:p>
            <a:fld id="{2E1BCB87-4CC9-4D37-BDC3-E8A0FA5D025D}" type="slidenum">
              <a:rPr lang="en-US" smtClean="0"/>
              <a:pPr/>
              <a:t>14</a:t>
            </a:fld>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3438764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mtClean="0"/>
              <a:t>Dopamine is a neurotransmitter that is released during a pleasurable experience to increase the likelihood of the experience being repeated. Substance use leads to the release of endorphins and other neurotransmitters, including dopamine, associated with the reward circuit in the brain. The continued release of dopamine associated with a pleasurable experience leads to changes in the brain that make it easier for the activity to be repeated. Over time, the brain starts to seek this experience. Activities associated with the pleasurable experience can trigger cravings even after substance use is stopped.</a:t>
            </a:r>
          </a:p>
          <a:p>
            <a:endParaRPr lang="en-US" smtClean="0"/>
          </a:p>
          <a:p>
            <a:r>
              <a:rPr lang="en-US" smtClean="0"/>
              <a:t/>
            </a:r>
            <a:br>
              <a:rPr lang="en-US" smtClean="0"/>
            </a:br>
            <a:endParaRPr lang="en-US" smtClean="0"/>
          </a:p>
          <a:p>
            <a:endParaRPr lang="en-US" dirty="0"/>
          </a:p>
        </p:txBody>
      </p:sp>
      <p:sp>
        <p:nvSpPr>
          <p:cNvPr id="4" name="Slide Number Placeholder 3"/>
          <p:cNvSpPr>
            <a:spLocks noGrp="1"/>
          </p:cNvSpPr>
          <p:nvPr>
            <p:ph type="sldNum" sz="quarter" idx="10"/>
          </p:nvPr>
        </p:nvSpPr>
        <p:spPr/>
        <p:txBody>
          <a:bodyPr/>
          <a:lstStyle/>
          <a:p>
            <a:fld id="{24E52005-A562-4654-9A1C-268DD24D848F}" type="slidenum">
              <a:rPr lang="en-US" smtClean="0"/>
              <a:pPr/>
              <a:t>15</a:t>
            </a:fld>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1505716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smtClean="0"/>
              <a:t>By altering neurotransmission, drugs can produce effects that make people want to use them repeatedly and induce health problems that can be long lasting.</a:t>
            </a:r>
          </a:p>
          <a:p>
            <a:endParaRPr lang="en-US" smtClean="0"/>
          </a:p>
          <a:p>
            <a:r>
              <a:rPr lang="en-US" smtClean="0"/>
              <a:t>The PET images show that repeated exposure to specific drugs depletes the brain's dopamine receptors, which are critical for one's ability to experience pleasure and reward.</a:t>
            </a:r>
          </a:p>
          <a:p>
            <a:endParaRPr lang="en-US" smtClean="0"/>
          </a:p>
          <a:p>
            <a:r>
              <a:rPr lang="en-US" smtClean="0"/>
              <a:t>These changes in the brain make it harder for people to stop using drugs.</a:t>
            </a:r>
          </a:p>
          <a:p>
            <a:endParaRPr lang="en-US" smtClean="0"/>
          </a:p>
          <a:p>
            <a:endParaRPr lang="en-US" dirty="0"/>
          </a:p>
        </p:txBody>
      </p:sp>
      <p:sp>
        <p:nvSpPr>
          <p:cNvPr id="4" name="Slide Number Placeholder 3"/>
          <p:cNvSpPr>
            <a:spLocks noGrp="1"/>
          </p:cNvSpPr>
          <p:nvPr>
            <p:ph type="sldNum" sz="quarter" idx="10"/>
          </p:nvPr>
        </p:nvSpPr>
        <p:spPr/>
        <p:txBody>
          <a:bodyPr/>
          <a:lstStyle/>
          <a:p>
            <a:fld id="{2E1BCB87-4CC9-4D37-BDC3-E8A0FA5D025D}" type="slidenum">
              <a:rPr lang="en-US" smtClean="0"/>
              <a:pPr/>
              <a:t>16</a:t>
            </a:fld>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3433057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Although a substance use disorder is a chronic, relapsing brain disease, there is hope. These images show the brain’s remarkable potential to recover, at least partially, after a long abstinence from drugs—in this case, methamphetamine.</a:t>
            </a:r>
          </a:p>
          <a:p>
            <a:pPr lvl="0"/>
            <a:endParaRPr lang="en-US" dirty="0" smtClean="0"/>
          </a:p>
          <a:p>
            <a:pPr lvl="0"/>
            <a:r>
              <a:rPr lang="en-US" dirty="0" smtClean="0"/>
              <a:t>You can see the image on the left of a person who is not using substances and compare the similarities after a period of abstinence from methamphetamine.  </a:t>
            </a:r>
            <a:endParaRPr lang="en-US" dirty="0"/>
          </a:p>
        </p:txBody>
      </p:sp>
      <p:sp>
        <p:nvSpPr>
          <p:cNvPr id="4" name="Slide Number Placeholder 3"/>
          <p:cNvSpPr>
            <a:spLocks noGrp="1"/>
          </p:cNvSpPr>
          <p:nvPr>
            <p:ph type="sldNum" sz="quarter" idx="10"/>
          </p:nvPr>
        </p:nvSpPr>
        <p:spPr/>
        <p:txBody>
          <a:bodyPr/>
          <a:lstStyle/>
          <a:p>
            <a:fld id="{A38EF11D-6412-49C2-94D2-C4063DD6BFEC}" type="slidenum">
              <a:rPr lang="en-US" smtClean="0"/>
              <a:pPr/>
              <a:t>17</a:t>
            </a:fld>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2515454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When someone is using substances, their thinking and behavior are altered by the substance use. When someone stops use, it takes some time for the brain chemistry to begin to return to normal. </a:t>
            </a:r>
          </a:p>
          <a:p>
            <a:endParaRPr lang="en-US" dirty="0" smtClean="0"/>
          </a:p>
          <a:p>
            <a:r>
              <a:rPr lang="en-US" b="1" dirty="0" smtClean="0"/>
              <a:t>***Ask the group the question. If a parent was using a substance or recently stopped using substances, what might you see when on a home visit? Make a list as a group. </a:t>
            </a:r>
            <a:endParaRPr lang="en-US" b="1" dirty="0"/>
          </a:p>
        </p:txBody>
      </p:sp>
      <p:sp>
        <p:nvSpPr>
          <p:cNvPr id="4" name="Slide Number Placeholder 3"/>
          <p:cNvSpPr>
            <a:spLocks noGrp="1"/>
          </p:cNvSpPr>
          <p:nvPr>
            <p:ph type="sldNum" sz="quarter" idx="10"/>
          </p:nvPr>
        </p:nvSpPr>
        <p:spPr/>
        <p:txBody>
          <a:bodyPr/>
          <a:lstStyle/>
          <a:p>
            <a:fld id="{24E52005-A562-4654-9A1C-268DD24D848F}" type="slidenum">
              <a:rPr lang="en-US" smtClean="0"/>
              <a:pPr/>
              <a:t>18</a:t>
            </a:fld>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12753563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A055F39-DBF2-4708-9D0C-92AF29BAD49E}" type="slidenum">
              <a:rPr lang="en-US" smtClean="0"/>
              <a:pPr/>
              <a:t>19</a:t>
            </a:fld>
            <a:endParaRPr lang="en-US" dirty="0"/>
          </a:p>
        </p:txBody>
      </p:sp>
      <p:sp>
        <p:nvSpPr>
          <p:cNvPr id="9" name="Slide Image Placeholder 8"/>
          <p:cNvSpPr>
            <a:spLocks noGrp="1" noRot="1" noChangeAspect="1"/>
          </p:cNvSpPr>
          <p:nvPr>
            <p:ph type="sldImg"/>
          </p:nvPr>
        </p:nvSpPr>
        <p:spPr/>
      </p:sp>
      <p:sp>
        <p:nvSpPr>
          <p:cNvPr id="10" name="Notes Placeholder 9"/>
          <p:cNvSpPr>
            <a:spLocks noGrp="1"/>
          </p:cNvSpPr>
          <p:nvPr>
            <p:ph type="body" idx="1"/>
          </p:nvPr>
        </p:nvSpPr>
        <p:spPr/>
        <p:txBody>
          <a:bodyPr/>
          <a:lstStyle/>
          <a:p>
            <a:endParaRPr lang="en-US"/>
          </a:p>
        </p:txBody>
      </p:sp>
    </p:spTree>
    <p:extLst>
      <p:ext uri="{BB962C8B-B14F-4D97-AF65-F5344CB8AC3E}">
        <p14:creationId xmlns:p14="http://schemas.microsoft.com/office/powerpoint/2010/main" val="2823561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smtClean="0"/>
              <a:t>This toolkit was developed by the National Center on Substance Abuse and Child Welfare (NCSACW), an initiative of the Department of Health and Human Services jointly funded by the Substance Abuse and Mental Health Services Administration's (SAMHSA) Center for Substance Abuse Treatment (CSAT) and the Administration on Children, Youth and Families (ACYF), Children's Bureau's Office on Child Abuse and Neglect (OCAN).</a:t>
            </a:r>
          </a:p>
          <a:p>
            <a:endParaRPr lang="en-US" dirty="0"/>
          </a:p>
        </p:txBody>
      </p:sp>
      <p:sp>
        <p:nvSpPr>
          <p:cNvPr id="4" name="Slide Number Placeholder 3"/>
          <p:cNvSpPr>
            <a:spLocks noGrp="1"/>
          </p:cNvSpPr>
          <p:nvPr>
            <p:ph type="sldNum" sz="quarter" idx="10"/>
          </p:nvPr>
        </p:nvSpPr>
        <p:spPr/>
        <p:txBody>
          <a:bodyPr/>
          <a:lstStyle/>
          <a:p>
            <a:fld id="{0ACEA44E-77D1-4ACB-B4AF-770395ABA502}" type="slidenum">
              <a:rPr lang="en-US" smtClean="0"/>
              <a:pPr/>
              <a:t>2</a:t>
            </a:fld>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16388024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The next session of this training discusses possible use or substance use disorder indicators that you need to look for when you conduct a home or on-site visit or investigation:</a:t>
            </a:r>
          </a:p>
          <a:p>
            <a:pPr marL="171450" indent="-171450">
              <a:buFont typeface="Arial" panose="020B0604020202020204" pitchFamily="34" charset="0"/>
              <a:buChar char="•"/>
            </a:pPr>
            <a:r>
              <a:rPr lang="en-US" dirty="0" smtClean="0"/>
              <a:t>A report of substance use in the child protective services call or report.</a:t>
            </a:r>
          </a:p>
          <a:p>
            <a:pPr marL="171450" indent="-171450">
              <a:buFont typeface="Arial" panose="020B0604020202020204" pitchFamily="34" charset="0"/>
              <a:buChar char="•"/>
            </a:pPr>
            <a:r>
              <a:rPr lang="en-US" dirty="0" smtClean="0"/>
              <a:t>Observations or reports of paraphernalia in the home.</a:t>
            </a:r>
          </a:p>
          <a:p>
            <a:pPr lvl="1"/>
            <a:r>
              <a:rPr lang="en-US" dirty="0" smtClean="0"/>
              <a:t>This can include things such as a syringe kit, pipes, a charred spoon, foils, a large number of liquor or beer bottles, etc. </a:t>
            </a:r>
          </a:p>
          <a:p>
            <a:pPr marL="171450" indent="-171450">
              <a:buFont typeface="Arial" panose="020B0604020202020204" pitchFamily="34" charset="0"/>
              <a:buChar char="•"/>
            </a:pPr>
            <a:r>
              <a:rPr lang="en-US" dirty="0" smtClean="0"/>
              <a:t>The parent (or the home) smells of alcohol, marijuana, or other drugs (drugs can produce different smells). </a:t>
            </a:r>
          </a:p>
          <a:p>
            <a:pPr marL="171450" indent="-171450">
              <a:buFont typeface="Arial" panose="020B0604020202020204" pitchFamily="34" charset="0"/>
              <a:buChar char="•"/>
            </a:pPr>
            <a:r>
              <a:rPr lang="en-US" dirty="0" smtClean="0"/>
              <a:t>A child reports use by parent(s) or other adults in the home.</a:t>
            </a:r>
          </a:p>
          <a:p>
            <a:pPr marL="171450" indent="-171450">
              <a:buFont typeface="Arial" panose="020B0604020202020204" pitchFamily="34" charset="0"/>
              <a:buChar char="•"/>
            </a:pPr>
            <a:r>
              <a:rPr lang="en-US" dirty="0" smtClean="0"/>
              <a:t>A parent exhibits physical behavior that suggests that they are under the influence of alcohol or drugs.</a:t>
            </a:r>
          </a:p>
          <a:p>
            <a:pPr lvl="1"/>
            <a:r>
              <a:rPr lang="en-US" dirty="0" smtClean="0"/>
              <a:t>This might include slurred speech, an inability to mentally focus, poor physical balance, or extreme lethargy or hyperactivity.</a:t>
            </a:r>
          </a:p>
          <a:p>
            <a:pPr marL="171450" indent="-171450">
              <a:buFont typeface="Arial" panose="020B0604020202020204" pitchFamily="34" charset="0"/>
              <a:buChar char="•"/>
            </a:pPr>
            <a:r>
              <a:rPr lang="en-US" dirty="0" smtClean="0"/>
              <a:t>A parent shows signs of a substance use disorder.</a:t>
            </a:r>
          </a:p>
          <a:p>
            <a:pPr lvl="1"/>
            <a:r>
              <a:rPr lang="en-US" dirty="0" smtClean="0"/>
              <a:t>Examples include needle tracks, skin abscesses, burns on inside of lips, etc. </a:t>
            </a:r>
          </a:p>
          <a:p>
            <a:pPr marL="171450" indent="-171450">
              <a:buFont typeface="Arial" panose="020B0604020202020204" pitchFamily="34" charset="0"/>
              <a:buChar char="•"/>
            </a:pPr>
            <a:r>
              <a:rPr lang="en-US" dirty="0" smtClean="0"/>
              <a:t>A parent reports their own substance use.</a:t>
            </a:r>
          </a:p>
          <a:p>
            <a:pPr marL="171450" indent="-171450">
              <a:buFont typeface="Arial" panose="020B0604020202020204" pitchFamily="34" charset="0"/>
              <a:buChar char="•"/>
            </a:pPr>
            <a:r>
              <a:rPr lang="en-US" dirty="0" smtClean="0"/>
              <a:t>A parent shows or reports experiencing physical effects of a substance use disorder, including withdrawal.</a:t>
            </a:r>
          </a:p>
          <a:p>
            <a:pPr lvl="1"/>
            <a:r>
              <a:rPr lang="en-US" dirty="0" smtClean="0"/>
              <a:t>Signs of withdrawal include nausea, euphoria, slowed thinking, and hallucinations.</a:t>
            </a:r>
          </a:p>
          <a:p>
            <a:pPr lvl="1"/>
            <a:endParaRPr lang="en-US" dirty="0" smtClean="0"/>
          </a:p>
          <a:p>
            <a:r>
              <a:rPr lang="en-US" b="1" dirty="0" smtClean="0"/>
              <a:t>***This list is not meant to be inclusive of all possible signs. Ask participants if they can identify other signs of use. </a:t>
            </a:r>
          </a:p>
          <a:p>
            <a:endParaRPr lang="en-US" dirty="0"/>
          </a:p>
        </p:txBody>
      </p:sp>
      <p:sp>
        <p:nvSpPr>
          <p:cNvPr id="6144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973A809-47AA-4201-BAF9-4E2DA59D77A6}" type="slidenum">
              <a:rPr lang="en-US" altLang="en-US" smtClean="0"/>
              <a:pPr/>
              <a:t>20</a:t>
            </a:fld>
            <a:endParaRPr lang="en-US" altLang="en-US" dirty="0"/>
          </a:p>
        </p:txBody>
      </p:sp>
      <p:sp>
        <p:nvSpPr>
          <p:cNvPr id="8" name="Slide Image Placeholder 7"/>
          <p:cNvSpPr>
            <a:spLocks noGrp="1" noRot="1" noChangeAspect="1"/>
          </p:cNvSpPr>
          <p:nvPr>
            <p:ph type="sldImg"/>
          </p:nvPr>
        </p:nvSpPr>
        <p:spPr/>
      </p:sp>
    </p:spTree>
    <p:extLst>
      <p:ext uri="{BB962C8B-B14F-4D97-AF65-F5344CB8AC3E}">
        <p14:creationId xmlns:p14="http://schemas.microsoft.com/office/powerpoint/2010/main" val="12748716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The life of a person with a substance use disorder is often out of balance, and the negative effects of use and misuse can have an enormous impact on his or her family and friends. The following shows how substance use disorders negatively affect a family’s functioning across several domains. </a:t>
            </a:r>
          </a:p>
          <a:p>
            <a:endParaRPr lang="en-US" dirty="0" smtClean="0"/>
          </a:p>
          <a:p>
            <a:pPr marL="171450" indent="-171450">
              <a:buFont typeface="Arial" panose="020B0604020202020204" pitchFamily="34" charset="0"/>
              <a:buChar char="•"/>
            </a:pPr>
            <a:r>
              <a:rPr lang="en-US" dirty="0" smtClean="0"/>
              <a:t>Child Development</a:t>
            </a:r>
          </a:p>
          <a:p>
            <a:pPr lvl="1"/>
            <a:r>
              <a:rPr lang="en-US" dirty="0" smtClean="0"/>
              <a:t>Children may present with fetal alcohol syndrome or have a history of neonatal abstinence syndrome. Infants exposed to substances may experience a range of social, emotional, and behavioral effects as a result of exposure. </a:t>
            </a:r>
          </a:p>
          <a:p>
            <a:pPr marL="171450" lvl="0" indent="-171450">
              <a:buFont typeface="Arial" panose="020B0604020202020204" pitchFamily="34" charset="0"/>
              <a:buChar char="•"/>
            </a:pPr>
            <a:r>
              <a:rPr lang="en-US" dirty="0" smtClean="0"/>
              <a:t>Household Safety</a:t>
            </a:r>
          </a:p>
          <a:p>
            <a:pPr lvl="1"/>
            <a:r>
              <a:rPr lang="en-US" dirty="0" smtClean="0"/>
              <a:t>Parents may neglect a child’s basic needs (e.g., empty cupboards, no adult supervision). Parental use may include manufacturing substances or selling drugs. Children may be exposed to harsh chemicals (i.e., those used in methamphetamine labs) or to dangerous and traumatic situations. </a:t>
            </a:r>
          </a:p>
          <a:p>
            <a:pPr marL="171450" lvl="0" indent="-171450">
              <a:buFont typeface="Arial" panose="020B0604020202020204" pitchFamily="34" charset="0"/>
              <a:buChar char="•"/>
            </a:pPr>
            <a:r>
              <a:rPr lang="en-US" dirty="0" smtClean="0"/>
              <a:t>Psychosocial Impact</a:t>
            </a:r>
          </a:p>
          <a:p>
            <a:pPr lvl="1"/>
            <a:r>
              <a:rPr lang="en-US" dirty="0" smtClean="0"/>
              <a:t>Children may struggle with communication difficulties, overstimulation, or emotional regulation. The postnatal environment may contribute to insecure attachment or other social-emotional concerns. </a:t>
            </a:r>
          </a:p>
          <a:p>
            <a:pPr marL="171450" lvl="0" indent="-171450">
              <a:buFont typeface="Arial" panose="020B0604020202020204" pitchFamily="34" charset="0"/>
              <a:buChar char="•"/>
            </a:pPr>
            <a:r>
              <a:rPr lang="en-US" dirty="0" smtClean="0"/>
              <a:t>Parenting</a:t>
            </a:r>
          </a:p>
          <a:p>
            <a:pPr lvl="1"/>
            <a:r>
              <a:rPr lang="en-US" dirty="0" smtClean="0"/>
              <a:t>Parent-child relationships may lack trust. Children may feel as though they must be the parent, resulting in feelings of anxiety and stress. </a:t>
            </a:r>
          </a:p>
          <a:p>
            <a:pPr lvl="1"/>
            <a:r>
              <a:rPr lang="en-US" dirty="0" smtClean="0"/>
              <a:t>Parents may lack the skills to parent effectively, due to their own history as children of substance users. </a:t>
            </a:r>
          </a:p>
          <a:p>
            <a:pPr lvl="1"/>
            <a:r>
              <a:rPr lang="en-US" dirty="0" smtClean="0"/>
              <a:t>Parent may use harsh discipline. </a:t>
            </a:r>
          </a:p>
          <a:p>
            <a:pPr marL="171450" lvl="0" indent="-171450">
              <a:buFont typeface="Arial" panose="020B0604020202020204" pitchFamily="34" charset="0"/>
              <a:buChar char="•"/>
            </a:pPr>
            <a:r>
              <a:rPr lang="en-US" dirty="0" smtClean="0"/>
              <a:t>Intergenerational</a:t>
            </a:r>
          </a:p>
          <a:p>
            <a:pPr lvl="1"/>
            <a:r>
              <a:rPr lang="en-US" dirty="0" smtClean="0"/>
              <a:t>Multiple generations of the family may be affected by substance use disorders. </a:t>
            </a:r>
          </a:p>
          <a:p>
            <a:pPr lvl="1"/>
            <a:r>
              <a:rPr lang="en-US" dirty="0" smtClean="0"/>
              <a:t>Parents may lack basic family support, due to generational substance use disorders. </a:t>
            </a:r>
          </a:p>
          <a:p>
            <a:pPr lvl="1"/>
            <a:r>
              <a:rPr lang="en-US" dirty="0" smtClean="0"/>
              <a:t>The family may present with issues of chronic neglect, due to the effects of long-term substance use disorders. 	</a:t>
            </a:r>
          </a:p>
          <a:p>
            <a:pPr marL="171450" indent="-171450">
              <a:buFont typeface="Arial" panose="020B0604020202020204" pitchFamily="34" charset="0"/>
              <a:buChar char="•"/>
            </a:pPr>
            <a:endParaRPr lang="en-US" dirty="0"/>
          </a:p>
        </p:txBody>
      </p:sp>
      <p:sp>
        <p:nvSpPr>
          <p:cNvPr id="6144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973A809-47AA-4201-BAF9-4E2DA59D77A6}" type="slidenum">
              <a:rPr lang="en-US" altLang="en-US" smtClean="0"/>
              <a:pPr/>
              <a:t>21</a:t>
            </a:fld>
            <a:endParaRPr lang="en-US" altLang="en-US" dirty="0"/>
          </a:p>
        </p:txBody>
      </p:sp>
      <p:sp>
        <p:nvSpPr>
          <p:cNvPr id="8" name="Slide Image Placeholder 7"/>
          <p:cNvSpPr>
            <a:spLocks noGrp="1" noRot="1" noChangeAspect="1"/>
          </p:cNvSpPr>
          <p:nvPr>
            <p:ph type="sldImg"/>
          </p:nvPr>
        </p:nvSpPr>
        <p:spPr/>
      </p:sp>
    </p:spTree>
    <p:extLst>
      <p:ext uri="{BB962C8B-B14F-4D97-AF65-F5344CB8AC3E}">
        <p14:creationId xmlns:p14="http://schemas.microsoft.com/office/powerpoint/2010/main" val="22039060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smtClean="0"/>
              <a:t>Let’s discuss alcohol and other drug types and the potential effect the use of the drugs may have on a parent’s behavior or mood. It is important to note that these are just some examples and that individuals may have different reactions. Also, many people are polysubstance users, using multiple substances.</a:t>
            </a:r>
          </a:p>
          <a:p>
            <a:pPr lvl="0"/>
            <a:endParaRPr lang="en-US" dirty="0" smtClean="0"/>
          </a:p>
          <a:p>
            <a:pPr lvl="0"/>
            <a:r>
              <a:rPr lang="en-US" b="1" dirty="0" smtClean="0"/>
              <a:t>Alcohol </a:t>
            </a:r>
          </a:p>
          <a:p>
            <a:pPr lvl="0"/>
            <a:r>
              <a:rPr lang="en-US" dirty="0" smtClean="0"/>
              <a:t>Risks to children:</a:t>
            </a:r>
          </a:p>
          <a:p>
            <a:pPr marL="171450" lvl="0" indent="-171450">
              <a:buFont typeface="Arial" panose="020B0604020202020204" pitchFamily="34" charset="0"/>
              <a:buChar char="•"/>
            </a:pPr>
            <a:r>
              <a:rPr lang="en-US" dirty="0" smtClean="0"/>
              <a:t>Children’s needs may be neglected by a parent who forgets or fails to attend to parenting responsibilities. </a:t>
            </a:r>
          </a:p>
          <a:p>
            <a:pPr marL="171450" lvl="0" indent="-171450">
              <a:buFont typeface="Arial" panose="020B0604020202020204" pitchFamily="34" charset="0"/>
              <a:buChar char="•"/>
            </a:pPr>
            <a:r>
              <a:rPr lang="en-US" dirty="0" smtClean="0"/>
              <a:t>Children may be left alone all night due to a parent’s intoxication. </a:t>
            </a:r>
          </a:p>
          <a:p>
            <a:pPr marL="171450" lvl="0" indent="-171450">
              <a:buFont typeface="Arial" panose="020B0604020202020204" pitchFamily="34" charset="0"/>
              <a:buChar char="•"/>
            </a:pPr>
            <a:r>
              <a:rPr lang="en-US" dirty="0" smtClean="0"/>
              <a:t>A parent may have rages and depressive episodes, creating an unstable environment for children.</a:t>
            </a:r>
          </a:p>
          <a:p>
            <a:endParaRPr lang="en-US" dirty="0" smtClean="0"/>
          </a:p>
          <a:p>
            <a:r>
              <a:rPr lang="en-US" b="1" dirty="0" smtClean="0"/>
              <a:t>Cocaine</a:t>
            </a:r>
          </a:p>
          <a:p>
            <a:pPr lvl="0"/>
            <a:r>
              <a:rPr lang="en-US" dirty="0" smtClean="0"/>
              <a:t>In addition to an influx of energy, cocaine also heightens the senses. Colors appear brighter, smells seem stronger, and noises sound louder. </a:t>
            </a:r>
          </a:p>
          <a:p>
            <a:pPr lvl="0"/>
            <a:r>
              <a:rPr lang="en-US" dirty="0" smtClean="0"/>
              <a:t>Risks to children:</a:t>
            </a:r>
          </a:p>
          <a:p>
            <a:pPr marL="171450" lvl="0" indent="-171450">
              <a:buFont typeface="Arial" panose="020B0604020202020204" pitchFamily="34" charset="0"/>
              <a:buChar char="•"/>
            </a:pPr>
            <a:r>
              <a:rPr lang="en-US" dirty="0" smtClean="0"/>
              <a:t>A parent may become angry or impatient with a child for any reason because of thought distortion and misperception of the child’s intent. </a:t>
            </a:r>
          </a:p>
          <a:p>
            <a:pPr lvl="0"/>
            <a:endParaRPr lang="en-US" dirty="0" smtClean="0"/>
          </a:p>
          <a:p>
            <a:pPr lvl="0"/>
            <a:r>
              <a:rPr lang="en-US" b="1" dirty="0" smtClean="0"/>
              <a:t>Crack cocaine</a:t>
            </a:r>
          </a:p>
          <a:p>
            <a:pPr lvl="0"/>
            <a:r>
              <a:rPr lang="en-US" dirty="0" smtClean="0"/>
              <a:t>Crack heightens feelings of power and control over one’s life, feelings that may be sorely lacking in those belonging to oppressed social groups. </a:t>
            </a:r>
          </a:p>
          <a:p>
            <a:pPr lvl="0"/>
            <a:r>
              <a:rPr lang="en-US" dirty="0" smtClean="0"/>
              <a:t>Risks to children:</a:t>
            </a:r>
          </a:p>
          <a:p>
            <a:pPr marL="171450" lvl="0" indent="-171450">
              <a:buFont typeface="Arial" panose="020B0604020202020204" pitchFamily="34" charset="0"/>
              <a:buChar char="•"/>
            </a:pPr>
            <a:r>
              <a:rPr lang="en-US" dirty="0" smtClean="0"/>
              <a:t>Infants or toddlers may be left alone for hours or sometimes days at a time as parents pursue the drug. </a:t>
            </a:r>
          </a:p>
          <a:p>
            <a:pPr marL="171450" lvl="0" indent="-171450">
              <a:buFont typeface="Arial" panose="020B0604020202020204" pitchFamily="34" charset="0"/>
              <a:buChar char="•"/>
            </a:pPr>
            <a:r>
              <a:rPr lang="en-US" dirty="0" smtClean="0"/>
              <a:t>Children may be living in homes barren of furniture and appliances that have been sold to purchase crack and other drugs. </a:t>
            </a:r>
          </a:p>
          <a:p>
            <a:pPr marL="171450" lvl="0" indent="-171450">
              <a:buFont typeface="Arial" panose="020B0604020202020204" pitchFamily="34" charset="0"/>
              <a:buChar char="•"/>
            </a:pPr>
            <a:r>
              <a:rPr lang="en-US" dirty="0" smtClean="0"/>
              <a:t>The absence of food in the refrigerator or cupboards is evidence of parental inability to attend to a child’s most basic needs. </a:t>
            </a:r>
          </a:p>
          <a:p>
            <a:pPr marL="171450" lvl="0" indent="-171450">
              <a:buFont typeface="Arial" panose="020B0604020202020204" pitchFamily="34" charset="0"/>
              <a:buChar char="•"/>
            </a:pPr>
            <a:r>
              <a:rPr lang="en-US" dirty="0" smtClean="0"/>
              <a:t>Some parents will do whatever it takes to pursue their habit, even if it means sacrificing the health and well-being of loved ones. </a:t>
            </a:r>
          </a:p>
          <a:p>
            <a:pPr marL="171450" lvl="0" indent="-171450">
              <a:buFont typeface="Arial" panose="020B0604020202020204" pitchFamily="34" charset="0"/>
              <a:buChar char="•"/>
            </a:pPr>
            <a:r>
              <a:rPr lang="en-US" dirty="0" smtClean="0"/>
              <a:t>Crack can contribute to a significant increase in sexual abuse of young children in two ways: The heightened physical sensations induced by crack can lead users to seek out sexual encounters. A child who is available and unprotected by a functioning adult, as when children accompany parents to so-called crack houses, is an easy target for sexual abuse by an individual high on crack.</a:t>
            </a:r>
          </a:p>
          <a:p>
            <a:pPr marL="171450" indent="-171450">
              <a:buFont typeface="Arial" panose="020B0604020202020204" pitchFamily="34" charset="0"/>
              <a:buChar char="•"/>
            </a:pPr>
            <a:r>
              <a:rPr lang="en-US" dirty="0" smtClean="0"/>
              <a:t>Very young children, even babies, can be prostituted by their parents desperate to obtain the drug.</a:t>
            </a:r>
          </a:p>
          <a:p>
            <a:pPr lvl="0"/>
            <a:endParaRPr lang="en-US" dirty="0" smtClean="0"/>
          </a:p>
          <a:p>
            <a:pPr lvl="0"/>
            <a:r>
              <a:rPr lang="en-US" b="1" dirty="0" smtClean="0"/>
              <a:t>Heroin</a:t>
            </a:r>
          </a:p>
          <a:p>
            <a:pPr marL="171450" lvl="0" indent="-171450">
              <a:buFont typeface="Arial" panose="020B0604020202020204" pitchFamily="34" charset="0"/>
              <a:buChar char="•"/>
            </a:pPr>
            <a:r>
              <a:rPr lang="en-US" dirty="0" smtClean="0"/>
              <a:t>Heroin is a highly addictive drug leading to serious, even fatal health conditions. </a:t>
            </a:r>
          </a:p>
          <a:p>
            <a:pPr marL="171450" lvl="0" indent="-171450">
              <a:buFont typeface="Arial" panose="020B0604020202020204" pitchFamily="34" charset="0"/>
              <a:buChar char="•"/>
            </a:pPr>
            <a:r>
              <a:rPr lang="en-US" dirty="0" smtClean="0"/>
              <a:t>Tolerance to the drug develops with regular use, meaning that the user must use more heroin to produce the same effect.</a:t>
            </a:r>
          </a:p>
          <a:p>
            <a:pPr marL="171450" lvl="0" indent="-171450">
              <a:buFont typeface="Arial" panose="020B0604020202020204" pitchFamily="34" charset="0"/>
              <a:buChar char="•"/>
            </a:pPr>
            <a:r>
              <a:rPr lang="en-US" dirty="0" smtClean="0"/>
              <a:t>Physical dependence and addiction then develop, and withdrawal can occur as soon as a few hours after the last use. </a:t>
            </a:r>
          </a:p>
          <a:p>
            <a:pPr lvl="0"/>
            <a:r>
              <a:rPr lang="en-US" dirty="0" smtClean="0"/>
              <a:t>Risks to children:</a:t>
            </a:r>
          </a:p>
          <a:p>
            <a:pPr marL="171450" lvl="0" indent="-171450">
              <a:buFont typeface="Arial" panose="020B0604020202020204" pitchFamily="34" charset="0"/>
              <a:buChar char="•"/>
            </a:pPr>
            <a:r>
              <a:rPr lang="en-US" dirty="0" smtClean="0"/>
              <a:t>Children’s needs may be neglected by a parent who may forget or fail to attend to parenting responsibilities. </a:t>
            </a:r>
          </a:p>
          <a:p>
            <a:pPr marL="171450" lvl="0" indent="-171450">
              <a:buFont typeface="Arial" panose="020B0604020202020204" pitchFamily="34" charset="0"/>
              <a:buChar char="•"/>
            </a:pPr>
            <a:r>
              <a:rPr lang="en-US" dirty="0" smtClean="0"/>
              <a:t>Children may be left alone while parents look for, obtain, or use the drug. </a:t>
            </a:r>
          </a:p>
          <a:p>
            <a:pPr marL="171450" lvl="0" indent="-171450">
              <a:buFont typeface="Arial" panose="020B0604020202020204" pitchFamily="34" charset="0"/>
              <a:buChar char="•"/>
            </a:pPr>
            <a:r>
              <a:rPr lang="en-US" dirty="0" smtClean="0"/>
              <a:t>Children may be exposed to unsafe and dangerous situations, such as heroin dealers and other users. </a:t>
            </a:r>
          </a:p>
          <a:p>
            <a:r>
              <a:rPr lang="en-US" dirty="0" smtClean="0"/>
              <a:t>	</a:t>
            </a:r>
            <a:endParaRPr lang="en-US" dirty="0"/>
          </a:p>
        </p:txBody>
      </p:sp>
      <p:sp>
        <p:nvSpPr>
          <p:cNvPr id="4" name="Slide Number Placeholder 3"/>
          <p:cNvSpPr>
            <a:spLocks noGrp="1"/>
          </p:cNvSpPr>
          <p:nvPr>
            <p:ph type="sldNum" sz="quarter" idx="10"/>
          </p:nvPr>
        </p:nvSpPr>
        <p:spPr/>
        <p:txBody>
          <a:bodyPr/>
          <a:lstStyle/>
          <a:p>
            <a:fld id="{2E1BCB87-4CC9-4D37-BDC3-E8A0FA5D025D}" type="slidenum">
              <a:rPr lang="en-US" smtClean="0"/>
              <a:pPr/>
              <a:t>22</a:t>
            </a:fld>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6550770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b="1" dirty="0" smtClean="0"/>
              <a:t>Methamphetamine</a:t>
            </a:r>
          </a:p>
          <a:p>
            <a:pPr marL="171450" indent="-171450">
              <a:buFont typeface="Arial" panose="020B0604020202020204" pitchFamily="34" charset="0"/>
              <a:buChar char="•"/>
            </a:pPr>
            <a:r>
              <a:rPr lang="en-US" dirty="0" smtClean="0"/>
              <a:t>Smoking or injecting methamphetamine causes a euphoria that is notable for its intensity and length. </a:t>
            </a:r>
          </a:p>
          <a:p>
            <a:pPr marL="171450" indent="-171450">
              <a:buFont typeface="Arial" panose="020B0604020202020204" pitchFamily="34" charset="0"/>
              <a:buChar char="•"/>
            </a:pPr>
            <a:r>
              <a:rPr lang="en-US" dirty="0" smtClean="0"/>
              <a:t>Snorting or ingesting methamphetamine produces a milder and less intense euphoria. </a:t>
            </a:r>
          </a:p>
          <a:p>
            <a:pPr marL="171450" lvl="0" indent="-171450">
              <a:buFont typeface="Arial" panose="020B0604020202020204" pitchFamily="34" charset="0"/>
              <a:buChar char="•"/>
            </a:pPr>
            <a:r>
              <a:rPr lang="en-US" dirty="0" smtClean="0"/>
              <a:t>Following the initial euphoria, the user “crashes” into an irritable, anxious, paranoid, aggressive, or empty feeling. During this cycle, the user may have a sleep episode, or the user may continue to use methamphetamine to regain the euphoric state. </a:t>
            </a:r>
          </a:p>
          <a:p>
            <a:pPr marL="171450" lvl="0" indent="-171450">
              <a:buFont typeface="Arial" panose="020B0604020202020204" pitchFamily="34" charset="0"/>
              <a:buChar char="•"/>
            </a:pPr>
            <a:r>
              <a:rPr lang="en-US" dirty="0" smtClean="0"/>
              <a:t>Severe withdrawal symptoms may include psychotic episodes and extreme violence. </a:t>
            </a:r>
          </a:p>
          <a:p>
            <a:pPr marL="171450" lvl="0" indent="-171450">
              <a:buFont typeface="Arial" panose="020B0604020202020204" pitchFamily="34" charset="0"/>
              <a:buChar char="•"/>
            </a:pPr>
            <a:r>
              <a:rPr lang="en-US" dirty="0" smtClean="0"/>
              <a:t>Methamphetamine use can quickly lead to addiction and is linked to long-term brain damage, as well as cardiovascular and other major health problems. </a:t>
            </a:r>
          </a:p>
          <a:p>
            <a:pPr lvl="0"/>
            <a:r>
              <a:rPr lang="en-US" dirty="0" smtClean="0"/>
              <a:t>Risks to children:</a:t>
            </a:r>
          </a:p>
          <a:p>
            <a:pPr marL="171450" lvl="0" indent="-171450">
              <a:buFont typeface="Arial" panose="020B0604020202020204" pitchFamily="34" charset="0"/>
              <a:buChar char="•"/>
            </a:pPr>
            <a:r>
              <a:rPr lang="en-US" dirty="0" smtClean="0"/>
              <a:t>Children may lack basic nutrition, hygiene, or medical care due to parental use. </a:t>
            </a:r>
          </a:p>
          <a:p>
            <a:pPr marL="171450" lvl="0" indent="-171450">
              <a:buFont typeface="Arial" panose="020B0604020202020204" pitchFamily="34" charset="0"/>
              <a:buChar char="•"/>
            </a:pPr>
            <a:r>
              <a:rPr lang="en-US" dirty="0" smtClean="0"/>
              <a:t>Children may also be neglected during sleep episodes after the initial euphoria of the drug has worn off. </a:t>
            </a:r>
          </a:p>
          <a:p>
            <a:pPr marL="171450" lvl="0" indent="-171450">
              <a:buFont typeface="Arial" panose="020B0604020202020204" pitchFamily="34" charset="0"/>
              <a:buChar char="•"/>
            </a:pPr>
            <a:r>
              <a:rPr lang="en-US" dirty="0" smtClean="0"/>
              <a:t>Additional risks to children can be quite extreme if the drug is being “cooked” in their residence. These risks include fire and explosions, as well as unintentional absorption of the drug from the home environment. </a:t>
            </a:r>
          </a:p>
          <a:p>
            <a:endParaRPr lang="en-US" dirty="0" smtClean="0"/>
          </a:p>
          <a:p>
            <a:r>
              <a:rPr lang="en-US" b="1" dirty="0" smtClean="0"/>
              <a:t>Marijuana</a:t>
            </a:r>
          </a:p>
          <a:p>
            <a:pPr lvl="0"/>
            <a:r>
              <a:rPr lang="en-US" dirty="0" smtClean="0"/>
              <a:t>Risks to children:</a:t>
            </a:r>
          </a:p>
          <a:p>
            <a:pPr marL="171450" lvl="0" indent="-171450">
              <a:buFont typeface="Arial" panose="020B0604020202020204" pitchFamily="34" charset="0"/>
              <a:buChar char="•"/>
            </a:pPr>
            <a:r>
              <a:rPr lang="en-US" dirty="0" smtClean="0"/>
              <a:t>Children may lack basic nutrition, hygiene, and medical care due to the parent forgetting or failing to attend to parenting responsibilities. </a:t>
            </a:r>
          </a:p>
          <a:p>
            <a:pPr marL="171450" lvl="0" indent="-171450">
              <a:buFont typeface="Arial" panose="020B0604020202020204" pitchFamily="34" charset="0"/>
              <a:buChar char="•"/>
            </a:pPr>
            <a:r>
              <a:rPr lang="en-US" dirty="0" smtClean="0"/>
              <a:t>Children may be left alone while parents look for, obtain, or use the drug. </a:t>
            </a:r>
          </a:p>
          <a:p>
            <a:endParaRPr lang="en-US" dirty="0"/>
          </a:p>
        </p:txBody>
      </p:sp>
      <p:sp>
        <p:nvSpPr>
          <p:cNvPr id="4" name="Slide Number Placeholder 3"/>
          <p:cNvSpPr>
            <a:spLocks noGrp="1"/>
          </p:cNvSpPr>
          <p:nvPr>
            <p:ph type="sldNum" sz="quarter" idx="10"/>
          </p:nvPr>
        </p:nvSpPr>
        <p:spPr/>
        <p:txBody>
          <a:bodyPr/>
          <a:lstStyle/>
          <a:p>
            <a:fld id="{2E1BCB87-4CC9-4D37-BDC3-E8A0FA5D025D}" type="slidenum">
              <a:rPr lang="en-US" smtClean="0"/>
              <a:pPr/>
              <a:t>23</a:t>
            </a:fld>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25335619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1" dirty="0" smtClean="0"/>
              <a:t>Prescription Opioids</a:t>
            </a:r>
          </a:p>
          <a:p>
            <a:pPr marL="171450" lvl="0" indent="-171450">
              <a:buFont typeface="Arial" panose="020B0604020202020204" pitchFamily="34" charset="0"/>
              <a:buChar char="•"/>
            </a:pPr>
            <a:r>
              <a:rPr lang="en-US" dirty="0" smtClean="0"/>
              <a:t>Chronic use can result in tolerance, dependence, and withdrawal. </a:t>
            </a:r>
          </a:p>
          <a:p>
            <a:pPr marL="171450" lvl="0" indent="-171450">
              <a:buFont typeface="Arial" panose="020B0604020202020204" pitchFamily="34" charset="0"/>
              <a:buChar char="•"/>
            </a:pPr>
            <a:r>
              <a:rPr lang="en-US" dirty="0" smtClean="0"/>
              <a:t>Examples include codeine, fentanyl, hydrocodone, morphine, and oxycodone. </a:t>
            </a:r>
          </a:p>
          <a:p>
            <a:pPr marL="171450" lvl="0" indent="-171450">
              <a:buFont typeface="Arial" panose="020B0604020202020204" pitchFamily="34" charset="0"/>
              <a:buChar char="•"/>
            </a:pPr>
            <a:r>
              <a:rPr lang="en-US" dirty="0" smtClean="0"/>
              <a:t>Methadone, buprenorphine, and naltrexone are synthetic opioids used to treat a heroin substance use disorder. </a:t>
            </a:r>
          </a:p>
          <a:p>
            <a:r>
              <a:rPr lang="en-US" dirty="0" smtClean="0"/>
              <a:t>Risk to children:</a:t>
            </a:r>
          </a:p>
          <a:p>
            <a:pPr marL="171450" lvl="0" indent="-171450">
              <a:buFont typeface="Arial" panose="020B0604020202020204" pitchFamily="34" charset="0"/>
              <a:buChar char="•"/>
            </a:pPr>
            <a:r>
              <a:rPr lang="en-US" dirty="0" smtClean="0"/>
              <a:t>Children may lack basic nutrition, hygiene, and medical care because the parent forgets or neglects to attend to parenting responsibilities. </a:t>
            </a:r>
          </a:p>
          <a:p>
            <a:pPr marL="171450" lvl="0" indent="-171450">
              <a:buFont typeface="Arial" panose="020B0604020202020204" pitchFamily="34" charset="0"/>
              <a:buChar char="•"/>
            </a:pPr>
            <a:r>
              <a:rPr lang="en-US" dirty="0" smtClean="0"/>
              <a:t>Children may be left alone while parents look for, obtain, or use the drug. </a:t>
            </a:r>
          </a:p>
          <a:p>
            <a:pPr marL="171450" indent="-171450">
              <a:buFont typeface="Arial" panose="020B0604020202020204" pitchFamily="34" charset="0"/>
              <a:buChar char="•"/>
            </a:pPr>
            <a:endParaRPr lang="en-US" dirty="0" smtClean="0"/>
          </a:p>
          <a:p>
            <a:r>
              <a:rPr lang="en-US" b="1" dirty="0" smtClean="0"/>
              <a:t>Stimulants</a:t>
            </a:r>
          </a:p>
          <a:p>
            <a:pPr marL="171450" indent="-171450">
              <a:buFont typeface="Arial" panose="020B0604020202020204" pitchFamily="34" charset="0"/>
              <a:buChar char="•"/>
            </a:pPr>
            <a:r>
              <a:rPr lang="en-US" dirty="0" smtClean="0"/>
              <a:t>Amphetamines and methylphenidate (prescription drugs). </a:t>
            </a:r>
          </a:p>
          <a:p>
            <a:pPr lvl="0"/>
            <a:r>
              <a:rPr lang="en-US" dirty="0" smtClean="0"/>
              <a:t>Risk to children:</a:t>
            </a:r>
          </a:p>
          <a:p>
            <a:pPr marL="171450" lvl="0" indent="-171450">
              <a:buFont typeface="Arial" panose="020B0604020202020204" pitchFamily="34" charset="0"/>
              <a:buChar char="•"/>
            </a:pPr>
            <a:r>
              <a:rPr lang="en-US" dirty="0" smtClean="0"/>
              <a:t>The parent may become impatient or irritated with the child, who is unable to adapt to the parent’s level of energy. </a:t>
            </a:r>
          </a:p>
          <a:p>
            <a:pPr marL="171450" lvl="0" indent="-171450">
              <a:buFont typeface="Arial" panose="020B0604020202020204" pitchFamily="34" charset="0"/>
              <a:buChar char="•"/>
            </a:pPr>
            <a:r>
              <a:rPr lang="en-US" dirty="0" smtClean="0"/>
              <a:t>When a parent is not hungry due to the appetite-suppressive effects of stimulants, and therefore is not preparing meals for themselves, they may also fail to consider a child’s hunger and may not ensure that he\she is fed on a regular basis.</a:t>
            </a:r>
          </a:p>
          <a:p>
            <a:endParaRPr lang="en-US" dirty="0"/>
          </a:p>
        </p:txBody>
      </p:sp>
      <p:sp>
        <p:nvSpPr>
          <p:cNvPr id="4" name="Slide Number Placeholder 3"/>
          <p:cNvSpPr>
            <a:spLocks noGrp="1"/>
          </p:cNvSpPr>
          <p:nvPr>
            <p:ph type="sldNum" sz="quarter" idx="10"/>
          </p:nvPr>
        </p:nvSpPr>
        <p:spPr/>
        <p:txBody>
          <a:bodyPr/>
          <a:lstStyle/>
          <a:p>
            <a:fld id="{2E1BCB87-4CC9-4D37-BDC3-E8A0FA5D025D}" type="slidenum">
              <a:rPr lang="en-US" smtClean="0"/>
              <a:pPr/>
              <a:t>24</a:t>
            </a:fld>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17819839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This slide summarizes the ways that parental substance use can affect the family. </a:t>
            </a:r>
          </a:p>
          <a:p>
            <a:r>
              <a:rPr lang="en-US" dirty="0" smtClean="0"/>
              <a:t> </a:t>
            </a:r>
          </a:p>
          <a:p>
            <a:r>
              <a:rPr lang="en-US" b="1" dirty="0" smtClean="0"/>
              <a:t>***Review highlights from the previous slides and ask participants if they have any other examples of effects of parental substance use on the family. </a:t>
            </a:r>
            <a:endParaRPr lang="en-US" b="1" dirty="0"/>
          </a:p>
        </p:txBody>
      </p:sp>
      <p:sp>
        <p:nvSpPr>
          <p:cNvPr id="4" name="Slide Number Placeholder 3"/>
          <p:cNvSpPr>
            <a:spLocks noGrp="1"/>
          </p:cNvSpPr>
          <p:nvPr>
            <p:ph type="sldNum" sz="quarter" idx="10"/>
          </p:nvPr>
        </p:nvSpPr>
        <p:spPr/>
        <p:txBody>
          <a:bodyPr/>
          <a:lstStyle/>
          <a:p>
            <a:fld id="{CFCAECDE-312E-477C-9E36-DED31127EE48}" type="slidenum">
              <a:rPr lang="en-US" smtClean="0"/>
              <a:pPr/>
              <a:t>25</a:t>
            </a:fld>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9432409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A055F39-DBF2-4708-9D0C-92AF29BAD49E}" type="slidenum">
              <a:rPr lang="en-US" smtClean="0"/>
              <a:pPr/>
              <a:t>26</a:t>
            </a:fld>
            <a:endParaRPr lang="en-US" dirty="0"/>
          </a:p>
        </p:txBody>
      </p:sp>
      <p:sp>
        <p:nvSpPr>
          <p:cNvPr id="9" name="Slide Image Placeholder 8"/>
          <p:cNvSpPr>
            <a:spLocks noGrp="1" noRot="1" noChangeAspect="1"/>
          </p:cNvSpPr>
          <p:nvPr>
            <p:ph type="sldImg"/>
          </p:nvPr>
        </p:nvSpPr>
        <p:spPr/>
      </p:sp>
      <p:sp>
        <p:nvSpPr>
          <p:cNvPr id="10" name="Notes Placeholder 9"/>
          <p:cNvSpPr>
            <a:spLocks noGrp="1"/>
          </p:cNvSpPr>
          <p:nvPr>
            <p:ph type="body" idx="1"/>
          </p:nvPr>
        </p:nvSpPr>
        <p:spPr/>
        <p:txBody>
          <a:bodyPr/>
          <a:lstStyle/>
          <a:p>
            <a:endParaRPr lang="en-US"/>
          </a:p>
        </p:txBody>
      </p:sp>
    </p:spTree>
    <p:extLst>
      <p:ext uri="{BB962C8B-B14F-4D97-AF65-F5344CB8AC3E}">
        <p14:creationId xmlns:p14="http://schemas.microsoft.com/office/powerpoint/2010/main" val="2973430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Notes Placeholder 2"/>
          <p:cNvSpPr>
            <a:spLocks noGrp="1"/>
          </p:cNvSpPr>
          <p:nvPr>
            <p:ph type="body" idx="1"/>
          </p:nvPr>
        </p:nvSpPr>
        <p:spPr/>
        <p:txBody>
          <a:bodyPr/>
          <a:lstStyle/>
          <a:p>
            <a:r>
              <a:rPr lang="en-US" smtClean="0"/>
              <a:t>What is the role of child welfare workers in screening for a concern of a parental substance use disorder? </a:t>
            </a:r>
          </a:p>
          <a:p>
            <a:endParaRPr lang="en-US" smtClean="0"/>
          </a:p>
          <a:p>
            <a:r>
              <a:rPr lang="en-US" smtClean="0"/>
              <a:t>When a report of child abuse or neglect has to be investigated, emergency response workers or investigators are generally the first ones to see the parents. </a:t>
            </a:r>
          </a:p>
          <a:p>
            <a:endParaRPr lang="en-US" smtClean="0"/>
          </a:p>
          <a:p>
            <a:r>
              <a:rPr lang="en-US" smtClean="0"/>
              <a:t>This is a time to conduct the initial screening of parents for potential substance use disorder. They may observe overt signs and symptoms as part of the initial screening and assessment for child abuse and neglect. Screening may be done with a validated substance use disorder screening tool, screening questions, and\or through observation of home and of the parent. </a:t>
            </a:r>
          </a:p>
          <a:p>
            <a:endParaRPr lang="en-US" smtClean="0"/>
          </a:p>
          <a:p>
            <a:r>
              <a:rPr lang="en-US" smtClean="0"/>
              <a:t>Sometimes, concerns around parental substance use disorder become more apparent after the initial investigation or assessment. Child welfare assessment of families is a process, not an event. If additional concerns arise, further screening may be necessary. </a:t>
            </a:r>
          </a:p>
          <a:p>
            <a:endParaRPr lang="en-US" smtClean="0"/>
          </a:p>
          <a:p>
            <a:r>
              <a:rPr lang="en-US" smtClean="0"/>
              <a:t>Once concerns of a potential substance use disorder are identified through a child welfare screening or assessment process, a referral to a substance use disorder treatment provider for a clinical assessment is the next step. A substance use disorder treatment provider will complete an assessment and determine the need for substance use disorder treatment. </a:t>
            </a:r>
          </a:p>
          <a:p>
            <a:endParaRPr lang="en-US" smtClean="0"/>
          </a:p>
          <a:p>
            <a:r>
              <a:rPr lang="en-US" smtClean="0"/>
              <a:t> </a:t>
            </a:r>
            <a:endParaRPr lang="en-US" dirty="0"/>
          </a:p>
        </p:txBody>
      </p:sp>
      <p:sp>
        <p:nvSpPr>
          <p:cNvPr id="63492"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CD28598-FE69-4526-B905-B73C688316E7}" type="slidenum">
              <a:rPr lang="en-US" altLang="en-US" smtClean="0"/>
              <a:pPr/>
              <a:t>27</a:t>
            </a:fld>
            <a:endParaRPr lang="en-US" altLang="en-US"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27570400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Notes Placeholder 2"/>
          <p:cNvSpPr>
            <a:spLocks noGrp="1"/>
          </p:cNvSpPr>
          <p:nvPr>
            <p:ph type="body" idx="1"/>
          </p:nvPr>
        </p:nvSpPr>
        <p:spPr/>
        <p:txBody>
          <a:bodyPr/>
          <a:lstStyle/>
          <a:p>
            <a:r>
              <a:rPr lang="en-US" dirty="0" smtClean="0"/>
              <a:t>Who needs to be screened? </a:t>
            </a:r>
          </a:p>
          <a:p>
            <a:endParaRPr lang="en-US" dirty="0" smtClean="0"/>
          </a:p>
          <a:p>
            <a:r>
              <a:rPr lang="en-US" dirty="0" smtClean="0"/>
              <a:t>It is recommended that child welfare workers screen everyone to identify those who may be at risk and rule out those who appear not to be at risk. </a:t>
            </a:r>
          </a:p>
          <a:p>
            <a:endParaRPr lang="en-US" dirty="0" smtClean="0"/>
          </a:p>
          <a:p>
            <a:r>
              <a:rPr lang="en-US" dirty="0" smtClean="0"/>
              <a:t>Screening is a combination of observation, interviews, and the use of a standardized set of questions, such as those that are included in many effective evidence-based screening tools. </a:t>
            </a:r>
          </a:p>
          <a:p>
            <a:endParaRPr lang="en-US" dirty="0" smtClean="0"/>
          </a:p>
          <a:p>
            <a:r>
              <a:rPr lang="en-US" dirty="0" smtClean="0"/>
              <a:t>The purpose of a substance use related screening is to determine the need for assessment—that is, determine the risk or probability that a parent has a substance use disorder, and whether more in-depth clinical assessment by treatment professionals is needed. </a:t>
            </a:r>
          </a:p>
          <a:p>
            <a:endParaRPr lang="en-US" altLang="en-US" dirty="0" smtClean="0"/>
          </a:p>
          <a:p>
            <a:pPr lvl="0"/>
            <a:r>
              <a:rPr lang="en-US" b="1" dirty="0" smtClean="0"/>
              <a:t>***Talk about your agency’s screening process and referral to substance use disorder treatment. </a:t>
            </a:r>
          </a:p>
          <a:p>
            <a:pPr lvl="0"/>
            <a:endParaRPr lang="en-US" dirty="0" smtClean="0"/>
          </a:p>
          <a:p>
            <a:pPr lvl="0"/>
            <a:r>
              <a:rPr lang="en-US" dirty="0" smtClean="0"/>
              <a:t>For further information on engagement strategies, please see </a:t>
            </a:r>
            <a:r>
              <a:rPr lang="en-US" i="1" dirty="0" smtClean="0"/>
              <a:t>Module 4: Engagement and Intervention with Parents Affected by Substance Use Disorders and Mental Health/Trauma. </a:t>
            </a:r>
          </a:p>
          <a:p>
            <a:endParaRPr lang="en-US" altLang="en-US" dirty="0"/>
          </a:p>
        </p:txBody>
      </p:sp>
      <p:sp>
        <p:nvSpPr>
          <p:cNvPr id="64516"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3B90BAE-52EB-48AA-A860-EDAB425DAEC9}" type="slidenum">
              <a:rPr lang="en-US" altLang="en-US" smtClean="0"/>
              <a:pPr/>
              <a:t>28</a:t>
            </a:fld>
            <a:endParaRPr lang="en-US" altLang="en-US"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19197989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A055F39-DBF2-4708-9D0C-92AF29BAD49E}" type="slidenum">
              <a:rPr lang="en-US" smtClean="0"/>
              <a:pPr/>
              <a:t>29</a:t>
            </a:fld>
            <a:endParaRPr lang="en-US" dirty="0"/>
          </a:p>
        </p:txBody>
      </p:sp>
      <p:sp>
        <p:nvSpPr>
          <p:cNvPr id="9" name="Slide Image Placeholder 8"/>
          <p:cNvSpPr>
            <a:spLocks noGrp="1" noRot="1" noChangeAspect="1"/>
          </p:cNvSpPr>
          <p:nvPr>
            <p:ph type="sldImg"/>
          </p:nvPr>
        </p:nvSpPr>
        <p:spPr/>
      </p:sp>
      <p:sp>
        <p:nvSpPr>
          <p:cNvPr id="10" name="Notes Placeholder 9"/>
          <p:cNvSpPr>
            <a:spLocks noGrp="1"/>
          </p:cNvSpPr>
          <p:nvPr>
            <p:ph type="body" idx="1"/>
          </p:nvPr>
        </p:nvSpPr>
        <p:spPr/>
        <p:txBody>
          <a:bodyPr/>
          <a:lstStyle/>
          <a:p>
            <a:endParaRPr lang="en-US"/>
          </a:p>
        </p:txBody>
      </p:sp>
    </p:spTree>
    <p:extLst>
      <p:ext uri="{BB962C8B-B14F-4D97-AF65-F5344CB8AC3E}">
        <p14:creationId xmlns:p14="http://schemas.microsoft.com/office/powerpoint/2010/main" val="2873218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The goal of Training Module 2 is to educate child welfare workers about substance use, treatment, and recovery. The module informs child welfare workers about substances and their effects, the brain chemistry of addiction, and the continuum of substance use disorders – mild, moderate, and severe - explaining the signs and symptoms and their effects on children and families. This module provides an understanding of the treatment and recovery processes, and specifically how substance use disorders can affect family relationships and dynamics of the families involved in the child welfare system. The information and learning opportunities are designed to support family-centered child welfare practice with families from diverse cultural groups.</a:t>
            </a:r>
            <a:endParaRPr lang="en-US" dirty="0"/>
          </a:p>
        </p:txBody>
      </p:sp>
      <p:sp>
        <p:nvSpPr>
          <p:cNvPr id="4" name="Slide Number Placeholder 3"/>
          <p:cNvSpPr>
            <a:spLocks noGrp="1"/>
          </p:cNvSpPr>
          <p:nvPr>
            <p:ph type="sldNum" sz="quarter" idx="10"/>
          </p:nvPr>
        </p:nvSpPr>
        <p:spPr/>
        <p:txBody>
          <a:bodyPr/>
          <a:lstStyle/>
          <a:p>
            <a:fld id="{AE586D5A-D47F-4C19-9E8B-22DE8F8E7FA7}" type="slidenum">
              <a:rPr lang="en-US" smtClean="0"/>
              <a:pPr/>
              <a:t>3</a:t>
            </a:fld>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26975459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mtClean="0"/>
              <a:t>Discoveries in the science of addiction have led to advances in substance use disorder treatment that help people stop misusing drugs and resume productive lives. Treatment enables people to counteract addiction's powerful disruptive effects on the brain circuitry and behavior and regain areas of life function.</a:t>
            </a:r>
          </a:p>
          <a:p>
            <a:endParaRPr lang="en-US" smtClean="0"/>
          </a:p>
          <a:p>
            <a:endParaRPr lang="en-US" dirty="0"/>
          </a:p>
        </p:txBody>
      </p:sp>
      <p:sp>
        <p:nvSpPr>
          <p:cNvPr id="4" name="Slide Number Placeholder 3"/>
          <p:cNvSpPr>
            <a:spLocks noGrp="1"/>
          </p:cNvSpPr>
          <p:nvPr>
            <p:ph type="sldNum" sz="quarter" idx="10"/>
          </p:nvPr>
        </p:nvSpPr>
        <p:spPr/>
        <p:txBody>
          <a:bodyPr/>
          <a:lstStyle/>
          <a:p>
            <a:fld id="{4D5219C3-03CA-4043-BEDD-F9284CE6AF8D}" type="slidenum">
              <a:rPr lang="en-US" smtClean="0"/>
              <a:pPr/>
              <a:t>30</a:t>
            </a:fld>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26868253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mtClean="0"/>
              <a:t>The chronic nature of the disease means that relapsing is not only possible, but likely. Relapse rates (i.e., how often symptoms occur) for substance use disorder are similar to those for other well-characterized chronic medical illnesses such as diabetes, hypertension, and asthma, which also have both physiological and behavioral components.</a:t>
            </a:r>
          </a:p>
          <a:p>
            <a:endParaRPr lang="en-US" smtClean="0"/>
          </a:p>
          <a:p>
            <a:endParaRPr lang="en-US" dirty="0"/>
          </a:p>
        </p:txBody>
      </p:sp>
      <p:sp>
        <p:nvSpPr>
          <p:cNvPr id="4" name="Slide Number Placeholder 3"/>
          <p:cNvSpPr>
            <a:spLocks noGrp="1"/>
          </p:cNvSpPr>
          <p:nvPr>
            <p:ph type="sldNum" sz="quarter" idx="10"/>
          </p:nvPr>
        </p:nvSpPr>
        <p:spPr/>
        <p:txBody>
          <a:bodyPr/>
          <a:lstStyle/>
          <a:p>
            <a:fld id="{59006C5F-995C-4C32-9A62-26C42C76768C}" type="slidenum">
              <a:rPr lang="en-US" smtClean="0"/>
              <a:pPr/>
              <a:t>31</a:t>
            </a:fld>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4885262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mtClean="0"/>
              <a:t>Research indicates that most individuals with substance use disorders need at least three months in treatment to significantly reduce or stop their drug use and that the best outcomes occur with longer durations of treatment. </a:t>
            </a:r>
          </a:p>
          <a:p>
            <a:r>
              <a:rPr lang="en-US" smtClean="0"/>
              <a:t> </a:t>
            </a:r>
          </a:p>
          <a:p>
            <a:r>
              <a:rPr lang="en-US" smtClean="0"/>
              <a:t>According to research that tracks individuals in treatment over extended periods, most people who enter and remain in treatment stop using drugs, decrease their criminal activity, and improve their occupational, social, and psychological functioning.</a:t>
            </a:r>
          </a:p>
          <a:p>
            <a:r>
              <a:rPr lang="en-US" smtClean="0"/>
              <a:t> </a:t>
            </a:r>
          </a:p>
          <a:p>
            <a:r>
              <a:rPr lang="en-US" smtClean="0"/>
              <a:t>Treatment enables people to counteract a substance use disorder’s powerful disruptive effects on the brain and behavior and to regain control of their lives.  Treatment also helps individuals understand relapse triggers and how to plan for relapse. </a:t>
            </a:r>
            <a:endParaRPr lang="en-US" dirty="0"/>
          </a:p>
        </p:txBody>
      </p:sp>
      <p:sp>
        <p:nvSpPr>
          <p:cNvPr id="4" name="Slide Number Placeholder 3"/>
          <p:cNvSpPr>
            <a:spLocks noGrp="1"/>
          </p:cNvSpPr>
          <p:nvPr>
            <p:ph type="sldNum" sz="quarter" idx="10"/>
          </p:nvPr>
        </p:nvSpPr>
        <p:spPr/>
        <p:txBody>
          <a:bodyPr/>
          <a:lstStyle/>
          <a:p>
            <a:fld id="{AE586D5A-D47F-4C19-9E8B-22DE8F8E7FA7}" type="slidenum">
              <a:rPr lang="en-US" smtClean="0"/>
              <a:pPr/>
              <a:t>32</a:t>
            </a:fld>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23024515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What do we mean by a substance use disorder? </a:t>
            </a:r>
          </a:p>
          <a:p>
            <a:pPr lvl="0"/>
            <a:endParaRPr lang="en-US" dirty="0" smtClean="0"/>
          </a:p>
          <a:p>
            <a:pPr lvl="0"/>
            <a:r>
              <a:rPr lang="en-US" dirty="0" smtClean="0"/>
              <a:t>Substance use disorders are a problematic pattern of substance use leading to clinically significant impairment or distress, as manifested by at least two of the above criteria, and occurring at any time in the same 12-month period. </a:t>
            </a:r>
          </a:p>
          <a:p>
            <a:endParaRPr lang="en-US" dirty="0" smtClean="0"/>
          </a:p>
          <a:p>
            <a:r>
              <a:rPr lang="en-US" dirty="0" smtClean="0"/>
              <a:t>This slide summarizes the criteria now used to diagnose a substance use disorder. It represents a departure from previous editions of the DSM. Previously, diagnosis was based on categories of use, dependence and addiction. New criteria uses Mild, Moderate and Severe based on the presence and number of symptoms.</a:t>
            </a:r>
          </a:p>
          <a:p>
            <a:endParaRPr lang="en-US" dirty="0" smtClean="0"/>
          </a:p>
          <a:p>
            <a:r>
              <a:rPr lang="en-US" dirty="0" smtClean="0"/>
              <a:t>Generally speaking, substance use disorder assessment tools draw from the criteria in the </a:t>
            </a:r>
            <a:r>
              <a:rPr lang="en-US" i="1" dirty="0" smtClean="0"/>
              <a:t>American Psychiatric Association’s Diagnostic and Statistical Manual of Mental Disorders</a:t>
            </a:r>
            <a:r>
              <a:rPr lang="en-US" dirty="0" smtClean="0"/>
              <a:t>, Fifth Edition (DSM-5), which is the standard for classifying mental disorders in the United States. </a:t>
            </a:r>
          </a:p>
          <a:p>
            <a:endParaRPr lang="en-US" b="1" dirty="0" smtClean="0"/>
          </a:p>
          <a:p>
            <a:r>
              <a:rPr lang="en-US" b="1" dirty="0" smtClean="0"/>
              <a:t>***Highlight that only a licensed counselor is able to diagnosis a person with a substance use disorder. </a:t>
            </a:r>
            <a:endParaRPr lang="en-US" b="1" dirty="0"/>
          </a:p>
        </p:txBody>
      </p:sp>
      <p:sp>
        <p:nvSpPr>
          <p:cNvPr id="4" name="Slide Number Placeholder 3"/>
          <p:cNvSpPr>
            <a:spLocks noGrp="1"/>
          </p:cNvSpPr>
          <p:nvPr>
            <p:ph type="sldNum" sz="quarter" idx="10"/>
          </p:nvPr>
        </p:nvSpPr>
        <p:spPr/>
        <p:txBody>
          <a:bodyPr/>
          <a:lstStyle/>
          <a:p>
            <a:fld id="{4D5219C3-03CA-4043-BEDD-F9284CE6AF8D}" type="slidenum">
              <a:rPr lang="en-US" smtClean="0"/>
              <a:pPr/>
              <a:t>33</a:t>
            </a:fld>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12743932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mtClean="0"/>
              <a:t>When child welfare workers have concern that a parent may have a substance use disorder, they will need to refer the parent to substance use disorder treatment. This slide provides a general overview of the treatment process from assessment through ongoing support. </a:t>
            </a:r>
          </a:p>
          <a:p>
            <a:endParaRPr lang="en-US" smtClean="0"/>
          </a:p>
          <a:p>
            <a:r>
              <a:rPr lang="en-US" smtClean="0"/>
              <a:t> </a:t>
            </a:r>
            <a:endParaRPr lang="en-US" dirty="0"/>
          </a:p>
        </p:txBody>
      </p:sp>
      <p:sp>
        <p:nvSpPr>
          <p:cNvPr id="4" name="Slide Number Placeholder 3"/>
          <p:cNvSpPr>
            <a:spLocks noGrp="1"/>
          </p:cNvSpPr>
          <p:nvPr>
            <p:ph type="sldNum" sz="quarter" idx="10"/>
          </p:nvPr>
        </p:nvSpPr>
        <p:spPr/>
        <p:txBody>
          <a:bodyPr/>
          <a:lstStyle/>
          <a:p>
            <a:fld id="{AE586D5A-D47F-4C19-9E8B-22DE8F8E7FA7}" type="slidenum">
              <a:rPr lang="en-US" smtClean="0"/>
              <a:pPr/>
              <a:t>34</a:t>
            </a:fld>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5783629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The best treatment programs provide a combination of therapies and other services to meet the needs of the individual patient.</a:t>
            </a:r>
          </a:p>
          <a:p>
            <a:r>
              <a:rPr lang="en-US" dirty="0" smtClean="0"/>
              <a:t> </a:t>
            </a:r>
          </a:p>
          <a:p>
            <a:r>
              <a:rPr lang="en-US" dirty="0" smtClean="0"/>
              <a:t>Comprehensive treatment is not available in all communities. </a:t>
            </a:r>
          </a:p>
          <a:p>
            <a:r>
              <a:rPr lang="en-US" dirty="0" smtClean="0"/>
              <a:t> </a:t>
            </a:r>
          </a:p>
          <a:p>
            <a:r>
              <a:rPr lang="en-US" b="1" dirty="0" smtClean="0"/>
              <a:t>***Highlight your local treatment providers and the services they offer. Provide a resource list of local services to participants. </a:t>
            </a:r>
            <a:endParaRPr lang="en-US" b="1" dirty="0"/>
          </a:p>
        </p:txBody>
      </p:sp>
      <p:sp>
        <p:nvSpPr>
          <p:cNvPr id="4" name="Slide Number Placeholder 3"/>
          <p:cNvSpPr>
            <a:spLocks noGrp="1"/>
          </p:cNvSpPr>
          <p:nvPr>
            <p:ph type="sldNum" sz="quarter" idx="10"/>
          </p:nvPr>
        </p:nvSpPr>
        <p:spPr/>
        <p:txBody>
          <a:bodyPr/>
          <a:lstStyle/>
          <a:p>
            <a:fld id="{CF34A6E2-1780-4924-9497-DF7877FC2D45}" type="slidenum">
              <a:rPr lang="en-US" smtClean="0"/>
              <a:pPr/>
              <a:t>35</a:t>
            </a:fld>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33353837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Notes Placeholder 2"/>
          <p:cNvSpPr>
            <a:spLocks noGrp="1"/>
          </p:cNvSpPr>
          <p:nvPr>
            <p:ph type="body" idx="1"/>
          </p:nvPr>
        </p:nvSpPr>
        <p:spPr/>
        <p:txBody>
          <a:bodyPr/>
          <a:lstStyle/>
          <a:p>
            <a:r>
              <a:rPr lang="en-US" dirty="0" smtClean="0"/>
              <a:t>Because there are so many dimensions to substance use disorders and treatment, the National Institute on Drug Abuse (NIDA) has developed Principles of Effective Drug Addiction Treatment that speak to the many different facets of substance use disorder treatment. Effective treatment programs typically incorporate many components, each directed to a particular aspect of the illness and its consequences. Substance use disorder treatment must help the individual stop using drugs, maintain a drug-free lifestyle, and achieve productive functioning in the family, at work, and in society. Because a substance use disorder is a disease, most people cannot simply stop using drugs for a few days and be cured. Patients typically require long-term or repeated episodes of care to achieve the ultimate goal of sustained abstinence and recovery of their lives. Indeed, scientific research and clinical practice demonstrate the value of continuing care in treating addiction, with a variety of approaches having been tested and integrated in residential and community settings.</a:t>
            </a:r>
          </a:p>
          <a:p>
            <a:endParaRPr lang="en-US" altLang="en-US" dirty="0" smtClean="0"/>
          </a:p>
          <a:p>
            <a:pPr marL="171450" indent="-171450">
              <a:buFont typeface="Arial" panose="020B0604020202020204" pitchFamily="34" charset="0"/>
              <a:buChar char="•"/>
            </a:pPr>
            <a:r>
              <a:rPr lang="en-US" b="1" dirty="0" smtClean="0"/>
              <a:t>Addiction is a complex but treatable disease that affects brain function and behavior. </a:t>
            </a:r>
            <a:r>
              <a:rPr lang="en-US" dirty="0" smtClean="0"/>
              <a:t>Drugs of abuse alter the brain’s structure and function, resulting in changes that persist long after drug use has ceased. This may explain why there is a risk for relapse even after long periods of abstinence and despite the potentially devastating consequences.</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b="1" dirty="0" smtClean="0"/>
              <a:t>No single treatment is appropriate for everyone</a:t>
            </a:r>
            <a:r>
              <a:rPr lang="en-US" dirty="0" smtClean="0"/>
              <a:t>. Treatment varies depending on the type of drug and the characteristics of the patients. Matching treatment settings, interventions, and services to an individual’s particular problems and needs is critical to his or her ultimate success in returning to productive functioning in the family, workplace, and society.</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b="1" dirty="0" smtClean="0"/>
              <a:t>Treatment needs to be readily available</a:t>
            </a:r>
            <a:r>
              <a:rPr lang="en-US" dirty="0" smtClean="0"/>
              <a:t>. Because individuals may be uncertain about entering treatment, taking advantage of available services the moment people are ready for treatment is critical. Potential patients can be lost if treatment is not immediately available or readily accessible. As with other chronic diseases, the earlier treatment is offered in the disease process, the greater the likelihood of positive outcomes.</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b="1" dirty="0" smtClean="0"/>
              <a:t>Effective treatment attends to multiple needs of the individual, not just his or her drug abuse.</a:t>
            </a:r>
            <a:r>
              <a:rPr lang="en-US" dirty="0" smtClean="0"/>
              <a:t> To be effective, treatment must address the individual’s substance use disorder and any associated medical, psychological, social, vocational, and legal problems. It is also important that treatment be appropriate to the individual’s age, gender, ethnicity, and culture.</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b="1" dirty="0" smtClean="0"/>
              <a:t>Remaining in treatment for an adequate period of time is critical</a:t>
            </a:r>
            <a:r>
              <a:rPr lang="en-US" dirty="0" smtClean="0"/>
              <a:t>. The appropriate duration for an individual depends on the type and degree of the patient’s substance use disorder and needs. Research indicates that most individuals need at least 3 months in treatment to significantly reduce or stop their drug use and that the best outcomes occur with longer durations of treatment. Recovery from a substance use disorder is a long-term process and frequently requires multiple episodes of treatment. As with other chronic illnesses, relapses can occur and should signal a need for treatment to be reinstated or adjusted. Because individuals often leave treatment prematurely, programs should include strategies to engage and keep patients in treatment.</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b="1" dirty="0" smtClean="0"/>
              <a:t>Behavioral therapies—including individual, family, or group counseling—are the most commonly used forms of treatment. </a:t>
            </a:r>
            <a:r>
              <a:rPr lang="en-US" dirty="0" smtClean="0"/>
              <a:t>Behavioral therapies vary in their focus and may involve addressing a patient’s motivation to change, providing incentives for abstinence, building skills to resist drug use, replacing drug-using activities with constructive and rewarding activities, improving problem-solving skills, and facilitating better interpersonal relationships. Also, participation in group therapy and other peer support programs during and following treatment can help maintain abstinence.</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b="1" dirty="0" smtClean="0"/>
              <a:t>Medications are an important element of treatment for many patients, especially when combined with counseling and other behavioral therapies. </a:t>
            </a:r>
            <a:r>
              <a:rPr lang="en-US" dirty="0" smtClean="0"/>
              <a:t>For example, methadone, buprenorphine, and naltrexone are effective in helping individuals using heroin or other opioids stabilize their lives and reduce their illicit drug use. </a:t>
            </a:r>
            <a:r>
              <a:rPr lang="en-US" dirty="0" err="1" smtClean="0"/>
              <a:t>Acamprosate</a:t>
            </a:r>
            <a:r>
              <a:rPr lang="en-US" dirty="0" smtClean="0"/>
              <a:t>, disulfiram, and naltrexone are medications approved for treating alcohol dependence. </a:t>
            </a:r>
            <a:endParaRPr lang="en-US" dirty="0"/>
          </a:p>
        </p:txBody>
      </p:sp>
      <p:sp>
        <p:nvSpPr>
          <p:cNvPr id="148484" name="Slide Number Placeholder 3"/>
          <p:cNvSpPr>
            <a:spLocks noGrp="1"/>
          </p:cNvSpPr>
          <p:nvPr>
            <p:ph type="sldNum" sz="quarter" idx="5"/>
          </p:nvPr>
        </p:nvSpPr>
        <p:spPr/>
        <p:txBody>
          <a:bodyPr/>
          <a:lstStyle/>
          <a:p>
            <a:fld id="{81B599B4-6B18-4CF7-960F-F6B46353B3B5}" type="slidenum">
              <a:rPr lang="en-US" smtClean="0"/>
              <a:pPr/>
              <a:t>36</a:t>
            </a:fld>
            <a:endParaRPr lang="en-US"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1208240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Notes Placeholder 2"/>
          <p:cNvSpPr>
            <a:spLocks noGrp="1"/>
          </p:cNvSpPr>
          <p:nvPr>
            <p:ph type="body" idx="1"/>
          </p:nvPr>
        </p:nvSpPr>
        <p:spPr/>
        <p:txBody>
          <a:bodyPr/>
          <a:lstStyle/>
          <a:p>
            <a:pPr marL="171450" indent="-171450">
              <a:buFont typeface="Arial" panose="020B0604020202020204" pitchFamily="34" charset="0"/>
              <a:buChar char="•"/>
            </a:pPr>
            <a:r>
              <a:rPr lang="en-US" b="1" dirty="0" smtClean="0"/>
              <a:t>An individual's treatment and services plan must be assessed continually and modified as necessary to ensure that it meets his or her changing needs.</a:t>
            </a:r>
            <a:r>
              <a:rPr lang="en-US" dirty="0" smtClean="0"/>
              <a:t> A patient may require varying combinations of services and treatment components during the course of treatment and recovery. In addition to counseling or psychotherapy, a patient may require medication, medical services, family therapy, parenting instruction, vocational rehabilitation, and/or social and legal services. For many patients, a continuing care approach provides the best results, with the treatment intensity varying according to a person’s changing needs.</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b="1" dirty="0" smtClean="0"/>
              <a:t>Many individuals also have other mental disorders</a:t>
            </a:r>
            <a:r>
              <a:rPr lang="en-US" dirty="0" smtClean="0"/>
              <a:t>. Because substance use disorders often co-occur with other mental disorders, patients presenting with one condition should be assessed for the other(s). And when these problems co-occur, treatment should address both (or all), including the use of medications as appropriate.</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b="1" dirty="0" smtClean="0"/>
              <a:t>Medically assisted detoxification is only the first stage of addiction treatment and by itself does little to change long-term drug abuse. </a:t>
            </a:r>
            <a:r>
              <a:rPr lang="en-US" dirty="0" smtClean="0"/>
              <a:t>Although medically assisted detoxification can safely manage the acute physical symptoms of withdrawal and can, for some, pave the way for effective long-term addiction treatment, detoxification alone is rarely sufficient to help addicted individuals achieve long-term abstinence. Thus, patients should be encouraged to continue substance use disorders treatment following detoxification. Motivational enhancement and incentive strategies, begun at initial patient intake, can improve treatment engagement.</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b="1" dirty="0" smtClean="0"/>
              <a:t>Treatment does not need to be voluntary to be effective</a:t>
            </a:r>
            <a:r>
              <a:rPr lang="en-US" dirty="0" smtClean="0"/>
              <a:t>. Sanctions or enticements from family, employment settings, and/or the criminal justice system can significantly increase treatment entry, retention rates, and the ultimate success of substance use disorder treatment interventions.</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b="1" dirty="0" smtClean="0"/>
              <a:t>Drug use during treatment must be monitored continuously, as lapses during treatment do occur</a:t>
            </a:r>
            <a:r>
              <a:rPr lang="en-US" dirty="0" smtClean="0"/>
              <a:t>. Knowing their drug use is being monitored can be a powerful incentive for patients and can help them withstand urges to use drugs. Monitoring also provides an early indication of a return to drug use, signaling a possible need to adjust an individual’s treatment plan to better meet his or her needs.</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b="1" dirty="0" smtClean="0"/>
              <a:t>Treatment programs should test patients for the presence of HIV/AIDS, hepatitis B and C, tuberculosis, and other infectious diseases, as well as provide targeted risk-reduction counseling, linking patients to treatment if necessary. </a:t>
            </a:r>
            <a:r>
              <a:rPr lang="en-US" dirty="0" smtClean="0"/>
              <a:t>Typically, substance use disorder treatment addresses some of the behaviors that put people at risk of infectious diseases. Targeted counseling focused on reducing infectious disease risk can help patients further reduce or avoid substance-related and other high-risk behaviors. Counseling can also help those who are already infected to manage their illness. Moreover, engaging in substance use disorder treatment can facilitate adherence to other medical treatments. Substance use disorder treatment facilities should provide onsite, rapid HIV testing rather than referrals to offsite testing—research shows that doing so increases the likelihood that patients will be tested and receive their test results. Treatment providers should also inform patients that highly active antiretroviral therapy (HAART) has proven effective in combating HIV, including among substance use disorder populations, and help link them to HIV treatment if they test positive.</a:t>
            </a:r>
          </a:p>
          <a:p>
            <a:pPr marL="171450" indent="-171450">
              <a:buFont typeface="Arial" panose="020B0604020202020204" pitchFamily="34" charset="0"/>
              <a:buChar char="•"/>
            </a:pPr>
            <a:endParaRPr lang="en-US" altLang="en-US" dirty="0" smtClean="0"/>
          </a:p>
          <a:p>
            <a:endParaRPr lang="en-US" altLang="en-US" dirty="0" smtClean="0"/>
          </a:p>
          <a:p>
            <a:endParaRPr lang="en-US" dirty="0"/>
          </a:p>
        </p:txBody>
      </p:sp>
      <p:sp>
        <p:nvSpPr>
          <p:cNvPr id="148484" name="Slide Number Placeholder 3"/>
          <p:cNvSpPr>
            <a:spLocks noGrp="1"/>
          </p:cNvSpPr>
          <p:nvPr>
            <p:ph type="sldNum" sz="quarter" idx="5"/>
          </p:nvPr>
        </p:nvSpPr>
        <p:spPr/>
        <p:txBody>
          <a:bodyPr/>
          <a:lstStyle/>
          <a:p>
            <a:endParaRPr lang="en-US" dirty="0" smtClean="0"/>
          </a:p>
          <a:p>
            <a:fld id="{81B599B4-6B18-4CF7-960F-F6B46353B3B5}" type="slidenum">
              <a:rPr lang="en-US" smtClean="0"/>
              <a:pPr/>
              <a:t>37</a:t>
            </a:fld>
            <a:endParaRPr lang="en-US"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41044133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Notes Placeholder 2"/>
          <p:cNvSpPr>
            <a:spLocks noGrp="1"/>
          </p:cNvSpPr>
          <p:nvPr>
            <p:ph type="body" idx="1"/>
          </p:nvPr>
        </p:nvSpPr>
        <p:spPr/>
        <p:txBody>
          <a:bodyPr/>
          <a:lstStyle/>
          <a:p>
            <a:r>
              <a:rPr lang="en-US" smtClean="0"/>
              <a:t>Treatment for substance use disorders should be individualized. However, there are services that most parents with substance use disorders in the child welfare system will need at various points in the treatment process. Child welfare workers may work with treatment providers to ensure that parents in treatment have access to these critical services. </a:t>
            </a:r>
          </a:p>
          <a:p>
            <a:endParaRPr lang="en-US" altLang="en-US" dirty="0"/>
          </a:p>
        </p:txBody>
      </p:sp>
      <p:sp>
        <p:nvSpPr>
          <p:cNvPr id="80900"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A3F217B-44E4-4F9A-AD5F-1158AC5A3CE3}" type="slidenum">
              <a:rPr lang="en-US" altLang="en-US" smtClean="0"/>
              <a:pPr/>
              <a:t>38</a:t>
            </a:fld>
            <a:endParaRPr lang="en-US" altLang="en-US"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1421731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Notes Placeholder 2"/>
          <p:cNvSpPr>
            <a:spLocks noGrp="1"/>
          </p:cNvSpPr>
          <p:nvPr>
            <p:ph type="body" idx="1"/>
          </p:nvPr>
        </p:nvSpPr>
        <p:spPr/>
        <p:txBody>
          <a:bodyPr/>
          <a:lstStyle/>
          <a:p>
            <a:r>
              <a:rPr lang="en-US" smtClean="0"/>
              <a:t>Review the areas of additional services that a parent in substance use disorder treatment may need in addition to substance use disorder treatment programs. Some programs, such as residential programs, offer these additional services as part of their program.</a:t>
            </a:r>
          </a:p>
          <a:p>
            <a:endParaRPr lang="en-US" altLang="en-US" dirty="0"/>
          </a:p>
        </p:txBody>
      </p:sp>
      <p:sp>
        <p:nvSpPr>
          <p:cNvPr id="80900"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A3F217B-44E4-4F9A-AD5F-1158AC5A3CE3}" type="slidenum">
              <a:rPr lang="en-US" altLang="en-US" smtClean="0"/>
              <a:pPr/>
              <a:t>39</a:t>
            </a:fld>
            <a:endParaRPr lang="en-US" altLang="en-US"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2217081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Differences in values among participants are important to recognize because they may come up in the training and with the families participants are working with. These questions can be asked at the beginning of the training to help understand the different values and perspectives participants bring to the training. Have a brief discussion with participants on how their individual values can affect their work with families. </a:t>
            </a:r>
          </a:p>
          <a:p>
            <a:endParaRPr lang="en-US" b="1" dirty="0" smtClean="0"/>
          </a:p>
          <a:p>
            <a:r>
              <a:rPr lang="en-US" b="1" dirty="0" smtClean="0"/>
              <a:t>***Review the slide questions from The Collaborative Values Inventory, a validated tool that assesses how much a group shares beliefs and values that underlie its work. Participants can share their experiences or keep their answers private. Discussion should be limited to understanding value clarification, instead of debating individual answers to questions. Participants will fall along a continuum. </a:t>
            </a:r>
            <a:endParaRPr lang="en-US" b="1"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42796440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Notes Placeholder 2"/>
          <p:cNvSpPr>
            <a:spLocks noGrp="1"/>
          </p:cNvSpPr>
          <p:nvPr>
            <p:ph type="body" idx="1"/>
          </p:nvPr>
        </p:nvSpPr>
        <p:spPr/>
        <p:txBody>
          <a:bodyPr/>
          <a:lstStyle/>
          <a:p>
            <a:r>
              <a:rPr lang="en-US" smtClean="0"/>
              <a:t>While parents are in treatment, they may or may not have contact with their children. This often depends on the guidelines of the treatment program. Family Residential Treatment programs provide an opportunity for parents to live with their children in a treatment environment and often receive services together. </a:t>
            </a:r>
          </a:p>
          <a:p>
            <a:endParaRPr lang="en-US" smtClean="0"/>
          </a:p>
          <a:p>
            <a:r>
              <a:rPr lang="en-US" smtClean="0"/>
              <a:t>In cases where the court has jurisdiction, court orders may or may not allow visitation, or they may put restrictions on supervision, frequency, or duration of visits. Visitation is important to both the children and the parents. Visitation is important for overall well-being, attachment, and bonding between a child and a parent. </a:t>
            </a:r>
          </a:p>
          <a:p>
            <a:endParaRPr lang="en-US" smtClean="0"/>
          </a:p>
          <a:p>
            <a:r>
              <a:rPr lang="en-US" smtClean="0"/>
              <a:t>The child welfare worker must prepare the children, in developmentally appropriate ways, for a visit with a parent who is in in-patient treatment and take into account the possible effects on both the parent and the child. Children may not understand why a parent is in treatment or why they are not able to live with their parent. </a:t>
            </a:r>
            <a:endParaRPr lang="en-US" altLang="en-US" smtClean="0"/>
          </a:p>
          <a:p>
            <a:endParaRPr lang="en-US" altLang="en-US" dirty="0"/>
          </a:p>
        </p:txBody>
      </p:sp>
      <p:sp>
        <p:nvSpPr>
          <p:cNvPr id="80900"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A3F217B-44E4-4F9A-AD5F-1158AC5A3CE3}" type="slidenum">
              <a:rPr lang="en-US" altLang="en-US" smtClean="0"/>
              <a:pPr/>
              <a:t>40</a:t>
            </a:fld>
            <a:endParaRPr lang="en-US" altLang="en-US"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1755499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Notes Placeholder 2"/>
          <p:cNvSpPr>
            <a:spLocks noGrp="1"/>
          </p:cNvSpPr>
          <p:nvPr>
            <p:ph type="body" idx="1"/>
          </p:nvPr>
        </p:nvSpPr>
        <p:spPr/>
        <p:txBody>
          <a:bodyPr/>
          <a:lstStyle/>
          <a:p>
            <a:pPr lvl="0"/>
            <a:r>
              <a:rPr lang="en-US" dirty="0" smtClean="0"/>
              <a:t>When child welfare workers and substance use treatment providers working with families with substance use disorders recognize that substance </a:t>
            </a:r>
            <a:r>
              <a:rPr lang="en-US" smtClean="0"/>
              <a:t>use</a:t>
            </a:r>
            <a:r>
              <a:rPr lang="en-US" baseline="0" smtClean="0"/>
              <a:t> disorders are</a:t>
            </a:r>
            <a:r>
              <a:rPr lang="en-US" smtClean="0"/>
              <a:t> a </a:t>
            </a:r>
            <a:r>
              <a:rPr lang="en-US" dirty="0" smtClean="0"/>
              <a:t>brain disease rather than a personal failing or chosen behavior, it can help to reduce stigma. </a:t>
            </a:r>
          </a:p>
          <a:p>
            <a:pPr lvl="0"/>
            <a:endParaRPr lang="en-US" dirty="0" smtClean="0"/>
          </a:p>
          <a:p>
            <a:pPr lvl="0"/>
            <a:r>
              <a:rPr lang="en-US" dirty="0" smtClean="0"/>
              <a:t>Reducing stigma ensures that clients are seen as whole people. Child welfare workers and substance use treatment providers can identify client strengths and recognize opportunities to improve parenting and support the parent-child relationship so that families can stay together safely. </a:t>
            </a:r>
          </a:p>
          <a:p>
            <a:pPr lvl="0"/>
            <a:endParaRPr lang="en-US" dirty="0" smtClean="0"/>
          </a:p>
          <a:p>
            <a:pPr lvl="0"/>
            <a:r>
              <a:rPr lang="en-US" dirty="0" smtClean="0"/>
              <a:t>Viewing the family as a system requires a shift in thinking for child welfare workers who have traditionally focused on their mission of safety and well-being of the child, and substance use treatment providers, who traditionally have focused on treatment and recovery of the parent. Child safety and parental recovery are critically linked to one another and must be addressed holistically to ensure the best outcomes for the entire family. </a:t>
            </a:r>
          </a:p>
          <a:p>
            <a:endParaRPr lang="en-US" altLang="en-US" dirty="0"/>
          </a:p>
        </p:txBody>
      </p:sp>
      <p:sp>
        <p:nvSpPr>
          <p:cNvPr id="80900"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A3F217B-44E4-4F9A-AD5F-1158AC5A3CE3}" type="slidenum">
              <a:rPr lang="en-US" altLang="en-US" smtClean="0"/>
              <a:pPr/>
              <a:t>41</a:t>
            </a:fld>
            <a:endParaRPr lang="en-US" altLang="en-US"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4774779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smtClean="0"/>
              <a:t>Family-centered treatment addresses the effects of substance use disorders on every family member. This treatment approach focuses on the needs and welfare of children within the context of their families and communities. Family-centered practice recognizes the strengths of family relationships and builds on these strengths to achieve optimal outcomes. </a:t>
            </a:r>
          </a:p>
          <a:p>
            <a:endParaRPr lang="en-US" smtClean="0"/>
          </a:p>
          <a:p>
            <a:pPr lvl="0"/>
            <a:r>
              <a:rPr lang="en-US" smtClean="0"/>
              <a:t>This slide displays the continuum of family-based services, which offers a framework for defining the approaches to family involvement in treatment services.</a:t>
            </a:r>
          </a:p>
          <a:p>
            <a:pPr lvl="0"/>
            <a:endParaRPr lang="en-US" smtClean="0"/>
          </a:p>
          <a:p>
            <a:pPr lvl="0"/>
            <a:r>
              <a:rPr lang="en-US" smtClean="0"/>
              <a:t>At a minimum, family-based services acknowledge the influence and importance of family, provide for family involvement, and address family issues in individual treatment plans. </a:t>
            </a:r>
          </a:p>
          <a:p>
            <a:pPr lvl="0"/>
            <a:endParaRPr lang="en-US" smtClean="0"/>
          </a:p>
          <a:p>
            <a:pPr lvl="0"/>
            <a:r>
              <a:rPr lang="en-US" smtClean="0"/>
              <a:t>The most comprehensive model of family-based services is the family-centered treatment model, in which each family member has an individual treatment plan and receives individual and family services. </a:t>
            </a:r>
          </a:p>
          <a:p>
            <a:endParaRPr lang="en-US" smtClean="0"/>
          </a:p>
          <a:p>
            <a:endParaRPr lang="en-US" dirty="0"/>
          </a:p>
        </p:txBody>
      </p:sp>
      <p:sp>
        <p:nvSpPr>
          <p:cNvPr id="4" name="Slide Number Placeholder 3"/>
          <p:cNvSpPr>
            <a:spLocks noGrp="1"/>
          </p:cNvSpPr>
          <p:nvPr>
            <p:ph type="sldNum" sz="quarter" idx="10"/>
          </p:nvPr>
        </p:nvSpPr>
        <p:spPr/>
        <p:txBody>
          <a:bodyPr/>
          <a:lstStyle/>
          <a:p>
            <a:fld id="{61AA64E9-55D9-465D-837A-513327C7D3D5}" type="slidenum">
              <a:rPr lang="en-US" smtClean="0"/>
              <a:pPr/>
              <a:t>42</a:t>
            </a:fld>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20592092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Currently, there is no universally accepted definition of “family-centered treatment.” Provider approaches may differ along a continuum, from </a:t>
            </a:r>
            <a:r>
              <a:rPr lang="en-US" i="1" dirty="0" smtClean="0"/>
              <a:t>family involvement</a:t>
            </a:r>
            <a:r>
              <a:rPr lang="en-US" dirty="0" smtClean="0"/>
              <a:t> (a minimum standard of service) to </a:t>
            </a:r>
            <a:r>
              <a:rPr lang="en-US" i="1" dirty="0" smtClean="0"/>
              <a:t>family-centered services </a:t>
            </a:r>
            <a:r>
              <a:rPr lang="en-US" dirty="0" smtClean="0"/>
              <a:t>(in which children or other family members may receive their own services) to </a:t>
            </a:r>
            <a:r>
              <a:rPr lang="en-US" i="1" dirty="0" smtClean="0"/>
              <a:t>full comprehensive family-based treatment</a:t>
            </a:r>
            <a:r>
              <a:rPr lang="en-US" dirty="0" smtClean="0"/>
              <a:t> (in which all members of the family have individualized case plans and share an integrated family plan). </a:t>
            </a:r>
          </a:p>
          <a:p>
            <a:endParaRPr lang="en-US" dirty="0" smtClean="0"/>
          </a:p>
          <a:p>
            <a:r>
              <a:rPr lang="en-US" dirty="0" smtClean="0"/>
              <a:t>Despite this variation, some common principles underlie family-centered treatment, including:</a:t>
            </a:r>
          </a:p>
          <a:p>
            <a:pPr marL="171450" lvl="0" indent="-171450">
              <a:buFont typeface="Arial" panose="020B0604020202020204" pitchFamily="34" charset="0"/>
              <a:buChar char="•"/>
            </a:pPr>
            <a:r>
              <a:rPr lang="en-US" dirty="0" smtClean="0"/>
              <a:t>It is comprehensive and includes clinical treatment for substance use disorders, clinical support services, and community supports for parents and their families. Services often include recovery coaches or mentors, case management, aftercare services, access to co-occurring services, or other identified needs for the parent and the family. </a:t>
            </a:r>
          </a:p>
          <a:p>
            <a:pPr marL="171450" lvl="0" indent="-171450">
              <a:buFont typeface="Arial" panose="020B0604020202020204" pitchFamily="34" charset="0"/>
              <a:buChar char="•"/>
            </a:pPr>
            <a:r>
              <a:rPr lang="en-US" dirty="0" smtClean="0"/>
              <a:t>It focuses on the entire family unit as opposed to the individual parent with a substance use disorder. Parents or caregivers define their families and treatment identifies and responds to the impact of substance use disorders on every family member.</a:t>
            </a:r>
          </a:p>
          <a:p>
            <a:pPr marL="171450" lvl="0" indent="-171450">
              <a:buFont typeface="Arial" panose="020B0604020202020204" pitchFamily="34" charset="0"/>
              <a:buChar char="•"/>
            </a:pPr>
            <a:r>
              <a:rPr lang="en-US" dirty="0" smtClean="0"/>
              <a:t>Treatment is based on the unique needs and resources of individual families.</a:t>
            </a:r>
          </a:p>
          <a:p>
            <a:pPr marL="171450" lvl="0" indent="-171450">
              <a:buFont typeface="Arial" panose="020B0604020202020204" pitchFamily="34" charset="0"/>
              <a:buChar char="•"/>
            </a:pPr>
            <a:r>
              <a:rPr lang="en-US" dirty="0" smtClean="0"/>
              <a:t>Families are dynamic, and thus treatment must be dynamic.</a:t>
            </a:r>
          </a:p>
          <a:p>
            <a:pPr marL="171450" lvl="0" indent="-171450">
              <a:buFont typeface="Arial" panose="020B0604020202020204" pitchFamily="34" charset="0"/>
              <a:buChar char="•"/>
            </a:pPr>
            <a:r>
              <a:rPr lang="en-US" dirty="0" smtClean="0"/>
              <a:t>Conflict within families is inevitable, but resolvable. Treatment offers whole family services that build on family members’ strengths to improve family management, well-being, and functioning.</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E586D5A-D47F-4C19-9E8B-22DE8F8E7FA7}" type="slidenum">
              <a:rPr lang="en-US" smtClean="0"/>
              <a:pPr/>
              <a:t>43</a:t>
            </a:fld>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10503781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smtClean="0"/>
              <a:t>Meeting complex family needs requires coordination across systems.</a:t>
            </a:r>
          </a:p>
          <a:p>
            <a:pPr marL="171450" lvl="0" indent="-171450">
              <a:buFont typeface="Arial" panose="020B0604020202020204" pitchFamily="34" charset="0"/>
              <a:buChar char="•"/>
            </a:pPr>
            <a:r>
              <a:rPr lang="en-US" dirty="0" smtClean="0"/>
              <a:t>Services must be gender responsive and specific and culturally competent.</a:t>
            </a:r>
          </a:p>
          <a:p>
            <a:pPr marL="171450" lvl="0" indent="-171450">
              <a:buFont typeface="Arial" panose="020B0604020202020204" pitchFamily="34" charset="0"/>
              <a:buChar char="•"/>
            </a:pPr>
            <a:r>
              <a:rPr lang="en-US" dirty="0" smtClean="0"/>
              <a:t>Family-centered treatment requires an array of professionals and an environment of mutual respect and shared training.</a:t>
            </a:r>
          </a:p>
          <a:p>
            <a:pPr marL="171450" lvl="0" indent="-171450">
              <a:buFont typeface="Arial" panose="020B0604020202020204" pitchFamily="34" charset="0"/>
              <a:buChar char="•"/>
            </a:pPr>
            <a:r>
              <a:rPr lang="en-US" dirty="0" smtClean="0"/>
              <a:t>Safety of all family members comes first.</a:t>
            </a:r>
          </a:p>
          <a:p>
            <a:pPr marL="171450" lvl="0" indent="-171450">
              <a:buFont typeface="Arial" panose="020B0604020202020204" pitchFamily="34" charset="0"/>
              <a:buChar char="•"/>
            </a:pPr>
            <a:r>
              <a:rPr lang="en-US" dirty="0" smtClean="0"/>
              <a:t>Treatment must support creation of healthy family systems.</a:t>
            </a:r>
            <a:endParaRPr lang="en-US" dirty="0"/>
          </a:p>
        </p:txBody>
      </p:sp>
      <p:sp>
        <p:nvSpPr>
          <p:cNvPr id="4" name="Slide Number Placeholder 3"/>
          <p:cNvSpPr>
            <a:spLocks noGrp="1"/>
          </p:cNvSpPr>
          <p:nvPr>
            <p:ph type="sldNum" sz="quarter" idx="10"/>
          </p:nvPr>
        </p:nvSpPr>
        <p:spPr/>
        <p:txBody>
          <a:bodyPr/>
          <a:lstStyle/>
          <a:p>
            <a:fld id="{AE586D5A-D47F-4C19-9E8B-22DE8F8E7FA7}" type="slidenum">
              <a:rPr lang="en-US" smtClean="0"/>
              <a:pPr/>
              <a:t>44</a:t>
            </a:fld>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39567761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smtClean="0"/>
              <a:t>Review the outcomes of family-centered treatment. </a:t>
            </a:r>
          </a:p>
          <a:p>
            <a:endParaRPr lang="en-US" smtClean="0"/>
          </a:p>
          <a:p>
            <a:pPr lvl="0"/>
            <a:endParaRPr lang="en-US" dirty="0"/>
          </a:p>
        </p:txBody>
      </p:sp>
      <p:sp>
        <p:nvSpPr>
          <p:cNvPr id="4" name="Slide Number Placeholder 3"/>
          <p:cNvSpPr>
            <a:spLocks noGrp="1"/>
          </p:cNvSpPr>
          <p:nvPr>
            <p:ph type="sldNum" sz="quarter" idx="10"/>
          </p:nvPr>
        </p:nvSpPr>
        <p:spPr/>
        <p:txBody>
          <a:bodyPr/>
          <a:lstStyle/>
          <a:p>
            <a:fld id="{61AA64E9-55D9-465D-837A-513327C7D3D5}" type="slidenum">
              <a:rPr lang="en-US" smtClean="0"/>
              <a:pPr/>
              <a:t>45</a:t>
            </a:fld>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27720296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Understanding treatment and assessing a parent’s progress in recovery is one of the critical pieces to consider when making decisions in child welfare practice. There are several factors that can be useful in helping to understand whether parents are making progress in treatment including: </a:t>
            </a:r>
          </a:p>
          <a:p>
            <a:pPr marL="171450" lvl="0" indent="-171450">
              <a:buFont typeface="Arial" panose="020B0604020202020204" pitchFamily="34" charset="0"/>
              <a:buChar char="•"/>
            </a:pPr>
            <a:r>
              <a:rPr lang="en-US" altLang="en-US" dirty="0" smtClean="0"/>
              <a:t>Participation in treatment</a:t>
            </a:r>
          </a:p>
          <a:p>
            <a:pPr marL="171450" lvl="0" indent="-171450">
              <a:buFont typeface="Arial" panose="020B0604020202020204" pitchFamily="34" charset="0"/>
              <a:buChar char="•"/>
            </a:pPr>
            <a:r>
              <a:rPr lang="en-US" altLang="en-US" dirty="0" smtClean="0"/>
              <a:t>Knowledge gained about substance use</a:t>
            </a:r>
          </a:p>
          <a:p>
            <a:pPr marL="171450" lvl="0" indent="-171450">
              <a:buFont typeface="Arial" panose="020B0604020202020204" pitchFamily="34" charset="0"/>
              <a:buChar char="•"/>
            </a:pPr>
            <a:r>
              <a:rPr lang="en-US" altLang="en-US" dirty="0" smtClean="0"/>
              <a:t>Participation in support systems</a:t>
            </a:r>
          </a:p>
          <a:p>
            <a:pPr marL="171450" lvl="0" indent="-171450">
              <a:buFont typeface="Arial" panose="020B0604020202020204" pitchFamily="34" charset="0"/>
              <a:buChar char="•"/>
            </a:pPr>
            <a:r>
              <a:rPr lang="en-US" altLang="en-US" dirty="0" smtClean="0"/>
              <a:t>Abstinence from substances</a:t>
            </a:r>
          </a:p>
          <a:p>
            <a:pPr marL="171450" lvl="0" indent="-171450">
              <a:buFont typeface="Arial" panose="020B0604020202020204" pitchFamily="34" charset="0"/>
              <a:buChar char="•"/>
            </a:pPr>
            <a:r>
              <a:rPr lang="en-US" altLang="en-US" dirty="0" smtClean="0"/>
              <a:t>Relapse prevention planning</a:t>
            </a:r>
          </a:p>
          <a:p>
            <a:pPr marL="171450" lvl="0" indent="-171450">
              <a:buFont typeface="Arial" panose="020B0604020202020204" pitchFamily="34" charset="0"/>
              <a:buChar char="•"/>
            </a:pPr>
            <a:r>
              <a:rPr lang="en-US" altLang="en-US" dirty="0" smtClean="0"/>
              <a:t>Treatment completion</a:t>
            </a:r>
          </a:p>
          <a:p>
            <a:endParaRPr lang="en-US" dirty="0" smtClean="0"/>
          </a:p>
          <a:p>
            <a:r>
              <a:rPr lang="en-US" dirty="0" smtClean="0"/>
              <a:t>These should be discussed with the substance use disorder treatment provider. </a:t>
            </a:r>
          </a:p>
          <a:p>
            <a:endParaRPr lang="en-US" dirty="0" smtClean="0"/>
          </a:p>
          <a:p>
            <a:pPr lvl="0"/>
            <a:r>
              <a:rPr lang="en-US" dirty="0" smtClean="0"/>
              <a:t>For further strategies for monitoring and assessing progress, please see </a:t>
            </a:r>
            <a:r>
              <a:rPr lang="en-US" i="1" dirty="0" smtClean="0"/>
              <a:t>Module 5: Case Planning, Family Strengthening, and Planning for Safety for Families with a Substance Use Disorder</a:t>
            </a:r>
            <a:r>
              <a:rPr lang="en-US" dirty="0" smtClean="0"/>
              <a:t>. </a:t>
            </a:r>
            <a:endParaRPr lang="en-US" dirty="0"/>
          </a:p>
        </p:txBody>
      </p:sp>
      <p:sp>
        <p:nvSpPr>
          <p:cNvPr id="4" name="Slide Number Placeholder 3"/>
          <p:cNvSpPr>
            <a:spLocks noGrp="1"/>
          </p:cNvSpPr>
          <p:nvPr>
            <p:ph type="sldNum" sz="quarter" idx="10"/>
          </p:nvPr>
        </p:nvSpPr>
        <p:spPr/>
        <p:txBody>
          <a:bodyPr/>
          <a:lstStyle/>
          <a:p>
            <a:fld id="{2E1BCB87-4CC9-4D37-BDC3-E8A0FA5D025D}" type="slidenum">
              <a:rPr lang="en-US" smtClean="0"/>
              <a:pPr/>
              <a:t>46</a:t>
            </a:fld>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27537032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When a parent demonstrates significant progress in achieving treatment goals and other associated supports are in place, he or she may be ready to be discharged from treatment services. </a:t>
            </a:r>
          </a:p>
          <a:p>
            <a:endParaRPr lang="en-US" dirty="0" smtClean="0"/>
          </a:p>
          <a:p>
            <a:pPr marL="171450" indent="-171450">
              <a:buFont typeface="Arial" panose="020B0604020202020204" pitchFamily="34" charset="0"/>
              <a:buChar char="•"/>
            </a:pPr>
            <a:r>
              <a:rPr lang="en-US" dirty="0" smtClean="0"/>
              <a:t>Substantial progress in achieving individual treatment goals</a:t>
            </a:r>
          </a:p>
          <a:p>
            <a:pPr marL="171450" indent="-171450">
              <a:buFont typeface="Arial" panose="020B0604020202020204" pitchFamily="34" charset="0"/>
              <a:buChar char="•"/>
            </a:pPr>
            <a:r>
              <a:rPr lang="en-US" dirty="0" smtClean="0"/>
              <a:t>Sobriety, with evidence that the parent knows how to avoid relapse and live a sober life, which can include things such as having a sponsor or regularly attending Alcoholics Anonymous (AA) or Narcotics Anonymous (NA) meetings</a:t>
            </a:r>
          </a:p>
          <a:p>
            <a:pPr marL="171450" indent="-171450">
              <a:buFont typeface="Arial" panose="020B0604020202020204" pitchFamily="34" charset="0"/>
              <a:buChar char="•"/>
            </a:pPr>
            <a:r>
              <a:rPr lang="en-US" dirty="0" smtClean="0"/>
              <a:t>Stabilization or resolution of any serious medical or mental health challenges, with appropriate plans for continuing or re-entering treatment, as needed</a:t>
            </a:r>
          </a:p>
          <a:p>
            <a:pPr marL="171450" indent="-171450">
              <a:buFont typeface="Arial" panose="020B0604020202020204" pitchFamily="34" charset="0"/>
              <a:buChar char="•"/>
            </a:pPr>
            <a:r>
              <a:rPr lang="en-US" altLang="en-US" dirty="0" smtClean="0"/>
              <a:t>Evidence of a well-developed support system</a:t>
            </a:r>
          </a:p>
          <a:p>
            <a:endParaRPr lang="en-US" altLang="en-US" dirty="0" smtClean="0"/>
          </a:p>
          <a:p>
            <a:r>
              <a:rPr lang="en-US" altLang="en-US" dirty="0" smtClean="0"/>
              <a:t>Treatment programs often have criteria for discharge from their treatment program. If you have a parent in a substance use disorder treatment program, ask the program what their criteria is for treatment completion. </a:t>
            </a:r>
            <a:endParaRPr lang="en-US" altLang="en-US" dirty="0"/>
          </a:p>
        </p:txBody>
      </p:sp>
      <p:sp>
        <p:nvSpPr>
          <p:cNvPr id="4" name="Slide Number Placeholder 3"/>
          <p:cNvSpPr>
            <a:spLocks noGrp="1"/>
          </p:cNvSpPr>
          <p:nvPr>
            <p:ph type="sldNum" sz="quarter" idx="10"/>
          </p:nvPr>
        </p:nvSpPr>
        <p:spPr/>
        <p:txBody>
          <a:bodyPr/>
          <a:lstStyle/>
          <a:p>
            <a:fld id="{2E1BCB87-4CC9-4D37-BDC3-E8A0FA5D025D}" type="slidenum">
              <a:rPr lang="en-US" smtClean="0"/>
              <a:pPr/>
              <a:t>47</a:t>
            </a:fld>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27625246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Notes Placeholder 2"/>
          <p:cNvSpPr>
            <a:spLocks noGrp="1"/>
          </p:cNvSpPr>
          <p:nvPr>
            <p:ph type="body" idx="1"/>
          </p:nvPr>
        </p:nvSpPr>
        <p:spPr/>
        <p:txBody>
          <a:bodyPr/>
          <a:lstStyle/>
          <a:p>
            <a:r>
              <a:rPr lang="en-US" dirty="0" smtClean="0"/>
              <a:t>Sometimes you might not be able to place a parent into treatment right away. There may be a waitlist or a shortage of treatment programs in your local area. When this happens, there are still things you can do to help: </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Provide parents with lists of local 12-Step meetings and encourage them to attend. </a:t>
            </a:r>
          </a:p>
          <a:p>
            <a:pPr marL="171450" indent="-171450">
              <a:buFont typeface="Arial" panose="020B0604020202020204" pitchFamily="34" charset="0"/>
              <a:buChar char="•"/>
            </a:pPr>
            <a:r>
              <a:rPr lang="en-US" dirty="0" smtClean="0"/>
              <a:t>Remain familiar with the various levels of care and treatment options in the local community. </a:t>
            </a:r>
          </a:p>
          <a:p>
            <a:pPr marL="171450" indent="-171450">
              <a:buFont typeface="Arial" panose="020B0604020202020204" pitchFamily="34" charset="0"/>
              <a:buChar char="•"/>
            </a:pPr>
            <a:r>
              <a:rPr lang="en-US" dirty="0" smtClean="0"/>
              <a:t>While parents are waiting for optimal treatment, help them develop safety plans to not drink or use drugs, develop a plan to regularly speak and meet, and suggest other levels of care. </a:t>
            </a:r>
          </a:p>
          <a:p>
            <a:endParaRPr lang="en-US" dirty="0" smtClean="0"/>
          </a:p>
          <a:p>
            <a:r>
              <a:rPr lang="en-US" b="1" dirty="0" smtClean="0"/>
              <a:t>**Highlight your local treatment services. </a:t>
            </a:r>
            <a:endParaRPr lang="en-US" b="1" dirty="0"/>
          </a:p>
        </p:txBody>
      </p:sp>
      <p:sp>
        <p:nvSpPr>
          <p:cNvPr id="69636"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644E6D2-106B-4CC1-9954-6890461C67E8}" type="slidenum">
              <a:rPr lang="en-US" altLang="en-US" smtClean="0"/>
              <a:pPr/>
              <a:t>48</a:t>
            </a:fld>
            <a:endParaRPr lang="en-US" altLang="en-US"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24759660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A055F39-DBF2-4708-9D0C-92AF29BAD49E}" type="slidenum">
              <a:rPr lang="en-US" smtClean="0"/>
              <a:pPr/>
              <a:t>49</a:t>
            </a:fld>
            <a:endParaRPr lang="en-US" dirty="0"/>
          </a:p>
        </p:txBody>
      </p:sp>
      <p:sp>
        <p:nvSpPr>
          <p:cNvPr id="9" name="Slide Image Placeholder 8"/>
          <p:cNvSpPr>
            <a:spLocks noGrp="1" noRot="1" noChangeAspect="1"/>
          </p:cNvSpPr>
          <p:nvPr>
            <p:ph type="sldImg"/>
          </p:nvPr>
        </p:nvSpPr>
        <p:spPr/>
      </p:sp>
      <p:sp>
        <p:nvSpPr>
          <p:cNvPr id="10" name="Notes Placeholder 9"/>
          <p:cNvSpPr>
            <a:spLocks noGrp="1"/>
          </p:cNvSpPr>
          <p:nvPr>
            <p:ph type="body" idx="1"/>
          </p:nvPr>
        </p:nvSpPr>
        <p:spPr/>
        <p:txBody>
          <a:bodyPr/>
          <a:lstStyle/>
          <a:p>
            <a:endParaRPr lang="en-US"/>
          </a:p>
        </p:txBody>
      </p:sp>
    </p:spTree>
    <p:extLst>
      <p:ext uri="{BB962C8B-B14F-4D97-AF65-F5344CB8AC3E}">
        <p14:creationId xmlns:p14="http://schemas.microsoft.com/office/powerpoint/2010/main" val="2532565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Now we are going to discuss what factors increase risk for a substance use disorder. </a:t>
            </a:r>
          </a:p>
          <a:p>
            <a:endParaRPr lang="en-US" dirty="0" smtClean="0"/>
          </a:p>
          <a:p>
            <a:r>
              <a:rPr lang="en-US" dirty="0" smtClean="0"/>
              <a:t>Not everyone who uses substances will develop a substance use disorder. </a:t>
            </a:r>
          </a:p>
          <a:p>
            <a:endParaRPr lang="en-US" dirty="0" smtClean="0"/>
          </a:p>
          <a:p>
            <a:r>
              <a:rPr lang="en-US" dirty="0" smtClean="0"/>
              <a:t>There are developmental, environmental, social, and genetic factors that affect whether and how a person develops a substance use disorder. </a:t>
            </a:r>
          </a:p>
          <a:p>
            <a:endParaRPr lang="en-US" dirty="0" smtClean="0"/>
          </a:p>
          <a:p>
            <a:r>
              <a:rPr lang="en-US" dirty="0" smtClean="0"/>
              <a:t>Every person has unique combinations of risk and protective factors, which form a complex interplay that will affect the probability that that person will use or misuse substances. </a:t>
            </a:r>
          </a:p>
          <a:p>
            <a:endParaRPr lang="en-US" dirty="0" smtClean="0"/>
          </a:p>
          <a:p>
            <a:r>
              <a:rPr lang="en-US" dirty="0" smtClean="0"/>
              <a:t>Early childhood experiences can increase the risk of developing a substance use disorder. A range of experiences include physical, emotional, and sexual abuse; neglect; household instability such as parental substance use; mental disorders or incarceration; and poverty. Initiation of substance use in adolescence also leads to an increased risk of later development of a substance use disorder.</a:t>
            </a:r>
          </a:p>
          <a:p>
            <a:endParaRPr lang="en-US" dirty="0" smtClean="0"/>
          </a:p>
          <a:p>
            <a:r>
              <a:rPr lang="en-US" dirty="0" smtClean="0"/>
              <a:t>Substance use and mental disorders often co-occur. For example, there is a high prevalence of alcohol use disorders among people with a diagnosis of post-traumatic stress disorder (PTSD). </a:t>
            </a:r>
          </a:p>
          <a:p>
            <a:endParaRPr lang="en-US" dirty="0" smtClean="0"/>
          </a:p>
          <a:p>
            <a:r>
              <a:rPr lang="en-US" dirty="0" smtClean="0"/>
              <a:t>There are a number of theories about why substance use and mental disorders co-occur: </a:t>
            </a:r>
          </a:p>
          <a:p>
            <a:pPr marL="171450" lvl="0" indent="-171450">
              <a:buFont typeface="Arial" panose="020B0604020202020204" pitchFamily="34" charset="0"/>
              <a:buChar char="•"/>
            </a:pPr>
            <a:r>
              <a:rPr lang="en-US" dirty="0" smtClean="0"/>
              <a:t>People with mental disorders may use substances to help cope with the symptoms of their disorder. </a:t>
            </a:r>
          </a:p>
          <a:p>
            <a:pPr marL="171450" lvl="0" indent="-171450">
              <a:buFont typeface="Arial" panose="020B0604020202020204" pitchFamily="34" charset="0"/>
              <a:buChar char="•"/>
            </a:pPr>
            <a:r>
              <a:rPr lang="en-US" dirty="0" smtClean="0"/>
              <a:t>Substance use disorders may also lead to mental disorders by changing the way the brain functions. </a:t>
            </a:r>
          </a:p>
          <a:p>
            <a:pPr marL="171450" lvl="0" indent="-171450">
              <a:buFont typeface="Arial" panose="020B0604020202020204" pitchFamily="34" charset="0"/>
              <a:buChar char="•"/>
            </a:pPr>
            <a:r>
              <a:rPr lang="en-US" dirty="0" smtClean="0"/>
              <a:t>People who are at higher risk of developing a substance use disorder may also be at an increased risk of developing a mental disorder, based on genetic factors or life experiences, and vice versa.</a:t>
            </a:r>
            <a:endParaRPr lang="en-US" dirty="0"/>
          </a:p>
        </p:txBody>
      </p:sp>
      <p:sp>
        <p:nvSpPr>
          <p:cNvPr id="4" name="Slide Number Placeholder 3"/>
          <p:cNvSpPr>
            <a:spLocks noGrp="1"/>
          </p:cNvSpPr>
          <p:nvPr>
            <p:ph type="sldNum" sz="quarter" idx="10"/>
          </p:nvPr>
        </p:nvSpPr>
        <p:spPr/>
        <p:txBody>
          <a:bodyPr/>
          <a:lstStyle/>
          <a:p>
            <a:fld id="{2E1BCB87-4CC9-4D37-BDC3-E8A0FA5D025D}" type="slidenum">
              <a:rPr lang="en-US" smtClean="0"/>
              <a:pPr/>
              <a:t>5</a:t>
            </a:fld>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24734250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mtClean="0"/>
              <a:t>Culture is often thought of in terms of race or ethnicity, but culture also refers to other characteristics such as age, gender, geographical location, or sexual orientation and gender identity. </a:t>
            </a:r>
          </a:p>
          <a:p>
            <a:endParaRPr lang="en-US" smtClean="0"/>
          </a:p>
          <a:p>
            <a:r>
              <a:rPr lang="en-US" smtClean="0"/>
              <a:t>Child welfare workers can bring about positive change by understanding the cultural context of their clients and by being willing and prepared to work within that context. This means understanding community-based values, traditions, and customs and being willing to seek training if needed. </a:t>
            </a:r>
            <a:endParaRPr lang="en-US" dirty="0"/>
          </a:p>
        </p:txBody>
      </p:sp>
      <p:sp>
        <p:nvSpPr>
          <p:cNvPr id="4" name="Slide Number Placeholder 3"/>
          <p:cNvSpPr>
            <a:spLocks noGrp="1"/>
          </p:cNvSpPr>
          <p:nvPr>
            <p:ph type="sldNum" sz="quarter" idx="10"/>
          </p:nvPr>
        </p:nvSpPr>
        <p:spPr/>
        <p:txBody>
          <a:bodyPr/>
          <a:lstStyle/>
          <a:p>
            <a:fld id="{2E1BCB87-4CC9-4D37-BDC3-E8A0FA5D025D}" type="slidenum">
              <a:rPr lang="en-US" smtClean="0"/>
              <a:pPr/>
              <a:t>50</a:t>
            </a:fld>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29111354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Substance use disorder treatment should also be culturally relevant. This means that roles, values, and beliefs should be respected, and the treatment environment should be compatible with those, whenever possible. </a:t>
            </a:r>
          </a:p>
          <a:p>
            <a:endParaRPr lang="en-US" dirty="0" smtClean="0"/>
          </a:p>
          <a:p>
            <a:r>
              <a:rPr lang="en-US" dirty="0" smtClean="0"/>
              <a:t>For example, some cultures have healing practices and traditions that are important to families. These traditional healing practices may be important tools in treatment and recovery. </a:t>
            </a:r>
          </a:p>
          <a:p>
            <a:endParaRPr lang="en-US" dirty="0" smtClean="0"/>
          </a:p>
          <a:p>
            <a:r>
              <a:rPr lang="en-US" dirty="0" smtClean="0"/>
              <a:t>Effective treatment programs also routinely identify and remove potential barriers to treatment and provide treatment in the language most comfortable to the client. </a:t>
            </a:r>
          </a:p>
          <a:p>
            <a:endParaRPr lang="en-US" dirty="0" smtClean="0"/>
          </a:p>
          <a:p>
            <a:r>
              <a:rPr lang="en-US" dirty="0" smtClean="0"/>
              <a:t>Because it is important that treatment be geographically accessible, the child welfare and alcohol and drug services programs may need to collaborate on transportation, visitation with children, and other issues related to distance. </a:t>
            </a:r>
          </a:p>
          <a:p>
            <a:endParaRPr lang="en-US" dirty="0" smtClean="0"/>
          </a:p>
          <a:p>
            <a:r>
              <a:rPr lang="en-US" dirty="0" smtClean="0"/>
              <a:t>And finally, for parents involved with the child welfare system, treatment must be family focused. Issues of intergenerational substance use disorders, family relationships and dynamics, and parenting are just a few of the concerns that need to be addressed. </a:t>
            </a:r>
          </a:p>
          <a:p>
            <a:endParaRPr lang="en-US" dirty="0" smtClean="0"/>
          </a:p>
          <a:p>
            <a:r>
              <a:rPr lang="en-US" dirty="0" smtClean="0"/>
              <a:t>To learn more, review NIDA's </a:t>
            </a:r>
            <a:r>
              <a:rPr lang="en-US" i="1" dirty="0" smtClean="0"/>
              <a:t>Principles of Drug Addiction Treatmen</a:t>
            </a:r>
            <a:r>
              <a:rPr lang="en-US" dirty="0" smtClean="0"/>
              <a:t>t and SAMHSA’s </a:t>
            </a:r>
            <a:r>
              <a:rPr lang="en-US" i="1" dirty="0" smtClean="0"/>
              <a:t>Finding Quality Treatment for Substance Use Disorders</a:t>
            </a:r>
            <a:r>
              <a:rPr lang="en-US" dirty="0" smtClean="0"/>
              <a:t>. The links are provided on your resource list. </a:t>
            </a:r>
          </a:p>
          <a:p>
            <a:endParaRPr lang="en-US" dirty="0" smtClean="0"/>
          </a:p>
          <a:p>
            <a:endParaRPr lang="en-US" dirty="0" smtClean="0"/>
          </a:p>
          <a:p>
            <a:endParaRPr lang="en-US" dirty="0"/>
          </a:p>
        </p:txBody>
      </p:sp>
      <p:sp>
        <p:nvSpPr>
          <p:cNvPr id="68612"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39F9C41-890E-41F5-80B0-74F4DD59FF8A}" type="slidenum">
              <a:rPr lang="en-US" altLang="en-US" smtClean="0"/>
              <a:pPr/>
              <a:t>51</a:t>
            </a:fld>
            <a:endParaRPr lang="en-US" altLang="en-US" dirty="0"/>
          </a:p>
        </p:txBody>
      </p:sp>
      <p:sp>
        <p:nvSpPr>
          <p:cNvPr id="8" name="Slide Image Placeholder 7"/>
          <p:cNvSpPr>
            <a:spLocks noGrp="1" noRot="1" noChangeAspect="1"/>
          </p:cNvSpPr>
          <p:nvPr>
            <p:ph type="sldImg"/>
          </p:nvPr>
        </p:nvSpPr>
        <p:spPr/>
      </p:sp>
    </p:spTree>
    <p:extLst>
      <p:ext uri="{BB962C8B-B14F-4D97-AF65-F5344CB8AC3E}">
        <p14:creationId xmlns:p14="http://schemas.microsoft.com/office/powerpoint/2010/main" val="34376179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Notes Placeholder 2"/>
          <p:cNvSpPr>
            <a:spLocks noGrp="1"/>
          </p:cNvSpPr>
          <p:nvPr>
            <p:ph type="body" idx="1"/>
          </p:nvPr>
        </p:nvSpPr>
        <p:spPr/>
        <p:txBody>
          <a:bodyPr/>
          <a:lstStyle/>
          <a:p>
            <a:r>
              <a:rPr lang="en-US" dirty="0" smtClean="0"/>
              <a:t>There are a number of key issues that are important to understand when it comes to substance use disorder treatment for people who belong to our American Indian Communities. First, a federal trust relationship exists between federally recognized tribes and the federal government that guides policies and resources available to Native Americans and Alaskan Natives, including many that are related to substance use disorder and child welfare.</a:t>
            </a:r>
          </a:p>
          <a:p>
            <a:endParaRPr lang="en-US" dirty="0" smtClean="0"/>
          </a:p>
          <a:p>
            <a:r>
              <a:rPr lang="en-US" dirty="0" smtClean="0"/>
              <a:t>As part of this trust, the Government established the Indian Health Service (IHS). The goal of the IHS is to assure that comprehensive, culturally acceptable personal and public health services are available and accessible to American Indian and Alaskan Native people. One way the IHS does this is by working to make sure that these individuals have access to effective substance use disorder treatment when they need it. In some locations, substance use disorder treatment is available through the IHS delivery network and, in others, through an Indian nonprofit agency under contract with the IHS.</a:t>
            </a:r>
          </a:p>
          <a:p>
            <a:endParaRPr lang="en-US" dirty="0" smtClean="0"/>
          </a:p>
          <a:p>
            <a:r>
              <a:rPr lang="en-US" dirty="0" smtClean="0"/>
              <a:t>In addition, in 1978, Congress passed the Indian Child Welfare Act (ICWA) to protect the interests of Indian children and to promote the stability and security of Indian tribes and Native families. The Act gives jurisdiction to the tribe in child custody matters involving Indian children residing on reservations. In fact, most tribes operate their own child welfare services, which can range from having a family advocate position to a full-service child welfare agency. Native Americans who are enrolled members of federally recognized tribes can receive these services in coordination with other community resources.</a:t>
            </a:r>
          </a:p>
          <a:p>
            <a:endParaRPr lang="en-US" dirty="0" smtClean="0"/>
          </a:p>
          <a:p>
            <a:r>
              <a:rPr lang="en-US" dirty="0" smtClean="0"/>
              <a:t>Therefore, it is important that child welfare workers ask questions about a child's ethnicity in order to determine whether the ICWA or services available through the IHS should be used if a case is opened after an investigation. </a:t>
            </a:r>
          </a:p>
          <a:p>
            <a:endParaRPr lang="en-US" dirty="0" smtClean="0"/>
          </a:p>
          <a:p>
            <a:r>
              <a:rPr lang="en-US" dirty="0" smtClean="0"/>
              <a:t>Further information can be accessed through:</a:t>
            </a:r>
          </a:p>
          <a:p>
            <a:pPr marL="171450" indent="-171450">
              <a:buFont typeface="Arial" panose="020B0604020202020204" pitchFamily="34" charset="0"/>
              <a:buChar char="•"/>
            </a:pPr>
            <a:r>
              <a:rPr lang="en-US" dirty="0" smtClean="0"/>
              <a:t>National Indian Health Board</a:t>
            </a:r>
          </a:p>
          <a:p>
            <a:pPr marL="171450" indent="-171450">
              <a:buFont typeface="Arial" panose="020B0604020202020204" pitchFamily="34" charset="0"/>
              <a:buChar char="•"/>
            </a:pPr>
            <a:r>
              <a:rPr lang="en-US" dirty="0" smtClean="0"/>
              <a:t>Indian Health Service</a:t>
            </a:r>
          </a:p>
          <a:p>
            <a:pPr marL="171450" indent="-171450">
              <a:buFont typeface="Arial" panose="020B0604020202020204" pitchFamily="34" charset="0"/>
              <a:buChar char="•"/>
            </a:pPr>
            <a:r>
              <a:rPr lang="en-US" dirty="0" smtClean="0"/>
              <a:t>Center for Tribes</a:t>
            </a:r>
          </a:p>
          <a:p>
            <a:pPr marL="171450" indent="-171450">
              <a:buFont typeface="Arial" panose="020B0604020202020204" pitchFamily="34" charset="0"/>
              <a:buChar char="•"/>
            </a:pPr>
            <a:r>
              <a:rPr lang="en-US" dirty="0" smtClean="0"/>
              <a:t>SAMHSA</a:t>
            </a:r>
          </a:p>
          <a:p>
            <a:pPr marL="171450" lvl="0" indent="-171450">
              <a:buFont typeface="Arial" panose="020B0604020202020204" pitchFamily="34" charset="0"/>
              <a:buChar char="•"/>
            </a:pPr>
            <a:r>
              <a:rPr lang="en-US" dirty="0" smtClean="0"/>
              <a:t>One Sky Center</a:t>
            </a:r>
          </a:p>
          <a:p>
            <a:endParaRPr lang="en-US" altLang="en-US" dirty="0"/>
          </a:p>
        </p:txBody>
      </p:sp>
      <p:sp>
        <p:nvSpPr>
          <p:cNvPr id="74756"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1F8B3B1-707F-4C4D-A0F6-D56D0204F8CF}" type="slidenum">
              <a:rPr lang="en-US" altLang="en-US" smtClean="0"/>
              <a:pPr/>
              <a:t>52</a:t>
            </a:fld>
            <a:endParaRPr lang="en-US" altLang="en-US"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802543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Notes Placeholder 2"/>
          <p:cNvSpPr>
            <a:spLocks noGrp="1"/>
          </p:cNvSpPr>
          <p:nvPr>
            <p:ph type="body" idx="1"/>
          </p:nvPr>
        </p:nvSpPr>
        <p:spPr/>
        <p:txBody>
          <a:bodyPr/>
          <a:lstStyle/>
          <a:p>
            <a:r>
              <a:rPr lang="en-US" dirty="0" smtClean="0"/>
              <a:t>Whenever child welfare workers are looking for treatment for a woman with a substance use disorder, they should consider programs that can address the specific issues that women often face. </a:t>
            </a:r>
          </a:p>
          <a:p>
            <a:endParaRPr lang="en-US" dirty="0" smtClean="0"/>
          </a:p>
          <a:p>
            <a:r>
              <a:rPr lang="en-US" dirty="0" smtClean="0"/>
              <a:t>Many women with substance use disorders have experienced childhood abuse--as physical, sexual, and/or emotional trauma. These experiences can lead to PTSD or other mental disorder challenges that require professional intervention. </a:t>
            </a:r>
          </a:p>
          <a:p>
            <a:endParaRPr lang="en-US" dirty="0" smtClean="0"/>
          </a:p>
          <a:p>
            <a:r>
              <a:rPr lang="en-US" dirty="0" smtClean="0"/>
              <a:t>In addition, women with substance use disorders are more likely to become victims of domestic violence, and female victims of domestic violence are more likely to have substance use disorders.</a:t>
            </a:r>
          </a:p>
          <a:p>
            <a:endParaRPr lang="en-US" dirty="0" smtClean="0"/>
          </a:p>
          <a:p>
            <a:r>
              <a:rPr lang="en-US" dirty="0" smtClean="0"/>
              <a:t>Women in treatment also may need to address parenting issues, which might have been compromised because of their substance use disorder. </a:t>
            </a:r>
          </a:p>
          <a:p>
            <a:r>
              <a:rPr lang="en-US" dirty="0" smtClean="0"/>
              <a:t>Relationships are integral to recovery. For women in treatment, relationships with counselors and therapists, peer relationships with other women, and a relationship with a higher power (a component of Alcoholics Anonymous and Narcotics Anonymous) can play a large role in recovery. </a:t>
            </a:r>
          </a:p>
          <a:p>
            <a:endParaRPr lang="en-US" dirty="0" smtClean="0"/>
          </a:p>
          <a:p>
            <a:r>
              <a:rPr lang="en-US" dirty="0" smtClean="0"/>
              <a:t>It may be helpful to think in terms of a comprehensive treatment model with the following three levels of services for women with substance use disorder: </a:t>
            </a:r>
          </a:p>
          <a:p>
            <a:endParaRPr lang="en-US" dirty="0" smtClean="0"/>
          </a:p>
          <a:p>
            <a:r>
              <a:rPr lang="en-US" b="1" dirty="0" smtClean="0"/>
              <a:t>Clinical treatment services</a:t>
            </a:r>
            <a:r>
              <a:rPr lang="en-US" dirty="0" smtClean="0"/>
              <a:t>: This includes a whole range of services, including outreach and engagement, screening, detoxification, crisis intervention, assessment, treatment planning, case management, substance use disorder counseling and education, trauma specific services, medical care, mental health services, drug monitoring, and continuing care. </a:t>
            </a:r>
          </a:p>
          <a:p>
            <a:endParaRPr lang="en-US" dirty="0" smtClean="0"/>
          </a:p>
          <a:p>
            <a:r>
              <a:rPr lang="en-US" b="1" dirty="0" smtClean="0"/>
              <a:t>Clinical support services: </a:t>
            </a:r>
            <a:r>
              <a:rPr lang="en-US" dirty="0" smtClean="0"/>
              <a:t>Clinical support services include things like primary health care services, life skills, parenting and child development education, family programs, educational remediation and support, employment readiness services, linkages with legal system and child welfare system, housing support, advocacy, and recovery community support services. </a:t>
            </a:r>
          </a:p>
          <a:p>
            <a:endParaRPr lang="en-US" dirty="0" smtClean="0"/>
          </a:p>
          <a:p>
            <a:r>
              <a:rPr lang="en-US" b="1" dirty="0" smtClean="0"/>
              <a:t>Community support services: </a:t>
            </a:r>
            <a:r>
              <a:rPr lang="en-US" dirty="0" smtClean="0"/>
              <a:t>The following, when available in the community, support long-term recovery: Recovery management, recovery community support services, housing services, family strengthening, child care, transportation, Temporary Assistance for Needy Families (TANF) linkages, employer support services, vocational and academic education services, and faith-based organization support. </a:t>
            </a:r>
          </a:p>
          <a:p>
            <a:endParaRPr lang="en-US" dirty="0"/>
          </a:p>
        </p:txBody>
      </p:sp>
      <p:sp>
        <p:nvSpPr>
          <p:cNvPr id="67588"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5807373-1B8E-4794-A7FE-368EFBE607D1}" type="slidenum">
              <a:rPr lang="en-US" altLang="en-US" smtClean="0"/>
              <a:pPr/>
              <a:t>53</a:t>
            </a:fld>
            <a:endParaRPr lang="en-US" altLang="en-US"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4613555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b="1" dirty="0" smtClean="0"/>
              <a:t>***As the training shifts to focus on recovery, ask participants how they would define recovery.</a:t>
            </a:r>
          </a:p>
          <a:p>
            <a:endParaRPr lang="en-US" dirty="0"/>
          </a:p>
        </p:txBody>
      </p:sp>
      <p:sp>
        <p:nvSpPr>
          <p:cNvPr id="4" name="Slide Number Placeholder 3"/>
          <p:cNvSpPr>
            <a:spLocks noGrp="1"/>
          </p:cNvSpPr>
          <p:nvPr>
            <p:ph type="sldNum" sz="quarter" idx="10"/>
          </p:nvPr>
        </p:nvSpPr>
        <p:spPr/>
        <p:txBody>
          <a:bodyPr/>
          <a:lstStyle/>
          <a:p>
            <a:fld id="{0A055F39-DBF2-4708-9D0C-92AF29BAD49E}" type="slidenum">
              <a:rPr lang="en-US" smtClean="0"/>
              <a:pPr/>
              <a:t>54</a:t>
            </a:fld>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31224737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1" dirty="0" smtClean="0"/>
              <a:t>Guiding Principles of Recovery</a:t>
            </a:r>
          </a:p>
          <a:p>
            <a:endParaRPr lang="en-US" dirty="0" smtClean="0"/>
          </a:p>
          <a:p>
            <a:r>
              <a:rPr lang="en-US" b="1" i="1" dirty="0" smtClean="0"/>
              <a:t>Recovery emerges from hope</a:t>
            </a:r>
            <a:r>
              <a:rPr lang="en-US" dirty="0" smtClean="0"/>
              <a:t>: The belief that recovery is real provides the essential and motivating message of a better future—that people can and do overcome the internal and external challenges, barriers, and obstacles that confront them.</a:t>
            </a:r>
          </a:p>
          <a:p>
            <a:endParaRPr lang="en-US" b="1" i="1" dirty="0" smtClean="0"/>
          </a:p>
          <a:p>
            <a:r>
              <a:rPr lang="en-US" b="1" i="1" dirty="0" smtClean="0"/>
              <a:t>Recovery is person-driven:</a:t>
            </a:r>
            <a:r>
              <a:rPr lang="en-US" dirty="0" smtClean="0"/>
              <a:t> Self-determination and self-direction are the foundations for recovery as individuals define their own life goals and design their unique path(s).</a:t>
            </a:r>
          </a:p>
          <a:p>
            <a:endParaRPr lang="en-US" dirty="0" smtClean="0"/>
          </a:p>
          <a:p>
            <a:r>
              <a:rPr lang="en-US" b="1" i="1" dirty="0" smtClean="0"/>
              <a:t>Recovery occurs via many pathways:</a:t>
            </a:r>
            <a:r>
              <a:rPr lang="en-US" dirty="0" smtClean="0"/>
              <a:t> Individuals are unique with distinct needs, strengths, preferences, goals, culture, and backgrounds, including trauma experiences, that affect and determine their pathway(s) to recovery. Abstinence is the safest approach for those with substance use disorders.</a:t>
            </a:r>
          </a:p>
          <a:p>
            <a:endParaRPr lang="en-US" dirty="0" smtClean="0"/>
          </a:p>
          <a:p>
            <a:r>
              <a:rPr lang="en-US" b="1" i="1" dirty="0" smtClean="0"/>
              <a:t>Recovery is holistic:</a:t>
            </a:r>
            <a:r>
              <a:rPr lang="en-US" dirty="0" smtClean="0"/>
              <a:t> Recovery encompasses an individual’s whole life, including mind, body, spirit, and community. The array of services and supports available should be integrated and coordinated.</a:t>
            </a:r>
          </a:p>
          <a:p>
            <a:endParaRPr lang="en-US" dirty="0" smtClean="0"/>
          </a:p>
          <a:p>
            <a:r>
              <a:rPr lang="en-US" b="1" i="1" dirty="0" smtClean="0"/>
              <a:t>Recovery is supported by peers and allies: </a:t>
            </a:r>
            <a:r>
              <a:rPr lang="en-US" dirty="0" smtClean="0"/>
              <a:t>Mutual support and mutual aid groups, including the sharing of experiential knowledge and skills, as well as social learning, play an invaluable role in recovery.</a:t>
            </a:r>
          </a:p>
          <a:p>
            <a:endParaRPr lang="en-US" dirty="0" smtClean="0"/>
          </a:p>
          <a:p>
            <a:r>
              <a:rPr lang="en-US" b="1" i="1" dirty="0" smtClean="0"/>
              <a:t>Recovery is supported through relationship and social networks:</a:t>
            </a:r>
            <a:r>
              <a:rPr lang="en-US" dirty="0" smtClean="0"/>
              <a:t> An important factor in the recovery process is the presence and involvement of people who believe in the person’s ability to recover; who offer hope, support, and encouragement; and who also suggest strategies and resources for change.</a:t>
            </a:r>
          </a:p>
          <a:p>
            <a:endParaRPr lang="en-US" dirty="0" smtClean="0"/>
          </a:p>
          <a:p>
            <a:r>
              <a:rPr lang="en-US" b="1" i="1" dirty="0" smtClean="0"/>
              <a:t>Recovery is culturally based and influenced: </a:t>
            </a:r>
            <a:r>
              <a:rPr lang="en-US" dirty="0" smtClean="0"/>
              <a:t>Culture and cultural background in all of its diverse representations, including values, traditions, and beliefs, are keys in determining a person’s journey and unique pathway to recovery.</a:t>
            </a:r>
          </a:p>
          <a:p>
            <a:endParaRPr lang="en-US" dirty="0" smtClean="0"/>
          </a:p>
          <a:p>
            <a:r>
              <a:rPr lang="en-US" b="1" i="1" dirty="0" smtClean="0"/>
              <a:t>Recovery is supported by addressing trauma: </a:t>
            </a:r>
            <a:r>
              <a:rPr lang="en-US" dirty="0" smtClean="0"/>
              <a:t>Services and supports should be trauma-informed to foster safety (physical and emotional) and trust, as well as promote choice, empowerment, and collaboration.</a:t>
            </a:r>
          </a:p>
          <a:p>
            <a:endParaRPr lang="en-US" dirty="0" smtClean="0"/>
          </a:p>
          <a:p>
            <a:r>
              <a:rPr lang="en-US" b="1" i="1" dirty="0" smtClean="0"/>
              <a:t>Recovery involves individual, family, and community strengths and responsibility:</a:t>
            </a:r>
            <a:r>
              <a:rPr lang="en-US" dirty="0" smtClean="0"/>
              <a:t> Individuals, families, and communities have strengths and resources that serve as a foundation for recovery.</a:t>
            </a:r>
          </a:p>
          <a:p>
            <a:endParaRPr lang="en-US" b="1" i="1" dirty="0" smtClean="0"/>
          </a:p>
          <a:p>
            <a:r>
              <a:rPr lang="en-US" b="1" i="1" dirty="0" smtClean="0"/>
              <a:t>Recovery is based on respect:</a:t>
            </a:r>
            <a:r>
              <a:rPr lang="en-US" dirty="0" smtClean="0"/>
              <a:t> Community, systems, and societal acceptance and appreciation for people affected by mental illness and substance use disorders—including protecting their rights and eliminating discrimination—are crucial in achieving recovery.</a:t>
            </a:r>
          </a:p>
          <a:p>
            <a:endParaRPr lang="en-US" dirty="0"/>
          </a:p>
        </p:txBody>
      </p:sp>
      <p:sp>
        <p:nvSpPr>
          <p:cNvPr id="4" name="Slide Number Placeholder 3"/>
          <p:cNvSpPr>
            <a:spLocks noGrp="1"/>
          </p:cNvSpPr>
          <p:nvPr>
            <p:ph type="sldNum" sz="quarter" idx="10"/>
          </p:nvPr>
        </p:nvSpPr>
        <p:spPr/>
        <p:txBody>
          <a:bodyPr/>
          <a:lstStyle/>
          <a:p>
            <a:fld id="{CF34A6E2-1780-4924-9497-DF7877FC2D45}" type="slidenum">
              <a:rPr lang="en-US" smtClean="0"/>
              <a:pPr/>
              <a:t>55</a:t>
            </a:fld>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26449766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We know that recovery occurs within the context of relationships. </a:t>
            </a:r>
          </a:p>
          <a:p>
            <a:pPr marL="171450" indent="-171450">
              <a:buFont typeface="Arial" panose="020B0604020202020204" pitchFamily="34" charset="0"/>
              <a:buChar char="•"/>
            </a:pPr>
            <a:r>
              <a:rPr lang="en-US" dirty="0" smtClean="0"/>
              <a:t>Substance use disorder is a disease that affects the family.</a:t>
            </a:r>
          </a:p>
          <a:p>
            <a:pPr marL="171450" indent="-171450">
              <a:buFont typeface="Arial" panose="020B0604020202020204" pitchFamily="34" charset="0"/>
              <a:buChar char="•"/>
            </a:pPr>
            <a:r>
              <a:rPr lang="en-US" dirty="0" smtClean="0"/>
              <a:t>Adults (who have children) primarily identify themselves as parents, even if they don’t have physical custody of their child. </a:t>
            </a:r>
          </a:p>
          <a:p>
            <a:pPr marL="171450" indent="-171450">
              <a:buFont typeface="Arial" panose="020B0604020202020204" pitchFamily="34" charset="0"/>
              <a:buChar char="•"/>
            </a:pPr>
            <a:r>
              <a:rPr lang="en-US" dirty="0" smtClean="0"/>
              <a:t>The parenting role and parent-child relationship cannot be separated from treatment.</a:t>
            </a:r>
          </a:p>
          <a:p>
            <a:pPr marL="171450" indent="-171450">
              <a:buFont typeface="Arial" panose="020B0604020202020204" pitchFamily="34" charset="0"/>
              <a:buChar char="•"/>
            </a:pPr>
            <a:r>
              <a:rPr lang="en-US" dirty="0" smtClean="0"/>
              <a:t>Adult recovery should have a parent-child component, including prevention for the child.</a:t>
            </a:r>
          </a:p>
          <a:p>
            <a:endParaRPr lang="en-US" dirty="0" smtClean="0"/>
          </a:p>
          <a:p>
            <a:r>
              <a:rPr lang="en-US" b="1" dirty="0" smtClean="0"/>
              <a:t>***Ask participants what family recovery would look like. Create a family recovery definition.</a:t>
            </a:r>
            <a:endParaRPr lang="en-US" b="1" dirty="0"/>
          </a:p>
        </p:txBody>
      </p:sp>
      <p:sp>
        <p:nvSpPr>
          <p:cNvPr id="4" name="Slide Number Placeholder 3"/>
          <p:cNvSpPr>
            <a:spLocks noGrp="1"/>
          </p:cNvSpPr>
          <p:nvPr>
            <p:ph type="sldNum" sz="quarter" idx="10"/>
          </p:nvPr>
        </p:nvSpPr>
        <p:spPr/>
        <p:txBody>
          <a:bodyPr/>
          <a:lstStyle/>
          <a:p>
            <a:fld id="{CF34A6E2-1780-4924-9497-DF7877FC2D45}" type="slidenum">
              <a:rPr lang="en-US" smtClean="0"/>
              <a:pPr/>
              <a:t>56</a:t>
            </a:fld>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17431831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Focusing only on the parent’s recovery issues without addressing the needs of the child and the family as a whole can threaten the parent’s ability to achieve and sustain recovery, to parent effectively, and to establish a healthy and positive relationship with their child(</a:t>
            </a:r>
            <a:r>
              <a:rPr lang="en-US" dirty="0" err="1" smtClean="0"/>
              <a:t>ren</a:t>
            </a:r>
            <a:r>
              <a:rPr lang="en-US" dirty="0" smtClean="0"/>
              <a:t>); thus risking:</a:t>
            </a:r>
          </a:p>
          <a:p>
            <a:pPr marL="171450" indent="-171450">
              <a:buFont typeface="Arial" panose="020B0604020202020204" pitchFamily="34" charset="0"/>
              <a:buChar char="•"/>
            </a:pPr>
            <a:r>
              <a:rPr lang="en-US" dirty="0" smtClean="0"/>
              <a:t>Recurrence of maltreatment</a:t>
            </a:r>
          </a:p>
          <a:p>
            <a:pPr marL="171450" indent="-171450">
              <a:buFont typeface="Arial" panose="020B0604020202020204" pitchFamily="34" charset="0"/>
              <a:buChar char="•"/>
            </a:pPr>
            <a:r>
              <a:rPr lang="en-US" dirty="0" smtClean="0"/>
              <a:t>Re-entry into out of home care</a:t>
            </a:r>
          </a:p>
          <a:p>
            <a:pPr marL="171450" indent="-171450">
              <a:buFont typeface="Arial" panose="020B0604020202020204" pitchFamily="34" charset="0"/>
              <a:buChar char="•"/>
            </a:pPr>
            <a:r>
              <a:rPr lang="en-US" dirty="0" smtClean="0"/>
              <a:t>Relapse and sustained sobriety</a:t>
            </a:r>
          </a:p>
          <a:p>
            <a:pPr marL="171450" indent="-171450">
              <a:buFont typeface="Arial" panose="020B0604020202020204" pitchFamily="34" charset="0"/>
              <a:buChar char="•"/>
            </a:pPr>
            <a:r>
              <a:rPr lang="en-US" dirty="0" smtClean="0"/>
              <a:t>Additional infants with prenatal substance exposure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F34A6E2-1780-4924-9497-DF7877FC2D45}" type="slidenum">
              <a:rPr lang="en-US" smtClean="0"/>
              <a:pPr/>
              <a:t>57</a:t>
            </a:fld>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136873990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mtClean="0"/>
              <a:t>When serving a family holistically, the focus is on the parent’s recovery, the child’s well-being, and the family recovery and well-being as a whole. </a:t>
            </a:r>
          </a:p>
          <a:p>
            <a:endParaRPr lang="en-US" smtClean="0"/>
          </a:p>
          <a:p>
            <a:r>
              <a:rPr lang="en-US" smtClean="0"/>
              <a:t>Services to support a parent’s recovery should address:</a:t>
            </a:r>
          </a:p>
          <a:p>
            <a:pPr lvl="1"/>
            <a:r>
              <a:rPr lang="en-US" smtClean="0"/>
              <a:t>Parenting skills and competencies</a:t>
            </a:r>
          </a:p>
          <a:p>
            <a:pPr lvl="1"/>
            <a:r>
              <a:rPr lang="en-US" smtClean="0"/>
              <a:t>Family connections and resources</a:t>
            </a:r>
          </a:p>
          <a:p>
            <a:pPr lvl="1"/>
            <a:r>
              <a:rPr lang="en-US" smtClean="0"/>
              <a:t>Parental mental health</a:t>
            </a:r>
          </a:p>
          <a:p>
            <a:pPr lvl="1"/>
            <a:r>
              <a:rPr lang="en-US" smtClean="0"/>
              <a:t>Medication management</a:t>
            </a:r>
          </a:p>
          <a:p>
            <a:pPr lvl="1"/>
            <a:r>
              <a:rPr lang="en-US" smtClean="0"/>
              <a:t>Parental substance use</a:t>
            </a:r>
          </a:p>
          <a:p>
            <a:pPr lvl="1"/>
            <a:r>
              <a:rPr lang="en-US" smtClean="0"/>
              <a:t>Domestic violence</a:t>
            </a:r>
          </a:p>
          <a:p>
            <a:pPr lvl="0"/>
            <a:r>
              <a:rPr lang="en-US" smtClean="0"/>
              <a:t>Services that support child well-being must address:</a:t>
            </a:r>
          </a:p>
          <a:p>
            <a:pPr lvl="1"/>
            <a:r>
              <a:rPr lang="en-US" smtClean="0"/>
              <a:t>Well-being/behavior</a:t>
            </a:r>
          </a:p>
          <a:p>
            <a:pPr lvl="1"/>
            <a:r>
              <a:rPr lang="en-US" smtClean="0"/>
              <a:t>Developmental/health</a:t>
            </a:r>
          </a:p>
          <a:p>
            <a:pPr lvl="1"/>
            <a:r>
              <a:rPr lang="en-US" smtClean="0"/>
              <a:t>School readiness</a:t>
            </a:r>
          </a:p>
          <a:p>
            <a:pPr lvl="1"/>
            <a:r>
              <a:rPr lang="en-US" smtClean="0"/>
              <a:t>Trauma</a:t>
            </a:r>
          </a:p>
          <a:p>
            <a:pPr lvl="1"/>
            <a:r>
              <a:rPr lang="en-US" smtClean="0"/>
              <a:t>Mental health</a:t>
            </a:r>
          </a:p>
          <a:p>
            <a:pPr lvl="1"/>
            <a:r>
              <a:rPr lang="en-US" smtClean="0"/>
              <a:t>Adolescent substance use</a:t>
            </a:r>
          </a:p>
          <a:p>
            <a:pPr lvl="1"/>
            <a:r>
              <a:rPr lang="en-US" smtClean="0"/>
              <a:t>At-risk youth prevention</a:t>
            </a:r>
          </a:p>
          <a:p>
            <a:pPr lvl="0"/>
            <a:r>
              <a:rPr lang="en-US" smtClean="0"/>
              <a:t>Supporting the entire family's recovery and well-being means providing:</a:t>
            </a:r>
          </a:p>
          <a:p>
            <a:pPr lvl="1"/>
            <a:r>
              <a:rPr lang="en-US" smtClean="0"/>
              <a:t>Basic necessities</a:t>
            </a:r>
          </a:p>
          <a:p>
            <a:pPr lvl="1"/>
            <a:r>
              <a:rPr lang="en-US" smtClean="0"/>
              <a:t>Employment</a:t>
            </a:r>
          </a:p>
          <a:p>
            <a:pPr lvl="1"/>
            <a:r>
              <a:rPr lang="en-US" smtClean="0"/>
              <a:t>Housing </a:t>
            </a:r>
          </a:p>
          <a:p>
            <a:pPr lvl="1"/>
            <a:r>
              <a:rPr lang="en-US" smtClean="0"/>
              <a:t>Child care</a:t>
            </a:r>
          </a:p>
          <a:p>
            <a:pPr lvl="1"/>
            <a:r>
              <a:rPr lang="en-US" smtClean="0"/>
              <a:t>Transportation</a:t>
            </a:r>
          </a:p>
          <a:p>
            <a:pPr lvl="1"/>
            <a:r>
              <a:rPr lang="en-US" smtClean="0"/>
              <a:t>Family counseling</a:t>
            </a:r>
          </a:p>
          <a:p>
            <a:pPr lvl="1"/>
            <a:r>
              <a:rPr lang="en-US" smtClean="0"/>
              <a:t>Specialized Parenting</a:t>
            </a:r>
            <a:endParaRPr lang="en-US" dirty="0"/>
          </a:p>
        </p:txBody>
      </p:sp>
      <p:sp>
        <p:nvSpPr>
          <p:cNvPr id="4" name="Slide Number Placeholder 3"/>
          <p:cNvSpPr>
            <a:spLocks noGrp="1"/>
          </p:cNvSpPr>
          <p:nvPr>
            <p:ph type="sldNum" sz="quarter" idx="10"/>
          </p:nvPr>
        </p:nvSpPr>
        <p:spPr/>
        <p:txBody>
          <a:bodyPr/>
          <a:lstStyle/>
          <a:p>
            <a:fld id="{CF34A6E2-1780-4924-9497-DF7877FC2D45}" type="slidenum">
              <a:rPr lang="en-US" smtClean="0"/>
              <a:pPr/>
              <a:t>58</a:t>
            </a:fld>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262232840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A055F39-DBF2-4708-9D0C-92AF29BAD49E}" type="slidenum">
              <a:rPr lang="en-US" smtClean="0"/>
              <a:pPr/>
              <a:t>59</a:t>
            </a:fld>
            <a:endParaRPr lang="en-US" dirty="0"/>
          </a:p>
        </p:txBody>
      </p:sp>
      <p:sp>
        <p:nvSpPr>
          <p:cNvPr id="9" name="Slide Image Placeholder 8"/>
          <p:cNvSpPr>
            <a:spLocks noGrp="1" noRot="1" noChangeAspect="1"/>
          </p:cNvSpPr>
          <p:nvPr>
            <p:ph type="sldImg"/>
          </p:nvPr>
        </p:nvSpPr>
        <p:spPr/>
      </p:sp>
      <p:sp>
        <p:nvSpPr>
          <p:cNvPr id="10" name="Notes Placeholder 9"/>
          <p:cNvSpPr>
            <a:spLocks noGrp="1"/>
          </p:cNvSpPr>
          <p:nvPr>
            <p:ph type="body" idx="1"/>
          </p:nvPr>
        </p:nvSpPr>
        <p:spPr/>
        <p:txBody>
          <a:bodyPr/>
          <a:lstStyle/>
          <a:p>
            <a:endParaRPr lang="en-US"/>
          </a:p>
        </p:txBody>
      </p:sp>
    </p:spTree>
    <p:extLst>
      <p:ext uri="{BB962C8B-B14F-4D97-AF65-F5344CB8AC3E}">
        <p14:creationId xmlns:p14="http://schemas.microsoft.com/office/powerpoint/2010/main" val="3477879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mtClean="0"/>
              <a:t>Families and child welfare agencies have been affected by multiple drug epidemics over the past several decades—cocaine in the late 1980s, methamphetamine in the early 2000s, and now opioids.  </a:t>
            </a:r>
          </a:p>
          <a:p>
            <a:endParaRPr lang="en-US" smtClean="0"/>
          </a:p>
          <a:p>
            <a:r>
              <a:rPr lang="en-US" smtClean="0"/>
              <a:t>Although drug epidemics may shift over time, the child welfare system continues to see families affected by substance use disorders.  </a:t>
            </a:r>
            <a:endParaRPr lang="en-US" dirty="0"/>
          </a:p>
        </p:txBody>
      </p:sp>
      <p:sp>
        <p:nvSpPr>
          <p:cNvPr id="4" name="Slide Number Placeholder 3"/>
          <p:cNvSpPr>
            <a:spLocks noGrp="1"/>
          </p:cNvSpPr>
          <p:nvPr>
            <p:ph type="sldNum" sz="quarter" idx="10"/>
          </p:nvPr>
        </p:nvSpPr>
        <p:spPr/>
        <p:txBody>
          <a:bodyPr/>
          <a:lstStyle/>
          <a:p>
            <a:fld id="{59006C5F-995C-4C32-9A62-26C42C76768C}" type="slidenum">
              <a:rPr lang="en-US" smtClean="0"/>
              <a:pPr/>
              <a:t>6</a:t>
            </a:fld>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229193218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smtClean="0"/>
              <a:t>Recovery is a process.</a:t>
            </a:r>
          </a:p>
          <a:p>
            <a:pPr lvl="0"/>
            <a:endParaRPr lang="en-US" dirty="0" smtClean="0"/>
          </a:p>
          <a:p>
            <a:pPr lvl="0"/>
            <a:r>
              <a:rPr lang="en-US" dirty="0" smtClean="0"/>
              <a:t>The chronic nature of addiction means that for some people relapse, or a return to drug use after an attempt to stop, can be part of the process.</a:t>
            </a:r>
          </a:p>
          <a:p>
            <a:pPr lvl="0"/>
            <a:endParaRPr lang="en-US" dirty="0" smtClean="0"/>
          </a:p>
          <a:p>
            <a:pPr lvl="0"/>
            <a:r>
              <a:rPr lang="en-US" dirty="0" smtClean="0"/>
              <a:t>As with other chronic illnesses, relapses to drug use can occur and signals a need for treatment to be reinstated or adjusted. Individuals develop personal recovery plans in treatment, often call relapse prevention plans. If relapse occurs, an individual may need to re-enter treatment, enter a high level of treatment, or make adjustments to their recovery supports. </a:t>
            </a:r>
          </a:p>
          <a:p>
            <a:endParaRPr lang="en-US" dirty="0" smtClean="0"/>
          </a:p>
          <a:p>
            <a:r>
              <a:rPr lang="en-US" dirty="0" smtClean="0"/>
              <a:t>Recovery is a long-term process and frequently requires multiple episodes of treatment. </a:t>
            </a:r>
          </a:p>
          <a:p>
            <a:endParaRPr lang="en-US" dirty="0" smtClean="0"/>
          </a:p>
          <a:p>
            <a:r>
              <a:rPr lang="en-US" dirty="0" smtClean="0"/>
              <a:t>Continuing care and aftercare can support recovery, particularly after formal treatment has ended. </a:t>
            </a:r>
            <a:endParaRPr lang="en-US" dirty="0"/>
          </a:p>
        </p:txBody>
      </p:sp>
      <p:sp>
        <p:nvSpPr>
          <p:cNvPr id="89092"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EEC1E1F-F606-458B-9B54-2391D54FF108}" type="slidenum">
              <a:rPr lang="en-US" altLang="en-US" smtClean="0"/>
              <a:pPr/>
              <a:t>60</a:t>
            </a:fld>
            <a:endParaRPr lang="en-US" altLang="en-US" dirty="0"/>
          </a:p>
        </p:txBody>
      </p:sp>
      <p:sp>
        <p:nvSpPr>
          <p:cNvPr id="8" name="Slide Image Placeholder 7"/>
          <p:cNvSpPr>
            <a:spLocks noGrp="1" noRot="1" noChangeAspect="1"/>
          </p:cNvSpPr>
          <p:nvPr>
            <p:ph type="sldImg"/>
          </p:nvPr>
        </p:nvSpPr>
        <p:spPr/>
      </p:sp>
    </p:spTree>
    <p:extLst>
      <p:ext uri="{BB962C8B-B14F-4D97-AF65-F5344CB8AC3E}">
        <p14:creationId xmlns:p14="http://schemas.microsoft.com/office/powerpoint/2010/main" val="372967988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In practice, many programs do not offer formal continuing care. In many cases, continuing care is an ongoing process of self-management and participation in voluntary, community-based recovery support networks. </a:t>
            </a:r>
          </a:p>
          <a:p>
            <a:endParaRPr lang="en-US" dirty="0" smtClean="0"/>
          </a:p>
          <a:p>
            <a:r>
              <a:rPr lang="en-US" dirty="0" smtClean="0"/>
              <a:t>However, there are a number of ways to provide support for recovery. Substance use disorder treatment professionals and child welfare workers play key roles in connecting parents and families to services that can support recovery and family healing. Some of the many important services to link parents to include: </a:t>
            </a:r>
          </a:p>
          <a:p>
            <a:pPr marL="171450" indent="-171450">
              <a:buFont typeface="Arial" panose="020B0604020202020204" pitchFamily="34" charset="0"/>
              <a:buChar char="•"/>
            </a:pPr>
            <a:r>
              <a:rPr lang="en-US" dirty="0" smtClean="0"/>
              <a:t>Alumni group meetings at the treatment facility </a:t>
            </a:r>
          </a:p>
          <a:p>
            <a:pPr marL="171450" indent="-171450">
              <a:buFont typeface="Arial" panose="020B0604020202020204" pitchFamily="34" charset="0"/>
              <a:buChar char="•"/>
            </a:pPr>
            <a:r>
              <a:rPr lang="en-US" dirty="0" smtClean="0"/>
              <a:t>Home visits from counselors </a:t>
            </a:r>
          </a:p>
          <a:p>
            <a:pPr marL="171450" indent="-171450">
              <a:buFont typeface="Arial" panose="020B0604020202020204" pitchFamily="34" charset="0"/>
              <a:buChar char="•"/>
            </a:pPr>
            <a:r>
              <a:rPr lang="en-US" dirty="0" smtClean="0"/>
              <a:t>Case management </a:t>
            </a:r>
          </a:p>
          <a:p>
            <a:pPr marL="171450" indent="-171450">
              <a:buFont typeface="Arial" panose="020B0604020202020204" pitchFamily="34" charset="0"/>
              <a:buChar char="•"/>
            </a:pPr>
            <a:r>
              <a:rPr lang="en-US" dirty="0" smtClean="0"/>
              <a:t>Parenting education and support services </a:t>
            </a:r>
          </a:p>
          <a:p>
            <a:pPr marL="171450" indent="-171450">
              <a:buFont typeface="Arial" panose="020B0604020202020204" pitchFamily="34" charset="0"/>
              <a:buChar char="•"/>
            </a:pPr>
            <a:r>
              <a:rPr lang="en-US" dirty="0" smtClean="0"/>
              <a:t>Employment services </a:t>
            </a:r>
          </a:p>
          <a:p>
            <a:pPr marL="171450" indent="-171450">
              <a:buFont typeface="Arial" panose="020B0604020202020204" pitchFamily="34" charset="0"/>
              <a:buChar char="•"/>
            </a:pPr>
            <a:r>
              <a:rPr lang="en-US" dirty="0" smtClean="0"/>
              <a:t>Safe and sober housing resources </a:t>
            </a:r>
          </a:p>
          <a:p>
            <a:pPr marL="171450" indent="-171450">
              <a:buFont typeface="Arial" panose="020B0604020202020204" pitchFamily="34" charset="0"/>
              <a:buChar char="•"/>
            </a:pPr>
            <a:r>
              <a:rPr lang="en-US" dirty="0" smtClean="0"/>
              <a:t>Legal aid clinics or services </a:t>
            </a:r>
            <a:endParaRPr lang="en-US" dirty="0"/>
          </a:p>
        </p:txBody>
      </p:sp>
      <p:sp>
        <p:nvSpPr>
          <p:cNvPr id="4" name="Slide Number Placeholder 3"/>
          <p:cNvSpPr>
            <a:spLocks noGrp="1"/>
          </p:cNvSpPr>
          <p:nvPr>
            <p:ph type="sldNum" sz="quarter" idx="10"/>
          </p:nvPr>
        </p:nvSpPr>
        <p:spPr/>
        <p:txBody>
          <a:bodyPr/>
          <a:lstStyle/>
          <a:p>
            <a:fld id="{2E1BCB87-4CC9-4D37-BDC3-E8A0FA5D025D}" type="slidenum">
              <a:rPr lang="en-US" smtClean="0"/>
              <a:pPr/>
              <a:t>61</a:t>
            </a:fld>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219753417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You may also help connect a parent to these services as well: </a:t>
            </a:r>
          </a:p>
          <a:p>
            <a:pPr marL="171450" indent="-171450">
              <a:buFont typeface="Arial" panose="020B0604020202020204" pitchFamily="34" charset="0"/>
              <a:buChar char="•"/>
            </a:pPr>
            <a:r>
              <a:rPr lang="en-US" dirty="0" smtClean="0"/>
              <a:t>Mental health services </a:t>
            </a:r>
          </a:p>
          <a:p>
            <a:pPr marL="171450" indent="-171450">
              <a:buFont typeface="Arial" panose="020B0604020202020204" pitchFamily="34" charset="0"/>
              <a:buChar char="•"/>
            </a:pPr>
            <a:r>
              <a:rPr lang="en-US" dirty="0" smtClean="0"/>
              <a:t>Medical and healthcare referrals, including HIV testing and prevention programs </a:t>
            </a:r>
          </a:p>
          <a:p>
            <a:pPr marL="171450" indent="-171450">
              <a:buFont typeface="Arial" panose="020B0604020202020204" pitchFamily="34" charset="0"/>
              <a:buChar char="•"/>
            </a:pPr>
            <a:r>
              <a:rPr lang="en-US" dirty="0" smtClean="0"/>
              <a:t>Dental health care </a:t>
            </a:r>
          </a:p>
          <a:p>
            <a:pPr marL="171450" indent="-171450">
              <a:buFont typeface="Arial" panose="020B0604020202020204" pitchFamily="34" charset="0"/>
              <a:buChar char="•"/>
            </a:pPr>
            <a:r>
              <a:rPr lang="en-US" dirty="0" smtClean="0"/>
              <a:t>Income supports, including, when applicable, the Earned Income Tax Credit </a:t>
            </a:r>
          </a:p>
          <a:p>
            <a:pPr marL="171450" indent="-171450">
              <a:buFont typeface="Arial" panose="020B0604020202020204" pitchFamily="34" charset="0"/>
              <a:buChar char="•"/>
            </a:pPr>
            <a:r>
              <a:rPr lang="en-US" dirty="0" smtClean="0"/>
              <a:t>Self-help groups, including 12-Step programs, such as AA and NA </a:t>
            </a:r>
          </a:p>
          <a:p>
            <a:pPr marL="171450" indent="-171450">
              <a:buFont typeface="Arial" panose="020B0604020202020204" pitchFamily="34" charset="0"/>
              <a:buChar char="•"/>
            </a:pPr>
            <a:r>
              <a:rPr lang="en-US" dirty="0" smtClean="0"/>
              <a:t>Individual and family counseling </a:t>
            </a:r>
          </a:p>
          <a:p>
            <a:pPr marL="171450" lvl="0" indent="-171450">
              <a:buFont typeface="Arial" panose="020B0604020202020204" pitchFamily="34" charset="0"/>
              <a:buChar char="•"/>
            </a:pPr>
            <a:r>
              <a:rPr lang="en-US" altLang="en-US" dirty="0" smtClean="0"/>
              <a:t>Recovery or peer support specialist</a:t>
            </a:r>
            <a:endParaRPr lang="en-US" altLang="en-US" dirty="0"/>
          </a:p>
        </p:txBody>
      </p:sp>
      <p:sp>
        <p:nvSpPr>
          <p:cNvPr id="4" name="Slide Number Placeholder 3"/>
          <p:cNvSpPr>
            <a:spLocks noGrp="1"/>
          </p:cNvSpPr>
          <p:nvPr>
            <p:ph type="sldNum" sz="quarter" idx="10"/>
          </p:nvPr>
        </p:nvSpPr>
        <p:spPr/>
        <p:txBody>
          <a:bodyPr/>
          <a:lstStyle/>
          <a:p>
            <a:fld id="{2E1BCB87-4CC9-4D37-BDC3-E8A0FA5D025D}" type="slidenum">
              <a:rPr lang="en-US" smtClean="0"/>
              <a:pPr/>
              <a:t>62</a:t>
            </a:fld>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207649704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1" dirty="0" smtClean="0"/>
              <a:t>***Highlight any recovery support services in your community if they are available. </a:t>
            </a:r>
          </a:p>
          <a:p>
            <a:endParaRPr lang="en-US" dirty="0" smtClean="0"/>
          </a:p>
          <a:p>
            <a:r>
              <a:rPr lang="en-US" dirty="0" smtClean="0"/>
              <a:t>Recovery support could be case managers, peer recovery coaches, family mentors, recovery centers, etc. </a:t>
            </a:r>
            <a:endParaRPr lang="en-US" dirty="0"/>
          </a:p>
        </p:txBody>
      </p:sp>
      <p:sp>
        <p:nvSpPr>
          <p:cNvPr id="4" name="Slide Number Placeholder 3"/>
          <p:cNvSpPr>
            <a:spLocks noGrp="1"/>
          </p:cNvSpPr>
          <p:nvPr>
            <p:ph type="sldNum" sz="quarter" idx="10"/>
          </p:nvPr>
        </p:nvSpPr>
        <p:spPr/>
        <p:txBody>
          <a:bodyPr/>
          <a:lstStyle/>
          <a:p>
            <a:fld id="{CF34A6E2-1780-4924-9497-DF7877FC2D45}" type="slidenum">
              <a:rPr lang="en-US" smtClean="0"/>
              <a:pPr/>
              <a:t>63</a:t>
            </a:fld>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7155698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1AA64E9-55D9-465D-837A-513327C7D3D5}" type="slidenum">
              <a:rPr lang="en-US" smtClean="0"/>
              <a:pPr/>
              <a:t>64</a:t>
            </a:fld>
            <a:endParaRPr lang="en-US" dirty="0"/>
          </a:p>
        </p:txBody>
      </p:sp>
      <p:sp>
        <p:nvSpPr>
          <p:cNvPr id="9" name="Slide Image Placeholder 8"/>
          <p:cNvSpPr>
            <a:spLocks noGrp="1" noRot="1" noChangeAspect="1"/>
          </p:cNvSpPr>
          <p:nvPr>
            <p:ph type="sldImg"/>
          </p:nvPr>
        </p:nvSpPr>
        <p:spPr/>
      </p:sp>
      <p:sp>
        <p:nvSpPr>
          <p:cNvPr id="10" name="Notes Placeholder 9"/>
          <p:cNvSpPr>
            <a:spLocks noGrp="1"/>
          </p:cNvSpPr>
          <p:nvPr>
            <p:ph type="body" idx="1"/>
          </p:nvPr>
        </p:nvSpPr>
        <p:spPr/>
        <p:txBody>
          <a:bodyPr/>
          <a:lstStyle/>
          <a:p>
            <a:endParaRPr lang="en-US"/>
          </a:p>
        </p:txBody>
      </p:sp>
    </p:spTree>
    <p:extLst>
      <p:ext uri="{BB962C8B-B14F-4D97-AF65-F5344CB8AC3E}">
        <p14:creationId xmlns:p14="http://schemas.microsoft.com/office/powerpoint/2010/main" val="126929621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A055F39-DBF2-4708-9D0C-92AF29BAD49E}" type="slidenum">
              <a:rPr lang="en-US" smtClean="0"/>
              <a:pPr/>
              <a:t>65</a:t>
            </a:fld>
            <a:endParaRPr lang="en-US" dirty="0"/>
          </a:p>
        </p:txBody>
      </p:sp>
      <p:sp>
        <p:nvSpPr>
          <p:cNvPr id="9" name="Slide Image Placeholder 8"/>
          <p:cNvSpPr>
            <a:spLocks noGrp="1" noRot="1" noChangeAspect="1"/>
          </p:cNvSpPr>
          <p:nvPr>
            <p:ph type="sldImg"/>
          </p:nvPr>
        </p:nvSpPr>
        <p:spPr/>
      </p:sp>
      <p:sp>
        <p:nvSpPr>
          <p:cNvPr id="10" name="Notes Placeholder 9"/>
          <p:cNvSpPr>
            <a:spLocks noGrp="1"/>
          </p:cNvSpPr>
          <p:nvPr>
            <p:ph type="body" idx="1"/>
          </p:nvPr>
        </p:nvSpPr>
        <p:spPr/>
        <p:txBody>
          <a:bodyPr/>
          <a:lstStyle/>
          <a:p>
            <a:endParaRPr lang="en-US"/>
          </a:p>
        </p:txBody>
      </p:sp>
    </p:spTree>
    <p:extLst>
      <p:ext uri="{BB962C8B-B14F-4D97-AF65-F5344CB8AC3E}">
        <p14:creationId xmlns:p14="http://schemas.microsoft.com/office/powerpoint/2010/main" val="331413861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E1BCB87-4CC9-4D37-BDC3-E8A0FA5D025D}" type="slidenum">
              <a:rPr lang="en-US" smtClean="0"/>
              <a:pPr/>
              <a:t>66</a:t>
            </a:fld>
            <a:endParaRPr lang="en-US" dirty="0"/>
          </a:p>
        </p:txBody>
      </p:sp>
      <p:sp>
        <p:nvSpPr>
          <p:cNvPr id="9" name="Slide Image Placeholder 8"/>
          <p:cNvSpPr>
            <a:spLocks noGrp="1" noRot="1" noChangeAspect="1"/>
          </p:cNvSpPr>
          <p:nvPr>
            <p:ph type="sldImg"/>
          </p:nvPr>
        </p:nvSpPr>
        <p:spPr/>
      </p:sp>
      <p:sp>
        <p:nvSpPr>
          <p:cNvPr id="10" name="Notes Placeholder 9"/>
          <p:cNvSpPr>
            <a:spLocks noGrp="1"/>
          </p:cNvSpPr>
          <p:nvPr>
            <p:ph type="body" idx="1"/>
          </p:nvPr>
        </p:nvSpPr>
        <p:spPr/>
        <p:txBody>
          <a:bodyPr/>
          <a:lstStyle/>
          <a:p>
            <a:endParaRPr lang="en-US"/>
          </a:p>
        </p:txBody>
      </p:sp>
    </p:spTree>
    <p:extLst>
      <p:ext uri="{BB962C8B-B14F-4D97-AF65-F5344CB8AC3E}">
        <p14:creationId xmlns:p14="http://schemas.microsoft.com/office/powerpoint/2010/main" val="193022683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E1BCB87-4CC9-4D37-BDC3-E8A0FA5D025D}" type="slidenum">
              <a:rPr lang="en-US" smtClean="0"/>
              <a:pPr/>
              <a:t>67</a:t>
            </a:fld>
            <a:endParaRPr lang="en-US" dirty="0"/>
          </a:p>
        </p:txBody>
      </p:sp>
      <p:sp>
        <p:nvSpPr>
          <p:cNvPr id="9" name="Slide Image Placeholder 8"/>
          <p:cNvSpPr>
            <a:spLocks noGrp="1" noRot="1" noChangeAspect="1"/>
          </p:cNvSpPr>
          <p:nvPr>
            <p:ph type="sldImg"/>
          </p:nvPr>
        </p:nvSpPr>
        <p:spPr/>
      </p:sp>
      <p:sp>
        <p:nvSpPr>
          <p:cNvPr id="10" name="Notes Placeholder 9"/>
          <p:cNvSpPr>
            <a:spLocks noGrp="1"/>
          </p:cNvSpPr>
          <p:nvPr>
            <p:ph type="body" idx="1"/>
          </p:nvPr>
        </p:nvSpPr>
        <p:spPr/>
        <p:txBody>
          <a:bodyPr/>
          <a:lstStyle/>
          <a:p>
            <a:endParaRPr lang="en-US"/>
          </a:p>
        </p:txBody>
      </p:sp>
    </p:spTree>
    <p:extLst>
      <p:ext uri="{BB962C8B-B14F-4D97-AF65-F5344CB8AC3E}">
        <p14:creationId xmlns:p14="http://schemas.microsoft.com/office/powerpoint/2010/main" val="420527084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E1BCB87-4CC9-4D37-BDC3-E8A0FA5D025D}" type="slidenum">
              <a:rPr lang="en-US" smtClean="0"/>
              <a:pPr/>
              <a:t>68</a:t>
            </a:fld>
            <a:endParaRPr lang="en-US" dirty="0"/>
          </a:p>
        </p:txBody>
      </p:sp>
      <p:sp>
        <p:nvSpPr>
          <p:cNvPr id="9" name="Slide Image Placeholder 8"/>
          <p:cNvSpPr>
            <a:spLocks noGrp="1" noRot="1" noChangeAspect="1"/>
          </p:cNvSpPr>
          <p:nvPr>
            <p:ph type="sldImg"/>
          </p:nvPr>
        </p:nvSpPr>
        <p:spPr/>
      </p:sp>
      <p:sp>
        <p:nvSpPr>
          <p:cNvPr id="10" name="Notes Placeholder 9"/>
          <p:cNvSpPr>
            <a:spLocks noGrp="1"/>
          </p:cNvSpPr>
          <p:nvPr>
            <p:ph type="body" idx="1"/>
          </p:nvPr>
        </p:nvSpPr>
        <p:spPr/>
        <p:txBody>
          <a:bodyPr/>
          <a:lstStyle/>
          <a:p>
            <a:endParaRPr lang="en-US"/>
          </a:p>
        </p:txBody>
      </p:sp>
    </p:spTree>
    <p:extLst>
      <p:ext uri="{BB962C8B-B14F-4D97-AF65-F5344CB8AC3E}">
        <p14:creationId xmlns:p14="http://schemas.microsoft.com/office/powerpoint/2010/main" val="293820877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E1BCB87-4CC9-4D37-BDC3-E8A0FA5D025D}" type="slidenum">
              <a:rPr lang="en-US" smtClean="0"/>
              <a:pPr/>
              <a:t>69</a:t>
            </a:fld>
            <a:endParaRPr lang="en-US" dirty="0"/>
          </a:p>
        </p:txBody>
      </p:sp>
      <p:sp>
        <p:nvSpPr>
          <p:cNvPr id="9" name="Slide Image Placeholder 8"/>
          <p:cNvSpPr>
            <a:spLocks noGrp="1" noRot="1" noChangeAspect="1"/>
          </p:cNvSpPr>
          <p:nvPr>
            <p:ph type="sldImg"/>
          </p:nvPr>
        </p:nvSpPr>
        <p:spPr/>
      </p:sp>
      <p:sp>
        <p:nvSpPr>
          <p:cNvPr id="10" name="Notes Placeholder 9"/>
          <p:cNvSpPr>
            <a:spLocks noGrp="1"/>
          </p:cNvSpPr>
          <p:nvPr>
            <p:ph type="body" idx="1"/>
          </p:nvPr>
        </p:nvSpPr>
        <p:spPr/>
        <p:txBody>
          <a:bodyPr/>
          <a:lstStyle/>
          <a:p>
            <a:endParaRPr lang="en-US"/>
          </a:p>
        </p:txBody>
      </p:sp>
    </p:spTree>
    <p:extLst>
      <p:ext uri="{BB962C8B-B14F-4D97-AF65-F5344CB8AC3E}">
        <p14:creationId xmlns:p14="http://schemas.microsoft.com/office/powerpoint/2010/main" val="569445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1" dirty="0" smtClean="0"/>
              <a:t>Stimulants 	</a:t>
            </a:r>
          </a:p>
          <a:p>
            <a:pPr marL="171450" indent="-171450">
              <a:buFont typeface="Arial" panose="020B0604020202020204" pitchFamily="34" charset="0"/>
              <a:buChar char="•"/>
            </a:pPr>
            <a:r>
              <a:rPr lang="en-US" dirty="0" smtClean="0"/>
              <a:t>Examples of stimulants are </a:t>
            </a:r>
            <a:r>
              <a:rPr lang="en-US" dirty="0" err="1" smtClean="0"/>
              <a:t>dextroamphetamine</a:t>
            </a:r>
            <a:r>
              <a:rPr lang="en-US" dirty="0" smtClean="0"/>
              <a:t> (Dexedrine, </a:t>
            </a:r>
            <a:r>
              <a:rPr lang="en-US" dirty="0" err="1" smtClean="0"/>
              <a:t>Dextrostat</a:t>
            </a:r>
            <a:r>
              <a:rPr lang="en-US" dirty="0" smtClean="0"/>
              <a:t>, </a:t>
            </a:r>
            <a:r>
              <a:rPr lang="en-US" dirty="0" err="1" smtClean="0"/>
              <a:t>ProCentra</a:t>
            </a:r>
            <a:r>
              <a:rPr lang="en-US" dirty="0" smtClean="0"/>
              <a:t>), </a:t>
            </a:r>
            <a:r>
              <a:rPr lang="en-US" dirty="0" err="1" smtClean="0"/>
              <a:t>lisdexamfetamine</a:t>
            </a:r>
            <a:r>
              <a:rPr lang="en-US" dirty="0" smtClean="0"/>
              <a:t> (</a:t>
            </a:r>
            <a:r>
              <a:rPr lang="en-US" dirty="0" err="1" smtClean="0"/>
              <a:t>Vyvanse</a:t>
            </a:r>
            <a:r>
              <a:rPr lang="en-US" dirty="0" smtClean="0"/>
              <a:t>), methylphenidate (</a:t>
            </a:r>
            <a:r>
              <a:rPr lang="en-US" dirty="0" err="1" smtClean="0"/>
              <a:t>Concerta</a:t>
            </a:r>
            <a:r>
              <a:rPr lang="en-US" dirty="0" smtClean="0"/>
              <a:t>, </a:t>
            </a:r>
            <a:r>
              <a:rPr lang="en-US" dirty="0" err="1" smtClean="0"/>
              <a:t>Daytrana</a:t>
            </a:r>
            <a:r>
              <a:rPr lang="en-US" dirty="0" smtClean="0"/>
              <a:t>, </a:t>
            </a:r>
            <a:r>
              <a:rPr lang="en-US" dirty="0" err="1" smtClean="0"/>
              <a:t>Methylin</a:t>
            </a:r>
            <a:r>
              <a:rPr lang="en-US" dirty="0" smtClean="0"/>
              <a:t>, Ritalin), and the combination of amphetamine and </a:t>
            </a:r>
            <a:r>
              <a:rPr lang="en-US" dirty="0" err="1" smtClean="0"/>
              <a:t>dextroamphetamine</a:t>
            </a:r>
            <a:r>
              <a:rPr lang="en-US" dirty="0" smtClean="0"/>
              <a:t> (Adderall).	</a:t>
            </a:r>
          </a:p>
          <a:p>
            <a:pPr marL="171450" indent="-171450">
              <a:buFont typeface="Arial" panose="020B0604020202020204" pitchFamily="34" charset="0"/>
              <a:buChar char="•"/>
            </a:pPr>
            <a:r>
              <a:rPr lang="en-US" dirty="0" smtClean="0"/>
              <a:t>High doses: dangerously high body temperature and irregular heartbeat; heart disease; seizures. 	</a:t>
            </a:r>
          </a:p>
          <a:p>
            <a:r>
              <a:rPr lang="en-US" dirty="0" smtClean="0"/>
              <a:t>	</a:t>
            </a:r>
          </a:p>
          <a:p>
            <a:r>
              <a:rPr lang="en-US" b="1" dirty="0" smtClean="0"/>
              <a:t>Central Nervous System Depressants </a:t>
            </a:r>
            <a:r>
              <a:rPr lang="en-US" dirty="0" smtClean="0"/>
              <a:t>	</a:t>
            </a:r>
          </a:p>
          <a:p>
            <a:pPr marL="171450" indent="-171450">
              <a:buFont typeface="Arial" panose="020B0604020202020204" pitchFamily="34" charset="0"/>
              <a:buChar char="•"/>
            </a:pPr>
            <a:r>
              <a:rPr lang="en-US" dirty="0" smtClean="0"/>
              <a:t>Examples include alcohol, Valium, Xanax, Librium, and barbiturates			</a:t>
            </a:r>
          </a:p>
          <a:p>
            <a:r>
              <a:rPr lang="en-US" b="1" dirty="0" smtClean="0"/>
              <a:t>Hallucinogens </a:t>
            </a:r>
          </a:p>
          <a:p>
            <a:pPr marL="171450" indent="-171450">
              <a:buFont typeface="Arial" panose="020B0604020202020204" pitchFamily="34" charset="0"/>
              <a:buChar char="•"/>
            </a:pPr>
            <a:r>
              <a:rPr lang="en-US" dirty="0" smtClean="0"/>
              <a:t>Examples of hallucinogens include ketamine, LSD, peyote, PCP, psilocybin, salvia, DMT, and </a:t>
            </a:r>
            <a:r>
              <a:rPr lang="en-US" dirty="0" err="1" smtClean="0"/>
              <a:t>ayahuasca</a:t>
            </a:r>
            <a:r>
              <a:rPr lang="en-US" dirty="0" smtClean="0"/>
              <a:t>. </a:t>
            </a:r>
          </a:p>
          <a:p>
            <a:pPr marL="171450" indent="-171450">
              <a:buFont typeface="Arial" panose="020B0604020202020204" pitchFamily="34" charset="0"/>
              <a:buChar char="•"/>
            </a:pPr>
            <a:r>
              <a:rPr lang="en-US" dirty="0" smtClean="0"/>
              <a:t>Hallucinogens cause hallucinations. Their effects can last anywhere from 6 to 12 hours.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E1BCB87-4CC9-4D37-BDC3-E8A0FA5D025D}" type="slidenum">
              <a:rPr lang="en-US" smtClean="0"/>
              <a:pPr/>
              <a:t>7</a:t>
            </a:fld>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379798459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E1BCB87-4CC9-4D37-BDC3-E8A0FA5D025D}" type="slidenum">
              <a:rPr lang="en-US" smtClean="0"/>
              <a:pPr/>
              <a:t>70</a:t>
            </a:fld>
            <a:endParaRPr lang="en-US" dirty="0"/>
          </a:p>
        </p:txBody>
      </p:sp>
      <p:sp>
        <p:nvSpPr>
          <p:cNvPr id="9" name="Slide Image Placeholder 8"/>
          <p:cNvSpPr>
            <a:spLocks noGrp="1" noRot="1" noChangeAspect="1"/>
          </p:cNvSpPr>
          <p:nvPr>
            <p:ph type="sldImg"/>
          </p:nvPr>
        </p:nvSpPr>
        <p:spPr/>
      </p:sp>
      <p:sp>
        <p:nvSpPr>
          <p:cNvPr id="10" name="Notes Placeholder 9"/>
          <p:cNvSpPr>
            <a:spLocks noGrp="1"/>
          </p:cNvSpPr>
          <p:nvPr>
            <p:ph type="body" idx="1"/>
          </p:nvPr>
        </p:nvSpPr>
        <p:spPr/>
        <p:txBody>
          <a:bodyPr/>
          <a:lstStyle/>
          <a:p>
            <a:endParaRPr lang="en-US"/>
          </a:p>
        </p:txBody>
      </p:sp>
    </p:spTree>
    <p:extLst>
      <p:ext uri="{BB962C8B-B14F-4D97-AF65-F5344CB8AC3E}">
        <p14:creationId xmlns:p14="http://schemas.microsoft.com/office/powerpoint/2010/main" val="15437630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E1BCB87-4CC9-4D37-BDC3-E8A0FA5D025D}" type="slidenum">
              <a:rPr lang="en-US" smtClean="0"/>
              <a:pPr/>
              <a:t>71</a:t>
            </a:fld>
            <a:endParaRPr lang="en-US" dirty="0"/>
          </a:p>
        </p:txBody>
      </p:sp>
      <p:sp>
        <p:nvSpPr>
          <p:cNvPr id="9" name="Slide Image Placeholder 8"/>
          <p:cNvSpPr>
            <a:spLocks noGrp="1" noRot="1" noChangeAspect="1"/>
          </p:cNvSpPr>
          <p:nvPr>
            <p:ph type="sldImg"/>
          </p:nvPr>
        </p:nvSpPr>
        <p:spPr/>
      </p:sp>
      <p:sp>
        <p:nvSpPr>
          <p:cNvPr id="10" name="Notes Placeholder 9"/>
          <p:cNvSpPr>
            <a:spLocks noGrp="1"/>
          </p:cNvSpPr>
          <p:nvPr>
            <p:ph type="body" idx="1"/>
          </p:nvPr>
        </p:nvSpPr>
        <p:spPr/>
        <p:txBody>
          <a:bodyPr/>
          <a:lstStyle/>
          <a:p>
            <a:endParaRPr lang="en-US"/>
          </a:p>
        </p:txBody>
      </p:sp>
    </p:spTree>
    <p:extLst>
      <p:ext uri="{BB962C8B-B14F-4D97-AF65-F5344CB8AC3E}">
        <p14:creationId xmlns:p14="http://schemas.microsoft.com/office/powerpoint/2010/main" val="152287453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A055F39-DBF2-4708-9D0C-92AF29BAD49E}" type="slidenum">
              <a:rPr lang="en-US" smtClean="0"/>
              <a:pPr/>
              <a:t>72</a:t>
            </a:fld>
            <a:endParaRPr lang="en-US" dirty="0"/>
          </a:p>
        </p:txBody>
      </p:sp>
      <p:sp>
        <p:nvSpPr>
          <p:cNvPr id="9" name="Slide Image Placeholder 8"/>
          <p:cNvSpPr>
            <a:spLocks noGrp="1" noRot="1" noChangeAspect="1"/>
          </p:cNvSpPr>
          <p:nvPr>
            <p:ph type="sldImg"/>
          </p:nvPr>
        </p:nvSpPr>
        <p:spPr/>
      </p:sp>
      <p:sp>
        <p:nvSpPr>
          <p:cNvPr id="10" name="Notes Placeholder 9"/>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5571391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E1BCB87-4CC9-4D37-BDC3-E8A0FA5D025D}" type="slidenum">
              <a:rPr lang="en-US" smtClean="0"/>
              <a:pPr/>
              <a:t>73</a:t>
            </a:fld>
            <a:endParaRPr lang="en-US" dirty="0"/>
          </a:p>
        </p:txBody>
      </p:sp>
      <p:sp>
        <p:nvSpPr>
          <p:cNvPr id="9" name="Slide Image Placeholder 8"/>
          <p:cNvSpPr>
            <a:spLocks noGrp="1" noRot="1" noChangeAspect="1"/>
          </p:cNvSpPr>
          <p:nvPr>
            <p:ph type="sldImg"/>
          </p:nvPr>
        </p:nvSpPr>
        <p:spPr/>
      </p:sp>
      <p:sp>
        <p:nvSpPr>
          <p:cNvPr id="10" name="Notes Placeholder 9"/>
          <p:cNvSpPr>
            <a:spLocks noGrp="1"/>
          </p:cNvSpPr>
          <p:nvPr>
            <p:ph type="body" idx="1"/>
          </p:nvPr>
        </p:nvSpPr>
        <p:spPr/>
        <p:txBody>
          <a:bodyPr/>
          <a:lstStyle/>
          <a:p>
            <a:endParaRPr lang="en-US"/>
          </a:p>
        </p:txBody>
      </p:sp>
    </p:spTree>
    <p:extLst>
      <p:ext uri="{BB962C8B-B14F-4D97-AF65-F5344CB8AC3E}">
        <p14:creationId xmlns:p14="http://schemas.microsoft.com/office/powerpoint/2010/main" val="378866937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E1BCB87-4CC9-4D37-BDC3-E8A0FA5D025D}" type="slidenum">
              <a:rPr lang="en-US" smtClean="0"/>
              <a:pPr/>
              <a:t>74</a:t>
            </a:fld>
            <a:endParaRPr lang="en-US" dirty="0"/>
          </a:p>
        </p:txBody>
      </p:sp>
      <p:sp>
        <p:nvSpPr>
          <p:cNvPr id="9" name="Slide Image Placeholder 8"/>
          <p:cNvSpPr>
            <a:spLocks noGrp="1" noRot="1" noChangeAspect="1"/>
          </p:cNvSpPr>
          <p:nvPr>
            <p:ph type="sldImg"/>
          </p:nvPr>
        </p:nvSpPr>
        <p:spPr/>
      </p:sp>
      <p:sp>
        <p:nvSpPr>
          <p:cNvPr id="10" name="Notes Placeholder 9"/>
          <p:cNvSpPr>
            <a:spLocks noGrp="1"/>
          </p:cNvSpPr>
          <p:nvPr>
            <p:ph type="body" idx="1"/>
          </p:nvPr>
        </p:nvSpPr>
        <p:spPr/>
        <p:txBody>
          <a:bodyPr/>
          <a:lstStyle/>
          <a:p>
            <a:endParaRPr lang="en-US"/>
          </a:p>
        </p:txBody>
      </p:sp>
    </p:spTree>
    <p:extLst>
      <p:ext uri="{BB962C8B-B14F-4D97-AF65-F5344CB8AC3E}">
        <p14:creationId xmlns:p14="http://schemas.microsoft.com/office/powerpoint/2010/main" val="2305714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mtClean="0"/>
              <a:t>Review these common drugs and their short- and long-term effects.</a:t>
            </a:r>
          </a:p>
          <a:p>
            <a:endParaRPr lang="en-US" smtClean="0"/>
          </a:p>
          <a:p>
            <a:endParaRPr lang="en-US" dirty="0"/>
          </a:p>
        </p:txBody>
      </p:sp>
      <p:sp>
        <p:nvSpPr>
          <p:cNvPr id="4" name="Slide Number Placeholder 3"/>
          <p:cNvSpPr>
            <a:spLocks noGrp="1"/>
          </p:cNvSpPr>
          <p:nvPr>
            <p:ph type="sldNum" sz="quarter" idx="10"/>
          </p:nvPr>
        </p:nvSpPr>
        <p:spPr/>
        <p:txBody>
          <a:bodyPr/>
          <a:lstStyle/>
          <a:p>
            <a:fld id="{2E1BCB87-4CC9-4D37-BDC3-E8A0FA5D025D}" type="slidenum">
              <a:rPr lang="en-US" smtClean="0"/>
              <a:pPr/>
              <a:t>8</a:t>
            </a:fld>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2331190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smtClean="0"/>
              <a:t>Review these common drugs and their short- and long-term effects.</a:t>
            </a:r>
          </a:p>
          <a:p>
            <a:endParaRPr lang="en-US" dirty="0" smtClean="0"/>
          </a:p>
          <a:p>
            <a:r>
              <a:rPr lang="en-US" b="1" dirty="0" smtClean="0"/>
              <a:t>Methamphetamine </a:t>
            </a:r>
          </a:p>
          <a:p>
            <a:pPr marL="171450" indent="-171450">
              <a:buFont typeface="Arial" panose="020B0604020202020204" pitchFamily="34" charset="0"/>
              <a:buChar char="•"/>
            </a:pPr>
            <a:r>
              <a:rPr lang="en-US" dirty="0" smtClean="0"/>
              <a:t>Street names for the drug include "speed," "meth," and "crank." </a:t>
            </a:r>
          </a:p>
          <a:p>
            <a:pPr marL="171450" indent="-171450">
              <a:buFont typeface="Arial" panose="020B0604020202020204" pitchFamily="34" charset="0"/>
              <a:buChar char="•"/>
            </a:pPr>
            <a:r>
              <a:rPr lang="en-US" dirty="0" smtClean="0"/>
              <a:t>Methamphetamine is used in pill form or in powdered form by snorting or injecting. Crystallized methamphetamine known as "ice," "crystal," or "glass," is a </a:t>
            </a:r>
            <a:r>
              <a:rPr lang="en-US" dirty="0" err="1" smtClean="0"/>
              <a:t>smokable</a:t>
            </a:r>
            <a:r>
              <a:rPr lang="en-US" dirty="0" smtClean="0"/>
              <a:t> and more powerful form of the drug. 	</a:t>
            </a:r>
          </a:p>
          <a:p>
            <a:pPr marL="171450" indent="-171450">
              <a:buFont typeface="Arial" panose="020B0604020202020204" pitchFamily="34" charset="0"/>
              <a:buChar char="•"/>
            </a:pPr>
            <a:endParaRPr lang="en-US" dirty="0" smtClean="0"/>
          </a:p>
          <a:p>
            <a:r>
              <a:rPr lang="en-US" b="1" dirty="0" smtClean="0"/>
              <a:t>Marijuana </a:t>
            </a:r>
          </a:p>
          <a:p>
            <a:pPr marL="171450" indent="-171450">
              <a:buFont typeface="Arial" panose="020B0604020202020204" pitchFamily="34" charset="0"/>
              <a:buChar char="•"/>
            </a:pPr>
            <a:r>
              <a:rPr lang="en-US" dirty="0" smtClean="0"/>
              <a:t>Marijuana is the most widely used illicit drug in the United States and tends to be the first illegal drug teens use. It can be either smoked or swallowed. </a:t>
            </a:r>
          </a:p>
          <a:p>
            <a:r>
              <a:rPr lang="en-US" dirty="0" smtClean="0"/>
              <a:t>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E1BCB87-4CC9-4D37-BDC3-E8A0FA5D025D}" type="slidenum">
              <a:rPr lang="en-US" smtClean="0"/>
              <a:pPr/>
              <a:t>9</a:t>
            </a:fld>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3245274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69C6EEA-02F8-41F8-A3AE-AC94C032C90E}" type="datetimeFigureOut">
              <a:rPr lang="en-US" smtClean="0"/>
              <a:t>8/22/2019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64CA50-41E7-448C-9889-AC89D1830D85}" type="slidenum">
              <a:rPr lang="en-US" smtClean="0"/>
              <a:t>‹#›</a:t>
            </a:fld>
            <a:endParaRPr lang="en-US" dirty="0"/>
          </a:p>
        </p:txBody>
      </p:sp>
    </p:spTree>
    <p:extLst>
      <p:ext uri="{BB962C8B-B14F-4D97-AF65-F5344CB8AC3E}">
        <p14:creationId xmlns:p14="http://schemas.microsoft.com/office/powerpoint/2010/main" val="2275550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9C6EEA-02F8-41F8-A3AE-AC94C032C90E}" type="datetimeFigureOut">
              <a:rPr lang="en-US" smtClean="0"/>
              <a:t>8/22/2019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64CA50-41E7-448C-9889-AC89D1830D85}" type="slidenum">
              <a:rPr lang="en-US" smtClean="0"/>
              <a:t>‹#›</a:t>
            </a:fld>
            <a:endParaRPr lang="en-US" dirty="0"/>
          </a:p>
        </p:txBody>
      </p:sp>
    </p:spTree>
    <p:extLst>
      <p:ext uri="{BB962C8B-B14F-4D97-AF65-F5344CB8AC3E}">
        <p14:creationId xmlns:p14="http://schemas.microsoft.com/office/powerpoint/2010/main" val="1308522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9C6EEA-02F8-41F8-A3AE-AC94C032C90E}" type="datetimeFigureOut">
              <a:rPr lang="en-US" smtClean="0"/>
              <a:t>8/22/2019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64CA50-41E7-448C-9889-AC89D1830D85}" type="slidenum">
              <a:rPr lang="en-US" smtClean="0"/>
              <a:t>‹#›</a:t>
            </a:fld>
            <a:endParaRPr lang="en-US" dirty="0"/>
          </a:p>
        </p:txBody>
      </p:sp>
    </p:spTree>
    <p:extLst>
      <p:ext uri="{BB962C8B-B14F-4D97-AF65-F5344CB8AC3E}">
        <p14:creationId xmlns:p14="http://schemas.microsoft.com/office/powerpoint/2010/main" val="1505839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BEF85FB-70B1-4F2E-A489-04E70912394F}" type="datetimeFigureOut">
              <a:rPr lang="en-US" smtClean="0">
                <a:solidFill>
                  <a:prstClr val="black">
                    <a:tint val="75000"/>
                  </a:prstClr>
                </a:solidFill>
              </a:rPr>
              <a:pPr/>
              <a:t>8/22/2019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B0EA33-7B80-42A3-B818-625750BF03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03067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EF85FB-70B1-4F2E-A489-04E70912394F}" type="datetimeFigureOut">
              <a:rPr lang="en-US" smtClean="0">
                <a:solidFill>
                  <a:prstClr val="black">
                    <a:tint val="75000"/>
                  </a:prstClr>
                </a:solidFill>
              </a:rPr>
              <a:pPr/>
              <a:t>8/22/2019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B0EA33-7B80-42A3-B818-625750BF03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37758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EF85FB-70B1-4F2E-A489-04E70912394F}" type="datetimeFigureOut">
              <a:rPr lang="en-US" smtClean="0">
                <a:solidFill>
                  <a:prstClr val="black">
                    <a:tint val="75000"/>
                  </a:prstClr>
                </a:solidFill>
              </a:rPr>
              <a:pPr/>
              <a:t>8/22/2019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B0EA33-7B80-42A3-B818-625750BF03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59394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EF85FB-70B1-4F2E-A489-04E70912394F}" type="datetimeFigureOut">
              <a:rPr lang="en-US" smtClean="0">
                <a:solidFill>
                  <a:prstClr val="black">
                    <a:tint val="75000"/>
                  </a:prstClr>
                </a:solidFill>
              </a:rPr>
              <a:pPr/>
              <a:t>8/22/2019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5B0EA33-7B80-42A3-B818-625750BF03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5240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EF85FB-70B1-4F2E-A489-04E70912394F}" type="datetimeFigureOut">
              <a:rPr lang="en-US" smtClean="0">
                <a:solidFill>
                  <a:prstClr val="black">
                    <a:tint val="75000"/>
                  </a:prstClr>
                </a:solidFill>
              </a:rPr>
              <a:pPr/>
              <a:t>8/22/2019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5B0EA33-7B80-42A3-B818-625750BF03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45287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EF85FB-70B1-4F2E-A489-04E70912394F}" type="datetimeFigureOut">
              <a:rPr lang="en-US" smtClean="0">
                <a:solidFill>
                  <a:prstClr val="black">
                    <a:tint val="75000"/>
                  </a:prstClr>
                </a:solidFill>
              </a:rPr>
              <a:pPr/>
              <a:t>8/22/2019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5B0EA33-7B80-42A3-B818-625750BF03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120333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EF85FB-70B1-4F2E-A489-04E70912394F}" type="datetimeFigureOut">
              <a:rPr lang="en-US" smtClean="0">
                <a:solidFill>
                  <a:prstClr val="black">
                    <a:tint val="75000"/>
                  </a:prstClr>
                </a:solidFill>
              </a:rPr>
              <a:pPr/>
              <a:t>8/22/2019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5B0EA33-7B80-42A3-B818-625750BF03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220978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EF85FB-70B1-4F2E-A489-04E70912394F}" type="datetimeFigureOut">
              <a:rPr lang="en-US" smtClean="0">
                <a:solidFill>
                  <a:prstClr val="black">
                    <a:tint val="75000"/>
                  </a:prstClr>
                </a:solidFill>
              </a:rPr>
              <a:pPr/>
              <a:t>8/22/2019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5B0EA33-7B80-42A3-B818-625750BF03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68105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216152"/>
          </a:xfrm>
          <a:solidFill>
            <a:srgbClr val="0F4263"/>
          </a:solidFill>
        </p:spPr>
        <p:txBody>
          <a:bodyPr>
            <a:normAutofit/>
          </a:bodyPr>
          <a:lstStyle>
            <a:lvl1pPr algn="ctr">
              <a:defRPr sz="40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914400" y="1545336"/>
            <a:ext cx="10515600" cy="4351338"/>
          </a:xfrm>
        </p:spPr>
        <p:txBody>
          <a:bodyPr>
            <a:noAutofit/>
          </a:bodyPr>
          <a:lstStyle>
            <a:lvl1pPr marL="346075" indent="-346075">
              <a:lnSpc>
                <a:spcPct val="100000"/>
              </a:lnSpc>
              <a:defRPr sz="2400"/>
            </a:lvl1pPr>
            <a:lvl2pPr marL="685800" indent="-228600">
              <a:lnSpc>
                <a:spcPct val="100000"/>
              </a:lnSpc>
              <a:buFont typeface="Courier New" panose="02070309020205020404" pitchFamily="49" charset="0"/>
              <a:buChar char="o"/>
              <a:defRPr sz="2000"/>
            </a:lvl2pPr>
            <a:lvl3pPr>
              <a:lnSpc>
                <a:spcPct val="100000"/>
              </a:lnSpc>
              <a:defRPr sz="1800"/>
            </a:lvl3pPr>
            <a:lvl4pPr>
              <a:lnSpc>
                <a:spcPct val="100000"/>
              </a:lnSpc>
              <a:defRPr sz="1600"/>
            </a:lvl4pPr>
            <a:lvl5pPr>
              <a:lnSpc>
                <a:spcPct val="100000"/>
              </a:lnSpc>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69C6EEA-02F8-41F8-A3AE-AC94C032C90E}" type="datetimeFigureOut">
              <a:rPr lang="en-US" smtClean="0"/>
              <a:t>8/22/2019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64CA50-41E7-448C-9889-AC89D1830D85}" type="slidenum">
              <a:rPr lang="en-US" smtClean="0"/>
              <a:t>‹#›</a:t>
            </a:fld>
            <a:endParaRPr lang="en-US" dirty="0"/>
          </a:p>
        </p:txBody>
      </p:sp>
    </p:spTree>
    <p:extLst>
      <p:ext uri="{BB962C8B-B14F-4D97-AF65-F5344CB8AC3E}">
        <p14:creationId xmlns:p14="http://schemas.microsoft.com/office/powerpoint/2010/main" val="12980213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EF85FB-70B1-4F2E-A489-04E70912394F}" type="datetimeFigureOut">
              <a:rPr lang="en-US" smtClean="0">
                <a:solidFill>
                  <a:prstClr val="black">
                    <a:tint val="75000"/>
                  </a:prstClr>
                </a:solidFill>
              </a:rPr>
              <a:pPr/>
              <a:t>8/22/2019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5B0EA33-7B80-42A3-B818-625750BF03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79891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EF85FB-70B1-4F2E-A489-04E70912394F}" type="datetimeFigureOut">
              <a:rPr lang="en-US" smtClean="0">
                <a:solidFill>
                  <a:prstClr val="black">
                    <a:tint val="75000"/>
                  </a:prstClr>
                </a:solidFill>
              </a:rPr>
              <a:pPr/>
              <a:t>8/22/2019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B0EA33-7B80-42A3-B818-625750BF03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246207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EF85FB-70B1-4F2E-A489-04E70912394F}" type="datetimeFigureOut">
              <a:rPr lang="en-US" smtClean="0">
                <a:solidFill>
                  <a:prstClr val="black">
                    <a:tint val="75000"/>
                  </a:prstClr>
                </a:solidFill>
              </a:rPr>
              <a:pPr/>
              <a:t>8/22/2019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B0EA33-7B80-42A3-B818-625750BF03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087279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39" y="274638"/>
            <a:ext cx="10972801"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50391CBC-2E54-4A7C-B2F1-8C0AE82BD1D9}" type="datetimeFigureOut">
              <a:rPr lang="en-US">
                <a:solidFill>
                  <a:prstClr val="white">
                    <a:tint val="75000"/>
                    <a:alpha val="60000"/>
                  </a:prstClr>
                </a:solidFill>
              </a:rPr>
              <a:pPr>
                <a:defRPr/>
              </a:pPr>
              <a:t>8/22/2019</a:t>
            </a:fld>
            <a:endParaRPr lang="en-US" dirty="0">
              <a:solidFill>
                <a:prstClr val="white">
                  <a:tint val="75000"/>
                  <a:alpha val="60000"/>
                </a:prstClr>
              </a:solidFill>
            </a:endParaRPr>
          </a:p>
        </p:txBody>
      </p:sp>
      <p:sp>
        <p:nvSpPr>
          <p:cNvPr id="4" name="Footer Placeholder 3"/>
          <p:cNvSpPr>
            <a:spLocks noGrp="1"/>
          </p:cNvSpPr>
          <p:nvPr>
            <p:ph type="ftr" sz="quarter" idx="11"/>
          </p:nvPr>
        </p:nvSpPr>
        <p:spPr/>
        <p:txBody>
          <a:bodyPr/>
          <a:lstStyle>
            <a:lvl1pPr>
              <a:defRPr/>
            </a:lvl1pPr>
          </a:lstStyle>
          <a:p>
            <a:pPr>
              <a:defRPr/>
            </a:pPr>
            <a:endParaRPr lang="en-US" dirty="0">
              <a:solidFill>
                <a:prstClr val="white">
                  <a:tint val="75000"/>
                  <a:alpha val="60000"/>
                </a:prstClr>
              </a:solidFill>
            </a:endParaRPr>
          </a:p>
        </p:txBody>
      </p:sp>
      <p:sp>
        <p:nvSpPr>
          <p:cNvPr id="5" name="Slide Number Placeholder 4"/>
          <p:cNvSpPr>
            <a:spLocks noGrp="1"/>
          </p:cNvSpPr>
          <p:nvPr>
            <p:ph type="sldNum" sz="quarter" idx="12"/>
          </p:nvPr>
        </p:nvSpPr>
        <p:spPr/>
        <p:txBody>
          <a:bodyPr/>
          <a:lstStyle>
            <a:lvl1pPr>
              <a:defRPr/>
            </a:lvl1pPr>
          </a:lstStyle>
          <a:p>
            <a:pPr>
              <a:defRPr/>
            </a:pPr>
            <a:fld id="{C20C3373-68A4-4A30-A40C-18363C993BD5}"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212455440"/>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BEF85FB-70B1-4F2E-A489-04E70912394F}" type="datetimeFigureOut">
              <a:rPr lang="en-US" smtClean="0">
                <a:solidFill>
                  <a:prstClr val="black">
                    <a:tint val="75000"/>
                  </a:prstClr>
                </a:solidFill>
              </a:rPr>
              <a:pPr/>
              <a:t>8/22/2019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B0EA33-7B80-42A3-B818-625750BF03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437846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EF85FB-70B1-4F2E-A489-04E70912394F}" type="datetimeFigureOut">
              <a:rPr lang="en-US" smtClean="0">
                <a:solidFill>
                  <a:prstClr val="black">
                    <a:tint val="75000"/>
                  </a:prstClr>
                </a:solidFill>
              </a:rPr>
              <a:pPr/>
              <a:t>8/22/2019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B0EA33-7B80-42A3-B818-625750BF03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816782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EF85FB-70B1-4F2E-A489-04E70912394F}" type="datetimeFigureOut">
              <a:rPr lang="en-US" smtClean="0">
                <a:solidFill>
                  <a:prstClr val="black">
                    <a:tint val="75000"/>
                  </a:prstClr>
                </a:solidFill>
              </a:rPr>
              <a:pPr/>
              <a:t>8/22/2019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B0EA33-7B80-42A3-B818-625750BF03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557142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EF85FB-70B1-4F2E-A489-04E70912394F}" type="datetimeFigureOut">
              <a:rPr lang="en-US" smtClean="0">
                <a:solidFill>
                  <a:prstClr val="black">
                    <a:tint val="75000"/>
                  </a:prstClr>
                </a:solidFill>
              </a:rPr>
              <a:pPr/>
              <a:t>8/22/2019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5B0EA33-7B80-42A3-B818-625750BF03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97812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EF85FB-70B1-4F2E-A489-04E70912394F}" type="datetimeFigureOut">
              <a:rPr lang="en-US" smtClean="0">
                <a:solidFill>
                  <a:prstClr val="black">
                    <a:tint val="75000"/>
                  </a:prstClr>
                </a:solidFill>
              </a:rPr>
              <a:pPr/>
              <a:t>8/22/2019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5B0EA33-7B80-42A3-B818-625750BF03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961620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EF85FB-70B1-4F2E-A489-04E70912394F}" type="datetimeFigureOut">
              <a:rPr lang="en-US" smtClean="0">
                <a:solidFill>
                  <a:prstClr val="black">
                    <a:tint val="75000"/>
                  </a:prstClr>
                </a:solidFill>
              </a:rPr>
              <a:pPr/>
              <a:t>8/22/2019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5B0EA33-7B80-42A3-B818-625750BF03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10577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C6EEA-02F8-41F8-A3AE-AC94C032C90E}" type="datetimeFigureOut">
              <a:rPr lang="en-US" smtClean="0"/>
              <a:t>8/22/2019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64CA50-41E7-448C-9889-AC89D1830D85}" type="slidenum">
              <a:rPr lang="en-US" smtClean="0"/>
              <a:t>‹#›</a:t>
            </a:fld>
            <a:endParaRPr lang="en-US" dirty="0"/>
          </a:p>
        </p:txBody>
      </p:sp>
    </p:spTree>
    <p:extLst>
      <p:ext uri="{BB962C8B-B14F-4D97-AF65-F5344CB8AC3E}">
        <p14:creationId xmlns:p14="http://schemas.microsoft.com/office/powerpoint/2010/main" val="17666713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EF85FB-70B1-4F2E-A489-04E70912394F}" type="datetimeFigureOut">
              <a:rPr lang="en-US" smtClean="0">
                <a:solidFill>
                  <a:prstClr val="black">
                    <a:tint val="75000"/>
                  </a:prstClr>
                </a:solidFill>
              </a:rPr>
              <a:pPr/>
              <a:t>8/22/2019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5B0EA33-7B80-42A3-B818-625750BF03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927009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EF85FB-70B1-4F2E-A489-04E70912394F}" type="datetimeFigureOut">
              <a:rPr lang="en-US" smtClean="0">
                <a:solidFill>
                  <a:prstClr val="black">
                    <a:tint val="75000"/>
                  </a:prstClr>
                </a:solidFill>
              </a:rPr>
              <a:pPr/>
              <a:t>8/22/2019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5B0EA33-7B80-42A3-B818-625750BF03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453999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EF85FB-70B1-4F2E-A489-04E70912394F}" type="datetimeFigureOut">
              <a:rPr lang="en-US" smtClean="0">
                <a:solidFill>
                  <a:prstClr val="black">
                    <a:tint val="75000"/>
                  </a:prstClr>
                </a:solidFill>
              </a:rPr>
              <a:pPr/>
              <a:t>8/22/2019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5B0EA33-7B80-42A3-B818-625750BF03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85292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EF85FB-70B1-4F2E-A489-04E70912394F}" type="datetimeFigureOut">
              <a:rPr lang="en-US" smtClean="0">
                <a:solidFill>
                  <a:prstClr val="black">
                    <a:tint val="75000"/>
                  </a:prstClr>
                </a:solidFill>
              </a:rPr>
              <a:pPr/>
              <a:t>8/22/2019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B0EA33-7B80-42A3-B818-625750BF03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703097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EF85FB-70B1-4F2E-A489-04E70912394F}" type="datetimeFigureOut">
              <a:rPr lang="en-US" smtClean="0">
                <a:solidFill>
                  <a:prstClr val="black">
                    <a:tint val="75000"/>
                  </a:prstClr>
                </a:solidFill>
              </a:rPr>
              <a:pPr/>
              <a:t>8/22/2019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B0EA33-7B80-42A3-B818-625750BF03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092065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78FDD53-F201-4F77-9EE1-F521A79118E9}" type="datetimeFigureOut">
              <a:rPr lang="en-US" smtClean="0">
                <a:solidFill>
                  <a:prstClr val="black">
                    <a:tint val="75000"/>
                  </a:prstClr>
                </a:solidFill>
              </a:rPr>
              <a:pPr/>
              <a:t>8/22/2019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C924D9-E53F-4ACB-AC72-48FD5A6591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83799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8FDD53-F201-4F77-9EE1-F521A79118E9}" type="datetimeFigureOut">
              <a:rPr lang="en-US" smtClean="0">
                <a:solidFill>
                  <a:prstClr val="black">
                    <a:tint val="75000"/>
                  </a:prstClr>
                </a:solidFill>
              </a:rPr>
              <a:pPr/>
              <a:t>8/22/2019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C924D9-E53F-4ACB-AC72-48FD5A6591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15572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8FDD53-F201-4F77-9EE1-F521A79118E9}" type="datetimeFigureOut">
              <a:rPr lang="en-US" smtClean="0">
                <a:solidFill>
                  <a:prstClr val="black">
                    <a:tint val="75000"/>
                  </a:prstClr>
                </a:solidFill>
              </a:rPr>
              <a:pPr/>
              <a:t>8/22/2019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C924D9-E53F-4ACB-AC72-48FD5A6591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9484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8FDD53-F201-4F77-9EE1-F521A79118E9}" type="datetimeFigureOut">
              <a:rPr lang="en-US" smtClean="0">
                <a:solidFill>
                  <a:prstClr val="black">
                    <a:tint val="75000"/>
                  </a:prstClr>
                </a:solidFill>
              </a:rPr>
              <a:pPr/>
              <a:t>8/22/2019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C924D9-E53F-4ACB-AC72-48FD5A6591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89346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8FDD53-F201-4F77-9EE1-F521A79118E9}" type="datetimeFigureOut">
              <a:rPr lang="en-US" smtClean="0">
                <a:solidFill>
                  <a:prstClr val="black">
                    <a:tint val="75000"/>
                  </a:prstClr>
                </a:solidFill>
              </a:rPr>
              <a:pPr/>
              <a:t>8/22/2019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3C924D9-E53F-4ACB-AC72-48FD5A6591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2047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9C6EEA-02F8-41F8-A3AE-AC94C032C90E}" type="datetimeFigureOut">
              <a:rPr lang="en-US" smtClean="0"/>
              <a:t>8/22/2019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64CA50-41E7-448C-9889-AC89D1830D85}" type="slidenum">
              <a:rPr lang="en-US" smtClean="0"/>
              <a:t>‹#›</a:t>
            </a:fld>
            <a:endParaRPr lang="en-US" dirty="0"/>
          </a:p>
        </p:txBody>
      </p:sp>
    </p:spTree>
    <p:extLst>
      <p:ext uri="{BB962C8B-B14F-4D97-AF65-F5344CB8AC3E}">
        <p14:creationId xmlns:p14="http://schemas.microsoft.com/office/powerpoint/2010/main" val="26026296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8FDD53-F201-4F77-9EE1-F521A79118E9}" type="datetimeFigureOut">
              <a:rPr lang="en-US" smtClean="0">
                <a:solidFill>
                  <a:prstClr val="black">
                    <a:tint val="75000"/>
                  </a:prstClr>
                </a:solidFill>
              </a:rPr>
              <a:pPr/>
              <a:t>8/22/2019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3C924D9-E53F-4ACB-AC72-48FD5A6591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08257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8FDD53-F201-4F77-9EE1-F521A79118E9}" type="datetimeFigureOut">
              <a:rPr lang="en-US" smtClean="0">
                <a:solidFill>
                  <a:prstClr val="black">
                    <a:tint val="75000"/>
                  </a:prstClr>
                </a:solidFill>
              </a:rPr>
              <a:pPr/>
              <a:t>8/22/2019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3C924D9-E53F-4ACB-AC72-48FD5A6591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78413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8FDD53-F201-4F77-9EE1-F521A79118E9}" type="datetimeFigureOut">
              <a:rPr lang="en-US" smtClean="0">
                <a:solidFill>
                  <a:prstClr val="black">
                    <a:tint val="75000"/>
                  </a:prstClr>
                </a:solidFill>
              </a:rPr>
              <a:pPr/>
              <a:t>8/22/2019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C924D9-E53F-4ACB-AC72-48FD5A6591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34193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8FDD53-F201-4F77-9EE1-F521A79118E9}" type="datetimeFigureOut">
              <a:rPr lang="en-US" smtClean="0">
                <a:solidFill>
                  <a:prstClr val="black">
                    <a:tint val="75000"/>
                  </a:prstClr>
                </a:solidFill>
              </a:rPr>
              <a:pPr/>
              <a:t>8/22/2019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C924D9-E53F-4ACB-AC72-48FD5A6591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82533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8FDD53-F201-4F77-9EE1-F521A79118E9}" type="datetimeFigureOut">
              <a:rPr lang="en-US" smtClean="0">
                <a:solidFill>
                  <a:prstClr val="black">
                    <a:tint val="75000"/>
                  </a:prstClr>
                </a:solidFill>
              </a:rPr>
              <a:pPr/>
              <a:t>8/22/2019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C924D9-E53F-4ACB-AC72-48FD5A6591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71797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8FDD53-F201-4F77-9EE1-F521A79118E9}" type="datetimeFigureOut">
              <a:rPr lang="en-US" smtClean="0">
                <a:solidFill>
                  <a:prstClr val="black">
                    <a:tint val="75000"/>
                  </a:prstClr>
                </a:solidFill>
              </a:rPr>
              <a:pPr/>
              <a:t>8/22/2019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C924D9-E53F-4ACB-AC72-48FD5A6591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800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9C6EEA-02F8-41F8-A3AE-AC94C032C90E}" type="datetimeFigureOut">
              <a:rPr lang="en-US" smtClean="0"/>
              <a:t>8/22/2019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064CA50-41E7-448C-9889-AC89D1830D85}" type="slidenum">
              <a:rPr lang="en-US" smtClean="0"/>
              <a:t>‹#›</a:t>
            </a:fld>
            <a:endParaRPr lang="en-US" dirty="0"/>
          </a:p>
        </p:txBody>
      </p:sp>
    </p:spTree>
    <p:extLst>
      <p:ext uri="{BB962C8B-B14F-4D97-AF65-F5344CB8AC3E}">
        <p14:creationId xmlns:p14="http://schemas.microsoft.com/office/powerpoint/2010/main" val="3000777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9C6EEA-02F8-41F8-A3AE-AC94C032C90E}" type="datetimeFigureOut">
              <a:rPr lang="en-US" smtClean="0"/>
              <a:t>8/22/2019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64CA50-41E7-448C-9889-AC89D1830D85}" type="slidenum">
              <a:rPr lang="en-US" smtClean="0"/>
              <a:t>‹#›</a:t>
            </a:fld>
            <a:endParaRPr lang="en-US" dirty="0"/>
          </a:p>
        </p:txBody>
      </p:sp>
    </p:spTree>
    <p:extLst>
      <p:ext uri="{BB962C8B-B14F-4D97-AF65-F5344CB8AC3E}">
        <p14:creationId xmlns:p14="http://schemas.microsoft.com/office/powerpoint/2010/main" val="457987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C6EEA-02F8-41F8-A3AE-AC94C032C90E}" type="datetimeFigureOut">
              <a:rPr lang="en-US" smtClean="0"/>
              <a:t>8/22/2019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064CA50-41E7-448C-9889-AC89D1830D85}" type="slidenum">
              <a:rPr lang="en-US" smtClean="0"/>
              <a:t>‹#›</a:t>
            </a:fld>
            <a:endParaRPr lang="en-US" dirty="0"/>
          </a:p>
        </p:txBody>
      </p:sp>
    </p:spTree>
    <p:extLst>
      <p:ext uri="{BB962C8B-B14F-4D97-AF65-F5344CB8AC3E}">
        <p14:creationId xmlns:p14="http://schemas.microsoft.com/office/powerpoint/2010/main" val="2643349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9C6EEA-02F8-41F8-A3AE-AC94C032C90E}" type="datetimeFigureOut">
              <a:rPr lang="en-US" smtClean="0"/>
              <a:t>8/22/2019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64CA50-41E7-448C-9889-AC89D1830D85}" type="slidenum">
              <a:rPr lang="en-US" smtClean="0"/>
              <a:t>‹#›</a:t>
            </a:fld>
            <a:endParaRPr lang="en-US" dirty="0"/>
          </a:p>
        </p:txBody>
      </p:sp>
    </p:spTree>
    <p:extLst>
      <p:ext uri="{BB962C8B-B14F-4D97-AF65-F5344CB8AC3E}">
        <p14:creationId xmlns:p14="http://schemas.microsoft.com/office/powerpoint/2010/main" val="425521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9C6EEA-02F8-41F8-A3AE-AC94C032C90E}" type="datetimeFigureOut">
              <a:rPr lang="en-US" smtClean="0"/>
              <a:t>8/22/2019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64CA50-41E7-448C-9889-AC89D1830D85}" type="slidenum">
              <a:rPr lang="en-US" smtClean="0"/>
              <a:t>‹#›</a:t>
            </a:fld>
            <a:endParaRPr lang="en-US" dirty="0"/>
          </a:p>
        </p:txBody>
      </p:sp>
    </p:spTree>
    <p:extLst>
      <p:ext uri="{BB962C8B-B14F-4D97-AF65-F5344CB8AC3E}">
        <p14:creationId xmlns:p14="http://schemas.microsoft.com/office/powerpoint/2010/main" val="2016480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9C6EEA-02F8-41F8-A3AE-AC94C032C90E}" type="datetimeFigureOut">
              <a:rPr lang="en-US" smtClean="0"/>
              <a:t>8/22/2019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64CA50-41E7-448C-9889-AC89D1830D85}" type="slidenum">
              <a:rPr lang="en-US" smtClean="0"/>
              <a:t>‹#›</a:t>
            </a:fld>
            <a:endParaRPr lang="en-US" dirty="0"/>
          </a:p>
        </p:txBody>
      </p:sp>
    </p:spTree>
    <p:extLst>
      <p:ext uri="{BB962C8B-B14F-4D97-AF65-F5344CB8AC3E}">
        <p14:creationId xmlns:p14="http://schemas.microsoft.com/office/powerpoint/2010/main" val="704762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EF85FB-70B1-4F2E-A489-04E70912394F}" type="datetimeFigureOut">
              <a:rPr lang="en-US" smtClean="0">
                <a:solidFill>
                  <a:prstClr val="black">
                    <a:tint val="75000"/>
                  </a:prstClr>
                </a:solidFill>
              </a:rPr>
              <a:pPr/>
              <a:t>8/22/2019</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B0EA33-7B80-42A3-B818-625750BF03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863474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EF85FB-70B1-4F2E-A489-04E70912394F}" type="datetimeFigureOut">
              <a:rPr lang="en-US" smtClean="0">
                <a:solidFill>
                  <a:prstClr val="black">
                    <a:tint val="75000"/>
                  </a:prstClr>
                </a:solidFill>
              </a:rPr>
              <a:pPr/>
              <a:t>8/22/2019</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B0EA33-7B80-42A3-B818-625750BF03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349138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8FDD53-F201-4F77-9EE1-F521A79118E9}" type="datetimeFigureOut">
              <a:rPr lang="en-US" smtClean="0">
                <a:solidFill>
                  <a:prstClr val="black">
                    <a:tint val="75000"/>
                  </a:prstClr>
                </a:solidFill>
              </a:rPr>
              <a:pPr/>
              <a:t>8/22/2019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C924D9-E53F-4ACB-AC72-48FD5A6591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89237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l80vd2JjkjM"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5.jpeg"/><Relationship Id="rId7" Type="http://schemas.openxmlformats.org/officeDocument/2006/relationships/diagramColors" Target="../diagrams/colors7.xml"/><Relationship Id="rId2" Type="http://schemas.openxmlformats.org/officeDocument/2006/relationships/notesSlide" Target="../notesSlides/notesSlide25.xml"/><Relationship Id="rId1" Type="http://schemas.openxmlformats.org/officeDocument/2006/relationships/slideLayout" Target="../slideLayouts/slideLayout41.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64.xml.rels><?xml version="1.0" encoding="UTF-8" standalone="yes"?>
<Relationships xmlns="http://schemas.openxmlformats.org/package/2006/relationships"><Relationship Id="rId3" Type="http://schemas.openxmlformats.org/officeDocument/2006/relationships/hyperlink" Target="http://www.ncsacw.samhsa.gov/" TargetMode="External"/><Relationship Id="rId2" Type="http://schemas.openxmlformats.org/officeDocument/2006/relationships/notesSlide" Target="../notesSlides/notesSlide64.xml"/><Relationship Id="rId1" Type="http://schemas.openxmlformats.org/officeDocument/2006/relationships/slideLayout" Target="../slideLayouts/slideLayout18.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hyperlink" Target="mailto:ncsacw@cffutures.org" TargetMode="Externa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hyperlink" Target="https://www.asam.org/docs/default-source/public-policy-statements/1definition_of_addiction_short_4-11.pdf?sfvrsn=6e36cc2_0"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hyperlink" Target="https://ncsacw.samhsa.gov/files/Understanding-Substance-Abuse.pdf" TargetMode="External"/><Relationship Id="rId4" Type="http://schemas.openxmlformats.org/officeDocument/2006/relationships/hyperlink" Target="https://www.asam.org/docs/default-source/advocacy/performance-measures-for-the-addiction-specialist-physician.pdf?sfvrsn=5f986dc2_0"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s://www.ncbi.nlm.nih.gov/books/NBK248431/"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hyperlink" Target="https://aspe.hhs.gov/system/files/pdf/258831/SubstanceUseCWCaseloads.pdf" TargetMode="External"/><Relationship Id="rId5" Type="http://schemas.openxmlformats.org/officeDocument/2006/relationships/hyperlink" Target="https://archives.drugabuse.gov/news-events/nida-notes/2007/10/nidas-newest-division-mines-clinical-applications-basic-research" TargetMode="External"/><Relationship Id="rId4" Type="http://schemas.openxmlformats.org/officeDocument/2006/relationships/hyperlink" Target="http://www.cffutures.org/files/cvi.pdf"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s://ecommons.luc.edu/cgi/viewcontent.cgi?referer=https://scholar.google.com/&amp;httpsredir=1&amp;article=1677&amp;context=luc_diss"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hyperlink" Target="https://www.niaaa.nih.gov/alcohol-health/overview-alcohol-consumption" TargetMode="External"/></Relationships>
</file>

<file path=ppt/slides/_rels/slide69.xml.rels><?xml version="1.0" encoding="UTF-8" standalone="yes"?>
<Relationships xmlns="http://schemas.openxmlformats.org/package/2006/relationships"><Relationship Id="rId8" Type="http://schemas.openxmlformats.org/officeDocument/2006/relationships/hyperlink" Target="https://www.drugabuse.gov/publications/principles-drug-addiction-treatment-research-based-guide-third-edition" TargetMode="External"/><Relationship Id="rId3" Type="http://schemas.openxmlformats.org/officeDocument/2006/relationships/hyperlink" Target="https://www.drugabuse.gov/brain-actions-cocaine-opioids-marijuana" TargetMode="External"/><Relationship Id="rId7" Type="http://schemas.openxmlformats.org/officeDocument/2006/relationships/hyperlink" Target="https://www.drugabuse.gov/publications/drugs-brains-behavior-science-addiction/preface"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hyperlink" Target="https://www.drugabuse.gov/drugs-abuse/commonly-abused-drugs-charts" TargetMode="External"/><Relationship Id="rId5" Type="http://schemas.openxmlformats.org/officeDocument/2006/relationships/hyperlink" Target="https://www.drugabuse.gov/publications/drugfacts/hallucinogens" TargetMode="External"/><Relationship Id="rId4" Type="http://schemas.openxmlformats.org/officeDocument/2006/relationships/hyperlink" Target="https://www.drugabuse.gov/publications/research-reports/methamphetamine" TargetMode="External"/><Relationship Id="rId9" Type="http://schemas.openxmlformats.org/officeDocument/2006/relationships/hyperlink" Target="https://www.samhsa.gov/data" TargetMode="Externa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3" Type="http://schemas.openxmlformats.org/officeDocument/2006/relationships/hyperlink" Target="https://aspe.hhs.gov/system/files/pdf/258836/SubstanceUseChildWelfareOverview.pdf"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hyperlink" Target="https://www.ncsacw.samhsa.gov/files/RPGI_4th_Report_to_Congress_reduced_508.pdf" TargetMode="External"/><Relationship Id="rId4" Type="http://schemas.openxmlformats.org/officeDocument/2006/relationships/hyperlink" Target="https://store.samhsa.gov/product/SAMHSA-s-Working-Definition-of-Recovery/PEP12-RECDEF"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s://www.hhs.gov/surgeongeneral/reports-and-publications/addiction/index.html"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hyperlink" Target="https://www.ncbi.nlm.nih.gov/pubmed/26827469" TargetMode="External"/><Relationship Id="rId4" Type="http://schemas.openxmlformats.org/officeDocument/2006/relationships/hyperlink" Target="https://www.samhsa.gov/sites/default/files/family_treatment_paper508v.pdf" TargetMode="Externa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8" Type="http://schemas.openxmlformats.org/officeDocument/2006/relationships/hyperlink" Target="https://www.drugabuse.gov/publications/principles-drug-addiction-treatment-research-based-guide-third-edition" TargetMode="External"/><Relationship Id="rId3" Type="http://schemas.openxmlformats.org/officeDocument/2006/relationships/hyperlink" Target="https://ncsacw.samhsa.gov/files/SubstanceAbuseSpecialists.pdf" TargetMode="External"/><Relationship Id="rId7" Type="http://schemas.openxmlformats.org/officeDocument/2006/relationships/hyperlink" Target="https://www.drugabuse.gov/drugs-abuse/commonly-abused-drugs-charts"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hyperlink" Target="https://www.nicwa.org/wp-content/uploads/2017/04/Setting-the-Record-Straight-ICWA-Fact-Sheet.pdf" TargetMode="External"/><Relationship Id="rId5" Type="http://schemas.openxmlformats.org/officeDocument/2006/relationships/hyperlink" Target="https://www.ncbi.nlm.nih.gov/pmc/articles/PMC3725219/" TargetMode="External"/><Relationship Id="rId4" Type="http://schemas.openxmlformats.org/officeDocument/2006/relationships/hyperlink" Target="https://store.samhsa.gov/product/TIP-39-Substance-Abuse-Treatment-and-Family-Therapy/SMA15-4219"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https://store.samhsa.gov/product/TIP-51-Substance-Abuse-Treatment-Addressing-the-Specific-Needs-of-Women/SMA15-442"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hyperlink" Target="https://www.thinkculturalhealth.hhs.gov/clas/standards" TargetMode="External"/><Relationship Id="rId5" Type="http://schemas.openxmlformats.org/officeDocument/2006/relationships/hyperlink" Target="https://store.samhsa.gov/product/Finding-Quality-Treatment-for-Substance-Use-Disorders/PEP18-TREATMENT-LOC" TargetMode="External"/><Relationship Id="rId4" Type="http://schemas.openxmlformats.org/officeDocument/2006/relationships/hyperlink" Target="https://ncsacw.samhsa.gov/files/Collaborative_Approach_508.pdf" TargetMode="Externa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4485736"/>
          </a:xfrm>
          <a:prstGeom prst="rect">
            <a:avLst/>
          </a:prstGeom>
          <a:solidFill>
            <a:srgbClr val="0F4162"/>
          </a:solidFill>
          <a:ln>
            <a:solidFill>
              <a:srgbClr val="0F41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0583"/>
            <a:endParaRPr lang="en-US" sz="1615" dirty="0">
              <a:solidFill>
                <a:srgbClr val="FFFFFF"/>
              </a:solidFill>
              <a:sym typeface="Helvetica Light"/>
            </a:endParaRPr>
          </a:p>
        </p:txBody>
      </p:sp>
      <p:sp>
        <p:nvSpPr>
          <p:cNvPr id="2" name="Title 1"/>
          <p:cNvSpPr>
            <a:spLocks noGrp="1"/>
          </p:cNvSpPr>
          <p:nvPr>
            <p:ph type="ctrTitle"/>
          </p:nvPr>
        </p:nvSpPr>
        <p:spPr>
          <a:xfrm>
            <a:off x="910325" y="914632"/>
            <a:ext cx="10653623" cy="2490653"/>
          </a:xfrm>
        </p:spPr>
        <p:txBody>
          <a:bodyPr anchor="ctr">
            <a:normAutofit fontScale="90000"/>
          </a:bodyPr>
          <a:lstStyle/>
          <a:p>
            <a:pPr>
              <a:spcAft>
                <a:spcPts val="1200"/>
              </a:spcAft>
            </a:pPr>
            <a:r>
              <a:rPr lang="en-US" sz="4400" b="1" dirty="0">
                <a:solidFill>
                  <a:schemeClr val="bg1"/>
                </a:solidFill>
                <a:latin typeface="+mn-lt"/>
              </a:rPr>
              <a:t/>
            </a:r>
            <a:br>
              <a:rPr lang="en-US" sz="4400" b="1" dirty="0">
                <a:solidFill>
                  <a:schemeClr val="bg1"/>
                </a:solidFill>
                <a:latin typeface="+mn-lt"/>
              </a:rPr>
            </a:br>
            <a:r>
              <a:rPr lang="en-US" sz="4400" b="1" dirty="0">
                <a:solidFill>
                  <a:schemeClr val="bg1"/>
                </a:solidFill>
                <a:latin typeface="+mn-lt"/>
              </a:rPr>
              <a:t>Module 2: </a:t>
            </a:r>
            <a:br>
              <a:rPr lang="en-US" sz="4400" b="1" dirty="0">
                <a:solidFill>
                  <a:schemeClr val="bg1"/>
                </a:solidFill>
                <a:latin typeface="+mn-lt"/>
              </a:rPr>
            </a:br>
            <a:r>
              <a:rPr lang="en-US" sz="4400" b="1" dirty="0">
                <a:solidFill>
                  <a:schemeClr val="bg1"/>
                </a:solidFill>
                <a:latin typeface="+mn-lt"/>
              </a:rPr>
              <a:t>Understanding Substance Use Disorders, Treatment, and Recovery</a:t>
            </a:r>
            <a:r>
              <a:rPr lang="en-US" sz="4000" b="1" dirty="0">
                <a:solidFill>
                  <a:schemeClr val="bg1"/>
                </a:solidFill>
                <a:latin typeface="+mn-lt"/>
              </a:rPr>
              <a:t/>
            </a:r>
            <a:br>
              <a:rPr lang="en-US" sz="4000" b="1" dirty="0">
                <a:solidFill>
                  <a:schemeClr val="bg1"/>
                </a:solidFill>
                <a:latin typeface="+mn-lt"/>
              </a:rPr>
            </a:br>
            <a:r>
              <a:rPr lang="en-US" sz="4000" b="1" dirty="0">
                <a:solidFill>
                  <a:schemeClr val="bg1"/>
                </a:solidFill>
                <a:latin typeface="+mn-lt"/>
              </a:rPr>
              <a:t/>
            </a:r>
            <a:br>
              <a:rPr lang="en-US" sz="4000" b="1" dirty="0">
                <a:solidFill>
                  <a:schemeClr val="bg1"/>
                </a:solidFill>
                <a:latin typeface="+mn-lt"/>
              </a:rPr>
            </a:br>
            <a:endParaRPr lang="en-US" b="1" dirty="0">
              <a:solidFill>
                <a:srgbClr val="FF0000"/>
              </a:solidFill>
            </a:endParaRPr>
          </a:p>
        </p:txBody>
      </p:sp>
      <p:sp>
        <p:nvSpPr>
          <p:cNvPr id="3" name="Subtitle 2"/>
          <p:cNvSpPr>
            <a:spLocks noGrp="1"/>
          </p:cNvSpPr>
          <p:nvPr>
            <p:ph type="subTitle" idx="1"/>
          </p:nvPr>
        </p:nvSpPr>
        <p:spPr>
          <a:xfrm>
            <a:off x="1524000" y="3509963"/>
            <a:ext cx="9144000" cy="646023"/>
          </a:xfrm>
        </p:spPr>
        <p:txBody>
          <a:bodyPr/>
          <a:lstStyle/>
          <a:p>
            <a:r>
              <a:rPr lang="en-US" sz="3600" b="1" i="1" dirty="0">
                <a:solidFill>
                  <a:schemeClr val="bg1"/>
                </a:solidFill>
              </a:rPr>
              <a:t>Child Welfare Training Toolkit</a:t>
            </a:r>
          </a:p>
          <a:p>
            <a:endParaRPr lang="en-US" dirty="0">
              <a:solidFill>
                <a:schemeClr val="bg1"/>
              </a:solidFill>
            </a:endParaRPr>
          </a:p>
          <a:p>
            <a:endParaRPr lang="en-US" dirty="0">
              <a:solidFill>
                <a:schemeClr val="bg1"/>
              </a:solidFill>
            </a:endParaRPr>
          </a:p>
        </p:txBody>
      </p:sp>
      <p:pic>
        <p:nvPicPr>
          <p:cNvPr id="4" name="Picture 3" descr="Logo of the National Center on Substance Abuse and Child Welfare. "/>
          <p:cNvPicPr>
            <a:picLocks noChangeAspect="1"/>
          </p:cNvPicPr>
          <p:nvPr/>
        </p:nvPicPr>
        <p:blipFill>
          <a:blip r:embed="rId3"/>
          <a:stretch>
            <a:fillRect/>
          </a:stretch>
        </p:blipFill>
        <p:spPr>
          <a:xfrm>
            <a:off x="3701176" y="5070618"/>
            <a:ext cx="4789648" cy="1118750"/>
          </a:xfrm>
          <a:prstGeom prst="rect">
            <a:avLst/>
          </a:prstGeom>
        </p:spPr>
      </p:pic>
    </p:spTree>
    <p:extLst>
      <p:ext uri="{BB962C8B-B14F-4D97-AF65-F5344CB8AC3E}">
        <p14:creationId xmlns:p14="http://schemas.microsoft.com/office/powerpoint/2010/main" val="18478847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063254"/>
            <a:ext cx="9031518" cy="4678327"/>
          </a:xfrm>
          <a:prstGeom prst="rect">
            <a:avLst/>
          </a:prstGeom>
          <a:solidFill>
            <a:srgbClr val="0F42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522517" y="2060017"/>
            <a:ext cx="8509001" cy="3016210"/>
          </a:xfrm>
          <a:prstGeom prst="rect">
            <a:avLst/>
          </a:prstGeom>
          <a:noFill/>
        </p:spPr>
        <p:txBody>
          <a:bodyPr wrap="square" rtlCol="0">
            <a:spAutoFit/>
          </a:bodyPr>
          <a:lstStyle/>
          <a:p>
            <a:endParaRPr lang="en-US" sz="5400" dirty="0">
              <a:solidFill>
                <a:prstClr val="white"/>
              </a:solidFill>
            </a:endParaRPr>
          </a:p>
          <a:p>
            <a:r>
              <a:rPr lang="en-US" sz="4800" dirty="0">
                <a:solidFill>
                  <a:prstClr val="white"/>
                </a:solidFill>
              </a:rPr>
              <a:t>The Brain Science </a:t>
            </a:r>
            <a:br>
              <a:rPr lang="en-US" sz="4800" dirty="0">
                <a:solidFill>
                  <a:prstClr val="white"/>
                </a:solidFill>
              </a:rPr>
            </a:br>
            <a:r>
              <a:rPr lang="en-US" sz="4800" dirty="0">
                <a:solidFill>
                  <a:prstClr val="white"/>
                </a:solidFill>
              </a:rPr>
              <a:t>of Addiction</a:t>
            </a:r>
          </a:p>
          <a:p>
            <a:endParaRPr lang="en-US" sz="4000" b="1" dirty="0">
              <a:solidFill>
                <a:prstClr val="white"/>
              </a:solidFill>
            </a:endParaRPr>
          </a:p>
        </p:txBody>
      </p:sp>
      <p:cxnSp>
        <p:nvCxnSpPr>
          <p:cNvPr id="5" name="Straight Connector 4"/>
          <p:cNvCxnSpPr/>
          <p:nvPr/>
        </p:nvCxnSpPr>
        <p:spPr>
          <a:xfrm>
            <a:off x="318977" y="285306"/>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18977" y="6530162"/>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308345" y="285306"/>
            <a:ext cx="10632"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855301" y="285306"/>
            <a:ext cx="1"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58533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xmlns=""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498" r="13558"/>
          <a:stretch/>
        </p:blipFill>
        <p:spPr>
          <a:xfrm>
            <a:off x="0" y="1"/>
            <a:ext cx="5414210" cy="6858000"/>
          </a:xfrm>
          <a:prstGeom prst="rect">
            <a:avLst/>
          </a:prstGeom>
          <a:ln>
            <a:noFill/>
          </a:ln>
          <a:effectLst>
            <a:outerShdw blurRad="292100" dist="139700" dir="2700000" algn="tl" rotWithShape="0">
              <a:srgbClr val="333333">
                <a:alpha val="65000"/>
              </a:srgbClr>
            </a:outerShdw>
          </a:effectLst>
        </p:spPr>
      </p:pic>
      <p:sp>
        <p:nvSpPr>
          <p:cNvPr id="3" name="Title 1"/>
          <p:cNvSpPr txBox="1">
            <a:spLocks/>
          </p:cNvSpPr>
          <p:nvPr/>
        </p:nvSpPr>
        <p:spPr>
          <a:xfrm>
            <a:off x="5813459" y="363894"/>
            <a:ext cx="5957625" cy="747170"/>
          </a:xfrm>
          <a:prstGeom prst="rect">
            <a:avLst/>
          </a:prstGeom>
        </p:spPr>
        <p:txBody>
          <a:bodyPr/>
          <a:lstStyle/>
          <a:p>
            <a:pPr algn="ctr" eaLnBrk="0" fontAlgn="base" hangingPunct="0">
              <a:spcBef>
                <a:spcPct val="0"/>
              </a:spcBef>
              <a:spcAft>
                <a:spcPct val="0"/>
              </a:spcAft>
              <a:defRPr/>
            </a:pPr>
            <a:r>
              <a:rPr lang="en-US" sz="3600" b="1" dirty="0">
                <a:solidFill>
                  <a:schemeClr val="accent5">
                    <a:lumMod val="50000"/>
                  </a:schemeClr>
                </a:solidFill>
                <a:latin typeface="Arial" panose="020B0604020202020204" pitchFamily="34" charset="0"/>
                <a:cs typeface="Arial" panose="020B0604020202020204" pitchFamily="34" charset="0"/>
              </a:rPr>
              <a:t>American Society </a:t>
            </a:r>
            <a:br>
              <a:rPr lang="en-US" sz="3600" b="1" dirty="0">
                <a:solidFill>
                  <a:schemeClr val="accent5">
                    <a:lumMod val="50000"/>
                  </a:schemeClr>
                </a:solidFill>
                <a:latin typeface="Arial" panose="020B0604020202020204" pitchFamily="34" charset="0"/>
                <a:cs typeface="Arial" panose="020B0604020202020204" pitchFamily="34" charset="0"/>
              </a:rPr>
            </a:br>
            <a:r>
              <a:rPr lang="en-US" sz="3600" b="1" dirty="0">
                <a:solidFill>
                  <a:schemeClr val="accent5">
                    <a:lumMod val="50000"/>
                  </a:schemeClr>
                </a:solidFill>
                <a:latin typeface="Arial" panose="020B0604020202020204" pitchFamily="34" charset="0"/>
                <a:cs typeface="Arial" panose="020B0604020202020204" pitchFamily="34" charset="0"/>
              </a:rPr>
              <a:t>of Addiction Medicine (ASAM) </a:t>
            </a:r>
          </a:p>
        </p:txBody>
      </p:sp>
      <p:sp>
        <p:nvSpPr>
          <p:cNvPr id="4" name="Content Placeholder 2"/>
          <p:cNvSpPr txBox="1">
            <a:spLocks/>
          </p:cNvSpPr>
          <p:nvPr/>
        </p:nvSpPr>
        <p:spPr>
          <a:xfrm>
            <a:off x="5609742" y="2249715"/>
            <a:ext cx="6365060" cy="4244392"/>
          </a:xfrm>
          <a:prstGeom prst="rect">
            <a:avLst/>
          </a:prstGeom>
        </p:spPr>
        <p:txBody>
          <a:bodyPr/>
          <a:lstStyle/>
          <a:p>
            <a:pPr marL="342900" indent="-342900" eaLnBrk="0" fontAlgn="base" hangingPunct="0">
              <a:spcBef>
                <a:spcPct val="20000"/>
              </a:spcBef>
              <a:spcAft>
                <a:spcPct val="0"/>
              </a:spcAft>
              <a:defRPr/>
            </a:pP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Addiction is a primary, chronic disease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of brain reward, motivation, memory and related circuitry. Dysfunction in these circuits leads to characteristic biological, psychological, social, and spiritual manifestations. This is reflected in an individual pathologically pursuing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reward and/or relief by substance use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and other behaviors.”</a:t>
            </a:r>
          </a:p>
          <a:p>
            <a:pPr marL="342900" indent="-342900" eaLnBrk="0" fontAlgn="base" hangingPunct="0">
              <a:spcBef>
                <a:spcPct val="20000"/>
              </a:spcBef>
              <a:spcAft>
                <a:spcPct val="0"/>
              </a:spcAft>
              <a:defRPr/>
            </a:pPr>
            <a:endParaRPr lang="en-US" sz="2000" dirty="0">
              <a:solidFill>
                <a:srgbClr val="E7E6E6"/>
              </a:solidFill>
              <a:latin typeface="Arial" charset="0"/>
              <a:cs typeface="Arial" charset="0"/>
            </a:endParaRPr>
          </a:p>
        </p:txBody>
      </p:sp>
      <p:sp>
        <p:nvSpPr>
          <p:cNvPr id="5" name="Rectangle 3"/>
          <p:cNvSpPr>
            <a:spLocks noChangeArrowheads="1"/>
          </p:cNvSpPr>
          <p:nvPr/>
        </p:nvSpPr>
        <p:spPr bwMode="auto">
          <a:xfrm>
            <a:off x="8004315" y="6428232"/>
            <a:ext cx="4187685" cy="307777"/>
          </a:xfrm>
          <a:prstGeom prst="rect">
            <a:avLst/>
          </a:prstGeom>
          <a:noFill/>
          <a:ln w="9525">
            <a:noFill/>
            <a:miter lim="800000"/>
            <a:headEnd/>
            <a:tailEnd/>
          </a:ln>
        </p:spPr>
        <p:txBody>
          <a:bodyPr wrap="square">
            <a:spAutoFit/>
          </a:bodyPr>
          <a:lstStyle/>
          <a:p>
            <a:r>
              <a:rPr lang="en-US" sz="1400" dirty="0">
                <a:latin typeface="Arial" panose="020B0604020202020204" pitchFamily="34" charset="0"/>
                <a:cs typeface="Arial" panose="020B0604020202020204" pitchFamily="34" charset="0"/>
              </a:rPr>
              <a:t>(American Society of Addiction Medicine, 2011)</a:t>
            </a:r>
          </a:p>
        </p:txBody>
      </p:sp>
    </p:spTree>
    <p:extLst>
      <p:ext uri="{BB962C8B-B14F-4D97-AF65-F5344CB8AC3E}">
        <p14:creationId xmlns:p14="http://schemas.microsoft.com/office/powerpoint/2010/main" val="24287136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xmlns=""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49" r="33894" b="6672"/>
          <a:stretch/>
        </p:blipFill>
        <p:spPr>
          <a:xfrm>
            <a:off x="0" y="1219200"/>
            <a:ext cx="4586516" cy="5638800"/>
          </a:xfrm>
          <a:prstGeom prst="rect">
            <a:avLst/>
          </a:prstGeom>
          <a:ln>
            <a:noFill/>
          </a:ln>
          <a:effectLst>
            <a:outerShdw blurRad="292100" dist="139700" dir="2700000" algn="tl" rotWithShape="0">
              <a:srgbClr val="333333">
                <a:alpha val="65000"/>
              </a:srgbClr>
            </a:outerShdw>
          </a:effectLst>
        </p:spPr>
      </p:pic>
      <p:sp>
        <p:nvSpPr>
          <p:cNvPr id="6" name="Content Placeholder 2"/>
          <p:cNvSpPr txBox="1">
            <a:spLocks/>
          </p:cNvSpPr>
          <p:nvPr/>
        </p:nvSpPr>
        <p:spPr>
          <a:xfrm>
            <a:off x="5029199" y="1558636"/>
            <a:ext cx="6978267" cy="51052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600"/>
              </a:spcAft>
              <a:buNone/>
            </a:pPr>
            <a:r>
              <a:rPr lang="en-US" sz="2400" dirty="0">
                <a:latin typeface="Arial" panose="020B0604020202020204" pitchFamily="34" charset="0"/>
                <a:cs typeface="Arial" panose="020B0604020202020204" pitchFamily="34" charset="0"/>
              </a:rPr>
              <a:t>Brain imaging studies show physical changes in areas of the brain when a drug is ingested that are critical to: </a:t>
            </a:r>
          </a:p>
          <a:p>
            <a:pPr marL="455492" indent="-457200">
              <a:lnSpc>
                <a:spcPct val="100000"/>
              </a:lnSpc>
              <a:spcBef>
                <a:spcPts val="600"/>
              </a:spcBef>
              <a:spcAft>
                <a:spcPts val="600"/>
              </a:spcAft>
            </a:pPr>
            <a:r>
              <a:rPr lang="en-US" sz="2400" dirty="0">
                <a:latin typeface="Arial" panose="020B0604020202020204" pitchFamily="34" charset="0"/>
                <a:cs typeface="Arial" panose="020B0604020202020204" pitchFamily="34" charset="0"/>
              </a:rPr>
              <a:t>Judgment</a:t>
            </a:r>
          </a:p>
          <a:p>
            <a:pPr marL="455492" indent="-457200">
              <a:lnSpc>
                <a:spcPct val="100000"/>
              </a:lnSpc>
              <a:spcBef>
                <a:spcPts val="600"/>
              </a:spcBef>
              <a:spcAft>
                <a:spcPts val="600"/>
              </a:spcAft>
            </a:pPr>
            <a:r>
              <a:rPr lang="en-US" sz="2400" dirty="0">
                <a:latin typeface="Arial" panose="020B0604020202020204" pitchFamily="34" charset="0"/>
                <a:cs typeface="Arial" panose="020B0604020202020204" pitchFamily="34" charset="0"/>
              </a:rPr>
              <a:t>Decision making </a:t>
            </a:r>
          </a:p>
          <a:p>
            <a:pPr marL="455492" indent="-457200">
              <a:lnSpc>
                <a:spcPct val="100000"/>
              </a:lnSpc>
              <a:spcBef>
                <a:spcPts val="600"/>
              </a:spcBef>
              <a:spcAft>
                <a:spcPts val="600"/>
              </a:spcAft>
            </a:pPr>
            <a:r>
              <a:rPr lang="en-US" sz="2400" dirty="0">
                <a:latin typeface="Arial" panose="020B0604020202020204" pitchFamily="34" charset="0"/>
                <a:cs typeface="Arial" panose="020B0604020202020204" pitchFamily="34" charset="0"/>
              </a:rPr>
              <a:t>Learning and memory </a:t>
            </a:r>
          </a:p>
          <a:p>
            <a:pPr marL="455492" indent="-457200">
              <a:lnSpc>
                <a:spcPct val="100000"/>
              </a:lnSpc>
              <a:spcBef>
                <a:spcPts val="600"/>
              </a:spcBef>
              <a:spcAft>
                <a:spcPts val="600"/>
              </a:spcAft>
            </a:pPr>
            <a:r>
              <a:rPr lang="en-US" sz="2400" dirty="0">
                <a:latin typeface="Arial" panose="020B0604020202020204" pitchFamily="34" charset="0"/>
                <a:cs typeface="Arial" panose="020B0604020202020204" pitchFamily="34" charset="0"/>
              </a:rPr>
              <a:t>Behavior control</a:t>
            </a:r>
          </a:p>
          <a:p>
            <a:pPr marL="0" indent="0">
              <a:lnSpc>
                <a:spcPct val="100000"/>
              </a:lnSpc>
              <a:spcBef>
                <a:spcPts val="600"/>
              </a:spcBef>
              <a:spcAft>
                <a:spcPts val="600"/>
              </a:spcAft>
              <a:buNone/>
            </a:pPr>
            <a:r>
              <a:rPr lang="en-US" sz="2400" dirty="0">
                <a:latin typeface="Arial" panose="020B0604020202020204" pitchFamily="34" charset="0"/>
                <a:cs typeface="Arial" panose="020B0604020202020204" pitchFamily="34" charset="0"/>
              </a:rPr>
              <a:t>These changes alter the way the brain works and help explain the compulsion and continued use despite negative consequences</a:t>
            </a:r>
            <a:endParaRPr lang="en-US" sz="2400" baseline="30000" dirty="0">
              <a:latin typeface="Arial" panose="020B0604020202020204" pitchFamily="34" charset="0"/>
              <a:cs typeface="Arial" panose="020B0604020202020204" pitchFamily="34" charset="0"/>
            </a:endParaRPr>
          </a:p>
        </p:txBody>
      </p:sp>
      <p:sp>
        <p:nvSpPr>
          <p:cNvPr id="2" name="TextBox 1"/>
          <p:cNvSpPr txBox="1"/>
          <p:nvPr/>
        </p:nvSpPr>
        <p:spPr>
          <a:xfrm>
            <a:off x="8474704" y="6428232"/>
            <a:ext cx="3461983" cy="307777"/>
          </a:xfrm>
          <a:prstGeom prst="rect">
            <a:avLst/>
          </a:prstGeom>
          <a:noFill/>
        </p:spPr>
        <p:txBody>
          <a:bodyPr wrap="square" rtlCol="0">
            <a:spAutoFit/>
          </a:bodyPr>
          <a:lstStyle/>
          <a:p>
            <a:r>
              <a:rPr lang="en-US" sz="1400" dirty="0"/>
              <a:t>(National Institute on Drug Abuse, 2018b)</a:t>
            </a:r>
          </a:p>
        </p:txBody>
      </p:sp>
      <p:sp>
        <p:nvSpPr>
          <p:cNvPr id="10" name="Title 1">
            <a:extLst>
              <a:ext uri="{FF2B5EF4-FFF2-40B4-BE49-F238E27FC236}">
                <a16:creationId xmlns:a16="http://schemas.microsoft.com/office/drawing/2014/main" xmlns="" id="{FFEED12B-EDA6-4926-9F4A-4C0ACD2F6881}"/>
              </a:ext>
            </a:extLst>
          </p:cNvPr>
          <p:cNvSpPr txBox="1">
            <a:spLocks/>
          </p:cNvSpPr>
          <p:nvPr/>
        </p:nvSpPr>
        <p:spPr>
          <a:xfrm>
            <a:off x="0" y="0"/>
            <a:ext cx="12192000" cy="1216152"/>
          </a:xfrm>
          <a:prstGeom prst="rect">
            <a:avLst/>
          </a:prstGeom>
          <a:solidFill>
            <a:srgbClr val="0F426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en-US" altLang="en-US" sz="3200" dirty="0">
                <a:solidFill>
                  <a:prstClr val="white"/>
                </a:solidFill>
              </a:rPr>
              <a:t>Drug U</a:t>
            </a:r>
            <a:r>
              <a:rPr lang="en-US" altLang="en-US" sz="3200" dirty="0" smtClean="0">
                <a:solidFill>
                  <a:prstClr val="white"/>
                </a:solidFill>
              </a:rPr>
              <a:t>se </a:t>
            </a:r>
            <a:r>
              <a:rPr lang="en-US" altLang="en-US" sz="3200" dirty="0">
                <a:solidFill>
                  <a:prstClr val="white"/>
                </a:solidFill>
              </a:rPr>
              <a:t>and Addiction</a:t>
            </a:r>
          </a:p>
        </p:txBody>
      </p:sp>
    </p:spTree>
    <p:extLst>
      <p:ext uri="{BB962C8B-B14F-4D97-AF65-F5344CB8AC3E}">
        <p14:creationId xmlns:p14="http://schemas.microsoft.com/office/powerpoint/2010/main" val="17393338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318977" y="285306"/>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18977" y="6530162"/>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308345" y="285306"/>
            <a:ext cx="10632"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855301" y="285306"/>
            <a:ext cx="1"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1060704"/>
            <a:ext cx="9031518" cy="4678327"/>
          </a:xfrm>
          <a:prstGeom prst="rect">
            <a:avLst/>
          </a:prstGeom>
          <a:solidFill>
            <a:srgbClr val="0F42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40080" lvl="1"/>
            <a:r>
              <a:rPr lang="en-US" sz="4800" dirty="0">
                <a:solidFill>
                  <a:prstClr val="white"/>
                </a:solidFill>
                <a:hlinkClick r:id="rId3"/>
              </a:rPr>
              <a:t>The Rise and Fall of the </a:t>
            </a:r>
            <a:br>
              <a:rPr lang="en-US" sz="4800" dirty="0">
                <a:solidFill>
                  <a:prstClr val="white"/>
                </a:solidFill>
                <a:hlinkClick r:id="rId3"/>
              </a:rPr>
            </a:br>
            <a:r>
              <a:rPr lang="en-US" sz="4800" dirty="0">
                <a:solidFill>
                  <a:prstClr val="white"/>
                </a:solidFill>
                <a:hlinkClick r:id="rId3"/>
              </a:rPr>
              <a:t>Cocaine High</a:t>
            </a:r>
            <a:endParaRPr lang="en-US" sz="4800" dirty="0">
              <a:solidFill>
                <a:prstClr val="white"/>
              </a:solidFill>
            </a:endParaRPr>
          </a:p>
        </p:txBody>
      </p:sp>
      <p:cxnSp>
        <p:nvCxnSpPr>
          <p:cNvPr id="11" name="Straight Connector 10"/>
          <p:cNvCxnSpPr/>
          <p:nvPr/>
        </p:nvCxnSpPr>
        <p:spPr>
          <a:xfrm flipH="1">
            <a:off x="308345" y="437706"/>
            <a:ext cx="10632"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71619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rain scan showing one scan image of a &quot;control&quot; brain activity and the second showing a brain scan on a cocaine use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9029" y="1508275"/>
            <a:ext cx="7053942" cy="46979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308571" y="6428232"/>
            <a:ext cx="3578629" cy="307777"/>
          </a:xfrm>
          <a:prstGeom prst="rect">
            <a:avLst/>
          </a:prstGeom>
          <a:noFill/>
        </p:spPr>
        <p:txBody>
          <a:bodyPr wrap="square" rtlCol="0">
            <a:spAutoFit/>
          </a:bodyPr>
          <a:lstStyle/>
          <a:p>
            <a:r>
              <a:rPr lang="en-US" sz="1400" dirty="0"/>
              <a:t>(National Institute on Drug Abuse, 2007)</a:t>
            </a:r>
          </a:p>
        </p:txBody>
      </p:sp>
      <p:sp>
        <p:nvSpPr>
          <p:cNvPr id="10" name="Title 1">
            <a:extLst>
              <a:ext uri="{FF2B5EF4-FFF2-40B4-BE49-F238E27FC236}">
                <a16:creationId xmlns:a16="http://schemas.microsoft.com/office/drawing/2014/main" xmlns="" id="{0A2A785E-7B6D-48DF-9105-55E3D23A0CAF}"/>
              </a:ext>
            </a:extLst>
          </p:cNvPr>
          <p:cNvSpPr txBox="1">
            <a:spLocks/>
          </p:cNvSpPr>
          <p:nvPr/>
        </p:nvSpPr>
        <p:spPr>
          <a:xfrm>
            <a:off x="0" y="0"/>
            <a:ext cx="12192000" cy="1219200"/>
          </a:xfrm>
          <a:prstGeom prst="rect">
            <a:avLst/>
          </a:prstGeom>
          <a:solidFill>
            <a:srgbClr val="0F426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endParaRPr lang="en-US" sz="3600" dirty="0"/>
          </a:p>
        </p:txBody>
      </p:sp>
      <p:sp>
        <p:nvSpPr>
          <p:cNvPr id="2" name="Title 1"/>
          <p:cNvSpPr>
            <a:spLocks noGrp="1"/>
          </p:cNvSpPr>
          <p:nvPr>
            <p:ph type="title"/>
          </p:nvPr>
        </p:nvSpPr>
        <p:spPr/>
        <p:txBody>
          <a:bodyPr>
            <a:normAutofit/>
          </a:bodyPr>
          <a:lstStyle/>
          <a:p>
            <a:r>
              <a:rPr lang="en-US" sz="3200" dirty="0"/>
              <a:t>Effects of Cocaine on the Brain</a:t>
            </a:r>
          </a:p>
        </p:txBody>
      </p:sp>
    </p:spTree>
    <p:extLst>
      <p:ext uri="{BB962C8B-B14F-4D97-AF65-F5344CB8AC3E}">
        <p14:creationId xmlns:p14="http://schemas.microsoft.com/office/powerpoint/2010/main" val="2948578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Dopamine and Substance Use</a:t>
            </a:r>
          </a:p>
        </p:txBody>
      </p:sp>
      <p:sp>
        <p:nvSpPr>
          <p:cNvPr id="4" name="Content Placeholder 3"/>
          <p:cNvSpPr>
            <a:spLocks noGrp="1"/>
          </p:cNvSpPr>
          <p:nvPr>
            <p:ph idx="1"/>
          </p:nvPr>
        </p:nvSpPr>
        <p:spPr/>
        <p:txBody>
          <a:bodyPr/>
          <a:lstStyle/>
          <a:p>
            <a:pPr marL="0" indent="0">
              <a:buNone/>
            </a:pPr>
            <a:r>
              <a:rPr lang="en-US"/>
              <a:t>Dopamine:</a:t>
            </a:r>
          </a:p>
          <a:p>
            <a:r>
              <a:rPr lang="en-US"/>
              <a:t>A neurotransmitter that is released during a pleasurable experience</a:t>
            </a:r>
          </a:p>
          <a:p>
            <a:r>
              <a:rPr lang="en-US"/>
              <a:t>Connected to the reward circuit of the brain</a:t>
            </a:r>
          </a:p>
          <a:p>
            <a:r>
              <a:rPr lang="en-US"/>
              <a:t>Acts by reinforcing behaviors that are pleasurable</a:t>
            </a:r>
          </a:p>
          <a:p>
            <a:r>
              <a:rPr lang="en-US"/>
              <a:t>Leads to neural changes that help form habits</a:t>
            </a:r>
          </a:p>
          <a:p>
            <a:r>
              <a:rPr lang="en-US"/>
              <a:t>Released during substance use and reinforces the connection between the substance and the pleasurable experience </a:t>
            </a:r>
          </a:p>
          <a:p>
            <a:r>
              <a:rPr lang="en-US"/>
              <a:t>Trains the brain to repeat the pleasurable experience </a:t>
            </a:r>
          </a:p>
          <a:p>
            <a:endParaRPr lang="en-US" dirty="0"/>
          </a:p>
        </p:txBody>
      </p:sp>
      <p:sp>
        <p:nvSpPr>
          <p:cNvPr id="2" name="TextBox 1"/>
          <p:cNvSpPr txBox="1"/>
          <p:nvPr/>
        </p:nvSpPr>
        <p:spPr>
          <a:xfrm>
            <a:off x="8323863" y="6428232"/>
            <a:ext cx="3458095" cy="307777"/>
          </a:xfrm>
          <a:prstGeom prst="rect">
            <a:avLst/>
          </a:prstGeom>
          <a:noFill/>
        </p:spPr>
        <p:txBody>
          <a:bodyPr wrap="square" rtlCol="0">
            <a:spAutoFit/>
          </a:bodyPr>
          <a:lstStyle/>
          <a:p>
            <a:r>
              <a:rPr lang="en-US" sz="1400" dirty="0"/>
              <a:t>(National Institute on Drug Abuse, </a:t>
            </a:r>
            <a:r>
              <a:rPr lang="en-US" sz="1400"/>
              <a:t>2018b)</a:t>
            </a:r>
            <a:endParaRPr lang="en-US" dirty="0"/>
          </a:p>
        </p:txBody>
      </p:sp>
    </p:spTree>
    <p:extLst>
      <p:ext uri="{BB962C8B-B14F-4D97-AF65-F5344CB8AC3E}">
        <p14:creationId xmlns:p14="http://schemas.microsoft.com/office/powerpoint/2010/main" val="26442602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Brain scans showing repeated exposure to various drugs including cocaine, meth, alcohol and heroin in contrast to control brain scan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0538" y="1394495"/>
            <a:ext cx="4822892" cy="50474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399353" y="6428232"/>
            <a:ext cx="1313412" cy="307777"/>
          </a:xfrm>
          <a:prstGeom prst="rect">
            <a:avLst/>
          </a:prstGeom>
          <a:noFill/>
        </p:spPr>
        <p:txBody>
          <a:bodyPr wrap="square" rtlCol="0">
            <a:spAutoFit/>
          </a:bodyPr>
          <a:lstStyle/>
          <a:p>
            <a:r>
              <a:rPr lang="en-US" sz="1400" dirty="0"/>
              <a:t>(Davis, 2007)</a:t>
            </a:r>
          </a:p>
        </p:txBody>
      </p:sp>
      <p:sp>
        <p:nvSpPr>
          <p:cNvPr id="7" name="Title 1">
            <a:extLst>
              <a:ext uri="{FF2B5EF4-FFF2-40B4-BE49-F238E27FC236}">
                <a16:creationId xmlns:a16="http://schemas.microsoft.com/office/drawing/2014/main" xmlns="" id="{600ADE9B-F383-4C2C-96DB-E29746084B96}"/>
              </a:ext>
            </a:extLst>
          </p:cNvPr>
          <p:cNvSpPr txBox="1">
            <a:spLocks/>
          </p:cNvSpPr>
          <p:nvPr/>
        </p:nvSpPr>
        <p:spPr>
          <a:xfrm>
            <a:off x="0" y="0"/>
            <a:ext cx="12192000" cy="1219200"/>
          </a:xfrm>
          <a:prstGeom prst="rect">
            <a:avLst/>
          </a:prstGeom>
          <a:solidFill>
            <a:srgbClr val="0F426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endParaRPr lang="en-US" sz="3600" dirty="0"/>
          </a:p>
        </p:txBody>
      </p:sp>
      <p:sp>
        <p:nvSpPr>
          <p:cNvPr id="2" name="Title 1"/>
          <p:cNvSpPr>
            <a:spLocks noGrp="1"/>
          </p:cNvSpPr>
          <p:nvPr>
            <p:ph type="title"/>
          </p:nvPr>
        </p:nvSpPr>
        <p:spPr/>
        <p:txBody>
          <a:bodyPr>
            <a:normAutofit/>
          </a:bodyPr>
          <a:lstStyle/>
          <a:p>
            <a:r>
              <a:rPr lang="en-US" sz="3200" dirty="0"/>
              <a:t>Dopamine Receptors in Addiction</a:t>
            </a:r>
          </a:p>
        </p:txBody>
      </p:sp>
    </p:spTree>
    <p:extLst>
      <p:ext uri="{BB962C8B-B14F-4D97-AF65-F5344CB8AC3E}">
        <p14:creationId xmlns:p14="http://schemas.microsoft.com/office/powerpoint/2010/main" val="21790443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ree brain scan images. One of a health person, one of a person with a meth use disorder abstinent for one month and one of a person with a meth use disorder 14 months after a disorder that looks similar to a health person. "/>
          <p:cNvPicPr>
            <a:picLocks noGrp="1" noChangeAspect="1"/>
          </p:cNvPicPr>
          <p:nvPr>
            <p:ph idx="1"/>
          </p:nvPr>
        </p:nvPicPr>
        <p:blipFill rotWithShape="1">
          <a:blip r:embed="rId3" cstate="print"/>
          <a:srcRect t="12730" r="608" b="16753"/>
          <a:stretch/>
        </p:blipFill>
        <p:spPr>
          <a:xfrm>
            <a:off x="0" y="1225969"/>
            <a:ext cx="12192000" cy="4464771"/>
          </a:xfrm>
        </p:spPr>
      </p:pic>
      <p:sp>
        <p:nvSpPr>
          <p:cNvPr id="2" name="TextBox 1"/>
          <p:cNvSpPr txBox="1"/>
          <p:nvPr/>
        </p:nvSpPr>
        <p:spPr>
          <a:xfrm>
            <a:off x="390189" y="6119259"/>
            <a:ext cx="3936474" cy="309662"/>
          </a:xfrm>
          <a:prstGeom prst="rect">
            <a:avLst/>
          </a:prstGeom>
          <a:noFill/>
        </p:spPr>
        <p:txBody>
          <a:bodyPr wrap="square" rtlCol="0">
            <a:spAutoFit/>
          </a:bodyPr>
          <a:lstStyle/>
          <a:p>
            <a:r>
              <a:rPr lang="en-US" sz="1400" dirty="0">
                <a:solidFill>
                  <a:schemeClr val="bg1"/>
                </a:solidFill>
              </a:rPr>
              <a:t>(National Institute on Drug Abuse, 2013)</a:t>
            </a:r>
          </a:p>
        </p:txBody>
      </p:sp>
      <p:sp>
        <p:nvSpPr>
          <p:cNvPr id="3" name="Rectangle 2">
            <a:extLst>
              <a:ext uri="{FF2B5EF4-FFF2-40B4-BE49-F238E27FC236}">
                <a16:creationId xmlns:a16="http://schemas.microsoft.com/office/drawing/2014/main" xmlns="" id="{9E55719B-FB73-41D5-A25B-FFDD27322B2A}"/>
              </a:ext>
            </a:extLst>
          </p:cNvPr>
          <p:cNvSpPr/>
          <p:nvPr/>
        </p:nvSpPr>
        <p:spPr>
          <a:xfrm>
            <a:off x="0" y="5690740"/>
            <a:ext cx="12192000" cy="13559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0" y="5788322"/>
            <a:ext cx="4326663" cy="369332"/>
          </a:xfrm>
          <a:prstGeom prst="rect">
            <a:avLst/>
          </a:prstGeom>
          <a:solidFill>
            <a:schemeClr val="tx1"/>
          </a:solidFill>
        </p:spPr>
        <p:txBody>
          <a:bodyPr wrap="square" rtlCol="0">
            <a:spAutoFit/>
          </a:bodyPr>
          <a:lstStyle/>
          <a:p>
            <a:pPr algn="ctr"/>
            <a:r>
              <a:rPr lang="en-US" b="1" dirty="0">
                <a:solidFill>
                  <a:srgbClr val="FFFF99"/>
                </a:solidFill>
                <a:latin typeface="Arial" panose="020B0604020202020204" pitchFamily="34" charset="0"/>
                <a:cs typeface="Arial" panose="020B0604020202020204" pitchFamily="34" charset="0"/>
              </a:rPr>
              <a:t>Healthy Person</a:t>
            </a:r>
          </a:p>
        </p:txBody>
      </p:sp>
      <p:sp>
        <p:nvSpPr>
          <p:cNvPr id="7" name="TextBox 6"/>
          <p:cNvSpPr txBox="1"/>
          <p:nvPr/>
        </p:nvSpPr>
        <p:spPr>
          <a:xfrm>
            <a:off x="4716852" y="5784462"/>
            <a:ext cx="2972396" cy="646331"/>
          </a:xfrm>
          <a:prstGeom prst="rect">
            <a:avLst/>
          </a:prstGeom>
          <a:solidFill>
            <a:schemeClr val="tx1"/>
          </a:solidFill>
        </p:spPr>
        <p:txBody>
          <a:bodyPr wrap="square" rtlCol="0">
            <a:spAutoFit/>
          </a:bodyPr>
          <a:lstStyle/>
          <a:p>
            <a:pPr algn="ctr"/>
            <a:r>
              <a:rPr lang="en-US" b="1" dirty="0">
                <a:solidFill>
                  <a:srgbClr val="FFFF99"/>
                </a:solidFill>
                <a:latin typeface="Arial" panose="020B0604020202020204" pitchFamily="34" charset="0"/>
                <a:cs typeface="Arial" panose="020B0604020202020204" pitchFamily="34" charset="0"/>
              </a:rPr>
              <a:t>Meth Use Disorder</a:t>
            </a:r>
          </a:p>
          <a:p>
            <a:pPr algn="ctr"/>
            <a:r>
              <a:rPr lang="en-US" b="1" dirty="0">
                <a:solidFill>
                  <a:srgbClr val="FFFF99"/>
                </a:solidFill>
                <a:latin typeface="Arial" panose="020B0604020202020204" pitchFamily="34" charset="0"/>
                <a:cs typeface="Arial" panose="020B0604020202020204" pitchFamily="34" charset="0"/>
              </a:rPr>
              <a:t>1 month abstinence</a:t>
            </a:r>
          </a:p>
        </p:txBody>
      </p:sp>
      <p:sp>
        <p:nvSpPr>
          <p:cNvPr id="8" name="TextBox 7"/>
          <p:cNvSpPr txBox="1"/>
          <p:nvPr/>
        </p:nvSpPr>
        <p:spPr>
          <a:xfrm>
            <a:off x="8545942" y="5787835"/>
            <a:ext cx="3011750" cy="646331"/>
          </a:xfrm>
          <a:prstGeom prst="rect">
            <a:avLst/>
          </a:prstGeom>
          <a:solidFill>
            <a:schemeClr val="tx1"/>
          </a:solidFill>
        </p:spPr>
        <p:txBody>
          <a:bodyPr wrap="square" rtlCol="0">
            <a:spAutoFit/>
          </a:bodyPr>
          <a:lstStyle/>
          <a:p>
            <a:pPr algn="ctr"/>
            <a:r>
              <a:rPr lang="en-US" b="1" dirty="0">
                <a:solidFill>
                  <a:srgbClr val="FFFF99"/>
                </a:solidFill>
                <a:latin typeface="Arial" panose="020B0604020202020204" pitchFamily="34" charset="0"/>
                <a:cs typeface="Arial" panose="020B0604020202020204" pitchFamily="34" charset="0"/>
              </a:rPr>
              <a:t>Meth Use Disorder</a:t>
            </a:r>
          </a:p>
          <a:p>
            <a:pPr algn="ctr"/>
            <a:r>
              <a:rPr lang="en-US" b="1" dirty="0">
                <a:solidFill>
                  <a:srgbClr val="FFFF99"/>
                </a:solidFill>
                <a:latin typeface="Arial" panose="020B0604020202020204" pitchFamily="34" charset="0"/>
                <a:cs typeface="Arial" panose="020B0604020202020204" pitchFamily="34" charset="0"/>
              </a:rPr>
              <a:t>14 months abstinence</a:t>
            </a:r>
          </a:p>
        </p:txBody>
      </p:sp>
      <p:sp>
        <p:nvSpPr>
          <p:cNvPr id="12" name="TextBox 11">
            <a:extLst>
              <a:ext uri="{FF2B5EF4-FFF2-40B4-BE49-F238E27FC236}">
                <a16:creationId xmlns:a16="http://schemas.microsoft.com/office/drawing/2014/main" xmlns="" id="{4985984E-98B1-4442-9276-1A175AD601A1}"/>
              </a:ext>
            </a:extLst>
          </p:cNvPr>
          <p:cNvSpPr txBox="1"/>
          <p:nvPr/>
        </p:nvSpPr>
        <p:spPr>
          <a:xfrm>
            <a:off x="8446291" y="6550223"/>
            <a:ext cx="3912524" cy="307777"/>
          </a:xfrm>
          <a:prstGeom prst="rect">
            <a:avLst/>
          </a:prstGeom>
          <a:noFill/>
        </p:spPr>
        <p:txBody>
          <a:bodyPr wrap="square" rtlCol="0">
            <a:spAutoFit/>
          </a:bodyPr>
          <a:lstStyle/>
          <a:p>
            <a:r>
              <a:rPr lang="en-US" sz="1400" dirty="0">
                <a:solidFill>
                  <a:schemeClr val="bg1"/>
                </a:solidFill>
              </a:rPr>
              <a:t>(National Institute on Drug Abuse, 2013)</a:t>
            </a:r>
          </a:p>
        </p:txBody>
      </p:sp>
      <p:sp>
        <p:nvSpPr>
          <p:cNvPr id="15" name="Title 1">
            <a:extLst>
              <a:ext uri="{FF2B5EF4-FFF2-40B4-BE49-F238E27FC236}">
                <a16:creationId xmlns:a16="http://schemas.microsoft.com/office/drawing/2014/main" xmlns="" id="{055D306E-C0DD-484F-976B-7BB4E7A01F3C}"/>
              </a:ext>
            </a:extLst>
          </p:cNvPr>
          <p:cNvSpPr txBox="1">
            <a:spLocks/>
          </p:cNvSpPr>
          <p:nvPr/>
        </p:nvSpPr>
        <p:spPr>
          <a:xfrm>
            <a:off x="0" y="0"/>
            <a:ext cx="12192000" cy="1216152"/>
          </a:xfrm>
          <a:prstGeom prst="rect">
            <a:avLst/>
          </a:prstGeom>
          <a:solidFill>
            <a:srgbClr val="0F426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defTabSz="1641166"/>
            <a:r>
              <a:rPr lang="en-US" sz="3200" dirty="0">
                <a:solidFill>
                  <a:srgbClr val="FFFFFF"/>
                </a:solidFill>
                <a:latin typeface="Arial" panose="020B0604020202020204" pitchFamily="34" charset="0"/>
                <a:cs typeface="Arial" panose="020B0604020202020204" pitchFamily="34" charset="0"/>
              </a:rPr>
              <a:t>Effects of Meth on the Brain</a:t>
            </a:r>
          </a:p>
        </p:txBody>
      </p:sp>
    </p:spTree>
    <p:extLst>
      <p:ext uri="{BB962C8B-B14F-4D97-AF65-F5344CB8AC3E}">
        <p14:creationId xmlns:p14="http://schemas.microsoft.com/office/powerpoint/2010/main" val="736560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FFFFFF"/>
                </a:solidFill>
                <a:latin typeface="Arial" panose="020B0604020202020204" pitchFamily="34" charset="0"/>
                <a:cs typeface="Arial" panose="020B0604020202020204" pitchFamily="34" charset="0"/>
              </a:rPr>
              <a:t>Discussion</a:t>
            </a:r>
            <a:endParaRPr lang="en-US" sz="3200" dirty="0"/>
          </a:p>
        </p:txBody>
      </p:sp>
      <p:sp>
        <p:nvSpPr>
          <p:cNvPr id="4" name="Content Placeholder 3"/>
          <p:cNvSpPr>
            <a:spLocks noGrp="1"/>
          </p:cNvSpPr>
          <p:nvPr>
            <p:ph idx="1"/>
          </p:nvPr>
        </p:nvSpPr>
        <p:spPr>
          <a:xfrm>
            <a:off x="4238368" y="1545336"/>
            <a:ext cx="7648832" cy="4351338"/>
          </a:xfrm>
        </p:spPr>
        <p:txBody>
          <a:bodyPr>
            <a:noAutofit/>
          </a:bodyPr>
          <a:lstStyle/>
          <a:p>
            <a:pPr>
              <a:lnSpc>
                <a:spcPct val="100000"/>
              </a:lnSpc>
              <a:spcBef>
                <a:spcPts val="600"/>
              </a:spcBef>
              <a:spcAft>
                <a:spcPts val="600"/>
              </a:spcAft>
            </a:pPr>
            <a:r>
              <a:rPr lang="en-US" sz="2200" dirty="0">
                <a:latin typeface="Arial" panose="020B0604020202020204" pitchFamily="34" charset="0"/>
                <a:cs typeface="Arial" panose="020B0604020202020204" pitchFamily="34" charset="0"/>
              </a:rPr>
              <a:t>Think about the parenting implications for a parent involved in child welfare who is actively using drugs or alcohol.</a:t>
            </a:r>
          </a:p>
          <a:p>
            <a:pPr>
              <a:lnSpc>
                <a:spcPct val="100000"/>
              </a:lnSpc>
              <a:spcBef>
                <a:spcPts val="600"/>
              </a:spcBef>
              <a:spcAft>
                <a:spcPts val="600"/>
              </a:spcAft>
            </a:pPr>
            <a:r>
              <a:rPr lang="en-US" sz="2200" dirty="0">
                <a:latin typeface="Arial" panose="020B0604020202020204" pitchFamily="34" charset="0"/>
                <a:cs typeface="Arial" panose="020B0604020202020204" pitchFamily="34" charset="0"/>
              </a:rPr>
              <a:t>Think about the implications for a parent involved in child welfare who has just stopped using drugs or alcohol and is trying to resume normal interactions with their child/ren. </a:t>
            </a:r>
          </a:p>
          <a:p>
            <a:pPr>
              <a:lnSpc>
                <a:spcPct val="100000"/>
              </a:lnSpc>
              <a:spcBef>
                <a:spcPts val="600"/>
              </a:spcBef>
              <a:spcAft>
                <a:spcPts val="600"/>
              </a:spcAft>
            </a:pPr>
            <a:r>
              <a:rPr lang="en-US" sz="2200" dirty="0">
                <a:latin typeface="Arial" panose="020B0604020202020204" pitchFamily="34" charset="0"/>
                <a:cs typeface="Arial" panose="020B0604020202020204" pitchFamily="34" charset="0"/>
              </a:rPr>
              <a:t>If you are tasked with observing a home visit, what conclusions might you draw? </a:t>
            </a:r>
          </a:p>
          <a:p>
            <a:pPr>
              <a:lnSpc>
                <a:spcPct val="100000"/>
              </a:lnSpc>
              <a:spcBef>
                <a:spcPts val="600"/>
              </a:spcBef>
              <a:spcAft>
                <a:spcPts val="600"/>
              </a:spcAft>
            </a:pPr>
            <a:r>
              <a:rPr lang="en-US" sz="2200" dirty="0">
                <a:latin typeface="Arial" panose="020B0604020202020204" pitchFamily="34" charset="0"/>
                <a:cs typeface="Arial" panose="020B0604020202020204" pitchFamily="34" charset="0"/>
              </a:rPr>
              <a:t>How do we balance compassion, understanding and patience with a parent’s temporarily compromised brain condition, while maintaining parent accountability and child safety?</a:t>
            </a:r>
          </a:p>
        </p:txBody>
      </p:sp>
      <p:pic>
        <p:nvPicPr>
          <p:cNvPr id="7" name="Picture 6">
            <a:extLst>
              <a:ext uri="{C183D7F6-B498-43B3-948B-1728B52AA6E4}">
                <adec:decorative xmlns:adec="http://schemas.microsoft.com/office/drawing/2017/decorative" xmlns=""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931" y="1342936"/>
            <a:ext cx="3494701" cy="5243605"/>
          </a:xfrm>
          <a:prstGeom prst="rect">
            <a:avLst/>
          </a:prstGeom>
        </p:spPr>
      </p:pic>
    </p:spTree>
    <p:extLst>
      <p:ext uri="{BB962C8B-B14F-4D97-AF65-F5344CB8AC3E}">
        <p14:creationId xmlns:p14="http://schemas.microsoft.com/office/powerpoint/2010/main" val="33683953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063254"/>
            <a:ext cx="9031518" cy="4678327"/>
          </a:xfrm>
          <a:prstGeom prst="rect">
            <a:avLst/>
          </a:prstGeom>
          <a:solidFill>
            <a:srgbClr val="0F42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40080" lvl="1"/>
            <a:r>
              <a:rPr lang="en-US" sz="4800" dirty="0">
                <a:solidFill>
                  <a:prstClr val="white"/>
                </a:solidFill>
              </a:rPr>
              <a:t>The Effect of Parental </a:t>
            </a:r>
          </a:p>
          <a:p>
            <a:pPr marL="640080" lvl="1"/>
            <a:r>
              <a:rPr lang="en-US" sz="4800" dirty="0">
                <a:solidFill>
                  <a:prstClr val="white"/>
                </a:solidFill>
              </a:rPr>
              <a:t>Substance Use on Families</a:t>
            </a:r>
          </a:p>
        </p:txBody>
      </p:sp>
      <p:cxnSp>
        <p:nvCxnSpPr>
          <p:cNvPr id="5" name="Straight Connector 4"/>
          <p:cNvCxnSpPr/>
          <p:nvPr/>
        </p:nvCxnSpPr>
        <p:spPr>
          <a:xfrm>
            <a:off x="318977" y="285306"/>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18977" y="6530162"/>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308345" y="285306"/>
            <a:ext cx="10632"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855301" y="285306"/>
            <a:ext cx="1"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22635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54719" y="3886591"/>
            <a:ext cx="10763795" cy="584775"/>
          </a:xfrm>
          <a:prstGeom prst="rect">
            <a:avLst/>
          </a:prstGeom>
        </p:spPr>
        <p:txBody>
          <a:bodyPr wrap="square">
            <a:spAutoFit/>
          </a:bodyPr>
          <a:lstStyle/>
          <a:p>
            <a:pPr algn="ctr">
              <a:lnSpc>
                <a:spcPct val="80000"/>
              </a:lnSpc>
              <a:spcBef>
                <a:spcPct val="20000"/>
              </a:spcBef>
              <a:buClr>
                <a:srgbClr val="CC4757">
                  <a:lumMod val="50000"/>
                </a:srgbClr>
              </a:buClr>
              <a:buSzPct val="85000"/>
              <a:defRPr/>
            </a:pPr>
            <a:r>
              <a:rPr lang="en-US" sz="2000" i="1" dirty="0">
                <a:solidFill>
                  <a:srgbClr val="0F4162"/>
                </a:solidFill>
                <a:latin typeface="Arial" panose="020B0604020202020204" pitchFamily="34" charset="0"/>
                <a:cs typeface="Arial" panose="020B0604020202020204" pitchFamily="34" charset="0"/>
              </a:rPr>
              <a:t>A program of the Substance Abuse and Mental Health Services Administration (SAMHSA) and the Administration for Children and Families (ACF), Children’s Bureau</a:t>
            </a:r>
          </a:p>
        </p:txBody>
      </p:sp>
      <p:pic>
        <p:nvPicPr>
          <p:cNvPr id="11" name="Picture 10" descr="Logo of Children's Bureau. "/>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a:off x="3417483" y="5364524"/>
            <a:ext cx="912035" cy="1086928"/>
          </a:xfrm>
          <a:prstGeom prst="rect">
            <a:avLst/>
          </a:prstGeom>
          <a:noFill/>
          <a:ln>
            <a:noFill/>
          </a:ln>
        </p:spPr>
      </p:pic>
      <p:sp>
        <p:nvSpPr>
          <p:cNvPr id="12" name="Rectangle 11"/>
          <p:cNvSpPr/>
          <p:nvPr/>
        </p:nvSpPr>
        <p:spPr>
          <a:xfrm>
            <a:off x="5525588" y="5677155"/>
            <a:ext cx="6227987" cy="461665"/>
          </a:xfrm>
          <a:prstGeom prst="rect">
            <a:avLst/>
          </a:prstGeom>
        </p:spPr>
        <p:txBody>
          <a:bodyPr wrap="square">
            <a:spAutoFit/>
          </a:bodyPr>
          <a:lstStyle/>
          <a:p>
            <a:pPr algn="ctr"/>
            <a:r>
              <a:rPr lang="en-US" sz="2400" b="1" dirty="0">
                <a:solidFill>
                  <a:srgbClr val="336B90"/>
                </a:solidFill>
                <a:latin typeface="Arial Narrow" panose="020B0606020202030204" pitchFamily="34" charset="0"/>
              </a:rPr>
              <a:t>www.ncsacw.samhsa.gov | ncsacw@cffutures.org</a:t>
            </a:r>
          </a:p>
        </p:txBody>
      </p:sp>
      <p:pic>
        <p:nvPicPr>
          <p:cNvPr id="2" name="Picture 1" descr="Logo of Substance Abuse and Mental Health Services Administration.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913" y="5284093"/>
            <a:ext cx="2986088" cy="1247789"/>
          </a:xfrm>
          <a:prstGeom prst="rect">
            <a:avLst/>
          </a:prstGeom>
        </p:spPr>
      </p:pic>
      <p:pic>
        <p:nvPicPr>
          <p:cNvPr id="10" name="Content Placeholder 6">
            <a:extLst>
              <a:ext uri="{C183D7F6-B498-43B3-948B-1728B52AA6E4}">
                <adec:decorative xmlns:adec="http://schemas.microsoft.com/office/drawing/2017/decorative" xmlns=""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67818" y="2178135"/>
            <a:ext cx="4758299" cy="1151661"/>
          </a:xfrm>
          <a:prstGeom prst="rect">
            <a:avLst/>
          </a:prstGeom>
          <a:solidFill>
            <a:srgbClr val="336B90"/>
          </a:solidFill>
        </p:spPr>
      </p:pic>
      <p:sp>
        <p:nvSpPr>
          <p:cNvPr id="9" name="Rectangle 2">
            <a:extLst>
              <a:ext uri="{FF2B5EF4-FFF2-40B4-BE49-F238E27FC236}">
                <a16:creationId xmlns:a16="http://schemas.microsoft.com/office/drawing/2014/main" xmlns="" id="{D56B1B14-8666-47BE-A5C6-70CEEDBE1CB2}"/>
              </a:ext>
            </a:extLst>
          </p:cNvPr>
          <p:cNvSpPr txBox="1">
            <a:spLocks noChangeArrowheads="1"/>
          </p:cNvSpPr>
          <p:nvPr/>
        </p:nvSpPr>
        <p:spPr>
          <a:xfrm>
            <a:off x="0" y="0"/>
            <a:ext cx="12192000" cy="1057051"/>
          </a:xfrm>
          <a:prstGeom prst="rect">
            <a:avLst/>
          </a:prstGeom>
          <a:solidFill>
            <a:srgbClr val="0F426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defTabSz="1641166"/>
            <a:r>
              <a:rPr lang="en-US" sz="3600" dirty="0">
                <a:solidFill>
                  <a:srgbClr val="FFFFFF"/>
                </a:solidFill>
                <a:latin typeface="Arial" panose="020B0604020202020204" pitchFamily="34" charset="0"/>
                <a:cs typeface="Arial" panose="020B0604020202020204" pitchFamily="34" charset="0"/>
              </a:rPr>
              <a:t>Acknowledgment</a:t>
            </a:r>
          </a:p>
        </p:txBody>
      </p:sp>
    </p:spTree>
    <p:extLst>
      <p:ext uri="{BB962C8B-B14F-4D97-AF65-F5344CB8AC3E}">
        <p14:creationId xmlns:p14="http://schemas.microsoft.com/office/powerpoint/2010/main" val="12442766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In-Home Indicators of Potential </a:t>
            </a:r>
            <a:r>
              <a:rPr lang="en-US" sz="3200" dirty="0" smtClean="0"/>
              <a:t/>
            </a:r>
            <a:br>
              <a:rPr lang="en-US" sz="3200" dirty="0" smtClean="0"/>
            </a:br>
            <a:r>
              <a:rPr lang="en-US" sz="3200" dirty="0" smtClean="0"/>
              <a:t>Parental Substance Use</a:t>
            </a:r>
            <a:endParaRPr lang="en-US" sz="3200" dirty="0"/>
          </a:p>
        </p:txBody>
      </p:sp>
      <p:sp>
        <p:nvSpPr>
          <p:cNvPr id="18436" name="Rectangle 3"/>
          <p:cNvSpPr>
            <a:spLocks noGrp="1" noChangeArrowheads="1"/>
          </p:cNvSpPr>
          <p:nvPr>
            <p:ph idx="1"/>
          </p:nvPr>
        </p:nvSpPr>
        <p:spPr>
          <a:xfrm>
            <a:off x="914399" y="1545336"/>
            <a:ext cx="10775093" cy="4351338"/>
          </a:xfrm>
        </p:spPr>
        <p:txBody>
          <a:bodyPr/>
          <a:lstStyle/>
          <a:p>
            <a:r>
              <a:rPr lang="en-US" altLang="en-US" dirty="0"/>
              <a:t>A report of substance use in the child protective services call or report</a:t>
            </a:r>
          </a:p>
          <a:p>
            <a:r>
              <a:rPr lang="en-US" altLang="en-US" dirty="0"/>
              <a:t>Paraphernalia observed or reported in the home </a:t>
            </a:r>
          </a:p>
          <a:p>
            <a:r>
              <a:rPr lang="en-US" altLang="en-US" dirty="0"/>
              <a:t>The smell of alcohol, marijuana, or other drugs on the parent or in the home</a:t>
            </a:r>
          </a:p>
          <a:p>
            <a:r>
              <a:rPr lang="en-US" altLang="en-US" dirty="0"/>
              <a:t>A child reports use by parent(s) or adults in the home</a:t>
            </a:r>
          </a:p>
          <a:p>
            <a:r>
              <a:rPr lang="en-US" altLang="en-US" dirty="0"/>
              <a:t>Parent’s behavior suggests intoxication</a:t>
            </a:r>
          </a:p>
          <a:p>
            <a:r>
              <a:rPr lang="en-US" altLang="en-US" dirty="0"/>
              <a:t>Parent exhibits signs of a substance use disorder</a:t>
            </a:r>
          </a:p>
          <a:p>
            <a:r>
              <a:rPr lang="en-US" altLang="en-US" dirty="0"/>
              <a:t>Parent reports their own substance use</a:t>
            </a:r>
          </a:p>
          <a:p>
            <a:r>
              <a:rPr lang="en-US" altLang="en-US" dirty="0"/>
              <a:t>Parent shows or reports experiencing physical effects of a substance use disorder and/or withdrawal</a:t>
            </a:r>
          </a:p>
          <a:p>
            <a:pPr marL="0" indent="0">
              <a:buNone/>
            </a:pPr>
            <a:endParaRPr lang="en-US" altLang="en-US" sz="1800" dirty="0"/>
          </a:p>
          <a:p>
            <a:pPr marL="0" indent="0">
              <a:buNone/>
            </a:pPr>
            <a:r>
              <a:rPr lang="en-US" altLang="en-US" sz="1800" dirty="0"/>
              <a:t>Note: This list is not meant to include all possible signs. </a:t>
            </a:r>
          </a:p>
          <a:p>
            <a:endParaRPr lang="en-US" altLang="en-US" dirty="0"/>
          </a:p>
        </p:txBody>
      </p:sp>
      <p:sp>
        <p:nvSpPr>
          <p:cNvPr id="5" name="TextBox 4"/>
          <p:cNvSpPr txBox="1"/>
          <p:nvPr/>
        </p:nvSpPr>
        <p:spPr>
          <a:xfrm>
            <a:off x="10044084" y="6428232"/>
            <a:ext cx="1727004" cy="307777"/>
          </a:xfrm>
          <a:prstGeom prst="rect">
            <a:avLst/>
          </a:prstGeom>
          <a:noFill/>
        </p:spPr>
        <p:txBody>
          <a:bodyPr wrap="square" rtlCol="0">
            <a:spAutoFit/>
          </a:bodyPr>
          <a:lstStyle/>
          <a:p>
            <a:r>
              <a:rPr lang="en-US" sz="1400" dirty="0"/>
              <a:t>(Breshears, 2009)</a:t>
            </a:r>
          </a:p>
        </p:txBody>
      </p:sp>
    </p:spTree>
    <p:extLst>
      <p:ext uri="{BB962C8B-B14F-4D97-AF65-F5344CB8AC3E}">
        <p14:creationId xmlns:p14="http://schemas.microsoft.com/office/powerpoint/2010/main" val="13124344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FFFFFF"/>
                </a:solidFill>
                <a:latin typeface="Arial" panose="020B0604020202020204" pitchFamily="34" charset="0"/>
                <a:cs typeface="Arial" panose="020B0604020202020204" pitchFamily="34" charset="0"/>
              </a:rPr>
              <a:t>Effects of Substance </a:t>
            </a:r>
            <a:r>
              <a:rPr lang="en-US" sz="3200" dirty="0" smtClean="0">
                <a:solidFill>
                  <a:srgbClr val="FFFFFF"/>
                </a:solidFill>
                <a:latin typeface="Arial" panose="020B0604020202020204" pitchFamily="34" charset="0"/>
                <a:cs typeface="Arial" panose="020B0604020202020204" pitchFamily="34" charset="0"/>
              </a:rPr>
              <a:t>Use </a:t>
            </a:r>
            <a:r>
              <a:rPr lang="en-US" sz="3200" dirty="0">
                <a:solidFill>
                  <a:srgbClr val="FFFFFF"/>
                </a:solidFill>
                <a:latin typeface="Arial" panose="020B0604020202020204" pitchFamily="34" charset="0"/>
                <a:cs typeface="Arial" panose="020B0604020202020204" pitchFamily="34" charset="0"/>
              </a:rPr>
              <a:t>Disorders </a:t>
            </a:r>
            <a:br>
              <a:rPr lang="en-US" sz="3200" dirty="0">
                <a:solidFill>
                  <a:srgbClr val="FFFFFF"/>
                </a:solidFill>
                <a:latin typeface="Arial" panose="020B0604020202020204" pitchFamily="34" charset="0"/>
                <a:cs typeface="Arial" panose="020B0604020202020204" pitchFamily="34" charset="0"/>
              </a:rPr>
            </a:br>
            <a:r>
              <a:rPr lang="en-US" sz="3200" dirty="0">
                <a:solidFill>
                  <a:srgbClr val="FFFFFF"/>
                </a:solidFill>
                <a:latin typeface="Arial" panose="020B0604020202020204" pitchFamily="34" charset="0"/>
                <a:cs typeface="Arial" panose="020B0604020202020204" pitchFamily="34" charset="0"/>
              </a:rPr>
              <a:t>on Family Functioning</a:t>
            </a:r>
            <a:endParaRPr lang="en-US" sz="3200" dirty="0"/>
          </a:p>
        </p:txBody>
      </p:sp>
      <p:sp>
        <p:nvSpPr>
          <p:cNvPr id="18436" name="Rectangle 3"/>
          <p:cNvSpPr>
            <a:spLocks noGrp="1" noChangeArrowheads="1"/>
          </p:cNvSpPr>
          <p:nvPr>
            <p:ph idx="1"/>
          </p:nvPr>
        </p:nvSpPr>
        <p:spPr/>
        <p:txBody>
          <a:bodyPr>
            <a:noAutofit/>
          </a:bodyPr>
          <a:lstStyle/>
          <a:p>
            <a:pPr>
              <a:spcBef>
                <a:spcPts val="600"/>
              </a:spcBef>
              <a:spcAft>
                <a:spcPts val="600"/>
              </a:spcAft>
              <a:defRPr/>
            </a:pPr>
            <a:r>
              <a:rPr lang="en-US" sz="2400" dirty="0"/>
              <a:t>Child development</a:t>
            </a:r>
          </a:p>
          <a:p>
            <a:pPr>
              <a:spcBef>
                <a:spcPts val="600"/>
              </a:spcBef>
              <a:spcAft>
                <a:spcPts val="600"/>
              </a:spcAft>
              <a:defRPr/>
            </a:pPr>
            <a:r>
              <a:rPr lang="en-US" sz="2400" dirty="0"/>
              <a:t>Household safety</a:t>
            </a:r>
          </a:p>
          <a:p>
            <a:pPr>
              <a:spcBef>
                <a:spcPts val="600"/>
              </a:spcBef>
              <a:spcAft>
                <a:spcPts val="600"/>
              </a:spcAft>
              <a:defRPr/>
            </a:pPr>
            <a:r>
              <a:rPr lang="en-US" sz="2400" dirty="0"/>
              <a:t>Psychosocial impact</a:t>
            </a:r>
          </a:p>
          <a:p>
            <a:pPr>
              <a:spcBef>
                <a:spcPts val="600"/>
              </a:spcBef>
              <a:spcAft>
                <a:spcPts val="600"/>
              </a:spcAft>
              <a:defRPr/>
            </a:pPr>
            <a:r>
              <a:rPr lang="en-US" sz="2400" dirty="0"/>
              <a:t>Parenting skills</a:t>
            </a:r>
          </a:p>
          <a:p>
            <a:pPr>
              <a:spcBef>
                <a:spcPts val="600"/>
              </a:spcBef>
              <a:spcAft>
                <a:spcPts val="600"/>
              </a:spcAft>
              <a:defRPr/>
            </a:pPr>
            <a:r>
              <a:rPr lang="en-US" sz="2400" dirty="0"/>
              <a:t>Intergenerational trauma and mental health problems</a:t>
            </a:r>
            <a:endParaRPr lang="en-US" altLang="en-US" sz="2400" dirty="0"/>
          </a:p>
        </p:txBody>
      </p:sp>
      <p:sp>
        <p:nvSpPr>
          <p:cNvPr id="5" name="TextBox 4"/>
          <p:cNvSpPr txBox="1"/>
          <p:nvPr/>
        </p:nvSpPr>
        <p:spPr>
          <a:xfrm>
            <a:off x="9743163" y="6428232"/>
            <a:ext cx="2127474" cy="307777"/>
          </a:xfrm>
          <a:prstGeom prst="rect">
            <a:avLst/>
          </a:prstGeom>
          <a:noFill/>
        </p:spPr>
        <p:txBody>
          <a:bodyPr wrap="square" rtlCol="0">
            <a:spAutoFit/>
          </a:bodyPr>
          <a:lstStyle/>
          <a:p>
            <a:pPr algn="r"/>
            <a:r>
              <a:rPr lang="en-US" sz="1400" dirty="0"/>
              <a:t>(Smith &amp; Wilson, 2016)</a:t>
            </a:r>
          </a:p>
        </p:txBody>
      </p:sp>
    </p:spTree>
    <p:extLst>
      <p:ext uri="{BB962C8B-B14F-4D97-AF65-F5344CB8AC3E}">
        <p14:creationId xmlns:p14="http://schemas.microsoft.com/office/powerpoint/2010/main" val="20803024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traight Connector 8"/>
          <p:cNvSpPr/>
          <p:nvPr/>
        </p:nvSpPr>
        <p:spPr>
          <a:xfrm>
            <a:off x="6475457" y="2798413"/>
            <a:ext cx="991830" cy="2446752"/>
          </a:xfrm>
          <a:custGeom>
            <a:avLst/>
            <a:gdLst/>
            <a:ahLst/>
            <a:cxnLst/>
            <a:rect l="0" t="0" r="0" b="0"/>
            <a:pathLst>
              <a:path>
                <a:moveTo>
                  <a:pt x="0" y="0"/>
                </a:moveTo>
                <a:lnTo>
                  <a:pt x="0" y="2333146"/>
                </a:lnTo>
                <a:lnTo>
                  <a:pt x="241819" y="233314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 name="Content Placeholder 2"/>
          <p:cNvSpPr>
            <a:spLocks noGrp="1"/>
          </p:cNvSpPr>
          <p:nvPr>
            <p:ph idx="1"/>
          </p:nvPr>
        </p:nvSpPr>
        <p:spPr>
          <a:xfrm>
            <a:off x="70932" y="2351232"/>
            <a:ext cx="10515600" cy="4351338"/>
          </a:xfrm>
        </p:spPr>
        <p:txBody>
          <a:bodyPr/>
          <a:lstStyle/>
          <a:p>
            <a:pPr lvl="0"/>
            <a:endParaRPr lang="en-US" dirty="0"/>
          </a:p>
          <a:p>
            <a:pPr lvl="1"/>
            <a:endParaRPr lang="en-US" dirty="0"/>
          </a:p>
          <a:p>
            <a:pPr lvl="1"/>
            <a:endParaRPr lang="en-US" dirty="0"/>
          </a:p>
          <a:p>
            <a:pPr lvl="0"/>
            <a:endParaRPr lang="en-US" dirty="0"/>
          </a:p>
          <a:p>
            <a:pPr lvl="1"/>
            <a:endParaRPr lang="en-US" dirty="0"/>
          </a:p>
          <a:p>
            <a:pPr lvl="1"/>
            <a:endParaRPr lang="en-US" dirty="0"/>
          </a:p>
          <a:p>
            <a:endParaRPr lang="en-US" dirty="0"/>
          </a:p>
        </p:txBody>
      </p:sp>
      <p:graphicFrame>
        <p:nvGraphicFramePr>
          <p:cNvPr id="5" name="Content Placeholder 2"/>
          <p:cNvGraphicFramePr>
            <a:graphicFrameLocks/>
          </p:cNvGraphicFramePr>
          <p:nvPr>
            <p:extLst>
              <p:ext uri="{D42A27DB-BD31-4B8C-83A1-F6EECF244321}">
                <p14:modId xmlns:p14="http://schemas.microsoft.com/office/powerpoint/2010/main" val="1607144446"/>
              </p:ext>
            </p:extLst>
          </p:nvPr>
        </p:nvGraphicFramePr>
        <p:xfrm>
          <a:off x="348023" y="1649305"/>
          <a:ext cx="4980709"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traight Connector 5"/>
          <p:cNvSpPr/>
          <p:nvPr/>
        </p:nvSpPr>
        <p:spPr>
          <a:xfrm>
            <a:off x="6475457" y="3043114"/>
            <a:ext cx="633716" cy="953849"/>
          </a:xfrm>
          <a:custGeom>
            <a:avLst/>
            <a:gdLst/>
            <a:ahLst/>
            <a:cxnLst/>
            <a:rect l="0" t="0" r="0" b="0"/>
            <a:pathLst>
              <a:path>
                <a:moveTo>
                  <a:pt x="0" y="0"/>
                </a:moveTo>
                <a:lnTo>
                  <a:pt x="0" y="953849"/>
                </a:lnTo>
                <a:lnTo>
                  <a:pt x="633716" y="95384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10" name="Group 9"/>
          <p:cNvGrpSpPr/>
          <p:nvPr/>
        </p:nvGrpSpPr>
        <p:grpSpPr>
          <a:xfrm>
            <a:off x="6730392" y="3376295"/>
            <a:ext cx="2343565" cy="1106554"/>
            <a:chOff x="855027" y="1613108"/>
            <a:chExt cx="1990542" cy="1106554"/>
          </a:xfrm>
        </p:grpSpPr>
        <p:sp>
          <p:nvSpPr>
            <p:cNvPr id="11" name="Rounded Rectangle 10"/>
            <p:cNvSpPr/>
            <p:nvPr/>
          </p:nvSpPr>
          <p:spPr>
            <a:xfrm>
              <a:off x="855027" y="1613108"/>
              <a:ext cx="1990542" cy="1106554"/>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r>
                <a:rPr lang="en-US" sz="1200" dirty="0"/>
                <a:t>Causes 5-15 minute high, followed by anxiety, depression, paranoia, and intense craving </a:t>
              </a:r>
            </a:p>
          </p:txBody>
        </p:sp>
        <p:sp>
          <p:nvSpPr>
            <p:cNvPr id="12" name="Rounded Rectangle 7"/>
            <p:cNvSpPr/>
            <p:nvPr/>
          </p:nvSpPr>
          <p:spPr>
            <a:xfrm>
              <a:off x="887437" y="1645518"/>
              <a:ext cx="1705666" cy="104173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3345" tIns="62230" rIns="93345" bIns="62230" numCol="1" spcCol="1270" anchor="ctr" anchorCtr="0">
              <a:noAutofit/>
            </a:bodyPr>
            <a:lstStyle/>
            <a:p>
              <a:pPr lvl="0" algn="ctr" defTabSz="2178050">
                <a:lnSpc>
                  <a:spcPct val="90000"/>
                </a:lnSpc>
                <a:spcBef>
                  <a:spcPct val="0"/>
                </a:spcBef>
                <a:spcAft>
                  <a:spcPct val="35000"/>
                </a:spcAft>
              </a:pPr>
              <a:endParaRPr lang="en-US" sz="4900" kern="1200" dirty="0"/>
            </a:p>
          </p:txBody>
        </p:sp>
      </p:grpSp>
      <p:grpSp>
        <p:nvGrpSpPr>
          <p:cNvPr id="14" name="Group 13"/>
          <p:cNvGrpSpPr/>
          <p:nvPr/>
        </p:nvGrpSpPr>
        <p:grpSpPr>
          <a:xfrm>
            <a:off x="6707456" y="4745710"/>
            <a:ext cx="2371038" cy="1244749"/>
            <a:chOff x="495539" y="2992404"/>
            <a:chExt cx="2371038" cy="1244749"/>
          </a:xfrm>
        </p:grpSpPr>
        <p:sp>
          <p:nvSpPr>
            <p:cNvPr id="15" name="Rounded Rectangle 14"/>
            <p:cNvSpPr/>
            <p:nvPr/>
          </p:nvSpPr>
          <p:spPr>
            <a:xfrm>
              <a:off x="505596" y="2992404"/>
              <a:ext cx="2360981" cy="1244749"/>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r>
                <a:rPr lang="en-US" sz="1200" dirty="0"/>
                <a:t>Some parents will do whatever it takes to pursue their habit, even if it means sacrificing the health and well-being of loved ones </a:t>
              </a:r>
            </a:p>
            <a:p>
              <a:endParaRPr lang="en-US" sz="1200" dirty="0"/>
            </a:p>
          </p:txBody>
        </p:sp>
        <p:sp>
          <p:nvSpPr>
            <p:cNvPr id="16" name="Rounded Rectangle 10"/>
            <p:cNvSpPr/>
            <p:nvPr/>
          </p:nvSpPr>
          <p:spPr>
            <a:xfrm>
              <a:off x="495539" y="3024815"/>
              <a:ext cx="1705666" cy="104173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3345" tIns="62230" rIns="93345" bIns="62230" numCol="1" spcCol="1270" anchor="ctr" anchorCtr="0">
              <a:noAutofit/>
            </a:bodyPr>
            <a:lstStyle/>
            <a:p>
              <a:pPr lvl="0" algn="ctr" defTabSz="2178050">
                <a:lnSpc>
                  <a:spcPct val="90000"/>
                </a:lnSpc>
                <a:spcBef>
                  <a:spcPct val="0"/>
                </a:spcBef>
                <a:spcAft>
                  <a:spcPct val="35000"/>
                </a:spcAft>
              </a:pPr>
              <a:endParaRPr lang="en-US" sz="1400" kern="1200" dirty="0"/>
            </a:p>
          </p:txBody>
        </p:sp>
      </p:grpSp>
      <p:sp>
        <p:nvSpPr>
          <p:cNvPr id="18" name="Rounded Rectangle 17"/>
          <p:cNvSpPr/>
          <p:nvPr/>
        </p:nvSpPr>
        <p:spPr>
          <a:xfrm>
            <a:off x="9369759" y="1715599"/>
            <a:ext cx="2213108" cy="1106554"/>
          </a:xfrm>
          <a:prstGeom prst="roundRect">
            <a:avLst>
              <a:gd name="adj" fmla="val 10000"/>
            </a:avLst>
          </a:prstGeom>
          <a:solidFill>
            <a:srgbClr val="336B9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a:lstStyle/>
          <a:p>
            <a:pPr algn="ctr"/>
            <a:r>
              <a:rPr lang="en-US" sz="2300" dirty="0"/>
              <a:t>Heroin</a:t>
            </a:r>
          </a:p>
        </p:txBody>
      </p:sp>
      <p:sp>
        <p:nvSpPr>
          <p:cNvPr id="20" name="Straight Connector 13"/>
          <p:cNvSpPr/>
          <p:nvPr/>
        </p:nvSpPr>
        <p:spPr>
          <a:xfrm>
            <a:off x="9709093" y="2992651"/>
            <a:ext cx="482568" cy="960544"/>
          </a:xfrm>
          <a:custGeom>
            <a:avLst/>
            <a:gdLst/>
            <a:ahLst/>
            <a:cxnLst/>
            <a:rect l="0" t="0" r="0" b="0"/>
            <a:pathLst>
              <a:path>
                <a:moveTo>
                  <a:pt x="0" y="0"/>
                </a:moveTo>
                <a:lnTo>
                  <a:pt x="0" y="960544"/>
                </a:lnTo>
                <a:lnTo>
                  <a:pt x="482568" y="96054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21" name="Group 20"/>
          <p:cNvGrpSpPr/>
          <p:nvPr/>
        </p:nvGrpSpPr>
        <p:grpSpPr>
          <a:xfrm>
            <a:off x="9908216" y="3361131"/>
            <a:ext cx="2115446" cy="1077992"/>
            <a:chOff x="3209614" y="1622391"/>
            <a:chExt cx="1770486" cy="1106554"/>
          </a:xfrm>
        </p:grpSpPr>
        <p:sp>
          <p:nvSpPr>
            <p:cNvPr id="22" name="Rounded Rectangle 21"/>
            <p:cNvSpPr/>
            <p:nvPr/>
          </p:nvSpPr>
          <p:spPr>
            <a:xfrm>
              <a:off x="3209614" y="1622391"/>
              <a:ext cx="1770486" cy="1106554"/>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3" name="Rounded Rectangle 15"/>
            <p:cNvSpPr/>
            <p:nvPr/>
          </p:nvSpPr>
          <p:spPr>
            <a:xfrm>
              <a:off x="3242024" y="1654801"/>
              <a:ext cx="1705666" cy="104173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3345" tIns="62230" rIns="93345" bIns="62230" numCol="1" spcCol="1270" anchor="ctr" anchorCtr="0">
              <a:noAutofit/>
            </a:bodyPr>
            <a:lstStyle/>
            <a:p>
              <a:pPr lvl="0" algn="ctr" defTabSz="2178050">
                <a:lnSpc>
                  <a:spcPct val="90000"/>
                </a:lnSpc>
                <a:spcBef>
                  <a:spcPct val="0"/>
                </a:spcBef>
                <a:spcAft>
                  <a:spcPct val="35000"/>
                </a:spcAft>
              </a:pPr>
              <a:endParaRPr lang="en-US" sz="3600" kern="1200" dirty="0"/>
            </a:p>
          </p:txBody>
        </p:sp>
      </p:grpSp>
      <p:sp>
        <p:nvSpPr>
          <p:cNvPr id="24" name="Straight Connector 16"/>
          <p:cNvSpPr/>
          <p:nvPr/>
        </p:nvSpPr>
        <p:spPr>
          <a:xfrm>
            <a:off x="9712053" y="2817519"/>
            <a:ext cx="482568" cy="2343736"/>
          </a:xfrm>
          <a:custGeom>
            <a:avLst/>
            <a:gdLst/>
            <a:ahLst/>
            <a:cxnLst/>
            <a:rect l="0" t="0" r="0" b="0"/>
            <a:pathLst>
              <a:path>
                <a:moveTo>
                  <a:pt x="0" y="0"/>
                </a:moveTo>
                <a:lnTo>
                  <a:pt x="0" y="2343736"/>
                </a:lnTo>
                <a:lnTo>
                  <a:pt x="482568" y="234373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25" name="Group 24"/>
          <p:cNvGrpSpPr/>
          <p:nvPr/>
        </p:nvGrpSpPr>
        <p:grpSpPr>
          <a:xfrm>
            <a:off x="9879177" y="4742236"/>
            <a:ext cx="2170241" cy="1106554"/>
            <a:chOff x="3209614" y="3005584"/>
            <a:chExt cx="1770486" cy="1106554"/>
          </a:xfrm>
        </p:grpSpPr>
        <p:sp>
          <p:nvSpPr>
            <p:cNvPr id="26" name="Rounded Rectangle 25"/>
            <p:cNvSpPr/>
            <p:nvPr/>
          </p:nvSpPr>
          <p:spPr>
            <a:xfrm>
              <a:off x="3209614" y="3005584"/>
              <a:ext cx="1770486" cy="1106554"/>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7" name="Rounded Rectangle 18"/>
            <p:cNvSpPr/>
            <p:nvPr/>
          </p:nvSpPr>
          <p:spPr>
            <a:xfrm>
              <a:off x="3242024" y="3037994"/>
              <a:ext cx="1705666" cy="104173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3345" tIns="62230" rIns="93345" bIns="62230" numCol="1" spcCol="1270" anchor="ctr" anchorCtr="0">
              <a:noAutofit/>
            </a:bodyPr>
            <a:lstStyle/>
            <a:p>
              <a:pPr lvl="0" algn="ctr" defTabSz="2178050">
                <a:lnSpc>
                  <a:spcPct val="90000"/>
                </a:lnSpc>
                <a:spcBef>
                  <a:spcPct val="0"/>
                </a:spcBef>
                <a:spcAft>
                  <a:spcPct val="35000"/>
                </a:spcAft>
              </a:pPr>
              <a:endParaRPr lang="en-US" sz="4900" kern="1200" dirty="0"/>
            </a:p>
          </p:txBody>
        </p:sp>
      </p:grpSp>
      <p:sp>
        <p:nvSpPr>
          <p:cNvPr id="7" name="Rounded Rectangle 6"/>
          <p:cNvSpPr/>
          <p:nvPr/>
        </p:nvSpPr>
        <p:spPr>
          <a:xfrm>
            <a:off x="5304991" y="1715599"/>
            <a:ext cx="3732258" cy="1096987"/>
          </a:xfrm>
          <a:prstGeom prst="roundRect">
            <a:avLst>
              <a:gd name="adj" fmla="val 10000"/>
            </a:avLst>
          </a:prstGeom>
          <a:solidFill>
            <a:srgbClr val="336B9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a:lstStyle/>
          <a:p>
            <a:pPr algn="ctr"/>
            <a:r>
              <a:rPr lang="en-US" sz="2300" dirty="0"/>
              <a:t>Crack Cocaine</a:t>
            </a:r>
          </a:p>
        </p:txBody>
      </p:sp>
      <p:sp>
        <p:nvSpPr>
          <p:cNvPr id="29" name="Rectangle 28"/>
          <p:cNvSpPr/>
          <p:nvPr/>
        </p:nvSpPr>
        <p:spPr>
          <a:xfrm>
            <a:off x="9973964" y="3371026"/>
            <a:ext cx="2183801" cy="1015663"/>
          </a:xfrm>
          <a:prstGeom prst="rect">
            <a:avLst/>
          </a:prstGeom>
        </p:spPr>
        <p:txBody>
          <a:bodyPr wrap="square">
            <a:spAutoFit/>
          </a:bodyPr>
          <a:lstStyle/>
          <a:p>
            <a:r>
              <a:rPr lang="en-US" sz="1200" dirty="0">
                <a:ea typeface="Calibri" panose="020F0502020204030204" pitchFamily="34" charset="0"/>
                <a:cs typeface="Calibri" panose="020F0502020204030204" pitchFamily="34" charset="0"/>
              </a:rPr>
              <a:t>Injecting, snorting, or smoking heroin causes </a:t>
            </a:r>
            <a:br>
              <a:rPr lang="en-US" sz="1200" dirty="0">
                <a:ea typeface="Calibri" panose="020F0502020204030204" pitchFamily="34" charset="0"/>
                <a:cs typeface="Calibri" panose="020F0502020204030204" pitchFamily="34" charset="0"/>
              </a:rPr>
            </a:br>
            <a:r>
              <a:rPr lang="en-US" sz="1200" dirty="0">
                <a:ea typeface="Calibri" panose="020F0502020204030204" pitchFamily="34" charset="0"/>
                <a:cs typeface="Calibri" panose="020F0502020204030204" pitchFamily="34" charset="0"/>
              </a:rPr>
              <a:t>initial euphoria, followed by an alternately wakeful and drowsy state</a:t>
            </a:r>
            <a:endParaRPr lang="en-US" sz="1200" dirty="0"/>
          </a:p>
        </p:txBody>
      </p:sp>
      <p:sp>
        <p:nvSpPr>
          <p:cNvPr id="30" name="Rectangle 29"/>
          <p:cNvSpPr/>
          <p:nvPr/>
        </p:nvSpPr>
        <p:spPr>
          <a:xfrm>
            <a:off x="9973964" y="4761542"/>
            <a:ext cx="2035726" cy="830997"/>
          </a:xfrm>
          <a:prstGeom prst="rect">
            <a:avLst/>
          </a:prstGeom>
        </p:spPr>
        <p:txBody>
          <a:bodyPr wrap="square">
            <a:spAutoFit/>
          </a:bodyPr>
          <a:lstStyle/>
          <a:p>
            <a:r>
              <a:rPr lang="en-US" sz="1200" dirty="0">
                <a:ea typeface="Calibri" panose="020F0502020204030204" pitchFamily="34" charset="0"/>
                <a:cs typeface="Calibri" panose="020F0502020204030204" pitchFamily="34" charset="0"/>
              </a:rPr>
              <a:t>Children may be left unsupervised by parents who “nod out” while under the influence of heroin</a:t>
            </a:r>
            <a:endParaRPr lang="en-US" sz="1200" dirty="0"/>
          </a:p>
        </p:txBody>
      </p:sp>
      <p:sp>
        <p:nvSpPr>
          <p:cNvPr id="28" name="TextBox 27"/>
          <p:cNvSpPr txBox="1"/>
          <p:nvPr/>
        </p:nvSpPr>
        <p:spPr>
          <a:xfrm>
            <a:off x="7105553" y="6430760"/>
            <a:ext cx="4896925" cy="307777"/>
          </a:xfrm>
          <a:prstGeom prst="rect">
            <a:avLst/>
          </a:prstGeom>
          <a:noFill/>
        </p:spPr>
        <p:txBody>
          <a:bodyPr wrap="square" rtlCol="0">
            <a:spAutoFit/>
          </a:bodyPr>
          <a:lstStyle/>
          <a:p>
            <a:r>
              <a:rPr lang="en-US" sz="1400" dirty="0"/>
              <a:t>(Breshears, 2009; National Institute on Drug Abuse, 2018a)</a:t>
            </a:r>
          </a:p>
        </p:txBody>
      </p:sp>
      <p:sp>
        <p:nvSpPr>
          <p:cNvPr id="32" name="Title 1">
            <a:extLst>
              <a:ext uri="{FF2B5EF4-FFF2-40B4-BE49-F238E27FC236}">
                <a16:creationId xmlns:a16="http://schemas.microsoft.com/office/drawing/2014/main" xmlns="" id="{600ADE9B-F383-4C2C-96DB-E29746084B96}"/>
              </a:ext>
            </a:extLst>
          </p:cNvPr>
          <p:cNvSpPr txBox="1">
            <a:spLocks/>
          </p:cNvSpPr>
          <p:nvPr/>
        </p:nvSpPr>
        <p:spPr>
          <a:xfrm>
            <a:off x="0" y="0"/>
            <a:ext cx="12192000" cy="1216152"/>
          </a:xfrm>
          <a:prstGeom prst="rect">
            <a:avLst/>
          </a:prstGeom>
          <a:solidFill>
            <a:srgbClr val="0F426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en-US" altLang="en-US" sz="3200" dirty="0"/>
              <a:t>The Risks of Parental Substance Use Disorders </a:t>
            </a:r>
            <a:br>
              <a:rPr lang="en-US" altLang="en-US" sz="3200" dirty="0"/>
            </a:br>
            <a:r>
              <a:rPr lang="en-US" altLang="en-US" sz="3200" dirty="0"/>
              <a:t>on Children: Alcohol and Illegal Drugs </a:t>
            </a:r>
          </a:p>
        </p:txBody>
      </p:sp>
    </p:spTree>
    <p:extLst>
      <p:ext uri="{BB962C8B-B14F-4D97-AF65-F5344CB8AC3E}">
        <p14:creationId xmlns:p14="http://schemas.microsoft.com/office/powerpoint/2010/main" val="6449937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p:cNvGraphicFramePr>
            <a:graphicFrameLocks/>
          </p:cNvGraphicFramePr>
          <p:nvPr>
            <p:extLst>
              <p:ext uri="{D42A27DB-BD31-4B8C-83A1-F6EECF244321}">
                <p14:modId xmlns:p14="http://schemas.microsoft.com/office/powerpoint/2010/main" val="839356204"/>
              </p:ext>
            </p:extLst>
          </p:nvPr>
        </p:nvGraphicFramePr>
        <p:xfrm>
          <a:off x="1643811" y="1546771"/>
          <a:ext cx="8904378" cy="46498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6930188" y="6430760"/>
            <a:ext cx="4896925" cy="307777"/>
          </a:xfrm>
          <a:prstGeom prst="rect">
            <a:avLst/>
          </a:prstGeom>
          <a:noFill/>
        </p:spPr>
        <p:txBody>
          <a:bodyPr wrap="square" rtlCol="0">
            <a:spAutoFit/>
          </a:bodyPr>
          <a:lstStyle/>
          <a:p>
            <a:r>
              <a:rPr lang="en-US" sz="1400" dirty="0"/>
              <a:t>(Breshears, 2009; National Institute on Drug Abuse, 2018a)</a:t>
            </a:r>
          </a:p>
        </p:txBody>
      </p:sp>
      <p:sp>
        <p:nvSpPr>
          <p:cNvPr id="8" name="Title 1">
            <a:extLst>
              <a:ext uri="{FF2B5EF4-FFF2-40B4-BE49-F238E27FC236}">
                <a16:creationId xmlns:a16="http://schemas.microsoft.com/office/drawing/2014/main" xmlns="" id="{600ADE9B-F383-4C2C-96DB-E29746084B96}"/>
              </a:ext>
            </a:extLst>
          </p:cNvPr>
          <p:cNvSpPr txBox="1">
            <a:spLocks/>
          </p:cNvSpPr>
          <p:nvPr/>
        </p:nvSpPr>
        <p:spPr>
          <a:xfrm>
            <a:off x="0" y="0"/>
            <a:ext cx="12192000" cy="1216152"/>
          </a:xfrm>
          <a:prstGeom prst="rect">
            <a:avLst/>
          </a:prstGeom>
          <a:solidFill>
            <a:srgbClr val="0F426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en-US" altLang="en-US" sz="3200" dirty="0" smtClean="0"/>
              <a:t>The Risks of Parental Substance Use Disorders </a:t>
            </a:r>
            <a:br>
              <a:rPr lang="en-US" altLang="en-US" sz="3200" dirty="0" smtClean="0"/>
            </a:br>
            <a:r>
              <a:rPr lang="en-US" altLang="en-US" sz="3200" dirty="0" smtClean="0"/>
              <a:t>on Children: </a:t>
            </a:r>
            <a:r>
              <a:rPr lang="en-US" altLang="en-US" sz="3200" dirty="0"/>
              <a:t>Alcohol and Illegal Drugs </a:t>
            </a:r>
          </a:p>
        </p:txBody>
      </p:sp>
    </p:spTree>
    <p:extLst>
      <p:ext uri="{BB962C8B-B14F-4D97-AF65-F5344CB8AC3E}">
        <p14:creationId xmlns:p14="http://schemas.microsoft.com/office/powerpoint/2010/main" val="29064524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p:cNvGraphicFramePr>
            <a:graphicFrameLocks/>
          </p:cNvGraphicFramePr>
          <p:nvPr>
            <p:extLst>
              <p:ext uri="{D42A27DB-BD31-4B8C-83A1-F6EECF244321}">
                <p14:modId xmlns:p14="http://schemas.microsoft.com/office/powerpoint/2010/main" val="2430176435"/>
              </p:ext>
            </p:extLst>
          </p:nvPr>
        </p:nvGraphicFramePr>
        <p:xfrm>
          <a:off x="1155264" y="1493263"/>
          <a:ext cx="9881471" cy="5245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ounded Rectangle 4"/>
          <p:cNvSpPr/>
          <p:nvPr/>
        </p:nvSpPr>
        <p:spPr>
          <a:xfrm>
            <a:off x="7183753" y="1924381"/>
            <a:ext cx="2543197" cy="11737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78740" rIns="118110" bIns="78740" numCol="1" spcCol="1270" anchor="ctr" anchorCtr="0">
            <a:noAutofit/>
          </a:bodyPr>
          <a:lstStyle/>
          <a:p>
            <a:pPr lvl="0" algn="ctr" defTabSz="2755900">
              <a:lnSpc>
                <a:spcPct val="90000"/>
              </a:lnSpc>
              <a:spcBef>
                <a:spcPct val="0"/>
              </a:spcBef>
              <a:spcAft>
                <a:spcPct val="35000"/>
              </a:spcAft>
            </a:pPr>
            <a:endParaRPr lang="en-US" sz="6200" kern="1200" dirty="0"/>
          </a:p>
        </p:txBody>
      </p:sp>
      <p:sp>
        <p:nvSpPr>
          <p:cNvPr id="16" name="Rounded Rectangle 10"/>
          <p:cNvSpPr/>
          <p:nvPr/>
        </p:nvSpPr>
        <p:spPr>
          <a:xfrm>
            <a:off x="8075255" y="5060092"/>
            <a:ext cx="1705666" cy="104173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3345" tIns="62230" rIns="93345" bIns="62230" numCol="1" spcCol="1270" anchor="ctr" anchorCtr="0">
            <a:noAutofit/>
          </a:bodyPr>
          <a:lstStyle/>
          <a:p>
            <a:pPr lvl="0" algn="ctr" defTabSz="2178050">
              <a:lnSpc>
                <a:spcPct val="90000"/>
              </a:lnSpc>
              <a:spcBef>
                <a:spcPct val="0"/>
              </a:spcBef>
              <a:spcAft>
                <a:spcPct val="35000"/>
              </a:spcAft>
            </a:pPr>
            <a:endParaRPr lang="en-US" sz="4900" kern="1200" dirty="0"/>
          </a:p>
        </p:txBody>
      </p:sp>
      <p:sp>
        <p:nvSpPr>
          <p:cNvPr id="31" name="Rectangle 30"/>
          <p:cNvSpPr/>
          <p:nvPr/>
        </p:nvSpPr>
        <p:spPr>
          <a:xfrm>
            <a:off x="6633255" y="2330395"/>
            <a:ext cx="184731" cy="369332"/>
          </a:xfrm>
          <a:prstGeom prst="rect">
            <a:avLst/>
          </a:prstGeom>
        </p:spPr>
        <p:txBody>
          <a:bodyPr wrap="none">
            <a:spAutoFit/>
          </a:bodyPr>
          <a:lstStyle/>
          <a:p>
            <a:endParaRPr lang="en-US" dirty="0"/>
          </a:p>
        </p:txBody>
      </p:sp>
      <p:sp>
        <p:nvSpPr>
          <p:cNvPr id="11" name="Title 1">
            <a:extLst>
              <a:ext uri="{FF2B5EF4-FFF2-40B4-BE49-F238E27FC236}">
                <a16:creationId xmlns:a16="http://schemas.microsoft.com/office/drawing/2014/main" xmlns="" id="{600ADE9B-F383-4C2C-96DB-E29746084B96}"/>
              </a:ext>
            </a:extLst>
          </p:cNvPr>
          <p:cNvSpPr txBox="1">
            <a:spLocks/>
          </p:cNvSpPr>
          <p:nvPr/>
        </p:nvSpPr>
        <p:spPr>
          <a:xfrm>
            <a:off x="0" y="0"/>
            <a:ext cx="12192000" cy="1216152"/>
          </a:xfrm>
          <a:prstGeom prst="rect">
            <a:avLst/>
          </a:prstGeom>
          <a:solidFill>
            <a:srgbClr val="0F426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en-US" altLang="en-US" sz="3200" dirty="0"/>
              <a:t>The Risks of Parental Substance Use Disorders </a:t>
            </a:r>
            <a:br>
              <a:rPr lang="en-US" altLang="en-US" sz="3200" dirty="0"/>
            </a:br>
            <a:r>
              <a:rPr lang="en-US" altLang="en-US" sz="3200" dirty="0"/>
              <a:t>on Children: Prescription Drugs and Pain Medications</a:t>
            </a:r>
          </a:p>
        </p:txBody>
      </p:sp>
      <p:sp>
        <p:nvSpPr>
          <p:cNvPr id="12" name="TextBox 11"/>
          <p:cNvSpPr txBox="1"/>
          <p:nvPr/>
        </p:nvSpPr>
        <p:spPr>
          <a:xfrm>
            <a:off x="6992818" y="6430760"/>
            <a:ext cx="4896925" cy="307777"/>
          </a:xfrm>
          <a:prstGeom prst="rect">
            <a:avLst/>
          </a:prstGeom>
          <a:noFill/>
        </p:spPr>
        <p:txBody>
          <a:bodyPr wrap="square" rtlCol="0">
            <a:spAutoFit/>
          </a:bodyPr>
          <a:lstStyle/>
          <a:p>
            <a:r>
              <a:rPr lang="en-US" sz="1400" dirty="0"/>
              <a:t>(Breshears, 2009; National Institute on Drug Abuse, 2018a)</a:t>
            </a:r>
          </a:p>
        </p:txBody>
      </p:sp>
    </p:spTree>
    <p:extLst>
      <p:ext uri="{BB962C8B-B14F-4D97-AF65-F5344CB8AC3E}">
        <p14:creationId xmlns:p14="http://schemas.microsoft.com/office/powerpoint/2010/main" val="31041975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xmlns=""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0515600" cy="6858000"/>
          </a:xfrm>
          <a:prstGeom prst="rect">
            <a:avLst/>
          </a:prstGeom>
          <a:effectLst>
            <a:softEdge rad="63500"/>
          </a:effectLst>
        </p:spPr>
      </p:pic>
      <p:graphicFrame>
        <p:nvGraphicFramePr>
          <p:cNvPr id="6" name="Diagram 5"/>
          <p:cNvGraphicFramePr/>
          <p:nvPr>
            <p:extLst>
              <p:ext uri="{D42A27DB-BD31-4B8C-83A1-F6EECF244321}">
                <p14:modId xmlns:p14="http://schemas.microsoft.com/office/powerpoint/2010/main" val="3397935188"/>
              </p:ext>
            </p:extLst>
          </p:nvPr>
        </p:nvGraphicFramePr>
        <p:xfrm>
          <a:off x="3814967" y="522111"/>
          <a:ext cx="6959970" cy="58137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987112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063254"/>
            <a:ext cx="9031518" cy="4678327"/>
          </a:xfrm>
          <a:prstGeom prst="rect">
            <a:avLst/>
          </a:prstGeom>
          <a:solidFill>
            <a:srgbClr val="0F42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627322" y="1822685"/>
            <a:ext cx="8404196" cy="2400657"/>
          </a:xfrm>
          <a:prstGeom prst="rect">
            <a:avLst/>
          </a:prstGeom>
          <a:noFill/>
        </p:spPr>
        <p:txBody>
          <a:bodyPr wrap="square" rtlCol="0">
            <a:spAutoFit/>
          </a:bodyPr>
          <a:lstStyle/>
          <a:p>
            <a:endParaRPr lang="en-US" sz="5400" b="1" dirty="0">
              <a:solidFill>
                <a:schemeClr val="bg1"/>
              </a:solidFill>
            </a:endParaRPr>
          </a:p>
          <a:p>
            <a:r>
              <a:rPr lang="en-US" sz="4800" dirty="0">
                <a:solidFill>
                  <a:schemeClr val="bg1"/>
                </a:solidFill>
              </a:rPr>
              <a:t>Screening for Substance </a:t>
            </a:r>
            <a:br>
              <a:rPr lang="en-US" sz="4800" dirty="0">
                <a:solidFill>
                  <a:schemeClr val="bg1"/>
                </a:solidFill>
              </a:rPr>
            </a:br>
            <a:r>
              <a:rPr lang="en-US" sz="4800" dirty="0">
                <a:solidFill>
                  <a:schemeClr val="bg1"/>
                </a:solidFill>
              </a:rPr>
              <a:t>Use Disorders</a:t>
            </a:r>
          </a:p>
        </p:txBody>
      </p:sp>
      <p:cxnSp>
        <p:nvCxnSpPr>
          <p:cNvPr id="5" name="Straight Connector 4"/>
          <p:cNvCxnSpPr/>
          <p:nvPr/>
        </p:nvCxnSpPr>
        <p:spPr>
          <a:xfrm>
            <a:off x="318977" y="285306"/>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18977" y="6530162"/>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308345" y="285306"/>
            <a:ext cx="10632"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855301" y="285306"/>
            <a:ext cx="1"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0472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dirty="0" smtClean="0"/>
              <a:t>Screening: The </a:t>
            </a:r>
            <a:r>
              <a:rPr lang="en-US" altLang="en-US" sz="3200" dirty="0"/>
              <a:t>Role of Child Welfare Workers</a:t>
            </a:r>
            <a:endParaRPr lang="en-US" sz="3200" dirty="0"/>
          </a:p>
        </p:txBody>
      </p:sp>
      <p:sp>
        <p:nvSpPr>
          <p:cNvPr id="20484" name="Rectangle 3"/>
          <p:cNvSpPr>
            <a:spLocks noGrp="1" noChangeArrowheads="1"/>
          </p:cNvSpPr>
          <p:nvPr>
            <p:ph idx="1"/>
          </p:nvPr>
        </p:nvSpPr>
        <p:spPr/>
        <p:txBody>
          <a:bodyPr>
            <a:noAutofit/>
          </a:bodyPr>
          <a:lstStyle/>
          <a:p>
            <a:pPr marL="0" indent="0">
              <a:spcBef>
                <a:spcPts val="600"/>
              </a:spcBef>
              <a:spcAft>
                <a:spcPts val="600"/>
              </a:spcAft>
              <a:buNone/>
            </a:pPr>
            <a:r>
              <a:rPr lang="en-US" altLang="en-US" sz="2400" b="1" dirty="0"/>
              <a:t>Screening</a:t>
            </a:r>
          </a:p>
          <a:p>
            <a:pPr>
              <a:spcBef>
                <a:spcPts val="600"/>
              </a:spcBef>
              <a:spcAft>
                <a:spcPts val="600"/>
              </a:spcAft>
            </a:pPr>
            <a:r>
              <a:rPr lang="en-US" altLang="en-US" dirty="0"/>
              <a:t>Signs and symptoms of parental substance use disorders during initial screening or assessment for child abuse and neglect </a:t>
            </a:r>
          </a:p>
          <a:p>
            <a:pPr>
              <a:spcBef>
                <a:spcPts val="600"/>
              </a:spcBef>
              <a:spcAft>
                <a:spcPts val="1200"/>
              </a:spcAft>
            </a:pPr>
            <a:r>
              <a:rPr lang="en-US" altLang="en-US" dirty="0"/>
              <a:t>Signs and symptoms of parental substance use disorders throughout the child welfare case</a:t>
            </a:r>
          </a:p>
          <a:p>
            <a:pPr marL="0" indent="0">
              <a:spcBef>
                <a:spcPts val="1200"/>
              </a:spcBef>
              <a:spcAft>
                <a:spcPts val="600"/>
              </a:spcAft>
              <a:buNone/>
            </a:pPr>
            <a:r>
              <a:rPr lang="en-US" altLang="en-US" sz="2400" b="1" dirty="0"/>
              <a:t>Referral</a:t>
            </a:r>
          </a:p>
          <a:p>
            <a:pPr>
              <a:spcBef>
                <a:spcPts val="600"/>
              </a:spcBef>
              <a:spcAft>
                <a:spcPts val="600"/>
              </a:spcAft>
            </a:pPr>
            <a:r>
              <a:rPr lang="en-US" altLang="en-US" dirty="0"/>
              <a:t>Refer parent to a substance use disorder treatment provider for further assessment</a:t>
            </a:r>
          </a:p>
          <a:p>
            <a:pPr>
              <a:spcBef>
                <a:spcPts val="600"/>
              </a:spcBef>
              <a:spcAft>
                <a:spcPts val="600"/>
              </a:spcAft>
            </a:pPr>
            <a:r>
              <a:rPr lang="en-US" altLang="en-US" dirty="0"/>
              <a:t>The substance use disorder treatment provider may refer the parent to a treatment program </a:t>
            </a:r>
          </a:p>
        </p:txBody>
      </p:sp>
      <p:sp>
        <p:nvSpPr>
          <p:cNvPr id="7" name="TextBox 6"/>
          <p:cNvSpPr txBox="1"/>
          <p:nvPr/>
        </p:nvSpPr>
        <p:spPr>
          <a:xfrm>
            <a:off x="6937741" y="6430760"/>
            <a:ext cx="4896925" cy="307777"/>
          </a:xfrm>
          <a:prstGeom prst="rect">
            <a:avLst/>
          </a:prstGeom>
          <a:noFill/>
        </p:spPr>
        <p:txBody>
          <a:bodyPr wrap="square" rtlCol="0">
            <a:spAutoFit/>
          </a:bodyPr>
          <a:lstStyle/>
          <a:p>
            <a:pPr algn="r"/>
            <a:r>
              <a:rPr lang="en-US" sz="1400" dirty="0"/>
              <a:t>(Breshears, 2009)</a:t>
            </a:r>
          </a:p>
        </p:txBody>
      </p:sp>
    </p:spTree>
    <p:extLst>
      <p:ext uri="{BB962C8B-B14F-4D97-AF65-F5344CB8AC3E}">
        <p14:creationId xmlns:p14="http://schemas.microsoft.com/office/powerpoint/2010/main" val="9930184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dirty="0"/>
              <a:t>The Purpose of Screening</a:t>
            </a:r>
            <a:endParaRPr lang="en-US" sz="3200" dirty="0"/>
          </a:p>
        </p:txBody>
      </p:sp>
      <p:sp>
        <p:nvSpPr>
          <p:cNvPr id="21508" name="Rectangle 3"/>
          <p:cNvSpPr>
            <a:spLocks noGrp="1" noChangeArrowheads="1"/>
          </p:cNvSpPr>
          <p:nvPr>
            <p:ph idx="1"/>
          </p:nvPr>
        </p:nvSpPr>
        <p:spPr/>
        <p:txBody>
          <a:bodyPr/>
          <a:lstStyle/>
          <a:p>
            <a:r>
              <a:rPr lang="en-US" altLang="en-US"/>
              <a:t>Determine the risk or probability that a parent has a substance use disorder</a:t>
            </a:r>
          </a:p>
          <a:p>
            <a:pPr lvl="1"/>
            <a:r>
              <a:rPr lang="en-US" altLang="en-US"/>
              <a:t>Screen everyone</a:t>
            </a:r>
          </a:p>
          <a:p>
            <a:pPr lvl="1"/>
            <a:r>
              <a:rPr lang="en-US" altLang="en-US"/>
              <a:t>Use observation, interviews, and standardized screening tools</a:t>
            </a:r>
          </a:p>
          <a:p>
            <a:pPr lvl="1"/>
            <a:r>
              <a:rPr lang="en-US" altLang="en-US"/>
              <a:t>Refer for an assessment by a substance use disorder treatment provider if needed</a:t>
            </a:r>
            <a:endParaRPr lang="en-US" altLang="en-US" dirty="0"/>
          </a:p>
        </p:txBody>
      </p:sp>
      <p:sp>
        <p:nvSpPr>
          <p:cNvPr id="12" name="TextBox 11"/>
          <p:cNvSpPr txBox="1"/>
          <p:nvPr/>
        </p:nvSpPr>
        <p:spPr>
          <a:xfrm>
            <a:off x="6962793" y="6430760"/>
            <a:ext cx="4896925" cy="307777"/>
          </a:xfrm>
          <a:prstGeom prst="rect">
            <a:avLst/>
          </a:prstGeom>
          <a:noFill/>
        </p:spPr>
        <p:txBody>
          <a:bodyPr wrap="square" rtlCol="0">
            <a:spAutoFit/>
          </a:bodyPr>
          <a:lstStyle/>
          <a:p>
            <a:pPr algn="r"/>
            <a:r>
              <a:rPr lang="en-US" sz="1400" dirty="0"/>
              <a:t>(Roberts &amp; Nuru-Jeter, 2012)</a:t>
            </a:r>
          </a:p>
        </p:txBody>
      </p:sp>
    </p:spTree>
    <p:extLst>
      <p:ext uri="{BB962C8B-B14F-4D97-AF65-F5344CB8AC3E}">
        <p14:creationId xmlns:p14="http://schemas.microsoft.com/office/powerpoint/2010/main" val="35326880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063254"/>
            <a:ext cx="9031518" cy="4678327"/>
          </a:xfrm>
          <a:prstGeom prst="rect">
            <a:avLst/>
          </a:prstGeom>
          <a:solidFill>
            <a:srgbClr val="0F42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p:cNvCxnSpPr/>
          <p:nvPr/>
        </p:nvCxnSpPr>
        <p:spPr>
          <a:xfrm>
            <a:off x="318977" y="285306"/>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18977" y="6530162"/>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308345" y="285306"/>
            <a:ext cx="10632"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855301" y="285306"/>
            <a:ext cx="1"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27322" y="1822685"/>
            <a:ext cx="8026347" cy="2400657"/>
          </a:xfrm>
          <a:prstGeom prst="rect">
            <a:avLst/>
          </a:prstGeom>
          <a:noFill/>
        </p:spPr>
        <p:txBody>
          <a:bodyPr wrap="square" rtlCol="0">
            <a:spAutoFit/>
          </a:bodyPr>
          <a:lstStyle/>
          <a:p>
            <a:endParaRPr lang="en-US" sz="5400" b="1" dirty="0">
              <a:solidFill>
                <a:schemeClr val="bg1"/>
              </a:solidFill>
            </a:endParaRPr>
          </a:p>
          <a:p>
            <a:r>
              <a:rPr lang="en-US" sz="4800" dirty="0">
                <a:solidFill>
                  <a:schemeClr val="bg1"/>
                </a:solidFill>
              </a:rPr>
              <a:t>Substance Use </a:t>
            </a:r>
            <a:br>
              <a:rPr lang="en-US" sz="4800" dirty="0">
                <a:solidFill>
                  <a:schemeClr val="bg1"/>
                </a:solidFill>
              </a:rPr>
            </a:br>
            <a:r>
              <a:rPr lang="en-US" sz="4800" dirty="0">
                <a:solidFill>
                  <a:schemeClr val="bg1"/>
                </a:solidFill>
              </a:rPr>
              <a:t>Disorder Treatment</a:t>
            </a:r>
          </a:p>
        </p:txBody>
      </p:sp>
    </p:spTree>
    <p:extLst>
      <p:ext uri="{BB962C8B-B14F-4D97-AF65-F5344CB8AC3E}">
        <p14:creationId xmlns:p14="http://schemas.microsoft.com/office/powerpoint/2010/main" val="37829198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xmlns="" id="{39BF077F-B497-426E-A733-23B978CB536B}"/>
              </a:ext>
            </a:extLst>
          </p:cNvPr>
          <p:cNvSpPr txBox="1">
            <a:spLocks noChangeArrowheads="1"/>
          </p:cNvSpPr>
          <p:nvPr/>
        </p:nvSpPr>
        <p:spPr>
          <a:xfrm>
            <a:off x="0" y="0"/>
            <a:ext cx="12192000" cy="1057051"/>
          </a:xfrm>
          <a:prstGeom prst="rect">
            <a:avLst/>
          </a:prstGeom>
          <a:solidFill>
            <a:srgbClr val="0F426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defTabSz="1641166"/>
            <a:endParaRPr lang="en-US" sz="3600" dirty="0">
              <a:solidFill>
                <a:srgbClr val="FFFFFF"/>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p:txBody>
          <a:bodyPr>
            <a:normAutofit/>
          </a:bodyPr>
          <a:lstStyle/>
          <a:p>
            <a:r>
              <a:rPr lang="en-US" sz="3200" dirty="0">
                <a:solidFill>
                  <a:srgbClr val="FFFFFF"/>
                </a:solidFill>
                <a:latin typeface="Arial" panose="020B0604020202020204" pitchFamily="34" charset="0"/>
                <a:cs typeface="Arial" panose="020B0604020202020204" pitchFamily="34" charset="0"/>
              </a:rPr>
              <a:t>Learning Objectives</a:t>
            </a:r>
            <a:endParaRPr lang="en-US" sz="3200" dirty="0"/>
          </a:p>
        </p:txBody>
      </p:sp>
      <p:sp>
        <p:nvSpPr>
          <p:cNvPr id="6" name="Content Placeholder 5"/>
          <p:cNvSpPr>
            <a:spLocks noGrp="1"/>
          </p:cNvSpPr>
          <p:nvPr>
            <p:ph idx="1"/>
          </p:nvPr>
        </p:nvSpPr>
        <p:spPr/>
        <p:txBody>
          <a:bodyPr>
            <a:normAutofit fontScale="77500" lnSpcReduction="20000"/>
          </a:bodyPr>
          <a:lstStyle/>
          <a:p>
            <a:pPr marL="0" indent="0">
              <a:spcBef>
                <a:spcPts val="600"/>
              </a:spcBef>
              <a:spcAft>
                <a:spcPts val="600"/>
              </a:spcAft>
              <a:buNone/>
              <a:tabLst>
                <a:tab pos="457200" algn="l"/>
                <a:tab pos="457200" algn="l"/>
              </a:tabLst>
            </a:pPr>
            <a:r>
              <a:rPr lang="en-US" sz="2800" dirty="0">
                <a:latin typeface="Arial" panose="020B0604020202020204" pitchFamily="34" charset="0"/>
                <a:ea typeface="Times New Roman" panose="02020603050405020304" pitchFamily="18" charset="0"/>
                <a:cs typeface="Arial" panose="020B0604020202020204" pitchFamily="34" charset="0"/>
              </a:rPr>
              <a:t>After completing this training, child welfare workers will:</a:t>
            </a:r>
          </a:p>
          <a:p>
            <a:pPr marL="342900" indent="-342900">
              <a:spcBef>
                <a:spcPts val="600"/>
              </a:spcBef>
              <a:spcAft>
                <a:spcPts val="600"/>
              </a:spcAft>
              <a:tabLst>
                <a:tab pos="457200" algn="l"/>
                <a:tab pos="457200" algn="l"/>
              </a:tabLst>
            </a:pPr>
            <a:r>
              <a:rPr lang="en-US" sz="2800" dirty="0">
                <a:latin typeface="Arial" panose="020B0604020202020204" pitchFamily="34" charset="0"/>
                <a:ea typeface="Times New Roman" panose="02020603050405020304" pitchFamily="18" charset="0"/>
                <a:cs typeface="Arial" panose="020B0604020202020204" pitchFamily="34" charset="0"/>
              </a:rPr>
              <a:t>Identify the types of substances and their effects, including methods of use</a:t>
            </a:r>
          </a:p>
          <a:p>
            <a:pPr marL="342900" indent="-342900">
              <a:spcBef>
                <a:spcPts val="600"/>
              </a:spcBef>
              <a:spcAft>
                <a:spcPts val="600"/>
              </a:spcAft>
              <a:tabLst>
                <a:tab pos="457200" algn="l"/>
                <a:tab pos="457200" algn="l"/>
              </a:tabLst>
            </a:pPr>
            <a:r>
              <a:rPr lang="en-US" sz="2800" dirty="0">
                <a:latin typeface="Arial" panose="020B0604020202020204" pitchFamily="34" charset="0"/>
                <a:ea typeface="Times New Roman" panose="02020603050405020304" pitchFamily="18" charset="0"/>
                <a:cs typeface="Arial" panose="020B0604020202020204" pitchFamily="34" charset="0"/>
              </a:rPr>
              <a:t>Outline the continuum of substance use disorders as mild, moderate, or severe</a:t>
            </a:r>
          </a:p>
          <a:p>
            <a:pPr marL="342900" indent="-342900">
              <a:spcBef>
                <a:spcPts val="600"/>
              </a:spcBef>
              <a:spcAft>
                <a:spcPts val="600"/>
              </a:spcAft>
              <a:tabLst>
                <a:tab pos="457200" algn="l"/>
                <a:tab pos="457200" algn="l"/>
              </a:tabLst>
            </a:pPr>
            <a:r>
              <a:rPr lang="en-US" sz="2800" dirty="0">
                <a:latin typeface="Arial" panose="020B0604020202020204" pitchFamily="34" charset="0"/>
                <a:ea typeface="Times New Roman" panose="02020603050405020304" pitchFamily="18" charset="0"/>
                <a:cs typeface="Arial" panose="020B0604020202020204" pitchFamily="34" charset="0"/>
              </a:rPr>
              <a:t>Understand the basic brain chemistry of substance use disorders</a:t>
            </a:r>
          </a:p>
          <a:p>
            <a:pPr marL="342900" indent="-342900">
              <a:spcBef>
                <a:spcPts val="600"/>
              </a:spcBef>
              <a:spcAft>
                <a:spcPts val="600"/>
              </a:spcAft>
              <a:tabLst>
                <a:tab pos="457200" algn="l"/>
                <a:tab pos="457200" algn="l"/>
              </a:tabLst>
            </a:pPr>
            <a:r>
              <a:rPr lang="en-US" sz="2800" dirty="0">
                <a:latin typeface="Arial" panose="020B0604020202020204" pitchFamily="34" charset="0"/>
                <a:ea typeface="Times New Roman" panose="02020603050405020304" pitchFamily="18" charset="0"/>
                <a:cs typeface="Arial" panose="020B0604020202020204" pitchFamily="34" charset="0"/>
              </a:rPr>
              <a:t>Recognize the signs and symptoms of substance </a:t>
            </a:r>
            <a:r>
              <a:rPr lang="en-US" sz="2800" dirty="0" smtClean="0">
                <a:latin typeface="Arial" panose="020B0604020202020204" pitchFamily="34" charset="0"/>
                <a:ea typeface="Times New Roman" panose="02020603050405020304" pitchFamily="18" charset="0"/>
                <a:cs typeface="Arial" panose="020B0604020202020204" pitchFamily="34" charset="0"/>
              </a:rPr>
              <a:t>use </a:t>
            </a:r>
            <a:r>
              <a:rPr lang="en-US" sz="2800" dirty="0">
                <a:latin typeface="Arial" panose="020B0604020202020204" pitchFamily="34" charset="0"/>
                <a:ea typeface="Times New Roman" panose="02020603050405020304" pitchFamily="18" charset="0"/>
                <a:cs typeface="Arial" panose="020B0604020202020204" pitchFamily="34" charset="0"/>
              </a:rPr>
              <a:t>in the context of child welfare practice</a:t>
            </a:r>
          </a:p>
          <a:p>
            <a:pPr marL="342900" indent="-342900">
              <a:spcBef>
                <a:spcPts val="600"/>
              </a:spcBef>
              <a:spcAft>
                <a:spcPts val="600"/>
              </a:spcAft>
              <a:tabLst>
                <a:tab pos="457200" algn="l"/>
                <a:tab pos="457200" algn="l"/>
              </a:tabLst>
            </a:pPr>
            <a:r>
              <a:rPr lang="en-US" sz="2800" dirty="0">
                <a:latin typeface="Arial" panose="020B0604020202020204" pitchFamily="34" charset="0"/>
                <a:ea typeface="Times New Roman" panose="02020603050405020304" pitchFamily="18" charset="0"/>
                <a:cs typeface="Arial" panose="020B0604020202020204" pitchFamily="34" charset="0"/>
              </a:rPr>
              <a:t>Discuss substance use disorders in a cultural context</a:t>
            </a:r>
          </a:p>
          <a:p>
            <a:pPr marL="342900" indent="-342900">
              <a:spcBef>
                <a:spcPts val="600"/>
              </a:spcBef>
              <a:spcAft>
                <a:spcPts val="600"/>
              </a:spcAft>
              <a:tabLst>
                <a:tab pos="457200" algn="l"/>
                <a:tab pos="457200" algn="l"/>
              </a:tabLst>
            </a:pPr>
            <a:r>
              <a:rPr lang="en-US" sz="2800" dirty="0">
                <a:latin typeface="Arial" panose="020B0604020202020204" pitchFamily="34" charset="0"/>
                <a:ea typeface="Times New Roman" panose="02020603050405020304" pitchFamily="18" charset="0"/>
                <a:cs typeface="Arial" panose="020B0604020202020204" pitchFamily="34" charset="0"/>
              </a:rPr>
              <a:t>Identify treatment modalities and the continuum of care</a:t>
            </a:r>
          </a:p>
          <a:p>
            <a:pPr marL="342900" indent="-342900">
              <a:spcBef>
                <a:spcPts val="600"/>
              </a:spcBef>
              <a:spcAft>
                <a:spcPts val="600"/>
              </a:spcAft>
              <a:tabLst>
                <a:tab pos="457200" algn="l"/>
                <a:tab pos="457200" algn="l"/>
              </a:tabLst>
            </a:pPr>
            <a:r>
              <a:rPr lang="en-US" sz="2800" dirty="0">
                <a:latin typeface="Arial" panose="020B0604020202020204" pitchFamily="34" charset="0"/>
                <a:ea typeface="Times New Roman" panose="02020603050405020304" pitchFamily="18" charset="0"/>
                <a:cs typeface="Arial" panose="020B0604020202020204" pitchFamily="34" charset="0"/>
              </a:rPr>
              <a:t>Understand the recovery process, relapse prevention and long-term recovery maintenance</a:t>
            </a:r>
          </a:p>
          <a:p>
            <a:endParaRPr lang="en-US" dirty="0"/>
          </a:p>
        </p:txBody>
      </p:sp>
    </p:spTree>
    <p:extLst>
      <p:ext uri="{BB962C8B-B14F-4D97-AF65-F5344CB8AC3E}">
        <p14:creationId xmlns:p14="http://schemas.microsoft.com/office/powerpoint/2010/main" val="8909621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dirty="0"/>
              <a:t>A Treatable Disease</a:t>
            </a:r>
            <a:endParaRPr lang="en-US" sz="3200" dirty="0"/>
          </a:p>
        </p:txBody>
      </p:sp>
      <p:sp>
        <p:nvSpPr>
          <p:cNvPr id="20483" name="Content Placeholder 4"/>
          <p:cNvSpPr>
            <a:spLocks noGrp="1"/>
          </p:cNvSpPr>
          <p:nvPr>
            <p:ph idx="1"/>
          </p:nvPr>
        </p:nvSpPr>
        <p:spPr>
          <a:xfrm>
            <a:off x="3546388" y="1545336"/>
            <a:ext cx="7883611" cy="4351338"/>
          </a:xfrm>
        </p:spPr>
        <p:txBody>
          <a:bodyPr/>
          <a:lstStyle/>
          <a:p>
            <a:r>
              <a:rPr lang="en-US"/>
              <a:t>Substance use disorders are preventable and treatable</a:t>
            </a:r>
          </a:p>
          <a:p>
            <a:r>
              <a:rPr lang="en-US"/>
              <a:t>Successful substance use disorder treatment is highly individualized and entails:</a:t>
            </a:r>
          </a:p>
          <a:p>
            <a:pPr lvl="1"/>
            <a:r>
              <a:rPr lang="en-US"/>
              <a:t>Medication</a:t>
            </a:r>
          </a:p>
          <a:p>
            <a:pPr lvl="1"/>
            <a:r>
              <a:rPr lang="en-US"/>
              <a:t>Behavioral interventions</a:t>
            </a:r>
          </a:p>
          <a:p>
            <a:pPr lvl="1"/>
            <a:r>
              <a:rPr lang="en-US"/>
              <a:t>Peer support</a:t>
            </a:r>
          </a:p>
          <a:p>
            <a:endParaRPr lang="en-US" dirty="0"/>
          </a:p>
        </p:txBody>
      </p:sp>
      <p:sp>
        <p:nvSpPr>
          <p:cNvPr id="13" name="Rectangle 12"/>
          <p:cNvSpPr/>
          <p:nvPr/>
        </p:nvSpPr>
        <p:spPr>
          <a:xfrm>
            <a:off x="0" y="1334530"/>
            <a:ext cx="3115141" cy="5538402"/>
          </a:xfrm>
          <a:prstGeom prst="rect">
            <a:avLst/>
          </a:prstGeom>
          <a:solidFill>
            <a:srgbClr val="DBDBDB">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7" name="TextBox 6"/>
          <p:cNvSpPr txBox="1"/>
          <p:nvPr/>
        </p:nvSpPr>
        <p:spPr>
          <a:xfrm>
            <a:off x="672354" y="4394112"/>
            <a:ext cx="2354582" cy="507831"/>
          </a:xfrm>
          <a:prstGeom prst="rect">
            <a:avLst/>
          </a:prstGeom>
          <a:noFill/>
        </p:spPr>
        <p:txBody>
          <a:bodyPr wrap="square" rtlCol="0">
            <a:spAutoFit/>
          </a:bodyPr>
          <a:lstStyle/>
          <a:p>
            <a:pPr algn="r"/>
            <a:r>
              <a:rPr lang="en-US" sz="1350" i="1" dirty="0">
                <a:solidFill>
                  <a:prstClr val="black"/>
                </a:solidFill>
              </a:rPr>
              <a:t>- Dr. Nora Volkow, National Institute on Drug Abuse </a:t>
            </a:r>
          </a:p>
        </p:txBody>
      </p:sp>
      <p:sp>
        <p:nvSpPr>
          <p:cNvPr id="6" name="TextBox 5"/>
          <p:cNvSpPr txBox="1"/>
          <p:nvPr/>
        </p:nvSpPr>
        <p:spPr>
          <a:xfrm>
            <a:off x="273804" y="1970969"/>
            <a:ext cx="2753131" cy="2308324"/>
          </a:xfrm>
          <a:prstGeom prst="rect">
            <a:avLst/>
          </a:prstGeom>
          <a:noFill/>
        </p:spPr>
        <p:txBody>
          <a:bodyPr wrap="square" rtlCol="0">
            <a:spAutoFit/>
          </a:bodyPr>
          <a:lstStyle/>
          <a:p>
            <a:r>
              <a:rPr lang="en-US" b="1" dirty="0">
                <a:solidFill>
                  <a:schemeClr val="accent2">
                    <a:lumMod val="75000"/>
                  </a:schemeClr>
                </a:solidFill>
                <a:latin typeface="Arial" panose="020B0604020202020204" pitchFamily="34" charset="0"/>
                <a:cs typeface="Arial" panose="020B0604020202020204" pitchFamily="34" charset="0"/>
              </a:rPr>
              <a:t>"Groundbreaking discoveries about the brain have </a:t>
            </a:r>
            <a:r>
              <a:rPr lang="en-US" b="1" dirty="0">
                <a:solidFill>
                  <a:schemeClr val="accent2">
                    <a:lumMod val="75000"/>
                  </a:schemeClr>
                </a:solidFill>
                <a:latin typeface="Segoe Script" panose="020B0504020000000003" pitchFamily="34" charset="0"/>
                <a:cs typeface="Arial" panose="020B0604020202020204" pitchFamily="34" charset="0"/>
              </a:rPr>
              <a:t>revolutionized</a:t>
            </a:r>
            <a:r>
              <a:rPr lang="en-US" b="1" dirty="0">
                <a:solidFill>
                  <a:schemeClr val="accent2">
                    <a:lumMod val="75000"/>
                  </a:schemeClr>
                </a:solidFill>
                <a:latin typeface="Arial" panose="020B0604020202020204" pitchFamily="34" charset="0"/>
                <a:cs typeface="Arial" panose="020B0604020202020204" pitchFamily="34" charset="0"/>
              </a:rPr>
              <a:t> our understanding of addiction, enabling us to </a:t>
            </a:r>
            <a:r>
              <a:rPr lang="en-US" b="1" dirty="0">
                <a:solidFill>
                  <a:schemeClr val="accent2">
                    <a:lumMod val="75000"/>
                  </a:schemeClr>
                </a:solidFill>
                <a:latin typeface="Segoe Script" panose="020B0504020000000003" pitchFamily="34" charset="0"/>
                <a:cs typeface="Arial" panose="020B0604020202020204" pitchFamily="34" charset="0"/>
              </a:rPr>
              <a:t>respond effectively </a:t>
            </a:r>
            <a:r>
              <a:rPr lang="en-US" b="1" dirty="0">
                <a:solidFill>
                  <a:schemeClr val="accent2">
                    <a:lumMod val="75000"/>
                  </a:schemeClr>
                </a:solidFill>
                <a:latin typeface="Arial" panose="020B0604020202020204" pitchFamily="34" charset="0"/>
                <a:cs typeface="Arial" panose="020B0604020202020204" pitchFamily="34" charset="0"/>
              </a:rPr>
              <a:t>to the problem"</a:t>
            </a:r>
          </a:p>
        </p:txBody>
      </p:sp>
      <p:sp>
        <p:nvSpPr>
          <p:cNvPr id="11" name="TextBox 10"/>
          <p:cNvSpPr txBox="1"/>
          <p:nvPr/>
        </p:nvSpPr>
        <p:spPr>
          <a:xfrm>
            <a:off x="6950267" y="6430760"/>
            <a:ext cx="4896925" cy="307777"/>
          </a:xfrm>
          <a:prstGeom prst="rect">
            <a:avLst/>
          </a:prstGeom>
          <a:noFill/>
        </p:spPr>
        <p:txBody>
          <a:bodyPr wrap="square" rtlCol="0">
            <a:spAutoFit/>
          </a:bodyPr>
          <a:lstStyle/>
          <a:p>
            <a:pPr algn="r"/>
            <a:r>
              <a:rPr lang="en-US" sz="1400" dirty="0"/>
              <a:t>(National Institute on Drug Abuse, 2018c; Longo, 2016)</a:t>
            </a:r>
          </a:p>
        </p:txBody>
      </p:sp>
    </p:spTree>
    <p:extLst>
      <p:ext uri="{BB962C8B-B14F-4D97-AF65-F5344CB8AC3E}">
        <p14:creationId xmlns:p14="http://schemas.microsoft.com/office/powerpoint/2010/main" val="27506610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r graph showing comparison of relapse rates between substance use disorders and other chronic illnesses. Y-axis shows the percentage of patients who relapse. Substance use x-axis bar is 40-60%. Hypertension x-axis bar is 50-70%. Asthma x-axis bar is 50-60%. "/>
          <p:cNvPicPr>
            <a:picLocks noChangeAspect="1"/>
          </p:cNvPicPr>
          <p:nvPr/>
        </p:nvPicPr>
        <p:blipFill rotWithShape="1">
          <a:blip r:embed="rId3">
            <a:extLst>
              <a:ext uri="{28A0092B-C50C-407E-A947-70E740481C1C}">
                <a14:useLocalDpi xmlns:a14="http://schemas.microsoft.com/office/drawing/2010/main" val="0"/>
              </a:ext>
            </a:extLst>
          </a:blip>
          <a:srcRect t="2393"/>
          <a:stretch/>
        </p:blipFill>
        <p:spPr>
          <a:xfrm>
            <a:off x="3079277" y="1219200"/>
            <a:ext cx="5620209" cy="5667270"/>
          </a:xfrm>
          <a:prstGeom prst="rect">
            <a:avLst/>
          </a:prstGeom>
        </p:spPr>
      </p:pic>
      <p:sp>
        <p:nvSpPr>
          <p:cNvPr id="5" name="Title 1">
            <a:extLst>
              <a:ext uri="{FF2B5EF4-FFF2-40B4-BE49-F238E27FC236}">
                <a16:creationId xmlns:a16="http://schemas.microsoft.com/office/drawing/2014/main" xmlns="" id="{600ADE9B-F383-4C2C-96DB-E29746084B96}"/>
              </a:ext>
            </a:extLst>
          </p:cNvPr>
          <p:cNvSpPr txBox="1">
            <a:spLocks/>
          </p:cNvSpPr>
          <p:nvPr/>
        </p:nvSpPr>
        <p:spPr>
          <a:xfrm>
            <a:off x="0" y="0"/>
            <a:ext cx="12192000" cy="1216152"/>
          </a:xfrm>
          <a:prstGeom prst="rect">
            <a:avLst/>
          </a:prstGeom>
          <a:solidFill>
            <a:srgbClr val="0F426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defRPr/>
            </a:pPr>
            <a:r>
              <a:rPr lang="en-US" sz="3200" dirty="0">
                <a:cs typeface="Arial" charset="0"/>
              </a:rPr>
              <a:t>Relapse Rates for Chronic Conditions</a:t>
            </a:r>
          </a:p>
        </p:txBody>
      </p:sp>
      <p:sp>
        <p:nvSpPr>
          <p:cNvPr id="7" name="TextBox 6"/>
          <p:cNvSpPr txBox="1"/>
          <p:nvPr/>
        </p:nvSpPr>
        <p:spPr>
          <a:xfrm>
            <a:off x="9638409" y="6430761"/>
            <a:ext cx="2158679" cy="306216"/>
          </a:xfrm>
          <a:prstGeom prst="rect">
            <a:avLst/>
          </a:prstGeom>
          <a:noFill/>
        </p:spPr>
        <p:txBody>
          <a:bodyPr wrap="square" rtlCol="0">
            <a:spAutoFit/>
          </a:bodyPr>
          <a:lstStyle/>
          <a:p>
            <a:pPr algn="r"/>
            <a:r>
              <a:rPr lang="en-US" sz="1400" dirty="0"/>
              <a:t>(McLellan et al., 2000)</a:t>
            </a:r>
          </a:p>
        </p:txBody>
      </p:sp>
    </p:spTree>
    <p:extLst>
      <p:ext uri="{BB962C8B-B14F-4D97-AF65-F5344CB8AC3E}">
        <p14:creationId xmlns:p14="http://schemas.microsoft.com/office/powerpoint/2010/main" val="6696595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23032" y="6428232"/>
            <a:ext cx="3588860" cy="307777"/>
          </a:xfrm>
          <a:prstGeom prst="rect">
            <a:avLst/>
          </a:prstGeom>
          <a:noFill/>
        </p:spPr>
        <p:txBody>
          <a:bodyPr wrap="square" rtlCol="0">
            <a:spAutoFit/>
          </a:bodyPr>
          <a:lstStyle/>
          <a:p>
            <a:r>
              <a:rPr lang="en-US" sz="1400" dirty="0"/>
              <a:t>(National Institute on Drug Abuse, 2018c)</a:t>
            </a:r>
          </a:p>
        </p:txBody>
      </p:sp>
      <p:sp>
        <p:nvSpPr>
          <p:cNvPr id="10" name="Title 1">
            <a:extLst>
              <a:ext uri="{FF2B5EF4-FFF2-40B4-BE49-F238E27FC236}">
                <a16:creationId xmlns:a16="http://schemas.microsoft.com/office/drawing/2014/main" xmlns="" id="{600ADE9B-F383-4C2C-96DB-E29746084B96}"/>
              </a:ext>
            </a:extLst>
          </p:cNvPr>
          <p:cNvSpPr txBox="1">
            <a:spLocks/>
          </p:cNvSpPr>
          <p:nvPr/>
        </p:nvSpPr>
        <p:spPr>
          <a:xfrm>
            <a:off x="0" y="0"/>
            <a:ext cx="12192000" cy="1219200"/>
          </a:xfrm>
          <a:prstGeom prst="rect">
            <a:avLst/>
          </a:prstGeom>
          <a:solidFill>
            <a:srgbClr val="0F426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defRPr/>
            </a:pPr>
            <a:endParaRPr lang="en-US" sz="3600" dirty="0">
              <a:cs typeface="Arial" charset="0"/>
            </a:endParaRPr>
          </a:p>
        </p:txBody>
      </p:sp>
      <p:sp>
        <p:nvSpPr>
          <p:cNvPr id="12" name="Rectangle 3"/>
          <p:cNvSpPr txBox="1">
            <a:spLocks noChangeArrowheads="1"/>
          </p:cNvSpPr>
          <p:nvPr/>
        </p:nvSpPr>
        <p:spPr>
          <a:xfrm>
            <a:off x="400050" y="1527756"/>
            <a:ext cx="10720668"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pPr>
            <a:endParaRPr lang="en-US" altLang="en-US" sz="2400" dirty="0"/>
          </a:p>
        </p:txBody>
      </p:sp>
      <p:sp>
        <p:nvSpPr>
          <p:cNvPr id="3" name="Title 2"/>
          <p:cNvSpPr>
            <a:spLocks noGrp="1"/>
          </p:cNvSpPr>
          <p:nvPr>
            <p:ph type="title"/>
          </p:nvPr>
        </p:nvSpPr>
        <p:spPr/>
        <p:txBody>
          <a:bodyPr>
            <a:normAutofit/>
          </a:bodyPr>
          <a:lstStyle/>
          <a:p>
            <a:r>
              <a:rPr lang="en-US" sz="3200" dirty="0">
                <a:cs typeface="Arial" charset="0"/>
              </a:rPr>
              <a:t>Purpose of Treatment</a:t>
            </a:r>
            <a:endParaRPr lang="en-US" sz="3200" dirty="0"/>
          </a:p>
        </p:txBody>
      </p:sp>
      <p:sp>
        <p:nvSpPr>
          <p:cNvPr id="4" name="Content Placeholder 3"/>
          <p:cNvSpPr>
            <a:spLocks noGrp="1"/>
          </p:cNvSpPr>
          <p:nvPr>
            <p:ph idx="1"/>
          </p:nvPr>
        </p:nvSpPr>
        <p:spPr/>
        <p:txBody>
          <a:bodyPr/>
          <a:lstStyle/>
          <a:p>
            <a:pPr>
              <a:spcBef>
                <a:spcPts val="600"/>
              </a:spcBef>
              <a:spcAft>
                <a:spcPts val="600"/>
              </a:spcAft>
            </a:pPr>
            <a:r>
              <a:rPr lang="en-US" altLang="en-US"/>
              <a:t>Reduce the major symptoms of the illness</a:t>
            </a:r>
          </a:p>
          <a:p>
            <a:pPr>
              <a:spcBef>
                <a:spcPts val="1200"/>
              </a:spcBef>
              <a:spcAft>
                <a:spcPts val="1200"/>
              </a:spcAft>
            </a:pPr>
            <a:r>
              <a:rPr lang="en-US">
                <a:ea typeface="Calibri" panose="020F0502020204030204" pitchFamily="34" charset="0"/>
              </a:rPr>
              <a:t>Improve health and social functioning </a:t>
            </a:r>
          </a:p>
          <a:p>
            <a:pPr>
              <a:spcBef>
                <a:spcPts val="1200"/>
              </a:spcBef>
              <a:spcAft>
                <a:spcPts val="1200"/>
              </a:spcAft>
            </a:pPr>
            <a:r>
              <a:rPr lang="en-US">
                <a:ea typeface="Calibri" panose="020F0502020204030204" pitchFamily="34" charset="0"/>
              </a:rPr>
              <a:t>Teach and motivate individuals to monitor their condition and manage threats of relapse</a:t>
            </a:r>
            <a:endParaRPr lang="en-US"/>
          </a:p>
          <a:p>
            <a:pPr>
              <a:spcBef>
                <a:spcPts val="600"/>
              </a:spcBef>
              <a:spcAft>
                <a:spcPts val="600"/>
              </a:spcAft>
            </a:pPr>
            <a:endParaRPr lang="en-US" altLang="en-US"/>
          </a:p>
          <a:p>
            <a:pPr>
              <a:spcBef>
                <a:spcPts val="600"/>
              </a:spcBef>
              <a:spcAft>
                <a:spcPts val="600"/>
              </a:spcAft>
            </a:pPr>
            <a:endParaRPr lang="en-US" altLang="en-US"/>
          </a:p>
          <a:p>
            <a:endParaRPr lang="en-US"/>
          </a:p>
        </p:txBody>
      </p:sp>
    </p:spTree>
    <p:extLst>
      <p:ext uri="{BB962C8B-B14F-4D97-AF65-F5344CB8AC3E}">
        <p14:creationId xmlns:p14="http://schemas.microsoft.com/office/powerpoint/2010/main" val="16756733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sz="half" idx="4294967295"/>
          </p:nvPr>
        </p:nvSpPr>
        <p:spPr>
          <a:xfrm>
            <a:off x="3249824" y="1391642"/>
            <a:ext cx="4118686" cy="4837707"/>
          </a:xfrm>
        </p:spPr>
        <p:txBody>
          <a:bodyPr>
            <a:noAutofit/>
          </a:bodyPr>
          <a:lstStyle/>
          <a:p>
            <a:pPr marL="342900" indent="-342900">
              <a:lnSpc>
                <a:spcPct val="100000"/>
              </a:lnSpc>
              <a:spcBef>
                <a:spcPts val="600"/>
              </a:spcBef>
              <a:spcAft>
                <a:spcPts val="600"/>
              </a:spcAft>
              <a:buAutoNum type="arabicPeriod"/>
            </a:pPr>
            <a:r>
              <a:rPr lang="en-US" sz="1800" b="1" dirty="0">
                <a:latin typeface="Arial" panose="020B0604020202020204" pitchFamily="34" charset="0"/>
                <a:cs typeface="Arial" panose="020B0604020202020204" pitchFamily="34" charset="0"/>
              </a:rPr>
              <a:t>Impaired Control</a:t>
            </a:r>
          </a:p>
          <a:p>
            <a:pPr lvl="1">
              <a:lnSpc>
                <a:spcPct val="100000"/>
              </a:lnSpc>
              <a:spcBef>
                <a:spcPts val="0"/>
              </a:spcBef>
            </a:pPr>
            <a:r>
              <a:rPr lang="en-US" sz="1800" dirty="0">
                <a:latin typeface="Arial" panose="020B0604020202020204" pitchFamily="34" charset="0"/>
                <a:cs typeface="Arial" panose="020B0604020202020204" pitchFamily="34" charset="0"/>
              </a:rPr>
              <a:t>Larger amounts or over a longer time than originally intended</a:t>
            </a:r>
          </a:p>
          <a:p>
            <a:pPr lvl="1">
              <a:lnSpc>
                <a:spcPct val="100000"/>
              </a:lnSpc>
              <a:spcBef>
                <a:spcPts val="0"/>
              </a:spcBef>
            </a:pPr>
            <a:r>
              <a:rPr lang="en-US" sz="1800" dirty="0">
                <a:latin typeface="Arial" panose="020B0604020202020204" pitchFamily="34" charset="0"/>
                <a:cs typeface="Arial" panose="020B0604020202020204" pitchFamily="34" charset="0"/>
              </a:rPr>
              <a:t>Persistent desire to cut down</a:t>
            </a:r>
          </a:p>
          <a:p>
            <a:pPr lvl="1">
              <a:lnSpc>
                <a:spcPct val="100000"/>
              </a:lnSpc>
              <a:spcBef>
                <a:spcPts val="0"/>
              </a:spcBef>
            </a:pPr>
            <a:r>
              <a:rPr lang="en-US" sz="1800" dirty="0">
                <a:latin typeface="Arial" panose="020B0604020202020204" pitchFamily="34" charset="0"/>
                <a:cs typeface="Arial" panose="020B0604020202020204" pitchFamily="34" charset="0"/>
              </a:rPr>
              <a:t>A great deal of time spent obtaining the substance</a:t>
            </a:r>
          </a:p>
          <a:p>
            <a:pPr lvl="1">
              <a:lnSpc>
                <a:spcPct val="100000"/>
              </a:lnSpc>
              <a:spcBef>
                <a:spcPts val="0"/>
              </a:spcBef>
            </a:pPr>
            <a:r>
              <a:rPr lang="en-US" sz="1800" dirty="0">
                <a:latin typeface="Arial" panose="020B0604020202020204" pitchFamily="34" charset="0"/>
                <a:cs typeface="Arial" panose="020B0604020202020204" pitchFamily="34" charset="0"/>
              </a:rPr>
              <a:t>Intense craving</a:t>
            </a:r>
          </a:p>
          <a:p>
            <a:pPr marL="0" indent="0">
              <a:lnSpc>
                <a:spcPct val="100000"/>
              </a:lnSpc>
              <a:spcBef>
                <a:spcPts val="600"/>
              </a:spcBef>
              <a:spcAft>
                <a:spcPts val="600"/>
              </a:spcAft>
              <a:buNone/>
            </a:pPr>
            <a:r>
              <a:rPr lang="en-US" sz="1800" b="1" dirty="0">
                <a:latin typeface="Arial" panose="020B0604020202020204" pitchFamily="34" charset="0"/>
                <a:cs typeface="Arial" panose="020B0604020202020204" pitchFamily="34" charset="0"/>
              </a:rPr>
              <a:t>2. Social Impairment</a:t>
            </a:r>
          </a:p>
          <a:p>
            <a:pPr lvl="1">
              <a:lnSpc>
                <a:spcPct val="100000"/>
              </a:lnSpc>
              <a:spcBef>
                <a:spcPts val="0"/>
              </a:spcBef>
            </a:pPr>
            <a:r>
              <a:rPr lang="en-US" sz="1800" dirty="0">
                <a:latin typeface="Arial" panose="020B0604020202020204" pitchFamily="34" charset="0"/>
                <a:cs typeface="Arial" panose="020B0604020202020204" pitchFamily="34" charset="0"/>
              </a:rPr>
              <a:t>Failure to fulfill work or school obligations</a:t>
            </a:r>
          </a:p>
          <a:p>
            <a:pPr lvl="1">
              <a:lnSpc>
                <a:spcPct val="100000"/>
              </a:lnSpc>
              <a:spcBef>
                <a:spcPts val="0"/>
              </a:spcBef>
            </a:pPr>
            <a:r>
              <a:rPr lang="en-US" sz="1800" dirty="0">
                <a:latin typeface="Arial" panose="020B0604020202020204" pitchFamily="34" charset="0"/>
                <a:cs typeface="Arial" panose="020B0604020202020204" pitchFamily="34" charset="0"/>
              </a:rPr>
              <a:t>Recurrent social or interpersonal problems</a:t>
            </a:r>
          </a:p>
          <a:p>
            <a:pPr lvl="1">
              <a:lnSpc>
                <a:spcPct val="100000"/>
              </a:lnSpc>
              <a:spcBef>
                <a:spcPts val="0"/>
              </a:spcBef>
            </a:pPr>
            <a:r>
              <a:rPr lang="en-US" sz="1800" dirty="0">
                <a:latin typeface="Arial" panose="020B0604020202020204" pitchFamily="34" charset="0"/>
                <a:cs typeface="Arial" panose="020B0604020202020204" pitchFamily="34" charset="0"/>
              </a:rPr>
              <a:t>Withdraw from social or recreational activities</a:t>
            </a:r>
          </a:p>
        </p:txBody>
      </p:sp>
      <p:sp>
        <p:nvSpPr>
          <p:cNvPr id="8" name="Content Placeholder 3"/>
          <p:cNvSpPr txBox="1">
            <a:spLocks/>
          </p:cNvSpPr>
          <p:nvPr/>
        </p:nvSpPr>
        <p:spPr>
          <a:xfrm>
            <a:off x="7418636" y="1391643"/>
            <a:ext cx="4468564" cy="5466357"/>
          </a:xfrm>
          <a:prstGeom prst="rect">
            <a:avLst/>
          </a:prstGeom>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spcAft>
                <a:spcPts val="600"/>
              </a:spcAft>
              <a:buNone/>
            </a:pPr>
            <a:r>
              <a:rPr lang="en-US" sz="1800" b="1" dirty="0">
                <a:solidFill>
                  <a:prstClr val="black"/>
                </a:solidFill>
                <a:latin typeface="Arial" panose="020B0604020202020204" pitchFamily="34" charset="0"/>
                <a:cs typeface="Arial" panose="020B0604020202020204" pitchFamily="34" charset="0"/>
              </a:rPr>
              <a:t>3. Risky Use</a:t>
            </a:r>
          </a:p>
          <a:p>
            <a:pPr lvl="1">
              <a:spcBef>
                <a:spcPts val="0"/>
              </a:spcBef>
              <a:spcAft>
                <a:spcPts val="0"/>
              </a:spcAft>
              <a:buSzPct val="75000"/>
              <a:buFont typeface="Arial" panose="020B0604020202020204" pitchFamily="34" charset="0"/>
              <a:buChar char="•"/>
            </a:pPr>
            <a:r>
              <a:rPr lang="en-US" sz="1800" dirty="0">
                <a:latin typeface="Arial" panose="020B0604020202020204" pitchFamily="34" charset="0"/>
                <a:cs typeface="Arial" panose="020B0604020202020204" pitchFamily="34" charset="0"/>
              </a:rPr>
              <a:t>Recurrent use in situations physically hazardous</a:t>
            </a:r>
          </a:p>
          <a:p>
            <a:pPr lvl="1">
              <a:spcBef>
                <a:spcPts val="0"/>
              </a:spcBef>
              <a:spcAft>
                <a:spcPts val="0"/>
              </a:spcAft>
              <a:buSzPct val="75000"/>
              <a:buFont typeface="Arial" panose="020B0604020202020204" pitchFamily="34" charset="0"/>
              <a:buChar char="•"/>
            </a:pPr>
            <a:r>
              <a:rPr lang="en-US" sz="1800" dirty="0">
                <a:latin typeface="Arial" panose="020B0604020202020204" pitchFamily="34" charset="0"/>
                <a:cs typeface="Arial" panose="020B0604020202020204" pitchFamily="34" charset="0"/>
              </a:rPr>
              <a:t>Continued use despite persistent physical or psychological problem that is likely to have been caused or exacerbated by use</a:t>
            </a:r>
            <a:endParaRPr lang="en-US" sz="1800" dirty="0">
              <a:solidFill>
                <a:prstClr val="black"/>
              </a:solidFill>
              <a:latin typeface="Arial" panose="020B0604020202020204" pitchFamily="34" charset="0"/>
              <a:cs typeface="Arial" panose="020B0604020202020204" pitchFamily="34" charset="0"/>
            </a:endParaRPr>
          </a:p>
          <a:p>
            <a:pPr marL="0" indent="0">
              <a:spcBef>
                <a:spcPts val="600"/>
              </a:spcBef>
              <a:spcAft>
                <a:spcPts val="600"/>
              </a:spcAft>
              <a:buNone/>
            </a:pPr>
            <a:r>
              <a:rPr lang="en-US" sz="1800" b="1" dirty="0">
                <a:solidFill>
                  <a:prstClr val="black"/>
                </a:solidFill>
                <a:latin typeface="Arial" panose="020B0604020202020204" pitchFamily="34" charset="0"/>
                <a:cs typeface="Arial" panose="020B0604020202020204" pitchFamily="34" charset="0"/>
              </a:rPr>
              <a:t>4. Pharmacological Criteria</a:t>
            </a:r>
          </a:p>
          <a:p>
            <a:pPr lvl="1">
              <a:spcBef>
                <a:spcPts val="0"/>
              </a:spcBef>
              <a:spcAft>
                <a:spcPts val="0"/>
              </a:spcAft>
              <a:buSzPct val="75000"/>
              <a:buFont typeface="Arial" panose="020B0604020202020204" pitchFamily="34" charset="0"/>
              <a:buChar char="•"/>
            </a:pPr>
            <a:r>
              <a:rPr lang="en-US" sz="1800" dirty="0">
                <a:latin typeface="Arial" panose="020B0604020202020204" pitchFamily="34" charset="0"/>
                <a:cs typeface="Arial" panose="020B0604020202020204" pitchFamily="34" charset="0"/>
              </a:rPr>
              <a:t>Tolerance: Need for markedly increased dose to achieve the desired effect</a:t>
            </a:r>
          </a:p>
          <a:p>
            <a:pPr lvl="1">
              <a:spcBef>
                <a:spcPts val="0"/>
              </a:spcBef>
              <a:spcAft>
                <a:spcPts val="0"/>
              </a:spcAft>
              <a:buSzPct val="75000"/>
              <a:buFont typeface="Arial" panose="020B0604020202020204" pitchFamily="34" charset="0"/>
              <a:buChar char="•"/>
            </a:pPr>
            <a:r>
              <a:rPr lang="en-US" sz="1800" dirty="0">
                <a:latin typeface="Arial" panose="020B0604020202020204" pitchFamily="34" charset="0"/>
                <a:cs typeface="Arial" panose="020B0604020202020204" pitchFamily="34" charset="0"/>
              </a:rPr>
              <a:t>Withdrawal: Syndrome that occurs when blood or tissue concentrations of a substance decline in an individual who had maintained prolonged heavy use</a:t>
            </a:r>
          </a:p>
        </p:txBody>
      </p:sp>
      <p:sp>
        <p:nvSpPr>
          <p:cNvPr id="9" name="Up Arrow 8">
            <a:extLst>
              <a:ext uri="{C183D7F6-B498-43B3-948B-1728B52AA6E4}">
                <adec:decorative xmlns:adec="http://schemas.microsoft.com/office/drawing/2017/decorative" xmlns="" val="1"/>
              </a:ext>
            </a:extLst>
          </p:cNvPr>
          <p:cNvSpPr/>
          <p:nvPr/>
        </p:nvSpPr>
        <p:spPr>
          <a:xfrm>
            <a:off x="2145576" y="1732245"/>
            <a:ext cx="687290" cy="4197908"/>
          </a:xfrm>
          <a:prstGeom prst="upArrow">
            <a:avLst/>
          </a:prstGeom>
          <a:solidFill>
            <a:srgbClr val="336B9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0" name="TextBox 9"/>
          <p:cNvSpPr txBox="1"/>
          <p:nvPr/>
        </p:nvSpPr>
        <p:spPr>
          <a:xfrm>
            <a:off x="692934" y="5338807"/>
            <a:ext cx="1452642" cy="707886"/>
          </a:xfrm>
          <a:prstGeom prst="rect">
            <a:avLst/>
          </a:prstGeom>
          <a:noFill/>
        </p:spPr>
        <p:txBody>
          <a:bodyPr wrap="none" rtlCol="0">
            <a:spAutoFit/>
          </a:bodyPr>
          <a:lstStyle/>
          <a:p>
            <a:r>
              <a:rPr lang="en-US" sz="2000" dirty="0">
                <a:solidFill>
                  <a:prstClr val="black"/>
                </a:solidFill>
                <a:latin typeface="Arial" panose="020B0604020202020204" pitchFamily="34" charset="0"/>
                <a:cs typeface="Arial" panose="020B0604020202020204" pitchFamily="34" charset="0"/>
              </a:rPr>
              <a:t>Mild</a:t>
            </a:r>
          </a:p>
          <a:p>
            <a:r>
              <a:rPr lang="en-US" sz="2000" dirty="0">
                <a:solidFill>
                  <a:prstClr val="black"/>
                </a:solidFill>
                <a:latin typeface="Arial" panose="020B0604020202020204" pitchFamily="34" charset="0"/>
                <a:cs typeface="Arial" panose="020B0604020202020204" pitchFamily="34" charset="0"/>
              </a:rPr>
              <a:t>2-3 Criteria</a:t>
            </a:r>
          </a:p>
        </p:txBody>
      </p:sp>
      <p:sp>
        <p:nvSpPr>
          <p:cNvPr id="11" name="TextBox 10"/>
          <p:cNvSpPr txBox="1"/>
          <p:nvPr/>
        </p:nvSpPr>
        <p:spPr>
          <a:xfrm>
            <a:off x="642808" y="3793262"/>
            <a:ext cx="1452642" cy="707886"/>
          </a:xfrm>
          <a:prstGeom prst="rect">
            <a:avLst/>
          </a:prstGeom>
          <a:noFill/>
        </p:spPr>
        <p:txBody>
          <a:bodyPr wrap="none" rtlCol="0">
            <a:spAutoFit/>
          </a:bodyPr>
          <a:lstStyle/>
          <a:p>
            <a:r>
              <a:rPr lang="en-US" sz="2000" dirty="0">
                <a:solidFill>
                  <a:prstClr val="black"/>
                </a:solidFill>
                <a:latin typeface="Arial" panose="020B0604020202020204" pitchFamily="34" charset="0"/>
                <a:cs typeface="Arial" panose="020B0604020202020204" pitchFamily="34" charset="0"/>
              </a:rPr>
              <a:t>Moderate</a:t>
            </a:r>
          </a:p>
          <a:p>
            <a:r>
              <a:rPr lang="en-US" sz="2000" dirty="0">
                <a:solidFill>
                  <a:prstClr val="black"/>
                </a:solidFill>
                <a:latin typeface="Arial" panose="020B0604020202020204" pitchFamily="34" charset="0"/>
                <a:cs typeface="Arial" panose="020B0604020202020204" pitchFamily="34" charset="0"/>
              </a:rPr>
              <a:t>4-5 Criteria</a:t>
            </a:r>
          </a:p>
        </p:txBody>
      </p:sp>
      <p:sp>
        <p:nvSpPr>
          <p:cNvPr id="12" name="TextBox 11"/>
          <p:cNvSpPr txBox="1"/>
          <p:nvPr/>
        </p:nvSpPr>
        <p:spPr>
          <a:xfrm>
            <a:off x="682082" y="1732245"/>
            <a:ext cx="1374094" cy="707886"/>
          </a:xfrm>
          <a:prstGeom prst="rect">
            <a:avLst/>
          </a:prstGeom>
          <a:noFill/>
        </p:spPr>
        <p:txBody>
          <a:bodyPr wrap="none" rtlCol="0">
            <a:spAutoFit/>
          </a:bodyPr>
          <a:lstStyle/>
          <a:p>
            <a:r>
              <a:rPr lang="en-US" sz="2000" dirty="0">
                <a:solidFill>
                  <a:prstClr val="black"/>
                </a:solidFill>
                <a:latin typeface="Arial" panose="020B0604020202020204" pitchFamily="34" charset="0"/>
                <a:cs typeface="Arial" panose="020B0604020202020204" pitchFamily="34" charset="0"/>
              </a:rPr>
              <a:t>Severe</a:t>
            </a:r>
          </a:p>
          <a:p>
            <a:r>
              <a:rPr lang="en-US" sz="2000" dirty="0">
                <a:solidFill>
                  <a:prstClr val="black"/>
                </a:solidFill>
                <a:latin typeface="Arial" panose="020B0604020202020204" pitchFamily="34" charset="0"/>
                <a:cs typeface="Arial" panose="020B0604020202020204" pitchFamily="34" charset="0"/>
              </a:rPr>
              <a:t>6+ Criteria</a:t>
            </a:r>
          </a:p>
        </p:txBody>
      </p:sp>
      <p:sp>
        <p:nvSpPr>
          <p:cNvPr id="13" name="Title 1">
            <a:extLst>
              <a:ext uri="{FF2B5EF4-FFF2-40B4-BE49-F238E27FC236}">
                <a16:creationId xmlns:a16="http://schemas.microsoft.com/office/drawing/2014/main" xmlns="" id="{600ADE9B-F383-4C2C-96DB-E29746084B96}"/>
              </a:ext>
            </a:extLst>
          </p:cNvPr>
          <p:cNvSpPr txBox="1">
            <a:spLocks/>
          </p:cNvSpPr>
          <p:nvPr/>
        </p:nvSpPr>
        <p:spPr>
          <a:xfrm>
            <a:off x="0" y="0"/>
            <a:ext cx="12192000" cy="1335024"/>
          </a:xfrm>
          <a:prstGeom prst="rect">
            <a:avLst/>
          </a:prstGeom>
          <a:solidFill>
            <a:srgbClr val="0F426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defRPr/>
            </a:pPr>
            <a:r>
              <a:rPr lang="en-US" sz="3200" dirty="0">
                <a:cs typeface="Arial" charset="0"/>
              </a:rPr>
              <a:t>Diagnosing Substance Use Disorders: </a:t>
            </a:r>
          </a:p>
          <a:p>
            <a:pPr algn="ctr">
              <a:defRPr/>
            </a:pPr>
            <a:r>
              <a:rPr lang="en-US" sz="3200" dirty="0">
                <a:cs typeface="Arial" charset="0"/>
              </a:rPr>
              <a:t>DSM-5 Criteria</a:t>
            </a:r>
          </a:p>
        </p:txBody>
      </p:sp>
      <p:sp>
        <p:nvSpPr>
          <p:cNvPr id="14" name="TextBox 13"/>
          <p:cNvSpPr txBox="1"/>
          <p:nvPr/>
        </p:nvSpPr>
        <p:spPr>
          <a:xfrm>
            <a:off x="8423032" y="6428232"/>
            <a:ext cx="3588860" cy="307777"/>
          </a:xfrm>
          <a:prstGeom prst="rect">
            <a:avLst/>
          </a:prstGeom>
          <a:noFill/>
        </p:spPr>
        <p:txBody>
          <a:bodyPr wrap="square" rtlCol="0">
            <a:spAutoFit/>
          </a:bodyPr>
          <a:lstStyle/>
          <a:p>
            <a:r>
              <a:rPr lang="en-US" sz="1400" dirty="0"/>
              <a:t>(American Psychiatric Association, 2013)</a:t>
            </a:r>
          </a:p>
        </p:txBody>
      </p:sp>
    </p:spTree>
    <p:extLst>
      <p:ext uri="{BB962C8B-B14F-4D97-AF65-F5344CB8AC3E}">
        <p14:creationId xmlns:p14="http://schemas.microsoft.com/office/powerpoint/2010/main" val="7898942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69895" y="1388728"/>
            <a:ext cx="9852210" cy="5151946"/>
            <a:chOff x="1129559" y="1092061"/>
            <a:chExt cx="9177250" cy="5567657"/>
          </a:xfrm>
        </p:grpSpPr>
        <p:grpSp>
          <p:nvGrpSpPr>
            <p:cNvPr id="3" name="Group 2"/>
            <p:cNvGrpSpPr/>
            <p:nvPr/>
          </p:nvGrpSpPr>
          <p:grpSpPr>
            <a:xfrm>
              <a:off x="1151067" y="1092061"/>
              <a:ext cx="9155742" cy="1061021"/>
              <a:chOff x="1151067" y="1092061"/>
              <a:chExt cx="9155742" cy="1061021"/>
            </a:xfrm>
          </p:grpSpPr>
          <p:sp>
            <p:nvSpPr>
              <p:cNvPr id="4" name="TextBox 3"/>
              <p:cNvSpPr txBox="1"/>
              <p:nvPr/>
            </p:nvSpPr>
            <p:spPr>
              <a:xfrm>
                <a:off x="2711825" y="1206735"/>
                <a:ext cx="7594984" cy="631960"/>
              </a:xfrm>
              <a:prstGeom prst="rect">
                <a:avLst/>
              </a:prstGeom>
              <a:solidFill>
                <a:srgbClr val="336B90"/>
              </a:solidFill>
            </p:spPr>
            <p:txBody>
              <a:bodyPr wrap="square" rtlCol="0">
                <a:spAutoFit/>
              </a:bodyPr>
              <a:lstStyle/>
              <a:p>
                <a:r>
                  <a:rPr lang="en-US" sz="1600" b="1" dirty="0">
                    <a:solidFill>
                      <a:schemeClr val="bg1"/>
                    </a:solidFill>
                  </a:rPr>
                  <a:t>Early Identification, Screening, </a:t>
                </a:r>
              </a:p>
              <a:p>
                <a:r>
                  <a:rPr lang="en-US" sz="1600" b="1" dirty="0">
                    <a:solidFill>
                      <a:schemeClr val="bg1"/>
                    </a:solidFill>
                  </a:rPr>
                  <a:t>and Brief Intervention</a:t>
                </a:r>
              </a:p>
            </p:txBody>
          </p:sp>
          <p:pic>
            <p:nvPicPr>
              <p:cNvPr id="1044" name="Picture 20">
                <a:extLst>
                  <a:ext uri="{C183D7F6-B498-43B3-948B-1728B52AA6E4}">
                    <adec:decorative xmlns:adec="http://schemas.microsoft.com/office/drawing/2017/decorative" xmlns="" val="1"/>
                  </a:ext>
                </a:extLst>
              </p:cNvPr>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t="1" r="25222" b="26755"/>
              <a:stretch/>
            </p:blipFill>
            <p:spPr bwMode="auto">
              <a:xfrm>
                <a:off x="1151067" y="1092061"/>
                <a:ext cx="1252895" cy="1061021"/>
              </a:xfrm>
              <a:prstGeom prst="ellipse">
                <a:avLst/>
              </a:prstGeom>
              <a:solidFill>
                <a:schemeClr val="accent1">
                  <a:lumMod val="20000"/>
                  <a:lumOff val="80000"/>
                </a:schemeClr>
              </a:solidFill>
              <a:ln w="190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TextBox 11"/>
              <p:cNvSpPr txBox="1"/>
              <p:nvPr/>
            </p:nvSpPr>
            <p:spPr>
              <a:xfrm>
                <a:off x="6776675" y="1348169"/>
                <a:ext cx="3504199" cy="365872"/>
              </a:xfrm>
              <a:prstGeom prst="rect">
                <a:avLst/>
              </a:prstGeom>
              <a:solidFill>
                <a:srgbClr val="336B90"/>
              </a:solidFill>
            </p:spPr>
            <p:txBody>
              <a:bodyPr wrap="square" rtlCol="0">
                <a:spAutoFit/>
              </a:bodyPr>
              <a:lstStyle/>
              <a:p>
                <a:r>
                  <a:rPr lang="en-US" sz="1600" dirty="0">
                    <a:solidFill>
                      <a:schemeClr val="bg1"/>
                    </a:solidFill>
                  </a:rPr>
                  <a:t>Done at earliest point possible</a:t>
                </a:r>
              </a:p>
            </p:txBody>
          </p:sp>
        </p:grpSp>
        <p:grpSp>
          <p:nvGrpSpPr>
            <p:cNvPr id="15" name="Group 14"/>
            <p:cNvGrpSpPr/>
            <p:nvPr/>
          </p:nvGrpSpPr>
          <p:grpSpPr>
            <a:xfrm>
              <a:off x="1129559" y="5747345"/>
              <a:ext cx="9177248" cy="912373"/>
              <a:chOff x="1129559" y="5747345"/>
              <a:chExt cx="9177248" cy="912373"/>
            </a:xfrm>
          </p:grpSpPr>
          <p:sp>
            <p:nvSpPr>
              <p:cNvPr id="8" name="TextBox 7"/>
              <p:cNvSpPr txBox="1"/>
              <p:nvPr/>
            </p:nvSpPr>
            <p:spPr>
              <a:xfrm>
                <a:off x="2685893" y="5856761"/>
                <a:ext cx="7594982" cy="631961"/>
              </a:xfrm>
              <a:prstGeom prst="rect">
                <a:avLst/>
              </a:prstGeom>
              <a:solidFill>
                <a:srgbClr val="336B90"/>
              </a:solidFill>
            </p:spPr>
            <p:txBody>
              <a:bodyPr wrap="square" rtlCol="0">
                <a:spAutoFit/>
              </a:bodyPr>
              <a:lstStyle/>
              <a:p>
                <a:r>
                  <a:rPr lang="en-US" sz="1600" b="1" dirty="0">
                    <a:solidFill>
                      <a:schemeClr val="bg1"/>
                    </a:solidFill>
                  </a:rPr>
                  <a:t>Continuing Care </a:t>
                </a:r>
                <a:br>
                  <a:rPr lang="en-US" sz="1600" b="1" dirty="0">
                    <a:solidFill>
                      <a:schemeClr val="bg1"/>
                    </a:solidFill>
                  </a:rPr>
                </a:br>
                <a:r>
                  <a:rPr lang="en-US" sz="1600" b="1" dirty="0">
                    <a:solidFill>
                      <a:schemeClr val="bg1"/>
                    </a:solidFill>
                  </a:rPr>
                  <a:t>and Recovery Support</a:t>
                </a:r>
              </a:p>
            </p:txBody>
          </p:sp>
          <p:pic>
            <p:nvPicPr>
              <p:cNvPr id="1036" name="Picture 12">
                <a:extLst>
                  <a:ext uri="{C183D7F6-B498-43B3-948B-1728B52AA6E4}">
                    <adec:decorative xmlns:adec="http://schemas.microsoft.com/office/drawing/2017/decorative" xmlns="" val="1"/>
                  </a:ext>
                </a:extLst>
              </p:cNvPr>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r="1400" b="21086"/>
              <a:stretch/>
            </p:blipFill>
            <p:spPr bwMode="auto">
              <a:xfrm>
                <a:off x="1129559" y="5747345"/>
                <a:ext cx="1206118" cy="912373"/>
              </a:xfrm>
              <a:prstGeom prst="ellipse">
                <a:avLst/>
              </a:prstGeom>
              <a:solidFill>
                <a:schemeClr val="accent1">
                  <a:lumMod val="20000"/>
                  <a:lumOff val="80000"/>
                </a:schemeClr>
              </a:solidFill>
              <a:ln w="190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6" name="TextBox 25"/>
              <p:cNvSpPr txBox="1"/>
              <p:nvPr/>
            </p:nvSpPr>
            <p:spPr>
              <a:xfrm>
                <a:off x="6776675" y="5848421"/>
                <a:ext cx="3530132" cy="631961"/>
              </a:xfrm>
              <a:prstGeom prst="rect">
                <a:avLst/>
              </a:prstGeom>
              <a:noFill/>
            </p:spPr>
            <p:txBody>
              <a:bodyPr wrap="square" rtlCol="0">
                <a:spAutoFit/>
              </a:bodyPr>
              <a:lstStyle/>
              <a:p>
                <a:r>
                  <a:rPr lang="en-US" sz="1600" dirty="0">
                    <a:solidFill>
                      <a:schemeClr val="bg1"/>
                    </a:solidFill>
                  </a:rPr>
                  <a:t>Help parents sustain recovery, maintain family safety and stability</a:t>
                </a:r>
              </a:p>
            </p:txBody>
          </p:sp>
        </p:grpSp>
        <p:grpSp>
          <p:nvGrpSpPr>
            <p:cNvPr id="14" name="Group 13"/>
            <p:cNvGrpSpPr/>
            <p:nvPr/>
          </p:nvGrpSpPr>
          <p:grpSpPr>
            <a:xfrm>
              <a:off x="1151067" y="4510427"/>
              <a:ext cx="9155740" cy="1120160"/>
              <a:chOff x="1151067" y="4510427"/>
              <a:chExt cx="9155740" cy="1120160"/>
            </a:xfrm>
          </p:grpSpPr>
          <p:sp>
            <p:nvSpPr>
              <p:cNvPr id="7" name="TextBox 6"/>
              <p:cNvSpPr txBox="1"/>
              <p:nvPr/>
            </p:nvSpPr>
            <p:spPr>
              <a:xfrm>
                <a:off x="2685893" y="4510427"/>
                <a:ext cx="7620914" cy="631960"/>
              </a:xfrm>
              <a:prstGeom prst="rect">
                <a:avLst/>
              </a:prstGeom>
              <a:solidFill>
                <a:srgbClr val="336B90"/>
              </a:solidFill>
            </p:spPr>
            <p:txBody>
              <a:bodyPr wrap="square" rtlCol="0">
                <a:spAutoFit/>
              </a:bodyPr>
              <a:lstStyle/>
              <a:p>
                <a:r>
                  <a:rPr lang="en-US" sz="1600" b="1" dirty="0">
                    <a:solidFill>
                      <a:schemeClr val="bg1"/>
                    </a:solidFill>
                  </a:rPr>
                  <a:t>Timely and Appropriate </a:t>
                </a:r>
                <a:br>
                  <a:rPr lang="en-US" sz="1600" b="1" dirty="0">
                    <a:solidFill>
                      <a:schemeClr val="bg1"/>
                    </a:solidFill>
                  </a:rPr>
                </a:br>
                <a:r>
                  <a:rPr lang="en-US" sz="1600" b="1" dirty="0">
                    <a:solidFill>
                      <a:schemeClr val="bg1"/>
                    </a:solidFill>
                  </a:rPr>
                  <a:t>Substance Use Disorder Treatment</a:t>
                </a:r>
              </a:p>
            </p:txBody>
          </p:sp>
          <p:pic>
            <p:nvPicPr>
              <p:cNvPr id="1038" name="Picture 14">
                <a:extLst>
                  <a:ext uri="{C183D7F6-B498-43B3-948B-1728B52AA6E4}">
                    <adec:decorative xmlns:adec="http://schemas.microsoft.com/office/drawing/2017/decorative" xmlns="" val="1"/>
                  </a:ext>
                </a:extLst>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51067" y="4606391"/>
                <a:ext cx="1184609" cy="1024196"/>
              </a:xfrm>
              <a:prstGeom prst="ellipse">
                <a:avLst/>
              </a:prstGeom>
              <a:solidFill>
                <a:schemeClr val="accent1">
                  <a:lumMod val="20000"/>
                  <a:lumOff val="80000"/>
                </a:schemeClr>
              </a:solidFill>
              <a:ln w="190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7" name="TextBox 26"/>
              <p:cNvSpPr txBox="1"/>
              <p:nvPr/>
            </p:nvSpPr>
            <p:spPr>
              <a:xfrm>
                <a:off x="6776675" y="4543294"/>
                <a:ext cx="3530132" cy="631960"/>
              </a:xfrm>
              <a:prstGeom prst="rect">
                <a:avLst/>
              </a:prstGeom>
              <a:noFill/>
            </p:spPr>
            <p:txBody>
              <a:bodyPr wrap="square" rtlCol="0">
                <a:spAutoFit/>
              </a:bodyPr>
              <a:lstStyle/>
              <a:p>
                <a:r>
                  <a:rPr lang="en-US" sz="1600" dirty="0">
                    <a:solidFill>
                      <a:schemeClr val="bg1"/>
                    </a:solidFill>
                  </a:rPr>
                  <a:t>Address substance use disorder and co-occurring issues</a:t>
                </a:r>
              </a:p>
            </p:txBody>
          </p:sp>
        </p:grpSp>
        <p:grpSp>
          <p:nvGrpSpPr>
            <p:cNvPr id="9" name="Group 8"/>
            <p:cNvGrpSpPr/>
            <p:nvPr/>
          </p:nvGrpSpPr>
          <p:grpSpPr>
            <a:xfrm>
              <a:off x="1182691" y="2280396"/>
              <a:ext cx="9124116" cy="1064237"/>
              <a:chOff x="1182691" y="2280396"/>
              <a:chExt cx="9124116" cy="1064237"/>
            </a:xfrm>
          </p:grpSpPr>
          <p:sp>
            <p:nvSpPr>
              <p:cNvPr id="5" name="TextBox 4"/>
              <p:cNvSpPr txBox="1"/>
              <p:nvPr/>
            </p:nvSpPr>
            <p:spPr>
              <a:xfrm>
                <a:off x="2711823" y="2424336"/>
                <a:ext cx="7594984" cy="631961"/>
              </a:xfrm>
              <a:prstGeom prst="rect">
                <a:avLst/>
              </a:prstGeom>
              <a:solidFill>
                <a:srgbClr val="336B90"/>
              </a:solidFill>
            </p:spPr>
            <p:txBody>
              <a:bodyPr wrap="square" rtlCol="0">
                <a:spAutoFit/>
              </a:bodyPr>
              <a:lstStyle/>
              <a:p>
                <a:r>
                  <a:rPr lang="en-US" sz="1600" b="1" dirty="0">
                    <a:solidFill>
                      <a:schemeClr val="bg1"/>
                    </a:solidFill>
                  </a:rPr>
                  <a:t>Comprehensive </a:t>
                </a:r>
              </a:p>
              <a:p>
                <a:r>
                  <a:rPr lang="en-US" sz="1600" b="1" dirty="0">
                    <a:solidFill>
                      <a:schemeClr val="bg1"/>
                    </a:solidFill>
                  </a:rPr>
                  <a:t>Assessment</a:t>
                </a:r>
              </a:p>
            </p:txBody>
          </p:sp>
          <p:pic>
            <p:nvPicPr>
              <p:cNvPr id="1042" name="Picture 18">
                <a:extLst>
                  <a:ext uri="{C183D7F6-B498-43B3-948B-1728B52AA6E4}">
                    <adec:decorative xmlns:adec="http://schemas.microsoft.com/office/drawing/2017/decorative" xmlns="" val="1"/>
                  </a:ext>
                </a:extLst>
              </p:cNvPr>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82691" y="2280396"/>
                <a:ext cx="1230922" cy="1064237"/>
              </a:xfrm>
              <a:prstGeom prst="ellipse">
                <a:avLst/>
              </a:prstGeom>
              <a:solidFill>
                <a:schemeClr val="accent1">
                  <a:lumMod val="20000"/>
                  <a:lumOff val="80000"/>
                </a:schemeClr>
              </a:solidFill>
              <a:ln w="190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8" name="TextBox 27"/>
              <p:cNvSpPr txBox="1"/>
              <p:nvPr/>
            </p:nvSpPr>
            <p:spPr>
              <a:xfrm>
                <a:off x="6776675" y="2422978"/>
                <a:ext cx="3530132" cy="631961"/>
              </a:xfrm>
              <a:prstGeom prst="rect">
                <a:avLst/>
              </a:prstGeom>
              <a:noFill/>
            </p:spPr>
            <p:txBody>
              <a:bodyPr wrap="square" rtlCol="0">
                <a:spAutoFit/>
              </a:bodyPr>
              <a:lstStyle/>
              <a:p>
                <a:r>
                  <a:rPr lang="en-US" sz="1600" dirty="0">
                    <a:solidFill>
                      <a:schemeClr val="bg1"/>
                    </a:solidFill>
                  </a:rPr>
                  <a:t>Determine extent and severity </a:t>
                </a:r>
                <a:br>
                  <a:rPr lang="en-US" sz="1600" dirty="0">
                    <a:solidFill>
                      <a:schemeClr val="bg1"/>
                    </a:solidFill>
                  </a:rPr>
                </a:br>
                <a:r>
                  <a:rPr lang="en-US" sz="1600" dirty="0">
                    <a:solidFill>
                      <a:schemeClr val="bg1"/>
                    </a:solidFill>
                  </a:rPr>
                  <a:t>of disease</a:t>
                </a:r>
              </a:p>
            </p:txBody>
          </p:sp>
        </p:grpSp>
        <p:grpSp>
          <p:nvGrpSpPr>
            <p:cNvPr id="10" name="Group 9"/>
            <p:cNvGrpSpPr/>
            <p:nvPr/>
          </p:nvGrpSpPr>
          <p:grpSpPr>
            <a:xfrm>
              <a:off x="1182691" y="3471947"/>
              <a:ext cx="9098185" cy="1013640"/>
              <a:chOff x="1182691" y="3471947"/>
              <a:chExt cx="9098185" cy="1013640"/>
            </a:xfrm>
          </p:grpSpPr>
          <p:sp>
            <p:nvSpPr>
              <p:cNvPr id="6" name="TextBox 5"/>
              <p:cNvSpPr txBox="1"/>
              <p:nvPr/>
            </p:nvSpPr>
            <p:spPr>
              <a:xfrm>
                <a:off x="2685893" y="3588043"/>
                <a:ext cx="7594983" cy="645130"/>
              </a:xfrm>
              <a:prstGeom prst="rect">
                <a:avLst/>
              </a:prstGeom>
              <a:solidFill>
                <a:srgbClr val="336B90"/>
              </a:solidFill>
            </p:spPr>
            <p:txBody>
              <a:bodyPr wrap="square" rtlCol="0">
                <a:spAutoFit/>
              </a:bodyPr>
              <a:lstStyle/>
              <a:p>
                <a:pPr>
                  <a:lnSpc>
                    <a:spcPct val="200000"/>
                  </a:lnSpc>
                </a:pPr>
                <a:endParaRPr lang="en-US" b="1" dirty="0">
                  <a:solidFill>
                    <a:srgbClr val="006699"/>
                  </a:solidFill>
                </a:endParaRPr>
              </a:p>
            </p:txBody>
          </p:sp>
          <p:pic>
            <p:nvPicPr>
              <p:cNvPr id="1040" name="Picture 16">
                <a:extLst>
                  <a:ext uri="{C183D7F6-B498-43B3-948B-1728B52AA6E4}">
                    <adec:decorative xmlns:adec="http://schemas.microsoft.com/office/drawing/2017/decorative" xmlns="" val="1"/>
                  </a:ext>
                </a:extLst>
              </p:cNvPr>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82691" y="3471947"/>
                <a:ext cx="1152986" cy="1013640"/>
              </a:xfrm>
              <a:prstGeom prst="ellipse">
                <a:avLst/>
              </a:prstGeom>
              <a:solidFill>
                <a:schemeClr val="accent1">
                  <a:lumMod val="20000"/>
                  <a:lumOff val="80000"/>
                </a:schemeClr>
              </a:solidFill>
              <a:ln w="190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9" name="TextBox 18"/>
              <p:cNvSpPr txBox="1"/>
              <p:nvPr/>
            </p:nvSpPr>
            <p:spPr>
              <a:xfrm>
                <a:off x="6776675" y="3588043"/>
                <a:ext cx="3504199" cy="631961"/>
              </a:xfrm>
              <a:prstGeom prst="rect">
                <a:avLst/>
              </a:prstGeom>
              <a:noFill/>
            </p:spPr>
            <p:txBody>
              <a:bodyPr wrap="square" rtlCol="0">
                <a:spAutoFit/>
              </a:bodyPr>
              <a:lstStyle/>
              <a:p>
                <a:r>
                  <a:rPr lang="en-US" sz="1600" dirty="0">
                    <a:solidFill>
                      <a:schemeClr val="bg1"/>
                    </a:solidFill>
                  </a:rPr>
                  <a:t>Via medically supervised detoxification, when necessary</a:t>
                </a:r>
              </a:p>
            </p:txBody>
          </p:sp>
          <p:sp>
            <p:nvSpPr>
              <p:cNvPr id="20" name="TextBox 19"/>
              <p:cNvSpPr txBox="1"/>
              <p:nvPr/>
            </p:nvSpPr>
            <p:spPr>
              <a:xfrm>
                <a:off x="2711823" y="3680702"/>
                <a:ext cx="1566340" cy="365872"/>
              </a:xfrm>
              <a:prstGeom prst="rect">
                <a:avLst/>
              </a:prstGeom>
              <a:noFill/>
            </p:spPr>
            <p:txBody>
              <a:bodyPr wrap="square" rtlCol="0">
                <a:spAutoFit/>
              </a:bodyPr>
              <a:lstStyle/>
              <a:p>
                <a:r>
                  <a:rPr lang="en-US" sz="1600" b="1" dirty="0">
                    <a:solidFill>
                      <a:schemeClr val="bg1"/>
                    </a:solidFill>
                  </a:rPr>
                  <a:t>Stabilization</a:t>
                </a:r>
              </a:p>
            </p:txBody>
          </p:sp>
        </p:grpSp>
      </p:grpSp>
      <p:sp>
        <p:nvSpPr>
          <p:cNvPr id="11" name="Rectangle 10"/>
          <p:cNvSpPr/>
          <p:nvPr/>
        </p:nvSpPr>
        <p:spPr>
          <a:xfrm>
            <a:off x="8077200" y="6428232"/>
            <a:ext cx="4114800" cy="307777"/>
          </a:xfrm>
          <a:prstGeom prst="rect">
            <a:avLst/>
          </a:prstGeom>
        </p:spPr>
        <p:txBody>
          <a:bodyPr wrap="square">
            <a:spAutoFit/>
          </a:bodyPr>
          <a:lstStyle/>
          <a:p>
            <a:r>
              <a:rPr lang="en-US" sz="1400" dirty="0"/>
              <a:t>(American Society of Addiction Medicine, 2014)</a:t>
            </a:r>
          </a:p>
        </p:txBody>
      </p:sp>
      <p:sp>
        <p:nvSpPr>
          <p:cNvPr id="30" name="Title 1">
            <a:extLst>
              <a:ext uri="{FF2B5EF4-FFF2-40B4-BE49-F238E27FC236}">
                <a16:creationId xmlns:a16="http://schemas.microsoft.com/office/drawing/2014/main" xmlns="" id="{600ADE9B-F383-4C2C-96DB-E29746084B96}"/>
              </a:ext>
            </a:extLst>
          </p:cNvPr>
          <p:cNvSpPr txBox="1">
            <a:spLocks/>
          </p:cNvSpPr>
          <p:nvPr/>
        </p:nvSpPr>
        <p:spPr>
          <a:xfrm>
            <a:off x="0" y="0"/>
            <a:ext cx="12192000" cy="1216152"/>
          </a:xfrm>
          <a:prstGeom prst="rect">
            <a:avLst/>
          </a:prstGeom>
          <a:solidFill>
            <a:srgbClr val="0F426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defRPr/>
            </a:pPr>
            <a:r>
              <a:rPr lang="en-US" sz="3200" dirty="0">
                <a:cs typeface="Arial" charset="0"/>
              </a:rPr>
              <a:t>Overview of the Treatment Process</a:t>
            </a:r>
          </a:p>
        </p:txBody>
      </p:sp>
    </p:spTree>
    <p:extLst>
      <p:ext uri="{BB962C8B-B14F-4D97-AF65-F5344CB8AC3E}">
        <p14:creationId xmlns:p14="http://schemas.microsoft.com/office/powerpoint/2010/main" val="14550222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showing treatment and services. In an outside circle, the following services are written: Child care services, vocational services, mental health services, medical services, educational services, HIV/AIDS services, Legal services, Financial services, Housing/transportation services, family services. On the inside of the circle, the following treatments are listed: intake processing/assessment, behavioral therapy and counseling, treatment plan, substance use monitoring, clinical and case management, pharmacotherapy, self-help/peer support groups, continuing care. "/>
          <p:cNvPicPr>
            <a:picLocks noChangeAspect="1"/>
          </p:cNvPicPr>
          <p:nvPr/>
        </p:nvPicPr>
        <p:blipFill rotWithShape="1">
          <a:blip r:embed="rId3"/>
          <a:srcRect t="9572" b="12099"/>
          <a:stretch/>
        </p:blipFill>
        <p:spPr>
          <a:xfrm>
            <a:off x="2938031" y="1425388"/>
            <a:ext cx="6335030" cy="4937628"/>
          </a:xfrm>
          <a:prstGeom prst="rect">
            <a:avLst/>
          </a:prstGeom>
        </p:spPr>
      </p:pic>
      <p:sp>
        <p:nvSpPr>
          <p:cNvPr id="8" name="Title 1">
            <a:extLst>
              <a:ext uri="{FF2B5EF4-FFF2-40B4-BE49-F238E27FC236}">
                <a16:creationId xmlns:a16="http://schemas.microsoft.com/office/drawing/2014/main" xmlns="" id="{600ADE9B-F383-4C2C-96DB-E29746084B96}"/>
              </a:ext>
            </a:extLst>
          </p:cNvPr>
          <p:cNvSpPr txBox="1">
            <a:spLocks/>
          </p:cNvSpPr>
          <p:nvPr/>
        </p:nvSpPr>
        <p:spPr>
          <a:xfrm>
            <a:off x="0" y="0"/>
            <a:ext cx="12192000" cy="1216152"/>
          </a:xfrm>
          <a:prstGeom prst="rect">
            <a:avLst/>
          </a:prstGeom>
          <a:solidFill>
            <a:srgbClr val="0F426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defRPr/>
            </a:pPr>
            <a:r>
              <a:rPr lang="en-US" sz="3200" dirty="0">
                <a:cs typeface="Arial" charset="0"/>
              </a:rPr>
              <a:t>Full Spectrum of Treatment and Services</a:t>
            </a:r>
          </a:p>
        </p:txBody>
      </p:sp>
      <p:sp>
        <p:nvSpPr>
          <p:cNvPr id="9" name="TextBox 8"/>
          <p:cNvSpPr txBox="1"/>
          <p:nvPr/>
        </p:nvSpPr>
        <p:spPr>
          <a:xfrm>
            <a:off x="8423032" y="6428232"/>
            <a:ext cx="3588860" cy="307777"/>
          </a:xfrm>
          <a:prstGeom prst="rect">
            <a:avLst/>
          </a:prstGeom>
          <a:noFill/>
        </p:spPr>
        <p:txBody>
          <a:bodyPr wrap="square" rtlCol="0">
            <a:spAutoFit/>
          </a:bodyPr>
          <a:lstStyle/>
          <a:p>
            <a:r>
              <a:rPr lang="en-US" sz="1400" dirty="0"/>
              <a:t>(National Institute on Drug Abuse, 2018c) </a:t>
            </a:r>
          </a:p>
        </p:txBody>
      </p:sp>
    </p:spTree>
    <p:extLst>
      <p:ext uri="{BB962C8B-B14F-4D97-AF65-F5344CB8AC3E}">
        <p14:creationId xmlns:p14="http://schemas.microsoft.com/office/powerpoint/2010/main" val="28899172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4294967295"/>
          </p:nvPr>
        </p:nvSpPr>
        <p:spPr>
          <a:xfrm>
            <a:off x="4061012" y="1389678"/>
            <a:ext cx="7395882" cy="5344364"/>
          </a:xfrm>
          <a:solidFill>
            <a:schemeClr val="bg1">
              <a:alpha val="75000"/>
            </a:schemeClr>
          </a:solidFill>
        </p:spPr>
        <p:txBody>
          <a:bodyPr>
            <a:noAutofit/>
          </a:bodyPr>
          <a:lstStyle/>
          <a:p>
            <a:pPr marL="349250" indent="-349250">
              <a:lnSpc>
                <a:spcPct val="100000"/>
              </a:lnSpc>
              <a:spcBef>
                <a:spcPts val="600"/>
              </a:spcBef>
              <a:buClr>
                <a:schemeClr val="tx1"/>
              </a:buClr>
              <a:buFont typeface="+mj-lt"/>
              <a:buAutoNum type="arabicPeriod"/>
              <a:defRPr/>
            </a:pPr>
            <a:r>
              <a:rPr lang="en-US" sz="2200" dirty="0">
                <a:latin typeface="+mj-lt"/>
              </a:rPr>
              <a:t>Addiction is a complex but treatable disease that affects brain function and behavior</a:t>
            </a:r>
          </a:p>
          <a:p>
            <a:pPr marL="349250" indent="-349250">
              <a:lnSpc>
                <a:spcPct val="100000"/>
              </a:lnSpc>
              <a:spcBef>
                <a:spcPts val="600"/>
              </a:spcBef>
              <a:buClr>
                <a:schemeClr val="tx1"/>
              </a:buClr>
              <a:buFont typeface="+mj-lt"/>
              <a:buAutoNum type="arabicPeriod"/>
              <a:defRPr/>
            </a:pPr>
            <a:r>
              <a:rPr lang="en-US" sz="2200" dirty="0">
                <a:latin typeface="+mj-lt"/>
              </a:rPr>
              <a:t>No single treatment is appropriate for everyone</a:t>
            </a:r>
          </a:p>
          <a:p>
            <a:pPr marL="349250" indent="-349250">
              <a:lnSpc>
                <a:spcPct val="100000"/>
              </a:lnSpc>
              <a:spcBef>
                <a:spcPts val="600"/>
              </a:spcBef>
              <a:buClr>
                <a:schemeClr val="tx1"/>
              </a:buClr>
              <a:buFont typeface="+mj-lt"/>
              <a:buAutoNum type="arabicPeriod"/>
              <a:defRPr/>
            </a:pPr>
            <a:r>
              <a:rPr lang="en-US" sz="2200" dirty="0">
                <a:latin typeface="+mj-lt"/>
              </a:rPr>
              <a:t>Treatment needs to be readily available</a:t>
            </a:r>
          </a:p>
          <a:p>
            <a:pPr marL="349250" indent="-349250">
              <a:lnSpc>
                <a:spcPct val="100000"/>
              </a:lnSpc>
              <a:spcBef>
                <a:spcPts val="600"/>
              </a:spcBef>
              <a:buClr>
                <a:schemeClr val="tx1"/>
              </a:buClr>
              <a:buFont typeface="+mj-lt"/>
              <a:buAutoNum type="arabicPeriod"/>
              <a:defRPr/>
            </a:pPr>
            <a:r>
              <a:rPr lang="en-US" sz="2200" dirty="0">
                <a:latin typeface="+mj-lt"/>
              </a:rPr>
              <a:t>Effective treatment attends to multiple needs of the individual, not just his or her drug abuse</a:t>
            </a:r>
          </a:p>
          <a:p>
            <a:pPr marL="349250" indent="-349250">
              <a:lnSpc>
                <a:spcPct val="100000"/>
              </a:lnSpc>
              <a:spcBef>
                <a:spcPts val="600"/>
              </a:spcBef>
              <a:buClr>
                <a:schemeClr val="tx1"/>
              </a:buClr>
              <a:buFont typeface="+mj-lt"/>
              <a:buAutoNum type="arabicPeriod"/>
              <a:defRPr/>
            </a:pPr>
            <a:r>
              <a:rPr lang="en-US" sz="2200" dirty="0">
                <a:latin typeface="+mj-lt"/>
              </a:rPr>
              <a:t>Remaining in treatment for an adequate period of time is critical</a:t>
            </a:r>
          </a:p>
          <a:p>
            <a:pPr marL="349250" indent="-349250">
              <a:lnSpc>
                <a:spcPct val="100000"/>
              </a:lnSpc>
              <a:spcBef>
                <a:spcPts val="600"/>
              </a:spcBef>
              <a:buClr>
                <a:schemeClr val="tx1"/>
              </a:buClr>
              <a:buFont typeface="+mj-lt"/>
              <a:buAutoNum type="arabicPeriod"/>
              <a:defRPr/>
            </a:pPr>
            <a:r>
              <a:rPr lang="en-US" sz="2200" dirty="0">
                <a:latin typeface="+mj-lt"/>
              </a:rPr>
              <a:t>Behavioral therapies are the most commonly used forms of drug abuse treatment</a:t>
            </a:r>
          </a:p>
          <a:p>
            <a:pPr marL="349250" indent="-349250">
              <a:lnSpc>
                <a:spcPct val="100000"/>
              </a:lnSpc>
              <a:spcBef>
                <a:spcPts val="600"/>
              </a:spcBef>
              <a:buClr>
                <a:schemeClr val="tx1"/>
              </a:buClr>
              <a:buFont typeface="+mj-lt"/>
              <a:buAutoNum type="arabicPeriod"/>
              <a:defRPr/>
            </a:pPr>
            <a:r>
              <a:rPr lang="en-US" sz="2200" dirty="0"/>
              <a:t>Medications are an important element of treatment for many patients, especially when combined with counseling and other behavioral therapies</a:t>
            </a:r>
          </a:p>
          <a:p>
            <a:pPr marL="0" indent="0">
              <a:lnSpc>
                <a:spcPct val="100000"/>
              </a:lnSpc>
              <a:spcBef>
                <a:spcPts val="600"/>
              </a:spcBef>
              <a:spcAft>
                <a:spcPts val="600"/>
              </a:spcAft>
              <a:buClr>
                <a:schemeClr val="tx1"/>
              </a:buClr>
              <a:buNone/>
              <a:defRPr/>
            </a:pPr>
            <a:endParaRPr lang="en-US" sz="2200" dirty="0">
              <a:latin typeface="+mj-lt"/>
            </a:endParaRPr>
          </a:p>
        </p:txBody>
      </p:sp>
      <p:pic>
        <p:nvPicPr>
          <p:cNvPr id="5" name="Picture 4">
            <a:extLst>
              <a:ext uri="{C183D7F6-B498-43B3-948B-1728B52AA6E4}">
                <adec:decorative xmlns:adec="http://schemas.microsoft.com/office/drawing/2017/decorative" xmlns=""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23084"/>
            <a:ext cx="3742810" cy="5734916"/>
          </a:xfrm>
          <a:prstGeom prst="rect">
            <a:avLst/>
          </a:prstGeom>
          <a:ln>
            <a:noFill/>
          </a:ln>
          <a:effectLst>
            <a:outerShdw blurRad="292100" dist="139700" dir="2700000" algn="tl" rotWithShape="0">
              <a:srgbClr val="333333">
                <a:alpha val="65000"/>
              </a:srgbClr>
            </a:outerShdw>
          </a:effectLst>
        </p:spPr>
      </p:pic>
      <p:sp>
        <p:nvSpPr>
          <p:cNvPr id="7" name="Title 1">
            <a:extLst>
              <a:ext uri="{FF2B5EF4-FFF2-40B4-BE49-F238E27FC236}">
                <a16:creationId xmlns:a16="http://schemas.microsoft.com/office/drawing/2014/main" xmlns="" id="{600ADE9B-F383-4C2C-96DB-E29746084B96}"/>
              </a:ext>
            </a:extLst>
          </p:cNvPr>
          <p:cNvSpPr txBox="1">
            <a:spLocks/>
          </p:cNvSpPr>
          <p:nvPr/>
        </p:nvSpPr>
        <p:spPr>
          <a:xfrm>
            <a:off x="0" y="0"/>
            <a:ext cx="12192000" cy="1216152"/>
          </a:xfrm>
          <a:prstGeom prst="rect">
            <a:avLst/>
          </a:prstGeom>
          <a:solidFill>
            <a:srgbClr val="0F426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defRPr/>
            </a:pPr>
            <a:r>
              <a:rPr lang="en-US" sz="3200" dirty="0">
                <a:cs typeface="Arial" charset="0"/>
              </a:rPr>
              <a:t>Principles of Effective Drug Addiction Treatment: </a:t>
            </a:r>
            <a:br>
              <a:rPr lang="en-US" sz="3200" dirty="0">
                <a:cs typeface="Arial" charset="0"/>
              </a:rPr>
            </a:br>
            <a:r>
              <a:rPr lang="en-US" sz="3200" dirty="0">
                <a:cs typeface="Arial" charset="0"/>
              </a:rPr>
              <a:t>A Research Based Guide </a:t>
            </a:r>
          </a:p>
        </p:txBody>
      </p:sp>
      <p:sp>
        <p:nvSpPr>
          <p:cNvPr id="9" name="TextBox 8"/>
          <p:cNvSpPr txBox="1"/>
          <p:nvPr/>
        </p:nvSpPr>
        <p:spPr>
          <a:xfrm>
            <a:off x="8423032" y="6428232"/>
            <a:ext cx="3588860" cy="307777"/>
          </a:xfrm>
          <a:prstGeom prst="rect">
            <a:avLst/>
          </a:prstGeom>
          <a:noFill/>
        </p:spPr>
        <p:txBody>
          <a:bodyPr wrap="square" rtlCol="0">
            <a:spAutoFit/>
          </a:bodyPr>
          <a:lstStyle/>
          <a:p>
            <a:r>
              <a:rPr lang="en-US" sz="1400" dirty="0"/>
              <a:t>(National Institute on Drug Abuse, 2018c) </a:t>
            </a:r>
          </a:p>
        </p:txBody>
      </p:sp>
    </p:spTree>
    <p:extLst>
      <p:ext uri="{BB962C8B-B14F-4D97-AF65-F5344CB8AC3E}">
        <p14:creationId xmlns:p14="http://schemas.microsoft.com/office/powerpoint/2010/main" val="39199275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4294967295"/>
          </p:nvPr>
        </p:nvSpPr>
        <p:spPr>
          <a:xfrm>
            <a:off x="4061012" y="1389678"/>
            <a:ext cx="7395882" cy="5344364"/>
          </a:xfrm>
          <a:solidFill>
            <a:schemeClr val="bg1">
              <a:alpha val="75000"/>
            </a:schemeClr>
          </a:solidFill>
        </p:spPr>
        <p:txBody>
          <a:bodyPr>
            <a:noAutofit/>
          </a:bodyPr>
          <a:lstStyle/>
          <a:p>
            <a:pPr marL="457200" indent="-457200">
              <a:lnSpc>
                <a:spcPct val="100000"/>
              </a:lnSpc>
              <a:spcBef>
                <a:spcPts val="600"/>
              </a:spcBef>
              <a:buClr>
                <a:schemeClr val="tx1"/>
              </a:buClr>
              <a:buFont typeface="+mj-lt"/>
              <a:buAutoNum type="arabicPeriod" startAt="8"/>
              <a:defRPr/>
            </a:pPr>
            <a:r>
              <a:rPr lang="en-US" sz="2200" dirty="0">
                <a:latin typeface="+mj-lt"/>
              </a:rPr>
              <a:t>An individual’s treatment and services plan must be assessed continually and modified as necessary to ensure that it meets his or her changing needs </a:t>
            </a:r>
          </a:p>
          <a:p>
            <a:pPr marL="457200" indent="-457200">
              <a:lnSpc>
                <a:spcPct val="100000"/>
              </a:lnSpc>
              <a:spcBef>
                <a:spcPts val="600"/>
              </a:spcBef>
              <a:buClr>
                <a:schemeClr val="tx1"/>
              </a:buClr>
              <a:buFont typeface="+mj-lt"/>
              <a:buAutoNum type="arabicPeriod" startAt="8"/>
              <a:defRPr/>
            </a:pPr>
            <a:r>
              <a:rPr lang="en-US" sz="2200" dirty="0">
                <a:latin typeface="+mj-lt"/>
              </a:rPr>
              <a:t>Many drug-addicted individuals also have other mental disorders</a:t>
            </a:r>
          </a:p>
          <a:p>
            <a:pPr marL="457200" indent="-457200">
              <a:lnSpc>
                <a:spcPct val="100000"/>
              </a:lnSpc>
              <a:spcBef>
                <a:spcPts val="600"/>
              </a:spcBef>
              <a:buClr>
                <a:schemeClr val="tx1"/>
              </a:buClr>
              <a:buFont typeface="+mj-lt"/>
              <a:buAutoNum type="arabicPeriod" startAt="8"/>
              <a:defRPr/>
            </a:pPr>
            <a:r>
              <a:rPr lang="en-US" sz="2200" dirty="0">
                <a:latin typeface="+mj-lt"/>
              </a:rPr>
              <a:t>Medically assisted detoxification is only the first stage of addiction treatment and by itself does little to change long-term drug abuse</a:t>
            </a:r>
          </a:p>
          <a:p>
            <a:pPr marL="457200" indent="-457200">
              <a:lnSpc>
                <a:spcPct val="100000"/>
              </a:lnSpc>
              <a:spcBef>
                <a:spcPts val="600"/>
              </a:spcBef>
              <a:buClr>
                <a:schemeClr val="tx1"/>
              </a:buClr>
              <a:buFont typeface="+mj-lt"/>
              <a:buAutoNum type="arabicPeriod" startAt="8"/>
              <a:defRPr/>
            </a:pPr>
            <a:r>
              <a:rPr lang="en-US" sz="2200" dirty="0">
                <a:latin typeface="+mj-lt"/>
              </a:rPr>
              <a:t>Treatment does not need to be voluntary to be effective</a:t>
            </a:r>
          </a:p>
          <a:p>
            <a:pPr marL="457200" indent="-457200">
              <a:lnSpc>
                <a:spcPct val="100000"/>
              </a:lnSpc>
              <a:spcBef>
                <a:spcPts val="600"/>
              </a:spcBef>
              <a:buClr>
                <a:schemeClr val="tx1"/>
              </a:buClr>
              <a:buFont typeface="+mj-lt"/>
              <a:buAutoNum type="arabicPeriod" startAt="8"/>
              <a:defRPr/>
            </a:pPr>
            <a:r>
              <a:rPr lang="en-US" sz="2200" dirty="0">
                <a:latin typeface="+mj-lt"/>
              </a:rPr>
              <a:t>Drug use during treatment must be monitored continuously, as lapses during treatment do occur</a:t>
            </a:r>
          </a:p>
          <a:p>
            <a:pPr marL="457200" indent="-457200">
              <a:lnSpc>
                <a:spcPct val="100000"/>
              </a:lnSpc>
              <a:spcBef>
                <a:spcPts val="600"/>
              </a:spcBef>
              <a:buClr>
                <a:schemeClr val="tx1"/>
              </a:buClr>
              <a:buFont typeface="+mj-lt"/>
              <a:buAutoNum type="arabicPeriod" startAt="8"/>
              <a:defRPr/>
            </a:pPr>
            <a:r>
              <a:rPr lang="en-US" sz="2200" dirty="0">
                <a:latin typeface="+mj-lt"/>
              </a:rPr>
              <a:t>Treatment programs should test patients for infectious diseases</a:t>
            </a:r>
          </a:p>
          <a:p>
            <a:pPr marL="0" indent="0">
              <a:lnSpc>
                <a:spcPct val="100000"/>
              </a:lnSpc>
              <a:spcBef>
                <a:spcPts val="600"/>
              </a:spcBef>
              <a:spcAft>
                <a:spcPts val="600"/>
              </a:spcAft>
              <a:buClr>
                <a:schemeClr val="tx1"/>
              </a:buClr>
              <a:buNone/>
              <a:defRPr/>
            </a:pPr>
            <a:endParaRPr lang="en-US" sz="2200" dirty="0">
              <a:latin typeface="+mj-lt"/>
            </a:endParaRPr>
          </a:p>
        </p:txBody>
      </p:sp>
      <p:pic>
        <p:nvPicPr>
          <p:cNvPr id="5" name="Picture 4">
            <a:extLst>
              <a:ext uri="{C183D7F6-B498-43B3-948B-1728B52AA6E4}">
                <adec:decorative xmlns:adec="http://schemas.microsoft.com/office/drawing/2017/decorative" xmlns=""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23084"/>
            <a:ext cx="3742810" cy="5734916"/>
          </a:xfrm>
          <a:prstGeom prst="rect">
            <a:avLst/>
          </a:prstGeom>
          <a:ln>
            <a:noFill/>
          </a:ln>
          <a:effectLst>
            <a:outerShdw blurRad="292100" dist="139700" dir="2700000" algn="tl" rotWithShape="0">
              <a:srgbClr val="333333">
                <a:alpha val="65000"/>
              </a:srgbClr>
            </a:outerShdw>
          </a:effectLst>
        </p:spPr>
      </p:pic>
      <p:sp>
        <p:nvSpPr>
          <p:cNvPr id="7" name="Title 1">
            <a:extLst>
              <a:ext uri="{FF2B5EF4-FFF2-40B4-BE49-F238E27FC236}">
                <a16:creationId xmlns:a16="http://schemas.microsoft.com/office/drawing/2014/main" xmlns="" id="{600ADE9B-F383-4C2C-96DB-E29746084B96}"/>
              </a:ext>
            </a:extLst>
          </p:cNvPr>
          <p:cNvSpPr txBox="1">
            <a:spLocks/>
          </p:cNvSpPr>
          <p:nvPr/>
        </p:nvSpPr>
        <p:spPr>
          <a:xfrm>
            <a:off x="0" y="0"/>
            <a:ext cx="12192000" cy="1216152"/>
          </a:xfrm>
          <a:prstGeom prst="rect">
            <a:avLst/>
          </a:prstGeom>
          <a:solidFill>
            <a:srgbClr val="0F426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defRPr/>
            </a:pPr>
            <a:r>
              <a:rPr lang="en-US" sz="3200" dirty="0">
                <a:cs typeface="Arial" charset="0"/>
              </a:rPr>
              <a:t>Principles of Effective Drug Addiction Treatment: </a:t>
            </a:r>
            <a:br>
              <a:rPr lang="en-US" sz="3200" dirty="0">
                <a:cs typeface="Arial" charset="0"/>
              </a:rPr>
            </a:br>
            <a:r>
              <a:rPr lang="en-US" sz="3200" dirty="0">
                <a:cs typeface="Arial" charset="0"/>
              </a:rPr>
              <a:t>A Research Based Guide (cont’d) </a:t>
            </a:r>
          </a:p>
        </p:txBody>
      </p:sp>
      <p:sp>
        <p:nvSpPr>
          <p:cNvPr id="9" name="TextBox 8"/>
          <p:cNvSpPr txBox="1"/>
          <p:nvPr/>
        </p:nvSpPr>
        <p:spPr>
          <a:xfrm>
            <a:off x="8423032" y="6428232"/>
            <a:ext cx="3588860" cy="307777"/>
          </a:xfrm>
          <a:prstGeom prst="rect">
            <a:avLst/>
          </a:prstGeom>
          <a:noFill/>
        </p:spPr>
        <p:txBody>
          <a:bodyPr wrap="square" rtlCol="0">
            <a:spAutoFit/>
          </a:bodyPr>
          <a:lstStyle/>
          <a:p>
            <a:r>
              <a:rPr lang="en-US" sz="1400" dirty="0"/>
              <a:t>(National Institute on Drug Abuse, 2018c) </a:t>
            </a:r>
          </a:p>
        </p:txBody>
      </p:sp>
    </p:spTree>
    <p:extLst>
      <p:ext uri="{BB962C8B-B14F-4D97-AF65-F5344CB8AC3E}">
        <p14:creationId xmlns:p14="http://schemas.microsoft.com/office/powerpoint/2010/main" val="30729559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23693" y="6428232"/>
            <a:ext cx="7268307" cy="307777"/>
          </a:xfrm>
          <a:prstGeom prst="rect">
            <a:avLst/>
          </a:prstGeom>
        </p:spPr>
        <p:txBody>
          <a:bodyPr wrap="square">
            <a:spAutoFit/>
          </a:bodyPr>
          <a:lstStyle/>
          <a:p>
            <a:r>
              <a:rPr lang="en-US" sz="1400" dirty="0"/>
              <a:t>(Werner et al., 2007; Substance Abuse and Mental Health Services Administration, 2009)</a:t>
            </a:r>
          </a:p>
        </p:txBody>
      </p:sp>
      <p:sp>
        <p:nvSpPr>
          <p:cNvPr id="5" name="Title 1">
            <a:extLst>
              <a:ext uri="{FF2B5EF4-FFF2-40B4-BE49-F238E27FC236}">
                <a16:creationId xmlns:a16="http://schemas.microsoft.com/office/drawing/2014/main" xmlns="" id="{600ADE9B-F383-4C2C-96DB-E29746084B96}"/>
              </a:ext>
            </a:extLst>
          </p:cNvPr>
          <p:cNvSpPr txBox="1">
            <a:spLocks/>
          </p:cNvSpPr>
          <p:nvPr/>
        </p:nvSpPr>
        <p:spPr>
          <a:xfrm>
            <a:off x="0" y="0"/>
            <a:ext cx="12192000" cy="1219200"/>
          </a:xfrm>
          <a:prstGeom prst="rect">
            <a:avLst/>
          </a:prstGeom>
          <a:solidFill>
            <a:srgbClr val="0F426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defRPr/>
            </a:pPr>
            <a:endParaRPr lang="en-US" sz="3600" dirty="0">
              <a:cs typeface="Arial" charset="0"/>
            </a:endParaRPr>
          </a:p>
        </p:txBody>
      </p:sp>
      <p:sp>
        <p:nvSpPr>
          <p:cNvPr id="7" name="Rectangle 3"/>
          <p:cNvSpPr txBox="1">
            <a:spLocks noChangeArrowheads="1"/>
          </p:cNvSpPr>
          <p:nvPr/>
        </p:nvSpPr>
        <p:spPr>
          <a:xfrm>
            <a:off x="400050" y="1527756"/>
            <a:ext cx="10720668"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pPr>
            <a:endParaRPr lang="en-US" altLang="en-US" sz="2400" dirty="0"/>
          </a:p>
        </p:txBody>
      </p:sp>
      <p:sp>
        <p:nvSpPr>
          <p:cNvPr id="2" name="Title 1"/>
          <p:cNvSpPr>
            <a:spLocks noGrp="1"/>
          </p:cNvSpPr>
          <p:nvPr>
            <p:ph type="title"/>
          </p:nvPr>
        </p:nvSpPr>
        <p:spPr/>
        <p:txBody>
          <a:bodyPr>
            <a:normAutofit/>
          </a:bodyPr>
          <a:lstStyle/>
          <a:p>
            <a:r>
              <a:rPr lang="en-US" altLang="en-US" sz="3200" dirty="0"/>
              <a:t>Services That Parents in Treatment May Need</a:t>
            </a:r>
            <a:endParaRPr lang="en-US" sz="3200" dirty="0"/>
          </a:p>
        </p:txBody>
      </p:sp>
      <p:sp>
        <p:nvSpPr>
          <p:cNvPr id="3" name="Content Placeholder 2"/>
          <p:cNvSpPr>
            <a:spLocks noGrp="1"/>
          </p:cNvSpPr>
          <p:nvPr>
            <p:ph idx="1"/>
          </p:nvPr>
        </p:nvSpPr>
        <p:spPr/>
        <p:txBody>
          <a:bodyPr/>
          <a:lstStyle/>
          <a:p>
            <a:r>
              <a:rPr lang="en-US" altLang="en-US"/>
              <a:t>Access to physical necessities</a:t>
            </a:r>
          </a:p>
          <a:p>
            <a:r>
              <a:rPr lang="en-US" altLang="en-US"/>
              <a:t>Medical care</a:t>
            </a:r>
          </a:p>
          <a:p>
            <a:r>
              <a:rPr lang="en-US" altLang="en-US"/>
              <a:t>Psychological assessment, and mental health and trauma treatment</a:t>
            </a:r>
          </a:p>
          <a:p>
            <a:r>
              <a:rPr lang="en-US" altLang="en-US"/>
              <a:t>Parenting and child development education</a:t>
            </a:r>
          </a:p>
          <a:p>
            <a:r>
              <a:rPr lang="en-US" altLang="en-US"/>
              <a:t>Child care</a:t>
            </a:r>
          </a:p>
          <a:p>
            <a:r>
              <a:rPr lang="en-US" altLang="en-US"/>
              <a:t>Social services, social support</a:t>
            </a:r>
          </a:p>
          <a:p>
            <a:r>
              <a:rPr lang="en-US" altLang="en-US"/>
              <a:t>Family therapy and health education</a:t>
            </a:r>
          </a:p>
          <a:p>
            <a:r>
              <a:rPr lang="en-US" altLang="en-US"/>
              <a:t>Family planning services</a:t>
            </a:r>
          </a:p>
          <a:p>
            <a:endParaRPr lang="en-US" altLang="en-US"/>
          </a:p>
          <a:p>
            <a:endParaRPr lang="en-US" altLang="en-US"/>
          </a:p>
          <a:p>
            <a:endParaRPr lang="en-US"/>
          </a:p>
        </p:txBody>
      </p:sp>
    </p:spTree>
    <p:extLst>
      <p:ext uri="{BB962C8B-B14F-4D97-AF65-F5344CB8AC3E}">
        <p14:creationId xmlns:p14="http://schemas.microsoft.com/office/powerpoint/2010/main" val="18002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35435" y="6428232"/>
            <a:ext cx="7268307" cy="307777"/>
          </a:xfrm>
          <a:prstGeom prst="rect">
            <a:avLst/>
          </a:prstGeom>
        </p:spPr>
        <p:txBody>
          <a:bodyPr wrap="square">
            <a:spAutoFit/>
          </a:bodyPr>
          <a:lstStyle/>
          <a:p>
            <a:r>
              <a:rPr lang="en-US" sz="1400" dirty="0"/>
              <a:t>(Werner et al., 2007; Substance Abuse and Mental Health Services Administration, 2009)</a:t>
            </a:r>
          </a:p>
        </p:txBody>
      </p:sp>
      <p:sp>
        <p:nvSpPr>
          <p:cNvPr id="5" name="Title 1">
            <a:extLst>
              <a:ext uri="{FF2B5EF4-FFF2-40B4-BE49-F238E27FC236}">
                <a16:creationId xmlns:a16="http://schemas.microsoft.com/office/drawing/2014/main" xmlns="" id="{600ADE9B-F383-4C2C-96DB-E29746084B96}"/>
              </a:ext>
            </a:extLst>
          </p:cNvPr>
          <p:cNvSpPr txBox="1">
            <a:spLocks/>
          </p:cNvSpPr>
          <p:nvPr/>
        </p:nvSpPr>
        <p:spPr>
          <a:xfrm>
            <a:off x="0" y="0"/>
            <a:ext cx="12192000" cy="1219200"/>
          </a:xfrm>
          <a:prstGeom prst="rect">
            <a:avLst/>
          </a:prstGeom>
          <a:solidFill>
            <a:srgbClr val="0F426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defRPr/>
            </a:pPr>
            <a:endParaRPr lang="en-US" sz="3600" dirty="0">
              <a:cs typeface="Arial" charset="0"/>
            </a:endParaRPr>
          </a:p>
        </p:txBody>
      </p:sp>
      <p:sp>
        <p:nvSpPr>
          <p:cNvPr id="7" name="Rectangle 3"/>
          <p:cNvSpPr txBox="1">
            <a:spLocks noChangeArrowheads="1"/>
          </p:cNvSpPr>
          <p:nvPr/>
        </p:nvSpPr>
        <p:spPr>
          <a:xfrm>
            <a:off x="400050" y="1527756"/>
            <a:ext cx="10720668"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pPr>
            <a:endParaRPr lang="en-US" altLang="en-US" sz="2400" dirty="0"/>
          </a:p>
        </p:txBody>
      </p:sp>
      <p:sp>
        <p:nvSpPr>
          <p:cNvPr id="2" name="Title 1"/>
          <p:cNvSpPr>
            <a:spLocks noGrp="1"/>
          </p:cNvSpPr>
          <p:nvPr>
            <p:ph type="title"/>
          </p:nvPr>
        </p:nvSpPr>
        <p:spPr/>
        <p:txBody>
          <a:bodyPr>
            <a:normAutofit/>
          </a:bodyPr>
          <a:lstStyle/>
          <a:p>
            <a:r>
              <a:rPr lang="en-US" altLang="en-US" sz="3200" dirty="0"/>
              <a:t>Services That Parents in Treatment May Need</a:t>
            </a:r>
            <a:endParaRPr lang="en-US" sz="3200" dirty="0"/>
          </a:p>
        </p:txBody>
      </p:sp>
      <p:sp>
        <p:nvSpPr>
          <p:cNvPr id="3" name="Content Placeholder 2"/>
          <p:cNvSpPr>
            <a:spLocks noGrp="1"/>
          </p:cNvSpPr>
          <p:nvPr>
            <p:ph idx="1"/>
          </p:nvPr>
        </p:nvSpPr>
        <p:spPr/>
        <p:txBody>
          <a:bodyPr/>
          <a:lstStyle/>
          <a:p>
            <a:r>
              <a:rPr lang="en-US" altLang="en-US"/>
              <a:t>Life skills training</a:t>
            </a:r>
          </a:p>
          <a:p>
            <a:r>
              <a:rPr lang="en-US" altLang="en-US"/>
              <a:t>Language and literacy training</a:t>
            </a:r>
          </a:p>
          <a:p>
            <a:r>
              <a:rPr lang="en-US" altLang="en-US"/>
              <a:t>Continuing aftercare programming</a:t>
            </a:r>
          </a:p>
          <a:p>
            <a:r>
              <a:rPr lang="en-US" altLang="en-US"/>
              <a:t>Support in sustaining visitation with children</a:t>
            </a:r>
          </a:p>
          <a:p>
            <a:r>
              <a:rPr lang="en-US" altLang="en-US"/>
              <a:t>Case management</a:t>
            </a:r>
          </a:p>
          <a:p>
            <a:endParaRPr lang="en-US" altLang="en-US"/>
          </a:p>
          <a:p>
            <a:endParaRPr lang="en-US" altLang="en-US"/>
          </a:p>
          <a:p>
            <a:endParaRPr lang="en-US"/>
          </a:p>
        </p:txBody>
      </p:sp>
    </p:spTree>
    <p:extLst>
      <p:ext uri="{BB962C8B-B14F-4D97-AF65-F5344CB8AC3E}">
        <p14:creationId xmlns:p14="http://schemas.microsoft.com/office/powerpoint/2010/main" val="28429510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478255" y="2946536"/>
            <a:ext cx="11235489" cy="3783256"/>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endParaRPr lang="en-US" sz="2400" dirty="0">
              <a:solidFill>
                <a:schemeClr val="accent3">
                  <a:lumMod val="75000"/>
                </a:schemeClr>
              </a:solidFill>
              <a:latin typeface="Calibri" panose="020F0502020204030204" pitchFamily="34" charset="0"/>
              <a:cs typeface="Times New Roman" panose="02020603050405020304" pitchFamily="18" charset="0"/>
              <a:sym typeface="Helvetica Light"/>
            </a:endParaRPr>
          </a:p>
        </p:txBody>
      </p:sp>
      <p:grpSp>
        <p:nvGrpSpPr>
          <p:cNvPr id="3" name="Group 2">
            <a:extLst>
              <a:ext uri="{FF2B5EF4-FFF2-40B4-BE49-F238E27FC236}">
                <a16:creationId xmlns:a16="http://schemas.microsoft.com/office/drawing/2014/main" xmlns="" id="{DABB30FC-5FD4-42D3-A4EF-8E4D971EE74E}"/>
              </a:ext>
            </a:extLst>
          </p:cNvPr>
          <p:cNvGrpSpPr/>
          <p:nvPr/>
        </p:nvGrpSpPr>
        <p:grpSpPr>
          <a:xfrm>
            <a:off x="576060" y="1475642"/>
            <a:ext cx="11235489" cy="1417640"/>
            <a:chOff x="576060" y="1132204"/>
            <a:chExt cx="11235489" cy="1417640"/>
          </a:xfrm>
        </p:grpSpPr>
        <p:sp>
          <p:nvSpPr>
            <p:cNvPr id="6" name="Rectangle 5"/>
            <p:cNvSpPr/>
            <p:nvPr/>
          </p:nvSpPr>
          <p:spPr>
            <a:xfrm>
              <a:off x="576060" y="1804928"/>
              <a:ext cx="11235489" cy="72190"/>
            </a:xfrm>
            <a:prstGeom prst="rect">
              <a:avLst/>
            </a:prstGeom>
            <a:solidFill>
              <a:srgbClr val="336B90"/>
            </a:solidFill>
            <a:ln>
              <a:solidFill>
                <a:schemeClr val="accent1"/>
              </a:solidFill>
            </a:ln>
          </p:spPr>
          <p:style>
            <a:lnRef idx="1">
              <a:schemeClr val="accent4"/>
            </a:lnRef>
            <a:fillRef idx="3">
              <a:schemeClr val="accent4"/>
            </a:fillRef>
            <a:effectRef idx="2">
              <a:schemeClr val="accent4"/>
            </a:effectRef>
            <a:fontRef idx="minor">
              <a:schemeClr val="lt1"/>
            </a:fontRef>
          </p:style>
          <p:txBody>
            <a:bodyPr rtlCol="0" anchor="ctr"/>
            <a:lstStyle/>
            <a:p>
              <a:pPr algn="ctr" defTabSz="412750" hangingPunct="0"/>
              <a:endParaRPr lang="en-US" sz="5000" b="1" kern="0" dirty="0">
                <a:solidFill>
                  <a:schemeClr val="accent3">
                    <a:lumMod val="75000"/>
                  </a:schemeClr>
                </a:solidFill>
                <a:sym typeface="Helvetica Light"/>
              </a:endParaRPr>
            </a:p>
          </p:txBody>
        </p:sp>
        <p:sp>
          <p:nvSpPr>
            <p:cNvPr id="8" name="Oval 7"/>
            <p:cNvSpPr/>
            <p:nvPr/>
          </p:nvSpPr>
          <p:spPr>
            <a:xfrm>
              <a:off x="3171518" y="1132205"/>
              <a:ext cx="1521621" cy="1417639"/>
            </a:xfrm>
            <a:prstGeom prst="ellipse">
              <a:avLst/>
            </a:prstGeom>
            <a:solidFill>
              <a:srgbClr val="0F4263"/>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12750" hangingPunct="0"/>
              <a:r>
                <a:rPr lang="en-US" b="1" kern="0" dirty="0">
                  <a:solidFill>
                    <a:prstClr val="white"/>
                  </a:solidFill>
                  <a:latin typeface="Calibri" panose="020F0502020204030204" pitchFamily="34" charset="0"/>
                  <a:sym typeface="Helvetica Light"/>
                </a:rPr>
                <a:t>Disagree</a:t>
              </a:r>
            </a:p>
          </p:txBody>
        </p:sp>
        <p:sp>
          <p:nvSpPr>
            <p:cNvPr id="9" name="Oval 8"/>
            <p:cNvSpPr/>
            <p:nvPr/>
          </p:nvSpPr>
          <p:spPr>
            <a:xfrm>
              <a:off x="5432995" y="1132205"/>
              <a:ext cx="1521621" cy="1417639"/>
            </a:xfrm>
            <a:prstGeom prst="ellipse">
              <a:avLst/>
            </a:prstGeom>
            <a:solidFill>
              <a:srgbClr val="0F4263"/>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12750" hangingPunct="0"/>
              <a:r>
                <a:rPr lang="en-US" b="1" dirty="0">
                  <a:latin typeface="Calibri" panose="020F0502020204030204" pitchFamily="34" charset="0"/>
                  <a:sym typeface="Helvetica Light"/>
                </a:rPr>
                <a:t>Neutral</a:t>
              </a:r>
              <a:r>
                <a:rPr lang="en-US" b="1" kern="0" dirty="0">
                  <a:solidFill>
                    <a:prstClr val="white"/>
                  </a:solidFill>
                  <a:latin typeface="Calibri" panose="020F0502020204030204" pitchFamily="34" charset="0"/>
                  <a:ea typeface="SimSun" panose="02010600030101010101" pitchFamily="2" charset="-122"/>
                  <a:sym typeface="Helvetica Light"/>
                </a:rPr>
                <a:t> or Unsure</a:t>
              </a:r>
            </a:p>
          </p:txBody>
        </p:sp>
        <p:sp>
          <p:nvSpPr>
            <p:cNvPr id="10" name="Oval 9"/>
            <p:cNvSpPr/>
            <p:nvPr/>
          </p:nvSpPr>
          <p:spPr>
            <a:xfrm>
              <a:off x="7694472" y="1132204"/>
              <a:ext cx="1521621" cy="1417639"/>
            </a:xfrm>
            <a:prstGeom prst="ellipse">
              <a:avLst/>
            </a:prstGeom>
            <a:solidFill>
              <a:srgbClr val="0F4263"/>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12750" hangingPunct="0"/>
              <a:r>
                <a:rPr lang="en-US" b="1" kern="0" dirty="0">
                  <a:solidFill>
                    <a:prstClr val="white"/>
                  </a:solidFill>
                  <a:latin typeface="Calibri" panose="020F0502020204030204" pitchFamily="34" charset="0"/>
                  <a:sym typeface="Helvetica Light"/>
                </a:rPr>
                <a:t>Agree</a:t>
              </a:r>
            </a:p>
          </p:txBody>
        </p:sp>
        <p:sp>
          <p:nvSpPr>
            <p:cNvPr id="11" name="Oval 10"/>
            <p:cNvSpPr/>
            <p:nvPr/>
          </p:nvSpPr>
          <p:spPr>
            <a:xfrm>
              <a:off x="9961511" y="1132204"/>
              <a:ext cx="1521621" cy="1417639"/>
            </a:xfrm>
            <a:prstGeom prst="ellipse">
              <a:avLst/>
            </a:prstGeom>
            <a:solidFill>
              <a:srgbClr val="0F4263"/>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12750" hangingPunct="0"/>
              <a:r>
                <a:rPr lang="en-US" b="1" kern="0" dirty="0">
                  <a:solidFill>
                    <a:prstClr val="white"/>
                  </a:solidFill>
                  <a:latin typeface="Calibri" panose="020F0502020204030204" pitchFamily="34" charset="0"/>
                  <a:sym typeface="Helvetica Light"/>
                </a:rPr>
                <a:t>Strongly Agree</a:t>
              </a:r>
            </a:p>
          </p:txBody>
        </p:sp>
        <p:sp>
          <p:nvSpPr>
            <p:cNvPr id="12" name="Oval 11"/>
            <p:cNvSpPr/>
            <p:nvPr/>
          </p:nvSpPr>
          <p:spPr>
            <a:xfrm>
              <a:off x="904479" y="1132204"/>
              <a:ext cx="1521621" cy="1417639"/>
            </a:xfrm>
            <a:prstGeom prst="ellipse">
              <a:avLst/>
            </a:prstGeom>
            <a:solidFill>
              <a:srgbClr val="0F4263"/>
            </a:solidFill>
            <a:ln>
              <a:solidFill>
                <a:srgbClr val="0F4263"/>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12750" hangingPunct="0"/>
              <a:r>
                <a:rPr lang="en-US" b="1" kern="0" dirty="0">
                  <a:solidFill>
                    <a:prstClr val="white"/>
                  </a:solidFill>
                  <a:latin typeface="Calibri" panose="020F0502020204030204" pitchFamily="34" charset="0"/>
                  <a:sym typeface="Helvetica Light"/>
                </a:rPr>
                <a:t>Strongly Disagree</a:t>
              </a:r>
            </a:p>
          </p:txBody>
        </p:sp>
      </p:grpSp>
      <p:sp>
        <p:nvSpPr>
          <p:cNvPr id="13" name="TextBox 12"/>
          <p:cNvSpPr txBox="1"/>
          <p:nvPr/>
        </p:nvSpPr>
        <p:spPr>
          <a:xfrm>
            <a:off x="8900444" y="6428232"/>
            <a:ext cx="3291556" cy="307777"/>
          </a:xfrm>
          <a:prstGeom prst="rect">
            <a:avLst/>
          </a:prstGeom>
          <a:noFill/>
        </p:spPr>
        <p:txBody>
          <a:bodyPr wrap="square" rtlCol="0">
            <a:spAutoFit/>
          </a:bodyPr>
          <a:lstStyle/>
          <a:p>
            <a:r>
              <a:rPr lang="en-US" sz="1400" dirty="0"/>
              <a:t>(Children and Family Futures, 2017)</a:t>
            </a:r>
          </a:p>
        </p:txBody>
      </p:sp>
      <p:sp>
        <p:nvSpPr>
          <p:cNvPr id="16" name="Rectangle 2">
            <a:extLst>
              <a:ext uri="{FF2B5EF4-FFF2-40B4-BE49-F238E27FC236}">
                <a16:creationId xmlns:a16="http://schemas.microsoft.com/office/drawing/2014/main" xmlns="" id="{4CE7A5A8-027F-4737-83DB-4E37B948A027}"/>
              </a:ext>
            </a:extLst>
          </p:cNvPr>
          <p:cNvSpPr txBox="1">
            <a:spLocks noChangeArrowheads="1"/>
          </p:cNvSpPr>
          <p:nvPr/>
        </p:nvSpPr>
        <p:spPr>
          <a:xfrm>
            <a:off x="0" y="0"/>
            <a:ext cx="12192000" cy="1057051"/>
          </a:xfrm>
          <a:prstGeom prst="rect">
            <a:avLst/>
          </a:prstGeom>
          <a:solidFill>
            <a:srgbClr val="0F426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defTabSz="1641166"/>
            <a:endParaRPr lang="en-US" sz="3600" dirty="0">
              <a:solidFill>
                <a:srgbClr val="FFFFFF"/>
              </a:solidFill>
              <a:latin typeface="Arial" panose="020B0604020202020204" pitchFamily="34" charset="0"/>
              <a:cs typeface="Arial" panose="020B0604020202020204" pitchFamily="34" charset="0"/>
            </a:endParaRPr>
          </a:p>
        </p:txBody>
      </p:sp>
      <p:sp>
        <p:nvSpPr>
          <p:cNvPr id="7" name="Title 6"/>
          <p:cNvSpPr>
            <a:spLocks noGrp="1"/>
          </p:cNvSpPr>
          <p:nvPr>
            <p:ph type="title"/>
          </p:nvPr>
        </p:nvSpPr>
        <p:spPr/>
        <p:txBody>
          <a:bodyPr>
            <a:normAutofit/>
          </a:bodyPr>
          <a:lstStyle/>
          <a:p>
            <a:r>
              <a:rPr lang="en-US" sz="3200" dirty="0">
                <a:solidFill>
                  <a:srgbClr val="FFFFFF"/>
                </a:solidFill>
                <a:latin typeface="Arial" panose="020B0604020202020204" pitchFamily="34" charset="0"/>
                <a:cs typeface="Arial" panose="020B0604020202020204" pitchFamily="34" charset="0"/>
              </a:rPr>
              <a:t>Collaborative Values Inventory</a:t>
            </a:r>
            <a:endParaRPr lang="en-US" sz="3200" dirty="0"/>
          </a:p>
        </p:txBody>
      </p:sp>
      <p:sp>
        <p:nvSpPr>
          <p:cNvPr id="14" name="Content Placeholder 13"/>
          <p:cNvSpPr>
            <a:spLocks noGrp="1"/>
          </p:cNvSpPr>
          <p:nvPr>
            <p:ph idx="1"/>
          </p:nvPr>
        </p:nvSpPr>
        <p:spPr>
          <a:xfrm>
            <a:off x="914400" y="3028147"/>
            <a:ext cx="10515600" cy="4351338"/>
          </a:xfrm>
        </p:spPr>
        <p:txBody>
          <a:bodyPr/>
          <a:lstStyle/>
          <a:p>
            <a:pPr>
              <a:spcBef>
                <a:spcPts val="600"/>
              </a:spcBef>
              <a:spcAft>
                <a:spcPts val="600"/>
              </a:spcAft>
            </a:pPr>
            <a:r>
              <a:rPr lang="en-US" dirty="0">
                <a:latin typeface="Arial" panose="020B0604020202020204" pitchFamily="34" charset="0"/>
                <a:cs typeface="Arial" panose="020B0604020202020204" pitchFamily="34" charset="0"/>
                <a:sym typeface="Helvetica Light"/>
              </a:rPr>
              <a:t>In different circumstances, any person could be a parent with a substance use disorder</a:t>
            </a:r>
          </a:p>
          <a:p>
            <a:pPr>
              <a:spcBef>
                <a:spcPts val="600"/>
              </a:spcBef>
              <a:spcAft>
                <a:spcPts val="600"/>
              </a:spcAft>
            </a:pPr>
            <a:r>
              <a:rPr lang="en-US" dirty="0">
                <a:latin typeface="Arial" panose="020B0604020202020204" pitchFamily="34" charset="0"/>
                <a:cs typeface="Arial" panose="020B0604020202020204" pitchFamily="34" charset="0"/>
                <a:sym typeface="Helvetica Light"/>
              </a:rPr>
              <a:t>A person with a substance use disorder should not be held accountable for his or her negative behavior</a:t>
            </a:r>
          </a:p>
          <a:p>
            <a:pPr>
              <a:spcBef>
                <a:spcPts val="600"/>
              </a:spcBef>
              <a:spcAft>
                <a:spcPts val="600"/>
              </a:spcAft>
            </a:pPr>
            <a:r>
              <a:rPr lang="en-US" dirty="0">
                <a:latin typeface="Arial" panose="020B0604020202020204" pitchFamily="34" charset="0"/>
                <a:cs typeface="Arial" panose="020B0604020202020204" pitchFamily="34" charset="0"/>
                <a:sym typeface="Helvetica Light"/>
              </a:rPr>
              <a:t>If parents with substance use disorders had enough willpower, they would not need substance use disorder treatment</a:t>
            </a:r>
          </a:p>
          <a:p>
            <a:pPr>
              <a:spcBef>
                <a:spcPts val="600"/>
              </a:spcBef>
              <a:spcAft>
                <a:spcPts val="600"/>
              </a:spcAft>
            </a:pPr>
            <a:r>
              <a:rPr lang="en-US" dirty="0">
                <a:latin typeface="Arial" panose="020B0604020202020204" pitchFamily="34" charset="0"/>
                <a:cs typeface="Arial" panose="020B0604020202020204" pitchFamily="34" charset="0"/>
                <a:sym typeface="Helvetica Light"/>
              </a:rPr>
              <a:t>The stigma associated with substance use disorders prevents parents from seeking treatment</a:t>
            </a:r>
            <a:endParaRPr lang="en-US" dirty="0">
              <a:solidFill>
                <a:schemeClr val="accent3">
                  <a:lumMod val="75000"/>
                </a:schemeClr>
              </a:solidFill>
              <a:latin typeface="Calibri" panose="020F0502020204030204" pitchFamily="34" charset="0"/>
              <a:cs typeface="Times New Roman" panose="02020603050405020304" pitchFamily="18" charset="0"/>
              <a:sym typeface="Helvetica Light"/>
            </a:endParaRPr>
          </a:p>
          <a:p>
            <a:endParaRPr lang="en-US" dirty="0"/>
          </a:p>
        </p:txBody>
      </p:sp>
    </p:spTree>
    <p:extLst>
      <p:ext uri="{BB962C8B-B14F-4D97-AF65-F5344CB8AC3E}">
        <p14:creationId xmlns:p14="http://schemas.microsoft.com/office/powerpoint/2010/main" val="58745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600ADE9B-F383-4C2C-96DB-E29746084B96}"/>
              </a:ext>
            </a:extLst>
          </p:cNvPr>
          <p:cNvSpPr txBox="1">
            <a:spLocks/>
          </p:cNvSpPr>
          <p:nvPr/>
        </p:nvSpPr>
        <p:spPr>
          <a:xfrm>
            <a:off x="0" y="0"/>
            <a:ext cx="12192000" cy="1219200"/>
          </a:xfrm>
          <a:prstGeom prst="rect">
            <a:avLst/>
          </a:prstGeom>
          <a:solidFill>
            <a:srgbClr val="0F426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defRPr/>
            </a:pPr>
            <a:endParaRPr lang="en-US" sz="3600" dirty="0">
              <a:cs typeface="Arial" charset="0"/>
            </a:endParaRPr>
          </a:p>
        </p:txBody>
      </p:sp>
      <p:sp>
        <p:nvSpPr>
          <p:cNvPr id="7" name="Rectangle 3"/>
          <p:cNvSpPr txBox="1">
            <a:spLocks noChangeArrowheads="1"/>
          </p:cNvSpPr>
          <p:nvPr/>
        </p:nvSpPr>
        <p:spPr>
          <a:xfrm>
            <a:off x="400050" y="1527756"/>
            <a:ext cx="10720668"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pPr>
            <a:endParaRPr lang="en-US" altLang="en-US" sz="2400" dirty="0"/>
          </a:p>
        </p:txBody>
      </p:sp>
      <p:sp>
        <p:nvSpPr>
          <p:cNvPr id="8" name="Rectangle 7"/>
          <p:cNvSpPr/>
          <p:nvPr/>
        </p:nvSpPr>
        <p:spPr>
          <a:xfrm>
            <a:off x="6220660" y="6428232"/>
            <a:ext cx="5721374" cy="307777"/>
          </a:xfrm>
          <a:prstGeom prst="rect">
            <a:avLst/>
          </a:prstGeom>
        </p:spPr>
        <p:txBody>
          <a:bodyPr wrap="none">
            <a:spAutoFit/>
          </a:bodyPr>
          <a:lstStyle/>
          <a:p>
            <a:r>
              <a:rPr lang="en-US" sz="1400" dirty="0">
                <a:latin typeface="+mj-lt"/>
                <a:ea typeface="Yu Gothic UI Semibold" panose="020B0700000000000000" pitchFamily="34" charset="-128"/>
              </a:rPr>
              <a:t>(Zweben, 2015; Wells, 2015; Munoz, 2014; Roggman &amp; Cardia, 2016)</a:t>
            </a:r>
            <a:endParaRPr lang="en-US" sz="1400" dirty="0">
              <a:latin typeface="+mj-lt"/>
            </a:endParaRPr>
          </a:p>
        </p:txBody>
      </p:sp>
      <p:sp>
        <p:nvSpPr>
          <p:cNvPr id="2" name="Title 1"/>
          <p:cNvSpPr>
            <a:spLocks noGrp="1"/>
          </p:cNvSpPr>
          <p:nvPr>
            <p:ph type="title"/>
          </p:nvPr>
        </p:nvSpPr>
        <p:spPr/>
        <p:txBody>
          <a:bodyPr>
            <a:normAutofit/>
          </a:bodyPr>
          <a:lstStyle/>
          <a:p>
            <a:r>
              <a:rPr lang="en-US" altLang="en-US" sz="3200" dirty="0"/>
              <a:t>Contact With Children </a:t>
            </a:r>
            <a:endParaRPr lang="en-US" sz="3200" dirty="0"/>
          </a:p>
        </p:txBody>
      </p:sp>
      <p:sp>
        <p:nvSpPr>
          <p:cNvPr id="3" name="Content Placeholder 2"/>
          <p:cNvSpPr>
            <a:spLocks noGrp="1"/>
          </p:cNvSpPr>
          <p:nvPr>
            <p:ph idx="1"/>
          </p:nvPr>
        </p:nvSpPr>
        <p:spPr/>
        <p:txBody>
          <a:bodyPr/>
          <a:lstStyle/>
          <a:p>
            <a:pPr>
              <a:spcBef>
                <a:spcPts val="600"/>
              </a:spcBef>
              <a:spcAft>
                <a:spcPts val="1200"/>
              </a:spcAft>
            </a:pPr>
            <a:r>
              <a:rPr lang="en-US" altLang="en-US"/>
              <a:t>Parents in treatment may—or may not—see their children</a:t>
            </a:r>
          </a:p>
          <a:p>
            <a:pPr>
              <a:spcBef>
                <a:spcPts val="600"/>
              </a:spcBef>
              <a:spcAft>
                <a:spcPts val="1200"/>
              </a:spcAft>
            </a:pPr>
            <a:r>
              <a:rPr lang="en-US" altLang="en-US"/>
              <a:t>Visitation is important to children and parents</a:t>
            </a:r>
          </a:p>
          <a:p>
            <a:pPr>
              <a:spcBef>
                <a:spcPts val="600"/>
              </a:spcBef>
              <a:spcAft>
                <a:spcPts val="1200"/>
              </a:spcAft>
            </a:pPr>
            <a:r>
              <a:rPr lang="en-US" altLang="en-US"/>
              <a:t>Interventions to treat substance use disorders, child neglect, and maltreatment are more effective if family centered</a:t>
            </a:r>
          </a:p>
          <a:p>
            <a:pPr>
              <a:spcBef>
                <a:spcPts val="600"/>
              </a:spcBef>
              <a:spcAft>
                <a:spcPts val="1200"/>
              </a:spcAft>
            </a:pPr>
            <a:r>
              <a:rPr lang="en-US" altLang="en-US"/>
              <a:t>Prepare children for visits with a parent in in-patient treatment</a:t>
            </a:r>
          </a:p>
          <a:p>
            <a:pPr>
              <a:spcBef>
                <a:spcPts val="600"/>
              </a:spcBef>
              <a:spcAft>
                <a:spcPts val="600"/>
              </a:spcAft>
            </a:pPr>
            <a:endParaRPr lang="en-US" altLang="en-US"/>
          </a:p>
          <a:p>
            <a:pPr>
              <a:spcBef>
                <a:spcPts val="600"/>
              </a:spcBef>
              <a:spcAft>
                <a:spcPts val="600"/>
              </a:spcAft>
            </a:pPr>
            <a:endParaRPr lang="en-US" altLang="en-US"/>
          </a:p>
          <a:p>
            <a:endParaRPr lang="en-US"/>
          </a:p>
        </p:txBody>
      </p:sp>
    </p:spTree>
    <p:extLst>
      <p:ext uri="{BB962C8B-B14F-4D97-AF65-F5344CB8AC3E}">
        <p14:creationId xmlns:p14="http://schemas.microsoft.com/office/powerpoint/2010/main" val="12481215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600ADE9B-F383-4C2C-96DB-E29746084B96}"/>
              </a:ext>
            </a:extLst>
          </p:cNvPr>
          <p:cNvSpPr txBox="1">
            <a:spLocks/>
          </p:cNvSpPr>
          <p:nvPr/>
        </p:nvSpPr>
        <p:spPr>
          <a:xfrm>
            <a:off x="0" y="0"/>
            <a:ext cx="12192000" cy="1216152"/>
          </a:xfrm>
          <a:prstGeom prst="rect">
            <a:avLst/>
          </a:prstGeom>
          <a:solidFill>
            <a:srgbClr val="0F426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defRPr/>
            </a:pPr>
            <a:r>
              <a:rPr lang="en-US" sz="3200" dirty="0">
                <a:solidFill>
                  <a:prstClr val="white"/>
                </a:solidFill>
                <a:ea typeface="Yu Gothic UI Semibold" panose="020B0700000000000000" pitchFamily="34" charset="-128"/>
              </a:rPr>
              <a:t>Family-Centered Approach</a:t>
            </a:r>
            <a:endParaRPr lang="en-US" sz="3200" dirty="0">
              <a:cs typeface="Arial" charset="0"/>
            </a:endParaRPr>
          </a:p>
        </p:txBody>
      </p:sp>
      <p:pic>
        <p:nvPicPr>
          <p:cNvPr id="6" name="Picture 5">
            <a:extLst>
              <a:ext uri="{C183D7F6-B498-43B3-948B-1728B52AA6E4}">
                <adec:decorative xmlns:adec="http://schemas.microsoft.com/office/drawing/2017/decorative" xmlns=""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872" b="9491"/>
          <a:stretch/>
        </p:blipFill>
        <p:spPr>
          <a:xfrm>
            <a:off x="2353235" y="1496432"/>
            <a:ext cx="7282302" cy="3504140"/>
          </a:xfrm>
          <a:prstGeom prst="rect">
            <a:avLst/>
          </a:prstGeom>
          <a:noFill/>
          <a:ln>
            <a:noFill/>
          </a:ln>
          <a:effectLst>
            <a:outerShdw blurRad="50800" dist="38100" dir="2700000" algn="tl" rotWithShape="0">
              <a:prstClr val="black">
                <a:alpha val="40000"/>
              </a:prstClr>
            </a:outerShdw>
          </a:effectLst>
        </p:spPr>
      </p:pic>
      <p:sp>
        <p:nvSpPr>
          <p:cNvPr id="8" name="TextBox 7"/>
          <p:cNvSpPr txBox="1"/>
          <p:nvPr/>
        </p:nvSpPr>
        <p:spPr>
          <a:xfrm>
            <a:off x="2278350" y="5104766"/>
            <a:ext cx="7635299" cy="1200329"/>
          </a:xfrm>
          <a:prstGeom prst="rect">
            <a:avLst/>
          </a:prstGeom>
          <a:solidFill>
            <a:schemeClr val="bg1">
              <a:alpha val="75000"/>
            </a:schemeClr>
          </a:solidFill>
        </p:spPr>
        <p:txBody>
          <a:bodyPr wrap="square" rtlCol="0">
            <a:spAutoFit/>
          </a:bodyPr>
          <a:lstStyle/>
          <a:p>
            <a:pPr fontAlgn="base">
              <a:spcBef>
                <a:spcPct val="0"/>
              </a:spcBef>
              <a:spcAft>
                <a:spcPct val="0"/>
              </a:spcAft>
            </a:pPr>
            <a:r>
              <a:rPr lang="en-US" sz="2400" dirty="0">
                <a:solidFill>
                  <a:prstClr val="black"/>
                </a:solidFill>
                <a:cs typeface="Arial" charset="0"/>
              </a:rPr>
              <a:t>Recognizes that addiction is </a:t>
            </a:r>
            <a:r>
              <a:rPr lang="en-US" sz="2400" dirty="0">
                <a:cs typeface="Arial" charset="0"/>
              </a:rPr>
              <a:t>a </a:t>
            </a:r>
            <a:r>
              <a:rPr lang="en-US" sz="2400" b="1" dirty="0">
                <a:solidFill>
                  <a:srgbClr val="0F4263"/>
                </a:solidFill>
                <a:cs typeface="Arial" charset="0"/>
              </a:rPr>
              <a:t>brain</a:t>
            </a:r>
            <a:r>
              <a:rPr lang="en-US" sz="2400" dirty="0">
                <a:cs typeface="Arial" charset="0"/>
              </a:rPr>
              <a:t> </a:t>
            </a:r>
            <a:r>
              <a:rPr lang="en-US" sz="2400" b="1" dirty="0">
                <a:solidFill>
                  <a:srgbClr val="0F4263"/>
                </a:solidFill>
                <a:cs typeface="Arial" charset="0"/>
              </a:rPr>
              <a:t>disease</a:t>
            </a:r>
            <a:r>
              <a:rPr lang="en-US" sz="2400" dirty="0">
                <a:cs typeface="Arial" charset="0"/>
              </a:rPr>
              <a:t> that affects the entire </a:t>
            </a:r>
            <a:r>
              <a:rPr lang="en-US" sz="2400" b="1" dirty="0">
                <a:solidFill>
                  <a:srgbClr val="0F4263"/>
                </a:solidFill>
                <a:cs typeface="Arial" charset="0"/>
              </a:rPr>
              <a:t>family</a:t>
            </a:r>
            <a:r>
              <a:rPr lang="en-US" sz="2400" dirty="0">
                <a:cs typeface="Arial" charset="0"/>
              </a:rPr>
              <a:t> </a:t>
            </a:r>
            <a:r>
              <a:rPr lang="en-US" sz="2400" dirty="0">
                <a:solidFill>
                  <a:prstClr val="black"/>
                </a:solidFill>
                <a:cs typeface="Arial" charset="0"/>
              </a:rPr>
              <a:t>and that recovery and </a:t>
            </a:r>
            <a:br>
              <a:rPr lang="en-US" sz="2400" dirty="0">
                <a:solidFill>
                  <a:prstClr val="black"/>
                </a:solidFill>
                <a:cs typeface="Arial" charset="0"/>
              </a:rPr>
            </a:br>
            <a:r>
              <a:rPr lang="en-US" sz="2400" dirty="0">
                <a:solidFill>
                  <a:prstClr val="black"/>
                </a:solidFill>
                <a:cs typeface="Arial" charset="0"/>
              </a:rPr>
              <a:t>well-being occurs </a:t>
            </a:r>
            <a:r>
              <a:rPr lang="en-US" sz="2400" b="1" dirty="0">
                <a:solidFill>
                  <a:srgbClr val="0F4263"/>
                </a:solidFill>
                <a:cs typeface="Arial" charset="0"/>
              </a:rPr>
              <a:t>in the context of the family</a:t>
            </a:r>
          </a:p>
        </p:txBody>
      </p:sp>
      <p:sp>
        <p:nvSpPr>
          <p:cNvPr id="10" name="Rectangle 9"/>
          <p:cNvSpPr/>
          <p:nvPr/>
        </p:nvSpPr>
        <p:spPr>
          <a:xfrm>
            <a:off x="9103658" y="6428232"/>
            <a:ext cx="2805953" cy="308096"/>
          </a:xfrm>
          <a:prstGeom prst="rect">
            <a:avLst/>
          </a:prstGeom>
        </p:spPr>
        <p:txBody>
          <a:bodyPr wrap="square">
            <a:spAutoFit/>
          </a:bodyPr>
          <a:lstStyle/>
          <a:p>
            <a:pPr algn="r"/>
            <a:r>
              <a:rPr lang="en-US" sz="1400" dirty="0"/>
              <a:t>(Adams, 2016; Bruns, 2012)</a:t>
            </a:r>
          </a:p>
        </p:txBody>
      </p:sp>
    </p:spTree>
    <p:extLst>
      <p:ext uri="{BB962C8B-B14F-4D97-AF65-F5344CB8AC3E}">
        <p14:creationId xmlns:p14="http://schemas.microsoft.com/office/powerpoint/2010/main" val="5240263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564" y="1334529"/>
            <a:ext cx="12192000" cy="5050457"/>
            <a:chOff x="1" y="654362"/>
            <a:chExt cx="12192000" cy="5050457"/>
          </a:xfrm>
          <a:effectLst>
            <a:outerShdw blurRad="50800" dist="38100" dir="2700000" algn="tl" rotWithShape="0">
              <a:prstClr val="black">
                <a:alpha val="40000"/>
              </a:prstClr>
            </a:outerShdw>
          </a:effectLst>
        </p:grpSpPr>
        <p:sp>
          <p:nvSpPr>
            <p:cNvPr id="21" name="Left-Right Arrow 20"/>
            <p:cNvSpPr/>
            <p:nvPr/>
          </p:nvSpPr>
          <p:spPr>
            <a:xfrm>
              <a:off x="1" y="654362"/>
              <a:ext cx="12192000" cy="2448789"/>
            </a:xfrm>
            <a:prstGeom prst="leftRightArrow">
              <a:avLst/>
            </a:prstGeom>
            <a:gradFill flip="none" rotWithShape="1">
              <a:gsLst>
                <a:gs pos="0">
                  <a:srgbClr val="99CCFF">
                    <a:shade val="30000"/>
                    <a:satMod val="115000"/>
                  </a:srgbClr>
                </a:gs>
                <a:gs pos="50000">
                  <a:srgbClr val="99CCFF">
                    <a:shade val="67500"/>
                    <a:satMod val="115000"/>
                  </a:srgbClr>
                </a:gs>
                <a:gs pos="100000">
                  <a:srgbClr val="99CCFF">
                    <a:shade val="100000"/>
                    <a:satMod val="115000"/>
                  </a:srgbClr>
                </a:gs>
              </a:gsLst>
              <a:lin ang="108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solidFill>
                  <a:prstClr val="white"/>
                </a:solidFill>
                <a:latin typeface="Tw Cen MT" panose="020B0602020104020603" pitchFamily="34" charset="0"/>
              </a:endParaRPr>
            </a:p>
          </p:txBody>
        </p:sp>
        <p:grpSp>
          <p:nvGrpSpPr>
            <p:cNvPr id="22" name="Group 5"/>
            <p:cNvGrpSpPr>
              <a:grpSpLocks/>
            </p:cNvGrpSpPr>
            <p:nvPr/>
          </p:nvGrpSpPr>
          <p:grpSpPr bwMode="auto">
            <a:xfrm>
              <a:off x="1341152" y="1448636"/>
              <a:ext cx="9577860" cy="4256183"/>
              <a:chOff x="-452420" y="704213"/>
              <a:chExt cx="9578458" cy="5675036"/>
            </a:xfrm>
          </p:grpSpPr>
          <p:sp>
            <p:nvSpPr>
              <p:cNvPr id="23" name="Freeform 22"/>
              <p:cNvSpPr/>
              <p:nvPr/>
            </p:nvSpPr>
            <p:spPr>
              <a:xfrm>
                <a:off x="-452419" y="704213"/>
                <a:ext cx="1785730" cy="1180409"/>
              </a:xfrm>
              <a:custGeom>
                <a:avLst/>
                <a:gdLst>
                  <a:gd name="connsiteX0" fmla="*/ 0 w 1430759"/>
                  <a:gd name="connsiteY0" fmla="*/ 71538 h 715379"/>
                  <a:gd name="connsiteX1" fmla="*/ 20953 w 1430759"/>
                  <a:gd name="connsiteY1" fmla="*/ 20953 h 715379"/>
                  <a:gd name="connsiteX2" fmla="*/ 71538 w 1430759"/>
                  <a:gd name="connsiteY2" fmla="*/ 0 h 715379"/>
                  <a:gd name="connsiteX3" fmla="*/ 1359221 w 1430759"/>
                  <a:gd name="connsiteY3" fmla="*/ 0 h 715379"/>
                  <a:gd name="connsiteX4" fmla="*/ 1409806 w 1430759"/>
                  <a:gd name="connsiteY4" fmla="*/ 20953 h 715379"/>
                  <a:gd name="connsiteX5" fmla="*/ 1430759 w 1430759"/>
                  <a:gd name="connsiteY5" fmla="*/ 71538 h 715379"/>
                  <a:gd name="connsiteX6" fmla="*/ 1430759 w 1430759"/>
                  <a:gd name="connsiteY6" fmla="*/ 643841 h 715379"/>
                  <a:gd name="connsiteX7" fmla="*/ 1409806 w 1430759"/>
                  <a:gd name="connsiteY7" fmla="*/ 694426 h 715379"/>
                  <a:gd name="connsiteX8" fmla="*/ 1359221 w 1430759"/>
                  <a:gd name="connsiteY8" fmla="*/ 715379 h 715379"/>
                  <a:gd name="connsiteX9" fmla="*/ 71538 w 1430759"/>
                  <a:gd name="connsiteY9" fmla="*/ 715379 h 715379"/>
                  <a:gd name="connsiteX10" fmla="*/ 20953 w 1430759"/>
                  <a:gd name="connsiteY10" fmla="*/ 694426 h 715379"/>
                  <a:gd name="connsiteX11" fmla="*/ 0 w 1430759"/>
                  <a:gd name="connsiteY11" fmla="*/ 643841 h 715379"/>
                  <a:gd name="connsiteX12" fmla="*/ 0 w 1430759"/>
                  <a:gd name="connsiteY12" fmla="*/ 71538 h 715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30759" h="715379">
                    <a:moveTo>
                      <a:pt x="0" y="71538"/>
                    </a:moveTo>
                    <a:cubicBezTo>
                      <a:pt x="0" y="52565"/>
                      <a:pt x="7537" y="34369"/>
                      <a:pt x="20953" y="20953"/>
                    </a:cubicBezTo>
                    <a:cubicBezTo>
                      <a:pt x="34369" y="7537"/>
                      <a:pt x="52565" y="0"/>
                      <a:pt x="71538" y="0"/>
                    </a:cubicBezTo>
                    <a:lnTo>
                      <a:pt x="1359221" y="0"/>
                    </a:lnTo>
                    <a:cubicBezTo>
                      <a:pt x="1378194" y="0"/>
                      <a:pt x="1396390" y="7537"/>
                      <a:pt x="1409806" y="20953"/>
                    </a:cubicBezTo>
                    <a:cubicBezTo>
                      <a:pt x="1423222" y="34369"/>
                      <a:pt x="1430759" y="52565"/>
                      <a:pt x="1430759" y="71538"/>
                    </a:cubicBezTo>
                    <a:lnTo>
                      <a:pt x="1430759" y="643841"/>
                    </a:lnTo>
                    <a:cubicBezTo>
                      <a:pt x="1430759" y="662814"/>
                      <a:pt x="1423222" y="681010"/>
                      <a:pt x="1409806" y="694426"/>
                    </a:cubicBezTo>
                    <a:cubicBezTo>
                      <a:pt x="1396390" y="707842"/>
                      <a:pt x="1378194" y="715379"/>
                      <a:pt x="1359221" y="715379"/>
                    </a:cubicBezTo>
                    <a:lnTo>
                      <a:pt x="71538" y="715379"/>
                    </a:lnTo>
                    <a:cubicBezTo>
                      <a:pt x="52565" y="715379"/>
                      <a:pt x="34369" y="707842"/>
                      <a:pt x="20953" y="694426"/>
                    </a:cubicBezTo>
                    <a:cubicBezTo>
                      <a:pt x="7537" y="681010"/>
                      <a:pt x="0" y="662814"/>
                      <a:pt x="0" y="643841"/>
                    </a:cubicBezTo>
                    <a:lnTo>
                      <a:pt x="0" y="71538"/>
                    </a:lnTo>
                    <a:close/>
                  </a:path>
                </a:pathLst>
              </a:custGeom>
              <a:solidFill>
                <a:schemeClr val="bg1">
                  <a:alpha val="75000"/>
                </a:scheme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5717" tIns="29050" rIns="35717" bIns="29050" spcCol="1270" anchor="ctr"/>
              <a:lstStyle/>
              <a:p>
                <a:pPr algn="ctr" defTabSz="466713">
                  <a:defRPr/>
                </a:pPr>
                <a:r>
                  <a:rPr lang="en-US" sz="1200" b="1" dirty="0">
                    <a:solidFill>
                      <a:schemeClr val="tx1"/>
                    </a:solidFill>
                    <a:latin typeface="+mj-lt"/>
                  </a:rPr>
                  <a:t>Parent’s Treatment </a:t>
                </a:r>
                <a:br>
                  <a:rPr lang="en-US" sz="1200" b="1" dirty="0">
                    <a:solidFill>
                      <a:schemeClr val="tx1"/>
                    </a:solidFill>
                    <a:latin typeface="+mj-lt"/>
                  </a:rPr>
                </a:br>
                <a:r>
                  <a:rPr lang="en-US" sz="1200" b="1" dirty="0">
                    <a:solidFill>
                      <a:schemeClr val="tx1"/>
                    </a:solidFill>
                    <a:latin typeface="+mj-lt"/>
                  </a:rPr>
                  <a:t>With Family </a:t>
                </a:r>
              </a:p>
              <a:p>
                <a:pPr algn="ctr" defTabSz="466713">
                  <a:defRPr/>
                </a:pPr>
                <a:r>
                  <a:rPr lang="en-US" sz="1200" b="1" dirty="0">
                    <a:solidFill>
                      <a:schemeClr val="tx1"/>
                    </a:solidFill>
                    <a:latin typeface="+mj-lt"/>
                  </a:rPr>
                  <a:t>Involvement</a:t>
                </a:r>
                <a:endParaRPr lang="en-US" sz="1200" dirty="0">
                  <a:solidFill>
                    <a:schemeClr val="tx1"/>
                  </a:solidFill>
                  <a:latin typeface="+mj-lt"/>
                </a:endParaRPr>
              </a:p>
            </p:txBody>
          </p:sp>
          <p:sp>
            <p:nvSpPr>
              <p:cNvPr id="25" name="Freeform 24"/>
              <p:cNvSpPr/>
              <p:nvPr/>
            </p:nvSpPr>
            <p:spPr>
              <a:xfrm>
                <a:off x="-452419" y="2367904"/>
                <a:ext cx="1785730" cy="2236497"/>
              </a:xfrm>
              <a:custGeom>
                <a:avLst/>
                <a:gdLst>
                  <a:gd name="connsiteX0" fmla="*/ 0 w 1144607"/>
                  <a:gd name="connsiteY0" fmla="*/ 114461 h 2470148"/>
                  <a:gd name="connsiteX1" fmla="*/ 33525 w 1144607"/>
                  <a:gd name="connsiteY1" fmla="*/ 33525 h 2470148"/>
                  <a:gd name="connsiteX2" fmla="*/ 114461 w 1144607"/>
                  <a:gd name="connsiteY2" fmla="*/ 0 h 2470148"/>
                  <a:gd name="connsiteX3" fmla="*/ 1030146 w 1144607"/>
                  <a:gd name="connsiteY3" fmla="*/ 0 h 2470148"/>
                  <a:gd name="connsiteX4" fmla="*/ 1111082 w 1144607"/>
                  <a:gd name="connsiteY4" fmla="*/ 33525 h 2470148"/>
                  <a:gd name="connsiteX5" fmla="*/ 1144607 w 1144607"/>
                  <a:gd name="connsiteY5" fmla="*/ 114461 h 2470148"/>
                  <a:gd name="connsiteX6" fmla="*/ 1144607 w 1144607"/>
                  <a:gd name="connsiteY6" fmla="*/ 2355687 h 2470148"/>
                  <a:gd name="connsiteX7" fmla="*/ 1111082 w 1144607"/>
                  <a:gd name="connsiteY7" fmla="*/ 2436623 h 2470148"/>
                  <a:gd name="connsiteX8" fmla="*/ 1030146 w 1144607"/>
                  <a:gd name="connsiteY8" fmla="*/ 2470148 h 2470148"/>
                  <a:gd name="connsiteX9" fmla="*/ 114461 w 1144607"/>
                  <a:gd name="connsiteY9" fmla="*/ 2470148 h 2470148"/>
                  <a:gd name="connsiteX10" fmla="*/ 33525 w 1144607"/>
                  <a:gd name="connsiteY10" fmla="*/ 2436623 h 2470148"/>
                  <a:gd name="connsiteX11" fmla="*/ 0 w 1144607"/>
                  <a:gd name="connsiteY11" fmla="*/ 2355687 h 2470148"/>
                  <a:gd name="connsiteX12" fmla="*/ 0 w 1144607"/>
                  <a:gd name="connsiteY12" fmla="*/ 114461 h 2470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4607" h="2470148">
                    <a:moveTo>
                      <a:pt x="0" y="114461"/>
                    </a:moveTo>
                    <a:cubicBezTo>
                      <a:pt x="0" y="84104"/>
                      <a:pt x="12059" y="54990"/>
                      <a:pt x="33525" y="33525"/>
                    </a:cubicBezTo>
                    <a:cubicBezTo>
                      <a:pt x="54991" y="12059"/>
                      <a:pt x="84104" y="0"/>
                      <a:pt x="114461" y="0"/>
                    </a:cubicBezTo>
                    <a:lnTo>
                      <a:pt x="1030146" y="0"/>
                    </a:lnTo>
                    <a:cubicBezTo>
                      <a:pt x="1060503" y="0"/>
                      <a:pt x="1089617" y="12059"/>
                      <a:pt x="1111082" y="33525"/>
                    </a:cubicBezTo>
                    <a:cubicBezTo>
                      <a:pt x="1132548" y="54991"/>
                      <a:pt x="1144607" y="84104"/>
                      <a:pt x="1144607" y="114461"/>
                    </a:cubicBezTo>
                    <a:lnTo>
                      <a:pt x="1144607" y="2355687"/>
                    </a:lnTo>
                    <a:cubicBezTo>
                      <a:pt x="1144607" y="2386044"/>
                      <a:pt x="1132548" y="2415158"/>
                      <a:pt x="1111082" y="2436623"/>
                    </a:cubicBezTo>
                    <a:cubicBezTo>
                      <a:pt x="1089616" y="2458089"/>
                      <a:pt x="1060503" y="2470148"/>
                      <a:pt x="1030146" y="2470148"/>
                    </a:cubicBezTo>
                    <a:lnTo>
                      <a:pt x="114461" y="2470148"/>
                    </a:lnTo>
                    <a:cubicBezTo>
                      <a:pt x="84104" y="2470148"/>
                      <a:pt x="54990" y="2458089"/>
                      <a:pt x="33525" y="2436623"/>
                    </a:cubicBezTo>
                    <a:cubicBezTo>
                      <a:pt x="12059" y="2415157"/>
                      <a:pt x="0" y="2386044"/>
                      <a:pt x="0" y="2355687"/>
                    </a:cubicBezTo>
                    <a:lnTo>
                      <a:pt x="0" y="114461"/>
                    </a:lnTo>
                    <a:close/>
                  </a:path>
                </a:pathLst>
              </a:custGeom>
              <a:solidFill>
                <a:srgbClr val="336B90">
                  <a:alpha val="90000"/>
                </a:srgbClr>
              </a:solidFill>
              <a:ln>
                <a:no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48003" tIns="40383" rIns="48003" bIns="40383" spcCol="1270" anchor="ctr"/>
              <a:lstStyle/>
              <a:p>
                <a:pPr algn="ctr" defTabSz="533387">
                  <a:lnSpc>
                    <a:spcPct val="90000"/>
                  </a:lnSpc>
                  <a:spcAft>
                    <a:spcPct val="35000"/>
                  </a:spcAft>
                  <a:defRPr/>
                </a:pPr>
                <a:r>
                  <a:rPr lang="en-US" sz="1200" dirty="0">
                    <a:solidFill>
                      <a:prstClr val="white"/>
                    </a:solidFill>
                  </a:rPr>
                  <a:t>Services for parent(s) with substance use disorders. Treatment plan includes family issues, family involvement</a:t>
                </a:r>
              </a:p>
            </p:txBody>
          </p:sp>
          <p:sp>
            <p:nvSpPr>
              <p:cNvPr id="26" name="Freeform 25"/>
              <p:cNvSpPr/>
              <p:nvPr/>
            </p:nvSpPr>
            <p:spPr>
              <a:xfrm>
                <a:off x="-452420" y="4879260"/>
                <a:ext cx="1785730" cy="1454291"/>
              </a:xfrm>
              <a:custGeom>
                <a:avLst/>
                <a:gdLst>
                  <a:gd name="connsiteX0" fmla="*/ 0 w 1144607"/>
                  <a:gd name="connsiteY0" fmla="*/ 108195 h 1081947"/>
                  <a:gd name="connsiteX1" fmla="*/ 31690 w 1144607"/>
                  <a:gd name="connsiteY1" fmla="*/ 31690 h 1081947"/>
                  <a:gd name="connsiteX2" fmla="*/ 108195 w 1144607"/>
                  <a:gd name="connsiteY2" fmla="*/ 1 h 1081947"/>
                  <a:gd name="connsiteX3" fmla="*/ 1036412 w 1144607"/>
                  <a:gd name="connsiteY3" fmla="*/ 0 h 1081947"/>
                  <a:gd name="connsiteX4" fmla="*/ 1112917 w 1144607"/>
                  <a:gd name="connsiteY4" fmla="*/ 31690 h 1081947"/>
                  <a:gd name="connsiteX5" fmla="*/ 1144606 w 1144607"/>
                  <a:gd name="connsiteY5" fmla="*/ 108195 h 1081947"/>
                  <a:gd name="connsiteX6" fmla="*/ 1144607 w 1144607"/>
                  <a:gd name="connsiteY6" fmla="*/ 973752 h 1081947"/>
                  <a:gd name="connsiteX7" fmla="*/ 1112917 w 1144607"/>
                  <a:gd name="connsiteY7" fmla="*/ 1050257 h 1081947"/>
                  <a:gd name="connsiteX8" fmla="*/ 1036412 w 1144607"/>
                  <a:gd name="connsiteY8" fmla="*/ 1081947 h 1081947"/>
                  <a:gd name="connsiteX9" fmla="*/ 108195 w 1144607"/>
                  <a:gd name="connsiteY9" fmla="*/ 1081947 h 1081947"/>
                  <a:gd name="connsiteX10" fmla="*/ 31690 w 1144607"/>
                  <a:gd name="connsiteY10" fmla="*/ 1050257 h 1081947"/>
                  <a:gd name="connsiteX11" fmla="*/ 0 w 1144607"/>
                  <a:gd name="connsiteY11" fmla="*/ 973752 h 1081947"/>
                  <a:gd name="connsiteX12" fmla="*/ 0 w 1144607"/>
                  <a:gd name="connsiteY12" fmla="*/ 108195 h 108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4607" h="1081947">
                    <a:moveTo>
                      <a:pt x="0" y="108195"/>
                    </a:moveTo>
                    <a:cubicBezTo>
                      <a:pt x="0" y="79500"/>
                      <a:pt x="11399" y="51980"/>
                      <a:pt x="31690" y="31690"/>
                    </a:cubicBezTo>
                    <a:cubicBezTo>
                      <a:pt x="51981" y="11400"/>
                      <a:pt x="79500" y="0"/>
                      <a:pt x="108195" y="1"/>
                    </a:cubicBezTo>
                    <a:lnTo>
                      <a:pt x="1036412" y="0"/>
                    </a:lnTo>
                    <a:cubicBezTo>
                      <a:pt x="1065107" y="0"/>
                      <a:pt x="1092627" y="11399"/>
                      <a:pt x="1112917" y="31690"/>
                    </a:cubicBezTo>
                    <a:cubicBezTo>
                      <a:pt x="1133207" y="51981"/>
                      <a:pt x="1144607" y="79500"/>
                      <a:pt x="1144606" y="108195"/>
                    </a:cubicBezTo>
                    <a:cubicBezTo>
                      <a:pt x="1144606" y="396714"/>
                      <a:pt x="1144607" y="685233"/>
                      <a:pt x="1144607" y="973752"/>
                    </a:cubicBezTo>
                    <a:cubicBezTo>
                      <a:pt x="1144607" y="1002447"/>
                      <a:pt x="1133208" y="1029967"/>
                      <a:pt x="1112917" y="1050257"/>
                    </a:cubicBezTo>
                    <a:cubicBezTo>
                      <a:pt x="1092626" y="1070548"/>
                      <a:pt x="1065107" y="1081947"/>
                      <a:pt x="1036412" y="1081947"/>
                    </a:cubicBezTo>
                    <a:lnTo>
                      <a:pt x="108195" y="1081947"/>
                    </a:lnTo>
                    <a:cubicBezTo>
                      <a:pt x="79500" y="1081947"/>
                      <a:pt x="51980" y="1070548"/>
                      <a:pt x="31690" y="1050257"/>
                    </a:cubicBezTo>
                    <a:cubicBezTo>
                      <a:pt x="11400" y="1029966"/>
                      <a:pt x="0" y="1002447"/>
                      <a:pt x="0" y="973752"/>
                    </a:cubicBezTo>
                    <a:lnTo>
                      <a:pt x="0" y="108195"/>
                    </a:lnTo>
                    <a:close/>
                  </a:path>
                </a:pathLst>
              </a:custGeom>
              <a:solidFill>
                <a:schemeClr val="accent1">
                  <a:lumMod val="20000"/>
                  <a:lumOff val="80000"/>
                  <a:alpha val="90000"/>
                </a:schemeClr>
              </a:solidFill>
              <a:ln>
                <a:no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46627" tIns="39007" rIns="46627" bIns="39007" spcCol="1270" anchor="ctr"/>
              <a:lstStyle/>
              <a:p>
                <a:pPr algn="ctr" defTabSz="533387">
                  <a:lnSpc>
                    <a:spcPct val="90000"/>
                  </a:lnSpc>
                  <a:spcAft>
                    <a:spcPct val="35000"/>
                  </a:spcAft>
                  <a:defRPr/>
                </a:pPr>
                <a:r>
                  <a:rPr lang="en-US" sz="1200" dirty="0">
                    <a:solidFill>
                      <a:schemeClr val="tx1"/>
                    </a:solidFill>
                  </a:rPr>
                  <a:t>Goal: improved </a:t>
                </a:r>
                <a:br>
                  <a:rPr lang="en-US" sz="1200" dirty="0">
                    <a:solidFill>
                      <a:schemeClr val="tx1"/>
                    </a:solidFill>
                  </a:rPr>
                </a:br>
                <a:r>
                  <a:rPr lang="en-US" sz="1200" dirty="0">
                    <a:solidFill>
                      <a:schemeClr val="tx1"/>
                    </a:solidFill>
                  </a:rPr>
                  <a:t>outcomes for parent(s)</a:t>
                </a:r>
              </a:p>
            </p:txBody>
          </p:sp>
          <p:sp>
            <p:nvSpPr>
              <p:cNvPr id="27" name="Freeform 26"/>
              <p:cNvSpPr/>
              <p:nvPr/>
            </p:nvSpPr>
            <p:spPr>
              <a:xfrm>
                <a:off x="1490772" y="704213"/>
                <a:ext cx="1796313" cy="1180409"/>
              </a:xfrm>
              <a:custGeom>
                <a:avLst/>
                <a:gdLst>
                  <a:gd name="connsiteX0" fmla="*/ 0 w 1430759"/>
                  <a:gd name="connsiteY0" fmla="*/ 71538 h 715379"/>
                  <a:gd name="connsiteX1" fmla="*/ 20953 w 1430759"/>
                  <a:gd name="connsiteY1" fmla="*/ 20953 h 715379"/>
                  <a:gd name="connsiteX2" fmla="*/ 71538 w 1430759"/>
                  <a:gd name="connsiteY2" fmla="*/ 0 h 715379"/>
                  <a:gd name="connsiteX3" fmla="*/ 1359221 w 1430759"/>
                  <a:gd name="connsiteY3" fmla="*/ 0 h 715379"/>
                  <a:gd name="connsiteX4" fmla="*/ 1409806 w 1430759"/>
                  <a:gd name="connsiteY4" fmla="*/ 20953 h 715379"/>
                  <a:gd name="connsiteX5" fmla="*/ 1430759 w 1430759"/>
                  <a:gd name="connsiteY5" fmla="*/ 71538 h 715379"/>
                  <a:gd name="connsiteX6" fmla="*/ 1430759 w 1430759"/>
                  <a:gd name="connsiteY6" fmla="*/ 643841 h 715379"/>
                  <a:gd name="connsiteX7" fmla="*/ 1409806 w 1430759"/>
                  <a:gd name="connsiteY7" fmla="*/ 694426 h 715379"/>
                  <a:gd name="connsiteX8" fmla="*/ 1359221 w 1430759"/>
                  <a:gd name="connsiteY8" fmla="*/ 715379 h 715379"/>
                  <a:gd name="connsiteX9" fmla="*/ 71538 w 1430759"/>
                  <a:gd name="connsiteY9" fmla="*/ 715379 h 715379"/>
                  <a:gd name="connsiteX10" fmla="*/ 20953 w 1430759"/>
                  <a:gd name="connsiteY10" fmla="*/ 694426 h 715379"/>
                  <a:gd name="connsiteX11" fmla="*/ 0 w 1430759"/>
                  <a:gd name="connsiteY11" fmla="*/ 643841 h 715379"/>
                  <a:gd name="connsiteX12" fmla="*/ 0 w 1430759"/>
                  <a:gd name="connsiteY12" fmla="*/ 71538 h 715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30759" h="715379">
                    <a:moveTo>
                      <a:pt x="0" y="71538"/>
                    </a:moveTo>
                    <a:cubicBezTo>
                      <a:pt x="0" y="52565"/>
                      <a:pt x="7537" y="34369"/>
                      <a:pt x="20953" y="20953"/>
                    </a:cubicBezTo>
                    <a:cubicBezTo>
                      <a:pt x="34369" y="7537"/>
                      <a:pt x="52565" y="0"/>
                      <a:pt x="71538" y="0"/>
                    </a:cubicBezTo>
                    <a:lnTo>
                      <a:pt x="1359221" y="0"/>
                    </a:lnTo>
                    <a:cubicBezTo>
                      <a:pt x="1378194" y="0"/>
                      <a:pt x="1396390" y="7537"/>
                      <a:pt x="1409806" y="20953"/>
                    </a:cubicBezTo>
                    <a:cubicBezTo>
                      <a:pt x="1423222" y="34369"/>
                      <a:pt x="1430759" y="52565"/>
                      <a:pt x="1430759" y="71538"/>
                    </a:cubicBezTo>
                    <a:lnTo>
                      <a:pt x="1430759" y="643841"/>
                    </a:lnTo>
                    <a:cubicBezTo>
                      <a:pt x="1430759" y="662814"/>
                      <a:pt x="1423222" y="681010"/>
                      <a:pt x="1409806" y="694426"/>
                    </a:cubicBezTo>
                    <a:cubicBezTo>
                      <a:pt x="1396390" y="707842"/>
                      <a:pt x="1378194" y="715379"/>
                      <a:pt x="1359221" y="715379"/>
                    </a:cubicBezTo>
                    <a:lnTo>
                      <a:pt x="71538" y="715379"/>
                    </a:lnTo>
                    <a:cubicBezTo>
                      <a:pt x="52565" y="715379"/>
                      <a:pt x="34369" y="707842"/>
                      <a:pt x="20953" y="694426"/>
                    </a:cubicBezTo>
                    <a:cubicBezTo>
                      <a:pt x="7537" y="681010"/>
                      <a:pt x="0" y="662814"/>
                      <a:pt x="0" y="643841"/>
                    </a:cubicBezTo>
                    <a:lnTo>
                      <a:pt x="0" y="71538"/>
                    </a:lnTo>
                    <a:close/>
                  </a:path>
                </a:pathLst>
              </a:custGeom>
              <a:solidFill>
                <a:schemeClr val="bg1">
                  <a:alpha val="75000"/>
                </a:scheme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5717" tIns="29050" rIns="35717" bIns="29050" spcCol="1270" anchor="ctr"/>
              <a:lstStyle/>
              <a:p>
                <a:pPr algn="ctr" defTabSz="466713">
                  <a:defRPr/>
                </a:pPr>
                <a:r>
                  <a:rPr lang="en-US" sz="1200" b="1" dirty="0">
                    <a:solidFill>
                      <a:schemeClr val="tx1"/>
                    </a:solidFill>
                    <a:latin typeface="+mj-lt"/>
                  </a:rPr>
                  <a:t>Parent’s Treatment </a:t>
                </a:r>
                <a:br>
                  <a:rPr lang="en-US" sz="1200" b="1" dirty="0">
                    <a:solidFill>
                      <a:schemeClr val="tx1"/>
                    </a:solidFill>
                    <a:latin typeface="+mj-lt"/>
                  </a:rPr>
                </a:br>
                <a:r>
                  <a:rPr lang="en-US" sz="1200" b="1" dirty="0">
                    <a:solidFill>
                      <a:schemeClr val="tx1"/>
                    </a:solidFill>
                    <a:latin typeface="+mj-lt"/>
                  </a:rPr>
                  <a:t>with Children Present</a:t>
                </a:r>
                <a:endParaRPr lang="en-US" sz="1200" dirty="0">
                  <a:solidFill>
                    <a:schemeClr val="tx1"/>
                  </a:solidFill>
                  <a:latin typeface="+mj-lt"/>
                </a:endParaRPr>
              </a:p>
            </p:txBody>
          </p:sp>
          <p:sp>
            <p:nvSpPr>
              <p:cNvPr id="29" name="Freeform 28"/>
              <p:cNvSpPr/>
              <p:nvPr/>
            </p:nvSpPr>
            <p:spPr>
              <a:xfrm>
                <a:off x="1517667" y="2357476"/>
                <a:ext cx="1796313" cy="2244463"/>
              </a:xfrm>
              <a:custGeom>
                <a:avLst/>
                <a:gdLst>
                  <a:gd name="connsiteX0" fmla="*/ 0 w 1365917"/>
                  <a:gd name="connsiteY0" fmla="*/ 136592 h 2858892"/>
                  <a:gd name="connsiteX1" fmla="*/ 40007 w 1365917"/>
                  <a:gd name="connsiteY1" fmla="*/ 40007 h 2858892"/>
                  <a:gd name="connsiteX2" fmla="*/ 136592 w 1365917"/>
                  <a:gd name="connsiteY2" fmla="*/ 0 h 2858892"/>
                  <a:gd name="connsiteX3" fmla="*/ 1229325 w 1365917"/>
                  <a:gd name="connsiteY3" fmla="*/ 0 h 2858892"/>
                  <a:gd name="connsiteX4" fmla="*/ 1325910 w 1365917"/>
                  <a:gd name="connsiteY4" fmla="*/ 40007 h 2858892"/>
                  <a:gd name="connsiteX5" fmla="*/ 1365917 w 1365917"/>
                  <a:gd name="connsiteY5" fmla="*/ 136592 h 2858892"/>
                  <a:gd name="connsiteX6" fmla="*/ 1365917 w 1365917"/>
                  <a:gd name="connsiteY6" fmla="*/ 2722300 h 2858892"/>
                  <a:gd name="connsiteX7" fmla="*/ 1325910 w 1365917"/>
                  <a:gd name="connsiteY7" fmla="*/ 2818885 h 2858892"/>
                  <a:gd name="connsiteX8" fmla="*/ 1229325 w 1365917"/>
                  <a:gd name="connsiteY8" fmla="*/ 2858892 h 2858892"/>
                  <a:gd name="connsiteX9" fmla="*/ 136592 w 1365917"/>
                  <a:gd name="connsiteY9" fmla="*/ 2858892 h 2858892"/>
                  <a:gd name="connsiteX10" fmla="*/ 40007 w 1365917"/>
                  <a:gd name="connsiteY10" fmla="*/ 2818885 h 2858892"/>
                  <a:gd name="connsiteX11" fmla="*/ 0 w 1365917"/>
                  <a:gd name="connsiteY11" fmla="*/ 2722300 h 2858892"/>
                  <a:gd name="connsiteX12" fmla="*/ 0 w 1365917"/>
                  <a:gd name="connsiteY12" fmla="*/ 136592 h 285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65917" h="2858892">
                    <a:moveTo>
                      <a:pt x="0" y="136592"/>
                    </a:moveTo>
                    <a:cubicBezTo>
                      <a:pt x="0" y="100366"/>
                      <a:pt x="14391" y="65623"/>
                      <a:pt x="40007" y="40007"/>
                    </a:cubicBezTo>
                    <a:cubicBezTo>
                      <a:pt x="65623" y="14391"/>
                      <a:pt x="100366" y="0"/>
                      <a:pt x="136592" y="0"/>
                    </a:cubicBezTo>
                    <a:lnTo>
                      <a:pt x="1229325" y="0"/>
                    </a:lnTo>
                    <a:cubicBezTo>
                      <a:pt x="1265551" y="0"/>
                      <a:pt x="1300294" y="14391"/>
                      <a:pt x="1325910" y="40007"/>
                    </a:cubicBezTo>
                    <a:cubicBezTo>
                      <a:pt x="1351526" y="65623"/>
                      <a:pt x="1365917" y="100366"/>
                      <a:pt x="1365917" y="136592"/>
                    </a:cubicBezTo>
                    <a:lnTo>
                      <a:pt x="1365917" y="2722300"/>
                    </a:lnTo>
                    <a:cubicBezTo>
                      <a:pt x="1365917" y="2758526"/>
                      <a:pt x="1351526" y="2793269"/>
                      <a:pt x="1325910" y="2818885"/>
                    </a:cubicBezTo>
                    <a:cubicBezTo>
                      <a:pt x="1300294" y="2844501"/>
                      <a:pt x="1265551" y="2858892"/>
                      <a:pt x="1229325" y="2858892"/>
                    </a:cubicBezTo>
                    <a:lnTo>
                      <a:pt x="136592" y="2858892"/>
                    </a:lnTo>
                    <a:cubicBezTo>
                      <a:pt x="100366" y="2858892"/>
                      <a:pt x="65623" y="2844501"/>
                      <a:pt x="40007" y="2818885"/>
                    </a:cubicBezTo>
                    <a:cubicBezTo>
                      <a:pt x="14391" y="2793269"/>
                      <a:pt x="0" y="2758526"/>
                      <a:pt x="0" y="2722300"/>
                    </a:cubicBezTo>
                    <a:lnTo>
                      <a:pt x="0" y="136592"/>
                    </a:lnTo>
                    <a:close/>
                  </a:path>
                </a:pathLst>
              </a:custGeom>
              <a:solidFill>
                <a:srgbClr val="336B90">
                  <a:alpha val="90000"/>
                </a:srgbClr>
              </a:solidFill>
              <a:ln>
                <a:no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52865" tIns="45245" rIns="52865" bIns="45245" spcCol="1270" anchor="ctr"/>
              <a:lstStyle/>
              <a:p>
                <a:pPr algn="ctr" defTabSz="533387">
                  <a:lnSpc>
                    <a:spcPct val="90000"/>
                  </a:lnSpc>
                  <a:spcAft>
                    <a:spcPct val="35000"/>
                  </a:spcAft>
                  <a:defRPr/>
                </a:pPr>
                <a:r>
                  <a:rPr lang="en-US" sz="1200" dirty="0">
                    <a:solidFill>
                      <a:prstClr val="white"/>
                    </a:solidFill>
                  </a:rPr>
                  <a:t>Children accompany parent(s) to treatment. Children participate in child care, but receive no therapeutic services. Only parent(s) have treatment plans</a:t>
                </a:r>
              </a:p>
            </p:txBody>
          </p:sp>
          <p:sp>
            <p:nvSpPr>
              <p:cNvPr id="31" name="Freeform 30"/>
              <p:cNvSpPr/>
              <p:nvPr/>
            </p:nvSpPr>
            <p:spPr>
              <a:xfrm>
                <a:off x="1517666" y="4878849"/>
                <a:ext cx="1796313" cy="1454701"/>
              </a:xfrm>
              <a:custGeom>
                <a:avLst/>
                <a:gdLst>
                  <a:gd name="connsiteX0" fmla="*/ 0 w 1144607"/>
                  <a:gd name="connsiteY0" fmla="*/ 111103 h 1111027"/>
                  <a:gd name="connsiteX1" fmla="*/ 32541 w 1144607"/>
                  <a:gd name="connsiteY1" fmla="*/ 32541 h 1111027"/>
                  <a:gd name="connsiteX2" fmla="*/ 111103 w 1144607"/>
                  <a:gd name="connsiteY2" fmla="*/ 0 h 1111027"/>
                  <a:gd name="connsiteX3" fmla="*/ 1033504 w 1144607"/>
                  <a:gd name="connsiteY3" fmla="*/ 0 h 1111027"/>
                  <a:gd name="connsiteX4" fmla="*/ 1112066 w 1144607"/>
                  <a:gd name="connsiteY4" fmla="*/ 32541 h 1111027"/>
                  <a:gd name="connsiteX5" fmla="*/ 1144607 w 1144607"/>
                  <a:gd name="connsiteY5" fmla="*/ 111103 h 1111027"/>
                  <a:gd name="connsiteX6" fmla="*/ 1144607 w 1144607"/>
                  <a:gd name="connsiteY6" fmla="*/ 999924 h 1111027"/>
                  <a:gd name="connsiteX7" fmla="*/ 1112066 w 1144607"/>
                  <a:gd name="connsiteY7" fmla="*/ 1078486 h 1111027"/>
                  <a:gd name="connsiteX8" fmla="*/ 1033504 w 1144607"/>
                  <a:gd name="connsiteY8" fmla="*/ 1111027 h 1111027"/>
                  <a:gd name="connsiteX9" fmla="*/ 111103 w 1144607"/>
                  <a:gd name="connsiteY9" fmla="*/ 1111027 h 1111027"/>
                  <a:gd name="connsiteX10" fmla="*/ 32541 w 1144607"/>
                  <a:gd name="connsiteY10" fmla="*/ 1078486 h 1111027"/>
                  <a:gd name="connsiteX11" fmla="*/ 0 w 1144607"/>
                  <a:gd name="connsiteY11" fmla="*/ 999924 h 1111027"/>
                  <a:gd name="connsiteX12" fmla="*/ 0 w 1144607"/>
                  <a:gd name="connsiteY12" fmla="*/ 111103 h 1111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4607" h="1111027">
                    <a:moveTo>
                      <a:pt x="0" y="111103"/>
                    </a:moveTo>
                    <a:cubicBezTo>
                      <a:pt x="0" y="81637"/>
                      <a:pt x="11706" y="53377"/>
                      <a:pt x="32541" y="32541"/>
                    </a:cubicBezTo>
                    <a:cubicBezTo>
                      <a:pt x="53377" y="11705"/>
                      <a:pt x="81636" y="0"/>
                      <a:pt x="111103" y="0"/>
                    </a:cubicBezTo>
                    <a:lnTo>
                      <a:pt x="1033504" y="0"/>
                    </a:lnTo>
                    <a:cubicBezTo>
                      <a:pt x="1062970" y="0"/>
                      <a:pt x="1091230" y="11706"/>
                      <a:pt x="1112066" y="32541"/>
                    </a:cubicBezTo>
                    <a:cubicBezTo>
                      <a:pt x="1132902" y="53377"/>
                      <a:pt x="1144607" y="81636"/>
                      <a:pt x="1144607" y="111103"/>
                    </a:cubicBezTo>
                    <a:lnTo>
                      <a:pt x="1144607" y="999924"/>
                    </a:lnTo>
                    <a:cubicBezTo>
                      <a:pt x="1144607" y="1029390"/>
                      <a:pt x="1132902" y="1057650"/>
                      <a:pt x="1112066" y="1078486"/>
                    </a:cubicBezTo>
                    <a:cubicBezTo>
                      <a:pt x="1091230" y="1099322"/>
                      <a:pt x="1062971" y="1111027"/>
                      <a:pt x="1033504" y="1111027"/>
                    </a:cubicBezTo>
                    <a:lnTo>
                      <a:pt x="111103" y="1111027"/>
                    </a:lnTo>
                    <a:cubicBezTo>
                      <a:pt x="81637" y="1111027"/>
                      <a:pt x="53377" y="1099321"/>
                      <a:pt x="32541" y="1078486"/>
                    </a:cubicBezTo>
                    <a:cubicBezTo>
                      <a:pt x="11705" y="1057650"/>
                      <a:pt x="0" y="1029391"/>
                      <a:pt x="0" y="999924"/>
                    </a:cubicBezTo>
                    <a:lnTo>
                      <a:pt x="0" y="111103"/>
                    </a:lnTo>
                    <a:close/>
                  </a:path>
                </a:pathLst>
              </a:custGeom>
              <a:solidFill>
                <a:schemeClr val="accent1">
                  <a:lumMod val="20000"/>
                  <a:lumOff val="80000"/>
                  <a:alpha val="90000"/>
                </a:schemeClr>
              </a:solidFill>
              <a:ln>
                <a:no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47266" tIns="39646" rIns="47266" bIns="39646" spcCol="1270" anchor="ctr"/>
              <a:lstStyle/>
              <a:p>
                <a:pPr algn="ctr" defTabSz="533387">
                  <a:lnSpc>
                    <a:spcPct val="90000"/>
                  </a:lnSpc>
                  <a:spcAft>
                    <a:spcPct val="35000"/>
                  </a:spcAft>
                  <a:defRPr/>
                </a:pPr>
                <a:r>
                  <a:rPr lang="en-US" sz="1200" dirty="0">
                    <a:solidFill>
                      <a:schemeClr val="tx1"/>
                    </a:solidFill>
                  </a:rPr>
                  <a:t>Goal: improved outcomes for parent(s)</a:t>
                </a:r>
              </a:p>
            </p:txBody>
          </p:sp>
          <p:sp>
            <p:nvSpPr>
              <p:cNvPr id="32" name="Freeform 31"/>
              <p:cNvSpPr/>
              <p:nvPr/>
            </p:nvSpPr>
            <p:spPr>
              <a:xfrm>
                <a:off x="3429316" y="722168"/>
                <a:ext cx="1802420" cy="1198366"/>
              </a:xfrm>
              <a:custGeom>
                <a:avLst/>
                <a:gdLst>
                  <a:gd name="connsiteX0" fmla="*/ 0 w 1430759"/>
                  <a:gd name="connsiteY0" fmla="*/ 71538 h 715379"/>
                  <a:gd name="connsiteX1" fmla="*/ 20953 w 1430759"/>
                  <a:gd name="connsiteY1" fmla="*/ 20953 h 715379"/>
                  <a:gd name="connsiteX2" fmla="*/ 71538 w 1430759"/>
                  <a:gd name="connsiteY2" fmla="*/ 0 h 715379"/>
                  <a:gd name="connsiteX3" fmla="*/ 1359221 w 1430759"/>
                  <a:gd name="connsiteY3" fmla="*/ 0 h 715379"/>
                  <a:gd name="connsiteX4" fmla="*/ 1409806 w 1430759"/>
                  <a:gd name="connsiteY4" fmla="*/ 20953 h 715379"/>
                  <a:gd name="connsiteX5" fmla="*/ 1430759 w 1430759"/>
                  <a:gd name="connsiteY5" fmla="*/ 71538 h 715379"/>
                  <a:gd name="connsiteX6" fmla="*/ 1430759 w 1430759"/>
                  <a:gd name="connsiteY6" fmla="*/ 643841 h 715379"/>
                  <a:gd name="connsiteX7" fmla="*/ 1409806 w 1430759"/>
                  <a:gd name="connsiteY7" fmla="*/ 694426 h 715379"/>
                  <a:gd name="connsiteX8" fmla="*/ 1359221 w 1430759"/>
                  <a:gd name="connsiteY8" fmla="*/ 715379 h 715379"/>
                  <a:gd name="connsiteX9" fmla="*/ 71538 w 1430759"/>
                  <a:gd name="connsiteY9" fmla="*/ 715379 h 715379"/>
                  <a:gd name="connsiteX10" fmla="*/ 20953 w 1430759"/>
                  <a:gd name="connsiteY10" fmla="*/ 694426 h 715379"/>
                  <a:gd name="connsiteX11" fmla="*/ 0 w 1430759"/>
                  <a:gd name="connsiteY11" fmla="*/ 643841 h 715379"/>
                  <a:gd name="connsiteX12" fmla="*/ 0 w 1430759"/>
                  <a:gd name="connsiteY12" fmla="*/ 71538 h 715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30759" h="715379">
                    <a:moveTo>
                      <a:pt x="0" y="71538"/>
                    </a:moveTo>
                    <a:cubicBezTo>
                      <a:pt x="0" y="52565"/>
                      <a:pt x="7537" y="34369"/>
                      <a:pt x="20953" y="20953"/>
                    </a:cubicBezTo>
                    <a:cubicBezTo>
                      <a:pt x="34369" y="7537"/>
                      <a:pt x="52565" y="0"/>
                      <a:pt x="71538" y="0"/>
                    </a:cubicBezTo>
                    <a:lnTo>
                      <a:pt x="1359221" y="0"/>
                    </a:lnTo>
                    <a:cubicBezTo>
                      <a:pt x="1378194" y="0"/>
                      <a:pt x="1396390" y="7537"/>
                      <a:pt x="1409806" y="20953"/>
                    </a:cubicBezTo>
                    <a:cubicBezTo>
                      <a:pt x="1423222" y="34369"/>
                      <a:pt x="1430759" y="52565"/>
                      <a:pt x="1430759" y="71538"/>
                    </a:cubicBezTo>
                    <a:lnTo>
                      <a:pt x="1430759" y="643841"/>
                    </a:lnTo>
                    <a:cubicBezTo>
                      <a:pt x="1430759" y="662814"/>
                      <a:pt x="1423222" y="681010"/>
                      <a:pt x="1409806" y="694426"/>
                    </a:cubicBezTo>
                    <a:cubicBezTo>
                      <a:pt x="1396390" y="707842"/>
                      <a:pt x="1378194" y="715379"/>
                      <a:pt x="1359221" y="715379"/>
                    </a:cubicBezTo>
                    <a:lnTo>
                      <a:pt x="71538" y="715379"/>
                    </a:lnTo>
                    <a:cubicBezTo>
                      <a:pt x="52565" y="715379"/>
                      <a:pt x="34369" y="707842"/>
                      <a:pt x="20953" y="694426"/>
                    </a:cubicBezTo>
                    <a:cubicBezTo>
                      <a:pt x="7537" y="681010"/>
                      <a:pt x="0" y="662814"/>
                      <a:pt x="0" y="643841"/>
                    </a:cubicBezTo>
                    <a:lnTo>
                      <a:pt x="0" y="71538"/>
                    </a:lnTo>
                    <a:close/>
                  </a:path>
                </a:pathLst>
              </a:custGeom>
              <a:solidFill>
                <a:schemeClr val="bg1">
                  <a:alpha val="75000"/>
                </a:scheme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5717" tIns="29050" rIns="35717" bIns="29050" spcCol="1270" anchor="ctr"/>
              <a:lstStyle/>
              <a:p>
                <a:pPr algn="ctr" defTabSz="466713">
                  <a:defRPr/>
                </a:pPr>
                <a:r>
                  <a:rPr lang="en-US" sz="1200" b="1" dirty="0">
                    <a:solidFill>
                      <a:schemeClr val="tx1"/>
                    </a:solidFill>
                    <a:latin typeface="+mj-lt"/>
                  </a:rPr>
                  <a:t>Parent’s and </a:t>
                </a:r>
                <a:br>
                  <a:rPr lang="en-US" sz="1200" b="1" dirty="0">
                    <a:solidFill>
                      <a:schemeClr val="tx1"/>
                    </a:solidFill>
                    <a:latin typeface="+mj-lt"/>
                  </a:rPr>
                </a:br>
                <a:r>
                  <a:rPr lang="en-US" sz="1200" b="1" dirty="0">
                    <a:solidFill>
                      <a:schemeClr val="tx1"/>
                    </a:solidFill>
                    <a:latin typeface="+mj-lt"/>
                  </a:rPr>
                  <a:t>Children’s Services</a:t>
                </a:r>
              </a:p>
            </p:txBody>
          </p:sp>
          <p:sp>
            <p:nvSpPr>
              <p:cNvPr id="34" name="Freeform 33"/>
              <p:cNvSpPr/>
              <p:nvPr/>
            </p:nvSpPr>
            <p:spPr>
              <a:xfrm>
                <a:off x="3463891" y="2360516"/>
                <a:ext cx="1821637" cy="2241423"/>
              </a:xfrm>
              <a:custGeom>
                <a:avLst/>
                <a:gdLst>
                  <a:gd name="connsiteX0" fmla="*/ 0 w 1144607"/>
                  <a:gd name="connsiteY0" fmla="*/ 114461 h 2923928"/>
                  <a:gd name="connsiteX1" fmla="*/ 33525 w 1144607"/>
                  <a:gd name="connsiteY1" fmla="*/ 33525 h 2923928"/>
                  <a:gd name="connsiteX2" fmla="*/ 114461 w 1144607"/>
                  <a:gd name="connsiteY2" fmla="*/ 0 h 2923928"/>
                  <a:gd name="connsiteX3" fmla="*/ 1030146 w 1144607"/>
                  <a:gd name="connsiteY3" fmla="*/ 0 h 2923928"/>
                  <a:gd name="connsiteX4" fmla="*/ 1111082 w 1144607"/>
                  <a:gd name="connsiteY4" fmla="*/ 33525 h 2923928"/>
                  <a:gd name="connsiteX5" fmla="*/ 1144607 w 1144607"/>
                  <a:gd name="connsiteY5" fmla="*/ 114461 h 2923928"/>
                  <a:gd name="connsiteX6" fmla="*/ 1144607 w 1144607"/>
                  <a:gd name="connsiteY6" fmla="*/ 2809467 h 2923928"/>
                  <a:gd name="connsiteX7" fmla="*/ 1111082 w 1144607"/>
                  <a:gd name="connsiteY7" fmla="*/ 2890403 h 2923928"/>
                  <a:gd name="connsiteX8" fmla="*/ 1030146 w 1144607"/>
                  <a:gd name="connsiteY8" fmla="*/ 2923928 h 2923928"/>
                  <a:gd name="connsiteX9" fmla="*/ 114461 w 1144607"/>
                  <a:gd name="connsiteY9" fmla="*/ 2923928 h 2923928"/>
                  <a:gd name="connsiteX10" fmla="*/ 33525 w 1144607"/>
                  <a:gd name="connsiteY10" fmla="*/ 2890403 h 2923928"/>
                  <a:gd name="connsiteX11" fmla="*/ 0 w 1144607"/>
                  <a:gd name="connsiteY11" fmla="*/ 2809467 h 2923928"/>
                  <a:gd name="connsiteX12" fmla="*/ 0 w 1144607"/>
                  <a:gd name="connsiteY12" fmla="*/ 114461 h 2923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4607" h="2923928">
                    <a:moveTo>
                      <a:pt x="0" y="114461"/>
                    </a:moveTo>
                    <a:cubicBezTo>
                      <a:pt x="0" y="84104"/>
                      <a:pt x="12059" y="54990"/>
                      <a:pt x="33525" y="33525"/>
                    </a:cubicBezTo>
                    <a:cubicBezTo>
                      <a:pt x="54991" y="12059"/>
                      <a:pt x="84104" y="0"/>
                      <a:pt x="114461" y="0"/>
                    </a:cubicBezTo>
                    <a:lnTo>
                      <a:pt x="1030146" y="0"/>
                    </a:lnTo>
                    <a:cubicBezTo>
                      <a:pt x="1060503" y="0"/>
                      <a:pt x="1089617" y="12059"/>
                      <a:pt x="1111082" y="33525"/>
                    </a:cubicBezTo>
                    <a:cubicBezTo>
                      <a:pt x="1132548" y="54991"/>
                      <a:pt x="1144607" y="84104"/>
                      <a:pt x="1144607" y="114461"/>
                    </a:cubicBezTo>
                    <a:lnTo>
                      <a:pt x="1144607" y="2809467"/>
                    </a:lnTo>
                    <a:cubicBezTo>
                      <a:pt x="1144607" y="2839824"/>
                      <a:pt x="1132548" y="2868938"/>
                      <a:pt x="1111082" y="2890403"/>
                    </a:cubicBezTo>
                    <a:cubicBezTo>
                      <a:pt x="1089616" y="2911869"/>
                      <a:pt x="1060503" y="2923928"/>
                      <a:pt x="1030146" y="2923928"/>
                    </a:cubicBezTo>
                    <a:lnTo>
                      <a:pt x="114461" y="2923928"/>
                    </a:lnTo>
                    <a:cubicBezTo>
                      <a:pt x="84104" y="2923928"/>
                      <a:pt x="54990" y="2911869"/>
                      <a:pt x="33525" y="2890403"/>
                    </a:cubicBezTo>
                    <a:cubicBezTo>
                      <a:pt x="12059" y="2868937"/>
                      <a:pt x="0" y="2839824"/>
                      <a:pt x="0" y="2809467"/>
                    </a:cubicBezTo>
                    <a:lnTo>
                      <a:pt x="0" y="114461"/>
                    </a:lnTo>
                    <a:close/>
                  </a:path>
                </a:pathLst>
              </a:custGeom>
              <a:solidFill>
                <a:srgbClr val="336B90">
                  <a:alpha val="90000"/>
                </a:srgbClr>
              </a:solidFill>
              <a:ln>
                <a:no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48003" tIns="40383" rIns="48003" bIns="40383" spcCol="1270" anchor="ctr"/>
              <a:lstStyle/>
              <a:p>
                <a:pPr algn="ctr" defTabSz="533387">
                  <a:lnSpc>
                    <a:spcPct val="90000"/>
                  </a:lnSpc>
                  <a:spcAft>
                    <a:spcPct val="35000"/>
                  </a:spcAft>
                  <a:defRPr/>
                </a:pPr>
                <a:r>
                  <a:rPr lang="en-US" sz="1200" dirty="0">
                    <a:solidFill>
                      <a:prstClr val="white"/>
                    </a:solidFill>
                  </a:rPr>
                  <a:t>Children accompany parent(s) to treatment. Parent(s) and attending children have treatment plans and receive appropriate services </a:t>
                </a:r>
                <a:endParaRPr lang="en-US" sz="1200" b="1" dirty="0">
                  <a:solidFill>
                    <a:prstClr val="white"/>
                  </a:solidFill>
                </a:endParaRPr>
              </a:p>
            </p:txBody>
          </p:sp>
          <p:sp>
            <p:nvSpPr>
              <p:cNvPr id="36" name="Freeform 35"/>
              <p:cNvSpPr/>
              <p:nvPr/>
            </p:nvSpPr>
            <p:spPr>
              <a:xfrm>
                <a:off x="3463891" y="4878849"/>
                <a:ext cx="1821637" cy="1462299"/>
              </a:xfrm>
              <a:custGeom>
                <a:avLst/>
                <a:gdLst>
                  <a:gd name="connsiteX0" fmla="*/ 0 w 1197785"/>
                  <a:gd name="connsiteY0" fmla="*/ 119779 h 1640093"/>
                  <a:gd name="connsiteX1" fmla="*/ 35083 w 1197785"/>
                  <a:gd name="connsiteY1" fmla="*/ 35082 h 1640093"/>
                  <a:gd name="connsiteX2" fmla="*/ 119780 w 1197785"/>
                  <a:gd name="connsiteY2" fmla="*/ 0 h 1640093"/>
                  <a:gd name="connsiteX3" fmla="*/ 1078006 w 1197785"/>
                  <a:gd name="connsiteY3" fmla="*/ 0 h 1640093"/>
                  <a:gd name="connsiteX4" fmla="*/ 1162703 w 1197785"/>
                  <a:gd name="connsiteY4" fmla="*/ 35083 h 1640093"/>
                  <a:gd name="connsiteX5" fmla="*/ 1197785 w 1197785"/>
                  <a:gd name="connsiteY5" fmla="*/ 119780 h 1640093"/>
                  <a:gd name="connsiteX6" fmla="*/ 1197785 w 1197785"/>
                  <a:gd name="connsiteY6" fmla="*/ 1520314 h 1640093"/>
                  <a:gd name="connsiteX7" fmla="*/ 1162703 w 1197785"/>
                  <a:gd name="connsiteY7" fmla="*/ 1605011 h 1640093"/>
                  <a:gd name="connsiteX8" fmla="*/ 1078006 w 1197785"/>
                  <a:gd name="connsiteY8" fmla="*/ 1640093 h 1640093"/>
                  <a:gd name="connsiteX9" fmla="*/ 119779 w 1197785"/>
                  <a:gd name="connsiteY9" fmla="*/ 1640093 h 1640093"/>
                  <a:gd name="connsiteX10" fmla="*/ 35082 w 1197785"/>
                  <a:gd name="connsiteY10" fmla="*/ 1605010 h 1640093"/>
                  <a:gd name="connsiteX11" fmla="*/ 0 w 1197785"/>
                  <a:gd name="connsiteY11" fmla="*/ 1520313 h 1640093"/>
                  <a:gd name="connsiteX12" fmla="*/ 0 w 1197785"/>
                  <a:gd name="connsiteY12" fmla="*/ 119779 h 164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7785" h="1640093">
                    <a:moveTo>
                      <a:pt x="0" y="119779"/>
                    </a:moveTo>
                    <a:cubicBezTo>
                      <a:pt x="0" y="88012"/>
                      <a:pt x="12620" y="57545"/>
                      <a:pt x="35083" y="35082"/>
                    </a:cubicBezTo>
                    <a:cubicBezTo>
                      <a:pt x="57546" y="12619"/>
                      <a:pt x="88012" y="0"/>
                      <a:pt x="119780" y="0"/>
                    </a:cubicBezTo>
                    <a:lnTo>
                      <a:pt x="1078006" y="0"/>
                    </a:lnTo>
                    <a:cubicBezTo>
                      <a:pt x="1109773" y="0"/>
                      <a:pt x="1140240" y="12620"/>
                      <a:pt x="1162703" y="35083"/>
                    </a:cubicBezTo>
                    <a:cubicBezTo>
                      <a:pt x="1185166" y="57546"/>
                      <a:pt x="1197785" y="88012"/>
                      <a:pt x="1197785" y="119780"/>
                    </a:cubicBezTo>
                    <a:lnTo>
                      <a:pt x="1197785" y="1520314"/>
                    </a:lnTo>
                    <a:cubicBezTo>
                      <a:pt x="1197785" y="1552081"/>
                      <a:pt x="1185165" y="1582548"/>
                      <a:pt x="1162703" y="1605011"/>
                    </a:cubicBezTo>
                    <a:cubicBezTo>
                      <a:pt x="1140240" y="1627474"/>
                      <a:pt x="1109774" y="1640093"/>
                      <a:pt x="1078006" y="1640093"/>
                    </a:cubicBezTo>
                    <a:lnTo>
                      <a:pt x="119779" y="1640093"/>
                    </a:lnTo>
                    <a:cubicBezTo>
                      <a:pt x="88012" y="1640093"/>
                      <a:pt x="57545" y="1627473"/>
                      <a:pt x="35082" y="1605010"/>
                    </a:cubicBezTo>
                    <a:cubicBezTo>
                      <a:pt x="12619" y="1582547"/>
                      <a:pt x="0" y="1552081"/>
                      <a:pt x="0" y="1520313"/>
                    </a:cubicBezTo>
                    <a:lnTo>
                      <a:pt x="0" y="119779"/>
                    </a:lnTo>
                    <a:close/>
                  </a:path>
                </a:pathLst>
              </a:custGeom>
              <a:solidFill>
                <a:schemeClr val="accent1">
                  <a:lumMod val="20000"/>
                  <a:lumOff val="80000"/>
                  <a:alpha val="90000"/>
                </a:schemeClr>
              </a:solidFill>
              <a:ln>
                <a:no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49172" tIns="41552" rIns="49172" bIns="41552" spcCol="1270" anchor="ctr"/>
              <a:lstStyle/>
              <a:p>
                <a:pPr algn="ctr" defTabSz="533387">
                  <a:lnSpc>
                    <a:spcPct val="90000"/>
                  </a:lnSpc>
                  <a:spcAft>
                    <a:spcPct val="35000"/>
                  </a:spcAft>
                  <a:defRPr/>
                </a:pPr>
                <a:r>
                  <a:rPr lang="en-US" sz="1200" dirty="0">
                    <a:solidFill>
                      <a:schemeClr val="tx1"/>
                    </a:solidFill>
                  </a:rPr>
                  <a:t>Goals: improved outcomes for parent(s) and children, better parenting</a:t>
                </a:r>
              </a:p>
            </p:txBody>
          </p:sp>
          <p:sp>
            <p:nvSpPr>
              <p:cNvPr id="37" name="Freeform 36"/>
              <p:cNvSpPr/>
              <p:nvPr/>
            </p:nvSpPr>
            <p:spPr>
              <a:xfrm>
                <a:off x="5371992" y="704622"/>
                <a:ext cx="1802420" cy="1179999"/>
              </a:xfrm>
              <a:custGeom>
                <a:avLst/>
                <a:gdLst>
                  <a:gd name="connsiteX0" fmla="*/ 0 w 1300688"/>
                  <a:gd name="connsiteY0" fmla="*/ 71538 h 715379"/>
                  <a:gd name="connsiteX1" fmla="*/ 20953 w 1300688"/>
                  <a:gd name="connsiteY1" fmla="*/ 20953 h 715379"/>
                  <a:gd name="connsiteX2" fmla="*/ 71538 w 1300688"/>
                  <a:gd name="connsiteY2" fmla="*/ 0 h 715379"/>
                  <a:gd name="connsiteX3" fmla="*/ 1229150 w 1300688"/>
                  <a:gd name="connsiteY3" fmla="*/ 0 h 715379"/>
                  <a:gd name="connsiteX4" fmla="*/ 1279735 w 1300688"/>
                  <a:gd name="connsiteY4" fmla="*/ 20953 h 715379"/>
                  <a:gd name="connsiteX5" fmla="*/ 1300688 w 1300688"/>
                  <a:gd name="connsiteY5" fmla="*/ 71538 h 715379"/>
                  <a:gd name="connsiteX6" fmla="*/ 1300688 w 1300688"/>
                  <a:gd name="connsiteY6" fmla="*/ 643841 h 715379"/>
                  <a:gd name="connsiteX7" fmla="*/ 1279735 w 1300688"/>
                  <a:gd name="connsiteY7" fmla="*/ 694426 h 715379"/>
                  <a:gd name="connsiteX8" fmla="*/ 1229150 w 1300688"/>
                  <a:gd name="connsiteY8" fmla="*/ 715379 h 715379"/>
                  <a:gd name="connsiteX9" fmla="*/ 71538 w 1300688"/>
                  <a:gd name="connsiteY9" fmla="*/ 715379 h 715379"/>
                  <a:gd name="connsiteX10" fmla="*/ 20953 w 1300688"/>
                  <a:gd name="connsiteY10" fmla="*/ 694426 h 715379"/>
                  <a:gd name="connsiteX11" fmla="*/ 0 w 1300688"/>
                  <a:gd name="connsiteY11" fmla="*/ 643841 h 715379"/>
                  <a:gd name="connsiteX12" fmla="*/ 0 w 1300688"/>
                  <a:gd name="connsiteY12" fmla="*/ 71538 h 715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00688" h="715379">
                    <a:moveTo>
                      <a:pt x="0" y="71538"/>
                    </a:moveTo>
                    <a:cubicBezTo>
                      <a:pt x="0" y="52565"/>
                      <a:pt x="7537" y="34369"/>
                      <a:pt x="20953" y="20953"/>
                    </a:cubicBezTo>
                    <a:cubicBezTo>
                      <a:pt x="34369" y="7537"/>
                      <a:pt x="52565" y="0"/>
                      <a:pt x="71538" y="0"/>
                    </a:cubicBezTo>
                    <a:lnTo>
                      <a:pt x="1229150" y="0"/>
                    </a:lnTo>
                    <a:cubicBezTo>
                      <a:pt x="1248123" y="0"/>
                      <a:pt x="1266319" y="7537"/>
                      <a:pt x="1279735" y="20953"/>
                    </a:cubicBezTo>
                    <a:cubicBezTo>
                      <a:pt x="1293151" y="34369"/>
                      <a:pt x="1300688" y="52565"/>
                      <a:pt x="1300688" y="71538"/>
                    </a:cubicBezTo>
                    <a:lnTo>
                      <a:pt x="1300688" y="643841"/>
                    </a:lnTo>
                    <a:cubicBezTo>
                      <a:pt x="1300688" y="662814"/>
                      <a:pt x="1293151" y="681010"/>
                      <a:pt x="1279735" y="694426"/>
                    </a:cubicBezTo>
                    <a:cubicBezTo>
                      <a:pt x="1266319" y="707842"/>
                      <a:pt x="1248123" y="715379"/>
                      <a:pt x="1229150" y="715379"/>
                    </a:cubicBezTo>
                    <a:lnTo>
                      <a:pt x="71538" y="715379"/>
                    </a:lnTo>
                    <a:cubicBezTo>
                      <a:pt x="52565" y="715379"/>
                      <a:pt x="34369" y="707842"/>
                      <a:pt x="20953" y="694426"/>
                    </a:cubicBezTo>
                    <a:cubicBezTo>
                      <a:pt x="7537" y="681010"/>
                      <a:pt x="0" y="662814"/>
                      <a:pt x="0" y="643841"/>
                    </a:cubicBezTo>
                    <a:lnTo>
                      <a:pt x="0" y="71538"/>
                    </a:lnTo>
                    <a:close/>
                  </a:path>
                </a:pathLst>
              </a:custGeom>
              <a:solidFill>
                <a:schemeClr val="bg1">
                  <a:alpha val="75000"/>
                </a:scheme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5717" tIns="29050" rIns="35717" bIns="29050" spcCol="1270" anchor="ctr"/>
              <a:lstStyle/>
              <a:p>
                <a:pPr algn="ctr" defTabSz="466713">
                  <a:defRPr/>
                </a:pPr>
                <a:r>
                  <a:rPr lang="en-US" sz="1200" b="1" dirty="0">
                    <a:solidFill>
                      <a:schemeClr val="tx1"/>
                    </a:solidFill>
                    <a:latin typeface="+mj-lt"/>
                  </a:rPr>
                  <a:t>Family Services</a:t>
                </a:r>
              </a:p>
            </p:txBody>
          </p:sp>
          <p:sp>
            <p:nvSpPr>
              <p:cNvPr id="38" name="Freeform 37"/>
              <p:cNvSpPr/>
              <p:nvPr/>
            </p:nvSpPr>
            <p:spPr>
              <a:xfrm>
                <a:off x="5444560" y="2349451"/>
                <a:ext cx="1729851" cy="2214558"/>
              </a:xfrm>
              <a:custGeom>
                <a:avLst/>
                <a:gdLst>
                  <a:gd name="connsiteX0" fmla="*/ 0 w 1144607"/>
                  <a:gd name="connsiteY0" fmla="*/ 114461 h 2852933"/>
                  <a:gd name="connsiteX1" fmla="*/ 33525 w 1144607"/>
                  <a:gd name="connsiteY1" fmla="*/ 33525 h 2852933"/>
                  <a:gd name="connsiteX2" fmla="*/ 114461 w 1144607"/>
                  <a:gd name="connsiteY2" fmla="*/ 0 h 2852933"/>
                  <a:gd name="connsiteX3" fmla="*/ 1030146 w 1144607"/>
                  <a:gd name="connsiteY3" fmla="*/ 0 h 2852933"/>
                  <a:gd name="connsiteX4" fmla="*/ 1111082 w 1144607"/>
                  <a:gd name="connsiteY4" fmla="*/ 33525 h 2852933"/>
                  <a:gd name="connsiteX5" fmla="*/ 1144607 w 1144607"/>
                  <a:gd name="connsiteY5" fmla="*/ 114461 h 2852933"/>
                  <a:gd name="connsiteX6" fmla="*/ 1144607 w 1144607"/>
                  <a:gd name="connsiteY6" fmla="*/ 2738472 h 2852933"/>
                  <a:gd name="connsiteX7" fmla="*/ 1111082 w 1144607"/>
                  <a:gd name="connsiteY7" fmla="*/ 2819408 h 2852933"/>
                  <a:gd name="connsiteX8" fmla="*/ 1030146 w 1144607"/>
                  <a:gd name="connsiteY8" fmla="*/ 2852933 h 2852933"/>
                  <a:gd name="connsiteX9" fmla="*/ 114461 w 1144607"/>
                  <a:gd name="connsiteY9" fmla="*/ 2852933 h 2852933"/>
                  <a:gd name="connsiteX10" fmla="*/ 33525 w 1144607"/>
                  <a:gd name="connsiteY10" fmla="*/ 2819408 h 2852933"/>
                  <a:gd name="connsiteX11" fmla="*/ 0 w 1144607"/>
                  <a:gd name="connsiteY11" fmla="*/ 2738472 h 2852933"/>
                  <a:gd name="connsiteX12" fmla="*/ 0 w 1144607"/>
                  <a:gd name="connsiteY12" fmla="*/ 114461 h 2852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4607" h="2852933">
                    <a:moveTo>
                      <a:pt x="0" y="114461"/>
                    </a:moveTo>
                    <a:cubicBezTo>
                      <a:pt x="0" y="84104"/>
                      <a:pt x="12059" y="54990"/>
                      <a:pt x="33525" y="33525"/>
                    </a:cubicBezTo>
                    <a:cubicBezTo>
                      <a:pt x="54991" y="12059"/>
                      <a:pt x="84104" y="0"/>
                      <a:pt x="114461" y="0"/>
                    </a:cubicBezTo>
                    <a:lnTo>
                      <a:pt x="1030146" y="0"/>
                    </a:lnTo>
                    <a:cubicBezTo>
                      <a:pt x="1060503" y="0"/>
                      <a:pt x="1089617" y="12059"/>
                      <a:pt x="1111082" y="33525"/>
                    </a:cubicBezTo>
                    <a:cubicBezTo>
                      <a:pt x="1132548" y="54991"/>
                      <a:pt x="1144607" y="84104"/>
                      <a:pt x="1144607" y="114461"/>
                    </a:cubicBezTo>
                    <a:lnTo>
                      <a:pt x="1144607" y="2738472"/>
                    </a:lnTo>
                    <a:cubicBezTo>
                      <a:pt x="1144607" y="2768829"/>
                      <a:pt x="1132548" y="2797943"/>
                      <a:pt x="1111082" y="2819408"/>
                    </a:cubicBezTo>
                    <a:cubicBezTo>
                      <a:pt x="1089616" y="2840874"/>
                      <a:pt x="1060503" y="2852933"/>
                      <a:pt x="1030146" y="2852933"/>
                    </a:cubicBezTo>
                    <a:lnTo>
                      <a:pt x="114461" y="2852933"/>
                    </a:lnTo>
                    <a:cubicBezTo>
                      <a:pt x="84104" y="2852933"/>
                      <a:pt x="54990" y="2840874"/>
                      <a:pt x="33525" y="2819408"/>
                    </a:cubicBezTo>
                    <a:cubicBezTo>
                      <a:pt x="12059" y="2797942"/>
                      <a:pt x="0" y="2768829"/>
                      <a:pt x="0" y="2738472"/>
                    </a:cubicBezTo>
                    <a:lnTo>
                      <a:pt x="0" y="114461"/>
                    </a:lnTo>
                    <a:close/>
                  </a:path>
                </a:pathLst>
              </a:custGeom>
              <a:solidFill>
                <a:srgbClr val="336B90">
                  <a:alpha val="90000"/>
                </a:srgbClr>
              </a:solidFill>
              <a:ln>
                <a:no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48003" tIns="40383" rIns="48003" bIns="40383" spcCol="1270" anchor="ctr"/>
              <a:lstStyle/>
              <a:p>
                <a:pPr algn="ctr" defTabSz="533387">
                  <a:lnSpc>
                    <a:spcPct val="90000"/>
                  </a:lnSpc>
                  <a:spcAft>
                    <a:spcPct val="35000"/>
                  </a:spcAft>
                  <a:defRPr/>
                </a:pPr>
                <a:r>
                  <a:rPr lang="en-US" sz="1200" dirty="0">
                    <a:solidFill>
                      <a:prstClr val="white"/>
                    </a:solidFill>
                  </a:rPr>
                  <a:t>Children accompany parent(s) to treatment; parent(s) and children have treatment plans. Some services provided to other family members</a:t>
                </a:r>
                <a:endParaRPr lang="en-US" sz="1200" b="1" dirty="0">
                  <a:solidFill>
                    <a:prstClr val="white"/>
                  </a:solidFill>
                </a:endParaRPr>
              </a:p>
            </p:txBody>
          </p:sp>
          <p:sp>
            <p:nvSpPr>
              <p:cNvPr id="39" name="Freeform 38"/>
              <p:cNvSpPr/>
              <p:nvPr/>
            </p:nvSpPr>
            <p:spPr>
              <a:xfrm>
                <a:off x="5444560" y="4878849"/>
                <a:ext cx="1729851" cy="1462299"/>
              </a:xfrm>
              <a:custGeom>
                <a:avLst/>
                <a:gdLst>
                  <a:gd name="connsiteX0" fmla="*/ 0 w 1323223"/>
                  <a:gd name="connsiteY0" fmla="*/ 132322 h 1619898"/>
                  <a:gd name="connsiteX1" fmla="*/ 38756 w 1323223"/>
                  <a:gd name="connsiteY1" fmla="*/ 38756 h 1619898"/>
                  <a:gd name="connsiteX2" fmla="*/ 132322 w 1323223"/>
                  <a:gd name="connsiteY2" fmla="*/ 0 h 1619898"/>
                  <a:gd name="connsiteX3" fmla="*/ 1190901 w 1323223"/>
                  <a:gd name="connsiteY3" fmla="*/ 0 h 1619898"/>
                  <a:gd name="connsiteX4" fmla="*/ 1284467 w 1323223"/>
                  <a:gd name="connsiteY4" fmla="*/ 38756 h 1619898"/>
                  <a:gd name="connsiteX5" fmla="*/ 1323223 w 1323223"/>
                  <a:gd name="connsiteY5" fmla="*/ 132322 h 1619898"/>
                  <a:gd name="connsiteX6" fmla="*/ 1323223 w 1323223"/>
                  <a:gd name="connsiteY6" fmla="*/ 1487576 h 1619898"/>
                  <a:gd name="connsiteX7" fmla="*/ 1284467 w 1323223"/>
                  <a:gd name="connsiteY7" fmla="*/ 1581142 h 1619898"/>
                  <a:gd name="connsiteX8" fmla="*/ 1190901 w 1323223"/>
                  <a:gd name="connsiteY8" fmla="*/ 1619898 h 1619898"/>
                  <a:gd name="connsiteX9" fmla="*/ 132322 w 1323223"/>
                  <a:gd name="connsiteY9" fmla="*/ 1619898 h 1619898"/>
                  <a:gd name="connsiteX10" fmla="*/ 38756 w 1323223"/>
                  <a:gd name="connsiteY10" fmla="*/ 1581142 h 1619898"/>
                  <a:gd name="connsiteX11" fmla="*/ 0 w 1323223"/>
                  <a:gd name="connsiteY11" fmla="*/ 1487576 h 1619898"/>
                  <a:gd name="connsiteX12" fmla="*/ 0 w 1323223"/>
                  <a:gd name="connsiteY12" fmla="*/ 132322 h 1619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3223" h="1619898">
                    <a:moveTo>
                      <a:pt x="0" y="132322"/>
                    </a:moveTo>
                    <a:cubicBezTo>
                      <a:pt x="0" y="97228"/>
                      <a:pt x="13941" y="63571"/>
                      <a:pt x="38756" y="38756"/>
                    </a:cubicBezTo>
                    <a:cubicBezTo>
                      <a:pt x="63571" y="13941"/>
                      <a:pt x="97228" y="0"/>
                      <a:pt x="132322" y="0"/>
                    </a:cubicBezTo>
                    <a:lnTo>
                      <a:pt x="1190901" y="0"/>
                    </a:lnTo>
                    <a:cubicBezTo>
                      <a:pt x="1225995" y="0"/>
                      <a:pt x="1259652" y="13941"/>
                      <a:pt x="1284467" y="38756"/>
                    </a:cubicBezTo>
                    <a:cubicBezTo>
                      <a:pt x="1309282" y="63571"/>
                      <a:pt x="1323223" y="97228"/>
                      <a:pt x="1323223" y="132322"/>
                    </a:cubicBezTo>
                    <a:lnTo>
                      <a:pt x="1323223" y="1487576"/>
                    </a:lnTo>
                    <a:cubicBezTo>
                      <a:pt x="1323223" y="1522670"/>
                      <a:pt x="1309282" y="1556327"/>
                      <a:pt x="1284467" y="1581142"/>
                    </a:cubicBezTo>
                    <a:cubicBezTo>
                      <a:pt x="1259652" y="1605957"/>
                      <a:pt x="1225995" y="1619898"/>
                      <a:pt x="1190901" y="1619898"/>
                    </a:cubicBezTo>
                    <a:lnTo>
                      <a:pt x="132322" y="1619898"/>
                    </a:lnTo>
                    <a:cubicBezTo>
                      <a:pt x="97228" y="1619898"/>
                      <a:pt x="63571" y="1605957"/>
                      <a:pt x="38756" y="1581142"/>
                    </a:cubicBezTo>
                    <a:cubicBezTo>
                      <a:pt x="13941" y="1556327"/>
                      <a:pt x="0" y="1522670"/>
                      <a:pt x="0" y="1487576"/>
                    </a:cubicBezTo>
                    <a:lnTo>
                      <a:pt x="0" y="132322"/>
                    </a:lnTo>
                    <a:close/>
                  </a:path>
                </a:pathLst>
              </a:custGeom>
              <a:solidFill>
                <a:schemeClr val="accent1">
                  <a:lumMod val="20000"/>
                  <a:lumOff val="80000"/>
                  <a:alpha val="90000"/>
                </a:schemeClr>
              </a:solidFill>
              <a:ln>
                <a:no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51927" tIns="44307" rIns="51927" bIns="44307" spcCol="1270" anchor="ctr"/>
              <a:lstStyle/>
              <a:p>
                <a:pPr algn="ctr" defTabSz="533387">
                  <a:lnSpc>
                    <a:spcPct val="90000"/>
                  </a:lnSpc>
                  <a:spcAft>
                    <a:spcPct val="35000"/>
                  </a:spcAft>
                  <a:defRPr/>
                </a:pPr>
                <a:r>
                  <a:rPr lang="en-US" sz="1200" dirty="0">
                    <a:solidFill>
                      <a:schemeClr val="tx1"/>
                    </a:solidFill>
                  </a:rPr>
                  <a:t>Goals: improved outcomes for parent(s) and children, better parenting</a:t>
                </a:r>
              </a:p>
            </p:txBody>
          </p:sp>
          <p:sp>
            <p:nvSpPr>
              <p:cNvPr id="40" name="Freeform 39"/>
              <p:cNvSpPr/>
              <p:nvPr/>
            </p:nvSpPr>
            <p:spPr>
              <a:xfrm>
                <a:off x="7316279" y="704213"/>
                <a:ext cx="1796313" cy="1198365"/>
              </a:xfrm>
              <a:custGeom>
                <a:avLst/>
                <a:gdLst>
                  <a:gd name="connsiteX0" fmla="*/ 0 w 1430759"/>
                  <a:gd name="connsiteY0" fmla="*/ 71538 h 715379"/>
                  <a:gd name="connsiteX1" fmla="*/ 20953 w 1430759"/>
                  <a:gd name="connsiteY1" fmla="*/ 20953 h 715379"/>
                  <a:gd name="connsiteX2" fmla="*/ 71538 w 1430759"/>
                  <a:gd name="connsiteY2" fmla="*/ 0 h 715379"/>
                  <a:gd name="connsiteX3" fmla="*/ 1359221 w 1430759"/>
                  <a:gd name="connsiteY3" fmla="*/ 0 h 715379"/>
                  <a:gd name="connsiteX4" fmla="*/ 1409806 w 1430759"/>
                  <a:gd name="connsiteY4" fmla="*/ 20953 h 715379"/>
                  <a:gd name="connsiteX5" fmla="*/ 1430759 w 1430759"/>
                  <a:gd name="connsiteY5" fmla="*/ 71538 h 715379"/>
                  <a:gd name="connsiteX6" fmla="*/ 1430759 w 1430759"/>
                  <a:gd name="connsiteY6" fmla="*/ 643841 h 715379"/>
                  <a:gd name="connsiteX7" fmla="*/ 1409806 w 1430759"/>
                  <a:gd name="connsiteY7" fmla="*/ 694426 h 715379"/>
                  <a:gd name="connsiteX8" fmla="*/ 1359221 w 1430759"/>
                  <a:gd name="connsiteY8" fmla="*/ 715379 h 715379"/>
                  <a:gd name="connsiteX9" fmla="*/ 71538 w 1430759"/>
                  <a:gd name="connsiteY9" fmla="*/ 715379 h 715379"/>
                  <a:gd name="connsiteX10" fmla="*/ 20953 w 1430759"/>
                  <a:gd name="connsiteY10" fmla="*/ 694426 h 715379"/>
                  <a:gd name="connsiteX11" fmla="*/ 0 w 1430759"/>
                  <a:gd name="connsiteY11" fmla="*/ 643841 h 715379"/>
                  <a:gd name="connsiteX12" fmla="*/ 0 w 1430759"/>
                  <a:gd name="connsiteY12" fmla="*/ 71538 h 715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30759" h="715379">
                    <a:moveTo>
                      <a:pt x="0" y="71538"/>
                    </a:moveTo>
                    <a:cubicBezTo>
                      <a:pt x="0" y="52565"/>
                      <a:pt x="7537" y="34369"/>
                      <a:pt x="20953" y="20953"/>
                    </a:cubicBezTo>
                    <a:cubicBezTo>
                      <a:pt x="34369" y="7537"/>
                      <a:pt x="52565" y="0"/>
                      <a:pt x="71538" y="0"/>
                    </a:cubicBezTo>
                    <a:lnTo>
                      <a:pt x="1359221" y="0"/>
                    </a:lnTo>
                    <a:cubicBezTo>
                      <a:pt x="1378194" y="0"/>
                      <a:pt x="1396390" y="7537"/>
                      <a:pt x="1409806" y="20953"/>
                    </a:cubicBezTo>
                    <a:cubicBezTo>
                      <a:pt x="1423222" y="34369"/>
                      <a:pt x="1430759" y="52565"/>
                      <a:pt x="1430759" y="71538"/>
                    </a:cubicBezTo>
                    <a:lnTo>
                      <a:pt x="1430759" y="643841"/>
                    </a:lnTo>
                    <a:cubicBezTo>
                      <a:pt x="1430759" y="662814"/>
                      <a:pt x="1423222" y="681010"/>
                      <a:pt x="1409806" y="694426"/>
                    </a:cubicBezTo>
                    <a:cubicBezTo>
                      <a:pt x="1396390" y="707842"/>
                      <a:pt x="1378194" y="715379"/>
                      <a:pt x="1359221" y="715379"/>
                    </a:cubicBezTo>
                    <a:lnTo>
                      <a:pt x="71538" y="715379"/>
                    </a:lnTo>
                    <a:cubicBezTo>
                      <a:pt x="52565" y="715379"/>
                      <a:pt x="34369" y="707842"/>
                      <a:pt x="20953" y="694426"/>
                    </a:cubicBezTo>
                    <a:cubicBezTo>
                      <a:pt x="7537" y="681010"/>
                      <a:pt x="0" y="662814"/>
                      <a:pt x="0" y="643841"/>
                    </a:cubicBezTo>
                    <a:lnTo>
                      <a:pt x="0" y="71538"/>
                    </a:lnTo>
                    <a:close/>
                  </a:path>
                </a:pathLst>
              </a:custGeom>
              <a:solidFill>
                <a:schemeClr val="bg1">
                  <a:alpha val="75000"/>
                </a:scheme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5717" tIns="29050" rIns="35717" bIns="29050" spcCol="1270" anchor="ctr"/>
              <a:lstStyle/>
              <a:p>
                <a:pPr algn="ctr" defTabSz="466713">
                  <a:defRPr/>
                </a:pPr>
                <a:r>
                  <a:rPr lang="en-US" sz="1200" b="1" dirty="0">
                    <a:solidFill>
                      <a:schemeClr val="tx1"/>
                    </a:solidFill>
                    <a:latin typeface="+mj-lt"/>
                  </a:rPr>
                  <a:t>Family-Centered Treatment</a:t>
                </a:r>
              </a:p>
            </p:txBody>
          </p:sp>
          <p:sp>
            <p:nvSpPr>
              <p:cNvPr id="42" name="Freeform 41"/>
              <p:cNvSpPr/>
              <p:nvPr/>
            </p:nvSpPr>
            <p:spPr>
              <a:xfrm>
                <a:off x="7345308" y="2354439"/>
                <a:ext cx="1780730" cy="2204582"/>
              </a:xfrm>
              <a:custGeom>
                <a:avLst/>
                <a:gdLst>
                  <a:gd name="connsiteX0" fmla="*/ 0 w 1425997"/>
                  <a:gd name="connsiteY0" fmla="*/ 142600 h 2520132"/>
                  <a:gd name="connsiteX1" fmla="*/ 41767 w 1425997"/>
                  <a:gd name="connsiteY1" fmla="*/ 41767 h 2520132"/>
                  <a:gd name="connsiteX2" fmla="*/ 142601 w 1425997"/>
                  <a:gd name="connsiteY2" fmla="*/ 1 h 2520132"/>
                  <a:gd name="connsiteX3" fmla="*/ 1283397 w 1425997"/>
                  <a:gd name="connsiteY3" fmla="*/ 0 h 2520132"/>
                  <a:gd name="connsiteX4" fmla="*/ 1384230 w 1425997"/>
                  <a:gd name="connsiteY4" fmla="*/ 41767 h 2520132"/>
                  <a:gd name="connsiteX5" fmla="*/ 1425996 w 1425997"/>
                  <a:gd name="connsiteY5" fmla="*/ 142601 h 2520132"/>
                  <a:gd name="connsiteX6" fmla="*/ 1425997 w 1425997"/>
                  <a:gd name="connsiteY6" fmla="*/ 2377532 h 2520132"/>
                  <a:gd name="connsiteX7" fmla="*/ 1384230 w 1425997"/>
                  <a:gd name="connsiteY7" fmla="*/ 2478365 h 2520132"/>
                  <a:gd name="connsiteX8" fmla="*/ 1283397 w 1425997"/>
                  <a:gd name="connsiteY8" fmla="*/ 2520132 h 2520132"/>
                  <a:gd name="connsiteX9" fmla="*/ 142600 w 1425997"/>
                  <a:gd name="connsiteY9" fmla="*/ 2520132 h 2520132"/>
                  <a:gd name="connsiteX10" fmla="*/ 41767 w 1425997"/>
                  <a:gd name="connsiteY10" fmla="*/ 2478365 h 2520132"/>
                  <a:gd name="connsiteX11" fmla="*/ 1 w 1425997"/>
                  <a:gd name="connsiteY11" fmla="*/ 2377531 h 2520132"/>
                  <a:gd name="connsiteX12" fmla="*/ 0 w 1425997"/>
                  <a:gd name="connsiteY12" fmla="*/ 142600 h 252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5997" h="2520132">
                    <a:moveTo>
                      <a:pt x="0" y="142600"/>
                    </a:moveTo>
                    <a:cubicBezTo>
                      <a:pt x="0" y="104780"/>
                      <a:pt x="15024" y="68509"/>
                      <a:pt x="41767" y="41767"/>
                    </a:cubicBezTo>
                    <a:cubicBezTo>
                      <a:pt x="68510" y="15024"/>
                      <a:pt x="104781" y="1"/>
                      <a:pt x="142601" y="1"/>
                    </a:cubicBezTo>
                    <a:lnTo>
                      <a:pt x="1283397" y="0"/>
                    </a:lnTo>
                    <a:cubicBezTo>
                      <a:pt x="1321217" y="0"/>
                      <a:pt x="1357488" y="15024"/>
                      <a:pt x="1384230" y="41767"/>
                    </a:cubicBezTo>
                    <a:cubicBezTo>
                      <a:pt x="1410973" y="68510"/>
                      <a:pt x="1425996" y="104781"/>
                      <a:pt x="1425996" y="142601"/>
                    </a:cubicBezTo>
                    <a:cubicBezTo>
                      <a:pt x="1425996" y="887578"/>
                      <a:pt x="1425997" y="1632555"/>
                      <a:pt x="1425997" y="2377532"/>
                    </a:cubicBezTo>
                    <a:cubicBezTo>
                      <a:pt x="1425997" y="2415352"/>
                      <a:pt x="1410973" y="2451623"/>
                      <a:pt x="1384230" y="2478365"/>
                    </a:cubicBezTo>
                    <a:cubicBezTo>
                      <a:pt x="1357487" y="2505108"/>
                      <a:pt x="1321216" y="2520132"/>
                      <a:pt x="1283397" y="2520132"/>
                    </a:cubicBezTo>
                    <a:lnTo>
                      <a:pt x="142600" y="2520132"/>
                    </a:lnTo>
                    <a:cubicBezTo>
                      <a:pt x="104780" y="2520132"/>
                      <a:pt x="68509" y="2505108"/>
                      <a:pt x="41767" y="2478365"/>
                    </a:cubicBezTo>
                    <a:cubicBezTo>
                      <a:pt x="15024" y="2451622"/>
                      <a:pt x="0" y="2415351"/>
                      <a:pt x="1" y="2377531"/>
                    </a:cubicBezTo>
                    <a:cubicBezTo>
                      <a:pt x="1" y="1632554"/>
                      <a:pt x="0" y="887577"/>
                      <a:pt x="0" y="142600"/>
                    </a:cubicBezTo>
                    <a:close/>
                  </a:path>
                </a:pathLst>
              </a:custGeom>
              <a:solidFill>
                <a:srgbClr val="336B90">
                  <a:alpha val="90000"/>
                </a:srgbClr>
              </a:solidFill>
              <a:ln>
                <a:no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54185" tIns="46565" rIns="54185" bIns="46565" spcCol="1270" anchor="ctr"/>
              <a:lstStyle/>
              <a:p>
                <a:pPr algn="ctr" defTabSz="533387">
                  <a:lnSpc>
                    <a:spcPct val="90000"/>
                  </a:lnSpc>
                  <a:spcAft>
                    <a:spcPct val="35000"/>
                  </a:spcAft>
                  <a:defRPr/>
                </a:pPr>
                <a:r>
                  <a:rPr lang="en-US" sz="1200" dirty="0">
                    <a:solidFill>
                      <a:prstClr val="white"/>
                    </a:solidFill>
                  </a:rPr>
                  <a:t>Each family member has a treatment plan and receives individual and family services </a:t>
                </a:r>
                <a:endParaRPr lang="en-US" sz="1200" b="1" dirty="0">
                  <a:solidFill>
                    <a:prstClr val="white"/>
                  </a:solidFill>
                </a:endParaRPr>
              </a:p>
            </p:txBody>
          </p:sp>
          <p:sp>
            <p:nvSpPr>
              <p:cNvPr id="44" name="Freeform 43"/>
              <p:cNvSpPr/>
              <p:nvPr/>
            </p:nvSpPr>
            <p:spPr>
              <a:xfrm>
                <a:off x="7345308" y="4865950"/>
                <a:ext cx="1780730" cy="1513299"/>
              </a:xfrm>
              <a:custGeom>
                <a:avLst/>
                <a:gdLst>
                  <a:gd name="connsiteX0" fmla="*/ 0 w 1527238"/>
                  <a:gd name="connsiteY0" fmla="*/ 152724 h 1893130"/>
                  <a:gd name="connsiteX1" fmla="*/ 44732 w 1527238"/>
                  <a:gd name="connsiteY1" fmla="*/ 44732 h 1893130"/>
                  <a:gd name="connsiteX2" fmla="*/ 152724 w 1527238"/>
                  <a:gd name="connsiteY2" fmla="*/ 0 h 1893130"/>
                  <a:gd name="connsiteX3" fmla="*/ 1374514 w 1527238"/>
                  <a:gd name="connsiteY3" fmla="*/ 0 h 1893130"/>
                  <a:gd name="connsiteX4" fmla="*/ 1482506 w 1527238"/>
                  <a:gd name="connsiteY4" fmla="*/ 44732 h 1893130"/>
                  <a:gd name="connsiteX5" fmla="*/ 1527238 w 1527238"/>
                  <a:gd name="connsiteY5" fmla="*/ 152724 h 1893130"/>
                  <a:gd name="connsiteX6" fmla="*/ 1527238 w 1527238"/>
                  <a:gd name="connsiteY6" fmla="*/ 1740406 h 1893130"/>
                  <a:gd name="connsiteX7" fmla="*/ 1482506 w 1527238"/>
                  <a:gd name="connsiteY7" fmla="*/ 1848398 h 1893130"/>
                  <a:gd name="connsiteX8" fmla="*/ 1374514 w 1527238"/>
                  <a:gd name="connsiteY8" fmla="*/ 1893130 h 1893130"/>
                  <a:gd name="connsiteX9" fmla="*/ 152724 w 1527238"/>
                  <a:gd name="connsiteY9" fmla="*/ 1893130 h 1893130"/>
                  <a:gd name="connsiteX10" fmla="*/ 44732 w 1527238"/>
                  <a:gd name="connsiteY10" fmla="*/ 1848398 h 1893130"/>
                  <a:gd name="connsiteX11" fmla="*/ 0 w 1527238"/>
                  <a:gd name="connsiteY11" fmla="*/ 1740406 h 1893130"/>
                  <a:gd name="connsiteX12" fmla="*/ 0 w 1527238"/>
                  <a:gd name="connsiteY12" fmla="*/ 152724 h 1893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7238" h="1893130">
                    <a:moveTo>
                      <a:pt x="0" y="152724"/>
                    </a:moveTo>
                    <a:cubicBezTo>
                      <a:pt x="0" y="112219"/>
                      <a:pt x="16091" y="73373"/>
                      <a:pt x="44732" y="44732"/>
                    </a:cubicBezTo>
                    <a:cubicBezTo>
                      <a:pt x="73373" y="16091"/>
                      <a:pt x="112219" y="0"/>
                      <a:pt x="152724" y="0"/>
                    </a:cubicBezTo>
                    <a:lnTo>
                      <a:pt x="1374514" y="0"/>
                    </a:lnTo>
                    <a:cubicBezTo>
                      <a:pt x="1415019" y="0"/>
                      <a:pt x="1453865" y="16091"/>
                      <a:pt x="1482506" y="44732"/>
                    </a:cubicBezTo>
                    <a:cubicBezTo>
                      <a:pt x="1511147" y="73373"/>
                      <a:pt x="1527238" y="112219"/>
                      <a:pt x="1527238" y="152724"/>
                    </a:cubicBezTo>
                    <a:lnTo>
                      <a:pt x="1527238" y="1740406"/>
                    </a:lnTo>
                    <a:cubicBezTo>
                      <a:pt x="1527238" y="1780911"/>
                      <a:pt x="1511147" y="1819757"/>
                      <a:pt x="1482506" y="1848398"/>
                    </a:cubicBezTo>
                    <a:cubicBezTo>
                      <a:pt x="1453865" y="1877039"/>
                      <a:pt x="1415019" y="1893130"/>
                      <a:pt x="1374514" y="1893130"/>
                    </a:cubicBezTo>
                    <a:lnTo>
                      <a:pt x="152724" y="1893130"/>
                    </a:lnTo>
                    <a:cubicBezTo>
                      <a:pt x="112219" y="1893130"/>
                      <a:pt x="73373" y="1877039"/>
                      <a:pt x="44732" y="1848398"/>
                    </a:cubicBezTo>
                    <a:cubicBezTo>
                      <a:pt x="16091" y="1819757"/>
                      <a:pt x="0" y="1780911"/>
                      <a:pt x="0" y="1740406"/>
                    </a:cubicBezTo>
                    <a:lnTo>
                      <a:pt x="0" y="152724"/>
                    </a:lnTo>
                    <a:close/>
                  </a:path>
                </a:pathLst>
              </a:custGeom>
              <a:solidFill>
                <a:schemeClr val="accent1">
                  <a:lumMod val="20000"/>
                  <a:lumOff val="80000"/>
                  <a:alpha val="90000"/>
                </a:schemeClr>
              </a:solidFill>
              <a:ln>
                <a:no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56408" tIns="48788" rIns="56408" bIns="48788" spcCol="1270" anchor="ctr"/>
              <a:lstStyle/>
              <a:p>
                <a:pPr algn="ctr" defTabSz="533387">
                  <a:lnSpc>
                    <a:spcPct val="90000"/>
                  </a:lnSpc>
                  <a:spcAft>
                    <a:spcPct val="35000"/>
                  </a:spcAft>
                  <a:defRPr/>
                </a:pPr>
                <a:r>
                  <a:rPr lang="en-US" sz="1200" dirty="0">
                    <a:solidFill>
                      <a:schemeClr val="tx1"/>
                    </a:solidFill>
                  </a:rPr>
                  <a:t>Goals: improved outcomes for parent(s), children, and other family members; better parenting and family functioning</a:t>
                </a:r>
              </a:p>
            </p:txBody>
          </p:sp>
        </p:grpSp>
      </p:grpSp>
      <p:sp>
        <p:nvSpPr>
          <p:cNvPr id="24" name="Rectangle 23"/>
          <p:cNvSpPr/>
          <p:nvPr/>
        </p:nvSpPr>
        <p:spPr>
          <a:xfrm>
            <a:off x="4138280" y="6428232"/>
            <a:ext cx="7831015" cy="307777"/>
          </a:xfrm>
          <a:prstGeom prst="rect">
            <a:avLst/>
          </a:prstGeom>
        </p:spPr>
        <p:txBody>
          <a:bodyPr wrap="square">
            <a:spAutoFit/>
          </a:bodyPr>
          <a:lstStyle/>
          <a:p>
            <a:pPr algn="r"/>
            <a:r>
              <a:rPr lang="en-US" sz="1400" dirty="0"/>
              <a:t>(Werner et al., 2007; Substance Abuse and Mental Health Services Administration, 2009)</a:t>
            </a:r>
          </a:p>
        </p:txBody>
      </p:sp>
      <p:sp>
        <p:nvSpPr>
          <p:cNvPr id="30" name="Title 1">
            <a:extLst>
              <a:ext uri="{FF2B5EF4-FFF2-40B4-BE49-F238E27FC236}">
                <a16:creationId xmlns:a16="http://schemas.microsoft.com/office/drawing/2014/main" xmlns="" id="{600ADE9B-F383-4C2C-96DB-E29746084B96}"/>
              </a:ext>
            </a:extLst>
          </p:cNvPr>
          <p:cNvSpPr txBox="1">
            <a:spLocks/>
          </p:cNvSpPr>
          <p:nvPr/>
        </p:nvSpPr>
        <p:spPr>
          <a:xfrm>
            <a:off x="0" y="0"/>
            <a:ext cx="12192000" cy="1216152"/>
          </a:xfrm>
          <a:prstGeom prst="rect">
            <a:avLst/>
          </a:prstGeom>
          <a:solidFill>
            <a:srgbClr val="0F426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defTabSz="1641166"/>
            <a:r>
              <a:rPr lang="en-US" sz="3200" dirty="0">
                <a:solidFill>
                  <a:srgbClr val="FFFFFF"/>
                </a:solidFill>
                <a:latin typeface="Arial" panose="020B0604020202020204" pitchFamily="34" charset="0"/>
                <a:cs typeface="Arial" panose="020B0604020202020204" pitchFamily="34" charset="0"/>
              </a:rPr>
              <a:t>Continuum of Family-Based Services</a:t>
            </a:r>
          </a:p>
        </p:txBody>
      </p:sp>
    </p:spTree>
    <p:extLst>
      <p:ext uri="{BB962C8B-B14F-4D97-AF65-F5344CB8AC3E}">
        <p14:creationId xmlns:p14="http://schemas.microsoft.com/office/powerpoint/2010/main" val="30601568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600ADE9B-F383-4C2C-96DB-E29746084B96}"/>
              </a:ext>
            </a:extLst>
          </p:cNvPr>
          <p:cNvSpPr txBox="1">
            <a:spLocks/>
          </p:cNvSpPr>
          <p:nvPr/>
        </p:nvSpPr>
        <p:spPr>
          <a:xfrm>
            <a:off x="0" y="0"/>
            <a:ext cx="12192000" cy="1219200"/>
          </a:xfrm>
          <a:prstGeom prst="rect">
            <a:avLst/>
          </a:prstGeom>
          <a:solidFill>
            <a:srgbClr val="0F426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defTabSz="1641166"/>
            <a:endParaRPr lang="en-US" sz="3600" dirty="0">
              <a:solidFill>
                <a:srgbClr val="FFFFFF"/>
              </a:solidFill>
              <a:latin typeface="Arial" panose="020B0604020202020204" pitchFamily="34" charset="0"/>
              <a:cs typeface="Arial" panose="020B0604020202020204" pitchFamily="34" charset="0"/>
            </a:endParaRPr>
          </a:p>
        </p:txBody>
      </p:sp>
      <p:sp>
        <p:nvSpPr>
          <p:cNvPr id="9" name="Rectangle 3"/>
          <p:cNvSpPr txBox="1">
            <a:spLocks noChangeArrowheads="1"/>
          </p:cNvSpPr>
          <p:nvPr/>
        </p:nvSpPr>
        <p:spPr>
          <a:xfrm>
            <a:off x="400050" y="1527756"/>
            <a:ext cx="10922374"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pPr>
            <a:endParaRPr lang="en-US" altLang="en-US" sz="2400" dirty="0"/>
          </a:p>
        </p:txBody>
      </p:sp>
      <p:sp>
        <p:nvSpPr>
          <p:cNvPr id="11" name="Rectangle 10"/>
          <p:cNvSpPr/>
          <p:nvPr/>
        </p:nvSpPr>
        <p:spPr>
          <a:xfrm>
            <a:off x="10004613" y="6428232"/>
            <a:ext cx="1999129" cy="523220"/>
          </a:xfrm>
          <a:prstGeom prst="rect">
            <a:avLst/>
          </a:prstGeom>
        </p:spPr>
        <p:txBody>
          <a:bodyPr wrap="square">
            <a:spAutoFit/>
          </a:bodyPr>
          <a:lstStyle/>
          <a:p>
            <a:pPr algn="r"/>
            <a:r>
              <a:rPr lang="en-US" sz="1400" dirty="0"/>
              <a:t>(Werner et al., 2007)</a:t>
            </a:r>
          </a:p>
          <a:p>
            <a:endParaRPr lang="en-US" sz="1400" dirty="0"/>
          </a:p>
        </p:txBody>
      </p:sp>
      <p:sp>
        <p:nvSpPr>
          <p:cNvPr id="2" name="Title 1"/>
          <p:cNvSpPr>
            <a:spLocks noGrp="1"/>
          </p:cNvSpPr>
          <p:nvPr>
            <p:ph type="title"/>
          </p:nvPr>
        </p:nvSpPr>
        <p:spPr/>
        <p:txBody>
          <a:bodyPr>
            <a:normAutofit/>
          </a:bodyPr>
          <a:lstStyle/>
          <a:p>
            <a:r>
              <a:rPr lang="en-US" sz="3200" dirty="0"/>
              <a:t>Principles of Family-Centered Treatment </a:t>
            </a:r>
          </a:p>
        </p:txBody>
      </p:sp>
      <p:sp>
        <p:nvSpPr>
          <p:cNvPr id="3" name="Content Placeholder 2"/>
          <p:cNvSpPr>
            <a:spLocks noGrp="1"/>
          </p:cNvSpPr>
          <p:nvPr>
            <p:ph idx="1"/>
          </p:nvPr>
        </p:nvSpPr>
        <p:spPr/>
        <p:txBody>
          <a:bodyPr/>
          <a:lstStyle/>
          <a:p>
            <a:r>
              <a:rPr lang="en-US"/>
              <a:t>Treatment is comprehensive and inclusive of substance use disorder, clinical support services, and community supports for parents and their families</a:t>
            </a:r>
          </a:p>
          <a:p>
            <a:r>
              <a:rPr lang="en-US"/>
              <a:t>The parent or caregiver defines “family” and treatment identifies and responds to the effect of substance use disorders on every family member</a:t>
            </a:r>
          </a:p>
          <a:p>
            <a:r>
              <a:rPr lang="en-US"/>
              <a:t>Families are dynamic, and thus treatment must be dynamic</a:t>
            </a:r>
          </a:p>
          <a:p>
            <a:r>
              <a:rPr lang="en-US"/>
              <a:t>Conflict within families is resolvable, and treatment builds on family strengths to improve management, well-being, and functioning</a:t>
            </a:r>
          </a:p>
          <a:p>
            <a:endParaRPr lang="en-US" altLang="en-US"/>
          </a:p>
          <a:p>
            <a:endParaRPr lang="en-US"/>
          </a:p>
        </p:txBody>
      </p:sp>
    </p:spTree>
    <p:extLst>
      <p:ext uri="{BB962C8B-B14F-4D97-AF65-F5344CB8AC3E}">
        <p14:creationId xmlns:p14="http://schemas.microsoft.com/office/powerpoint/2010/main" val="31602082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600ADE9B-F383-4C2C-96DB-E29746084B96}"/>
              </a:ext>
            </a:extLst>
          </p:cNvPr>
          <p:cNvSpPr txBox="1">
            <a:spLocks/>
          </p:cNvSpPr>
          <p:nvPr/>
        </p:nvSpPr>
        <p:spPr>
          <a:xfrm>
            <a:off x="0" y="0"/>
            <a:ext cx="12192000" cy="1219200"/>
          </a:xfrm>
          <a:prstGeom prst="rect">
            <a:avLst/>
          </a:prstGeom>
          <a:solidFill>
            <a:srgbClr val="0F426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defTabSz="1641166"/>
            <a:endParaRPr lang="en-US" sz="3600" dirty="0">
              <a:solidFill>
                <a:srgbClr val="FFFFFF"/>
              </a:solidFill>
              <a:latin typeface="Arial" panose="020B0604020202020204" pitchFamily="34" charset="0"/>
              <a:cs typeface="Arial" panose="020B0604020202020204" pitchFamily="34" charset="0"/>
            </a:endParaRPr>
          </a:p>
        </p:txBody>
      </p:sp>
      <p:sp>
        <p:nvSpPr>
          <p:cNvPr id="9" name="Rectangle 3"/>
          <p:cNvSpPr txBox="1">
            <a:spLocks noChangeArrowheads="1"/>
          </p:cNvSpPr>
          <p:nvPr/>
        </p:nvSpPr>
        <p:spPr>
          <a:xfrm>
            <a:off x="400050" y="1527756"/>
            <a:ext cx="10720668"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pPr>
            <a:endParaRPr lang="en-US" altLang="en-US" sz="2400" dirty="0"/>
          </a:p>
        </p:txBody>
      </p:sp>
      <p:sp>
        <p:nvSpPr>
          <p:cNvPr id="11" name="Rectangle 10"/>
          <p:cNvSpPr/>
          <p:nvPr/>
        </p:nvSpPr>
        <p:spPr>
          <a:xfrm>
            <a:off x="10004613" y="6428232"/>
            <a:ext cx="1999129" cy="523220"/>
          </a:xfrm>
          <a:prstGeom prst="rect">
            <a:avLst/>
          </a:prstGeom>
        </p:spPr>
        <p:txBody>
          <a:bodyPr wrap="square">
            <a:spAutoFit/>
          </a:bodyPr>
          <a:lstStyle/>
          <a:p>
            <a:pPr algn="r"/>
            <a:r>
              <a:rPr lang="en-US" sz="1400" dirty="0"/>
              <a:t>(Werner et al., 2007)</a:t>
            </a:r>
          </a:p>
          <a:p>
            <a:endParaRPr lang="en-US" sz="1400" dirty="0"/>
          </a:p>
        </p:txBody>
      </p:sp>
      <p:sp>
        <p:nvSpPr>
          <p:cNvPr id="2" name="Title 1"/>
          <p:cNvSpPr>
            <a:spLocks noGrp="1"/>
          </p:cNvSpPr>
          <p:nvPr>
            <p:ph type="title"/>
          </p:nvPr>
        </p:nvSpPr>
        <p:spPr/>
        <p:txBody>
          <a:bodyPr>
            <a:normAutofit/>
          </a:bodyPr>
          <a:lstStyle/>
          <a:p>
            <a:r>
              <a:rPr lang="en-US" sz="3200" dirty="0"/>
              <a:t>Principles of Family-Centered Treatment (cont’d) </a:t>
            </a:r>
          </a:p>
        </p:txBody>
      </p:sp>
      <p:sp>
        <p:nvSpPr>
          <p:cNvPr id="3" name="Content Placeholder 2"/>
          <p:cNvSpPr>
            <a:spLocks noGrp="1"/>
          </p:cNvSpPr>
          <p:nvPr>
            <p:ph idx="1"/>
          </p:nvPr>
        </p:nvSpPr>
        <p:spPr/>
        <p:txBody>
          <a:bodyPr/>
          <a:lstStyle/>
          <a:p>
            <a:r>
              <a:rPr lang="en-US"/>
              <a:t>Cross-system coordination is necessary to meet complex family needs</a:t>
            </a:r>
          </a:p>
          <a:p>
            <a:r>
              <a:rPr lang="en-US"/>
              <a:t>Services must be gender responsive and specific and culturally competent</a:t>
            </a:r>
          </a:p>
          <a:p>
            <a:r>
              <a:rPr lang="en-US"/>
              <a:t>Family-centered treatment requires an array of professionals and an environment of mutual respect and shared training</a:t>
            </a:r>
          </a:p>
          <a:p>
            <a:r>
              <a:rPr lang="en-US"/>
              <a:t>Safety of all family members comes first</a:t>
            </a:r>
          </a:p>
          <a:p>
            <a:r>
              <a:rPr lang="en-US"/>
              <a:t>Treatment must support creation of healthy family systems</a:t>
            </a:r>
          </a:p>
          <a:p>
            <a:endParaRPr lang="en-US" altLang="en-US"/>
          </a:p>
          <a:p>
            <a:endParaRPr lang="en-US"/>
          </a:p>
        </p:txBody>
      </p:sp>
    </p:spTree>
    <p:extLst>
      <p:ext uri="{BB962C8B-B14F-4D97-AF65-F5344CB8AC3E}">
        <p14:creationId xmlns:p14="http://schemas.microsoft.com/office/powerpoint/2010/main" val="2895848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840073" y="3210992"/>
            <a:ext cx="3351927" cy="436017"/>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hangingPunct="0"/>
            <a:endParaRPr lang="en-US" sz="2500" dirty="0">
              <a:solidFill>
                <a:srgbClr val="000000"/>
              </a:solidFill>
              <a:latin typeface="Helvetica Light"/>
              <a:ea typeface="Helvetica Light"/>
              <a:cs typeface="Helvetica Light"/>
              <a:sym typeface="Helvetica Light"/>
            </a:endParaRPr>
          </a:p>
        </p:txBody>
      </p:sp>
      <p:sp>
        <p:nvSpPr>
          <p:cNvPr id="3" name="TextBox 2"/>
          <p:cNvSpPr txBox="1"/>
          <p:nvPr/>
        </p:nvSpPr>
        <p:spPr>
          <a:xfrm>
            <a:off x="9645805" y="5876679"/>
            <a:ext cx="2163337" cy="436017"/>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hangingPunct="0"/>
            <a:endParaRPr lang="en-US" sz="2500" dirty="0">
              <a:solidFill>
                <a:srgbClr val="000000"/>
              </a:solidFill>
              <a:latin typeface="Helvetica Light"/>
              <a:ea typeface="Helvetica Light"/>
              <a:cs typeface="Helvetica Light"/>
              <a:sym typeface="Helvetica Light"/>
            </a:endParaRPr>
          </a:p>
        </p:txBody>
      </p:sp>
      <p:pic>
        <p:nvPicPr>
          <p:cNvPr id="9" name="Picture 8">
            <a:extLst>
              <a:ext uri="{C183D7F6-B498-43B3-948B-1728B52AA6E4}">
                <adec:decorative xmlns:adec="http://schemas.microsoft.com/office/drawing/2017/decorative" xmlns=""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0510"/>
          <a:stretch/>
        </p:blipFill>
        <p:spPr>
          <a:xfrm>
            <a:off x="3175" y="1219200"/>
            <a:ext cx="8836898" cy="5638800"/>
          </a:xfrm>
          <a:prstGeom prst="rect">
            <a:avLst/>
          </a:prstGeom>
        </p:spPr>
      </p:pic>
      <p:grpSp>
        <p:nvGrpSpPr>
          <p:cNvPr id="4" name="Group 3"/>
          <p:cNvGrpSpPr/>
          <p:nvPr/>
        </p:nvGrpSpPr>
        <p:grpSpPr>
          <a:xfrm>
            <a:off x="3320795" y="1581415"/>
            <a:ext cx="8871205" cy="5268965"/>
            <a:chOff x="3682745" y="5059848"/>
            <a:chExt cx="8871205" cy="5268965"/>
          </a:xfrm>
          <a:effectLst>
            <a:outerShdw blurRad="50800" dist="38100" dir="2700000" algn="tl" rotWithShape="0">
              <a:prstClr val="black">
                <a:alpha val="40000"/>
              </a:prstClr>
            </a:outerShdw>
          </a:effectLst>
        </p:grpSpPr>
        <p:sp>
          <p:nvSpPr>
            <p:cNvPr id="2" name="Rectangle 1"/>
            <p:cNvSpPr/>
            <p:nvPr/>
          </p:nvSpPr>
          <p:spPr>
            <a:xfrm>
              <a:off x="3682745" y="5059848"/>
              <a:ext cx="8871205" cy="1323439"/>
            </a:xfrm>
            <a:prstGeom prst="rect">
              <a:avLst/>
            </a:prstGeom>
            <a:solidFill>
              <a:schemeClr val="accent2">
                <a:lumMod val="20000"/>
                <a:lumOff val="80000"/>
                <a:alpha val="75000"/>
              </a:schemeClr>
            </a:solidFill>
            <a:ln>
              <a:noFill/>
            </a:ln>
          </p:spPr>
          <p:txBody>
            <a:bodyPr wrap="square">
              <a:spAutoFit/>
            </a:bodyPr>
            <a:lstStyle/>
            <a:p>
              <a:pPr defTabSz="914172">
                <a:spcBef>
                  <a:spcPts val="1200"/>
                </a:spcBef>
                <a:spcAft>
                  <a:spcPts val="1200"/>
                </a:spcAft>
              </a:pPr>
              <a:r>
                <a:rPr lang="en-US" sz="2000" dirty="0">
                  <a:ea typeface="Yu Gothic UI Semibold" panose="020B0700000000000000" pitchFamily="34" charset="-128"/>
                </a:rPr>
                <a:t>Mothers who participated in the Celebrating Families! Program and received integrated case management showed significant improvements in </a:t>
              </a:r>
              <a:r>
                <a:rPr lang="en-US" sz="2000" b="1" u="sng" dirty="0">
                  <a:ea typeface="Yu Gothic UI Semibold" panose="020B0700000000000000" pitchFamily="34" charset="-128"/>
                </a:rPr>
                <a:t>recovery</a:t>
              </a:r>
              <a:r>
                <a:rPr lang="en-US" sz="2000" dirty="0">
                  <a:ea typeface="Yu Gothic UI Semibold" panose="020B0700000000000000" pitchFamily="34" charset="-128"/>
                </a:rPr>
                <a:t>, including reduced mental health symptoms, reduction in risky behaviors, and longer program retention (Zweben et al., 2015).</a:t>
              </a:r>
            </a:p>
          </p:txBody>
        </p:sp>
        <p:sp>
          <p:nvSpPr>
            <p:cNvPr id="6" name="Rectangle 5"/>
            <p:cNvSpPr/>
            <p:nvPr/>
          </p:nvSpPr>
          <p:spPr>
            <a:xfrm>
              <a:off x="5410200" y="8697597"/>
              <a:ext cx="7142163" cy="1631216"/>
            </a:xfrm>
            <a:prstGeom prst="rect">
              <a:avLst/>
            </a:prstGeom>
            <a:solidFill>
              <a:schemeClr val="accent2">
                <a:lumMod val="20000"/>
                <a:lumOff val="80000"/>
                <a:alpha val="75000"/>
              </a:schemeClr>
            </a:solidFill>
            <a:ln>
              <a:noFill/>
            </a:ln>
          </p:spPr>
          <p:txBody>
            <a:bodyPr wrap="square">
              <a:spAutoFit/>
            </a:bodyPr>
            <a:lstStyle/>
            <a:p>
              <a:pPr defTabSz="914172">
                <a:spcBef>
                  <a:spcPts val="1200"/>
                </a:spcBef>
                <a:spcAft>
                  <a:spcPts val="1200"/>
                </a:spcAft>
              </a:pPr>
              <a:r>
                <a:rPr lang="en-US" sz="2000" b="1" dirty="0">
                  <a:ea typeface="Yu Gothic UI Semibold" panose="020B0700000000000000" pitchFamily="34" charset="-128"/>
                  <a:cs typeface="Arial" pitchFamily="34" charset="0"/>
                </a:rPr>
                <a:t>Retention and completion of comprehensive substance use treatment </a:t>
              </a:r>
              <a:r>
                <a:rPr lang="en-US" sz="2000" dirty="0">
                  <a:ea typeface="Yu Gothic UI Semibold" panose="020B0700000000000000" pitchFamily="34" charset="-128"/>
                  <a:cs typeface="Arial" pitchFamily="34" charset="0"/>
                </a:rPr>
                <a:t>have been found to be the </a:t>
              </a:r>
              <a:r>
                <a:rPr lang="en-US" sz="2000" b="1" dirty="0">
                  <a:ea typeface="Yu Gothic UI Semibold" panose="020B0700000000000000" pitchFamily="34" charset="-128"/>
                  <a:cs typeface="Arial" pitchFamily="34" charset="0"/>
                </a:rPr>
                <a:t>strongest predictors of reunification</a:t>
              </a:r>
              <a:r>
                <a:rPr lang="en-US" sz="2000" dirty="0">
                  <a:ea typeface="Yu Gothic UI Semibold" panose="020B0700000000000000" pitchFamily="34" charset="-128"/>
                  <a:cs typeface="Arial" pitchFamily="34" charset="0"/>
                </a:rPr>
                <a:t> with children for parents with substance use disorders (Green, Rockhill, &amp; Furrer, 2007; Marsh, Smith, &amp; Bruni, 2011).</a:t>
              </a:r>
            </a:p>
          </p:txBody>
        </p:sp>
        <p:sp>
          <p:nvSpPr>
            <p:cNvPr id="7" name="Rectangle 6"/>
            <p:cNvSpPr/>
            <p:nvPr/>
          </p:nvSpPr>
          <p:spPr>
            <a:xfrm>
              <a:off x="4400596" y="6855314"/>
              <a:ext cx="8151767" cy="1323439"/>
            </a:xfrm>
            <a:prstGeom prst="rect">
              <a:avLst/>
            </a:prstGeom>
            <a:solidFill>
              <a:schemeClr val="accent2">
                <a:lumMod val="20000"/>
                <a:lumOff val="80000"/>
                <a:alpha val="75000"/>
              </a:schemeClr>
            </a:solidFill>
            <a:ln>
              <a:noFill/>
            </a:ln>
          </p:spPr>
          <p:txBody>
            <a:bodyPr wrap="square">
              <a:spAutoFit/>
            </a:bodyPr>
            <a:lstStyle/>
            <a:p>
              <a:pPr defTabSz="914172">
                <a:spcBef>
                  <a:spcPts val="1200"/>
                </a:spcBef>
                <a:spcAft>
                  <a:spcPts val="1200"/>
                </a:spcAft>
              </a:pPr>
              <a:r>
                <a:rPr lang="en-US" sz="2000" dirty="0">
                  <a:ea typeface="Yu Gothic UI Semibold" panose="020B0700000000000000" pitchFamily="34" charset="-128"/>
                </a:rPr>
                <a:t>Women who participated in programs that included a </a:t>
              </a:r>
              <a:r>
                <a:rPr lang="en-US" sz="2000" b="1" dirty="0">
                  <a:ea typeface="Yu Gothic UI Semibold" panose="020B0700000000000000" pitchFamily="34" charset="-128"/>
                </a:rPr>
                <a:t>“high” level of family and children’s services </a:t>
              </a:r>
              <a:r>
                <a:rPr lang="en-US" sz="2000" dirty="0">
                  <a:ea typeface="Yu Gothic UI Semibold" panose="020B0700000000000000" pitchFamily="34" charset="-128"/>
                </a:rPr>
                <a:t>were </a:t>
              </a:r>
              <a:r>
                <a:rPr lang="en-US" sz="2000" b="1" u="sng" dirty="0">
                  <a:ea typeface="Yu Gothic UI Semibold" panose="020B0700000000000000" pitchFamily="34" charset="-128"/>
                </a:rPr>
                <a:t>twice as likely to reunify</a:t>
              </a:r>
              <a:r>
                <a:rPr lang="en-US" sz="2000" b="1" dirty="0">
                  <a:ea typeface="Yu Gothic UI Semibold" panose="020B0700000000000000" pitchFamily="34" charset="-128"/>
                </a:rPr>
                <a:t> </a:t>
              </a:r>
              <a:r>
                <a:rPr lang="en-US" sz="2000" dirty="0">
                  <a:ea typeface="Yu Gothic UI Semibold" panose="020B0700000000000000" pitchFamily="34" charset="-128"/>
                </a:rPr>
                <a:t>with their children, as those who participated in programs with a “low” level of these services (Grella, Hser &amp; Yang, 2006).</a:t>
              </a:r>
            </a:p>
          </p:txBody>
        </p:sp>
      </p:grpSp>
      <p:sp>
        <p:nvSpPr>
          <p:cNvPr id="11" name="Title 1">
            <a:extLst>
              <a:ext uri="{FF2B5EF4-FFF2-40B4-BE49-F238E27FC236}">
                <a16:creationId xmlns:a16="http://schemas.microsoft.com/office/drawing/2014/main" xmlns="" id="{600ADE9B-F383-4C2C-96DB-E29746084B96}"/>
              </a:ext>
            </a:extLst>
          </p:cNvPr>
          <p:cNvSpPr txBox="1">
            <a:spLocks/>
          </p:cNvSpPr>
          <p:nvPr/>
        </p:nvSpPr>
        <p:spPr>
          <a:xfrm>
            <a:off x="0" y="0"/>
            <a:ext cx="12192000" cy="1216152"/>
          </a:xfrm>
          <a:prstGeom prst="rect">
            <a:avLst/>
          </a:prstGeom>
          <a:solidFill>
            <a:srgbClr val="0F426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defTabSz="1641166"/>
            <a:r>
              <a:rPr lang="en-US" sz="3200" dirty="0">
                <a:solidFill>
                  <a:srgbClr val="FFFFFF"/>
                </a:solidFill>
                <a:latin typeface="Arial" panose="020B0604020202020204" pitchFamily="34" charset="0"/>
                <a:cs typeface="Arial" panose="020B0604020202020204" pitchFamily="34" charset="0"/>
              </a:rPr>
              <a:t>Benefits of Family-Centered Substance Use </a:t>
            </a:r>
            <a:br>
              <a:rPr lang="en-US" sz="3200" dirty="0">
                <a:solidFill>
                  <a:srgbClr val="FFFFFF"/>
                </a:solidFill>
                <a:latin typeface="Arial" panose="020B0604020202020204" pitchFamily="34" charset="0"/>
                <a:cs typeface="Arial" panose="020B0604020202020204" pitchFamily="34" charset="0"/>
              </a:rPr>
            </a:br>
            <a:r>
              <a:rPr lang="en-US" sz="3200" dirty="0">
                <a:solidFill>
                  <a:srgbClr val="FFFFFF"/>
                </a:solidFill>
                <a:latin typeface="Arial" panose="020B0604020202020204" pitchFamily="34" charset="0"/>
                <a:cs typeface="Arial" panose="020B0604020202020204" pitchFamily="34" charset="0"/>
              </a:rPr>
              <a:t>Disorder Treatment</a:t>
            </a:r>
          </a:p>
        </p:txBody>
      </p:sp>
    </p:spTree>
    <p:extLst>
      <p:ext uri="{BB962C8B-B14F-4D97-AF65-F5344CB8AC3E}">
        <p14:creationId xmlns:p14="http://schemas.microsoft.com/office/powerpoint/2010/main" val="25421636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600ADE9B-F383-4C2C-96DB-E29746084B96}"/>
              </a:ext>
            </a:extLst>
          </p:cNvPr>
          <p:cNvSpPr txBox="1">
            <a:spLocks/>
          </p:cNvSpPr>
          <p:nvPr/>
        </p:nvSpPr>
        <p:spPr>
          <a:xfrm>
            <a:off x="0" y="0"/>
            <a:ext cx="12192000" cy="1219200"/>
          </a:xfrm>
          <a:prstGeom prst="rect">
            <a:avLst/>
          </a:prstGeom>
          <a:solidFill>
            <a:srgbClr val="0F426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endParaRPr lang="en-US" altLang="en-US" sz="3600" dirty="0"/>
          </a:p>
        </p:txBody>
      </p:sp>
      <p:sp>
        <p:nvSpPr>
          <p:cNvPr id="7" name="Rectangle 3"/>
          <p:cNvSpPr txBox="1">
            <a:spLocks noChangeArrowheads="1"/>
          </p:cNvSpPr>
          <p:nvPr/>
        </p:nvSpPr>
        <p:spPr>
          <a:xfrm>
            <a:off x="400050" y="1527756"/>
            <a:ext cx="1072066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pPr>
            <a:endParaRPr lang="en-US" altLang="en-US" sz="2400" dirty="0"/>
          </a:p>
        </p:txBody>
      </p:sp>
      <p:sp>
        <p:nvSpPr>
          <p:cNvPr id="2" name="Title 1"/>
          <p:cNvSpPr>
            <a:spLocks noGrp="1"/>
          </p:cNvSpPr>
          <p:nvPr>
            <p:ph type="title"/>
          </p:nvPr>
        </p:nvSpPr>
        <p:spPr/>
        <p:txBody>
          <a:bodyPr>
            <a:normAutofit/>
          </a:bodyPr>
          <a:lstStyle/>
          <a:p>
            <a:r>
              <a:rPr lang="en-US" altLang="en-US" sz="3200" dirty="0"/>
              <a:t>Understanding Treatment Progress</a:t>
            </a:r>
            <a:endParaRPr lang="en-US" sz="3200" dirty="0"/>
          </a:p>
        </p:txBody>
      </p:sp>
      <p:sp>
        <p:nvSpPr>
          <p:cNvPr id="3" name="Content Placeholder 2"/>
          <p:cNvSpPr>
            <a:spLocks noGrp="1"/>
          </p:cNvSpPr>
          <p:nvPr>
            <p:ph idx="1"/>
          </p:nvPr>
        </p:nvSpPr>
        <p:spPr>
          <a:xfrm>
            <a:off x="914400" y="1545336"/>
            <a:ext cx="10713308" cy="4351338"/>
          </a:xfrm>
        </p:spPr>
        <p:txBody>
          <a:bodyPr/>
          <a:lstStyle/>
          <a:p>
            <a:pPr marL="0" indent="0">
              <a:buNone/>
            </a:pPr>
            <a:r>
              <a:rPr lang="en-US" altLang="en-US" dirty="0"/>
              <a:t>Key factors in understanding treatment progress:* </a:t>
            </a:r>
          </a:p>
          <a:p>
            <a:r>
              <a:rPr lang="en-US" altLang="en-US" dirty="0"/>
              <a:t>Participation in treatment</a:t>
            </a:r>
          </a:p>
          <a:p>
            <a:r>
              <a:rPr lang="en-US" altLang="en-US" dirty="0"/>
              <a:t>Knowledge gained about substance use</a:t>
            </a:r>
          </a:p>
          <a:p>
            <a:r>
              <a:rPr lang="en-US" altLang="en-US" dirty="0"/>
              <a:t>Participation in support systems</a:t>
            </a:r>
          </a:p>
          <a:p>
            <a:r>
              <a:rPr lang="en-US" altLang="en-US" dirty="0"/>
              <a:t>Abstinence from substances</a:t>
            </a:r>
          </a:p>
          <a:p>
            <a:r>
              <a:rPr lang="en-US" altLang="en-US" dirty="0"/>
              <a:t>Relapse prevention planning</a:t>
            </a:r>
          </a:p>
          <a:p>
            <a:r>
              <a:rPr lang="en-US" altLang="en-US" dirty="0"/>
              <a:t>Treatment completion</a:t>
            </a:r>
          </a:p>
          <a:p>
            <a:pPr marL="0" indent="0">
              <a:buNone/>
            </a:pPr>
            <a:endParaRPr lang="en-US" sz="2000" i="1" dirty="0"/>
          </a:p>
          <a:p>
            <a:pPr marL="0" indent="0">
              <a:buNone/>
            </a:pPr>
            <a:r>
              <a:rPr lang="en-US" sz="2000" i="1" dirty="0"/>
              <a:t>*You can work with your local treatment providers on what information should be included on progress monitoring updates. Some jurisdictions have created templates for ongoing progress monitoring communication that the treatment providers sends to child welfare regularly. </a:t>
            </a:r>
          </a:p>
          <a:p>
            <a:endParaRPr lang="en-US" altLang="en-US" dirty="0"/>
          </a:p>
          <a:p>
            <a:endParaRPr lang="en-US" dirty="0"/>
          </a:p>
        </p:txBody>
      </p:sp>
    </p:spTree>
    <p:extLst>
      <p:ext uri="{BB962C8B-B14F-4D97-AF65-F5344CB8AC3E}">
        <p14:creationId xmlns:p14="http://schemas.microsoft.com/office/powerpoint/2010/main" val="5503150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600ADE9B-F383-4C2C-96DB-E29746084B96}"/>
              </a:ext>
            </a:extLst>
          </p:cNvPr>
          <p:cNvSpPr txBox="1">
            <a:spLocks/>
          </p:cNvSpPr>
          <p:nvPr/>
        </p:nvSpPr>
        <p:spPr>
          <a:xfrm>
            <a:off x="0" y="0"/>
            <a:ext cx="12192000" cy="1219200"/>
          </a:xfrm>
          <a:prstGeom prst="rect">
            <a:avLst/>
          </a:prstGeom>
          <a:solidFill>
            <a:srgbClr val="0F426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endParaRPr lang="en-US" altLang="en-US" sz="3600" dirty="0"/>
          </a:p>
        </p:txBody>
      </p:sp>
      <p:sp>
        <p:nvSpPr>
          <p:cNvPr id="7" name="Rectangle 3"/>
          <p:cNvSpPr txBox="1">
            <a:spLocks noChangeArrowheads="1"/>
          </p:cNvSpPr>
          <p:nvPr/>
        </p:nvSpPr>
        <p:spPr>
          <a:xfrm>
            <a:off x="400050" y="1527756"/>
            <a:ext cx="1072066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pPr>
            <a:endParaRPr lang="en-US" altLang="en-US" sz="2400" dirty="0"/>
          </a:p>
        </p:txBody>
      </p:sp>
      <p:sp>
        <p:nvSpPr>
          <p:cNvPr id="5" name="TextBox 4"/>
          <p:cNvSpPr txBox="1"/>
          <p:nvPr/>
        </p:nvSpPr>
        <p:spPr>
          <a:xfrm>
            <a:off x="7163148" y="6428232"/>
            <a:ext cx="5028852" cy="307777"/>
          </a:xfrm>
          <a:prstGeom prst="rect">
            <a:avLst/>
          </a:prstGeom>
          <a:noFill/>
        </p:spPr>
        <p:txBody>
          <a:bodyPr wrap="square" rtlCol="0">
            <a:spAutoFit/>
          </a:bodyPr>
          <a:lstStyle/>
          <a:p>
            <a:r>
              <a:rPr lang="en-US" sz="1400" dirty="0"/>
              <a:t>(Oliveros, 2011; Breshears, 2009; Werner, 2007; Choi 2006)</a:t>
            </a:r>
          </a:p>
        </p:txBody>
      </p:sp>
      <p:sp>
        <p:nvSpPr>
          <p:cNvPr id="2" name="Title 1"/>
          <p:cNvSpPr>
            <a:spLocks noGrp="1"/>
          </p:cNvSpPr>
          <p:nvPr>
            <p:ph type="title"/>
          </p:nvPr>
        </p:nvSpPr>
        <p:spPr/>
        <p:txBody>
          <a:bodyPr>
            <a:normAutofit/>
          </a:bodyPr>
          <a:lstStyle/>
          <a:p>
            <a:r>
              <a:rPr lang="en-US" altLang="en-US" sz="3200" dirty="0"/>
              <a:t>Treatment Completion</a:t>
            </a:r>
            <a:endParaRPr lang="en-US" sz="3200" dirty="0"/>
          </a:p>
        </p:txBody>
      </p:sp>
      <p:sp>
        <p:nvSpPr>
          <p:cNvPr id="3" name="Content Placeholder 2"/>
          <p:cNvSpPr>
            <a:spLocks noGrp="1"/>
          </p:cNvSpPr>
          <p:nvPr>
            <p:ph idx="1"/>
          </p:nvPr>
        </p:nvSpPr>
        <p:spPr/>
        <p:txBody>
          <a:bodyPr/>
          <a:lstStyle/>
          <a:p>
            <a:r>
              <a:rPr lang="en-US" altLang="en-US"/>
              <a:t>Progress on treatment goals</a:t>
            </a:r>
          </a:p>
          <a:p>
            <a:r>
              <a:rPr lang="en-US" altLang="en-US"/>
              <a:t>Sobriety and evidence that the parent can live a sober life</a:t>
            </a:r>
          </a:p>
          <a:p>
            <a:r>
              <a:rPr lang="en-US" altLang="en-US"/>
              <a:t>Stabilization/resolution of medical or mental health challenges</a:t>
            </a:r>
          </a:p>
          <a:p>
            <a:r>
              <a:rPr lang="en-US" altLang="en-US"/>
              <a:t>Evidence of a well-developed support system</a:t>
            </a:r>
          </a:p>
          <a:p>
            <a:endParaRPr lang="en-US" altLang="en-US"/>
          </a:p>
          <a:p>
            <a:endParaRPr lang="en-US"/>
          </a:p>
        </p:txBody>
      </p:sp>
    </p:spTree>
    <p:extLst>
      <p:ext uri="{BB962C8B-B14F-4D97-AF65-F5344CB8AC3E}">
        <p14:creationId xmlns:p14="http://schemas.microsoft.com/office/powerpoint/2010/main" val="3535362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dirty="0"/>
              <a:t>When Treatment Is Unavailable</a:t>
            </a:r>
            <a:endParaRPr lang="en-US" sz="3200" dirty="0"/>
          </a:p>
        </p:txBody>
      </p:sp>
      <p:sp>
        <p:nvSpPr>
          <p:cNvPr id="26628" name="Rectangle 3"/>
          <p:cNvSpPr>
            <a:spLocks noGrp="1" noChangeArrowheads="1"/>
          </p:cNvSpPr>
          <p:nvPr>
            <p:ph idx="1"/>
          </p:nvPr>
        </p:nvSpPr>
        <p:spPr/>
        <p:txBody>
          <a:bodyPr/>
          <a:lstStyle/>
          <a:p>
            <a:r>
              <a:rPr lang="en-US" altLang="en-US"/>
              <a:t>Be familiar with care and treatment options in the community</a:t>
            </a:r>
          </a:p>
          <a:p>
            <a:r>
              <a:rPr lang="en-US" altLang="en-US"/>
              <a:t>Provide contacts for 12-step meetings and encourage parents to attend</a:t>
            </a:r>
          </a:p>
          <a:p>
            <a:r>
              <a:rPr lang="en-US" altLang="en-US"/>
              <a:t>While waiting for optimal treatment:</a:t>
            </a:r>
          </a:p>
          <a:p>
            <a:pPr lvl="1"/>
            <a:r>
              <a:rPr lang="en-US" altLang="en-US"/>
              <a:t>Help develop safety plans</a:t>
            </a:r>
          </a:p>
          <a:p>
            <a:pPr lvl="1"/>
            <a:r>
              <a:rPr lang="en-US" altLang="en-US"/>
              <a:t>Plan regular contact</a:t>
            </a:r>
          </a:p>
          <a:p>
            <a:pPr lvl="1"/>
            <a:r>
              <a:rPr lang="en-US" altLang="en-US"/>
              <a:t>Suggest lower levels of care</a:t>
            </a:r>
            <a:endParaRPr lang="en-US" altLang="en-US" dirty="0"/>
          </a:p>
        </p:txBody>
      </p:sp>
    </p:spTree>
    <p:extLst>
      <p:ext uri="{BB962C8B-B14F-4D97-AF65-F5344CB8AC3E}">
        <p14:creationId xmlns:p14="http://schemas.microsoft.com/office/powerpoint/2010/main" val="142755234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063254"/>
            <a:ext cx="9031518" cy="4678327"/>
          </a:xfrm>
          <a:prstGeom prst="rect">
            <a:avLst/>
          </a:prstGeom>
          <a:solidFill>
            <a:srgbClr val="0F42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p:cNvCxnSpPr/>
          <p:nvPr/>
        </p:nvCxnSpPr>
        <p:spPr>
          <a:xfrm>
            <a:off x="318977" y="285306"/>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18977" y="6530162"/>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308345" y="285306"/>
            <a:ext cx="10632"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855301" y="285306"/>
            <a:ext cx="1"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27322" y="2184635"/>
            <a:ext cx="8026347" cy="1661993"/>
          </a:xfrm>
          <a:prstGeom prst="rect">
            <a:avLst/>
          </a:prstGeom>
          <a:noFill/>
        </p:spPr>
        <p:txBody>
          <a:bodyPr wrap="square" rtlCol="0">
            <a:spAutoFit/>
          </a:bodyPr>
          <a:lstStyle/>
          <a:p>
            <a:endParaRPr lang="en-US" sz="5400" b="1" dirty="0">
              <a:solidFill>
                <a:schemeClr val="bg1"/>
              </a:solidFill>
            </a:endParaRPr>
          </a:p>
          <a:p>
            <a:r>
              <a:rPr lang="en-US" sz="4800" dirty="0">
                <a:solidFill>
                  <a:schemeClr val="bg1"/>
                </a:solidFill>
              </a:rPr>
              <a:t>The Cultural Context</a:t>
            </a:r>
          </a:p>
        </p:txBody>
      </p:sp>
    </p:spTree>
    <p:extLst>
      <p:ext uri="{BB962C8B-B14F-4D97-AF65-F5344CB8AC3E}">
        <p14:creationId xmlns:p14="http://schemas.microsoft.com/office/powerpoint/2010/main" val="5842703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ltLang="en-US" sz="3200" dirty="0"/>
              <a:t>Individual Factors That Increase Risk </a:t>
            </a:r>
            <a:br>
              <a:rPr lang="en-US" altLang="en-US" sz="3200" dirty="0"/>
            </a:br>
            <a:r>
              <a:rPr lang="en-US" altLang="en-US" sz="3200" dirty="0"/>
              <a:t>for Substance Use or Misuse</a:t>
            </a:r>
            <a:endParaRPr lang="en-US" sz="3200" dirty="0"/>
          </a:p>
        </p:txBody>
      </p:sp>
      <p:sp>
        <p:nvSpPr>
          <p:cNvPr id="3076" name="Rectangle 3"/>
          <p:cNvSpPr>
            <a:spLocks noGrp="1" noChangeArrowheads="1"/>
          </p:cNvSpPr>
          <p:nvPr>
            <p:ph idx="1"/>
          </p:nvPr>
        </p:nvSpPr>
        <p:spPr/>
        <p:txBody>
          <a:bodyPr/>
          <a:lstStyle/>
          <a:p>
            <a:r>
              <a:rPr lang="en-US" altLang="en-US"/>
              <a:t>Developmental </a:t>
            </a:r>
          </a:p>
          <a:p>
            <a:r>
              <a:rPr lang="en-US" altLang="en-US"/>
              <a:t>Environmental</a:t>
            </a:r>
          </a:p>
          <a:p>
            <a:r>
              <a:rPr lang="en-US" altLang="en-US"/>
              <a:t>Social</a:t>
            </a:r>
          </a:p>
          <a:p>
            <a:r>
              <a:rPr lang="en-US" altLang="en-US"/>
              <a:t>Genetic</a:t>
            </a:r>
          </a:p>
          <a:p>
            <a:r>
              <a:rPr lang="en-US" altLang="en-US"/>
              <a:t>Co-occurring mental disorders</a:t>
            </a:r>
            <a:endParaRPr lang="en-US" altLang="en-US" dirty="0"/>
          </a:p>
        </p:txBody>
      </p:sp>
      <p:sp>
        <p:nvSpPr>
          <p:cNvPr id="2" name="TextBox 1"/>
          <p:cNvSpPr txBox="1"/>
          <p:nvPr/>
        </p:nvSpPr>
        <p:spPr>
          <a:xfrm>
            <a:off x="7255495" y="6387954"/>
            <a:ext cx="4936505" cy="307777"/>
          </a:xfrm>
          <a:prstGeom prst="rect">
            <a:avLst/>
          </a:prstGeom>
          <a:noFill/>
        </p:spPr>
        <p:txBody>
          <a:bodyPr wrap="square" rtlCol="0">
            <a:spAutoFit/>
          </a:bodyPr>
          <a:lstStyle/>
          <a:p>
            <a:r>
              <a:rPr lang="en-US" sz="1400" dirty="0"/>
              <a:t>(U.S. Department of Health and Human Services, 2016)</a:t>
            </a:r>
          </a:p>
        </p:txBody>
      </p:sp>
    </p:spTree>
    <p:extLst>
      <p:ext uri="{BB962C8B-B14F-4D97-AF65-F5344CB8AC3E}">
        <p14:creationId xmlns:p14="http://schemas.microsoft.com/office/powerpoint/2010/main" val="9379181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600ADE9B-F383-4C2C-96DB-E29746084B96}"/>
              </a:ext>
            </a:extLst>
          </p:cNvPr>
          <p:cNvSpPr txBox="1">
            <a:spLocks/>
          </p:cNvSpPr>
          <p:nvPr/>
        </p:nvSpPr>
        <p:spPr>
          <a:xfrm>
            <a:off x="0" y="0"/>
            <a:ext cx="12192000" cy="1219200"/>
          </a:xfrm>
          <a:prstGeom prst="rect">
            <a:avLst/>
          </a:prstGeom>
          <a:solidFill>
            <a:srgbClr val="0F426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endParaRPr lang="en-US" altLang="en-US" sz="3600" dirty="0"/>
          </a:p>
        </p:txBody>
      </p:sp>
      <p:sp>
        <p:nvSpPr>
          <p:cNvPr id="6" name="Rectangle 3"/>
          <p:cNvSpPr txBox="1">
            <a:spLocks noChangeArrowheads="1"/>
          </p:cNvSpPr>
          <p:nvPr/>
        </p:nvSpPr>
        <p:spPr>
          <a:xfrm>
            <a:off x="400050" y="1527756"/>
            <a:ext cx="1072066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None/>
            </a:pPr>
            <a:endParaRPr lang="en-US" altLang="en-US" sz="2400" dirty="0"/>
          </a:p>
        </p:txBody>
      </p:sp>
      <p:sp>
        <p:nvSpPr>
          <p:cNvPr id="9" name="TextBox 8"/>
          <p:cNvSpPr txBox="1"/>
          <p:nvPr/>
        </p:nvSpPr>
        <p:spPr>
          <a:xfrm>
            <a:off x="7163148" y="6428232"/>
            <a:ext cx="4607938" cy="307777"/>
          </a:xfrm>
          <a:prstGeom prst="rect">
            <a:avLst/>
          </a:prstGeom>
          <a:noFill/>
        </p:spPr>
        <p:txBody>
          <a:bodyPr wrap="square" rtlCol="0">
            <a:spAutoFit/>
          </a:bodyPr>
          <a:lstStyle/>
          <a:p>
            <a:pPr algn="r"/>
            <a:r>
              <a:rPr lang="en-US" sz="1400" dirty="0"/>
              <a:t>(Center for Substance Abuse Treatment, 2014)</a:t>
            </a:r>
          </a:p>
        </p:txBody>
      </p:sp>
      <p:sp>
        <p:nvSpPr>
          <p:cNvPr id="2" name="Title 1"/>
          <p:cNvSpPr>
            <a:spLocks noGrp="1"/>
          </p:cNvSpPr>
          <p:nvPr>
            <p:ph type="title"/>
          </p:nvPr>
        </p:nvSpPr>
        <p:spPr/>
        <p:txBody>
          <a:bodyPr>
            <a:normAutofit/>
          </a:bodyPr>
          <a:lstStyle/>
          <a:p>
            <a:r>
              <a:rPr lang="en-US" sz="3200" dirty="0"/>
              <a:t>Cultural Competency in </a:t>
            </a:r>
            <a:br>
              <a:rPr lang="en-US" sz="3200" dirty="0"/>
            </a:br>
            <a:r>
              <a:rPr lang="en-US" sz="3200" dirty="0"/>
              <a:t>Substance Use Disorder Treatment</a:t>
            </a:r>
          </a:p>
        </p:txBody>
      </p:sp>
      <p:sp>
        <p:nvSpPr>
          <p:cNvPr id="3" name="Content Placeholder 2"/>
          <p:cNvSpPr>
            <a:spLocks noGrp="1"/>
          </p:cNvSpPr>
          <p:nvPr>
            <p:ph idx="1"/>
          </p:nvPr>
        </p:nvSpPr>
        <p:spPr/>
        <p:txBody>
          <a:bodyPr/>
          <a:lstStyle/>
          <a:p>
            <a:pPr marL="0" indent="0">
              <a:buNone/>
            </a:pPr>
            <a:r>
              <a:rPr lang="en-US" b="1"/>
              <a:t>Culture refers to</a:t>
            </a:r>
            <a:r>
              <a:rPr lang="en-US"/>
              <a:t>:</a:t>
            </a:r>
          </a:p>
          <a:p>
            <a:r>
              <a:rPr lang="en-US"/>
              <a:t>Race</a:t>
            </a:r>
          </a:p>
          <a:p>
            <a:r>
              <a:rPr lang="en-US"/>
              <a:t>Ethnicity</a:t>
            </a:r>
          </a:p>
          <a:p>
            <a:r>
              <a:rPr lang="en-US"/>
              <a:t>Age</a:t>
            </a:r>
          </a:p>
          <a:p>
            <a:r>
              <a:rPr lang="en-US"/>
              <a:t>Gender</a:t>
            </a:r>
          </a:p>
          <a:p>
            <a:r>
              <a:rPr lang="en-US"/>
              <a:t>Geographical location</a:t>
            </a:r>
          </a:p>
          <a:p>
            <a:r>
              <a:rPr lang="en-US"/>
              <a:t>Sexual orientation</a:t>
            </a:r>
          </a:p>
          <a:p>
            <a:r>
              <a:rPr lang="en-US"/>
              <a:t>Gender identity</a:t>
            </a:r>
          </a:p>
          <a:p>
            <a:pPr marL="0" indent="0">
              <a:buNone/>
            </a:pPr>
            <a:r>
              <a:rPr lang="en-US"/>
              <a:t>Incorporating community-based values, traditions, and customs can bring about positive change</a:t>
            </a:r>
            <a:endParaRPr lang="en-US" altLang="en-US"/>
          </a:p>
          <a:p>
            <a:endParaRPr lang="en-US"/>
          </a:p>
        </p:txBody>
      </p:sp>
    </p:spTree>
    <p:extLst>
      <p:ext uri="{BB962C8B-B14F-4D97-AF65-F5344CB8AC3E}">
        <p14:creationId xmlns:p14="http://schemas.microsoft.com/office/powerpoint/2010/main" val="401428047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600ADE9B-F383-4C2C-96DB-E29746084B96}"/>
              </a:ext>
            </a:extLst>
          </p:cNvPr>
          <p:cNvSpPr txBox="1">
            <a:spLocks/>
          </p:cNvSpPr>
          <p:nvPr/>
        </p:nvSpPr>
        <p:spPr>
          <a:xfrm>
            <a:off x="0" y="0"/>
            <a:ext cx="12192000" cy="1219200"/>
          </a:xfrm>
          <a:prstGeom prst="rect">
            <a:avLst/>
          </a:prstGeom>
          <a:solidFill>
            <a:srgbClr val="0F426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endParaRPr lang="en-US" altLang="en-US" sz="3600" dirty="0"/>
          </a:p>
        </p:txBody>
      </p:sp>
      <p:sp>
        <p:nvSpPr>
          <p:cNvPr id="7" name="Rectangle 3"/>
          <p:cNvSpPr txBox="1">
            <a:spLocks noChangeArrowheads="1"/>
          </p:cNvSpPr>
          <p:nvPr/>
        </p:nvSpPr>
        <p:spPr>
          <a:xfrm>
            <a:off x="400050" y="1527756"/>
            <a:ext cx="1072066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600"/>
              </a:spcBef>
              <a:spcAft>
                <a:spcPts val="600"/>
              </a:spcAft>
              <a:buNone/>
            </a:pPr>
            <a:endParaRPr lang="en-US" altLang="en-US" sz="2400" dirty="0"/>
          </a:p>
        </p:txBody>
      </p:sp>
      <p:sp>
        <p:nvSpPr>
          <p:cNvPr id="8" name="TextBox 7"/>
          <p:cNvSpPr txBox="1"/>
          <p:nvPr/>
        </p:nvSpPr>
        <p:spPr>
          <a:xfrm>
            <a:off x="5704114" y="6428232"/>
            <a:ext cx="6066972" cy="307777"/>
          </a:xfrm>
          <a:prstGeom prst="rect">
            <a:avLst/>
          </a:prstGeom>
          <a:noFill/>
        </p:spPr>
        <p:txBody>
          <a:bodyPr wrap="square" rtlCol="0">
            <a:spAutoFit/>
          </a:bodyPr>
          <a:lstStyle/>
          <a:p>
            <a:r>
              <a:rPr lang="en-US" sz="1400" dirty="0"/>
              <a:t>(Kim, 2017; Guerrero, 2017; Center for Substance Abuse Treatment, 2014)</a:t>
            </a:r>
          </a:p>
        </p:txBody>
      </p:sp>
      <p:sp>
        <p:nvSpPr>
          <p:cNvPr id="2" name="Title 1"/>
          <p:cNvSpPr>
            <a:spLocks noGrp="1"/>
          </p:cNvSpPr>
          <p:nvPr>
            <p:ph type="title"/>
          </p:nvPr>
        </p:nvSpPr>
        <p:spPr/>
        <p:txBody>
          <a:bodyPr>
            <a:normAutofit/>
          </a:bodyPr>
          <a:lstStyle/>
          <a:p>
            <a:r>
              <a:rPr lang="en-US" altLang="en-US" sz="3200" dirty="0"/>
              <a:t>Culturally Relevant Treatment</a:t>
            </a:r>
            <a:endParaRPr lang="en-US" sz="3200" dirty="0"/>
          </a:p>
        </p:txBody>
      </p:sp>
      <p:sp>
        <p:nvSpPr>
          <p:cNvPr id="3" name="Content Placeholder 2"/>
          <p:cNvSpPr>
            <a:spLocks noGrp="1"/>
          </p:cNvSpPr>
          <p:nvPr>
            <p:ph idx="1"/>
          </p:nvPr>
        </p:nvSpPr>
        <p:spPr/>
        <p:txBody>
          <a:bodyPr/>
          <a:lstStyle/>
          <a:p>
            <a:pPr marL="0" indent="0">
              <a:buNone/>
            </a:pPr>
            <a:r>
              <a:rPr lang="en-US" altLang="en-US"/>
              <a:t>Culturally relevant substance use disorder treatment should:</a:t>
            </a:r>
          </a:p>
          <a:p>
            <a:r>
              <a:rPr lang="en-US" altLang="en-US"/>
              <a:t>Be compatible with roles, values, and beliefs </a:t>
            </a:r>
          </a:p>
          <a:p>
            <a:r>
              <a:rPr lang="en-US" altLang="en-US"/>
              <a:t>Identify and remove barriers to treatment </a:t>
            </a:r>
          </a:p>
          <a:p>
            <a:r>
              <a:rPr lang="en-US" altLang="en-US"/>
              <a:t>Address language needs</a:t>
            </a:r>
          </a:p>
          <a:p>
            <a:r>
              <a:rPr lang="en-US" altLang="en-US"/>
              <a:t>Be geographically accessible</a:t>
            </a:r>
          </a:p>
          <a:p>
            <a:r>
              <a:rPr lang="en-US" altLang="en-US"/>
              <a:t>Be family-focused</a:t>
            </a:r>
          </a:p>
          <a:p>
            <a:endParaRPr lang="en-US"/>
          </a:p>
        </p:txBody>
      </p:sp>
    </p:spTree>
    <p:extLst>
      <p:ext uri="{BB962C8B-B14F-4D97-AF65-F5344CB8AC3E}">
        <p14:creationId xmlns:p14="http://schemas.microsoft.com/office/powerpoint/2010/main" val="28429271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dirty="0" smtClean="0"/>
              <a:t>Substance Use Disorder Treatment:</a:t>
            </a:r>
            <a:br>
              <a:rPr lang="en-US" altLang="en-US" sz="3200" dirty="0" smtClean="0"/>
            </a:br>
            <a:r>
              <a:rPr lang="en-US" altLang="en-US" sz="3200" dirty="0" smtClean="0"/>
              <a:t>American Indian and Alaska Native Communities </a:t>
            </a:r>
            <a:endParaRPr lang="en-US" sz="3200" dirty="0"/>
          </a:p>
        </p:txBody>
      </p:sp>
      <p:sp>
        <p:nvSpPr>
          <p:cNvPr id="31748" name="Rectangle 3"/>
          <p:cNvSpPr>
            <a:spLocks noGrp="1" noChangeArrowheads="1"/>
          </p:cNvSpPr>
          <p:nvPr>
            <p:ph idx="1"/>
          </p:nvPr>
        </p:nvSpPr>
        <p:spPr/>
        <p:txBody>
          <a:bodyPr/>
          <a:lstStyle/>
          <a:p>
            <a:r>
              <a:rPr lang="en-US" altLang="en-US"/>
              <a:t>Federal trust relationship between recognized tribes and federal government</a:t>
            </a:r>
          </a:p>
          <a:p>
            <a:r>
              <a:rPr lang="en-US" altLang="en-US" b="1"/>
              <a:t>Substance use disorder treatment</a:t>
            </a:r>
            <a:r>
              <a:rPr lang="en-US" altLang="en-US"/>
              <a:t>: </a:t>
            </a:r>
          </a:p>
          <a:p>
            <a:pPr lvl="1"/>
            <a:r>
              <a:rPr lang="en-US" altLang="en-US"/>
              <a:t>Through Indian Health Service (IHS) network or Indian nonprofit agency under contract with IHS</a:t>
            </a:r>
          </a:p>
          <a:p>
            <a:r>
              <a:rPr lang="en-US" altLang="en-US" b="1"/>
              <a:t>Child welfare services</a:t>
            </a:r>
            <a:r>
              <a:rPr lang="en-US" altLang="en-US"/>
              <a:t>: </a:t>
            </a:r>
          </a:p>
          <a:p>
            <a:pPr lvl="1"/>
            <a:r>
              <a:rPr lang="en-US" altLang="en-US"/>
              <a:t>Under Indian Child Welfare Act (ICWA), tribes have jurisdiction over and operate child welfare services</a:t>
            </a:r>
          </a:p>
          <a:p>
            <a:r>
              <a:rPr lang="en-US" altLang="en-US"/>
              <a:t>Ask about a child's ethnicity to determine if ICWA or IHS should be used</a:t>
            </a:r>
            <a:endParaRPr lang="en-US" altLang="en-US" dirty="0"/>
          </a:p>
        </p:txBody>
      </p:sp>
      <p:sp>
        <p:nvSpPr>
          <p:cNvPr id="11" name="TextBox 10"/>
          <p:cNvSpPr txBox="1"/>
          <p:nvPr/>
        </p:nvSpPr>
        <p:spPr>
          <a:xfrm>
            <a:off x="5050971" y="6428232"/>
            <a:ext cx="6720115" cy="307777"/>
          </a:xfrm>
          <a:prstGeom prst="rect">
            <a:avLst/>
          </a:prstGeom>
          <a:noFill/>
        </p:spPr>
        <p:txBody>
          <a:bodyPr wrap="square" rtlCol="0">
            <a:spAutoFit/>
          </a:bodyPr>
          <a:lstStyle/>
          <a:p>
            <a:pPr algn="r"/>
            <a:r>
              <a:rPr lang="en-US" sz="1400" dirty="0"/>
              <a:t>(Park-Lee et al., 2018; Barlow 2018; Center for Substance Abuse Treatment, 2014)</a:t>
            </a:r>
          </a:p>
        </p:txBody>
      </p:sp>
    </p:spTree>
    <p:extLst>
      <p:ext uri="{BB962C8B-B14F-4D97-AF65-F5344CB8AC3E}">
        <p14:creationId xmlns:p14="http://schemas.microsoft.com/office/powerpoint/2010/main" val="209010078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10983" y="6428232"/>
            <a:ext cx="5579165" cy="307777"/>
          </a:xfrm>
          <a:prstGeom prst="rect">
            <a:avLst/>
          </a:prstGeom>
          <a:noFill/>
        </p:spPr>
        <p:txBody>
          <a:bodyPr wrap="square" rtlCol="0">
            <a:spAutoFit/>
          </a:bodyPr>
          <a:lstStyle/>
          <a:p>
            <a:r>
              <a:rPr lang="en-US" sz="1400" dirty="0"/>
              <a:t>(Substance Abuse and Mental Health Services Administration, 2009)</a:t>
            </a:r>
          </a:p>
        </p:txBody>
      </p:sp>
      <p:sp>
        <p:nvSpPr>
          <p:cNvPr id="5" name="Title 1">
            <a:extLst>
              <a:ext uri="{FF2B5EF4-FFF2-40B4-BE49-F238E27FC236}">
                <a16:creationId xmlns:a16="http://schemas.microsoft.com/office/drawing/2014/main" xmlns="" id="{600ADE9B-F383-4C2C-96DB-E29746084B96}"/>
              </a:ext>
            </a:extLst>
          </p:cNvPr>
          <p:cNvSpPr txBox="1">
            <a:spLocks/>
          </p:cNvSpPr>
          <p:nvPr/>
        </p:nvSpPr>
        <p:spPr>
          <a:xfrm>
            <a:off x="0" y="0"/>
            <a:ext cx="12192000" cy="1219200"/>
          </a:xfrm>
          <a:prstGeom prst="rect">
            <a:avLst/>
          </a:prstGeom>
          <a:solidFill>
            <a:srgbClr val="0F426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endParaRPr lang="en-US" altLang="en-US" sz="3600" dirty="0"/>
          </a:p>
        </p:txBody>
      </p:sp>
      <p:sp>
        <p:nvSpPr>
          <p:cNvPr id="6" name="Rectangle 3"/>
          <p:cNvSpPr txBox="1">
            <a:spLocks noChangeArrowheads="1"/>
          </p:cNvSpPr>
          <p:nvPr/>
        </p:nvSpPr>
        <p:spPr>
          <a:xfrm>
            <a:off x="400049" y="1527756"/>
            <a:ext cx="10819494" cy="418768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pPr>
            <a:endParaRPr lang="en-US" altLang="en-US" dirty="0"/>
          </a:p>
        </p:txBody>
      </p:sp>
      <p:sp>
        <p:nvSpPr>
          <p:cNvPr id="3" name="Title 2"/>
          <p:cNvSpPr>
            <a:spLocks noGrp="1"/>
          </p:cNvSpPr>
          <p:nvPr>
            <p:ph type="title"/>
          </p:nvPr>
        </p:nvSpPr>
        <p:spPr/>
        <p:txBody>
          <a:bodyPr>
            <a:normAutofit/>
          </a:bodyPr>
          <a:lstStyle/>
          <a:p>
            <a:r>
              <a:rPr lang="en-US" altLang="en-US" sz="3200" dirty="0"/>
              <a:t>Gender-Specific Components</a:t>
            </a:r>
            <a:endParaRPr lang="en-US" sz="3200" dirty="0"/>
          </a:p>
        </p:txBody>
      </p:sp>
      <p:sp>
        <p:nvSpPr>
          <p:cNvPr id="4" name="Content Placeholder 3"/>
          <p:cNvSpPr>
            <a:spLocks noGrp="1"/>
          </p:cNvSpPr>
          <p:nvPr>
            <p:ph idx="1"/>
          </p:nvPr>
        </p:nvSpPr>
        <p:spPr/>
        <p:txBody>
          <a:bodyPr/>
          <a:lstStyle/>
          <a:p>
            <a:r>
              <a:rPr lang="en-US" altLang="en-US" b="1"/>
              <a:t>Unique Considerations for Women</a:t>
            </a:r>
          </a:p>
          <a:p>
            <a:pPr lvl="1"/>
            <a:r>
              <a:rPr lang="en-US" altLang="en-US"/>
              <a:t>Childhood abuse: physical, sexual, and/or emotional trauma </a:t>
            </a:r>
          </a:p>
          <a:p>
            <a:pPr lvl="1"/>
            <a:r>
              <a:rPr lang="en-US" altLang="en-US"/>
              <a:t>Co-occurring mental disorder, domestic violence</a:t>
            </a:r>
          </a:p>
          <a:p>
            <a:r>
              <a:rPr lang="en-US" altLang="en-US" b="1"/>
              <a:t>Comprehensive Treatment Model for Women</a:t>
            </a:r>
          </a:p>
          <a:p>
            <a:pPr lvl="1"/>
            <a:r>
              <a:rPr lang="en-US" altLang="en-US"/>
              <a:t>Clinical treatment services</a:t>
            </a:r>
          </a:p>
          <a:p>
            <a:pPr lvl="1"/>
            <a:r>
              <a:rPr lang="en-US" altLang="en-US"/>
              <a:t>Clinical support services</a:t>
            </a:r>
          </a:p>
          <a:p>
            <a:pPr lvl="1"/>
            <a:r>
              <a:rPr lang="en-US" altLang="en-US"/>
              <a:t>Community support services</a:t>
            </a:r>
          </a:p>
          <a:p>
            <a:endParaRPr lang="en-US"/>
          </a:p>
        </p:txBody>
      </p:sp>
    </p:spTree>
    <p:extLst>
      <p:ext uri="{BB962C8B-B14F-4D97-AF65-F5344CB8AC3E}">
        <p14:creationId xmlns:p14="http://schemas.microsoft.com/office/powerpoint/2010/main" val="27466085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063254"/>
            <a:ext cx="9031518" cy="4678327"/>
          </a:xfrm>
          <a:prstGeom prst="rect">
            <a:avLst/>
          </a:prstGeom>
          <a:solidFill>
            <a:srgbClr val="0F42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p:cNvCxnSpPr/>
          <p:nvPr/>
        </p:nvCxnSpPr>
        <p:spPr>
          <a:xfrm>
            <a:off x="318977" y="285306"/>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18977" y="6530162"/>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308345" y="285306"/>
            <a:ext cx="10632"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855301" y="285306"/>
            <a:ext cx="1"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27322" y="2184635"/>
            <a:ext cx="8026347" cy="1661993"/>
          </a:xfrm>
          <a:prstGeom prst="rect">
            <a:avLst/>
          </a:prstGeom>
          <a:noFill/>
        </p:spPr>
        <p:txBody>
          <a:bodyPr wrap="square" rtlCol="0">
            <a:spAutoFit/>
          </a:bodyPr>
          <a:lstStyle/>
          <a:p>
            <a:endParaRPr lang="en-US" sz="5400" b="1" dirty="0">
              <a:solidFill>
                <a:schemeClr val="bg1"/>
              </a:solidFill>
            </a:endParaRPr>
          </a:p>
          <a:p>
            <a:r>
              <a:rPr lang="en-US" sz="4800" dirty="0">
                <a:solidFill>
                  <a:schemeClr val="bg1"/>
                </a:solidFill>
              </a:rPr>
              <a:t>Recovery</a:t>
            </a:r>
          </a:p>
        </p:txBody>
      </p:sp>
    </p:spTree>
    <p:extLst>
      <p:ext uri="{BB962C8B-B14F-4D97-AF65-F5344CB8AC3E}">
        <p14:creationId xmlns:p14="http://schemas.microsoft.com/office/powerpoint/2010/main" val="359444748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38315" y="76943"/>
            <a:ext cx="9144000" cy="769441"/>
          </a:xfrm>
          <a:prstGeom prst="rect">
            <a:avLst/>
          </a:prstGeom>
          <a:noFill/>
        </p:spPr>
        <p:txBody>
          <a:bodyPr wrap="square">
            <a:spAutoFit/>
          </a:bodyPr>
          <a:lstStyle/>
          <a:p>
            <a:pPr algn="ctr"/>
            <a:r>
              <a:rPr lang="en-US" sz="4400" b="1" dirty="0">
                <a:solidFill>
                  <a:schemeClr val="bg1"/>
                </a:solidFill>
                <a:latin typeface="Tw Cen MT" panose="020B0602020104020603" pitchFamily="34" charset="0"/>
                <a:ea typeface="Calibri" panose="020F0502020204030204" pitchFamily="34" charset="0"/>
              </a:rPr>
              <a:t>What is recovery?</a:t>
            </a:r>
          </a:p>
        </p:txBody>
      </p:sp>
      <p:sp>
        <p:nvSpPr>
          <p:cNvPr id="6" name="Rectangle 5"/>
          <p:cNvSpPr/>
          <p:nvPr/>
        </p:nvSpPr>
        <p:spPr>
          <a:xfrm>
            <a:off x="402913" y="2355238"/>
            <a:ext cx="5140957" cy="1938992"/>
          </a:xfrm>
          <a:prstGeom prst="rect">
            <a:avLst/>
          </a:prstGeom>
          <a:solidFill>
            <a:schemeClr val="bg1">
              <a:lumMod val="95000"/>
              <a:alpha val="75000"/>
            </a:schemeClr>
          </a:solidFill>
          <a:ln w="28575">
            <a:noFill/>
          </a:ln>
          <a:effectLst>
            <a:outerShdw blurRad="50800" dist="38100" dir="2700000" algn="tl" rotWithShape="0">
              <a:prstClr val="black">
                <a:alpha val="40000"/>
              </a:prstClr>
            </a:outerShdw>
          </a:effectLst>
        </p:spPr>
        <p:txBody>
          <a:bodyPr wrap="square">
            <a:spAutoFit/>
          </a:bodyPr>
          <a:lstStyle/>
          <a:p>
            <a:r>
              <a:rPr lang="en-US" sz="2400" b="1" dirty="0">
                <a:solidFill>
                  <a:srgbClr val="0F4263"/>
                </a:solidFill>
                <a:ea typeface="Calibri" panose="020F0502020204030204" pitchFamily="34" charset="0"/>
              </a:rPr>
              <a:t>A process of change through which individuals improve their health and wellness, live self-directed lives, and strive to reach their full potential.</a:t>
            </a:r>
            <a:endParaRPr lang="en-US" sz="2400" b="1" dirty="0">
              <a:solidFill>
                <a:srgbClr val="0F4263"/>
              </a:solidFill>
            </a:endParaRPr>
          </a:p>
        </p:txBody>
      </p:sp>
      <p:sp>
        <p:nvSpPr>
          <p:cNvPr id="7" name="Rectangle 6"/>
          <p:cNvSpPr/>
          <p:nvPr/>
        </p:nvSpPr>
        <p:spPr>
          <a:xfrm>
            <a:off x="402913" y="4679860"/>
            <a:ext cx="5492819" cy="1569660"/>
          </a:xfrm>
          <a:prstGeom prst="rect">
            <a:avLst/>
          </a:prstGeom>
          <a:solidFill>
            <a:schemeClr val="bg1">
              <a:alpha val="75000"/>
            </a:schemeClr>
          </a:solidFill>
        </p:spPr>
        <p:txBody>
          <a:bodyPr wrap="square">
            <a:spAutoFit/>
          </a:bodyPr>
          <a:lstStyle/>
          <a:p>
            <a:r>
              <a:rPr lang="en-US" sz="2400" dirty="0">
                <a:latin typeface="+mj-lt"/>
                <a:ea typeface="Calibri" panose="020F0502020204030204" pitchFamily="34" charset="0"/>
              </a:rPr>
              <a:t>Access to evidence-based substance use disorder treatment and recovery support services are important building blocks to recovery</a:t>
            </a:r>
            <a:endParaRPr lang="en-US" sz="2400" dirty="0">
              <a:solidFill>
                <a:schemeClr val="accent2">
                  <a:lumMod val="75000"/>
                </a:schemeClr>
              </a:solidFill>
              <a:latin typeface="Tw Cen MT" panose="020B0602020104020603" pitchFamily="34" charset="0"/>
            </a:endParaRPr>
          </a:p>
        </p:txBody>
      </p:sp>
      <p:sp>
        <p:nvSpPr>
          <p:cNvPr id="8" name="Rectangle 7"/>
          <p:cNvSpPr/>
          <p:nvPr/>
        </p:nvSpPr>
        <p:spPr>
          <a:xfrm>
            <a:off x="402914" y="1605928"/>
            <a:ext cx="5783397" cy="523220"/>
          </a:xfrm>
          <a:prstGeom prst="rect">
            <a:avLst/>
          </a:prstGeom>
          <a:solidFill>
            <a:schemeClr val="bg1">
              <a:alpha val="75000"/>
            </a:schemeClr>
          </a:solidFill>
        </p:spPr>
        <p:txBody>
          <a:bodyPr wrap="square">
            <a:spAutoFit/>
          </a:bodyPr>
          <a:lstStyle/>
          <a:p>
            <a:r>
              <a:rPr lang="en-US" sz="2800" b="1" dirty="0">
                <a:latin typeface="+mj-lt"/>
                <a:ea typeface="Calibri" panose="020F0502020204030204" pitchFamily="34" charset="0"/>
              </a:rPr>
              <a:t>SAMHSA’s</a:t>
            </a:r>
            <a:r>
              <a:rPr lang="en-US" sz="2800" dirty="0">
                <a:latin typeface="+mj-lt"/>
                <a:ea typeface="Calibri" panose="020F0502020204030204" pitchFamily="34" charset="0"/>
              </a:rPr>
              <a:t> Working Definition</a:t>
            </a:r>
          </a:p>
        </p:txBody>
      </p:sp>
      <p:pic>
        <p:nvPicPr>
          <p:cNvPr id="2050" name="Picture 2" descr="SAMHSA’s working definition of recovery. This title is in the middle of a circle, surrounded by the following words: hope, person-driven, many pathways, holistic, peer support, relational, culture, addresses trauma, strengths/responsibility, respec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0713" y="1475014"/>
            <a:ext cx="5126962" cy="4806684"/>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xmlns="" id="{600ADE9B-F383-4C2C-96DB-E29746084B96}"/>
              </a:ext>
            </a:extLst>
          </p:cNvPr>
          <p:cNvSpPr txBox="1">
            <a:spLocks/>
          </p:cNvSpPr>
          <p:nvPr/>
        </p:nvSpPr>
        <p:spPr>
          <a:xfrm>
            <a:off x="0" y="0"/>
            <a:ext cx="12192000" cy="1216152"/>
          </a:xfrm>
          <a:prstGeom prst="rect">
            <a:avLst/>
          </a:prstGeom>
          <a:solidFill>
            <a:srgbClr val="0F426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defTabSz="1641166"/>
            <a:r>
              <a:rPr lang="en-US" sz="3200" dirty="0">
                <a:solidFill>
                  <a:srgbClr val="FFFFFF"/>
                </a:solidFill>
                <a:latin typeface="Arial" panose="020B0604020202020204" pitchFamily="34" charset="0"/>
                <a:cs typeface="Arial" panose="020B0604020202020204" pitchFamily="34" charset="0"/>
              </a:rPr>
              <a:t>What Is Recovery?</a:t>
            </a:r>
          </a:p>
        </p:txBody>
      </p:sp>
      <p:sp>
        <p:nvSpPr>
          <p:cNvPr id="13" name="Rectangle 12"/>
          <p:cNvSpPr/>
          <p:nvPr/>
        </p:nvSpPr>
        <p:spPr>
          <a:xfrm>
            <a:off x="402913" y="1605928"/>
            <a:ext cx="5783397" cy="523220"/>
          </a:xfrm>
          <a:prstGeom prst="rect">
            <a:avLst/>
          </a:prstGeom>
          <a:solidFill>
            <a:schemeClr val="bg1">
              <a:alpha val="75000"/>
            </a:schemeClr>
          </a:solidFill>
        </p:spPr>
        <p:txBody>
          <a:bodyPr wrap="square">
            <a:spAutoFit/>
          </a:bodyPr>
          <a:lstStyle/>
          <a:p>
            <a:r>
              <a:rPr lang="en-US" sz="2800" b="1" dirty="0">
                <a:latin typeface="+mj-lt"/>
                <a:ea typeface="Calibri" panose="020F0502020204030204" pitchFamily="34" charset="0"/>
              </a:rPr>
              <a:t>SAMHSA’s</a:t>
            </a:r>
            <a:r>
              <a:rPr lang="en-US" sz="2800" dirty="0">
                <a:latin typeface="+mj-lt"/>
                <a:ea typeface="Calibri" panose="020F0502020204030204" pitchFamily="34" charset="0"/>
              </a:rPr>
              <a:t> Working Definition</a:t>
            </a:r>
          </a:p>
        </p:txBody>
      </p:sp>
      <p:sp>
        <p:nvSpPr>
          <p:cNvPr id="18" name="TextBox 17"/>
          <p:cNvSpPr txBox="1"/>
          <p:nvPr/>
        </p:nvSpPr>
        <p:spPr>
          <a:xfrm>
            <a:off x="5050971" y="6428232"/>
            <a:ext cx="6720115" cy="307777"/>
          </a:xfrm>
          <a:prstGeom prst="rect">
            <a:avLst/>
          </a:prstGeom>
          <a:noFill/>
        </p:spPr>
        <p:txBody>
          <a:bodyPr wrap="square" rtlCol="0">
            <a:spAutoFit/>
          </a:bodyPr>
          <a:lstStyle/>
          <a:p>
            <a:pPr algn="r"/>
            <a:r>
              <a:rPr lang="en-US" sz="1400" dirty="0"/>
              <a:t>(Substance Abuse and Mental Health Services Administration, 2012)</a:t>
            </a:r>
          </a:p>
        </p:txBody>
      </p:sp>
    </p:spTree>
    <p:extLst>
      <p:ext uri="{BB962C8B-B14F-4D97-AF65-F5344CB8AC3E}">
        <p14:creationId xmlns:p14="http://schemas.microsoft.com/office/powerpoint/2010/main" val="387738753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92320" y="6428232"/>
            <a:ext cx="3704887" cy="307777"/>
          </a:xfrm>
          <a:prstGeom prst="rect">
            <a:avLst/>
          </a:prstGeom>
          <a:noFill/>
        </p:spPr>
        <p:txBody>
          <a:bodyPr wrap="square" rtlCol="0">
            <a:spAutoFit/>
          </a:bodyPr>
          <a:lstStyle/>
          <a:p>
            <a:r>
              <a:rPr lang="en-US" sz="1400" dirty="0">
                <a:solidFill>
                  <a:prstClr val="black"/>
                </a:solidFill>
              </a:rPr>
              <a:t>(Ghertner et al., 2018; Radel et al., 2018)</a:t>
            </a:r>
          </a:p>
        </p:txBody>
      </p:sp>
      <p:sp>
        <p:nvSpPr>
          <p:cNvPr id="9" name="Title 1">
            <a:extLst>
              <a:ext uri="{FF2B5EF4-FFF2-40B4-BE49-F238E27FC236}">
                <a16:creationId xmlns:a16="http://schemas.microsoft.com/office/drawing/2014/main" xmlns="" id="{600ADE9B-F383-4C2C-96DB-E29746084B96}"/>
              </a:ext>
            </a:extLst>
          </p:cNvPr>
          <p:cNvSpPr txBox="1">
            <a:spLocks/>
          </p:cNvSpPr>
          <p:nvPr/>
        </p:nvSpPr>
        <p:spPr>
          <a:xfrm>
            <a:off x="0" y="0"/>
            <a:ext cx="12192000" cy="1219200"/>
          </a:xfrm>
          <a:prstGeom prst="rect">
            <a:avLst/>
          </a:prstGeom>
          <a:solidFill>
            <a:srgbClr val="0F426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defTabSz="1641166"/>
            <a:endParaRPr lang="en-US" sz="3600" dirty="0">
              <a:solidFill>
                <a:srgbClr val="FFFFFF"/>
              </a:solidFill>
              <a:cs typeface="Arial" panose="020B0604020202020204" pitchFamily="34" charset="0"/>
            </a:endParaRPr>
          </a:p>
        </p:txBody>
      </p:sp>
      <p:sp>
        <p:nvSpPr>
          <p:cNvPr id="5" name="Rectangle 3"/>
          <p:cNvSpPr txBox="1">
            <a:spLocks noChangeArrowheads="1"/>
          </p:cNvSpPr>
          <p:nvPr/>
        </p:nvSpPr>
        <p:spPr>
          <a:xfrm>
            <a:off x="400049" y="1527756"/>
            <a:ext cx="10819494" cy="418768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pPr>
            <a:endParaRPr lang="en-US" sz="2400" dirty="0">
              <a:solidFill>
                <a:prstClr val="black"/>
              </a:solidFill>
              <a:ea typeface="Yu Gothic UI Semibold" panose="020B0700000000000000" pitchFamily="34" charset="-128"/>
              <a:cs typeface="Arial" panose="020B0604020202020204" pitchFamily="34" charset="0"/>
            </a:endParaRPr>
          </a:p>
        </p:txBody>
      </p:sp>
      <p:sp>
        <p:nvSpPr>
          <p:cNvPr id="8" name="Title 7"/>
          <p:cNvSpPr>
            <a:spLocks noGrp="1"/>
          </p:cNvSpPr>
          <p:nvPr>
            <p:ph type="title"/>
          </p:nvPr>
        </p:nvSpPr>
        <p:spPr/>
        <p:txBody>
          <a:bodyPr>
            <a:normAutofit/>
          </a:bodyPr>
          <a:lstStyle/>
          <a:p>
            <a:r>
              <a:rPr lang="en-US" sz="3200" dirty="0">
                <a:solidFill>
                  <a:srgbClr val="FFFFFF"/>
                </a:solidFill>
                <a:cs typeface="Arial" panose="020B0604020202020204" pitchFamily="34" charset="0"/>
              </a:rPr>
              <a:t>Recovery Occurs in the Context of the Family </a:t>
            </a:r>
            <a:endParaRPr lang="en-US" sz="3200" dirty="0"/>
          </a:p>
        </p:txBody>
      </p:sp>
      <p:sp>
        <p:nvSpPr>
          <p:cNvPr id="10" name="Content Placeholder 9"/>
          <p:cNvSpPr>
            <a:spLocks noGrp="1"/>
          </p:cNvSpPr>
          <p:nvPr>
            <p:ph idx="1"/>
          </p:nvPr>
        </p:nvSpPr>
        <p:spPr/>
        <p:txBody>
          <a:bodyPr/>
          <a:lstStyle/>
          <a:p>
            <a:pPr>
              <a:spcBef>
                <a:spcPts val="600"/>
              </a:spcBef>
              <a:spcAft>
                <a:spcPts val="600"/>
              </a:spcAft>
            </a:pPr>
            <a:r>
              <a:rPr lang="en-US" dirty="0">
                <a:solidFill>
                  <a:prstClr val="black"/>
                </a:solidFill>
                <a:ea typeface="Yu Gothic UI Semibold" panose="020B0700000000000000" pitchFamily="34" charset="-128"/>
                <a:cs typeface="Arial" panose="020B0604020202020204" pitchFamily="34" charset="0"/>
              </a:rPr>
              <a:t>Substance use disorder is a disease that affects the family</a:t>
            </a:r>
          </a:p>
          <a:p>
            <a:pPr>
              <a:spcBef>
                <a:spcPts val="600"/>
              </a:spcBef>
              <a:spcAft>
                <a:spcPts val="600"/>
              </a:spcAft>
            </a:pPr>
            <a:r>
              <a:rPr lang="en-US" dirty="0">
                <a:solidFill>
                  <a:prstClr val="black"/>
                </a:solidFill>
                <a:ea typeface="Yu Gothic UI Semibold" panose="020B0700000000000000" pitchFamily="34" charset="-128"/>
                <a:cs typeface="Arial" panose="020B0604020202020204" pitchFamily="34" charset="0"/>
              </a:rPr>
              <a:t>Adults (who have children) primarily identify themselves as parents </a:t>
            </a:r>
          </a:p>
          <a:p>
            <a:pPr>
              <a:spcBef>
                <a:spcPts val="600"/>
              </a:spcBef>
              <a:spcAft>
                <a:spcPts val="600"/>
              </a:spcAft>
            </a:pPr>
            <a:r>
              <a:rPr lang="en-US" dirty="0">
                <a:solidFill>
                  <a:prstClr val="black"/>
                </a:solidFill>
                <a:ea typeface="Yu Gothic UI Semibold" panose="020B0700000000000000" pitchFamily="34" charset="-128"/>
                <a:cs typeface="Arial" panose="020B0604020202020204" pitchFamily="34" charset="0"/>
              </a:rPr>
              <a:t>The parenting role and parent-child relationship cannot be separated from treatment</a:t>
            </a:r>
          </a:p>
          <a:p>
            <a:pPr>
              <a:spcBef>
                <a:spcPts val="600"/>
              </a:spcBef>
              <a:spcAft>
                <a:spcPts val="600"/>
              </a:spcAft>
            </a:pPr>
            <a:r>
              <a:rPr lang="en-US" dirty="0">
                <a:solidFill>
                  <a:prstClr val="black"/>
                </a:solidFill>
                <a:ea typeface="Yu Gothic UI Semibold" panose="020B0700000000000000" pitchFamily="34" charset="-128"/>
                <a:cs typeface="Arial" panose="020B0604020202020204" pitchFamily="34" charset="0"/>
              </a:rPr>
              <a:t>Adult recovery should have a parent-child component including prevention for the child</a:t>
            </a:r>
          </a:p>
          <a:p>
            <a:endParaRPr lang="en-US" dirty="0"/>
          </a:p>
        </p:txBody>
      </p:sp>
    </p:spTree>
    <p:extLst>
      <p:ext uri="{BB962C8B-B14F-4D97-AF65-F5344CB8AC3E}">
        <p14:creationId xmlns:p14="http://schemas.microsoft.com/office/powerpoint/2010/main" val="3431963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xmlns="" val="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3614" y="1668301"/>
            <a:ext cx="4074721" cy="323547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TextBox 7"/>
          <p:cNvSpPr txBox="1"/>
          <p:nvPr/>
        </p:nvSpPr>
        <p:spPr>
          <a:xfrm>
            <a:off x="4898175" y="1467511"/>
            <a:ext cx="6914883" cy="5078313"/>
          </a:xfrm>
          <a:prstGeom prst="rect">
            <a:avLst/>
          </a:prstGeom>
          <a:noFill/>
        </p:spPr>
        <p:txBody>
          <a:bodyPr wrap="square" rtlCol="0">
            <a:spAutoFit/>
          </a:bodyPr>
          <a:lstStyle/>
          <a:p>
            <a:pPr fontAlgn="base">
              <a:spcBef>
                <a:spcPts val="600"/>
              </a:spcBef>
              <a:spcAft>
                <a:spcPts val="600"/>
              </a:spcAft>
            </a:pPr>
            <a:r>
              <a:rPr lang="en-US" sz="2400" dirty="0">
                <a:latin typeface="+mj-lt"/>
                <a:cs typeface="Arial" charset="0"/>
              </a:rPr>
              <a:t>Can threaten parent’s ability to achieve and sustain recovery and establish a healthy relationship with their children, thus risking:</a:t>
            </a:r>
          </a:p>
          <a:p>
            <a:pPr marL="231775" indent="-231775" fontAlgn="base">
              <a:spcBef>
                <a:spcPts val="600"/>
              </a:spcBef>
              <a:spcAft>
                <a:spcPts val="600"/>
              </a:spcAft>
              <a:buSzPct val="65000"/>
              <a:buFont typeface="Wingdings 2" pitchFamily="18" charset="2"/>
              <a:buChar char=""/>
              <a:defRPr/>
            </a:pPr>
            <a:r>
              <a:rPr lang="en-US" sz="2400" dirty="0">
                <a:latin typeface="+mj-lt"/>
                <a:cs typeface="Arial" charset="0"/>
              </a:rPr>
              <a:t>Recurrence of maltreatment</a:t>
            </a:r>
          </a:p>
          <a:p>
            <a:pPr marL="231775" indent="-231775" fontAlgn="base">
              <a:spcBef>
                <a:spcPts val="600"/>
              </a:spcBef>
              <a:spcAft>
                <a:spcPts val="600"/>
              </a:spcAft>
              <a:buSzPct val="65000"/>
              <a:buFont typeface="Wingdings 2" pitchFamily="18" charset="2"/>
              <a:buChar char=""/>
              <a:defRPr/>
            </a:pPr>
            <a:r>
              <a:rPr lang="en-US" sz="2400" dirty="0">
                <a:latin typeface="+mj-lt"/>
                <a:cs typeface="Arial" charset="0"/>
              </a:rPr>
              <a:t>Re-entry into out-of-home care</a:t>
            </a:r>
          </a:p>
          <a:p>
            <a:pPr marL="231775" indent="-231775" fontAlgn="base">
              <a:spcBef>
                <a:spcPts val="600"/>
              </a:spcBef>
              <a:spcAft>
                <a:spcPts val="600"/>
              </a:spcAft>
              <a:buSzPct val="65000"/>
              <a:buFont typeface="Wingdings 2" pitchFamily="18" charset="2"/>
              <a:buChar char=""/>
              <a:defRPr/>
            </a:pPr>
            <a:r>
              <a:rPr lang="en-US" sz="2400" dirty="0">
                <a:latin typeface="+mj-lt"/>
                <a:cs typeface="Arial" charset="0"/>
              </a:rPr>
              <a:t>Relapse and sustained recovery</a:t>
            </a:r>
          </a:p>
          <a:p>
            <a:pPr marL="231775" indent="-231775" fontAlgn="base">
              <a:spcBef>
                <a:spcPts val="600"/>
              </a:spcBef>
              <a:spcAft>
                <a:spcPts val="600"/>
              </a:spcAft>
              <a:buSzPct val="65000"/>
              <a:buFont typeface="Wingdings 2" pitchFamily="18" charset="2"/>
              <a:buChar char=""/>
              <a:defRPr/>
            </a:pPr>
            <a:r>
              <a:rPr lang="en-US" sz="2400" dirty="0">
                <a:latin typeface="+mj-lt"/>
                <a:cs typeface="Arial" charset="0"/>
              </a:rPr>
              <a:t>Additional infants with prenatal substance exposure</a:t>
            </a:r>
          </a:p>
          <a:p>
            <a:pPr marL="231775" indent="-231775" fontAlgn="base">
              <a:spcBef>
                <a:spcPts val="600"/>
              </a:spcBef>
              <a:spcAft>
                <a:spcPts val="600"/>
              </a:spcAft>
              <a:buSzPct val="65000"/>
              <a:buFont typeface="Wingdings 2" pitchFamily="18" charset="2"/>
              <a:buChar char=""/>
              <a:defRPr/>
            </a:pPr>
            <a:r>
              <a:rPr lang="en-US" sz="2400" dirty="0">
                <a:latin typeface="+mj-lt"/>
                <a:cs typeface="Arial" charset="0"/>
              </a:rPr>
              <a:t>Additional exposure to trauma for child/family</a:t>
            </a:r>
          </a:p>
          <a:p>
            <a:pPr marL="231775" indent="-231775" fontAlgn="base">
              <a:spcBef>
                <a:spcPts val="600"/>
              </a:spcBef>
              <a:spcAft>
                <a:spcPts val="600"/>
              </a:spcAft>
              <a:buSzPct val="65000"/>
              <a:buFont typeface="Wingdings 2" pitchFamily="18" charset="2"/>
              <a:buChar char=""/>
              <a:defRPr/>
            </a:pPr>
            <a:r>
              <a:rPr lang="en-US" sz="2400" dirty="0">
                <a:latin typeface="+mj-lt"/>
                <a:cs typeface="Arial" charset="0"/>
              </a:rPr>
              <a:t>Prolonged and recurring impact on </a:t>
            </a:r>
            <a:r>
              <a:rPr lang="en-US" sz="2400">
                <a:latin typeface="+mj-lt"/>
                <a:cs typeface="Arial" charset="0"/>
              </a:rPr>
              <a:t>child </a:t>
            </a:r>
            <a:br>
              <a:rPr lang="en-US" sz="2400">
                <a:latin typeface="+mj-lt"/>
                <a:cs typeface="Arial" charset="0"/>
              </a:rPr>
            </a:br>
            <a:r>
              <a:rPr lang="en-US" sz="2400">
                <a:latin typeface="+mj-lt"/>
                <a:cs typeface="Arial" charset="0"/>
              </a:rPr>
              <a:t>well-being</a:t>
            </a:r>
            <a:endParaRPr lang="en-US" sz="2400" dirty="0">
              <a:latin typeface="+mj-lt"/>
              <a:cs typeface="Arial" charset="0"/>
            </a:endParaRPr>
          </a:p>
        </p:txBody>
      </p:sp>
      <p:sp>
        <p:nvSpPr>
          <p:cNvPr id="9" name="Title 1">
            <a:extLst>
              <a:ext uri="{FF2B5EF4-FFF2-40B4-BE49-F238E27FC236}">
                <a16:creationId xmlns:a16="http://schemas.microsoft.com/office/drawing/2014/main" xmlns="" id="{600ADE9B-F383-4C2C-96DB-E29746084B96}"/>
              </a:ext>
            </a:extLst>
          </p:cNvPr>
          <p:cNvSpPr txBox="1">
            <a:spLocks/>
          </p:cNvSpPr>
          <p:nvPr/>
        </p:nvSpPr>
        <p:spPr>
          <a:xfrm>
            <a:off x="0" y="0"/>
            <a:ext cx="12192000" cy="1216152"/>
          </a:xfrm>
          <a:prstGeom prst="rect">
            <a:avLst/>
          </a:prstGeom>
          <a:solidFill>
            <a:srgbClr val="0F426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fontAlgn="base">
              <a:spcAft>
                <a:spcPct val="0"/>
              </a:spcAft>
            </a:pPr>
            <a:r>
              <a:rPr lang="en-US" sz="3200" dirty="0">
                <a:cs typeface="Aharoni" panose="02010803020104030203" pitchFamily="2" charset="-79"/>
              </a:rPr>
              <a:t>Focusing Only on Parent’s Recovery Without </a:t>
            </a:r>
            <a:br>
              <a:rPr lang="en-US" sz="3200" dirty="0">
                <a:cs typeface="Aharoni" panose="02010803020104030203" pitchFamily="2" charset="-79"/>
              </a:rPr>
            </a:br>
            <a:r>
              <a:rPr lang="en-US" sz="3200" dirty="0">
                <a:cs typeface="Aharoni" panose="02010803020104030203" pitchFamily="2" charset="-79"/>
              </a:rPr>
              <a:t>Addressing the Needs of Children…</a:t>
            </a:r>
          </a:p>
        </p:txBody>
      </p:sp>
      <p:sp>
        <p:nvSpPr>
          <p:cNvPr id="10" name="TextBox 9"/>
          <p:cNvSpPr txBox="1"/>
          <p:nvPr/>
        </p:nvSpPr>
        <p:spPr>
          <a:xfrm>
            <a:off x="7344230" y="6428232"/>
            <a:ext cx="4852978" cy="307777"/>
          </a:xfrm>
          <a:prstGeom prst="rect">
            <a:avLst/>
          </a:prstGeom>
          <a:noFill/>
        </p:spPr>
        <p:txBody>
          <a:bodyPr wrap="square" rtlCol="0">
            <a:spAutoFit/>
          </a:bodyPr>
          <a:lstStyle/>
          <a:p>
            <a:r>
              <a:rPr lang="en-US" sz="1400" dirty="0">
                <a:solidFill>
                  <a:prstClr val="black"/>
                </a:solidFill>
              </a:rPr>
              <a:t>(</a:t>
            </a:r>
            <a:r>
              <a:rPr lang="en-US" sz="1400" dirty="0"/>
              <a:t>U.S. Department of Health and Human Services</a:t>
            </a:r>
            <a:r>
              <a:rPr lang="en-US" sz="1400" dirty="0">
                <a:solidFill>
                  <a:prstClr val="black"/>
                </a:solidFill>
              </a:rPr>
              <a:t>, 2013)</a:t>
            </a:r>
          </a:p>
        </p:txBody>
      </p:sp>
    </p:spTree>
    <p:extLst>
      <p:ext uri="{BB962C8B-B14F-4D97-AF65-F5344CB8AC3E}">
        <p14:creationId xmlns:p14="http://schemas.microsoft.com/office/powerpoint/2010/main" val="2375311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2818722366"/>
              </p:ext>
            </p:extLst>
          </p:nvPr>
        </p:nvGraphicFramePr>
        <p:xfrm>
          <a:off x="391885" y="998508"/>
          <a:ext cx="11408229" cy="54885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xmlns="" id="{600ADE9B-F383-4C2C-96DB-E29746084B96}"/>
              </a:ext>
            </a:extLst>
          </p:cNvPr>
          <p:cNvSpPr txBox="1">
            <a:spLocks/>
          </p:cNvSpPr>
          <p:nvPr/>
        </p:nvSpPr>
        <p:spPr>
          <a:xfrm>
            <a:off x="0" y="0"/>
            <a:ext cx="12192000" cy="1216152"/>
          </a:xfrm>
          <a:prstGeom prst="rect">
            <a:avLst/>
          </a:prstGeom>
          <a:solidFill>
            <a:srgbClr val="0F426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en-US" sz="3200" dirty="0"/>
              <a:t>A Family Focus</a:t>
            </a:r>
          </a:p>
        </p:txBody>
      </p:sp>
      <p:sp>
        <p:nvSpPr>
          <p:cNvPr id="6" name="TextBox 5"/>
          <p:cNvSpPr txBox="1"/>
          <p:nvPr/>
        </p:nvSpPr>
        <p:spPr>
          <a:xfrm>
            <a:off x="7344230" y="6428232"/>
            <a:ext cx="4852978"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(Werner, Young, Dennis, &amp; Amatetti, 2007)</a:t>
            </a:r>
          </a:p>
        </p:txBody>
      </p:sp>
    </p:spTree>
    <p:extLst>
      <p:ext uri="{BB962C8B-B14F-4D97-AF65-F5344CB8AC3E}">
        <p14:creationId xmlns:p14="http://schemas.microsoft.com/office/powerpoint/2010/main" val="426126758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063254"/>
            <a:ext cx="9031518" cy="4678327"/>
          </a:xfrm>
          <a:prstGeom prst="rect">
            <a:avLst/>
          </a:prstGeom>
          <a:solidFill>
            <a:srgbClr val="0F42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p:cNvCxnSpPr/>
          <p:nvPr/>
        </p:nvCxnSpPr>
        <p:spPr>
          <a:xfrm>
            <a:off x="318977" y="285306"/>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18977" y="6530162"/>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308345" y="285306"/>
            <a:ext cx="10632"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855301" y="285306"/>
            <a:ext cx="1"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27322" y="2184635"/>
            <a:ext cx="8026347" cy="1661993"/>
          </a:xfrm>
          <a:prstGeom prst="rect">
            <a:avLst/>
          </a:prstGeom>
          <a:noFill/>
        </p:spPr>
        <p:txBody>
          <a:bodyPr wrap="square" rtlCol="0">
            <a:spAutoFit/>
          </a:bodyPr>
          <a:lstStyle/>
          <a:p>
            <a:endParaRPr lang="en-US" sz="5400" b="1" dirty="0">
              <a:solidFill>
                <a:schemeClr val="bg1"/>
              </a:solidFill>
            </a:endParaRPr>
          </a:p>
          <a:p>
            <a:r>
              <a:rPr lang="en-US" sz="4800" dirty="0">
                <a:solidFill>
                  <a:prstClr val="white"/>
                </a:solidFill>
              </a:rPr>
              <a:t>Recovery Support</a:t>
            </a:r>
            <a:endParaRPr lang="en-US" sz="4800" b="1" dirty="0">
              <a:solidFill>
                <a:prstClr val="white"/>
              </a:solidFill>
            </a:endParaRPr>
          </a:p>
        </p:txBody>
      </p:sp>
    </p:spTree>
    <p:extLst>
      <p:ext uri="{BB962C8B-B14F-4D97-AF65-F5344CB8AC3E}">
        <p14:creationId xmlns:p14="http://schemas.microsoft.com/office/powerpoint/2010/main" val="28855211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DBF4379E-CA0C-42A8-985C-B8399DA4B988}"/>
              </a:ext>
            </a:extLst>
          </p:cNvPr>
          <p:cNvGrpSpPr/>
          <p:nvPr/>
        </p:nvGrpSpPr>
        <p:grpSpPr>
          <a:xfrm>
            <a:off x="842866" y="1643718"/>
            <a:ext cx="10246058" cy="4920252"/>
            <a:chOff x="439332" y="1225977"/>
            <a:chExt cx="11180422" cy="5368943"/>
          </a:xfrm>
        </p:grpSpPr>
        <p:pic>
          <p:nvPicPr>
            <p:cNvPr id="16" name="Picture 15" descr="Bottle of pills opened and scattered across a tabl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2878" y="4034744"/>
              <a:ext cx="5516876" cy="2560176"/>
            </a:xfrm>
            <a:prstGeom prst="rect">
              <a:avLst/>
            </a:prstGeom>
          </p:spPr>
        </p:pic>
        <p:pic>
          <p:nvPicPr>
            <p:cNvPr id="13" name="Picture 12" descr="Image of various pills and drugs on a counte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181" y="4034744"/>
              <a:ext cx="5461179" cy="2551613"/>
            </a:xfrm>
            <a:prstGeom prst="rect">
              <a:avLst/>
            </a:prstGeom>
          </p:spPr>
        </p:pic>
        <p:pic>
          <p:nvPicPr>
            <p:cNvPr id="11" name="Picture 10" descr="Image of user snorting cocaine from tabl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02878" y="1225977"/>
              <a:ext cx="5516876" cy="2631713"/>
            </a:xfrm>
            <a:prstGeom prst="rect">
              <a:avLst/>
            </a:prstGeom>
          </p:spPr>
        </p:pic>
        <p:pic>
          <p:nvPicPr>
            <p:cNvPr id="7" name="Picture 6" descr="Image of heroin user filling needle with drugs. "/>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9332" y="1225978"/>
              <a:ext cx="5489028" cy="2631712"/>
            </a:xfrm>
            <a:prstGeom prst="rect">
              <a:avLst/>
            </a:prstGeom>
          </p:spPr>
        </p:pic>
        <p:sp>
          <p:nvSpPr>
            <p:cNvPr id="10" name="TextBox 9"/>
            <p:cNvSpPr txBox="1"/>
            <p:nvPr/>
          </p:nvSpPr>
          <p:spPr>
            <a:xfrm>
              <a:off x="439332" y="3088247"/>
              <a:ext cx="5489028" cy="701096"/>
            </a:xfrm>
            <a:prstGeom prst="rect">
              <a:avLst/>
            </a:prstGeom>
            <a:noFill/>
          </p:spPr>
          <p:txBody>
            <a:bodyPr wrap="square" rtlCol="0">
              <a:spAutoFit/>
            </a:bodyPr>
            <a:lstStyle/>
            <a:p>
              <a:pPr algn="r"/>
              <a:r>
                <a:rPr lang="en-US" sz="3200" b="1" dirty="0">
                  <a:solidFill>
                    <a:schemeClr val="bg1"/>
                  </a:solidFill>
                  <a:latin typeface="Verdana" panose="020B0604030504040204" pitchFamily="34" charset="0"/>
                  <a:ea typeface="Verdana" panose="020B0604030504040204" pitchFamily="34" charset="0"/>
                  <a:cs typeface="Verdana" panose="020B0604030504040204" pitchFamily="34" charset="0"/>
                </a:rPr>
                <a:t>1970s</a:t>
              </a:r>
            </a:p>
          </p:txBody>
        </p:sp>
        <p:sp>
          <p:nvSpPr>
            <p:cNvPr id="12" name="TextBox 11"/>
            <p:cNvSpPr txBox="1"/>
            <p:nvPr/>
          </p:nvSpPr>
          <p:spPr>
            <a:xfrm>
              <a:off x="6083213" y="3088249"/>
              <a:ext cx="5489028" cy="638102"/>
            </a:xfrm>
            <a:prstGeom prst="rect">
              <a:avLst/>
            </a:prstGeom>
            <a:noFill/>
          </p:spPr>
          <p:txBody>
            <a:bodyPr wrap="square" rtlCol="0">
              <a:spAutoFit/>
            </a:bodyPr>
            <a:lstStyle/>
            <a:p>
              <a:pPr algn="r"/>
              <a:r>
                <a:rPr lang="en-US" sz="3200" b="1" dirty="0">
                  <a:solidFill>
                    <a:schemeClr val="bg1"/>
                  </a:solidFill>
                  <a:latin typeface="Verdana" panose="020B0604030504040204" pitchFamily="34" charset="0"/>
                  <a:ea typeface="Verdana" panose="020B0604030504040204" pitchFamily="34" charset="0"/>
                  <a:cs typeface="Verdana" panose="020B0604030504040204" pitchFamily="34" charset="0"/>
                </a:rPr>
                <a:t>1980s–1990s</a:t>
              </a:r>
            </a:p>
          </p:txBody>
        </p:sp>
        <p:sp>
          <p:nvSpPr>
            <p:cNvPr id="15" name="TextBox 14"/>
            <p:cNvSpPr txBox="1"/>
            <p:nvPr/>
          </p:nvSpPr>
          <p:spPr>
            <a:xfrm>
              <a:off x="467180" y="5672425"/>
              <a:ext cx="5461179" cy="701096"/>
            </a:xfrm>
            <a:prstGeom prst="rect">
              <a:avLst/>
            </a:prstGeom>
            <a:noFill/>
          </p:spPr>
          <p:txBody>
            <a:bodyPr wrap="square" rtlCol="0">
              <a:spAutoFit/>
            </a:bodyPr>
            <a:lstStyle/>
            <a:p>
              <a:pPr algn="r"/>
              <a:r>
                <a:rPr lang="en-US" sz="3200" b="1" dirty="0">
                  <a:solidFill>
                    <a:schemeClr val="bg1"/>
                  </a:solidFill>
                  <a:latin typeface="Verdana" panose="020B0604030504040204" pitchFamily="34" charset="0"/>
                  <a:ea typeface="Verdana" panose="020B0604030504040204" pitchFamily="34" charset="0"/>
                  <a:cs typeface="Verdana" panose="020B0604030504040204" pitchFamily="34" charset="0"/>
                </a:rPr>
                <a:t>2000s</a:t>
              </a:r>
            </a:p>
          </p:txBody>
        </p:sp>
        <p:sp>
          <p:nvSpPr>
            <p:cNvPr id="17" name="TextBox 16"/>
            <p:cNvSpPr txBox="1"/>
            <p:nvPr/>
          </p:nvSpPr>
          <p:spPr>
            <a:xfrm>
              <a:off x="6083213" y="5047475"/>
              <a:ext cx="5489028" cy="701096"/>
            </a:xfrm>
            <a:prstGeom prst="rect">
              <a:avLst/>
            </a:prstGeom>
            <a:noFill/>
          </p:spPr>
          <p:txBody>
            <a:bodyPr wrap="square" rtlCol="0">
              <a:spAutoFit/>
            </a:bodyPr>
            <a:lstStyle/>
            <a:p>
              <a:pPr algn="r"/>
              <a:r>
                <a:rPr lang="en-US" sz="3200" b="1" dirty="0">
                  <a:solidFill>
                    <a:schemeClr val="bg1"/>
                  </a:solidFill>
                  <a:latin typeface="Verdana" panose="020B0604030504040204" pitchFamily="34" charset="0"/>
                  <a:ea typeface="Verdana" panose="020B0604030504040204" pitchFamily="34" charset="0"/>
                  <a:cs typeface="Verdana" panose="020B0604030504040204" pitchFamily="34" charset="0"/>
                </a:rPr>
                <a:t>2010s</a:t>
              </a:r>
            </a:p>
          </p:txBody>
        </p:sp>
      </p:grpSp>
      <p:sp>
        <p:nvSpPr>
          <p:cNvPr id="19" name="Rectangle 2">
            <a:extLst>
              <a:ext uri="{FF2B5EF4-FFF2-40B4-BE49-F238E27FC236}">
                <a16:creationId xmlns:a16="http://schemas.microsoft.com/office/drawing/2014/main" xmlns="" id="{C3A95617-5DD1-4CDD-B309-F12C2070341A}"/>
              </a:ext>
            </a:extLst>
          </p:cNvPr>
          <p:cNvSpPr txBox="1">
            <a:spLocks noChangeArrowheads="1"/>
          </p:cNvSpPr>
          <p:nvPr/>
        </p:nvSpPr>
        <p:spPr>
          <a:xfrm>
            <a:off x="0" y="-2752"/>
            <a:ext cx="12192000" cy="1057051"/>
          </a:xfrm>
          <a:prstGeom prst="rect">
            <a:avLst/>
          </a:prstGeom>
          <a:solidFill>
            <a:srgbClr val="0F426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endParaRPr lang="en-US" altLang="en-US" sz="3600" dirty="0">
              <a:solidFill>
                <a:prstClr val="white"/>
              </a:solidFill>
            </a:endParaRPr>
          </a:p>
        </p:txBody>
      </p:sp>
      <p:sp>
        <p:nvSpPr>
          <p:cNvPr id="2" name="Title 1"/>
          <p:cNvSpPr>
            <a:spLocks noGrp="1"/>
          </p:cNvSpPr>
          <p:nvPr>
            <p:ph type="title"/>
          </p:nvPr>
        </p:nvSpPr>
        <p:spPr/>
        <p:txBody>
          <a:bodyPr>
            <a:normAutofit/>
          </a:bodyPr>
          <a:lstStyle/>
          <a:p>
            <a:r>
              <a:rPr lang="en-US" altLang="en-US" sz="3200" dirty="0">
                <a:solidFill>
                  <a:prstClr val="white"/>
                </a:solidFill>
              </a:rPr>
              <a:t>Drug </a:t>
            </a:r>
            <a:r>
              <a:rPr lang="en-US" sz="3200" dirty="0">
                <a:solidFill>
                  <a:srgbClr val="FFFFFF"/>
                </a:solidFill>
                <a:latin typeface="Arial" panose="020B0604020202020204" pitchFamily="34" charset="0"/>
                <a:cs typeface="Arial" panose="020B0604020202020204" pitchFamily="34" charset="0"/>
              </a:rPr>
              <a:t>Epidemics of the Decades</a:t>
            </a:r>
            <a:endParaRPr lang="en-US" sz="3200" dirty="0"/>
          </a:p>
        </p:txBody>
      </p:sp>
    </p:spTree>
    <p:extLst>
      <p:ext uri="{BB962C8B-B14F-4D97-AF65-F5344CB8AC3E}">
        <p14:creationId xmlns:p14="http://schemas.microsoft.com/office/powerpoint/2010/main" val="306744761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600ADE9B-F383-4C2C-96DB-E29746084B96}"/>
              </a:ext>
            </a:extLst>
          </p:cNvPr>
          <p:cNvSpPr txBox="1">
            <a:spLocks/>
          </p:cNvSpPr>
          <p:nvPr/>
        </p:nvSpPr>
        <p:spPr>
          <a:xfrm>
            <a:off x="0" y="0"/>
            <a:ext cx="12192000" cy="1219200"/>
          </a:xfrm>
          <a:prstGeom prst="rect">
            <a:avLst/>
          </a:prstGeom>
          <a:solidFill>
            <a:srgbClr val="0F426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endParaRPr lang="en-US" sz="3600" dirty="0"/>
          </a:p>
        </p:txBody>
      </p:sp>
      <p:sp>
        <p:nvSpPr>
          <p:cNvPr id="6" name="Rectangle 3"/>
          <p:cNvSpPr txBox="1">
            <a:spLocks noChangeArrowheads="1"/>
          </p:cNvSpPr>
          <p:nvPr/>
        </p:nvSpPr>
        <p:spPr>
          <a:xfrm>
            <a:off x="400049" y="1527756"/>
            <a:ext cx="10819494" cy="418768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pPr>
            <a:endParaRPr lang="en-US" altLang="en-US" dirty="0"/>
          </a:p>
        </p:txBody>
      </p:sp>
      <p:sp>
        <p:nvSpPr>
          <p:cNvPr id="7" name="TextBox 6"/>
          <p:cNvSpPr txBox="1"/>
          <p:nvPr/>
        </p:nvSpPr>
        <p:spPr>
          <a:xfrm>
            <a:off x="7344230" y="6428232"/>
            <a:ext cx="4209141" cy="319723"/>
          </a:xfrm>
          <a:prstGeom prst="rect">
            <a:avLst/>
          </a:prstGeom>
          <a:noFill/>
        </p:spPr>
        <p:txBody>
          <a:bodyPr wrap="square" rtlCol="0">
            <a:spAutoFit/>
          </a:bodyPr>
          <a:lstStyle/>
          <a:p>
            <a:pPr algn="r"/>
            <a:r>
              <a:rPr lang="en-US" sz="1400" dirty="0"/>
              <a:t>(National Institute on Drug Abuse, 2018b)</a:t>
            </a:r>
          </a:p>
        </p:txBody>
      </p:sp>
      <p:sp>
        <p:nvSpPr>
          <p:cNvPr id="2" name="Title 1"/>
          <p:cNvSpPr>
            <a:spLocks noGrp="1"/>
          </p:cNvSpPr>
          <p:nvPr>
            <p:ph type="title"/>
          </p:nvPr>
        </p:nvSpPr>
        <p:spPr/>
        <p:txBody>
          <a:bodyPr>
            <a:normAutofit/>
          </a:bodyPr>
          <a:lstStyle/>
          <a:p>
            <a:r>
              <a:rPr lang="en-US" altLang="en-US" sz="3200" dirty="0"/>
              <a:t>Post-Treatment Expectations</a:t>
            </a:r>
            <a:endParaRPr lang="en-US" sz="3200" dirty="0"/>
          </a:p>
        </p:txBody>
      </p:sp>
      <p:sp>
        <p:nvSpPr>
          <p:cNvPr id="3" name="Content Placeholder 2"/>
          <p:cNvSpPr>
            <a:spLocks noGrp="1"/>
          </p:cNvSpPr>
          <p:nvPr>
            <p:ph idx="1"/>
          </p:nvPr>
        </p:nvSpPr>
        <p:spPr/>
        <p:txBody>
          <a:bodyPr/>
          <a:lstStyle/>
          <a:p>
            <a:r>
              <a:rPr lang="en-US" altLang="en-US"/>
              <a:t>Recovery as “one day at a time” for the rest of a person's life</a:t>
            </a:r>
          </a:p>
          <a:p>
            <a:r>
              <a:rPr lang="en-US" altLang="en-US"/>
              <a:t>Relapse</a:t>
            </a:r>
          </a:p>
          <a:p>
            <a:r>
              <a:rPr lang="en-US" altLang="en-US"/>
              <a:t>Ongoing support: </a:t>
            </a:r>
          </a:p>
          <a:p>
            <a:pPr lvl="1"/>
            <a:r>
              <a:rPr lang="en-US" altLang="en-US"/>
              <a:t>Economic, vocational, housing, parenting, medical, and social supports</a:t>
            </a:r>
          </a:p>
          <a:p>
            <a:pPr lvl="1"/>
            <a:r>
              <a:rPr lang="en-US" altLang="en-US"/>
              <a:t>Re-engagement in the recovery process, should relapse occur</a:t>
            </a:r>
          </a:p>
          <a:p>
            <a:pPr lvl="1"/>
            <a:r>
              <a:rPr lang="en-US" altLang="en-US"/>
              <a:t>Supporting recovery</a:t>
            </a:r>
          </a:p>
          <a:p>
            <a:endParaRPr lang="en-US"/>
          </a:p>
        </p:txBody>
      </p:sp>
    </p:spTree>
    <p:extLst>
      <p:ext uri="{BB962C8B-B14F-4D97-AF65-F5344CB8AC3E}">
        <p14:creationId xmlns:p14="http://schemas.microsoft.com/office/powerpoint/2010/main" val="295770191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600ADE9B-F383-4C2C-96DB-E29746084B96}"/>
              </a:ext>
            </a:extLst>
          </p:cNvPr>
          <p:cNvSpPr txBox="1">
            <a:spLocks/>
          </p:cNvSpPr>
          <p:nvPr/>
        </p:nvSpPr>
        <p:spPr>
          <a:xfrm>
            <a:off x="0" y="0"/>
            <a:ext cx="12192000" cy="1219200"/>
          </a:xfrm>
          <a:prstGeom prst="rect">
            <a:avLst/>
          </a:prstGeom>
          <a:solidFill>
            <a:srgbClr val="0F426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endParaRPr lang="en-US" sz="3600" dirty="0"/>
          </a:p>
        </p:txBody>
      </p:sp>
      <p:sp>
        <p:nvSpPr>
          <p:cNvPr id="5" name="Rectangle 3"/>
          <p:cNvSpPr txBox="1">
            <a:spLocks noChangeArrowheads="1"/>
          </p:cNvSpPr>
          <p:nvPr/>
        </p:nvSpPr>
        <p:spPr>
          <a:xfrm>
            <a:off x="400049" y="1527756"/>
            <a:ext cx="10819494" cy="418768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600"/>
              </a:spcBef>
              <a:spcAft>
                <a:spcPts val="600"/>
              </a:spcAft>
            </a:pPr>
            <a:endParaRPr lang="en-US" altLang="en-US" sz="2400" dirty="0"/>
          </a:p>
        </p:txBody>
      </p:sp>
      <p:sp>
        <p:nvSpPr>
          <p:cNvPr id="2" name="Title 1"/>
          <p:cNvSpPr>
            <a:spLocks noGrp="1"/>
          </p:cNvSpPr>
          <p:nvPr>
            <p:ph type="title"/>
          </p:nvPr>
        </p:nvSpPr>
        <p:spPr/>
        <p:txBody>
          <a:bodyPr>
            <a:normAutofit/>
          </a:bodyPr>
          <a:lstStyle/>
          <a:p>
            <a:r>
              <a:rPr lang="en-US" altLang="en-US" sz="3200" dirty="0"/>
              <a:t>Continuing Care or Aftercare: </a:t>
            </a:r>
            <a:br>
              <a:rPr lang="en-US" altLang="en-US" sz="3200" dirty="0"/>
            </a:br>
            <a:r>
              <a:rPr lang="en-US" altLang="en-US" sz="3200" dirty="0"/>
              <a:t>Strategies To Support Recovery</a:t>
            </a:r>
            <a:endParaRPr lang="en-US" sz="3200" dirty="0"/>
          </a:p>
        </p:txBody>
      </p:sp>
      <p:sp>
        <p:nvSpPr>
          <p:cNvPr id="3" name="Content Placeholder 2"/>
          <p:cNvSpPr>
            <a:spLocks noGrp="1"/>
          </p:cNvSpPr>
          <p:nvPr>
            <p:ph idx="1"/>
          </p:nvPr>
        </p:nvSpPr>
        <p:spPr/>
        <p:txBody>
          <a:bodyPr/>
          <a:lstStyle/>
          <a:p>
            <a:pPr>
              <a:lnSpc>
                <a:spcPct val="110000"/>
              </a:lnSpc>
              <a:spcBef>
                <a:spcPts val="600"/>
              </a:spcBef>
              <a:spcAft>
                <a:spcPts val="600"/>
              </a:spcAft>
            </a:pPr>
            <a:r>
              <a:rPr lang="en-US" altLang="en-US"/>
              <a:t>Alumni group meetings at the treatment facility</a:t>
            </a:r>
            <a:endParaRPr lang="en-US" altLang="en-US" b="1"/>
          </a:p>
          <a:p>
            <a:pPr>
              <a:lnSpc>
                <a:spcPct val="110000"/>
              </a:lnSpc>
              <a:spcBef>
                <a:spcPts val="600"/>
              </a:spcBef>
              <a:spcAft>
                <a:spcPts val="600"/>
              </a:spcAft>
            </a:pPr>
            <a:r>
              <a:rPr lang="en-US" altLang="en-US"/>
              <a:t>Home visits from counselors</a:t>
            </a:r>
            <a:endParaRPr lang="en-US" altLang="en-US" b="1"/>
          </a:p>
          <a:p>
            <a:pPr>
              <a:lnSpc>
                <a:spcPct val="110000"/>
              </a:lnSpc>
              <a:spcBef>
                <a:spcPts val="600"/>
              </a:spcBef>
              <a:spcAft>
                <a:spcPts val="600"/>
              </a:spcAft>
            </a:pPr>
            <a:r>
              <a:rPr lang="en-US" altLang="en-US"/>
              <a:t>Case management</a:t>
            </a:r>
            <a:endParaRPr lang="en-US" altLang="en-US" b="1"/>
          </a:p>
          <a:p>
            <a:pPr>
              <a:lnSpc>
                <a:spcPct val="110000"/>
              </a:lnSpc>
              <a:spcBef>
                <a:spcPts val="600"/>
              </a:spcBef>
              <a:spcAft>
                <a:spcPts val="600"/>
              </a:spcAft>
            </a:pPr>
            <a:r>
              <a:rPr lang="en-US" altLang="en-US"/>
              <a:t>Parenting education and support services</a:t>
            </a:r>
            <a:endParaRPr lang="en-US" altLang="en-US" b="1"/>
          </a:p>
          <a:p>
            <a:pPr>
              <a:lnSpc>
                <a:spcPct val="110000"/>
              </a:lnSpc>
              <a:spcBef>
                <a:spcPts val="600"/>
              </a:spcBef>
              <a:spcAft>
                <a:spcPts val="600"/>
              </a:spcAft>
            </a:pPr>
            <a:r>
              <a:rPr lang="en-US" altLang="en-US"/>
              <a:t>Employment services</a:t>
            </a:r>
            <a:endParaRPr lang="en-US" altLang="en-US" b="1"/>
          </a:p>
          <a:p>
            <a:pPr>
              <a:lnSpc>
                <a:spcPct val="110000"/>
              </a:lnSpc>
              <a:spcBef>
                <a:spcPts val="600"/>
              </a:spcBef>
              <a:spcAft>
                <a:spcPts val="600"/>
              </a:spcAft>
            </a:pPr>
            <a:r>
              <a:rPr lang="en-US" altLang="en-US"/>
              <a:t>Safe and sober housing resources</a:t>
            </a:r>
            <a:endParaRPr lang="en-US" altLang="en-US" b="1"/>
          </a:p>
          <a:p>
            <a:pPr>
              <a:lnSpc>
                <a:spcPct val="110000"/>
              </a:lnSpc>
              <a:spcBef>
                <a:spcPts val="600"/>
              </a:spcBef>
              <a:spcAft>
                <a:spcPts val="600"/>
              </a:spcAft>
            </a:pPr>
            <a:r>
              <a:rPr lang="en-US" altLang="en-US"/>
              <a:t>Legal aid clinics or services</a:t>
            </a:r>
          </a:p>
          <a:p>
            <a:pPr marL="0" indent="0">
              <a:buNone/>
            </a:pPr>
            <a:endParaRPr lang="en-US"/>
          </a:p>
        </p:txBody>
      </p:sp>
    </p:spTree>
    <p:extLst>
      <p:ext uri="{BB962C8B-B14F-4D97-AF65-F5344CB8AC3E}">
        <p14:creationId xmlns:p14="http://schemas.microsoft.com/office/powerpoint/2010/main" val="277413783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600ADE9B-F383-4C2C-96DB-E29746084B96}"/>
              </a:ext>
            </a:extLst>
          </p:cNvPr>
          <p:cNvSpPr txBox="1">
            <a:spLocks/>
          </p:cNvSpPr>
          <p:nvPr/>
        </p:nvSpPr>
        <p:spPr>
          <a:xfrm>
            <a:off x="0" y="0"/>
            <a:ext cx="12192000" cy="1219200"/>
          </a:xfrm>
          <a:prstGeom prst="rect">
            <a:avLst/>
          </a:prstGeom>
          <a:solidFill>
            <a:srgbClr val="0F426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endParaRPr lang="en-US" sz="3600" dirty="0"/>
          </a:p>
        </p:txBody>
      </p:sp>
      <p:sp>
        <p:nvSpPr>
          <p:cNvPr id="5" name="Rectangle 3"/>
          <p:cNvSpPr txBox="1">
            <a:spLocks noChangeArrowheads="1"/>
          </p:cNvSpPr>
          <p:nvPr/>
        </p:nvSpPr>
        <p:spPr>
          <a:xfrm>
            <a:off x="400049" y="1527756"/>
            <a:ext cx="10819494" cy="418768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600"/>
              </a:spcBef>
              <a:spcAft>
                <a:spcPts val="600"/>
              </a:spcAft>
            </a:pPr>
            <a:endParaRPr lang="en-US" altLang="en-US" sz="2400" dirty="0"/>
          </a:p>
        </p:txBody>
      </p:sp>
      <p:sp>
        <p:nvSpPr>
          <p:cNvPr id="2" name="Title 1"/>
          <p:cNvSpPr>
            <a:spLocks noGrp="1"/>
          </p:cNvSpPr>
          <p:nvPr>
            <p:ph type="title"/>
          </p:nvPr>
        </p:nvSpPr>
        <p:spPr/>
        <p:txBody>
          <a:bodyPr>
            <a:normAutofit/>
          </a:bodyPr>
          <a:lstStyle/>
          <a:p>
            <a:r>
              <a:rPr lang="en-US" altLang="en-US" sz="3200" dirty="0"/>
              <a:t>Continuing Care or Aftercare: </a:t>
            </a:r>
            <a:br>
              <a:rPr lang="en-US" altLang="en-US" sz="3200" dirty="0"/>
            </a:br>
            <a:r>
              <a:rPr lang="en-US" altLang="en-US" sz="3200" dirty="0"/>
              <a:t>Strategies To Support Recovery (cont’d)</a:t>
            </a:r>
            <a:endParaRPr lang="en-US" sz="3200" dirty="0"/>
          </a:p>
        </p:txBody>
      </p:sp>
      <p:sp>
        <p:nvSpPr>
          <p:cNvPr id="3" name="Content Placeholder 2"/>
          <p:cNvSpPr>
            <a:spLocks noGrp="1"/>
          </p:cNvSpPr>
          <p:nvPr>
            <p:ph idx="1"/>
          </p:nvPr>
        </p:nvSpPr>
        <p:spPr/>
        <p:txBody>
          <a:bodyPr/>
          <a:lstStyle/>
          <a:p>
            <a:r>
              <a:rPr lang="en-US" altLang="en-US"/>
              <a:t>Mental health services</a:t>
            </a:r>
          </a:p>
          <a:p>
            <a:r>
              <a:rPr lang="en-US" altLang="en-US"/>
              <a:t>Medical and healthcare referrals</a:t>
            </a:r>
          </a:p>
          <a:p>
            <a:r>
              <a:rPr lang="en-US" altLang="en-US"/>
              <a:t>Dental health care</a:t>
            </a:r>
          </a:p>
          <a:p>
            <a:r>
              <a:rPr lang="en-US" altLang="en-US"/>
              <a:t>Income supports</a:t>
            </a:r>
          </a:p>
          <a:p>
            <a:r>
              <a:rPr lang="en-US" altLang="en-US"/>
              <a:t>Self-help groups </a:t>
            </a:r>
          </a:p>
          <a:p>
            <a:r>
              <a:rPr lang="en-US" altLang="en-US"/>
              <a:t>Individual and family counseling</a:t>
            </a:r>
          </a:p>
          <a:p>
            <a:r>
              <a:rPr lang="en-US" altLang="en-US"/>
              <a:t>Recovery or peer support specialist</a:t>
            </a:r>
          </a:p>
          <a:p>
            <a:endParaRPr lang="en-US"/>
          </a:p>
        </p:txBody>
      </p:sp>
    </p:spTree>
    <p:extLst>
      <p:ext uri="{BB962C8B-B14F-4D97-AF65-F5344CB8AC3E}">
        <p14:creationId xmlns:p14="http://schemas.microsoft.com/office/powerpoint/2010/main" val="271617757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86842" y="1378350"/>
            <a:ext cx="7691568" cy="5062924"/>
          </a:xfrm>
          <a:prstGeom prst="rect">
            <a:avLst/>
          </a:prstGeom>
          <a:solidFill>
            <a:schemeClr val="bg1">
              <a:alpha val="75000"/>
            </a:schemeClr>
          </a:solidFill>
        </p:spPr>
        <p:txBody>
          <a:bodyPr wrap="square" rtlCol="0">
            <a:spAutoFit/>
          </a:bodyPr>
          <a:lstStyle/>
          <a:p>
            <a:r>
              <a:rPr lang="en-US" sz="2400" b="1" dirty="0">
                <a:latin typeface="+mj-lt"/>
              </a:rPr>
              <a:t>Liaison</a:t>
            </a:r>
          </a:p>
          <a:p>
            <a:pPr marL="576263" indent="-341313">
              <a:spcAft>
                <a:spcPts val="1200"/>
              </a:spcAft>
              <a:buFont typeface="Arial" panose="020B0604020202020204" pitchFamily="34" charset="0"/>
              <a:buChar char="•"/>
            </a:pPr>
            <a:r>
              <a:rPr lang="en-US" sz="2400" dirty="0">
                <a:latin typeface="+mj-lt"/>
              </a:rPr>
              <a:t>Links participants to ancillary supports; identifies service gaps</a:t>
            </a:r>
          </a:p>
          <a:p>
            <a:r>
              <a:rPr lang="en-US" sz="2400" b="1" dirty="0">
                <a:latin typeface="+mj-lt"/>
              </a:rPr>
              <a:t>Treatment Broker</a:t>
            </a:r>
          </a:p>
          <a:p>
            <a:pPr marL="576263" indent="-341313">
              <a:spcAft>
                <a:spcPts val="600"/>
              </a:spcAft>
              <a:buFont typeface="Arial" panose="020B0604020202020204" pitchFamily="34" charset="0"/>
              <a:buChar char="•"/>
            </a:pPr>
            <a:r>
              <a:rPr lang="en-US" sz="2400" dirty="0">
                <a:latin typeface="+mj-lt"/>
              </a:rPr>
              <a:t>Facilitates access to treatment by addressing barriers and identifying local resources</a:t>
            </a:r>
          </a:p>
          <a:p>
            <a:pPr marL="576263" indent="-341313">
              <a:spcAft>
                <a:spcPts val="600"/>
              </a:spcAft>
              <a:buFont typeface="Arial" panose="020B0604020202020204" pitchFamily="34" charset="0"/>
              <a:buChar char="•"/>
            </a:pPr>
            <a:r>
              <a:rPr lang="en-US" sz="2400" dirty="0">
                <a:latin typeface="+mj-lt"/>
              </a:rPr>
              <a:t>Monitors participant progress and compliance</a:t>
            </a:r>
          </a:p>
          <a:p>
            <a:pPr marL="576263" indent="-341313">
              <a:spcAft>
                <a:spcPts val="1200"/>
              </a:spcAft>
              <a:buFont typeface="Arial" panose="020B0604020202020204" pitchFamily="34" charset="0"/>
              <a:buChar char="•"/>
            </a:pPr>
            <a:r>
              <a:rPr lang="en-US" sz="2400" dirty="0">
                <a:latin typeface="+mj-lt"/>
              </a:rPr>
              <a:t>Enters case data</a:t>
            </a:r>
          </a:p>
          <a:p>
            <a:r>
              <a:rPr lang="en-US" sz="2400" b="1" dirty="0">
                <a:latin typeface="+mj-lt"/>
              </a:rPr>
              <a:t>Advisor</a:t>
            </a:r>
          </a:p>
          <a:p>
            <a:pPr marL="576263" indent="-341313">
              <a:spcAft>
                <a:spcPts val="600"/>
              </a:spcAft>
              <a:buFont typeface="Arial" panose="020B0604020202020204" pitchFamily="34" charset="0"/>
              <a:buChar char="•"/>
            </a:pPr>
            <a:r>
              <a:rPr lang="en-US" sz="2400" dirty="0">
                <a:latin typeface="+mj-lt"/>
              </a:rPr>
              <a:t>Educates community; garners local support</a:t>
            </a:r>
          </a:p>
          <a:p>
            <a:pPr marL="576263" indent="-341313">
              <a:spcAft>
                <a:spcPts val="600"/>
              </a:spcAft>
              <a:buFont typeface="Arial" panose="020B0604020202020204" pitchFamily="34" charset="0"/>
              <a:buChar char="•"/>
            </a:pPr>
            <a:r>
              <a:rPr lang="en-US" sz="2400" dirty="0">
                <a:latin typeface="+mj-lt"/>
              </a:rPr>
              <a:t>Communicates with team, staff and service providers</a:t>
            </a:r>
          </a:p>
        </p:txBody>
      </p:sp>
      <p:pic>
        <p:nvPicPr>
          <p:cNvPr id="4" name="Picture 3">
            <a:extLst>
              <a:ext uri="{C183D7F6-B498-43B3-948B-1728B52AA6E4}">
                <adec:decorative xmlns:adec="http://schemas.microsoft.com/office/drawing/2017/decorative" xmlns="" val="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7327" y="1557320"/>
            <a:ext cx="3598556" cy="239052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a:extLst>
              <a:ext uri="{C183D7F6-B498-43B3-948B-1728B52AA6E4}">
                <adec:decorative xmlns:adec="http://schemas.microsoft.com/office/drawing/2017/decorative" xmlns="" val="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40234" y="4381375"/>
            <a:ext cx="3595648" cy="225886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Title 1">
            <a:extLst>
              <a:ext uri="{FF2B5EF4-FFF2-40B4-BE49-F238E27FC236}">
                <a16:creationId xmlns:a16="http://schemas.microsoft.com/office/drawing/2014/main" xmlns="" id="{600ADE9B-F383-4C2C-96DB-E29746084B96}"/>
              </a:ext>
            </a:extLst>
          </p:cNvPr>
          <p:cNvSpPr txBox="1">
            <a:spLocks/>
          </p:cNvSpPr>
          <p:nvPr/>
        </p:nvSpPr>
        <p:spPr>
          <a:xfrm>
            <a:off x="0" y="0"/>
            <a:ext cx="12192000" cy="1216152"/>
          </a:xfrm>
          <a:prstGeom prst="rect">
            <a:avLst/>
          </a:prstGeom>
          <a:solidFill>
            <a:srgbClr val="0F426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defTabSz="1641166"/>
            <a:r>
              <a:rPr lang="en-US" sz="3200" dirty="0">
                <a:solidFill>
                  <a:srgbClr val="FFFFFF"/>
                </a:solidFill>
                <a:latin typeface="Arial" panose="020B0604020202020204" pitchFamily="34" charset="0"/>
                <a:cs typeface="Arial" panose="020B0604020202020204" pitchFamily="34" charset="0"/>
              </a:rPr>
              <a:t>Functions of Recovery or Peer Support Specialists</a:t>
            </a:r>
          </a:p>
        </p:txBody>
      </p:sp>
      <p:sp>
        <p:nvSpPr>
          <p:cNvPr id="10" name="TextBox 9"/>
          <p:cNvSpPr txBox="1"/>
          <p:nvPr/>
        </p:nvSpPr>
        <p:spPr>
          <a:xfrm>
            <a:off x="6553699" y="6428232"/>
            <a:ext cx="5225142" cy="307777"/>
          </a:xfrm>
          <a:prstGeom prst="rect">
            <a:avLst/>
          </a:prstGeom>
          <a:noFill/>
        </p:spPr>
        <p:txBody>
          <a:bodyPr wrap="square" rtlCol="0">
            <a:spAutoFit/>
          </a:bodyPr>
          <a:lstStyle/>
          <a:p>
            <a:pPr algn="r"/>
            <a:r>
              <a:rPr lang="en-US" sz="1400" dirty="0"/>
              <a:t>(Huebner, 2018; Center for Substance Abuse Treatment, 2010)</a:t>
            </a:r>
          </a:p>
        </p:txBody>
      </p:sp>
    </p:spTree>
    <p:extLst>
      <p:ext uri="{BB962C8B-B14F-4D97-AF65-F5344CB8AC3E}">
        <p14:creationId xmlns:p14="http://schemas.microsoft.com/office/powerpoint/2010/main" val="99907117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61186" y="2057920"/>
            <a:ext cx="7030236" cy="4632037"/>
          </a:xfrm>
          <a:prstGeom prst="rect">
            <a:avLst/>
          </a:prstGeom>
          <a:noFill/>
        </p:spPr>
        <p:txBody>
          <a:bodyPr wrap="square" rtlCol="0">
            <a:spAutoFit/>
          </a:bodyPr>
          <a:lstStyle/>
          <a:p>
            <a:pPr algn="ctr" eaLnBrk="0" hangingPunct="0">
              <a:spcBef>
                <a:spcPts val="600"/>
              </a:spcBef>
              <a:spcAft>
                <a:spcPts val="600"/>
              </a:spcAft>
              <a:buClr>
                <a:srgbClr val="CC4757">
                  <a:lumMod val="50000"/>
                </a:srgbClr>
              </a:buClr>
              <a:buSzPct val="85000"/>
              <a:defRPr/>
            </a:pPr>
            <a:r>
              <a:rPr lang="en-US" sz="2400" b="1" dirty="0">
                <a:latin typeface="Arial" panose="020B0604020202020204" pitchFamily="34" charset="0"/>
                <a:ea typeface="Yu Gothic UI Semibold" panose="020B0700000000000000" pitchFamily="34" charset="-128"/>
                <a:cs typeface="Arial" panose="020B0604020202020204" pitchFamily="34" charset="0"/>
              </a:rPr>
              <a:t>A Program of the</a:t>
            </a:r>
            <a:r>
              <a:rPr lang="en-US" sz="2400" dirty="0">
                <a:latin typeface="Arial" panose="020B0604020202020204" pitchFamily="34" charset="0"/>
                <a:ea typeface="Yu Gothic UI Semibold" panose="020B0700000000000000" pitchFamily="34" charset="-128"/>
                <a:cs typeface="Arial" panose="020B0604020202020204" pitchFamily="34" charset="0"/>
              </a:rPr>
              <a:t> </a:t>
            </a:r>
          </a:p>
          <a:p>
            <a:pPr algn="ctr" eaLnBrk="0" hangingPunct="0">
              <a:spcBef>
                <a:spcPts val="600"/>
              </a:spcBef>
              <a:spcAft>
                <a:spcPts val="600"/>
              </a:spcAft>
              <a:buClr>
                <a:srgbClr val="CC4757">
                  <a:lumMod val="50000"/>
                </a:srgbClr>
              </a:buClr>
              <a:buSzPct val="85000"/>
              <a:defRPr/>
            </a:pPr>
            <a:r>
              <a:rPr lang="en-US" sz="2400" dirty="0">
                <a:latin typeface="Arial" panose="020B0604020202020204" pitchFamily="34" charset="0"/>
                <a:ea typeface="Yu Gothic UI Semibold" panose="020B0700000000000000" pitchFamily="34" charset="-128"/>
                <a:cs typeface="Arial" panose="020B0604020202020204" pitchFamily="34" charset="0"/>
              </a:rPr>
              <a:t>Substance Abuse and </a:t>
            </a:r>
            <a:br>
              <a:rPr lang="en-US" sz="2400" dirty="0">
                <a:latin typeface="Arial" panose="020B0604020202020204" pitchFamily="34" charset="0"/>
                <a:ea typeface="Yu Gothic UI Semibold" panose="020B0700000000000000" pitchFamily="34" charset="-128"/>
                <a:cs typeface="Arial" panose="020B0604020202020204" pitchFamily="34" charset="0"/>
              </a:rPr>
            </a:br>
            <a:r>
              <a:rPr lang="en-US" sz="2400" dirty="0">
                <a:latin typeface="Arial" panose="020B0604020202020204" pitchFamily="34" charset="0"/>
                <a:ea typeface="Yu Gothic UI Semibold" panose="020B0700000000000000" pitchFamily="34" charset="-128"/>
                <a:cs typeface="Arial" panose="020B0604020202020204" pitchFamily="34" charset="0"/>
              </a:rPr>
              <a:t>Mental Health Services Administration</a:t>
            </a:r>
          </a:p>
          <a:p>
            <a:pPr algn="ctr" eaLnBrk="0" hangingPunct="0">
              <a:spcBef>
                <a:spcPts val="600"/>
              </a:spcBef>
              <a:spcAft>
                <a:spcPts val="600"/>
              </a:spcAft>
              <a:buClr>
                <a:srgbClr val="CC4757">
                  <a:lumMod val="50000"/>
                </a:srgbClr>
              </a:buClr>
              <a:buSzPct val="85000"/>
              <a:defRPr/>
            </a:pPr>
            <a:r>
              <a:rPr lang="en-US" sz="2400" dirty="0">
                <a:latin typeface="Arial" panose="020B0604020202020204" pitchFamily="34" charset="0"/>
                <a:ea typeface="Yu Gothic UI Semibold" panose="020B0700000000000000" pitchFamily="34" charset="-128"/>
                <a:cs typeface="Arial" panose="020B0604020202020204" pitchFamily="34" charset="0"/>
              </a:rPr>
              <a:t>Center for Substance Abuse Treatment</a:t>
            </a:r>
          </a:p>
          <a:p>
            <a:pPr algn="ctr" eaLnBrk="0" hangingPunct="0">
              <a:spcBef>
                <a:spcPts val="600"/>
              </a:spcBef>
              <a:spcAft>
                <a:spcPts val="600"/>
              </a:spcAft>
              <a:buClr>
                <a:srgbClr val="CC4757">
                  <a:lumMod val="50000"/>
                </a:srgbClr>
              </a:buClr>
              <a:buSzPct val="85000"/>
              <a:defRPr/>
            </a:pPr>
            <a:r>
              <a:rPr lang="en-US" sz="2400" dirty="0">
                <a:latin typeface="Arial" panose="020B0604020202020204" pitchFamily="34" charset="0"/>
                <a:ea typeface="Yu Gothic UI Semibold" panose="020B0700000000000000" pitchFamily="34" charset="-128"/>
                <a:cs typeface="Arial" panose="020B0604020202020204" pitchFamily="34" charset="0"/>
              </a:rPr>
              <a:t>and the</a:t>
            </a:r>
          </a:p>
          <a:p>
            <a:pPr algn="ctr" eaLnBrk="0" hangingPunct="0">
              <a:spcBef>
                <a:spcPts val="600"/>
              </a:spcBef>
              <a:buClr>
                <a:srgbClr val="CC4757">
                  <a:lumMod val="50000"/>
                </a:srgbClr>
              </a:buClr>
              <a:buSzPct val="85000"/>
              <a:defRPr/>
            </a:pPr>
            <a:r>
              <a:rPr lang="en-US" sz="2400" dirty="0">
                <a:latin typeface="Arial" panose="020B0604020202020204" pitchFamily="34" charset="0"/>
                <a:ea typeface="Yu Gothic UI Semibold" panose="020B0700000000000000" pitchFamily="34" charset="-128"/>
                <a:cs typeface="Arial" panose="020B0604020202020204" pitchFamily="34" charset="0"/>
              </a:rPr>
              <a:t>Administration on Children, Youth and Families</a:t>
            </a:r>
          </a:p>
          <a:p>
            <a:pPr algn="ctr" eaLnBrk="0" hangingPunct="0">
              <a:buClr>
                <a:srgbClr val="CC4757">
                  <a:lumMod val="50000"/>
                </a:srgbClr>
              </a:buClr>
              <a:buSzPct val="85000"/>
              <a:defRPr/>
            </a:pPr>
            <a:r>
              <a:rPr lang="en-US" sz="2400" dirty="0">
                <a:latin typeface="Arial" panose="020B0604020202020204" pitchFamily="34" charset="0"/>
                <a:ea typeface="Yu Gothic UI Semibold" panose="020B0700000000000000" pitchFamily="34" charset="-128"/>
                <a:cs typeface="Arial" panose="020B0604020202020204" pitchFamily="34" charset="0"/>
              </a:rPr>
              <a:t>Children’s Bureau</a:t>
            </a:r>
          </a:p>
          <a:p>
            <a:pPr algn="ctr" eaLnBrk="0" hangingPunct="0">
              <a:buClr>
                <a:srgbClr val="CC4757">
                  <a:lumMod val="50000"/>
                </a:srgbClr>
              </a:buClr>
              <a:buSzPct val="85000"/>
              <a:defRPr/>
            </a:pPr>
            <a:r>
              <a:rPr lang="en-US" sz="2400" dirty="0">
                <a:latin typeface="Arial" panose="020B0604020202020204" pitchFamily="34" charset="0"/>
                <a:ea typeface="Yu Gothic UI Semibold" panose="020B0700000000000000" pitchFamily="34" charset="-128"/>
                <a:cs typeface="Arial" panose="020B0604020202020204" pitchFamily="34" charset="0"/>
              </a:rPr>
              <a:t>Office on Child Abuse and Neglect</a:t>
            </a:r>
          </a:p>
          <a:p>
            <a:pPr algn="ctr" eaLnBrk="0" hangingPunct="0">
              <a:spcBef>
                <a:spcPts val="600"/>
              </a:spcBef>
              <a:spcAft>
                <a:spcPts val="600"/>
              </a:spcAft>
              <a:buClr>
                <a:srgbClr val="CC4757">
                  <a:lumMod val="50000"/>
                </a:srgbClr>
              </a:buClr>
              <a:buSzPct val="85000"/>
              <a:defRPr/>
            </a:pPr>
            <a:r>
              <a:rPr lang="en-US" sz="2400" b="1" dirty="0">
                <a:latin typeface="Arial" panose="020B0604020202020204" pitchFamily="34" charset="0"/>
                <a:ea typeface="Yu Gothic UI Semibold" panose="020B0700000000000000" pitchFamily="34" charset="-128"/>
                <a:cs typeface="Arial" panose="020B0604020202020204" pitchFamily="34" charset="0"/>
                <a:hlinkClick r:id="rId3"/>
              </a:rPr>
              <a:t>www.ncsacw.samhsa.gov</a:t>
            </a:r>
            <a:endParaRPr lang="en-US" sz="2400" b="1" dirty="0">
              <a:latin typeface="Arial" panose="020B0604020202020204" pitchFamily="34" charset="0"/>
              <a:ea typeface="Yu Gothic UI Semibold" panose="020B0700000000000000" pitchFamily="34" charset="-128"/>
              <a:cs typeface="Arial" panose="020B0604020202020204" pitchFamily="34" charset="0"/>
            </a:endParaRPr>
          </a:p>
          <a:p>
            <a:pPr algn="ctr" eaLnBrk="0" hangingPunct="0">
              <a:spcBef>
                <a:spcPts val="600"/>
              </a:spcBef>
              <a:spcAft>
                <a:spcPts val="600"/>
              </a:spcAft>
              <a:buClr>
                <a:srgbClr val="CC4757">
                  <a:lumMod val="50000"/>
                </a:srgbClr>
              </a:buClr>
              <a:buSzPct val="85000"/>
              <a:defRPr/>
            </a:pPr>
            <a:r>
              <a:rPr lang="en-US" sz="2400" b="1" dirty="0">
                <a:latin typeface="Arial" panose="020B0604020202020204" pitchFamily="34" charset="0"/>
                <a:ea typeface="Yu Gothic UI Semibold" panose="020B0700000000000000" pitchFamily="34" charset="-128"/>
                <a:cs typeface="Arial" panose="020B0604020202020204" pitchFamily="34" charset="0"/>
                <a:hlinkClick r:id="rId4"/>
              </a:rPr>
              <a:t>ncsacw@cffutures.org</a:t>
            </a:r>
            <a:r>
              <a:rPr lang="en-US" sz="2400" b="1" dirty="0">
                <a:latin typeface="Arial" panose="020B0604020202020204" pitchFamily="34" charset="0"/>
                <a:ea typeface="Yu Gothic UI Semibold" panose="020B0700000000000000" pitchFamily="34" charset="-128"/>
                <a:cs typeface="Arial" panose="020B0604020202020204" pitchFamily="34" charset="0"/>
              </a:rPr>
              <a:t> </a:t>
            </a:r>
            <a:endParaRPr lang="en-US" sz="2400" dirty="0">
              <a:latin typeface="Arial" panose="020B0604020202020204" pitchFamily="34" charset="0"/>
              <a:ea typeface="Yu Gothic UI Semibold" panose="020B0700000000000000" pitchFamily="34" charset="-128"/>
              <a:cs typeface="Arial" panose="020B0604020202020204" pitchFamily="34" charset="0"/>
            </a:endParaRPr>
          </a:p>
        </p:txBody>
      </p:sp>
      <p:pic>
        <p:nvPicPr>
          <p:cNvPr id="4" name="Picture 3">
            <a:extLst>
              <a:ext uri="{C183D7F6-B498-43B3-948B-1728B52AA6E4}">
                <adec:decorative xmlns:adec="http://schemas.microsoft.com/office/drawing/2017/decorative" xmlns="" val="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 t="3108" r="807" b="95"/>
          <a:stretch/>
        </p:blipFill>
        <p:spPr>
          <a:xfrm>
            <a:off x="256489" y="200394"/>
            <a:ext cx="4175811" cy="6489563"/>
          </a:xfrm>
          <a:prstGeom prst="rect">
            <a:avLst/>
          </a:prstGeom>
        </p:spPr>
      </p:pic>
      <p:pic>
        <p:nvPicPr>
          <p:cNvPr id="7" name="Picture 6">
            <a:extLst>
              <a:ext uri="{C183D7F6-B498-43B3-948B-1728B52AA6E4}">
                <adec:decorative xmlns:adec="http://schemas.microsoft.com/office/drawing/2017/decorative" xmlns=""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80578" y="200394"/>
            <a:ext cx="6191452" cy="1448001"/>
          </a:xfrm>
          <a:prstGeom prst="rect">
            <a:avLst/>
          </a:prstGeom>
        </p:spPr>
      </p:pic>
    </p:spTree>
    <p:extLst>
      <p:ext uri="{BB962C8B-B14F-4D97-AF65-F5344CB8AC3E}">
        <p14:creationId xmlns:p14="http://schemas.microsoft.com/office/powerpoint/2010/main" val="340741024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063254"/>
            <a:ext cx="9031518" cy="4678327"/>
          </a:xfrm>
          <a:prstGeom prst="rect">
            <a:avLst/>
          </a:prstGeom>
          <a:solidFill>
            <a:srgbClr val="0F42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p:cNvCxnSpPr/>
          <p:nvPr/>
        </p:nvCxnSpPr>
        <p:spPr>
          <a:xfrm>
            <a:off x="318977" y="285306"/>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18977" y="6530162"/>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308345" y="285306"/>
            <a:ext cx="10632"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855301" y="285306"/>
            <a:ext cx="1"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27322" y="2184635"/>
            <a:ext cx="8026347" cy="1661993"/>
          </a:xfrm>
          <a:prstGeom prst="rect">
            <a:avLst/>
          </a:prstGeom>
          <a:noFill/>
        </p:spPr>
        <p:txBody>
          <a:bodyPr wrap="square" rtlCol="0">
            <a:spAutoFit/>
          </a:bodyPr>
          <a:lstStyle/>
          <a:p>
            <a:endParaRPr lang="en-US" sz="5400" b="1" dirty="0">
              <a:solidFill>
                <a:schemeClr val="bg1"/>
              </a:solidFill>
            </a:endParaRPr>
          </a:p>
          <a:p>
            <a:r>
              <a:rPr lang="en-US" sz="4800" dirty="0">
                <a:solidFill>
                  <a:prstClr val="white"/>
                </a:solidFill>
              </a:rPr>
              <a:t>References</a:t>
            </a:r>
          </a:p>
        </p:txBody>
      </p:sp>
    </p:spTree>
    <p:extLst>
      <p:ext uri="{BB962C8B-B14F-4D97-AF65-F5344CB8AC3E}">
        <p14:creationId xmlns:p14="http://schemas.microsoft.com/office/powerpoint/2010/main" val="98647110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6112" y="1134166"/>
            <a:ext cx="11957050" cy="5562046"/>
          </a:xfrm>
        </p:spPr>
        <p:txBody>
          <a:bodyPr>
            <a:noAutofit/>
          </a:bodyPr>
          <a:lstStyle/>
          <a:p>
            <a:pPr lvl="0"/>
            <a:r>
              <a:rPr lang="en-US" sz="1600" dirty="0"/>
              <a:t>Adams, P. J. (2016). Switching to a social approach to addiction: Implications for theory and practice</a:t>
            </a:r>
            <a:r>
              <a:rPr lang="en-US" sz="1600" i="1" dirty="0"/>
              <a:t>. International Journal of Mental Health and Addiction</a:t>
            </a:r>
            <a:r>
              <a:rPr lang="en-US" sz="1600" dirty="0"/>
              <a:t>, </a:t>
            </a:r>
            <a:r>
              <a:rPr lang="en-US" sz="1600" i="1" dirty="0"/>
              <a:t>14</a:t>
            </a:r>
            <a:r>
              <a:rPr lang="en-US" sz="1600" dirty="0"/>
              <a:t>(1), 86–94.</a:t>
            </a:r>
          </a:p>
          <a:p>
            <a:pPr lvl="0"/>
            <a:r>
              <a:rPr lang="en-US" sz="1600" dirty="0"/>
              <a:t>American Psychiatric Association. (2013). </a:t>
            </a:r>
            <a:r>
              <a:rPr lang="en-US" sz="1600" i="1" dirty="0"/>
              <a:t>Diagnostic and statistical manual of mental disorders </a:t>
            </a:r>
            <a:r>
              <a:rPr lang="en-US" sz="1600" dirty="0"/>
              <a:t>(5th ed.). Arlington, VA: American Psychiatric Publishing.</a:t>
            </a:r>
          </a:p>
          <a:p>
            <a:pPr lvl="0"/>
            <a:r>
              <a:rPr lang="en-US" sz="1600" dirty="0"/>
              <a:t>American Society of Addiction Medicine. (2011). </a:t>
            </a:r>
            <a:r>
              <a:rPr lang="en-US" sz="1600" i="1" dirty="0"/>
              <a:t>Public policy statement: Short definition of addiction</a:t>
            </a:r>
            <a:r>
              <a:rPr lang="en-US" sz="1600" dirty="0"/>
              <a:t>. </a:t>
            </a:r>
            <a:r>
              <a:rPr lang="en-US" sz="1600" u="sng" dirty="0">
                <a:solidFill>
                  <a:srgbClr val="336699"/>
                </a:solidFill>
                <a:hlinkClick r:id="rId3"/>
              </a:rPr>
              <a:t>https://www.asam.org/docs/default-source/public-policy-statements/1definition_of_addiction_short_4-11.pdf?sfvrsn=6e36cc2_0</a:t>
            </a:r>
            <a:r>
              <a:rPr lang="en-US" sz="1600" dirty="0">
                <a:solidFill>
                  <a:srgbClr val="336699"/>
                </a:solidFill>
              </a:rPr>
              <a:t> </a:t>
            </a:r>
          </a:p>
          <a:p>
            <a:pPr lvl="0"/>
            <a:r>
              <a:rPr lang="en-US" sz="1600" dirty="0"/>
              <a:t>American Society of Addiction Medicine. (2014). </a:t>
            </a:r>
            <a:r>
              <a:rPr lang="en-US" sz="1600" i="1" dirty="0"/>
              <a:t>The ASAM performance measures: For the addiction specialist physician.</a:t>
            </a:r>
            <a:r>
              <a:rPr lang="en-US" sz="1600" dirty="0"/>
              <a:t> Chevy Chase, MD: American Society of Addiction Medicine. </a:t>
            </a:r>
            <a:r>
              <a:rPr lang="en-US" sz="1600" u="sng" dirty="0">
                <a:hlinkClick r:id="rId4"/>
              </a:rPr>
              <a:t>https://www.asam.org/docs/default-source/advocacy/performance-measures-for-the-addiction-specialist-physician.pdf?sfvrsn=5f986dc2_0</a:t>
            </a:r>
            <a:r>
              <a:rPr lang="en-US" sz="1600" dirty="0"/>
              <a:t>  </a:t>
            </a:r>
          </a:p>
          <a:p>
            <a:pPr lvl="0"/>
            <a:r>
              <a:rPr lang="en-US" sz="1600" dirty="0"/>
              <a:t>Barlow, A., McDaniel, J. A., </a:t>
            </a:r>
            <a:r>
              <a:rPr lang="en-US" sz="1600" dirty="0" err="1"/>
              <a:t>Marfani</a:t>
            </a:r>
            <a:r>
              <a:rPr lang="en-US" sz="1600" dirty="0"/>
              <a:t>, F., Lowe, A., </a:t>
            </a:r>
            <a:r>
              <a:rPr lang="en-US" sz="1600" dirty="0" err="1"/>
              <a:t>Keplinger</a:t>
            </a:r>
            <a:r>
              <a:rPr lang="en-US" sz="1600" dirty="0"/>
              <a:t>, C., </a:t>
            </a:r>
            <a:r>
              <a:rPr lang="en-US" sz="1600" dirty="0" err="1"/>
              <a:t>Beltangady</a:t>
            </a:r>
            <a:r>
              <a:rPr lang="en-US" sz="1600" dirty="0"/>
              <a:t>, M., &amp; </a:t>
            </a:r>
            <a:r>
              <a:rPr lang="en-US" sz="1600" dirty="0" err="1"/>
              <a:t>Goklish</a:t>
            </a:r>
            <a:r>
              <a:rPr lang="en-US" sz="1600" dirty="0"/>
              <a:t>, N. (2018). Discovering frugal innovations through delivering early childhood home‐visiting interventions in low‐resource tribal communities. </a:t>
            </a:r>
            <a:r>
              <a:rPr lang="en-US" sz="1600" i="1" dirty="0"/>
              <a:t>Infant Mental Health Journal</a:t>
            </a:r>
            <a:r>
              <a:rPr lang="en-US" sz="1600" dirty="0"/>
              <a:t>, </a:t>
            </a:r>
            <a:r>
              <a:rPr lang="en-US" sz="1600" i="1" dirty="0"/>
              <a:t>39</a:t>
            </a:r>
            <a:r>
              <a:rPr lang="en-US" sz="1600" dirty="0"/>
              <a:t>(3), 276–286. doi:10.1002/imhj.21711</a:t>
            </a:r>
          </a:p>
          <a:p>
            <a:pPr lvl="0"/>
            <a:r>
              <a:rPr lang="en-US" sz="1600" dirty="0"/>
              <a:t>Breshears, E. M., Yeh, S., &amp; Young, N.K. (2009). </a:t>
            </a:r>
            <a:r>
              <a:rPr lang="en-US" sz="1600" i="1" dirty="0"/>
              <a:t>Understanding substance abuse and facilitating recovery: A guide for child welfare workers</a:t>
            </a:r>
            <a:r>
              <a:rPr lang="en-US" sz="1600" dirty="0"/>
              <a:t>. U.S. Department of Health and Human Services. Rockville, MD: Substance Abuse and Mental Health Services Administration. </a:t>
            </a:r>
            <a:r>
              <a:rPr lang="en-US" sz="1600" u="sng" dirty="0">
                <a:hlinkClick r:id="rId5"/>
              </a:rPr>
              <a:t>https://ncsacw.samhsa.gov/files/Understanding-Substance-Abuse.pdf</a:t>
            </a:r>
            <a:r>
              <a:rPr lang="en-US" sz="1600" dirty="0"/>
              <a:t> </a:t>
            </a:r>
          </a:p>
          <a:p>
            <a:pPr lvl="0"/>
            <a:r>
              <a:rPr lang="en-US" sz="1600" dirty="0"/>
              <a:t>Bruns, E. J., </a:t>
            </a:r>
            <a:r>
              <a:rPr lang="en-US" sz="1600" dirty="0" err="1"/>
              <a:t>Pullmann</a:t>
            </a:r>
            <a:r>
              <a:rPr lang="en-US" sz="1600" dirty="0"/>
              <a:t>, M. D., Weathers, E. S., </a:t>
            </a:r>
            <a:r>
              <a:rPr lang="en-US" sz="1600" dirty="0" err="1"/>
              <a:t>Wirschem</a:t>
            </a:r>
            <a:r>
              <a:rPr lang="en-US" sz="1600" dirty="0"/>
              <a:t>, M. L., &amp; Murphy, J. K. (2012). Effects of a multidisciplinary family treatment drug court on child and family outcomes: Results of a quasi-experimental study. </a:t>
            </a:r>
            <a:r>
              <a:rPr lang="en-US" sz="1600" i="1" dirty="0"/>
              <a:t>Child Maltreatment</a:t>
            </a:r>
            <a:r>
              <a:rPr lang="en-US" sz="1600" dirty="0"/>
              <a:t>, </a:t>
            </a:r>
            <a:r>
              <a:rPr lang="en-US" sz="1600" i="1" dirty="0"/>
              <a:t>17</a:t>
            </a:r>
            <a:r>
              <a:rPr lang="en-US" sz="1600" dirty="0"/>
              <a:t>(3), 218–230.</a:t>
            </a:r>
          </a:p>
          <a:p>
            <a:endParaRPr lang="en-US" sz="1400" dirty="0"/>
          </a:p>
        </p:txBody>
      </p:sp>
      <p:sp>
        <p:nvSpPr>
          <p:cNvPr id="6" name="Title 1"/>
          <p:cNvSpPr>
            <a:spLocks noGrp="1"/>
          </p:cNvSpPr>
          <p:nvPr>
            <p:ph type="title"/>
          </p:nvPr>
        </p:nvSpPr>
        <p:spPr>
          <a:xfrm>
            <a:off x="0" y="1"/>
            <a:ext cx="12192000" cy="1041400"/>
          </a:xfrm>
        </p:spPr>
        <p:txBody>
          <a:bodyPr>
            <a:normAutofit/>
          </a:bodyPr>
          <a:lstStyle/>
          <a:p>
            <a:pPr algn="ctr"/>
            <a:r>
              <a:rPr lang="en-US" sz="4000" dirty="0"/>
              <a:t>References</a:t>
            </a:r>
          </a:p>
        </p:txBody>
      </p:sp>
    </p:spTree>
    <p:extLst>
      <p:ext uri="{BB962C8B-B14F-4D97-AF65-F5344CB8AC3E}">
        <p14:creationId xmlns:p14="http://schemas.microsoft.com/office/powerpoint/2010/main" val="32178083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7475" y="1134166"/>
            <a:ext cx="11957050" cy="5562046"/>
          </a:xfrm>
        </p:spPr>
        <p:txBody>
          <a:bodyPr>
            <a:noAutofit/>
          </a:bodyPr>
          <a:lstStyle/>
          <a:p>
            <a:pPr lvl="0"/>
            <a:r>
              <a:rPr lang="en-US" sz="1600" dirty="0"/>
              <a:t>Center for Substance Abuse Treatment. (2010</a:t>
            </a:r>
            <a:r>
              <a:rPr lang="en-US" sz="1600" i="1" dirty="0"/>
              <a:t>). Substance abuse specialists in child welfare agencies and dependency courts: Considerations for program designers and evaluators.</a:t>
            </a:r>
            <a:r>
              <a:rPr lang="en-US" sz="1600" dirty="0"/>
              <a:t> HHS Pub. No. (SMA) 10-4557 Rockville, MD: Substance Abuse and Mental Health Services Administration.</a:t>
            </a:r>
          </a:p>
          <a:p>
            <a:pPr lvl="0"/>
            <a:r>
              <a:rPr lang="en-US" sz="1600" dirty="0"/>
              <a:t>Center for Substance Abuse Treatment (US). (2014). </a:t>
            </a:r>
            <a:r>
              <a:rPr lang="en-US" sz="1600" i="1" dirty="0"/>
              <a:t>Improving cultural competence</a:t>
            </a:r>
            <a:r>
              <a:rPr lang="en-US" sz="1600" dirty="0"/>
              <a:t>. Rockville, MD: Substance Abuse and Mental Health Services Administration; Treatment Improvement Protocol (TIP) Series, No. 59, 1, Introduction to cultural competence. </a:t>
            </a:r>
            <a:r>
              <a:rPr lang="en-US" sz="1600" u="sng" dirty="0">
                <a:hlinkClick r:id="rId3"/>
              </a:rPr>
              <a:t>https://www.ncbi.nlm.nih.gov/books/NBK248431</a:t>
            </a:r>
            <a:r>
              <a:rPr lang="en-US" sz="1600" dirty="0"/>
              <a:t> </a:t>
            </a:r>
          </a:p>
          <a:p>
            <a:pPr lvl="0"/>
            <a:r>
              <a:rPr lang="en-US" sz="1600" dirty="0"/>
              <a:t>Children and Family Futures. (2017). </a:t>
            </a:r>
            <a:r>
              <a:rPr lang="en-US" sz="1600" i="1" dirty="0"/>
              <a:t>Collaborative values inventory</a:t>
            </a:r>
            <a:r>
              <a:rPr lang="en-US" sz="1600" dirty="0"/>
              <a:t>. </a:t>
            </a:r>
            <a:r>
              <a:rPr lang="en-US" sz="1600" u="sng" dirty="0">
                <a:hlinkClick r:id="rId4"/>
              </a:rPr>
              <a:t>http://www.cffutures.org/files/cvi.pdf</a:t>
            </a:r>
            <a:r>
              <a:rPr lang="en-US" sz="1600" dirty="0"/>
              <a:t> </a:t>
            </a:r>
          </a:p>
          <a:p>
            <a:pPr lvl="0"/>
            <a:r>
              <a:rPr lang="fr-FR" sz="1600" dirty="0"/>
              <a:t>Choi, S., &amp; Ryan, J. P. (2006). </a:t>
            </a:r>
            <a:r>
              <a:rPr lang="en-US" sz="1600" dirty="0"/>
              <a:t>Completing substance abuse treatment in child welfare: The role of co-occurring problems and primary drug of choice. </a:t>
            </a:r>
            <a:r>
              <a:rPr lang="en-US" sz="1600" i="1" dirty="0"/>
              <a:t>Child Maltreatment, 11</a:t>
            </a:r>
            <a:r>
              <a:rPr lang="en-US" sz="1600" dirty="0"/>
              <a:t>(4), 313–325. doi:10.1177/1077559506292607 </a:t>
            </a:r>
          </a:p>
          <a:p>
            <a:pPr lvl="0"/>
            <a:r>
              <a:rPr lang="en-US" sz="1600" dirty="0"/>
              <a:t>Davis, D. P. (2007). </a:t>
            </a:r>
            <a:r>
              <a:rPr lang="en-US" sz="1600" i="1" dirty="0" err="1"/>
              <a:t>NIDANotes</a:t>
            </a:r>
            <a:r>
              <a:rPr lang="en-US" sz="1600" i="1" dirty="0"/>
              <a:t>: NIDA’s division of clinical neuroscience and behavioral research</a:t>
            </a:r>
            <a:r>
              <a:rPr lang="en-US" sz="1600" dirty="0"/>
              <a:t>. </a:t>
            </a:r>
            <a:r>
              <a:rPr lang="en-US" sz="1600" u="sng" spc="-20" dirty="0">
                <a:hlinkClick r:id="rId5"/>
              </a:rPr>
              <a:t>https://archives.drugabuse.gov/news-events/nida-notes/2007/10/nidas-newest-division-mines-clinical-applications-basic-research</a:t>
            </a:r>
            <a:r>
              <a:rPr lang="en-US" sz="1600" spc="-20" dirty="0"/>
              <a:t> </a:t>
            </a:r>
          </a:p>
          <a:p>
            <a:pPr lvl="0"/>
            <a:r>
              <a:rPr lang="en-US" sz="1600" dirty="0" err="1"/>
              <a:t>Ghertner</a:t>
            </a:r>
            <a:r>
              <a:rPr lang="en-US" sz="1600" dirty="0"/>
              <a:t>, R., Baldwin, M., Crouse, G., </a:t>
            </a:r>
            <a:r>
              <a:rPr lang="en-US" sz="1600" dirty="0" err="1"/>
              <a:t>Radel</a:t>
            </a:r>
            <a:r>
              <a:rPr lang="en-US" sz="1600" dirty="0"/>
              <a:t>, L., &amp; Waters, A. (2018). </a:t>
            </a:r>
            <a:r>
              <a:rPr lang="en-US" sz="1600" i="1" dirty="0"/>
              <a:t>ASPE research brief: The relationship between substance use indicators and child welfare caseloads</a:t>
            </a:r>
            <a:r>
              <a:rPr lang="en-US" sz="1600" dirty="0"/>
              <a:t>. </a:t>
            </a:r>
            <a:r>
              <a:rPr lang="en-US" sz="1600" u="sng" dirty="0">
                <a:hlinkClick r:id="rId6"/>
              </a:rPr>
              <a:t>https://aspe.hhs.gov/system/files/pdf/258831/SubstanceUseCWCaseloads.pdf</a:t>
            </a:r>
            <a:r>
              <a:rPr lang="en-US" sz="1600" dirty="0"/>
              <a:t> </a:t>
            </a:r>
          </a:p>
          <a:p>
            <a:pPr lvl="0"/>
            <a:r>
              <a:rPr lang="en-US" sz="1600" dirty="0"/>
              <a:t>Green, B. L., </a:t>
            </a:r>
            <a:r>
              <a:rPr lang="en-US" sz="1600" dirty="0" err="1"/>
              <a:t>Rockhill</a:t>
            </a:r>
            <a:r>
              <a:rPr lang="en-US" sz="1600" dirty="0"/>
              <a:t>, A., &amp; </a:t>
            </a:r>
            <a:r>
              <a:rPr lang="en-US" sz="1600" dirty="0" err="1"/>
              <a:t>Furrer</a:t>
            </a:r>
            <a:r>
              <a:rPr lang="en-US" sz="1600" dirty="0"/>
              <a:t>, C. (2007). Does substance abuse treatment make a difference for child welfare case outcomes? A statewide longitudinal analysis. </a:t>
            </a:r>
            <a:r>
              <a:rPr lang="en-US" sz="1600" i="1" dirty="0"/>
              <a:t>Children and Youth Services Review</a:t>
            </a:r>
            <a:r>
              <a:rPr lang="en-US" sz="1600" dirty="0"/>
              <a:t>, </a:t>
            </a:r>
            <a:r>
              <a:rPr lang="en-US" sz="1600" i="1" dirty="0"/>
              <a:t>29</a:t>
            </a:r>
            <a:r>
              <a:rPr lang="en-US" sz="1600" dirty="0"/>
              <a:t>(4), 460–473. doi:10.1016/j.childyouth.2006.08.006</a:t>
            </a:r>
          </a:p>
          <a:p>
            <a:pPr lvl="0"/>
            <a:r>
              <a:rPr lang="es-ES" sz="1600" dirty="0" err="1"/>
              <a:t>Grella</a:t>
            </a:r>
            <a:r>
              <a:rPr lang="es-ES" sz="1600" dirty="0"/>
              <a:t>, C. E., </a:t>
            </a:r>
            <a:r>
              <a:rPr lang="es-ES" sz="1600" dirty="0" err="1"/>
              <a:t>Hser</a:t>
            </a:r>
            <a:r>
              <a:rPr lang="es-ES" sz="1600" dirty="0"/>
              <a:t>, Y. I., &amp; </a:t>
            </a:r>
            <a:r>
              <a:rPr lang="es-ES" sz="1600" dirty="0" err="1"/>
              <a:t>Huang</a:t>
            </a:r>
            <a:r>
              <a:rPr lang="es-ES" sz="1600" dirty="0"/>
              <a:t>, Y. C. (2006). </a:t>
            </a:r>
            <a:r>
              <a:rPr lang="en-US" sz="1600" dirty="0"/>
              <a:t>Mothers in substance abuse treatment: Differences in characteristics based on involvement with child welfare services. </a:t>
            </a:r>
            <a:r>
              <a:rPr lang="en-US" sz="1600" i="1" dirty="0"/>
              <a:t>Child Abuse &amp; Neglect</a:t>
            </a:r>
            <a:r>
              <a:rPr lang="en-US" sz="1600" dirty="0"/>
              <a:t>, </a:t>
            </a:r>
            <a:r>
              <a:rPr lang="en-US" sz="1600" i="1" dirty="0"/>
              <a:t>30</a:t>
            </a:r>
            <a:r>
              <a:rPr lang="en-US" sz="1600" dirty="0"/>
              <a:t>(1), 55–73. doi:10.1016/j.chiabu.2005.07.005</a:t>
            </a:r>
          </a:p>
          <a:p>
            <a:pPr marL="0" indent="0">
              <a:buNone/>
            </a:pPr>
            <a:endParaRPr lang="en-US" sz="1400" dirty="0"/>
          </a:p>
        </p:txBody>
      </p:sp>
      <p:sp>
        <p:nvSpPr>
          <p:cNvPr id="5" name="Title 1"/>
          <p:cNvSpPr>
            <a:spLocks noGrp="1"/>
          </p:cNvSpPr>
          <p:nvPr>
            <p:ph type="title"/>
          </p:nvPr>
        </p:nvSpPr>
        <p:spPr>
          <a:xfrm>
            <a:off x="0" y="1"/>
            <a:ext cx="12192000" cy="1041400"/>
          </a:xfrm>
        </p:spPr>
        <p:txBody>
          <a:bodyPr>
            <a:normAutofit/>
          </a:bodyPr>
          <a:lstStyle/>
          <a:p>
            <a:pPr algn="ctr"/>
            <a:r>
              <a:rPr lang="en-US" sz="4000" dirty="0"/>
              <a:t>References</a:t>
            </a:r>
          </a:p>
        </p:txBody>
      </p:sp>
    </p:spTree>
    <p:extLst>
      <p:ext uri="{BB962C8B-B14F-4D97-AF65-F5344CB8AC3E}">
        <p14:creationId xmlns:p14="http://schemas.microsoft.com/office/powerpoint/2010/main" val="39844405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7475" y="1134166"/>
            <a:ext cx="11957050" cy="5562046"/>
          </a:xfrm>
        </p:spPr>
        <p:txBody>
          <a:bodyPr>
            <a:noAutofit/>
          </a:bodyPr>
          <a:lstStyle/>
          <a:p>
            <a:pPr lvl="0"/>
            <a:r>
              <a:rPr lang="en-US" sz="1600" dirty="0"/>
              <a:t>Guerrero, E. G., Garner, B. R., Cook, B., &amp; Kong, Y. (2017). Does the implementation of evidence-based and culturally competent practices reduce disparities in addiction treatment outcomes? </a:t>
            </a:r>
            <a:r>
              <a:rPr lang="en-US" sz="1600" i="1" dirty="0"/>
              <a:t>Addictive Behaviors, 73</a:t>
            </a:r>
            <a:r>
              <a:rPr lang="en-US" sz="1600" dirty="0"/>
              <a:t>, 119–123.</a:t>
            </a:r>
          </a:p>
          <a:p>
            <a:pPr lvl="0"/>
            <a:r>
              <a:rPr lang="en-US" sz="1600" dirty="0"/>
              <a:t>Huebner, R. A., Hall, M. T., Smead, E., Willauer, T., &amp; Posze, L. (2018). Peer mentoring services, opportunities, and outcomes for child welfare families with substance use disorders. </a:t>
            </a:r>
            <a:r>
              <a:rPr lang="en-US" sz="1600" i="1" dirty="0"/>
              <a:t>Children and Youth Services Review, 84</a:t>
            </a:r>
            <a:r>
              <a:rPr lang="en-US" sz="1600" dirty="0"/>
              <a:t>, 239–246. doi:10.1016/j.childyouth.2017.12.005</a:t>
            </a:r>
          </a:p>
          <a:p>
            <a:pPr lvl="0"/>
            <a:r>
              <a:rPr lang="en-US" sz="1600" dirty="0"/>
              <a:t>Kim, H., &amp; Hopkins, K. M. (2017). The quest for rural child welfare workers: How different are they from their urban counterparts in demographics, organizational climate, and work attitudes? </a:t>
            </a:r>
            <a:r>
              <a:rPr lang="en-US" sz="1600" i="1" dirty="0"/>
              <a:t>Children and Youth Services Review</a:t>
            </a:r>
            <a:r>
              <a:rPr lang="en-US" sz="1600" dirty="0"/>
              <a:t>, </a:t>
            </a:r>
            <a:r>
              <a:rPr lang="en-US" sz="1600" i="1" dirty="0"/>
              <a:t>73</a:t>
            </a:r>
            <a:r>
              <a:rPr lang="en-US" sz="1600" dirty="0"/>
              <a:t>, 291–297. doi:10.1016/j.childyouth.2016.12.024 </a:t>
            </a:r>
          </a:p>
          <a:p>
            <a:pPr lvl="0"/>
            <a:r>
              <a:rPr lang="en-US" sz="1600" dirty="0"/>
              <a:t>Longo, D. L. (2016). </a:t>
            </a:r>
            <a:r>
              <a:rPr lang="en-US" sz="1600" dirty="0" err="1"/>
              <a:t>Neurobiologic</a:t>
            </a:r>
            <a:r>
              <a:rPr lang="en-US" sz="1600" dirty="0"/>
              <a:t> advances from the brain disease model of addiction. </a:t>
            </a:r>
            <a:r>
              <a:rPr lang="en-US" sz="1600" i="1" dirty="0"/>
              <a:t>New England Journal of Medicine</a:t>
            </a:r>
            <a:r>
              <a:rPr lang="en-US" sz="1600" dirty="0"/>
              <a:t>, </a:t>
            </a:r>
            <a:r>
              <a:rPr lang="en-US" sz="1600" i="1" dirty="0"/>
              <a:t>374</a:t>
            </a:r>
            <a:r>
              <a:rPr lang="en-US" sz="1600" dirty="0"/>
              <a:t>, 363–371.</a:t>
            </a:r>
          </a:p>
          <a:p>
            <a:pPr lvl="0"/>
            <a:r>
              <a:rPr lang="en-US" sz="1600" dirty="0"/>
              <a:t>Marsh, J. C., &amp; Smith, B. D. (2011). Integrated substance abuse and child welfare services for women: A progress review. </a:t>
            </a:r>
            <a:r>
              <a:rPr lang="en-US" sz="1600" i="1" dirty="0"/>
              <a:t>Children and Youth Services Review</a:t>
            </a:r>
            <a:r>
              <a:rPr lang="en-US" sz="1600" dirty="0"/>
              <a:t>, </a:t>
            </a:r>
            <a:r>
              <a:rPr lang="en-US" sz="1600" i="1" dirty="0"/>
              <a:t>33</a:t>
            </a:r>
            <a:r>
              <a:rPr lang="en-US" sz="1600" dirty="0"/>
              <a:t>(3), 466–472. doi:10.1016/j.childyouth.2010.06.017</a:t>
            </a:r>
          </a:p>
          <a:p>
            <a:pPr lvl="0"/>
            <a:r>
              <a:rPr lang="es-ES" sz="1600" dirty="0" err="1"/>
              <a:t>McLellan</a:t>
            </a:r>
            <a:r>
              <a:rPr lang="es-ES" sz="1600" dirty="0"/>
              <a:t>, A. T., Lewis, D. C., O’Brien, &amp; C. P., </a:t>
            </a:r>
            <a:r>
              <a:rPr lang="es-ES" sz="1600" dirty="0" err="1"/>
              <a:t>Kleber</a:t>
            </a:r>
            <a:r>
              <a:rPr lang="es-ES" sz="1600" dirty="0"/>
              <a:t>, H. D. (2000). </a:t>
            </a:r>
            <a:r>
              <a:rPr lang="en-US" sz="1600" dirty="0"/>
              <a:t>Drug dependence, a chronic medical illness: Implications for treatment, insurance, and outcomes evaluation. </a:t>
            </a:r>
            <a:r>
              <a:rPr lang="en-US" sz="1600" i="1" dirty="0"/>
              <a:t>The Journal of the American Medical Association, 284</a:t>
            </a:r>
            <a:r>
              <a:rPr lang="en-US" sz="1600" dirty="0"/>
              <a:t>(13), 1689–1695.</a:t>
            </a:r>
          </a:p>
          <a:p>
            <a:pPr lvl="0"/>
            <a:r>
              <a:rPr lang="en-US" sz="1600" dirty="0"/>
              <a:t>Munoz, L. M. (2013). Preserving the bond: Child welfare professionals' perspectives on the opportunities and challenges of parent-child visitation. </a:t>
            </a:r>
            <a:r>
              <a:rPr lang="en-US" sz="1600" i="1" dirty="0"/>
              <a:t>Dissertations.</a:t>
            </a:r>
            <a:r>
              <a:rPr lang="en-US" sz="1600" dirty="0"/>
              <a:t> Paper 678. </a:t>
            </a:r>
            <a:r>
              <a:rPr lang="en-US" sz="1600" u="sng" spc="-20" dirty="0">
                <a:hlinkClick r:id="rId3"/>
              </a:rPr>
              <a:t>https://ecommons.luc.edu/cgi/viewcontent.cgi?referer=https://scholar.google.com/&amp;httpsredir=1&amp;article=1677&amp;context=luc_diss</a:t>
            </a:r>
            <a:r>
              <a:rPr lang="en-US" sz="1600" spc="-20" dirty="0"/>
              <a:t> </a:t>
            </a:r>
          </a:p>
          <a:p>
            <a:pPr lvl="0"/>
            <a:r>
              <a:rPr lang="en-US" sz="1600" dirty="0"/>
              <a:t>National Institute on Alcohol Abuse and Alcoholism. Overview of alcohol consumption. </a:t>
            </a:r>
            <a:r>
              <a:rPr lang="en-US" sz="1600" u="sng" dirty="0">
                <a:hlinkClick r:id="rId4"/>
              </a:rPr>
              <a:t>https://www.niaaa.nih.gov/alcohol-health/overview-alcohol-consumption</a:t>
            </a:r>
            <a:r>
              <a:rPr lang="en-US" sz="1600" dirty="0"/>
              <a:t>  </a:t>
            </a:r>
          </a:p>
        </p:txBody>
      </p:sp>
      <p:sp>
        <p:nvSpPr>
          <p:cNvPr id="5" name="Title 1"/>
          <p:cNvSpPr>
            <a:spLocks noGrp="1"/>
          </p:cNvSpPr>
          <p:nvPr>
            <p:ph type="title"/>
          </p:nvPr>
        </p:nvSpPr>
        <p:spPr>
          <a:xfrm>
            <a:off x="0" y="1"/>
            <a:ext cx="12192000" cy="1041400"/>
          </a:xfrm>
        </p:spPr>
        <p:txBody>
          <a:bodyPr>
            <a:normAutofit/>
          </a:bodyPr>
          <a:lstStyle/>
          <a:p>
            <a:pPr algn="ctr"/>
            <a:r>
              <a:rPr lang="en-US" sz="4000" dirty="0"/>
              <a:t>References</a:t>
            </a:r>
          </a:p>
        </p:txBody>
      </p:sp>
    </p:spTree>
    <p:extLst>
      <p:ext uri="{BB962C8B-B14F-4D97-AF65-F5344CB8AC3E}">
        <p14:creationId xmlns:p14="http://schemas.microsoft.com/office/powerpoint/2010/main" val="40784579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7475" y="1134166"/>
            <a:ext cx="11957050" cy="5634934"/>
          </a:xfrm>
        </p:spPr>
        <p:txBody>
          <a:bodyPr>
            <a:noAutofit/>
          </a:bodyPr>
          <a:lstStyle/>
          <a:p>
            <a:pPr lvl="0"/>
            <a:r>
              <a:rPr lang="en-US" sz="1600" dirty="0"/>
              <a:t>National Institute on Drug Abuse. (2007). </a:t>
            </a:r>
            <a:r>
              <a:rPr lang="en-US" sz="1600" i="1" dirty="0"/>
              <a:t>The brain &amp; the actions of cocaine, opioids and marijuana</a:t>
            </a:r>
            <a:r>
              <a:rPr lang="en-US" sz="1600" dirty="0"/>
              <a:t>. Bethesda, MD: National Institutes of Health; U.S. Department of Health and Human Services. </a:t>
            </a:r>
            <a:r>
              <a:rPr lang="en-US" sz="1600" u="sng" dirty="0">
                <a:hlinkClick r:id="rId3"/>
              </a:rPr>
              <a:t>https://www.drugabuse.gov/brain-actions-cocaine-opioids-marijuana</a:t>
            </a:r>
            <a:r>
              <a:rPr lang="en-US" sz="1600" dirty="0"/>
              <a:t> </a:t>
            </a:r>
          </a:p>
          <a:p>
            <a:pPr lvl="0"/>
            <a:r>
              <a:rPr lang="en-US" sz="1600" dirty="0"/>
              <a:t>National Institute on Drug Abuse. (2013). </a:t>
            </a:r>
            <a:r>
              <a:rPr lang="en-US" sz="1600" i="1" dirty="0"/>
              <a:t>Methamphetamine</a:t>
            </a:r>
            <a:r>
              <a:rPr lang="en-US" sz="1600" dirty="0"/>
              <a:t>. </a:t>
            </a:r>
            <a:r>
              <a:rPr lang="en-US" sz="1600" u="sng" dirty="0">
                <a:hlinkClick r:id="rId4"/>
              </a:rPr>
              <a:t>https://www.drugabuse.gov/publications/research-reports/methamphetamine</a:t>
            </a:r>
            <a:r>
              <a:rPr lang="en-US" sz="1600" dirty="0"/>
              <a:t> </a:t>
            </a:r>
          </a:p>
          <a:p>
            <a:pPr lvl="0"/>
            <a:r>
              <a:rPr lang="en-US" sz="1600" dirty="0"/>
              <a:t>National Institute on Drug Abuse. (2016). Hallucinogens. </a:t>
            </a:r>
            <a:r>
              <a:rPr lang="en-US" sz="1600" u="sng" dirty="0">
                <a:hlinkClick r:id="rId5"/>
              </a:rPr>
              <a:t>https://www.drugabuse.gov/publications/drugfacts/hallucinogens</a:t>
            </a:r>
            <a:r>
              <a:rPr lang="en-US" sz="1600" dirty="0"/>
              <a:t> </a:t>
            </a:r>
          </a:p>
          <a:p>
            <a:pPr lvl="0"/>
            <a:r>
              <a:rPr lang="en-US" sz="1600" dirty="0"/>
              <a:t>National Institute on Drug Abuse. (2018a). Commonly abused drugs charts. Bethesda, MD: National Institutes of Health; U.S. Department of Health and Human Services. </a:t>
            </a:r>
            <a:r>
              <a:rPr lang="en-US" sz="1600" u="sng" dirty="0">
                <a:hlinkClick r:id="rId6"/>
              </a:rPr>
              <a:t>https://www.drugabuse.gov/drugs-abuse/commonly-abused-drugs-charts</a:t>
            </a:r>
            <a:r>
              <a:rPr lang="en-US" sz="1600" dirty="0"/>
              <a:t> </a:t>
            </a:r>
          </a:p>
          <a:p>
            <a:pPr lvl="0"/>
            <a:r>
              <a:rPr lang="en-US" sz="1600" dirty="0"/>
              <a:t>National Institute on Drug Abuse. (2018b). </a:t>
            </a:r>
            <a:r>
              <a:rPr lang="en-US" sz="1600" i="1" dirty="0"/>
              <a:t>Drugs, brains, and behavior: The science of addiction</a:t>
            </a:r>
            <a:r>
              <a:rPr lang="en-US" sz="1600" dirty="0"/>
              <a:t>. NIH Publication No. 18-DA-5605. Bethesda, MD: National Institutes of Health; U.S. Department of Health and Human Services. </a:t>
            </a:r>
            <a:r>
              <a:rPr lang="en-US" sz="1600" u="sng" dirty="0">
                <a:hlinkClick r:id="rId7"/>
              </a:rPr>
              <a:t>https://www.drugabuse.gov/publications/drugs-brains-behavior-science-addiction/preface</a:t>
            </a:r>
            <a:r>
              <a:rPr lang="en-US" sz="1600" u="sng" dirty="0"/>
              <a:t> </a:t>
            </a:r>
            <a:endParaRPr lang="en-US" sz="1600" dirty="0"/>
          </a:p>
          <a:p>
            <a:pPr lvl="0"/>
            <a:r>
              <a:rPr lang="en-US" sz="1600" dirty="0"/>
              <a:t>National Institute on Drug Abuse. (2018c). </a:t>
            </a:r>
            <a:r>
              <a:rPr lang="en-US" sz="1600" i="1" dirty="0"/>
              <a:t>Principles of drug addiction treatment: A research-based guide (3rd ed.)</a:t>
            </a:r>
            <a:r>
              <a:rPr lang="en-US" sz="1600" dirty="0"/>
              <a:t>. Bethesda, MD: National Institutes of Health; U.S. Department of Health and Human Services. </a:t>
            </a:r>
            <a:r>
              <a:rPr lang="en-US" sz="1600" u="sng" dirty="0">
                <a:hlinkClick r:id="rId8"/>
              </a:rPr>
              <a:t>https://www.drugabuse.gov/publications/principles-drug-addiction-treatment-research-based-guide-third-edition</a:t>
            </a:r>
            <a:r>
              <a:rPr lang="en-US" sz="1600" dirty="0"/>
              <a:t> </a:t>
            </a:r>
          </a:p>
          <a:p>
            <a:pPr lvl="0"/>
            <a:r>
              <a:rPr lang="en-US" sz="1600" dirty="0"/>
              <a:t>Oliveros, A., &amp; Kaufman, J. (2011). Addressing substance abuse treatment needs of parents involved with the child welfare system. </a:t>
            </a:r>
            <a:r>
              <a:rPr lang="en-US" sz="1600" i="1" dirty="0"/>
              <a:t>Child Welfare</a:t>
            </a:r>
            <a:r>
              <a:rPr lang="en-US" sz="1600" dirty="0"/>
              <a:t>, </a:t>
            </a:r>
            <a:r>
              <a:rPr lang="en-US" sz="1600" i="1" dirty="0"/>
              <a:t>90</a:t>
            </a:r>
            <a:r>
              <a:rPr lang="en-US" sz="1600" dirty="0"/>
              <a:t>(1), 25–41.</a:t>
            </a:r>
          </a:p>
          <a:p>
            <a:r>
              <a:rPr lang="en-US" sz="1600" dirty="0"/>
              <a:t>Park-Lee, E., Lipari, R. N., Bose, J., Hughes, A., Greenway, K., </a:t>
            </a:r>
            <a:r>
              <a:rPr lang="en-US" sz="1600" dirty="0" err="1"/>
              <a:t>Glasheen</a:t>
            </a:r>
            <a:r>
              <a:rPr lang="en-US" sz="1600" dirty="0"/>
              <a:t>, C., Herman-Stahl, M., Penne, M., Pemberton, M., &amp; </a:t>
            </a:r>
            <a:r>
              <a:rPr lang="en-US" sz="1600" dirty="0" err="1"/>
              <a:t>Cajka</a:t>
            </a:r>
            <a:r>
              <a:rPr lang="en-US" sz="1600" dirty="0"/>
              <a:t>, J. (2018). Substance use and mental health issues among U.S.-born American Indians or Alaska Natives residing on and off tribal lands. CBHSQ Data Review. </a:t>
            </a:r>
            <a:r>
              <a:rPr lang="en-US" sz="1600" dirty="0">
                <a:hlinkClick r:id="rId9"/>
              </a:rPr>
              <a:t>https://www.samhsa.gov/data</a:t>
            </a:r>
            <a:r>
              <a:rPr lang="en-US" sz="1600" dirty="0"/>
              <a:t>  </a:t>
            </a:r>
          </a:p>
          <a:p>
            <a:pPr lvl="0"/>
            <a:endParaRPr lang="en-US" sz="1600" dirty="0"/>
          </a:p>
        </p:txBody>
      </p:sp>
      <p:sp>
        <p:nvSpPr>
          <p:cNvPr id="5" name="Title 1"/>
          <p:cNvSpPr>
            <a:spLocks noGrp="1"/>
          </p:cNvSpPr>
          <p:nvPr>
            <p:ph type="title"/>
          </p:nvPr>
        </p:nvSpPr>
        <p:spPr>
          <a:xfrm>
            <a:off x="0" y="1"/>
            <a:ext cx="12192000" cy="1041400"/>
          </a:xfrm>
        </p:spPr>
        <p:txBody>
          <a:bodyPr>
            <a:normAutofit/>
          </a:bodyPr>
          <a:lstStyle/>
          <a:p>
            <a:pPr algn="ctr"/>
            <a:r>
              <a:rPr lang="en-US" sz="4000" dirty="0"/>
              <a:t>References</a:t>
            </a:r>
          </a:p>
        </p:txBody>
      </p:sp>
    </p:spTree>
    <p:extLst>
      <p:ext uri="{BB962C8B-B14F-4D97-AF65-F5344CB8AC3E}">
        <p14:creationId xmlns:p14="http://schemas.microsoft.com/office/powerpoint/2010/main" val="595775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2"/>
          <p:cNvSpPr/>
          <p:nvPr/>
        </p:nvSpPr>
        <p:spPr>
          <a:xfrm>
            <a:off x="9754137" y="4322362"/>
            <a:ext cx="2148288" cy="10417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78740" rIns="118110" bIns="78740" numCol="1" spcCol="1270" anchor="ctr" anchorCtr="0">
            <a:noAutofit/>
          </a:bodyPr>
          <a:lstStyle/>
          <a:p>
            <a:pPr algn="ctr" defTabSz="2755900">
              <a:lnSpc>
                <a:spcPct val="90000"/>
              </a:lnSpc>
              <a:spcBef>
                <a:spcPct val="0"/>
              </a:spcBef>
              <a:spcAft>
                <a:spcPct val="35000"/>
              </a:spcAft>
            </a:pPr>
            <a:endParaRPr lang="en-US" sz="6200" dirty="0">
              <a:solidFill>
                <a:prstClr val="white"/>
              </a:solidFill>
            </a:endParaRPr>
          </a:p>
        </p:txBody>
      </p:sp>
      <p:grpSp>
        <p:nvGrpSpPr>
          <p:cNvPr id="2" name="Group 1"/>
          <p:cNvGrpSpPr/>
          <p:nvPr/>
        </p:nvGrpSpPr>
        <p:grpSpPr>
          <a:xfrm>
            <a:off x="739458" y="1425942"/>
            <a:ext cx="11085112" cy="4962332"/>
            <a:chOff x="739458" y="1193718"/>
            <a:chExt cx="10467594" cy="5065236"/>
          </a:xfrm>
        </p:grpSpPr>
        <p:graphicFrame>
          <p:nvGraphicFramePr>
            <p:cNvPr id="14" name="Diagram 13">
              <a:extLst>
                <a:ext uri="{FF2B5EF4-FFF2-40B4-BE49-F238E27FC236}">
                  <a16:creationId xmlns:a16="http://schemas.microsoft.com/office/drawing/2014/main" xmlns="" id="{B8B067DA-C339-43FA-89C0-046A73B4D72C}"/>
                </a:ext>
              </a:extLst>
            </p:cNvPr>
            <p:cNvGraphicFramePr/>
            <p:nvPr>
              <p:extLst>
                <p:ext uri="{D42A27DB-BD31-4B8C-83A1-F6EECF244321}">
                  <p14:modId xmlns:p14="http://schemas.microsoft.com/office/powerpoint/2010/main" val="492526555"/>
                </p:ext>
              </p:extLst>
            </p:nvPr>
          </p:nvGraphicFramePr>
          <p:xfrm>
            <a:off x="739458" y="1193718"/>
            <a:ext cx="10467594" cy="50652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 name="TextBox 33"/>
            <p:cNvSpPr txBox="1"/>
            <p:nvPr/>
          </p:nvSpPr>
          <p:spPr>
            <a:xfrm>
              <a:off x="829966" y="1670891"/>
              <a:ext cx="1781743" cy="338554"/>
            </a:xfrm>
            <a:prstGeom prst="rect">
              <a:avLst/>
            </a:prstGeom>
            <a:noFill/>
          </p:spPr>
          <p:txBody>
            <a:bodyPr wrap="square" rtlCol="0">
              <a:spAutoFit/>
            </a:bodyPr>
            <a:lstStyle/>
            <a:p>
              <a:r>
                <a:rPr lang="en-US" sz="1600" b="1" dirty="0">
                  <a:solidFill>
                    <a:prstClr val="black"/>
                  </a:solidFill>
                  <a:latin typeface="Arial" panose="020B0604020202020204" pitchFamily="34" charset="0"/>
                  <a:cs typeface="Arial" panose="020B0604020202020204" pitchFamily="34" charset="0"/>
                </a:rPr>
                <a:t>Stimulants</a:t>
              </a:r>
            </a:p>
          </p:txBody>
        </p:sp>
        <p:sp>
          <p:nvSpPr>
            <p:cNvPr id="36" name="TextBox 35"/>
            <p:cNvSpPr txBox="1"/>
            <p:nvPr/>
          </p:nvSpPr>
          <p:spPr>
            <a:xfrm>
              <a:off x="829966" y="3365208"/>
              <a:ext cx="2274656" cy="584775"/>
            </a:xfrm>
            <a:prstGeom prst="rect">
              <a:avLst/>
            </a:prstGeom>
            <a:noFill/>
          </p:spPr>
          <p:txBody>
            <a:bodyPr wrap="square" rtlCol="0">
              <a:spAutoFit/>
            </a:bodyPr>
            <a:lstStyle/>
            <a:p>
              <a:r>
                <a:rPr lang="en-US" sz="1600" b="1" dirty="0">
                  <a:solidFill>
                    <a:prstClr val="black"/>
                  </a:solidFill>
                  <a:latin typeface="Arial" panose="020B0604020202020204" pitchFamily="34" charset="0"/>
                  <a:cs typeface="Arial" panose="020B0604020202020204" pitchFamily="34" charset="0"/>
                </a:rPr>
                <a:t>Central Nervous System Depressants</a:t>
              </a:r>
            </a:p>
          </p:txBody>
        </p:sp>
        <p:sp>
          <p:nvSpPr>
            <p:cNvPr id="37" name="TextBox 36"/>
            <p:cNvSpPr txBox="1"/>
            <p:nvPr/>
          </p:nvSpPr>
          <p:spPr>
            <a:xfrm>
              <a:off x="829966" y="5296569"/>
              <a:ext cx="2365163" cy="338554"/>
            </a:xfrm>
            <a:prstGeom prst="rect">
              <a:avLst/>
            </a:prstGeom>
            <a:noFill/>
          </p:spPr>
          <p:txBody>
            <a:bodyPr wrap="square" rtlCol="0">
              <a:spAutoFit/>
            </a:bodyPr>
            <a:lstStyle/>
            <a:p>
              <a:r>
                <a:rPr lang="en-US" sz="1600" b="1" dirty="0">
                  <a:solidFill>
                    <a:prstClr val="black"/>
                  </a:solidFill>
                  <a:latin typeface="Arial" panose="020B0604020202020204" pitchFamily="34" charset="0"/>
                  <a:cs typeface="Arial" panose="020B0604020202020204" pitchFamily="34" charset="0"/>
                </a:rPr>
                <a:t>Hallucinogens</a:t>
              </a:r>
            </a:p>
          </p:txBody>
        </p:sp>
      </p:grpSp>
      <p:sp>
        <p:nvSpPr>
          <p:cNvPr id="11" name="TextBox 10"/>
          <p:cNvSpPr txBox="1"/>
          <p:nvPr/>
        </p:nvSpPr>
        <p:spPr>
          <a:xfrm>
            <a:off x="5334041" y="6428232"/>
            <a:ext cx="6639099" cy="307777"/>
          </a:xfrm>
          <a:prstGeom prst="rect">
            <a:avLst/>
          </a:prstGeom>
          <a:noFill/>
        </p:spPr>
        <p:txBody>
          <a:bodyPr wrap="square" rtlCol="0">
            <a:spAutoFit/>
          </a:bodyPr>
          <a:lstStyle/>
          <a:p>
            <a:r>
              <a:rPr lang="en-US" sz="1400" dirty="0"/>
              <a:t>(National Institute on Drug Abuse, 2018a; National Institute on Drug Abuse, 2016)</a:t>
            </a:r>
          </a:p>
        </p:txBody>
      </p:sp>
      <p:sp>
        <p:nvSpPr>
          <p:cNvPr id="9" name="Title 1">
            <a:extLst>
              <a:ext uri="{FF2B5EF4-FFF2-40B4-BE49-F238E27FC236}">
                <a16:creationId xmlns:a16="http://schemas.microsoft.com/office/drawing/2014/main" xmlns="" id="{77628F8B-8768-4347-B392-4E7AED027224}"/>
              </a:ext>
            </a:extLst>
          </p:cNvPr>
          <p:cNvSpPr txBox="1">
            <a:spLocks/>
          </p:cNvSpPr>
          <p:nvPr/>
        </p:nvSpPr>
        <p:spPr>
          <a:xfrm>
            <a:off x="0" y="0"/>
            <a:ext cx="12192000" cy="1219200"/>
          </a:xfrm>
          <a:prstGeom prst="rect">
            <a:avLst/>
          </a:prstGeom>
          <a:solidFill>
            <a:srgbClr val="0F426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endParaRPr lang="en-US" altLang="en-US" sz="3600" dirty="0">
              <a:solidFill>
                <a:prstClr val="white"/>
              </a:solidFill>
            </a:endParaRPr>
          </a:p>
        </p:txBody>
      </p:sp>
      <p:sp>
        <p:nvSpPr>
          <p:cNvPr id="5" name="Title 4"/>
          <p:cNvSpPr>
            <a:spLocks noGrp="1"/>
          </p:cNvSpPr>
          <p:nvPr>
            <p:ph type="title"/>
          </p:nvPr>
        </p:nvSpPr>
        <p:spPr/>
        <p:txBody>
          <a:bodyPr>
            <a:normAutofit/>
          </a:bodyPr>
          <a:lstStyle/>
          <a:p>
            <a:r>
              <a:rPr lang="en-US" altLang="en-US" sz="3200" dirty="0">
                <a:solidFill>
                  <a:prstClr val="white"/>
                </a:solidFill>
              </a:rPr>
              <a:t>Drug Classifications</a:t>
            </a:r>
            <a:endParaRPr lang="en-US" sz="3200" dirty="0"/>
          </a:p>
        </p:txBody>
      </p:sp>
    </p:spTree>
    <p:extLst>
      <p:ext uri="{BB962C8B-B14F-4D97-AF65-F5344CB8AC3E}">
        <p14:creationId xmlns:p14="http://schemas.microsoft.com/office/powerpoint/2010/main" val="48667868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7475" y="1134166"/>
            <a:ext cx="11957050" cy="5562046"/>
          </a:xfrm>
        </p:spPr>
        <p:txBody>
          <a:bodyPr>
            <a:noAutofit/>
          </a:bodyPr>
          <a:lstStyle/>
          <a:p>
            <a:pPr lvl="0"/>
            <a:r>
              <a:rPr lang="en-US" sz="1600" dirty="0" err="1"/>
              <a:t>Radel</a:t>
            </a:r>
            <a:r>
              <a:rPr lang="en-US" sz="1600" dirty="0"/>
              <a:t>, L., Baldwin, M., Crouse, G., </a:t>
            </a:r>
            <a:r>
              <a:rPr lang="en-US" sz="1600" dirty="0" err="1"/>
              <a:t>Ghertner</a:t>
            </a:r>
            <a:r>
              <a:rPr lang="en-US" sz="1600" dirty="0"/>
              <a:t>, R., &amp; Waters, A. (2018). </a:t>
            </a:r>
            <a:r>
              <a:rPr lang="en-US" sz="1600" i="1" dirty="0"/>
              <a:t>ASPE research brief: Substance use, the opioid epidemic, and the child welfare system: Key findings from a mixed methods study</a:t>
            </a:r>
            <a:r>
              <a:rPr lang="en-US" sz="1600" dirty="0"/>
              <a:t>. </a:t>
            </a:r>
            <a:r>
              <a:rPr lang="en-US" sz="1600" u="sng" dirty="0">
                <a:hlinkClick r:id="rId3"/>
              </a:rPr>
              <a:t>https://aspe.hhs.gov/system/files/pdf/258836/SubstanceUseChildWelfareOverview.pdf</a:t>
            </a:r>
            <a:r>
              <a:rPr lang="en-US" sz="1600" dirty="0"/>
              <a:t> </a:t>
            </a:r>
          </a:p>
          <a:p>
            <a:pPr lvl="0"/>
            <a:r>
              <a:rPr lang="fr-FR" sz="1600" dirty="0"/>
              <a:t>Roberts, S. C., &amp; </a:t>
            </a:r>
            <a:r>
              <a:rPr lang="fr-FR" sz="1600" dirty="0" err="1"/>
              <a:t>Nuru</a:t>
            </a:r>
            <a:r>
              <a:rPr lang="fr-FR" sz="1600" dirty="0"/>
              <a:t>-Jeter, A. (2012). </a:t>
            </a:r>
            <a:r>
              <a:rPr lang="en-US" sz="1600" dirty="0"/>
              <a:t>Universal screening for alcohol and drug use and racial disparities in child protective services reporting. </a:t>
            </a:r>
            <a:r>
              <a:rPr lang="en-US" sz="1600" i="1" dirty="0"/>
              <a:t>The Journal of Behavioral Health Services &amp; Research</a:t>
            </a:r>
            <a:r>
              <a:rPr lang="en-US" sz="1600" dirty="0"/>
              <a:t>, </a:t>
            </a:r>
            <a:r>
              <a:rPr lang="en-US" sz="1600" i="1" dirty="0"/>
              <a:t>39</a:t>
            </a:r>
            <a:r>
              <a:rPr lang="en-US" sz="1600" dirty="0"/>
              <a:t>(1), 3–16.</a:t>
            </a:r>
          </a:p>
          <a:p>
            <a:pPr lvl="0"/>
            <a:r>
              <a:rPr lang="en-US" sz="1600" dirty="0"/>
              <a:t>Roggman, L., &amp; Cardia, N. (Eds.). (2016). </a:t>
            </a:r>
            <a:r>
              <a:rPr lang="en-US" sz="1600" i="1" dirty="0"/>
              <a:t>Home visitation programs: Preventing violence and promoting healthy early child development</a:t>
            </a:r>
            <a:r>
              <a:rPr lang="en-US" sz="1600" dirty="0"/>
              <a:t>. Springer International Publishing: Switzerland. </a:t>
            </a:r>
            <a:r>
              <a:rPr lang="en-US" sz="1600" dirty="0" err="1"/>
              <a:t>doi</a:t>
            </a:r>
            <a:r>
              <a:rPr lang="en-US" sz="1600" dirty="0"/>
              <a:t>: 10.1007/978-3-319-17984-1</a:t>
            </a:r>
          </a:p>
          <a:p>
            <a:pPr lvl="0"/>
            <a:r>
              <a:rPr lang="en-US" sz="1600" dirty="0"/>
              <a:t>Smith, V. C., &amp; Wilson, C. R., AAP Committee on Substance Use and Prevention. (2016). Families affected by parental substance use. </a:t>
            </a:r>
            <a:r>
              <a:rPr lang="en-US" sz="1600" i="1" dirty="0"/>
              <a:t>Pediatrics</a:t>
            </a:r>
            <a:r>
              <a:rPr lang="en-US" sz="1600" dirty="0"/>
              <a:t>, </a:t>
            </a:r>
            <a:r>
              <a:rPr lang="en-US" sz="1600" i="1" dirty="0"/>
              <a:t>138</a:t>
            </a:r>
            <a:r>
              <a:rPr lang="en-US" sz="1600" dirty="0"/>
              <a:t>(2), e20161575. </a:t>
            </a:r>
            <a:r>
              <a:rPr lang="en-US" sz="1600" dirty="0" err="1"/>
              <a:t>doi</a:t>
            </a:r>
            <a:r>
              <a:rPr lang="en-US" sz="1600" dirty="0"/>
              <a:t>: 10.1542/peds.2016-1575</a:t>
            </a:r>
          </a:p>
          <a:p>
            <a:pPr lvl="0"/>
            <a:r>
              <a:rPr lang="en-US" sz="1600" dirty="0"/>
              <a:t>Substance Abuse and Mental Health Services Administration. (2009). </a:t>
            </a:r>
            <a:r>
              <a:rPr lang="en-US" sz="1600" i="1" dirty="0"/>
              <a:t>Substance abuse treatment: Addressing the specific needs of women</a:t>
            </a:r>
            <a:r>
              <a:rPr lang="en-US" sz="1600" dirty="0"/>
              <a:t>. Treatment Improvement Protocol (TIP) Series, No. 51. HHS Publication No. (SMA) 13-4426. Rockville, MD: Substance Abuse and Mental Health Services Administration.</a:t>
            </a:r>
          </a:p>
          <a:p>
            <a:pPr lvl="0"/>
            <a:r>
              <a:rPr lang="en-US" sz="1600" dirty="0"/>
              <a:t>Substance Abuse and Mental Health Services Administration. (2012). </a:t>
            </a:r>
            <a:r>
              <a:rPr lang="en-US" sz="1600" i="1" dirty="0"/>
              <a:t>SAMHSA’s working definition of recovery</a:t>
            </a:r>
            <a:r>
              <a:rPr lang="en-US" sz="1600" dirty="0"/>
              <a:t>. Rockville, MD: Substance Abuse and Mental Health Services Administration. </a:t>
            </a:r>
            <a:r>
              <a:rPr lang="en-US" sz="1600" u="sng" dirty="0">
                <a:hlinkClick r:id="rId4"/>
              </a:rPr>
              <a:t>https://store.samhsa.gov/product/SAMHSA-s-Working-Definition-of-Recovery/PEP12-RECDEF</a:t>
            </a:r>
            <a:r>
              <a:rPr lang="en-US" sz="1600" dirty="0"/>
              <a:t> </a:t>
            </a:r>
          </a:p>
          <a:p>
            <a:pPr lvl="0"/>
            <a:r>
              <a:rPr lang="en-US" sz="1600" dirty="0"/>
              <a:t>U.S. Department of Health and Human Services. (2013). </a:t>
            </a:r>
            <a:r>
              <a:rPr lang="en-US" sz="1600" i="1" dirty="0"/>
              <a:t>Targeted grants to increase the well-being of, and to improve the permanency outcomes for, children affected by methamphetamine or other substance abuse: Fourth annual report to Congress</a:t>
            </a:r>
            <a:r>
              <a:rPr lang="en-US" sz="1600" dirty="0"/>
              <a:t>. Washington, DC: Administration for Children and Families, Administration on Children, Youth and Families, Children’s Bureau. </a:t>
            </a:r>
            <a:r>
              <a:rPr lang="en-US" sz="1600" u="sng" dirty="0">
                <a:hlinkClick r:id="rId5"/>
              </a:rPr>
              <a:t>https://www.ncsacw.samhsa.gov/files/RPGI_4th_Report_to_Congress_reduced_508.pdf</a:t>
            </a:r>
            <a:r>
              <a:rPr lang="en-US" sz="1600" dirty="0"/>
              <a:t>  </a:t>
            </a:r>
          </a:p>
          <a:p>
            <a:endParaRPr lang="en-US" sz="1600" dirty="0"/>
          </a:p>
        </p:txBody>
      </p:sp>
      <p:sp>
        <p:nvSpPr>
          <p:cNvPr id="5" name="Title 1"/>
          <p:cNvSpPr>
            <a:spLocks noGrp="1"/>
          </p:cNvSpPr>
          <p:nvPr>
            <p:ph type="title"/>
          </p:nvPr>
        </p:nvSpPr>
        <p:spPr>
          <a:xfrm>
            <a:off x="0" y="1"/>
            <a:ext cx="12192000" cy="1041400"/>
          </a:xfrm>
        </p:spPr>
        <p:txBody>
          <a:bodyPr>
            <a:normAutofit/>
          </a:bodyPr>
          <a:lstStyle/>
          <a:p>
            <a:pPr algn="ctr"/>
            <a:r>
              <a:rPr lang="en-US" sz="4000" dirty="0"/>
              <a:t>References</a:t>
            </a:r>
          </a:p>
        </p:txBody>
      </p:sp>
    </p:spTree>
    <p:extLst>
      <p:ext uri="{BB962C8B-B14F-4D97-AF65-F5344CB8AC3E}">
        <p14:creationId xmlns:p14="http://schemas.microsoft.com/office/powerpoint/2010/main" val="16046459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7475" y="1134166"/>
            <a:ext cx="11957050" cy="5562046"/>
          </a:xfrm>
        </p:spPr>
        <p:txBody>
          <a:bodyPr>
            <a:noAutofit/>
          </a:bodyPr>
          <a:lstStyle/>
          <a:p>
            <a:pPr lvl="0"/>
            <a:r>
              <a:rPr lang="en-US" sz="1600" dirty="0"/>
              <a:t>U.S. Department of Health and Human Services (HHS), Office of the Surgeon General. (2016). </a:t>
            </a:r>
            <a:r>
              <a:rPr lang="en-US" sz="1600" i="1" dirty="0"/>
              <a:t>Facing addiction in America: The Surgeon General’s report on alcohol, drugs, and health</a:t>
            </a:r>
            <a:r>
              <a:rPr lang="en-US" sz="1600" dirty="0"/>
              <a:t>. Washington, DC: HHS. </a:t>
            </a:r>
            <a:r>
              <a:rPr lang="en-US" sz="1600" dirty="0">
                <a:hlinkClick r:id="rId3"/>
              </a:rPr>
              <a:t>https://www.hhs.gov/surgeongeneral/reports-and-publications/addiction/index.html</a:t>
            </a:r>
            <a:endParaRPr lang="en-US" sz="1600" dirty="0"/>
          </a:p>
          <a:p>
            <a:pPr lvl="0"/>
            <a:r>
              <a:rPr lang="en-US" sz="1600" dirty="0"/>
              <a:t>Wells, M., </a:t>
            </a:r>
            <a:r>
              <a:rPr lang="en-US" sz="1600" dirty="0" err="1"/>
              <a:t>Vanyukevych</a:t>
            </a:r>
            <a:r>
              <a:rPr lang="en-US" sz="1600" dirty="0"/>
              <a:t>, A., &amp; Levesque, S. (2015). Engaging parents: Assessing child welfare agency onsite review instrument outcomes. </a:t>
            </a:r>
            <a:r>
              <a:rPr lang="en-US" sz="1600" i="1" dirty="0"/>
              <a:t>Families in Society</a:t>
            </a:r>
            <a:r>
              <a:rPr lang="en-US" sz="1600" dirty="0"/>
              <a:t>, </a:t>
            </a:r>
            <a:r>
              <a:rPr lang="en-US" sz="1600" i="1" dirty="0"/>
              <a:t>96</a:t>
            </a:r>
            <a:r>
              <a:rPr lang="en-US" sz="1600" dirty="0"/>
              <a:t>(3), 211–218.</a:t>
            </a:r>
          </a:p>
          <a:p>
            <a:pPr lvl="0"/>
            <a:r>
              <a:rPr lang="en-US" sz="1600" dirty="0"/>
              <a:t>Werner, D., Young, N. K., Dennis, K, &amp; Amatetti, S. (2007). </a:t>
            </a:r>
            <a:r>
              <a:rPr lang="en-US" sz="1600" i="1" dirty="0"/>
              <a:t>Family-centered treatment for women with substance use disorders: History, key elements and challenges</a:t>
            </a:r>
            <a:r>
              <a:rPr lang="en-US" sz="1600" dirty="0"/>
              <a:t>. Washington, DC: U.S. Department of Health and Human Services, Substance Abuse and Mental Health Services Administration. </a:t>
            </a:r>
            <a:r>
              <a:rPr lang="en-US" sz="1600" u="sng" dirty="0">
                <a:hlinkClick r:id="rId4"/>
              </a:rPr>
              <a:t>https://www.samhsa.gov/sites/default/files/family_treatment_paper508v.pdf</a:t>
            </a:r>
            <a:r>
              <a:rPr lang="en-US" sz="1600" dirty="0"/>
              <a:t> </a:t>
            </a:r>
          </a:p>
          <a:p>
            <a:pPr lvl="0"/>
            <a:r>
              <a:rPr lang="en-US" sz="1600" dirty="0"/>
              <a:t>Zweben, J. E., Moses, Y., Cohen, J. B., Price, G., Chapman, W., &amp; Lamb, J. (2015). Enhancing family protective factors in residential treatment for substance use disorders. </a:t>
            </a:r>
            <a:r>
              <a:rPr lang="en-US" sz="1600" i="1" dirty="0"/>
              <a:t>Child Welfare</a:t>
            </a:r>
            <a:r>
              <a:rPr lang="en-US" sz="1600" dirty="0"/>
              <a:t>, </a:t>
            </a:r>
            <a:r>
              <a:rPr lang="en-US" sz="1600" i="1" dirty="0"/>
              <a:t>94</a:t>
            </a:r>
            <a:r>
              <a:rPr lang="en-US" sz="1600" dirty="0"/>
              <a:t>(5), 145–166. </a:t>
            </a:r>
            <a:r>
              <a:rPr lang="en-US" sz="1600" u="sng" dirty="0">
                <a:hlinkClick r:id="rId5"/>
              </a:rPr>
              <a:t>https://www.ncbi.nlm.nih.gov/pubmed/26827469</a:t>
            </a:r>
            <a:endParaRPr lang="en-US" sz="1600" dirty="0"/>
          </a:p>
          <a:p>
            <a:endParaRPr lang="en-US" sz="1600" dirty="0"/>
          </a:p>
          <a:p>
            <a:endParaRPr lang="en-US" sz="1600" dirty="0"/>
          </a:p>
        </p:txBody>
      </p:sp>
      <p:sp>
        <p:nvSpPr>
          <p:cNvPr id="5" name="Title 1"/>
          <p:cNvSpPr>
            <a:spLocks noGrp="1"/>
          </p:cNvSpPr>
          <p:nvPr>
            <p:ph type="title"/>
          </p:nvPr>
        </p:nvSpPr>
        <p:spPr>
          <a:xfrm>
            <a:off x="0" y="1"/>
            <a:ext cx="12192000" cy="1041400"/>
          </a:xfrm>
        </p:spPr>
        <p:txBody>
          <a:bodyPr>
            <a:normAutofit/>
          </a:bodyPr>
          <a:lstStyle/>
          <a:p>
            <a:pPr algn="ctr"/>
            <a:r>
              <a:rPr lang="en-US" sz="4000" dirty="0"/>
              <a:t>References</a:t>
            </a:r>
          </a:p>
        </p:txBody>
      </p:sp>
    </p:spTree>
    <p:extLst>
      <p:ext uri="{BB962C8B-B14F-4D97-AF65-F5344CB8AC3E}">
        <p14:creationId xmlns:p14="http://schemas.microsoft.com/office/powerpoint/2010/main" val="3644613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063254"/>
            <a:ext cx="9031518" cy="4678327"/>
          </a:xfrm>
          <a:prstGeom prst="rect">
            <a:avLst/>
          </a:prstGeom>
          <a:solidFill>
            <a:srgbClr val="0F42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p:cNvCxnSpPr/>
          <p:nvPr/>
        </p:nvCxnSpPr>
        <p:spPr>
          <a:xfrm>
            <a:off x="318977" y="285306"/>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18977" y="6530162"/>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308345" y="285306"/>
            <a:ext cx="10632"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855301" y="285306"/>
            <a:ext cx="1"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27322" y="2184635"/>
            <a:ext cx="8026347" cy="1661993"/>
          </a:xfrm>
          <a:prstGeom prst="rect">
            <a:avLst/>
          </a:prstGeom>
          <a:noFill/>
        </p:spPr>
        <p:txBody>
          <a:bodyPr wrap="square" rtlCol="0">
            <a:spAutoFit/>
          </a:bodyPr>
          <a:lstStyle/>
          <a:p>
            <a:endParaRPr lang="en-US" sz="5400" b="1" dirty="0">
              <a:solidFill>
                <a:schemeClr val="bg1"/>
              </a:solidFill>
            </a:endParaRPr>
          </a:p>
          <a:p>
            <a:r>
              <a:rPr lang="en-US" sz="4800" dirty="0">
                <a:solidFill>
                  <a:prstClr val="white"/>
                </a:solidFill>
              </a:rPr>
              <a:t>Resources</a:t>
            </a:r>
          </a:p>
        </p:txBody>
      </p:sp>
    </p:spTree>
    <p:extLst>
      <p:ext uri="{BB962C8B-B14F-4D97-AF65-F5344CB8AC3E}">
        <p14:creationId xmlns:p14="http://schemas.microsoft.com/office/powerpoint/2010/main" val="383192504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8838" y="1453896"/>
            <a:ext cx="11722100" cy="5581593"/>
          </a:xfrm>
        </p:spPr>
        <p:txBody>
          <a:bodyPr>
            <a:noAutofit/>
          </a:bodyPr>
          <a:lstStyle/>
          <a:p>
            <a:pPr lvl="0"/>
            <a:r>
              <a:rPr lang="en-US" sz="1600" dirty="0"/>
              <a:t>Center for Substance Abuse Treatment. (2010). </a:t>
            </a:r>
            <a:r>
              <a:rPr lang="en-US" sz="1600" i="1" dirty="0"/>
              <a:t>Substance abuse specialists in child welfare agencies and dependency courts considerations for program designers and evaluators</a:t>
            </a:r>
            <a:r>
              <a:rPr lang="en-US" sz="1600" dirty="0"/>
              <a:t>. HHS Pub. No. (SMA) 10-4557 Rockville, MD: Substance Abuse and Mental Health Services Administration. </a:t>
            </a:r>
            <a:r>
              <a:rPr lang="en-US" sz="1600" u="sng" dirty="0">
                <a:hlinkClick r:id="rId3"/>
              </a:rPr>
              <a:t>https://ncsacw.samhsa.gov/files/SubstanceAbuseSpecialists.pdf</a:t>
            </a:r>
            <a:r>
              <a:rPr lang="en-US" sz="1600" dirty="0"/>
              <a:t> </a:t>
            </a:r>
          </a:p>
          <a:p>
            <a:pPr lvl="0"/>
            <a:r>
              <a:rPr lang="en-US" sz="1600" dirty="0"/>
              <a:t>Center for Substance Abuse Treatment. (2015) </a:t>
            </a:r>
            <a:r>
              <a:rPr lang="en-US" sz="1600" i="1" dirty="0"/>
              <a:t>Substance abuse treatment and family therapy</a:t>
            </a:r>
            <a:r>
              <a:rPr lang="en-US" sz="1600" dirty="0"/>
              <a:t>. Treatment Improvement Protocol (TIP) Series, No. 39. HHS Publication No. (SMA) 15-4219. Rockville, MD: Substance Abuse and Mental Health Services Administration. </a:t>
            </a:r>
            <a:r>
              <a:rPr lang="en-US" sz="1600" u="sng" dirty="0">
                <a:hlinkClick r:id="rId4"/>
              </a:rPr>
              <a:t>https://store.samhsa.gov/product/TIP-39-Substance-Abuse-Treatment-and-Family-Therapy/SMA15-4219</a:t>
            </a:r>
            <a:r>
              <a:rPr lang="en-US" sz="1600" dirty="0"/>
              <a:t> </a:t>
            </a:r>
          </a:p>
          <a:p>
            <a:pPr lvl="0"/>
            <a:r>
              <a:rPr lang="en-US" sz="1600" dirty="0"/>
              <a:t>Lander, L., </a:t>
            </a:r>
            <a:r>
              <a:rPr lang="en-US" sz="1600" dirty="0" err="1"/>
              <a:t>Howsare</a:t>
            </a:r>
            <a:r>
              <a:rPr lang="en-US" sz="1600" dirty="0"/>
              <a:t>, J., &amp; Byrne, M. (2013). The impact of substance use disorders on families and children: From theory to practice. </a:t>
            </a:r>
            <a:r>
              <a:rPr lang="en-US" sz="1600" i="1" dirty="0"/>
              <a:t>Social Work in Public Health</a:t>
            </a:r>
            <a:r>
              <a:rPr lang="en-US" sz="1600" dirty="0"/>
              <a:t>, </a:t>
            </a:r>
            <a:r>
              <a:rPr lang="en-US" sz="1600" i="1" dirty="0"/>
              <a:t>28</a:t>
            </a:r>
            <a:r>
              <a:rPr lang="en-US" sz="1600" dirty="0"/>
              <a:t>(3–4), 194–205. </a:t>
            </a:r>
            <a:r>
              <a:rPr lang="en-US" sz="1600" u="sng" dirty="0">
                <a:hlinkClick r:id="rId5"/>
              </a:rPr>
              <a:t>https://www.ncbi.nlm.nih.gov/pmc/articles/PMC3725219/</a:t>
            </a:r>
            <a:r>
              <a:rPr lang="en-US" sz="1600" dirty="0"/>
              <a:t> </a:t>
            </a:r>
          </a:p>
          <a:p>
            <a:pPr lvl="0"/>
            <a:r>
              <a:rPr lang="en-US" sz="1600" dirty="0"/>
              <a:t>National Indian Child Welfare Association. (2015). Setting the record straight: The Indian Child Welfare Act fact sheet. </a:t>
            </a:r>
            <a:r>
              <a:rPr lang="en-US" sz="1600" u="sng" dirty="0">
                <a:hlinkClick r:id="rId6"/>
              </a:rPr>
              <a:t>https://www.nicwa.org/wp-content/uploads/2017/04/Setting-the-Record-Straight-ICWA-Fact-Sheet.pdf</a:t>
            </a:r>
            <a:r>
              <a:rPr lang="en-US" sz="1600" dirty="0"/>
              <a:t> </a:t>
            </a:r>
          </a:p>
          <a:p>
            <a:pPr lvl="0"/>
            <a:r>
              <a:rPr lang="en-US" sz="1600" dirty="0"/>
              <a:t>National Institute on Drug Abuse. (2018). Commonly abused drugs charts. Bethesda, MD: National Institutes of Health; U.S. Department of Health and Human Services. </a:t>
            </a:r>
            <a:r>
              <a:rPr lang="en-US" sz="1600" u="sng" dirty="0">
                <a:hlinkClick r:id="rId7"/>
              </a:rPr>
              <a:t>https://www.drugabuse.gov/drugs-abuse/commonly-abused-drugs-charts</a:t>
            </a:r>
            <a:r>
              <a:rPr lang="en-US" sz="1600" dirty="0"/>
              <a:t> </a:t>
            </a:r>
          </a:p>
          <a:p>
            <a:r>
              <a:rPr lang="en-US" sz="1600" dirty="0"/>
              <a:t>National Institute on Drug Abuse. (2018). </a:t>
            </a:r>
            <a:r>
              <a:rPr lang="en-US" sz="1600" i="1" dirty="0"/>
              <a:t>Principles of drug addiction treatment: A research-based guide (3rd ed.)</a:t>
            </a:r>
            <a:r>
              <a:rPr lang="en-US" sz="1600" dirty="0"/>
              <a:t>. Bethesda, MD: National Institutes of Health; U.S. Department of Health and Human Services. </a:t>
            </a:r>
            <a:r>
              <a:rPr lang="en-US" sz="1600" u="sng" dirty="0">
                <a:hlinkClick r:id="rId8"/>
              </a:rPr>
              <a:t>https://www.drugabuse.gov/publications/principles-drug-addiction-treatment-research-based-guide-third-edition</a:t>
            </a:r>
            <a:endParaRPr lang="en-US" sz="1600" u="sng" dirty="0"/>
          </a:p>
          <a:p>
            <a:endParaRPr lang="en-US" sz="1600" u="sng" dirty="0"/>
          </a:p>
          <a:p>
            <a:endParaRPr lang="en-US" sz="1400" dirty="0"/>
          </a:p>
        </p:txBody>
      </p:sp>
      <p:sp>
        <p:nvSpPr>
          <p:cNvPr id="5" name="Title 1"/>
          <p:cNvSpPr txBox="1">
            <a:spLocks/>
          </p:cNvSpPr>
          <p:nvPr/>
        </p:nvSpPr>
        <p:spPr>
          <a:xfrm>
            <a:off x="0" y="0"/>
            <a:ext cx="12192000" cy="1216152"/>
          </a:xfrm>
          <a:prstGeom prst="rect">
            <a:avLst/>
          </a:prstGeom>
          <a:solidFill>
            <a:srgbClr val="0F426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en-US" sz="4000" dirty="0"/>
              <a:t>Resources</a:t>
            </a:r>
          </a:p>
        </p:txBody>
      </p:sp>
    </p:spTree>
    <p:extLst>
      <p:ext uri="{BB962C8B-B14F-4D97-AF65-F5344CB8AC3E}">
        <p14:creationId xmlns:p14="http://schemas.microsoft.com/office/powerpoint/2010/main" val="11255665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8835" y="1453896"/>
            <a:ext cx="11722100" cy="5435600"/>
          </a:xfrm>
        </p:spPr>
        <p:txBody>
          <a:bodyPr>
            <a:noAutofit/>
          </a:bodyPr>
          <a:lstStyle/>
          <a:p>
            <a:pPr lvl="0"/>
            <a:r>
              <a:rPr lang="en-US" sz="1600" dirty="0"/>
              <a:t>Substance Abuse and Mental Health Services Administration. (2009). </a:t>
            </a:r>
            <a:r>
              <a:rPr lang="en-US" sz="1600" i="1" dirty="0"/>
              <a:t>Substance abuse treatment: Addressing the specific needs of women</a:t>
            </a:r>
            <a:r>
              <a:rPr lang="en-US" sz="1600" dirty="0"/>
              <a:t>. Treatment Improvement Protocol (TIP) Series, No. 51. HHS Publication No. (SMA) 13-4426. Rockville, MD: Substance Abuse and Mental Health Services Administration. </a:t>
            </a:r>
            <a:r>
              <a:rPr lang="en-US" sz="1600" u="sng" dirty="0">
                <a:hlinkClick r:id="rId3"/>
              </a:rPr>
              <a:t>https://store.samhsa.gov/product/TIP-51-Substance-Abuse-Treatment-Addressing-the-Specific-Needs-of-Women/SMA15-442</a:t>
            </a:r>
            <a:r>
              <a:rPr lang="en-US" sz="1600" dirty="0"/>
              <a:t> </a:t>
            </a:r>
          </a:p>
          <a:p>
            <a:pPr lvl="0"/>
            <a:r>
              <a:rPr lang="en-US" sz="1600" dirty="0"/>
              <a:t>Substance Abuse and Mental Health Services Administration. (2016). </a:t>
            </a:r>
            <a:r>
              <a:rPr lang="en-US" sz="1600" i="1" dirty="0"/>
              <a:t>A collaborative approach to the treatment of pregnant women with opioid use disorders: Practice and policy considerations for child welfare: Collaborating medical, and service providers.</a:t>
            </a:r>
            <a:r>
              <a:rPr lang="en-US" sz="1600" dirty="0"/>
              <a:t> HHS Publication No. (SMA) 16-4978. Rockville, MD: Substance Abuse and Mental Health Services Administration. </a:t>
            </a:r>
            <a:r>
              <a:rPr lang="en-US" sz="1600" u="sng" dirty="0">
                <a:hlinkClick r:id="rId4"/>
              </a:rPr>
              <a:t>https://ncsacw.samhsa.gov/files/Collaborative_Approach_508.pdf</a:t>
            </a:r>
            <a:r>
              <a:rPr lang="en-US" sz="1600" dirty="0"/>
              <a:t> </a:t>
            </a:r>
          </a:p>
          <a:p>
            <a:pPr lvl="0"/>
            <a:r>
              <a:rPr lang="en-US" sz="1600" dirty="0"/>
              <a:t>Substance Abuse and Mental Health Services Administration. (2018). </a:t>
            </a:r>
            <a:r>
              <a:rPr lang="en-US" sz="1600" i="1" dirty="0"/>
              <a:t>Finding quality treatment for substance use disorders</a:t>
            </a:r>
            <a:r>
              <a:rPr lang="en-US" sz="1600" dirty="0"/>
              <a:t>. </a:t>
            </a:r>
            <a:r>
              <a:rPr lang="en-US" sz="1600" u="sng" dirty="0">
                <a:hlinkClick r:id="rId5"/>
              </a:rPr>
              <a:t>https://store.samhsa.gov/product/Finding-Quality-Treatment-for-Substance-Use-Disorders/PEP18-TREATMENT-LOC</a:t>
            </a:r>
            <a:r>
              <a:rPr lang="en-US" sz="1600" dirty="0"/>
              <a:t> </a:t>
            </a:r>
          </a:p>
          <a:p>
            <a:pPr lvl="0"/>
            <a:r>
              <a:rPr lang="en-US" sz="1600" dirty="0"/>
              <a:t>U.S. Department of Health and Human Services, Office of Minority Health. National culturally and linguistically appropriate services standards. </a:t>
            </a:r>
            <a:r>
              <a:rPr lang="en-US" sz="1600" u="sng" dirty="0">
                <a:hlinkClick r:id="rId6"/>
              </a:rPr>
              <a:t>https://www.thinkculturalhealth.hhs.gov/clas/standards</a:t>
            </a:r>
            <a:r>
              <a:rPr lang="en-US" sz="1600" dirty="0"/>
              <a:t> </a:t>
            </a:r>
          </a:p>
          <a:p>
            <a:pPr marL="0" indent="0">
              <a:buNone/>
            </a:pPr>
            <a:endParaRPr lang="en-US" sz="1400" dirty="0"/>
          </a:p>
        </p:txBody>
      </p:sp>
      <p:sp>
        <p:nvSpPr>
          <p:cNvPr id="5" name="Title 1"/>
          <p:cNvSpPr txBox="1">
            <a:spLocks/>
          </p:cNvSpPr>
          <p:nvPr/>
        </p:nvSpPr>
        <p:spPr>
          <a:xfrm>
            <a:off x="0" y="0"/>
            <a:ext cx="12192000" cy="1216152"/>
          </a:xfrm>
          <a:prstGeom prst="rect">
            <a:avLst/>
          </a:prstGeom>
          <a:solidFill>
            <a:srgbClr val="0F426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en-US" sz="4000" dirty="0"/>
              <a:t>Resources</a:t>
            </a:r>
          </a:p>
        </p:txBody>
      </p:sp>
    </p:spTree>
    <p:extLst>
      <p:ext uri="{BB962C8B-B14F-4D97-AF65-F5344CB8AC3E}">
        <p14:creationId xmlns:p14="http://schemas.microsoft.com/office/powerpoint/2010/main" val="2374363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2"/>
          <p:cNvSpPr/>
          <p:nvPr/>
        </p:nvSpPr>
        <p:spPr>
          <a:xfrm>
            <a:off x="9754137" y="4322362"/>
            <a:ext cx="2148288" cy="10417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78740" rIns="118110" bIns="78740" numCol="1" spcCol="1270" anchor="ctr" anchorCtr="0">
            <a:noAutofit/>
          </a:bodyPr>
          <a:lstStyle/>
          <a:p>
            <a:pPr algn="ctr" defTabSz="2755900">
              <a:lnSpc>
                <a:spcPct val="90000"/>
              </a:lnSpc>
              <a:spcBef>
                <a:spcPct val="0"/>
              </a:spcBef>
              <a:spcAft>
                <a:spcPct val="35000"/>
              </a:spcAft>
            </a:pPr>
            <a:endParaRPr lang="en-US" sz="6200" dirty="0">
              <a:solidFill>
                <a:prstClr val="white"/>
              </a:solidFill>
            </a:endParaRPr>
          </a:p>
        </p:txBody>
      </p:sp>
      <p:sp>
        <p:nvSpPr>
          <p:cNvPr id="11" name="TextBox 10"/>
          <p:cNvSpPr txBox="1"/>
          <p:nvPr/>
        </p:nvSpPr>
        <p:spPr>
          <a:xfrm>
            <a:off x="4353922" y="6428232"/>
            <a:ext cx="7614635" cy="307777"/>
          </a:xfrm>
          <a:prstGeom prst="rect">
            <a:avLst/>
          </a:prstGeom>
          <a:noFill/>
        </p:spPr>
        <p:txBody>
          <a:bodyPr wrap="square" rtlCol="0">
            <a:spAutoFit/>
          </a:bodyPr>
          <a:lstStyle/>
          <a:p>
            <a:r>
              <a:rPr lang="en-US" sz="1400" dirty="0"/>
              <a:t>(National Institute on Alcohol Abuse and Alcoholism; National Institute on Drug Abuse, 2018a)</a:t>
            </a:r>
          </a:p>
        </p:txBody>
      </p:sp>
      <p:sp>
        <p:nvSpPr>
          <p:cNvPr id="9" name="Title 1">
            <a:extLst>
              <a:ext uri="{FF2B5EF4-FFF2-40B4-BE49-F238E27FC236}">
                <a16:creationId xmlns:a16="http://schemas.microsoft.com/office/drawing/2014/main" xmlns="" id="{77628F8B-8768-4347-B392-4E7AED027224}"/>
              </a:ext>
            </a:extLst>
          </p:cNvPr>
          <p:cNvSpPr txBox="1">
            <a:spLocks/>
          </p:cNvSpPr>
          <p:nvPr/>
        </p:nvSpPr>
        <p:spPr>
          <a:xfrm>
            <a:off x="0" y="0"/>
            <a:ext cx="12192000" cy="1219200"/>
          </a:xfrm>
          <a:prstGeom prst="rect">
            <a:avLst/>
          </a:prstGeom>
          <a:solidFill>
            <a:srgbClr val="0F426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endParaRPr lang="en-US" altLang="en-US" sz="3600" dirty="0">
              <a:solidFill>
                <a:prstClr val="white"/>
              </a:solidFill>
            </a:endParaRPr>
          </a:p>
        </p:txBody>
      </p:sp>
      <p:grpSp>
        <p:nvGrpSpPr>
          <p:cNvPr id="10" name="Group 9">
            <a:extLst>
              <a:ext uri="{FF2B5EF4-FFF2-40B4-BE49-F238E27FC236}">
                <a16:creationId xmlns:a16="http://schemas.microsoft.com/office/drawing/2014/main" xmlns="" id="{26F0EE66-05B4-4157-83D5-1E7CA07CE82E}"/>
              </a:ext>
            </a:extLst>
          </p:cNvPr>
          <p:cNvGrpSpPr/>
          <p:nvPr/>
        </p:nvGrpSpPr>
        <p:grpSpPr>
          <a:xfrm>
            <a:off x="739458" y="1353379"/>
            <a:ext cx="11082528" cy="5065236"/>
            <a:chOff x="739458" y="1193718"/>
            <a:chExt cx="10467594" cy="5065236"/>
          </a:xfrm>
        </p:grpSpPr>
        <p:graphicFrame>
          <p:nvGraphicFramePr>
            <p:cNvPr id="12" name="Diagram 11">
              <a:extLst>
                <a:ext uri="{FF2B5EF4-FFF2-40B4-BE49-F238E27FC236}">
                  <a16:creationId xmlns:a16="http://schemas.microsoft.com/office/drawing/2014/main" xmlns="" id="{53B20E07-9005-4FFB-BE83-BDBBBAA04AEC}"/>
                </a:ext>
              </a:extLst>
            </p:cNvPr>
            <p:cNvGraphicFramePr/>
            <p:nvPr>
              <p:extLst>
                <p:ext uri="{D42A27DB-BD31-4B8C-83A1-F6EECF244321}">
                  <p14:modId xmlns:p14="http://schemas.microsoft.com/office/powerpoint/2010/main" val="1762228685"/>
                </p:ext>
              </p:extLst>
            </p:nvPr>
          </p:nvGraphicFramePr>
          <p:xfrm>
            <a:off x="739458" y="1193718"/>
            <a:ext cx="10467594" cy="50652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a:extLst>
                <a:ext uri="{FF2B5EF4-FFF2-40B4-BE49-F238E27FC236}">
                  <a16:creationId xmlns:a16="http://schemas.microsoft.com/office/drawing/2014/main" xmlns="" id="{2D169C4F-82EC-4A99-ABF7-B9129DA1E7AF}"/>
                </a:ext>
              </a:extLst>
            </p:cNvPr>
            <p:cNvSpPr txBox="1"/>
            <p:nvPr/>
          </p:nvSpPr>
          <p:spPr>
            <a:xfrm>
              <a:off x="829966" y="1670891"/>
              <a:ext cx="1781743" cy="338554"/>
            </a:xfrm>
            <a:prstGeom prst="rect">
              <a:avLst/>
            </a:prstGeom>
            <a:noFill/>
          </p:spPr>
          <p:txBody>
            <a:bodyPr wrap="square" rtlCol="0">
              <a:spAutoFit/>
            </a:bodyPr>
            <a:lstStyle/>
            <a:p>
              <a:r>
                <a:rPr lang="en-US" sz="1600" b="1" dirty="0">
                  <a:solidFill>
                    <a:prstClr val="black"/>
                  </a:solidFill>
                  <a:latin typeface="Arial" panose="020B0604020202020204" pitchFamily="34" charset="0"/>
                  <a:cs typeface="Arial" panose="020B0604020202020204" pitchFamily="34" charset="0"/>
                </a:rPr>
                <a:t>Alcohol</a:t>
              </a:r>
            </a:p>
          </p:txBody>
        </p:sp>
        <p:sp>
          <p:nvSpPr>
            <p:cNvPr id="15" name="TextBox 14">
              <a:extLst>
                <a:ext uri="{FF2B5EF4-FFF2-40B4-BE49-F238E27FC236}">
                  <a16:creationId xmlns:a16="http://schemas.microsoft.com/office/drawing/2014/main" xmlns="" id="{CBE2AC3D-AB9F-4737-AF7F-A28988B2ED84}"/>
                </a:ext>
              </a:extLst>
            </p:cNvPr>
            <p:cNvSpPr txBox="1"/>
            <p:nvPr/>
          </p:nvSpPr>
          <p:spPr>
            <a:xfrm>
              <a:off x="829966" y="3553894"/>
              <a:ext cx="2274656" cy="338554"/>
            </a:xfrm>
            <a:prstGeom prst="rect">
              <a:avLst/>
            </a:prstGeom>
            <a:noFill/>
          </p:spPr>
          <p:txBody>
            <a:bodyPr wrap="square" rtlCol="0">
              <a:spAutoFit/>
            </a:bodyPr>
            <a:lstStyle/>
            <a:p>
              <a:r>
                <a:rPr lang="en-US" sz="1600" b="1" dirty="0">
                  <a:solidFill>
                    <a:prstClr val="black"/>
                  </a:solidFill>
                  <a:latin typeface="Arial" panose="020B0604020202020204" pitchFamily="34" charset="0"/>
                  <a:cs typeface="Arial" panose="020B0604020202020204" pitchFamily="34" charset="0"/>
                </a:rPr>
                <a:t>Cocaine</a:t>
              </a:r>
            </a:p>
          </p:txBody>
        </p:sp>
        <p:sp>
          <p:nvSpPr>
            <p:cNvPr id="16" name="TextBox 15">
              <a:extLst>
                <a:ext uri="{FF2B5EF4-FFF2-40B4-BE49-F238E27FC236}">
                  <a16:creationId xmlns:a16="http://schemas.microsoft.com/office/drawing/2014/main" xmlns="" id="{338FE5A0-6B10-448B-B3B9-5FD7D1416D88}"/>
                </a:ext>
              </a:extLst>
            </p:cNvPr>
            <p:cNvSpPr txBox="1"/>
            <p:nvPr/>
          </p:nvSpPr>
          <p:spPr>
            <a:xfrm>
              <a:off x="829966" y="5296569"/>
              <a:ext cx="2365163" cy="338554"/>
            </a:xfrm>
            <a:prstGeom prst="rect">
              <a:avLst/>
            </a:prstGeom>
            <a:noFill/>
          </p:spPr>
          <p:txBody>
            <a:bodyPr wrap="square" rtlCol="0">
              <a:spAutoFit/>
            </a:bodyPr>
            <a:lstStyle/>
            <a:p>
              <a:r>
                <a:rPr lang="en-US" sz="1600" b="1" dirty="0">
                  <a:solidFill>
                    <a:prstClr val="black"/>
                  </a:solidFill>
                  <a:latin typeface="Arial" panose="020B0604020202020204" pitchFamily="34" charset="0"/>
                  <a:cs typeface="Arial" panose="020B0604020202020204" pitchFamily="34" charset="0"/>
                </a:rPr>
                <a:t>Heroin</a:t>
              </a:r>
            </a:p>
          </p:txBody>
        </p:sp>
      </p:grpSp>
      <p:sp>
        <p:nvSpPr>
          <p:cNvPr id="2" name="Title 1"/>
          <p:cNvSpPr>
            <a:spLocks noGrp="1"/>
          </p:cNvSpPr>
          <p:nvPr>
            <p:ph type="title"/>
          </p:nvPr>
        </p:nvSpPr>
        <p:spPr/>
        <p:txBody>
          <a:bodyPr>
            <a:normAutofit/>
          </a:bodyPr>
          <a:lstStyle/>
          <a:p>
            <a:r>
              <a:rPr lang="en-US" altLang="en-US" sz="3200" dirty="0">
                <a:solidFill>
                  <a:prstClr val="white"/>
                </a:solidFill>
              </a:rPr>
              <a:t>Common Drugs</a:t>
            </a:r>
            <a:endParaRPr lang="en-US" sz="3200" dirty="0"/>
          </a:p>
        </p:txBody>
      </p:sp>
    </p:spTree>
    <p:extLst>
      <p:ext uri="{BB962C8B-B14F-4D97-AF65-F5344CB8AC3E}">
        <p14:creationId xmlns:p14="http://schemas.microsoft.com/office/powerpoint/2010/main" val="31369237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2"/>
          <p:cNvSpPr/>
          <p:nvPr/>
        </p:nvSpPr>
        <p:spPr>
          <a:xfrm>
            <a:off x="10222103" y="6654095"/>
            <a:ext cx="2148288" cy="10417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78740" rIns="118110" bIns="78740" numCol="1" spcCol="1270" anchor="ctr" anchorCtr="0">
            <a:noAutofit/>
          </a:bodyPr>
          <a:lstStyle/>
          <a:p>
            <a:pPr algn="ctr" defTabSz="2755900">
              <a:lnSpc>
                <a:spcPct val="90000"/>
              </a:lnSpc>
              <a:spcBef>
                <a:spcPct val="0"/>
              </a:spcBef>
              <a:spcAft>
                <a:spcPct val="35000"/>
              </a:spcAft>
            </a:pPr>
            <a:endParaRPr lang="en-US" sz="6200" dirty="0">
              <a:solidFill>
                <a:prstClr val="white"/>
              </a:solidFill>
            </a:endParaRPr>
          </a:p>
        </p:txBody>
      </p:sp>
      <p:sp>
        <p:nvSpPr>
          <p:cNvPr id="11" name="TextBox 10"/>
          <p:cNvSpPr txBox="1"/>
          <p:nvPr/>
        </p:nvSpPr>
        <p:spPr>
          <a:xfrm>
            <a:off x="8465664" y="6428232"/>
            <a:ext cx="3626571" cy="307777"/>
          </a:xfrm>
          <a:prstGeom prst="rect">
            <a:avLst/>
          </a:prstGeom>
          <a:noFill/>
        </p:spPr>
        <p:txBody>
          <a:bodyPr wrap="square" rtlCol="0">
            <a:spAutoFit/>
          </a:bodyPr>
          <a:lstStyle/>
          <a:p>
            <a:r>
              <a:rPr lang="en-US" sz="1400" dirty="0"/>
              <a:t>(National Institute on Drug Abuse, 2018a)</a:t>
            </a:r>
          </a:p>
        </p:txBody>
      </p:sp>
      <p:grpSp>
        <p:nvGrpSpPr>
          <p:cNvPr id="2" name="Group 1">
            <a:extLst>
              <a:ext uri="{FF2B5EF4-FFF2-40B4-BE49-F238E27FC236}">
                <a16:creationId xmlns:a16="http://schemas.microsoft.com/office/drawing/2014/main" xmlns="" id="{764FD1E1-2DEB-4EF1-ABC9-752B38238FAD}"/>
              </a:ext>
            </a:extLst>
          </p:cNvPr>
          <p:cNvGrpSpPr/>
          <p:nvPr/>
        </p:nvGrpSpPr>
        <p:grpSpPr>
          <a:xfrm>
            <a:off x="739458" y="1353372"/>
            <a:ext cx="11082528" cy="4984798"/>
            <a:chOff x="739458" y="1193718"/>
            <a:chExt cx="10467594" cy="5065236"/>
          </a:xfrm>
        </p:grpSpPr>
        <p:graphicFrame>
          <p:nvGraphicFramePr>
            <p:cNvPr id="10" name="Diagram 9">
              <a:extLst>
                <a:ext uri="{FF2B5EF4-FFF2-40B4-BE49-F238E27FC236}">
                  <a16:creationId xmlns:a16="http://schemas.microsoft.com/office/drawing/2014/main" xmlns="" id="{785EA358-A05F-45CA-832A-1669961A571A}"/>
                </a:ext>
              </a:extLst>
            </p:cNvPr>
            <p:cNvGraphicFramePr/>
            <p:nvPr>
              <p:extLst>
                <p:ext uri="{D42A27DB-BD31-4B8C-83A1-F6EECF244321}">
                  <p14:modId xmlns:p14="http://schemas.microsoft.com/office/powerpoint/2010/main" val="939220354"/>
                </p:ext>
              </p:extLst>
            </p:nvPr>
          </p:nvGraphicFramePr>
          <p:xfrm>
            <a:off x="739458" y="1193718"/>
            <a:ext cx="10467594" cy="50652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TextBox 16">
              <a:extLst>
                <a:ext uri="{FF2B5EF4-FFF2-40B4-BE49-F238E27FC236}">
                  <a16:creationId xmlns:a16="http://schemas.microsoft.com/office/drawing/2014/main" xmlns="" id="{39831D44-9B4C-4CD9-AD0B-B078DDF469B6}"/>
                </a:ext>
              </a:extLst>
            </p:cNvPr>
            <p:cNvSpPr txBox="1"/>
            <p:nvPr/>
          </p:nvSpPr>
          <p:spPr>
            <a:xfrm>
              <a:off x="829966" y="1670891"/>
              <a:ext cx="2145463" cy="338554"/>
            </a:xfrm>
            <a:prstGeom prst="rect">
              <a:avLst/>
            </a:prstGeom>
            <a:noFill/>
          </p:spPr>
          <p:txBody>
            <a:bodyPr wrap="square" rtlCol="0">
              <a:spAutoFit/>
            </a:bodyPr>
            <a:lstStyle/>
            <a:p>
              <a:r>
                <a:rPr lang="en-US" sz="1600" b="1" dirty="0">
                  <a:solidFill>
                    <a:prstClr val="black"/>
                  </a:solidFill>
                  <a:latin typeface="Arial" panose="020B0604020202020204" pitchFamily="34" charset="0"/>
                  <a:cs typeface="Arial" panose="020B0604020202020204" pitchFamily="34" charset="0"/>
                </a:rPr>
                <a:t>Methamphetamine</a:t>
              </a:r>
            </a:p>
          </p:txBody>
        </p:sp>
        <p:sp>
          <p:nvSpPr>
            <p:cNvPr id="18" name="TextBox 17">
              <a:extLst>
                <a:ext uri="{FF2B5EF4-FFF2-40B4-BE49-F238E27FC236}">
                  <a16:creationId xmlns:a16="http://schemas.microsoft.com/office/drawing/2014/main" xmlns="" id="{A709A6D2-CD57-4E38-82CA-B482C3813315}"/>
                </a:ext>
              </a:extLst>
            </p:cNvPr>
            <p:cNvSpPr txBox="1"/>
            <p:nvPr/>
          </p:nvSpPr>
          <p:spPr>
            <a:xfrm>
              <a:off x="829966" y="3553894"/>
              <a:ext cx="2274656" cy="338554"/>
            </a:xfrm>
            <a:prstGeom prst="rect">
              <a:avLst/>
            </a:prstGeom>
            <a:noFill/>
          </p:spPr>
          <p:txBody>
            <a:bodyPr wrap="square" rtlCol="0">
              <a:spAutoFit/>
            </a:bodyPr>
            <a:lstStyle/>
            <a:p>
              <a:r>
                <a:rPr lang="en-US" sz="1600" b="1" dirty="0">
                  <a:solidFill>
                    <a:prstClr val="black"/>
                  </a:solidFill>
                  <a:latin typeface="Arial" panose="020B0604020202020204" pitchFamily="34" charset="0"/>
                  <a:cs typeface="Arial" panose="020B0604020202020204" pitchFamily="34" charset="0"/>
                </a:rPr>
                <a:t>Marijuana</a:t>
              </a:r>
            </a:p>
          </p:txBody>
        </p:sp>
        <p:sp>
          <p:nvSpPr>
            <p:cNvPr id="20" name="TextBox 19">
              <a:extLst>
                <a:ext uri="{FF2B5EF4-FFF2-40B4-BE49-F238E27FC236}">
                  <a16:creationId xmlns:a16="http://schemas.microsoft.com/office/drawing/2014/main" xmlns="" id="{CC8FC870-F211-4FAC-B284-52967A6B8E95}"/>
                </a:ext>
              </a:extLst>
            </p:cNvPr>
            <p:cNvSpPr txBox="1"/>
            <p:nvPr/>
          </p:nvSpPr>
          <p:spPr>
            <a:xfrm>
              <a:off x="829966" y="5296569"/>
              <a:ext cx="2365163" cy="338554"/>
            </a:xfrm>
            <a:prstGeom prst="rect">
              <a:avLst/>
            </a:prstGeom>
            <a:noFill/>
          </p:spPr>
          <p:txBody>
            <a:bodyPr wrap="square" rtlCol="0">
              <a:spAutoFit/>
            </a:bodyPr>
            <a:lstStyle/>
            <a:p>
              <a:r>
                <a:rPr lang="en-US" sz="1600" b="1" dirty="0">
                  <a:solidFill>
                    <a:prstClr val="black"/>
                  </a:solidFill>
                  <a:latin typeface="Arial" panose="020B0604020202020204" pitchFamily="34" charset="0"/>
                  <a:cs typeface="Arial" panose="020B0604020202020204" pitchFamily="34" charset="0"/>
                </a:rPr>
                <a:t>Opioids</a:t>
              </a:r>
            </a:p>
          </p:txBody>
        </p:sp>
      </p:grpSp>
      <p:sp>
        <p:nvSpPr>
          <p:cNvPr id="21" name="Title 1">
            <a:extLst>
              <a:ext uri="{FF2B5EF4-FFF2-40B4-BE49-F238E27FC236}">
                <a16:creationId xmlns:a16="http://schemas.microsoft.com/office/drawing/2014/main" xmlns="" id="{31838F18-93E4-45B1-82F8-E60A579AB0EC}"/>
              </a:ext>
            </a:extLst>
          </p:cNvPr>
          <p:cNvSpPr txBox="1">
            <a:spLocks/>
          </p:cNvSpPr>
          <p:nvPr/>
        </p:nvSpPr>
        <p:spPr>
          <a:xfrm>
            <a:off x="0" y="0"/>
            <a:ext cx="12192000" cy="1219200"/>
          </a:xfrm>
          <a:prstGeom prst="rect">
            <a:avLst/>
          </a:prstGeom>
          <a:solidFill>
            <a:srgbClr val="0F426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endParaRPr lang="en-US" altLang="en-US" sz="3600" dirty="0">
              <a:solidFill>
                <a:prstClr val="white"/>
              </a:solidFill>
            </a:endParaRPr>
          </a:p>
        </p:txBody>
      </p:sp>
      <p:sp>
        <p:nvSpPr>
          <p:cNvPr id="5" name="Title 4"/>
          <p:cNvSpPr>
            <a:spLocks noGrp="1"/>
          </p:cNvSpPr>
          <p:nvPr>
            <p:ph type="title"/>
          </p:nvPr>
        </p:nvSpPr>
        <p:spPr/>
        <p:txBody>
          <a:bodyPr>
            <a:normAutofit/>
          </a:bodyPr>
          <a:lstStyle/>
          <a:p>
            <a:r>
              <a:rPr lang="en-US" altLang="en-US" sz="3200" dirty="0">
                <a:solidFill>
                  <a:prstClr val="white"/>
                </a:solidFill>
              </a:rPr>
              <a:t>Common Drugs (cont’d)</a:t>
            </a:r>
            <a:endParaRPr lang="en-US" sz="3200" dirty="0"/>
          </a:p>
        </p:txBody>
      </p:sp>
    </p:spTree>
    <p:extLst>
      <p:ext uri="{BB962C8B-B14F-4D97-AF65-F5344CB8AC3E}">
        <p14:creationId xmlns:p14="http://schemas.microsoft.com/office/powerpoint/2010/main" val="27206234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408750A486EE14A8ACCFE5AAA338A27" ma:contentTypeVersion="5" ma:contentTypeDescription="Create a new document." ma:contentTypeScope="" ma:versionID="595998b229005089b75d9ac31cf14823">
  <xsd:schema xmlns:xsd="http://www.w3.org/2001/XMLSchema" xmlns:xs="http://www.w3.org/2001/XMLSchema" xmlns:p="http://schemas.microsoft.com/office/2006/metadata/properties" targetNamespace="http://schemas.microsoft.com/office/2006/metadata/properties" ma:root="true" ma:fieldsID="9310dfd89bfbcceacbcbbb03476d023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B64C78-E4F8-459F-95BD-74A87C4AB43F}">
  <ds:schemaRefs>
    <ds:schemaRef ds:uri="http://schemas.microsoft.com/office/2006/metadata/properties"/>
    <ds:schemaRef ds:uri="http://purl.org/dc/elements/1.1/"/>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92552453-EE8E-4906-8B8C-84782C2F66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2FE2205-5C2B-4432-9471-6080D77FE17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16581</TotalTime>
  <Words>12325</Words>
  <Application>Microsoft Office PowerPoint</Application>
  <PresentationFormat>Widescreen</PresentationFormat>
  <Paragraphs>1067</Paragraphs>
  <Slides>74</Slides>
  <Notes>74</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74</vt:i4>
      </vt:variant>
    </vt:vector>
  </HeadingPairs>
  <TitlesOfParts>
    <vt:vector size="92" baseType="lpstr">
      <vt:lpstr>SimSun</vt:lpstr>
      <vt:lpstr>Aharoni</vt:lpstr>
      <vt:lpstr>Arial</vt:lpstr>
      <vt:lpstr>Arial Narrow</vt:lpstr>
      <vt:lpstr>Calibri</vt:lpstr>
      <vt:lpstr>Calibri Light</vt:lpstr>
      <vt:lpstr>Courier New</vt:lpstr>
      <vt:lpstr>Helvetica Light</vt:lpstr>
      <vt:lpstr>Segoe Script</vt:lpstr>
      <vt:lpstr>Times New Roman</vt:lpstr>
      <vt:lpstr>Tw Cen MT</vt:lpstr>
      <vt:lpstr>Verdana</vt:lpstr>
      <vt:lpstr>Wingdings 2</vt:lpstr>
      <vt:lpstr>Yu Gothic UI Semibold</vt:lpstr>
      <vt:lpstr>Office Theme</vt:lpstr>
      <vt:lpstr>1_Office Theme</vt:lpstr>
      <vt:lpstr>3_Office Theme</vt:lpstr>
      <vt:lpstr>4_Office Theme</vt:lpstr>
      <vt:lpstr> Module 2:  Understanding Substance Use Disorders, Treatment, and Recovery  </vt:lpstr>
      <vt:lpstr>PowerPoint Presentation</vt:lpstr>
      <vt:lpstr>Learning Objectives</vt:lpstr>
      <vt:lpstr>Collaborative Values Inventory</vt:lpstr>
      <vt:lpstr>Individual Factors That Increase Risk  for Substance Use or Misuse</vt:lpstr>
      <vt:lpstr>Drug Epidemics of the Decades</vt:lpstr>
      <vt:lpstr>Drug Classifications</vt:lpstr>
      <vt:lpstr>Common Drugs</vt:lpstr>
      <vt:lpstr>Common Drugs (cont’d)</vt:lpstr>
      <vt:lpstr>PowerPoint Presentation</vt:lpstr>
      <vt:lpstr>PowerPoint Presentation</vt:lpstr>
      <vt:lpstr>PowerPoint Presentation</vt:lpstr>
      <vt:lpstr>PowerPoint Presentation</vt:lpstr>
      <vt:lpstr>Effects of Cocaine on the Brain</vt:lpstr>
      <vt:lpstr>Dopamine and Substance Use</vt:lpstr>
      <vt:lpstr>Dopamine Receptors in Addiction</vt:lpstr>
      <vt:lpstr>PowerPoint Presentation</vt:lpstr>
      <vt:lpstr>Discussion</vt:lpstr>
      <vt:lpstr>PowerPoint Presentation</vt:lpstr>
      <vt:lpstr>In-Home Indicators of Potential  Parental Substance Use</vt:lpstr>
      <vt:lpstr>Effects of Substance Use Disorders  on Family Functioning</vt:lpstr>
      <vt:lpstr>PowerPoint Presentation</vt:lpstr>
      <vt:lpstr>PowerPoint Presentation</vt:lpstr>
      <vt:lpstr>PowerPoint Presentation</vt:lpstr>
      <vt:lpstr>PowerPoint Presentation</vt:lpstr>
      <vt:lpstr>PowerPoint Presentation</vt:lpstr>
      <vt:lpstr>Screening: The Role of Child Welfare Workers</vt:lpstr>
      <vt:lpstr>The Purpose of Screening</vt:lpstr>
      <vt:lpstr>PowerPoint Presentation</vt:lpstr>
      <vt:lpstr>A Treatable Disease</vt:lpstr>
      <vt:lpstr>PowerPoint Presentation</vt:lpstr>
      <vt:lpstr>Purpose of Treatment</vt:lpstr>
      <vt:lpstr>PowerPoint Presentation</vt:lpstr>
      <vt:lpstr>PowerPoint Presentation</vt:lpstr>
      <vt:lpstr>PowerPoint Presentation</vt:lpstr>
      <vt:lpstr>PowerPoint Presentation</vt:lpstr>
      <vt:lpstr>PowerPoint Presentation</vt:lpstr>
      <vt:lpstr>Services That Parents in Treatment May Need</vt:lpstr>
      <vt:lpstr>Services That Parents in Treatment May Need</vt:lpstr>
      <vt:lpstr>Contact With Children </vt:lpstr>
      <vt:lpstr>PowerPoint Presentation</vt:lpstr>
      <vt:lpstr>PowerPoint Presentation</vt:lpstr>
      <vt:lpstr>Principles of Family-Centered Treatment </vt:lpstr>
      <vt:lpstr>Principles of Family-Centered Treatment (cont’d) </vt:lpstr>
      <vt:lpstr>PowerPoint Presentation</vt:lpstr>
      <vt:lpstr>Understanding Treatment Progress</vt:lpstr>
      <vt:lpstr>Treatment Completion</vt:lpstr>
      <vt:lpstr>When Treatment Is Unavailable</vt:lpstr>
      <vt:lpstr>PowerPoint Presentation</vt:lpstr>
      <vt:lpstr>Cultural Competency in  Substance Use Disorder Treatment</vt:lpstr>
      <vt:lpstr>Culturally Relevant Treatment</vt:lpstr>
      <vt:lpstr>Substance Use Disorder Treatment: American Indian and Alaska Native Communities </vt:lpstr>
      <vt:lpstr>Gender-Specific Components</vt:lpstr>
      <vt:lpstr>PowerPoint Presentation</vt:lpstr>
      <vt:lpstr>PowerPoint Presentation</vt:lpstr>
      <vt:lpstr>Recovery Occurs in the Context of the Family </vt:lpstr>
      <vt:lpstr>PowerPoint Presentation</vt:lpstr>
      <vt:lpstr>PowerPoint Presentation</vt:lpstr>
      <vt:lpstr>PowerPoint Presentation</vt:lpstr>
      <vt:lpstr>Post-Treatment Expectations</vt:lpstr>
      <vt:lpstr>Continuing Care or Aftercare:  Strategies To Support Recovery</vt:lpstr>
      <vt:lpstr>Continuing Care or Aftercare:  Strategies To Support Recovery (cont’d)</vt:lpstr>
      <vt:lpstr>PowerPoint Presentation</vt:lpstr>
      <vt:lpstr>PowerPoint Presentation</vt:lpstr>
      <vt:lpstr>PowerPoint Presentation</vt:lpstr>
      <vt:lpstr>References</vt:lpstr>
      <vt:lpstr>References</vt:lpstr>
      <vt:lpstr>References</vt:lpstr>
      <vt:lpstr>References</vt:lpstr>
      <vt:lpstr>References</vt:lpstr>
      <vt:lpstr>References</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Someh Lewis</dc:creator>
  <cp:lastModifiedBy>Sarah O'Rourke</cp:lastModifiedBy>
  <cp:revision>603</cp:revision>
  <dcterms:created xsi:type="dcterms:W3CDTF">2018-07-17T17:12:55Z</dcterms:created>
  <dcterms:modified xsi:type="dcterms:W3CDTF">2019-08-22T22:33:59Z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0x010100C408750A486EE14A8ACCFE5AAA338A27</vt:lpwstr>
  </property>
</Properties>
</file>