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12" r:id="rId5"/>
    <p:sldMasterId id="2147483737" r:id="rId6"/>
    <p:sldMasterId id="2147483760" r:id="rId7"/>
  </p:sldMasterIdLst>
  <p:notesMasterIdLst>
    <p:notesMasterId r:id="rId63"/>
  </p:notesMasterIdLst>
  <p:sldIdLst>
    <p:sldId id="324" r:id="rId8"/>
    <p:sldId id="3840" r:id="rId9"/>
    <p:sldId id="259" r:id="rId10"/>
    <p:sldId id="4643" r:id="rId11"/>
    <p:sldId id="1802" r:id="rId12"/>
    <p:sldId id="4735" r:id="rId13"/>
    <p:sldId id="4750" r:id="rId14"/>
    <p:sldId id="4755" r:id="rId15"/>
    <p:sldId id="1813" r:id="rId16"/>
    <p:sldId id="490" r:id="rId17"/>
    <p:sldId id="4672" r:id="rId18"/>
    <p:sldId id="4730" r:id="rId19"/>
    <p:sldId id="4738" r:id="rId20"/>
    <p:sldId id="1814" r:id="rId21"/>
    <p:sldId id="4689" r:id="rId22"/>
    <p:sldId id="3841" r:id="rId23"/>
    <p:sldId id="4731" r:id="rId24"/>
    <p:sldId id="3856" r:id="rId25"/>
    <p:sldId id="4729" r:id="rId26"/>
    <p:sldId id="500" r:id="rId27"/>
    <p:sldId id="1794" r:id="rId28"/>
    <p:sldId id="4754" r:id="rId29"/>
    <p:sldId id="3839" r:id="rId30"/>
    <p:sldId id="3437" r:id="rId31"/>
    <p:sldId id="4742" r:id="rId32"/>
    <p:sldId id="3864" r:id="rId33"/>
    <p:sldId id="4723" r:id="rId34"/>
    <p:sldId id="4725" r:id="rId35"/>
    <p:sldId id="3863" r:id="rId36"/>
    <p:sldId id="1808" r:id="rId37"/>
    <p:sldId id="4751" r:id="rId38"/>
    <p:sldId id="4674" r:id="rId39"/>
    <p:sldId id="3844" r:id="rId40"/>
    <p:sldId id="3845" r:id="rId41"/>
    <p:sldId id="3846" r:id="rId42"/>
    <p:sldId id="4703" r:id="rId43"/>
    <p:sldId id="1803" r:id="rId44"/>
    <p:sldId id="3852" r:id="rId45"/>
    <p:sldId id="1804" r:id="rId46"/>
    <p:sldId id="4752" r:id="rId47"/>
    <p:sldId id="4746" r:id="rId48"/>
    <p:sldId id="4734" r:id="rId49"/>
    <p:sldId id="4724" r:id="rId50"/>
    <p:sldId id="3849" r:id="rId51"/>
    <p:sldId id="4739" r:id="rId52"/>
    <p:sldId id="3837" r:id="rId53"/>
    <p:sldId id="3848" r:id="rId54"/>
    <p:sldId id="477" r:id="rId55"/>
    <p:sldId id="480" r:id="rId56"/>
    <p:sldId id="481" r:id="rId57"/>
    <p:sldId id="483" r:id="rId58"/>
    <p:sldId id="3857" r:id="rId59"/>
    <p:sldId id="478" r:id="rId60"/>
    <p:sldId id="443" r:id="rId61"/>
    <p:sldId id="444" r:id="rId62"/>
  </p:sldIdLst>
  <p:sldSz cx="12192000" cy="6858000"/>
  <p:notesSz cx="6858000" cy="9144000"/>
  <p:custDataLst>
    <p:tags r:id="rId6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D2A8827-94F8-E37D-497F-A0A8B8C81114}" name="Renee Luque" initials="RL" userId="S::rluque@cffutures.net::24b01a1d-1c91-492f-b0ec-f8dd3574c772" providerId="AD"/>
  <p188:author id="{168517A7-7D12-80BF-8F53-4C11E2F178B8}" name="Isis Greenspan" initials="IG" userId="S::igreenspan@cffutures.net::464bb143-1349-4605-a567-29b98f388ffb" providerId="AD"/>
  <p188:author id="{42DB78B5-6B61-216F-C9C4-DAD129C2BB94}" name="Jen Pearre" initials="JP" userId="Jen Pearre" providerId="None"/>
  <p188:author id="{BAA08EDA-AA36-0722-9AAD-DCB18AEF616B}" name="Isis Greenspan" initials="IG" userId="S::Igreenspan@cffutures.net::464bb143-1349-4605-a567-29b98f388ff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9AC8"/>
    <a:srgbClr val="76B2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59BF3C-E2F8-44AA-9E43-204BBC9EB402}" v="1" dt="2024-03-20T22:57:41.7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9" autoAdjust="0"/>
    <p:restoredTop sz="94712" autoAdjust="0"/>
  </p:normalViewPr>
  <p:slideViewPr>
    <p:cSldViewPr snapToGrid="0">
      <p:cViewPr varScale="1">
        <p:scale>
          <a:sx n="106" d="100"/>
          <a:sy n="106" d="100"/>
        </p:scale>
        <p:origin x="120" y="144"/>
      </p:cViewPr>
      <p:guideLst/>
    </p:cSldViewPr>
  </p:slideViewPr>
  <p:outlineViewPr>
    <p:cViewPr>
      <p:scale>
        <a:sx n="33" d="100"/>
        <a:sy n="33" d="100"/>
      </p:scale>
      <p:origin x="0" y="-456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Master" Target="slideMasters/slideMaster4.xml"/><Relationship Id="rId71"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ags" Target="tags/tag1.xml"/><Relationship Id="rId69" Type="http://schemas.microsoft.com/office/2016/11/relationships/changesInfo" Target="changesInfos/changesInfo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rron Petit" userId="fa1b50a9-2e46-4990-9854-aef413bde390" providerId="ADAL" clId="{5F59BF3C-E2F8-44AA-9E43-204BBC9EB402}"/>
    <pc:docChg chg="custSel modSld">
      <pc:chgData name="Darron Petit" userId="fa1b50a9-2e46-4990-9854-aef413bde390" providerId="ADAL" clId="{5F59BF3C-E2F8-44AA-9E43-204BBC9EB402}" dt="2024-03-20T23:05:56.925" v="148" actId="962"/>
      <pc:docMkLst>
        <pc:docMk/>
      </pc:docMkLst>
      <pc:sldChg chg="delSp mod">
        <pc:chgData name="Darron Petit" userId="fa1b50a9-2e46-4990-9854-aef413bde390" providerId="ADAL" clId="{5F59BF3C-E2F8-44AA-9E43-204BBC9EB402}" dt="2024-03-20T22:53:13.566" v="0" actId="478"/>
        <pc:sldMkLst>
          <pc:docMk/>
          <pc:sldMk cId="441135165" sldId="324"/>
        </pc:sldMkLst>
        <pc:picChg chg="del">
          <ac:chgData name="Darron Petit" userId="fa1b50a9-2e46-4990-9854-aef413bde390" providerId="ADAL" clId="{5F59BF3C-E2F8-44AA-9E43-204BBC9EB402}" dt="2024-03-20T22:53:13.566" v="0" actId="478"/>
          <ac:picMkLst>
            <pc:docMk/>
            <pc:sldMk cId="441135165" sldId="324"/>
            <ac:picMk id="4" creationId="{00000000-0000-0000-0000-000000000000}"/>
          </ac:picMkLst>
        </pc:picChg>
      </pc:sldChg>
      <pc:sldChg chg="delSp modSp mod">
        <pc:chgData name="Darron Petit" userId="fa1b50a9-2e46-4990-9854-aef413bde390" providerId="ADAL" clId="{5F59BF3C-E2F8-44AA-9E43-204BBC9EB402}" dt="2024-03-20T23:05:56.925" v="148" actId="962"/>
        <pc:sldMkLst>
          <pc:docMk/>
          <pc:sldMk cId="2713803369" sldId="3856"/>
        </pc:sldMkLst>
        <pc:spChg chg="mod">
          <ac:chgData name="Darron Petit" userId="fa1b50a9-2e46-4990-9854-aef413bde390" providerId="ADAL" clId="{5F59BF3C-E2F8-44AA-9E43-204BBC9EB402}" dt="2024-03-20T22:57:41.700" v="7" actId="165"/>
          <ac:spMkLst>
            <pc:docMk/>
            <pc:sldMk cId="2713803369" sldId="3856"/>
            <ac:spMk id="127" creationId="{14BAD3DD-CD79-4625-609B-C66773B2D677}"/>
          </ac:spMkLst>
        </pc:spChg>
        <pc:spChg chg="mod">
          <ac:chgData name="Darron Petit" userId="fa1b50a9-2e46-4990-9854-aef413bde390" providerId="ADAL" clId="{5F59BF3C-E2F8-44AA-9E43-204BBC9EB402}" dt="2024-03-20T23:00:25.619" v="15" actId="962"/>
          <ac:spMkLst>
            <pc:docMk/>
            <pc:sldMk cId="2713803369" sldId="3856"/>
            <ac:spMk id="129" creationId="{B77ED3CA-446B-5369-5ACB-0EF31CBC3F1D}"/>
          </ac:spMkLst>
        </pc:spChg>
        <pc:spChg chg="mod">
          <ac:chgData name="Darron Petit" userId="fa1b50a9-2e46-4990-9854-aef413bde390" providerId="ADAL" clId="{5F59BF3C-E2F8-44AA-9E43-204BBC9EB402}" dt="2024-03-20T22:57:41.700" v="7" actId="165"/>
          <ac:spMkLst>
            <pc:docMk/>
            <pc:sldMk cId="2713803369" sldId="3856"/>
            <ac:spMk id="130" creationId="{3937FEBE-2F7A-7D0D-5FF4-71ADE7D8D096}"/>
          </ac:spMkLst>
        </pc:spChg>
        <pc:spChg chg="mod">
          <ac:chgData name="Darron Petit" userId="fa1b50a9-2e46-4990-9854-aef413bde390" providerId="ADAL" clId="{5F59BF3C-E2F8-44AA-9E43-204BBC9EB402}" dt="2024-03-20T22:57:41.700" v="7" actId="165"/>
          <ac:spMkLst>
            <pc:docMk/>
            <pc:sldMk cId="2713803369" sldId="3856"/>
            <ac:spMk id="132" creationId="{ABCE0FF5-9497-4079-B03A-ACF3D533247B}"/>
          </ac:spMkLst>
        </pc:spChg>
        <pc:spChg chg="mod">
          <ac:chgData name="Darron Petit" userId="fa1b50a9-2e46-4990-9854-aef413bde390" providerId="ADAL" clId="{5F59BF3C-E2F8-44AA-9E43-204BBC9EB402}" dt="2024-03-20T23:00:12.762" v="13" actId="962"/>
          <ac:spMkLst>
            <pc:docMk/>
            <pc:sldMk cId="2713803369" sldId="3856"/>
            <ac:spMk id="134" creationId="{F11A69F2-C362-1923-B335-DFB0A06173CF}"/>
          </ac:spMkLst>
        </pc:spChg>
        <pc:spChg chg="mod">
          <ac:chgData name="Darron Petit" userId="fa1b50a9-2e46-4990-9854-aef413bde390" providerId="ADAL" clId="{5F59BF3C-E2F8-44AA-9E43-204BBC9EB402}" dt="2024-03-20T23:05:56.925" v="148" actId="962"/>
          <ac:spMkLst>
            <pc:docMk/>
            <pc:sldMk cId="2713803369" sldId="3856"/>
            <ac:spMk id="135" creationId="{EAA0077E-F961-D69E-A84B-B7EE38DC63A6}"/>
          </ac:spMkLst>
        </pc:spChg>
        <pc:spChg chg="mod">
          <ac:chgData name="Darron Petit" userId="fa1b50a9-2e46-4990-9854-aef413bde390" providerId="ADAL" clId="{5F59BF3C-E2F8-44AA-9E43-204BBC9EB402}" dt="2024-03-20T22:57:41.700" v="7" actId="165"/>
          <ac:spMkLst>
            <pc:docMk/>
            <pc:sldMk cId="2713803369" sldId="3856"/>
            <ac:spMk id="137" creationId="{D8783F28-E601-B43D-D3EA-5C7C08E5E302}"/>
          </ac:spMkLst>
        </pc:spChg>
        <pc:spChg chg="mod">
          <ac:chgData name="Darron Petit" userId="fa1b50a9-2e46-4990-9854-aef413bde390" providerId="ADAL" clId="{5F59BF3C-E2F8-44AA-9E43-204BBC9EB402}" dt="2024-03-20T23:00:15.424" v="14" actId="962"/>
          <ac:spMkLst>
            <pc:docMk/>
            <pc:sldMk cId="2713803369" sldId="3856"/>
            <ac:spMk id="139" creationId="{093ED659-A0BD-6875-17BF-3D4035398052}"/>
          </ac:spMkLst>
        </pc:spChg>
        <pc:spChg chg="mod">
          <ac:chgData name="Darron Petit" userId="fa1b50a9-2e46-4990-9854-aef413bde390" providerId="ADAL" clId="{5F59BF3C-E2F8-44AA-9E43-204BBC9EB402}" dt="2024-03-20T22:59:52.973" v="11" actId="962"/>
          <ac:spMkLst>
            <pc:docMk/>
            <pc:sldMk cId="2713803369" sldId="3856"/>
            <ac:spMk id="140" creationId="{978C381B-02C2-AED7-7B7C-E33387797AD5}"/>
          </ac:spMkLst>
        </pc:spChg>
        <pc:spChg chg="mod">
          <ac:chgData name="Darron Petit" userId="fa1b50a9-2e46-4990-9854-aef413bde390" providerId="ADAL" clId="{5F59BF3C-E2F8-44AA-9E43-204BBC9EB402}" dt="2024-03-20T22:57:41.700" v="7" actId="165"/>
          <ac:spMkLst>
            <pc:docMk/>
            <pc:sldMk cId="2713803369" sldId="3856"/>
            <ac:spMk id="142" creationId="{30090798-ACDD-F410-027F-4848917DABD0}"/>
          </ac:spMkLst>
        </pc:spChg>
        <pc:spChg chg="mod">
          <ac:chgData name="Darron Petit" userId="fa1b50a9-2e46-4990-9854-aef413bde390" providerId="ADAL" clId="{5F59BF3C-E2F8-44AA-9E43-204BBC9EB402}" dt="2024-03-20T23:00:09.882" v="12" actId="962"/>
          <ac:spMkLst>
            <pc:docMk/>
            <pc:sldMk cId="2713803369" sldId="3856"/>
            <ac:spMk id="144" creationId="{001152C9-20C7-02EE-3E25-A75DA30FDAF8}"/>
          </ac:spMkLst>
        </pc:spChg>
        <pc:spChg chg="mod">
          <ac:chgData name="Darron Petit" userId="fa1b50a9-2e46-4990-9854-aef413bde390" providerId="ADAL" clId="{5F59BF3C-E2F8-44AA-9E43-204BBC9EB402}" dt="2024-03-20T22:59:51.392" v="10" actId="962"/>
          <ac:spMkLst>
            <pc:docMk/>
            <pc:sldMk cId="2713803369" sldId="3856"/>
            <ac:spMk id="145" creationId="{D414337A-2103-CF9F-8451-1763CA713015}"/>
          </ac:spMkLst>
        </pc:spChg>
        <pc:spChg chg="mod">
          <ac:chgData name="Darron Petit" userId="fa1b50a9-2e46-4990-9854-aef413bde390" providerId="ADAL" clId="{5F59BF3C-E2F8-44AA-9E43-204BBC9EB402}" dt="2024-03-20T22:59:42.483" v="9" actId="962"/>
          <ac:spMkLst>
            <pc:docMk/>
            <pc:sldMk cId="2713803369" sldId="3856"/>
            <ac:spMk id="148" creationId="{44CF8D92-0BA6-B2B8-EC69-0A18E3D42047}"/>
          </ac:spMkLst>
        </pc:spChg>
        <pc:spChg chg="mod">
          <ac:chgData name="Darron Petit" userId="fa1b50a9-2e46-4990-9854-aef413bde390" providerId="ADAL" clId="{5F59BF3C-E2F8-44AA-9E43-204BBC9EB402}" dt="2024-03-20T22:57:41.700" v="7" actId="165"/>
          <ac:spMkLst>
            <pc:docMk/>
            <pc:sldMk cId="2713803369" sldId="3856"/>
            <ac:spMk id="149" creationId="{2616B7C7-CE78-A2D5-5335-08786D4F2C7F}"/>
          </ac:spMkLst>
        </pc:spChg>
        <pc:spChg chg="mod">
          <ac:chgData name="Darron Petit" userId="fa1b50a9-2e46-4990-9854-aef413bde390" providerId="ADAL" clId="{5F59BF3C-E2F8-44AA-9E43-204BBC9EB402}" dt="2024-03-20T22:57:41.700" v="7" actId="165"/>
          <ac:spMkLst>
            <pc:docMk/>
            <pc:sldMk cId="2713803369" sldId="3856"/>
            <ac:spMk id="150" creationId="{9DA6E8EC-3278-27E4-FE20-D9BF24C2DDA8}"/>
          </ac:spMkLst>
        </pc:spChg>
        <pc:spChg chg="mod">
          <ac:chgData name="Darron Petit" userId="fa1b50a9-2e46-4990-9854-aef413bde390" providerId="ADAL" clId="{5F59BF3C-E2F8-44AA-9E43-204BBC9EB402}" dt="2024-03-20T22:59:24.700" v="8" actId="962"/>
          <ac:spMkLst>
            <pc:docMk/>
            <pc:sldMk cId="2713803369" sldId="3856"/>
            <ac:spMk id="151" creationId="{EF0EC034-3C5E-3D6C-CC34-E5D6A48D72B7}"/>
          </ac:spMkLst>
        </pc:spChg>
        <pc:grpChg chg="mod topLvl">
          <ac:chgData name="Darron Petit" userId="fa1b50a9-2e46-4990-9854-aef413bde390" providerId="ADAL" clId="{5F59BF3C-E2F8-44AA-9E43-204BBC9EB402}" dt="2024-03-20T23:00:51.683" v="17" actId="962"/>
          <ac:grpSpMkLst>
            <pc:docMk/>
            <pc:sldMk cId="2713803369" sldId="3856"/>
            <ac:grpSpMk id="119" creationId="{E2361276-361C-5BED-C5A1-D368E50BA531}"/>
          </ac:grpSpMkLst>
        </pc:grpChg>
        <pc:grpChg chg="mod">
          <ac:chgData name="Darron Petit" userId="fa1b50a9-2e46-4990-9854-aef413bde390" providerId="ADAL" clId="{5F59BF3C-E2F8-44AA-9E43-204BBC9EB402}" dt="2024-03-20T22:57:41.700" v="7" actId="165"/>
          <ac:grpSpMkLst>
            <pc:docMk/>
            <pc:sldMk cId="2713803369" sldId="3856"/>
            <ac:grpSpMk id="120" creationId="{F48A842F-5CF8-1C0A-F26D-E24F48A6E095}"/>
          </ac:grpSpMkLst>
        </pc:grpChg>
        <pc:grpChg chg="mod">
          <ac:chgData name="Darron Petit" userId="fa1b50a9-2e46-4990-9854-aef413bde390" providerId="ADAL" clId="{5F59BF3C-E2F8-44AA-9E43-204BBC9EB402}" dt="2024-03-20T22:57:41.700" v="7" actId="165"/>
          <ac:grpSpMkLst>
            <pc:docMk/>
            <pc:sldMk cId="2713803369" sldId="3856"/>
            <ac:grpSpMk id="121" creationId="{4B9F24CC-0774-12DF-5BF5-77C21090330F}"/>
          </ac:grpSpMkLst>
        </pc:grpChg>
        <pc:grpChg chg="mod">
          <ac:chgData name="Darron Petit" userId="fa1b50a9-2e46-4990-9854-aef413bde390" providerId="ADAL" clId="{5F59BF3C-E2F8-44AA-9E43-204BBC9EB402}" dt="2024-03-20T22:57:41.700" v="7" actId="165"/>
          <ac:grpSpMkLst>
            <pc:docMk/>
            <pc:sldMk cId="2713803369" sldId="3856"/>
            <ac:grpSpMk id="122" creationId="{A26676E6-9912-0645-040B-B23886A48B6A}"/>
          </ac:grpSpMkLst>
        </pc:grpChg>
        <pc:grpChg chg="mod">
          <ac:chgData name="Darron Petit" userId="fa1b50a9-2e46-4990-9854-aef413bde390" providerId="ADAL" clId="{5F59BF3C-E2F8-44AA-9E43-204BBC9EB402}" dt="2024-03-20T22:57:41.700" v="7" actId="165"/>
          <ac:grpSpMkLst>
            <pc:docMk/>
            <pc:sldMk cId="2713803369" sldId="3856"/>
            <ac:grpSpMk id="123" creationId="{06EBAD14-6C8B-1A27-AABB-5A1DE6EFCC8A}"/>
          </ac:grpSpMkLst>
        </pc:grpChg>
        <pc:grpChg chg="mod">
          <ac:chgData name="Darron Petit" userId="fa1b50a9-2e46-4990-9854-aef413bde390" providerId="ADAL" clId="{5F59BF3C-E2F8-44AA-9E43-204BBC9EB402}" dt="2024-03-20T22:57:41.700" v="7" actId="165"/>
          <ac:grpSpMkLst>
            <pc:docMk/>
            <pc:sldMk cId="2713803369" sldId="3856"/>
            <ac:grpSpMk id="124" creationId="{E68E282F-4DCE-DD64-A2B5-10C2BA75539C}"/>
          </ac:grpSpMkLst>
        </pc:grpChg>
        <pc:grpChg chg="mod">
          <ac:chgData name="Darron Petit" userId="fa1b50a9-2e46-4990-9854-aef413bde390" providerId="ADAL" clId="{5F59BF3C-E2F8-44AA-9E43-204BBC9EB402}" dt="2024-03-20T22:57:41.700" v="7" actId="165"/>
          <ac:grpSpMkLst>
            <pc:docMk/>
            <pc:sldMk cId="2713803369" sldId="3856"/>
            <ac:grpSpMk id="125" creationId="{72B3958D-1290-4F0D-FEEA-0444FD71508A}"/>
          </ac:grpSpMkLst>
        </pc:grpChg>
        <pc:grpChg chg="mod">
          <ac:chgData name="Darron Petit" userId="fa1b50a9-2e46-4990-9854-aef413bde390" providerId="ADAL" clId="{5F59BF3C-E2F8-44AA-9E43-204BBC9EB402}" dt="2024-03-20T22:57:41.700" v="7" actId="165"/>
          <ac:grpSpMkLst>
            <pc:docMk/>
            <pc:sldMk cId="2713803369" sldId="3856"/>
            <ac:grpSpMk id="128" creationId="{561618F5-7151-CCAB-3CC4-FBFF3655FB6C}"/>
          </ac:grpSpMkLst>
        </pc:grpChg>
        <pc:grpChg chg="mod">
          <ac:chgData name="Darron Petit" userId="fa1b50a9-2e46-4990-9854-aef413bde390" providerId="ADAL" clId="{5F59BF3C-E2F8-44AA-9E43-204BBC9EB402}" dt="2024-03-20T22:57:41.700" v="7" actId="165"/>
          <ac:grpSpMkLst>
            <pc:docMk/>
            <pc:sldMk cId="2713803369" sldId="3856"/>
            <ac:grpSpMk id="133" creationId="{35007078-80DC-3260-FF0A-72350900CFDE}"/>
          </ac:grpSpMkLst>
        </pc:grpChg>
        <pc:grpChg chg="mod">
          <ac:chgData name="Darron Petit" userId="fa1b50a9-2e46-4990-9854-aef413bde390" providerId="ADAL" clId="{5F59BF3C-E2F8-44AA-9E43-204BBC9EB402}" dt="2024-03-20T22:57:41.700" v="7" actId="165"/>
          <ac:grpSpMkLst>
            <pc:docMk/>
            <pc:sldMk cId="2713803369" sldId="3856"/>
            <ac:grpSpMk id="138" creationId="{FB70162A-5277-E745-AA2B-565B7A576132}"/>
          </ac:grpSpMkLst>
        </pc:grpChg>
        <pc:grpChg chg="mod">
          <ac:chgData name="Darron Petit" userId="fa1b50a9-2e46-4990-9854-aef413bde390" providerId="ADAL" clId="{5F59BF3C-E2F8-44AA-9E43-204BBC9EB402}" dt="2024-03-20T22:57:41.700" v="7" actId="165"/>
          <ac:grpSpMkLst>
            <pc:docMk/>
            <pc:sldMk cId="2713803369" sldId="3856"/>
            <ac:grpSpMk id="143" creationId="{F76C6D0F-86E3-9F97-9F99-4364B8175C1F}"/>
          </ac:grpSpMkLst>
        </pc:grpChg>
        <pc:grpChg chg="mod">
          <ac:chgData name="Darron Petit" userId="fa1b50a9-2e46-4990-9854-aef413bde390" providerId="ADAL" clId="{5F59BF3C-E2F8-44AA-9E43-204BBC9EB402}" dt="2024-03-20T22:57:41.700" v="7" actId="165"/>
          <ac:grpSpMkLst>
            <pc:docMk/>
            <pc:sldMk cId="2713803369" sldId="3856"/>
            <ac:grpSpMk id="146" creationId="{1347F520-178A-E1DA-2CC7-7127F6A04F03}"/>
          </ac:grpSpMkLst>
        </pc:grpChg>
        <pc:grpChg chg="mod">
          <ac:chgData name="Darron Petit" userId="fa1b50a9-2e46-4990-9854-aef413bde390" providerId="ADAL" clId="{5F59BF3C-E2F8-44AA-9E43-204BBC9EB402}" dt="2024-03-20T22:57:41.700" v="7" actId="165"/>
          <ac:grpSpMkLst>
            <pc:docMk/>
            <pc:sldMk cId="2713803369" sldId="3856"/>
            <ac:grpSpMk id="147" creationId="{7F40E1F9-036E-911A-0134-872C248E9004}"/>
          </ac:grpSpMkLst>
        </pc:grpChg>
        <pc:grpChg chg="del mod">
          <ac:chgData name="Darron Petit" userId="fa1b50a9-2e46-4990-9854-aef413bde390" providerId="ADAL" clId="{5F59BF3C-E2F8-44AA-9E43-204BBC9EB402}" dt="2024-03-20T22:57:41.700" v="7" actId="165"/>
          <ac:grpSpMkLst>
            <pc:docMk/>
            <pc:sldMk cId="2713803369" sldId="3856"/>
            <ac:grpSpMk id="159" creationId="{31EE03B7-369D-372E-71A9-4F55FD048A07}"/>
          </ac:grpSpMkLst>
        </pc:grpChg>
        <pc:picChg chg="mod topLvl">
          <ac:chgData name="Darron Petit" userId="fa1b50a9-2e46-4990-9854-aef413bde390" providerId="ADAL" clId="{5F59BF3C-E2F8-44AA-9E43-204BBC9EB402}" dt="2024-03-20T22:57:41.700" v="7" actId="165"/>
          <ac:picMkLst>
            <pc:docMk/>
            <pc:sldMk cId="2713803369" sldId="3856"/>
            <ac:picMk id="154" creationId="{8307C443-7206-598E-8C75-B2C95C836494}"/>
          </ac:picMkLst>
        </pc:picChg>
        <pc:picChg chg="mod topLvl">
          <ac:chgData name="Darron Petit" userId="fa1b50a9-2e46-4990-9854-aef413bde390" providerId="ADAL" clId="{5F59BF3C-E2F8-44AA-9E43-204BBC9EB402}" dt="2024-03-20T22:57:41.700" v="7" actId="165"/>
          <ac:picMkLst>
            <pc:docMk/>
            <pc:sldMk cId="2713803369" sldId="3856"/>
            <ac:picMk id="155" creationId="{7BDB33A8-2C9D-51DB-9421-93813CD4277B}"/>
          </ac:picMkLst>
        </pc:picChg>
        <pc:picChg chg="mod topLvl">
          <ac:chgData name="Darron Petit" userId="fa1b50a9-2e46-4990-9854-aef413bde390" providerId="ADAL" clId="{5F59BF3C-E2F8-44AA-9E43-204BBC9EB402}" dt="2024-03-20T22:57:41.700" v="7" actId="165"/>
          <ac:picMkLst>
            <pc:docMk/>
            <pc:sldMk cId="2713803369" sldId="3856"/>
            <ac:picMk id="156" creationId="{DA6BB28A-2E67-9D67-B4EC-EF2622407E74}"/>
          </ac:picMkLst>
        </pc:picChg>
        <pc:picChg chg="mod topLvl">
          <ac:chgData name="Darron Petit" userId="fa1b50a9-2e46-4990-9854-aef413bde390" providerId="ADAL" clId="{5F59BF3C-E2F8-44AA-9E43-204BBC9EB402}" dt="2024-03-20T22:57:41.700" v="7" actId="165"/>
          <ac:picMkLst>
            <pc:docMk/>
            <pc:sldMk cId="2713803369" sldId="3856"/>
            <ac:picMk id="157" creationId="{A74FBF51-1139-8335-20F9-01512A721373}"/>
          </ac:picMkLst>
        </pc:picChg>
        <pc:cxnChg chg="mod">
          <ac:chgData name="Darron Petit" userId="fa1b50a9-2e46-4990-9854-aef413bde390" providerId="ADAL" clId="{5F59BF3C-E2F8-44AA-9E43-204BBC9EB402}" dt="2024-03-20T22:57:41.700" v="7" actId="165"/>
          <ac:cxnSpMkLst>
            <pc:docMk/>
            <pc:sldMk cId="2713803369" sldId="3856"/>
            <ac:cxnSpMk id="126" creationId="{8AB927F4-F914-3941-9A35-39B897D44A50}"/>
          </ac:cxnSpMkLst>
        </pc:cxnChg>
        <pc:cxnChg chg="mod">
          <ac:chgData name="Darron Petit" userId="fa1b50a9-2e46-4990-9854-aef413bde390" providerId="ADAL" clId="{5F59BF3C-E2F8-44AA-9E43-204BBC9EB402}" dt="2024-03-20T22:57:41.700" v="7" actId="165"/>
          <ac:cxnSpMkLst>
            <pc:docMk/>
            <pc:sldMk cId="2713803369" sldId="3856"/>
            <ac:cxnSpMk id="131" creationId="{0D163095-D5E1-6ED2-5294-C3EBDDFFA995}"/>
          </ac:cxnSpMkLst>
        </pc:cxnChg>
        <pc:cxnChg chg="mod">
          <ac:chgData name="Darron Petit" userId="fa1b50a9-2e46-4990-9854-aef413bde390" providerId="ADAL" clId="{5F59BF3C-E2F8-44AA-9E43-204BBC9EB402}" dt="2024-03-20T22:57:41.700" v="7" actId="165"/>
          <ac:cxnSpMkLst>
            <pc:docMk/>
            <pc:sldMk cId="2713803369" sldId="3856"/>
            <ac:cxnSpMk id="136" creationId="{7E52064A-46C4-1720-43D0-0A91C079AF25}"/>
          </ac:cxnSpMkLst>
        </pc:cxnChg>
        <pc:cxnChg chg="mod">
          <ac:chgData name="Darron Petit" userId="fa1b50a9-2e46-4990-9854-aef413bde390" providerId="ADAL" clId="{5F59BF3C-E2F8-44AA-9E43-204BBC9EB402}" dt="2024-03-20T22:57:41.700" v="7" actId="165"/>
          <ac:cxnSpMkLst>
            <pc:docMk/>
            <pc:sldMk cId="2713803369" sldId="3856"/>
            <ac:cxnSpMk id="141" creationId="{CF645A9F-CA6B-73BB-C014-D4F740AAC567}"/>
          </ac:cxnSpMkLst>
        </pc:cxnChg>
      </pc:sldChg>
      <pc:sldChg chg="modSp mod">
        <pc:chgData name="Darron Petit" userId="fa1b50a9-2e46-4990-9854-aef413bde390" providerId="ADAL" clId="{5F59BF3C-E2F8-44AA-9E43-204BBC9EB402}" dt="2024-03-20T23:01:41.194" v="147" actId="962"/>
        <pc:sldMkLst>
          <pc:docMk/>
          <pc:sldMk cId="1043593322" sldId="4730"/>
        </pc:sldMkLst>
        <pc:spChg chg="mod">
          <ac:chgData name="Darron Petit" userId="fa1b50a9-2e46-4990-9854-aef413bde390" providerId="ADAL" clId="{5F59BF3C-E2F8-44AA-9E43-204BBC9EB402}" dt="2024-03-20T23:01:26.883" v="51" actId="962"/>
          <ac:spMkLst>
            <pc:docMk/>
            <pc:sldMk cId="1043593322" sldId="4730"/>
            <ac:spMk id="28" creationId="{FB38F25B-AE9F-0CEF-F593-BE52F6A363B7}"/>
          </ac:spMkLst>
        </pc:spChg>
        <pc:spChg chg="mod">
          <ac:chgData name="Darron Petit" userId="fa1b50a9-2e46-4990-9854-aef413bde390" providerId="ADAL" clId="{5F59BF3C-E2F8-44AA-9E43-204BBC9EB402}" dt="2024-03-20T23:01:30.060" v="67" actId="962"/>
          <ac:spMkLst>
            <pc:docMk/>
            <pc:sldMk cId="1043593322" sldId="4730"/>
            <ac:spMk id="29" creationId="{FDFC6163-CDD1-85E6-2D37-1CEC5DE2895B}"/>
          </ac:spMkLst>
        </pc:spChg>
        <pc:spChg chg="mod">
          <ac:chgData name="Darron Petit" userId="fa1b50a9-2e46-4990-9854-aef413bde390" providerId="ADAL" clId="{5F59BF3C-E2F8-44AA-9E43-204BBC9EB402}" dt="2024-03-20T23:01:34.047" v="101" actId="962"/>
          <ac:spMkLst>
            <pc:docMk/>
            <pc:sldMk cId="1043593322" sldId="4730"/>
            <ac:spMk id="30" creationId="{88BCAD2F-0EDA-C692-8B54-459DD3653A95}"/>
          </ac:spMkLst>
        </pc:spChg>
        <pc:spChg chg="mod">
          <ac:chgData name="Darron Petit" userId="fa1b50a9-2e46-4990-9854-aef413bde390" providerId="ADAL" clId="{5F59BF3C-E2F8-44AA-9E43-204BBC9EB402}" dt="2024-03-20T23:01:37.178" v="115" actId="962"/>
          <ac:spMkLst>
            <pc:docMk/>
            <pc:sldMk cId="1043593322" sldId="4730"/>
            <ac:spMk id="31" creationId="{A6398656-7FD4-5127-8709-4182BCBC0188}"/>
          </ac:spMkLst>
        </pc:spChg>
        <pc:spChg chg="mod">
          <ac:chgData name="Darron Petit" userId="fa1b50a9-2e46-4990-9854-aef413bde390" providerId="ADAL" clId="{5F59BF3C-E2F8-44AA-9E43-204BBC9EB402}" dt="2024-03-20T23:01:41.194" v="147" actId="962"/>
          <ac:spMkLst>
            <pc:docMk/>
            <pc:sldMk cId="1043593322" sldId="4730"/>
            <ac:spMk id="32" creationId="{84DAFA89-F3F5-D2EE-7FA9-B1F702995F7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E4D841-7C9F-8744-B86B-3110E74E9E17}" type="datetimeFigureOut">
              <a:rPr lang="en-US" smtClean="0"/>
              <a:t>3/20/2024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C76930-8B51-7E46-B626-25E9D8E8494C}" type="slidenum">
              <a:rPr lang="en-US" smtClean="0"/>
              <a:t>‹#›</a:t>
            </a:fld>
            <a:endParaRPr lang="en-US"/>
          </a:p>
        </p:txBody>
      </p:sp>
    </p:spTree>
    <p:extLst>
      <p:ext uri="{BB962C8B-B14F-4D97-AF65-F5344CB8AC3E}">
        <p14:creationId xmlns:p14="http://schemas.microsoft.com/office/powerpoint/2010/main" val="2847765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asam.org/asam-criteria/about-the-asam-criteria"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cffutures.org/files/cvi.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drugabuse.gov/publications/drugs-brains-behavior-science-addiction/prefac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drugabuse.gov/publications/drugs-brains-behavior-science-addiction/prefac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addictionpolicy.org/post/dsm-5-facts-and-figure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oi.org/10.1111/dar.12580"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samhsa.gov/sbirt"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asam.org/asam-criteria/about-the-asam-criteria"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asam.org/asam-criteria/about-the-asam-criteria"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asam.org/asam-criteria/about-the-asam-criteria"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addictionpolicy.org/post/dsm-5-facts-and-figure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asam.org/asam-criteria/about-the-asam-criteria"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hazeldenbettyford.org/research-studies/addiction-research/trauma-informed-care"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ncsacw.acf.hhs.gov/files/fca-practice-module-1.pdf" TargetMode="External"/><Relationship Id="rId5" Type="http://schemas.openxmlformats.org/officeDocument/2006/relationships/hyperlink" Target="https://ncsacw.acf.hhs.gov/topics/trauma-informed-care.aspx" TargetMode="External"/><Relationship Id="rId4" Type="http://schemas.openxmlformats.org/officeDocument/2006/relationships/hyperlink" Target="https://www.cffutures.org/start/"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store.samhsa.gov/product/TIP-51-Substance-Abuse-Treatment-Addressing-the-Specific-Needs-of-Women/SMA15-4426"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ncbi.nlm.nih.gov/books/NBK144297/" TargetMode="External"/><Relationship Id="rId7" Type="http://schemas.openxmlformats.org/officeDocument/2006/relationships/hyperlink" Target="https://www.cdc.gov/violenceprevention/intimatepartnerviolence/men-ipvsvandstalking.html"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store.samhsa.gov/product/tip-56-addressing-specific-behavioral-health-needs-men/sma14-4736" TargetMode="External"/><Relationship Id="rId5" Type="http://schemas.openxmlformats.org/officeDocument/2006/relationships/hyperlink" Target="https://www.fatherhood.gov/sites/default/files/resource_files/e000004132.pdf" TargetMode="External"/><Relationship Id="rId4" Type="http://schemas.openxmlformats.org/officeDocument/2006/relationships/hyperlink" Target="https://www.fatherhood.gov/for-dads/father-presence"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lgbtqequity.org/"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s://www.hud.gov/program_offices/fair_housing_equal_opp/housing_discrimination_and_persons_identifying_lgbtq" TargetMode="External"/><Relationship Id="rId4" Type="http://schemas.openxmlformats.org/officeDocument/2006/relationships/hyperlink" Target="https://doi.org/10.1037/15959-007"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samhsa.gov/sites/default/files/family_treatment_paper508v.pdf"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ncsacw.acf.hhs.gov/files/fca-practice-module-1.pdf"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oi.org/10.1056/NEJMra151148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store.samhsa.gov/product/SAMHSA-s-Working-Definition-of-Recovery/PEP12-RECDEF"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ncsacw.acf.hhs.gov/files/peer19_brief.pdf"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www.peerrecoverynow.org/ResourceMaterials/Recovery"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getsmartaboutdrugs.gov/sites/default/files/2022-11/Benzodiazepines%202022%20Drug%20Fact%20Sheet_1.pdf"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addictioncenter.com/drugs/drug-classifications/"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addictioncenter.com/drugs/drug-classifications/"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nida.nih.gov/research-topics/psychedelic-dissociative-drugs"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getsmartaboutdrugs.gov/sites/default/files/2022-11/Benzodiazepines%202022%20Drug%20Fact%20Sheet_1.pdf"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www.ncsl.org/health/state-medical-cannabis-laws#:~:text=Medical%2DUse%20Update,1%20below%20for%20additional%20information" TargetMode="External"/><Relationship Id="rId4" Type="http://schemas.openxmlformats.org/officeDocument/2006/relationships/hyperlink" Target="https://www.whitehouse.gov/briefing-room/statements-releases/2022/10/06/statement-from-president-biden-on-marijuana-reform/"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getsmartaboutdrugs.gov/sites/default/files/2022-11/Benzodiazepines%202022%20Drug%20Fact%20Sheet_1.pdf"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nida.nih.gov/publications/research-reports/methamphetamine/overview"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E1BCB87-4CC9-4D37-BDC3-E8A0FA5D025D}" type="slidenum">
              <a:rPr lang="en-US" smtClean="0"/>
              <a:pPr/>
              <a:t>1</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Hello and welcome! Thank you for creating time in your schedule for today’s training discussion. The next three hours were carefully designed to be a robust learning experience. We encourage your active participation in the various adult learning exercises leading to a more in-depth understanding about substance use disorders, treatment, and recovery. </a:t>
            </a:r>
          </a:p>
        </p:txBody>
      </p:sp>
    </p:spTree>
    <p:extLst>
      <p:ext uri="{BB962C8B-B14F-4D97-AF65-F5344CB8AC3E}">
        <p14:creationId xmlns:p14="http://schemas.microsoft.com/office/powerpoint/2010/main" val="28025578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endParaRPr lang="en-US" b="0" i="0">
              <a:latin typeface="Arial" panose="020B0604020202020204" pitchFamily="34" charset="0"/>
              <a:cs typeface="Arial" panose="020B0604020202020204" pitchFamily="34" charset="0"/>
            </a:endParaRPr>
          </a:p>
          <a:p>
            <a:r>
              <a:rPr lang="en-US" b="0" i="0">
                <a:latin typeface="Arial" panose="020B0604020202020204" pitchFamily="34" charset="0"/>
                <a:cs typeface="Arial" panose="020B0604020202020204" pitchFamily="34" charset="0"/>
              </a:rPr>
              <a:t>The American Society of Addiction Medicine (ASAM) defines addiction as:</a:t>
            </a:r>
          </a:p>
          <a:p>
            <a:r>
              <a:rPr lang="en-US" i="0">
                <a:latin typeface="Arial" panose="020B0604020202020204" pitchFamily="34" charset="0"/>
                <a:cs typeface="Arial" panose="020B0604020202020204" pitchFamily="34" charset="0"/>
              </a:rPr>
              <a:t> </a:t>
            </a:r>
          </a:p>
          <a:p>
            <a:r>
              <a:rPr lang="en-US" i="0">
                <a:latin typeface="Arial" panose="020B0604020202020204" pitchFamily="34" charset="0"/>
                <a:cs typeface="Arial" panose="020B0604020202020204" pitchFamily="34" charset="0"/>
              </a:rPr>
              <a:t>A primary, chronic disease of brain reward, motivation, memory, and related circuitry. Dysfunction in these circuits leads to characteristic biological, psychological, social, and spiritual manifestations. This is reflected in an individual pathologically pursuing reward and/or relief by substance use and other behaviors. </a:t>
            </a:r>
          </a:p>
          <a:p>
            <a:endParaRPr lang="en-US" i="0">
              <a:latin typeface="Arial" panose="020B060402020202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There’s a lot to unpack here but before we move forward let’s take a moment to acknowledge and discuss how our own values and beliefs about addiction can shape how we approach our work with children and families affected by substance use disorders. </a:t>
            </a:r>
          </a:p>
          <a:p>
            <a:endParaRPr lang="en-US" i="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r>
              <a:rPr lang="en-US">
                <a:latin typeface="Arial" panose="020B0604020202020204" pitchFamily="34" charset="0"/>
                <a:cs typeface="Arial" panose="020B0604020202020204" pitchFamily="34" charset="0"/>
              </a:rPr>
              <a:t>(</a:t>
            </a:r>
            <a:r>
              <a:rPr lang="en-US" i="0">
                <a:latin typeface="Arial" panose="020B0604020202020204" pitchFamily="34" charset="0"/>
                <a:cs typeface="Arial" panose="020B0604020202020204" pitchFamily="34" charset="0"/>
              </a:rPr>
              <a:t>American Society of Addiction Medicine, 2023)</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kern="100">
              <a:latin typeface="Arial" panose="020B0604020202020204" pitchFamily="34" charset="0"/>
              <a:ea typeface="Calibri" panose="020F0502020204030204" pitchFamily="34" charset="0"/>
              <a:cs typeface="Arial" panose="020B0604020202020204" pitchFamily="34" charset="0"/>
            </a:endParaRPr>
          </a:p>
          <a:p>
            <a:endParaRPr lang="en-US" i="0">
              <a:latin typeface="Arial" panose="020B0604020202020204" pitchFamily="34" charset="0"/>
              <a:cs typeface="Arial" panose="020B0604020202020204" pitchFamily="34" charset="0"/>
            </a:endParaRPr>
          </a:p>
          <a:p>
            <a:r>
              <a:rPr lang="en-US" b="0" i="0" u="none" strike="noStrike">
                <a:solidFill>
                  <a:srgbClr val="000000"/>
                </a:solidFill>
                <a:effectLst/>
                <a:latin typeface="Arial" panose="020B0604020202020204" pitchFamily="34" charset="0"/>
                <a:cs typeface="Arial" panose="020B0604020202020204" pitchFamily="34" charset="0"/>
              </a:rPr>
              <a:t>American Society of Addiction Medicine. (2023). </a:t>
            </a:r>
            <a:r>
              <a:rPr lang="en-US" b="0" i="1" u="none" strike="noStrike">
                <a:solidFill>
                  <a:srgbClr val="000000"/>
                </a:solidFill>
                <a:effectLst/>
                <a:latin typeface="Arial" panose="020B0604020202020204" pitchFamily="34" charset="0"/>
                <a:cs typeface="Arial" panose="020B0604020202020204" pitchFamily="34" charset="0"/>
              </a:rPr>
              <a:t>About the ASAM criteria.</a:t>
            </a:r>
            <a:r>
              <a:rPr lang="en-US" b="0" i="0" u="none" strike="noStrike">
                <a:solidFill>
                  <a:srgbClr val="000000"/>
                </a:solidFill>
                <a:effectLst/>
                <a:latin typeface="Arial" panose="020B0604020202020204" pitchFamily="34" charset="0"/>
                <a:cs typeface="Arial" panose="020B0604020202020204" pitchFamily="34" charset="0"/>
              </a:rPr>
              <a:t> </a:t>
            </a:r>
            <a:r>
              <a:rPr lang="en-US" b="0" i="0" u="sng" strike="noStrike">
                <a:solidFill>
                  <a:srgbClr val="5351AF"/>
                </a:solidFill>
                <a:effectLst/>
                <a:latin typeface="Arial" panose="020B0604020202020204" pitchFamily="34" charset="0"/>
                <a:cs typeface="Arial" panose="020B0604020202020204" pitchFamily="34" charset="0"/>
                <a:hlinkClick r:id="rId3"/>
              </a:rPr>
              <a:t>https://www.asam.org/asam-criteria/about-the-asam-criteria</a:t>
            </a:r>
            <a:endParaRPr lang="en-US" i="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E1BCB87-4CC9-4D37-BDC3-E8A0FA5D025D}" type="slidenum">
              <a:rPr lang="en-US" smtClean="0"/>
              <a:pPr/>
              <a:t>10</a:t>
            </a:fld>
            <a:endParaRPr lang="en-US"/>
          </a:p>
        </p:txBody>
      </p:sp>
    </p:spTree>
    <p:extLst>
      <p:ext uri="{BB962C8B-B14F-4D97-AF65-F5344CB8AC3E}">
        <p14:creationId xmlns:p14="http://schemas.microsoft.com/office/powerpoint/2010/main" val="4145307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pPr>
            <a:r>
              <a:rPr lang="en-US" sz="1200" b="0">
                <a:effectLst/>
                <a:latin typeface="Arial" panose="020B0604020202020204" pitchFamily="34" charset="0"/>
                <a:ea typeface="Calibri" panose="020F0502020204030204" pitchFamily="34" charset="0"/>
                <a:cs typeface="Arial" panose="020B0604020202020204" pitchFamily="34" charset="0"/>
              </a:rPr>
              <a:t>Facilitator Script:</a:t>
            </a:r>
          </a:p>
          <a:p>
            <a:pPr marL="0" marR="0">
              <a:lnSpc>
                <a:spcPct val="107000"/>
              </a:lnSpc>
              <a:spcBef>
                <a:spcPts val="0"/>
              </a:spcBef>
            </a:pPr>
            <a:endParaRPr lang="en-US" sz="1200" b="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sz="1200">
                <a:effectLst/>
                <a:latin typeface="Arial" panose="020B0604020202020204" pitchFamily="34" charset="0"/>
                <a:ea typeface="Calibri" panose="020F0502020204030204" pitchFamily="34" charset="0"/>
                <a:cs typeface="Arial" panose="020B0604020202020204" pitchFamily="34" charset="0"/>
              </a:rPr>
              <a:t>Alright, who’s ready for a quick poll?! Let’s have everyone scan the QR code on the slide which will take you to a brief poll.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3443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689EB-A875-DB16-459A-68474232AE00}"/>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48FE6CAA-D605-2B74-079C-572FEAE0F904}"/>
              </a:ext>
            </a:extLst>
          </p:cNvPr>
          <p:cNvSpPr>
            <a:spLocks noGrp="1"/>
          </p:cNvSpPr>
          <p:nvPr>
            <p:ph type="body" idx="1"/>
          </p:nvPr>
        </p:nvSpPr>
        <p:spPr/>
        <p:txBody>
          <a:bodyPr/>
          <a:lstStyle/>
          <a:p>
            <a:pPr marL="0" marR="0">
              <a:lnSpc>
                <a:spcPct val="107000"/>
              </a:lnSpc>
              <a:spcBef>
                <a:spcPts val="0"/>
              </a:spcBef>
            </a:pPr>
            <a:r>
              <a:rPr lang="en-US" b="0">
                <a:effectLst/>
                <a:latin typeface="Arial" panose="020B0604020202020204" pitchFamily="34" charset="0"/>
                <a:ea typeface="Calibri" panose="020F0502020204030204" pitchFamily="34" charset="0"/>
                <a:cs typeface="Arial" panose="020B0604020202020204" pitchFamily="34" charset="0"/>
              </a:rPr>
              <a:t>Facilitator Script:</a:t>
            </a:r>
          </a:p>
          <a:p>
            <a:pPr marL="0" marR="0">
              <a:lnSpc>
                <a:spcPct val="107000"/>
              </a:lnSpc>
              <a:spcBef>
                <a:spcPts val="0"/>
              </a:spcBef>
            </a:pPr>
            <a:endParaRPr lang="en-US" b="1">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b="0">
                <a:effectLst/>
                <a:latin typeface="Arial" panose="020B0604020202020204" pitchFamily="34" charset="0"/>
                <a:ea typeface="Calibri" panose="020F0502020204030204" pitchFamily="34" charset="0"/>
                <a:cs typeface="Arial" panose="020B0604020202020204" pitchFamily="34" charset="0"/>
              </a:rPr>
              <a:t>So, here the polling exercise will be asking for your thoughts on a variety of statements. Please respond to each by indicating the level to which you agree or disagree using the scaled responses on your smartphone…</a:t>
            </a:r>
          </a:p>
          <a:p>
            <a:pPr marL="0" marR="0">
              <a:lnSpc>
                <a:spcPct val="107000"/>
              </a:lnSpc>
              <a:spcBef>
                <a:spcPts val="0"/>
              </a:spcBef>
            </a:pPr>
            <a:endParaRPr lang="en-US">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b="1">
                <a:effectLst/>
                <a:latin typeface="Arial" panose="020B0604020202020204" pitchFamily="34" charset="0"/>
                <a:ea typeface="Calibri" panose="020F0502020204030204" pitchFamily="34" charset="0"/>
                <a:cs typeface="Arial" panose="020B0604020202020204" pitchFamily="34" charset="0"/>
              </a:rPr>
              <a:t>Substance use is a sign of moral failing or lack of willpower</a:t>
            </a:r>
            <a:endParaRPr lang="en-US">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b="1">
                <a:effectLst/>
                <a:latin typeface="Arial" panose="020B0604020202020204" pitchFamily="34" charset="0"/>
                <a:ea typeface="Calibri" panose="020F0502020204030204" pitchFamily="34" charset="0"/>
                <a:cs typeface="Arial" panose="020B0604020202020204" pitchFamily="34" charset="0"/>
              </a:rPr>
              <a:t>If parents truly loved their children, they would stop using alcohol and other drugs altogether </a:t>
            </a:r>
          </a:p>
          <a:p>
            <a:pPr marL="342900" marR="0" lvl="0" indent="-342900">
              <a:lnSpc>
                <a:spcPct val="107000"/>
              </a:lnSpc>
              <a:spcBef>
                <a:spcPts val="0"/>
              </a:spcBef>
              <a:spcAft>
                <a:spcPts val="0"/>
              </a:spcAft>
              <a:buFont typeface="Symbol" panose="05050102010706020507" pitchFamily="18" charset="2"/>
              <a:buChar char=""/>
            </a:pPr>
            <a:r>
              <a:rPr lang="en-US" b="1">
                <a:effectLst/>
                <a:latin typeface="Arial" panose="020B0604020202020204" pitchFamily="34" charset="0"/>
                <a:ea typeface="Calibri" panose="020F0502020204030204" pitchFamily="34" charset="0"/>
                <a:cs typeface="Arial" panose="020B0604020202020204" pitchFamily="34" charset="0"/>
              </a:rPr>
              <a:t>Parents with substance use disorders can be effective parents</a:t>
            </a:r>
          </a:p>
          <a:p>
            <a:pPr marL="342900" marR="0" lvl="0" indent="-342900">
              <a:lnSpc>
                <a:spcPct val="107000"/>
              </a:lnSpc>
              <a:spcBef>
                <a:spcPts val="0"/>
              </a:spcBef>
              <a:spcAft>
                <a:spcPts val="0"/>
              </a:spcAft>
              <a:buFont typeface="Symbol" panose="05050102010706020507" pitchFamily="18" charset="2"/>
              <a:buChar char=""/>
            </a:pPr>
            <a:r>
              <a:rPr lang="en-US" b="1">
                <a:effectLst/>
                <a:latin typeface="Arial" panose="020B0604020202020204" pitchFamily="34" charset="0"/>
                <a:ea typeface="Calibri" panose="020F0502020204030204" pitchFamily="34" charset="0"/>
                <a:cs typeface="Arial" panose="020B0604020202020204" pitchFamily="34" charset="0"/>
              </a:rPr>
              <a:t>For families, it is just as important for fathers with a substance use disorder to receive treatment as it is for mothers </a:t>
            </a:r>
          </a:p>
          <a:p>
            <a:pPr marL="342900" marR="0" lvl="0" indent="-342900">
              <a:lnSpc>
                <a:spcPct val="107000"/>
              </a:lnSpc>
              <a:spcBef>
                <a:spcPts val="0"/>
              </a:spcBef>
              <a:spcAft>
                <a:spcPts val="0"/>
              </a:spcAft>
              <a:buFont typeface="Symbol" panose="05050102010706020507" pitchFamily="18" charset="2"/>
              <a:buChar char=""/>
            </a:pPr>
            <a:r>
              <a:rPr lang="en-US" b="1">
                <a:effectLst/>
                <a:latin typeface="Arial" panose="020B0604020202020204" pitchFamily="34" charset="0"/>
                <a:ea typeface="Calibri" panose="020F0502020204030204" pitchFamily="34" charset="0"/>
                <a:cs typeface="Arial" panose="020B0604020202020204" pitchFamily="34" charset="0"/>
              </a:rPr>
              <a:t>The stigma associated with addiction prevents parents from seeking treatment</a:t>
            </a:r>
          </a:p>
          <a:p>
            <a:pPr marL="342900" marR="0" lvl="0" indent="-342900">
              <a:lnSpc>
                <a:spcPct val="107000"/>
              </a:lnSpc>
              <a:spcBef>
                <a:spcPts val="0"/>
              </a:spcBef>
              <a:spcAft>
                <a:spcPts val="0"/>
              </a:spcAft>
              <a:buFont typeface="Symbol" panose="05050102010706020507" pitchFamily="18" charset="2"/>
              <a:buChar char=""/>
            </a:pPr>
            <a:r>
              <a:rPr lang="en-US" b="1">
                <a:effectLst/>
                <a:latin typeface="Arial" panose="020B0604020202020204" pitchFamily="34" charset="0"/>
                <a:ea typeface="Calibri" panose="020F0502020204030204" pitchFamily="34" charset="0"/>
                <a:cs typeface="Arial" panose="020B0604020202020204" pitchFamily="34" charset="0"/>
              </a:rPr>
              <a:t>Medication for opioid use disorder is just replacing one drug for another </a:t>
            </a:r>
            <a:r>
              <a:rPr lang="en-US">
                <a:effectLst/>
                <a:latin typeface="Arial" panose="020B0604020202020204" pitchFamily="34" charset="0"/>
                <a:ea typeface="Calibri" panose="020F0502020204030204" pitchFamily="34" charset="0"/>
                <a:cs typeface="Arial" panose="020B0604020202020204" pitchFamily="34" charset="0"/>
              </a:rPr>
              <a:t> </a:t>
            </a:r>
          </a:p>
          <a:p>
            <a:pPr marL="0" marR="0" lvl="0" indent="0">
              <a:lnSpc>
                <a:spcPct val="107000"/>
              </a:lnSpc>
              <a:spcBef>
                <a:spcPts val="0"/>
              </a:spcBef>
              <a:spcAft>
                <a:spcPts val="0"/>
              </a:spcAft>
              <a:buFont typeface="Symbol" panose="05050102010706020507" pitchFamily="18" charset="2"/>
              <a:buNone/>
            </a:pPr>
            <a:endParaRPr lang="en-US">
              <a:effectLst/>
              <a:latin typeface="Arial" panose="020B060402020202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0"/>
              </a:spcAft>
              <a:buFont typeface="Symbol" panose="05050102010706020507" pitchFamily="18" charset="2"/>
              <a:buNone/>
            </a:pPr>
            <a:r>
              <a:rPr lang="en-US">
                <a:effectLst/>
                <a:latin typeface="Arial" panose="020B0604020202020204" pitchFamily="34" charset="0"/>
                <a:ea typeface="Calibri" panose="020F0502020204030204" pitchFamily="34" charset="0"/>
                <a:cs typeface="Arial" panose="020B0604020202020204" pitchFamily="34" charset="0"/>
              </a:rPr>
              <a:t>I’ll give you all a minute to respond before moving on to a large group reflection exercise…and don’t worry, polls are set to be anonymous, and the results will not be broadcasted. </a:t>
            </a:r>
          </a:p>
          <a:p>
            <a:pPr marL="0" marR="0" lvl="0" indent="0">
              <a:lnSpc>
                <a:spcPct val="107000"/>
              </a:lnSpc>
              <a:spcBef>
                <a:spcPts val="0"/>
              </a:spcBef>
              <a:spcAft>
                <a:spcPts val="0"/>
              </a:spcAft>
              <a:buFont typeface="Symbol" panose="05050102010706020507" pitchFamily="18" charset="2"/>
              <a:buNone/>
            </a:pPr>
            <a:endParaRPr lang="en-US" i="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b="0" i="0">
                <a:latin typeface="Arial" panose="020B0604020202020204" pitchFamily="34" charset="0"/>
                <a:cs typeface="Arial" panose="020B0604020202020204" pitchFamily="34" charset="0"/>
              </a:rPr>
              <a:t>(Children and Family Futures, 2017)</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b="0" i="0">
                <a:latin typeface="Arial" panose="020B0604020202020204" pitchFamily="34" charset="0"/>
                <a:cs typeface="Arial" panose="020B0604020202020204" pitchFamily="34" charset="0"/>
              </a:rPr>
              <a:t>(Children and Family Futures, 2017)</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kern="100">
              <a:latin typeface="Arial" panose="020B0604020202020204" pitchFamily="34" charset="0"/>
              <a:ea typeface="Calibri" panose="020F0502020204030204" pitchFamily="34" charset="0"/>
              <a:cs typeface="Arial" panose="020B0604020202020204" pitchFamily="34" charset="0"/>
            </a:endParaRPr>
          </a:p>
          <a:p>
            <a:endParaRPr lang="en-US" b="0" i="0">
              <a:latin typeface="Arial" panose="020B0604020202020204" pitchFamily="34" charset="0"/>
              <a:cs typeface="Arial" panose="020B0604020202020204" pitchFamily="34" charset="0"/>
            </a:endParaRPr>
          </a:p>
          <a:p>
            <a:pPr algn="l" rtl="0" fontAlgn="base">
              <a:buFont typeface="Arial" panose="020B0604020202020204" pitchFamily="34" charset="0"/>
              <a:buNone/>
            </a:pPr>
            <a:r>
              <a:rPr lang="en-US" b="0" i="0" u="none" strike="noStrike">
                <a:solidFill>
                  <a:srgbClr val="000000"/>
                </a:solidFill>
                <a:effectLst/>
                <a:latin typeface="Arial" panose="020B0604020202020204" pitchFamily="34" charset="0"/>
                <a:cs typeface="Arial" panose="020B0604020202020204" pitchFamily="34" charset="0"/>
              </a:rPr>
              <a:t>Children and Family Futures. (2017). </a:t>
            </a:r>
            <a:r>
              <a:rPr lang="en-US" b="0" i="1" u="none" strike="noStrike">
                <a:solidFill>
                  <a:srgbClr val="000000"/>
                </a:solidFill>
                <a:effectLst/>
                <a:latin typeface="Arial" panose="020B0604020202020204" pitchFamily="34" charset="0"/>
                <a:cs typeface="Arial" panose="020B0604020202020204" pitchFamily="34" charset="0"/>
              </a:rPr>
              <a:t>Collaborative values inventory</a:t>
            </a:r>
            <a:r>
              <a:rPr lang="en-US" b="0" i="0" u="none" strike="noStrike">
                <a:solidFill>
                  <a:srgbClr val="000000"/>
                </a:solidFill>
                <a:effectLst/>
                <a:latin typeface="Arial" panose="020B0604020202020204" pitchFamily="34" charset="0"/>
                <a:cs typeface="Arial" panose="020B0604020202020204" pitchFamily="34" charset="0"/>
              </a:rPr>
              <a:t>. </a:t>
            </a:r>
            <a:r>
              <a:rPr lang="fr-FR" b="0" i="0" u="sng" strike="noStrike">
                <a:solidFill>
                  <a:srgbClr val="5351AF"/>
                </a:solidFill>
                <a:effectLst/>
                <a:latin typeface="Arial" panose="020B0604020202020204" pitchFamily="34" charset="0"/>
                <a:cs typeface="Arial" panose="020B0604020202020204" pitchFamily="34" charset="0"/>
                <a:hlinkClick r:id="rId3"/>
              </a:rPr>
              <a:t>http://www.cffutures.org/files/cvi.pdf</a:t>
            </a:r>
            <a:r>
              <a:rPr lang="fr-FR" b="0" i="0" u="none" strike="noStrike">
                <a:solidFill>
                  <a:srgbClr val="000000"/>
                </a:solidFill>
                <a:effectLst/>
                <a:latin typeface="Arial" panose="020B0604020202020204" pitchFamily="34" charset="0"/>
                <a:cs typeface="Arial" panose="020B0604020202020204" pitchFamily="34" charset="0"/>
              </a:rPr>
              <a:t> </a:t>
            </a:r>
            <a:endParaRPr lang="en-US" i="1">
              <a:solidFill>
                <a:srgbClr val="333333"/>
              </a:solidFill>
              <a:latin typeface="Arial" panose="020B0604020202020204" pitchFamily="34" charset="0"/>
              <a:cs typeface="Arial" panose="020B0604020202020204" pitchFamily="34" charset="0"/>
            </a:endParaRPr>
          </a:p>
        </p:txBody>
      </p:sp>
      <p:sp>
        <p:nvSpPr>
          <p:cNvPr id="7" name="Slide Image Placeholder 6">
            <a:extLst>
              <a:ext uri="{FF2B5EF4-FFF2-40B4-BE49-F238E27FC236}">
                <a16:creationId xmlns:a16="http://schemas.microsoft.com/office/drawing/2014/main" id="{FDFE0152-DB9E-DEBF-F00D-9F84E173AE80}"/>
              </a:ext>
            </a:extLst>
          </p:cNvPr>
          <p:cNvSpPr>
            <a:spLocks noGrp="1" noRot="1" noChangeAspect="1"/>
          </p:cNvSpPr>
          <p:nvPr>
            <p:ph type="sldImg"/>
          </p:nvPr>
        </p:nvSpPr>
        <p:spPr/>
      </p:sp>
    </p:spTree>
    <p:extLst>
      <p:ext uri="{BB962C8B-B14F-4D97-AF65-F5344CB8AC3E}">
        <p14:creationId xmlns:p14="http://schemas.microsoft.com/office/powerpoint/2010/main" val="24836727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a:latin typeface="Arial" panose="020B0604020202020204" pitchFamily="34" charset="0"/>
                <a:cs typeface="Arial" panose="020B0604020202020204" pitchFamily="34" charset="0"/>
              </a:rPr>
              <a:t>Great, thank you all for participating in the polling exercise! Let’s now spend some time together reflecting as a large group on these two facilitative prompts listed here…</a:t>
            </a:r>
            <a:endParaRPr lang="en-US" b="1">
              <a:latin typeface="Arial" panose="020B0604020202020204" pitchFamily="34" charset="0"/>
              <a:cs typeface="Arial" panose="020B0604020202020204" pitchFamily="34" charset="0"/>
            </a:endParaRPr>
          </a:p>
          <a:p>
            <a:pPr marL="0" marR="0">
              <a:spcBef>
                <a:spcPts val="0"/>
              </a:spcBef>
              <a:spcAft>
                <a:spcPts val="800"/>
              </a:spcAft>
            </a:pPr>
            <a:r>
              <a:rPr lang="en-US">
                <a:effectLst/>
                <a:latin typeface="Arial" panose="020B0604020202020204" pitchFamily="34" charset="0"/>
                <a:ea typeface="Calibri" panose="020F0502020204030204" pitchFamily="34" charset="0"/>
                <a:cs typeface="Arial" panose="020B0604020202020204" pitchFamily="34" charset="0"/>
              </a:rPr>
              <a:t> </a:t>
            </a:r>
            <a:endParaRPr lang="en-US" b="1">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1">
                <a:latin typeface="Arial" panose="020B0604020202020204" pitchFamily="34" charset="0"/>
                <a:cs typeface="Arial" panose="020B0604020202020204" pitchFamily="34" charset="0"/>
              </a:rPr>
              <a:t>How has our understanding of substance use disorders changed over time?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1">
                <a:latin typeface="Arial" panose="020B0604020202020204" pitchFamily="34" charset="0"/>
                <a:cs typeface="Arial" panose="020B0604020202020204" pitchFamily="34" charset="0"/>
              </a:rPr>
              <a:t>How have these advancements shaped or reshaped the values that drive decision-making in our work with children, parents, and families affected by substance use disorders?</a:t>
            </a: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a:latin typeface="Arial" panose="020B0604020202020204" pitchFamily="34" charset="0"/>
                <a:cs typeface="Arial" panose="020B0604020202020204" pitchFamily="34" charset="0"/>
              </a:rPr>
              <a:t>[Possible examples include viewing substance use disorders as a medical disease; and understanding that length of treatment matters and this will vary greatly for each individual and/or substance which has implications for treatment and case plan goals and objectives]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a:solidFill>
                  <a:srgbClr val="000000"/>
                </a:solidFill>
                <a:effectLst/>
                <a:latin typeface="Arial" panose="020B0604020202020204" pitchFamily="34" charset="0"/>
                <a:cs typeface="Arial" panose="020B0604020202020204" pitchFamily="34" charset="0"/>
              </a:rPr>
              <a:t>This was great, thank you all for participating! Let’s keep all this information in mind as we now move into the more technical discussion about substance use and the brain…</a:t>
            </a: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655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So, let’s jump in. Dopamine is a neurotransmitter that is released during a pleasurable experience– this can be from literally anything pleasurable from foods, different types of activities, social interactions, etc. Dopamine acts by connecting to our body’s natural reward circuit of the brain associating the experience and related cues as pleasurable thereby reinforcing that the experience will be repeated. Over time, the release of dopamine in the brain starts to produce changes to our neural circuitry responsible for forming the habits that lead us to continue seeking out these same pleasurable experiences.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latin typeface="Arial" panose="020B0604020202020204" pitchFamily="34" charset="0"/>
                <a:cs typeface="Arial" panose="020B0604020202020204" pitchFamily="34" charset="0"/>
              </a:rPr>
              <a:t>(National Institute on Drug Abuse, 2018)</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(National Institute on Drug Abuse, 2018)</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kern="10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National Institute on Drug Abuse. (2018). </a:t>
            </a:r>
            <a:r>
              <a:rPr lang="en-US" b="0" i="1">
                <a:solidFill>
                  <a:srgbClr val="000000"/>
                </a:solidFill>
                <a:effectLst/>
                <a:latin typeface="Arial" panose="020B0604020202020204" pitchFamily="34" charset="0"/>
                <a:cs typeface="Arial" panose="020B0604020202020204" pitchFamily="34" charset="0"/>
              </a:rPr>
              <a:t>Drugs, brains, and behavior: The science of addiction</a:t>
            </a:r>
            <a:r>
              <a:rPr lang="en-US" b="0" i="0">
                <a:solidFill>
                  <a:srgbClr val="000000"/>
                </a:solidFill>
                <a:effectLst/>
                <a:latin typeface="Arial" panose="020B0604020202020204" pitchFamily="34" charset="0"/>
                <a:cs typeface="Arial" panose="020B0604020202020204" pitchFamily="34" charset="0"/>
              </a:rPr>
              <a:t>. (NIH Publication No. 18-DA-5605). U.S. Department of Health and Human Services, National Institutes of Health. </a:t>
            </a:r>
            <a:r>
              <a:rPr lang="en-US" b="0" i="0" u="sng" strike="noStrike">
                <a:solidFill>
                  <a:srgbClr val="000000"/>
                </a:solidFill>
                <a:effectLst/>
                <a:latin typeface="Arial" panose="020B0604020202020204" pitchFamily="34" charset="0"/>
                <a:cs typeface="Arial" panose="020B0604020202020204" pitchFamily="34" charset="0"/>
                <a:hlinkClick r:id="rId3"/>
              </a:rPr>
              <a:t>https://www.drugabuse.gov/publications/drugs-brains-behavior-science-addiction/preface</a:t>
            </a:r>
            <a:r>
              <a:rPr lang="en-US" b="0" i="0" u="sng">
                <a:solidFill>
                  <a:srgbClr val="000000"/>
                </a:solidFill>
                <a:effectLst/>
                <a:latin typeface="Arial" panose="020B0604020202020204" pitchFamily="34" charset="0"/>
                <a:cs typeface="Arial" panose="020B0604020202020204" pitchFamily="34" charset="0"/>
              </a:rPr>
              <a:t> </a:t>
            </a:r>
            <a:r>
              <a:rPr lang="en-US" b="0" i="0">
                <a:solidFill>
                  <a:srgbClr val="000000"/>
                </a:solidFill>
                <a:effectLst/>
                <a:latin typeface="Arial" panose="020B0604020202020204" pitchFamily="34" charset="0"/>
                <a:cs typeface="Arial" panose="020B0604020202020204" pitchFamily="34" charset="0"/>
              </a:rPr>
              <a:t> </a:t>
            </a: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00890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endParaRPr lang="en-US" i="0">
              <a:latin typeface="Arial" panose="020B0604020202020204" pitchFamily="34" charset="0"/>
              <a:cs typeface="Arial" panose="020B0604020202020204" pitchFamily="34" charset="0"/>
            </a:endParaRPr>
          </a:p>
          <a:p>
            <a:pPr>
              <a:lnSpc>
                <a:spcPct val="107000"/>
              </a:lnSpc>
            </a:pPr>
            <a:r>
              <a:rPr lang="en-US">
                <a:effectLst/>
                <a:latin typeface="Arial" panose="020B0604020202020204" pitchFamily="34" charset="0"/>
                <a:ea typeface="Calibri" panose="020F0502020204030204" pitchFamily="34" charset="0"/>
                <a:cs typeface="Arial" panose="020B0604020202020204" pitchFamily="34" charset="0"/>
              </a:rPr>
              <a:t>Now let’s take that same understanding and apply it to repeated use of alcohol or drugs. All substances regardless of type, produce a pleasurable experience or as we now know, a surge of the neurotransmitter, dopamine. Think of these neurotransmitters as chemical messengers between nerve cells in the area of the brain responsible for our judgment, decision-making, learning, and behavior. As substance use increases, so do changes in our neural circuitry. We’ve already touched on how dopamine affects our brain’s natural reward system through positive reinforcement, creation of habits, and seeking out the same pleasurable experience– in this case the euphoric high from the substance.</a:t>
            </a:r>
            <a:r>
              <a:rPr lang="en-US">
                <a:latin typeface="Arial" panose="020B0604020202020204" pitchFamily="34" charset="0"/>
                <a:ea typeface="Calibri" panose="020F0502020204030204" pitchFamily="34" charset="0"/>
                <a:cs typeface="Arial" panose="020B0604020202020204" pitchFamily="34" charset="0"/>
              </a:rPr>
              <a:t> </a:t>
            </a:r>
          </a:p>
          <a:p>
            <a:pPr>
              <a:lnSpc>
                <a:spcPct val="107000"/>
              </a:lnSpc>
            </a:pPr>
            <a:endParaRPr lang="en-US">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a:effectLst/>
                <a:latin typeface="Arial" panose="020B0604020202020204" pitchFamily="34" charset="0"/>
                <a:ea typeface="Calibri" panose="020F0502020204030204" pitchFamily="34" charset="0"/>
                <a:cs typeface="Arial" panose="020B0604020202020204" pitchFamily="34" charset="0"/>
              </a:rPr>
              <a:t>What we haven’t talked about is that changes in neural circuitry from substance use also simultaneously alter sensitivity to dopamine levels causing a reduced or less euphoric high– a process recognized as tolerance. This, as we know, can often lead to individuals using more of the same substance or introducing other substances to achieve or re-experience that initial state of euphoria. Other changes to neural circuitry include the area of the brain responsible for our stress response– the amygdala. Separate from tolerance, repeated use of substances can result in heightened emotional and physical distress when not actively using the substance– a process recognized as withdrawal. As the level of severity of substance use increases so does the severity of withdrawal symptoms which can further exacerbate patterns of use as the motivation has evolved beyond just the euphoric high and becomes also about escaping the physical and psychological effects of withdrawal. </a:t>
            </a:r>
            <a:r>
              <a:rPr lang="en-US" i="0">
                <a:latin typeface="Arial" panose="020B0604020202020204" pitchFamily="34" charset="0"/>
                <a:cs typeface="Arial" panose="020B0604020202020204" pitchFamily="34" charset="0"/>
              </a:rPr>
              <a:t>We’ll cover all this more in detail in additional modules within this toolkit, but for now let’s turn our attention to a brief animated video explaining why drugs are so hard to quit. </a:t>
            </a:r>
          </a:p>
          <a:p>
            <a:pPr marL="0" marR="0">
              <a:lnSpc>
                <a:spcPct val="107000"/>
              </a:lnSpc>
              <a:spcBef>
                <a:spcPts val="0"/>
              </a:spcBef>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i="0">
                <a:latin typeface="Arial" panose="020B0604020202020204" pitchFamily="34" charset="0"/>
                <a:cs typeface="Arial" panose="020B0604020202020204" pitchFamily="34" charset="0"/>
              </a:rPr>
              <a:t>(National Institute on Drug Abuse, 2018)</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i="0">
              <a:latin typeface="Arial" panose="020B060402020202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(National Institute on Drug Abuse, 2018)</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kern="100">
              <a:latin typeface="Arial" panose="020B0604020202020204" pitchFamily="34" charset="0"/>
              <a:ea typeface="Calibri" panose="020F050202020403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National Institute on Drug Abuse. (2018). </a:t>
            </a:r>
            <a:r>
              <a:rPr lang="en-US" b="0" i="1">
                <a:solidFill>
                  <a:srgbClr val="000000"/>
                </a:solidFill>
                <a:effectLst/>
                <a:latin typeface="Arial" panose="020B0604020202020204" pitchFamily="34" charset="0"/>
                <a:cs typeface="Arial" panose="020B0604020202020204" pitchFamily="34" charset="0"/>
              </a:rPr>
              <a:t>Drugs, brains, and behavior: The science of addiction</a:t>
            </a:r>
            <a:r>
              <a:rPr lang="en-US" b="0" i="0">
                <a:solidFill>
                  <a:srgbClr val="000000"/>
                </a:solidFill>
                <a:effectLst/>
                <a:latin typeface="Arial" panose="020B0604020202020204" pitchFamily="34" charset="0"/>
                <a:cs typeface="Arial" panose="020B0604020202020204" pitchFamily="34" charset="0"/>
              </a:rPr>
              <a:t>. (NIH Publication No. 18-DA-5605). U.S. Department of Health and Human Services, National Institutes of Health. </a:t>
            </a:r>
            <a:r>
              <a:rPr lang="en-US" b="0" i="0" u="sng" strike="noStrike">
                <a:solidFill>
                  <a:srgbClr val="000000"/>
                </a:solidFill>
                <a:effectLst/>
                <a:latin typeface="Arial" panose="020B0604020202020204" pitchFamily="34" charset="0"/>
                <a:cs typeface="Arial" panose="020B0604020202020204" pitchFamily="34" charset="0"/>
                <a:hlinkClick r:id="rId3"/>
              </a:rPr>
              <a:t>https://www.drugabuse.gov/publications/drugs-brains-behavior-science-addiction/preface</a:t>
            </a:r>
            <a:r>
              <a:rPr lang="en-US" b="0" i="0" u="none">
                <a:solidFill>
                  <a:srgbClr val="000000"/>
                </a:solidFill>
                <a:effectLst/>
                <a:latin typeface="Arial" panose="020B0604020202020204" pitchFamily="34" charset="0"/>
                <a:cs typeface="Arial" panose="020B0604020202020204" pitchFamily="34" charset="0"/>
              </a:rPr>
              <a:t> </a:t>
            </a:r>
            <a:endParaRPr lang="en-US" u="none">
              <a:latin typeface="Arial" panose="020B0604020202020204" pitchFamily="34" charset="0"/>
              <a:cs typeface="Arial" panose="020B0604020202020204" pitchFamily="34" charset="0"/>
            </a:endParaRPr>
          </a:p>
          <a:p>
            <a:endParaRPr lang="en-US" i="0">
              <a:latin typeface="Arial" panose="020B0604020202020204" pitchFamily="34" charset="0"/>
              <a:cs typeface="Arial" panose="020B0604020202020204" pitchFamily="34" charset="0"/>
            </a:endParaRPr>
          </a:p>
          <a:p>
            <a:endParaRPr lang="en-US" i="0">
              <a:latin typeface="Arial" panose="020B0604020202020204" pitchFamily="34" charset="0"/>
              <a:cs typeface="Arial" panose="020B0604020202020204" pitchFamily="34" charset="0"/>
            </a:endParaRPr>
          </a:p>
          <a:p>
            <a:endParaRPr lang="en-US" i="0">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34A6E2-1780-4924-9497-DF7877FC2D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1095191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84386"/>
            <a:ext cx="5486400" cy="3600450"/>
          </a:xfrm>
        </p:spPr>
        <p:txBody>
          <a:bodyPr/>
          <a:lstStyle/>
          <a:p>
            <a:pPr marL="0" marR="0">
              <a:lnSpc>
                <a:spcPct val="107000"/>
              </a:lnSpc>
              <a:spcBef>
                <a:spcPts val="0"/>
              </a:spcBef>
              <a:spcAft>
                <a:spcPts val="0"/>
              </a:spcAft>
            </a:pPr>
            <a:r>
              <a:rPr lang="en-US" i="1" kern="100">
                <a:effectLst/>
                <a:latin typeface="Arial" panose="020B0604020202020204" pitchFamily="34" charset="0"/>
                <a:ea typeface="Calibri" panose="020F0502020204030204" pitchFamily="34" charset="0"/>
                <a:cs typeface="Arial" panose="020B0604020202020204" pitchFamily="34" charset="0"/>
              </a:rPr>
              <a:t>Facilitator Notes:</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i="1" kern="100">
                <a:effectLst/>
                <a:latin typeface="Arial" panose="020B0604020202020204" pitchFamily="34" charset="0"/>
                <a:ea typeface="Calibri" panose="020F0502020204030204" pitchFamily="34" charset="0"/>
                <a:cs typeface="Arial" panose="020B0604020202020204" pitchFamily="34" charset="0"/>
              </a:rPr>
              <a:t>Internet or Wi-Fi permitting, open the hyperlink for a 4-minute animated video by NIDA. Proceed with facilitating a large group discussion using the following prompts:</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b="1" kern="100">
                <a:effectLst/>
                <a:latin typeface="Arial" panose="020B0604020202020204" pitchFamily="34" charset="0"/>
                <a:ea typeface="Calibri" panose="020F0502020204030204" pitchFamily="34" charset="0"/>
                <a:cs typeface="Arial" panose="020B0604020202020204" pitchFamily="34" charset="0"/>
              </a:rPr>
              <a:t>Prompts for Participants: </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b="1" kern="100">
                <a:effectLst/>
                <a:latin typeface="Arial" panose="020B0604020202020204" pitchFamily="34" charset="0"/>
                <a:ea typeface="Calibri" panose="020F0502020204030204" pitchFamily="34" charset="0"/>
                <a:cs typeface="Arial" panose="020B0604020202020204" pitchFamily="34" charset="0"/>
              </a:rPr>
              <a:t>Any initial reactions to the animated video? </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b="1" kern="100">
                <a:effectLst/>
                <a:latin typeface="Arial" panose="020B0604020202020204" pitchFamily="34" charset="0"/>
                <a:ea typeface="Calibri" panose="020F0502020204030204" pitchFamily="34" charset="0"/>
                <a:cs typeface="Arial" panose="020B0604020202020204" pitchFamily="34" charset="0"/>
              </a:rPr>
              <a:t>Did it help improve your understanding of substance use disorders? If so, in what ways exactly? </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b="1" kern="100">
                <a:effectLst/>
                <a:latin typeface="Arial" panose="020B0604020202020204" pitchFamily="34" charset="0"/>
                <a:ea typeface="Calibri" panose="020F0502020204030204" pitchFamily="34" charset="0"/>
                <a:cs typeface="Arial" panose="020B0604020202020204" pitchFamily="34" charset="0"/>
              </a:rPr>
              <a:t>How can these advancements about the brain including changes to neural circuitry, and psychological and physical effects begin to challenge or reshape common views and beliefs about substance use disorders?</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b="1" kern="100">
                <a:effectLst/>
                <a:latin typeface="Arial" panose="020B0604020202020204" pitchFamily="34" charset="0"/>
                <a:ea typeface="Calibri" panose="020F0502020204030204" pitchFamily="34" charset="0"/>
                <a:cs typeface="Arial" panose="020B0604020202020204" pitchFamily="34" charset="0"/>
              </a:rPr>
              <a:t>What about the part that states return to use is not uncommon– is our current child welfare service delivery model designed to acknowledge and support this common reality of long-term recovery?</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45720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Video Source: </a:t>
            </a:r>
          </a:p>
          <a:p>
            <a:pPr marL="0" marR="0">
              <a:lnSpc>
                <a:spcPct val="107000"/>
              </a:lnSpc>
              <a:spcBef>
                <a:spcPts val="0"/>
              </a:spcBef>
              <a:spcAft>
                <a:spcPts val="0"/>
              </a:spcAft>
            </a:pPr>
            <a:endParaRPr lang="en-US" kern="10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National Institute on Drug Abuse (NIDA)</a:t>
            </a:r>
          </a:p>
        </p:txBody>
      </p:sp>
      <p:sp>
        <p:nvSpPr>
          <p:cNvPr id="4" name="Slide Number Placeholder 3"/>
          <p:cNvSpPr>
            <a:spLocks noGrp="1"/>
          </p:cNvSpPr>
          <p:nvPr>
            <p:ph type="sldNum" sz="quarter" idx="5"/>
          </p:nvPr>
        </p:nvSpPr>
        <p:spPr/>
        <p:txBody>
          <a:bodyPr/>
          <a:lstStyle/>
          <a:p>
            <a:fld id="{13C76930-8B51-7E46-B626-25E9D8E8494C}" type="slidenum">
              <a:rPr lang="en-US" smtClean="0"/>
              <a:t>16</a:t>
            </a:fld>
            <a:endParaRPr lang="en-US"/>
          </a:p>
        </p:txBody>
      </p:sp>
    </p:spTree>
    <p:extLst>
      <p:ext uri="{BB962C8B-B14F-4D97-AF65-F5344CB8AC3E}">
        <p14:creationId xmlns:p14="http://schemas.microsoft.com/office/powerpoint/2010/main" val="3813824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That was a great discussion. Let’s now segue into a broad-level overview of early intervention, treatment, and management of substance use disorders. </a:t>
            </a:r>
          </a:p>
          <a:p>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solidFill>
                <a:prstClr val="black"/>
              </a:solidFill>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solidFill>
                <a:prstClr val="black"/>
              </a:solidFill>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solidFill>
                <a:srgbClr val="0F4263"/>
              </a:solidFill>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1"/>
              </a:solidFill>
              <a:effectLst/>
              <a:uLnTx/>
              <a:uFillTx/>
              <a:latin typeface="+mn-lt"/>
              <a:ea typeface="+mn-ea"/>
              <a:cs typeface="Arial"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502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Here we have a helpful visual outlining the critical points of intervention that lead to access and utilization of substance use disorder treatment services. It’s a process– so let’s break it down together!</a:t>
            </a:r>
          </a:p>
          <a:p>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latin typeface="Arial" panose="020B0604020202020204" pitchFamily="34" charset="0"/>
                <a:cs typeface="Arial" panose="020B0604020202020204" pitchFamily="34" charset="0"/>
              </a:rPr>
              <a:t>(Addiction Policy Forum, 2022)</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i="0">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N/A</a:t>
            </a:r>
            <a:endParaRPr lang="en-US" i="0">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kern="100">
              <a:latin typeface="Arial" panose="020B0604020202020204" pitchFamily="34" charset="0"/>
              <a:ea typeface="Calibri" panose="020F050202020403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b="0" i="0" u="none" strike="noStrike">
                <a:solidFill>
                  <a:srgbClr val="000000"/>
                </a:solidFill>
                <a:effectLst/>
                <a:latin typeface="Arial" panose="020B0604020202020204" pitchFamily="34" charset="0"/>
                <a:cs typeface="Arial" panose="020B0604020202020204" pitchFamily="34" charset="0"/>
              </a:rPr>
              <a:t>Addiction Policy Forum (2022). </a:t>
            </a:r>
            <a:r>
              <a:rPr lang="en-US" b="0" i="1" u="none" strike="noStrike">
                <a:solidFill>
                  <a:srgbClr val="000000"/>
                </a:solidFill>
                <a:effectLst/>
                <a:latin typeface="Arial" panose="020B0604020202020204" pitchFamily="34" charset="0"/>
                <a:cs typeface="Arial" panose="020B0604020202020204" pitchFamily="34" charset="0"/>
              </a:rPr>
              <a:t>DSM-5 criteria for addiction simplified. </a:t>
            </a:r>
            <a:r>
              <a:rPr lang="en-US" b="0" i="0" u="sng" strike="noStrike">
                <a:solidFill>
                  <a:srgbClr val="5351AF"/>
                </a:solidFill>
                <a:effectLst/>
                <a:latin typeface="Arial" panose="020B0604020202020204" pitchFamily="34" charset="0"/>
                <a:cs typeface="Arial" panose="020B0604020202020204" pitchFamily="34" charset="0"/>
                <a:hlinkClick r:id="rId3"/>
              </a:rPr>
              <a:t>https://www.addictionpolicy.org/post/dsm-5-facts-and-figures</a:t>
            </a: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C76930-8B51-7E46-B626-25E9D8E8494C}" type="slidenum">
              <a:rPr lang="en-US" smtClean="0"/>
              <a:t>18</a:t>
            </a:fld>
            <a:endParaRPr lang="en-US"/>
          </a:p>
        </p:txBody>
      </p:sp>
    </p:spTree>
    <p:extLst>
      <p:ext uri="{BB962C8B-B14F-4D97-AF65-F5344CB8AC3E}">
        <p14:creationId xmlns:p14="http://schemas.microsoft.com/office/powerpoint/2010/main" val="1847113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pPr>
              <a:lnSpc>
                <a:spcPct val="107000"/>
              </a:lnSpc>
            </a:pPr>
            <a:r>
              <a:rPr lang="en-US">
                <a:effectLst/>
                <a:latin typeface="Arial" panose="020B0604020202020204" pitchFamily="34" charset="0"/>
                <a:ea typeface="Calibri" panose="020F0502020204030204" pitchFamily="34" charset="0"/>
                <a:cs typeface="Arial" panose="020B0604020202020204" pitchFamily="34" charset="0"/>
              </a:rPr>
              <a:t>Let’s first start by learning about the substance use continuum of care– a comprehensive array of health services to support an individual’s wellness needs. For substance use, this often includes any combination of prevention, early intervention, treatment, and recovery support strategies. This specific continuum referenced here is adapted from the surgeon general’s report on alcohol, drugs, and health.</a:t>
            </a:r>
            <a:r>
              <a:rPr lang="en-US">
                <a:latin typeface="Arial" panose="020B0604020202020204" pitchFamily="34" charset="0"/>
                <a:ea typeface="Calibri" panose="020F0502020204030204" pitchFamily="34" charset="0"/>
                <a:cs typeface="Arial" panose="020B0604020202020204" pitchFamily="34" charset="0"/>
              </a:rPr>
              <a:t> </a:t>
            </a:r>
          </a:p>
          <a:p>
            <a:pPr>
              <a:lnSpc>
                <a:spcPct val="107000"/>
              </a:lnSpc>
            </a:pPr>
            <a:endParaRPr lang="en-US">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u="sng">
                <a:effectLst/>
                <a:latin typeface="Arial" panose="020B0604020202020204" pitchFamily="34" charset="0"/>
                <a:ea typeface="Calibri" panose="020F0502020204030204" pitchFamily="34" charset="0"/>
                <a:cs typeface="Arial" panose="020B0604020202020204" pitchFamily="34" charset="0"/>
              </a:rPr>
              <a:t>Enhancing Health</a:t>
            </a:r>
            <a:r>
              <a:rPr lang="en-US">
                <a:effectLst/>
                <a:latin typeface="Arial" panose="020B0604020202020204" pitchFamily="34" charset="0"/>
                <a:ea typeface="Calibri" panose="020F0502020204030204" pitchFamily="34" charset="0"/>
                <a:cs typeface="Arial" panose="020B0604020202020204" pitchFamily="34" charset="0"/>
              </a:rPr>
              <a:t> captures efforts at raising awareness through health communications and ensuring equitable access to healthcare services.</a:t>
            </a:r>
            <a:r>
              <a:rPr lang="en-US">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pPr>
            <a:endParaRPr lang="en-US">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a:effectLst/>
                <a:latin typeface="Arial" panose="020B0604020202020204" pitchFamily="34" charset="0"/>
                <a:ea typeface="Calibri" panose="020F0502020204030204" pitchFamily="34" charset="0"/>
                <a:cs typeface="Arial" panose="020B0604020202020204" pitchFamily="34" charset="0"/>
              </a:rPr>
              <a:t>Primary Prevention</a:t>
            </a:r>
            <a:r>
              <a:rPr lang="en-US">
                <a:effectLst/>
                <a:latin typeface="Arial" panose="020B0604020202020204" pitchFamily="34" charset="0"/>
                <a:ea typeface="Calibri" panose="020F0502020204030204" pitchFamily="34" charset="0"/>
                <a:cs typeface="Arial" panose="020B0604020202020204" pitchFamily="34" charset="0"/>
              </a:rPr>
              <a:t> includes efforts to mitigate risk factors for substance use through various evidence-based programs, resources, or strategies.</a:t>
            </a:r>
            <a:r>
              <a:rPr lang="en-US">
                <a:latin typeface="Arial" panose="020B0604020202020204" pitchFamily="34" charset="0"/>
                <a:ea typeface="Calibri" panose="020F0502020204030204" pitchFamily="34" charset="0"/>
                <a:cs typeface="Arial" panose="020B0604020202020204" pitchFamily="34" charset="0"/>
              </a:rPr>
              <a:t> </a:t>
            </a:r>
          </a:p>
          <a:p>
            <a:pPr>
              <a:lnSpc>
                <a:spcPct val="107000"/>
              </a:lnSpc>
            </a:pPr>
            <a:endParaRPr lang="en-US">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a:effectLst/>
                <a:latin typeface="Arial" panose="020B0604020202020204" pitchFamily="34" charset="0"/>
                <a:ea typeface="Calibri" panose="020F0502020204030204" pitchFamily="34" charset="0"/>
                <a:cs typeface="Arial" panose="020B0604020202020204" pitchFamily="34" charset="0"/>
              </a:rPr>
              <a:t>Early Intervention</a:t>
            </a:r>
            <a:r>
              <a:rPr lang="en-US">
                <a:effectLst/>
                <a:latin typeface="Arial" panose="020B0604020202020204" pitchFamily="34" charset="0"/>
                <a:ea typeface="Calibri" panose="020F0502020204030204" pitchFamily="34" charset="0"/>
                <a:cs typeface="Arial" panose="020B0604020202020204" pitchFamily="34" charset="0"/>
              </a:rPr>
              <a:t> includes services designed for screening and assessment for substance use disorders including brief intervention strategies when indicated.</a:t>
            </a:r>
            <a:r>
              <a:rPr lang="en-US">
                <a:latin typeface="Arial" panose="020B0604020202020204" pitchFamily="34" charset="0"/>
                <a:ea typeface="Calibri" panose="020F0502020204030204" pitchFamily="34" charset="0"/>
                <a:cs typeface="Arial" panose="020B0604020202020204" pitchFamily="34" charset="0"/>
              </a:rPr>
              <a:t> </a:t>
            </a:r>
          </a:p>
          <a:p>
            <a:pPr>
              <a:lnSpc>
                <a:spcPct val="107000"/>
              </a:lnSpc>
            </a:pPr>
            <a:endParaRPr lang="en-US">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a:effectLst/>
                <a:latin typeface="Arial" panose="020B0604020202020204" pitchFamily="34" charset="0"/>
                <a:ea typeface="Calibri" panose="020F0502020204030204" pitchFamily="34" charset="0"/>
                <a:cs typeface="Arial" panose="020B0604020202020204" pitchFamily="34" charset="0"/>
              </a:rPr>
              <a:t>Treatment</a:t>
            </a:r>
            <a:r>
              <a:rPr lang="en-US">
                <a:effectLst/>
                <a:latin typeface="Arial" panose="020B0604020202020204" pitchFamily="34" charset="0"/>
                <a:ea typeface="Calibri" panose="020F0502020204030204" pitchFamily="34" charset="0"/>
                <a:cs typeface="Arial" panose="020B0604020202020204" pitchFamily="34" charset="0"/>
              </a:rPr>
              <a:t> includes interventions through use of pharmacotherapy, counseling, and other adjunct services to support an individual’s health, mental health, and recovery goals.</a:t>
            </a:r>
            <a:r>
              <a:rPr lang="en-US">
                <a:latin typeface="Arial" panose="020B0604020202020204" pitchFamily="34" charset="0"/>
                <a:ea typeface="Calibri" panose="020F0502020204030204" pitchFamily="34" charset="0"/>
                <a:cs typeface="Arial" panose="020B0604020202020204" pitchFamily="34" charset="0"/>
              </a:rPr>
              <a:t> </a:t>
            </a:r>
          </a:p>
          <a:p>
            <a:pPr>
              <a:lnSpc>
                <a:spcPct val="107000"/>
              </a:lnSpc>
            </a:pPr>
            <a:endParaRPr lang="en-US">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effectLst/>
                <a:latin typeface="Arial" panose="020B0604020202020204" pitchFamily="34" charset="0"/>
                <a:ea typeface="Calibri" panose="020F0502020204030204" pitchFamily="34" charset="0"/>
                <a:cs typeface="Arial" panose="020B0604020202020204" pitchFamily="34" charset="0"/>
              </a:rPr>
              <a:t>And lastly, </a:t>
            </a:r>
            <a:r>
              <a:rPr lang="en-US" u="sng">
                <a:effectLst/>
                <a:latin typeface="Arial" panose="020B0604020202020204" pitchFamily="34" charset="0"/>
                <a:ea typeface="Calibri" panose="020F0502020204030204" pitchFamily="34" charset="0"/>
                <a:cs typeface="Arial" panose="020B0604020202020204" pitchFamily="34" charset="0"/>
              </a:rPr>
              <a:t>recovery support</a:t>
            </a:r>
            <a:r>
              <a:rPr lang="en-US">
                <a:effectLst/>
                <a:latin typeface="Arial" panose="020B0604020202020204" pitchFamily="34" charset="0"/>
                <a:ea typeface="Calibri" panose="020F0502020204030204" pitchFamily="34" charset="0"/>
                <a:cs typeface="Arial" panose="020B0604020202020204" pitchFamily="34" charset="0"/>
              </a:rPr>
              <a:t> aims to reduce barriers and increase access to a full range of services that help facilitate an individual’s long-term recovery.</a:t>
            </a:r>
            <a:r>
              <a:rPr lang="en-US">
                <a:latin typeface="Arial" panose="020B0604020202020204" pitchFamily="34" charset="0"/>
                <a:ea typeface="Calibri" panose="020F0502020204030204" pitchFamily="34" charset="0"/>
                <a:cs typeface="Arial" panose="020B0604020202020204" pitchFamily="34" charset="0"/>
              </a:rPr>
              <a:t> </a:t>
            </a:r>
          </a:p>
          <a:p>
            <a:pPr>
              <a:lnSpc>
                <a:spcPct val="107000"/>
              </a:lnSpc>
            </a:pPr>
            <a:endParaRPr lang="en-US">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effectLst/>
                <a:latin typeface="Arial" panose="020B0604020202020204" pitchFamily="34" charset="0"/>
                <a:ea typeface="Calibri" panose="020F0502020204030204" pitchFamily="34" charset="0"/>
                <a:cs typeface="Arial" panose="020B0604020202020204" pitchFamily="34" charset="0"/>
              </a:rPr>
              <a:t>Now that we have a better understanding of the full substance use continuum of care, let’s circle back and dive a little deeper into some notable early intervention strategies.</a:t>
            </a:r>
            <a:r>
              <a:rPr lang="en-US">
                <a:latin typeface="Arial" panose="020B0604020202020204" pitchFamily="34" charset="0"/>
                <a:ea typeface="Calibri" panose="020F0502020204030204" pitchFamily="34" charset="0"/>
                <a:cs typeface="Arial" panose="020B0604020202020204" pitchFamily="34" charset="0"/>
              </a:rPr>
              <a:t> </a:t>
            </a: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latin typeface="Arial" panose="020B0604020202020204" pitchFamily="34" charset="0"/>
                <a:cs typeface="Arial" panose="020B0604020202020204" pitchFamily="34" charset="0"/>
              </a:rPr>
              <a:t>(U.S. Department of Health and Human Services, 2018)</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(U.S. Department of Health and Human Services, 2018)</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a:latin typeface="Arial" panose="020B0604020202020204" pitchFamily="34" charset="0"/>
              <a:cs typeface="Arial" panose="020B0604020202020204" pitchFamily="34" charset="0"/>
            </a:endParaRPr>
          </a:p>
          <a:p>
            <a:endParaRPr lang="en-US" b="0" i="0" u="sng" strike="noStrike">
              <a:solidFill>
                <a:srgbClr val="5351AF"/>
              </a:solidFill>
              <a:effectLst/>
              <a:latin typeface="Arial" panose="020B0604020202020204" pitchFamily="34" charset="0"/>
              <a:cs typeface="Arial" panose="020B0604020202020204" pitchFamily="34" charset="0"/>
            </a:endParaRPr>
          </a:p>
          <a:p>
            <a:r>
              <a:rPr lang="en-US" b="0" i="0">
                <a:solidFill>
                  <a:srgbClr val="333333"/>
                </a:solidFill>
                <a:effectLst/>
                <a:latin typeface="Arial" panose="020B0604020202020204" pitchFamily="34" charset="0"/>
                <a:cs typeface="Arial" panose="020B0604020202020204" pitchFamily="34" charset="0"/>
              </a:rPr>
              <a:t>U.S. Department of Health and Human Services, Office of the Surgeon General. (2018). Facing addiction in America: The surgeon general’s report on alcohol, drugs, and health. </a:t>
            </a:r>
            <a:r>
              <a:rPr lang="en-US" b="0" i="1">
                <a:solidFill>
                  <a:srgbClr val="333333"/>
                </a:solidFill>
                <a:effectLst/>
                <a:latin typeface="Arial" panose="020B0604020202020204" pitchFamily="34" charset="0"/>
                <a:cs typeface="Arial" panose="020B0604020202020204" pitchFamily="34" charset="0"/>
              </a:rPr>
              <a:t>Drug and Alcohol Review APSAD, 37</a:t>
            </a:r>
            <a:r>
              <a:rPr lang="en-US" b="0" i="0">
                <a:solidFill>
                  <a:srgbClr val="333333"/>
                </a:solidFill>
                <a:effectLst/>
                <a:latin typeface="Arial" panose="020B0604020202020204" pitchFamily="34" charset="0"/>
                <a:cs typeface="Arial" panose="020B0604020202020204" pitchFamily="34" charset="0"/>
              </a:rPr>
              <a:t>(2), 283-284. </a:t>
            </a:r>
            <a:r>
              <a:rPr lang="en-US" b="0" i="0">
                <a:solidFill>
                  <a:srgbClr val="0000EE"/>
                </a:solidFill>
                <a:effectLst/>
                <a:latin typeface="Arial" panose="020B0604020202020204" pitchFamily="34" charset="0"/>
                <a:cs typeface="Arial" panose="020B0604020202020204" pitchFamily="34" charset="0"/>
                <a:hlinkClick r:id="rId3" tooltip="https://doi.org/10.1111/dar.12580"/>
              </a:rPr>
              <a:t>https://doi.org/10.1111/dar.12580</a:t>
            </a:r>
            <a:r>
              <a:rPr lang="en-US" b="0" i="0">
                <a:solidFill>
                  <a:srgbClr val="333333"/>
                </a:solidFill>
                <a:effectLst/>
                <a:latin typeface="Arial" panose="020B0604020202020204" pitchFamily="34" charset="0"/>
                <a:cs typeface="Arial" panose="020B0604020202020204" pitchFamily="34" charset="0"/>
              </a:rPr>
              <a:t> </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1428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Facilitator Script:</a:t>
            </a: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Before we begin, we have an acknowledgement slide to go over. The contents of this training toolkit, including today’s module, was developed by the National Center on Substance Abuse and Child Welfare– an initiative of the U.S. Department of Health and Human Services that is co-funded by the Children’s Bureau, Administration for Children and Families, and the Substance Abuse and Mental Health Services Administration.</a:t>
            </a: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C76930-8B51-7E46-B626-25E9D8E8494C}" type="slidenum">
              <a:rPr lang="en-US" smtClean="0"/>
              <a:t>2</a:t>
            </a:fld>
            <a:endParaRPr lang="en-US"/>
          </a:p>
        </p:txBody>
      </p:sp>
    </p:spTree>
    <p:extLst>
      <p:ext uri="{BB962C8B-B14F-4D97-AF65-F5344CB8AC3E}">
        <p14:creationId xmlns:p14="http://schemas.microsoft.com/office/powerpoint/2010/main" val="2951618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Screening, Brief Intervention, and Referral to Treatment (or SBIRT) is a recognized evidence-based practice designed to support early identification and treatment for individuals with substance use disorders including those only at risk for misuse. The SBIRT model is made up of three main components– screening, brief intervention, and referral to treatment. </a:t>
            </a:r>
          </a:p>
          <a:p>
            <a:endParaRPr lang="en-US">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The screening process is designed to quickly assess for severity of use while simultaneously identifying the most appropriate level of care. </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Brief intervention is then tailored to awareness of substance use and readiness for change. </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And concludes with a referral to treatment for those individuals necessitating ongoing care for the management of their substance use disorder. </a:t>
            </a:r>
          </a:p>
          <a:p>
            <a:pPr marL="0" indent="0">
              <a:buFontTx/>
              <a:buNone/>
            </a:pPr>
            <a:endParaRPr lang="en-US">
              <a:latin typeface="Arial" panose="020B0604020202020204" pitchFamily="34" charset="0"/>
              <a:cs typeface="Arial" panose="020B0604020202020204" pitchFamily="34" charset="0"/>
            </a:endParaRPr>
          </a:p>
          <a:p>
            <a:pPr marL="0" indent="0">
              <a:buFontTx/>
              <a:buNone/>
            </a:pPr>
            <a:r>
              <a:rPr lang="en-US">
                <a:latin typeface="Arial" panose="020B0604020202020204" pitchFamily="34" charset="0"/>
                <a:cs typeface="Arial" panose="020B0604020202020204" pitchFamily="34" charset="0"/>
              </a:rPr>
              <a:t>The SBIRT model is one of the leading public health approaches to screening, early identification, and treatment of substance use disorders– often found adopted by primary care settings, hospital emergency rooms, trauma centers, and other community-based agencies. </a:t>
            </a:r>
          </a:p>
          <a:p>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latin typeface="Arial" panose="020B0604020202020204" pitchFamily="34" charset="0"/>
                <a:cs typeface="Arial" panose="020B0604020202020204" pitchFamily="34" charset="0"/>
              </a:rPr>
              <a:t>(Substance Abuse and Mental Health Services Administration, 2022) </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(Substance Abuse and Mental Health Services Administration, 2022) </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b="0" i="0" u="none" strike="noStrike">
                <a:solidFill>
                  <a:srgbClr val="000000"/>
                </a:solidFill>
                <a:effectLst/>
                <a:latin typeface="Arial" panose="020B0604020202020204" pitchFamily="34" charset="0"/>
                <a:cs typeface="Arial" panose="020B0604020202020204" pitchFamily="34" charset="0"/>
              </a:rPr>
              <a:t>Substance Abuse and Mental Health Services Administration. (2022). </a:t>
            </a:r>
            <a:r>
              <a:rPr lang="en-US" b="0" i="1" u="none" strike="noStrike">
                <a:solidFill>
                  <a:srgbClr val="000000"/>
                </a:solidFill>
                <a:effectLst/>
                <a:latin typeface="Arial" panose="020B0604020202020204" pitchFamily="34" charset="0"/>
                <a:cs typeface="Arial" panose="020B0604020202020204" pitchFamily="34" charset="0"/>
              </a:rPr>
              <a:t>Screening, brief intervention, and referral to treatment (SBIRT). </a:t>
            </a:r>
            <a:r>
              <a:rPr lang="en-US" b="0" i="0">
                <a:solidFill>
                  <a:srgbClr val="000000"/>
                </a:solidFill>
                <a:effectLst/>
                <a:latin typeface="Arial" panose="020B0604020202020204" pitchFamily="34" charset="0"/>
                <a:cs typeface="Arial" panose="020B0604020202020204" pitchFamily="34" charset="0"/>
              </a:rPr>
              <a:t>U.S. Department of Health and Human Services.</a:t>
            </a:r>
            <a:r>
              <a:rPr lang="en-US" b="0" i="1" u="none" strike="noStrike">
                <a:solidFill>
                  <a:srgbClr val="000000"/>
                </a:solidFill>
                <a:effectLst/>
                <a:latin typeface="Arial" panose="020B0604020202020204" pitchFamily="34" charset="0"/>
                <a:cs typeface="Arial" panose="020B0604020202020204" pitchFamily="34" charset="0"/>
              </a:rPr>
              <a:t> </a:t>
            </a:r>
            <a:r>
              <a:rPr lang="en-US" b="0" i="0" u="sng" strike="noStrike">
                <a:solidFill>
                  <a:srgbClr val="5351AF"/>
                </a:solidFill>
                <a:effectLst/>
                <a:latin typeface="Arial" panose="020B0604020202020204" pitchFamily="34" charset="0"/>
                <a:cs typeface="Arial" panose="020B0604020202020204" pitchFamily="34" charset="0"/>
                <a:hlinkClick r:id="rId3"/>
              </a:rPr>
              <a:t>https://www.samhsa.gov/sbirt</a:t>
            </a:r>
            <a:r>
              <a:rPr lang="en-US" b="0" i="0" u="none" strike="noStrike">
                <a:solidFill>
                  <a:srgbClr val="000000"/>
                </a:solidFill>
                <a:effectLst/>
                <a:latin typeface="Arial" panose="020B0604020202020204" pitchFamily="34" charset="0"/>
                <a:cs typeface="Arial" panose="020B0604020202020204" pitchFamily="34" charset="0"/>
              </a:rPr>
              <a:t> </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E1BCB87-4CC9-4D37-BDC3-E8A0FA5D025D}" type="slidenum">
              <a:rPr lang="en-US" smtClean="0"/>
              <a:pPr/>
              <a:t>20</a:t>
            </a:fld>
            <a:endParaRPr lang="en-US"/>
          </a:p>
        </p:txBody>
      </p:sp>
    </p:spTree>
    <p:extLst>
      <p:ext uri="{BB962C8B-B14F-4D97-AF65-F5344CB8AC3E}">
        <p14:creationId xmlns:p14="http://schemas.microsoft.com/office/powerpoint/2010/main" val="15454898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a:latin typeface="Arial" panose="020B0604020202020204" pitchFamily="34" charset="0"/>
                <a:cs typeface="Arial" panose="020B0604020202020204" pitchFamily="34" charset="0"/>
              </a:rPr>
              <a:t>Child welfare agencies also play a key role in the screening and early identification of substance use disorders. An integral part of your safety and risk assessment will be determining whether parental substance use is a factor at play. With the help of validated tools, child welfare workers can screen parents and when indicated make a referral for a substance use disorder clinical assessment. Let’s quickly review some commonly used tools to support your screening efforts.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effectLst/>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N/A</a:t>
            </a:r>
          </a:p>
          <a:p>
            <a:endParaRPr lang="en-US">
              <a:effectLst/>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Full Citations: </a:t>
            </a:r>
          </a:p>
          <a:p>
            <a:endParaRPr lang="en-US">
              <a:effectLst/>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N/A</a:t>
            </a:r>
            <a:endParaRPr lang="en-US">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E1BCB87-4CC9-4D37-BDC3-E8A0FA5D025D}" type="slidenum">
              <a:rPr lang="en-US" smtClean="0"/>
              <a:pPr/>
              <a:t>21</a:t>
            </a:fld>
            <a:endParaRPr lang="en-US"/>
          </a:p>
        </p:txBody>
      </p:sp>
    </p:spTree>
    <p:extLst>
      <p:ext uri="{BB962C8B-B14F-4D97-AF65-F5344CB8AC3E}">
        <p14:creationId xmlns:p14="http://schemas.microsoft.com/office/powerpoint/2010/main" val="39253221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D8EEE-2AFD-FAD4-4730-33530FD2F7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DC08F6-845F-36CD-EC16-9D7F58EFA3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243104-CD74-85F4-4E79-8202BA933E8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Here we have three options for validated screening tools.</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The CAGE-AID is an adaptation of the original tool designed to screen for alcohol use– AID stands for adapted to include drug use. The tool comprises of four standardized questions scored by a point system for yes or no responses. A score of 2 or more indicates a need for clinical assessment (though a score of 1 or more is encouraged to cast a wider net allowing for prevention and early intervention services).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The GAIN-SS stands for the Global Appraisal of Individual Needs– Short Screener. This version of the tool is designed to take only 5 minutes and can identify the need for further assessment of substance use or mental disorders.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The UNCOPE screening tool consists of six standardized questions scored by a positive response system (yes equaling positive) with two or more positive responses indicating a need for clinical assessment.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These are just three commonly used tools, but there are many to choose from. Let’s now turn our attention to a 14-minute animated video modeling use of the UNCOPE with child welfare-involved families. </a:t>
            </a:r>
          </a:p>
          <a:p>
            <a:endParaRPr lang="en-US">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a:solidFill>
                  <a:srgbClr val="000000"/>
                </a:solidFill>
                <a:effectLst/>
                <a:latin typeface="Arial" panose="020B0604020202020204" pitchFamily="34" charset="0"/>
                <a:cs typeface="Arial" panose="020B0604020202020204" pitchFamily="34" charset="0"/>
              </a:rPr>
              <a:t>Slide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N/A</a:t>
            </a:r>
            <a:endParaRPr lang="en-US" b="0" i="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a:defRPr/>
            </a:pPr>
            <a:r>
              <a:rPr lang="en-US">
                <a:latin typeface="Arial" panose="020B0604020202020204" pitchFamily="34" charset="0"/>
                <a:cs typeface="Arial" panose="020B0604020202020204" pitchFamily="34" charset="0"/>
              </a:rPr>
              <a:t>(American Society of Addiction Medicine, 2023)</a:t>
            </a:r>
            <a:endParaRPr lang="en-US" b="0" i="0" u="none" strike="noStrike">
              <a:solidFill>
                <a:srgbClr val="000000"/>
              </a:solidFill>
              <a:effectLst/>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r>
              <a:rPr lang="en-US" b="0" i="0" u="none" strike="noStrike">
                <a:solidFill>
                  <a:srgbClr val="000000"/>
                </a:solidFill>
                <a:effectLst/>
                <a:latin typeface="Arial" panose="020B0604020202020204" pitchFamily="34" charset="0"/>
                <a:cs typeface="Arial" panose="020B0604020202020204" pitchFamily="34" charset="0"/>
              </a:rPr>
              <a:t>American Society of Addiction Medicine. (2023). </a:t>
            </a:r>
            <a:r>
              <a:rPr lang="en-US" b="0" i="1" u="none" strike="noStrike">
                <a:solidFill>
                  <a:srgbClr val="000000"/>
                </a:solidFill>
                <a:effectLst/>
                <a:latin typeface="Arial" panose="020B0604020202020204" pitchFamily="34" charset="0"/>
                <a:cs typeface="Arial" panose="020B0604020202020204" pitchFamily="34" charset="0"/>
              </a:rPr>
              <a:t>About the ASAM criteria.</a:t>
            </a:r>
            <a:r>
              <a:rPr lang="en-US" b="0" i="0" u="none" strike="noStrike">
                <a:solidFill>
                  <a:srgbClr val="000000"/>
                </a:solidFill>
                <a:effectLst/>
                <a:latin typeface="Arial" panose="020B0604020202020204" pitchFamily="34" charset="0"/>
                <a:cs typeface="Arial" panose="020B0604020202020204" pitchFamily="34" charset="0"/>
              </a:rPr>
              <a:t> </a:t>
            </a:r>
            <a:r>
              <a:rPr lang="en-US" b="0" i="0" u="sng" strike="noStrike">
                <a:solidFill>
                  <a:srgbClr val="5351AF"/>
                </a:solidFill>
                <a:effectLst/>
                <a:latin typeface="Arial" panose="020B0604020202020204" pitchFamily="34" charset="0"/>
                <a:cs typeface="Arial" panose="020B0604020202020204" pitchFamily="34" charset="0"/>
                <a:hlinkClick r:id="rId3"/>
              </a:rPr>
              <a:t>https://www.asam.org/asam-criteria/about-the-asam-criteria</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F26A705-7AA1-93BE-26A2-765F8E7D5ADA}"/>
              </a:ext>
            </a:extLst>
          </p:cNvPr>
          <p:cNvSpPr>
            <a:spLocks noGrp="1"/>
          </p:cNvSpPr>
          <p:nvPr>
            <p:ph type="sldNum" sz="quarter" idx="5"/>
          </p:nvPr>
        </p:nvSpPr>
        <p:spPr/>
        <p:txBody>
          <a:bodyPr/>
          <a:lstStyle/>
          <a:p>
            <a:fld id="{2E1BCB87-4CC9-4D37-BDC3-E8A0FA5D025D}" type="slidenum">
              <a:rPr lang="en-US" smtClean="0"/>
              <a:pPr/>
              <a:t>22</a:t>
            </a:fld>
            <a:endParaRPr lang="en-US"/>
          </a:p>
        </p:txBody>
      </p:sp>
    </p:spTree>
    <p:extLst>
      <p:ext uri="{BB962C8B-B14F-4D97-AF65-F5344CB8AC3E}">
        <p14:creationId xmlns:p14="http://schemas.microsoft.com/office/powerpoint/2010/main" val="3902642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i="1" kern="100">
                <a:effectLst/>
                <a:latin typeface="Arial" panose="020B0604020202020204" pitchFamily="34" charset="0"/>
                <a:ea typeface="Calibri" panose="020F0502020204030204" pitchFamily="34" charset="0"/>
                <a:cs typeface="Arial" panose="020B0604020202020204" pitchFamily="34" charset="0"/>
              </a:rPr>
              <a:t>Facilitator Notes:</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i="1" kern="100">
                <a:effectLst/>
                <a:latin typeface="Arial" panose="020B0604020202020204" pitchFamily="34" charset="0"/>
                <a:ea typeface="Calibri" panose="020F0502020204030204" pitchFamily="34" charset="0"/>
                <a:cs typeface="Arial" panose="020B0604020202020204" pitchFamily="34" charset="0"/>
              </a:rPr>
              <a:t>Internet or Wi-Fi permitting, open the hyperlink for a 14-minute animated video by the National Center on Substance Abuse and Child Welfare. Proceed with facilitating a large group discussion using the following prompts:</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b="1" kern="100">
                <a:effectLst/>
                <a:latin typeface="Arial" panose="020B0604020202020204" pitchFamily="34" charset="0"/>
                <a:ea typeface="Calibri" panose="020F0502020204030204" pitchFamily="34" charset="0"/>
                <a:cs typeface="Arial" panose="020B0604020202020204" pitchFamily="34" charset="0"/>
              </a:rPr>
              <a:t>Prompts for Participants: </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b="1" kern="100">
                <a:effectLst/>
                <a:latin typeface="Arial" panose="020B0604020202020204" pitchFamily="34" charset="0"/>
                <a:ea typeface="Calibri" panose="020F0502020204030204" pitchFamily="34" charset="0"/>
                <a:cs typeface="Arial" panose="020B0604020202020204" pitchFamily="34" charset="0"/>
              </a:rPr>
              <a:t>Any initial reactions to the animated video? </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b="1" kern="100">
                <a:effectLst/>
                <a:latin typeface="Arial" panose="020B0604020202020204" pitchFamily="34" charset="0"/>
                <a:ea typeface="Calibri" panose="020F0502020204030204" pitchFamily="34" charset="0"/>
                <a:cs typeface="Arial" panose="020B0604020202020204" pitchFamily="34" charset="0"/>
              </a:rPr>
              <a:t>Did it help improve your understanding or practical use of the UNCOPE screening tool? If so, in what ways exactly? </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b="1" kern="100">
                <a:effectLst/>
                <a:latin typeface="Arial" panose="020B0604020202020204" pitchFamily="34" charset="0"/>
                <a:ea typeface="Calibri" panose="020F0502020204030204" pitchFamily="34" charset="0"/>
                <a:cs typeface="Arial" panose="020B0604020202020204" pitchFamily="34" charset="0"/>
              </a:rPr>
              <a:t>Now that we have covered a few options for validated screening tools, let’s hear from you about which tools your agency is using to screen for substance use.</a:t>
            </a:r>
          </a:p>
          <a:p>
            <a:pPr marL="0" marR="0" lvl="0" indent="0">
              <a:lnSpc>
                <a:spcPct val="107000"/>
              </a:lnSpc>
              <a:spcBef>
                <a:spcPts val="0"/>
              </a:spcBef>
              <a:spcAft>
                <a:spcPts val="0"/>
              </a:spcAft>
              <a:buFont typeface="Arial" panose="020B0604020202020204" pitchFamily="34" charset="0"/>
              <a:buNone/>
              <a:tabLst>
                <a:tab pos="457200" algn="l"/>
              </a:tabLs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Thank you all for sharing…this is the perfect segue to our next topic on referral and assessment.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Video Source: </a:t>
            </a:r>
          </a:p>
          <a:p>
            <a:pPr marL="0" marR="0">
              <a:lnSpc>
                <a:spcPct val="107000"/>
              </a:lnSpc>
              <a:spcBef>
                <a:spcPts val="0"/>
              </a:spcBef>
              <a:spcAft>
                <a:spcPts val="0"/>
              </a:spcAft>
            </a:pPr>
            <a:endParaRPr lang="en-US" kern="10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National Center </a:t>
            </a:r>
            <a:r>
              <a:rPr lang="en-US" kern="100">
                <a:latin typeface="Arial" panose="020B0604020202020204" pitchFamily="34" charset="0"/>
                <a:ea typeface="Calibri" panose="020F0502020204030204" pitchFamily="34" charset="0"/>
                <a:cs typeface="Arial" panose="020B0604020202020204" pitchFamily="34" charset="0"/>
              </a:rPr>
              <a:t>on</a:t>
            </a:r>
            <a:r>
              <a:rPr lang="en-US" kern="100">
                <a:effectLst/>
                <a:latin typeface="Arial" panose="020B0604020202020204" pitchFamily="34" charset="0"/>
                <a:ea typeface="Calibri" panose="020F0502020204030204" pitchFamily="34" charset="0"/>
                <a:cs typeface="Arial" panose="020B0604020202020204" pitchFamily="34" charset="0"/>
              </a:rPr>
              <a:t> Substance Abuse and Child Welfare (NCSACW)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500936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So, after screening your next point of intervention will be ensuring timely referral for substance use disorder clinical assessments for all indicated screens. Your knowledge of community providers who are trained and qualified to conduct these specialized assessments will also help ensure that parents will receive appropriate and high-quality substance use disorder treatment services. Let’s examine more closely what this next point of intervention entails…</a:t>
            </a:r>
          </a:p>
          <a:p>
            <a:endParaRPr lang="en-US">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a:solidFill>
                  <a:srgbClr val="000000"/>
                </a:solidFill>
                <a:effectLst/>
                <a:latin typeface="Arial" panose="020B0604020202020204" pitchFamily="34" charset="0"/>
                <a:cs typeface="Arial" panose="020B0604020202020204" pitchFamily="34" charset="0"/>
              </a:rPr>
              <a:t>Slide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N/A</a:t>
            </a:r>
            <a:endParaRPr lang="en-US" b="0" i="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a:defRPr/>
            </a:pPr>
            <a:r>
              <a:rPr lang="en-US">
                <a:latin typeface="Arial" panose="020B0604020202020204" pitchFamily="34" charset="0"/>
                <a:cs typeface="Arial" panose="020B0604020202020204" pitchFamily="34" charset="0"/>
              </a:rPr>
              <a:t>N/A</a:t>
            </a:r>
            <a:endParaRPr lang="en-US" b="0" i="0" u="none" strike="noStrike">
              <a:solidFill>
                <a:srgbClr val="000000"/>
              </a:solidFill>
              <a:effectLst/>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solidFill>
                  <a:schemeClr val="tx1"/>
                </a:solidFill>
                <a:latin typeface="Arial" panose="020B0604020202020204" pitchFamily="34" charset="0"/>
                <a:ea typeface="+mn-lt"/>
                <a:cs typeface="Arial" panose="020B0604020202020204" pitchFamily="34" charset="0"/>
              </a:rPr>
              <a:t>N/A</a:t>
            </a:r>
          </a:p>
        </p:txBody>
      </p:sp>
      <p:sp>
        <p:nvSpPr>
          <p:cNvPr id="4" name="Slide Number Placeholder 3"/>
          <p:cNvSpPr>
            <a:spLocks noGrp="1"/>
          </p:cNvSpPr>
          <p:nvPr>
            <p:ph type="sldNum" sz="quarter" idx="5"/>
          </p:nvPr>
        </p:nvSpPr>
        <p:spPr/>
        <p:txBody>
          <a:bodyPr/>
          <a:lstStyle/>
          <a:p>
            <a:fld id="{2E1BCB87-4CC9-4D37-BDC3-E8A0FA5D025D}" type="slidenum">
              <a:rPr lang="en-US" smtClean="0"/>
              <a:pPr/>
              <a:t>24</a:t>
            </a:fld>
            <a:endParaRPr lang="en-US"/>
          </a:p>
        </p:txBody>
      </p:sp>
    </p:spTree>
    <p:extLst>
      <p:ext uri="{BB962C8B-B14F-4D97-AF65-F5344CB8AC3E}">
        <p14:creationId xmlns:p14="http://schemas.microsoft.com/office/powerpoint/2010/main" val="21881872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pPr marL="0" marR="0">
              <a:lnSpc>
                <a:spcPct val="107000"/>
              </a:lnSpc>
              <a:spcBef>
                <a:spcPts val="0"/>
              </a:spcBef>
            </a:pPr>
            <a:r>
              <a:rPr lang="en-US" kern="100">
                <a:effectLst/>
                <a:latin typeface="Arial" panose="020B0604020202020204" pitchFamily="34" charset="0"/>
                <a:ea typeface="Aptos" panose="020B0004020202020204" pitchFamily="34" charset="0"/>
                <a:cs typeface="Arial" panose="020B0604020202020204" pitchFamily="34" charset="0"/>
              </a:rPr>
              <a:t>Use of The ASAM Criteria reinforces a future where there is no wrong door for accessing substance use and co-occurring disorder treatment—the idea being that no matter where consumers reach out for support, they will have access to the same standardized multidimensional assessment allowing for a determination of the most appropriate—with emphasis on the least intensive yet safe and effective—level of care tailored to their individual needs. </a:t>
            </a:r>
          </a:p>
          <a:p>
            <a:pPr marL="0" marR="0">
              <a:lnSpc>
                <a:spcPct val="107000"/>
              </a:lnSpc>
              <a:spcBef>
                <a:spcPts val="0"/>
              </a:spcBef>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kern="100">
                <a:effectLst/>
                <a:latin typeface="Arial" panose="020B0604020202020204" pitchFamily="34" charset="0"/>
                <a:ea typeface="Aptos" panose="020B0004020202020204" pitchFamily="34" charset="0"/>
                <a:cs typeface="Arial" panose="020B0604020202020204" pitchFamily="34" charset="0"/>
              </a:rPr>
              <a:t>The first of the core components of The ASAM Criteria is the level of care assessment—a standardized assessment tool guiding practitioners through a series of dimensions and subdimensions aimed at identifying individualized treatment and service planning needs. Practitioners then apply the assessment findings to the dimensional admission criteria—a series of decision rules designed to help inform a recommended level of care along the continuum of substance use and co-occurring disorder treatment. This process is relied upon throughout the entirety of the treatment process—as emphasized in this graphic—prompting ongoing assessment of needs allowing for adjustments to treatment plans including changes to placement along the level of care continuum.</a:t>
            </a:r>
          </a:p>
          <a:p>
            <a:pPr marL="0" marR="0">
              <a:lnSpc>
                <a:spcPct val="107000"/>
              </a:lnSpc>
              <a:spcBef>
                <a:spcPts val="0"/>
              </a:spcBef>
            </a:pPr>
            <a:endParaRPr lang="en-US" kern="100">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a:solidFill>
                  <a:srgbClr val="000000"/>
                </a:solidFill>
                <a:effectLst/>
                <a:latin typeface="Arial" panose="020B0604020202020204" pitchFamily="34" charset="0"/>
                <a:cs typeface="Arial" panose="020B0604020202020204" pitchFamily="34" charset="0"/>
              </a:rPr>
              <a:t>Slide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a:defRPr/>
            </a:pPr>
            <a:r>
              <a:rPr lang="en-US" kern="100">
                <a:effectLst/>
                <a:latin typeface="Arial" panose="020B0604020202020204" pitchFamily="34" charset="0"/>
                <a:ea typeface="Calibri" panose="020F0502020204030204" pitchFamily="34" charset="0"/>
                <a:cs typeface="Arial" panose="020B0604020202020204" pitchFamily="34" charset="0"/>
              </a:rPr>
              <a:t>(American Society of Addiction Medicine, 2023)</a:t>
            </a:r>
            <a:endParaRPr lang="en-US" b="0" i="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a:defRPr/>
            </a:pPr>
            <a:r>
              <a:rPr lang="en-US" kern="100">
                <a:effectLst/>
                <a:latin typeface="Arial" panose="020B0604020202020204" pitchFamily="34" charset="0"/>
                <a:ea typeface="Calibri" panose="020F0502020204030204" pitchFamily="34" charset="0"/>
                <a:cs typeface="Arial" panose="020B0604020202020204" pitchFamily="34" charset="0"/>
              </a:rPr>
              <a:t>(American Society of Addiction Medicine, 2023)</a:t>
            </a:r>
            <a:endParaRPr lang="en-US" b="0" i="0" u="none" strike="noStrike">
              <a:solidFill>
                <a:srgbClr val="000000"/>
              </a:solidFill>
              <a:effectLst/>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a:latin typeface="Arial" panose="020B0604020202020204" pitchFamily="34" charset="0"/>
              <a:ea typeface="+mn-lt"/>
              <a:cs typeface="Arial" panose="020B0604020202020204" pitchFamily="34" charset="0"/>
            </a:endParaRPr>
          </a:p>
          <a:p>
            <a:pPr>
              <a:defRPr/>
            </a:pPr>
            <a:r>
              <a:rPr lang="en-US" kern="100">
                <a:effectLst/>
                <a:latin typeface="Arial" panose="020B0604020202020204" pitchFamily="34" charset="0"/>
                <a:ea typeface="Calibri" panose="020F0502020204030204" pitchFamily="34" charset="0"/>
                <a:cs typeface="Arial" panose="020B0604020202020204" pitchFamily="34" charset="0"/>
              </a:rPr>
              <a:t>American Society of Addiction Medicine. (2023). </a:t>
            </a:r>
            <a:r>
              <a:rPr lang="en-US" i="1" kern="100">
                <a:effectLst/>
                <a:latin typeface="Arial" panose="020B0604020202020204" pitchFamily="34" charset="0"/>
                <a:ea typeface="Calibri" panose="020F0502020204030204" pitchFamily="34" charset="0"/>
                <a:cs typeface="Arial" panose="020B0604020202020204" pitchFamily="34" charset="0"/>
              </a:rPr>
              <a:t>About the ASAM Criteria.</a:t>
            </a:r>
            <a:r>
              <a:rPr lang="en-US" kern="100">
                <a:effectLst/>
                <a:latin typeface="Arial" panose="020B0604020202020204" pitchFamily="34" charset="0"/>
                <a:ea typeface="Calibri" panose="020F0502020204030204" pitchFamily="34" charset="0"/>
                <a:cs typeface="Arial" panose="020B0604020202020204" pitchFamily="34" charset="0"/>
              </a:rPr>
              <a:t> </a:t>
            </a:r>
            <a:r>
              <a:rPr lang="en-US" u="sng" kern="10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https://www.asam.org/asam-criteria/about-the-asam-criteria</a:t>
            </a:r>
            <a:endParaRPr lang="en-US" kern="10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34299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00">
                <a:effectLst/>
                <a:latin typeface="Arial" panose="020B0604020202020204" pitchFamily="34" charset="0"/>
                <a:ea typeface="Aptos" panose="020B0004020202020204" pitchFamily="34" charset="0"/>
                <a:cs typeface="Arial" panose="020B0604020202020204" pitchFamily="34" charset="0"/>
              </a:rPr>
              <a:t>As we just briefly touched on, The ASAM Criteria assessment and reassessment process consists of six dimensions each with clearly defined subdimensions that are used to help inform a level of care recommendation and individualized treatment planning. More specifically, subdimensions listed in bold inform level of care recommendations and initial treatment for immediate needs, whereas all subdimensions—bold and non-bold—are considered for treatment planning purposes.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00">
                <a:effectLst/>
                <a:latin typeface="Arial" panose="020B0604020202020204" pitchFamily="34" charset="0"/>
                <a:ea typeface="Aptos" panose="020B0004020202020204" pitchFamily="34" charset="0"/>
                <a:cs typeface="Arial" panose="020B0604020202020204" pitchFamily="34" charset="0"/>
              </a:rPr>
              <a:t>If you are familiar with previous editions of The ASAM Criteria, you’ll notice some changes to the six dimensions—both in titling and ordering. In addition, readiness to change is now integrated into each dimension versus being its own standalone which bumped up Substance Use-Related Risks and Recovery Environment Interactions to dimensions 4 and 5—previously 5 and 6—and now concludes with Person-Centered Considerations. This new dimension is designed for considerations related to barriers to care—including assessment of social determinants of health—along with patient– or in our case parents or family members’ preferences for care and/or need for motivational enhancements. </a:t>
            </a:r>
            <a:endParaRPr lang="en-US">
              <a:latin typeface="Arial" panose="020B0604020202020204" pitchFamily="34" charset="0"/>
              <a:cs typeface="Arial" panose="020B0604020202020204" pitchFamily="34" charset="0"/>
            </a:endParaRPr>
          </a:p>
          <a:p>
            <a:pPr lvl="0"/>
            <a:endParaRPr lang="en-US" b="0" u="sng">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a:solidFill>
                  <a:srgbClr val="000000"/>
                </a:solidFill>
                <a:effectLst/>
                <a:latin typeface="Arial" panose="020B0604020202020204" pitchFamily="34" charset="0"/>
                <a:cs typeface="Arial" panose="020B0604020202020204" pitchFamily="34" charset="0"/>
              </a:rPr>
              <a:t>Slide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a:defRPr/>
            </a:pPr>
            <a:r>
              <a:rPr lang="en-US">
                <a:latin typeface="Arial" panose="020B0604020202020204" pitchFamily="34" charset="0"/>
                <a:cs typeface="Arial" panose="020B0604020202020204" pitchFamily="34" charset="0"/>
              </a:rPr>
              <a:t>(American Society of Addiction Medicine, 2023)</a:t>
            </a:r>
            <a:endParaRPr lang="en-US" b="0" i="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a:defRPr/>
            </a:pPr>
            <a:r>
              <a:rPr lang="en-US">
                <a:latin typeface="Arial" panose="020B0604020202020204" pitchFamily="34" charset="0"/>
                <a:cs typeface="Arial" panose="020B0604020202020204" pitchFamily="34" charset="0"/>
              </a:rPr>
              <a:t>(American Society of Addiction Medicine, 2023)</a:t>
            </a:r>
            <a:endParaRPr lang="en-US" b="0" i="0" u="none" strike="noStrike">
              <a:solidFill>
                <a:srgbClr val="000000"/>
              </a:solidFill>
              <a:effectLst/>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p>
          <a:p>
            <a:endParaRPr lang="en-US">
              <a:latin typeface="Arial" panose="020B0604020202020204" pitchFamily="34" charset="0"/>
              <a:cs typeface="Arial" panose="020B0604020202020204" pitchFamily="34" charset="0"/>
            </a:endParaRPr>
          </a:p>
          <a:p>
            <a:r>
              <a:rPr lang="en-US" b="0" i="0">
                <a:solidFill>
                  <a:srgbClr val="000000"/>
                </a:solidFill>
                <a:effectLst/>
                <a:latin typeface="Arial" panose="020B0604020202020204" pitchFamily="34" charset="0"/>
                <a:cs typeface="Arial" panose="020B0604020202020204" pitchFamily="34" charset="0"/>
              </a:rPr>
              <a:t>American Society of Addiction Medicine. (2023). </a:t>
            </a:r>
            <a:r>
              <a:rPr lang="en-US" b="0" i="1">
                <a:solidFill>
                  <a:srgbClr val="000000"/>
                </a:solidFill>
                <a:effectLst/>
                <a:latin typeface="Arial" panose="020B0604020202020204" pitchFamily="34" charset="0"/>
                <a:cs typeface="Arial" panose="020B0604020202020204" pitchFamily="34" charset="0"/>
              </a:rPr>
              <a:t>About the ASAM criteria. </a:t>
            </a:r>
            <a:r>
              <a:rPr lang="en-US" b="0" i="0" u="sng" strike="noStrike">
                <a:solidFill>
                  <a:srgbClr val="4472C4"/>
                </a:solidFill>
                <a:effectLst/>
                <a:latin typeface="Arial" panose="020B0604020202020204" pitchFamily="34" charset="0"/>
                <a:cs typeface="Arial" panose="020B0604020202020204" pitchFamily="34" charset="0"/>
                <a:hlinkClick r:id="rId3"/>
              </a:rPr>
              <a:t>https://www.asam.org/asam-criteria/about-the-asam-criteria</a:t>
            </a: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E1BCB87-4CC9-4D37-BDC3-E8A0FA5D025D}" type="slidenum">
              <a:rPr lang="en-US" smtClean="0"/>
              <a:pPr/>
              <a:t>26</a:t>
            </a:fld>
            <a:endParaRPr lang="en-US"/>
          </a:p>
        </p:txBody>
      </p:sp>
    </p:spTree>
    <p:extLst>
      <p:ext uri="{BB962C8B-B14F-4D97-AF65-F5344CB8AC3E}">
        <p14:creationId xmlns:p14="http://schemas.microsoft.com/office/powerpoint/2010/main" val="29437044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pPr>
            <a:r>
              <a:rPr lang="en-US">
                <a:effectLst/>
                <a:latin typeface="Arial" panose="020B0604020202020204" pitchFamily="34" charset="0"/>
                <a:ea typeface="Calibri" panose="020F0502020204030204" pitchFamily="34" charset="0"/>
                <a:cs typeface="Arial" panose="020B0604020202020204" pitchFamily="34" charset="0"/>
              </a:rPr>
              <a:t>Facilitator Script:</a:t>
            </a:r>
          </a:p>
          <a:p>
            <a:pPr marL="0" marR="0">
              <a:lnSpc>
                <a:spcPct val="107000"/>
              </a:lnSpc>
              <a:spcBef>
                <a:spcPts val="0"/>
              </a:spcBef>
            </a:pPr>
            <a:endParaRPr lang="en-US">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a:effectLst/>
                <a:latin typeface="Arial" panose="020B0604020202020204" pitchFamily="34" charset="0"/>
                <a:ea typeface="Calibri" panose="020F0502020204030204" pitchFamily="34" charset="0"/>
                <a:cs typeface="Arial" panose="020B0604020202020204" pitchFamily="34" charset="0"/>
              </a:rPr>
              <a:t>Another major part of the clinical assessment process is determining the degree to which an individual is presenting with substance use disorder symptoms. The Diagnostic and Statistical Manual of Mental Disorders, fifth edition text revision commonly referred to as the DSM-V-TR organizes symptoms of substance use disorders into four general categories to help aid in the assessment and diagnostic process. These four categories include:</a:t>
            </a:r>
          </a:p>
          <a:p>
            <a:pPr marL="0" marR="0">
              <a:lnSpc>
                <a:spcPct val="107000"/>
              </a:lnSpc>
              <a:spcBef>
                <a:spcPts val="0"/>
              </a:spcBef>
            </a:pPr>
            <a:endParaRPr lang="en-US">
              <a:effectLst/>
              <a:latin typeface="Arial" panose="020B0604020202020204" pitchFamily="34" charset="0"/>
              <a:ea typeface="Calibri" panose="020F0502020204030204" pitchFamily="34" charset="0"/>
              <a:cs typeface="Arial" panose="020B0604020202020204" pitchFamily="34" charset="0"/>
            </a:endParaRPr>
          </a:p>
          <a:p>
            <a:pPr marL="342900" marR="0" indent="-342900">
              <a:lnSpc>
                <a:spcPct val="107000"/>
              </a:lnSpc>
              <a:spcBef>
                <a:spcPts val="0"/>
              </a:spcBef>
              <a:spcAft>
                <a:spcPts val="800"/>
              </a:spcAft>
              <a:buFont typeface="+mj-lt"/>
              <a:buAutoNum type="arabicPeriod"/>
            </a:pPr>
            <a:r>
              <a:rPr lang="en-US" u="sng">
                <a:effectLst/>
                <a:latin typeface="Arial" panose="020B0604020202020204" pitchFamily="34" charset="0"/>
                <a:ea typeface="Calibri" panose="020F0502020204030204" pitchFamily="34" charset="0"/>
                <a:cs typeface="Arial" panose="020B0604020202020204" pitchFamily="34" charset="0"/>
              </a:rPr>
              <a:t>Impaired Control</a:t>
            </a:r>
            <a:r>
              <a:rPr lang="en-US">
                <a:effectLst/>
                <a:latin typeface="Arial" panose="020B0604020202020204" pitchFamily="34" charset="0"/>
                <a:ea typeface="Calibri" panose="020F0502020204030204" pitchFamily="34" charset="0"/>
                <a:cs typeface="Arial" panose="020B0604020202020204" pitchFamily="34" charset="0"/>
              </a:rPr>
              <a:t> which defines substance use as both using more or more often than intended; it also acknowledges an individual’s desire to cut back or stop use altogether but without success. </a:t>
            </a:r>
          </a:p>
          <a:p>
            <a:pPr marL="342900" marR="0" indent="-342900">
              <a:lnSpc>
                <a:spcPct val="107000"/>
              </a:lnSpc>
              <a:spcBef>
                <a:spcPts val="0"/>
              </a:spcBef>
              <a:spcAft>
                <a:spcPts val="800"/>
              </a:spcAft>
              <a:buFont typeface="+mj-lt"/>
              <a:buAutoNum type="arabicPeriod"/>
            </a:pPr>
            <a:r>
              <a:rPr lang="en-US" u="sng">
                <a:effectLst/>
                <a:latin typeface="Arial" panose="020B0604020202020204" pitchFamily="34" charset="0"/>
                <a:ea typeface="Calibri" panose="020F0502020204030204" pitchFamily="34" charset="0"/>
                <a:cs typeface="Arial" panose="020B0604020202020204" pitchFamily="34" charset="0"/>
              </a:rPr>
              <a:t>Social Problems</a:t>
            </a:r>
            <a:r>
              <a:rPr lang="en-US">
                <a:effectLst/>
                <a:latin typeface="Arial" panose="020B0604020202020204" pitchFamily="34" charset="0"/>
                <a:ea typeface="Calibri" panose="020F0502020204030204" pitchFamily="34" charset="0"/>
                <a:cs typeface="Arial" panose="020B0604020202020204" pitchFamily="34" charset="0"/>
              </a:rPr>
              <a:t> defines substance use as interfering with daily responsibilities and/or relationships such as school, home, and work. This category also includes when individuals give up on previously enjoyable activities or hobbies in preference for their substance use. </a:t>
            </a:r>
          </a:p>
          <a:p>
            <a:pPr marL="342900" marR="0" indent="-342900">
              <a:lnSpc>
                <a:spcPct val="107000"/>
              </a:lnSpc>
              <a:spcBef>
                <a:spcPts val="0"/>
              </a:spcBef>
              <a:spcAft>
                <a:spcPts val="800"/>
              </a:spcAft>
              <a:buFont typeface="+mj-lt"/>
              <a:buAutoNum type="arabicPeriod"/>
            </a:pPr>
            <a:r>
              <a:rPr lang="en-US" u="sng">
                <a:effectLst/>
                <a:latin typeface="Arial" panose="020B0604020202020204" pitchFamily="34" charset="0"/>
                <a:ea typeface="Calibri" panose="020F0502020204030204" pitchFamily="34" charset="0"/>
                <a:cs typeface="Arial" panose="020B0604020202020204" pitchFamily="34" charset="0"/>
              </a:rPr>
              <a:t>Risky Use</a:t>
            </a:r>
            <a:r>
              <a:rPr lang="en-US">
                <a:effectLst/>
                <a:latin typeface="Arial" panose="020B0604020202020204" pitchFamily="34" charset="0"/>
                <a:ea typeface="Calibri" panose="020F0502020204030204" pitchFamily="34" charset="0"/>
                <a:cs typeface="Arial" panose="020B0604020202020204" pitchFamily="34" charset="0"/>
              </a:rPr>
              <a:t> represents an individual engaging in behaviors to support their ongoing use despite awareness of known problems, consequences, or increased danger. </a:t>
            </a:r>
          </a:p>
          <a:p>
            <a:pPr marL="342900" marR="0" indent="-342900">
              <a:lnSpc>
                <a:spcPct val="107000"/>
              </a:lnSpc>
              <a:spcBef>
                <a:spcPts val="0"/>
              </a:spcBef>
              <a:buFont typeface="+mj-lt"/>
              <a:buAutoNum type="arabicPeriod"/>
            </a:pPr>
            <a:r>
              <a:rPr lang="en-US" u="sng">
                <a:effectLst/>
                <a:latin typeface="Arial" panose="020B0604020202020204" pitchFamily="34" charset="0"/>
                <a:ea typeface="Calibri" panose="020F0502020204030204" pitchFamily="34" charset="0"/>
                <a:cs typeface="Arial" panose="020B0604020202020204" pitchFamily="34" charset="0"/>
              </a:rPr>
              <a:t>Physical Dependence</a:t>
            </a:r>
            <a:r>
              <a:rPr lang="en-US">
                <a:effectLst/>
                <a:latin typeface="Arial" panose="020B0604020202020204" pitchFamily="34" charset="0"/>
                <a:ea typeface="Calibri" panose="020F0502020204030204" pitchFamily="34" charset="0"/>
                <a:cs typeface="Arial" panose="020B0604020202020204" pitchFamily="34" charset="0"/>
              </a:rPr>
              <a:t> is the need for increased use to achieve the same effect due to the body developing tolerance for the substance. This category also includes the development of withdrawal symptoms that may result in continued patterns of use to relieve the physical and psychological effects of the withdrawal process. </a:t>
            </a:r>
          </a:p>
          <a:p>
            <a:pPr marL="342900" marR="0" indent="-342900">
              <a:lnSpc>
                <a:spcPct val="107000"/>
              </a:lnSpc>
              <a:spcBef>
                <a:spcPts val="0"/>
              </a:spcBef>
              <a:buFont typeface="+mj-lt"/>
              <a:buAutoNum type="arabicPeriod"/>
            </a:pPr>
            <a:endParaRPr lang="en-US">
              <a:effectLst/>
              <a:latin typeface="Arial" panose="020B0604020202020204" pitchFamily="34" charset="0"/>
              <a:ea typeface="Calibri" panose="020F050202020403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a:solidFill>
                  <a:srgbClr val="000000"/>
                </a:solidFill>
                <a:effectLst/>
                <a:latin typeface="Arial" panose="020B0604020202020204" pitchFamily="34" charset="0"/>
                <a:cs typeface="Arial" panose="020B0604020202020204" pitchFamily="34" charset="0"/>
              </a:rPr>
              <a:t>Slide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a:defRPr/>
            </a:pPr>
            <a:r>
              <a:rPr lang="en-US" b="0" i="0">
                <a:solidFill>
                  <a:schemeClr val="tx1"/>
                </a:solidFill>
                <a:effectLst/>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(American Psychiatric Association, 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American Psychiatric Association. (2023). </a:t>
            </a:r>
            <a:r>
              <a:rPr lang="en-US" b="0" i="1">
                <a:effectLst/>
                <a:latin typeface="Arial" panose="020B0604020202020204" pitchFamily="34" charset="0"/>
                <a:cs typeface="Arial" panose="020B0604020202020204" pitchFamily="34" charset="0"/>
              </a:rPr>
              <a:t>The diagnostic and statistical manual of mental disorders, fifth edition, text revision (DSM-5-TR).</a:t>
            </a:r>
            <a:r>
              <a:rPr lang="en-US" b="0" i="0">
                <a:effectLst/>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American Psychiatric Publishing.</a:t>
            </a: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804427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The DSM-V-TR also outlines guidance for determining the severity of substance use disorders which is dependent on the number of identified SUD symptoms:</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The diagnostic specifier of a mild SUD is equivalent to two to three identified symptoms,</a:t>
            </a:r>
          </a:p>
          <a:p>
            <a:r>
              <a:rPr lang="en-US">
                <a:latin typeface="Arial" panose="020B0604020202020204" pitchFamily="34" charset="0"/>
                <a:cs typeface="Arial" panose="020B0604020202020204" pitchFamily="34" charset="0"/>
              </a:rPr>
              <a:t>The diagnostic specifier of a moderate SUD is equivalent to four to five identified symptoms,</a:t>
            </a:r>
          </a:p>
          <a:p>
            <a:r>
              <a:rPr lang="en-US">
                <a:latin typeface="Arial" panose="020B0604020202020204" pitchFamily="34" charset="0"/>
                <a:cs typeface="Arial" panose="020B0604020202020204" pitchFamily="34" charset="0"/>
              </a:rPr>
              <a:t>Whereas the diagnostic specifier of a severe SUD is equivalent to six or more identified symptoms.</a:t>
            </a:r>
          </a:p>
          <a:p>
            <a:endParaRPr lang="en-US">
              <a:latin typeface="Arial" panose="020B0604020202020204" pitchFamily="34" charset="0"/>
              <a:cs typeface="Arial" panose="020B0604020202020204" pitchFamily="34" charset="0"/>
            </a:endParaRPr>
          </a:p>
          <a:p>
            <a:pPr marL="0" marR="0">
              <a:lnSpc>
                <a:spcPct val="107000"/>
              </a:lnSpc>
              <a:spcBef>
                <a:spcPts val="0"/>
              </a:spcBef>
              <a:spcAft>
                <a:spcPts val="800"/>
              </a:spcAft>
            </a:pPr>
            <a:r>
              <a:rPr lang="en-US" i="0">
                <a:effectLst/>
                <a:latin typeface="Arial" panose="020B0604020202020204" pitchFamily="34" charset="0"/>
                <a:ea typeface="Calibri" panose="020F0502020204030204" pitchFamily="34" charset="0"/>
                <a:cs typeface="Arial" panose="020B0604020202020204" pitchFamily="34" charset="0"/>
              </a:rPr>
              <a:t>---------------------</a:t>
            </a:r>
          </a:p>
          <a:p>
            <a:pPr marL="0" marR="0">
              <a:lnSpc>
                <a:spcPct val="107000"/>
              </a:lnSpc>
              <a:spcBef>
                <a:spcPts val="0"/>
              </a:spcBef>
              <a:spcAft>
                <a:spcPts val="800"/>
              </a:spcAft>
            </a:pPr>
            <a:r>
              <a:rPr lang="en-US" i="1">
                <a:effectLst/>
                <a:latin typeface="Arial" panose="020B0604020202020204" pitchFamily="34" charset="0"/>
                <a:ea typeface="Calibri" panose="020F0502020204030204" pitchFamily="34" charset="0"/>
                <a:cs typeface="Arial" panose="020B0604020202020204" pitchFamily="34" charset="0"/>
              </a:rPr>
              <a:t>Facilitator Note: </a:t>
            </a:r>
          </a:p>
          <a:p>
            <a:pPr marL="0" marR="0">
              <a:spcBef>
                <a:spcPts val="600"/>
              </a:spcBef>
            </a:pPr>
            <a:r>
              <a:rPr lang="en-US" i="1">
                <a:effectLst/>
                <a:latin typeface="Arial" panose="020B0604020202020204" pitchFamily="34" charset="0"/>
                <a:ea typeface="Calibri" panose="020F0502020204030204" pitchFamily="34" charset="0"/>
                <a:cs typeface="Arial" panose="020B0604020202020204" pitchFamily="34" charset="0"/>
              </a:rPr>
              <a:t>The diagnostic criteria for substance use disorders is defined as a problematic pattern of use leading to clinically significant impairment or distress, as manifested by at least two of the following, occurring at any time in the same 12-month period:</a:t>
            </a:r>
          </a:p>
          <a:p>
            <a:pPr marL="457200" marR="0" indent="-228600">
              <a:spcBef>
                <a:spcPts val="600"/>
              </a:spcBef>
            </a:pPr>
            <a:r>
              <a:rPr lang="en-US" i="1">
                <a:effectLst/>
                <a:latin typeface="Arial" panose="020B0604020202020204" pitchFamily="34" charset="0"/>
                <a:ea typeface="Calibri" panose="020F0502020204030204" pitchFamily="34" charset="0"/>
                <a:cs typeface="Arial" panose="020B0604020202020204" pitchFamily="34" charset="0"/>
              </a:rPr>
              <a:t>1.	Substance is often taken in larger amounts or over a longer period than was intended.</a:t>
            </a:r>
          </a:p>
          <a:p>
            <a:pPr marL="457200" marR="0" indent="-228600">
              <a:spcBef>
                <a:spcPts val="600"/>
              </a:spcBef>
            </a:pPr>
            <a:r>
              <a:rPr lang="en-US" i="1">
                <a:effectLst/>
                <a:latin typeface="Arial" panose="020B0604020202020204" pitchFamily="34" charset="0"/>
                <a:ea typeface="Calibri" panose="020F0502020204030204" pitchFamily="34" charset="0"/>
                <a:cs typeface="Arial" panose="020B0604020202020204" pitchFamily="34" charset="0"/>
              </a:rPr>
              <a:t>2.	There is a persistent desire or unsuccessful efforts to cut down or control substance use.</a:t>
            </a:r>
          </a:p>
          <a:p>
            <a:pPr marL="457200" marR="0" indent="-228600">
              <a:spcBef>
                <a:spcPts val="600"/>
              </a:spcBef>
            </a:pPr>
            <a:r>
              <a:rPr lang="en-US" i="1">
                <a:effectLst/>
                <a:latin typeface="Arial" panose="020B0604020202020204" pitchFamily="34" charset="0"/>
                <a:ea typeface="Calibri" panose="020F0502020204030204" pitchFamily="34" charset="0"/>
                <a:cs typeface="Arial" panose="020B0604020202020204" pitchFamily="34" charset="0"/>
              </a:rPr>
              <a:t>3.	A great deal of time is spent in activities necessary to obtain substance, use substance, or recover from its effects.</a:t>
            </a:r>
          </a:p>
          <a:p>
            <a:pPr marL="457200" marR="0" indent="-228600">
              <a:spcBef>
                <a:spcPts val="600"/>
              </a:spcBef>
            </a:pPr>
            <a:r>
              <a:rPr lang="en-US" i="1">
                <a:effectLst/>
                <a:latin typeface="Arial" panose="020B0604020202020204" pitchFamily="34" charset="0"/>
                <a:ea typeface="Calibri" panose="020F0502020204030204" pitchFamily="34" charset="0"/>
                <a:cs typeface="Arial" panose="020B0604020202020204" pitchFamily="34" charset="0"/>
              </a:rPr>
              <a:t>4.	Craving, or a strong desire or urge to use the substance. </a:t>
            </a:r>
          </a:p>
          <a:p>
            <a:pPr marL="457200" marR="0" indent="-228600">
              <a:spcBef>
                <a:spcPts val="600"/>
              </a:spcBef>
            </a:pPr>
            <a:r>
              <a:rPr lang="en-US" i="1">
                <a:effectLst/>
                <a:latin typeface="Arial" panose="020B0604020202020204" pitchFamily="34" charset="0"/>
                <a:ea typeface="Calibri" panose="020F0502020204030204" pitchFamily="34" charset="0"/>
                <a:cs typeface="Arial" panose="020B0604020202020204" pitchFamily="34" charset="0"/>
              </a:rPr>
              <a:t>5.	Recurrent substance use resulting in a failure to fulfill major role obligations at work, school, or home. </a:t>
            </a:r>
          </a:p>
          <a:p>
            <a:pPr marL="457200" marR="0" indent="-228600">
              <a:spcBef>
                <a:spcPts val="600"/>
              </a:spcBef>
            </a:pPr>
            <a:r>
              <a:rPr lang="en-US" i="1">
                <a:effectLst/>
                <a:latin typeface="Arial" panose="020B0604020202020204" pitchFamily="34" charset="0"/>
                <a:ea typeface="Calibri" panose="020F0502020204030204" pitchFamily="34" charset="0"/>
                <a:cs typeface="Arial" panose="020B0604020202020204" pitchFamily="34" charset="0"/>
              </a:rPr>
              <a:t>6.	Continued substance use despite having persistent or recurrent social or interpersonal problems caused or exacerbated by the effects of the substance.</a:t>
            </a:r>
          </a:p>
          <a:p>
            <a:pPr marL="457200" marR="0" indent="-228600">
              <a:spcBef>
                <a:spcPts val="600"/>
              </a:spcBef>
            </a:pPr>
            <a:r>
              <a:rPr lang="en-US" i="1">
                <a:effectLst/>
                <a:latin typeface="Arial" panose="020B0604020202020204" pitchFamily="34" charset="0"/>
                <a:ea typeface="Calibri" panose="020F0502020204030204" pitchFamily="34" charset="0"/>
                <a:cs typeface="Arial" panose="020B0604020202020204" pitchFamily="34" charset="0"/>
              </a:rPr>
              <a:t>7.	Important social, occupational, or recreational activities are given up or reduced because of substance use.</a:t>
            </a:r>
          </a:p>
          <a:p>
            <a:pPr marL="457200" marR="0" indent="-228600">
              <a:spcBef>
                <a:spcPts val="600"/>
              </a:spcBef>
            </a:pPr>
            <a:r>
              <a:rPr lang="en-US" i="1">
                <a:effectLst/>
                <a:latin typeface="Arial" panose="020B0604020202020204" pitchFamily="34" charset="0"/>
                <a:ea typeface="Calibri" panose="020F0502020204030204" pitchFamily="34" charset="0"/>
                <a:cs typeface="Arial" panose="020B0604020202020204" pitchFamily="34" charset="0"/>
              </a:rPr>
              <a:t>8.	Recurrent substance use in situations in which it is physically hazardous.</a:t>
            </a:r>
          </a:p>
          <a:p>
            <a:pPr marL="457200" marR="0" indent="-228600">
              <a:spcBef>
                <a:spcPts val="600"/>
              </a:spcBef>
            </a:pPr>
            <a:r>
              <a:rPr lang="en-US" i="1">
                <a:effectLst/>
                <a:latin typeface="Arial" panose="020B0604020202020204" pitchFamily="34" charset="0"/>
                <a:ea typeface="Calibri" panose="020F0502020204030204" pitchFamily="34" charset="0"/>
                <a:cs typeface="Arial" panose="020B0604020202020204" pitchFamily="34" charset="0"/>
              </a:rPr>
              <a:t>9.	Substance use is continued despite knowledge of having a persistent or recurrent physical or psychological problem that is likely to have been caused or exacerbated the substance. </a:t>
            </a:r>
          </a:p>
          <a:p>
            <a:pPr marL="457200" marR="0" indent="-228600">
              <a:spcBef>
                <a:spcPts val="600"/>
              </a:spcBef>
            </a:pPr>
            <a:r>
              <a:rPr lang="en-US" i="1">
                <a:effectLst/>
                <a:latin typeface="Arial" panose="020B0604020202020204" pitchFamily="34" charset="0"/>
                <a:ea typeface="Calibri" panose="020F0502020204030204" pitchFamily="34" charset="0"/>
                <a:cs typeface="Arial" panose="020B0604020202020204" pitchFamily="34" charset="0"/>
              </a:rPr>
              <a:t>10.	Tolerance, as defined by either of the following:</a:t>
            </a:r>
          </a:p>
          <a:p>
            <a:pPr marL="914400" marR="0" indent="-228600">
              <a:spcBef>
                <a:spcPts val="600"/>
              </a:spcBef>
            </a:pPr>
            <a:r>
              <a:rPr lang="en-US" i="1">
                <a:effectLst/>
                <a:latin typeface="Arial" panose="020B0604020202020204" pitchFamily="34" charset="0"/>
                <a:ea typeface="Calibri" panose="020F0502020204030204" pitchFamily="34" charset="0"/>
                <a:cs typeface="Arial" panose="020B0604020202020204" pitchFamily="34" charset="0"/>
              </a:rPr>
              <a:t>o	A need for markedly increased amounts of the substance to achieve intoxication or desired effect.</a:t>
            </a:r>
          </a:p>
          <a:p>
            <a:pPr marL="914400" marR="0" indent="-228600">
              <a:spcBef>
                <a:spcPts val="600"/>
              </a:spcBef>
            </a:pPr>
            <a:r>
              <a:rPr lang="en-US" i="1">
                <a:effectLst/>
                <a:latin typeface="Arial" panose="020B0604020202020204" pitchFamily="34" charset="0"/>
                <a:ea typeface="Calibri" panose="020F0502020204030204" pitchFamily="34" charset="0"/>
                <a:cs typeface="Arial" panose="020B0604020202020204" pitchFamily="34" charset="0"/>
              </a:rPr>
              <a:t>o	A markedly diminished effect with continued use of the same amount of the substance.</a:t>
            </a:r>
          </a:p>
          <a:p>
            <a:pPr marL="457200" marR="0" indent="-228600">
              <a:spcBef>
                <a:spcPts val="600"/>
              </a:spcBef>
            </a:pPr>
            <a:r>
              <a:rPr lang="en-US" i="1">
                <a:effectLst/>
                <a:latin typeface="Arial" panose="020B0604020202020204" pitchFamily="34" charset="0"/>
                <a:ea typeface="Calibri" panose="020F0502020204030204" pitchFamily="34" charset="0"/>
                <a:cs typeface="Arial" panose="020B0604020202020204" pitchFamily="34" charset="0"/>
              </a:rPr>
              <a:t>11.	Withdrawal, as manifested by either of the following:</a:t>
            </a:r>
          </a:p>
          <a:p>
            <a:pPr marL="914400" marR="0" indent="-228600">
              <a:spcBef>
                <a:spcPts val="600"/>
              </a:spcBef>
            </a:pPr>
            <a:r>
              <a:rPr lang="en-US" i="1">
                <a:effectLst/>
                <a:latin typeface="Arial" panose="020B0604020202020204" pitchFamily="34" charset="0"/>
                <a:ea typeface="Calibri" panose="020F0502020204030204" pitchFamily="34" charset="0"/>
                <a:cs typeface="Arial" panose="020B0604020202020204" pitchFamily="34" charset="0"/>
              </a:rPr>
              <a:t>o	The characteristic withdrawal syndrome for the substance</a:t>
            </a:r>
          </a:p>
          <a:p>
            <a:pPr marL="914400" marR="0" indent="-228600">
              <a:spcBef>
                <a:spcPts val="600"/>
              </a:spcBef>
            </a:pPr>
            <a:r>
              <a:rPr lang="en-US" i="1">
                <a:effectLst/>
                <a:latin typeface="Arial" panose="020B0604020202020204" pitchFamily="34" charset="0"/>
                <a:ea typeface="Calibri" panose="020F0502020204030204" pitchFamily="34" charset="0"/>
                <a:cs typeface="Arial" panose="020B0604020202020204" pitchFamily="34" charset="0"/>
              </a:rPr>
              <a:t>o	Substance, or a closely related substance, is taken to relieve or avoid withdrawal symptoms. </a:t>
            </a:r>
          </a:p>
          <a:p>
            <a:endParaRPr lang="en-US" i="1">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a:solidFill>
                  <a:srgbClr val="000000"/>
                </a:solidFill>
                <a:effectLst/>
                <a:latin typeface="Arial" panose="020B0604020202020204" pitchFamily="34" charset="0"/>
                <a:cs typeface="Arial" panose="020B0604020202020204" pitchFamily="34" charset="0"/>
              </a:rPr>
              <a:t>Slide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a:defRPr/>
            </a:pPr>
            <a:r>
              <a:rPr lang="en-US" b="0" i="0">
                <a:solidFill>
                  <a:schemeClr val="tx1"/>
                </a:solidFill>
                <a:effectLst/>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(Addiction Policy Forum, 2022; American Psychiatric Association, 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pPr algn="l" rtl="0" fontAlgn="base">
              <a:buFont typeface="Arial" panose="020B0604020202020204" pitchFamily="34" charset="0"/>
              <a:buNone/>
            </a:pPr>
            <a:r>
              <a:rPr lang="en-US" b="0" i="0" u="none" strike="noStrike">
                <a:solidFill>
                  <a:srgbClr val="000000"/>
                </a:solidFill>
                <a:effectLst/>
                <a:latin typeface="Arial" panose="020B0604020202020204" pitchFamily="34" charset="0"/>
                <a:cs typeface="Arial" panose="020B0604020202020204" pitchFamily="34" charset="0"/>
              </a:rPr>
              <a:t>Addiction Policy Forum. (2022). </a:t>
            </a:r>
            <a:r>
              <a:rPr lang="en-US" b="0" i="1" u="none" strike="noStrike">
                <a:solidFill>
                  <a:srgbClr val="000000"/>
                </a:solidFill>
                <a:effectLst/>
                <a:latin typeface="Arial" panose="020B0604020202020204" pitchFamily="34" charset="0"/>
                <a:cs typeface="Arial" panose="020B0604020202020204" pitchFamily="34" charset="0"/>
              </a:rPr>
              <a:t>DSM-5 criteria for addiction simplified. </a:t>
            </a:r>
            <a:r>
              <a:rPr lang="en-US" b="0" i="0" u="sng" strike="noStrike">
                <a:solidFill>
                  <a:srgbClr val="5351AF"/>
                </a:solidFill>
                <a:effectLst/>
                <a:latin typeface="Arial" panose="020B0604020202020204" pitchFamily="34" charset="0"/>
                <a:cs typeface="Arial" panose="020B0604020202020204" pitchFamily="34" charset="0"/>
                <a:hlinkClick r:id="rId3"/>
              </a:rPr>
              <a:t>https://www.addictionpolicy.org/post/dsm-5-facts-and-figures</a:t>
            </a:r>
            <a:r>
              <a:rPr lang="en-US" b="0" i="0">
                <a:solidFill>
                  <a:srgbClr val="000000"/>
                </a:solidFill>
                <a:effectLst/>
                <a:latin typeface="Arial" panose="020B0604020202020204" pitchFamily="34" charset="0"/>
                <a:cs typeface="Arial" panose="020B0604020202020204" pitchFamily="34" charset="0"/>
              </a:rPr>
              <a:t>​</a:t>
            </a:r>
          </a:p>
          <a:p>
            <a:pPr algn="l" rtl="0" fontAlgn="base">
              <a:buFont typeface="Arial" panose="020B0604020202020204" pitchFamily="34" charset="0"/>
              <a:buNone/>
            </a:pPr>
            <a:endParaRPr lang="en-US" b="0" i="0">
              <a:solidFill>
                <a:srgbClr val="000000"/>
              </a:solidFill>
              <a:effectLst/>
              <a:latin typeface="Arial" panose="020B0604020202020204" pitchFamily="34" charset="0"/>
              <a:cs typeface="Arial" panose="020B0604020202020204" pitchFamily="34" charset="0"/>
            </a:endParaRPr>
          </a:p>
          <a:p>
            <a:pPr>
              <a:lnSpc>
                <a:spcPct val="100000"/>
              </a:lnSpc>
            </a:pPr>
            <a:r>
              <a:rPr lang="en-US">
                <a:latin typeface="Arial" panose="020B0604020202020204" pitchFamily="34" charset="0"/>
                <a:cs typeface="Arial" panose="020B0604020202020204" pitchFamily="34" charset="0"/>
              </a:rPr>
              <a:t>American Psychiatric Association. (2023). </a:t>
            </a:r>
            <a:r>
              <a:rPr lang="en-US" b="0" i="1">
                <a:effectLst/>
                <a:latin typeface="Arial" panose="020B0604020202020204" pitchFamily="34" charset="0"/>
                <a:cs typeface="Arial" panose="020B0604020202020204" pitchFamily="34" charset="0"/>
              </a:rPr>
              <a:t>The diagnostic and statistical manual of mental disorders, fifth edition, text revision (DSM-5-TR).</a:t>
            </a:r>
            <a:r>
              <a:rPr lang="en-US" b="0" i="0">
                <a:effectLst/>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American Psychiatric Publishing.</a:t>
            </a:r>
          </a:p>
          <a:p>
            <a:pPr marL="0" marR="0">
              <a:lnSpc>
                <a:spcPct val="107000"/>
              </a:lnSpc>
              <a:spcBef>
                <a:spcPts val="0"/>
              </a:spcBef>
              <a:spcAft>
                <a:spcPts val="800"/>
              </a:spcAft>
            </a:pPr>
            <a:endParaRPr lang="en-US" i="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i="0">
              <a:effectLst/>
              <a:latin typeface="Arial" panose="020B0604020202020204" pitchFamily="34" charset="0"/>
              <a:ea typeface="Calibri" panose="020F050202020403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8575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endParaRPr lang="en-US">
              <a:effectLst/>
              <a:latin typeface="Arial" panose="020B0604020202020204" pitchFamily="34" charset="0"/>
              <a:cs typeface="Arial" panose="020B0604020202020204" pitchFamily="34" charset="0"/>
            </a:endParaRPr>
          </a:p>
          <a:p>
            <a:pPr marL="0" marR="0">
              <a:spcBef>
                <a:spcPts val="0"/>
              </a:spcBef>
            </a:pPr>
            <a:r>
              <a:rPr lang="en-US">
                <a:effectLst/>
                <a:latin typeface="Arial" panose="020B0604020202020204" pitchFamily="34" charset="0"/>
                <a:ea typeface="Calibri" panose="020F0502020204030204" pitchFamily="34" charset="0"/>
                <a:cs typeface="Arial" panose="020B0604020202020204" pitchFamily="34" charset="0"/>
              </a:rPr>
              <a:t>After completion of the ASAM Criteria level of care assessment, including establishing diagnostic criteria, practitioners then use the information obtained to indicate the most appropriate level of care across the full continuum of substance use and co-occurring disorder treatment services. </a:t>
            </a:r>
          </a:p>
          <a:p>
            <a:pPr marL="0" marR="0">
              <a:spcBef>
                <a:spcPts val="0"/>
              </a:spcBef>
            </a:pPr>
            <a:endParaRPr lang="en-US">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kern="100">
                <a:effectLst/>
                <a:latin typeface="Arial" panose="020B0604020202020204" pitchFamily="34" charset="0"/>
                <a:ea typeface="Aptos" panose="020B0004020202020204" pitchFamily="34" charset="0"/>
                <a:cs typeface="Arial" panose="020B0604020202020204" pitchFamily="34" charset="0"/>
              </a:rPr>
              <a:t>In this latest edition, The ASAM Criteria continuum of care consists of four broad levels of treatment—Level 1 Outpatient, Level 2 Intensive Outpatient also commonly referred to as IOP, including High Intensity Outpatient or HIOP, Level 3 Residential, and Level 4 Inpatient. This version of the continuum of care also draws our attention to the possible need for a recovery residence—also commonly referred to as sober living experience or SLE—which would be in addition to level 1 and level 2 outpatient treatment services. </a:t>
            </a:r>
          </a:p>
          <a:p>
            <a:pPr marL="0" marR="0">
              <a:lnSpc>
                <a:spcPct val="107000"/>
              </a:lnSpc>
              <a:spcBef>
                <a:spcPts val="0"/>
              </a:spcBef>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Tx/>
              <a:buNone/>
              <a:tabLst/>
              <a:defRPr/>
            </a:pPr>
            <a:r>
              <a:rPr lang="en-US" kern="100">
                <a:effectLst/>
                <a:latin typeface="Arial" panose="020B0604020202020204" pitchFamily="34" charset="0"/>
                <a:ea typeface="Aptos" panose="020B0004020202020204" pitchFamily="34" charset="0"/>
                <a:cs typeface="Arial" panose="020B0604020202020204" pitchFamily="34" charset="0"/>
              </a:rPr>
              <a:t>Within each of the four-treatment levels, decimal numbers are used to notate gradations of intensity—think more intensive and less intensive rather than higher and lower—and include information about the type of care provided. For example, levels with decimals .1 and .5 indicate that treatment is managed by clinical staff and consists of a range of hours dedicated to psychotherapy, counseling and psychoeducational services and supports; whereas levels with decimals .7 indicate that treatment is managed by medical staff where there’s a greater focus on withdrawal management, biomedical, and psychiatric services for stabilization prior to engaging in psychosocial services and supports. </a:t>
            </a:r>
          </a:p>
          <a:p>
            <a:pPr marL="0" marR="0" lvl="0" indent="0" algn="l" defTabSz="914400" rtl="0" eaLnBrk="1" fontAlgn="auto" latinLnBrk="0" hangingPunct="1">
              <a:lnSpc>
                <a:spcPct val="107000"/>
              </a:lnSpc>
              <a:spcBef>
                <a:spcPts val="0"/>
              </a:spcBef>
              <a:buClrTx/>
              <a:buSzTx/>
              <a:buFontTx/>
              <a:buNone/>
              <a:tabLst/>
              <a:defRPr/>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Tx/>
              <a:buNone/>
              <a:tabLst/>
              <a:defRPr/>
            </a:pPr>
            <a:r>
              <a:rPr lang="en-US" kern="100">
                <a:effectLst/>
                <a:latin typeface="Arial" panose="020B0604020202020204" pitchFamily="34" charset="0"/>
                <a:ea typeface="Aptos" panose="020B0004020202020204" pitchFamily="34" charset="0"/>
                <a:cs typeface="Arial" panose="020B0604020202020204" pitchFamily="34" charset="0"/>
              </a:rPr>
              <a:t>Lastly, in this latest edition it is important to remember that the continuum of care is not intended to be linear nor always a stepwise progression. For instance, levels 1.5 and 1.7 may represent the point of entry into substance use or co-occurring disorder treatment for persons with a mild SUD,</a:t>
            </a:r>
            <a:r>
              <a:rPr lang="en-US" kern="100">
                <a:effectLst/>
                <a:highlight>
                  <a:srgbClr val="00FFFF"/>
                </a:highlight>
                <a:latin typeface="Arial" panose="020B0604020202020204" pitchFamily="34" charset="0"/>
                <a:ea typeface="Aptos" panose="020B0004020202020204" pitchFamily="34" charset="0"/>
                <a:cs typeface="Arial" panose="020B0604020202020204" pitchFamily="34" charset="0"/>
              </a:rPr>
              <a:t> </a:t>
            </a:r>
            <a:r>
              <a:rPr lang="en-US" kern="100">
                <a:effectLst/>
                <a:latin typeface="Arial" panose="020B0604020202020204" pitchFamily="34" charset="0"/>
                <a:ea typeface="Aptos" panose="020B0004020202020204" pitchFamily="34" charset="0"/>
                <a:cs typeface="Arial" panose="020B0604020202020204" pitchFamily="34" charset="0"/>
              </a:rPr>
              <a:t>whereas for other persons, it may represent a step-down from a more intensive level of care or represent patient preference due to any combination of readiness for change or change barriers such as employment, childcare, transportation, or finances. </a:t>
            </a:r>
          </a:p>
          <a:p>
            <a:endParaRPr lang="en-US">
              <a:effectLst/>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a:solidFill>
                  <a:srgbClr val="000000"/>
                </a:solidFill>
                <a:effectLst/>
                <a:latin typeface="Arial" panose="020B0604020202020204" pitchFamily="34" charset="0"/>
                <a:cs typeface="Arial" panose="020B0604020202020204" pitchFamily="34" charset="0"/>
              </a:rPr>
              <a:t>Slide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a:defRPr/>
            </a:pPr>
            <a:r>
              <a:rPr lang="en-US">
                <a:latin typeface="Arial" panose="020B0604020202020204" pitchFamily="34" charset="0"/>
                <a:cs typeface="Arial" panose="020B0604020202020204" pitchFamily="34" charset="0"/>
              </a:rPr>
              <a:t>(American Society of Addiction Medicine, 2023)</a:t>
            </a:r>
            <a:endParaRPr lang="en-US" b="0" i="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(American Society of Addiction Medicine, 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b="0" i="0" u="none" strike="noStrike">
                <a:solidFill>
                  <a:srgbClr val="000000"/>
                </a:solidFill>
                <a:effectLst/>
                <a:latin typeface="Arial" panose="020B0604020202020204" pitchFamily="34" charset="0"/>
                <a:cs typeface="Arial" panose="020B0604020202020204" pitchFamily="34" charset="0"/>
              </a:rPr>
              <a:t>American Society of Addiction Medicine. (2023). </a:t>
            </a:r>
            <a:r>
              <a:rPr lang="en-US" b="0" i="1" u="none" strike="noStrike">
                <a:solidFill>
                  <a:srgbClr val="000000"/>
                </a:solidFill>
                <a:effectLst/>
                <a:latin typeface="Arial" panose="020B0604020202020204" pitchFamily="34" charset="0"/>
                <a:cs typeface="Arial" panose="020B0604020202020204" pitchFamily="34" charset="0"/>
              </a:rPr>
              <a:t>About the ASAM criteria.</a:t>
            </a:r>
            <a:r>
              <a:rPr lang="en-US" b="0" i="0" u="none" strike="noStrike">
                <a:solidFill>
                  <a:srgbClr val="000000"/>
                </a:solidFill>
                <a:effectLst/>
                <a:latin typeface="Arial" panose="020B0604020202020204" pitchFamily="34" charset="0"/>
                <a:cs typeface="Arial" panose="020B0604020202020204" pitchFamily="34" charset="0"/>
              </a:rPr>
              <a:t> </a:t>
            </a:r>
            <a:r>
              <a:rPr lang="en-US" b="0" i="0" u="sng" strike="noStrike">
                <a:solidFill>
                  <a:srgbClr val="5351AF"/>
                </a:solidFill>
                <a:effectLst/>
                <a:latin typeface="Arial" panose="020B0604020202020204" pitchFamily="34" charset="0"/>
                <a:cs typeface="Arial" panose="020B0604020202020204" pitchFamily="34" charset="0"/>
                <a:hlinkClick r:id="rId3"/>
              </a:rPr>
              <a:t>https://www.asam.org/asam-criteria/about-the-asam-criteria</a:t>
            </a:r>
            <a:endParaRPr lang="en-US">
              <a:latin typeface="Arial" panose="020B0604020202020204" pitchFamily="34" charset="0"/>
              <a:cs typeface="Arial" panose="020B0604020202020204" pitchFamily="34" charset="0"/>
            </a:endParaRPr>
          </a:p>
          <a:p>
            <a:pPr marL="0" marR="0">
              <a:spcBef>
                <a:spcPts val="0"/>
              </a:spcBef>
            </a:pPr>
            <a:endParaRPr lang="en-US" i="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C76930-8B51-7E46-B626-25E9D8E8494C}" type="slidenum">
              <a:rPr lang="en-US" smtClean="0"/>
              <a:t>29</a:t>
            </a:fld>
            <a:endParaRPr lang="en-US"/>
          </a:p>
        </p:txBody>
      </p:sp>
    </p:spTree>
    <p:extLst>
      <p:ext uri="{BB962C8B-B14F-4D97-AF65-F5344CB8AC3E}">
        <p14:creationId xmlns:p14="http://schemas.microsoft.com/office/powerpoint/2010/main" val="115420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The goal of module 2 is to increase knowledge and understanding about substance use, treatment, and recovery. Child welfare workers will learn about substances and their effects; the relationship between the brain and substance use disorders; the substance use disorder continuum of care with knowledge of screening, referral, and assessment practices; knowledge of diagnostic criteria for substance use disorders and how this informs indicated levels of treatment; knowledge of evidence-based interventions for families affected by substance use disorders, including benefits to gender-specific and LGBTQIA2S+ affirmative treatment services; and awareness of the benefits of integrating peer recovery support services into child welfare service delivery models. </a:t>
            </a:r>
          </a:p>
        </p:txBody>
      </p:sp>
      <p:sp>
        <p:nvSpPr>
          <p:cNvPr id="4" name="Slide Number Placeholder 3"/>
          <p:cNvSpPr>
            <a:spLocks noGrp="1"/>
          </p:cNvSpPr>
          <p:nvPr>
            <p:ph type="sldNum" sz="quarter" idx="10"/>
          </p:nvPr>
        </p:nvSpPr>
        <p:spPr/>
        <p:txBody>
          <a:bodyPr/>
          <a:lstStyle/>
          <a:p>
            <a:fld id="{AE586D5A-D47F-4C19-9E8B-22DE8F8E7FA7}" type="slidenum">
              <a:rPr lang="en-US" smtClean="0"/>
              <a:pPr/>
              <a:t>3</a:t>
            </a:fld>
            <a:endParaRPr lang="en-US"/>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21158682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latin typeface="Arial" panose="020B0604020202020204" pitchFamily="34" charset="0"/>
                <a:cs typeface="Arial" panose="020B0604020202020204" pitchFamily="34" charset="0"/>
              </a:rPr>
              <a:t>Facilitator Notes:</a:t>
            </a:r>
          </a:p>
          <a:p>
            <a:endParaRPr lang="en-US" i="1">
              <a:latin typeface="Arial" panose="020B0604020202020204" pitchFamily="34" charset="0"/>
              <a:cs typeface="Arial" panose="020B0604020202020204" pitchFamily="34" charset="0"/>
            </a:endParaRPr>
          </a:p>
          <a:p>
            <a:r>
              <a:rPr lang="en-US" i="1">
                <a:latin typeface="Arial" panose="020B0604020202020204" pitchFamily="34" charset="0"/>
                <a:cs typeface="Arial" panose="020B0604020202020204" pitchFamily="34" charset="0"/>
              </a:rPr>
              <a:t>Ask learners to return to their small groups for a discussion on addressing gaps in SUD treatment service array.</a:t>
            </a:r>
          </a:p>
          <a:p>
            <a:endParaRPr lang="en-US" i="1">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latin typeface="Arial" panose="020B0604020202020204" pitchFamily="34" charset="0"/>
                <a:cs typeface="Arial" panose="020B0604020202020204" pitchFamily="34" charset="0"/>
              </a:rPr>
              <a:t>*Or proceed with a large group discussion for virtual training.</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Arial" panose="020B0604020202020204" pitchFamily="34" charset="0"/>
                <a:cs typeface="Arial" panose="020B0604020202020204" pitchFamily="34" charset="0"/>
              </a:rPr>
              <a:t>As we know in child welfare, there is no one size fits all approach to supporting families especially those affected by substance use disorders. Substance use disorders are complex, life-long conditions which may mean for some individuals accessing multiple levels of care on their path to early recovery and/or intermittently along their path of long-term recovery. Equitable access to quality SUD treatment services along the full continuum of care is needed across our communities but is not always available. Let’s now have you reconvene in your small groups for table discussions on addressing gaps in SUD treatment service array in your local communities.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Arial" panose="020B0604020202020204" pitchFamily="34" charset="0"/>
                <a:cs typeface="Arial" panose="020B0604020202020204" pitchFamily="34" charset="0"/>
              </a:rPr>
              <a:t>Prompts for</a:t>
            </a:r>
            <a:r>
              <a:rPr lang="en-US" sz="1200" b="1">
                <a:effectLst/>
                <a:latin typeface="Arial" panose="020B0604020202020204" pitchFamily="34" charset="0"/>
                <a:cs typeface="Arial" panose="020B0604020202020204" pitchFamily="34" charset="0"/>
              </a:rPr>
              <a:t> Participants: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effectLst/>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effectLst/>
                <a:latin typeface="Arial" panose="020B0604020202020204" pitchFamily="34" charset="0"/>
                <a:cs typeface="Arial" panose="020B0604020202020204" pitchFamily="34" charset="0"/>
              </a:rPr>
              <a:t>Does your local community offer the full-service array for SUD treatment services? If no, what are the current service gaps in your community?</a:t>
            </a:r>
          </a:p>
          <a:p>
            <a:pPr marR="0" lvl="0" algn="l" defTabSz="914400" rtl="0" eaLnBrk="1" fontAlgn="auto" latinLnBrk="0" hangingPunct="1">
              <a:lnSpc>
                <a:spcPct val="100000"/>
              </a:lnSpc>
              <a:spcBef>
                <a:spcPts val="0"/>
              </a:spcBef>
              <a:spcAft>
                <a:spcPts val="0"/>
              </a:spcAft>
              <a:buClrTx/>
              <a:buSzTx/>
              <a:tabLst/>
              <a:defRPr/>
            </a:pPr>
            <a:endParaRPr lang="en-US" sz="1200" b="1">
              <a:effectLst/>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effectLst/>
                <a:latin typeface="Arial" panose="020B0604020202020204" pitchFamily="34" charset="0"/>
                <a:cs typeface="Arial" panose="020B0604020202020204" pitchFamily="34" charset="0"/>
              </a:rPr>
              <a:t>When a parent’s indicated level of care is not available (no provider or waitlisted), what services are offered as an interim?</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a:effectLst/>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effectLst/>
                <a:latin typeface="Arial" panose="020B0604020202020204" pitchFamily="34" charset="0"/>
                <a:cs typeface="Arial" panose="020B0604020202020204" pitchFamily="34" charset="0"/>
              </a:rPr>
              <a:t>How have these gaps in SUD treatment service array impacted your work with families (e.g., engagement, retention)?</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a:effectLst/>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effectLst/>
                <a:latin typeface="Arial" panose="020B0604020202020204" pitchFamily="34" charset="0"/>
                <a:cs typeface="Arial" panose="020B0604020202020204" pitchFamily="34" charset="0"/>
              </a:rPr>
              <a:t>Do any of your local treatment provider agencies partner with neighboring jurisdictions to expand access in your region?</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a:effectLst/>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effectLst/>
                <a:latin typeface="Arial" panose="020B0604020202020204" pitchFamily="34" charset="0"/>
                <a:cs typeface="Arial" panose="020B0604020202020204" pitchFamily="34" charset="0"/>
              </a:rPr>
              <a:t>What are steps you can take in your role as a child welfare worker to support parents affected by substance use disorders as they wait for treatment (e.g., recovery supports, safety planning)?</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E1BCB87-4CC9-4D37-BDC3-E8A0FA5D025D}" type="slidenum">
              <a:rPr lang="en-US" smtClean="0"/>
              <a:pPr/>
              <a:t>30</a:t>
            </a:fld>
            <a:endParaRPr lang="en-US"/>
          </a:p>
        </p:txBody>
      </p:sp>
    </p:spTree>
    <p:extLst>
      <p:ext uri="{BB962C8B-B14F-4D97-AF65-F5344CB8AC3E}">
        <p14:creationId xmlns:p14="http://schemas.microsoft.com/office/powerpoint/2010/main" val="6881400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EC146-88BB-53BE-6B7A-2EB0EFD136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3CBB8C-ECAB-8E9E-1DE2-B899EDBCC6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48C1F5-FE3B-0DAA-73D7-0FED76E8391F}"/>
              </a:ext>
            </a:extLst>
          </p:cNvPr>
          <p:cNvSpPr>
            <a:spLocks noGrp="1"/>
          </p:cNvSpPr>
          <p:nvPr>
            <p:ph type="body" idx="1"/>
          </p:nvPr>
        </p:nvSpPr>
        <p:spPr/>
        <p:txBody>
          <a:bodyPr/>
          <a:lstStyle/>
          <a:p>
            <a:r>
              <a:rPr lang="en-US" i="1">
                <a:latin typeface="Arial" panose="020B0604020202020204" pitchFamily="34" charset="0"/>
                <a:cs typeface="Arial" panose="020B0604020202020204" pitchFamily="34" charset="0"/>
              </a:rPr>
              <a:t>Facilitator Notes:</a:t>
            </a:r>
          </a:p>
          <a:p>
            <a:endParaRPr lang="en-US" i="1">
              <a:latin typeface="Arial" panose="020B0604020202020204" pitchFamily="34" charset="0"/>
              <a:cs typeface="Arial" panose="020B0604020202020204" pitchFamily="34" charset="0"/>
            </a:endParaRPr>
          </a:p>
          <a:p>
            <a:r>
              <a:rPr lang="en-US" i="1">
                <a:latin typeface="Arial" panose="020B0604020202020204" pitchFamily="34" charset="0"/>
                <a:cs typeface="Arial" panose="020B0604020202020204" pitchFamily="34" charset="0"/>
              </a:rPr>
              <a:t>In-person training: ask learners to identify a scriber for their small group discussion to support readiness for large group debrief. After [x] minutes, bring the learners back for a large group debrief asking for volunteers to share highlights or key takeaways from their table discussions. </a:t>
            </a:r>
          </a:p>
          <a:p>
            <a:endParaRPr lang="en-US" i="1">
              <a:latin typeface="Arial" panose="020B0604020202020204" pitchFamily="34" charset="0"/>
              <a:cs typeface="Arial" panose="020B0604020202020204" pitchFamily="34" charset="0"/>
            </a:endParaRPr>
          </a:p>
          <a:p>
            <a:r>
              <a:rPr lang="en-US" i="1">
                <a:latin typeface="Arial" panose="020B0604020202020204" pitchFamily="34" charset="0"/>
                <a:cs typeface="Arial" panose="020B0604020202020204" pitchFamily="34" charset="0"/>
              </a:rPr>
              <a:t>Virtual training: proceed with facilitating a large group discussion. </a:t>
            </a:r>
          </a:p>
          <a:p>
            <a:endParaRPr lang="en-US" i="1">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1CB129F-A8EC-84E7-DB97-A1A91BB209EA}"/>
              </a:ext>
            </a:extLst>
          </p:cNvPr>
          <p:cNvSpPr>
            <a:spLocks noGrp="1"/>
          </p:cNvSpPr>
          <p:nvPr>
            <p:ph type="sldNum" sz="quarter" idx="5"/>
          </p:nvPr>
        </p:nvSpPr>
        <p:spPr/>
        <p:txBody>
          <a:bodyPr/>
          <a:lstStyle/>
          <a:p>
            <a:fld id="{2E1BCB87-4CC9-4D37-BDC3-E8A0FA5D025D}" type="slidenum">
              <a:rPr lang="en-US" smtClean="0"/>
              <a:pPr/>
              <a:t>31</a:t>
            </a:fld>
            <a:endParaRPr lang="en-US"/>
          </a:p>
        </p:txBody>
      </p:sp>
    </p:spTree>
    <p:extLst>
      <p:ext uri="{BB962C8B-B14F-4D97-AF65-F5344CB8AC3E}">
        <p14:creationId xmlns:p14="http://schemas.microsoft.com/office/powerpoint/2010/main" val="7407890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spcBef>
                <a:spcPts val="0"/>
              </a:spcBef>
              <a:spcAft>
                <a:spcPts val="0"/>
              </a:spcAft>
            </a:pPr>
            <a:r>
              <a:rPr lang="en-US">
                <a:latin typeface="Arial" panose="020B0604020202020204" pitchFamily="34" charset="0"/>
                <a:cs typeface="Arial" panose="020B0604020202020204" pitchFamily="34" charset="0"/>
              </a:rPr>
              <a:t>Facilitator Script:</a:t>
            </a:r>
          </a:p>
          <a:p>
            <a:pPr marL="0" marR="0" fontAlgn="base">
              <a:spcBef>
                <a:spcPts val="0"/>
              </a:spcBef>
              <a:spcAft>
                <a:spcPts val="0"/>
              </a:spcAft>
            </a:pPr>
            <a:endParaRPr lang="en-US">
              <a:highlight>
                <a:srgbClr val="FFFF00"/>
              </a:highlight>
              <a:latin typeface="Arial" panose="020B0604020202020204" pitchFamily="34" charset="0"/>
              <a:cs typeface="Arial" panose="020B0604020202020204" pitchFamily="34" charset="0"/>
            </a:endParaRPr>
          </a:p>
          <a:p>
            <a:pPr>
              <a:lnSpc>
                <a:spcPct val="107000"/>
              </a:lnSpc>
            </a:pPr>
            <a:r>
              <a:rPr lang="en-US">
                <a:solidFill>
                  <a:srgbClr val="000000"/>
                </a:solidFill>
                <a:effectLst/>
                <a:latin typeface="Arial" panose="020B0604020202020204" pitchFamily="34" charset="0"/>
                <a:ea typeface="Calibri" panose="020F0502020204030204" pitchFamily="34" charset="0"/>
                <a:cs typeface="Arial" panose="020B0604020202020204" pitchFamily="34" charset="0"/>
              </a:rPr>
              <a:t>Treatment and recovery from a substance use disorder is possible with the right type of treatment interventions.</a:t>
            </a:r>
            <a:r>
              <a:rPr lang="en-US">
                <a:effectLst/>
                <a:latin typeface="Arial" panose="020B0604020202020204" pitchFamily="34" charset="0"/>
                <a:ea typeface="Calibri" panose="020F0502020204030204" pitchFamily="34" charset="0"/>
                <a:cs typeface="Arial" panose="020B0604020202020204" pitchFamily="34" charset="0"/>
              </a:rPr>
              <a:t> </a:t>
            </a:r>
            <a:r>
              <a:rPr lang="en-US">
                <a:solidFill>
                  <a:srgbClr val="000000"/>
                </a:solidFill>
                <a:effectLst/>
                <a:latin typeface="Arial" panose="020B0604020202020204" pitchFamily="34" charset="0"/>
                <a:ea typeface="Calibri" panose="020F0502020204030204" pitchFamily="34" charset="0"/>
                <a:cs typeface="Arial" panose="020B0604020202020204" pitchFamily="34" charset="0"/>
              </a:rPr>
              <a:t>This often requires a combination of therapies and services that adequately address a parent’s substance use and/or co-occurring needs. </a:t>
            </a:r>
            <a:r>
              <a:rPr lang="en-US">
                <a:effectLst/>
                <a:latin typeface="Arial" panose="020B0604020202020204" pitchFamily="34" charset="0"/>
                <a:ea typeface="Calibri" panose="020F0502020204030204" pitchFamily="34" charset="0"/>
                <a:cs typeface="Arial" panose="020B0604020202020204" pitchFamily="34" charset="0"/>
              </a:rPr>
              <a:t>Interventions are considered evidence-based when there is a body of scientific evidence demonstrating their level of effectiveness. With the passage of the Family First Prevention Services Act, also known as FFPSA, child welfare agencies are now prioritizing funding of evidence-based programs or models as part of their 5-year prevention plans.</a:t>
            </a:r>
            <a:r>
              <a:rPr lang="en-US">
                <a:latin typeface="Arial" panose="020B0604020202020204" pitchFamily="34" charset="0"/>
                <a:ea typeface="Calibri" panose="020F0502020204030204" pitchFamily="34" charset="0"/>
                <a:cs typeface="Arial" panose="020B0604020202020204" pitchFamily="34" charset="0"/>
              </a:rPr>
              <a:t> Let’s now examine some of these further... </a:t>
            </a:r>
          </a:p>
          <a:p>
            <a:pPr>
              <a:lnSpc>
                <a:spcPct val="107000"/>
              </a:lnSpc>
            </a:pPr>
            <a:endParaRPr lang="en-US">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effectLst/>
                <a:latin typeface="Arial" panose="020B0604020202020204" pitchFamily="34" charset="0"/>
                <a:ea typeface="Calibri" panose="020F0502020204030204" pitchFamily="34" charset="0"/>
                <a:cs typeface="Arial" panose="020B0604020202020204" pitchFamily="34" charset="0"/>
              </a:rPr>
              <a:t>One of the most common and long-standing evidence-based treatment intervention for substance use disorders is motivational interviewing or more commonly referred to as MI. MI is currently rated as well-supported on the Title IV-E Prevention Services Clearinghouse. In summary, MI is an effective therapeutic method aimed at promoting an individual’s behavioral change. Practitioners use MI strategies to help identify any potential ambivalence toward change while guiding clients through the 5-step readiness for change process. While MI can be used with many different focal populations, it has been tested rigorously within the substance use disorder demographic and shown to be highly effective in promoting favorable outcomes.</a:t>
            </a:r>
          </a:p>
          <a:p>
            <a:pPr>
              <a:lnSpc>
                <a:spcPct val="107000"/>
              </a:lnSpc>
            </a:pPr>
            <a:r>
              <a:rPr lang="en-US">
                <a:latin typeface="Arial" panose="020B0604020202020204" pitchFamily="34" charset="0"/>
                <a:ea typeface="Calibri" panose="020F0502020204030204" pitchFamily="34" charset="0"/>
                <a:cs typeface="Arial" panose="020B0604020202020204" pitchFamily="34" charset="0"/>
              </a:rPr>
              <a:t> </a:t>
            </a:r>
            <a:endParaRPr lang="en-US">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effectLst/>
                <a:latin typeface="Arial" panose="020B0604020202020204" pitchFamily="34" charset="0"/>
                <a:ea typeface="Calibri" panose="020F0502020204030204" pitchFamily="34" charset="0"/>
                <a:cs typeface="Arial" panose="020B0604020202020204" pitchFamily="34" charset="0"/>
              </a:rPr>
              <a:t>Cognitive-Behavioral Therapy, commonly known as CBT, is also a widely used evidence-based treatment intervention for substance use disorders. CBT combines modalities that are grounded in the theory that feelings affect our thoughts, which in turn affect our behaviors – therefore asserting the belief that desired behavioral change can be achieved through reflection on our thoughts and feelings. Specific to substance use disorders there may be an emphasis on the relationship between our thoughts, feelings, behaviors – including cravings, triggers or activators, and the potential for return to use.</a:t>
            </a:r>
            <a:r>
              <a:rPr lang="en-US">
                <a:latin typeface="Arial" panose="020B0604020202020204" pitchFamily="34" charset="0"/>
                <a:ea typeface="Calibri" panose="020F0502020204030204" pitchFamily="34" charset="0"/>
                <a:cs typeface="Arial" panose="020B0604020202020204" pitchFamily="34" charset="0"/>
              </a:rPr>
              <a:t> </a:t>
            </a:r>
          </a:p>
          <a:p>
            <a:pPr>
              <a:lnSpc>
                <a:spcPct val="107000"/>
              </a:lnSpc>
            </a:pPr>
            <a:endParaRPr lang="en-US">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effectLst/>
                <a:latin typeface="Arial" panose="020B0604020202020204" pitchFamily="34" charset="0"/>
                <a:ea typeface="Calibri" panose="020F0502020204030204" pitchFamily="34" charset="0"/>
                <a:cs typeface="Arial" panose="020B0604020202020204" pitchFamily="34" charset="0"/>
              </a:rPr>
              <a:t>Contingency Management is another widely used and highly effective treatment intervention for substance use disorders. This intervention strategy is rooted in behavioral theory whereby individuals are rewarded for demonstrated progress or behavioral change. When applied to substance use disorder treatment settings, this often looks like providers reinforcing abstinence, as evidenced by negative drug tests, through monetary-based incentives such as vouchers or cash prize drawings that ideally increase with sustained periods of abstinence to continue serving as a motivator for behavioral change. While there is a large body of evidence supporting the use of contingency management with all types of substance use disorders, it is particularly effective in the treatment of methamphetamine.</a:t>
            </a:r>
            <a:r>
              <a:rPr lang="en-US">
                <a:latin typeface="Arial" panose="020B0604020202020204" pitchFamily="34" charset="0"/>
                <a:ea typeface="Calibri" panose="020F0502020204030204" pitchFamily="34" charset="0"/>
                <a:cs typeface="Arial" panose="020B0604020202020204" pitchFamily="34" charset="0"/>
              </a:rPr>
              <a:t> </a:t>
            </a:r>
          </a:p>
          <a:p>
            <a:pPr>
              <a:lnSpc>
                <a:spcPct val="107000"/>
              </a:lnSpc>
            </a:pPr>
            <a:endParaRPr lang="en-US">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a:solidFill>
                  <a:srgbClr val="000000"/>
                </a:solidFill>
                <a:effectLst/>
                <a:latin typeface="Arial" panose="020B0604020202020204" pitchFamily="34" charset="0"/>
                <a:ea typeface="Calibri" panose="020F0502020204030204" pitchFamily="34" charset="0"/>
                <a:cs typeface="Arial" panose="020B0604020202020204" pitchFamily="34" charset="0"/>
              </a:rPr>
              <a:t>The language we use to discuss opioid use disorders, or OUDs, including our beliefs about individuals on medication matters greatly. SAMHSA issued guidance </a:t>
            </a:r>
            <a:r>
              <a:rPr lang="en-US" b="0" i="1" u="sng">
                <a:solidFill>
                  <a:srgbClr val="000000"/>
                </a:solidFill>
                <a:effectLst/>
                <a:latin typeface="Arial" panose="020B0604020202020204" pitchFamily="34" charset="0"/>
                <a:ea typeface="Calibri" panose="020F0502020204030204" pitchFamily="34" charset="0"/>
                <a:cs typeface="Arial" panose="020B0604020202020204" pitchFamily="34" charset="0"/>
              </a:rPr>
              <a:t>recommending</a:t>
            </a:r>
            <a:r>
              <a:rPr lang="en-US">
                <a:effectLst/>
                <a:latin typeface="Arial" panose="020B0604020202020204" pitchFamily="34" charset="0"/>
                <a:ea typeface="Calibri" panose="020F0502020204030204" pitchFamily="34" charset="0"/>
                <a:cs typeface="Arial" panose="020B0604020202020204" pitchFamily="34" charset="0"/>
              </a:rPr>
              <a:t> </a:t>
            </a:r>
            <a:r>
              <a:rPr lang="en-US">
                <a:solidFill>
                  <a:srgbClr val="000000"/>
                </a:solidFill>
                <a:effectLst/>
                <a:latin typeface="Arial" panose="020B0604020202020204" pitchFamily="34" charset="0"/>
                <a:ea typeface="Calibri" panose="020F0502020204030204" pitchFamily="34" charset="0"/>
                <a:cs typeface="Arial" panose="020B0604020202020204" pitchFamily="34" charset="0"/>
              </a:rPr>
              <a:t>replacing the term medication-assisted treatment, or MAT, with medications for opioid use disorder, also known as MOUD, — the reason being the term MAT implies that medication plays a secondary supportive role to other forms of treatment. This in part is believed to contribute to the ongoing stigma and systemic barriers limiting access and utilization of OUD medications across our nation. This has also led to a growing number of civil rights violations under the Americans with Disabilities Act. MOUD offers individuals a safe and effective way to support their long-term recovery goals. There are currently three </a:t>
            </a:r>
            <a:r>
              <a:rPr lang="en-US">
                <a:solidFill>
                  <a:srgbClr val="000000"/>
                </a:solidFill>
                <a:latin typeface="Arial" panose="020B0604020202020204" pitchFamily="34" charset="0"/>
                <a:ea typeface="Calibri" panose="020F0502020204030204" pitchFamily="34" charset="0"/>
                <a:cs typeface="Arial" panose="020B0604020202020204" pitchFamily="34" charset="0"/>
              </a:rPr>
              <a:t>U.S. Food and Drug Administration, or </a:t>
            </a:r>
            <a:r>
              <a:rPr lang="en-US">
                <a:solidFill>
                  <a:srgbClr val="000000"/>
                </a:solidFill>
                <a:effectLst/>
                <a:latin typeface="Arial" panose="020B0604020202020204" pitchFamily="34" charset="0"/>
                <a:ea typeface="Calibri" panose="020F0502020204030204" pitchFamily="34" charset="0"/>
                <a:cs typeface="Arial" panose="020B0604020202020204" pitchFamily="34" charset="0"/>
              </a:rPr>
              <a:t>FDA, -approved medications for treatment of OUDs; these include methadone, buprenorphine, and naltrexone. The evidence base for all three medications is strong — methadone and buprenorphine have been proven to reduce or eliminate opioid withdrawal symptoms while also reducing risk of opioid overdose or death; whereas all three have also shown evidence of blunting or blocking the effects of illicit opioids, in addition to reducing or eliminating opioid cravings.</a:t>
            </a:r>
          </a:p>
          <a:p>
            <a:pPr marL="0" marR="0">
              <a:lnSpc>
                <a:spcPct val="107000"/>
              </a:lnSpc>
              <a:spcBef>
                <a:spcPts val="0"/>
              </a:spcBef>
            </a:pPr>
            <a:endParaRPr lang="en-US">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effectLst/>
                <a:latin typeface="Arial" panose="020B0604020202020204" pitchFamily="34" charset="0"/>
                <a:ea typeface="Calibri" panose="020F0502020204030204" pitchFamily="34" charset="0"/>
                <a:cs typeface="Arial" panose="020B0604020202020204" pitchFamily="34" charset="0"/>
              </a:rPr>
              <a:t>Trauma-Informed Care is especially important as individuals with substance use disorders who are receiving child welfare services often have a history of co-occurring trauma. In our role as child welfare workers, it is critical that we understand how this may affect our interactions with parents. Trauma may lead to a lack of engagement in services, increased risk of return to use, and poor treatment outcomes, among many other possible outcomes. Delivering trauma-informed care is about assisting in the managing of trauma symptoms and minimizing the potential for re-traumatization in the care setting.</a:t>
            </a:r>
            <a:r>
              <a:rPr lang="en-US">
                <a:latin typeface="Arial" panose="020B0604020202020204" pitchFamily="34" charset="0"/>
                <a:ea typeface="Calibri" panose="020F0502020204030204" pitchFamily="34" charset="0"/>
                <a:cs typeface="Arial" panose="020B0604020202020204" pitchFamily="34" charset="0"/>
              </a:rPr>
              <a:t> </a:t>
            </a:r>
          </a:p>
          <a:p>
            <a:pPr>
              <a:lnSpc>
                <a:spcPct val="107000"/>
              </a:lnSpc>
            </a:pPr>
            <a:endParaRPr lang="en-US">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effectLst/>
                <a:latin typeface="Arial" panose="020B0604020202020204" pitchFamily="34" charset="0"/>
                <a:ea typeface="Calibri" panose="020F0502020204030204" pitchFamily="34" charset="0"/>
                <a:cs typeface="Arial" panose="020B0604020202020204" pitchFamily="34" charset="0"/>
              </a:rPr>
              <a:t>Sobriety Treatment and Recovery Teams, also known as START, is a specialized child welfare service delivery model that has been shown, when implemented with fidelity, to improve outcomes for children and families affected by parental substance use and child maltreatment. Currently rated as supported by the Title IV-E Prevention Services Clearinghouse, the model uses a variety of strategies to promote collaboration and systems-level change within and between child welfare agencies, substance use and mental health treatment providers, the judicial system, and other family-serving agencies.</a:t>
            </a:r>
            <a:r>
              <a:rPr lang="en-US">
                <a:latin typeface="Arial" panose="020B0604020202020204" pitchFamily="34" charset="0"/>
                <a:ea typeface="Calibri" panose="020F0502020204030204" pitchFamily="34" charset="0"/>
                <a:cs typeface="Arial" panose="020B0604020202020204" pitchFamily="34" charset="0"/>
              </a:rPr>
              <a:t> </a:t>
            </a:r>
          </a:p>
          <a:p>
            <a:pPr>
              <a:lnSpc>
                <a:spcPct val="107000"/>
              </a:lnSpc>
            </a:pPr>
            <a:endParaRPr lang="en-US" b="0" u="sng">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a:solidFill>
                  <a:srgbClr val="000000"/>
                </a:solidFill>
                <a:effectLst/>
                <a:latin typeface="Arial" panose="020B0604020202020204" pitchFamily="34" charset="0"/>
                <a:cs typeface="Arial" panose="020B0604020202020204" pitchFamily="34" charset="0"/>
              </a:rPr>
              <a:t>Slide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a:defRPr/>
            </a:pPr>
            <a:r>
              <a:rPr lang="en-US" b="0" i="0">
                <a:solidFill>
                  <a:schemeClr val="tx1"/>
                </a:solidFill>
                <a:effectLst/>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a:t>
            </a:r>
            <a:r>
              <a:rPr lang="en-US" err="1">
                <a:latin typeface="Arial" panose="020B0604020202020204" pitchFamily="34" charset="0"/>
                <a:cs typeface="Arial" panose="020B0604020202020204" pitchFamily="34" charset="0"/>
              </a:rPr>
              <a:t>Tkach</a:t>
            </a:r>
            <a:r>
              <a:rPr lang="en-US">
                <a:latin typeface="Arial" panose="020B0604020202020204" pitchFamily="34" charset="0"/>
                <a:cs typeface="Arial" panose="020B0604020202020204" pitchFamily="34" charset="0"/>
              </a:rPr>
              <a:t>, 2018; Children and Family Futures, 2023; National Center on Substance Abuse and Child Welfare, n.d.; National Center on Substance Abuse and Child Welfare, 2021)</a:t>
            </a:r>
          </a:p>
          <a:p>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b="0" i="0" u="none" strike="noStrike" err="1">
                <a:solidFill>
                  <a:srgbClr val="000000"/>
                </a:solidFill>
                <a:effectLst/>
                <a:latin typeface="Arial" panose="020B0604020202020204" pitchFamily="34" charset="0"/>
                <a:cs typeface="Arial" panose="020B0604020202020204" pitchFamily="34" charset="0"/>
              </a:rPr>
              <a:t>Tkach</a:t>
            </a:r>
            <a:r>
              <a:rPr lang="en-US" b="0" i="0" u="none" strike="noStrike">
                <a:solidFill>
                  <a:srgbClr val="000000"/>
                </a:solidFill>
                <a:effectLst/>
                <a:latin typeface="Arial" panose="020B0604020202020204" pitchFamily="34" charset="0"/>
                <a:cs typeface="Arial" panose="020B0604020202020204" pitchFamily="34" charset="0"/>
              </a:rPr>
              <a:t>, M., J. (2018). </a:t>
            </a:r>
            <a:r>
              <a:rPr lang="en-US" b="0" i="1" u="none" strike="noStrike">
                <a:solidFill>
                  <a:srgbClr val="000000"/>
                </a:solidFill>
                <a:effectLst/>
                <a:latin typeface="Arial" panose="020B0604020202020204" pitchFamily="34" charset="0"/>
                <a:cs typeface="Arial" panose="020B0604020202020204" pitchFamily="34" charset="0"/>
              </a:rPr>
              <a:t>Trauma-informed care for substance abuse counseling. </a:t>
            </a:r>
            <a:r>
              <a:rPr lang="en-US" b="0" i="0" u="none" strike="noStrike">
                <a:solidFill>
                  <a:srgbClr val="000000"/>
                </a:solidFill>
                <a:effectLst/>
                <a:latin typeface="Arial" panose="020B0604020202020204" pitchFamily="34" charset="0"/>
                <a:cs typeface="Arial" panose="020B0604020202020204" pitchFamily="34" charset="0"/>
              </a:rPr>
              <a:t>Butler Center for Research, Hazelden Betty Ford Foundation. </a:t>
            </a:r>
            <a:r>
              <a:rPr lang="en-US" b="0" i="0" u="sng" strike="noStrike">
                <a:solidFill>
                  <a:srgbClr val="5351AF"/>
                </a:solidFill>
                <a:effectLst/>
                <a:latin typeface="Arial" panose="020B0604020202020204" pitchFamily="34" charset="0"/>
                <a:cs typeface="Arial" panose="020B0604020202020204" pitchFamily="34" charset="0"/>
                <a:hlinkClick r:id="rId3"/>
              </a:rPr>
              <a:t>https://www.hazeldenbettyford.org/research-studies/addiction-research/trauma-informed-care</a:t>
            </a:r>
            <a:endParaRPr lang="en-US" b="0" i="0" u="sng" strike="noStrike">
              <a:solidFill>
                <a:srgbClr val="5351AF"/>
              </a:solidFill>
              <a:effectLst/>
              <a:latin typeface="Arial" panose="020B0604020202020204" pitchFamily="34" charset="0"/>
              <a:cs typeface="Arial" panose="020B0604020202020204" pitchFamily="34" charset="0"/>
            </a:endParaRPr>
          </a:p>
          <a:p>
            <a:endParaRPr lang="en-US" b="0" i="0" u="sng" strike="noStrike">
              <a:solidFill>
                <a:srgbClr val="5351AF"/>
              </a:solidFill>
              <a:effectLst/>
              <a:latin typeface="Arial" panose="020B0604020202020204" pitchFamily="34" charset="0"/>
              <a:cs typeface="Arial" panose="020B0604020202020204" pitchFamily="34" charset="0"/>
            </a:endParaRPr>
          </a:p>
          <a:p>
            <a:r>
              <a:rPr lang="en-US" b="0" i="0" u="none" strike="noStrike">
                <a:solidFill>
                  <a:srgbClr val="000000"/>
                </a:solidFill>
                <a:effectLst/>
                <a:latin typeface="Arial" panose="020B0604020202020204" pitchFamily="34" charset="0"/>
                <a:cs typeface="Arial" panose="020B0604020202020204" pitchFamily="34" charset="0"/>
              </a:rPr>
              <a:t>Children and Family Futures. (2023). </a:t>
            </a:r>
            <a:r>
              <a:rPr lang="en-US" b="0" i="1" u="none" strike="noStrike">
                <a:solidFill>
                  <a:srgbClr val="000000"/>
                </a:solidFill>
                <a:effectLst/>
                <a:latin typeface="Arial" panose="020B0604020202020204" pitchFamily="34" charset="0"/>
                <a:cs typeface="Arial" panose="020B0604020202020204" pitchFamily="34" charset="0"/>
              </a:rPr>
              <a:t>Sobriety treatment and recovery teams (START). </a:t>
            </a:r>
            <a:r>
              <a:rPr lang="en-US"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https://www.cffutures.org/start/</a:t>
            </a:r>
            <a:endParaRPr lang="en-US" b="0" i="0" u="sng" strike="noStrike">
              <a:solidFill>
                <a:srgbClr val="5351AF"/>
              </a:solidFill>
              <a:effectLst/>
              <a:latin typeface="Arial" panose="020B0604020202020204" pitchFamily="34" charset="0"/>
              <a:cs typeface="Arial" panose="020B0604020202020204" pitchFamily="34" charset="0"/>
            </a:endParaRPr>
          </a:p>
          <a:p>
            <a:endParaRPr lang="en-US" b="0" i="0" u="sng" strike="noStrike">
              <a:solidFill>
                <a:srgbClr val="5351AF"/>
              </a:solidFill>
              <a:effectLst/>
              <a:latin typeface="Arial" panose="020B0604020202020204" pitchFamily="34" charset="0"/>
              <a:cs typeface="Arial" panose="020B0604020202020204" pitchFamily="34" charset="0"/>
            </a:endParaRPr>
          </a:p>
          <a:p>
            <a:r>
              <a:rPr lang="en-US" b="0" i="0" u="none" strike="noStrike">
                <a:solidFill>
                  <a:srgbClr val="000000"/>
                </a:solidFill>
                <a:effectLst/>
                <a:latin typeface="Arial" panose="020B0604020202020204" pitchFamily="34" charset="0"/>
                <a:cs typeface="Arial" panose="020B0604020202020204" pitchFamily="34" charset="0"/>
              </a:rPr>
              <a:t>National Center on Substance Abuse and Child Welfare. (n.d.).</a:t>
            </a:r>
            <a:r>
              <a:rPr lang="en-US" b="0" i="1" u="none" strike="noStrike">
                <a:solidFill>
                  <a:srgbClr val="000000"/>
                </a:solidFill>
                <a:effectLst/>
                <a:latin typeface="Arial" panose="020B0604020202020204" pitchFamily="34" charset="0"/>
                <a:cs typeface="Arial" panose="020B0604020202020204" pitchFamily="34" charset="0"/>
              </a:rPr>
              <a:t> Trauma-informed-care. </a:t>
            </a:r>
            <a:r>
              <a:rPr lang="en-US" b="0" i="0">
                <a:solidFill>
                  <a:srgbClr val="000000"/>
                </a:solidFill>
                <a:effectLst/>
                <a:latin typeface="Arial" panose="020B0604020202020204" pitchFamily="34" charset="0"/>
                <a:cs typeface="Arial" panose="020B0604020202020204" pitchFamily="34" charset="0"/>
              </a:rPr>
              <a:t>Administration for Children and Families, Substance Abuse and Mental Health Services Administration.</a:t>
            </a:r>
            <a:r>
              <a:rPr lang="en-US">
                <a:solidFill>
                  <a:srgbClr val="000000"/>
                </a:solidFill>
                <a:latin typeface="Arial" panose="020B0604020202020204" pitchFamily="34" charset="0"/>
                <a:cs typeface="Arial" panose="020B0604020202020204" pitchFamily="34" charset="0"/>
              </a:rPr>
              <a:t> </a:t>
            </a:r>
            <a:r>
              <a:rPr lang="en-US" b="0" i="0" u="sng" strike="noStrike">
                <a:solidFill>
                  <a:srgbClr val="5351AF"/>
                </a:solidFill>
                <a:effectLst/>
                <a:latin typeface="Arial" panose="020B0604020202020204" pitchFamily="34" charset="0"/>
                <a:cs typeface="Arial" panose="020B0604020202020204" pitchFamily="34" charset="0"/>
                <a:hlinkClick r:id="rId5"/>
              </a:rPr>
              <a:t>https://ncsacw.acf.hhs.gov/topics/trauma-informed-care.aspx</a:t>
            </a:r>
            <a:endParaRPr lang="en-US" b="0" i="0" u="sng" strike="noStrike">
              <a:solidFill>
                <a:srgbClr val="5351AF"/>
              </a:solidFill>
              <a:effectLst/>
              <a:latin typeface="Arial" panose="020B0604020202020204" pitchFamily="34" charset="0"/>
              <a:cs typeface="Arial" panose="020B0604020202020204" pitchFamily="34" charset="0"/>
            </a:endParaRPr>
          </a:p>
          <a:p>
            <a:endParaRPr lang="en-US" b="0" i="0" u="sng" strike="noStrike">
              <a:solidFill>
                <a:srgbClr val="5351AF"/>
              </a:solidFill>
              <a:effectLst/>
              <a:latin typeface="Arial" panose="020B0604020202020204" pitchFamily="34" charset="0"/>
              <a:cs typeface="Arial" panose="020B0604020202020204" pitchFamily="34" charset="0"/>
            </a:endParaRPr>
          </a:p>
          <a:p>
            <a:r>
              <a:rPr lang="en-US" b="0" i="0" u="none">
                <a:effectLst/>
                <a:latin typeface="Arial" panose="020B0604020202020204" pitchFamily="34" charset="0"/>
                <a:cs typeface="Arial" panose="020B0604020202020204" pitchFamily="34" charset="0"/>
              </a:rPr>
              <a:t>National Center on Substance Abuse and Child Welfare. (2021). </a:t>
            </a:r>
            <a:r>
              <a:rPr lang="en-US" b="0" i="1" u="none">
                <a:effectLst/>
                <a:latin typeface="Arial" panose="020B0604020202020204" pitchFamily="34" charset="0"/>
                <a:cs typeface="Arial" panose="020B0604020202020204" pitchFamily="34" charset="0"/>
              </a:rPr>
              <a:t>Implementing a family-centered approach: For families affected by substance use disorders and involved with child welfare services</a:t>
            </a:r>
            <a:r>
              <a:rPr lang="en-US" b="0" i="0" u="none">
                <a:effectLst/>
                <a:latin typeface="Arial" panose="020B0604020202020204" pitchFamily="34" charset="0"/>
                <a:cs typeface="Arial" panose="020B0604020202020204" pitchFamily="34" charset="0"/>
              </a:rPr>
              <a:t>. </a:t>
            </a:r>
            <a:r>
              <a:rPr lang="en-US" b="0" i="0">
                <a:solidFill>
                  <a:srgbClr val="000000"/>
                </a:solidFill>
                <a:effectLst/>
                <a:latin typeface="Arial" panose="020B0604020202020204" pitchFamily="34" charset="0"/>
                <a:cs typeface="Arial" panose="020B0604020202020204" pitchFamily="34" charset="0"/>
              </a:rPr>
              <a:t>Administration for Children and Families, Substance Abuse and Mental Health Services Administration. </a:t>
            </a:r>
            <a:r>
              <a:rPr lang="en-US" b="0" i="0" u="none" strike="noStrike">
                <a:solidFill>
                  <a:srgbClr val="D13438"/>
                </a:solidFill>
                <a:effectLst/>
                <a:latin typeface="Arial" panose="020B0604020202020204" pitchFamily="34" charset="0"/>
                <a:cs typeface="Arial" panose="020B0604020202020204" pitchFamily="34" charset="0"/>
                <a:hlinkClick r:id="rId6"/>
              </a:rPr>
              <a:t>https://ncsacw.acf.hhs.gov/files/fca-practice-module-1.pdf</a:t>
            </a:r>
            <a:r>
              <a:rPr lang="en-US" b="0" i="0" u="none">
                <a:solidFill>
                  <a:srgbClr val="D13438"/>
                </a:solidFill>
                <a:effectLst/>
                <a:latin typeface="Arial" panose="020B0604020202020204" pitchFamily="34" charset="0"/>
                <a:cs typeface="Arial" panose="020B0604020202020204" pitchFamily="34" charset="0"/>
              </a:rPr>
              <a:t> </a:t>
            </a:r>
            <a:r>
              <a:rPr lang="en-US" b="0" i="0" u="none">
                <a:solidFill>
                  <a:srgbClr val="000000"/>
                </a:solidFill>
                <a:effectLst/>
                <a:latin typeface="Arial" panose="020B0604020202020204" pitchFamily="34" charset="0"/>
                <a:cs typeface="Arial" panose="020B0604020202020204" pitchFamily="34" charset="0"/>
              </a:rPr>
              <a:t> </a:t>
            </a:r>
            <a:endParaRPr lang="en-US" b="0" i="0" u="none" strike="noStrike">
              <a:solidFill>
                <a:srgbClr val="5351AF"/>
              </a:solidFill>
              <a:effectLst/>
              <a:latin typeface="Arial" panose="020B0604020202020204" pitchFamily="34" charset="0"/>
              <a:cs typeface="Arial" panose="020B0604020202020204" pitchFamily="34" charset="0"/>
            </a:endParaRPr>
          </a:p>
          <a:p>
            <a:endParaRPr lang="en-US" b="0" i="0" u="sng" strike="noStrike">
              <a:solidFill>
                <a:srgbClr val="5351AF"/>
              </a:solidFill>
              <a:effectLst/>
              <a:latin typeface="Arial" panose="020B0604020202020204" pitchFamily="34" charset="0"/>
              <a:cs typeface="Arial" panose="020B0604020202020204" pitchFamily="34" charset="0"/>
            </a:endParaRPr>
          </a:p>
          <a:p>
            <a:endParaRPr lang="en-US" b="0" i="0" u="none" strike="noStrike">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a:effectLst/>
                <a:latin typeface="Arial" panose="020B0604020202020204" pitchFamily="34" charset="0"/>
                <a:ea typeface="Calibri" panose="020F050202020403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50722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Facilitator Script:</a:t>
            </a: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Gender-specific treatment for women should be culturally responsive with consideration to racial, ethnic, normative, and linguistic needs; integrate the whole person, be trauma-informed, and address substance use and co-occurring disorders such as depression, anxiety, or PTSD. Treatment should also be relational and build a trusting and caring environment. It should include all identified family members or partners as appropriate and include services and supports like individual and group therapy, peer recovery services, and other recovery-oriented supports.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a:defRPr/>
            </a:pP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Gender-specific treatment for women should </a:t>
            </a:r>
            <a:r>
              <a:rPr lang="en-US">
                <a:solidFill>
                  <a:prstClr val="black"/>
                </a:solidFill>
                <a:latin typeface="Arial" panose="020B0604020202020204" pitchFamily="34" charset="0"/>
                <a:cs typeface="Arial" panose="020B0604020202020204" pitchFamily="34" charset="0"/>
              </a:rPr>
              <a:t>focus </a:t>
            </a: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on building and strengthening parenting capacities. Parent-child treatment accommodations like family-based residential programs, outpatient programs that accommodate mothers and their infants, or provide on-site childcare or subsidized childcare assistance are all proven strategies for increasing women’s engagement and retention in substance use disorder treatment. Integrated parenting supports also enhance parent motivation as it affirms their identity as a mother and focuses on building capacities to safely parent their children while in recovery. For mothers in residential treatment who have had their children removed from their care, access to frequent quality family time (or visitation) is critical to improving and maintaining the parent-child bond and allowing real-time opportunities to implement and practice new strategies and tools obtained through their parenting programs. This process also allows child welfare workers to continuously assess for </a:t>
            </a:r>
            <a:r>
              <a:rPr lang="en-US" b="0">
                <a:effectLst/>
                <a:latin typeface="Arial" panose="020B0604020202020204" pitchFamily="34" charset="0"/>
                <a:ea typeface="Calibri" panose="020F0502020204030204" pitchFamily="34" charset="0"/>
                <a:cs typeface="Arial" panose="020B0604020202020204" pitchFamily="34" charset="0"/>
              </a:rPr>
              <a:t>safety, risk, and protective capacities to help make an informed and objective decision regarding child safety and permanency planning.</a:t>
            </a:r>
            <a:r>
              <a:rPr lang="en-US">
                <a:latin typeface="Arial" panose="020B0604020202020204" pitchFamily="34" charset="0"/>
                <a:ea typeface="Calibri" panose="020F0502020204030204" pitchFamily="34" charset="0"/>
                <a:cs typeface="Arial" panose="020B0604020202020204" pitchFamily="34" charset="0"/>
              </a:rPr>
              <a:t> </a:t>
            </a:r>
            <a:endParaRPr lang="en-US" b="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Women should also be universally screened for intimate partner violence and trauma and referred to all indicated services and supports– including survivor advocacy and free or reduced legal aid services. This may also include help navigating access to psychosocial supports like the supplemental nutrition assistance program (SNAP) or women, infant, and children (WIC) program; access to affordable housing programs, employment readiness or vocational skills training programs; and free or subsidized childcare assistance programs and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latin typeface="Arial" panose="020B0604020202020204" pitchFamily="34" charset="0"/>
              <a:ea typeface="Times New Roman" panose="02020603050405020304" pitchFamily="18"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R="0" lvl="0">
              <a:spcBef>
                <a:spcPts val="600"/>
              </a:spcBef>
              <a:spcAft>
                <a:spcPts val="600"/>
              </a:spcAft>
              <a:tabLst>
                <a:tab pos="457200" algn="l"/>
              </a:tabLst>
            </a:pPr>
            <a:r>
              <a:rPr lang="en-US" kern="1200">
                <a:solidFill>
                  <a:srgbClr val="000000"/>
                </a:solidFill>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a:t>
            </a:r>
            <a:r>
              <a:rPr lang="en-US" i="1" u="sng" kern="120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3"/>
              </a:rPr>
              <a:t>TIP 51: Substance Abuse Treatment: Addressing the Specific Needs of Women</a:t>
            </a:r>
            <a:r>
              <a:rPr lang="en-US" kern="1200">
                <a:solidFill>
                  <a:srgbClr val="000000"/>
                </a:solidFill>
                <a:effectLst/>
                <a:latin typeface="Arial" panose="020B0604020202020204" pitchFamily="34" charset="0"/>
                <a:ea typeface="Calibri" panose="020F0502020204030204" pitchFamily="34" charset="0"/>
                <a:cs typeface="Arial" panose="020B0604020202020204" pitchFamily="34" charset="0"/>
              </a:rPr>
              <a:t> (2015)</a:t>
            </a:r>
            <a:endParaRPr lang="en-US">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a:solidFill>
                  <a:srgbClr val="000000"/>
                </a:solidFill>
                <a:effectLst/>
                <a:latin typeface="Arial" panose="020B0604020202020204" pitchFamily="34" charset="0"/>
                <a:cs typeface="Arial" panose="020B0604020202020204" pitchFamily="34" charset="0"/>
              </a:rPr>
              <a:t>Slide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a:defRPr/>
            </a:pPr>
            <a:r>
              <a:rPr lang="en-US" b="0" i="0">
                <a:solidFill>
                  <a:schemeClr val="tx1"/>
                </a:solidFill>
                <a:effectLst/>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N/A</a:t>
            </a:r>
          </a:p>
          <a:p>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ea typeface="Times New Roman" panose="02020603050405020304" pitchFamily="18" charset="0"/>
                <a:cs typeface="Arial" panose="020B0604020202020204" pitchFamily="34" charset="0"/>
              </a:rPr>
              <a:t>N/A</a:t>
            </a:r>
            <a:endParaRPr lang="en-US">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55F39-DBF2-4708-9D0C-92AF29BAD49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823634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Facilitator Script:</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Historically, systems have not done a great job engaging men or fathers in service delivery; however, we also know that outcomes for families improve when fathers are present to develop and nurture positive relationships with their children– leading to improved social and emotional well-being and a reduced likelihood of children engaging in high-risk behaviors such as generational misuse or abuse of alcohol or other drugs.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As shown here, treatment services and supports for fathers are not all that different than for mothers. Compared to women with substance use and co-occurring disorders, men have a higher probability of engaging in poly-substance use, are more likely to be uninsured, and not seek out support for their substance use disorder. While men are exposed to violence and trauma at a higher rate than women, they are far less likely to be diagnosed with post traumatic stress disorder which speaks to the importance of screening men for co-occurring mental disorders and trauma, like women.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It’s also important to recognize and understand how gender and cultural norms may affect a father’s perception on seeking help and recognizing the effects of trauma and how the trauma is manifesting itself in behaviors. Societal norms also contribute to the belief that seeking help for a substance use or co-occurring disorder is a sign of weakness. As we mentioned in module one, men will benefit from gender-specific programming that allows them to warm up and build trust within the therapeutic setting– often this looks like programming dedicated to the physical health and wellness before diving deeper into individual and group therapy.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As we learned earlier, substance use and intimate partner violence can co-occur, and if the father is the perpetrator of the violence, then interventions should be provided to help ensure the family’s safety and prevent future events that could endanger the safety of the children and non-offending parent. At this same time, it is important to note that approximately 1 in 10 men experience sexual or physical violence and/or are victims of stalking by their partner in their lifetime and report some form of intimate partner violence, and therefore it should never be assumed that men do not also need access to intimate partner survivor services.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Fathers may be reluctant to enter treatment if it prevents them from financially providing for their children and family. It may be necessary to help fathers connect with treatment programs that accommodate their employment or alternative work schedule. Men may also be hesitant about seeking treatment if they believe it may negatively affect their custody arrangement or visitation rights. </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Acknowledging the importance of their role and identity as a father can help engage and retain them in treatment. As child welfare workers we do this by</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Providing fathers with services to build parental capacity and resiliency and connect to services specific to their role like fatherhood engagement programs/initiatives,</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Assisting them with establishing paternity and custodial rights,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Providing resources or services specific to co-parenting,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Encouraging, coaching, and guiding them to ensure they have quality family time/visitations with their children to build and reinforce the parent-child bond,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Acknowledging them and/or paternal relatives as potential placement options for children if needed, and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Actively engaging them for collaborative case planning and decision-making.</a:t>
            </a:r>
          </a:p>
          <a:p>
            <a:pPr marR="0" lvl="0">
              <a:lnSpc>
                <a:spcPct val="107000"/>
              </a:lnSpc>
              <a:spcBef>
                <a:spcPts val="0"/>
              </a:spcBef>
              <a:spcAft>
                <a:spcPts val="0"/>
              </a:spcAft>
              <a:tabLst>
                <a:tab pos="457200" algn="l"/>
              </a:tabLs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Fathers, like mothers, may also need help accessing psychosocial supports like housing assistance, employment readiness or vocational skills training programs.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lvl="0"/>
            <a:r>
              <a:rPr lang="en-US" kern="100">
                <a:effectLst/>
                <a:latin typeface="Arial" panose="020B0604020202020204" pitchFamily="34" charset="0"/>
                <a:ea typeface="Calibri" panose="020F0502020204030204" pitchFamily="34" charset="0"/>
                <a:cs typeface="Arial" panose="020B0604020202020204" pitchFamily="34" charset="0"/>
              </a:rPr>
              <a:t> </a:t>
            </a:r>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R="0" lvl="0" algn="l">
              <a:tabLst>
                <a:tab pos="457200" algn="l"/>
              </a:tabLst>
            </a:pPr>
            <a:r>
              <a:rPr lang="en-US" kern="1200">
                <a:solidFill>
                  <a:srgbClr val="000000"/>
                </a:solidFill>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a:t>
            </a:r>
            <a:r>
              <a:rPr lang="en-US" i="1" u="sng" kern="120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3"/>
              </a:rPr>
              <a:t>Treatment Improvement Protocol </a:t>
            </a:r>
            <a:r>
              <a:rPr lang="en-US" i="0" u="sng" kern="120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3"/>
              </a:rPr>
              <a:t>(</a:t>
            </a:r>
            <a:r>
              <a:rPr lang="en-US" i="1" u="sng" kern="120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3"/>
              </a:rPr>
              <a:t>TIP) 56: Addressing the Specific Behavioral Health Needs of Men</a:t>
            </a:r>
            <a:r>
              <a:rPr lang="en-US" i="1" kern="12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kern="1200">
                <a:solidFill>
                  <a:srgbClr val="000000"/>
                </a:solidFill>
                <a:effectLst/>
                <a:latin typeface="Arial" panose="020B0604020202020204" pitchFamily="34" charset="0"/>
                <a:ea typeface="Calibri" panose="020F0502020204030204" pitchFamily="34" charset="0"/>
                <a:cs typeface="Arial" panose="020B0604020202020204" pitchFamily="34" charset="0"/>
              </a:rPr>
              <a:t>(2013)</a:t>
            </a:r>
            <a:endParaRPr lang="en-US">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a:solidFill>
                  <a:srgbClr val="000000"/>
                </a:solidFill>
                <a:effectLst/>
                <a:latin typeface="Arial" panose="020B0604020202020204" pitchFamily="34" charset="0"/>
                <a:cs typeface="Arial" panose="020B0604020202020204" pitchFamily="34" charset="0"/>
              </a:rPr>
              <a:t>Slide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a:defRPr/>
            </a:pPr>
            <a:r>
              <a:rPr lang="en-US" b="0" i="0">
                <a:solidFill>
                  <a:schemeClr val="tx1"/>
                </a:solidFill>
                <a:effectLst/>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r>
              <a:rPr lang="en-US" kern="100">
                <a:effectLst/>
                <a:latin typeface="Arial" panose="020B0604020202020204" pitchFamily="34" charset="0"/>
                <a:ea typeface="Calibri" panose="020F0502020204030204" pitchFamily="34" charset="0"/>
                <a:cs typeface="Arial" panose="020B0604020202020204" pitchFamily="34" charset="0"/>
              </a:rPr>
              <a:t>(National Responsible Fatherhood Clearinghouse, n.d.; National Responsible Fatherhood Clearinghouse, 2018; Substance Abuse and Mental Health Services Administration, 2013; Centers for Disease Control and Prevention, 2020)</a:t>
            </a:r>
            <a:endParaRPr lang="en-US">
              <a:latin typeface="Arial" panose="020B0604020202020204" pitchFamily="34" charset="0"/>
              <a:cs typeface="Arial" panose="020B0604020202020204" pitchFamily="34" charset="0"/>
            </a:endParaRPr>
          </a:p>
          <a:p>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National Responsible Fatherhood Clearinghouse. (n.d.). </a:t>
            </a:r>
            <a:r>
              <a:rPr lang="en-US" i="1" kern="100">
                <a:effectLst/>
                <a:latin typeface="Arial" panose="020B0604020202020204" pitchFamily="34" charset="0"/>
                <a:ea typeface="Calibri" panose="020F0502020204030204" pitchFamily="34" charset="0"/>
                <a:cs typeface="Arial" panose="020B0604020202020204" pitchFamily="34" charset="0"/>
              </a:rPr>
              <a:t>Father presence. </a:t>
            </a:r>
            <a:r>
              <a:rPr lang="en-US" kern="100">
                <a:effectLst/>
                <a:latin typeface="Arial" panose="020B0604020202020204" pitchFamily="34" charset="0"/>
                <a:ea typeface="Calibri" panose="020F0502020204030204" pitchFamily="34" charset="0"/>
                <a:cs typeface="Arial" panose="020B0604020202020204" pitchFamily="34" charset="0"/>
              </a:rPr>
              <a:t>U.S. Department of Health and Human Services. </a:t>
            </a:r>
            <a:r>
              <a:rPr lang="en-US" u="sng" kern="10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https://www.fatherhood.gov/for-dads/father-presence</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National Responsible Fatherhood Clearinghouse. (2018). </a:t>
            </a:r>
            <a:r>
              <a:rPr lang="en-US" i="1" kern="100">
                <a:effectLst/>
                <a:latin typeface="Arial" panose="020B0604020202020204" pitchFamily="34" charset="0"/>
                <a:ea typeface="Calibri" panose="020F0502020204030204" pitchFamily="34" charset="0"/>
                <a:cs typeface="Arial" panose="020B0604020202020204" pitchFamily="34" charset="0"/>
              </a:rPr>
              <a:t>Trauma-informed approaches and awareness for programs working with fathers. </a:t>
            </a:r>
            <a:r>
              <a:rPr lang="en-US" kern="100">
                <a:effectLst/>
                <a:latin typeface="Arial" panose="020B0604020202020204" pitchFamily="34" charset="0"/>
                <a:ea typeface="Calibri" panose="020F0502020204030204" pitchFamily="34" charset="0"/>
                <a:cs typeface="Arial" panose="020B0604020202020204" pitchFamily="34" charset="0"/>
              </a:rPr>
              <a:t>U.S. Department of Health and Human Services.</a:t>
            </a:r>
            <a:r>
              <a:rPr lang="en-US" i="1" kern="100">
                <a:latin typeface="Arial" panose="020B0604020202020204" pitchFamily="34" charset="0"/>
                <a:ea typeface="Calibri" panose="020F0502020204030204" pitchFamily="34" charset="0"/>
                <a:cs typeface="Arial" panose="020B0604020202020204" pitchFamily="34" charset="0"/>
              </a:rPr>
              <a:t> </a:t>
            </a:r>
            <a:r>
              <a:rPr lang="en-US" u="sng" kern="10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5"/>
              </a:rPr>
              <a:t>https://www.fatherhood.gov/sites/default/files/resource_files/e000004132.pdf</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(2013). </a:t>
            </a:r>
            <a:r>
              <a:rPr lang="en-US" i="1" kern="100">
                <a:effectLst/>
                <a:latin typeface="Arial" panose="020B0604020202020204" pitchFamily="34" charset="0"/>
                <a:ea typeface="Calibri" panose="020F0502020204030204" pitchFamily="34" charset="0"/>
                <a:cs typeface="Arial" panose="020B0604020202020204" pitchFamily="34" charset="0"/>
              </a:rPr>
              <a:t>Addressing the specific behavioral health needs of men. Treatment improvement protocol (TIP) series 56. </a:t>
            </a:r>
            <a:r>
              <a:rPr lang="en-US" kern="100">
                <a:effectLst/>
                <a:latin typeface="Arial" panose="020B0604020202020204" pitchFamily="34" charset="0"/>
                <a:ea typeface="Calibri" panose="020F0502020204030204" pitchFamily="34" charset="0"/>
                <a:cs typeface="Arial" panose="020B0604020202020204" pitchFamily="34" charset="0"/>
              </a:rPr>
              <a:t>HHS Publication No. (SMA) 13-4736. U.S. Department of Health and Human Services. </a:t>
            </a:r>
            <a:r>
              <a:rPr lang="en-US" u="sng" kern="10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6"/>
              </a:rPr>
              <a:t>https://store.samhsa.gov/product/tip-56-addressing-specific-behavioral-health-needs-men/sma14-4736</a:t>
            </a: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Centers for Disease Control and Prevention. (2020). </a:t>
            </a:r>
            <a:r>
              <a:rPr lang="en-US" i="1" kern="100">
                <a:effectLst/>
                <a:latin typeface="Arial" panose="020B0604020202020204" pitchFamily="34" charset="0"/>
                <a:ea typeface="Calibri" panose="020F0502020204030204" pitchFamily="34" charset="0"/>
                <a:cs typeface="Arial" panose="020B0604020202020204" pitchFamily="34" charset="0"/>
              </a:rPr>
              <a:t>Intimate partner violence, sexual violence, and stalking among men. </a:t>
            </a:r>
            <a:r>
              <a:rPr lang="en-US" kern="100">
                <a:effectLst/>
                <a:latin typeface="Arial" panose="020B0604020202020204" pitchFamily="34" charset="0"/>
                <a:ea typeface="Calibri" panose="020F0502020204030204" pitchFamily="34" charset="0"/>
                <a:cs typeface="Arial" panose="020B0604020202020204" pitchFamily="34" charset="0"/>
              </a:rPr>
              <a:t>U.S. Department of Health and Human Services.</a:t>
            </a:r>
            <a:r>
              <a:rPr lang="en-US" i="1" kern="100">
                <a:latin typeface="Arial" panose="020B0604020202020204" pitchFamily="34" charset="0"/>
                <a:ea typeface="Calibri" panose="020F0502020204030204" pitchFamily="34" charset="0"/>
                <a:cs typeface="Arial" panose="020B0604020202020204" pitchFamily="34" charset="0"/>
              </a:rPr>
              <a:t> </a:t>
            </a:r>
            <a:r>
              <a:rPr lang="en-US" u="sng" kern="10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7"/>
              </a:rPr>
              <a:t>https://www.cdc.gov/violenceprevention/intimatepartnerviolence/men-ipvsvandstalking.html</a:t>
            </a:r>
            <a:r>
              <a:rPr lang="en-US" kern="100">
                <a:effectLst/>
                <a:latin typeface="Arial" panose="020B0604020202020204" pitchFamily="34" charset="0"/>
                <a:ea typeface="Calibri" panose="020F050202020403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55F39-DBF2-4708-9D0C-92AF29BAD49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337821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Facilitator Script:</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LGBTQIA2S+ affirmative treatment services and supports are designed to move beyond just inclusion by centering the sexual orientation and gender identity experiences of its community members. While this may reflect many of the same types of services and supports as other treatment and recovery programs, LGBTQIA2S+ affirmative programs are committed to addressing the underlying community-specific issues such as familial, cultural, and systemic stressors contributing to higher rates of substance misuse or abuse. As we learned in module one, health disparities for members of the LGBTQIA2S+ community are well documented and often a direct result of trauma– stemming from lack of acceptance, bias, discrimination, and harassment.</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The cumulative effect of these adverse experiences, otherwise referred to as LGBTQIA2S+ stigma or minority stress speaks to the emphasis on creating and ensuring psychological and physical safety in affirmative treatment program settings. Many members of the LGBTQIA2S+ community share a common lived experience with familial trauma related to their sexual orientation or gender identity coming out process, an experience that can lead to a myriad of stressors, namely increased familial and social isolation. Affirmative treatment programming creates a setting and opportunity to form LGBTQIA2S+ affirming social networks that often develop into life-long supportive and nurturing relationships, an experience commonly referred to as a person’s chosen family.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Other integrated components of LGBTQIA2S+ affirmative treatment programming include sensitivity and awareness of the heightened rate of discrimination and the need for free or affordable advocacy and legal services. To this day, members of the LGBTQIA2S+ community face discrimination and harassment in the workplace as a direct response to their sexual orientation, gender identity, or expressions. This may be in the form of being denied employment opportunities or advancements, wrongful termination, or enduring toxic workplace stress caused by any combination of implicit or explicit bias, microaggressions, and overt harassment. This same type of discrimination can also extend to an LGBTQIA2S+ member’s experience accessing safe and affordable housing which can also be jeopardized by the economic instability from employment discrimination. Same-sex couples may also face relational or healthcare discrimination specific to employer-sponsored health insurance and benefits programs or other state and federal incentives such as childcare tax credits and social security survivor benefits where they are either denied eligibility altogether or subject to additional taxes and fees. All these factors contribute significantly to the ongoing LGBTQIA2S+ health disparities and subsequent need for comprehensive psychosocial supports. LGBTQIA2S+ affirmative treatment programming promotes engagement, retention, and satisfaction in substance use and co-occurring disorder services through its emphasis on holistic care and equitable access to resources and supports for improved safety, well-being, and recovery outcomes.</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lvl="0"/>
            <a:r>
              <a:rPr lang="en-US" b="0" u="sng">
                <a:latin typeface="Arial" panose="020B0604020202020204" pitchFamily="34" charset="0"/>
                <a:cs typeface="Arial" panose="020B0604020202020204" pitchFamily="34" charset="0"/>
              </a:rPr>
              <a:t>Additional Resources:</a:t>
            </a:r>
          </a:p>
          <a:p>
            <a:pPr lvl="0"/>
            <a:endParaRPr lang="en-US" u="sng">
              <a:latin typeface="Arial" panose="020B0604020202020204" pitchFamily="34" charset="0"/>
              <a:cs typeface="Arial" panose="020B0604020202020204" pitchFamily="34" charset="0"/>
            </a:endParaRPr>
          </a:p>
          <a:p>
            <a:pPr lvl="0"/>
            <a:r>
              <a:rPr lang="en-US" b="0">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a:solidFill>
                  <a:srgbClr val="000000"/>
                </a:solidFill>
                <a:effectLst/>
                <a:latin typeface="Arial" panose="020B0604020202020204" pitchFamily="34" charset="0"/>
                <a:cs typeface="Arial" panose="020B0604020202020204" pitchFamily="34" charset="0"/>
              </a:rPr>
              <a:t>Slide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a:defRPr/>
            </a:pPr>
            <a:r>
              <a:rPr lang="en-US" b="0" i="0">
                <a:solidFill>
                  <a:schemeClr val="tx1"/>
                </a:solidFill>
                <a:effectLst/>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a:defRPr/>
            </a:pPr>
            <a:r>
              <a:rPr lang="en-US" kern="100">
                <a:effectLst/>
                <a:latin typeface="Arial" panose="020B0604020202020204" pitchFamily="34" charset="0"/>
                <a:ea typeface="Calibri" panose="020F0502020204030204" pitchFamily="34" charset="0"/>
                <a:cs typeface="Arial" panose="020B0604020202020204" pitchFamily="34" charset="0"/>
              </a:rPr>
              <a:t>(Center of Excellence LGBTQ+ Behavioral Health Equity, n.d; Singh &amp; Dickey, 2017; U.S. Department of Housing and Urban Development, 2022)</a:t>
            </a:r>
            <a:endParaRPr lang="en-US" i="0">
              <a:solidFill>
                <a:schemeClr val="tx1"/>
              </a:solidFill>
              <a:latin typeface="Arial" panose="020B0604020202020204" pitchFamily="34" charset="0"/>
              <a:cs typeface="Arial" panose="020B0604020202020204" pitchFamily="34" charset="0"/>
            </a:endParaRPr>
          </a:p>
          <a:p>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Center of Excellence LGBTQ+ Behavioral Health Equity. (n.d.). </a:t>
            </a:r>
            <a:r>
              <a:rPr lang="en-US" i="1" kern="100">
                <a:effectLst/>
                <a:latin typeface="Arial" panose="020B0604020202020204" pitchFamily="34" charset="0"/>
                <a:ea typeface="Calibri" panose="020F0502020204030204" pitchFamily="34" charset="0"/>
                <a:cs typeface="Arial" panose="020B0604020202020204" pitchFamily="34" charset="0"/>
              </a:rPr>
              <a:t>Improving care for LGBTQ+ communities</a:t>
            </a:r>
            <a:r>
              <a:rPr lang="en-US" kern="100">
                <a:effectLst/>
                <a:latin typeface="Arial" panose="020B0604020202020204" pitchFamily="34" charset="0"/>
                <a:ea typeface="Calibri" panose="020F0502020204030204" pitchFamily="34" charset="0"/>
                <a:cs typeface="Arial" panose="020B0604020202020204" pitchFamily="34" charset="0"/>
              </a:rPr>
              <a:t>. </a:t>
            </a:r>
            <a:r>
              <a:rPr lang="en-US" u="sng" kern="10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https://lgbtqequity.org/</a:t>
            </a: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Singh, A. A., &amp; Dickey, L. M. (2017). </a:t>
            </a:r>
            <a:r>
              <a:rPr lang="en-US" i="1" kern="100">
                <a:effectLst/>
                <a:latin typeface="Arial" panose="020B0604020202020204" pitchFamily="34" charset="0"/>
                <a:ea typeface="Calibri" panose="020F0502020204030204" pitchFamily="34" charset="0"/>
                <a:cs typeface="Arial" panose="020B0604020202020204" pitchFamily="34" charset="0"/>
              </a:rPr>
              <a:t>Handbook of sexual orientation and gender diversity in counseling and psychotherapy (</a:t>
            </a:r>
            <a:r>
              <a:rPr lang="en-US" kern="100">
                <a:effectLst/>
                <a:latin typeface="Arial" panose="020B0604020202020204" pitchFamily="34" charset="0"/>
                <a:ea typeface="Calibri" panose="020F0502020204030204" pitchFamily="34" charset="0"/>
                <a:cs typeface="Arial" panose="020B0604020202020204" pitchFamily="34" charset="0"/>
              </a:rPr>
              <a:t>K. A. </a:t>
            </a:r>
            <a:r>
              <a:rPr lang="en-US" kern="100" err="1">
                <a:effectLst/>
                <a:latin typeface="Arial" panose="020B0604020202020204" pitchFamily="34" charset="0"/>
                <a:ea typeface="Calibri" panose="020F0502020204030204" pitchFamily="34" charset="0"/>
                <a:cs typeface="Arial" panose="020B0604020202020204" pitchFamily="34" charset="0"/>
              </a:rPr>
              <a:t>DeBord</a:t>
            </a:r>
            <a:r>
              <a:rPr lang="en-US" kern="100">
                <a:effectLst/>
                <a:latin typeface="Arial" panose="020B0604020202020204" pitchFamily="34" charset="0"/>
                <a:ea typeface="Calibri" panose="020F0502020204030204" pitchFamily="34" charset="0"/>
                <a:cs typeface="Arial" panose="020B0604020202020204" pitchFamily="34" charset="0"/>
              </a:rPr>
              <a:t>, A. R. Fischer, K. J. </a:t>
            </a:r>
            <a:r>
              <a:rPr lang="en-US" kern="100" err="1">
                <a:effectLst/>
                <a:latin typeface="Arial" panose="020B0604020202020204" pitchFamily="34" charset="0"/>
                <a:ea typeface="Calibri" panose="020F0502020204030204" pitchFamily="34" charset="0"/>
                <a:cs typeface="Arial" panose="020B0604020202020204" pitchFamily="34" charset="0"/>
              </a:rPr>
              <a:t>Bieschke</a:t>
            </a:r>
            <a:r>
              <a:rPr lang="en-US" kern="100">
                <a:effectLst/>
                <a:latin typeface="Arial" panose="020B0604020202020204" pitchFamily="34" charset="0"/>
                <a:ea typeface="Calibri" panose="020F0502020204030204" pitchFamily="34" charset="0"/>
                <a:cs typeface="Arial" panose="020B0604020202020204" pitchFamily="34" charset="0"/>
              </a:rPr>
              <a:t>, &amp; R. M. Perez, Eds.). American Psychological Association. </a:t>
            </a:r>
            <a:r>
              <a:rPr lang="en-US" u="sng" kern="10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https://doi.org/10.1037/15959-007</a:t>
            </a: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U.S. Department of Housing and Urban Development (HUD). (2022). </a:t>
            </a:r>
            <a:r>
              <a:rPr lang="en-US" i="1" kern="100">
                <a:effectLst/>
                <a:latin typeface="Arial" panose="020B0604020202020204" pitchFamily="34" charset="0"/>
                <a:ea typeface="Calibri" panose="020F0502020204030204" pitchFamily="34" charset="0"/>
                <a:cs typeface="Arial" panose="020B0604020202020204" pitchFamily="34" charset="0"/>
              </a:rPr>
              <a:t>Housing discrimination and persons identifying as lesbian, gay, bisexual, transgender, and/or queer/questioning (LGBTQ)</a:t>
            </a:r>
            <a:r>
              <a:rPr lang="en-US" kern="100">
                <a:effectLst/>
                <a:latin typeface="Arial" panose="020B0604020202020204" pitchFamily="34" charset="0"/>
                <a:ea typeface="Calibri" panose="020F0502020204030204" pitchFamily="34" charset="0"/>
                <a:cs typeface="Arial" panose="020B0604020202020204" pitchFamily="34" charset="0"/>
              </a:rPr>
              <a:t>. </a:t>
            </a:r>
            <a:r>
              <a:rPr lang="en-US" u="sng" kern="10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5"/>
              </a:rPr>
              <a:t>https://www.hud.gov/program_offices/fair_housing_equal_opp/housing_discrimination_and_persons_identifying_lgbtq</a:t>
            </a:r>
            <a:r>
              <a:rPr lang="en-US" kern="100">
                <a:effectLst/>
                <a:latin typeface="Arial" panose="020B0604020202020204" pitchFamily="34" charset="0"/>
                <a:ea typeface="Calibri" panose="020F050202020403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55F39-DBF2-4708-9D0C-92AF29BAD49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618418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pPr>
            <a:r>
              <a:rPr lang="en-US">
                <a:effectLst/>
                <a:latin typeface="Arial" panose="020B0604020202020204" pitchFamily="34" charset="0"/>
                <a:ea typeface="Calibri" panose="020F0502020204030204" pitchFamily="34" charset="0"/>
                <a:cs typeface="Arial" panose="020B0604020202020204" pitchFamily="34" charset="0"/>
              </a:rPr>
              <a:t>Facilitator Script:</a:t>
            </a:r>
          </a:p>
          <a:p>
            <a:pPr marL="0" marR="0">
              <a:lnSpc>
                <a:spcPct val="107000"/>
              </a:lnSpc>
              <a:spcBef>
                <a:spcPts val="0"/>
              </a:spcBef>
            </a:pPr>
            <a:endParaRPr lang="en-US">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a:effectLst/>
                <a:latin typeface="Arial" panose="020B0604020202020204" pitchFamily="34" charset="0"/>
                <a:ea typeface="Calibri" panose="020F0502020204030204" pitchFamily="34" charset="0"/>
                <a:cs typeface="Arial" panose="020B0604020202020204" pitchFamily="34" charset="0"/>
              </a:rPr>
              <a:t>For each of us individually, the definition of family undoubtedly takes on its own unique meaning. As we know, families are diverse and can be made up of immediate, extended, and/or non-relative family members– as it is often about the unique bond and support that we form as human beings. How systems, programs, and agencies define and recognize family units in our communities varies which in part contributes to the ongoing challenges with ensuring equitable access to quality comprehensive services for all individual family members in need– a defining characteristic of a family-centered approach.</a:t>
            </a:r>
          </a:p>
          <a:p>
            <a:pPr marL="0" marR="0">
              <a:lnSpc>
                <a:spcPct val="107000"/>
              </a:lnSpc>
              <a:spcBef>
                <a:spcPts val="0"/>
              </a:spcBef>
            </a:pPr>
            <a:endParaRPr lang="en-US">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a:effectLst/>
                <a:latin typeface="Arial" panose="020B0604020202020204" pitchFamily="34" charset="0"/>
                <a:ea typeface="Calibri" panose="020F0502020204030204" pitchFamily="34" charset="0"/>
                <a:cs typeface="Arial" panose="020B0604020202020204" pitchFamily="34" charset="0"/>
              </a:rPr>
              <a:t>A family-centered approach also recognizes that a substance use disorder is a brain disease that affects the entire family, and that recovery and well-being occurs in the context of the family unit. For this reason, a family-centered approach offers a comprehensive array of clinical treatment and related support services that meet the needs of each member in the family, not only the individual requesting care. This extends well beyond the substance use disorder treatment system, the child welfare system, the courts, and mental health service providers – and should include all other agencies or individual practitioners that interact with or on behalf of children and families in our community. The work of all community partners must reflect an understanding and responsiveness to the fact that parents and children live within the context of a larger family system and that families exist within the context of their community and culture. The cultural influences of race, ethnicity, religion, geography, and customs are considerations that must be prioritized when implementing family-centered treatment and approaches. Let’s now dive into how this may show up in practice.</a:t>
            </a:r>
          </a:p>
          <a:p>
            <a:pPr marL="0" marR="0">
              <a:lnSpc>
                <a:spcPct val="107000"/>
              </a:lnSpc>
              <a:spcBef>
                <a:spcPts val="0"/>
              </a:spcBef>
            </a:pPr>
            <a:r>
              <a:rPr lang="en-US">
                <a:effectLst/>
                <a:latin typeface="Arial" panose="020B0604020202020204" pitchFamily="34" charset="0"/>
                <a:ea typeface="Calibri" panose="020F0502020204030204" pitchFamily="34" charset="0"/>
                <a:cs typeface="Arial" panose="020B0604020202020204" pitchFamily="34" charset="0"/>
              </a:rPr>
              <a:t> </a:t>
            </a:r>
            <a:endParaRPr lang="en-US" b="0" u="sng">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u="sng">
              <a:latin typeface="Arial" panose="020B0604020202020204" pitchFamily="34" charset="0"/>
              <a:cs typeface="Arial" panose="020B0604020202020204" pitchFamily="34" charset="0"/>
            </a:endParaRPr>
          </a:p>
          <a:p>
            <a:pPr lvl="0"/>
            <a:r>
              <a:rPr lang="en-US" b="0">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a:solidFill>
                  <a:srgbClr val="000000"/>
                </a:solidFill>
                <a:effectLst/>
                <a:latin typeface="Arial" panose="020B0604020202020204" pitchFamily="34" charset="0"/>
                <a:cs typeface="Arial" panose="020B0604020202020204" pitchFamily="34" charset="0"/>
              </a:rPr>
              <a:t>Slide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a:defRPr/>
            </a:pPr>
            <a:r>
              <a:rPr lang="en-US" b="0" i="0">
                <a:solidFill>
                  <a:schemeClr val="tx1"/>
                </a:solidFill>
                <a:effectLst/>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solidFill>
                  <a:schemeClr val="tx1"/>
                </a:solidFill>
                <a:latin typeface="Arial" panose="020B0604020202020204" pitchFamily="34" charset="0"/>
                <a:ea typeface="+mn-lt"/>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endParaRPr lang="en-US" i="0" u="sng" kern="100">
              <a:solidFill>
                <a:schemeClr val="tx1"/>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a:latin typeface="Arial" panose="020B0604020202020204" pitchFamily="34" charset="0"/>
                <a:ea typeface="Calibri" panose="020F0502020204030204" pitchFamily="34" charset="0"/>
                <a:cs typeface="Arial" panose="020B0604020202020204" pitchFamily="34" charset="0"/>
              </a:rPr>
              <a:t>N/A</a:t>
            </a:r>
            <a:endParaRPr lang="en-US">
              <a:effectLst/>
              <a:latin typeface="Arial" panose="020B0604020202020204" pitchFamily="34" charset="0"/>
              <a:ea typeface="Calibri" panose="020F050202020403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33788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At the heart of a family-centered approach is a high-quality substance use disorder program that incorporates the use of evidence-based and trauma-informed interventions to deliver therapeutic services and recovery-oriented supports. As we touched on in module one, many parents will also meet criteria for a co-occurring mental disorder. Working with your community treatment providers to better understand the scope of their service array including options for specialized or dual diagnosis programs will help ensure referral and linkage to the most appropriate treatment for parents affected by substance use disorders.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Parent-child interventions and services are also an important element of a family-centered approach to substance use disorders. These interventions and services will vary in scope and practice, but most often center around improving the parent-child relationship through focusing on increased capacities such as safe, consistent, and recovery-oriented parenting; increased knowledge of developmental needs, and therapeutic intervention through individual, collateral, and/or family modalities. Assessment and referral to parent-child interventions and services should also be specific to each individual family to ensure the most appropriate and effective level of intervention. Examples of evidence-based parenting programs specific to substance use disorders and/or child maltreatment include the Nurturing Parenting Program, Celebrating Families, Parent Child Interaction Therapy, and Multisystemic Therapy.</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Developmental screening and services for children and adolescents is another important element to a family-centered approach to substance use disorders. We know that prenatal exposure to substances and/or ongoing exposure due to a parent’s substance use disorder can increase the risk for an array of developmental needs (physical, social-emotional, cognitive, and language) for children and adolescents. Early identification through comprehensive screening and assessment is critical for mitigating future risk and ensuring optimal functioning. Examples of possible service referrals include maternal, infant, and early childhood home visiting programs and comprehensive developmental assessments and formal supports for learning disabilities which is covered more in-depth in modules 6 and 10 of this toolkit.</a:t>
            </a:r>
          </a:p>
          <a:p>
            <a:endParaRPr lang="en-US">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u="sng">
              <a:latin typeface="Arial" panose="020B0604020202020204" pitchFamily="34" charset="0"/>
              <a:cs typeface="Arial" panose="020B0604020202020204" pitchFamily="34" charset="0"/>
            </a:endParaRPr>
          </a:p>
          <a:p>
            <a:pPr lvl="0"/>
            <a:r>
              <a:rPr lang="en-US" b="0">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a:solidFill>
                  <a:srgbClr val="000000"/>
                </a:solidFill>
                <a:effectLst/>
                <a:latin typeface="Arial" panose="020B0604020202020204" pitchFamily="34" charset="0"/>
                <a:cs typeface="Arial" panose="020B0604020202020204" pitchFamily="34" charset="0"/>
              </a:rPr>
              <a:t>Slide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a:defRPr/>
            </a:pPr>
            <a:r>
              <a:rPr lang="en-US" b="0" i="0">
                <a:solidFill>
                  <a:schemeClr val="tx1"/>
                </a:solidFill>
                <a:effectLst/>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solidFill>
                  <a:schemeClr val="tx1"/>
                </a:solidFill>
                <a:latin typeface="Arial" panose="020B0604020202020204" pitchFamily="34" charset="0"/>
                <a:ea typeface="+mn-lt"/>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indent="0" algn="l">
              <a:buFont typeface="Arial" panose="020B0604020202020204" pitchFamily="34" charset="0"/>
              <a:buNone/>
            </a:pPr>
            <a:endParaRPr lang="en-US">
              <a:latin typeface="Arial" panose="020B0604020202020204" pitchFamily="34" charset="0"/>
              <a:cs typeface="Arial" panose="020B0604020202020204" pitchFamily="34" charset="0"/>
            </a:endParaRPr>
          </a:p>
          <a:p>
            <a:pPr marL="0" indent="0" algn="l">
              <a:buFont typeface="Arial" panose="020B0604020202020204" pitchFamily="34" charset="0"/>
              <a:buNone/>
            </a:pPr>
            <a:r>
              <a:rPr lang="en-US">
                <a:latin typeface="Arial" panose="020B0604020202020204" pitchFamily="34" charset="0"/>
                <a:cs typeface="Arial" panose="020B0604020202020204" pitchFamily="34" charset="0"/>
              </a:rPr>
              <a:t>N/A </a:t>
            </a:r>
          </a:p>
        </p:txBody>
      </p:sp>
      <p:sp>
        <p:nvSpPr>
          <p:cNvPr id="4" name="Slide Number Placeholder 3"/>
          <p:cNvSpPr>
            <a:spLocks noGrp="1"/>
          </p:cNvSpPr>
          <p:nvPr>
            <p:ph type="sldNum" sz="quarter" idx="5"/>
          </p:nvPr>
        </p:nvSpPr>
        <p:spPr/>
        <p:txBody>
          <a:bodyPr/>
          <a:lstStyle/>
          <a:p>
            <a:fld id="{2E1BCB87-4CC9-4D37-BDC3-E8A0FA5D025D}" type="slidenum">
              <a:rPr lang="en-US" smtClean="0"/>
              <a:pPr/>
              <a:t>37</a:t>
            </a:fld>
            <a:endParaRPr lang="en-US"/>
          </a:p>
        </p:txBody>
      </p:sp>
    </p:spTree>
    <p:extLst>
      <p:ext uri="{BB962C8B-B14F-4D97-AF65-F5344CB8AC3E}">
        <p14:creationId xmlns:p14="http://schemas.microsoft.com/office/powerpoint/2010/main" val="18810972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Arial" panose="020B0604020202020204" pitchFamily="34" charset="0"/>
                <a:cs typeface="Arial" panose="020B0604020202020204" pitchFamily="34" charset="0"/>
              </a:rPr>
              <a:t>Facilitator Script:</a:t>
            </a:r>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0" u="none" strike="noStrike">
                <a:solidFill>
                  <a:srgbClr val="000000"/>
                </a:solidFill>
                <a:effectLst/>
                <a:latin typeface="Arial" panose="020B0604020202020204" pitchFamily="34" charset="0"/>
                <a:cs typeface="Arial" panose="020B0604020202020204" pitchFamily="34" charset="0"/>
              </a:rPr>
              <a:t>Here we have a continuum of family-based treatment services of which substance use disorder treatment programs fall within. The process of integrating a family-centered approach into traditional substance use disorder treatment takes time, and as a result community treatment providers fall within different points along this continuum, also.</a:t>
            </a:r>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0" u="none" strike="noStrike">
                <a:solidFill>
                  <a:srgbClr val="000000"/>
                </a:solidFill>
                <a:effectLst/>
                <a:latin typeface="Arial" panose="020B0604020202020204" pitchFamily="34" charset="0"/>
                <a:cs typeface="Arial" panose="020B0604020202020204" pitchFamily="34" charset="0"/>
              </a:rPr>
              <a:t>The left-hand side of this continuum recognizes that at a minimum, family-based treatment services acknowledge the influence and importance of family, allow for family involvement, and address family issues but within the confines of the identified individual family member’s treatment plan; versus the most comprehensive model, family-centered treatment in which each family member has a treatment plan and receives a combination of individual and family-based interventions and services. This model of treatment recognizes that the effects of substance use disorders extend beyond the individual (in this case the parent) and therefore provides an array of services and supports to promote optimal family well-being and recovery outcomes. </a:t>
            </a:r>
            <a:r>
              <a:rPr lang="en-US" b="0" i="0">
                <a:solidFill>
                  <a:srgbClr val="000000"/>
                </a:solidFill>
                <a:effectLst/>
                <a:latin typeface="Arial" panose="020B0604020202020204" pitchFamily="34" charset="0"/>
                <a:cs typeface="Arial" panose="020B0604020202020204"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effectLst/>
              <a:latin typeface="Arial" panose="020B0604020202020204" pitchFamily="34" charset="0"/>
              <a:ea typeface="Calibri" panose="020F050202020403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u="sng">
              <a:latin typeface="Arial" panose="020B0604020202020204" pitchFamily="34" charset="0"/>
              <a:cs typeface="Arial" panose="020B0604020202020204" pitchFamily="34" charset="0"/>
            </a:endParaRPr>
          </a:p>
          <a:p>
            <a:pPr lvl="0"/>
            <a:r>
              <a:rPr lang="en-US" b="0">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a:solidFill>
                  <a:srgbClr val="000000"/>
                </a:solidFill>
                <a:effectLst/>
                <a:latin typeface="Arial" panose="020B0604020202020204" pitchFamily="34" charset="0"/>
                <a:cs typeface="Arial" panose="020B0604020202020204" pitchFamily="34" charset="0"/>
              </a:rPr>
              <a:t>Slide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a:defRPr/>
            </a:pPr>
            <a:r>
              <a:rPr lang="en-US">
                <a:effectLst/>
                <a:latin typeface="Arial" panose="020B0604020202020204" pitchFamily="34" charset="0"/>
                <a:ea typeface="Calibri" panose="020F0502020204030204" pitchFamily="34" charset="0"/>
                <a:cs typeface="Arial" panose="020B0604020202020204" pitchFamily="34" charset="0"/>
              </a:rPr>
              <a:t>(Werner et al., 2007; National Center </a:t>
            </a:r>
            <a:r>
              <a:rPr lang="en-US">
                <a:latin typeface="Arial" panose="020B0604020202020204" pitchFamily="34" charset="0"/>
                <a:ea typeface="Calibri" panose="020F0502020204030204" pitchFamily="34" charset="0"/>
                <a:cs typeface="Arial" panose="020B0604020202020204" pitchFamily="34" charset="0"/>
              </a:rPr>
              <a:t>on</a:t>
            </a:r>
            <a:r>
              <a:rPr lang="en-US">
                <a:effectLst/>
                <a:latin typeface="Arial" panose="020B0604020202020204" pitchFamily="34" charset="0"/>
                <a:ea typeface="Calibri" panose="020F0502020204030204" pitchFamily="34" charset="0"/>
                <a:cs typeface="Arial" panose="020B0604020202020204" pitchFamily="34" charset="0"/>
              </a:rPr>
              <a:t> Substance Abuse and Child Welfare, 2021)</a:t>
            </a:r>
            <a:endParaRPr lang="en-US" b="0" i="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a:defRPr/>
            </a:pPr>
            <a:r>
              <a:rPr lang="en-US">
                <a:effectLst/>
                <a:latin typeface="Arial" panose="020B0604020202020204" pitchFamily="34" charset="0"/>
                <a:ea typeface="Calibri" panose="020F0502020204030204" pitchFamily="34" charset="0"/>
                <a:cs typeface="Arial" panose="020B0604020202020204" pitchFamily="34" charset="0"/>
              </a:rPr>
              <a:t>(Werner et al., 2007; National Center </a:t>
            </a:r>
            <a:r>
              <a:rPr lang="en-US">
                <a:latin typeface="Arial" panose="020B0604020202020204" pitchFamily="34" charset="0"/>
                <a:ea typeface="Calibri" panose="020F0502020204030204" pitchFamily="34" charset="0"/>
                <a:cs typeface="Arial" panose="020B0604020202020204" pitchFamily="34" charset="0"/>
              </a:rPr>
              <a:t>on</a:t>
            </a:r>
            <a:r>
              <a:rPr lang="en-US">
                <a:effectLst/>
                <a:latin typeface="Arial" panose="020B0604020202020204" pitchFamily="34" charset="0"/>
                <a:ea typeface="Calibri" panose="020F0502020204030204" pitchFamily="34" charset="0"/>
                <a:cs typeface="Arial" panose="020B0604020202020204" pitchFamily="34" charset="0"/>
              </a:rPr>
              <a:t> Substance Abuse and Child Welfare, 2021)</a:t>
            </a: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a:solidFill>
                  <a:srgbClr val="000000"/>
                </a:solidFill>
                <a:effectLst/>
                <a:latin typeface="Arial" panose="020B0604020202020204" pitchFamily="34" charset="0"/>
                <a:cs typeface="Arial" panose="020B0604020202020204" pitchFamily="34" charset="0"/>
              </a:rPr>
              <a:t>Werner, D., Young, N. K., Dennis, K., &amp; </a:t>
            </a:r>
            <a:r>
              <a:rPr lang="en-US" b="0" i="0" u="none" strike="noStrike" err="1">
                <a:solidFill>
                  <a:srgbClr val="000000"/>
                </a:solidFill>
                <a:effectLst/>
                <a:latin typeface="Arial" panose="020B0604020202020204" pitchFamily="34" charset="0"/>
                <a:cs typeface="Arial" panose="020B0604020202020204" pitchFamily="34" charset="0"/>
              </a:rPr>
              <a:t>Amatetti</a:t>
            </a:r>
            <a:r>
              <a:rPr lang="en-US" b="0" i="0" u="none" strike="noStrike">
                <a:solidFill>
                  <a:srgbClr val="000000"/>
                </a:solidFill>
                <a:effectLst/>
                <a:latin typeface="Arial" panose="020B0604020202020204" pitchFamily="34" charset="0"/>
                <a:cs typeface="Arial" panose="020B0604020202020204" pitchFamily="34" charset="0"/>
              </a:rPr>
              <a:t>, S. (2007). </a:t>
            </a:r>
            <a:r>
              <a:rPr lang="en-US" b="0" i="1" u="none" strike="noStrike">
                <a:solidFill>
                  <a:srgbClr val="000000"/>
                </a:solidFill>
                <a:effectLst/>
                <a:latin typeface="Arial" panose="020B0604020202020204" pitchFamily="34" charset="0"/>
                <a:cs typeface="Arial" panose="020B0604020202020204" pitchFamily="34" charset="0"/>
              </a:rPr>
              <a:t>Family-centered treatment for women with substance use disorders: History, key elements and challenges. </a:t>
            </a:r>
            <a:r>
              <a:rPr lang="en-US" b="0" i="0" u="none" strike="noStrike">
                <a:solidFill>
                  <a:srgbClr val="000000"/>
                </a:solidFill>
                <a:effectLst/>
                <a:latin typeface="Arial" panose="020B0604020202020204" pitchFamily="34" charset="0"/>
                <a:cs typeface="Arial" panose="020B0604020202020204" pitchFamily="34" charset="0"/>
              </a:rPr>
              <a:t>U.S. Department of Health and Human Services, Substance Abuse and Mental Health Services Administration. </a:t>
            </a:r>
            <a:r>
              <a:rPr lang="en-US" b="0" i="0" u="sng" strike="noStrike">
                <a:solidFill>
                  <a:srgbClr val="5351AF"/>
                </a:solidFill>
                <a:effectLst/>
                <a:latin typeface="Arial" panose="020B0604020202020204" pitchFamily="34" charset="0"/>
                <a:cs typeface="Arial" panose="020B0604020202020204" pitchFamily="34" charset="0"/>
                <a:hlinkClick r:id="rId3"/>
              </a:rPr>
              <a:t>https://www.samhsa.gov/sites/default/files/family_treatment_paper508v.pdf</a:t>
            </a:r>
            <a:r>
              <a:rPr lang="en-US" b="0" i="0" u="none" strike="noStrike">
                <a:solidFill>
                  <a:srgbClr val="000000"/>
                </a:solidFill>
                <a:effectLst/>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0" i="0" u="none" strike="noStrike">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a:effectLst/>
                <a:latin typeface="Arial" panose="020B0604020202020204" pitchFamily="34" charset="0"/>
                <a:cs typeface="Arial" panose="020B0604020202020204" pitchFamily="34" charset="0"/>
              </a:rPr>
              <a:t>National Center on Substance Abuse and Child Welfare. (2021). </a:t>
            </a:r>
            <a:r>
              <a:rPr lang="en-US" b="0" i="1" u="none">
                <a:effectLst/>
                <a:latin typeface="Arial" panose="020B0604020202020204" pitchFamily="34" charset="0"/>
                <a:cs typeface="Arial" panose="020B0604020202020204" pitchFamily="34" charset="0"/>
              </a:rPr>
              <a:t>Implementing a family-centered approach: For families affected by substance use disorders and involved with child welfare services</a:t>
            </a:r>
            <a:r>
              <a:rPr lang="en-US" b="0" i="0" u="none">
                <a:effectLst/>
                <a:latin typeface="Arial" panose="020B0604020202020204" pitchFamily="34" charset="0"/>
                <a:cs typeface="Arial" panose="020B0604020202020204" pitchFamily="34" charset="0"/>
              </a:rPr>
              <a:t>. </a:t>
            </a:r>
            <a:r>
              <a:rPr lang="en-US" b="0" i="0">
                <a:solidFill>
                  <a:srgbClr val="000000"/>
                </a:solidFill>
                <a:effectLst/>
                <a:latin typeface="Arial" panose="020B0604020202020204" pitchFamily="34" charset="0"/>
                <a:cs typeface="Arial" panose="020B0604020202020204" pitchFamily="34" charset="0"/>
              </a:rPr>
              <a:t>Administration for Children and Families, Substance Abuse and Mental Health Services Administration.</a:t>
            </a:r>
            <a:r>
              <a:rPr lang="en-US" b="0" i="0" u="none">
                <a:solidFill>
                  <a:srgbClr val="D13438"/>
                </a:solidFill>
                <a:effectLst/>
                <a:latin typeface="Arial" panose="020B0604020202020204" pitchFamily="34" charset="0"/>
                <a:cs typeface="Arial" panose="020B0604020202020204" pitchFamily="34" charset="0"/>
              </a:rPr>
              <a:t> </a:t>
            </a:r>
            <a:r>
              <a:rPr lang="en-US" b="0" i="0" u="none" strike="noStrike">
                <a:solidFill>
                  <a:srgbClr val="D13438"/>
                </a:solidFill>
                <a:effectLst/>
                <a:latin typeface="Arial" panose="020B0604020202020204" pitchFamily="34" charset="0"/>
                <a:cs typeface="Arial" panose="020B0604020202020204" pitchFamily="34" charset="0"/>
                <a:hlinkClick r:id="rId4"/>
              </a:rPr>
              <a:t>https://ncsacw.acf.hhs.gov/files/fca-practice-module-1.pdf</a:t>
            </a:r>
            <a:r>
              <a:rPr lang="en-US" b="0" i="0" u="none">
                <a:solidFill>
                  <a:srgbClr val="D13438"/>
                </a:solidFill>
                <a:effectLst/>
                <a:latin typeface="Arial" panose="020B0604020202020204" pitchFamily="34" charset="0"/>
                <a:cs typeface="Arial" panose="020B0604020202020204" pitchFamily="34" charset="0"/>
              </a:rPr>
              <a:t> </a:t>
            </a:r>
            <a:r>
              <a:rPr lang="en-US" b="0" i="0" u="none">
                <a:solidFill>
                  <a:srgbClr val="000000"/>
                </a:solidFill>
                <a:effectLst/>
                <a:latin typeface="Arial" panose="020B0604020202020204" pitchFamily="34" charset="0"/>
                <a:cs typeface="Arial" panose="020B0604020202020204" pitchFamily="34" charset="0"/>
              </a:rPr>
              <a:t> </a:t>
            </a:r>
            <a:endParaRPr lang="en-US" b="0" i="0" u="none" strike="noStrike">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0" i="0" u="none" strike="noStrike">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effectLst/>
              <a:latin typeface="Arial" panose="020B0604020202020204" pitchFamily="34" charset="0"/>
              <a:ea typeface="Calibri" panose="020F0502020204030204" pitchFamily="34" charset="0"/>
              <a:cs typeface="Arial" panose="020B0604020202020204" pitchFamily="34" charset="0"/>
            </a:endParaRPr>
          </a:p>
          <a:p>
            <a:pPr algn="l" rtl="0" fontAlgn="base"/>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C76930-8B51-7E46-B626-25E9D8E8494C}" type="slidenum">
              <a:rPr lang="en-US" smtClean="0"/>
              <a:t>38</a:t>
            </a:fld>
            <a:endParaRPr lang="en-US"/>
          </a:p>
        </p:txBody>
      </p:sp>
    </p:spTree>
    <p:extLst>
      <p:ext uri="{BB962C8B-B14F-4D97-AF65-F5344CB8AC3E}">
        <p14:creationId xmlns:p14="http://schemas.microsoft.com/office/powerpoint/2010/main" val="7500682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latin typeface="Arial" panose="020B0604020202020204" pitchFamily="34" charset="0"/>
                <a:cs typeface="Arial" panose="020B0604020202020204" pitchFamily="34" charset="0"/>
              </a:rPr>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latin typeface="Arial" panose="020B0604020202020204" pitchFamily="34" charset="0"/>
              <a:cs typeface="Arial" panose="020B0604020202020204" pitchFamily="34" charset="0"/>
            </a:endParaRPr>
          </a:p>
          <a:p>
            <a:r>
              <a:rPr lang="en-US" i="1">
                <a:latin typeface="Arial" panose="020B0604020202020204" pitchFamily="34" charset="0"/>
                <a:cs typeface="Arial" panose="020B0604020202020204" pitchFamily="34" charset="0"/>
              </a:rPr>
              <a:t>Ask learners to return to their small groups for a discussion on the continuum of family-based treatment services.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latin typeface="Arial" panose="020B0604020202020204" pitchFamily="34" charset="0"/>
                <a:cs typeface="Arial" panose="020B0604020202020204" pitchFamily="34" charset="0"/>
              </a:rPr>
              <a:t>*Or proceed with a large group discussion for virtual training</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Arial" panose="020B0604020202020204" pitchFamily="34" charset="0"/>
                <a:cs typeface="Arial" panose="020B0604020202020204" pitchFamily="34" charset="0"/>
              </a:rPr>
              <a:t>Now that we’ve reviewed the evolution of family-based treatment services, let’s return to our small groups for table discussions about where our local treatment providers fall within this continuum.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effectLst/>
                <a:latin typeface="Arial" panose="020B0604020202020204" pitchFamily="34" charset="0"/>
                <a:cs typeface="Arial" panose="020B0604020202020204" pitchFamily="34" charset="0"/>
              </a:rPr>
              <a:t>Prompts for Participants: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effectLst/>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effectLst/>
                <a:latin typeface="Arial" panose="020B0604020202020204" pitchFamily="34" charset="0"/>
                <a:cs typeface="Arial" panose="020B0604020202020204" pitchFamily="34" charset="0"/>
              </a:rPr>
              <a:t>What percentage of your local treatment providers offer family-centered treatment services?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a:effectLst/>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effectLst/>
                <a:latin typeface="Arial" panose="020B0604020202020204" pitchFamily="34" charset="0"/>
                <a:cs typeface="Arial" panose="020B0604020202020204" pitchFamily="34" charset="0"/>
              </a:rPr>
              <a:t>On average, where would most local treatment providers fall within this continuum?</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a:effectLst/>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effectLst/>
                <a:latin typeface="Arial" panose="020B0604020202020204" pitchFamily="34" charset="0"/>
                <a:cs typeface="Arial" panose="020B0604020202020204" pitchFamily="34" charset="0"/>
              </a:rPr>
              <a:t>Historically, what have been the challenges or barriers to implementing family-centered treatment services in your local community?</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a:effectLst/>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effectLst/>
                <a:latin typeface="Arial" panose="020B0604020202020204" pitchFamily="34" charset="0"/>
                <a:cs typeface="Arial" panose="020B0604020202020204" pitchFamily="34" charset="0"/>
              </a:rPr>
              <a:t>If your community lacks family-based treatment services what does this mean for children and families affected by substance use disorders?</a:t>
            </a: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E1BCB87-4CC9-4D37-BDC3-E8A0FA5D025D}" type="slidenum">
              <a:rPr lang="en-US" smtClean="0"/>
              <a:pPr/>
              <a:t>39</a:t>
            </a:fld>
            <a:endParaRPr lang="en-US"/>
          </a:p>
        </p:txBody>
      </p:sp>
    </p:spTree>
    <p:extLst>
      <p:ext uri="{BB962C8B-B14F-4D97-AF65-F5344CB8AC3E}">
        <p14:creationId xmlns:p14="http://schemas.microsoft.com/office/powerpoint/2010/main" val="2454968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pPr>
            <a:r>
              <a:rPr lang="en-US" sz="1200">
                <a:effectLst/>
                <a:latin typeface="Arial" panose="020B0604020202020204" pitchFamily="34" charset="0"/>
                <a:ea typeface="Calibri" panose="020F0502020204030204" pitchFamily="34" charset="0"/>
                <a:cs typeface="Arial" panose="020B0604020202020204" pitchFamily="34" charset="0"/>
              </a:rPr>
              <a:t>Facilitator Script:</a:t>
            </a:r>
          </a:p>
          <a:p>
            <a:pPr marL="0" marR="0">
              <a:lnSpc>
                <a:spcPct val="107000"/>
              </a:lnSpc>
              <a:spcBef>
                <a:spcPts val="0"/>
              </a:spcBef>
            </a:pPr>
            <a:endParaRPr lang="en-US" sz="12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200">
                <a:effectLst/>
                <a:latin typeface="Arial" panose="020B0604020202020204" pitchFamily="34" charset="0"/>
                <a:ea typeface="Calibri" panose="020F0502020204030204" pitchFamily="34" charset="0"/>
                <a:cs typeface="Arial" panose="020B0604020202020204" pitchFamily="34" charset="0"/>
              </a:rPr>
              <a:t>As an important reminder to module one, substance use disorders are a treatable disease! With the advancements in addiction science, we now have a better understanding about the short- and long-term effects of substance use, namely the powerful influence on brain circuitry and subsequent physical and psychological effects. These groundbreaking discoveries have led to improvements in how we approach family-centered treatment for sustained long-term recovery– often a combination of medication, behavioral interventions, and peer recovery support. Let’s jump in by first gaining a foundational understanding of the different types of drug classifications.</a:t>
            </a:r>
            <a:r>
              <a:rPr lang="en-US">
                <a:latin typeface="Arial" panose="020B0604020202020204" pitchFamily="34" charset="0"/>
                <a:ea typeface="Calibri" panose="020F0502020204030204" pitchFamily="34" charset="0"/>
                <a:cs typeface="Arial" panose="020B0604020202020204" pitchFamily="34" charset="0"/>
              </a:rPr>
              <a:t> </a:t>
            </a:r>
          </a:p>
          <a:p>
            <a:pPr>
              <a:lnSpc>
                <a:spcPct val="107000"/>
              </a:lnSpc>
            </a:pPr>
            <a:endParaRPr lang="en-US" sz="1200">
              <a:effectLst/>
              <a:latin typeface="Arial" panose="020B0604020202020204" pitchFamily="34" charset="0"/>
              <a:ea typeface="Calibri" panose="020F050202020403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Additional Resources:</a:t>
            </a:r>
          </a:p>
          <a:p>
            <a:endParaRPr lang="en-US" u="sng">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N/A</a:t>
            </a:r>
            <a:endParaRPr lang="en-US" b="0" i="0">
              <a:solidFill>
                <a:srgbClr val="000000"/>
              </a:solidFill>
              <a:effectLst/>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Slide Citations: </a:t>
            </a:r>
          </a:p>
          <a:p>
            <a:endParaRPr lang="en-US">
              <a:latin typeface="Arial" panose="020B0604020202020204" pitchFamily="34" charset="0"/>
              <a:cs typeface="Arial" panose="020B0604020202020204" pitchFamily="34" charset="0"/>
            </a:endParaRPr>
          </a:p>
          <a:p>
            <a:pPr>
              <a:defRPr/>
            </a:pPr>
            <a:r>
              <a:rPr lang="en-US" sz="1200" i="0">
                <a:latin typeface="Arial" panose="020B0604020202020204" pitchFamily="34" charset="0"/>
                <a:cs typeface="Arial" panose="020B0604020202020204" pitchFamily="34" charset="0"/>
              </a:rPr>
              <a:t>(Volkow et al., 2016)</a:t>
            </a:r>
            <a:endParaRPr lang="en-US" i="0">
              <a:solidFill>
                <a:schemeClr val="tx1"/>
              </a:solidFill>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Script Citations</a:t>
            </a:r>
            <a:r>
              <a:rPr lang="en-US">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a:defRPr/>
            </a:pPr>
            <a:r>
              <a:rPr lang="en-US" sz="1200" i="0">
                <a:latin typeface="Arial" panose="020B0604020202020204" pitchFamily="34" charset="0"/>
                <a:cs typeface="Arial" panose="020B0604020202020204" pitchFamily="34" charset="0"/>
              </a:rPr>
              <a:t>(Volkow et al., 2016)</a:t>
            </a: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Volkow, N. D., </a:t>
            </a:r>
            <a:r>
              <a:rPr lang="en-US" err="1">
                <a:latin typeface="Arial" panose="020B0604020202020204" pitchFamily="34" charset="0"/>
                <a:cs typeface="Arial" panose="020B0604020202020204" pitchFamily="34" charset="0"/>
              </a:rPr>
              <a:t>Koob</a:t>
            </a:r>
            <a:r>
              <a:rPr lang="en-US">
                <a:latin typeface="Arial" panose="020B0604020202020204" pitchFamily="34" charset="0"/>
                <a:cs typeface="Arial" panose="020B0604020202020204" pitchFamily="34" charset="0"/>
              </a:rPr>
              <a:t>, G. F., &amp; </a:t>
            </a:r>
            <a:r>
              <a:rPr lang="en-US" err="1">
                <a:latin typeface="Arial" panose="020B0604020202020204" pitchFamily="34" charset="0"/>
                <a:cs typeface="Arial" panose="020B0604020202020204" pitchFamily="34" charset="0"/>
              </a:rPr>
              <a:t>Mclellan</a:t>
            </a:r>
            <a:r>
              <a:rPr lang="en-US">
                <a:latin typeface="Arial" panose="020B0604020202020204" pitchFamily="34" charset="0"/>
                <a:cs typeface="Arial" panose="020B0604020202020204" pitchFamily="34" charset="0"/>
              </a:rPr>
              <a:t>, T. A. (2016). </a:t>
            </a:r>
            <a:r>
              <a:rPr lang="en-US" err="1">
                <a:latin typeface="Arial" panose="020B0604020202020204" pitchFamily="34" charset="0"/>
                <a:cs typeface="Arial" panose="020B0604020202020204" pitchFamily="34" charset="0"/>
              </a:rPr>
              <a:t>Neurobiologic</a:t>
            </a:r>
            <a:r>
              <a:rPr lang="en-US">
                <a:latin typeface="Arial" panose="020B0604020202020204" pitchFamily="34" charset="0"/>
                <a:cs typeface="Arial" panose="020B0604020202020204" pitchFamily="34" charset="0"/>
              </a:rPr>
              <a:t> advances from the brain disease model of addiction. </a:t>
            </a:r>
            <a:r>
              <a:rPr lang="en-US" i="1">
                <a:latin typeface="Arial" panose="020B0604020202020204" pitchFamily="34" charset="0"/>
                <a:cs typeface="Arial" panose="020B0604020202020204" pitchFamily="34" charset="0"/>
              </a:rPr>
              <a:t>New England Journal of Medicine, 374</a:t>
            </a:r>
            <a:r>
              <a:rPr lang="en-US" i="0">
                <a:latin typeface="Arial" panose="020B0604020202020204" pitchFamily="34" charset="0"/>
                <a:cs typeface="Arial" panose="020B0604020202020204" pitchFamily="34" charset="0"/>
              </a:rPr>
              <a:t>(4</a:t>
            </a:r>
            <a:r>
              <a:rPr lang="en-US">
                <a:latin typeface="Arial" panose="020B0604020202020204" pitchFamily="34" charset="0"/>
                <a:cs typeface="Arial" panose="020B0604020202020204" pitchFamily="34" charset="0"/>
              </a:rPr>
              <a:t>), 363-371. </a:t>
            </a:r>
            <a:r>
              <a:rPr lang="en-US">
                <a:latin typeface="Arial" panose="020B0604020202020204" pitchFamily="34" charset="0"/>
                <a:cs typeface="Arial" panose="020B0604020202020204" pitchFamily="34" charset="0"/>
                <a:hlinkClick r:id="rId3"/>
              </a:rPr>
              <a:t>https://doi.org/10.1056/NEJMra1511480</a:t>
            </a: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5106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977E1-CD50-C311-2F68-3251632157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862D59-9FD0-CC8B-A645-143DFF8836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654D9A-838B-D7A3-D2F1-C243DBD63F2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latin typeface="Arial" panose="020B0604020202020204" pitchFamily="34" charset="0"/>
                <a:cs typeface="Arial" panose="020B0604020202020204" pitchFamily="34" charset="0"/>
              </a:rPr>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latin typeface="Arial" panose="020B0604020202020204" pitchFamily="34" charset="0"/>
              <a:cs typeface="Arial" panose="020B0604020202020204" pitchFamily="34" charset="0"/>
            </a:endParaRPr>
          </a:p>
          <a:p>
            <a:r>
              <a:rPr lang="en-US" i="1">
                <a:latin typeface="Arial" panose="020B0604020202020204" pitchFamily="34" charset="0"/>
                <a:cs typeface="Arial" panose="020B0604020202020204" pitchFamily="34" charset="0"/>
              </a:rPr>
              <a:t>In-person training: ask learners to identify a scriber for their small group discussion to support readiness for large group debrief. After [x] minutes, bring the learners back for a large group debrief asking for volunteers to share highlights or key takeaways from their table discussions. </a:t>
            </a:r>
          </a:p>
          <a:p>
            <a:endParaRPr lang="en-US" i="1">
              <a:latin typeface="Arial" panose="020B0604020202020204" pitchFamily="34" charset="0"/>
              <a:cs typeface="Arial" panose="020B0604020202020204" pitchFamily="34" charset="0"/>
            </a:endParaRPr>
          </a:p>
          <a:p>
            <a:r>
              <a:rPr lang="en-US" i="1">
                <a:latin typeface="Arial" panose="020B0604020202020204" pitchFamily="34" charset="0"/>
                <a:cs typeface="Arial" panose="020B0604020202020204" pitchFamily="34" charset="0"/>
              </a:rPr>
              <a:t>Virtual training: proceed with facilitating a large group discussion.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2DDEA9B-FC7C-286A-7296-C9C3FFB2C454}"/>
              </a:ext>
            </a:extLst>
          </p:cNvPr>
          <p:cNvSpPr>
            <a:spLocks noGrp="1"/>
          </p:cNvSpPr>
          <p:nvPr>
            <p:ph type="sldNum" sz="quarter" idx="5"/>
          </p:nvPr>
        </p:nvSpPr>
        <p:spPr/>
        <p:txBody>
          <a:bodyPr/>
          <a:lstStyle/>
          <a:p>
            <a:fld id="{2E1BCB87-4CC9-4D37-BDC3-E8A0FA5D025D}" type="slidenum">
              <a:rPr lang="en-US" smtClean="0"/>
              <a:pPr/>
              <a:t>40</a:t>
            </a:fld>
            <a:endParaRPr lang="en-US"/>
          </a:p>
        </p:txBody>
      </p:sp>
    </p:spTree>
    <p:extLst>
      <p:ext uri="{BB962C8B-B14F-4D97-AF65-F5344CB8AC3E}">
        <p14:creationId xmlns:p14="http://schemas.microsoft.com/office/powerpoint/2010/main" val="31393518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8551C-39B9-DA4E-ED58-E458FEF2FE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15071B-EE2C-7968-7999-B2A713EBE8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2CCDCA-C1DC-0B65-FCC8-AFD69C1E2AD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The last critical point of intervention for children, parents, and families affected by substance use and co-occurring disorders involves access and utilization of recovery support. Let’s spend some time on this very important topic…</a:t>
            </a:r>
          </a:p>
        </p:txBody>
      </p:sp>
      <p:sp>
        <p:nvSpPr>
          <p:cNvPr id="4" name="Slide Number Placeholder 3">
            <a:extLst>
              <a:ext uri="{FF2B5EF4-FFF2-40B4-BE49-F238E27FC236}">
                <a16:creationId xmlns:a16="http://schemas.microsoft.com/office/drawing/2014/main" id="{87B800F2-1BFA-4AAE-9706-0562F9FA27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9356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SAMHSA defines recovery as “a process of change through which individuals improve their health and wellness, live self-directed lives, and strive to reach their full potential.” Let’s now spend some time orienting ourselves to SAMHSA’s Guiding Principles of Recovery:</a:t>
            </a:r>
          </a:p>
          <a:p>
            <a:endParaRPr lang="en-US">
              <a:latin typeface="Arial" panose="020B0604020202020204" pitchFamily="34" charset="0"/>
              <a:cs typeface="Arial" panose="020B0604020202020204" pitchFamily="34" charset="0"/>
            </a:endParaRPr>
          </a:p>
          <a:p>
            <a:r>
              <a:rPr lang="en-US" b="0" i="1" u="sng">
                <a:latin typeface="Arial" panose="020B0604020202020204" pitchFamily="34" charset="0"/>
                <a:cs typeface="Arial" panose="020B0604020202020204" pitchFamily="34" charset="0"/>
              </a:rPr>
              <a:t>Recovery emerges from hope</a:t>
            </a:r>
            <a:r>
              <a:rPr lang="en-US">
                <a:latin typeface="Arial" panose="020B0604020202020204" pitchFamily="34" charset="0"/>
                <a:cs typeface="Arial" panose="020B0604020202020204" pitchFamily="34" charset="0"/>
              </a:rPr>
              <a:t>: The belief that recovery is real provides the essential and motivating message of a better future—that people can and do overcome the internal and external challenges, barriers, and obstacles that confront them.</a:t>
            </a:r>
          </a:p>
          <a:p>
            <a:endParaRPr lang="en-US" b="0" i="1" u="sng">
              <a:latin typeface="Arial" panose="020B0604020202020204" pitchFamily="34" charset="0"/>
              <a:cs typeface="Arial" panose="020B0604020202020204" pitchFamily="34" charset="0"/>
            </a:endParaRPr>
          </a:p>
          <a:p>
            <a:r>
              <a:rPr lang="en-US" b="0" i="1" u="sng">
                <a:latin typeface="Arial" panose="020B0604020202020204" pitchFamily="34" charset="0"/>
                <a:cs typeface="Arial" panose="020B0604020202020204" pitchFamily="34" charset="0"/>
              </a:rPr>
              <a:t>Recovery is person-driven:</a:t>
            </a:r>
            <a:r>
              <a:rPr lang="en-US" b="0" u="sng">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Self-determination and self-direction are the foundations for recovery as individuals define their own life goals and design their unique path(s).</a:t>
            </a:r>
          </a:p>
          <a:p>
            <a:endParaRPr lang="en-US">
              <a:latin typeface="Arial" panose="020B0604020202020204" pitchFamily="34" charset="0"/>
              <a:cs typeface="Arial" panose="020B0604020202020204" pitchFamily="34" charset="0"/>
            </a:endParaRPr>
          </a:p>
          <a:p>
            <a:r>
              <a:rPr lang="en-US" b="0" i="1" u="sng">
                <a:latin typeface="Arial" panose="020B0604020202020204" pitchFamily="34" charset="0"/>
                <a:cs typeface="Arial" panose="020B0604020202020204" pitchFamily="34" charset="0"/>
              </a:rPr>
              <a:t>Recovery occurs via many pathways:</a:t>
            </a:r>
            <a:r>
              <a:rPr lang="en-US" b="0" u="sng">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Individuals are unique with distinct needs, strengths, preferences, goals, culture, and backgrounds, including trauma experiences, that affect and determine their pathway(s) to recovery. Abstinence is the safest approach for those with substance use disorders.</a:t>
            </a:r>
          </a:p>
          <a:p>
            <a:endParaRPr lang="en-US" b="1" u="sng">
              <a:latin typeface="Arial" panose="020B0604020202020204" pitchFamily="34" charset="0"/>
              <a:cs typeface="Arial" panose="020B0604020202020204" pitchFamily="34" charset="0"/>
            </a:endParaRPr>
          </a:p>
          <a:p>
            <a:r>
              <a:rPr lang="en-US" b="0" i="1" u="sng">
                <a:latin typeface="Arial" panose="020B0604020202020204" pitchFamily="34" charset="0"/>
                <a:cs typeface="Arial" panose="020B0604020202020204" pitchFamily="34" charset="0"/>
              </a:rPr>
              <a:t>Recovery is holistic:</a:t>
            </a:r>
            <a:r>
              <a:rPr lang="en-US" b="0" u="sng">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Recovery encompasses an individual’s whole life, including mind, body, spirit, and community. The array of services and supports available should be integrated and coordinated.</a:t>
            </a:r>
          </a:p>
          <a:p>
            <a:endParaRPr lang="en-US">
              <a:latin typeface="Arial" panose="020B0604020202020204" pitchFamily="34" charset="0"/>
              <a:cs typeface="Arial" panose="020B0604020202020204" pitchFamily="34" charset="0"/>
            </a:endParaRPr>
          </a:p>
          <a:p>
            <a:r>
              <a:rPr lang="en-US" b="0" i="1" u="sng">
                <a:latin typeface="Arial" panose="020B0604020202020204" pitchFamily="34" charset="0"/>
                <a:cs typeface="Arial" panose="020B0604020202020204" pitchFamily="34" charset="0"/>
              </a:rPr>
              <a:t>Recovery is supported by peers and allies</a:t>
            </a:r>
            <a:r>
              <a:rPr lang="en-US" b="1" i="1">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Mutual support and mutual aid groups, including the sharing of experiential knowledge and skills, as well as social learning, play an invaluable role in recovery.</a:t>
            </a:r>
          </a:p>
          <a:p>
            <a:endParaRPr lang="en-US">
              <a:latin typeface="Arial" panose="020B0604020202020204" pitchFamily="34" charset="0"/>
              <a:cs typeface="Arial" panose="020B0604020202020204" pitchFamily="34" charset="0"/>
            </a:endParaRPr>
          </a:p>
          <a:p>
            <a:r>
              <a:rPr lang="en-US" b="0" i="1" u="sng">
                <a:latin typeface="Arial" panose="020B0604020202020204" pitchFamily="34" charset="0"/>
                <a:cs typeface="Arial" panose="020B0604020202020204" pitchFamily="34" charset="0"/>
              </a:rPr>
              <a:t>Recovery is supported through relationship and social networks</a:t>
            </a:r>
            <a:r>
              <a:rPr lang="en-US" b="1" i="1">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An important factor in the recovery process is the presence and involvement of people who believe in the person’s ability to recover; who offer hope, support, and encouragement; and who also suggest strategies and resources for change.</a:t>
            </a:r>
          </a:p>
          <a:p>
            <a:endParaRPr lang="en-US" b="0" u="sng">
              <a:latin typeface="Arial" panose="020B0604020202020204" pitchFamily="34" charset="0"/>
              <a:cs typeface="Arial" panose="020B0604020202020204" pitchFamily="34" charset="0"/>
            </a:endParaRPr>
          </a:p>
          <a:p>
            <a:r>
              <a:rPr lang="en-US" b="0" i="1" u="sng">
                <a:latin typeface="Arial" panose="020B0604020202020204" pitchFamily="34" charset="0"/>
                <a:cs typeface="Arial" panose="020B0604020202020204" pitchFamily="34" charset="0"/>
              </a:rPr>
              <a:t>Recovery is culturally based and influenced: </a:t>
            </a:r>
            <a:r>
              <a:rPr lang="en-US">
                <a:latin typeface="Arial" panose="020B0604020202020204" pitchFamily="34" charset="0"/>
                <a:cs typeface="Arial" panose="020B0604020202020204" pitchFamily="34" charset="0"/>
              </a:rPr>
              <a:t>Culture and cultural background in all of its diverse representations, including values, traditions, and beliefs, are keys in determining a person’s journey and unique pathway to recovery.</a:t>
            </a:r>
          </a:p>
          <a:p>
            <a:endParaRPr lang="en-US">
              <a:latin typeface="Arial" panose="020B0604020202020204" pitchFamily="34" charset="0"/>
              <a:cs typeface="Arial" panose="020B0604020202020204" pitchFamily="34" charset="0"/>
            </a:endParaRPr>
          </a:p>
          <a:p>
            <a:r>
              <a:rPr lang="en-US" b="0" i="1" u="sng">
                <a:latin typeface="Arial" panose="020B0604020202020204" pitchFamily="34" charset="0"/>
                <a:cs typeface="Arial" panose="020B0604020202020204" pitchFamily="34" charset="0"/>
              </a:rPr>
              <a:t>Recovery is supported by addressing trauma</a:t>
            </a:r>
            <a:r>
              <a:rPr lang="en-US" b="0" i="1">
                <a:latin typeface="Arial" panose="020B0604020202020204" pitchFamily="34" charset="0"/>
                <a:cs typeface="Arial" panose="020B0604020202020204" pitchFamily="34" charset="0"/>
              </a:rPr>
              <a:t>:</a:t>
            </a:r>
            <a:r>
              <a:rPr lang="en-US" b="1" i="1">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Services and supports should be trauma-informed to foster safety (physical and emotional) and trust, as well as promote choice, empowerment, and collaboration.</a:t>
            </a:r>
          </a:p>
          <a:p>
            <a:endParaRPr lang="en-US">
              <a:latin typeface="Arial" panose="020B0604020202020204" pitchFamily="34" charset="0"/>
              <a:cs typeface="Arial" panose="020B0604020202020204" pitchFamily="34" charset="0"/>
            </a:endParaRPr>
          </a:p>
          <a:p>
            <a:r>
              <a:rPr lang="en-US" b="0" i="1" u="sng">
                <a:latin typeface="Arial" panose="020B0604020202020204" pitchFamily="34" charset="0"/>
                <a:cs typeface="Arial" panose="020B0604020202020204" pitchFamily="34" charset="0"/>
              </a:rPr>
              <a:t>Recovery involves individual, family, and community strengths and responsibility:</a:t>
            </a:r>
            <a:r>
              <a:rPr lang="en-US" b="0" u="sng">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Individuals, families, and communities have strengths and resources that serve as a foundation for recovery.</a:t>
            </a:r>
          </a:p>
          <a:p>
            <a:endParaRPr lang="en-US" b="1" i="1">
              <a:latin typeface="Arial" panose="020B0604020202020204" pitchFamily="34" charset="0"/>
              <a:cs typeface="Arial" panose="020B0604020202020204" pitchFamily="34" charset="0"/>
            </a:endParaRPr>
          </a:p>
          <a:p>
            <a:r>
              <a:rPr lang="en-US" b="0" i="1" u="sng">
                <a:latin typeface="Arial" panose="020B0604020202020204" pitchFamily="34" charset="0"/>
                <a:cs typeface="Arial" panose="020B0604020202020204" pitchFamily="34" charset="0"/>
              </a:rPr>
              <a:t>Recovery is based on respect</a:t>
            </a:r>
            <a:r>
              <a:rPr lang="en-US" b="1" i="1">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Community, systems, and societal acceptance and appreciation for people affected by substance use and mental disorders—including protecting their rights and eliminating discrimination—are crucial in achieving recovery.</a:t>
            </a:r>
          </a:p>
          <a:p>
            <a:endParaRPr lang="en-US">
              <a:latin typeface="Arial" panose="020B0604020202020204" pitchFamily="34" charset="0"/>
              <a:cs typeface="Arial" panose="020B0604020202020204" pitchFamily="34" charset="0"/>
            </a:endParaRPr>
          </a:p>
          <a:p>
            <a:pPr lvl="0"/>
            <a:endParaRPr lang="en-US" b="0" u="sng">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u="sng">
              <a:latin typeface="Arial" panose="020B0604020202020204" pitchFamily="34" charset="0"/>
              <a:cs typeface="Arial" panose="020B0604020202020204" pitchFamily="34" charset="0"/>
            </a:endParaRPr>
          </a:p>
          <a:p>
            <a:pPr lvl="0"/>
            <a:r>
              <a:rPr lang="en-US" b="0">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a:solidFill>
                  <a:srgbClr val="000000"/>
                </a:solidFill>
                <a:effectLst/>
                <a:latin typeface="Arial" panose="020B0604020202020204" pitchFamily="34" charset="0"/>
                <a:cs typeface="Arial" panose="020B0604020202020204" pitchFamily="34" charset="0"/>
              </a:rPr>
              <a:t>Slide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(Substance Abuse and Mental Health Services Administration, 2012)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b="0" i="0">
                <a:solidFill>
                  <a:srgbClr val="000000"/>
                </a:solidFill>
                <a:effectLst/>
                <a:latin typeface="Arial" panose="020B0604020202020204" pitchFamily="34" charset="0"/>
                <a:cs typeface="Arial" panose="020B0604020202020204" pitchFamily="34" charset="0"/>
              </a:rPr>
              <a:t>Substance Abuse and Mental Health Services Administration. (2012).  </a:t>
            </a:r>
            <a:r>
              <a:rPr lang="en-US" b="0" i="1">
                <a:solidFill>
                  <a:srgbClr val="000000"/>
                </a:solidFill>
                <a:effectLst/>
                <a:latin typeface="Arial" panose="020B0604020202020204" pitchFamily="34" charset="0"/>
                <a:cs typeface="Arial" panose="020B0604020202020204" pitchFamily="34" charset="0"/>
              </a:rPr>
              <a:t>SAMHSA’s working definition of recovery</a:t>
            </a:r>
            <a:r>
              <a:rPr lang="en-US" b="0" i="0">
                <a:solidFill>
                  <a:srgbClr val="000000"/>
                </a:solidFill>
                <a:effectLst/>
                <a:latin typeface="Arial" panose="020B0604020202020204" pitchFamily="34" charset="0"/>
                <a:cs typeface="Arial" panose="020B0604020202020204" pitchFamily="34" charset="0"/>
              </a:rPr>
              <a:t>. U.S. Department of Health and Human Services.  </a:t>
            </a:r>
            <a:r>
              <a:rPr lang="en-US" b="0" i="0" u="sng" strike="noStrike">
                <a:solidFill>
                  <a:srgbClr val="4472C4"/>
                </a:solidFill>
                <a:effectLst/>
                <a:latin typeface="Arial" panose="020B0604020202020204" pitchFamily="34" charset="0"/>
                <a:cs typeface="Arial" panose="020B0604020202020204" pitchFamily="34" charset="0"/>
                <a:hlinkClick r:id="rId3"/>
              </a:rPr>
              <a:t>https://store.samhsa.gov/product/SAMHSA-s-Working-Definition-of-Recovery/PEP12-RECDEF</a:t>
            </a:r>
            <a:r>
              <a:rPr lang="en-US" b="0" i="0">
                <a:solidFill>
                  <a:srgbClr val="000000"/>
                </a:solidFill>
                <a:effectLst/>
                <a:latin typeface="Arial" panose="020B0604020202020204" pitchFamily="34" charset="0"/>
                <a:cs typeface="Arial" panose="020B0604020202020204" pitchFamily="34" charset="0"/>
              </a:rPr>
              <a:t>  </a:t>
            </a:r>
            <a:endParaRPr lang="en-US">
              <a:latin typeface="Arial" panose="020B0604020202020204" pitchFamily="34" charset="0"/>
              <a:cs typeface="Arial" panose="020B0604020202020204" pitchFamily="34" charset="0"/>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64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As we know, recovery is a process! Recovery support services, also known as aftercare services are designed to support individuals on their journey to life-long recovery. These services are vast but often fall into four main categories:</a:t>
            </a:r>
          </a:p>
          <a:p>
            <a:endParaRPr lang="en-US">
              <a:latin typeface="Arial" panose="020B0604020202020204" pitchFamily="34" charset="0"/>
              <a:cs typeface="Arial" panose="020B0604020202020204" pitchFamily="34" charset="0"/>
            </a:endParaRPr>
          </a:p>
          <a:p>
            <a:pPr>
              <a:defRPr/>
            </a:pPr>
            <a:r>
              <a:rPr lang="en-US">
                <a:latin typeface="Arial" panose="020B0604020202020204" pitchFamily="34" charset="0"/>
                <a:cs typeface="Arial" panose="020B0604020202020204" pitchFamily="34" charset="0"/>
              </a:rPr>
              <a:t>Mutual-Help Organizations– also commonly referred to as self-help groups’ or ‘mutual aid,’ bring together individuals in recovery to share their experiences and to provide support to one another. While every community will vary– common self-help groups include Alcoholics Anonymous (AA), Narcotics Anonymous (NA), Al-Anon or </a:t>
            </a:r>
            <a:r>
              <a:rPr lang="en-US" err="1">
                <a:latin typeface="Arial" panose="020B0604020202020204" pitchFamily="34" charset="0"/>
                <a:cs typeface="Arial" panose="020B0604020202020204" pitchFamily="34" charset="0"/>
              </a:rPr>
              <a:t>Alateen</a:t>
            </a:r>
            <a:r>
              <a:rPr lang="en-US">
                <a:latin typeface="Arial" panose="020B0604020202020204" pitchFamily="34" charset="0"/>
                <a:cs typeface="Arial" panose="020B0604020202020204" pitchFamily="34" charset="0"/>
              </a:rPr>
              <a:t>, SMART Recovery, Women for Sobriety, Celebrate Recovery, and Moderation Management. </a:t>
            </a:r>
          </a:p>
          <a:p>
            <a:pPr>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Recovery Communities– also known as recovery centers or recovery cafes are non-residential community-based hubs designed to provide individuals access to a host of recovery-oriented supports and services including but not limited to alumni or peer-facilitated groups, employment and housing assistance, childcare and other financial, health, and legal services.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Recovery Residences– also known as sober living experiences offer individuals in recovery a safe living environment through room and board with other individuals in recovery.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Recovery Coaches– also commonly referred to as peer recovery specialists are individuals in long-term recovery (typically at minimum 2-3 years) who are trained and certified in recovery coaching models. Recovery coaching or peer-based recovery support services have a long history in substance use and mental health disorder treatment and more recently within child welfare services. </a:t>
            </a:r>
          </a:p>
          <a:p>
            <a:endParaRPr lang="en-US">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u="sng">
              <a:latin typeface="Arial" panose="020B0604020202020204" pitchFamily="34" charset="0"/>
              <a:cs typeface="Arial" panose="020B0604020202020204" pitchFamily="34" charset="0"/>
            </a:endParaRPr>
          </a:p>
          <a:p>
            <a:pPr marR="0" lvl="0" algn="l">
              <a:tabLst>
                <a:tab pos="457200" algn="l"/>
              </a:tabLst>
            </a:pPr>
            <a:r>
              <a:rPr lang="en-US" kern="1200">
                <a:solidFill>
                  <a:srgbClr val="000000"/>
                </a:solidFill>
                <a:effectLst/>
                <a:latin typeface="Arial" panose="020B0604020202020204" pitchFamily="34" charset="0"/>
                <a:ea typeface="Calibri" panose="020F0502020204030204" pitchFamily="34" charset="0"/>
                <a:cs typeface="Arial" panose="020B0604020202020204" pitchFamily="34" charset="0"/>
              </a:rPr>
              <a:t>National Center on Substance Abuse and Child Welfare: </a:t>
            </a:r>
            <a:r>
              <a:rPr lang="en-US" i="1" u="sng" kern="120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3"/>
              </a:rPr>
              <a:t>The Use of Peers and Recovery Specialists in Child Welfare Settings</a:t>
            </a:r>
            <a:r>
              <a:rPr lang="en-US" kern="1200">
                <a:solidFill>
                  <a:srgbClr val="000000"/>
                </a:solidFill>
                <a:effectLst/>
                <a:latin typeface="Arial" panose="020B0604020202020204" pitchFamily="34" charset="0"/>
                <a:ea typeface="Calibri" panose="020F0502020204030204" pitchFamily="34" charset="0"/>
                <a:cs typeface="Arial" panose="020B0604020202020204" pitchFamily="34" charset="0"/>
              </a:rPr>
              <a:t> (updated 2019)</a:t>
            </a:r>
            <a:endParaRPr lang="en-US">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a:solidFill>
                  <a:srgbClr val="000000"/>
                </a:solidFill>
                <a:effectLst/>
                <a:latin typeface="Arial" panose="020B0604020202020204" pitchFamily="34" charset="0"/>
                <a:cs typeface="Arial" panose="020B0604020202020204" pitchFamily="34" charset="0"/>
              </a:rPr>
              <a:t>Slide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(National Center on Substance Abuse and Child Welfare, 2019; Peer Recovery Center of Excellence, 2022)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b="0" i="0" u="none" strike="noStrike">
                <a:solidFill>
                  <a:srgbClr val="000000"/>
                </a:solidFill>
                <a:effectLst/>
                <a:latin typeface="Arial" panose="020B0604020202020204" pitchFamily="34" charset="0"/>
                <a:cs typeface="Arial" panose="020B0604020202020204" pitchFamily="34" charset="0"/>
              </a:rPr>
              <a:t>National Center on Substance Abuse and Child Welfare. (2019). </a:t>
            </a:r>
            <a:r>
              <a:rPr lang="en-US" b="0" i="1" u="none" strike="noStrike">
                <a:solidFill>
                  <a:srgbClr val="000000"/>
                </a:solidFill>
                <a:effectLst/>
                <a:latin typeface="Arial" panose="020B0604020202020204" pitchFamily="34" charset="0"/>
                <a:cs typeface="Arial" panose="020B0604020202020204" pitchFamily="34" charset="0"/>
              </a:rPr>
              <a:t>The use of peers and recovery specialists in child welfare settings. </a:t>
            </a:r>
            <a:r>
              <a:rPr lang="en-US" b="0" i="0">
                <a:solidFill>
                  <a:srgbClr val="000000"/>
                </a:solidFill>
                <a:effectLst/>
                <a:latin typeface="Arial" panose="020B0604020202020204" pitchFamily="34" charset="0"/>
                <a:cs typeface="Arial" panose="020B0604020202020204" pitchFamily="34" charset="0"/>
              </a:rPr>
              <a:t>Administration for Children and Families, Substance Abuse and Mental Health Services Administration.</a:t>
            </a:r>
            <a:r>
              <a:rPr lang="en-US" b="0" i="1" u="none" strike="noStrike">
                <a:solidFill>
                  <a:srgbClr val="000000"/>
                </a:solidFill>
                <a:effectLst/>
                <a:latin typeface="Arial" panose="020B0604020202020204" pitchFamily="34" charset="0"/>
                <a:cs typeface="Arial" panose="020B0604020202020204" pitchFamily="34" charset="0"/>
              </a:rPr>
              <a:t> </a:t>
            </a:r>
            <a:r>
              <a:rPr lang="en-US" b="0" i="0" u="sng" strike="noStrike">
                <a:solidFill>
                  <a:srgbClr val="5351AF"/>
                </a:solidFill>
                <a:effectLst/>
                <a:latin typeface="Arial" panose="020B0604020202020204" pitchFamily="34" charset="0"/>
                <a:cs typeface="Arial" panose="020B0604020202020204" pitchFamily="34" charset="0"/>
                <a:hlinkClick r:id="rId3"/>
              </a:rPr>
              <a:t>https://ncsacw.acf.hhs.gov/files/peer19_brief.pdf</a:t>
            </a:r>
            <a:r>
              <a:rPr lang="en-US" b="0" i="0" u="none" strike="noStrike">
                <a:solidFill>
                  <a:srgbClr val="000000"/>
                </a:solidFill>
                <a:effectLst/>
                <a:latin typeface="Arial" panose="020B0604020202020204" pitchFamily="34" charset="0"/>
                <a:cs typeface="Arial" panose="020B0604020202020204" pitchFamily="34" charset="0"/>
              </a:rPr>
              <a:t>  </a:t>
            </a:r>
          </a:p>
          <a:p>
            <a:endParaRPr lang="en-US" b="0" i="0" u="none" strike="noStrike">
              <a:solidFill>
                <a:srgbClr val="000000"/>
              </a:solidFill>
              <a:effectLst/>
              <a:latin typeface="Arial" panose="020B0604020202020204" pitchFamily="34" charset="0"/>
              <a:cs typeface="Arial" panose="020B0604020202020204" pitchFamily="34" charset="0"/>
            </a:endParaRPr>
          </a:p>
          <a:p>
            <a:r>
              <a:rPr lang="en-US" b="0" i="0" u="none" strike="noStrike">
                <a:solidFill>
                  <a:srgbClr val="000000"/>
                </a:solidFill>
                <a:effectLst/>
                <a:latin typeface="Arial" panose="020B0604020202020204" pitchFamily="34" charset="0"/>
                <a:cs typeface="Arial" panose="020B0604020202020204" pitchFamily="34" charset="0"/>
              </a:rPr>
              <a:t>Peer Recovery Center of Excellence. (2022). </a:t>
            </a:r>
            <a:r>
              <a:rPr lang="en-US" b="0" i="1" u="none" strike="noStrike">
                <a:solidFill>
                  <a:srgbClr val="000000"/>
                </a:solidFill>
                <a:effectLst/>
                <a:latin typeface="Arial" panose="020B0604020202020204" pitchFamily="34" charset="0"/>
                <a:cs typeface="Arial" panose="020B0604020202020204" pitchFamily="34" charset="0"/>
              </a:rPr>
              <a:t>Peer recovery center of excellence</a:t>
            </a:r>
            <a:r>
              <a:rPr lang="en-US" b="0" i="0" u="none" strike="noStrike">
                <a:solidFill>
                  <a:srgbClr val="000000"/>
                </a:solidFill>
                <a:effectLst/>
                <a:latin typeface="Arial" panose="020B0604020202020204" pitchFamily="34" charset="0"/>
                <a:cs typeface="Arial" panose="020B0604020202020204" pitchFamily="34" charset="0"/>
              </a:rPr>
              <a:t>. </a:t>
            </a:r>
          </a:p>
          <a:p>
            <a:r>
              <a:rPr lang="en-US" b="0" i="0" u="sng" strike="noStrike">
                <a:solidFill>
                  <a:srgbClr val="5351AF"/>
                </a:solidFill>
                <a:effectLst/>
                <a:latin typeface="Arial" panose="020B0604020202020204" pitchFamily="34" charset="0"/>
                <a:cs typeface="Arial" panose="020B0604020202020204" pitchFamily="34" charset="0"/>
                <a:hlinkClick r:id="rId4"/>
              </a:rPr>
              <a:t>https://www.peerrecoverynow.org/ResourceMaterials/Recovery</a:t>
            </a:r>
            <a:endParaRPr lang="en-US">
              <a:latin typeface="Arial" panose="020B0604020202020204" pitchFamily="34" charset="0"/>
              <a:cs typeface="Arial" panose="020B0604020202020204" pitchFamily="34" charset="0"/>
            </a:endParaRPr>
          </a:p>
          <a:p>
            <a:pPr marL="0" marR="0" fontAlgn="base">
              <a:spcBef>
                <a:spcPts val="0"/>
              </a:spcBef>
              <a:spcAft>
                <a:spcPts val="0"/>
              </a:spcAft>
            </a:pPr>
            <a:endParaRPr lang="en-US" i="0">
              <a:effectLst/>
              <a:latin typeface="Calibri"/>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30036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As we just learned, peer recovery support can take on many forms. Let’s now watch a short-animated video from the Center for Peer Excellence.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Arial" panose="020B0604020202020204" pitchFamily="34" charset="0"/>
                <a:cs typeface="Arial" panose="020B0604020202020204" pitchFamily="34" charset="0"/>
              </a:rPr>
              <a:t>Prompts for Participants (after the short-animated video):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latin typeface="Arial" panose="020B0604020202020204" pitchFamily="34" charset="0"/>
                <a:cs typeface="Arial" panose="020B0604020202020204" pitchFamily="34" charset="0"/>
              </a:rPr>
              <a:t>Any initial thoughts or reactions to the animated video?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latin typeface="Arial" panose="020B0604020202020204" pitchFamily="34" charset="0"/>
                <a:cs typeface="Arial" panose="020B0604020202020204" pitchFamily="34" charset="0"/>
              </a:rPr>
              <a:t>Who here has experience working with or collaborating with peer recovery specialists? If so, in what capacity? And can you share a little about your experience?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latin typeface="Arial" panose="020B0604020202020204" pitchFamily="34" charset="0"/>
                <a:cs typeface="Arial" panose="020B0604020202020204" pitchFamily="34" charset="0"/>
              </a:rPr>
              <a:t>For those who do not have experience, what do you think might be some potential benefits to having peer recovery specialists in child welfare settings to support children and families affected by substance use disorders?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a:latin typeface="Arial" panose="020B0604020202020204" pitchFamily="34" charset="0"/>
                <a:cs typeface="Arial" panose="020B0604020202020204" pitchFamily="34" charset="0"/>
              </a:rPr>
              <a:t>This was great, thank you all for sharing from your experience (or perspective) about the benefits of peer recovery support. I think we can all agree that the one undeniable benefit is that peers embody a real-life example that recovery is possible.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u="sng">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u="sng">
                <a:latin typeface="Arial" panose="020B0604020202020204" pitchFamily="34" charset="0"/>
                <a:cs typeface="Arial" panose="020B0604020202020204" pitchFamily="34" charset="0"/>
              </a:rPr>
              <a:t>Video Source: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a:latin typeface="Arial" panose="020B0604020202020204" pitchFamily="34" charset="0"/>
                <a:cs typeface="Arial" panose="020B0604020202020204" pitchFamily="34" charset="0"/>
              </a:rPr>
              <a:t>Center for Peer Excellence</a:t>
            </a:r>
          </a:p>
        </p:txBody>
      </p:sp>
      <p:sp>
        <p:nvSpPr>
          <p:cNvPr id="4" name="Slide Number Placeholder 3"/>
          <p:cNvSpPr>
            <a:spLocks noGrp="1"/>
          </p:cNvSpPr>
          <p:nvPr>
            <p:ph type="sldNum" sz="quarter" idx="5"/>
          </p:nvPr>
        </p:nvSpPr>
        <p:spPr/>
        <p:txBody>
          <a:bodyPr/>
          <a:lstStyle/>
          <a:p>
            <a:fld id="{2E1BCB87-4CC9-4D37-BDC3-E8A0FA5D025D}" type="slidenum">
              <a:rPr lang="en-US" smtClean="0"/>
              <a:pPr/>
              <a:t>44</a:t>
            </a:fld>
            <a:endParaRPr lang="en-US"/>
          </a:p>
        </p:txBody>
      </p:sp>
    </p:spTree>
    <p:extLst>
      <p:ext uri="{BB962C8B-B14F-4D97-AF65-F5344CB8AC3E}">
        <p14:creationId xmlns:p14="http://schemas.microsoft.com/office/powerpoint/2010/main" val="39480084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spcBef>
                <a:spcPts val="0"/>
              </a:spcBef>
              <a:spcAft>
                <a:spcPts val="0"/>
              </a:spcAft>
            </a:pPr>
            <a:r>
              <a:rPr lang="en-US">
                <a:solidFill>
                  <a:srgbClr val="000000"/>
                </a:solidFill>
                <a:effectLst/>
                <a:latin typeface="Arial" panose="020B0604020202020204" pitchFamily="34" charset="0"/>
                <a:ea typeface="Calibri" panose="020F0502020204030204" pitchFamily="34" charset="0"/>
                <a:cs typeface="Arial" panose="020B0604020202020204" pitchFamily="34" charset="0"/>
              </a:rPr>
              <a:t>Facilitator Script:</a:t>
            </a:r>
          </a:p>
          <a:p>
            <a:pPr marL="0" marR="0" fontAlgn="base">
              <a:spcBef>
                <a:spcPts val="0"/>
              </a:spcBef>
              <a:spcAft>
                <a:spcPts val="0"/>
              </a:spcAft>
            </a:pPr>
            <a:endParaRPr lang="en-US">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fontAlgn="base">
              <a:spcBef>
                <a:spcPts val="0"/>
              </a:spcBef>
              <a:spcAft>
                <a:spcPts val="0"/>
              </a:spcAft>
            </a:pPr>
            <a:r>
              <a:rPr lang="en-US">
                <a:solidFill>
                  <a:srgbClr val="000000"/>
                </a:solidFill>
                <a:effectLst/>
                <a:latin typeface="Arial" panose="020B0604020202020204" pitchFamily="34" charset="0"/>
                <a:ea typeface="Calibri" panose="020F0502020204030204" pitchFamily="34" charset="0"/>
                <a:cs typeface="Arial" panose="020B0604020202020204" pitchFamily="34" charset="0"/>
              </a:rPr>
              <a:t>We covered a lot of information in today’s module. So, before we wrap up, let’s take a moment to recap some key practice strategy reminders to support your work with children, parents, and families. </a:t>
            </a:r>
          </a:p>
          <a:p>
            <a:pPr marL="0" marR="0" fontAlgn="base">
              <a:spcBef>
                <a:spcPts val="0"/>
              </a:spcBef>
              <a:spcAft>
                <a:spcPts val="0"/>
              </a:spcAft>
            </a:pPr>
            <a:endParaRPr lang="en-US">
              <a:solidFill>
                <a:srgbClr val="000000"/>
              </a:solidFill>
              <a:effectLst/>
              <a:highlight>
                <a:srgbClr val="FFFF00"/>
              </a:highlight>
              <a:latin typeface="Arial" panose="020B0604020202020204" pitchFamily="34" charset="0"/>
              <a:cs typeface="Arial" panose="020B0604020202020204" pitchFamily="34" charset="0"/>
            </a:endParaRPr>
          </a:p>
          <a:p>
            <a:pPr marR="0" lvl="0">
              <a:lnSpc>
                <a:spcPct val="107000"/>
              </a:lnSpc>
              <a:spcBef>
                <a:spcPts val="0"/>
              </a:spcBef>
              <a:spcAft>
                <a:spcPts val="0"/>
              </a:spcAft>
            </a:pPr>
            <a:r>
              <a:rPr lang="en-US" u="sng">
                <a:solidFill>
                  <a:srgbClr val="000000"/>
                </a:solidFill>
                <a:effectLst/>
                <a:latin typeface="Arial" panose="020B0604020202020204" pitchFamily="34" charset="0"/>
                <a:ea typeface="Calibri" panose="020F0502020204030204" pitchFamily="34" charset="0"/>
                <a:cs typeface="Arial" panose="020B0604020202020204" pitchFamily="34" charset="0"/>
              </a:rPr>
              <a:t>Collaborate:</a:t>
            </a:r>
            <a:r>
              <a:rPr lang="en-US">
                <a:solidFill>
                  <a:srgbClr val="000000"/>
                </a:solidFill>
                <a:effectLst/>
                <a:latin typeface="Arial" panose="020B0604020202020204" pitchFamily="34" charset="0"/>
                <a:ea typeface="Calibri" panose="020F0502020204030204" pitchFamily="34" charset="0"/>
                <a:cs typeface="Arial" panose="020B0604020202020204" pitchFamily="34" charset="0"/>
              </a:rPr>
              <a:t> As child welfare workers, we have a responsibility to build relationships with substance use disorder experts in our communities to better understand and facilitate referral and linkage to appropriate supports and services for each family member, including parents, children, caregivers, etcetera.</a:t>
            </a:r>
          </a:p>
          <a:p>
            <a:pPr marR="0" lvl="0">
              <a:lnSpc>
                <a:spcPct val="107000"/>
              </a:lnSpc>
              <a:spcBef>
                <a:spcPts val="0"/>
              </a:spcBef>
              <a:spcAft>
                <a:spcPts val="0"/>
              </a:spcAft>
            </a:pPr>
            <a:endParaRPr lang="en-US">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pPr>
            <a:r>
              <a:rPr lang="en-US" u="sng">
                <a:solidFill>
                  <a:srgbClr val="000000"/>
                </a:solidFill>
                <a:effectLst/>
                <a:latin typeface="Arial" panose="020B0604020202020204" pitchFamily="34" charset="0"/>
                <a:ea typeface="Calibri" panose="020F0502020204030204" pitchFamily="34" charset="0"/>
                <a:cs typeface="Arial" panose="020B0604020202020204" pitchFamily="34" charset="0"/>
              </a:rPr>
              <a:t>Talk:</a:t>
            </a:r>
            <a:r>
              <a:rPr lang="en-US">
                <a:solidFill>
                  <a:srgbClr val="000000"/>
                </a:solidFill>
                <a:effectLst/>
                <a:latin typeface="Arial" panose="020B0604020202020204" pitchFamily="34" charset="0"/>
                <a:ea typeface="Calibri" panose="020F0502020204030204" pitchFamily="34" charset="0"/>
                <a:cs typeface="Arial" panose="020B0604020202020204" pitchFamily="34" charset="0"/>
              </a:rPr>
              <a:t> We should also be talking with substance use disorder treatment professionals to increase our awareness and understanding of evidence-based treatment models or interventions and any new and emerging practice considerations specific to substance use disorders– what works for one substance may not work for others. Learning what works best for each specific substance use disorder– what the data and research says will help us tailor interventions and case plan objectives that account for the various complexities and nuances.</a:t>
            </a:r>
          </a:p>
          <a:p>
            <a:pPr marR="0" lvl="0">
              <a:lnSpc>
                <a:spcPct val="107000"/>
              </a:lnSpc>
              <a:spcBef>
                <a:spcPts val="0"/>
              </a:spcBef>
              <a:spcAft>
                <a:spcPts val="0"/>
              </a:spcAft>
            </a:pPr>
            <a:endParaRPr lang="en-US">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800"/>
              </a:spcAft>
            </a:pPr>
            <a:r>
              <a:rPr lang="en-US" u="sng">
                <a:solidFill>
                  <a:srgbClr val="000000"/>
                </a:solidFill>
                <a:effectLst/>
                <a:latin typeface="Arial" panose="020B0604020202020204" pitchFamily="34" charset="0"/>
                <a:ea typeface="Calibri" panose="020F0502020204030204" pitchFamily="34" charset="0"/>
                <a:cs typeface="Arial" panose="020B0604020202020204" pitchFamily="34" charset="0"/>
              </a:rPr>
              <a:t>Understand:</a:t>
            </a:r>
            <a:r>
              <a:rPr lang="en-US">
                <a:solidFill>
                  <a:srgbClr val="000000"/>
                </a:solidFill>
                <a:effectLst/>
                <a:latin typeface="Arial" panose="020B0604020202020204" pitchFamily="34" charset="0"/>
                <a:ea typeface="Calibri" panose="020F0502020204030204" pitchFamily="34" charset="0"/>
                <a:cs typeface="Arial" panose="020B0604020202020204" pitchFamily="34" charset="0"/>
              </a:rPr>
              <a:t> Understand that all treatment levels of care can be effective and/or enhanced to better meet the needs of parents and their family members. For some parents, outpatient treatment with the right amount of additional supports and services will be sufficient while for others, the structure and intensity of inpatient treatment may be required for a greater likelihood of treatment engagement and retention. Having awareness of residential family-centered treatment programs where families are allowed to remain together during treatment or with frequent quality family time visits when living together is not a safe option have continually shown significant improvements to parental recovery and child welfare outcomes.</a:t>
            </a:r>
            <a:endParaRPr lang="en-US" alt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pPr marR="0" lvl="0">
              <a:lnSpc>
                <a:spcPct val="107000"/>
              </a:lnSpc>
              <a:spcBef>
                <a:spcPts val="0"/>
              </a:spcBef>
              <a:spcAft>
                <a:spcPts val="0"/>
              </a:spcAft>
            </a:pPr>
            <a:r>
              <a:rPr lang="en-US" u="sng">
                <a:solidFill>
                  <a:srgbClr val="000000"/>
                </a:solidFill>
                <a:effectLst/>
                <a:latin typeface="Arial" panose="020B0604020202020204" pitchFamily="34" charset="0"/>
                <a:ea typeface="Calibri" panose="020F0502020204030204" pitchFamily="34" charset="0"/>
                <a:cs typeface="Arial" panose="020B0604020202020204" pitchFamily="34" charset="0"/>
              </a:rPr>
              <a:t>Refer:</a:t>
            </a:r>
            <a:r>
              <a:rPr lang="en-US">
                <a:solidFill>
                  <a:srgbClr val="000000"/>
                </a:solidFill>
                <a:effectLst/>
                <a:latin typeface="Arial" panose="020B0604020202020204" pitchFamily="34" charset="0"/>
                <a:ea typeface="Calibri" panose="020F0502020204030204" pitchFamily="34" charset="0"/>
                <a:cs typeface="Arial" panose="020B0604020202020204" pitchFamily="34" charset="0"/>
              </a:rPr>
              <a:t> Use your increased knowledge and community partnerships to refer and link parents and families to tailored services and supports that meet their unique needs– for families affected by substance use disorders this may include peer recovery support services or mutual aid for real-time coaching and support with things well beyond abstinence-oriented programming such as housing and employment resources, healthcare coverage, and improved management of activities of daily living.</a:t>
            </a:r>
          </a:p>
          <a:p>
            <a:pPr marR="0" lvl="0">
              <a:lnSpc>
                <a:spcPct val="107000"/>
              </a:lnSpc>
              <a:spcBef>
                <a:spcPts val="0"/>
              </a:spcBef>
              <a:spcAft>
                <a:spcPts val="0"/>
              </a:spcAft>
            </a:pPr>
            <a:endParaRPr lang="en-US">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pPr>
            <a:r>
              <a:rPr lang="en-US" u="sng">
                <a:solidFill>
                  <a:srgbClr val="000000"/>
                </a:solidFill>
                <a:effectLst/>
                <a:latin typeface="Arial" panose="020B0604020202020204" pitchFamily="34" charset="0"/>
                <a:ea typeface="Calibri" panose="020F0502020204030204" pitchFamily="34" charset="0"/>
                <a:cs typeface="Arial" panose="020B0604020202020204" pitchFamily="34" charset="0"/>
              </a:rPr>
              <a:t>Ensure:</a:t>
            </a:r>
            <a:r>
              <a:rPr lang="en-US">
                <a:solidFill>
                  <a:srgbClr val="000000"/>
                </a:solidFill>
                <a:effectLst/>
                <a:latin typeface="Arial" panose="020B0604020202020204" pitchFamily="34" charset="0"/>
                <a:ea typeface="Calibri" panose="020F0502020204030204" pitchFamily="34" charset="0"/>
                <a:cs typeface="Arial" panose="020B0604020202020204" pitchFamily="34" charset="0"/>
              </a:rPr>
              <a:t> This also includes ensuring access to concurrent mental health services to manage comorbidity such as depression and anxiety; as well as indicated supports and services for each family member – ensuring children and adolescents are receiving proper screening and assessment for their developmental and social-emotional health needs; making appropriate and timely referrals for all indicated services and following up to ensure access and utilization of said services and supports. </a:t>
            </a:r>
          </a:p>
          <a:p>
            <a:pPr marR="0" lvl="0">
              <a:lnSpc>
                <a:spcPct val="107000"/>
              </a:lnSpc>
              <a:spcBef>
                <a:spcPts val="0"/>
              </a:spcBef>
              <a:spcAft>
                <a:spcPts val="0"/>
              </a:spcAft>
            </a:pPr>
            <a:endParaRPr lang="en-US">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pPr>
            <a:r>
              <a:rPr lang="en-US" u="sng">
                <a:solidFill>
                  <a:srgbClr val="000000"/>
                </a:solidFill>
                <a:effectLst/>
                <a:latin typeface="Arial" panose="020B0604020202020204" pitchFamily="34" charset="0"/>
                <a:ea typeface="Calibri" panose="020F0502020204030204" pitchFamily="34" charset="0"/>
                <a:cs typeface="Arial" panose="020B0604020202020204" pitchFamily="34" charset="0"/>
              </a:rPr>
              <a:t>Support:</a:t>
            </a:r>
            <a:r>
              <a:rPr lang="en-US">
                <a:solidFill>
                  <a:srgbClr val="000000"/>
                </a:solidFill>
                <a:effectLst/>
                <a:latin typeface="Arial" panose="020B0604020202020204" pitchFamily="34" charset="0"/>
                <a:ea typeface="Calibri" panose="020F0502020204030204" pitchFamily="34" charset="0"/>
                <a:cs typeface="Arial" panose="020B0604020202020204" pitchFamily="34" charset="0"/>
              </a:rPr>
              <a:t> Belief and understanding that despite all the challenges and complexities that substance use disorders present, parents and their families are very much capable of a full recovery – they’ll just need a little extra support from us along the way. </a:t>
            </a:r>
          </a:p>
          <a:p>
            <a:pPr marR="0" lvl="0">
              <a:lnSpc>
                <a:spcPct val="107000"/>
              </a:lnSpc>
              <a:spcBef>
                <a:spcPts val="0"/>
              </a:spcBef>
              <a:spcAft>
                <a:spcPts val="0"/>
              </a:spcAft>
            </a:pPr>
            <a:endParaRPr lang="en-US">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800"/>
              </a:spcAft>
            </a:pPr>
            <a:r>
              <a:rPr lang="en-US" u="sng">
                <a:solidFill>
                  <a:srgbClr val="000000"/>
                </a:solidFill>
                <a:effectLst/>
                <a:latin typeface="Arial" panose="020B0604020202020204" pitchFamily="34" charset="0"/>
                <a:ea typeface="Calibri" panose="020F0502020204030204" pitchFamily="34" charset="0"/>
                <a:cs typeface="Arial" panose="020B0604020202020204" pitchFamily="34" charset="0"/>
              </a:rPr>
              <a:t>Convey:</a:t>
            </a:r>
            <a:r>
              <a:rPr lang="en-US">
                <a:solidFill>
                  <a:srgbClr val="000000"/>
                </a:solidFill>
                <a:effectLst/>
                <a:latin typeface="Arial" panose="020B0604020202020204" pitchFamily="34" charset="0"/>
                <a:ea typeface="Calibri" panose="020F0502020204030204" pitchFamily="34" charset="0"/>
                <a:cs typeface="Arial" panose="020B0604020202020204" pitchFamily="34" charset="0"/>
              </a:rPr>
              <a:t> This last one is a good reminder to ourselves to convey empathy and instill hope in our work with all parents and families on their path toward long-term recovery and family stability. Remember, recovery is absolutely possible with the right interventions and support services. </a:t>
            </a:r>
            <a:endParaRPr lang="en-US">
              <a:effectLst/>
              <a:latin typeface="Arial" panose="020B0604020202020204" pitchFamily="34" charset="0"/>
              <a:ea typeface="Calibri" panose="020F050202020403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pPr marL="0" marR="0" fontAlgn="base">
              <a:spcBef>
                <a:spcPts val="0"/>
              </a:spcBef>
              <a:spcAft>
                <a:spcPts val="0"/>
              </a:spcAft>
            </a:pPr>
            <a:r>
              <a:rPr lang="en-US">
                <a:solidFill>
                  <a:srgbClr val="000000"/>
                </a:solidFill>
                <a:effectLst/>
                <a:latin typeface="Arial" panose="020B0604020202020204" pitchFamily="34" charset="0"/>
                <a:ea typeface="Calibri" panose="020F0502020204030204" pitchFamily="34" charset="0"/>
                <a:cs typeface="Arial" panose="020B0604020202020204" pitchFamily="34" charset="0"/>
              </a:rPr>
              <a:t>As we know, treatment of substance use and co-occurring disorders can be multifaceted and complex, but parental recovery and family stability is absolutely possible! </a:t>
            </a:r>
          </a:p>
          <a:p>
            <a:pPr marL="0" marR="0" fontAlgn="base">
              <a:spcBef>
                <a:spcPts val="0"/>
              </a:spcBef>
              <a:spcAft>
                <a:spcPts val="0"/>
              </a:spcAft>
            </a:pPr>
            <a:endParaRPr lang="en-US">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u="sng">
              <a:latin typeface="Arial" panose="020B0604020202020204" pitchFamily="34" charset="0"/>
              <a:cs typeface="Arial" panose="020B0604020202020204" pitchFamily="34" charset="0"/>
            </a:endParaRPr>
          </a:p>
          <a:p>
            <a:pPr marR="0" lvl="0" algn="l">
              <a:tabLst>
                <a:tab pos="457200" algn="l"/>
              </a:tabLst>
            </a:pPr>
            <a:r>
              <a:rPr lang="en-US" kern="1200">
                <a:solidFill>
                  <a:srgbClr val="000000"/>
                </a:solidFill>
                <a:effectLst/>
                <a:latin typeface="Arial" panose="020B0604020202020204" pitchFamily="34" charset="0"/>
                <a:ea typeface="Calibri" panose="020F0502020204030204" pitchFamily="34" charset="0"/>
                <a:cs typeface="Arial" panose="020B0604020202020204" pitchFamily="34" charset="0"/>
              </a:rPr>
              <a:t>N/A</a:t>
            </a:r>
            <a:endParaRPr lang="en-US">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a:solidFill>
                  <a:srgbClr val="000000"/>
                </a:solidFill>
                <a:effectLst/>
                <a:latin typeface="Arial" panose="020B0604020202020204" pitchFamily="34" charset="0"/>
                <a:cs typeface="Arial" panose="020B0604020202020204" pitchFamily="34" charset="0"/>
              </a:rPr>
              <a:t>Slide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ea typeface="+mn-lt"/>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endParaRPr lang="en-US">
              <a:latin typeface="Arial" panose="020B0604020202020204" pitchFamily="34" charset="0"/>
              <a:cs typeface="Arial" panose="020B0604020202020204" pitchFamily="34" charset="0"/>
            </a:endParaRPr>
          </a:p>
          <a:p>
            <a:pPr marL="0" marR="0" fontAlgn="base">
              <a:spcBef>
                <a:spcPts val="0"/>
              </a:spcBef>
              <a:spcAft>
                <a:spcPts val="0"/>
              </a:spcAft>
            </a:pPr>
            <a:endParaRPr lang="en-US">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fontAlgn="base">
              <a:spcBef>
                <a:spcPts val="0"/>
              </a:spcBef>
              <a:spcAft>
                <a:spcPts val="0"/>
              </a:spcAft>
            </a:pPr>
            <a:r>
              <a:rPr lang="en-US">
                <a:solidFill>
                  <a:srgbClr val="000000"/>
                </a:solidFill>
                <a:latin typeface="Arial" panose="020B0604020202020204" pitchFamily="34" charset="0"/>
                <a:ea typeface="Calibri" panose="020F0502020204030204" pitchFamily="34" charset="0"/>
                <a:cs typeface="Arial" panose="020B0604020202020204" pitchFamily="34" charset="0"/>
              </a:rPr>
              <a:t>N/A</a:t>
            </a:r>
            <a:endParaRPr lang="en-US">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fontAlgn="base">
              <a:spcBef>
                <a:spcPts val="0"/>
              </a:spcBef>
              <a:spcAft>
                <a:spcPts val="0"/>
              </a:spcAft>
            </a:pPr>
            <a:endParaRPr lang="en-US">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fontAlgn="base">
              <a:spcBef>
                <a:spcPts val="0"/>
              </a:spcBef>
              <a:spcAft>
                <a:spcPts val="0"/>
              </a:spcAft>
            </a:pPr>
            <a:endParaRPr lang="en-US">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effectLst/>
              <a:latin typeface="Arial" panose="020B0604020202020204" pitchFamily="34" charset="0"/>
              <a:ea typeface="Times New Roman" panose="02020603050405020304" pitchFamily="18"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30549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Andy’s story embodies this possibility! Let’s now close out today’s training with his recovery video; made possible by Doorway Recovery and the New Hampshire Department of Health and Human Services. </a:t>
            </a:r>
          </a:p>
          <a:p>
            <a:endParaRPr lang="en-US">
              <a:latin typeface="Arial" panose="020B0604020202020204" pitchFamily="34" charset="0"/>
              <a:cs typeface="Arial" panose="020B0604020202020204" pitchFamily="34" charset="0"/>
            </a:endParaRPr>
          </a:p>
          <a:p>
            <a:r>
              <a:rPr lang="en-US" b="1">
                <a:latin typeface="Arial" panose="020B0604020202020204" pitchFamily="34" charset="0"/>
                <a:cs typeface="Arial" panose="020B0604020202020204" pitchFamily="34" charset="0"/>
              </a:rPr>
              <a:t>Prompts for Participants:</a:t>
            </a:r>
          </a:p>
          <a:p>
            <a:endParaRPr lang="en-US" b="1">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a:latin typeface="Arial" panose="020B0604020202020204" pitchFamily="34" charset="0"/>
                <a:cs typeface="Arial" panose="020B0604020202020204" pitchFamily="34" charset="0"/>
              </a:rPr>
              <a:t>What part of Andy’s story resonated with you the most?</a:t>
            </a:r>
          </a:p>
          <a:p>
            <a:pPr marL="171450" indent="-171450">
              <a:buFont typeface="Arial" panose="020B0604020202020204" pitchFamily="34" charset="0"/>
              <a:buChar char="•"/>
            </a:pPr>
            <a:r>
              <a:rPr lang="en-US" b="1">
                <a:latin typeface="Arial" panose="020B0604020202020204" pitchFamily="34" charset="0"/>
                <a:cs typeface="Arial" panose="020B0604020202020204" pitchFamily="34" charset="0"/>
              </a:rPr>
              <a:t>Andy’s story embodied hope; what treatment and recovery support services appeared most influential to his long-term recovery?</a:t>
            </a: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Video Source: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New Hampshire Department of Health and Human Services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533276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Facilitator Script:</a:t>
            </a:r>
            <a:r>
              <a:rPr lang="en-US" b="0" i="0">
                <a:solidFill>
                  <a:srgbClr val="80808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80808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Alright, this wraps up the instructional content for module two. If you have any follow up questions from today’s training, feel free to reach out to the National Center on Substance Abuse and Child Welfare at ncsacw@cffutures.org or toll free at 1-866-493-2758. Thank you all for our rich discussion today and for your continued work on behalf of children, parents, and families affected by substance use and co-occurring disorders. </a:t>
            </a:r>
            <a:r>
              <a:rPr lang="en-US" b="0" i="0">
                <a:solidFill>
                  <a:srgbClr val="808080"/>
                </a:solidFill>
                <a:effectLst/>
                <a:latin typeface="Calibri" panose="020F0502020204030204" pitchFamily="34" charset="0"/>
              </a:rPr>
              <a:t>​Take care, everyone!</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3C76930-8B51-7E46-B626-25E9D8E8494C}" type="slidenum">
              <a:rPr lang="en-US" smtClean="0"/>
              <a:t>47</a:t>
            </a:fld>
            <a:endParaRPr lang="en-US"/>
          </a:p>
        </p:txBody>
      </p:sp>
    </p:spTree>
    <p:extLst>
      <p:ext uri="{BB962C8B-B14F-4D97-AF65-F5344CB8AC3E}">
        <p14:creationId xmlns:p14="http://schemas.microsoft.com/office/powerpoint/2010/main" val="19721294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A055F39-DBF2-4708-9D0C-92AF29BAD49E}" type="slidenum">
              <a:rPr lang="en-US" smtClean="0"/>
              <a:pPr/>
              <a:t>48</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a:p>
        </p:txBody>
      </p:sp>
    </p:spTree>
    <p:extLst>
      <p:ext uri="{BB962C8B-B14F-4D97-AF65-F5344CB8AC3E}">
        <p14:creationId xmlns:p14="http://schemas.microsoft.com/office/powerpoint/2010/main" val="34293435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E1BCB87-4CC9-4D37-BDC3-E8A0FA5D025D}" type="slidenum">
              <a:rPr lang="en-US" smtClean="0"/>
              <a:pPr/>
              <a:t>49</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r>
              <a:rPr lang="en-US"/>
              <a:t> </a:t>
            </a:r>
          </a:p>
        </p:txBody>
      </p:sp>
    </p:spTree>
    <p:extLst>
      <p:ext uri="{BB962C8B-B14F-4D97-AF65-F5344CB8AC3E}">
        <p14:creationId xmlns:p14="http://schemas.microsoft.com/office/powerpoint/2010/main" val="371153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endParaRPr lang="en-US" i="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latin typeface="Arial" panose="020B0604020202020204" pitchFamily="34" charset="0"/>
                <a:cs typeface="Arial" panose="020B0604020202020204" pitchFamily="34" charset="0"/>
              </a:rPr>
              <a:t>Drug classifications are designed to help organize psychoactive substances into different categories. While there are no definitive lists, the three most common classifications are organized by chemical component, effects, and legal standing. Let’s start by reviewing the classification of chemical components.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a:solidFill>
                  <a:srgbClr val="000000"/>
                </a:solidFill>
                <a:effectLst/>
                <a:latin typeface="Arial" panose="020B0604020202020204" pitchFamily="34" charset="0"/>
                <a:cs typeface="Arial" panose="020B0604020202020204" pitchFamily="34" charset="0"/>
              </a:rPr>
              <a:t>Slide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N/A</a:t>
            </a:r>
            <a:endParaRPr lang="en-US" b="0" i="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a:solidFill>
                  <a:srgbClr val="000000"/>
                </a:solidFill>
                <a:effectLst/>
                <a:latin typeface="Arial" panose="020B0604020202020204" pitchFamily="34" charset="0"/>
                <a:ea typeface="+mn-lt"/>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none">
                <a:solidFill>
                  <a:schemeClr val="tx1"/>
                </a:solidFill>
                <a:latin typeface="Arial" panose="020B0604020202020204" pitchFamily="34" charset="0"/>
                <a:ea typeface="+mn-lt"/>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2E1BCB87-4CC9-4D37-BDC3-E8A0FA5D025D}" type="slidenum">
              <a:rPr lang="en-US" smtClean="0"/>
              <a:pPr/>
              <a:t>5</a:t>
            </a:fld>
            <a:endParaRPr lang="en-US"/>
          </a:p>
        </p:txBody>
      </p:sp>
    </p:spTree>
    <p:extLst>
      <p:ext uri="{BB962C8B-B14F-4D97-AF65-F5344CB8AC3E}">
        <p14:creationId xmlns:p14="http://schemas.microsoft.com/office/powerpoint/2010/main" val="4619584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E1BCB87-4CC9-4D37-BDC3-E8A0FA5D025D}" type="slidenum">
              <a:rPr lang="en-US" smtClean="0"/>
              <a:pPr/>
              <a:t>50</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a:p>
        </p:txBody>
      </p:sp>
    </p:spTree>
    <p:extLst>
      <p:ext uri="{BB962C8B-B14F-4D97-AF65-F5344CB8AC3E}">
        <p14:creationId xmlns:p14="http://schemas.microsoft.com/office/powerpoint/2010/main" val="1329421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E1BCB87-4CC9-4D37-BDC3-E8A0FA5D025D}" type="slidenum">
              <a:rPr lang="en-US" smtClean="0"/>
              <a:pPr/>
              <a:t>51</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a:p>
        </p:txBody>
      </p:sp>
    </p:spTree>
    <p:extLst>
      <p:ext uri="{BB962C8B-B14F-4D97-AF65-F5344CB8AC3E}">
        <p14:creationId xmlns:p14="http://schemas.microsoft.com/office/powerpoint/2010/main" val="12834215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E1BCB87-4CC9-4D37-BDC3-E8A0FA5D025D}" type="slidenum">
              <a:rPr lang="en-US" smtClean="0"/>
              <a:pPr/>
              <a:t>52</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a:p>
        </p:txBody>
      </p:sp>
    </p:spTree>
    <p:extLst>
      <p:ext uri="{BB962C8B-B14F-4D97-AF65-F5344CB8AC3E}">
        <p14:creationId xmlns:p14="http://schemas.microsoft.com/office/powerpoint/2010/main" val="8692622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A055F39-DBF2-4708-9D0C-92AF29BAD49E}" type="slidenum">
              <a:rPr lang="en-US" smtClean="0"/>
              <a:pPr/>
              <a:t>53</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a:p>
        </p:txBody>
      </p:sp>
    </p:spTree>
    <p:extLst>
      <p:ext uri="{BB962C8B-B14F-4D97-AF65-F5344CB8AC3E}">
        <p14:creationId xmlns:p14="http://schemas.microsoft.com/office/powerpoint/2010/main" val="21505405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E1BCB87-4CC9-4D37-BDC3-E8A0FA5D025D}" type="slidenum">
              <a:rPr lang="en-US" smtClean="0"/>
              <a:pPr/>
              <a:t>54</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a:p>
        </p:txBody>
      </p:sp>
    </p:spTree>
    <p:extLst>
      <p:ext uri="{BB962C8B-B14F-4D97-AF65-F5344CB8AC3E}">
        <p14:creationId xmlns:p14="http://schemas.microsoft.com/office/powerpoint/2010/main" val="22931038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E1BCB87-4CC9-4D37-BDC3-E8A0FA5D025D}" type="slidenum">
              <a:rPr lang="en-US" smtClean="0"/>
              <a:pPr/>
              <a:t>55</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a:p>
        </p:txBody>
      </p:sp>
    </p:spTree>
    <p:extLst>
      <p:ext uri="{BB962C8B-B14F-4D97-AF65-F5344CB8AC3E}">
        <p14:creationId xmlns:p14="http://schemas.microsoft.com/office/powerpoint/2010/main" val="800933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a:solidFill>
                  <a:srgbClr val="000000"/>
                </a:solidFill>
                <a:effectLst/>
                <a:latin typeface="Arial" panose="020B0604020202020204" pitchFamily="34" charset="0"/>
                <a:cs typeface="Arial" panose="020B0604020202020204" pitchFamily="34" charset="0"/>
              </a:rPr>
              <a:t>Facilitator Script: </a:t>
            </a:r>
          </a:p>
          <a:p>
            <a:endParaRPr lang="en-US">
              <a:latin typeface="Arial" panose="020B060402020202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There are five main categories of drugs based on their chemical components– alcohol, barbiturates, benzodiazepines, cannabinoids, and opioids. While each individual substance within each classification has its own chemical makeup, they share similarities on a molecular level meaning they produce similar effects. </a:t>
            </a:r>
          </a:p>
          <a:p>
            <a:endParaRPr lang="en-US" i="0">
              <a:latin typeface="Arial" panose="020B060402020202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Alcohol works by altering the body’s central nervous system– producing both short-term and long-term health effects. While it produces feelings of euphoria and relaxation it also diminishes an individual’s sense of judgment, reduces inhibition, causes slurred speech, motor impairment, confusion, memory, and concentration problems. Other long-term effects include development of an alcohol use disorder, serious health problems including liver damage, and certain types of cancer. </a:t>
            </a:r>
          </a:p>
          <a:p>
            <a:endParaRPr lang="en-US" i="0">
              <a:latin typeface="Arial" panose="020B060402020202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Barbiturates derive from the chemical substance barbituric acid. They also alter the body’s central nervous system by slowing down an individual’s ability for cognitive processing and functioning. Their effects include anxiety relief, mild euphoria, lack of restraint, and sedation. At higher dosages, barbiturates are known to cause paranoia and suicidal ideation. Individuals are also susceptible to quickly developing tolerance at higher dosage levels increasing the danger of overdose or death.</a:t>
            </a:r>
          </a:p>
          <a:p>
            <a:endParaRPr lang="en-US" i="0">
              <a:latin typeface="Arial" panose="020B060402020202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Benzodiazepines are substances that interact with the neurotransmitter gamma-aminobutyric acid-A or GABA-A. Like alcohol and barbiturates, benzodiazepines are also a central nervous depressant known for similar effects including sedation, anxiety relief, and relaxed mood. When combined with opioids, benzodiazepines can cause dangerous levels of sedation, respiratory depression, coma, and death.</a:t>
            </a:r>
          </a:p>
          <a:p>
            <a:endParaRPr lang="en-US" i="0">
              <a:latin typeface="Arial" panose="020B060402020202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Cannabinoids are a group of chemical structures that derive from the cannabis plant. There are two main cannabinoids– delta-tetrahydrocannabinol (THC) and cannabinol (CBD). THC is believed to be the main ingredient responsible for Marijuana’s psychoactive effects including enhanced sensory perception and euphoria followed by relaxed mood, slowed reaction time, and problems with memory and coordination. Long-term use of marijuana is also associated with health problems such as bronchitis, emphysema, and suppressed immune systems. </a:t>
            </a:r>
          </a:p>
          <a:p>
            <a:endParaRPr lang="en-US" i="0">
              <a:latin typeface="Arial" panose="020B060402020202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Opioids are a group of drugs that contain either natural forms of opium derived from the poppy plant or those that are created chemically to produce the same effect. Opioids work by binding to and activating nerve cell receptors in the brain and central nervous system thereby blocking pain signals in the body. Like other central nervous system depressants, opioids (both prescribed and illicit) are known to produce high levels of euphoria placing individuals at high risk for misuse, overdose, and death. More detailed information on opioids and their effects is covered in module 9 of this toolkit. </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a:solidFill>
                  <a:srgbClr val="000000"/>
                </a:solidFill>
                <a:effectLst/>
                <a:latin typeface="Arial" panose="020B0604020202020204" pitchFamily="34" charset="0"/>
                <a:cs typeface="Arial" panose="020B0604020202020204" pitchFamily="34" charset="0"/>
              </a:rPr>
              <a:t>Slide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N/A</a:t>
            </a:r>
            <a:endParaRPr lang="en-US" b="0" i="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a:defRPr/>
            </a:pPr>
            <a:r>
              <a:rPr lang="en-US">
                <a:latin typeface="Arial" panose="020B0604020202020204" pitchFamily="34" charset="0"/>
                <a:cs typeface="Arial" panose="020B0604020202020204" pitchFamily="34" charset="0"/>
              </a:rPr>
              <a:t>(U.S. Drug Enforcement Administration, 2022; </a:t>
            </a:r>
            <a:r>
              <a:rPr lang="en-US" err="1">
                <a:latin typeface="Arial" panose="020B0604020202020204" pitchFamily="34" charset="0"/>
                <a:cs typeface="Arial" panose="020B0604020202020204" pitchFamily="34" charset="0"/>
              </a:rPr>
              <a:t>Juergens</a:t>
            </a:r>
            <a:r>
              <a:rPr lang="en-US">
                <a:latin typeface="Arial" panose="020B0604020202020204" pitchFamily="34" charset="0"/>
                <a:cs typeface="Arial" panose="020B0604020202020204" pitchFamily="34" charset="0"/>
              </a:rPr>
              <a:t>, 2022)</a:t>
            </a:r>
            <a:endParaRPr lang="en-US" b="0" i="0" u="none" strike="noStrike">
              <a:solidFill>
                <a:srgbClr val="000000"/>
              </a:solidFill>
              <a:effectLst/>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b="0" i="0" u="none" strike="noStrike">
                <a:solidFill>
                  <a:srgbClr val="000000"/>
                </a:solidFill>
                <a:effectLst/>
                <a:latin typeface="Arial" panose="020B0604020202020204" pitchFamily="34" charset="0"/>
                <a:cs typeface="Arial" panose="020B0604020202020204" pitchFamily="34" charset="0"/>
              </a:rPr>
              <a:t>U.S. Drug Enforcement Administration. (2022). </a:t>
            </a:r>
            <a:r>
              <a:rPr lang="en-US" b="0" i="1" u="none" strike="noStrike">
                <a:solidFill>
                  <a:srgbClr val="000000"/>
                </a:solidFill>
                <a:effectLst/>
                <a:latin typeface="Arial" panose="020B0604020202020204" pitchFamily="34" charset="0"/>
                <a:cs typeface="Arial" panose="020B0604020202020204" pitchFamily="34" charset="0"/>
              </a:rPr>
              <a:t>Drug fact sheet: Benzodiazepines </a:t>
            </a:r>
            <a:r>
              <a:rPr lang="en-US" b="0" i="0" u="none" strike="noStrike">
                <a:solidFill>
                  <a:srgbClr val="000000"/>
                </a:solidFill>
                <a:effectLst/>
                <a:latin typeface="Arial" panose="020B0604020202020204" pitchFamily="34" charset="0"/>
                <a:cs typeface="Arial" panose="020B0604020202020204" pitchFamily="34" charset="0"/>
              </a:rPr>
              <a:t>[Fact Sheet]. U.S. Department of Justice. </a:t>
            </a:r>
            <a:r>
              <a:rPr lang="en-US" b="0" i="0" u="sng" strike="noStrike">
                <a:solidFill>
                  <a:srgbClr val="5351AF"/>
                </a:solidFill>
                <a:effectLst/>
                <a:latin typeface="Arial" panose="020B0604020202020204" pitchFamily="34" charset="0"/>
                <a:cs typeface="Arial" panose="020B0604020202020204" pitchFamily="34" charset="0"/>
                <a:hlinkClick r:id="rId3"/>
              </a:rPr>
              <a:t>https://www.getsmartaboutdrugs.gov/sites/default/files/2022-11/Benzodiazepines%202022%20Drug%20Fact%20Sheet_1.pdf</a:t>
            </a:r>
            <a:r>
              <a:rPr lang="en-US" b="0" i="0" u="sng" strike="noStrike">
                <a:solidFill>
                  <a:srgbClr val="5351AF"/>
                </a:solidFill>
                <a:effectLst/>
                <a:latin typeface="Arial" panose="020B0604020202020204" pitchFamily="34" charset="0"/>
                <a:cs typeface="Arial" panose="020B0604020202020204" pitchFamily="34" charset="0"/>
              </a:rPr>
              <a:t>  </a:t>
            </a:r>
          </a:p>
          <a:p>
            <a:pPr algn="l" rtl="0" fontAlgn="base">
              <a:buFont typeface="Arial" panose="020B0604020202020204" pitchFamily="34" charset="0"/>
              <a:buNone/>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err="1">
                <a:latin typeface="Arial" panose="020B0604020202020204" pitchFamily="34" charset="0"/>
                <a:cs typeface="Arial" panose="020B0604020202020204" pitchFamily="34" charset="0"/>
              </a:rPr>
              <a:t>Juergens</a:t>
            </a:r>
            <a:r>
              <a:rPr lang="en-US">
                <a:latin typeface="Arial" panose="020B0604020202020204" pitchFamily="34" charset="0"/>
                <a:cs typeface="Arial" panose="020B0604020202020204" pitchFamily="34" charset="0"/>
              </a:rPr>
              <a:t>, J. (2022). </a:t>
            </a:r>
            <a:r>
              <a:rPr lang="en-US" i="1">
                <a:latin typeface="Arial" panose="020B0604020202020204" pitchFamily="34" charset="0"/>
                <a:cs typeface="Arial" panose="020B0604020202020204" pitchFamily="34" charset="0"/>
              </a:rPr>
              <a:t>Drug classifications</a:t>
            </a:r>
            <a:r>
              <a:rPr lang="en-US">
                <a:latin typeface="Arial" panose="020B0604020202020204" pitchFamily="34" charset="0"/>
                <a:cs typeface="Arial" panose="020B0604020202020204" pitchFamily="34" charset="0"/>
              </a:rPr>
              <a:t>. Addiction Center, Recovery Worldwide, LLC. </a:t>
            </a:r>
            <a:r>
              <a:rPr lang="en-US">
                <a:latin typeface="Arial" panose="020B0604020202020204" pitchFamily="34" charset="0"/>
                <a:cs typeface="Arial" panose="020B0604020202020204" pitchFamily="34" charset="0"/>
                <a:hlinkClick r:id="rId4"/>
              </a:rPr>
              <a:t>https://www.addictioncenter.com/drugs/drug-classifications/</a:t>
            </a:r>
            <a:endParaRPr lang="en-US">
              <a:latin typeface="Arial" panose="020B0604020202020204" pitchFamily="34" charset="0"/>
              <a:cs typeface="Arial" panose="020B0604020202020204" pitchFamily="34" charset="0"/>
            </a:endParaRPr>
          </a:p>
          <a:p>
            <a:pPr algn="l" rtl="0" fontAlgn="base">
              <a:buFont typeface="Arial" panose="020B0604020202020204" pitchFamily="34" charset="0"/>
              <a:buNone/>
            </a:pPr>
            <a:endParaRPr lang="en-US" b="0" i="0">
              <a:solidFill>
                <a:srgbClr val="000000"/>
              </a:solidFill>
              <a:effectLst/>
              <a:latin typeface="Arial" panose="020B0604020202020204" pitchFamily="34" charset="0"/>
              <a:cs typeface="Arial" panose="020B0604020202020204" pitchFamily="34" charset="0"/>
            </a:endParaRPr>
          </a:p>
          <a:p>
            <a:endParaRPr lang="en-US" b="0" i="0" u="sng" strike="noStrike">
              <a:solidFill>
                <a:srgbClr val="5351AF"/>
              </a:solidFill>
              <a:effectLst/>
              <a:latin typeface="Arial" panose="020B0604020202020204" pitchFamily="34" charset="0"/>
              <a:cs typeface="Arial" panose="020B0604020202020204" pitchFamily="34" charset="0"/>
            </a:endParaRPr>
          </a:p>
          <a:p>
            <a:endParaRPr lang="en-US" b="0" i="0" u="sng" strike="noStrike">
              <a:solidFill>
                <a:srgbClr val="5351AF"/>
              </a:solidFill>
              <a:effectLst/>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91576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0EA9A-07DA-CF5A-894A-BEF7E8BAFA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04D384-9534-95F2-0445-BF2C1B72D6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B90338-45F7-B123-8D60-6EBF80A99CD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endParaRPr lang="en-US" i="0">
              <a:latin typeface="Arial" panose="020B060402020202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Another common way to classify drugs is based on how they affect the mind and body…</a:t>
            </a:r>
          </a:p>
          <a:p>
            <a:endParaRPr lang="en-US" i="0">
              <a:latin typeface="Arial" panose="020B060402020202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Depressants also commonly referred to as ‘downers’ alter the mind and body by lowering mood and energy levels. As previously covered in the chemical component discussion, central nervous system depressants are known and commonly misused for their ability to produce feelings of calmness, relaxation, and euphoria. Alcohol, barbiturates, benzos, and opioids are all examples of central nervous system depressants. </a:t>
            </a:r>
          </a:p>
          <a:p>
            <a:endParaRPr lang="en-US" i="0">
              <a:latin typeface="Arial" panose="020B060402020202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Opposite of depressants are stimulants (or uppers) which alter the mind and body by increasing mood and energy levels. Stimulants are known and commonly misused for their ability to produce a rush leading to increased productivity, performance, and heightened euphoria. Adderall, cocaine, and methamphetamines are all examples of stimulants. </a:t>
            </a:r>
          </a:p>
          <a:p>
            <a:endParaRPr lang="en-US" i="0">
              <a:latin typeface="Arial" panose="020B060402020202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Hallucinogens are substances that work by altering perceptions of reality. These substances are often split into two subclassifications– classic and dissociative. Examples of classic hallucinogens include D-lysergic acid diethylamide (LSD), psilocybin, peyote, and ayahuasca; versus dissociative examples such as phencyclidine (PCP), ketamine, and salvia. While less addictive than other substances, hallucinogens propensity to induce auditory and visual hallucinations places individuals at high risk for adverse effects and dangers including paranoia and psychosis. </a:t>
            </a:r>
          </a:p>
          <a:p>
            <a:endParaRPr lang="en-US" i="0">
              <a:latin typeface="Arial" panose="020B060402020202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Inhalants are substances that are inhaled to achieve a euphoric high. While the euphoric effects of inhalants are brief in nature compared to other substances, they still present significant health risks due to the level of toxicity in the chemicals ingested. Nitrous oxide (or whippets), paint thinner, nail polish remover, aerosol sprays, and gasoline are all examples of inhalants. </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a:solidFill>
                  <a:srgbClr val="000000"/>
                </a:solidFill>
                <a:effectLst/>
                <a:latin typeface="Arial" panose="020B0604020202020204" pitchFamily="34" charset="0"/>
                <a:cs typeface="Arial" panose="020B0604020202020204" pitchFamily="34" charset="0"/>
              </a:rPr>
              <a:t>Slide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N/A</a:t>
            </a:r>
            <a:endParaRPr lang="en-US" b="0" i="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a:defRPr/>
            </a:pPr>
            <a:r>
              <a:rPr lang="en-US">
                <a:latin typeface="Arial" panose="020B0604020202020204" pitchFamily="34" charset="0"/>
                <a:cs typeface="Arial" panose="020B0604020202020204" pitchFamily="34" charset="0"/>
              </a:rPr>
              <a:t>(</a:t>
            </a:r>
            <a:r>
              <a:rPr lang="en-US" err="1">
                <a:latin typeface="Arial" panose="020B0604020202020204" pitchFamily="34" charset="0"/>
                <a:cs typeface="Arial" panose="020B0604020202020204" pitchFamily="34" charset="0"/>
              </a:rPr>
              <a:t>Juergens</a:t>
            </a:r>
            <a:r>
              <a:rPr lang="en-US">
                <a:latin typeface="Arial" panose="020B0604020202020204" pitchFamily="34" charset="0"/>
                <a:cs typeface="Arial" panose="020B0604020202020204" pitchFamily="34" charset="0"/>
              </a:rPr>
              <a:t>, 2022; National Institute on Drug Abuse, 2023)</a:t>
            </a:r>
            <a:endParaRPr lang="en-US" b="0" i="0" u="none" strike="noStrike">
              <a:solidFill>
                <a:srgbClr val="000000"/>
              </a:solidFill>
              <a:effectLst/>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a:lnSpc>
                <a:spcPct val="100000"/>
              </a:lnSpc>
            </a:pPr>
            <a:r>
              <a:rPr lang="en-US" err="1">
                <a:latin typeface="Arial" panose="020B0604020202020204" pitchFamily="34" charset="0"/>
                <a:cs typeface="Arial" panose="020B0604020202020204" pitchFamily="34" charset="0"/>
              </a:rPr>
              <a:t>Juergens</a:t>
            </a:r>
            <a:r>
              <a:rPr lang="en-US">
                <a:latin typeface="Arial" panose="020B0604020202020204" pitchFamily="34" charset="0"/>
                <a:cs typeface="Arial" panose="020B0604020202020204" pitchFamily="34" charset="0"/>
              </a:rPr>
              <a:t>, J. (2022). </a:t>
            </a:r>
            <a:r>
              <a:rPr lang="en-US" i="1">
                <a:latin typeface="Arial" panose="020B0604020202020204" pitchFamily="34" charset="0"/>
                <a:cs typeface="Arial" panose="020B0604020202020204" pitchFamily="34" charset="0"/>
              </a:rPr>
              <a:t>Drug classifications</a:t>
            </a:r>
            <a:r>
              <a:rPr lang="en-US">
                <a:latin typeface="Arial" panose="020B0604020202020204" pitchFamily="34" charset="0"/>
                <a:cs typeface="Arial" panose="020B0604020202020204" pitchFamily="34" charset="0"/>
              </a:rPr>
              <a:t>. Addiction Center, Recovery Worldwide, LLC. </a:t>
            </a:r>
            <a:r>
              <a:rPr lang="en-US">
                <a:latin typeface="Arial" panose="020B0604020202020204" pitchFamily="34" charset="0"/>
                <a:cs typeface="Arial" panose="020B0604020202020204" pitchFamily="34" charset="0"/>
                <a:hlinkClick r:id="rId3"/>
              </a:rPr>
              <a:t>https://www.addictioncenter.com/drugs/drug-classifications/</a:t>
            </a:r>
            <a:endParaRPr lang="en-US">
              <a:latin typeface="Arial" panose="020B0604020202020204" pitchFamily="34" charset="0"/>
              <a:cs typeface="Arial" panose="020B0604020202020204" pitchFamily="34" charset="0"/>
            </a:endParaRPr>
          </a:p>
          <a:p>
            <a:pPr algn="l" rtl="0" fontAlgn="base">
              <a:buFont typeface="Arial" panose="020B0604020202020204" pitchFamily="34" charset="0"/>
              <a:buNone/>
            </a:pPr>
            <a:endParaRPr lang="en-US" b="0" i="0">
              <a:solidFill>
                <a:srgbClr val="000000"/>
              </a:solidFill>
              <a:effectLst/>
              <a:latin typeface="Arial" panose="020B0604020202020204" pitchFamily="34" charset="0"/>
              <a:cs typeface="Arial" panose="020B0604020202020204" pitchFamily="34" charset="0"/>
            </a:endParaRPr>
          </a:p>
          <a:p>
            <a:pPr algn="l" rtl="0" fontAlgn="base">
              <a:buFont typeface="Arial" panose="020B0604020202020204" pitchFamily="34" charset="0"/>
              <a:buNone/>
            </a:pPr>
            <a:r>
              <a:rPr lang="en-US" b="0" i="0">
                <a:solidFill>
                  <a:srgbClr val="000000"/>
                </a:solidFill>
                <a:effectLst/>
                <a:latin typeface="Arial" panose="020B0604020202020204" pitchFamily="34" charset="0"/>
                <a:cs typeface="Arial" panose="020B0604020202020204" pitchFamily="34" charset="0"/>
              </a:rPr>
              <a:t>National Institute on Drug Abuse. (2023).</a:t>
            </a:r>
            <a:r>
              <a:rPr lang="en-US" b="0" i="1">
                <a:solidFill>
                  <a:srgbClr val="000000"/>
                </a:solidFill>
                <a:effectLst/>
                <a:latin typeface="Arial" panose="020B0604020202020204" pitchFamily="34" charset="0"/>
                <a:cs typeface="Arial" panose="020B0604020202020204" pitchFamily="34" charset="0"/>
              </a:rPr>
              <a:t> Psychedelic and dissociative drugs. </a:t>
            </a:r>
            <a:r>
              <a:rPr lang="en-US" b="0" i="0">
                <a:solidFill>
                  <a:srgbClr val="000000"/>
                </a:solidFill>
                <a:effectLst/>
                <a:latin typeface="Arial" panose="020B0604020202020204" pitchFamily="34" charset="0"/>
                <a:cs typeface="Arial" panose="020B0604020202020204" pitchFamily="34" charset="0"/>
              </a:rPr>
              <a:t>U.S. Department of Health and Human Services, National Institutes of Health. </a:t>
            </a:r>
            <a:r>
              <a:rPr lang="en-US" b="0" i="0" u="sng" strike="noStrike">
                <a:solidFill>
                  <a:srgbClr val="0563C1"/>
                </a:solidFill>
                <a:effectLst/>
                <a:latin typeface="Arial" panose="020B0604020202020204" pitchFamily="34" charset="0"/>
                <a:cs typeface="Arial" panose="020B0604020202020204" pitchFamily="34" charset="0"/>
                <a:hlinkClick r:id="rId4"/>
              </a:rPr>
              <a:t>https://nida.nih.gov/research-topics/psychedelic-dissociative-drugs</a:t>
            </a:r>
            <a:r>
              <a:rPr lang="en-US" b="0" i="0">
                <a:solidFill>
                  <a:srgbClr val="000000"/>
                </a:solidFill>
                <a:effectLst/>
                <a:latin typeface="Arial" panose="020B0604020202020204" pitchFamily="34" charset="0"/>
                <a:cs typeface="Arial" panose="020B0604020202020204" pitchFamily="34" charset="0"/>
              </a:rPr>
              <a:t> </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1A50BA46-1ABF-5C97-1C6C-873098F3E025}"/>
              </a:ext>
            </a:extLst>
          </p:cNvPr>
          <p:cNvSpPr>
            <a:spLocks noGrp="1"/>
          </p:cNvSpPr>
          <p:nvPr>
            <p:ph type="sldNum" sz="quarter" idx="5"/>
          </p:nvPr>
        </p:nvSpPr>
        <p:spPr/>
        <p:txBody>
          <a:bodyPr/>
          <a:lstStyle/>
          <a:p>
            <a:pPr>
              <a:defRPr/>
            </a:pPr>
            <a:fld id="{E9AA6ACD-CDDF-45BC-960F-EFD5DE7BA707}" type="slidenum">
              <a:rPr lang="en-US" altLang="en-US" smtClean="0"/>
              <a:pPr>
                <a:defRPr/>
              </a:pPr>
              <a:t>7</a:t>
            </a:fld>
            <a:endParaRPr lang="en-US" altLang="en-US"/>
          </a:p>
        </p:txBody>
      </p:sp>
    </p:spTree>
    <p:extLst>
      <p:ext uri="{BB962C8B-B14F-4D97-AF65-F5344CB8AC3E}">
        <p14:creationId xmlns:p14="http://schemas.microsoft.com/office/powerpoint/2010/main" val="1429763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endParaRPr lang="en-US" i="0" u="none">
              <a:latin typeface="Arial" panose="020B0604020202020204" pitchFamily="34" charset="0"/>
              <a:cs typeface="Arial" panose="020B0604020202020204" pitchFamily="34" charset="0"/>
            </a:endParaRPr>
          </a:p>
          <a:p>
            <a:r>
              <a:rPr lang="en-US" i="0" u="none">
                <a:latin typeface="Arial" panose="020B0604020202020204" pitchFamily="34" charset="0"/>
                <a:cs typeface="Arial" panose="020B0604020202020204" pitchFamily="34" charset="0"/>
              </a:rPr>
              <a:t>The final classification of drugs is based on their legality. In 1970, the federal government passed the Controlled Substances Act (CSA) which established five schedules of drugs. These five schedules are organized with consideration to legitimacy and value in medical use along with potential for misuse and abuse. </a:t>
            </a:r>
          </a:p>
          <a:p>
            <a:endParaRPr lang="en-US" i="0" u="none">
              <a:latin typeface="Arial" panose="020B0604020202020204" pitchFamily="34" charset="0"/>
              <a:cs typeface="Arial" panose="020B0604020202020204" pitchFamily="34" charset="0"/>
            </a:endParaRPr>
          </a:p>
          <a:p>
            <a:r>
              <a:rPr lang="en-US" i="0" u="none">
                <a:latin typeface="Arial" panose="020B0604020202020204" pitchFamily="34" charset="0"/>
                <a:cs typeface="Arial" panose="020B0604020202020204" pitchFamily="34" charset="0"/>
              </a:rPr>
              <a:t>Schedule I drugs represent the classification with the most regulations and legal penalties. This schedule of drugs does not have legitimate medical use and have a high potential for abuse. Examples include heroin, LSD, and ecstasy. Also, important to note here is that marijuana (or cannabis) remains classified as a schedule I controlled substance despite decades of legal petitions and federal appeals to have the drug rescheduled by the Drug Enforcement Agency (DEA). The latest on this including President Joe Biden instructing the US Attorney General to further review the classification schedule as part of larger federal marijuana reform efforts. We should also mention that state classifications may differ from federal classifications– wherein states can pass laws to legalize marijuana (or cannabis) for medical use– to date this includes 38 states, 3 territories, and the District of Columbia.</a:t>
            </a:r>
          </a:p>
          <a:p>
            <a:endParaRPr lang="en-US" i="0" u="none">
              <a:latin typeface="Arial" panose="020B0604020202020204" pitchFamily="34" charset="0"/>
              <a:cs typeface="Arial" panose="020B0604020202020204" pitchFamily="34" charset="0"/>
            </a:endParaRPr>
          </a:p>
          <a:p>
            <a:r>
              <a:rPr lang="en-US" i="0" u="none">
                <a:latin typeface="Arial" panose="020B0604020202020204" pitchFamily="34" charset="0"/>
                <a:cs typeface="Arial" panose="020B0604020202020204" pitchFamily="34" charset="0"/>
              </a:rPr>
              <a:t>Schedule II drugs have the next highest level of regulations and legal penalties. This schedule includes substances with legitimate medical use– both licit and illicit with a high potential for abuse. Examples include cocaine, methamphetamine, and a large number of opioids including fentanyl, methadone, morphine, and oxycodone. </a:t>
            </a:r>
          </a:p>
          <a:p>
            <a:endParaRPr lang="en-US" i="0" u="none">
              <a:latin typeface="Arial" panose="020B0604020202020204" pitchFamily="34" charset="0"/>
              <a:cs typeface="Arial" panose="020B0604020202020204" pitchFamily="34" charset="0"/>
            </a:endParaRPr>
          </a:p>
          <a:p>
            <a:r>
              <a:rPr lang="en-US" i="0" u="none">
                <a:latin typeface="Arial" panose="020B0604020202020204" pitchFamily="34" charset="0"/>
                <a:cs typeface="Arial" panose="020B0604020202020204" pitchFamily="34" charset="0"/>
              </a:rPr>
              <a:t>Schedule III drugs have more moderate regulations and legal penalties compared to the previous schedules and while they also have legitimate medical use, they tend to have a lower potential for abuse. Examples of schedule III drugs include buprenorphine, ketamine, and prescription medications that mix codeine or hydrocodone with aspirin or acetaminophen such Vicodin or Percocet. </a:t>
            </a:r>
          </a:p>
          <a:p>
            <a:endParaRPr lang="en-US" i="0" u="none">
              <a:latin typeface="Arial" panose="020B0604020202020204" pitchFamily="34" charset="0"/>
              <a:cs typeface="Arial" panose="020B0604020202020204" pitchFamily="34" charset="0"/>
            </a:endParaRPr>
          </a:p>
          <a:p>
            <a:r>
              <a:rPr lang="en-US" i="0" u="none">
                <a:latin typeface="Arial" panose="020B0604020202020204" pitchFamily="34" charset="0"/>
                <a:cs typeface="Arial" panose="020B0604020202020204" pitchFamily="34" charset="0"/>
              </a:rPr>
              <a:t>Schedule IV drugs have fewer regulations and legal penalties and are often prescription medications that have an even lower potential for misuse or abuse. Examples of schedule IV drugs include prescription brand names such as Ativan, </a:t>
            </a:r>
            <a:r>
              <a:rPr lang="en-US" i="0" u="none" err="1">
                <a:latin typeface="Arial" panose="020B0604020202020204" pitchFamily="34" charset="0"/>
                <a:cs typeface="Arial" panose="020B0604020202020204" pitchFamily="34" charset="0"/>
              </a:rPr>
              <a:t>Klonopin</a:t>
            </a:r>
            <a:r>
              <a:rPr lang="en-US" i="0" u="none">
                <a:latin typeface="Arial" panose="020B0604020202020204" pitchFamily="34" charset="0"/>
                <a:cs typeface="Arial" panose="020B0604020202020204" pitchFamily="34" charset="0"/>
              </a:rPr>
              <a:t>, Valium, and Xanax. </a:t>
            </a:r>
          </a:p>
          <a:p>
            <a:endParaRPr lang="en-US" i="0" u="none">
              <a:latin typeface="Arial" panose="020B0604020202020204" pitchFamily="34" charset="0"/>
              <a:cs typeface="Arial" panose="020B0604020202020204" pitchFamily="34" charset="0"/>
            </a:endParaRPr>
          </a:p>
          <a:p>
            <a:r>
              <a:rPr lang="en-US" i="0" u="none">
                <a:latin typeface="Arial" panose="020B0604020202020204" pitchFamily="34" charset="0"/>
                <a:cs typeface="Arial" panose="020B0604020202020204" pitchFamily="34" charset="0"/>
              </a:rPr>
              <a:t>Lastly, schedule V drugs have the least number of regulations and penalties of all classifications combined with the lowest risk for potential misuse. Examples include cough medicines that contain codeine and prescription brand names like Lomotil (treatment of diarrhea) and Lyrica (treatment of nerve pain). </a:t>
            </a: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Additional Resources:</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N/A</a:t>
            </a: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Slide Citations:</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N/A</a:t>
            </a: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(U.S. Drug Enforcement Administration, 2022; The White House, 2022; National Conference of State Legislatures, 2023)</a:t>
            </a: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Full Citations:</a:t>
            </a:r>
          </a:p>
          <a:p>
            <a:endParaRPr lang="en-US">
              <a:latin typeface="Arial" panose="020B0604020202020204" pitchFamily="34" charset="0"/>
              <a:cs typeface="Arial" panose="020B0604020202020204" pitchFamily="34" charset="0"/>
            </a:endParaRPr>
          </a:p>
          <a:p>
            <a:r>
              <a:rPr lang="en-US" b="0" i="0" u="none" strike="noStrike">
                <a:solidFill>
                  <a:srgbClr val="000000"/>
                </a:solidFill>
                <a:effectLst/>
                <a:latin typeface="Arial" panose="020B0604020202020204" pitchFamily="34" charset="0"/>
                <a:cs typeface="Arial" panose="020B0604020202020204" pitchFamily="34" charset="0"/>
              </a:rPr>
              <a:t>U.S. Drug Enforcement Administration. (2022). </a:t>
            </a:r>
            <a:r>
              <a:rPr lang="en-US" b="0" i="1" u="none" strike="noStrike">
                <a:solidFill>
                  <a:srgbClr val="000000"/>
                </a:solidFill>
                <a:effectLst/>
                <a:latin typeface="Arial" panose="020B0604020202020204" pitchFamily="34" charset="0"/>
                <a:cs typeface="Arial" panose="020B0604020202020204" pitchFamily="34" charset="0"/>
              </a:rPr>
              <a:t>Drug fact sheet: Benzodiazepines. </a:t>
            </a:r>
            <a:r>
              <a:rPr lang="en-US" b="0" i="0" u="none" strike="noStrike">
                <a:solidFill>
                  <a:srgbClr val="000000"/>
                </a:solidFill>
                <a:effectLst/>
                <a:latin typeface="Arial" panose="020B0604020202020204" pitchFamily="34" charset="0"/>
                <a:cs typeface="Arial" panose="020B0604020202020204" pitchFamily="34" charset="0"/>
              </a:rPr>
              <a:t>[Fact sheet]. U.S. Department of Justice. </a:t>
            </a:r>
            <a:r>
              <a:rPr lang="en-US" b="0" i="0" u="sng" strike="noStrike">
                <a:solidFill>
                  <a:srgbClr val="5351AF"/>
                </a:solidFill>
                <a:effectLst/>
                <a:latin typeface="Arial" panose="020B0604020202020204" pitchFamily="34" charset="0"/>
                <a:cs typeface="Arial" panose="020B0604020202020204" pitchFamily="34" charset="0"/>
                <a:hlinkClick r:id="rId3"/>
              </a:rPr>
              <a:t>https://www.getsmartaboutdrugs.gov/sites/default/files/2022-11/Benzodiazepines%202022%20Drug%20Fact%20Sheet_1.pdf</a:t>
            </a:r>
            <a:r>
              <a:rPr lang="en-US" b="0" i="0" u="sng" strike="noStrike">
                <a:solidFill>
                  <a:srgbClr val="5351AF"/>
                </a:solidFill>
                <a:effectLst/>
                <a:latin typeface="Arial" panose="020B0604020202020204" pitchFamily="34" charset="0"/>
                <a:cs typeface="Arial" panose="020B0604020202020204" pitchFamily="34" charset="0"/>
              </a:rPr>
              <a:t>    </a:t>
            </a:r>
          </a:p>
          <a:p>
            <a:endParaRPr lang="en-US" b="0" i="0" u="none" strike="noStrike">
              <a:solidFill>
                <a:srgbClr val="000000"/>
              </a:solidFill>
              <a:effectLst/>
              <a:latin typeface="Arial" panose="020B0604020202020204" pitchFamily="34" charset="0"/>
              <a:cs typeface="Arial" panose="020B0604020202020204" pitchFamily="34" charset="0"/>
            </a:endParaRPr>
          </a:p>
          <a:p>
            <a:r>
              <a:rPr lang="en-US" b="0" i="0" u="none" strike="noStrike">
                <a:solidFill>
                  <a:srgbClr val="000000"/>
                </a:solidFill>
                <a:effectLst/>
                <a:latin typeface="Arial" panose="020B0604020202020204" pitchFamily="34" charset="0"/>
                <a:cs typeface="Arial" panose="020B0604020202020204" pitchFamily="34" charset="0"/>
              </a:rPr>
              <a:t>The White House. (2022). </a:t>
            </a:r>
            <a:r>
              <a:rPr lang="en-US" b="0" i="1" u="none" strike="noStrike">
                <a:solidFill>
                  <a:srgbClr val="000000"/>
                </a:solidFill>
                <a:effectLst/>
                <a:latin typeface="Arial" panose="020B0604020202020204" pitchFamily="34" charset="0"/>
                <a:cs typeface="Arial" panose="020B0604020202020204" pitchFamily="34" charset="0"/>
              </a:rPr>
              <a:t>Statement from President Biden on marijuana reform </a:t>
            </a:r>
            <a:r>
              <a:rPr lang="en-US" b="0" i="0" u="none" strike="noStrike">
                <a:solidFill>
                  <a:srgbClr val="000000"/>
                </a:solidFill>
                <a:effectLst/>
                <a:latin typeface="Arial" panose="020B0604020202020204" pitchFamily="34" charset="0"/>
                <a:cs typeface="Arial" panose="020B0604020202020204" pitchFamily="34" charset="0"/>
              </a:rPr>
              <a:t>[Statements and releases]. </a:t>
            </a:r>
            <a:r>
              <a:rPr lang="en-US" b="0" i="0" u="sng" strike="noStrike">
                <a:solidFill>
                  <a:srgbClr val="5351AF"/>
                </a:solidFill>
                <a:effectLst/>
                <a:latin typeface="Arial" panose="020B0604020202020204" pitchFamily="34" charset="0"/>
                <a:cs typeface="Arial" panose="020B0604020202020204" pitchFamily="34" charset="0"/>
                <a:hlinkClick r:id="rId4"/>
              </a:rPr>
              <a:t>https://www.whitehouse.gov/briefing-room/statements-releases/2022/10/06/statement-from-president-biden-on-marijuana-reform/</a:t>
            </a:r>
            <a:r>
              <a:rPr lang="en-US" b="0" i="0" u="none" strike="noStrike">
                <a:solidFill>
                  <a:srgbClr val="000000"/>
                </a:solidFill>
                <a:effectLst/>
                <a:latin typeface="Arial" panose="020B0604020202020204" pitchFamily="34" charset="0"/>
                <a:cs typeface="Arial" panose="020B0604020202020204" pitchFamily="34" charset="0"/>
              </a:rPr>
              <a:t> </a:t>
            </a:r>
          </a:p>
          <a:p>
            <a:endParaRPr lang="en-US" b="0" i="0" u="none" strike="noStrike">
              <a:solidFill>
                <a:srgbClr val="000000"/>
              </a:solidFill>
              <a:effectLst/>
              <a:latin typeface="Arial" panose="020B0604020202020204" pitchFamily="34" charset="0"/>
              <a:cs typeface="Arial" panose="020B0604020202020204" pitchFamily="34" charset="0"/>
            </a:endParaRPr>
          </a:p>
          <a:p>
            <a:r>
              <a:rPr lang="en-US" b="0" i="0" u="none" strike="noStrike">
                <a:solidFill>
                  <a:srgbClr val="000000"/>
                </a:solidFill>
                <a:effectLst/>
                <a:latin typeface="Arial" panose="020B0604020202020204" pitchFamily="34" charset="0"/>
                <a:cs typeface="Arial" panose="020B0604020202020204" pitchFamily="34" charset="0"/>
              </a:rPr>
              <a:t>National Conference of State Legislatures. (2023). </a:t>
            </a:r>
            <a:r>
              <a:rPr lang="en-US" b="0" i="1" u="none" strike="noStrike">
                <a:solidFill>
                  <a:srgbClr val="000000"/>
                </a:solidFill>
                <a:effectLst/>
                <a:latin typeface="Arial" panose="020B0604020202020204" pitchFamily="34" charset="0"/>
                <a:cs typeface="Arial" panose="020B0604020202020204" pitchFamily="34" charset="0"/>
              </a:rPr>
              <a:t>State medical cannabis laws</a:t>
            </a:r>
            <a:r>
              <a:rPr lang="en-US" b="0" i="0" u="none" strike="noStrike">
                <a:solidFill>
                  <a:srgbClr val="000000"/>
                </a:solidFill>
                <a:effectLst/>
                <a:latin typeface="Arial" panose="020B0604020202020204" pitchFamily="34" charset="0"/>
                <a:cs typeface="Arial" panose="020B0604020202020204" pitchFamily="34" charset="0"/>
              </a:rPr>
              <a:t>. </a:t>
            </a:r>
            <a:r>
              <a:rPr lang="en-US" b="0" i="0" u="sng" strike="noStrike">
                <a:solidFill>
                  <a:srgbClr val="5351AF"/>
                </a:solidFill>
                <a:effectLst/>
                <a:latin typeface="Arial" panose="020B0604020202020204" pitchFamily="34" charset="0"/>
                <a:cs typeface="Arial" panose="020B0604020202020204" pitchFamily="34" charset="0"/>
                <a:hlinkClick r:id="rId5"/>
              </a:rPr>
              <a:t>https://www.ncsl.org/health/state-medical-cannabis-laws</a:t>
            </a:r>
            <a:r>
              <a:rPr lang="en-US" b="0" i="0" u="none" strike="noStrike">
                <a:solidFill>
                  <a:srgbClr val="000000"/>
                </a:solidFill>
                <a:effectLst/>
                <a:latin typeface="Arial" panose="020B0604020202020204" pitchFamily="34" charset="0"/>
                <a:cs typeface="Arial" panose="020B0604020202020204" pitchFamily="34" charset="0"/>
              </a:rPr>
              <a:t> </a:t>
            </a: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29729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i="1" kern="100">
                <a:effectLst/>
                <a:latin typeface="Arial" panose="020B0604020202020204" pitchFamily="34" charset="0"/>
                <a:ea typeface="Calibri" panose="020F0502020204030204" pitchFamily="34" charset="0"/>
                <a:cs typeface="Arial" panose="020B0604020202020204" pitchFamily="34" charset="0"/>
              </a:rPr>
              <a:t>Facilitator Notes:</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i="1" kern="100">
                <a:effectLst/>
                <a:latin typeface="Arial" panose="020B0604020202020204" pitchFamily="34" charset="0"/>
                <a:ea typeface="Calibri" panose="020F0502020204030204" pitchFamily="34" charset="0"/>
                <a:cs typeface="Arial" panose="020B0604020202020204" pitchFamily="34" charset="0"/>
              </a:rPr>
              <a:t>Divide learners up for a small group activity titled Common Drugs Matching Game. Using pre-filled large easel paper that lists de-identified descriptions of short and long-term effects of drugs and pre-filled post-it notes with names of common drugs (six total– alcohol, cocaine, heroin, methamphetamine, marijuana, fentanyl). Ask learners to work with their team members to quickly and accurately match the descriptions. Set a timer for 3 minutes and track to notice which group completes the task first. Ask them to walk through their answers with the larger group and verify that all matches are correct; use this as an opportunity to redirect to another group should there be any incorrect matches identified. Let learners know we will circle back to these large easel papers for part II of the activity in this next section of the training. </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Answer Key:</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Alcohol: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Short-term effects: reduced inhibitions, slurred speech, motor impairment, confusion, memory problems, concentration problems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Long-term effects: high blood pressure, heart disease, stroke, liver and kidney disease, increased risk for certain types of cancers (head and neck, esophageal, liver, colorectal, and breast)</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Cocaine: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Short-term effects: euphoria, narrowed blood vessels, enlarged pupils, increased body temperature, heart rate, and blood pressure, headache, abdominal pain and nausea​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Long-term effects: loss of sense of smell, chronic nosebleeds, nasal damage and trouble swallowing, infection and death of bowel tissue from decreased blood flow​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Heroin: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Short-term effects: euphoria, dry mouth, itching, nausea, vomiting, analgesia (loss of pain sensation), slowed breathing and heart rate​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Long-term effect: collapsed veins, abscesses (swollen tissue with pus), infection of the lining and valves in the heart, constipation and bowel obstruction, liver or kidney disease, and pulmonary infections​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Methamphetamine:</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Short-term effects: increased energy including physical and sexual activity, decreased appetite and weight loss, increased heart rate, blood pressure, temperature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Long-term effects: anxiety, confusion, insomnia, mood problems, violent behavior, paranoia, hallucinations, delusions​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Marijuana: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Short-term effects: enhanced sensory perception and euphoria followed by drowsiness and relaxation; slowed reaction time; memory impairment, problems with balance and coordination​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Long-term effects: chronic bronchitis, higher risk for respiratory infections​, psychosis including paranoia, hallucinations, and delusions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Fentanyl: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Short-term effects: extreme euphoria, drowsiness, confusion, nausea, vomiting, constipation, sedation, slowed breathing​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Long-term effects: bowel obstruction, heart attack or heart failure, hypoxia (decrease in amount of oxygen that reaches the brain), overdose, and death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 </a:t>
            </a:r>
          </a:p>
          <a:p>
            <a:pPr marL="0" marR="0">
              <a:lnSpc>
                <a:spcPct val="107000"/>
              </a:lnSpc>
              <a:spcBef>
                <a:spcPts val="0"/>
              </a:spcBef>
              <a:spcAft>
                <a:spcPts val="0"/>
              </a:spcAft>
            </a:pPr>
            <a:br>
              <a:rPr lang="en-US" kern="100">
                <a:effectLst/>
                <a:latin typeface="Arial" panose="020B0604020202020204" pitchFamily="34" charset="0"/>
                <a:ea typeface="Calibri" panose="020F0502020204030204" pitchFamily="34" charset="0"/>
                <a:cs typeface="Arial" panose="020B0604020202020204" pitchFamily="34" charset="0"/>
              </a:rPr>
            </a:br>
            <a:r>
              <a:rPr lang="en-US" i="1" kern="100">
                <a:effectLst/>
                <a:latin typeface="Arial" panose="020B0604020202020204" pitchFamily="34" charset="0"/>
                <a:ea typeface="Calibri" panose="020F0502020204030204" pitchFamily="34" charset="0"/>
                <a:cs typeface="Arial" panose="020B0604020202020204" pitchFamily="34" charset="0"/>
              </a:rPr>
              <a:t>*Alternative Instructions for Virtual Training</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i="1" kern="100">
                <a:effectLst/>
                <a:latin typeface="Arial" panose="020B0604020202020204" pitchFamily="34" charset="0"/>
                <a:ea typeface="Calibri" panose="020F0502020204030204" pitchFamily="34" charset="0"/>
                <a:cs typeface="Arial" panose="020B0604020202020204" pitchFamily="34" charset="0"/>
              </a:rPr>
              <a:t>Use your virtual platform’s polling feature to create the following prompts:</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Match the short- and long-term effects to its respective substance (Choose one answer)</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Short-term effects: reduced inhibitions, slurred speech, motor impairment, confusion, memory problems, concentration problems</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Long-term effects: high blood pressure, heart disease, stroke, liver and kidney disease, increased risk for certain types of cancers (head and neck, esophageal, liver, colorectal, and breast)</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Alcohol</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Cocaine</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Heroin</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Methamphetamine</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Marijuana</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Fentanyl</a:t>
            </a:r>
          </a:p>
          <a:p>
            <a:pPr marL="45720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Answer: Alcohol</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Match the short- and long-term effects to its respective substance (Choose one answer)</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Short-term effects: increased energy including physical and sexual activity, decreased appetite and weight loss, increased heart rate, blood pressure, temperature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Long-term effects: anxiety, confusion, insomnia, mood problems, violent behavior, paranoia, hallucinations, delusions​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Alcohol </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Cocaine</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Heroin</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Methamphetamine</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Marijuana</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Fentanyl</a:t>
            </a:r>
          </a:p>
          <a:p>
            <a:pPr marL="45720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Answer: Methamphetamine</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Match the short- and long-term effects to its respective substance (Choose one answer)</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Short-term effects: extreme euphoria, drowsiness, confusion, nausea, vomiting, constipation, sedation, slowed breathing​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Long-term effects: bowel obstruction, heart attack or heart failure, hypoxia (decrease in amount of oxygen that reaches the brain), overdose, and death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Alcohol </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Cocaine</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Heroin</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Methamphetamine</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Marijuana</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Fentanyl</a:t>
            </a:r>
          </a:p>
          <a:p>
            <a:pPr marL="45720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Answer: Fentanyl</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Match the short- and long-term effects to its respective substance (Choose one answer)</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Short-term effects: euphoria, narrowed blood vessels, enlarged pupils, increased body temperature, heart rate, and blood pressure, headache, abdominal pain and nausea​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Long-term effects: loss of sense of smell, chronic nosebleeds, nasal damage and trouble swallowing, infection and death of bowel tissue from decreased blood flow​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Alcohol </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Cocaine</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Heroin</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Methamphetamine</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Marijuana</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Fentanyl</a:t>
            </a:r>
          </a:p>
          <a:p>
            <a:pPr marL="45720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Answer: Cocaine</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Match the short- and long-term effects to its respective substance (Choose one answer)</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Short-term effects: enhanced sensory perception and euphoria followed by drowsiness and relaxation; slowed reaction time; memory impairment, problems with balance and coordination​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Long-term effects: chronic bronchitis, higher risk for respiratory infections​, psychosis including paranoia, hallucinations, and delusions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Alcohol </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Cocaine</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Heroin</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Methamphetamine</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Marijuana</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Fentanyl</a:t>
            </a:r>
          </a:p>
          <a:p>
            <a:pPr marL="45720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Answer: Marijuana</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Match the short- and long-term effects to its respective substance (Choose one answer)</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Short-term effects: euphoria, dry mouth, itching, nausea, vomiting, analgesia (loss of pain sensation), slowed breathing and heart rate​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Long-term effect: collapsed veins, abscesses (swollen tissue with pus), infection of the lining and valves in the heart, constipation and bowel obstruction, liver or kidney disease, and pulmonary infections​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Alcohol</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Cocaine</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Heroin</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Methamphetamine</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Marijuana</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Fentanyl</a:t>
            </a:r>
          </a:p>
          <a:p>
            <a:pPr marL="45720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Answer: Heroin</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kern="100">
                <a:effectLst/>
                <a:latin typeface="Arial" panose="020B0604020202020204" pitchFamily="34" charset="0"/>
                <a:ea typeface="Calibri" panose="020F0502020204030204" pitchFamily="34" charset="0"/>
                <a:cs typeface="Arial" panose="020B0604020202020204" pitchFamily="34" charset="0"/>
              </a:rPr>
              <a:t>(U.S. Drug Enforcement Administration, 2022; National Institute on Drug Abuse, 2019)</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kern="10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U.S. Drug Enforcement Administration. (2022). </a:t>
            </a:r>
            <a:r>
              <a:rPr lang="en-US" i="1" kern="100">
                <a:effectLst/>
                <a:latin typeface="Arial" panose="020B0604020202020204" pitchFamily="34" charset="0"/>
                <a:ea typeface="Calibri" panose="020F0502020204030204" pitchFamily="34" charset="0"/>
                <a:cs typeface="Arial" panose="020B0604020202020204" pitchFamily="34" charset="0"/>
              </a:rPr>
              <a:t>Drug fact sheet: Benzodiazepines. </a:t>
            </a:r>
            <a:r>
              <a:rPr lang="en-US" kern="100">
                <a:effectLst/>
                <a:latin typeface="Arial" panose="020B0604020202020204" pitchFamily="34" charset="0"/>
                <a:ea typeface="Calibri" panose="020F0502020204030204" pitchFamily="34" charset="0"/>
                <a:cs typeface="Arial" panose="020B0604020202020204" pitchFamily="34" charset="0"/>
              </a:rPr>
              <a:t>[Fact sheet]. U.S. Department of Justice. </a:t>
            </a:r>
            <a:r>
              <a:rPr lang="en-US" u="sng" kern="100">
                <a:effectLst/>
                <a:latin typeface="Arial" panose="020B0604020202020204" pitchFamily="34" charset="0"/>
                <a:ea typeface="Calibri" panose="020F0502020204030204" pitchFamily="34" charset="0"/>
                <a:cs typeface="Arial" panose="020B0604020202020204" pitchFamily="34" charset="0"/>
                <a:hlinkClick r:id="rId3"/>
              </a:rPr>
              <a:t>https://www.getsmartaboutdrugs.gov/sites/default/files/2022-11/Benzodiazepines%202022%20Drug%20Fact%20Sheet_1.pdf</a:t>
            </a:r>
            <a:r>
              <a:rPr lang="en-US" u="sng" kern="100">
                <a:effectLst/>
                <a:latin typeface="Arial" panose="020B0604020202020204" pitchFamily="34" charset="0"/>
                <a:ea typeface="Calibri" panose="020F0502020204030204" pitchFamily="34" charset="0"/>
                <a:cs typeface="Arial" panose="020B0604020202020204" pitchFamily="34" charset="0"/>
              </a:rPr>
              <a:t>   </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National Institute on Drug Abuse. (2019). </a:t>
            </a:r>
            <a:r>
              <a:rPr lang="en-US" i="1" kern="100">
                <a:effectLst/>
                <a:latin typeface="Arial" panose="020B0604020202020204" pitchFamily="34" charset="0"/>
                <a:ea typeface="Calibri" panose="020F0502020204030204" pitchFamily="34" charset="0"/>
                <a:cs typeface="Arial" panose="020B0604020202020204" pitchFamily="34" charset="0"/>
              </a:rPr>
              <a:t>Methamphetamine research report. </a:t>
            </a:r>
            <a:r>
              <a:rPr lang="en-US" kern="100">
                <a:effectLst/>
                <a:latin typeface="Arial" panose="020B0604020202020204" pitchFamily="34" charset="0"/>
                <a:ea typeface="Calibri" panose="020F0502020204030204" pitchFamily="34" charset="0"/>
                <a:cs typeface="Arial" panose="020B0604020202020204" pitchFamily="34" charset="0"/>
              </a:rPr>
              <a:t>U.S. Department of Health and Human Services, National Institutes of Health. </a:t>
            </a:r>
            <a:r>
              <a:rPr lang="en-US" u="sng" kern="10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https://nida.nih.gov/publications/research-reports/methamphetamine/overview</a:t>
            </a:r>
            <a:r>
              <a:rPr lang="en-US" kern="100">
                <a:effectLst/>
                <a:latin typeface="Arial" panose="020B0604020202020204" pitchFamily="34" charset="0"/>
                <a:ea typeface="Calibri" panose="020F050202020403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88764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7192EFD5-B1D7-8062-6E9D-295EE3850F13}"/>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272880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pic>
        <p:nvPicPr>
          <p:cNvPr id="7" name="Picture 6">
            <a:extLst>
              <a:ext uri="{FF2B5EF4-FFF2-40B4-BE49-F238E27FC236}">
                <a16:creationId xmlns:a16="http://schemas.microsoft.com/office/drawing/2014/main" id="{544E34C0-E072-84BB-EA71-193A5F2D654A}"/>
              </a:ext>
            </a:extLst>
          </p:cNvPr>
          <p:cNvPicPr>
            <a:picLocks noChangeAspect="1"/>
          </p:cNvPicPr>
          <p:nvPr userDrawn="1"/>
        </p:nvPicPr>
        <p:blipFill>
          <a:blip r:embed="rId2"/>
          <a:srcRect/>
          <a:stretch/>
        </p:blipFill>
        <p:spPr>
          <a:xfrm>
            <a:off x="0" y="0"/>
            <a:ext cx="7451288" cy="6878112"/>
          </a:xfrm>
          <a:prstGeom prst="rect">
            <a:avLst/>
          </a:prstGeom>
          <a:effectLst/>
        </p:spPr>
      </p:pic>
    </p:spTree>
    <p:extLst>
      <p:ext uri="{BB962C8B-B14F-4D97-AF65-F5344CB8AC3E}">
        <p14:creationId xmlns:p14="http://schemas.microsoft.com/office/powerpoint/2010/main" val="1789779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1310FE5F-18AB-D649-B71B-D78E3E4100F0}"/>
              </a:ext>
            </a:extLst>
          </p:cNvPr>
          <p:cNvSpPr>
            <a:spLocks noGrp="1"/>
          </p:cNvSpPr>
          <p:nvPr>
            <p:ph sz="quarter" idx="12"/>
          </p:nvPr>
        </p:nvSpPr>
        <p:spPr>
          <a:xfrm>
            <a:off x="0" y="0"/>
            <a:ext cx="6937375"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28332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EB2631AF-E63B-52E6-D95C-CCD296149A2B}"/>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370581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533400" y="4837470"/>
            <a:ext cx="3175000" cy="1325563"/>
          </a:xfrm>
        </p:spPr>
        <p:txBody>
          <a:bodyPr/>
          <a:lstStyle>
            <a:lvl1pPr>
              <a:defRPr sz="3200"/>
            </a:lvl1pPr>
          </a:lstStyle>
          <a:p>
            <a:r>
              <a:rPr lang="en-US"/>
              <a:t>Click to edit Master title style</a:t>
            </a:r>
          </a:p>
        </p:txBody>
      </p:sp>
      <p:sp>
        <p:nvSpPr>
          <p:cNvPr id="9" name="Content Placeholder 8">
            <a:extLst>
              <a:ext uri="{FF2B5EF4-FFF2-40B4-BE49-F238E27FC236}">
                <a16:creationId xmlns:a16="http://schemas.microsoft.com/office/drawing/2014/main" id="{89BFBCE6-4E45-3178-F436-822C89C09E16}"/>
              </a:ext>
            </a:extLst>
          </p:cNvPr>
          <p:cNvSpPr>
            <a:spLocks noGrp="1"/>
          </p:cNvSpPr>
          <p:nvPr>
            <p:ph sz="quarter" idx="12"/>
          </p:nvPr>
        </p:nvSpPr>
        <p:spPr>
          <a:xfrm>
            <a:off x="958850" y="363538"/>
            <a:ext cx="10369550" cy="3868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5162718" y="4837469"/>
            <a:ext cx="6191081" cy="1339493"/>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9433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E41B0568-8FFA-0632-8A24-299DAE943481}"/>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17180979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866187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007638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9165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8648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F606F5BE-B2CD-B36F-284D-A68D379A3190}"/>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2092840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6C5FE348-C17F-5C42-A816-5D0F56DBC28E}"/>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2092840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Tree>
    <p:extLst>
      <p:ext uri="{BB962C8B-B14F-4D97-AF65-F5344CB8AC3E}">
        <p14:creationId xmlns:p14="http://schemas.microsoft.com/office/powerpoint/2010/main" val="34016657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ooter Placeholder 3">
            <a:extLst>
              <a:ext uri="{FF2B5EF4-FFF2-40B4-BE49-F238E27FC236}">
                <a16:creationId xmlns:a16="http://schemas.microsoft.com/office/drawing/2014/main" id="{6E472F8D-8B9F-0B7B-BF23-9A48065EE455}"/>
              </a:ext>
            </a:extLst>
          </p:cNvPr>
          <p:cNvSpPr>
            <a:spLocks noGrp="1"/>
          </p:cNvSpPr>
          <p:nvPr>
            <p:ph type="ftr" sz="quarter" idx="1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808313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72720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1143447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19439686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90284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21668206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gradFill>
            <a:gsLst>
              <a:gs pos="16000">
                <a:srgbClr val="116889"/>
              </a:gs>
              <a:gs pos="0">
                <a:schemeClr val="accent2"/>
              </a:gs>
              <a:gs pos="100000">
                <a:schemeClr val="tx2"/>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80140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(Children and Family Futures, 2017)</a:t>
            </a:r>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25358042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1059173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876D31BB-6DF2-DB34-3D9E-008BC670BFE3}"/>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20928400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8484619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571479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34106903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6388301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38927926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488003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A1CDBE1-52CE-9DC9-B6C8-B1AE1E6E33A3}"/>
              </a:ext>
            </a:extLst>
          </p:cNvPr>
          <p:cNvSpPr>
            <a:spLocks noGrp="1"/>
          </p:cNvSpPr>
          <p:nvPr>
            <p:ph type="ftr" sz="quarter" idx="15"/>
          </p:nvPr>
        </p:nvSpPr>
        <p:spPr/>
        <p:txBody>
          <a:bodyPr/>
          <a:lstStyle/>
          <a:p>
            <a:r>
              <a:rPr lang="en-US" i="1">
                <a:cs typeface="Arial"/>
              </a:rPr>
              <a:t>(Children and Family Futures, 2017)</a:t>
            </a:r>
          </a:p>
        </p:txBody>
      </p:sp>
    </p:spTree>
    <p:extLst>
      <p:ext uri="{BB962C8B-B14F-4D97-AF65-F5344CB8AC3E}">
        <p14:creationId xmlns:p14="http://schemas.microsoft.com/office/powerpoint/2010/main" val="15492777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C7119A5-13E3-EB1B-3011-1BCE6A6EF58F}"/>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5982850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42737528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ooter Placeholder 3">
            <a:extLst>
              <a:ext uri="{FF2B5EF4-FFF2-40B4-BE49-F238E27FC236}">
                <a16:creationId xmlns:a16="http://schemas.microsoft.com/office/drawing/2014/main" id="{66BFC62B-C15F-EBBF-B369-E7B7B5394CAA}"/>
              </a:ext>
            </a:extLst>
          </p:cNvPr>
          <p:cNvSpPr>
            <a:spLocks noGrp="1"/>
          </p:cNvSpPr>
          <p:nvPr>
            <p:ph type="ftr" sz="quarter" idx="15"/>
          </p:nvPr>
        </p:nvSpPr>
        <p:spPr>
          <a:xfrm>
            <a:off x="6348730" y="6486525"/>
            <a:ext cx="4114800" cy="365125"/>
          </a:xfrm>
        </p:spPr>
        <p:txBody>
          <a:bodyPr/>
          <a:lstStyle/>
          <a:p>
            <a:r>
              <a:rPr lang="en-US" i="1">
                <a:cs typeface="Arial"/>
              </a:rPr>
              <a:t>(Children and Family Futures, 2017)</a:t>
            </a:r>
          </a:p>
        </p:txBody>
      </p:sp>
    </p:spTree>
    <p:extLst>
      <p:ext uri="{BB962C8B-B14F-4D97-AF65-F5344CB8AC3E}">
        <p14:creationId xmlns:p14="http://schemas.microsoft.com/office/powerpoint/2010/main" val="3295386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38680388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C535219-425D-9C30-7029-FA94ED0791F6}"/>
              </a:ext>
            </a:extLst>
          </p:cNvPr>
          <p:cNvSpPr>
            <a:spLocks noGrp="1"/>
          </p:cNvSpPr>
          <p:nvPr>
            <p:ph type="ftr" sz="quarter" idx="17"/>
          </p:nvPr>
        </p:nvSpPr>
        <p:spPr>
          <a:xfrm>
            <a:off x="6397752" y="6486525"/>
            <a:ext cx="4114800" cy="365125"/>
          </a:xfrm>
        </p:spPr>
        <p:txBody>
          <a:bodyPr/>
          <a:lstStyle/>
          <a:p>
            <a:r>
              <a:rPr lang="en-US" i="1">
                <a:cs typeface="Arial"/>
              </a:rPr>
              <a:t>(Children and Family Futures, 2017)</a:t>
            </a:r>
          </a:p>
        </p:txBody>
      </p:sp>
    </p:spTree>
    <p:extLst>
      <p:ext uri="{BB962C8B-B14F-4D97-AF65-F5344CB8AC3E}">
        <p14:creationId xmlns:p14="http://schemas.microsoft.com/office/powerpoint/2010/main" val="13602323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5538221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761F770-94E3-B197-3275-EECCD044ED0C}"/>
              </a:ext>
            </a:extLst>
          </p:cNvPr>
          <p:cNvSpPr>
            <a:spLocks noGrp="1"/>
          </p:cNvSpPr>
          <p:nvPr>
            <p:ph sz="quarter" idx="16"/>
          </p:nvPr>
        </p:nvSpPr>
        <p:spPr>
          <a:xfrm>
            <a:off x="1524000" y="5513388"/>
            <a:ext cx="9144000" cy="649287"/>
          </a:xfrm>
        </p:spPr>
        <p:txBody>
          <a:bodyP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a:t>Click to edit Master text styles</a:t>
            </a:r>
          </a:p>
        </p:txBody>
      </p:sp>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4181FCB4-29D5-EC1F-A38B-CE7A386494B3}"/>
              </a:ext>
            </a:extLst>
          </p:cNvPr>
          <p:cNvSpPr>
            <a:spLocks noGrp="1"/>
          </p:cNvSpPr>
          <p:nvPr>
            <p:ph sz="quarter" idx="15"/>
          </p:nvPr>
        </p:nvSpPr>
        <p:spPr>
          <a:xfrm>
            <a:off x="838200" y="3946525"/>
            <a:ext cx="10515600" cy="1187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33102206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24678040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41215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5" y="675022"/>
            <a:ext cx="5710988" cy="5309936"/>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97610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15D30B-B841-F62C-9DD6-FA75064ECD0B}"/>
              </a:ext>
            </a:extLst>
          </p:cNvPr>
          <p:cNvSpPr/>
          <p:nvPr userDrawn="1"/>
        </p:nvSpPr>
        <p:spPr>
          <a:xfrm>
            <a:off x="224589" y="240632"/>
            <a:ext cx="11710738" cy="6384757"/>
          </a:xfrm>
          <a:prstGeom prst="rect">
            <a:avLst/>
          </a:prstGeom>
          <a:noFill/>
          <a:ln w="508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(Children and Family Futures, 2017)</a:t>
            </a:r>
          </a:p>
        </p:txBody>
      </p:sp>
      <p:sp>
        <p:nvSpPr>
          <p:cNvPr id="2" name="Title 1">
            <a:extLst>
              <a:ext uri="{FF2B5EF4-FFF2-40B4-BE49-F238E27FC236}">
                <a16:creationId xmlns:a16="http://schemas.microsoft.com/office/drawing/2014/main" id="{A83FDC3F-76AF-AF01-E0AE-7D4E74D6CBE2}"/>
              </a:ext>
            </a:extLst>
          </p:cNvPr>
          <p:cNvSpPr>
            <a:spLocks noGrp="1"/>
          </p:cNvSpPr>
          <p:nvPr>
            <p:ph type="title"/>
          </p:nvPr>
        </p:nvSpPr>
        <p:spPr>
          <a:xfrm>
            <a:off x="838200" y="2579922"/>
            <a:ext cx="10515600" cy="1325563"/>
          </a:xfrm>
        </p:spPr>
        <p:txBody>
          <a:bodyPr/>
          <a:lstStyle>
            <a:lvl1pPr algn="ctr">
              <a:defRPr sz="4400" b="1">
                <a:solidFill>
                  <a:schemeClr val="tx2"/>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39182943-5D7D-FD5F-8F9E-8198E50377C0}"/>
              </a:ext>
            </a:extLst>
          </p:cNvPr>
          <p:cNvSpPr>
            <a:spLocks noGrp="1"/>
          </p:cNvSpPr>
          <p:nvPr>
            <p:ph sz="quarter" idx="12"/>
          </p:nvPr>
        </p:nvSpPr>
        <p:spPr>
          <a:xfrm>
            <a:off x="3614738" y="914400"/>
            <a:ext cx="2063750" cy="1466850"/>
          </a:xfrm>
        </p:spPr>
        <p:txBody>
          <a:bodyPr/>
          <a:lstStyle/>
          <a:p>
            <a:pPr lvl="0"/>
            <a:r>
              <a:rPr lang="en-US"/>
              <a:t>Click to edit Master text styles</a:t>
            </a:r>
          </a:p>
        </p:txBody>
      </p:sp>
      <p:sp>
        <p:nvSpPr>
          <p:cNvPr id="9" name="Content Placeholder 8">
            <a:extLst>
              <a:ext uri="{FF2B5EF4-FFF2-40B4-BE49-F238E27FC236}">
                <a16:creationId xmlns:a16="http://schemas.microsoft.com/office/drawing/2014/main" id="{F5791758-0685-20CD-C0FD-13FEF29FB17F}"/>
              </a:ext>
            </a:extLst>
          </p:cNvPr>
          <p:cNvSpPr>
            <a:spLocks noGrp="1"/>
          </p:cNvSpPr>
          <p:nvPr>
            <p:ph sz="quarter" idx="13"/>
          </p:nvPr>
        </p:nvSpPr>
        <p:spPr>
          <a:xfrm>
            <a:off x="7421563" y="957263"/>
            <a:ext cx="2211387" cy="1466850"/>
          </a:xfrm>
        </p:spPr>
        <p:txBody>
          <a:bodyPr/>
          <a:lstStyle/>
          <a:p>
            <a:pPr lvl="0"/>
            <a:r>
              <a:rPr lang="en-US"/>
              <a:t>Click to edit Master text styles</a:t>
            </a:r>
          </a:p>
        </p:txBody>
      </p:sp>
      <p:sp>
        <p:nvSpPr>
          <p:cNvPr id="11" name="Content Placeholder 10">
            <a:extLst>
              <a:ext uri="{FF2B5EF4-FFF2-40B4-BE49-F238E27FC236}">
                <a16:creationId xmlns:a16="http://schemas.microsoft.com/office/drawing/2014/main" id="{F3BD33F7-FE6B-2279-E746-85FCEBEBF490}"/>
              </a:ext>
            </a:extLst>
          </p:cNvPr>
          <p:cNvSpPr>
            <a:spLocks noGrp="1"/>
          </p:cNvSpPr>
          <p:nvPr>
            <p:ph sz="quarter" idx="14"/>
          </p:nvPr>
        </p:nvSpPr>
        <p:spPr>
          <a:xfrm>
            <a:off x="2403475" y="4316413"/>
            <a:ext cx="2636838" cy="1914525"/>
          </a:xfrm>
        </p:spPr>
        <p:txBody>
          <a:bodyPr/>
          <a:lstStyle/>
          <a:p>
            <a:pPr lvl="0"/>
            <a:r>
              <a:rPr lang="en-US"/>
              <a:t>Click to edit Master text styles</a:t>
            </a:r>
          </a:p>
        </p:txBody>
      </p:sp>
      <p:sp>
        <p:nvSpPr>
          <p:cNvPr id="13" name="Content Placeholder 12">
            <a:extLst>
              <a:ext uri="{FF2B5EF4-FFF2-40B4-BE49-F238E27FC236}">
                <a16:creationId xmlns:a16="http://schemas.microsoft.com/office/drawing/2014/main" id="{3EBA1E50-9D50-98D4-45D9-4BB421A70B37}"/>
              </a:ext>
            </a:extLst>
          </p:cNvPr>
          <p:cNvSpPr>
            <a:spLocks noGrp="1"/>
          </p:cNvSpPr>
          <p:nvPr>
            <p:ph sz="quarter" idx="15"/>
          </p:nvPr>
        </p:nvSpPr>
        <p:spPr>
          <a:xfrm>
            <a:off x="5848350" y="4252913"/>
            <a:ext cx="2573338" cy="1935162"/>
          </a:xfrm>
        </p:spPr>
        <p:txBody>
          <a:bodyPr/>
          <a:lstStyle/>
          <a:p>
            <a:pPr lvl="0"/>
            <a:r>
              <a:rPr lang="en-US"/>
              <a:t>Click to edit Master text styles</a:t>
            </a:r>
          </a:p>
        </p:txBody>
      </p:sp>
      <p:sp>
        <p:nvSpPr>
          <p:cNvPr id="15" name="Content Placeholder 14">
            <a:extLst>
              <a:ext uri="{FF2B5EF4-FFF2-40B4-BE49-F238E27FC236}">
                <a16:creationId xmlns:a16="http://schemas.microsoft.com/office/drawing/2014/main" id="{F25856CC-3618-5A13-6DC9-6562A5B410BF}"/>
              </a:ext>
            </a:extLst>
          </p:cNvPr>
          <p:cNvSpPr>
            <a:spLocks noGrp="1"/>
          </p:cNvSpPr>
          <p:nvPr>
            <p:ph sz="quarter" idx="16"/>
          </p:nvPr>
        </p:nvSpPr>
        <p:spPr>
          <a:xfrm>
            <a:off x="9207500" y="4316413"/>
            <a:ext cx="2297113" cy="1914525"/>
          </a:xfrm>
        </p:spPr>
        <p:txBody>
          <a:bodyPr/>
          <a:lstStyle/>
          <a:p>
            <a:pPr lvl="0"/>
            <a:r>
              <a:rPr lang="en-US"/>
              <a:t>Click to edit Master text styles</a:t>
            </a:r>
          </a:p>
        </p:txBody>
      </p:sp>
    </p:spTree>
    <p:extLst>
      <p:ext uri="{BB962C8B-B14F-4D97-AF65-F5344CB8AC3E}">
        <p14:creationId xmlns:p14="http://schemas.microsoft.com/office/powerpoint/2010/main" val="2936801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39113468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41467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https://</a:t>
            </a:r>
            <a:r>
              <a:rPr lang="en-US" err="1"/>
              <a:t>ncsacw.acf.hhs.gov</a:t>
            </a:r>
            <a:r>
              <a:rPr lang="en-US"/>
              <a:t> | </a:t>
            </a:r>
            <a:r>
              <a:rPr lang="en-US" err="1"/>
              <a:t>ncsacw@cffutures.org</a:t>
            </a:r>
            <a:endParaRPr lang="en-US"/>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781243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37239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19086520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9912666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Blank">
    <p:bg>
      <p:bgPr>
        <a:solidFill>
          <a:schemeClr val="bg1"/>
        </a:solidFill>
        <a:effectLst/>
      </p:bgPr>
    </p:bg>
    <p:spTree>
      <p:nvGrpSpPr>
        <p:cNvPr id="1" name=""/>
        <p:cNvGrpSpPr/>
        <p:nvPr/>
      </p:nvGrpSpPr>
      <p:grpSpPr>
        <a:xfrm>
          <a:off x="0" y="0"/>
          <a:ext cx="0" cy="0"/>
          <a:chOff x="0" y="0"/>
          <a:chExt cx="0" cy="0"/>
        </a:xfrm>
      </p:grpSpPr>
      <p:pic>
        <p:nvPicPr>
          <p:cNvPr id="3" name="Picture 2" descr="X-ray image of a head in profile showing the brain, skull, and nerves.">
            <a:extLst>
              <a:ext uri="{FF2B5EF4-FFF2-40B4-BE49-F238E27FC236}">
                <a16:creationId xmlns:a16="http://schemas.microsoft.com/office/drawing/2014/main" id="{C316DBDF-40C9-F37D-4BEB-A105CA7DD89C}"/>
              </a:ext>
            </a:extLst>
          </p:cNvPr>
          <p:cNvPicPr>
            <a:picLocks noChangeAspect="1"/>
          </p:cNvPicPr>
          <p:nvPr userDrawn="1"/>
        </p:nvPicPr>
        <p:blipFill>
          <a:blip r:embed="rId2"/>
          <a:srcRect/>
          <a:stretch/>
        </p:blipFill>
        <p:spPr>
          <a:xfrm>
            <a:off x="0" y="0"/>
            <a:ext cx="8686800" cy="6878112"/>
          </a:xfrm>
          <a:prstGeom prst="rect">
            <a:avLst/>
          </a:prstGeom>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330440" y="1124712"/>
            <a:ext cx="4023360"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7330440" y="4521200"/>
            <a:ext cx="4023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37304606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pic>
        <p:nvPicPr>
          <p:cNvPr id="7" name="Picture 6">
            <a:extLst>
              <a:ext uri="{FF2B5EF4-FFF2-40B4-BE49-F238E27FC236}">
                <a16:creationId xmlns:a16="http://schemas.microsoft.com/office/drawing/2014/main" id="{544E34C0-E072-84BB-EA71-193A5F2D654A}"/>
              </a:ext>
            </a:extLst>
          </p:cNvPr>
          <p:cNvPicPr>
            <a:picLocks noChangeAspect="1"/>
          </p:cNvPicPr>
          <p:nvPr userDrawn="1"/>
        </p:nvPicPr>
        <p:blipFill>
          <a:blip r:embed="rId2"/>
          <a:srcRect/>
          <a:stretch/>
        </p:blipFill>
        <p:spPr>
          <a:xfrm>
            <a:off x="0" y="0"/>
            <a:ext cx="7451288" cy="6878112"/>
          </a:xfrm>
          <a:prstGeom prst="rect">
            <a:avLst/>
          </a:prstGeom>
          <a:effectLst/>
        </p:spPr>
      </p:pic>
    </p:spTree>
    <p:extLst>
      <p:ext uri="{BB962C8B-B14F-4D97-AF65-F5344CB8AC3E}">
        <p14:creationId xmlns:p14="http://schemas.microsoft.com/office/powerpoint/2010/main" val="35591731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1310FE5F-18AB-D649-B71B-D78E3E4100F0}"/>
              </a:ext>
            </a:extLst>
          </p:cNvPr>
          <p:cNvSpPr>
            <a:spLocks noGrp="1"/>
          </p:cNvSpPr>
          <p:nvPr>
            <p:ph sz="quarter" idx="12"/>
          </p:nvPr>
        </p:nvSpPr>
        <p:spPr>
          <a:xfrm>
            <a:off x="0" y="0"/>
            <a:ext cx="6937375"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75535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EB2631AF-E63B-52E6-D95C-CCD296149A2B}"/>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33254250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533400" y="4837470"/>
            <a:ext cx="3175000" cy="1325563"/>
          </a:xfrm>
        </p:spPr>
        <p:txBody>
          <a:bodyPr/>
          <a:lstStyle>
            <a:lvl1pPr>
              <a:defRPr sz="3200"/>
            </a:lvl1pPr>
          </a:lstStyle>
          <a:p>
            <a:r>
              <a:rPr lang="en-US"/>
              <a:t>Click to edit Master title style</a:t>
            </a:r>
          </a:p>
        </p:txBody>
      </p:sp>
      <p:sp>
        <p:nvSpPr>
          <p:cNvPr id="9" name="Content Placeholder 8">
            <a:extLst>
              <a:ext uri="{FF2B5EF4-FFF2-40B4-BE49-F238E27FC236}">
                <a16:creationId xmlns:a16="http://schemas.microsoft.com/office/drawing/2014/main" id="{89BFBCE6-4E45-3178-F436-822C89C09E16}"/>
              </a:ext>
            </a:extLst>
          </p:cNvPr>
          <p:cNvSpPr>
            <a:spLocks noGrp="1"/>
          </p:cNvSpPr>
          <p:nvPr>
            <p:ph sz="quarter" idx="12"/>
          </p:nvPr>
        </p:nvSpPr>
        <p:spPr>
          <a:xfrm>
            <a:off x="958850" y="363538"/>
            <a:ext cx="10369550" cy="3868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5162718" y="4837469"/>
            <a:ext cx="6191081" cy="1339493"/>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03362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7192EFD5-B1D7-8062-6E9D-295EE3850F13}"/>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2728803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42059058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54994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https://</a:t>
            </a:r>
            <a:r>
              <a:rPr lang="en-US" err="1"/>
              <a:t>ncsacw.acf.hhs.gov</a:t>
            </a:r>
            <a:r>
              <a:rPr lang="en-US"/>
              <a:t> | </a:t>
            </a:r>
            <a:r>
              <a:rPr lang="en-US" err="1"/>
              <a:t>ncsacw@cffutures.org</a:t>
            </a:r>
            <a:endParaRPr lang="en-US"/>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19246877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24533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21129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18069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Tree>
    <p:extLst>
      <p:ext uri="{BB962C8B-B14F-4D97-AF65-F5344CB8AC3E}">
        <p14:creationId xmlns:p14="http://schemas.microsoft.com/office/powerpoint/2010/main" val="26396082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491309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70915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7716322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10053297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75935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2128009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14112529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gradFill>
            <a:gsLst>
              <a:gs pos="16000">
                <a:srgbClr val="116889"/>
              </a:gs>
              <a:gs pos="0">
                <a:schemeClr val="accent2"/>
              </a:gs>
              <a:gs pos="100000">
                <a:schemeClr val="tx2"/>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62691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(Children and Family Futures, 2017)</a:t>
            </a:r>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11803057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27368153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7693289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9249063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14870738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7841224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19004432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933868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A1CDBE1-52CE-9DC9-B6C8-B1AE1E6E33A3}"/>
              </a:ext>
            </a:extLst>
          </p:cNvPr>
          <p:cNvSpPr>
            <a:spLocks noGrp="1"/>
          </p:cNvSpPr>
          <p:nvPr>
            <p:ph type="ftr" sz="quarter" idx="15"/>
          </p:nvPr>
        </p:nvSpPr>
        <p:spPr/>
        <p:txBody>
          <a:bodyPr/>
          <a:lstStyle/>
          <a:p>
            <a:r>
              <a:rPr lang="en-US" i="1">
                <a:cs typeface="Arial"/>
              </a:rPr>
              <a:t>(Children and Family Futures, 2017)</a:t>
            </a:r>
          </a:p>
        </p:txBody>
      </p:sp>
    </p:spTree>
    <p:extLst>
      <p:ext uri="{BB962C8B-B14F-4D97-AF65-F5344CB8AC3E}">
        <p14:creationId xmlns:p14="http://schemas.microsoft.com/office/powerpoint/2010/main" val="3221559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4550338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C7119A5-13E3-EB1B-3011-1BCE6A6EF58F}"/>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2916951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41235341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ooter Placeholder 3">
            <a:extLst>
              <a:ext uri="{FF2B5EF4-FFF2-40B4-BE49-F238E27FC236}">
                <a16:creationId xmlns:a16="http://schemas.microsoft.com/office/drawing/2014/main" id="{66BFC62B-C15F-EBBF-B369-E7B7B5394CAA}"/>
              </a:ext>
            </a:extLst>
          </p:cNvPr>
          <p:cNvSpPr>
            <a:spLocks noGrp="1"/>
          </p:cNvSpPr>
          <p:nvPr>
            <p:ph type="ftr" sz="quarter" idx="15"/>
          </p:nvPr>
        </p:nvSpPr>
        <p:spPr>
          <a:xfrm>
            <a:off x="6348730" y="6486525"/>
            <a:ext cx="4114800" cy="365125"/>
          </a:xfrm>
        </p:spPr>
        <p:txBody>
          <a:bodyPr/>
          <a:lstStyle/>
          <a:p>
            <a:r>
              <a:rPr lang="en-US" i="1">
                <a:cs typeface="Arial"/>
              </a:rPr>
              <a:t>(Children and Family Futures, 2017)</a:t>
            </a:r>
          </a:p>
        </p:txBody>
      </p:sp>
    </p:spTree>
    <p:extLst>
      <p:ext uri="{BB962C8B-B14F-4D97-AF65-F5344CB8AC3E}">
        <p14:creationId xmlns:p14="http://schemas.microsoft.com/office/powerpoint/2010/main" val="25960660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C535219-425D-9C30-7029-FA94ED0791F6}"/>
              </a:ext>
            </a:extLst>
          </p:cNvPr>
          <p:cNvSpPr>
            <a:spLocks noGrp="1"/>
          </p:cNvSpPr>
          <p:nvPr>
            <p:ph type="ftr" sz="quarter" idx="17"/>
          </p:nvPr>
        </p:nvSpPr>
        <p:spPr>
          <a:xfrm>
            <a:off x="6397752" y="6486525"/>
            <a:ext cx="4114800" cy="365125"/>
          </a:xfrm>
        </p:spPr>
        <p:txBody>
          <a:bodyPr/>
          <a:lstStyle/>
          <a:p>
            <a:r>
              <a:rPr lang="en-US" i="1">
                <a:cs typeface="Arial"/>
              </a:rPr>
              <a:t>(Children and Family Futures, 2017)</a:t>
            </a:r>
          </a:p>
        </p:txBody>
      </p:sp>
    </p:spTree>
    <p:extLst>
      <p:ext uri="{BB962C8B-B14F-4D97-AF65-F5344CB8AC3E}">
        <p14:creationId xmlns:p14="http://schemas.microsoft.com/office/powerpoint/2010/main" val="20452898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0788516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761F770-94E3-B197-3275-EECCD044ED0C}"/>
              </a:ext>
            </a:extLst>
          </p:cNvPr>
          <p:cNvSpPr>
            <a:spLocks noGrp="1"/>
          </p:cNvSpPr>
          <p:nvPr>
            <p:ph sz="quarter" idx="16"/>
          </p:nvPr>
        </p:nvSpPr>
        <p:spPr>
          <a:xfrm>
            <a:off x="1524000" y="5513388"/>
            <a:ext cx="9144000" cy="649287"/>
          </a:xfrm>
        </p:spPr>
        <p:txBody>
          <a:bodyP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a:t>Click to edit Master text styles</a:t>
            </a:r>
          </a:p>
        </p:txBody>
      </p:sp>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4181FCB4-29D5-EC1F-A38B-CE7A386494B3}"/>
              </a:ext>
            </a:extLst>
          </p:cNvPr>
          <p:cNvSpPr>
            <a:spLocks noGrp="1"/>
          </p:cNvSpPr>
          <p:nvPr>
            <p:ph sz="quarter" idx="15"/>
          </p:nvPr>
        </p:nvSpPr>
        <p:spPr>
          <a:xfrm>
            <a:off x="838200" y="3946525"/>
            <a:ext cx="10515600" cy="1187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42284115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22926539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47706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5" y="675022"/>
            <a:ext cx="5710988" cy="5309936"/>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02264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15D30B-B841-F62C-9DD6-FA75064ECD0B}"/>
              </a:ext>
            </a:extLst>
          </p:cNvPr>
          <p:cNvSpPr/>
          <p:nvPr userDrawn="1"/>
        </p:nvSpPr>
        <p:spPr>
          <a:xfrm>
            <a:off x="224589" y="240632"/>
            <a:ext cx="11710738" cy="6384757"/>
          </a:xfrm>
          <a:prstGeom prst="rect">
            <a:avLst/>
          </a:prstGeom>
          <a:noFill/>
          <a:ln w="508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(Children and Family Futures, 2017)</a:t>
            </a:r>
          </a:p>
        </p:txBody>
      </p:sp>
      <p:sp>
        <p:nvSpPr>
          <p:cNvPr id="2" name="Title 1">
            <a:extLst>
              <a:ext uri="{FF2B5EF4-FFF2-40B4-BE49-F238E27FC236}">
                <a16:creationId xmlns:a16="http://schemas.microsoft.com/office/drawing/2014/main" id="{A83FDC3F-76AF-AF01-E0AE-7D4E74D6CBE2}"/>
              </a:ext>
            </a:extLst>
          </p:cNvPr>
          <p:cNvSpPr>
            <a:spLocks noGrp="1"/>
          </p:cNvSpPr>
          <p:nvPr>
            <p:ph type="title"/>
          </p:nvPr>
        </p:nvSpPr>
        <p:spPr>
          <a:xfrm>
            <a:off x="838200" y="2579922"/>
            <a:ext cx="10515600" cy="1325563"/>
          </a:xfrm>
        </p:spPr>
        <p:txBody>
          <a:bodyPr/>
          <a:lstStyle>
            <a:lvl1pPr algn="ctr">
              <a:defRPr sz="4400" b="1">
                <a:solidFill>
                  <a:schemeClr val="tx2"/>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39182943-5D7D-FD5F-8F9E-8198E50377C0}"/>
              </a:ext>
            </a:extLst>
          </p:cNvPr>
          <p:cNvSpPr>
            <a:spLocks noGrp="1"/>
          </p:cNvSpPr>
          <p:nvPr>
            <p:ph sz="quarter" idx="12"/>
          </p:nvPr>
        </p:nvSpPr>
        <p:spPr>
          <a:xfrm>
            <a:off x="3614738" y="914400"/>
            <a:ext cx="2063750" cy="1466850"/>
          </a:xfrm>
        </p:spPr>
        <p:txBody>
          <a:bodyPr/>
          <a:lstStyle/>
          <a:p>
            <a:pPr lvl="0"/>
            <a:r>
              <a:rPr lang="en-US"/>
              <a:t>Click to edit Master text styles</a:t>
            </a:r>
          </a:p>
        </p:txBody>
      </p:sp>
      <p:sp>
        <p:nvSpPr>
          <p:cNvPr id="9" name="Content Placeholder 8">
            <a:extLst>
              <a:ext uri="{FF2B5EF4-FFF2-40B4-BE49-F238E27FC236}">
                <a16:creationId xmlns:a16="http://schemas.microsoft.com/office/drawing/2014/main" id="{F5791758-0685-20CD-C0FD-13FEF29FB17F}"/>
              </a:ext>
            </a:extLst>
          </p:cNvPr>
          <p:cNvSpPr>
            <a:spLocks noGrp="1"/>
          </p:cNvSpPr>
          <p:nvPr>
            <p:ph sz="quarter" idx="13"/>
          </p:nvPr>
        </p:nvSpPr>
        <p:spPr>
          <a:xfrm>
            <a:off x="7421563" y="957263"/>
            <a:ext cx="2211387" cy="1466850"/>
          </a:xfrm>
        </p:spPr>
        <p:txBody>
          <a:bodyPr/>
          <a:lstStyle/>
          <a:p>
            <a:pPr lvl="0"/>
            <a:r>
              <a:rPr lang="en-US"/>
              <a:t>Click to edit Master text styles</a:t>
            </a:r>
          </a:p>
        </p:txBody>
      </p:sp>
      <p:sp>
        <p:nvSpPr>
          <p:cNvPr id="11" name="Content Placeholder 10">
            <a:extLst>
              <a:ext uri="{FF2B5EF4-FFF2-40B4-BE49-F238E27FC236}">
                <a16:creationId xmlns:a16="http://schemas.microsoft.com/office/drawing/2014/main" id="{F3BD33F7-FE6B-2279-E746-85FCEBEBF490}"/>
              </a:ext>
            </a:extLst>
          </p:cNvPr>
          <p:cNvSpPr>
            <a:spLocks noGrp="1"/>
          </p:cNvSpPr>
          <p:nvPr>
            <p:ph sz="quarter" idx="14"/>
          </p:nvPr>
        </p:nvSpPr>
        <p:spPr>
          <a:xfrm>
            <a:off x="2403475" y="4316413"/>
            <a:ext cx="2636838" cy="1914525"/>
          </a:xfrm>
        </p:spPr>
        <p:txBody>
          <a:bodyPr/>
          <a:lstStyle/>
          <a:p>
            <a:pPr lvl="0"/>
            <a:r>
              <a:rPr lang="en-US"/>
              <a:t>Click to edit Master text styles</a:t>
            </a:r>
          </a:p>
        </p:txBody>
      </p:sp>
      <p:sp>
        <p:nvSpPr>
          <p:cNvPr id="13" name="Content Placeholder 12">
            <a:extLst>
              <a:ext uri="{FF2B5EF4-FFF2-40B4-BE49-F238E27FC236}">
                <a16:creationId xmlns:a16="http://schemas.microsoft.com/office/drawing/2014/main" id="{3EBA1E50-9D50-98D4-45D9-4BB421A70B37}"/>
              </a:ext>
            </a:extLst>
          </p:cNvPr>
          <p:cNvSpPr>
            <a:spLocks noGrp="1"/>
          </p:cNvSpPr>
          <p:nvPr>
            <p:ph sz="quarter" idx="15"/>
          </p:nvPr>
        </p:nvSpPr>
        <p:spPr>
          <a:xfrm>
            <a:off x="5848350" y="4252913"/>
            <a:ext cx="2573338" cy="1935162"/>
          </a:xfrm>
        </p:spPr>
        <p:txBody>
          <a:bodyPr/>
          <a:lstStyle/>
          <a:p>
            <a:pPr lvl="0"/>
            <a:r>
              <a:rPr lang="en-US"/>
              <a:t>Click to edit Master text styles</a:t>
            </a:r>
          </a:p>
        </p:txBody>
      </p:sp>
      <p:sp>
        <p:nvSpPr>
          <p:cNvPr id="15" name="Content Placeholder 14">
            <a:extLst>
              <a:ext uri="{FF2B5EF4-FFF2-40B4-BE49-F238E27FC236}">
                <a16:creationId xmlns:a16="http://schemas.microsoft.com/office/drawing/2014/main" id="{F25856CC-3618-5A13-6DC9-6562A5B410BF}"/>
              </a:ext>
            </a:extLst>
          </p:cNvPr>
          <p:cNvSpPr>
            <a:spLocks noGrp="1"/>
          </p:cNvSpPr>
          <p:nvPr>
            <p:ph sz="quarter" idx="16"/>
          </p:nvPr>
        </p:nvSpPr>
        <p:spPr>
          <a:xfrm>
            <a:off x="9207500" y="4316413"/>
            <a:ext cx="2297113" cy="1914525"/>
          </a:xfrm>
        </p:spPr>
        <p:txBody>
          <a:bodyPr/>
          <a:lstStyle/>
          <a:p>
            <a:pPr lvl="0"/>
            <a:r>
              <a:rPr lang="en-US"/>
              <a:t>Click to edit Master text styles</a:t>
            </a:r>
          </a:p>
        </p:txBody>
      </p:sp>
    </p:spTree>
    <p:extLst>
      <p:ext uri="{BB962C8B-B14F-4D97-AF65-F5344CB8AC3E}">
        <p14:creationId xmlns:p14="http://schemas.microsoft.com/office/powerpoint/2010/main" val="3978765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Blank">
    <p:bg>
      <p:bgPr>
        <a:solidFill>
          <a:schemeClr val="bg1"/>
        </a:solidFill>
        <a:effectLst/>
      </p:bgPr>
    </p:bg>
    <p:spTree>
      <p:nvGrpSpPr>
        <p:cNvPr id="1" name=""/>
        <p:cNvGrpSpPr/>
        <p:nvPr/>
      </p:nvGrpSpPr>
      <p:grpSpPr>
        <a:xfrm>
          <a:off x="0" y="0"/>
          <a:ext cx="0" cy="0"/>
          <a:chOff x="0" y="0"/>
          <a:chExt cx="0" cy="0"/>
        </a:xfrm>
      </p:grpSpPr>
      <p:pic>
        <p:nvPicPr>
          <p:cNvPr id="3" name="Picture 2" descr="X-ray image of a head in profile showing the brain, skull, and nerves.">
            <a:extLst>
              <a:ext uri="{FF2B5EF4-FFF2-40B4-BE49-F238E27FC236}">
                <a16:creationId xmlns:a16="http://schemas.microsoft.com/office/drawing/2014/main" id="{C316DBDF-40C9-F37D-4BEB-A105CA7DD89C}"/>
              </a:ext>
            </a:extLst>
          </p:cNvPr>
          <p:cNvPicPr>
            <a:picLocks noChangeAspect="1"/>
          </p:cNvPicPr>
          <p:nvPr userDrawn="1"/>
        </p:nvPicPr>
        <p:blipFill>
          <a:blip r:embed="rId2"/>
          <a:srcRect/>
          <a:stretch/>
        </p:blipFill>
        <p:spPr>
          <a:xfrm>
            <a:off x="0" y="0"/>
            <a:ext cx="8686800" cy="6878112"/>
          </a:xfrm>
          <a:prstGeom prst="rect">
            <a:avLst/>
          </a:prstGeom>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330440" y="1124712"/>
            <a:ext cx="4023360"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7330440" y="4521200"/>
            <a:ext cx="4023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329435175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(Children and Family Futures, 2017)</a:t>
            </a:r>
          </a:p>
        </p:txBody>
      </p:sp>
    </p:spTree>
    <p:extLst>
      <p:ext uri="{BB962C8B-B14F-4D97-AF65-F5344CB8AC3E}">
        <p14:creationId xmlns:p14="http://schemas.microsoft.com/office/powerpoint/2010/main" val="37858367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(Children and Family Futures, 2017)</a:t>
            </a:r>
          </a:p>
        </p:txBody>
      </p:sp>
      <p:sp>
        <p:nvSpPr>
          <p:cNvPr id="5" name="Slide Number Placeholder 4"/>
          <p:cNvSpPr>
            <a:spLocks noGrp="1"/>
          </p:cNvSpPr>
          <p:nvPr>
            <p:ph type="sldNum" sz="quarter" idx="12"/>
          </p:nvPr>
        </p:nvSpPr>
        <p:spPr/>
        <p:txBody>
          <a:bodyPr/>
          <a:lstStyle/>
          <a:p>
            <a:fld id="{4E8CF1C3-ED9C-43BC-AE66-05D201D6636B}" type="slidenum">
              <a:rPr lang="en-US" smtClean="0"/>
              <a:t>‹#›</a:t>
            </a:fld>
            <a:endParaRPr lang="en-US"/>
          </a:p>
        </p:txBody>
      </p:sp>
    </p:spTree>
    <p:extLst>
      <p:ext uri="{BB962C8B-B14F-4D97-AF65-F5344CB8AC3E}">
        <p14:creationId xmlns:p14="http://schemas.microsoft.com/office/powerpoint/2010/main" val="27838394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75" name="Shape 75"/>
          <p:cNvSpPr>
            <a:spLocks noGrp="1"/>
          </p:cNvSpPr>
          <p:nvPr>
            <p:ph type="title"/>
          </p:nvPr>
        </p:nvSpPr>
        <p:spPr>
          <a:xfrm>
            <a:off x="1181100" y="2266950"/>
            <a:ext cx="10414000" cy="2324100"/>
          </a:xfrm>
          <a:prstGeom prst="rect">
            <a:avLst/>
          </a:prstGeom>
        </p:spPr>
        <p:txBody>
          <a:bodyPr/>
          <a:lstStyle/>
          <a:p>
            <a:r>
              <a:t>Title Text</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45543612"/>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4_Blank">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EEDCD94-C156-99C0-CCB7-41ADB4AC900C}"/>
              </a:ext>
            </a:extLst>
          </p:cNvPr>
          <p:cNvSpPr>
            <a:spLocks noGrp="1"/>
          </p:cNvSpPr>
          <p:nvPr>
            <p:ph type="pic" sz="quarter" idx="13"/>
          </p:nvPr>
        </p:nvSpPr>
        <p:spPr>
          <a:xfrm>
            <a:off x="0" y="0"/>
            <a:ext cx="6913563" cy="6858000"/>
          </a:xfrm>
        </p:spPr>
        <p:txBody>
          <a:bodyPr/>
          <a:lstStyle/>
          <a:p>
            <a:endParaRPr lang="en-US"/>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863930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theme" Target="../theme/theme3.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theme" Target="../theme/theme4.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slideLayout" Target="../slideLayouts/slideLayout93.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2510464628"/>
      </p:ext>
    </p:extLst>
  </p:cSld>
  <p:clrMap bg1="lt1" tx1="dk1" bg2="lt2" tx2="dk2" accent1="accent1" accent2="accent2" accent3="accent3" accent4="accent4" accent5="accent5" accent6="accent6" hlink="hlink" folHlink="folHlink"/>
  <p:sldLayoutIdLst>
    <p:sldLayoutId id="2147483786" r:id="rId1"/>
    <p:sldLayoutId id="2147483711" r:id="rId2"/>
    <p:sldLayoutId id="2147483710" r:id="rId3"/>
    <p:sldLayoutId id="2147483649" r:id="rId4"/>
    <p:sldLayoutId id="2147483684" r:id="rId5"/>
    <p:sldLayoutId id="2147483660" r:id="rId6"/>
    <p:sldLayoutId id="2147483677" r:id="rId7"/>
    <p:sldLayoutId id="2147483655" r:id="rId8"/>
    <p:sldLayoutId id="2147483663" r:id="rId9"/>
    <p:sldLayoutId id="2147483665" r:id="rId10"/>
    <p:sldLayoutId id="2147483690" r:id="rId11"/>
    <p:sldLayoutId id="2147483650" r:id="rId12"/>
    <p:sldLayoutId id="2147483685" r:id="rId13"/>
    <p:sldLayoutId id="2147483668" r:id="rId14"/>
    <p:sldLayoutId id="2147483674" r:id="rId15"/>
    <p:sldLayoutId id="2147483669" r:id="rId16"/>
    <p:sldLayoutId id="2147483664" r:id="rId17"/>
    <p:sldLayoutId id="2147483651" r:id="rId18"/>
    <p:sldLayoutId id="2147483672" r:id="rId19"/>
    <p:sldLayoutId id="2147483687" r:id="rId20"/>
    <p:sldLayoutId id="2147483661" r:id="rId21"/>
    <p:sldLayoutId id="2147483688" r:id="rId22"/>
    <p:sldLayoutId id="2147483662" r:id="rId23"/>
    <p:sldLayoutId id="2147483667" r:id="rId24"/>
    <p:sldLayoutId id="2147483671" r:id="rId25"/>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217514289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Lst>
  <p:hf sldNum="0"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324133604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1875794820"/>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 id="2147483781" r:id="rId21"/>
    <p:sldLayoutId id="2147483782" r:id="rId22"/>
    <p:sldLayoutId id="2147483783" r:id="rId23"/>
    <p:sldLayoutId id="2147483784" r:id="rId24"/>
    <p:sldLayoutId id="2147483785" r:id="rId25"/>
  </p:sldLayoutIdLst>
  <p:hf sldNum="0"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5.xml"/><Relationship Id="rId5" Type="http://schemas.openxmlformats.org/officeDocument/2006/relationships/image" Target="../media/image16.png"/><Relationship Id="rId4" Type="http://schemas.openxmlformats.org/officeDocument/2006/relationships/image" Target="../media/image15.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1.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hyperlink" Target="https://youtu.be/YefKGTu_Xf8" TargetMode="External"/><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hyperlink" Target="https://www.hopkinsmedicine.org/johns_hopkins_healthcare/downloads/all_plans/CAGE%20Substance%20Screening%20Tool.pdf" TargetMode="External"/><Relationship Id="rId7" Type="http://schemas.openxmlformats.org/officeDocument/2006/relationships/image" Target="../media/image21.svg"/><Relationship Id="rId12"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hyperlink" Target="https://ncsacw.acf.hhs.gov/files/TrainingPackage/MOD2/ExampleScreenQuestionsUNCOPE.pdf" TargetMode="External"/><Relationship Id="rId10" Type="http://schemas.openxmlformats.org/officeDocument/2006/relationships/image" Target="../media/image24.png"/><Relationship Id="rId4" Type="http://schemas.openxmlformats.org/officeDocument/2006/relationships/hyperlink" Target="https://gaincc.org/instruments/" TargetMode="External"/><Relationship Id="rId9" Type="http://schemas.openxmlformats.org/officeDocument/2006/relationships/image" Target="../media/image23.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5.xml"/><Relationship Id="rId4" Type="http://schemas.openxmlformats.org/officeDocument/2006/relationships/image" Target="../media/image33.svg"/></Relationships>
</file>

<file path=ppt/slides/_rels/slide23.xml.rels><?xml version="1.0" encoding="UTF-8" standalone="yes"?>
<Relationships xmlns="http://schemas.openxmlformats.org/package/2006/relationships"><Relationship Id="rId3" Type="http://schemas.openxmlformats.org/officeDocument/2006/relationships/hyperlink" Target="https://youtu.be/6B4Z65TQZp4?si=J3MdRHmYqS3imUhD" TargetMode="External"/><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25.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46.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45.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svg"/><Relationship Id="rId2" Type="http://schemas.openxmlformats.org/officeDocument/2006/relationships/notesSlide" Target="../notesSlides/notesSlide43.xml"/><Relationship Id="rId1" Type="http://schemas.openxmlformats.org/officeDocument/2006/relationships/slideLayout" Target="../slideLayouts/slideLayout15.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svg"/></Relationships>
</file>

<file path=ppt/slides/_rels/slide44.xml.rels><?xml version="1.0" encoding="UTF-8" standalone="yes"?>
<Relationships xmlns="http://schemas.openxmlformats.org/package/2006/relationships"><Relationship Id="rId3" Type="http://schemas.openxmlformats.org/officeDocument/2006/relationships/hyperlink" Target="https://vimeo.com/677817271" TargetMode="External"/><Relationship Id="rId2" Type="http://schemas.openxmlformats.org/officeDocument/2006/relationships/notesSlide" Target="../notesSlides/notesSlide44.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15.xml"/><Relationship Id="rId4" Type="http://schemas.openxmlformats.org/officeDocument/2006/relationships/image" Target="../media/image58.svg"/></Relationships>
</file>

<file path=ppt/slides/_rels/slide46.xml.rels><?xml version="1.0" encoding="UTF-8" standalone="yes"?>
<Relationships xmlns="http://schemas.openxmlformats.org/package/2006/relationships"><Relationship Id="rId3" Type="http://schemas.openxmlformats.org/officeDocument/2006/relationships/hyperlink" Target="https://www.thedoorway.nh.gov/about-doorway/recovery-story-videos" TargetMode="External"/><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8" Type="http://schemas.openxmlformats.org/officeDocument/2006/relationships/hyperlink" Target="https://www.cffutures.org/start/" TargetMode="External"/><Relationship Id="rId3" Type="http://schemas.openxmlformats.org/officeDocument/2006/relationships/hyperlink" Target="https://www.addictionpolicy.org/post/dsm-5-facts-and-figures" TargetMode="External"/><Relationship Id="rId7" Type="http://schemas.openxmlformats.org/officeDocument/2006/relationships/hyperlink" Target="http://www.cffutures.org/files/cvi.pdf" TargetMode="External"/><Relationship Id="rId2" Type="http://schemas.openxmlformats.org/officeDocument/2006/relationships/notesSlide" Target="../notesSlides/notesSlide49.xml"/><Relationship Id="rId1" Type="http://schemas.openxmlformats.org/officeDocument/2006/relationships/slideLayout" Target="../slideLayouts/slideLayout16.xml"/><Relationship Id="rId6" Type="http://schemas.openxmlformats.org/officeDocument/2006/relationships/hyperlink" Target="https://www.cdc.gov/violenceprevention/intimatepartnerviolence/men-ipvsvandstalking.html" TargetMode="External"/><Relationship Id="rId11" Type="http://schemas.openxmlformats.org/officeDocument/2006/relationships/hyperlink" Target="https://ncsacw.acf.hhs.gov/files/peer19_brief.pdf" TargetMode="External"/><Relationship Id="rId5" Type="http://schemas.openxmlformats.org/officeDocument/2006/relationships/hyperlink" Target="https://lgbtqequity.org/" TargetMode="External"/><Relationship Id="rId10" Type="http://schemas.openxmlformats.org/officeDocument/2006/relationships/hyperlink" Target="https://ncsacw.acf.hhs.gov/topics/trauma-informed-care.aspx" TargetMode="External"/><Relationship Id="rId4" Type="http://schemas.openxmlformats.org/officeDocument/2006/relationships/hyperlink" Target="https://www.asam.org/asam-criteria/about-the-asam-criteria" TargetMode="External"/><Relationship Id="rId9" Type="http://schemas.openxmlformats.org/officeDocument/2006/relationships/hyperlink" Target="https://www.addictioncenter.com/drugs/drug-classification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8" Type="http://schemas.openxmlformats.org/officeDocument/2006/relationships/hyperlink" Target="https://www.fatherhood.gov/for-dads/father-presence" TargetMode="External"/><Relationship Id="rId3" Type="http://schemas.openxmlformats.org/officeDocument/2006/relationships/hyperlink" Target="https://ncsacw.acf.hhs.gov/files/fca-practice-module-1.pdf" TargetMode="External"/><Relationship Id="rId7" Type="http://schemas.openxmlformats.org/officeDocument/2006/relationships/hyperlink" Target="https://nida.nih.gov/research-topics/psychedelic-dissociative-drugs" TargetMode="External"/><Relationship Id="rId2" Type="http://schemas.openxmlformats.org/officeDocument/2006/relationships/notesSlide" Target="../notesSlides/notesSlide50.xml"/><Relationship Id="rId1" Type="http://schemas.openxmlformats.org/officeDocument/2006/relationships/slideLayout" Target="../slideLayouts/slideLayout16.xml"/><Relationship Id="rId6" Type="http://schemas.openxmlformats.org/officeDocument/2006/relationships/hyperlink" Target="https://nida.nih.gov/publications/research-reports/methamphetamine/overview" TargetMode="External"/><Relationship Id="rId5" Type="http://schemas.openxmlformats.org/officeDocument/2006/relationships/hyperlink" Target="https://www.drugabuse.gov/publications/drugs-brains-behavior-science-addiction/preface" TargetMode="External"/><Relationship Id="rId4" Type="http://schemas.openxmlformats.org/officeDocument/2006/relationships/hyperlink" Target="https://www.ncsl.org/health/state-medical-cannabis-laws" TargetMode="External"/><Relationship Id="rId9" Type="http://schemas.openxmlformats.org/officeDocument/2006/relationships/hyperlink" Target="https://www.fatherhood.gov/sites/default/files/resource_files/e000004132.pdf"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s://www.hazeldenbettyford.org/research-studies/addiction-research/trauma-informed-care" TargetMode="External"/><Relationship Id="rId3" Type="http://schemas.openxmlformats.org/officeDocument/2006/relationships/hyperlink" Target="https://www.peerrecoverynow.org/ResourceMaterials/Recovery" TargetMode="External"/><Relationship Id="rId7" Type="http://schemas.openxmlformats.org/officeDocument/2006/relationships/hyperlink" Target="https://www.samhsa.gov/sbirt" TargetMode="External"/><Relationship Id="rId2" Type="http://schemas.openxmlformats.org/officeDocument/2006/relationships/notesSlide" Target="../notesSlides/notesSlide51.xml"/><Relationship Id="rId1" Type="http://schemas.openxmlformats.org/officeDocument/2006/relationships/slideLayout" Target="../slideLayouts/slideLayout16.xml"/><Relationship Id="rId6" Type="http://schemas.openxmlformats.org/officeDocument/2006/relationships/hyperlink" Target="https://store.samhsa.gov/product/tip-56-addressing-specific-behavioral-health-needs-men/sma14-4736" TargetMode="External"/><Relationship Id="rId5" Type="http://schemas.openxmlformats.org/officeDocument/2006/relationships/hyperlink" Target="https://store.samhsa.gov/product/SAMHSA-s-Working-Definition-of-Recovery/PEP12-RECDEF" TargetMode="External"/><Relationship Id="rId4" Type="http://schemas.openxmlformats.org/officeDocument/2006/relationships/hyperlink" Target="https://doi.org/10.1037/15959-007" TargetMode="External"/><Relationship Id="rId9" Type="http://schemas.openxmlformats.org/officeDocument/2006/relationships/hyperlink" Target="https://doi.org/10.1111/dar.12580"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hud.gov/program_offices/fair_housing_equal_opp/housing_discrimination_and_persons_identifying_lgbtq" TargetMode="External"/><Relationship Id="rId7" Type="http://schemas.openxmlformats.org/officeDocument/2006/relationships/hyperlink" Target="https://www.whitehouse.gov/briefing-room/statements-releases/2022/10/06/statement-from-president-biden-on-marijuana-reform/" TargetMode="External"/><Relationship Id="rId2" Type="http://schemas.openxmlformats.org/officeDocument/2006/relationships/notesSlide" Target="../notesSlides/notesSlide52.xml"/><Relationship Id="rId1" Type="http://schemas.openxmlformats.org/officeDocument/2006/relationships/slideLayout" Target="../slideLayouts/slideLayout16.xml"/><Relationship Id="rId6" Type="http://schemas.openxmlformats.org/officeDocument/2006/relationships/hyperlink" Target="https://www.samhsa.gov/sites/default/files/family_treatment_paper508v.pdf" TargetMode="External"/><Relationship Id="rId5" Type="http://schemas.openxmlformats.org/officeDocument/2006/relationships/hyperlink" Target="https://doi.org/10.1056/NEJMra1511480" TargetMode="External"/><Relationship Id="rId4" Type="http://schemas.openxmlformats.org/officeDocument/2006/relationships/hyperlink" Target="https://www.getsmartaboutdrugs.gov/sites/default/files/2022-11/Benzodiazepines%202022%20Drug%20Fact%20Sheet_1.pdf"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8" Type="http://schemas.openxmlformats.org/officeDocument/2006/relationships/hyperlink" Target="https://www.nicwa.org/wp-content/uploads/2017/04/Setting-the-Record-Straight-ICWA-Fact-Sheet.pdf" TargetMode="External"/><Relationship Id="rId3" Type="http://schemas.openxmlformats.org/officeDocument/2006/relationships/hyperlink" Target="https://www.ncbi.nlm.nih.gov/pmc/articles/PMC3725219/" TargetMode="External"/><Relationship Id="rId7" Type="http://schemas.openxmlformats.org/officeDocument/2006/relationships/hyperlink" Target="https://ncsacw.acf.hhs.gov/files/understanding-treatment-508.pdf" TargetMode="External"/><Relationship Id="rId12" Type="http://schemas.openxmlformats.org/officeDocument/2006/relationships/hyperlink" Target="https://ncsacw.acf.hhs.gov/files/Collaborative_Approach_508.pdf" TargetMode="External"/><Relationship Id="rId2" Type="http://schemas.openxmlformats.org/officeDocument/2006/relationships/notesSlide" Target="../notesSlides/notesSlide54.xml"/><Relationship Id="rId1" Type="http://schemas.openxmlformats.org/officeDocument/2006/relationships/slideLayout" Target="../slideLayouts/slideLayout16.xml"/><Relationship Id="rId6" Type="http://schemas.openxmlformats.org/officeDocument/2006/relationships/hyperlink" Target="https://ncsacw.acf.hhs.gov/tutorials/tutorialDesc.aspx?id=27" TargetMode="External"/><Relationship Id="rId11" Type="http://schemas.openxmlformats.org/officeDocument/2006/relationships/hyperlink" Target="https://store.samhsa.gov/product/TIP-51-Substance-Abuse-Treatment-Addressing-the-Specific-Needs-of-Women/SMA15-4426" TargetMode="External"/><Relationship Id="rId5" Type="http://schemas.openxmlformats.org/officeDocument/2006/relationships/hyperlink" Target="https://ncsacw.acf.hhs.gov/files/tips-screening-assessment-508.pdf" TargetMode="External"/><Relationship Id="rId10" Type="http://schemas.openxmlformats.org/officeDocument/2006/relationships/hyperlink" Target="https://archives.nida.nih.gov/publications/principles-drug-addiction-treatment-research-based-guide-third-edition" TargetMode="External"/><Relationship Id="rId4" Type="http://schemas.openxmlformats.org/officeDocument/2006/relationships/hyperlink" Target="https://ncsacw.acf.hhs.gov/files/peer19_brief.pdf" TargetMode="External"/><Relationship Id="rId9" Type="http://schemas.openxmlformats.org/officeDocument/2006/relationships/hyperlink" Target="https://nida.nih.gov/research-topics/commonly-used-drugs-charts"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s://store.samhsa.gov/product/SAMHSA-s-Working-Definition-of-Recovery/PEP12-RECDEF" TargetMode="External"/><Relationship Id="rId3" Type="http://schemas.openxmlformats.org/officeDocument/2006/relationships/hyperlink" Target="https://ncsacw.acf.hhs.gov/files/Collaborative_Approach_508.pdf" TargetMode="External"/><Relationship Id="rId7" Type="http://schemas.openxmlformats.org/officeDocument/2006/relationships/hyperlink" Target="https://www.ncbi.nlm.nih.gov/books/NBK144297/" TargetMode="External"/><Relationship Id="rId2" Type="http://schemas.openxmlformats.org/officeDocument/2006/relationships/notesSlide" Target="../notesSlides/notesSlide55.xml"/><Relationship Id="rId1" Type="http://schemas.openxmlformats.org/officeDocument/2006/relationships/slideLayout" Target="../slideLayouts/slideLayout16.xml"/><Relationship Id="rId6" Type="http://schemas.openxmlformats.org/officeDocument/2006/relationships/hyperlink" Target="https://store.samhsa.gov/product/treatment-improvement-protocol-tip-39-substance-use-disorder-treatment-and-family-therapy/PEP20-02-02-012" TargetMode="External"/><Relationship Id="rId5" Type="http://schemas.openxmlformats.org/officeDocument/2006/relationships/hyperlink" Target="https://store.samhsa.gov/product/substance-abuse-specialists-child-welfare-agencies-and-dependency-courts/sma10-4557" TargetMode="External"/><Relationship Id="rId4" Type="http://schemas.openxmlformats.org/officeDocument/2006/relationships/hyperlink" Target="https://store.samhsa.gov/product/Finding-Quality-Treatment-for-Substance-Use-Disorders/PEP18-TREATMENT-LOC" TargetMode="External"/><Relationship Id="rId9" Type="http://schemas.openxmlformats.org/officeDocument/2006/relationships/hyperlink" Target="https://thinkculturalhealth.hhs.gov/clas"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p:nvPr/>
        </p:nvSpPr>
        <p:spPr>
          <a:xfrm>
            <a:off x="0" y="0"/>
            <a:ext cx="12192000" cy="4485736"/>
          </a:xfrm>
          <a:prstGeom prst="rect">
            <a:avLst/>
          </a:prstGeom>
          <a:solidFill>
            <a:srgbClr val="0F4162"/>
          </a:solidFill>
          <a:ln>
            <a:solidFill>
              <a:srgbClr val="0F41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p:cNvSpPr>
            <a:spLocks noGrp="1"/>
          </p:cNvSpPr>
          <p:nvPr>
            <p:ph type="ctrTitle"/>
          </p:nvPr>
        </p:nvSpPr>
        <p:spPr>
          <a:xfrm>
            <a:off x="648510" y="607219"/>
            <a:ext cx="10894979" cy="2387600"/>
          </a:xfrm>
        </p:spPr>
        <p:txBody>
          <a:bodyPr anchor="ctr">
            <a:normAutofit/>
          </a:bodyPr>
          <a:lstStyle/>
          <a:p>
            <a:r>
              <a:rPr lang="en-US" dirty="0"/>
              <a:t>Module 2: </a:t>
            </a:r>
            <a:br>
              <a:rPr lang="en-US" dirty="0"/>
            </a:br>
            <a:r>
              <a:rPr lang="en-US" dirty="0"/>
              <a:t>Understanding Substance Use Disorders, Treatment &amp; Recovery</a:t>
            </a:r>
          </a:p>
        </p:txBody>
      </p:sp>
      <p:sp>
        <p:nvSpPr>
          <p:cNvPr id="3" name="Subtitle 2"/>
          <p:cNvSpPr>
            <a:spLocks noGrp="1"/>
          </p:cNvSpPr>
          <p:nvPr>
            <p:ph type="subTitle" idx="1"/>
          </p:nvPr>
        </p:nvSpPr>
        <p:spPr>
          <a:xfrm>
            <a:off x="1524000" y="3602038"/>
            <a:ext cx="9144000" cy="715962"/>
          </a:xfrm>
        </p:spPr>
        <p:txBody>
          <a:bodyPr/>
          <a:lstStyle/>
          <a:p>
            <a:r>
              <a:rPr lang="en-US"/>
              <a:t>Child Welfare Training Toolkit</a:t>
            </a:r>
          </a:p>
        </p:txBody>
      </p:sp>
    </p:spTree>
    <p:custDataLst>
      <p:tags r:id="rId1"/>
    </p:custDataLst>
    <p:extLst>
      <p:ext uri="{BB962C8B-B14F-4D97-AF65-F5344CB8AC3E}">
        <p14:creationId xmlns:p14="http://schemas.microsoft.com/office/powerpoint/2010/main" val="441135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BD80388-C466-7488-AB85-9FAF395D5D63}"/>
              </a:ext>
            </a:extLst>
          </p:cNvPr>
          <p:cNvSpPr>
            <a:spLocks noGrp="1"/>
          </p:cNvSpPr>
          <p:nvPr>
            <p:ph type="title"/>
          </p:nvPr>
        </p:nvSpPr>
        <p:spPr>
          <a:xfrm>
            <a:off x="7330439" y="1124712"/>
            <a:ext cx="4522893" cy="3200400"/>
          </a:xfrm>
        </p:spPr>
        <p:txBody>
          <a:bodyPr/>
          <a:lstStyle/>
          <a:p>
            <a:r>
              <a:rPr lang="en-US"/>
              <a:t>The Brain Science </a:t>
            </a:r>
            <a:br>
              <a:rPr lang="en-US"/>
            </a:br>
            <a:r>
              <a:rPr lang="en-US"/>
              <a:t>of Addiction</a:t>
            </a:r>
          </a:p>
        </p:txBody>
      </p:sp>
    </p:spTree>
    <p:extLst>
      <p:ext uri="{BB962C8B-B14F-4D97-AF65-F5344CB8AC3E}">
        <p14:creationId xmlns:p14="http://schemas.microsoft.com/office/powerpoint/2010/main" val="1819721812"/>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717A33-8A16-4027-4E8F-CC9016977A15}"/>
              </a:ext>
            </a:extLst>
          </p:cNvPr>
          <p:cNvSpPr>
            <a:spLocks noGrp="1"/>
          </p:cNvSpPr>
          <p:nvPr>
            <p:ph type="title"/>
          </p:nvPr>
        </p:nvSpPr>
        <p:spPr>
          <a:xfrm>
            <a:off x="431623" y="248194"/>
            <a:ext cx="4413509" cy="1331224"/>
          </a:xfrm>
        </p:spPr>
        <p:txBody>
          <a:bodyPr vert="horz" lIns="91440" tIns="45720" rIns="91440" bIns="45720" rtlCol="0" anchor="ctr">
            <a:normAutofit/>
          </a:bodyPr>
          <a:lstStyle/>
          <a:p>
            <a:r>
              <a:rPr lang="en-US" sz="4400" kern="1200">
                <a:solidFill>
                  <a:srgbClr val="FFFFFF"/>
                </a:solidFill>
                <a:latin typeface="+mj-lt"/>
                <a:ea typeface="+mj-ea"/>
                <a:cs typeface="+mj-cs"/>
              </a:rPr>
              <a:t>Let’s Take a Poll!</a:t>
            </a:r>
          </a:p>
        </p:txBody>
      </p:sp>
      <p:pic>
        <p:nvPicPr>
          <p:cNvPr id="14" name="Graphic 13" descr="Smart Phone outline">
            <a:extLst>
              <a:ext uri="{FF2B5EF4-FFF2-40B4-BE49-F238E27FC236}">
                <a16:creationId xmlns:a16="http://schemas.microsoft.com/office/drawing/2014/main" id="{C24FDFCB-715D-0CC8-22BC-E5CDAFB9D8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803" y="1579418"/>
            <a:ext cx="5042942" cy="5042942"/>
          </a:xfrm>
          <a:prstGeom prst="rect">
            <a:avLst/>
          </a:prstGeom>
        </p:spPr>
      </p:pic>
      <p:pic>
        <p:nvPicPr>
          <p:cNvPr id="1026" name="Picture 2" descr="image">
            <a:extLst>
              <a:ext uri="{FF2B5EF4-FFF2-40B4-BE49-F238E27FC236}">
                <a16:creationId xmlns:a16="http://schemas.microsoft.com/office/drawing/2014/main" id="{27445CE5-0370-C4F9-D8C5-E0A0936808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1638" y="1756692"/>
            <a:ext cx="3385131" cy="3344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533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D1B1A-9C0B-3A8F-FD68-EC3B733DDEF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4A05678-51A2-9C66-115C-F512E84035A5}"/>
              </a:ext>
            </a:extLst>
          </p:cNvPr>
          <p:cNvSpPr>
            <a:spLocks noGrp="1"/>
          </p:cNvSpPr>
          <p:nvPr>
            <p:ph type="title"/>
          </p:nvPr>
        </p:nvSpPr>
        <p:spPr>
          <a:xfrm>
            <a:off x="0" y="0"/>
            <a:ext cx="12192000" cy="1216152"/>
          </a:xfrm>
        </p:spPr>
        <p:txBody>
          <a:bodyPr>
            <a:normAutofit/>
          </a:bodyPr>
          <a:lstStyle/>
          <a:p>
            <a:r>
              <a:rPr lang="en-US" dirty="0"/>
              <a:t>Substance Use Disorder Values</a:t>
            </a:r>
          </a:p>
        </p:txBody>
      </p:sp>
      <p:sp>
        <p:nvSpPr>
          <p:cNvPr id="6" name="Rectangle 5">
            <a:extLst>
              <a:ext uri="{FF2B5EF4-FFF2-40B4-BE49-F238E27FC236}">
                <a16:creationId xmlns:a16="http://schemas.microsoft.com/office/drawing/2014/main" id="{A59297C4-CEAC-6DC7-4164-472795881D88}"/>
              </a:ext>
              <a:ext uri="{C183D7F6-B498-43B3-948B-1728B52AA6E4}">
                <adec:decorative xmlns:adec="http://schemas.microsoft.com/office/drawing/2017/decorative" val="1"/>
              </a:ext>
            </a:extLst>
          </p:cNvPr>
          <p:cNvSpPr/>
          <p:nvPr/>
        </p:nvSpPr>
        <p:spPr>
          <a:xfrm>
            <a:off x="1664366" y="5543024"/>
            <a:ext cx="8843058" cy="223907"/>
          </a:xfrm>
          <a:prstGeom prst="rect">
            <a:avLst/>
          </a:prstGeom>
          <a:solidFill>
            <a:srgbClr val="336B90"/>
          </a:solidFill>
          <a:ln>
            <a:solidFill>
              <a:schemeClr val="accent1"/>
            </a:solidFill>
          </a:ln>
          <a:effectLst>
            <a:outerShdw blurRad="50800" dist="38100" dir="5400000" algn="t"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srgbClr val="076DA0">
                  <a:lumMod val="75000"/>
                </a:srgbClr>
              </a:solidFill>
              <a:effectLst/>
              <a:uLnTx/>
              <a:uFillTx/>
              <a:latin typeface="Arial" panose="020B0604020202020204"/>
              <a:ea typeface="+mn-ea"/>
              <a:cs typeface="+mn-cs"/>
              <a:sym typeface="Helvetica Light"/>
            </a:endParaRPr>
          </a:p>
        </p:txBody>
      </p:sp>
      <p:sp>
        <p:nvSpPr>
          <p:cNvPr id="12" name="Oval 11">
            <a:extLst>
              <a:ext uri="{FF2B5EF4-FFF2-40B4-BE49-F238E27FC236}">
                <a16:creationId xmlns:a16="http://schemas.microsoft.com/office/drawing/2014/main" id="{1B165609-10A4-B951-97E6-2D7A5D576E7B}"/>
              </a:ext>
              <a:ext uri="{C183D7F6-B498-43B3-948B-1728B52AA6E4}">
                <adec:decorative xmlns:adec="http://schemas.microsoft.com/office/drawing/2017/decorative" val="1"/>
              </a:ext>
            </a:extLst>
          </p:cNvPr>
          <p:cNvSpPr/>
          <p:nvPr/>
        </p:nvSpPr>
        <p:spPr>
          <a:xfrm>
            <a:off x="389327" y="2136685"/>
            <a:ext cx="2587287" cy="2530804"/>
          </a:xfrm>
          <a:prstGeom prst="ellipse">
            <a:avLst/>
          </a:prstGeom>
          <a:solidFill>
            <a:schemeClr val="accent3">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prstClr val="white"/>
              </a:solidFill>
              <a:effectLst/>
              <a:uLnTx/>
              <a:uFillTx/>
              <a:latin typeface="Arial" panose="020B0604020202020204"/>
              <a:ea typeface="+mn-ea"/>
              <a:cs typeface="+mn-cs"/>
              <a:sym typeface="Helvetica Light"/>
            </a:endParaRPr>
          </a:p>
        </p:txBody>
      </p:sp>
      <p:sp>
        <p:nvSpPr>
          <p:cNvPr id="8" name="Oval 7">
            <a:extLst>
              <a:ext uri="{FF2B5EF4-FFF2-40B4-BE49-F238E27FC236}">
                <a16:creationId xmlns:a16="http://schemas.microsoft.com/office/drawing/2014/main" id="{38742CBD-5D26-4BCF-B631-5E448EB25B10}"/>
              </a:ext>
              <a:ext uri="{C183D7F6-B498-43B3-948B-1728B52AA6E4}">
                <adec:decorative xmlns:adec="http://schemas.microsoft.com/office/drawing/2017/decorative" val="1"/>
              </a:ext>
            </a:extLst>
          </p:cNvPr>
          <p:cNvSpPr/>
          <p:nvPr/>
        </p:nvSpPr>
        <p:spPr>
          <a:xfrm>
            <a:off x="2678869" y="2126704"/>
            <a:ext cx="2587286" cy="2583940"/>
          </a:xfrm>
          <a:prstGeom prst="ellipse">
            <a:avLst/>
          </a:prstGeom>
          <a:solidFill>
            <a:schemeClr val="accent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prstClr val="white"/>
              </a:solidFill>
              <a:effectLst/>
              <a:uLnTx/>
              <a:uFillTx/>
              <a:latin typeface="Arial" panose="020B0604020202020204"/>
              <a:ea typeface="+mn-ea"/>
              <a:cs typeface="+mn-cs"/>
              <a:sym typeface="Helvetica Light"/>
            </a:endParaRPr>
          </a:p>
        </p:txBody>
      </p:sp>
      <p:sp>
        <p:nvSpPr>
          <p:cNvPr id="9" name="Oval 8">
            <a:extLst>
              <a:ext uri="{FF2B5EF4-FFF2-40B4-BE49-F238E27FC236}">
                <a16:creationId xmlns:a16="http://schemas.microsoft.com/office/drawing/2014/main" id="{655B6929-1B21-540B-65AF-018EDCE91E48}"/>
              </a:ext>
              <a:ext uri="{C183D7F6-B498-43B3-948B-1728B52AA6E4}">
                <adec:decorative xmlns:adec="http://schemas.microsoft.com/office/drawing/2017/decorative" val="1"/>
              </a:ext>
            </a:extLst>
          </p:cNvPr>
          <p:cNvSpPr/>
          <p:nvPr/>
        </p:nvSpPr>
        <p:spPr>
          <a:xfrm>
            <a:off x="4802460" y="2162910"/>
            <a:ext cx="2585147" cy="2530804"/>
          </a:xfrm>
          <a:prstGeom prst="ellipse">
            <a:avLst/>
          </a:prstGeom>
          <a:solidFill>
            <a:schemeClr val="accent1">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prstClr val="white"/>
              </a:solidFill>
              <a:effectLst/>
              <a:uLnTx/>
              <a:uFillTx/>
              <a:latin typeface="Arial" panose="020B0604020202020204"/>
              <a:ea typeface="SimSun" panose="02010600030101010101" pitchFamily="2" charset="-122"/>
              <a:cs typeface="+mn-cs"/>
              <a:sym typeface="Helvetica Light"/>
            </a:endParaRPr>
          </a:p>
        </p:txBody>
      </p:sp>
      <p:sp>
        <p:nvSpPr>
          <p:cNvPr id="10" name="Oval 9">
            <a:extLst>
              <a:ext uri="{FF2B5EF4-FFF2-40B4-BE49-F238E27FC236}">
                <a16:creationId xmlns:a16="http://schemas.microsoft.com/office/drawing/2014/main" id="{ACB31230-B683-B8B4-5170-0EA2D4B3893B}"/>
              </a:ext>
              <a:ext uri="{C183D7F6-B498-43B3-948B-1728B52AA6E4}">
                <adec:decorative xmlns:adec="http://schemas.microsoft.com/office/drawing/2017/decorative" val="1"/>
              </a:ext>
            </a:extLst>
          </p:cNvPr>
          <p:cNvSpPr/>
          <p:nvPr/>
        </p:nvSpPr>
        <p:spPr>
          <a:xfrm>
            <a:off x="7150567" y="2180978"/>
            <a:ext cx="2585147" cy="2525518"/>
          </a:xfrm>
          <a:prstGeom prst="ellipse">
            <a:avLst/>
          </a:prstGeom>
          <a:solidFill>
            <a:schemeClr val="accent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prstClr val="white"/>
              </a:solidFill>
              <a:effectLst/>
              <a:uLnTx/>
              <a:uFillTx/>
              <a:latin typeface="Arial" panose="020B0604020202020204"/>
              <a:ea typeface="+mn-ea"/>
              <a:cs typeface="+mn-cs"/>
              <a:sym typeface="Helvetica Light"/>
            </a:endParaRPr>
          </a:p>
        </p:txBody>
      </p:sp>
      <p:sp>
        <p:nvSpPr>
          <p:cNvPr id="11" name="Oval 10">
            <a:extLst>
              <a:ext uri="{FF2B5EF4-FFF2-40B4-BE49-F238E27FC236}">
                <a16:creationId xmlns:a16="http://schemas.microsoft.com/office/drawing/2014/main" id="{1BF87A88-E33F-C598-9756-C034A7824B5F}"/>
              </a:ext>
              <a:ext uri="{C183D7F6-B498-43B3-948B-1728B52AA6E4}">
                <adec:decorative xmlns:adec="http://schemas.microsoft.com/office/drawing/2017/decorative" val="1"/>
              </a:ext>
            </a:extLst>
          </p:cNvPr>
          <p:cNvSpPr/>
          <p:nvPr/>
        </p:nvSpPr>
        <p:spPr>
          <a:xfrm>
            <a:off x="9272019" y="2255666"/>
            <a:ext cx="2530654" cy="2454978"/>
          </a:xfrm>
          <a:prstGeom prst="ellipse">
            <a:avLst/>
          </a:prstGeom>
          <a:solidFill>
            <a:schemeClr val="accent3">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prstClr val="white"/>
              </a:solidFill>
              <a:effectLst/>
              <a:uLnTx/>
              <a:uFillTx/>
              <a:latin typeface="Arial" panose="020B0604020202020204"/>
              <a:ea typeface="+mn-ea"/>
              <a:cs typeface="+mn-cs"/>
              <a:sym typeface="Helvetica Light"/>
            </a:endParaRPr>
          </a:p>
        </p:txBody>
      </p:sp>
      <p:sp>
        <p:nvSpPr>
          <p:cNvPr id="28" name="Content Placeholder 27" descr="Strongly Disagree">
            <a:extLst>
              <a:ext uri="{FF2B5EF4-FFF2-40B4-BE49-F238E27FC236}">
                <a16:creationId xmlns:a16="http://schemas.microsoft.com/office/drawing/2014/main" id="{FB38F25B-AE9F-0CEF-F593-BE52F6A363B7}"/>
              </a:ext>
            </a:extLst>
          </p:cNvPr>
          <p:cNvSpPr>
            <a:spLocks noGrp="1"/>
          </p:cNvSpPr>
          <p:nvPr>
            <p:ph sz="quarter" idx="11"/>
          </p:nvPr>
        </p:nvSpPr>
        <p:spPr>
          <a:xfrm>
            <a:off x="636458" y="3001821"/>
            <a:ext cx="1970227" cy="784313"/>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lnSpc>
                <a:spcPct val="120000"/>
              </a:lnSpc>
            </a:pPr>
            <a:r>
              <a:rPr lang="en-US" sz="2400" b="1" dirty="0">
                <a:solidFill>
                  <a:schemeClr val="bg1"/>
                </a:solidFill>
              </a:rPr>
              <a:t>Strongly Disagree</a:t>
            </a:r>
          </a:p>
        </p:txBody>
      </p:sp>
      <p:sp>
        <p:nvSpPr>
          <p:cNvPr id="29" name="Content Placeholder 28" descr="Disagree">
            <a:extLst>
              <a:ext uri="{FF2B5EF4-FFF2-40B4-BE49-F238E27FC236}">
                <a16:creationId xmlns:a16="http://schemas.microsoft.com/office/drawing/2014/main" id="{FDFC6163-CDD1-85E6-2D37-1CEC5DE2895B}"/>
              </a:ext>
            </a:extLst>
          </p:cNvPr>
          <p:cNvSpPr>
            <a:spLocks noGrp="1"/>
          </p:cNvSpPr>
          <p:nvPr>
            <p:ph sz="quarter" idx="12"/>
          </p:nvPr>
        </p:nvSpPr>
        <p:spPr>
          <a:xfrm>
            <a:off x="3165139" y="3136167"/>
            <a:ext cx="1508760" cy="621792"/>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en-US" sz="2400" b="1" dirty="0">
                <a:solidFill>
                  <a:schemeClr val="bg1"/>
                </a:solidFill>
              </a:rPr>
              <a:t>Disagree</a:t>
            </a:r>
          </a:p>
        </p:txBody>
      </p:sp>
      <p:sp>
        <p:nvSpPr>
          <p:cNvPr id="30" name="Content Placeholder 29" descr="Neutral or Unsure">
            <a:extLst>
              <a:ext uri="{FF2B5EF4-FFF2-40B4-BE49-F238E27FC236}">
                <a16:creationId xmlns:a16="http://schemas.microsoft.com/office/drawing/2014/main" id="{88BCAD2F-0EDA-C692-8B54-459DD3653A95}"/>
              </a:ext>
            </a:extLst>
          </p:cNvPr>
          <p:cNvSpPr>
            <a:spLocks noGrp="1"/>
          </p:cNvSpPr>
          <p:nvPr>
            <p:ph sz="quarter" idx="13"/>
          </p:nvPr>
        </p:nvSpPr>
        <p:spPr>
          <a:xfrm>
            <a:off x="5032646" y="2450258"/>
            <a:ext cx="2124777" cy="1735541"/>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lnSpc>
                <a:spcPct val="120000"/>
              </a:lnSpc>
            </a:pPr>
            <a:r>
              <a:rPr lang="en-US" sz="2400" b="1" dirty="0">
                <a:solidFill>
                  <a:schemeClr val="bg1"/>
                </a:solidFill>
              </a:rPr>
              <a:t>Neutral </a:t>
            </a:r>
          </a:p>
          <a:p>
            <a:pPr algn="ctr">
              <a:lnSpc>
                <a:spcPct val="120000"/>
              </a:lnSpc>
            </a:pPr>
            <a:r>
              <a:rPr lang="en-US" sz="2400" b="1" dirty="0">
                <a:solidFill>
                  <a:schemeClr val="bg1"/>
                </a:solidFill>
              </a:rPr>
              <a:t>or </a:t>
            </a:r>
          </a:p>
          <a:p>
            <a:pPr algn="ctr">
              <a:lnSpc>
                <a:spcPct val="120000"/>
              </a:lnSpc>
            </a:pPr>
            <a:r>
              <a:rPr lang="en-US" sz="2400" b="1" dirty="0">
                <a:solidFill>
                  <a:schemeClr val="bg1"/>
                </a:solidFill>
              </a:rPr>
              <a:t>Unsure</a:t>
            </a:r>
          </a:p>
        </p:txBody>
      </p:sp>
      <p:sp>
        <p:nvSpPr>
          <p:cNvPr id="31" name="Content Placeholder 30" descr="Agree">
            <a:extLst>
              <a:ext uri="{FF2B5EF4-FFF2-40B4-BE49-F238E27FC236}">
                <a16:creationId xmlns:a16="http://schemas.microsoft.com/office/drawing/2014/main" id="{A6398656-7FD4-5127-8709-4182BCBC0188}"/>
              </a:ext>
            </a:extLst>
          </p:cNvPr>
          <p:cNvSpPr>
            <a:spLocks noGrp="1"/>
          </p:cNvSpPr>
          <p:nvPr>
            <p:ph sz="quarter" idx="14"/>
          </p:nvPr>
        </p:nvSpPr>
        <p:spPr>
          <a:xfrm>
            <a:off x="7458026" y="3013358"/>
            <a:ext cx="1970227" cy="860758"/>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en-US" sz="2400" b="1" dirty="0">
                <a:solidFill>
                  <a:schemeClr val="bg1"/>
                </a:solidFill>
              </a:rPr>
              <a:t>Agree</a:t>
            </a:r>
          </a:p>
        </p:txBody>
      </p:sp>
      <p:sp>
        <p:nvSpPr>
          <p:cNvPr id="32" name="Content Placeholder 31" descr="Strongly Agree">
            <a:extLst>
              <a:ext uri="{FF2B5EF4-FFF2-40B4-BE49-F238E27FC236}">
                <a16:creationId xmlns:a16="http://schemas.microsoft.com/office/drawing/2014/main" id="{84DAFA89-F3F5-D2EE-7FA9-B1F702995F7D}"/>
              </a:ext>
            </a:extLst>
          </p:cNvPr>
          <p:cNvSpPr>
            <a:spLocks noGrp="1"/>
          </p:cNvSpPr>
          <p:nvPr>
            <p:ph sz="quarter" idx="15"/>
          </p:nvPr>
        </p:nvSpPr>
        <p:spPr>
          <a:xfrm>
            <a:off x="9546337" y="3052776"/>
            <a:ext cx="2124777" cy="860758"/>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lnSpc>
                <a:spcPct val="120000"/>
              </a:lnSpc>
            </a:pPr>
            <a:r>
              <a:rPr lang="en-US" sz="2400" b="1">
                <a:solidFill>
                  <a:schemeClr val="bg1"/>
                </a:solidFill>
              </a:rPr>
              <a:t>Strongly</a:t>
            </a:r>
            <a:br>
              <a:rPr lang="en-US" sz="2400" b="1">
                <a:solidFill>
                  <a:schemeClr val="bg1"/>
                </a:solidFill>
              </a:rPr>
            </a:br>
            <a:r>
              <a:rPr lang="en-US" sz="2400" b="1">
                <a:solidFill>
                  <a:schemeClr val="bg1"/>
                </a:solidFill>
              </a:rPr>
              <a:t>Agree</a:t>
            </a:r>
          </a:p>
        </p:txBody>
      </p:sp>
      <p:sp>
        <p:nvSpPr>
          <p:cNvPr id="2" name="Footer Placeholder 1">
            <a:extLst>
              <a:ext uri="{FF2B5EF4-FFF2-40B4-BE49-F238E27FC236}">
                <a16:creationId xmlns:a16="http://schemas.microsoft.com/office/drawing/2014/main" id="{6633EA27-0462-7686-01D2-B3CB1C60DE19}"/>
              </a:ext>
            </a:extLst>
          </p:cNvPr>
          <p:cNvSpPr>
            <a:spLocks noGrp="1"/>
          </p:cNvSpPr>
          <p:nvPr>
            <p:ph type="ftr" sz="quarter" idx="16"/>
          </p:nvPr>
        </p:nvSpPr>
        <p:spPr/>
        <p:txBody>
          <a:bodyPr/>
          <a:lstStyle/>
          <a:p>
            <a:r>
              <a:rPr lang="en-US">
                <a:cs typeface="Arial"/>
              </a:rPr>
              <a:t>(Children and Family Futures, 2017)</a:t>
            </a:r>
          </a:p>
        </p:txBody>
      </p:sp>
    </p:spTree>
    <p:extLst>
      <p:ext uri="{BB962C8B-B14F-4D97-AF65-F5344CB8AC3E}">
        <p14:creationId xmlns:p14="http://schemas.microsoft.com/office/powerpoint/2010/main" val="1043593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a:xfrm>
            <a:off x="713508" y="1201488"/>
            <a:ext cx="10515600" cy="1320040"/>
          </a:xfrm>
        </p:spPr>
        <p:txBody>
          <a:bodyPr vert="horz" lIns="91440" tIns="45720" rIns="91440" bIns="45720" rtlCol="0" anchor="ctr">
            <a:normAutofit fontScale="90000"/>
          </a:bodyPr>
          <a:lstStyle/>
          <a:p>
            <a:r>
              <a:rPr lang="en-US" sz="4800"/>
              <a:t>Substance Use Disorder Values</a:t>
            </a:r>
            <a:br>
              <a:rPr lang="en-US" sz="4800"/>
            </a:br>
            <a:br>
              <a:rPr lang="en-US" sz="1800" b="1"/>
            </a:br>
            <a:endParaRPr lang="en-US" sz="4800"/>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p:txBody>
          <a:bodyPr vert="horz" lIns="91440" tIns="45720" rIns="91440" bIns="45720" rtlCol="0" anchor="ctr">
            <a:normAutofit/>
          </a:bodyPr>
          <a:lstStyle/>
          <a:p>
            <a:r>
              <a:rPr lang="en-US"/>
              <a:t>Reflection Exercise</a:t>
            </a:r>
          </a:p>
        </p:txBody>
      </p:sp>
      <p:sp>
        <p:nvSpPr>
          <p:cNvPr id="2" name="TextBox 1">
            <a:extLst>
              <a:ext uri="{FF2B5EF4-FFF2-40B4-BE49-F238E27FC236}">
                <a16:creationId xmlns:a16="http://schemas.microsoft.com/office/drawing/2014/main" id="{453B9CD6-B706-67B7-320C-038DCA698553}"/>
              </a:ext>
            </a:extLst>
          </p:cNvPr>
          <p:cNvSpPr txBox="1"/>
          <p:nvPr/>
        </p:nvSpPr>
        <p:spPr>
          <a:xfrm>
            <a:off x="1406235" y="2321004"/>
            <a:ext cx="9379527" cy="2585323"/>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a:ln>
                  <a:noFill/>
                </a:ln>
                <a:solidFill>
                  <a:srgbClr val="000000"/>
                </a:solidFill>
                <a:effectLst/>
                <a:uLnTx/>
                <a:uFillTx/>
                <a:latin typeface="Arial" panose="020B0604020202020204"/>
                <a:ea typeface="+mn-ea"/>
                <a:cs typeface="+mn-cs"/>
              </a:rPr>
              <a:t> How has our understanding of substance use disorders changed over time?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a:ln>
                  <a:noFill/>
                </a:ln>
                <a:solidFill>
                  <a:srgbClr val="000000"/>
                </a:solidFill>
                <a:effectLst/>
                <a:uLnTx/>
                <a:uFillTx/>
                <a:latin typeface="Arial" panose="020B0604020202020204"/>
                <a:ea typeface="+mn-ea"/>
                <a:cs typeface="+mn-cs"/>
              </a:rPr>
              <a:t> How have these advancements shaped or reshaped the values that drive decision-making in our work </a:t>
            </a:r>
            <a:r>
              <a:rPr lang="en-US" sz="2400">
                <a:solidFill>
                  <a:srgbClr val="000000"/>
                </a:solidFill>
                <a:latin typeface="Arial" panose="020B0604020202020204"/>
              </a:rPr>
              <a:t>with children, parents, and families affected by substance use disorders</a:t>
            </a:r>
            <a:r>
              <a:rPr kumimoji="0" lang="en-US" sz="2400" b="0" i="0" u="none" strike="noStrike" kern="1200" cap="none" spc="0" normalizeH="0" baseline="0" noProof="0">
                <a:ln>
                  <a:noFill/>
                </a:ln>
                <a:solidFill>
                  <a:srgbClr val="000000"/>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53947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3EF8A-2138-BEC6-B988-A7E10D1FF6B8}"/>
              </a:ext>
            </a:extLst>
          </p:cNvPr>
          <p:cNvSpPr>
            <a:spLocks noGrp="1"/>
          </p:cNvSpPr>
          <p:nvPr>
            <p:ph type="title"/>
          </p:nvPr>
        </p:nvSpPr>
        <p:spPr/>
        <p:txBody>
          <a:bodyPr anchor="ctr">
            <a:normAutofit/>
          </a:bodyPr>
          <a:lstStyle/>
          <a:p>
            <a:r>
              <a:rPr lang="en-US"/>
              <a:t>Understanding the Role of Dopamine</a:t>
            </a:r>
          </a:p>
        </p:txBody>
      </p:sp>
      <p:sp>
        <p:nvSpPr>
          <p:cNvPr id="3" name="Content Placeholder 2">
            <a:extLst>
              <a:ext uri="{FF2B5EF4-FFF2-40B4-BE49-F238E27FC236}">
                <a16:creationId xmlns:a16="http://schemas.microsoft.com/office/drawing/2014/main" id="{3F77A08E-BCE2-5352-DB35-D013C5B835C2}"/>
              </a:ext>
            </a:extLst>
          </p:cNvPr>
          <p:cNvSpPr>
            <a:spLocks noGrp="1"/>
          </p:cNvSpPr>
          <p:nvPr>
            <p:ph sz="quarter" idx="14"/>
          </p:nvPr>
        </p:nvSpPr>
        <p:spPr/>
        <p:txBody>
          <a:bodyPr anchor="ctr">
            <a:normAutofit/>
          </a:bodyPr>
          <a:lstStyle/>
          <a:p>
            <a:pPr marL="0" indent="0">
              <a:lnSpc>
                <a:spcPct val="100000"/>
              </a:lnSpc>
              <a:spcBef>
                <a:spcPts val="600"/>
              </a:spcBef>
              <a:spcAft>
                <a:spcPts val="600"/>
              </a:spcAft>
              <a:buNone/>
            </a:pPr>
            <a:r>
              <a:rPr lang="en-US" sz="2000"/>
              <a:t>Dopamine is a neurotransmitter that is released during a pleasurable experience and acts by</a:t>
            </a:r>
          </a:p>
          <a:p>
            <a:pPr indent="-228600">
              <a:lnSpc>
                <a:spcPct val="100000"/>
              </a:lnSpc>
              <a:spcBef>
                <a:spcPts val="600"/>
              </a:spcBef>
              <a:spcAft>
                <a:spcPts val="600"/>
              </a:spcAft>
            </a:pPr>
            <a:r>
              <a:rPr lang="en-US" sz="2000"/>
              <a:t>Connecting to the reward circuit of the brain</a:t>
            </a:r>
          </a:p>
          <a:p>
            <a:pPr indent="-228600">
              <a:lnSpc>
                <a:spcPct val="100000"/>
              </a:lnSpc>
              <a:spcBef>
                <a:spcPts val="600"/>
              </a:spcBef>
              <a:spcAft>
                <a:spcPts val="600"/>
              </a:spcAft>
            </a:pPr>
            <a:r>
              <a:rPr lang="en-US" sz="2000"/>
              <a:t>Reinforcing behaviors that are pleasurable</a:t>
            </a:r>
          </a:p>
          <a:p>
            <a:pPr indent="-228600">
              <a:lnSpc>
                <a:spcPct val="100000"/>
              </a:lnSpc>
              <a:spcBef>
                <a:spcPts val="600"/>
              </a:spcBef>
              <a:spcAft>
                <a:spcPts val="600"/>
              </a:spcAft>
            </a:pPr>
            <a:r>
              <a:rPr lang="en-US" sz="2000"/>
              <a:t>Producing neural changes that help form habits</a:t>
            </a:r>
          </a:p>
          <a:p>
            <a:pPr indent="-228600">
              <a:lnSpc>
                <a:spcPct val="100000"/>
              </a:lnSpc>
              <a:spcBef>
                <a:spcPts val="600"/>
              </a:spcBef>
              <a:spcAft>
                <a:spcPts val="600"/>
              </a:spcAft>
            </a:pPr>
            <a:r>
              <a:rPr lang="en-US" sz="2000"/>
              <a:t>Training the brain to repeat the pleasurable experience </a:t>
            </a:r>
          </a:p>
        </p:txBody>
      </p:sp>
      <p:sp>
        <p:nvSpPr>
          <p:cNvPr id="5" name="Footer Placeholder 4">
            <a:extLst>
              <a:ext uri="{FF2B5EF4-FFF2-40B4-BE49-F238E27FC236}">
                <a16:creationId xmlns:a16="http://schemas.microsoft.com/office/drawing/2014/main" id="{D5C89720-6B66-D915-D98C-310CB08B7547}"/>
              </a:ext>
            </a:extLst>
          </p:cNvPr>
          <p:cNvSpPr>
            <a:spLocks noGrp="1"/>
          </p:cNvSpPr>
          <p:nvPr>
            <p:ph type="ftr" sz="quarter" idx="15"/>
          </p:nvPr>
        </p:nvSpPr>
        <p:spPr>
          <a:xfrm>
            <a:off x="6348730" y="6492875"/>
            <a:ext cx="4114800" cy="365125"/>
          </a:xfrm>
        </p:spPr>
        <p:txBody>
          <a:bodyPr/>
          <a:lstStyle/>
          <a:p>
            <a:r>
              <a:rPr lang="en-US">
                <a:cs typeface="Arial"/>
              </a:rPr>
              <a:t>(National Institute on Drug Abuse, 2018)</a:t>
            </a:r>
          </a:p>
        </p:txBody>
      </p:sp>
    </p:spTree>
    <p:extLst>
      <p:ext uri="{BB962C8B-B14F-4D97-AF65-F5344CB8AC3E}">
        <p14:creationId xmlns:p14="http://schemas.microsoft.com/office/powerpoint/2010/main" val="2555670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14ED94A-C85D-4CD3-4205-438D21CE6B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17" y="-1"/>
            <a:ext cx="5213267" cy="6883030"/>
            <a:chOff x="-19217" y="-1"/>
            <a:chExt cx="5213267" cy="6883030"/>
          </a:xfrm>
        </p:grpSpPr>
        <p:sp>
          <p:nvSpPr>
            <p:cNvPr id="15" name="Rectangle 14">
              <a:extLst>
                <a:ext uri="{FF2B5EF4-FFF2-40B4-BE49-F238E27FC236}">
                  <a16:creationId xmlns:a16="http://schemas.microsoft.com/office/drawing/2014/main" id="{E642BDB2-BF67-1D53-1C70-0B41D709E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06" y="0"/>
              <a:ext cx="5204956" cy="688302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58E0D8CE-5DBF-B664-EB48-C29BF8AB4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9217" y="1731909"/>
              <a:ext cx="5204963"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DFD140CE-7DE2-C88F-5EAE-F45EB69E6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10" y="6723"/>
              <a:ext cx="3834567"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557E87E3-413F-10EF-63D8-6016E986C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44601" y="833689"/>
              <a:ext cx="6872341" cy="5204961"/>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8" name="Title 7">
            <a:extLst>
              <a:ext uri="{FF2B5EF4-FFF2-40B4-BE49-F238E27FC236}">
                <a16:creationId xmlns:a16="http://schemas.microsoft.com/office/drawing/2014/main" id="{CEB352C5-E36F-993C-F7C0-59BF1DD0554B}"/>
              </a:ext>
            </a:extLst>
          </p:cNvPr>
          <p:cNvSpPr>
            <a:spLocks noGrp="1"/>
          </p:cNvSpPr>
          <p:nvPr>
            <p:ph type="title"/>
          </p:nvPr>
        </p:nvSpPr>
        <p:spPr>
          <a:xfrm>
            <a:off x="755484" y="739835"/>
            <a:ext cx="3702580" cy="1616203"/>
          </a:xfrm>
        </p:spPr>
        <p:txBody>
          <a:bodyPr vert="horz" lIns="91440" tIns="45720" rIns="91440" bIns="45720" rtlCol="0" anchor="b">
            <a:normAutofit/>
          </a:bodyPr>
          <a:lstStyle/>
          <a:p>
            <a:pPr algn="l"/>
            <a:r>
              <a:rPr lang="en-US" altLang="en-US" sz="3200" kern="1200">
                <a:solidFill>
                  <a:srgbClr val="FFFFFF"/>
                </a:solidFill>
                <a:latin typeface="+mj-lt"/>
                <a:ea typeface="+mj-ea"/>
                <a:cs typeface="+mj-cs"/>
              </a:rPr>
              <a:t>Substance Use </a:t>
            </a:r>
            <a:br>
              <a:rPr lang="en-US" altLang="en-US" sz="3200" kern="1200">
                <a:solidFill>
                  <a:srgbClr val="FFFFFF"/>
                </a:solidFill>
                <a:latin typeface="+mj-lt"/>
                <a:ea typeface="+mj-ea"/>
                <a:cs typeface="+mj-cs"/>
              </a:rPr>
            </a:br>
            <a:r>
              <a:rPr lang="en-US" altLang="en-US" sz="3200" kern="1200">
                <a:solidFill>
                  <a:srgbClr val="FFFFFF"/>
                </a:solidFill>
                <a:latin typeface="+mj-lt"/>
                <a:ea typeface="+mj-ea"/>
                <a:cs typeface="+mj-cs"/>
              </a:rPr>
              <a:t>&amp; Brain Circuitry</a:t>
            </a:r>
            <a:endParaRPr lang="en-US" sz="3200" kern="1200">
              <a:solidFill>
                <a:srgbClr val="FFFFFF"/>
              </a:solidFill>
              <a:latin typeface="+mj-lt"/>
              <a:ea typeface="+mj-ea"/>
              <a:cs typeface="+mj-cs"/>
            </a:endParaRPr>
          </a:p>
        </p:txBody>
      </p:sp>
      <p:sp>
        <p:nvSpPr>
          <p:cNvPr id="9" name="Content Placeholder 8">
            <a:extLst>
              <a:ext uri="{FF2B5EF4-FFF2-40B4-BE49-F238E27FC236}">
                <a16:creationId xmlns:a16="http://schemas.microsoft.com/office/drawing/2014/main" id="{0D506FC6-10A7-8D64-48E1-4407A953AABA}"/>
              </a:ext>
            </a:extLst>
          </p:cNvPr>
          <p:cNvSpPr>
            <a:spLocks noGrp="1"/>
          </p:cNvSpPr>
          <p:nvPr>
            <p:ph sz="quarter" idx="11"/>
          </p:nvPr>
        </p:nvSpPr>
        <p:spPr>
          <a:xfrm>
            <a:off x="755484" y="2459116"/>
            <a:ext cx="3702579" cy="3524823"/>
          </a:xfrm>
        </p:spPr>
        <p:txBody>
          <a:bodyPr vert="horz" lIns="91440" tIns="45720" rIns="91440" bIns="45720" rtlCol="0">
            <a:normAutofit/>
          </a:bodyPr>
          <a:lstStyle/>
          <a:p>
            <a:pPr>
              <a:lnSpc>
                <a:spcPct val="90000"/>
              </a:lnSpc>
            </a:pPr>
            <a:r>
              <a:rPr lang="en-US">
                <a:solidFill>
                  <a:srgbClr val="FFFFFF"/>
                </a:solidFill>
              </a:rPr>
              <a:t>Brain imaging studies show physical changes in areas of the brain when a drug is ingested that are critical to: </a:t>
            </a:r>
          </a:p>
          <a:p>
            <a:pPr marL="798392" indent="-228600">
              <a:lnSpc>
                <a:spcPct val="90000"/>
              </a:lnSpc>
              <a:buFont typeface="Arial" panose="020B0604020202020204" pitchFamily="34" charset="0"/>
              <a:buChar char="•"/>
            </a:pPr>
            <a:r>
              <a:rPr lang="en-US">
                <a:solidFill>
                  <a:srgbClr val="FFFFFF"/>
                </a:solidFill>
              </a:rPr>
              <a:t>Judgment</a:t>
            </a:r>
          </a:p>
          <a:p>
            <a:pPr marL="798392" indent="-228600">
              <a:lnSpc>
                <a:spcPct val="90000"/>
              </a:lnSpc>
              <a:buFont typeface="Arial" panose="020B0604020202020204" pitchFamily="34" charset="0"/>
              <a:buChar char="•"/>
            </a:pPr>
            <a:r>
              <a:rPr lang="en-US">
                <a:solidFill>
                  <a:srgbClr val="FFFFFF"/>
                </a:solidFill>
              </a:rPr>
              <a:t>Decision-making </a:t>
            </a:r>
          </a:p>
          <a:p>
            <a:pPr marL="798392" indent="-228600">
              <a:lnSpc>
                <a:spcPct val="90000"/>
              </a:lnSpc>
              <a:buFont typeface="Arial" panose="020B0604020202020204" pitchFamily="34" charset="0"/>
              <a:buChar char="•"/>
            </a:pPr>
            <a:r>
              <a:rPr lang="en-US">
                <a:solidFill>
                  <a:srgbClr val="FFFFFF"/>
                </a:solidFill>
              </a:rPr>
              <a:t>Learning</a:t>
            </a:r>
          </a:p>
          <a:p>
            <a:pPr marL="798392" indent="-228600">
              <a:lnSpc>
                <a:spcPct val="90000"/>
              </a:lnSpc>
              <a:buFont typeface="Arial" panose="020B0604020202020204" pitchFamily="34" charset="0"/>
              <a:buChar char="•"/>
            </a:pPr>
            <a:r>
              <a:rPr lang="en-US">
                <a:solidFill>
                  <a:srgbClr val="FFFFFF"/>
                </a:solidFill>
              </a:rPr>
              <a:t>Behavior </a:t>
            </a:r>
          </a:p>
        </p:txBody>
      </p:sp>
      <p:pic>
        <p:nvPicPr>
          <p:cNvPr id="5" name="Content Placeholder 4" descr="A profile of a person">
            <a:extLst>
              <a:ext uri="{FF2B5EF4-FFF2-40B4-BE49-F238E27FC236}">
                <a16:creationId xmlns:a16="http://schemas.microsoft.com/office/drawing/2014/main" id="{873605F3-1053-E0BF-A30C-214E70CF23D5}"/>
              </a:ext>
            </a:extLst>
          </p:cNvPr>
          <p:cNvPicPr>
            <a:picLocks noGrp="1" noChangeAspect="1"/>
          </p:cNvPicPr>
          <p:nvPr>
            <p:ph sz="quarter" idx="12"/>
          </p:nvPr>
        </p:nvPicPr>
        <p:blipFill>
          <a:blip r:embed="rId3"/>
          <a:stretch>
            <a:fillRect/>
          </a:stretch>
        </p:blipFill>
        <p:spPr>
          <a:xfrm>
            <a:off x="6119757" y="787114"/>
            <a:ext cx="5178095" cy="5283771"/>
          </a:xfrm>
          <a:prstGeom prst="rect">
            <a:avLst/>
          </a:prstGeom>
          <a:blipFill>
            <a:blip r:embed="rId4"/>
            <a:tile tx="0" ty="0" sx="100000" sy="100000" flip="none" algn="tl"/>
          </a:blipFill>
        </p:spPr>
      </p:pic>
      <p:sp>
        <p:nvSpPr>
          <p:cNvPr id="3" name="Footer Placeholder 2">
            <a:extLst>
              <a:ext uri="{FF2B5EF4-FFF2-40B4-BE49-F238E27FC236}">
                <a16:creationId xmlns:a16="http://schemas.microsoft.com/office/drawing/2014/main" id="{1B339706-CEFF-ABF6-FBB1-B7500EDCBBEE}"/>
              </a:ext>
            </a:extLst>
          </p:cNvPr>
          <p:cNvSpPr>
            <a:spLocks noGrp="1"/>
          </p:cNvSpPr>
          <p:nvPr>
            <p:ph type="ftr" sz="quarter" idx="10"/>
          </p:nvPr>
        </p:nvSpPr>
        <p:spPr/>
        <p:txBody>
          <a:bodyPr/>
          <a:lstStyle/>
          <a:p>
            <a:r>
              <a:rPr lang="en-US">
                <a:cs typeface="Arial"/>
              </a:rPr>
              <a:t>(National Institute on Drug Abuse, 2018)</a:t>
            </a:r>
          </a:p>
        </p:txBody>
      </p:sp>
    </p:spTree>
    <p:extLst>
      <p:ext uri="{BB962C8B-B14F-4D97-AF65-F5344CB8AC3E}">
        <p14:creationId xmlns:p14="http://schemas.microsoft.com/office/powerpoint/2010/main" val="674367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45A9C8-9C15-D826-654E-899A744109C9}"/>
              </a:ext>
            </a:extLst>
          </p:cNvPr>
          <p:cNvSpPr>
            <a:spLocks noGrp="1"/>
          </p:cNvSpPr>
          <p:nvPr>
            <p:ph type="title"/>
          </p:nvPr>
        </p:nvSpPr>
        <p:spPr>
          <a:xfrm>
            <a:off x="838200" y="2309850"/>
            <a:ext cx="10515600" cy="1325563"/>
          </a:xfrm>
        </p:spPr>
        <p:txBody>
          <a:bodyPr/>
          <a:lstStyle/>
          <a:p>
            <a:r>
              <a:rPr lang="en-US" sz="4800"/>
              <a:t>Why Are Drugs so Hard to Quit?</a:t>
            </a:r>
          </a:p>
        </p:txBody>
      </p:sp>
      <p:sp>
        <p:nvSpPr>
          <p:cNvPr id="5" name="Content Placeholder 4">
            <a:extLst>
              <a:ext uri="{FF2B5EF4-FFF2-40B4-BE49-F238E27FC236}">
                <a16:creationId xmlns:a16="http://schemas.microsoft.com/office/drawing/2014/main" id="{F2504115-4501-54B4-7A12-24B6386C5D5E}"/>
              </a:ext>
            </a:extLst>
          </p:cNvPr>
          <p:cNvSpPr>
            <a:spLocks noGrp="1"/>
          </p:cNvSpPr>
          <p:nvPr>
            <p:ph sz="quarter" idx="14"/>
          </p:nvPr>
        </p:nvSpPr>
        <p:spPr>
          <a:xfrm>
            <a:off x="1523999" y="5513832"/>
            <a:ext cx="9144000" cy="649224"/>
          </a:xfrm>
        </p:spPr>
        <p:txBody>
          <a:bodyPr/>
          <a:lstStyle/>
          <a:p>
            <a:r>
              <a:rPr lang="en-US">
                <a:hlinkClick r:id="rId3"/>
              </a:rPr>
              <a:t>Animated Video by NIDA</a:t>
            </a:r>
            <a:endParaRPr lang="en-US"/>
          </a:p>
        </p:txBody>
      </p:sp>
    </p:spTree>
    <p:extLst>
      <p:ext uri="{BB962C8B-B14F-4D97-AF65-F5344CB8AC3E}">
        <p14:creationId xmlns:p14="http://schemas.microsoft.com/office/powerpoint/2010/main" val="17944177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Biracial couple holding their infant and looking down and smiling at the child. ">
            <a:extLst>
              <a:ext uri="{FF2B5EF4-FFF2-40B4-BE49-F238E27FC236}">
                <a16:creationId xmlns:a16="http://schemas.microsoft.com/office/drawing/2014/main" id="{26247AF7-F240-5B2A-3DDD-EA5B1B55317E}"/>
              </a:ext>
            </a:extLst>
          </p:cNvPr>
          <p:cNvPicPr>
            <a:picLocks noChangeAspect="1"/>
          </p:cNvPicPr>
          <p:nvPr/>
        </p:nvPicPr>
        <p:blipFill>
          <a:blip r:embed="rId3"/>
          <a:srcRect t="7798" b="7798"/>
          <a:stretch/>
        </p:blipFill>
        <p:spPr>
          <a:xfrm>
            <a:off x="20" y="10"/>
            <a:ext cx="12191980" cy="6857990"/>
          </a:xfrm>
          <a:prstGeom prst="rect">
            <a:avLst/>
          </a:prstGeom>
        </p:spPr>
      </p:pic>
      <p:sp>
        <p:nvSpPr>
          <p:cNvPr id="3" name="Title 2">
            <a:extLst>
              <a:ext uri="{FF2B5EF4-FFF2-40B4-BE49-F238E27FC236}">
                <a16:creationId xmlns:a16="http://schemas.microsoft.com/office/drawing/2014/main" id="{99BC612E-3691-4B7E-2DB2-D79C023A0A28}"/>
              </a:ext>
            </a:extLst>
          </p:cNvPr>
          <p:cNvSpPr>
            <a:spLocks noGrp="1"/>
          </p:cNvSpPr>
          <p:nvPr>
            <p:ph type="title"/>
          </p:nvPr>
        </p:nvSpPr>
        <p:spPr>
          <a:xfrm>
            <a:off x="0" y="5206999"/>
            <a:ext cx="12191980" cy="1291078"/>
          </a:xfrm>
          <a:solidFill>
            <a:schemeClr val="accent5">
              <a:lumMod val="40000"/>
              <a:lumOff val="60000"/>
            </a:schemeClr>
          </a:solidFill>
        </p:spPr>
        <p:txBody>
          <a:bodyPr/>
          <a:lstStyle/>
          <a:p>
            <a:r>
              <a:rPr lang="en-US"/>
              <a:t>Early Intervention, Treatment</a:t>
            </a:r>
            <a:br>
              <a:rPr lang="en-US"/>
            </a:br>
            <a:r>
              <a:rPr lang="en-US"/>
              <a:t>and Management of Substance Use Disorders</a:t>
            </a:r>
          </a:p>
        </p:txBody>
      </p:sp>
    </p:spTree>
    <p:extLst>
      <p:ext uri="{BB962C8B-B14F-4D97-AF65-F5344CB8AC3E}">
        <p14:creationId xmlns:p14="http://schemas.microsoft.com/office/powerpoint/2010/main" val="4107096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5BCB87-E1E2-A6F8-6D8E-D759C4B5F6F4}"/>
              </a:ext>
            </a:extLst>
          </p:cNvPr>
          <p:cNvSpPr>
            <a:spLocks noGrp="1"/>
          </p:cNvSpPr>
          <p:nvPr>
            <p:ph type="title"/>
          </p:nvPr>
        </p:nvSpPr>
        <p:spPr>
          <a:xfrm>
            <a:off x="0" y="6986"/>
            <a:ext cx="12191999" cy="1354068"/>
          </a:xfrm>
        </p:spPr>
        <p:txBody>
          <a:bodyPr/>
          <a:lstStyle/>
          <a:p>
            <a:r>
              <a:rPr lang="en-US"/>
              <a:t>Overview of the Screening, Referral,</a:t>
            </a:r>
            <a:br>
              <a:rPr lang="en-US"/>
            </a:br>
            <a:r>
              <a:rPr lang="en-US"/>
              <a:t> Assessment, and Treatment Process</a:t>
            </a:r>
          </a:p>
        </p:txBody>
      </p:sp>
      <p:sp>
        <p:nvSpPr>
          <p:cNvPr id="4" name="Content Placeholder 3">
            <a:extLst>
              <a:ext uri="{FF2B5EF4-FFF2-40B4-BE49-F238E27FC236}">
                <a16:creationId xmlns:a16="http://schemas.microsoft.com/office/drawing/2014/main" id="{DC1CCE9E-E6F6-56CC-9922-1936299479C2}"/>
              </a:ext>
            </a:extLst>
          </p:cNvPr>
          <p:cNvSpPr>
            <a:spLocks noGrp="1"/>
          </p:cNvSpPr>
          <p:nvPr>
            <p:ph idx="1"/>
          </p:nvPr>
        </p:nvSpPr>
        <p:spPr>
          <a:xfrm>
            <a:off x="271528" y="1502422"/>
            <a:ext cx="5580856" cy="1035680"/>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Primary Question | Tools</a:t>
            </a:r>
            <a:b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Is substance use a factor? Yes, or no? </a:t>
            </a:r>
          </a:p>
        </p:txBody>
      </p:sp>
      <p:sp>
        <p:nvSpPr>
          <p:cNvPr id="5" name="Content Placeholder 4" descr="Screening Tools">
            <a:extLst>
              <a:ext uri="{FF2B5EF4-FFF2-40B4-BE49-F238E27FC236}">
                <a16:creationId xmlns:a16="http://schemas.microsoft.com/office/drawing/2014/main" id="{B3F17B54-B834-6EF5-7324-044E62BE231A}"/>
              </a:ext>
            </a:extLst>
          </p:cNvPr>
          <p:cNvSpPr>
            <a:spLocks noGrp="1"/>
          </p:cNvSpPr>
          <p:nvPr>
            <p:ph sz="quarter" idx="11"/>
          </p:nvPr>
        </p:nvSpPr>
        <p:spPr>
          <a:xfrm>
            <a:off x="271528" y="2779105"/>
            <a:ext cx="2279167" cy="1881671"/>
          </a:xfrm>
          <a:gradFill>
            <a:gsLst>
              <a:gs pos="16000">
                <a:srgbClr val="116889"/>
              </a:gs>
              <a:gs pos="0">
                <a:schemeClr val="accent2"/>
              </a:gs>
              <a:gs pos="100000">
                <a:schemeClr val="tx2"/>
              </a:gs>
            </a:gsLst>
            <a:lin ang="13500000" scaled="0"/>
          </a:gra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panose="020B0604020202020204"/>
                <a:ea typeface="+mn-ea"/>
                <a:cs typeface="+mn-cs"/>
              </a:rPr>
              <a:t>Screening Tools</a:t>
            </a:r>
            <a:endParaRPr lang="en-US" dirty="0">
              <a:solidFill>
                <a:schemeClr val="bg1"/>
              </a:solidFill>
            </a:endParaRPr>
          </a:p>
        </p:txBody>
      </p:sp>
      <p:sp>
        <p:nvSpPr>
          <p:cNvPr id="20" name="Freeform 19">
            <a:extLst>
              <a:ext uri="{FF2B5EF4-FFF2-40B4-BE49-F238E27FC236}">
                <a16:creationId xmlns:a16="http://schemas.microsoft.com/office/drawing/2014/main" id="{1CB9D9AC-6178-A830-749A-48E8E7B1E3D4}"/>
              </a:ext>
              <a:ext uri="{C183D7F6-B498-43B3-948B-1728B52AA6E4}">
                <adec:decorative xmlns:adec="http://schemas.microsoft.com/office/drawing/2017/decorative" val="1"/>
              </a:ext>
            </a:extLst>
          </p:cNvPr>
          <p:cNvSpPr/>
          <p:nvPr/>
        </p:nvSpPr>
        <p:spPr>
          <a:xfrm rot="10800000">
            <a:off x="2650772" y="2779105"/>
            <a:ext cx="1607430" cy="566928"/>
          </a:xfrm>
          <a:custGeom>
            <a:avLst/>
            <a:gdLst>
              <a:gd name="connsiteX0" fmla="*/ 0 w 4281208"/>
              <a:gd name="connsiteY0" fmla="*/ 0 h 1114154"/>
              <a:gd name="connsiteX1" fmla="*/ 3724131 w 4281208"/>
              <a:gd name="connsiteY1" fmla="*/ 0 h 1114154"/>
              <a:gd name="connsiteX2" fmla="*/ 4281208 w 4281208"/>
              <a:gd name="connsiteY2" fmla="*/ 557077 h 1114154"/>
              <a:gd name="connsiteX3" fmla="*/ 3724131 w 4281208"/>
              <a:gd name="connsiteY3" fmla="*/ 1114154 h 1114154"/>
              <a:gd name="connsiteX4" fmla="*/ 0 w 4281208"/>
              <a:gd name="connsiteY4" fmla="*/ 1114154 h 1114154"/>
              <a:gd name="connsiteX5" fmla="*/ 0 w 4281208"/>
              <a:gd name="connsiteY5" fmla="*/ 0 h 1114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208" h="1114154">
                <a:moveTo>
                  <a:pt x="4281208" y="1114153"/>
                </a:moveTo>
                <a:lnTo>
                  <a:pt x="557077" y="1114153"/>
                </a:lnTo>
                <a:lnTo>
                  <a:pt x="0" y="557077"/>
                </a:lnTo>
                <a:lnTo>
                  <a:pt x="557077" y="1"/>
                </a:lnTo>
                <a:lnTo>
                  <a:pt x="4281208" y="1"/>
                </a:lnTo>
                <a:lnTo>
                  <a:pt x="4281208" y="111415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9849" tIns="171451" rIns="320040" bIns="171450" numCol="1" spcCol="1270" anchor="ctr" anchorCtr="0">
            <a:noAutofit/>
          </a:bodyPr>
          <a:lstStyle/>
          <a:p>
            <a:pPr marL="0" lvl="0" indent="0" algn="ctr" defTabSz="2000250">
              <a:lnSpc>
                <a:spcPct val="90000"/>
              </a:lnSpc>
              <a:spcBef>
                <a:spcPct val="0"/>
              </a:spcBef>
              <a:spcAft>
                <a:spcPct val="35000"/>
              </a:spcAft>
              <a:buNone/>
            </a:pPr>
            <a:endParaRPr lang="en-US" sz="4500" kern="1200"/>
          </a:p>
        </p:txBody>
      </p:sp>
      <p:sp>
        <p:nvSpPr>
          <p:cNvPr id="6" name="Content Placeholder 5" descr="CAGE-AID">
            <a:extLst>
              <a:ext uri="{FF2B5EF4-FFF2-40B4-BE49-F238E27FC236}">
                <a16:creationId xmlns:a16="http://schemas.microsoft.com/office/drawing/2014/main" id="{3E286291-EC51-27D9-2B35-1A890D3383DF}"/>
              </a:ext>
            </a:extLst>
          </p:cNvPr>
          <p:cNvSpPr>
            <a:spLocks noGrp="1"/>
          </p:cNvSpPr>
          <p:nvPr>
            <p:ph sz="quarter" idx="12"/>
          </p:nvPr>
        </p:nvSpPr>
        <p:spPr>
          <a:xfrm>
            <a:off x="2698761" y="2747021"/>
            <a:ext cx="1487857" cy="566930"/>
          </a:xfr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hlinkClick r:id="rId3">
                  <a:extLst>
                    <a:ext uri="{A12FA001-AC4F-418D-AE19-62706E023703}">
                      <ahyp:hlinkClr xmlns:ahyp="http://schemas.microsoft.com/office/drawing/2018/hyperlinkcolor" val="tx"/>
                    </a:ext>
                  </a:extLst>
                </a:hlinkClick>
              </a:rPr>
              <a:t>CAGE-AID</a:t>
            </a:r>
            <a:endPar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23" name="Group 22">
            <a:extLst>
              <a:ext uri="{FF2B5EF4-FFF2-40B4-BE49-F238E27FC236}">
                <a16:creationId xmlns:a16="http://schemas.microsoft.com/office/drawing/2014/main" id="{7100D5AB-5B3C-85A6-FEAC-4F7AF0D70BCF}"/>
              </a:ext>
              <a:ext uri="{C183D7F6-B498-43B3-948B-1728B52AA6E4}">
                <adec:decorative xmlns:adec="http://schemas.microsoft.com/office/drawing/2017/decorative" val="1"/>
              </a:ext>
            </a:extLst>
          </p:cNvPr>
          <p:cNvGrpSpPr/>
          <p:nvPr/>
        </p:nvGrpSpPr>
        <p:grpSpPr>
          <a:xfrm>
            <a:off x="4346985" y="2722510"/>
            <a:ext cx="488607" cy="630460"/>
            <a:chOff x="10579341" y="1635289"/>
            <a:chExt cx="719557" cy="928460"/>
          </a:xfrm>
          <a:solidFill>
            <a:schemeClr val="accent2"/>
          </a:solidFill>
        </p:grpSpPr>
        <p:sp>
          <p:nvSpPr>
            <p:cNvPr id="24" name="Freeform 23">
              <a:extLst>
                <a:ext uri="{FF2B5EF4-FFF2-40B4-BE49-F238E27FC236}">
                  <a16:creationId xmlns:a16="http://schemas.microsoft.com/office/drawing/2014/main" id="{72780C22-102D-803E-6CB0-A99D2E7237BC}"/>
                </a:ext>
              </a:extLst>
            </p:cNvPr>
            <p:cNvSpPr/>
            <p:nvPr/>
          </p:nvSpPr>
          <p:spPr>
            <a:xfrm>
              <a:off x="10579341" y="1635289"/>
              <a:ext cx="719557" cy="928460"/>
            </a:xfrm>
            <a:custGeom>
              <a:avLst/>
              <a:gdLst>
                <a:gd name="connsiteX0" fmla="*/ 69635 w 719557"/>
                <a:gd name="connsiteY0" fmla="*/ 69635 h 928460"/>
                <a:gd name="connsiteX1" fmla="*/ 649923 w 719557"/>
                <a:gd name="connsiteY1" fmla="*/ 69635 h 928460"/>
                <a:gd name="connsiteX2" fmla="*/ 649923 w 719557"/>
                <a:gd name="connsiteY2" fmla="*/ 858826 h 928460"/>
                <a:gd name="connsiteX3" fmla="*/ 69635 w 719557"/>
                <a:gd name="connsiteY3" fmla="*/ 858826 h 928460"/>
                <a:gd name="connsiteX4" fmla="*/ 69635 w 719557"/>
                <a:gd name="connsiteY4" fmla="*/ 69635 h 928460"/>
                <a:gd name="connsiteX5" fmla="*/ 0 w 719557"/>
                <a:gd name="connsiteY5" fmla="*/ 928461 h 928460"/>
                <a:gd name="connsiteX6" fmla="*/ 719557 w 719557"/>
                <a:gd name="connsiteY6" fmla="*/ 928461 h 928460"/>
                <a:gd name="connsiteX7" fmla="*/ 719557 w 719557"/>
                <a:gd name="connsiteY7" fmla="*/ 0 h 928460"/>
                <a:gd name="connsiteX8" fmla="*/ 0 w 719557"/>
                <a:gd name="connsiteY8" fmla="*/ 0 h 928460"/>
                <a:gd name="connsiteX9" fmla="*/ 0 w 719557"/>
                <a:gd name="connsiteY9" fmla="*/ 928461 h 92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9557" h="928460">
                  <a:moveTo>
                    <a:pt x="69635" y="69635"/>
                  </a:moveTo>
                  <a:lnTo>
                    <a:pt x="649923" y="69635"/>
                  </a:lnTo>
                  <a:lnTo>
                    <a:pt x="649923" y="858826"/>
                  </a:lnTo>
                  <a:lnTo>
                    <a:pt x="69635" y="858826"/>
                  </a:lnTo>
                  <a:lnTo>
                    <a:pt x="69635" y="69635"/>
                  </a:lnTo>
                  <a:close/>
                  <a:moveTo>
                    <a:pt x="0" y="928461"/>
                  </a:moveTo>
                  <a:lnTo>
                    <a:pt x="719557" y="928461"/>
                  </a:lnTo>
                  <a:lnTo>
                    <a:pt x="719557" y="0"/>
                  </a:lnTo>
                  <a:lnTo>
                    <a:pt x="0" y="0"/>
                  </a:lnTo>
                  <a:lnTo>
                    <a:pt x="0" y="928461"/>
                  </a:lnTo>
                  <a:close/>
                </a:path>
              </a:pathLst>
            </a:custGeom>
            <a:grpFill/>
            <a:ln w="11509"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98920249-5CD1-3BA2-77F8-1A3149B04F2E}"/>
                </a:ext>
              </a:extLst>
            </p:cNvPr>
            <p:cNvSpPr/>
            <p:nvPr/>
          </p:nvSpPr>
          <p:spPr>
            <a:xfrm>
              <a:off x="10962332" y="1809375"/>
              <a:ext cx="197297" cy="46423"/>
            </a:xfrm>
            <a:custGeom>
              <a:avLst/>
              <a:gdLst>
                <a:gd name="connsiteX0" fmla="*/ 0 w 197297"/>
                <a:gd name="connsiteY0" fmla="*/ 0 h 46423"/>
                <a:gd name="connsiteX1" fmla="*/ 197298 w 197297"/>
                <a:gd name="connsiteY1" fmla="*/ 0 h 46423"/>
                <a:gd name="connsiteX2" fmla="*/ 197298 w 197297"/>
                <a:gd name="connsiteY2" fmla="*/ 46423 h 46423"/>
                <a:gd name="connsiteX3" fmla="*/ 0 w 197297"/>
                <a:gd name="connsiteY3" fmla="*/ 46423 h 46423"/>
              </a:gdLst>
              <a:ahLst/>
              <a:cxnLst>
                <a:cxn ang="0">
                  <a:pos x="connsiteX0" y="connsiteY0"/>
                </a:cxn>
                <a:cxn ang="0">
                  <a:pos x="connsiteX1" y="connsiteY1"/>
                </a:cxn>
                <a:cxn ang="0">
                  <a:pos x="connsiteX2" y="connsiteY2"/>
                </a:cxn>
                <a:cxn ang="0">
                  <a:pos x="connsiteX3" y="connsiteY3"/>
                </a:cxn>
              </a:cxnLst>
              <a:rect l="l" t="t" r="r" b="b"/>
              <a:pathLst>
                <a:path w="197297" h="46423">
                  <a:moveTo>
                    <a:pt x="0" y="0"/>
                  </a:moveTo>
                  <a:lnTo>
                    <a:pt x="197298" y="0"/>
                  </a:lnTo>
                  <a:lnTo>
                    <a:pt x="197298" y="46423"/>
                  </a:lnTo>
                  <a:lnTo>
                    <a:pt x="0" y="46423"/>
                  </a:lnTo>
                  <a:close/>
                </a:path>
              </a:pathLst>
            </a:custGeom>
            <a:grpFill/>
            <a:ln w="11509"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70C41527-7556-D3F5-85BA-CC0D0F9A53B0}"/>
                </a:ext>
              </a:extLst>
            </p:cNvPr>
            <p:cNvSpPr/>
            <p:nvPr/>
          </p:nvSpPr>
          <p:spPr>
            <a:xfrm>
              <a:off x="10962332" y="1995067"/>
              <a:ext cx="197297" cy="46423"/>
            </a:xfrm>
            <a:custGeom>
              <a:avLst/>
              <a:gdLst>
                <a:gd name="connsiteX0" fmla="*/ 0 w 197297"/>
                <a:gd name="connsiteY0" fmla="*/ 0 h 46423"/>
                <a:gd name="connsiteX1" fmla="*/ 197298 w 197297"/>
                <a:gd name="connsiteY1" fmla="*/ 0 h 46423"/>
                <a:gd name="connsiteX2" fmla="*/ 197298 w 197297"/>
                <a:gd name="connsiteY2" fmla="*/ 46423 h 46423"/>
                <a:gd name="connsiteX3" fmla="*/ 0 w 197297"/>
                <a:gd name="connsiteY3" fmla="*/ 46423 h 46423"/>
              </a:gdLst>
              <a:ahLst/>
              <a:cxnLst>
                <a:cxn ang="0">
                  <a:pos x="connsiteX0" y="connsiteY0"/>
                </a:cxn>
                <a:cxn ang="0">
                  <a:pos x="connsiteX1" y="connsiteY1"/>
                </a:cxn>
                <a:cxn ang="0">
                  <a:pos x="connsiteX2" y="connsiteY2"/>
                </a:cxn>
                <a:cxn ang="0">
                  <a:pos x="connsiteX3" y="connsiteY3"/>
                </a:cxn>
              </a:cxnLst>
              <a:rect l="l" t="t" r="r" b="b"/>
              <a:pathLst>
                <a:path w="197297" h="46423">
                  <a:moveTo>
                    <a:pt x="0" y="0"/>
                  </a:moveTo>
                  <a:lnTo>
                    <a:pt x="197298" y="0"/>
                  </a:lnTo>
                  <a:lnTo>
                    <a:pt x="197298" y="46423"/>
                  </a:lnTo>
                  <a:lnTo>
                    <a:pt x="0" y="46423"/>
                  </a:lnTo>
                  <a:close/>
                </a:path>
              </a:pathLst>
            </a:custGeom>
            <a:grpFill/>
            <a:ln w="11509"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ABA6E3B-7780-3EE5-BF7A-BD3B568904B1}"/>
                </a:ext>
              </a:extLst>
            </p:cNvPr>
            <p:cNvSpPr/>
            <p:nvPr/>
          </p:nvSpPr>
          <p:spPr>
            <a:xfrm>
              <a:off x="10962332" y="2366451"/>
              <a:ext cx="197297" cy="46423"/>
            </a:xfrm>
            <a:custGeom>
              <a:avLst/>
              <a:gdLst>
                <a:gd name="connsiteX0" fmla="*/ 0 w 197297"/>
                <a:gd name="connsiteY0" fmla="*/ 0 h 46423"/>
                <a:gd name="connsiteX1" fmla="*/ 197298 w 197297"/>
                <a:gd name="connsiteY1" fmla="*/ 0 h 46423"/>
                <a:gd name="connsiteX2" fmla="*/ 197298 w 197297"/>
                <a:gd name="connsiteY2" fmla="*/ 46423 h 46423"/>
                <a:gd name="connsiteX3" fmla="*/ 0 w 197297"/>
                <a:gd name="connsiteY3" fmla="*/ 46423 h 46423"/>
              </a:gdLst>
              <a:ahLst/>
              <a:cxnLst>
                <a:cxn ang="0">
                  <a:pos x="connsiteX0" y="connsiteY0"/>
                </a:cxn>
                <a:cxn ang="0">
                  <a:pos x="connsiteX1" y="connsiteY1"/>
                </a:cxn>
                <a:cxn ang="0">
                  <a:pos x="connsiteX2" y="connsiteY2"/>
                </a:cxn>
                <a:cxn ang="0">
                  <a:pos x="connsiteX3" y="connsiteY3"/>
                </a:cxn>
              </a:cxnLst>
              <a:rect l="l" t="t" r="r" b="b"/>
              <a:pathLst>
                <a:path w="197297" h="46423">
                  <a:moveTo>
                    <a:pt x="0" y="0"/>
                  </a:moveTo>
                  <a:lnTo>
                    <a:pt x="197298" y="0"/>
                  </a:lnTo>
                  <a:lnTo>
                    <a:pt x="197298" y="46423"/>
                  </a:lnTo>
                  <a:lnTo>
                    <a:pt x="0" y="46423"/>
                  </a:lnTo>
                  <a:close/>
                </a:path>
              </a:pathLst>
            </a:custGeom>
            <a:grpFill/>
            <a:ln w="11509"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73698DAB-3141-87C0-3861-F7EDEF8EB165}"/>
                </a:ext>
              </a:extLst>
            </p:cNvPr>
            <p:cNvSpPr/>
            <p:nvPr/>
          </p:nvSpPr>
          <p:spPr>
            <a:xfrm>
              <a:off x="10962332" y="2180759"/>
              <a:ext cx="197297" cy="46423"/>
            </a:xfrm>
            <a:custGeom>
              <a:avLst/>
              <a:gdLst>
                <a:gd name="connsiteX0" fmla="*/ 0 w 197297"/>
                <a:gd name="connsiteY0" fmla="*/ 0 h 46423"/>
                <a:gd name="connsiteX1" fmla="*/ 197298 w 197297"/>
                <a:gd name="connsiteY1" fmla="*/ 0 h 46423"/>
                <a:gd name="connsiteX2" fmla="*/ 197298 w 197297"/>
                <a:gd name="connsiteY2" fmla="*/ 46423 h 46423"/>
                <a:gd name="connsiteX3" fmla="*/ 0 w 197297"/>
                <a:gd name="connsiteY3" fmla="*/ 46423 h 46423"/>
              </a:gdLst>
              <a:ahLst/>
              <a:cxnLst>
                <a:cxn ang="0">
                  <a:pos x="connsiteX0" y="connsiteY0"/>
                </a:cxn>
                <a:cxn ang="0">
                  <a:pos x="connsiteX1" y="connsiteY1"/>
                </a:cxn>
                <a:cxn ang="0">
                  <a:pos x="connsiteX2" y="connsiteY2"/>
                </a:cxn>
                <a:cxn ang="0">
                  <a:pos x="connsiteX3" y="connsiteY3"/>
                </a:cxn>
              </a:cxnLst>
              <a:rect l="l" t="t" r="r" b="b"/>
              <a:pathLst>
                <a:path w="197297" h="46423">
                  <a:moveTo>
                    <a:pt x="0" y="0"/>
                  </a:moveTo>
                  <a:lnTo>
                    <a:pt x="197298" y="0"/>
                  </a:lnTo>
                  <a:lnTo>
                    <a:pt x="197298" y="46423"/>
                  </a:lnTo>
                  <a:lnTo>
                    <a:pt x="0" y="46423"/>
                  </a:lnTo>
                  <a:close/>
                </a:path>
              </a:pathLst>
            </a:custGeom>
            <a:grpFill/>
            <a:ln w="11509"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FB82DEE1-05E6-9CCE-FA8D-B0848C6760C0}"/>
                </a:ext>
              </a:extLst>
            </p:cNvPr>
            <p:cNvSpPr/>
            <p:nvPr/>
          </p:nvSpPr>
          <p:spPr>
            <a:xfrm>
              <a:off x="10718611" y="1751346"/>
              <a:ext cx="171765" cy="141590"/>
            </a:xfrm>
            <a:custGeom>
              <a:avLst/>
              <a:gdLst>
                <a:gd name="connsiteX0" fmla="*/ 171765 w 171765"/>
                <a:gd name="connsiteY0" fmla="*/ 32496 h 141590"/>
                <a:gd name="connsiteX1" fmla="*/ 139269 w 171765"/>
                <a:gd name="connsiteY1" fmla="*/ 0 h 141590"/>
                <a:gd name="connsiteX2" fmla="*/ 62671 w 171765"/>
                <a:gd name="connsiteY2" fmla="*/ 76598 h 141590"/>
                <a:gd name="connsiteX3" fmla="*/ 32496 w 171765"/>
                <a:gd name="connsiteY3" fmla="*/ 46423 h 141590"/>
                <a:gd name="connsiteX4" fmla="*/ 0 w 171765"/>
                <a:gd name="connsiteY4" fmla="*/ 78919 h 141590"/>
                <a:gd name="connsiteX5" fmla="*/ 62671 w 171765"/>
                <a:gd name="connsiteY5" fmla="*/ 141590 h 14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765" h="141590">
                  <a:moveTo>
                    <a:pt x="171765" y="32496"/>
                  </a:moveTo>
                  <a:lnTo>
                    <a:pt x="139269" y="0"/>
                  </a:lnTo>
                  <a:lnTo>
                    <a:pt x="62671" y="76598"/>
                  </a:lnTo>
                  <a:lnTo>
                    <a:pt x="32496" y="46423"/>
                  </a:lnTo>
                  <a:lnTo>
                    <a:pt x="0" y="78919"/>
                  </a:lnTo>
                  <a:lnTo>
                    <a:pt x="62671" y="141590"/>
                  </a:lnTo>
                  <a:close/>
                </a:path>
              </a:pathLst>
            </a:custGeom>
            <a:grpFill/>
            <a:ln w="11509"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5351430-C2FF-6BBD-81DC-2354F7681796}"/>
                </a:ext>
              </a:extLst>
            </p:cNvPr>
            <p:cNvSpPr/>
            <p:nvPr/>
          </p:nvSpPr>
          <p:spPr>
            <a:xfrm>
              <a:off x="10718611" y="1937038"/>
              <a:ext cx="171765" cy="141590"/>
            </a:xfrm>
            <a:custGeom>
              <a:avLst/>
              <a:gdLst>
                <a:gd name="connsiteX0" fmla="*/ 171765 w 171765"/>
                <a:gd name="connsiteY0" fmla="*/ 32496 h 141590"/>
                <a:gd name="connsiteX1" fmla="*/ 139269 w 171765"/>
                <a:gd name="connsiteY1" fmla="*/ 0 h 141590"/>
                <a:gd name="connsiteX2" fmla="*/ 62671 w 171765"/>
                <a:gd name="connsiteY2" fmla="*/ 76598 h 141590"/>
                <a:gd name="connsiteX3" fmla="*/ 32496 w 171765"/>
                <a:gd name="connsiteY3" fmla="*/ 46423 h 141590"/>
                <a:gd name="connsiteX4" fmla="*/ 0 w 171765"/>
                <a:gd name="connsiteY4" fmla="*/ 78919 h 141590"/>
                <a:gd name="connsiteX5" fmla="*/ 62671 w 171765"/>
                <a:gd name="connsiteY5" fmla="*/ 141590 h 14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765" h="141590">
                  <a:moveTo>
                    <a:pt x="171765" y="32496"/>
                  </a:moveTo>
                  <a:lnTo>
                    <a:pt x="139269" y="0"/>
                  </a:lnTo>
                  <a:lnTo>
                    <a:pt x="62671" y="76598"/>
                  </a:lnTo>
                  <a:lnTo>
                    <a:pt x="32496" y="46423"/>
                  </a:lnTo>
                  <a:lnTo>
                    <a:pt x="0" y="78919"/>
                  </a:lnTo>
                  <a:lnTo>
                    <a:pt x="62671" y="141590"/>
                  </a:lnTo>
                  <a:close/>
                </a:path>
              </a:pathLst>
            </a:custGeom>
            <a:grpFill/>
            <a:ln w="1150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187C9655-53EF-4173-D37D-593E360F3652}"/>
                </a:ext>
              </a:extLst>
            </p:cNvPr>
            <p:cNvSpPr/>
            <p:nvPr/>
          </p:nvSpPr>
          <p:spPr>
            <a:xfrm>
              <a:off x="10718611" y="2122731"/>
              <a:ext cx="171765" cy="141590"/>
            </a:xfrm>
            <a:custGeom>
              <a:avLst/>
              <a:gdLst>
                <a:gd name="connsiteX0" fmla="*/ 171765 w 171765"/>
                <a:gd name="connsiteY0" fmla="*/ 32496 h 141590"/>
                <a:gd name="connsiteX1" fmla="*/ 139269 w 171765"/>
                <a:gd name="connsiteY1" fmla="*/ 0 h 141590"/>
                <a:gd name="connsiteX2" fmla="*/ 62671 w 171765"/>
                <a:gd name="connsiteY2" fmla="*/ 76598 h 141590"/>
                <a:gd name="connsiteX3" fmla="*/ 32496 w 171765"/>
                <a:gd name="connsiteY3" fmla="*/ 46423 h 141590"/>
                <a:gd name="connsiteX4" fmla="*/ 0 w 171765"/>
                <a:gd name="connsiteY4" fmla="*/ 78919 h 141590"/>
                <a:gd name="connsiteX5" fmla="*/ 62671 w 171765"/>
                <a:gd name="connsiteY5" fmla="*/ 141590 h 14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765" h="141590">
                  <a:moveTo>
                    <a:pt x="171765" y="32496"/>
                  </a:moveTo>
                  <a:lnTo>
                    <a:pt x="139269" y="0"/>
                  </a:lnTo>
                  <a:lnTo>
                    <a:pt x="62671" y="76598"/>
                  </a:lnTo>
                  <a:lnTo>
                    <a:pt x="32496" y="46423"/>
                  </a:lnTo>
                  <a:lnTo>
                    <a:pt x="0" y="78919"/>
                  </a:lnTo>
                  <a:lnTo>
                    <a:pt x="62671" y="141590"/>
                  </a:lnTo>
                  <a:close/>
                </a:path>
              </a:pathLst>
            </a:custGeom>
            <a:grpFill/>
            <a:ln w="11509"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62D4CB33-8879-FC15-D17E-BD9DB0113042}"/>
                </a:ext>
              </a:extLst>
            </p:cNvPr>
            <p:cNvSpPr/>
            <p:nvPr/>
          </p:nvSpPr>
          <p:spPr>
            <a:xfrm>
              <a:off x="10718611" y="2306102"/>
              <a:ext cx="171765" cy="141590"/>
            </a:xfrm>
            <a:custGeom>
              <a:avLst/>
              <a:gdLst>
                <a:gd name="connsiteX0" fmla="*/ 171765 w 171765"/>
                <a:gd name="connsiteY0" fmla="*/ 32496 h 141590"/>
                <a:gd name="connsiteX1" fmla="*/ 139269 w 171765"/>
                <a:gd name="connsiteY1" fmla="*/ 0 h 141590"/>
                <a:gd name="connsiteX2" fmla="*/ 62671 w 171765"/>
                <a:gd name="connsiteY2" fmla="*/ 76598 h 141590"/>
                <a:gd name="connsiteX3" fmla="*/ 32496 w 171765"/>
                <a:gd name="connsiteY3" fmla="*/ 46423 h 141590"/>
                <a:gd name="connsiteX4" fmla="*/ 0 w 171765"/>
                <a:gd name="connsiteY4" fmla="*/ 78919 h 141590"/>
                <a:gd name="connsiteX5" fmla="*/ 62671 w 171765"/>
                <a:gd name="connsiteY5" fmla="*/ 141590 h 14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765" h="141590">
                  <a:moveTo>
                    <a:pt x="171765" y="32496"/>
                  </a:moveTo>
                  <a:lnTo>
                    <a:pt x="139269" y="0"/>
                  </a:lnTo>
                  <a:lnTo>
                    <a:pt x="62671" y="76598"/>
                  </a:lnTo>
                  <a:lnTo>
                    <a:pt x="32496" y="46423"/>
                  </a:lnTo>
                  <a:lnTo>
                    <a:pt x="0" y="78919"/>
                  </a:lnTo>
                  <a:lnTo>
                    <a:pt x="62671" y="141590"/>
                  </a:lnTo>
                  <a:close/>
                </a:path>
              </a:pathLst>
            </a:custGeom>
            <a:grpFill/>
            <a:ln w="11509" cap="flat">
              <a:noFill/>
              <a:prstDash val="solid"/>
              <a:miter/>
            </a:ln>
          </p:spPr>
          <p:txBody>
            <a:bodyPr rtlCol="0" anchor="ctr"/>
            <a:lstStyle/>
            <a:p>
              <a:endParaRPr lang="en-US"/>
            </a:p>
          </p:txBody>
        </p:sp>
      </p:grpSp>
      <p:sp>
        <p:nvSpPr>
          <p:cNvPr id="21" name="Freeform 20">
            <a:extLst>
              <a:ext uri="{FF2B5EF4-FFF2-40B4-BE49-F238E27FC236}">
                <a16:creationId xmlns:a16="http://schemas.microsoft.com/office/drawing/2014/main" id="{640D20A6-2735-B406-BF4E-1911A8A9D409}"/>
              </a:ext>
              <a:ext uri="{C183D7F6-B498-43B3-948B-1728B52AA6E4}">
                <adec:decorative xmlns:adec="http://schemas.microsoft.com/office/drawing/2017/decorative" val="1"/>
              </a:ext>
            </a:extLst>
          </p:cNvPr>
          <p:cNvSpPr/>
          <p:nvPr/>
        </p:nvSpPr>
        <p:spPr>
          <a:xfrm rot="10800000">
            <a:off x="2650772" y="3442055"/>
            <a:ext cx="1607430" cy="566928"/>
          </a:xfrm>
          <a:custGeom>
            <a:avLst/>
            <a:gdLst>
              <a:gd name="connsiteX0" fmla="*/ 0 w 4281208"/>
              <a:gd name="connsiteY0" fmla="*/ 0 h 1114154"/>
              <a:gd name="connsiteX1" fmla="*/ 3724131 w 4281208"/>
              <a:gd name="connsiteY1" fmla="*/ 0 h 1114154"/>
              <a:gd name="connsiteX2" fmla="*/ 4281208 w 4281208"/>
              <a:gd name="connsiteY2" fmla="*/ 557077 h 1114154"/>
              <a:gd name="connsiteX3" fmla="*/ 3724131 w 4281208"/>
              <a:gd name="connsiteY3" fmla="*/ 1114154 h 1114154"/>
              <a:gd name="connsiteX4" fmla="*/ 0 w 4281208"/>
              <a:gd name="connsiteY4" fmla="*/ 1114154 h 1114154"/>
              <a:gd name="connsiteX5" fmla="*/ 0 w 4281208"/>
              <a:gd name="connsiteY5" fmla="*/ 0 h 1114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208" h="1114154">
                <a:moveTo>
                  <a:pt x="4281208" y="1114153"/>
                </a:moveTo>
                <a:lnTo>
                  <a:pt x="557077" y="1114153"/>
                </a:lnTo>
                <a:lnTo>
                  <a:pt x="0" y="557077"/>
                </a:lnTo>
                <a:lnTo>
                  <a:pt x="557077" y="1"/>
                </a:lnTo>
                <a:lnTo>
                  <a:pt x="4281208" y="1"/>
                </a:lnTo>
                <a:lnTo>
                  <a:pt x="4281208" y="111415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9849" tIns="171451" rIns="320040" bIns="171450" numCol="1" spcCol="1270" anchor="ctr" anchorCtr="0">
            <a:noAutofit/>
          </a:bodyPr>
          <a:lstStyle/>
          <a:p>
            <a:pPr marL="0" lvl="0" indent="0" algn="ctr" defTabSz="2000250">
              <a:lnSpc>
                <a:spcPct val="90000"/>
              </a:lnSpc>
              <a:spcBef>
                <a:spcPct val="0"/>
              </a:spcBef>
              <a:spcAft>
                <a:spcPct val="35000"/>
              </a:spcAft>
              <a:buNone/>
            </a:pPr>
            <a:endParaRPr lang="en-US" sz="4500" kern="1200"/>
          </a:p>
        </p:txBody>
      </p:sp>
      <p:sp>
        <p:nvSpPr>
          <p:cNvPr id="7" name="Content Placeholder 6" descr="GAIN-SS">
            <a:extLst>
              <a:ext uri="{FF2B5EF4-FFF2-40B4-BE49-F238E27FC236}">
                <a16:creationId xmlns:a16="http://schemas.microsoft.com/office/drawing/2014/main" id="{47AB61E7-D563-4195-9105-F3AB252D50E5}"/>
              </a:ext>
            </a:extLst>
          </p:cNvPr>
          <p:cNvSpPr>
            <a:spLocks noGrp="1"/>
          </p:cNvSpPr>
          <p:nvPr>
            <p:ph sz="quarter" idx="13"/>
          </p:nvPr>
        </p:nvSpPr>
        <p:spPr>
          <a:xfrm>
            <a:off x="2698761" y="3442055"/>
            <a:ext cx="1509309" cy="515225"/>
          </a:xfr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hlinkClick r:id="rId4">
                  <a:extLst>
                    <a:ext uri="{A12FA001-AC4F-418D-AE19-62706E023703}">
                      <ahyp:hlinkClr xmlns:ahyp="http://schemas.microsoft.com/office/drawing/2018/hyperlinkcolor" val="tx"/>
                    </a:ext>
                  </a:extLst>
                </a:hlinkClick>
              </a:rPr>
              <a:t>GAIN-SS</a:t>
            </a:r>
            <a:endParaRPr lang="en-US" dirty="0"/>
          </a:p>
        </p:txBody>
      </p:sp>
      <p:grpSp>
        <p:nvGrpSpPr>
          <p:cNvPr id="33" name="Group 32">
            <a:extLst>
              <a:ext uri="{FF2B5EF4-FFF2-40B4-BE49-F238E27FC236}">
                <a16:creationId xmlns:a16="http://schemas.microsoft.com/office/drawing/2014/main" id="{597ED5CE-A918-7C27-10A5-9FBC01FF62AA}"/>
              </a:ext>
              <a:ext uri="{C183D7F6-B498-43B3-948B-1728B52AA6E4}">
                <adec:decorative xmlns:adec="http://schemas.microsoft.com/office/drawing/2017/decorative" val="1"/>
              </a:ext>
            </a:extLst>
          </p:cNvPr>
          <p:cNvGrpSpPr/>
          <p:nvPr/>
        </p:nvGrpSpPr>
        <p:grpSpPr>
          <a:xfrm>
            <a:off x="4346985" y="3402995"/>
            <a:ext cx="488607" cy="630460"/>
            <a:chOff x="10579341" y="1635289"/>
            <a:chExt cx="719557" cy="928460"/>
          </a:xfrm>
          <a:solidFill>
            <a:schemeClr val="accent2"/>
          </a:solidFill>
        </p:grpSpPr>
        <p:sp>
          <p:nvSpPr>
            <p:cNvPr id="34" name="Freeform 33">
              <a:extLst>
                <a:ext uri="{FF2B5EF4-FFF2-40B4-BE49-F238E27FC236}">
                  <a16:creationId xmlns:a16="http://schemas.microsoft.com/office/drawing/2014/main" id="{C5848C8F-A904-F5CF-8547-DEEEC87CB9BF}"/>
                </a:ext>
              </a:extLst>
            </p:cNvPr>
            <p:cNvSpPr/>
            <p:nvPr/>
          </p:nvSpPr>
          <p:spPr>
            <a:xfrm>
              <a:off x="10579341" y="1635289"/>
              <a:ext cx="719557" cy="928460"/>
            </a:xfrm>
            <a:custGeom>
              <a:avLst/>
              <a:gdLst>
                <a:gd name="connsiteX0" fmla="*/ 69635 w 719557"/>
                <a:gd name="connsiteY0" fmla="*/ 69635 h 928460"/>
                <a:gd name="connsiteX1" fmla="*/ 649923 w 719557"/>
                <a:gd name="connsiteY1" fmla="*/ 69635 h 928460"/>
                <a:gd name="connsiteX2" fmla="*/ 649923 w 719557"/>
                <a:gd name="connsiteY2" fmla="*/ 858826 h 928460"/>
                <a:gd name="connsiteX3" fmla="*/ 69635 w 719557"/>
                <a:gd name="connsiteY3" fmla="*/ 858826 h 928460"/>
                <a:gd name="connsiteX4" fmla="*/ 69635 w 719557"/>
                <a:gd name="connsiteY4" fmla="*/ 69635 h 928460"/>
                <a:gd name="connsiteX5" fmla="*/ 0 w 719557"/>
                <a:gd name="connsiteY5" fmla="*/ 928461 h 928460"/>
                <a:gd name="connsiteX6" fmla="*/ 719557 w 719557"/>
                <a:gd name="connsiteY6" fmla="*/ 928461 h 928460"/>
                <a:gd name="connsiteX7" fmla="*/ 719557 w 719557"/>
                <a:gd name="connsiteY7" fmla="*/ 0 h 928460"/>
                <a:gd name="connsiteX8" fmla="*/ 0 w 719557"/>
                <a:gd name="connsiteY8" fmla="*/ 0 h 928460"/>
                <a:gd name="connsiteX9" fmla="*/ 0 w 719557"/>
                <a:gd name="connsiteY9" fmla="*/ 928461 h 92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9557" h="928460">
                  <a:moveTo>
                    <a:pt x="69635" y="69635"/>
                  </a:moveTo>
                  <a:lnTo>
                    <a:pt x="649923" y="69635"/>
                  </a:lnTo>
                  <a:lnTo>
                    <a:pt x="649923" y="858826"/>
                  </a:lnTo>
                  <a:lnTo>
                    <a:pt x="69635" y="858826"/>
                  </a:lnTo>
                  <a:lnTo>
                    <a:pt x="69635" y="69635"/>
                  </a:lnTo>
                  <a:close/>
                  <a:moveTo>
                    <a:pt x="0" y="928461"/>
                  </a:moveTo>
                  <a:lnTo>
                    <a:pt x="719557" y="928461"/>
                  </a:lnTo>
                  <a:lnTo>
                    <a:pt x="719557" y="0"/>
                  </a:lnTo>
                  <a:lnTo>
                    <a:pt x="0" y="0"/>
                  </a:lnTo>
                  <a:lnTo>
                    <a:pt x="0" y="928461"/>
                  </a:lnTo>
                  <a:close/>
                </a:path>
              </a:pathLst>
            </a:custGeom>
            <a:grpFill/>
            <a:ln w="11509"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289B6824-F3E4-E0ED-52D3-716B30F67986}"/>
                </a:ext>
              </a:extLst>
            </p:cNvPr>
            <p:cNvSpPr/>
            <p:nvPr/>
          </p:nvSpPr>
          <p:spPr>
            <a:xfrm>
              <a:off x="10962332" y="1809375"/>
              <a:ext cx="197297" cy="46423"/>
            </a:xfrm>
            <a:custGeom>
              <a:avLst/>
              <a:gdLst>
                <a:gd name="connsiteX0" fmla="*/ 0 w 197297"/>
                <a:gd name="connsiteY0" fmla="*/ 0 h 46423"/>
                <a:gd name="connsiteX1" fmla="*/ 197298 w 197297"/>
                <a:gd name="connsiteY1" fmla="*/ 0 h 46423"/>
                <a:gd name="connsiteX2" fmla="*/ 197298 w 197297"/>
                <a:gd name="connsiteY2" fmla="*/ 46423 h 46423"/>
                <a:gd name="connsiteX3" fmla="*/ 0 w 197297"/>
                <a:gd name="connsiteY3" fmla="*/ 46423 h 46423"/>
              </a:gdLst>
              <a:ahLst/>
              <a:cxnLst>
                <a:cxn ang="0">
                  <a:pos x="connsiteX0" y="connsiteY0"/>
                </a:cxn>
                <a:cxn ang="0">
                  <a:pos x="connsiteX1" y="connsiteY1"/>
                </a:cxn>
                <a:cxn ang="0">
                  <a:pos x="connsiteX2" y="connsiteY2"/>
                </a:cxn>
                <a:cxn ang="0">
                  <a:pos x="connsiteX3" y="connsiteY3"/>
                </a:cxn>
              </a:cxnLst>
              <a:rect l="l" t="t" r="r" b="b"/>
              <a:pathLst>
                <a:path w="197297" h="46423">
                  <a:moveTo>
                    <a:pt x="0" y="0"/>
                  </a:moveTo>
                  <a:lnTo>
                    <a:pt x="197298" y="0"/>
                  </a:lnTo>
                  <a:lnTo>
                    <a:pt x="197298" y="46423"/>
                  </a:lnTo>
                  <a:lnTo>
                    <a:pt x="0" y="46423"/>
                  </a:lnTo>
                  <a:close/>
                </a:path>
              </a:pathLst>
            </a:custGeom>
            <a:grpFill/>
            <a:ln w="11509"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8E1C9A5-875B-276B-E781-ED030D2EF12A}"/>
                </a:ext>
              </a:extLst>
            </p:cNvPr>
            <p:cNvSpPr/>
            <p:nvPr/>
          </p:nvSpPr>
          <p:spPr>
            <a:xfrm>
              <a:off x="10962332" y="1995067"/>
              <a:ext cx="197297" cy="46423"/>
            </a:xfrm>
            <a:custGeom>
              <a:avLst/>
              <a:gdLst>
                <a:gd name="connsiteX0" fmla="*/ 0 w 197297"/>
                <a:gd name="connsiteY0" fmla="*/ 0 h 46423"/>
                <a:gd name="connsiteX1" fmla="*/ 197298 w 197297"/>
                <a:gd name="connsiteY1" fmla="*/ 0 h 46423"/>
                <a:gd name="connsiteX2" fmla="*/ 197298 w 197297"/>
                <a:gd name="connsiteY2" fmla="*/ 46423 h 46423"/>
                <a:gd name="connsiteX3" fmla="*/ 0 w 197297"/>
                <a:gd name="connsiteY3" fmla="*/ 46423 h 46423"/>
              </a:gdLst>
              <a:ahLst/>
              <a:cxnLst>
                <a:cxn ang="0">
                  <a:pos x="connsiteX0" y="connsiteY0"/>
                </a:cxn>
                <a:cxn ang="0">
                  <a:pos x="connsiteX1" y="connsiteY1"/>
                </a:cxn>
                <a:cxn ang="0">
                  <a:pos x="connsiteX2" y="connsiteY2"/>
                </a:cxn>
                <a:cxn ang="0">
                  <a:pos x="connsiteX3" y="connsiteY3"/>
                </a:cxn>
              </a:cxnLst>
              <a:rect l="l" t="t" r="r" b="b"/>
              <a:pathLst>
                <a:path w="197297" h="46423">
                  <a:moveTo>
                    <a:pt x="0" y="0"/>
                  </a:moveTo>
                  <a:lnTo>
                    <a:pt x="197298" y="0"/>
                  </a:lnTo>
                  <a:lnTo>
                    <a:pt x="197298" y="46423"/>
                  </a:lnTo>
                  <a:lnTo>
                    <a:pt x="0" y="46423"/>
                  </a:lnTo>
                  <a:close/>
                </a:path>
              </a:pathLst>
            </a:custGeom>
            <a:grpFill/>
            <a:ln w="11509"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75D2204-FC90-CA00-B3E8-B064281B1129}"/>
                </a:ext>
              </a:extLst>
            </p:cNvPr>
            <p:cNvSpPr/>
            <p:nvPr/>
          </p:nvSpPr>
          <p:spPr>
            <a:xfrm>
              <a:off x="10962332" y="2366451"/>
              <a:ext cx="197297" cy="46423"/>
            </a:xfrm>
            <a:custGeom>
              <a:avLst/>
              <a:gdLst>
                <a:gd name="connsiteX0" fmla="*/ 0 w 197297"/>
                <a:gd name="connsiteY0" fmla="*/ 0 h 46423"/>
                <a:gd name="connsiteX1" fmla="*/ 197298 w 197297"/>
                <a:gd name="connsiteY1" fmla="*/ 0 h 46423"/>
                <a:gd name="connsiteX2" fmla="*/ 197298 w 197297"/>
                <a:gd name="connsiteY2" fmla="*/ 46423 h 46423"/>
                <a:gd name="connsiteX3" fmla="*/ 0 w 197297"/>
                <a:gd name="connsiteY3" fmla="*/ 46423 h 46423"/>
              </a:gdLst>
              <a:ahLst/>
              <a:cxnLst>
                <a:cxn ang="0">
                  <a:pos x="connsiteX0" y="connsiteY0"/>
                </a:cxn>
                <a:cxn ang="0">
                  <a:pos x="connsiteX1" y="connsiteY1"/>
                </a:cxn>
                <a:cxn ang="0">
                  <a:pos x="connsiteX2" y="connsiteY2"/>
                </a:cxn>
                <a:cxn ang="0">
                  <a:pos x="connsiteX3" y="connsiteY3"/>
                </a:cxn>
              </a:cxnLst>
              <a:rect l="l" t="t" r="r" b="b"/>
              <a:pathLst>
                <a:path w="197297" h="46423">
                  <a:moveTo>
                    <a:pt x="0" y="0"/>
                  </a:moveTo>
                  <a:lnTo>
                    <a:pt x="197298" y="0"/>
                  </a:lnTo>
                  <a:lnTo>
                    <a:pt x="197298" y="46423"/>
                  </a:lnTo>
                  <a:lnTo>
                    <a:pt x="0" y="46423"/>
                  </a:lnTo>
                  <a:close/>
                </a:path>
              </a:pathLst>
            </a:custGeom>
            <a:grpFill/>
            <a:ln w="11509"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F4E26C6D-DC2C-1315-E183-B6F5A0BE4B3C}"/>
                </a:ext>
              </a:extLst>
            </p:cNvPr>
            <p:cNvSpPr/>
            <p:nvPr/>
          </p:nvSpPr>
          <p:spPr>
            <a:xfrm>
              <a:off x="10962332" y="2180759"/>
              <a:ext cx="197297" cy="46423"/>
            </a:xfrm>
            <a:custGeom>
              <a:avLst/>
              <a:gdLst>
                <a:gd name="connsiteX0" fmla="*/ 0 w 197297"/>
                <a:gd name="connsiteY0" fmla="*/ 0 h 46423"/>
                <a:gd name="connsiteX1" fmla="*/ 197298 w 197297"/>
                <a:gd name="connsiteY1" fmla="*/ 0 h 46423"/>
                <a:gd name="connsiteX2" fmla="*/ 197298 w 197297"/>
                <a:gd name="connsiteY2" fmla="*/ 46423 h 46423"/>
                <a:gd name="connsiteX3" fmla="*/ 0 w 197297"/>
                <a:gd name="connsiteY3" fmla="*/ 46423 h 46423"/>
              </a:gdLst>
              <a:ahLst/>
              <a:cxnLst>
                <a:cxn ang="0">
                  <a:pos x="connsiteX0" y="connsiteY0"/>
                </a:cxn>
                <a:cxn ang="0">
                  <a:pos x="connsiteX1" y="connsiteY1"/>
                </a:cxn>
                <a:cxn ang="0">
                  <a:pos x="connsiteX2" y="connsiteY2"/>
                </a:cxn>
                <a:cxn ang="0">
                  <a:pos x="connsiteX3" y="connsiteY3"/>
                </a:cxn>
              </a:cxnLst>
              <a:rect l="l" t="t" r="r" b="b"/>
              <a:pathLst>
                <a:path w="197297" h="46423">
                  <a:moveTo>
                    <a:pt x="0" y="0"/>
                  </a:moveTo>
                  <a:lnTo>
                    <a:pt x="197298" y="0"/>
                  </a:lnTo>
                  <a:lnTo>
                    <a:pt x="197298" y="46423"/>
                  </a:lnTo>
                  <a:lnTo>
                    <a:pt x="0" y="46423"/>
                  </a:lnTo>
                  <a:close/>
                </a:path>
              </a:pathLst>
            </a:custGeom>
            <a:grpFill/>
            <a:ln w="11509"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4943B492-0F58-7DA2-8AF4-664F3D60023F}"/>
                </a:ext>
              </a:extLst>
            </p:cNvPr>
            <p:cNvSpPr/>
            <p:nvPr/>
          </p:nvSpPr>
          <p:spPr>
            <a:xfrm>
              <a:off x="10718611" y="1751346"/>
              <a:ext cx="171765" cy="141590"/>
            </a:xfrm>
            <a:custGeom>
              <a:avLst/>
              <a:gdLst>
                <a:gd name="connsiteX0" fmla="*/ 171765 w 171765"/>
                <a:gd name="connsiteY0" fmla="*/ 32496 h 141590"/>
                <a:gd name="connsiteX1" fmla="*/ 139269 w 171765"/>
                <a:gd name="connsiteY1" fmla="*/ 0 h 141590"/>
                <a:gd name="connsiteX2" fmla="*/ 62671 w 171765"/>
                <a:gd name="connsiteY2" fmla="*/ 76598 h 141590"/>
                <a:gd name="connsiteX3" fmla="*/ 32496 w 171765"/>
                <a:gd name="connsiteY3" fmla="*/ 46423 h 141590"/>
                <a:gd name="connsiteX4" fmla="*/ 0 w 171765"/>
                <a:gd name="connsiteY4" fmla="*/ 78919 h 141590"/>
                <a:gd name="connsiteX5" fmla="*/ 62671 w 171765"/>
                <a:gd name="connsiteY5" fmla="*/ 141590 h 14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765" h="141590">
                  <a:moveTo>
                    <a:pt x="171765" y="32496"/>
                  </a:moveTo>
                  <a:lnTo>
                    <a:pt x="139269" y="0"/>
                  </a:lnTo>
                  <a:lnTo>
                    <a:pt x="62671" y="76598"/>
                  </a:lnTo>
                  <a:lnTo>
                    <a:pt x="32496" y="46423"/>
                  </a:lnTo>
                  <a:lnTo>
                    <a:pt x="0" y="78919"/>
                  </a:lnTo>
                  <a:lnTo>
                    <a:pt x="62671" y="141590"/>
                  </a:lnTo>
                  <a:close/>
                </a:path>
              </a:pathLst>
            </a:custGeom>
            <a:grpFill/>
            <a:ln w="11509"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C5E4EA99-3D87-084B-6CB4-3B69910A7C15}"/>
                </a:ext>
              </a:extLst>
            </p:cNvPr>
            <p:cNvSpPr/>
            <p:nvPr/>
          </p:nvSpPr>
          <p:spPr>
            <a:xfrm>
              <a:off x="10718611" y="1937038"/>
              <a:ext cx="171765" cy="141590"/>
            </a:xfrm>
            <a:custGeom>
              <a:avLst/>
              <a:gdLst>
                <a:gd name="connsiteX0" fmla="*/ 171765 w 171765"/>
                <a:gd name="connsiteY0" fmla="*/ 32496 h 141590"/>
                <a:gd name="connsiteX1" fmla="*/ 139269 w 171765"/>
                <a:gd name="connsiteY1" fmla="*/ 0 h 141590"/>
                <a:gd name="connsiteX2" fmla="*/ 62671 w 171765"/>
                <a:gd name="connsiteY2" fmla="*/ 76598 h 141590"/>
                <a:gd name="connsiteX3" fmla="*/ 32496 w 171765"/>
                <a:gd name="connsiteY3" fmla="*/ 46423 h 141590"/>
                <a:gd name="connsiteX4" fmla="*/ 0 w 171765"/>
                <a:gd name="connsiteY4" fmla="*/ 78919 h 141590"/>
                <a:gd name="connsiteX5" fmla="*/ 62671 w 171765"/>
                <a:gd name="connsiteY5" fmla="*/ 141590 h 14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765" h="141590">
                  <a:moveTo>
                    <a:pt x="171765" y="32496"/>
                  </a:moveTo>
                  <a:lnTo>
                    <a:pt x="139269" y="0"/>
                  </a:lnTo>
                  <a:lnTo>
                    <a:pt x="62671" y="76598"/>
                  </a:lnTo>
                  <a:lnTo>
                    <a:pt x="32496" y="46423"/>
                  </a:lnTo>
                  <a:lnTo>
                    <a:pt x="0" y="78919"/>
                  </a:lnTo>
                  <a:lnTo>
                    <a:pt x="62671" y="141590"/>
                  </a:lnTo>
                  <a:close/>
                </a:path>
              </a:pathLst>
            </a:custGeom>
            <a:grpFill/>
            <a:ln w="11509"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A43AD95E-6CAC-1CF7-EB40-F6F36E7B32C7}"/>
                </a:ext>
              </a:extLst>
            </p:cNvPr>
            <p:cNvSpPr/>
            <p:nvPr/>
          </p:nvSpPr>
          <p:spPr>
            <a:xfrm>
              <a:off x="10718611" y="2122731"/>
              <a:ext cx="171765" cy="141590"/>
            </a:xfrm>
            <a:custGeom>
              <a:avLst/>
              <a:gdLst>
                <a:gd name="connsiteX0" fmla="*/ 171765 w 171765"/>
                <a:gd name="connsiteY0" fmla="*/ 32496 h 141590"/>
                <a:gd name="connsiteX1" fmla="*/ 139269 w 171765"/>
                <a:gd name="connsiteY1" fmla="*/ 0 h 141590"/>
                <a:gd name="connsiteX2" fmla="*/ 62671 w 171765"/>
                <a:gd name="connsiteY2" fmla="*/ 76598 h 141590"/>
                <a:gd name="connsiteX3" fmla="*/ 32496 w 171765"/>
                <a:gd name="connsiteY3" fmla="*/ 46423 h 141590"/>
                <a:gd name="connsiteX4" fmla="*/ 0 w 171765"/>
                <a:gd name="connsiteY4" fmla="*/ 78919 h 141590"/>
                <a:gd name="connsiteX5" fmla="*/ 62671 w 171765"/>
                <a:gd name="connsiteY5" fmla="*/ 141590 h 14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765" h="141590">
                  <a:moveTo>
                    <a:pt x="171765" y="32496"/>
                  </a:moveTo>
                  <a:lnTo>
                    <a:pt x="139269" y="0"/>
                  </a:lnTo>
                  <a:lnTo>
                    <a:pt x="62671" y="76598"/>
                  </a:lnTo>
                  <a:lnTo>
                    <a:pt x="32496" y="46423"/>
                  </a:lnTo>
                  <a:lnTo>
                    <a:pt x="0" y="78919"/>
                  </a:lnTo>
                  <a:lnTo>
                    <a:pt x="62671" y="141590"/>
                  </a:lnTo>
                  <a:close/>
                </a:path>
              </a:pathLst>
            </a:custGeom>
            <a:grpFill/>
            <a:ln w="11509"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9AA18820-61ED-3496-1A8F-5DBC9FA8DB2E}"/>
                </a:ext>
              </a:extLst>
            </p:cNvPr>
            <p:cNvSpPr/>
            <p:nvPr/>
          </p:nvSpPr>
          <p:spPr>
            <a:xfrm>
              <a:off x="10718611" y="2306102"/>
              <a:ext cx="171765" cy="141590"/>
            </a:xfrm>
            <a:custGeom>
              <a:avLst/>
              <a:gdLst>
                <a:gd name="connsiteX0" fmla="*/ 171765 w 171765"/>
                <a:gd name="connsiteY0" fmla="*/ 32496 h 141590"/>
                <a:gd name="connsiteX1" fmla="*/ 139269 w 171765"/>
                <a:gd name="connsiteY1" fmla="*/ 0 h 141590"/>
                <a:gd name="connsiteX2" fmla="*/ 62671 w 171765"/>
                <a:gd name="connsiteY2" fmla="*/ 76598 h 141590"/>
                <a:gd name="connsiteX3" fmla="*/ 32496 w 171765"/>
                <a:gd name="connsiteY3" fmla="*/ 46423 h 141590"/>
                <a:gd name="connsiteX4" fmla="*/ 0 w 171765"/>
                <a:gd name="connsiteY4" fmla="*/ 78919 h 141590"/>
                <a:gd name="connsiteX5" fmla="*/ 62671 w 171765"/>
                <a:gd name="connsiteY5" fmla="*/ 141590 h 14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765" h="141590">
                  <a:moveTo>
                    <a:pt x="171765" y="32496"/>
                  </a:moveTo>
                  <a:lnTo>
                    <a:pt x="139269" y="0"/>
                  </a:lnTo>
                  <a:lnTo>
                    <a:pt x="62671" y="76598"/>
                  </a:lnTo>
                  <a:lnTo>
                    <a:pt x="32496" y="46423"/>
                  </a:lnTo>
                  <a:lnTo>
                    <a:pt x="0" y="78919"/>
                  </a:lnTo>
                  <a:lnTo>
                    <a:pt x="62671" y="141590"/>
                  </a:lnTo>
                  <a:close/>
                </a:path>
              </a:pathLst>
            </a:custGeom>
            <a:grpFill/>
            <a:ln w="11509" cap="flat">
              <a:noFill/>
              <a:prstDash val="solid"/>
              <a:miter/>
            </a:ln>
          </p:spPr>
          <p:txBody>
            <a:bodyPr rtlCol="0" anchor="ctr"/>
            <a:lstStyle/>
            <a:p>
              <a:endParaRPr lang="en-US"/>
            </a:p>
          </p:txBody>
        </p:sp>
      </p:grpSp>
      <p:sp>
        <p:nvSpPr>
          <p:cNvPr id="22" name="Freeform 21">
            <a:extLst>
              <a:ext uri="{FF2B5EF4-FFF2-40B4-BE49-F238E27FC236}">
                <a16:creationId xmlns:a16="http://schemas.microsoft.com/office/drawing/2014/main" id="{DA7CBCDA-97BD-5F83-ED51-B6AD99C1AC95}"/>
              </a:ext>
              <a:ext uri="{C183D7F6-B498-43B3-948B-1728B52AA6E4}">
                <adec:decorative xmlns:adec="http://schemas.microsoft.com/office/drawing/2017/decorative" val="1"/>
              </a:ext>
            </a:extLst>
          </p:cNvPr>
          <p:cNvSpPr/>
          <p:nvPr/>
        </p:nvSpPr>
        <p:spPr>
          <a:xfrm rot="10800000">
            <a:off x="2650772" y="4100698"/>
            <a:ext cx="1607430" cy="566928"/>
          </a:xfrm>
          <a:custGeom>
            <a:avLst/>
            <a:gdLst>
              <a:gd name="connsiteX0" fmla="*/ 0 w 4281208"/>
              <a:gd name="connsiteY0" fmla="*/ 0 h 1114154"/>
              <a:gd name="connsiteX1" fmla="*/ 3724131 w 4281208"/>
              <a:gd name="connsiteY1" fmla="*/ 0 h 1114154"/>
              <a:gd name="connsiteX2" fmla="*/ 4281208 w 4281208"/>
              <a:gd name="connsiteY2" fmla="*/ 557077 h 1114154"/>
              <a:gd name="connsiteX3" fmla="*/ 3724131 w 4281208"/>
              <a:gd name="connsiteY3" fmla="*/ 1114154 h 1114154"/>
              <a:gd name="connsiteX4" fmla="*/ 0 w 4281208"/>
              <a:gd name="connsiteY4" fmla="*/ 1114154 h 1114154"/>
              <a:gd name="connsiteX5" fmla="*/ 0 w 4281208"/>
              <a:gd name="connsiteY5" fmla="*/ 0 h 1114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208" h="1114154">
                <a:moveTo>
                  <a:pt x="4281208" y="1114153"/>
                </a:moveTo>
                <a:lnTo>
                  <a:pt x="557077" y="1114153"/>
                </a:lnTo>
                <a:lnTo>
                  <a:pt x="0" y="557077"/>
                </a:lnTo>
                <a:lnTo>
                  <a:pt x="557077" y="1"/>
                </a:lnTo>
                <a:lnTo>
                  <a:pt x="4281208" y="1"/>
                </a:lnTo>
                <a:lnTo>
                  <a:pt x="4281208" y="111415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9849" tIns="171451" rIns="320040" bIns="171450" numCol="1" spcCol="1270" anchor="ctr" anchorCtr="0">
            <a:noAutofit/>
          </a:bodyPr>
          <a:lstStyle/>
          <a:p>
            <a:pPr marL="0" lvl="0" indent="0" algn="ctr" defTabSz="2000250">
              <a:lnSpc>
                <a:spcPct val="90000"/>
              </a:lnSpc>
              <a:spcBef>
                <a:spcPct val="0"/>
              </a:spcBef>
              <a:spcAft>
                <a:spcPct val="35000"/>
              </a:spcAft>
              <a:buNone/>
            </a:pPr>
            <a:endParaRPr lang="en-US" sz="4500" kern="1200"/>
          </a:p>
        </p:txBody>
      </p:sp>
      <p:sp>
        <p:nvSpPr>
          <p:cNvPr id="8" name="Content Placeholder 7" descr="UNCOPE">
            <a:extLst>
              <a:ext uri="{FF2B5EF4-FFF2-40B4-BE49-F238E27FC236}">
                <a16:creationId xmlns:a16="http://schemas.microsoft.com/office/drawing/2014/main" id="{41E79B73-991B-5C2D-3770-F5763DCB0FD7}"/>
              </a:ext>
            </a:extLst>
          </p:cNvPr>
          <p:cNvSpPr>
            <a:spLocks noGrp="1"/>
          </p:cNvSpPr>
          <p:nvPr>
            <p:ph sz="quarter" idx="14"/>
          </p:nvPr>
        </p:nvSpPr>
        <p:spPr>
          <a:xfrm>
            <a:off x="2698761" y="4079432"/>
            <a:ext cx="1455936" cy="566928"/>
          </a:xfrm>
        </p:spPr>
        <p:txBody>
          <a:bodyPr/>
          <a:lstStyle/>
          <a:p>
            <a:pPr marL="0" indent="0">
              <a:buNone/>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hlinkClick r:id="rId5">
                  <a:extLst>
                    <a:ext uri="{A12FA001-AC4F-418D-AE19-62706E023703}">
                      <ahyp:hlinkClr xmlns:ahyp="http://schemas.microsoft.com/office/drawing/2018/hyperlinkcolor" val="tx"/>
                    </a:ext>
                  </a:extLst>
                </a:hlinkClick>
              </a:rPr>
              <a:t>UNCOPE</a:t>
            </a:r>
            <a:endParaRPr lang="en-US" dirty="0"/>
          </a:p>
        </p:txBody>
      </p:sp>
      <p:grpSp>
        <p:nvGrpSpPr>
          <p:cNvPr id="43" name="Group 42">
            <a:extLst>
              <a:ext uri="{FF2B5EF4-FFF2-40B4-BE49-F238E27FC236}">
                <a16:creationId xmlns:a16="http://schemas.microsoft.com/office/drawing/2014/main" id="{2EF4F0E4-6337-21CF-42AA-9A9FC9772A4B}"/>
              </a:ext>
              <a:ext uri="{C183D7F6-B498-43B3-948B-1728B52AA6E4}">
                <adec:decorative xmlns:adec="http://schemas.microsoft.com/office/drawing/2017/decorative" val="1"/>
              </a:ext>
            </a:extLst>
          </p:cNvPr>
          <p:cNvGrpSpPr/>
          <p:nvPr/>
        </p:nvGrpSpPr>
        <p:grpSpPr>
          <a:xfrm>
            <a:off x="4346985" y="4083481"/>
            <a:ext cx="488607" cy="630460"/>
            <a:chOff x="10579341" y="1635289"/>
            <a:chExt cx="719557" cy="928460"/>
          </a:xfrm>
          <a:solidFill>
            <a:schemeClr val="accent2"/>
          </a:solidFill>
        </p:grpSpPr>
        <p:sp>
          <p:nvSpPr>
            <p:cNvPr id="44" name="Freeform 43">
              <a:extLst>
                <a:ext uri="{FF2B5EF4-FFF2-40B4-BE49-F238E27FC236}">
                  <a16:creationId xmlns:a16="http://schemas.microsoft.com/office/drawing/2014/main" id="{99E14AFC-837C-A96C-7FCA-618F93B1A33E}"/>
                </a:ext>
              </a:extLst>
            </p:cNvPr>
            <p:cNvSpPr/>
            <p:nvPr/>
          </p:nvSpPr>
          <p:spPr>
            <a:xfrm>
              <a:off x="10579341" y="1635289"/>
              <a:ext cx="719557" cy="928460"/>
            </a:xfrm>
            <a:custGeom>
              <a:avLst/>
              <a:gdLst>
                <a:gd name="connsiteX0" fmla="*/ 69635 w 719557"/>
                <a:gd name="connsiteY0" fmla="*/ 69635 h 928460"/>
                <a:gd name="connsiteX1" fmla="*/ 649923 w 719557"/>
                <a:gd name="connsiteY1" fmla="*/ 69635 h 928460"/>
                <a:gd name="connsiteX2" fmla="*/ 649923 w 719557"/>
                <a:gd name="connsiteY2" fmla="*/ 858826 h 928460"/>
                <a:gd name="connsiteX3" fmla="*/ 69635 w 719557"/>
                <a:gd name="connsiteY3" fmla="*/ 858826 h 928460"/>
                <a:gd name="connsiteX4" fmla="*/ 69635 w 719557"/>
                <a:gd name="connsiteY4" fmla="*/ 69635 h 928460"/>
                <a:gd name="connsiteX5" fmla="*/ 0 w 719557"/>
                <a:gd name="connsiteY5" fmla="*/ 928461 h 928460"/>
                <a:gd name="connsiteX6" fmla="*/ 719557 w 719557"/>
                <a:gd name="connsiteY6" fmla="*/ 928461 h 928460"/>
                <a:gd name="connsiteX7" fmla="*/ 719557 w 719557"/>
                <a:gd name="connsiteY7" fmla="*/ 0 h 928460"/>
                <a:gd name="connsiteX8" fmla="*/ 0 w 719557"/>
                <a:gd name="connsiteY8" fmla="*/ 0 h 928460"/>
                <a:gd name="connsiteX9" fmla="*/ 0 w 719557"/>
                <a:gd name="connsiteY9" fmla="*/ 928461 h 92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9557" h="928460">
                  <a:moveTo>
                    <a:pt x="69635" y="69635"/>
                  </a:moveTo>
                  <a:lnTo>
                    <a:pt x="649923" y="69635"/>
                  </a:lnTo>
                  <a:lnTo>
                    <a:pt x="649923" y="858826"/>
                  </a:lnTo>
                  <a:lnTo>
                    <a:pt x="69635" y="858826"/>
                  </a:lnTo>
                  <a:lnTo>
                    <a:pt x="69635" y="69635"/>
                  </a:lnTo>
                  <a:close/>
                  <a:moveTo>
                    <a:pt x="0" y="928461"/>
                  </a:moveTo>
                  <a:lnTo>
                    <a:pt x="719557" y="928461"/>
                  </a:lnTo>
                  <a:lnTo>
                    <a:pt x="719557" y="0"/>
                  </a:lnTo>
                  <a:lnTo>
                    <a:pt x="0" y="0"/>
                  </a:lnTo>
                  <a:lnTo>
                    <a:pt x="0" y="928461"/>
                  </a:lnTo>
                  <a:close/>
                </a:path>
              </a:pathLst>
            </a:custGeom>
            <a:grpFill/>
            <a:ln w="11509"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43A7363B-8060-8AD9-1180-D2A2902EBF7D}"/>
                </a:ext>
              </a:extLst>
            </p:cNvPr>
            <p:cNvSpPr/>
            <p:nvPr/>
          </p:nvSpPr>
          <p:spPr>
            <a:xfrm>
              <a:off x="10962332" y="1809375"/>
              <a:ext cx="197297" cy="46423"/>
            </a:xfrm>
            <a:custGeom>
              <a:avLst/>
              <a:gdLst>
                <a:gd name="connsiteX0" fmla="*/ 0 w 197297"/>
                <a:gd name="connsiteY0" fmla="*/ 0 h 46423"/>
                <a:gd name="connsiteX1" fmla="*/ 197298 w 197297"/>
                <a:gd name="connsiteY1" fmla="*/ 0 h 46423"/>
                <a:gd name="connsiteX2" fmla="*/ 197298 w 197297"/>
                <a:gd name="connsiteY2" fmla="*/ 46423 h 46423"/>
                <a:gd name="connsiteX3" fmla="*/ 0 w 197297"/>
                <a:gd name="connsiteY3" fmla="*/ 46423 h 46423"/>
              </a:gdLst>
              <a:ahLst/>
              <a:cxnLst>
                <a:cxn ang="0">
                  <a:pos x="connsiteX0" y="connsiteY0"/>
                </a:cxn>
                <a:cxn ang="0">
                  <a:pos x="connsiteX1" y="connsiteY1"/>
                </a:cxn>
                <a:cxn ang="0">
                  <a:pos x="connsiteX2" y="connsiteY2"/>
                </a:cxn>
                <a:cxn ang="0">
                  <a:pos x="connsiteX3" y="connsiteY3"/>
                </a:cxn>
              </a:cxnLst>
              <a:rect l="l" t="t" r="r" b="b"/>
              <a:pathLst>
                <a:path w="197297" h="46423">
                  <a:moveTo>
                    <a:pt x="0" y="0"/>
                  </a:moveTo>
                  <a:lnTo>
                    <a:pt x="197298" y="0"/>
                  </a:lnTo>
                  <a:lnTo>
                    <a:pt x="197298" y="46423"/>
                  </a:lnTo>
                  <a:lnTo>
                    <a:pt x="0" y="46423"/>
                  </a:lnTo>
                  <a:close/>
                </a:path>
              </a:pathLst>
            </a:custGeom>
            <a:grpFill/>
            <a:ln w="11509"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CC591572-918C-DDDC-DA51-C3DEE3AA3358}"/>
                </a:ext>
              </a:extLst>
            </p:cNvPr>
            <p:cNvSpPr/>
            <p:nvPr/>
          </p:nvSpPr>
          <p:spPr>
            <a:xfrm>
              <a:off x="10962332" y="1995067"/>
              <a:ext cx="197297" cy="46423"/>
            </a:xfrm>
            <a:custGeom>
              <a:avLst/>
              <a:gdLst>
                <a:gd name="connsiteX0" fmla="*/ 0 w 197297"/>
                <a:gd name="connsiteY0" fmla="*/ 0 h 46423"/>
                <a:gd name="connsiteX1" fmla="*/ 197298 w 197297"/>
                <a:gd name="connsiteY1" fmla="*/ 0 h 46423"/>
                <a:gd name="connsiteX2" fmla="*/ 197298 w 197297"/>
                <a:gd name="connsiteY2" fmla="*/ 46423 h 46423"/>
                <a:gd name="connsiteX3" fmla="*/ 0 w 197297"/>
                <a:gd name="connsiteY3" fmla="*/ 46423 h 46423"/>
              </a:gdLst>
              <a:ahLst/>
              <a:cxnLst>
                <a:cxn ang="0">
                  <a:pos x="connsiteX0" y="connsiteY0"/>
                </a:cxn>
                <a:cxn ang="0">
                  <a:pos x="connsiteX1" y="connsiteY1"/>
                </a:cxn>
                <a:cxn ang="0">
                  <a:pos x="connsiteX2" y="connsiteY2"/>
                </a:cxn>
                <a:cxn ang="0">
                  <a:pos x="connsiteX3" y="connsiteY3"/>
                </a:cxn>
              </a:cxnLst>
              <a:rect l="l" t="t" r="r" b="b"/>
              <a:pathLst>
                <a:path w="197297" h="46423">
                  <a:moveTo>
                    <a:pt x="0" y="0"/>
                  </a:moveTo>
                  <a:lnTo>
                    <a:pt x="197298" y="0"/>
                  </a:lnTo>
                  <a:lnTo>
                    <a:pt x="197298" y="46423"/>
                  </a:lnTo>
                  <a:lnTo>
                    <a:pt x="0" y="46423"/>
                  </a:lnTo>
                  <a:close/>
                </a:path>
              </a:pathLst>
            </a:custGeom>
            <a:grpFill/>
            <a:ln w="11509"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305BB075-605C-6A97-0A60-5E5361AF576F}"/>
                </a:ext>
              </a:extLst>
            </p:cNvPr>
            <p:cNvSpPr/>
            <p:nvPr/>
          </p:nvSpPr>
          <p:spPr>
            <a:xfrm>
              <a:off x="10962332" y="2366451"/>
              <a:ext cx="197297" cy="46423"/>
            </a:xfrm>
            <a:custGeom>
              <a:avLst/>
              <a:gdLst>
                <a:gd name="connsiteX0" fmla="*/ 0 w 197297"/>
                <a:gd name="connsiteY0" fmla="*/ 0 h 46423"/>
                <a:gd name="connsiteX1" fmla="*/ 197298 w 197297"/>
                <a:gd name="connsiteY1" fmla="*/ 0 h 46423"/>
                <a:gd name="connsiteX2" fmla="*/ 197298 w 197297"/>
                <a:gd name="connsiteY2" fmla="*/ 46423 h 46423"/>
                <a:gd name="connsiteX3" fmla="*/ 0 w 197297"/>
                <a:gd name="connsiteY3" fmla="*/ 46423 h 46423"/>
              </a:gdLst>
              <a:ahLst/>
              <a:cxnLst>
                <a:cxn ang="0">
                  <a:pos x="connsiteX0" y="connsiteY0"/>
                </a:cxn>
                <a:cxn ang="0">
                  <a:pos x="connsiteX1" y="connsiteY1"/>
                </a:cxn>
                <a:cxn ang="0">
                  <a:pos x="connsiteX2" y="connsiteY2"/>
                </a:cxn>
                <a:cxn ang="0">
                  <a:pos x="connsiteX3" y="connsiteY3"/>
                </a:cxn>
              </a:cxnLst>
              <a:rect l="l" t="t" r="r" b="b"/>
              <a:pathLst>
                <a:path w="197297" h="46423">
                  <a:moveTo>
                    <a:pt x="0" y="0"/>
                  </a:moveTo>
                  <a:lnTo>
                    <a:pt x="197298" y="0"/>
                  </a:lnTo>
                  <a:lnTo>
                    <a:pt x="197298" y="46423"/>
                  </a:lnTo>
                  <a:lnTo>
                    <a:pt x="0" y="46423"/>
                  </a:lnTo>
                  <a:close/>
                </a:path>
              </a:pathLst>
            </a:custGeom>
            <a:grpFill/>
            <a:ln w="11509"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5E4EE031-D559-B6A3-EC80-DB5B1A94228C}"/>
                </a:ext>
              </a:extLst>
            </p:cNvPr>
            <p:cNvSpPr/>
            <p:nvPr/>
          </p:nvSpPr>
          <p:spPr>
            <a:xfrm>
              <a:off x="10962332" y="2180759"/>
              <a:ext cx="197297" cy="46423"/>
            </a:xfrm>
            <a:custGeom>
              <a:avLst/>
              <a:gdLst>
                <a:gd name="connsiteX0" fmla="*/ 0 w 197297"/>
                <a:gd name="connsiteY0" fmla="*/ 0 h 46423"/>
                <a:gd name="connsiteX1" fmla="*/ 197298 w 197297"/>
                <a:gd name="connsiteY1" fmla="*/ 0 h 46423"/>
                <a:gd name="connsiteX2" fmla="*/ 197298 w 197297"/>
                <a:gd name="connsiteY2" fmla="*/ 46423 h 46423"/>
                <a:gd name="connsiteX3" fmla="*/ 0 w 197297"/>
                <a:gd name="connsiteY3" fmla="*/ 46423 h 46423"/>
              </a:gdLst>
              <a:ahLst/>
              <a:cxnLst>
                <a:cxn ang="0">
                  <a:pos x="connsiteX0" y="connsiteY0"/>
                </a:cxn>
                <a:cxn ang="0">
                  <a:pos x="connsiteX1" y="connsiteY1"/>
                </a:cxn>
                <a:cxn ang="0">
                  <a:pos x="connsiteX2" y="connsiteY2"/>
                </a:cxn>
                <a:cxn ang="0">
                  <a:pos x="connsiteX3" y="connsiteY3"/>
                </a:cxn>
              </a:cxnLst>
              <a:rect l="l" t="t" r="r" b="b"/>
              <a:pathLst>
                <a:path w="197297" h="46423">
                  <a:moveTo>
                    <a:pt x="0" y="0"/>
                  </a:moveTo>
                  <a:lnTo>
                    <a:pt x="197298" y="0"/>
                  </a:lnTo>
                  <a:lnTo>
                    <a:pt x="197298" y="46423"/>
                  </a:lnTo>
                  <a:lnTo>
                    <a:pt x="0" y="46423"/>
                  </a:lnTo>
                  <a:close/>
                </a:path>
              </a:pathLst>
            </a:custGeom>
            <a:grpFill/>
            <a:ln w="11509"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80E200A6-C971-DF84-6B1B-03DAAD59210D}"/>
                </a:ext>
              </a:extLst>
            </p:cNvPr>
            <p:cNvSpPr/>
            <p:nvPr/>
          </p:nvSpPr>
          <p:spPr>
            <a:xfrm>
              <a:off x="10718611" y="1751346"/>
              <a:ext cx="171765" cy="141590"/>
            </a:xfrm>
            <a:custGeom>
              <a:avLst/>
              <a:gdLst>
                <a:gd name="connsiteX0" fmla="*/ 171765 w 171765"/>
                <a:gd name="connsiteY0" fmla="*/ 32496 h 141590"/>
                <a:gd name="connsiteX1" fmla="*/ 139269 w 171765"/>
                <a:gd name="connsiteY1" fmla="*/ 0 h 141590"/>
                <a:gd name="connsiteX2" fmla="*/ 62671 w 171765"/>
                <a:gd name="connsiteY2" fmla="*/ 76598 h 141590"/>
                <a:gd name="connsiteX3" fmla="*/ 32496 w 171765"/>
                <a:gd name="connsiteY3" fmla="*/ 46423 h 141590"/>
                <a:gd name="connsiteX4" fmla="*/ 0 w 171765"/>
                <a:gd name="connsiteY4" fmla="*/ 78919 h 141590"/>
                <a:gd name="connsiteX5" fmla="*/ 62671 w 171765"/>
                <a:gd name="connsiteY5" fmla="*/ 141590 h 14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765" h="141590">
                  <a:moveTo>
                    <a:pt x="171765" y="32496"/>
                  </a:moveTo>
                  <a:lnTo>
                    <a:pt x="139269" y="0"/>
                  </a:lnTo>
                  <a:lnTo>
                    <a:pt x="62671" y="76598"/>
                  </a:lnTo>
                  <a:lnTo>
                    <a:pt x="32496" y="46423"/>
                  </a:lnTo>
                  <a:lnTo>
                    <a:pt x="0" y="78919"/>
                  </a:lnTo>
                  <a:lnTo>
                    <a:pt x="62671" y="141590"/>
                  </a:lnTo>
                  <a:close/>
                </a:path>
              </a:pathLst>
            </a:custGeom>
            <a:grpFill/>
            <a:ln w="11509"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028845F-7850-9272-C516-7129F5595CAA}"/>
                </a:ext>
              </a:extLst>
            </p:cNvPr>
            <p:cNvSpPr/>
            <p:nvPr/>
          </p:nvSpPr>
          <p:spPr>
            <a:xfrm>
              <a:off x="10718611" y="1937038"/>
              <a:ext cx="171765" cy="141590"/>
            </a:xfrm>
            <a:custGeom>
              <a:avLst/>
              <a:gdLst>
                <a:gd name="connsiteX0" fmla="*/ 171765 w 171765"/>
                <a:gd name="connsiteY0" fmla="*/ 32496 h 141590"/>
                <a:gd name="connsiteX1" fmla="*/ 139269 w 171765"/>
                <a:gd name="connsiteY1" fmla="*/ 0 h 141590"/>
                <a:gd name="connsiteX2" fmla="*/ 62671 w 171765"/>
                <a:gd name="connsiteY2" fmla="*/ 76598 h 141590"/>
                <a:gd name="connsiteX3" fmla="*/ 32496 w 171765"/>
                <a:gd name="connsiteY3" fmla="*/ 46423 h 141590"/>
                <a:gd name="connsiteX4" fmla="*/ 0 w 171765"/>
                <a:gd name="connsiteY4" fmla="*/ 78919 h 141590"/>
                <a:gd name="connsiteX5" fmla="*/ 62671 w 171765"/>
                <a:gd name="connsiteY5" fmla="*/ 141590 h 14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765" h="141590">
                  <a:moveTo>
                    <a:pt x="171765" y="32496"/>
                  </a:moveTo>
                  <a:lnTo>
                    <a:pt x="139269" y="0"/>
                  </a:lnTo>
                  <a:lnTo>
                    <a:pt x="62671" y="76598"/>
                  </a:lnTo>
                  <a:lnTo>
                    <a:pt x="32496" y="46423"/>
                  </a:lnTo>
                  <a:lnTo>
                    <a:pt x="0" y="78919"/>
                  </a:lnTo>
                  <a:lnTo>
                    <a:pt x="62671" y="141590"/>
                  </a:lnTo>
                  <a:close/>
                </a:path>
              </a:pathLst>
            </a:custGeom>
            <a:grpFill/>
            <a:ln w="11509"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BE1EF78-9ED9-2092-72E4-A2ACA2AD9C23}"/>
                </a:ext>
              </a:extLst>
            </p:cNvPr>
            <p:cNvSpPr/>
            <p:nvPr/>
          </p:nvSpPr>
          <p:spPr>
            <a:xfrm>
              <a:off x="10718611" y="2122731"/>
              <a:ext cx="171765" cy="141590"/>
            </a:xfrm>
            <a:custGeom>
              <a:avLst/>
              <a:gdLst>
                <a:gd name="connsiteX0" fmla="*/ 171765 w 171765"/>
                <a:gd name="connsiteY0" fmla="*/ 32496 h 141590"/>
                <a:gd name="connsiteX1" fmla="*/ 139269 w 171765"/>
                <a:gd name="connsiteY1" fmla="*/ 0 h 141590"/>
                <a:gd name="connsiteX2" fmla="*/ 62671 w 171765"/>
                <a:gd name="connsiteY2" fmla="*/ 76598 h 141590"/>
                <a:gd name="connsiteX3" fmla="*/ 32496 w 171765"/>
                <a:gd name="connsiteY3" fmla="*/ 46423 h 141590"/>
                <a:gd name="connsiteX4" fmla="*/ 0 w 171765"/>
                <a:gd name="connsiteY4" fmla="*/ 78919 h 141590"/>
                <a:gd name="connsiteX5" fmla="*/ 62671 w 171765"/>
                <a:gd name="connsiteY5" fmla="*/ 141590 h 14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765" h="141590">
                  <a:moveTo>
                    <a:pt x="171765" y="32496"/>
                  </a:moveTo>
                  <a:lnTo>
                    <a:pt x="139269" y="0"/>
                  </a:lnTo>
                  <a:lnTo>
                    <a:pt x="62671" y="76598"/>
                  </a:lnTo>
                  <a:lnTo>
                    <a:pt x="32496" y="46423"/>
                  </a:lnTo>
                  <a:lnTo>
                    <a:pt x="0" y="78919"/>
                  </a:lnTo>
                  <a:lnTo>
                    <a:pt x="62671" y="141590"/>
                  </a:lnTo>
                  <a:close/>
                </a:path>
              </a:pathLst>
            </a:custGeom>
            <a:grpFill/>
            <a:ln w="11509"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FFA24935-5E0D-E39E-74BE-5502360A5494}"/>
                </a:ext>
              </a:extLst>
            </p:cNvPr>
            <p:cNvSpPr/>
            <p:nvPr/>
          </p:nvSpPr>
          <p:spPr>
            <a:xfrm>
              <a:off x="10718611" y="2306102"/>
              <a:ext cx="171765" cy="141590"/>
            </a:xfrm>
            <a:custGeom>
              <a:avLst/>
              <a:gdLst>
                <a:gd name="connsiteX0" fmla="*/ 171765 w 171765"/>
                <a:gd name="connsiteY0" fmla="*/ 32496 h 141590"/>
                <a:gd name="connsiteX1" fmla="*/ 139269 w 171765"/>
                <a:gd name="connsiteY1" fmla="*/ 0 h 141590"/>
                <a:gd name="connsiteX2" fmla="*/ 62671 w 171765"/>
                <a:gd name="connsiteY2" fmla="*/ 76598 h 141590"/>
                <a:gd name="connsiteX3" fmla="*/ 32496 w 171765"/>
                <a:gd name="connsiteY3" fmla="*/ 46423 h 141590"/>
                <a:gd name="connsiteX4" fmla="*/ 0 w 171765"/>
                <a:gd name="connsiteY4" fmla="*/ 78919 h 141590"/>
                <a:gd name="connsiteX5" fmla="*/ 62671 w 171765"/>
                <a:gd name="connsiteY5" fmla="*/ 141590 h 14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765" h="141590">
                  <a:moveTo>
                    <a:pt x="171765" y="32496"/>
                  </a:moveTo>
                  <a:lnTo>
                    <a:pt x="139269" y="0"/>
                  </a:lnTo>
                  <a:lnTo>
                    <a:pt x="62671" y="76598"/>
                  </a:lnTo>
                  <a:lnTo>
                    <a:pt x="32496" y="46423"/>
                  </a:lnTo>
                  <a:lnTo>
                    <a:pt x="0" y="78919"/>
                  </a:lnTo>
                  <a:lnTo>
                    <a:pt x="62671" y="141590"/>
                  </a:lnTo>
                  <a:close/>
                </a:path>
              </a:pathLst>
            </a:custGeom>
            <a:grpFill/>
            <a:ln w="11509" cap="flat">
              <a:noFill/>
              <a:prstDash val="solid"/>
              <a:miter/>
            </a:ln>
          </p:spPr>
          <p:txBody>
            <a:bodyPr rtlCol="0" anchor="ctr"/>
            <a:lstStyle/>
            <a:p>
              <a:endParaRPr lang="en-US"/>
            </a:p>
          </p:txBody>
        </p:sp>
      </p:grpSp>
      <p:grpSp>
        <p:nvGrpSpPr>
          <p:cNvPr id="119" name="Group 118" descr="Visual representation of the process of critical points of intervention: screening, referral, SUD/MH Assessment, and Treatment. ">
            <a:extLst>
              <a:ext uri="{FF2B5EF4-FFF2-40B4-BE49-F238E27FC236}">
                <a16:creationId xmlns:a16="http://schemas.microsoft.com/office/drawing/2014/main" id="{E2361276-361C-5BED-C5A1-D368E50BA531}"/>
              </a:ext>
            </a:extLst>
          </p:cNvPr>
          <p:cNvGrpSpPr/>
          <p:nvPr/>
        </p:nvGrpSpPr>
        <p:grpSpPr>
          <a:xfrm>
            <a:off x="790575" y="1726179"/>
            <a:ext cx="10166232" cy="4597400"/>
            <a:chOff x="826831" y="1434097"/>
            <a:chExt cx="10682075" cy="4597400"/>
          </a:xfrm>
        </p:grpSpPr>
        <p:grpSp>
          <p:nvGrpSpPr>
            <p:cNvPr id="120" name="Group 119">
              <a:extLst>
                <a:ext uri="{FF2B5EF4-FFF2-40B4-BE49-F238E27FC236}">
                  <a16:creationId xmlns:a16="http://schemas.microsoft.com/office/drawing/2014/main" id="{F48A842F-5CF8-1C0A-F26D-E24F48A6E095}"/>
                </a:ext>
              </a:extLst>
            </p:cNvPr>
            <p:cNvGrpSpPr/>
            <p:nvPr/>
          </p:nvGrpSpPr>
          <p:grpSpPr>
            <a:xfrm>
              <a:off x="826831" y="1434097"/>
              <a:ext cx="10682075" cy="4597400"/>
              <a:chOff x="826831" y="1434097"/>
              <a:chExt cx="10682075" cy="4597400"/>
            </a:xfrm>
          </p:grpSpPr>
          <p:grpSp>
            <p:nvGrpSpPr>
              <p:cNvPr id="146" name="Group 145">
                <a:extLst>
                  <a:ext uri="{FF2B5EF4-FFF2-40B4-BE49-F238E27FC236}">
                    <a16:creationId xmlns:a16="http://schemas.microsoft.com/office/drawing/2014/main" id="{1347F520-178A-E1DA-2CC7-7127F6A04F03}"/>
                  </a:ext>
                </a:extLst>
              </p:cNvPr>
              <p:cNvGrpSpPr/>
              <p:nvPr/>
            </p:nvGrpSpPr>
            <p:grpSpPr>
              <a:xfrm>
                <a:off x="2484121" y="1434097"/>
                <a:ext cx="9024785" cy="4597400"/>
                <a:chOff x="2484121" y="1682153"/>
                <a:chExt cx="9024785" cy="4597400"/>
              </a:xfrm>
            </p:grpSpPr>
            <p:sp>
              <p:nvSpPr>
                <p:cNvPr id="150" name="Freeform: Shape 44">
                  <a:extLst>
                    <a:ext uri="{FF2B5EF4-FFF2-40B4-BE49-F238E27FC236}">
                      <a16:creationId xmlns:a16="http://schemas.microsoft.com/office/drawing/2014/main" id="{9DA6E8EC-3278-27E4-FE20-D9BF24C2DDA8}"/>
                    </a:ext>
                    <a:ext uri="{C183D7F6-B498-43B3-948B-1728B52AA6E4}">
                      <adec:decorative xmlns:adec="http://schemas.microsoft.com/office/drawing/2017/decorative" val="1"/>
                    </a:ext>
                  </a:extLst>
                </p:cNvPr>
                <p:cNvSpPr/>
                <p:nvPr/>
              </p:nvSpPr>
              <p:spPr>
                <a:xfrm>
                  <a:off x="4765206" y="1682153"/>
                  <a:ext cx="6743700" cy="4597400"/>
                </a:xfrm>
                <a:custGeom>
                  <a:avLst/>
                  <a:gdLst>
                    <a:gd name="connsiteX0" fmla="*/ 4949622 w 6743700"/>
                    <a:gd name="connsiteY0" fmla="*/ 0 h 4597400"/>
                    <a:gd name="connsiteX1" fmla="*/ 4975069 w 6743700"/>
                    <a:gd name="connsiteY1" fmla="*/ 0 h 4597400"/>
                    <a:gd name="connsiteX2" fmla="*/ 5009000 w 6743700"/>
                    <a:gd name="connsiteY2" fmla="*/ 0 h 4597400"/>
                    <a:gd name="connsiteX3" fmla="*/ 5093826 w 6743700"/>
                    <a:gd name="connsiteY3" fmla="*/ 8490 h 4597400"/>
                    <a:gd name="connsiteX4" fmla="*/ 5148964 w 6743700"/>
                    <a:gd name="connsiteY4" fmla="*/ 12735 h 4597400"/>
                    <a:gd name="connsiteX5" fmla="*/ 5212583 w 6743700"/>
                    <a:gd name="connsiteY5" fmla="*/ 29716 h 4597400"/>
                    <a:gd name="connsiteX6" fmla="*/ 5344064 w 6743700"/>
                    <a:gd name="connsiteY6" fmla="*/ 76411 h 4597400"/>
                    <a:gd name="connsiteX7" fmla="*/ 5377994 w 6743700"/>
                    <a:gd name="connsiteY7" fmla="*/ 89147 h 4597400"/>
                    <a:gd name="connsiteX8" fmla="*/ 5407684 w 6743700"/>
                    <a:gd name="connsiteY8" fmla="*/ 110372 h 4597400"/>
                    <a:gd name="connsiteX9" fmla="*/ 5467062 w 6743700"/>
                    <a:gd name="connsiteY9" fmla="*/ 144332 h 4597400"/>
                    <a:gd name="connsiteX10" fmla="*/ 5517958 w 6743700"/>
                    <a:gd name="connsiteY10" fmla="*/ 182538 h 4597400"/>
                    <a:gd name="connsiteX11" fmla="*/ 5560372 w 6743700"/>
                    <a:gd name="connsiteY11" fmla="*/ 216498 h 4597400"/>
                    <a:gd name="connsiteX12" fmla="*/ 5598544 w 6743700"/>
                    <a:gd name="connsiteY12" fmla="*/ 250459 h 4597400"/>
                    <a:gd name="connsiteX13" fmla="*/ 5602784 w 6743700"/>
                    <a:gd name="connsiteY13" fmla="*/ 254704 h 4597400"/>
                    <a:gd name="connsiteX14" fmla="*/ 5602784 w 6743700"/>
                    <a:gd name="connsiteY14" fmla="*/ 258949 h 4597400"/>
                    <a:gd name="connsiteX15" fmla="*/ 6586771 w 6743700"/>
                    <a:gd name="connsiteY15" fmla="*/ 258949 h 4597400"/>
                    <a:gd name="connsiteX16" fmla="*/ 6599495 w 6743700"/>
                    <a:gd name="connsiteY16" fmla="*/ 258949 h 4597400"/>
                    <a:gd name="connsiteX17" fmla="*/ 6616460 w 6743700"/>
                    <a:gd name="connsiteY17" fmla="*/ 258949 h 4597400"/>
                    <a:gd name="connsiteX18" fmla="*/ 6743700 w 6743700"/>
                    <a:gd name="connsiteY18" fmla="*/ 386301 h 4597400"/>
                    <a:gd name="connsiteX19" fmla="*/ 6616460 w 6743700"/>
                    <a:gd name="connsiteY19" fmla="*/ 513652 h 4597400"/>
                    <a:gd name="connsiteX20" fmla="*/ 6599495 w 6743700"/>
                    <a:gd name="connsiteY20" fmla="*/ 513652 h 4597400"/>
                    <a:gd name="connsiteX21" fmla="*/ 6586771 w 6743700"/>
                    <a:gd name="connsiteY21" fmla="*/ 513652 h 4597400"/>
                    <a:gd name="connsiteX22" fmla="*/ 5547648 w 6743700"/>
                    <a:gd name="connsiteY22" fmla="*/ 513652 h 4597400"/>
                    <a:gd name="connsiteX23" fmla="*/ 5458580 w 6743700"/>
                    <a:gd name="connsiteY23" fmla="*/ 475447 h 4597400"/>
                    <a:gd name="connsiteX24" fmla="*/ 5454338 w 6743700"/>
                    <a:gd name="connsiteY24" fmla="*/ 466957 h 4597400"/>
                    <a:gd name="connsiteX25" fmla="*/ 5437373 w 6743700"/>
                    <a:gd name="connsiteY25" fmla="*/ 449976 h 4597400"/>
                    <a:gd name="connsiteX26" fmla="*/ 5394960 w 6743700"/>
                    <a:gd name="connsiteY26" fmla="*/ 407526 h 4597400"/>
                    <a:gd name="connsiteX27" fmla="*/ 5361030 w 6743700"/>
                    <a:gd name="connsiteY27" fmla="*/ 382056 h 4597400"/>
                    <a:gd name="connsiteX28" fmla="*/ 5327099 w 6743700"/>
                    <a:gd name="connsiteY28" fmla="*/ 356585 h 4597400"/>
                    <a:gd name="connsiteX29" fmla="*/ 5284686 w 6743700"/>
                    <a:gd name="connsiteY29" fmla="*/ 331115 h 4597400"/>
                    <a:gd name="connsiteX30" fmla="*/ 5263479 w 6743700"/>
                    <a:gd name="connsiteY30" fmla="*/ 318380 h 4597400"/>
                    <a:gd name="connsiteX31" fmla="*/ 5238031 w 6743700"/>
                    <a:gd name="connsiteY31" fmla="*/ 309890 h 4597400"/>
                    <a:gd name="connsiteX32" fmla="*/ 5144722 w 6743700"/>
                    <a:gd name="connsiteY32" fmla="*/ 275929 h 4597400"/>
                    <a:gd name="connsiteX33" fmla="*/ 5102309 w 6743700"/>
                    <a:gd name="connsiteY33" fmla="*/ 263194 h 4597400"/>
                    <a:gd name="connsiteX34" fmla="*/ 5064137 w 6743700"/>
                    <a:gd name="connsiteY34" fmla="*/ 258949 h 4597400"/>
                    <a:gd name="connsiteX35" fmla="*/ 5000517 w 6743700"/>
                    <a:gd name="connsiteY35" fmla="*/ 254704 h 4597400"/>
                    <a:gd name="connsiteX36" fmla="*/ 4979310 w 6743700"/>
                    <a:gd name="connsiteY36" fmla="*/ 254704 h 4597400"/>
                    <a:gd name="connsiteX37" fmla="*/ 4962346 w 6743700"/>
                    <a:gd name="connsiteY37" fmla="*/ 254704 h 4597400"/>
                    <a:gd name="connsiteX38" fmla="*/ 4911450 w 6743700"/>
                    <a:gd name="connsiteY38" fmla="*/ 258949 h 4597400"/>
                    <a:gd name="connsiteX39" fmla="*/ 4771486 w 6743700"/>
                    <a:gd name="connsiteY39" fmla="*/ 292909 h 4597400"/>
                    <a:gd name="connsiteX40" fmla="*/ 4703624 w 6743700"/>
                    <a:gd name="connsiteY40" fmla="*/ 326870 h 4597400"/>
                    <a:gd name="connsiteX41" fmla="*/ 4673936 w 6743700"/>
                    <a:gd name="connsiteY41" fmla="*/ 343850 h 4597400"/>
                    <a:gd name="connsiteX42" fmla="*/ 4644246 w 6743700"/>
                    <a:gd name="connsiteY42" fmla="*/ 360830 h 4597400"/>
                    <a:gd name="connsiteX43" fmla="*/ 4593350 w 6743700"/>
                    <a:gd name="connsiteY43" fmla="*/ 399036 h 4597400"/>
                    <a:gd name="connsiteX44" fmla="*/ 4576385 w 6743700"/>
                    <a:gd name="connsiteY44" fmla="*/ 416016 h 4597400"/>
                    <a:gd name="connsiteX45" fmla="*/ 4533972 w 6743700"/>
                    <a:gd name="connsiteY45" fmla="*/ 458467 h 4597400"/>
                    <a:gd name="connsiteX46" fmla="*/ 4508524 w 6743700"/>
                    <a:gd name="connsiteY46" fmla="*/ 488182 h 4597400"/>
                    <a:gd name="connsiteX47" fmla="*/ 4483076 w 6743700"/>
                    <a:gd name="connsiteY47" fmla="*/ 526388 h 4597400"/>
                    <a:gd name="connsiteX48" fmla="*/ 4457628 w 6743700"/>
                    <a:gd name="connsiteY48" fmla="*/ 568838 h 4597400"/>
                    <a:gd name="connsiteX49" fmla="*/ 4444904 w 6743700"/>
                    <a:gd name="connsiteY49" fmla="*/ 590063 h 4597400"/>
                    <a:gd name="connsiteX50" fmla="*/ 4432180 w 6743700"/>
                    <a:gd name="connsiteY50" fmla="*/ 611289 h 4597400"/>
                    <a:gd name="connsiteX51" fmla="*/ 4402491 w 6743700"/>
                    <a:gd name="connsiteY51" fmla="*/ 704680 h 4597400"/>
                    <a:gd name="connsiteX52" fmla="*/ 4389767 w 6743700"/>
                    <a:gd name="connsiteY52" fmla="*/ 751376 h 4597400"/>
                    <a:gd name="connsiteX53" fmla="*/ 4385526 w 6743700"/>
                    <a:gd name="connsiteY53" fmla="*/ 789581 h 4597400"/>
                    <a:gd name="connsiteX54" fmla="*/ 4381284 w 6743700"/>
                    <a:gd name="connsiteY54" fmla="*/ 849012 h 4597400"/>
                    <a:gd name="connsiteX55" fmla="*/ 4381284 w 6743700"/>
                    <a:gd name="connsiteY55" fmla="*/ 874482 h 4597400"/>
                    <a:gd name="connsiteX56" fmla="*/ 4381284 w 6743700"/>
                    <a:gd name="connsiteY56" fmla="*/ 891463 h 4597400"/>
                    <a:gd name="connsiteX57" fmla="*/ 4385526 w 6743700"/>
                    <a:gd name="connsiteY57" fmla="*/ 938158 h 4597400"/>
                    <a:gd name="connsiteX58" fmla="*/ 4419456 w 6743700"/>
                    <a:gd name="connsiteY58" fmla="*/ 1078245 h 4597400"/>
                    <a:gd name="connsiteX59" fmla="*/ 4449146 w 6743700"/>
                    <a:gd name="connsiteY59" fmla="*/ 1150411 h 4597400"/>
                    <a:gd name="connsiteX60" fmla="*/ 4470352 w 6743700"/>
                    <a:gd name="connsiteY60" fmla="*/ 1180127 h 4597400"/>
                    <a:gd name="connsiteX61" fmla="*/ 4483076 w 6743700"/>
                    <a:gd name="connsiteY61" fmla="*/ 1205597 h 4597400"/>
                    <a:gd name="connsiteX62" fmla="*/ 4525489 w 6743700"/>
                    <a:gd name="connsiteY62" fmla="*/ 1260783 h 4597400"/>
                    <a:gd name="connsiteX63" fmla="*/ 4542454 w 6743700"/>
                    <a:gd name="connsiteY63" fmla="*/ 1282008 h 4597400"/>
                    <a:gd name="connsiteX64" fmla="*/ 4580626 w 6743700"/>
                    <a:gd name="connsiteY64" fmla="*/ 1332949 h 4597400"/>
                    <a:gd name="connsiteX65" fmla="*/ 4606074 w 6743700"/>
                    <a:gd name="connsiteY65" fmla="*/ 1371155 h 4597400"/>
                    <a:gd name="connsiteX66" fmla="*/ 4631522 w 6743700"/>
                    <a:gd name="connsiteY66" fmla="*/ 1413605 h 4597400"/>
                    <a:gd name="connsiteX67" fmla="*/ 4673936 w 6743700"/>
                    <a:gd name="connsiteY67" fmla="*/ 1515487 h 4597400"/>
                    <a:gd name="connsiteX68" fmla="*/ 4724832 w 6743700"/>
                    <a:gd name="connsiteY68" fmla="*/ 1715004 h 4597400"/>
                    <a:gd name="connsiteX69" fmla="*/ 4729072 w 6743700"/>
                    <a:gd name="connsiteY69" fmla="*/ 1778680 h 4597400"/>
                    <a:gd name="connsiteX70" fmla="*/ 4733314 w 6743700"/>
                    <a:gd name="connsiteY70" fmla="*/ 1808396 h 4597400"/>
                    <a:gd name="connsiteX71" fmla="*/ 4729072 w 6743700"/>
                    <a:gd name="connsiteY71" fmla="*/ 1838111 h 4597400"/>
                    <a:gd name="connsiteX72" fmla="*/ 4724832 w 6743700"/>
                    <a:gd name="connsiteY72" fmla="*/ 1923012 h 4597400"/>
                    <a:gd name="connsiteX73" fmla="*/ 4716348 w 6743700"/>
                    <a:gd name="connsiteY73" fmla="*/ 1982443 h 4597400"/>
                    <a:gd name="connsiteX74" fmla="*/ 4703624 w 6743700"/>
                    <a:gd name="connsiteY74" fmla="*/ 2046119 h 4597400"/>
                    <a:gd name="connsiteX75" fmla="*/ 4652729 w 6743700"/>
                    <a:gd name="connsiteY75" fmla="*/ 2177716 h 4597400"/>
                    <a:gd name="connsiteX76" fmla="*/ 4640005 w 6743700"/>
                    <a:gd name="connsiteY76" fmla="*/ 2207431 h 4597400"/>
                    <a:gd name="connsiteX77" fmla="*/ 4623040 w 6743700"/>
                    <a:gd name="connsiteY77" fmla="*/ 2241392 h 4597400"/>
                    <a:gd name="connsiteX78" fmla="*/ 4589109 w 6743700"/>
                    <a:gd name="connsiteY78" fmla="*/ 2296578 h 4597400"/>
                    <a:gd name="connsiteX79" fmla="*/ 4550937 w 6743700"/>
                    <a:gd name="connsiteY79" fmla="*/ 2351763 h 4597400"/>
                    <a:gd name="connsiteX80" fmla="*/ 4512766 w 6743700"/>
                    <a:gd name="connsiteY80" fmla="*/ 2394214 h 4597400"/>
                    <a:gd name="connsiteX81" fmla="*/ 4453387 w 6743700"/>
                    <a:gd name="connsiteY81" fmla="*/ 2457890 h 4597400"/>
                    <a:gd name="connsiteX82" fmla="*/ 4427939 w 6743700"/>
                    <a:gd name="connsiteY82" fmla="*/ 2479115 h 4597400"/>
                    <a:gd name="connsiteX83" fmla="*/ 4406732 w 6743700"/>
                    <a:gd name="connsiteY83" fmla="*/ 2496095 h 4597400"/>
                    <a:gd name="connsiteX84" fmla="*/ 4355836 w 6743700"/>
                    <a:gd name="connsiteY84" fmla="*/ 2534301 h 4597400"/>
                    <a:gd name="connsiteX85" fmla="*/ 4317664 w 6743700"/>
                    <a:gd name="connsiteY85" fmla="*/ 2559771 h 4597400"/>
                    <a:gd name="connsiteX86" fmla="*/ 4271010 w 6743700"/>
                    <a:gd name="connsiteY86" fmla="*/ 2585242 h 4597400"/>
                    <a:gd name="connsiteX87" fmla="*/ 4173460 w 6743700"/>
                    <a:gd name="connsiteY87" fmla="*/ 2627692 h 4597400"/>
                    <a:gd name="connsiteX88" fmla="*/ 3974118 w 6743700"/>
                    <a:gd name="connsiteY88" fmla="*/ 2678633 h 4597400"/>
                    <a:gd name="connsiteX89" fmla="*/ 3906256 w 6743700"/>
                    <a:gd name="connsiteY89" fmla="*/ 2682878 h 4597400"/>
                    <a:gd name="connsiteX90" fmla="*/ 3880808 w 6743700"/>
                    <a:gd name="connsiteY90" fmla="*/ 2687123 h 4597400"/>
                    <a:gd name="connsiteX91" fmla="*/ 3851119 w 6743700"/>
                    <a:gd name="connsiteY91" fmla="*/ 2682878 h 4597400"/>
                    <a:gd name="connsiteX92" fmla="*/ 3762052 w 6743700"/>
                    <a:gd name="connsiteY92" fmla="*/ 2678633 h 4597400"/>
                    <a:gd name="connsiteX93" fmla="*/ 3706914 w 6743700"/>
                    <a:gd name="connsiteY93" fmla="*/ 2670143 h 4597400"/>
                    <a:gd name="connsiteX94" fmla="*/ 3643294 w 6743700"/>
                    <a:gd name="connsiteY94" fmla="*/ 2657408 h 4597400"/>
                    <a:gd name="connsiteX95" fmla="*/ 3511814 w 6743700"/>
                    <a:gd name="connsiteY95" fmla="*/ 2606467 h 4597400"/>
                    <a:gd name="connsiteX96" fmla="*/ 3482124 w 6743700"/>
                    <a:gd name="connsiteY96" fmla="*/ 2593732 h 4597400"/>
                    <a:gd name="connsiteX97" fmla="*/ 3448194 w 6743700"/>
                    <a:gd name="connsiteY97" fmla="*/ 2576752 h 4597400"/>
                    <a:gd name="connsiteX98" fmla="*/ 3388815 w 6743700"/>
                    <a:gd name="connsiteY98" fmla="*/ 2538546 h 4597400"/>
                    <a:gd name="connsiteX99" fmla="*/ 3337920 w 6743700"/>
                    <a:gd name="connsiteY99" fmla="*/ 2504586 h 4597400"/>
                    <a:gd name="connsiteX100" fmla="*/ 3295506 w 6743700"/>
                    <a:gd name="connsiteY100" fmla="*/ 2466380 h 4597400"/>
                    <a:gd name="connsiteX101" fmla="*/ 3231887 w 6743700"/>
                    <a:gd name="connsiteY101" fmla="*/ 2406949 h 4597400"/>
                    <a:gd name="connsiteX102" fmla="*/ 3210680 w 6743700"/>
                    <a:gd name="connsiteY102" fmla="*/ 2381479 h 4597400"/>
                    <a:gd name="connsiteX103" fmla="*/ 3193715 w 6743700"/>
                    <a:gd name="connsiteY103" fmla="*/ 2364499 h 4597400"/>
                    <a:gd name="connsiteX104" fmla="*/ 3151301 w 6743700"/>
                    <a:gd name="connsiteY104" fmla="*/ 2322048 h 4597400"/>
                    <a:gd name="connsiteX105" fmla="*/ 3121612 w 6743700"/>
                    <a:gd name="connsiteY105" fmla="*/ 2296578 h 4597400"/>
                    <a:gd name="connsiteX106" fmla="*/ 3083440 w 6743700"/>
                    <a:gd name="connsiteY106" fmla="*/ 2271107 h 4597400"/>
                    <a:gd name="connsiteX107" fmla="*/ 3041027 w 6743700"/>
                    <a:gd name="connsiteY107" fmla="*/ 2245637 h 4597400"/>
                    <a:gd name="connsiteX108" fmla="*/ 3019821 w 6743700"/>
                    <a:gd name="connsiteY108" fmla="*/ 2232902 h 4597400"/>
                    <a:gd name="connsiteX109" fmla="*/ 2998614 w 6743700"/>
                    <a:gd name="connsiteY109" fmla="*/ 2220167 h 4597400"/>
                    <a:gd name="connsiteX110" fmla="*/ 2905305 w 6743700"/>
                    <a:gd name="connsiteY110" fmla="*/ 2190451 h 4597400"/>
                    <a:gd name="connsiteX111" fmla="*/ 2858650 w 6743700"/>
                    <a:gd name="connsiteY111" fmla="*/ 2177716 h 4597400"/>
                    <a:gd name="connsiteX112" fmla="*/ 2820478 w 6743700"/>
                    <a:gd name="connsiteY112" fmla="*/ 2173471 h 4597400"/>
                    <a:gd name="connsiteX113" fmla="*/ 2761100 w 6743700"/>
                    <a:gd name="connsiteY113" fmla="*/ 2169226 h 4597400"/>
                    <a:gd name="connsiteX114" fmla="*/ 2735652 w 6743700"/>
                    <a:gd name="connsiteY114" fmla="*/ 2169226 h 4597400"/>
                    <a:gd name="connsiteX115" fmla="*/ 2718687 w 6743700"/>
                    <a:gd name="connsiteY115" fmla="*/ 2169226 h 4597400"/>
                    <a:gd name="connsiteX116" fmla="*/ 2672032 w 6743700"/>
                    <a:gd name="connsiteY116" fmla="*/ 2173471 h 4597400"/>
                    <a:gd name="connsiteX117" fmla="*/ 2532069 w 6743700"/>
                    <a:gd name="connsiteY117" fmla="*/ 2207431 h 4597400"/>
                    <a:gd name="connsiteX118" fmla="*/ 2459966 w 6743700"/>
                    <a:gd name="connsiteY118" fmla="*/ 2237147 h 4597400"/>
                    <a:gd name="connsiteX119" fmla="*/ 2430277 w 6743700"/>
                    <a:gd name="connsiteY119" fmla="*/ 2258372 h 4597400"/>
                    <a:gd name="connsiteX120" fmla="*/ 2404829 w 6743700"/>
                    <a:gd name="connsiteY120" fmla="*/ 2275352 h 4597400"/>
                    <a:gd name="connsiteX121" fmla="*/ 2349692 w 6743700"/>
                    <a:gd name="connsiteY121" fmla="*/ 2313558 h 4597400"/>
                    <a:gd name="connsiteX122" fmla="*/ 2332727 w 6743700"/>
                    <a:gd name="connsiteY122" fmla="*/ 2330538 h 4597400"/>
                    <a:gd name="connsiteX123" fmla="*/ 2290313 w 6743700"/>
                    <a:gd name="connsiteY123" fmla="*/ 2372989 h 4597400"/>
                    <a:gd name="connsiteX124" fmla="*/ 2264865 w 6743700"/>
                    <a:gd name="connsiteY124" fmla="*/ 2402704 h 4597400"/>
                    <a:gd name="connsiteX125" fmla="*/ 2239417 w 6743700"/>
                    <a:gd name="connsiteY125" fmla="*/ 2440910 h 4597400"/>
                    <a:gd name="connsiteX126" fmla="*/ 2213970 w 6743700"/>
                    <a:gd name="connsiteY126" fmla="*/ 2483360 h 4597400"/>
                    <a:gd name="connsiteX127" fmla="*/ 2201246 w 6743700"/>
                    <a:gd name="connsiteY127" fmla="*/ 2504586 h 4597400"/>
                    <a:gd name="connsiteX128" fmla="*/ 2192763 w 6743700"/>
                    <a:gd name="connsiteY128" fmla="*/ 2525811 h 4597400"/>
                    <a:gd name="connsiteX129" fmla="*/ 2158832 w 6743700"/>
                    <a:gd name="connsiteY129" fmla="*/ 2619202 h 4597400"/>
                    <a:gd name="connsiteX130" fmla="*/ 2150350 w 6743700"/>
                    <a:gd name="connsiteY130" fmla="*/ 2661653 h 4597400"/>
                    <a:gd name="connsiteX131" fmla="*/ 2141867 w 6743700"/>
                    <a:gd name="connsiteY131" fmla="*/ 2704103 h 4597400"/>
                    <a:gd name="connsiteX132" fmla="*/ 2137626 w 6743700"/>
                    <a:gd name="connsiteY132" fmla="*/ 2763534 h 4597400"/>
                    <a:gd name="connsiteX133" fmla="*/ 2137626 w 6743700"/>
                    <a:gd name="connsiteY133" fmla="*/ 2789005 h 4597400"/>
                    <a:gd name="connsiteX134" fmla="*/ 2137626 w 6743700"/>
                    <a:gd name="connsiteY134" fmla="*/ 2805985 h 4597400"/>
                    <a:gd name="connsiteX135" fmla="*/ 2141867 w 6743700"/>
                    <a:gd name="connsiteY135" fmla="*/ 2852681 h 4597400"/>
                    <a:gd name="connsiteX136" fmla="*/ 2175798 w 6743700"/>
                    <a:gd name="connsiteY136" fmla="*/ 2992768 h 4597400"/>
                    <a:gd name="connsiteX137" fmla="*/ 2209728 w 6743700"/>
                    <a:gd name="connsiteY137" fmla="*/ 3064934 h 4597400"/>
                    <a:gd name="connsiteX138" fmla="*/ 2226694 w 6743700"/>
                    <a:gd name="connsiteY138" fmla="*/ 3094649 h 4597400"/>
                    <a:gd name="connsiteX139" fmla="*/ 2243659 w 6743700"/>
                    <a:gd name="connsiteY139" fmla="*/ 3120119 h 4597400"/>
                    <a:gd name="connsiteX140" fmla="*/ 2281831 w 6743700"/>
                    <a:gd name="connsiteY140" fmla="*/ 3171060 h 4597400"/>
                    <a:gd name="connsiteX141" fmla="*/ 2298796 w 6743700"/>
                    <a:gd name="connsiteY141" fmla="*/ 3192285 h 4597400"/>
                    <a:gd name="connsiteX142" fmla="*/ 2341209 w 6743700"/>
                    <a:gd name="connsiteY142" fmla="*/ 3247471 h 4597400"/>
                    <a:gd name="connsiteX143" fmla="*/ 2362416 w 6743700"/>
                    <a:gd name="connsiteY143" fmla="*/ 3285677 h 4597400"/>
                    <a:gd name="connsiteX144" fmla="*/ 2387864 w 6743700"/>
                    <a:gd name="connsiteY144" fmla="*/ 3328127 h 4597400"/>
                    <a:gd name="connsiteX145" fmla="*/ 2434518 w 6743700"/>
                    <a:gd name="connsiteY145" fmla="*/ 3430009 h 4597400"/>
                    <a:gd name="connsiteX146" fmla="*/ 2481173 w 6743700"/>
                    <a:gd name="connsiteY146" fmla="*/ 3625281 h 4597400"/>
                    <a:gd name="connsiteX147" fmla="*/ 2489655 w 6743700"/>
                    <a:gd name="connsiteY147" fmla="*/ 3693202 h 4597400"/>
                    <a:gd name="connsiteX148" fmla="*/ 2489655 w 6743700"/>
                    <a:gd name="connsiteY148" fmla="*/ 3718673 h 4597400"/>
                    <a:gd name="connsiteX149" fmla="*/ 2489655 w 6743700"/>
                    <a:gd name="connsiteY149" fmla="*/ 3752633 h 4597400"/>
                    <a:gd name="connsiteX150" fmla="*/ 2481173 w 6743700"/>
                    <a:gd name="connsiteY150" fmla="*/ 3837534 h 4597400"/>
                    <a:gd name="connsiteX151" fmla="*/ 2472690 w 6743700"/>
                    <a:gd name="connsiteY151" fmla="*/ 3896965 h 4597400"/>
                    <a:gd name="connsiteX152" fmla="*/ 2459966 w 6743700"/>
                    <a:gd name="connsiteY152" fmla="*/ 3956396 h 4597400"/>
                    <a:gd name="connsiteX153" fmla="*/ 2413312 w 6743700"/>
                    <a:gd name="connsiteY153" fmla="*/ 4087993 h 4597400"/>
                    <a:gd name="connsiteX154" fmla="*/ 2396346 w 6743700"/>
                    <a:gd name="connsiteY154" fmla="*/ 4121954 h 4597400"/>
                    <a:gd name="connsiteX155" fmla="*/ 2379381 w 6743700"/>
                    <a:gd name="connsiteY155" fmla="*/ 4151669 h 4597400"/>
                    <a:gd name="connsiteX156" fmla="*/ 2345451 w 6743700"/>
                    <a:gd name="connsiteY156" fmla="*/ 4211100 h 4597400"/>
                    <a:gd name="connsiteX157" fmla="*/ 2307279 w 6743700"/>
                    <a:gd name="connsiteY157" fmla="*/ 4266286 h 4597400"/>
                    <a:gd name="connsiteX158" fmla="*/ 2269107 w 6743700"/>
                    <a:gd name="connsiteY158" fmla="*/ 4308736 h 4597400"/>
                    <a:gd name="connsiteX159" fmla="*/ 2209728 w 6743700"/>
                    <a:gd name="connsiteY159" fmla="*/ 4368167 h 4597400"/>
                    <a:gd name="connsiteX160" fmla="*/ 2184280 w 6743700"/>
                    <a:gd name="connsiteY160" fmla="*/ 4393637 h 4597400"/>
                    <a:gd name="connsiteX161" fmla="*/ 2167315 w 6743700"/>
                    <a:gd name="connsiteY161" fmla="*/ 4406373 h 4597400"/>
                    <a:gd name="connsiteX162" fmla="*/ 2112178 w 6743700"/>
                    <a:gd name="connsiteY162" fmla="*/ 4448823 h 4597400"/>
                    <a:gd name="connsiteX163" fmla="*/ 2074006 w 6743700"/>
                    <a:gd name="connsiteY163" fmla="*/ 4470048 h 4597400"/>
                    <a:gd name="connsiteX164" fmla="*/ 2031593 w 6743700"/>
                    <a:gd name="connsiteY164" fmla="*/ 4495519 h 4597400"/>
                    <a:gd name="connsiteX165" fmla="*/ 1929801 w 6743700"/>
                    <a:gd name="connsiteY165" fmla="*/ 4542214 h 4597400"/>
                    <a:gd name="connsiteX166" fmla="*/ 1734700 w 6743700"/>
                    <a:gd name="connsiteY166" fmla="*/ 4593155 h 4597400"/>
                    <a:gd name="connsiteX167" fmla="*/ 1666839 w 6743700"/>
                    <a:gd name="connsiteY167" fmla="*/ 4597400 h 4597400"/>
                    <a:gd name="connsiteX168" fmla="*/ 1641391 w 6743700"/>
                    <a:gd name="connsiteY168" fmla="*/ 4597400 h 4597400"/>
                    <a:gd name="connsiteX169" fmla="*/ 1607461 w 6743700"/>
                    <a:gd name="connsiteY169" fmla="*/ 4597400 h 4597400"/>
                    <a:gd name="connsiteX170" fmla="*/ 1522634 w 6743700"/>
                    <a:gd name="connsiteY170" fmla="*/ 4593155 h 4597400"/>
                    <a:gd name="connsiteX171" fmla="*/ 1463256 w 6743700"/>
                    <a:gd name="connsiteY171" fmla="*/ 4584665 h 4597400"/>
                    <a:gd name="connsiteX172" fmla="*/ 1403877 w 6743700"/>
                    <a:gd name="connsiteY172" fmla="*/ 4567685 h 4597400"/>
                    <a:gd name="connsiteX173" fmla="*/ 1272396 w 6743700"/>
                    <a:gd name="connsiteY173" fmla="*/ 4520989 h 4597400"/>
                    <a:gd name="connsiteX174" fmla="*/ 1238466 w 6743700"/>
                    <a:gd name="connsiteY174" fmla="*/ 4508254 h 4597400"/>
                    <a:gd name="connsiteX175" fmla="*/ 1208777 w 6743700"/>
                    <a:gd name="connsiteY175" fmla="*/ 4491274 h 4597400"/>
                    <a:gd name="connsiteX176" fmla="*/ 1149398 w 6743700"/>
                    <a:gd name="connsiteY176" fmla="*/ 4453068 h 4597400"/>
                    <a:gd name="connsiteX177" fmla="*/ 1094261 w 6743700"/>
                    <a:gd name="connsiteY177" fmla="*/ 4414863 h 4597400"/>
                    <a:gd name="connsiteX178" fmla="*/ 1051848 w 6743700"/>
                    <a:gd name="connsiteY178" fmla="*/ 4380902 h 4597400"/>
                    <a:gd name="connsiteX179" fmla="*/ 1017917 w 6743700"/>
                    <a:gd name="connsiteY179" fmla="*/ 4346942 h 4597400"/>
                    <a:gd name="connsiteX180" fmla="*/ 1013676 w 6743700"/>
                    <a:gd name="connsiteY180" fmla="*/ 4342697 h 4597400"/>
                    <a:gd name="connsiteX181" fmla="*/ 1009435 w 6743700"/>
                    <a:gd name="connsiteY181" fmla="*/ 4342697 h 4597400"/>
                    <a:gd name="connsiteX182" fmla="*/ 1009435 w 6743700"/>
                    <a:gd name="connsiteY182" fmla="*/ 4338452 h 4597400"/>
                    <a:gd name="connsiteX183" fmla="*/ 144205 w 6743700"/>
                    <a:gd name="connsiteY183" fmla="*/ 4338452 h 4597400"/>
                    <a:gd name="connsiteX184" fmla="*/ 127240 w 6743700"/>
                    <a:gd name="connsiteY184" fmla="*/ 4338452 h 4597400"/>
                    <a:gd name="connsiteX185" fmla="*/ 0 w 6743700"/>
                    <a:gd name="connsiteY185" fmla="*/ 4211100 h 4597400"/>
                    <a:gd name="connsiteX186" fmla="*/ 127240 w 6743700"/>
                    <a:gd name="connsiteY186" fmla="*/ 4083748 h 4597400"/>
                    <a:gd name="connsiteX187" fmla="*/ 144205 w 6743700"/>
                    <a:gd name="connsiteY187" fmla="*/ 4083748 h 4597400"/>
                    <a:gd name="connsiteX188" fmla="*/ 1064572 w 6743700"/>
                    <a:gd name="connsiteY188" fmla="*/ 4083748 h 4597400"/>
                    <a:gd name="connsiteX189" fmla="*/ 1157881 w 6743700"/>
                    <a:gd name="connsiteY189" fmla="*/ 4121954 h 4597400"/>
                    <a:gd name="connsiteX190" fmla="*/ 1162122 w 6743700"/>
                    <a:gd name="connsiteY190" fmla="*/ 4130444 h 4597400"/>
                    <a:gd name="connsiteX191" fmla="*/ 1179087 w 6743700"/>
                    <a:gd name="connsiteY191" fmla="*/ 4147424 h 4597400"/>
                    <a:gd name="connsiteX192" fmla="*/ 1221501 w 6743700"/>
                    <a:gd name="connsiteY192" fmla="*/ 4189874 h 4597400"/>
                    <a:gd name="connsiteX193" fmla="*/ 1251190 w 6743700"/>
                    <a:gd name="connsiteY193" fmla="*/ 4215345 h 4597400"/>
                    <a:gd name="connsiteX194" fmla="*/ 1289362 w 6743700"/>
                    <a:gd name="connsiteY194" fmla="*/ 4240815 h 4597400"/>
                    <a:gd name="connsiteX195" fmla="*/ 1331775 w 6743700"/>
                    <a:gd name="connsiteY195" fmla="*/ 4266286 h 4597400"/>
                    <a:gd name="connsiteX196" fmla="*/ 1352982 w 6743700"/>
                    <a:gd name="connsiteY196" fmla="*/ 4279021 h 4597400"/>
                    <a:gd name="connsiteX197" fmla="*/ 1374188 w 6743700"/>
                    <a:gd name="connsiteY197" fmla="*/ 4287511 h 4597400"/>
                    <a:gd name="connsiteX198" fmla="*/ 1467497 w 6743700"/>
                    <a:gd name="connsiteY198" fmla="*/ 4321471 h 4597400"/>
                    <a:gd name="connsiteX199" fmla="*/ 1509910 w 6743700"/>
                    <a:gd name="connsiteY199" fmla="*/ 4334207 h 4597400"/>
                    <a:gd name="connsiteX200" fmla="*/ 1552324 w 6743700"/>
                    <a:gd name="connsiteY200" fmla="*/ 4338452 h 4597400"/>
                    <a:gd name="connsiteX201" fmla="*/ 1611702 w 6743700"/>
                    <a:gd name="connsiteY201" fmla="*/ 4342697 h 4597400"/>
                    <a:gd name="connsiteX202" fmla="*/ 1637150 w 6743700"/>
                    <a:gd name="connsiteY202" fmla="*/ 4342697 h 4597400"/>
                    <a:gd name="connsiteX203" fmla="*/ 1654115 w 6743700"/>
                    <a:gd name="connsiteY203" fmla="*/ 4342697 h 4597400"/>
                    <a:gd name="connsiteX204" fmla="*/ 1700770 w 6743700"/>
                    <a:gd name="connsiteY204" fmla="*/ 4338452 h 4597400"/>
                    <a:gd name="connsiteX205" fmla="*/ 1840733 w 6743700"/>
                    <a:gd name="connsiteY205" fmla="*/ 4304491 h 4597400"/>
                    <a:gd name="connsiteX206" fmla="*/ 1912836 w 6743700"/>
                    <a:gd name="connsiteY206" fmla="*/ 4270531 h 4597400"/>
                    <a:gd name="connsiteX207" fmla="*/ 1942525 w 6743700"/>
                    <a:gd name="connsiteY207" fmla="*/ 4253550 h 4597400"/>
                    <a:gd name="connsiteX208" fmla="*/ 1967973 w 6743700"/>
                    <a:gd name="connsiteY208" fmla="*/ 4236570 h 4597400"/>
                    <a:gd name="connsiteX209" fmla="*/ 2018869 w 6743700"/>
                    <a:gd name="connsiteY209" fmla="*/ 4198365 h 4597400"/>
                    <a:gd name="connsiteX210" fmla="*/ 2023110 w 6743700"/>
                    <a:gd name="connsiteY210" fmla="*/ 4198365 h 4597400"/>
                    <a:gd name="connsiteX211" fmla="*/ 2035834 w 6743700"/>
                    <a:gd name="connsiteY211" fmla="*/ 4181384 h 4597400"/>
                    <a:gd name="connsiteX212" fmla="*/ 2082489 w 6743700"/>
                    <a:gd name="connsiteY212" fmla="*/ 4138934 h 4597400"/>
                    <a:gd name="connsiteX213" fmla="*/ 2107937 w 6743700"/>
                    <a:gd name="connsiteY213" fmla="*/ 4109218 h 4597400"/>
                    <a:gd name="connsiteX214" fmla="*/ 2133384 w 6743700"/>
                    <a:gd name="connsiteY214" fmla="*/ 4071013 h 4597400"/>
                    <a:gd name="connsiteX215" fmla="*/ 2158832 w 6743700"/>
                    <a:gd name="connsiteY215" fmla="*/ 4028562 h 4597400"/>
                    <a:gd name="connsiteX216" fmla="*/ 2171556 w 6743700"/>
                    <a:gd name="connsiteY216" fmla="*/ 4007337 h 4597400"/>
                    <a:gd name="connsiteX217" fmla="*/ 2180039 w 6743700"/>
                    <a:gd name="connsiteY217" fmla="*/ 3986112 h 4597400"/>
                    <a:gd name="connsiteX218" fmla="*/ 2213970 w 6743700"/>
                    <a:gd name="connsiteY218" fmla="*/ 3892720 h 4597400"/>
                    <a:gd name="connsiteX219" fmla="*/ 2222452 w 6743700"/>
                    <a:gd name="connsiteY219" fmla="*/ 3846025 h 4597400"/>
                    <a:gd name="connsiteX220" fmla="*/ 2230935 w 6743700"/>
                    <a:gd name="connsiteY220" fmla="*/ 3807819 h 4597400"/>
                    <a:gd name="connsiteX221" fmla="*/ 2235176 w 6743700"/>
                    <a:gd name="connsiteY221" fmla="*/ 3748388 h 4597400"/>
                    <a:gd name="connsiteX222" fmla="*/ 2235176 w 6743700"/>
                    <a:gd name="connsiteY222" fmla="*/ 3722918 h 4597400"/>
                    <a:gd name="connsiteX223" fmla="*/ 2235176 w 6743700"/>
                    <a:gd name="connsiteY223" fmla="*/ 3705938 h 4597400"/>
                    <a:gd name="connsiteX224" fmla="*/ 2230935 w 6743700"/>
                    <a:gd name="connsiteY224" fmla="*/ 3659242 h 4597400"/>
                    <a:gd name="connsiteX225" fmla="*/ 2197004 w 6743700"/>
                    <a:gd name="connsiteY225" fmla="*/ 3519155 h 4597400"/>
                    <a:gd name="connsiteX226" fmla="*/ 2163074 w 6743700"/>
                    <a:gd name="connsiteY226" fmla="*/ 3446989 h 4597400"/>
                    <a:gd name="connsiteX227" fmla="*/ 2146108 w 6743700"/>
                    <a:gd name="connsiteY227" fmla="*/ 3417274 h 4597400"/>
                    <a:gd name="connsiteX228" fmla="*/ 2129143 w 6743700"/>
                    <a:gd name="connsiteY228" fmla="*/ 3391803 h 4597400"/>
                    <a:gd name="connsiteX229" fmla="*/ 2090971 w 6743700"/>
                    <a:gd name="connsiteY229" fmla="*/ 3336617 h 4597400"/>
                    <a:gd name="connsiteX230" fmla="*/ 2074006 w 6743700"/>
                    <a:gd name="connsiteY230" fmla="*/ 3319637 h 4597400"/>
                    <a:gd name="connsiteX231" fmla="*/ 2031593 w 6743700"/>
                    <a:gd name="connsiteY231" fmla="*/ 3264451 h 4597400"/>
                    <a:gd name="connsiteX232" fmla="*/ 2010386 w 6743700"/>
                    <a:gd name="connsiteY232" fmla="*/ 3226246 h 4597400"/>
                    <a:gd name="connsiteX233" fmla="*/ 1984938 w 6743700"/>
                    <a:gd name="connsiteY233" fmla="*/ 3183795 h 4597400"/>
                    <a:gd name="connsiteX234" fmla="*/ 1938284 w 6743700"/>
                    <a:gd name="connsiteY234" fmla="*/ 3081914 h 4597400"/>
                    <a:gd name="connsiteX235" fmla="*/ 1891629 w 6743700"/>
                    <a:gd name="connsiteY235" fmla="*/ 2882396 h 4597400"/>
                    <a:gd name="connsiteX236" fmla="*/ 1883147 w 6743700"/>
                    <a:gd name="connsiteY236" fmla="*/ 2818720 h 4597400"/>
                    <a:gd name="connsiteX237" fmla="*/ 1883147 w 6743700"/>
                    <a:gd name="connsiteY237" fmla="*/ 2793250 h 4597400"/>
                    <a:gd name="connsiteX238" fmla="*/ 1883147 w 6743700"/>
                    <a:gd name="connsiteY238" fmla="*/ 2759289 h 4597400"/>
                    <a:gd name="connsiteX239" fmla="*/ 1891629 w 6743700"/>
                    <a:gd name="connsiteY239" fmla="*/ 2674388 h 4597400"/>
                    <a:gd name="connsiteX240" fmla="*/ 1900112 w 6743700"/>
                    <a:gd name="connsiteY240" fmla="*/ 2614957 h 4597400"/>
                    <a:gd name="connsiteX241" fmla="*/ 1912836 w 6743700"/>
                    <a:gd name="connsiteY241" fmla="*/ 2551281 h 4597400"/>
                    <a:gd name="connsiteX242" fmla="*/ 1959490 w 6743700"/>
                    <a:gd name="connsiteY242" fmla="*/ 2423929 h 4597400"/>
                    <a:gd name="connsiteX243" fmla="*/ 1976456 w 6743700"/>
                    <a:gd name="connsiteY243" fmla="*/ 2389969 h 4597400"/>
                    <a:gd name="connsiteX244" fmla="*/ 1993421 w 6743700"/>
                    <a:gd name="connsiteY244" fmla="*/ 2360253 h 4597400"/>
                    <a:gd name="connsiteX245" fmla="*/ 2027352 w 6743700"/>
                    <a:gd name="connsiteY245" fmla="*/ 2300823 h 4597400"/>
                    <a:gd name="connsiteX246" fmla="*/ 2065523 w 6743700"/>
                    <a:gd name="connsiteY246" fmla="*/ 2245637 h 4597400"/>
                    <a:gd name="connsiteX247" fmla="*/ 2103695 w 6743700"/>
                    <a:gd name="connsiteY247" fmla="*/ 2203186 h 4597400"/>
                    <a:gd name="connsiteX248" fmla="*/ 2163074 w 6743700"/>
                    <a:gd name="connsiteY248" fmla="*/ 2143755 h 4597400"/>
                    <a:gd name="connsiteX249" fmla="*/ 2184280 w 6743700"/>
                    <a:gd name="connsiteY249" fmla="*/ 2118285 h 4597400"/>
                    <a:gd name="connsiteX250" fmla="*/ 2205487 w 6743700"/>
                    <a:gd name="connsiteY250" fmla="*/ 2105550 h 4597400"/>
                    <a:gd name="connsiteX251" fmla="*/ 2260624 w 6743700"/>
                    <a:gd name="connsiteY251" fmla="*/ 2063099 h 4597400"/>
                    <a:gd name="connsiteX252" fmla="*/ 2298796 w 6743700"/>
                    <a:gd name="connsiteY252" fmla="*/ 2037629 h 4597400"/>
                    <a:gd name="connsiteX253" fmla="*/ 2341209 w 6743700"/>
                    <a:gd name="connsiteY253" fmla="*/ 2012159 h 4597400"/>
                    <a:gd name="connsiteX254" fmla="*/ 2443001 w 6743700"/>
                    <a:gd name="connsiteY254" fmla="*/ 1969708 h 4597400"/>
                    <a:gd name="connsiteX255" fmla="*/ 2638102 w 6743700"/>
                    <a:gd name="connsiteY255" fmla="*/ 1918767 h 4597400"/>
                    <a:gd name="connsiteX256" fmla="*/ 2705963 w 6743700"/>
                    <a:gd name="connsiteY256" fmla="*/ 1914522 h 4597400"/>
                    <a:gd name="connsiteX257" fmla="*/ 2731411 w 6743700"/>
                    <a:gd name="connsiteY257" fmla="*/ 1914522 h 4597400"/>
                    <a:gd name="connsiteX258" fmla="*/ 2765341 w 6743700"/>
                    <a:gd name="connsiteY258" fmla="*/ 1914522 h 4597400"/>
                    <a:gd name="connsiteX259" fmla="*/ 2850168 w 6743700"/>
                    <a:gd name="connsiteY259" fmla="*/ 1918767 h 4597400"/>
                    <a:gd name="connsiteX260" fmla="*/ 2909546 w 6743700"/>
                    <a:gd name="connsiteY260" fmla="*/ 1927257 h 4597400"/>
                    <a:gd name="connsiteX261" fmla="*/ 2968925 w 6743700"/>
                    <a:gd name="connsiteY261" fmla="*/ 1944238 h 4597400"/>
                    <a:gd name="connsiteX262" fmla="*/ 3100406 w 6743700"/>
                    <a:gd name="connsiteY262" fmla="*/ 1990933 h 4597400"/>
                    <a:gd name="connsiteX263" fmla="*/ 3134336 w 6743700"/>
                    <a:gd name="connsiteY263" fmla="*/ 2003668 h 4597400"/>
                    <a:gd name="connsiteX264" fmla="*/ 3164025 w 6743700"/>
                    <a:gd name="connsiteY264" fmla="*/ 2020649 h 4597400"/>
                    <a:gd name="connsiteX265" fmla="*/ 3223404 w 6743700"/>
                    <a:gd name="connsiteY265" fmla="*/ 2058854 h 4597400"/>
                    <a:gd name="connsiteX266" fmla="*/ 3278541 w 6743700"/>
                    <a:gd name="connsiteY266" fmla="*/ 2092815 h 4597400"/>
                    <a:gd name="connsiteX267" fmla="*/ 3320954 w 6743700"/>
                    <a:gd name="connsiteY267" fmla="*/ 2131020 h 4597400"/>
                    <a:gd name="connsiteX268" fmla="*/ 3380333 w 6743700"/>
                    <a:gd name="connsiteY268" fmla="*/ 2190451 h 4597400"/>
                    <a:gd name="connsiteX269" fmla="*/ 3405781 w 6743700"/>
                    <a:gd name="connsiteY269" fmla="*/ 2215921 h 4597400"/>
                    <a:gd name="connsiteX270" fmla="*/ 3418505 w 6743700"/>
                    <a:gd name="connsiteY270" fmla="*/ 2232902 h 4597400"/>
                    <a:gd name="connsiteX271" fmla="*/ 3465159 w 6743700"/>
                    <a:gd name="connsiteY271" fmla="*/ 2275352 h 4597400"/>
                    <a:gd name="connsiteX272" fmla="*/ 3494848 w 6743700"/>
                    <a:gd name="connsiteY272" fmla="*/ 2300823 h 4597400"/>
                    <a:gd name="connsiteX273" fmla="*/ 3533020 w 6743700"/>
                    <a:gd name="connsiteY273" fmla="*/ 2330538 h 4597400"/>
                    <a:gd name="connsiteX274" fmla="*/ 3571192 w 6743700"/>
                    <a:gd name="connsiteY274" fmla="*/ 2351763 h 4597400"/>
                    <a:gd name="connsiteX275" fmla="*/ 3592399 w 6743700"/>
                    <a:gd name="connsiteY275" fmla="*/ 2364499 h 4597400"/>
                    <a:gd name="connsiteX276" fmla="*/ 3617846 w 6743700"/>
                    <a:gd name="connsiteY276" fmla="*/ 2377234 h 4597400"/>
                    <a:gd name="connsiteX277" fmla="*/ 3711156 w 6743700"/>
                    <a:gd name="connsiteY277" fmla="*/ 2411194 h 4597400"/>
                    <a:gd name="connsiteX278" fmla="*/ 3753569 w 6743700"/>
                    <a:gd name="connsiteY278" fmla="*/ 2419684 h 4597400"/>
                    <a:gd name="connsiteX279" fmla="*/ 3795982 w 6743700"/>
                    <a:gd name="connsiteY279" fmla="*/ 2423929 h 4597400"/>
                    <a:gd name="connsiteX280" fmla="*/ 3855360 w 6743700"/>
                    <a:gd name="connsiteY280" fmla="*/ 2428174 h 4597400"/>
                    <a:gd name="connsiteX281" fmla="*/ 3876567 w 6743700"/>
                    <a:gd name="connsiteY281" fmla="*/ 2432420 h 4597400"/>
                    <a:gd name="connsiteX282" fmla="*/ 3897774 w 6743700"/>
                    <a:gd name="connsiteY282" fmla="*/ 2428174 h 4597400"/>
                    <a:gd name="connsiteX283" fmla="*/ 3944428 w 6743700"/>
                    <a:gd name="connsiteY283" fmla="*/ 2423929 h 4597400"/>
                    <a:gd name="connsiteX284" fmla="*/ 4084392 w 6743700"/>
                    <a:gd name="connsiteY284" fmla="*/ 2389969 h 4597400"/>
                    <a:gd name="connsiteX285" fmla="*/ 4152253 w 6743700"/>
                    <a:gd name="connsiteY285" fmla="*/ 2360253 h 4597400"/>
                    <a:gd name="connsiteX286" fmla="*/ 4181942 w 6743700"/>
                    <a:gd name="connsiteY286" fmla="*/ 2343273 h 4597400"/>
                    <a:gd name="connsiteX287" fmla="*/ 4211632 w 6743700"/>
                    <a:gd name="connsiteY287" fmla="*/ 2326293 h 4597400"/>
                    <a:gd name="connsiteX288" fmla="*/ 4262528 w 6743700"/>
                    <a:gd name="connsiteY288" fmla="*/ 2283842 h 4597400"/>
                    <a:gd name="connsiteX289" fmla="*/ 4279492 w 6743700"/>
                    <a:gd name="connsiteY289" fmla="*/ 2266862 h 4597400"/>
                    <a:gd name="connsiteX290" fmla="*/ 4321906 w 6743700"/>
                    <a:gd name="connsiteY290" fmla="*/ 2224412 h 4597400"/>
                    <a:gd name="connsiteX291" fmla="*/ 4347354 w 6743700"/>
                    <a:gd name="connsiteY291" fmla="*/ 2194696 h 4597400"/>
                    <a:gd name="connsiteX292" fmla="*/ 4377043 w 6743700"/>
                    <a:gd name="connsiteY292" fmla="*/ 2156491 h 4597400"/>
                    <a:gd name="connsiteX293" fmla="*/ 4398250 w 6743700"/>
                    <a:gd name="connsiteY293" fmla="*/ 2114040 h 4597400"/>
                    <a:gd name="connsiteX294" fmla="*/ 4410974 w 6743700"/>
                    <a:gd name="connsiteY294" fmla="*/ 2092815 h 4597400"/>
                    <a:gd name="connsiteX295" fmla="*/ 4423698 w 6743700"/>
                    <a:gd name="connsiteY295" fmla="*/ 2071589 h 4597400"/>
                    <a:gd name="connsiteX296" fmla="*/ 4457628 w 6743700"/>
                    <a:gd name="connsiteY296" fmla="*/ 1978198 h 4597400"/>
                    <a:gd name="connsiteX297" fmla="*/ 4466111 w 6743700"/>
                    <a:gd name="connsiteY297" fmla="*/ 1935747 h 4597400"/>
                    <a:gd name="connsiteX298" fmla="*/ 4470352 w 6743700"/>
                    <a:gd name="connsiteY298" fmla="*/ 1893297 h 4597400"/>
                    <a:gd name="connsiteX299" fmla="*/ 4474594 w 6743700"/>
                    <a:gd name="connsiteY299" fmla="*/ 1833866 h 4597400"/>
                    <a:gd name="connsiteX300" fmla="*/ 4478834 w 6743700"/>
                    <a:gd name="connsiteY300" fmla="*/ 1808396 h 4597400"/>
                    <a:gd name="connsiteX301" fmla="*/ 4474594 w 6743700"/>
                    <a:gd name="connsiteY301" fmla="*/ 1791415 h 4597400"/>
                    <a:gd name="connsiteX302" fmla="*/ 4470352 w 6743700"/>
                    <a:gd name="connsiteY302" fmla="*/ 1744720 h 4597400"/>
                    <a:gd name="connsiteX303" fmla="*/ 4436422 w 6743700"/>
                    <a:gd name="connsiteY303" fmla="*/ 1604633 h 4597400"/>
                    <a:gd name="connsiteX304" fmla="*/ 4406732 w 6743700"/>
                    <a:gd name="connsiteY304" fmla="*/ 1536712 h 4597400"/>
                    <a:gd name="connsiteX305" fmla="*/ 4389767 w 6743700"/>
                    <a:gd name="connsiteY305" fmla="*/ 1502751 h 4597400"/>
                    <a:gd name="connsiteX306" fmla="*/ 4372802 w 6743700"/>
                    <a:gd name="connsiteY306" fmla="*/ 1477281 h 4597400"/>
                    <a:gd name="connsiteX307" fmla="*/ 4330388 w 6743700"/>
                    <a:gd name="connsiteY307" fmla="*/ 1426340 h 4597400"/>
                    <a:gd name="connsiteX308" fmla="*/ 4317664 w 6743700"/>
                    <a:gd name="connsiteY308" fmla="*/ 1405115 h 4597400"/>
                    <a:gd name="connsiteX309" fmla="*/ 4275252 w 6743700"/>
                    <a:gd name="connsiteY309" fmla="*/ 1349929 h 4597400"/>
                    <a:gd name="connsiteX310" fmla="*/ 4249804 w 6743700"/>
                    <a:gd name="connsiteY310" fmla="*/ 1311724 h 4597400"/>
                    <a:gd name="connsiteX311" fmla="*/ 4224356 w 6743700"/>
                    <a:gd name="connsiteY311" fmla="*/ 1269273 h 4597400"/>
                    <a:gd name="connsiteX312" fmla="*/ 4181942 w 6743700"/>
                    <a:gd name="connsiteY312" fmla="*/ 1167392 h 4597400"/>
                    <a:gd name="connsiteX313" fmla="*/ 4131046 w 6743700"/>
                    <a:gd name="connsiteY313" fmla="*/ 972119 h 4597400"/>
                    <a:gd name="connsiteX314" fmla="*/ 4126805 w 6743700"/>
                    <a:gd name="connsiteY314" fmla="*/ 904198 h 4597400"/>
                    <a:gd name="connsiteX315" fmla="*/ 4126805 w 6743700"/>
                    <a:gd name="connsiteY315" fmla="*/ 878728 h 4597400"/>
                    <a:gd name="connsiteX316" fmla="*/ 4126805 w 6743700"/>
                    <a:gd name="connsiteY316" fmla="*/ 844767 h 4597400"/>
                    <a:gd name="connsiteX317" fmla="*/ 4131046 w 6743700"/>
                    <a:gd name="connsiteY317" fmla="*/ 759866 h 4597400"/>
                    <a:gd name="connsiteX318" fmla="*/ 4139529 w 6743700"/>
                    <a:gd name="connsiteY318" fmla="*/ 704680 h 4597400"/>
                    <a:gd name="connsiteX319" fmla="*/ 4156494 w 6743700"/>
                    <a:gd name="connsiteY319" fmla="*/ 641004 h 4597400"/>
                    <a:gd name="connsiteX320" fmla="*/ 4203149 w 6743700"/>
                    <a:gd name="connsiteY320" fmla="*/ 509407 h 4597400"/>
                    <a:gd name="connsiteX321" fmla="*/ 4215873 w 6743700"/>
                    <a:gd name="connsiteY321" fmla="*/ 475447 h 4597400"/>
                    <a:gd name="connsiteX322" fmla="*/ 4232838 w 6743700"/>
                    <a:gd name="connsiteY322" fmla="*/ 445731 h 4597400"/>
                    <a:gd name="connsiteX323" fmla="*/ 4271010 w 6743700"/>
                    <a:gd name="connsiteY323" fmla="*/ 386301 h 4597400"/>
                    <a:gd name="connsiteX324" fmla="*/ 4304940 w 6743700"/>
                    <a:gd name="connsiteY324" fmla="*/ 335360 h 4597400"/>
                    <a:gd name="connsiteX325" fmla="*/ 4343112 w 6743700"/>
                    <a:gd name="connsiteY325" fmla="*/ 288664 h 4597400"/>
                    <a:gd name="connsiteX326" fmla="*/ 4402491 w 6743700"/>
                    <a:gd name="connsiteY326" fmla="*/ 229233 h 4597400"/>
                    <a:gd name="connsiteX327" fmla="*/ 4427939 w 6743700"/>
                    <a:gd name="connsiteY327" fmla="*/ 208008 h 4597400"/>
                    <a:gd name="connsiteX328" fmla="*/ 4427939 w 6743700"/>
                    <a:gd name="connsiteY328" fmla="*/ 203763 h 4597400"/>
                    <a:gd name="connsiteX329" fmla="*/ 4449146 w 6743700"/>
                    <a:gd name="connsiteY329" fmla="*/ 191028 h 4597400"/>
                    <a:gd name="connsiteX330" fmla="*/ 4504282 w 6743700"/>
                    <a:gd name="connsiteY330" fmla="*/ 148577 h 4597400"/>
                    <a:gd name="connsiteX331" fmla="*/ 4542454 w 6743700"/>
                    <a:gd name="connsiteY331" fmla="*/ 127352 h 4597400"/>
                    <a:gd name="connsiteX332" fmla="*/ 4584868 w 6743700"/>
                    <a:gd name="connsiteY332" fmla="*/ 101882 h 4597400"/>
                    <a:gd name="connsiteX333" fmla="*/ 4682418 w 6743700"/>
                    <a:gd name="connsiteY333" fmla="*/ 55186 h 4597400"/>
                    <a:gd name="connsiteX334" fmla="*/ 4881760 w 6743700"/>
                    <a:gd name="connsiteY334" fmla="*/ 4245 h 4597400"/>
                    <a:gd name="connsiteX335" fmla="*/ 4949622 w 6743700"/>
                    <a:gd name="connsiteY335" fmla="*/ 0 h 459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6743700" h="4597400">
                      <a:moveTo>
                        <a:pt x="4949622" y="0"/>
                      </a:moveTo>
                      <a:cubicBezTo>
                        <a:pt x="4966586" y="0"/>
                        <a:pt x="4975069" y="0"/>
                        <a:pt x="4975069" y="0"/>
                      </a:cubicBezTo>
                      <a:cubicBezTo>
                        <a:pt x="4975069" y="0"/>
                        <a:pt x="4987793" y="0"/>
                        <a:pt x="5009000" y="0"/>
                      </a:cubicBezTo>
                      <a:cubicBezTo>
                        <a:pt x="5025965" y="0"/>
                        <a:pt x="5055654" y="0"/>
                        <a:pt x="5093826" y="8490"/>
                      </a:cubicBezTo>
                      <a:cubicBezTo>
                        <a:pt x="5110792" y="8490"/>
                        <a:pt x="5127757" y="8490"/>
                        <a:pt x="5148964" y="12735"/>
                      </a:cubicBezTo>
                      <a:cubicBezTo>
                        <a:pt x="5170170" y="21226"/>
                        <a:pt x="5191376" y="25471"/>
                        <a:pt x="5212583" y="29716"/>
                      </a:cubicBezTo>
                      <a:cubicBezTo>
                        <a:pt x="5254996" y="42451"/>
                        <a:pt x="5301651" y="55186"/>
                        <a:pt x="5344064" y="76411"/>
                      </a:cubicBezTo>
                      <a:cubicBezTo>
                        <a:pt x="5352547" y="80656"/>
                        <a:pt x="5365271" y="84901"/>
                        <a:pt x="5377994" y="89147"/>
                      </a:cubicBezTo>
                      <a:cubicBezTo>
                        <a:pt x="5386478" y="97637"/>
                        <a:pt x="5394960" y="101882"/>
                        <a:pt x="5407684" y="110372"/>
                      </a:cubicBezTo>
                      <a:cubicBezTo>
                        <a:pt x="5428890" y="118862"/>
                        <a:pt x="5450097" y="131597"/>
                        <a:pt x="5467062" y="144332"/>
                      </a:cubicBezTo>
                      <a:cubicBezTo>
                        <a:pt x="5484028" y="157067"/>
                        <a:pt x="5500993" y="169803"/>
                        <a:pt x="5517958" y="182538"/>
                      </a:cubicBezTo>
                      <a:cubicBezTo>
                        <a:pt x="5534924" y="195273"/>
                        <a:pt x="5547648" y="208008"/>
                        <a:pt x="5560372" y="216498"/>
                      </a:cubicBezTo>
                      <a:cubicBezTo>
                        <a:pt x="5577337" y="229233"/>
                        <a:pt x="5590061" y="241969"/>
                        <a:pt x="5598544" y="250459"/>
                      </a:cubicBezTo>
                      <a:cubicBezTo>
                        <a:pt x="5598544" y="254704"/>
                        <a:pt x="5602784" y="254704"/>
                        <a:pt x="5602784" y="254704"/>
                      </a:cubicBezTo>
                      <a:cubicBezTo>
                        <a:pt x="5602784" y="254704"/>
                        <a:pt x="5602784" y="258949"/>
                        <a:pt x="5602784" y="258949"/>
                      </a:cubicBezTo>
                      <a:cubicBezTo>
                        <a:pt x="6586771" y="258949"/>
                        <a:pt x="6586771" y="258949"/>
                        <a:pt x="6586771" y="258949"/>
                      </a:cubicBezTo>
                      <a:cubicBezTo>
                        <a:pt x="6599495" y="258949"/>
                        <a:pt x="6599495" y="258949"/>
                        <a:pt x="6599495" y="258949"/>
                      </a:cubicBezTo>
                      <a:cubicBezTo>
                        <a:pt x="6599495" y="258949"/>
                        <a:pt x="6603736" y="258949"/>
                        <a:pt x="6616460" y="258949"/>
                      </a:cubicBezTo>
                      <a:cubicBezTo>
                        <a:pt x="6688563" y="258949"/>
                        <a:pt x="6743700" y="314135"/>
                        <a:pt x="6743700" y="386301"/>
                      </a:cubicBezTo>
                      <a:cubicBezTo>
                        <a:pt x="6743700" y="454222"/>
                        <a:pt x="6688563" y="513652"/>
                        <a:pt x="6616460" y="513652"/>
                      </a:cubicBezTo>
                      <a:cubicBezTo>
                        <a:pt x="6603736" y="513652"/>
                        <a:pt x="6599495" y="513652"/>
                        <a:pt x="6599495" y="513652"/>
                      </a:cubicBezTo>
                      <a:cubicBezTo>
                        <a:pt x="6586771" y="513652"/>
                        <a:pt x="6586771" y="513652"/>
                        <a:pt x="6586771" y="513652"/>
                      </a:cubicBezTo>
                      <a:cubicBezTo>
                        <a:pt x="5547648" y="513652"/>
                        <a:pt x="5547648" y="513652"/>
                        <a:pt x="5547648" y="513652"/>
                      </a:cubicBezTo>
                      <a:cubicBezTo>
                        <a:pt x="5517958" y="513652"/>
                        <a:pt x="5484028" y="500917"/>
                        <a:pt x="5458580" y="475447"/>
                      </a:cubicBezTo>
                      <a:cubicBezTo>
                        <a:pt x="5454338" y="466957"/>
                        <a:pt x="5454338" y="466957"/>
                        <a:pt x="5454338" y="466957"/>
                      </a:cubicBezTo>
                      <a:cubicBezTo>
                        <a:pt x="5454338" y="466957"/>
                        <a:pt x="5445856" y="462712"/>
                        <a:pt x="5437373" y="449976"/>
                      </a:cubicBezTo>
                      <a:cubicBezTo>
                        <a:pt x="5424649" y="441486"/>
                        <a:pt x="5411926" y="424506"/>
                        <a:pt x="5394960" y="407526"/>
                      </a:cubicBezTo>
                      <a:cubicBezTo>
                        <a:pt x="5382236" y="399036"/>
                        <a:pt x="5373754" y="390546"/>
                        <a:pt x="5361030" y="382056"/>
                      </a:cubicBezTo>
                      <a:cubicBezTo>
                        <a:pt x="5352547" y="373566"/>
                        <a:pt x="5339823" y="365075"/>
                        <a:pt x="5327099" y="356585"/>
                      </a:cubicBezTo>
                      <a:cubicBezTo>
                        <a:pt x="5314375" y="348095"/>
                        <a:pt x="5297410" y="339605"/>
                        <a:pt x="5284686" y="331115"/>
                      </a:cubicBezTo>
                      <a:cubicBezTo>
                        <a:pt x="5276203" y="326870"/>
                        <a:pt x="5267720" y="322625"/>
                        <a:pt x="5263479" y="318380"/>
                      </a:cubicBezTo>
                      <a:cubicBezTo>
                        <a:pt x="5254996" y="314135"/>
                        <a:pt x="5246514" y="314135"/>
                        <a:pt x="5238031" y="309890"/>
                      </a:cubicBezTo>
                      <a:cubicBezTo>
                        <a:pt x="5208342" y="292909"/>
                        <a:pt x="5178652" y="284419"/>
                        <a:pt x="5144722" y="275929"/>
                      </a:cubicBezTo>
                      <a:cubicBezTo>
                        <a:pt x="5131998" y="271684"/>
                        <a:pt x="5115033" y="267439"/>
                        <a:pt x="5102309" y="263194"/>
                      </a:cubicBezTo>
                      <a:cubicBezTo>
                        <a:pt x="5089585" y="263194"/>
                        <a:pt x="5072620" y="263194"/>
                        <a:pt x="5064137" y="258949"/>
                      </a:cubicBezTo>
                      <a:cubicBezTo>
                        <a:pt x="5038689" y="254704"/>
                        <a:pt x="5017482" y="254704"/>
                        <a:pt x="5000517" y="254704"/>
                      </a:cubicBezTo>
                      <a:cubicBezTo>
                        <a:pt x="4987793" y="254704"/>
                        <a:pt x="4979310" y="254704"/>
                        <a:pt x="4979310" y="254704"/>
                      </a:cubicBezTo>
                      <a:cubicBezTo>
                        <a:pt x="4979310" y="254704"/>
                        <a:pt x="4970828" y="254704"/>
                        <a:pt x="4962346" y="254704"/>
                      </a:cubicBezTo>
                      <a:cubicBezTo>
                        <a:pt x="4949622" y="254704"/>
                        <a:pt x="4932656" y="254704"/>
                        <a:pt x="4911450" y="258949"/>
                      </a:cubicBezTo>
                      <a:cubicBezTo>
                        <a:pt x="4873278" y="263194"/>
                        <a:pt x="4822382" y="275929"/>
                        <a:pt x="4771486" y="292909"/>
                      </a:cubicBezTo>
                      <a:cubicBezTo>
                        <a:pt x="4750279" y="301400"/>
                        <a:pt x="4724832" y="314135"/>
                        <a:pt x="4703624" y="326870"/>
                      </a:cubicBezTo>
                      <a:cubicBezTo>
                        <a:pt x="4690901" y="331115"/>
                        <a:pt x="4682418" y="339605"/>
                        <a:pt x="4673936" y="343850"/>
                      </a:cubicBezTo>
                      <a:cubicBezTo>
                        <a:pt x="4661212" y="348095"/>
                        <a:pt x="4652729" y="356585"/>
                        <a:pt x="4644246" y="360830"/>
                      </a:cubicBezTo>
                      <a:cubicBezTo>
                        <a:pt x="4614557" y="382056"/>
                        <a:pt x="4593350" y="399036"/>
                        <a:pt x="4593350" y="399036"/>
                      </a:cubicBezTo>
                      <a:cubicBezTo>
                        <a:pt x="4593350" y="399036"/>
                        <a:pt x="4589109" y="407526"/>
                        <a:pt x="4576385" y="416016"/>
                      </a:cubicBezTo>
                      <a:cubicBezTo>
                        <a:pt x="4567902" y="424506"/>
                        <a:pt x="4550937" y="437241"/>
                        <a:pt x="4533972" y="458467"/>
                      </a:cubicBezTo>
                      <a:cubicBezTo>
                        <a:pt x="4525489" y="466957"/>
                        <a:pt x="4517006" y="479692"/>
                        <a:pt x="4508524" y="488182"/>
                      </a:cubicBezTo>
                      <a:cubicBezTo>
                        <a:pt x="4500042" y="500917"/>
                        <a:pt x="4491558" y="513652"/>
                        <a:pt x="4483076" y="526388"/>
                      </a:cubicBezTo>
                      <a:cubicBezTo>
                        <a:pt x="4470352" y="539123"/>
                        <a:pt x="4466111" y="556103"/>
                        <a:pt x="4457628" y="568838"/>
                      </a:cubicBezTo>
                      <a:cubicBezTo>
                        <a:pt x="4453387" y="577328"/>
                        <a:pt x="4449146" y="581573"/>
                        <a:pt x="4444904" y="590063"/>
                      </a:cubicBezTo>
                      <a:cubicBezTo>
                        <a:pt x="4440663" y="598554"/>
                        <a:pt x="4436422" y="607044"/>
                        <a:pt x="4432180" y="611289"/>
                      </a:cubicBezTo>
                      <a:cubicBezTo>
                        <a:pt x="4419456" y="645249"/>
                        <a:pt x="4410974" y="674965"/>
                        <a:pt x="4402491" y="704680"/>
                      </a:cubicBezTo>
                      <a:cubicBezTo>
                        <a:pt x="4398250" y="721660"/>
                        <a:pt x="4394008" y="734396"/>
                        <a:pt x="4389767" y="751376"/>
                      </a:cubicBezTo>
                      <a:cubicBezTo>
                        <a:pt x="4385526" y="764111"/>
                        <a:pt x="4385526" y="776846"/>
                        <a:pt x="4385526" y="789581"/>
                      </a:cubicBezTo>
                      <a:cubicBezTo>
                        <a:pt x="4381284" y="815052"/>
                        <a:pt x="4381284" y="836277"/>
                        <a:pt x="4381284" y="849012"/>
                      </a:cubicBezTo>
                      <a:cubicBezTo>
                        <a:pt x="4381284" y="865992"/>
                        <a:pt x="4381284" y="874482"/>
                        <a:pt x="4381284" y="874482"/>
                      </a:cubicBezTo>
                      <a:cubicBezTo>
                        <a:pt x="4381284" y="874482"/>
                        <a:pt x="4381284" y="878728"/>
                        <a:pt x="4381284" y="891463"/>
                      </a:cubicBezTo>
                      <a:cubicBezTo>
                        <a:pt x="4381284" y="904198"/>
                        <a:pt x="4381284" y="921178"/>
                        <a:pt x="4385526" y="938158"/>
                      </a:cubicBezTo>
                      <a:cubicBezTo>
                        <a:pt x="4389767" y="976364"/>
                        <a:pt x="4398250" y="1031550"/>
                        <a:pt x="4419456" y="1078245"/>
                      </a:cubicBezTo>
                      <a:cubicBezTo>
                        <a:pt x="4427939" y="1103716"/>
                        <a:pt x="4440663" y="1129186"/>
                        <a:pt x="4449146" y="1150411"/>
                      </a:cubicBezTo>
                      <a:cubicBezTo>
                        <a:pt x="4453387" y="1158902"/>
                        <a:pt x="4461870" y="1171637"/>
                        <a:pt x="4470352" y="1180127"/>
                      </a:cubicBezTo>
                      <a:cubicBezTo>
                        <a:pt x="4474594" y="1188617"/>
                        <a:pt x="4478834" y="1197107"/>
                        <a:pt x="4483076" y="1205597"/>
                      </a:cubicBezTo>
                      <a:cubicBezTo>
                        <a:pt x="4508524" y="1239558"/>
                        <a:pt x="4525489" y="1260783"/>
                        <a:pt x="4525489" y="1260783"/>
                      </a:cubicBezTo>
                      <a:cubicBezTo>
                        <a:pt x="4525489" y="1260783"/>
                        <a:pt x="4529730" y="1265028"/>
                        <a:pt x="4542454" y="1282008"/>
                      </a:cubicBezTo>
                      <a:cubicBezTo>
                        <a:pt x="4550937" y="1294743"/>
                        <a:pt x="4563661" y="1311724"/>
                        <a:pt x="4580626" y="1332949"/>
                      </a:cubicBezTo>
                      <a:cubicBezTo>
                        <a:pt x="4589109" y="1345684"/>
                        <a:pt x="4597592" y="1358419"/>
                        <a:pt x="4606074" y="1371155"/>
                      </a:cubicBezTo>
                      <a:cubicBezTo>
                        <a:pt x="4614557" y="1383890"/>
                        <a:pt x="4623040" y="1400870"/>
                        <a:pt x="4631522" y="1413605"/>
                      </a:cubicBezTo>
                      <a:cubicBezTo>
                        <a:pt x="4644246" y="1447566"/>
                        <a:pt x="4665453" y="1481526"/>
                        <a:pt x="4673936" y="1515487"/>
                      </a:cubicBezTo>
                      <a:cubicBezTo>
                        <a:pt x="4703624" y="1583408"/>
                        <a:pt x="4716348" y="1659819"/>
                        <a:pt x="4724832" y="1715004"/>
                      </a:cubicBezTo>
                      <a:cubicBezTo>
                        <a:pt x="4729072" y="1740475"/>
                        <a:pt x="4729072" y="1765945"/>
                        <a:pt x="4729072" y="1778680"/>
                      </a:cubicBezTo>
                      <a:cubicBezTo>
                        <a:pt x="4729072" y="1795661"/>
                        <a:pt x="4733314" y="1808396"/>
                        <a:pt x="4733314" y="1808396"/>
                      </a:cubicBezTo>
                      <a:cubicBezTo>
                        <a:pt x="4733314" y="1808396"/>
                        <a:pt x="4729072" y="1816886"/>
                        <a:pt x="4729072" y="1838111"/>
                      </a:cubicBezTo>
                      <a:cubicBezTo>
                        <a:pt x="4729072" y="1859336"/>
                        <a:pt x="4729072" y="1889052"/>
                        <a:pt x="4724832" y="1923012"/>
                      </a:cubicBezTo>
                      <a:cubicBezTo>
                        <a:pt x="4720590" y="1944238"/>
                        <a:pt x="4720590" y="1961218"/>
                        <a:pt x="4716348" y="1982443"/>
                      </a:cubicBezTo>
                      <a:cubicBezTo>
                        <a:pt x="4712108" y="2003668"/>
                        <a:pt x="4707866" y="2024894"/>
                        <a:pt x="4703624" y="2046119"/>
                      </a:cubicBezTo>
                      <a:cubicBezTo>
                        <a:pt x="4690901" y="2088570"/>
                        <a:pt x="4673936" y="2131020"/>
                        <a:pt x="4652729" y="2177716"/>
                      </a:cubicBezTo>
                      <a:cubicBezTo>
                        <a:pt x="4648488" y="2186206"/>
                        <a:pt x="4644246" y="2198941"/>
                        <a:pt x="4640005" y="2207431"/>
                      </a:cubicBezTo>
                      <a:cubicBezTo>
                        <a:pt x="4635764" y="2220167"/>
                        <a:pt x="4627281" y="2228657"/>
                        <a:pt x="4623040" y="2241392"/>
                      </a:cubicBezTo>
                      <a:cubicBezTo>
                        <a:pt x="4610316" y="2258372"/>
                        <a:pt x="4601833" y="2279597"/>
                        <a:pt x="4589109" y="2296578"/>
                      </a:cubicBezTo>
                      <a:cubicBezTo>
                        <a:pt x="4572144" y="2317803"/>
                        <a:pt x="4563661" y="2334783"/>
                        <a:pt x="4550937" y="2351763"/>
                      </a:cubicBezTo>
                      <a:cubicBezTo>
                        <a:pt x="4538213" y="2368744"/>
                        <a:pt x="4525489" y="2381479"/>
                        <a:pt x="4512766" y="2394214"/>
                      </a:cubicBezTo>
                      <a:cubicBezTo>
                        <a:pt x="4491558" y="2423929"/>
                        <a:pt x="4466111" y="2440910"/>
                        <a:pt x="4453387" y="2457890"/>
                      </a:cubicBezTo>
                      <a:cubicBezTo>
                        <a:pt x="4436422" y="2470625"/>
                        <a:pt x="4427939" y="2479115"/>
                        <a:pt x="4427939" y="2479115"/>
                      </a:cubicBezTo>
                      <a:cubicBezTo>
                        <a:pt x="4427939" y="2479115"/>
                        <a:pt x="4419456" y="2483360"/>
                        <a:pt x="4406732" y="2496095"/>
                      </a:cubicBezTo>
                      <a:cubicBezTo>
                        <a:pt x="4394008" y="2504586"/>
                        <a:pt x="4377043" y="2517321"/>
                        <a:pt x="4355836" y="2534301"/>
                      </a:cubicBezTo>
                      <a:cubicBezTo>
                        <a:pt x="4343112" y="2542791"/>
                        <a:pt x="4330388" y="2551281"/>
                        <a:pt x="4317664" y="2559771"/>
                      </a:cubicBezTo>
                      <a:cubicBezTo>
                        <a:pt x="4300699" y="2568261"/>
                        <a:pt x="4287976" y="2576752"/>
                        <a:pt x="4271010" y="2585242"/>
                      </a:cubicBezTo>
                      <a:cubicBezTo>
                        <a:pt x="4241321" y="2597977"/>
                        <a:pt x="4207390" y="2614957"/>
                        <a:pt x="4173460" y="2627692"/>
                      </a:cubicBezTo>
                      <a:cubicBezTo>
                        <a:pt x="4105598" y="2657408"/>
                        <a:pt x="4029255" y="2670143"/>
                        <a:pt x="3974118" y="2678633"/>
                      </a:cubicBezTo>
                      <a:cubicBezTo>
                        <a:pt x="3948670" y="2682878"/>
                        <a:pt x="3923222" y="2682878"/>
                        <a:pt x="3906256" y="2682878"/>
                      </a:cubicBezTo>
                      <a:cubicBezTo>
                        <a:pt x="3889291" y="2682878"/>
                        <a:pt x="3880808" y="2687123"/>
                        <a:pt x="3880808" y="2687123"/>
                      </a:cubicBezTo>
                      <a:cubicBezTo>
                        <a:pt x="3880808" y="2687123"/>
                        <a:pt x="3868084" y="2682878"/>
                        <a:pt x="3851119" y="2682878"/>
                      </a:cubicBezTo>
                      <a:cubicBezTo>
                        <a:pt x="3829913" y="2682878"/>
                        <a:pt x="3800224" y="2682878"/>
                        <a:pt x="3762052" y="2678633"/>
                      </a:cubicBezTo>
                      <a:cubicBezTo>
                        <a:pt x="3745086" y="2674388"/>
                        <a:pt x="3728121" y="2674388"/>
                        <a:pt x="3706914" y="2670143"/>
                      </a:cubicBezTo>
                      <a:cubicBezTo>
                        <a:pt x="3685708" y="2665898"/>
                        <a:pt x="3664501" y="2661653"/>
                        <a:pt x="3643294" y="2657408"/>
                      </a:cubicBezTo>
                      <a:cubicBezTo>
                        <a:pt x="3600881" y="2644673"/>
                        <a:pt x="3554227" y="2627692"/>
                        <a:pt x="3511814" y="2606467"/>
                      </a:cubicBezTo>
                      <a:cubicBezTo>
                        <a:pt x="3503331" y="2602222"/>
                        <a:pt x="3490607" y="2597977"/>
                        <a:pt x="3482124" y="2593732"/>
                      </a:cubicBezTo>
                      <a:cubicBezTo>
                        <a:pt x="3469400" y="2589487"/>
                        <a:pt x="3460918" y="2580997"/>
                        <a:pt x="3448194" y="2576752"/>
                      </a:cubicBezTo>
                      <a:cubicBezTo>
                        <a:pt x="3426987" y="2564016"/>
                        <a:pt x="3410022" y="2555526"/>
                        <a:pt x="3388815" y="2538546"/>
                      </a:cubicBezTo>
                      <a:cubicBezTo>
                        <a:pt x="3371850" y="2525811"/>
                        <a:pt x="3354885" y="2517321"/>
                        <a:pt x="3337920" y="2504586"/>
                      </a:cubicBezTo>
                      <a:cubicBezTo>
                        <a:pt x="3320954" y="2491850"/>
                        <a:pt x="3308230" y="2479115"/>
                        <a:pt x="3295506" y="2466380"/>
                      </a:cubicBezTo>
                      <a:cubicBezTo>
                        <a:pt x="3265817" y="2445155"/>
                        <a:pt x="3248852" y="2419684"/>
                        <a:pt x="3231887" y="2406949"/>
                      </a:cubicBezTo>
                      <a:cubicBezTo>
                        <a:pt x="3219163" y="2389969"/>
                        <a:pt x="3210680" y="2381479"/>
                        <a:pt x="3210680" y="2381479"/>
                      </a:cubicBezTo>
                      <a:cubicBezTo>
                        <a:pt x="3210680" y="2381479"/>
                        <a:pt x="3206439" y="2377234"/>
                        <a:pt x="3193715" y="2364499"/>
                      </a:cubicBezTo>
                      <a:cubicBezTo>
                        <a:pt x="3185232" y="2356008"/>
                        <a:pt x="3172508" y="2339028"/>
                        <a:pt x="3151301" y="2322048"/>
                      </a:cubicBezTo>
                      <a:cubicBezTo>
                        <a:pt x="3142819" y="2313558"/>
                        <a:pt x="3130095" y="2305068"/>
                        <a:pt x="3121612" y="2296578"/>
                      </a:cubicBezTo>
                      <a:cubicBezTo>
                        <a:pt x="3108888" y="2288087"/>
                        <a:pt x="3096164" y="2279597"/>
                        <a:pt x="3083440" y="2271107"/>
                      </a:cubicBezTo>
                      <a:cubicBezTo>
                        <a:pt x="3070716" y="2258372"/>
                        <a:pt x="3057992" y="2254127"/>
                        <a:pt x="3041027" y="2245637"/>
                      </a:cubicBezTo>
                      <a:cubicBezTo>
                        <a:pt x="3032544" y="2241392"/>
                        <a:pt x="3028303" y="2237147"/>
                        <a:pt x="3019821" y="2232902"/>
                      </a:cubicBezTo>
                      <a:cubicBezTo>
                        <a:pt x="3011338" y="2228657"/>
                        <a:pt x="3002855" y="2224412"/>
                        <a:pt x="2998614" y="2220167"/>
                      </a:cubicBezTo>
                      <a:cubicBezTo>
                        <a:pt x="2968925" y="2207431"/>
                        <a:pt x="2934994" y="2198941"/>
                        <a:pt x="2905305" y="2190451"/>
                      </a:cubicBezTo>
                      <a:cubicBezTo>
                        <a:pt x="2888340" y="2186206"/>
                        <a:pt x="2875616" y="2181961"/>
                        <a:pt x="2858650" y="2177716"/>
                      </a:cubicBezTo>
                      <a:cubicBezTo>
                        <a:pt x="2845926" y="2173471"/>
                        <a:pt x="2833202" y="2173471"/>
                        <a:pt x="2820478" y="2173471"/>
                      </a:cubicBezTo>
                      <a:cubicBezTo>
                        <a:pt x="2795031" y="2169226"/>
                        <a:pt x="2773824" y="2169226"/>
                        <a:pt x="2761100" y="2169226"/>
                      </a:cubicBezTo>
                      <a:cubicBezTo>
                        <a:pt x="2744135" y="2169226"/>
                        <a:pt x="2735652" y="2169226"/>
                        <a:pt x="2735652" y="2169226"/>
                      </a:cubicBezTo>
                      <a:cubicBezTo>
                        <a:pt x="2735652" y="2169226"/>
                        <a:pt x="2731411" y="2169226"/>
                        <a:pt x="2718687" y="2169226"/>
                      </a:cubicBezTo>
                      <a:cubicBezTo>
                        <a:pt x="2705963" y="2169226"/>
                        <a:pt x="2688997" y="2169226"/>
                        <a:pt x="2672032" y="2173471"/>
                      </a:cubicBezTo>
                      <a:cubicBezTo>
                        <a:pt x="2633860" y="2177716"/>
                        <a:pt x="2578723" y="2186206"/>
                        <a:pt x="2532069" y="2207431"/>
                      </a:cubicBezTo>
                      <a:cubicBezTo>
                        <a:pt x="2506621" y="2215921"/>
                        <a:pt x="2485414" y="2228657"/>
                        <a:pt x="2459966" y="2237147"/>
                      </a:cubicBezTo>
                      <a:cubicBezTo>
                        <a:pt x="2451484" y="2241392"/>
                        <a:pt x="2438760" y="2249882"/>
                        <a:pt x="2430277" y="2258372"/>
                      </a:cubicBezTo>
                      <a:cubicBezTo>
                        <a:pt x="2421794" y="2262617"/>
                        <a:pt x="2413312" y="2266862"/>
                        <a:pt x="2404829" y="2275352"/>
                      </a:cubicBezTo>
                      <a:cubicBezTo>
                        <a:pt x="2370898" y="2296578"/>
                        <a:pt x="2349692" y="2313558"/>
                        <a:pt x="2349692" y="2313558"/>
                      </a:cubicBezTo>
                      <a:cubicBezTo>
                        <a:pt x="2349692" y="2313558"/>
                        <a:pt x="2345451" y="2317803"/>
                        <a:pt x="2332727" y="2330538"/>
                      </a:cubicBezTo>
                      <a:cubicBezTo>
                        <a:pt x="2324244" y="2339028"/>
                        <a:pt x="2307279" y="2351763"/>
                        <a:pt x="2290313" y="2372989"/>
                      </a:cubicBezTo>
                      <a:cubicBezTo>
                        <a:pt x="2281831" y="2381479"/>
                        <a:pt x="2273348" y="2394214"/>
                        <a:pt x="2264865" y="2402704"/>
                      </a:cubicBezTo>
                      <a:cubicBezTo>
                        <a:pt x="2256383" y="2415439"/>
                        <a:pt x="2247900" y="2428174"/>
                        <a:pt x="2239417" y="2440910"/>
                      </a:cubicBezTo>
                      <a:cubicBezTo>
                        <a:pt x="2230935" y="2453645"/>
                        <a:pt x="2222452" y="2466380"/>
                        <a:pt x="2213970" y="2483360"/>
                      </a:cubicBezTo>
                      <a:cubicBezTo>
                        <a:pt x="2209728" y="2487605"/>
                        <a:pt x="2205487" y="2496095"/>
                        <a:pt x="2201246" y="2504586"/>
                      </a:cubicBezTo>
                      <a:cubicBezTo>
                        <a:pt x="2197004" y="2513076"/>
                        <a:pt x="2197004" y="2517321"/>
                        <a:pt x="2192763" y="2525811"/>
                      </a:cubicBezTo>
                      <a:cubicBezTo>
                        <a:pt x="2175798" y="2555526"/>
                        <a:pt x="2167315" y="2589487"/>
                        <a:pt x="2158832" y="2619202"/>
                      </a:cubicBezTo>
                      <a:cubicBezTo>
                        <a:pt x="2154591" y="2636182"/>
                        <a:pt x="2150350" y="2648918"/>
                        <a:pt x="2150350" y="2661653"/>
                      </a:cubicBezTo>
                      <a:cubicBezTo>
                        <a:pt x="2146108" y="2678633"/>
                        <a:pt x="2146108" y="2691368"/>
                        <a:pt x="2141867" y="2704103"/>
                      </a:cubicBezTo>
                      <a:cubicBezTo>
                        <a:pt x="2137626" y="2729574"/>
                        <a:pt x="2137626" y="2750799"/>
                        <a:pt x="2137626" y="2763534"/>
                      </a:cubicBezTo>
                      <a:cubicBezTo>
                        <a:pt x="2137626" y="2780514"/>
                        <a:pt x="2137626" y="2789005"/>
                        <a:pt x="2137626" y="2789005"/>
                      </a:cubicBezTo>
                      <a:cubicBezTo>
                        <a:pt x="2137626" y="2789005"/>
                        <a:pt x="2137626" y="2793250"/>
                        <a:pt x="2137626" y="2805985"/>
                      </a:cubicBezTo>
                      <a:cubicBezTo>
                        <a:pt x="2141867" y="2818720"/>
                        <a:pt x="2137626" y="2831455"/>
                        <a:pt x="2141867" y="2852681"/>
                      </a:cubicBezTo>
                      <a:cubicBezTo>
                        <a:pt x="2150350" y="2890886"/>
                        <a:pt x="2158832" y="2946072"/>
                        <a:pt x="2175798" y="2992768"/>
                      </a:cubicBezTo>
                      <a:cubicBezTo>
                        <a:pt x="2184280" y="3018238"/>
                        <a:pt x="2197004" y="3039463"/>
                        <a:pt x="2209728" y="3064934"/>
                      </a:cubicBezTo>
                      <a:cubicBezTo>
                        <a:pt x="2213970" y="3073424"/>
                        <a:pt x="2222452" y="3081914"/>
                        <a:pt x="2226694" y="3094649"/>
                      </a:cubicBezTo>
                      <a:cubicBezTo>
                        <a:pt x="2230935" y="3103139"/>
                        <a:pt x="2239417" y="3111629"/>
                        <a:pt x="2243659" y="3120119"/>
                      </a:cubicBezTo>
                      <a:cubicBezTo>
                        <a:pt x="2269107" y="3149835"/>
                        <a:pt x="2281831" y="3171060"/>
                        <a:pt x="2281831" y="3171060"/>
                      </a:cubicBezTo>
                      <a:cubicBezTo>
                        <a:pt x="2281831" y="3171060"/>
                        <a:pt x="2290313" y="3179550"/>
                        <a:pt x="2298796" y="3192285"/>
                      </a:cubicBezTo>
                      <a:cubicBezTo>
                        <a:pt x="2307279" y="3205021"/>
                        <a:pt x="2324244" y="3226246"/>
                        <a:pt x="2341209" y="3247471"/>
                      </a:cubicBezTo>
                      <a:cubicBezTo>
                        <a:pt x="2345451" y="3260206"/>
                        <a:pt x="2353933" y="3272941"/>
                        <a:pt x="2362416" y="3285677"/>
                      </a:cubicBezTo>
                      <a:cubicBezTo>
                        <a:pt x="2370898" y="3298412"/>
                        <a:pt x="2379381" y="3311147"/>
                        <a:pt x="2387864" y="3328127"/>
                      </a:cubicBezTo>
                      <a:cubicBezTo>
                        <a:pt x="2404829" y="3362088"/>
                        <a:pt x="2421794" y="3391803"/>
                        <a:pt x="2434518" y="3430009"/>
                      </a:cubicBezTo>
                      <a:cubicBezTo>
                        <a:pt x="2459966" y="3497930"/>
                        <a:pt x="2472690" y="3570096"/>
                        <a:pt x="2481173" y="3625281"/>
                      </a:cubicBezTo>
                      <a:cubicBezTo>
                        <a:pt x="2485414" y="3654997"/>
                        <a:pt x="2485414" y="3676222"/>
                        <a:pt x="2489655" y="3693202"/>
                      </a:cubicBezTo>
                      <a:cubicBezTo>
                        <a:pt x="2489655" y="3710183"/>
                        <a:pt x="2489655" y="3718673"/>
                        <a:pt x="2489655" y="3718673"/>
                      </a:cubicBezTo>
                      <a:cubicBezTo>
                        <a:pt x="2489655" y="3718673"/>
                        <a:pt x="2489655" y="3731408"/>
                        <a:pt x="2489655" y="3752633"/>
                      </a:cubicBezTo>
                      <a:cubicBezTo>
                        <a:pt x="2489655" y="3773859"/>
                        <a:pt x="2489655" y="3803574"/>
                        <a:pt x="2481173" y="3837534"/>
                      </a:cubicBezTo>
                      <a:cubicBezTo>
                        <a:pt x="2481173" y="3854515"/>
                        <a:pt x="2476931" y="3875740"/>
                        <a:pt x="2472690" y="3896965"/>
                      </a:cubicBezTo>
                      <a:cubicBezTo>
                        <a:pt x="2468449" y="3913946"/>
                        <a:pt x="2464207" y="3935171"/>
                        <a:pt x="2459966" y="3956396"/>
                      </a:cubicBezTo>
                      <a:cubicBezTo>
                        <a:pt x="2447242" y="3998847"/>
                        <a:pt x="2434518" y="4045542"/>
                        <a:pt x="2413312" y="4087993"/>
                      </a:cubicBezTo>
                      <a:cubicBezTo>
                        <a:pt x="2409070" y="4100728"/>
                        <a:pt x="2404829" y="4109218"/>
                        <a:pt x="2396346" y="4121954"/>
                      </a:cubicBezTo>
                      <a:cubicBezTo>
                        <a:pt x="2392105" y="4130444"/>
                        <a:pt x="2387864" y="4143179"/>
                        <a:pt x="2379381" y="4151669"/>
                      </a:cubicBezTo>
                      <a:cubicBezTo>
                        <a:pt x="2366657" y="4172894"/>
                        <a:pt x="2358174" y="4194120"/>
                        <a:pt x="2345451" y="4211100"/>
                      </a:cubicBezTo>
                      <a:cubicBezTo>
                        <a:pt x="2332727" y="4228080"/>
                        <a:pt x="2320003" y="4249305"/>
                        <a:pt x="2307279" y="4266286"/>
                      </a:cubicBezTo>
                      <a:cubicBezTo>
                        <a:pt x="2294555" y="4279021"/>
                        <a:pt x="2281831" y="4296001"/>
                        <a:pt x="2269107" y="4308736"/>
                      </a:cubicBezTo>
                      <a:cubicBezTo>
                        <a:pt x="2247900" y="4334207"/>
                        <a:pt x="2226694" y="4355432"/>
                        <a:pt x="2209728" y="4368167"/>
                      </a:cubicBezTo>
                      <a:cubicBezTo>
                        <a:pt x="2197004" y="4385147"/>
                        <a:pt x="2184280" y="4393637"/>
                        <a:pt x="2184280" y="4393637"/>
                      </a:cubicBezTo>
                      <a:cubicBezTo>
                        <a:pt x="2184280" y="4393637"/>
                        <a:pt x="2180039" y="4397882"/>
                        <a:pt x="2167315" y="4406373"/>
                      </a:cubicBezTo>
                      <a:cubicBezTo>
                        <a:pt x="2154591" y="4419108"/>
                        <a:pt x="2133384" y="4431843"/>
                        <a:pt x="2112178" y="4448823"/>
                      </a:cubicBezTo>
                      <a:cubicBezTo>
                        <a:pt x="2099454" y="4457313"/>
                        <a:pt x="2086730" y="4461558"/>
                        <a:pt x="2074006" y="4470048"/>
                      </a:cubicBezTo>
                      <a:cubicBezTo>
                        <a:pt x="2061282" y="4478539"/>
                        <a:pt x="2044317" y="4491274"/>
                        <a:pt x="2031593" y="4495519"/>
                      </a:cubicBezTo>
                      <a:cubicBezTo>
                        <a:pt x="1997662" y="4512499"/>
                        <a:pt x="1967973" y="4529479"/>
                        <a:pt x="1929801" y="4542214"/>
                      </a:cubicBezTo>
                      <a:cubicBezTo>
                        <a:pt x="1861940" y="4571930"/>
                        <a:pt x="1785596" y="4584665"/>
                        <a:pt x="1734700" y="4593155"/>
                      </a:cubicBezTo>
                      <a:cubicBezTo>
                        <a:pt x="1705011" y="4593155"/>
                        <a:pt x="1679563" y="4597400"/>
                        <a:pt x="1666839" y="4597400"/>
                      </a:cubicBezTo>
                      <a:cubicBezTo>
                        <a:pt x="1649874" y="4597400"/>
                        <a:pt x="1641391" y="4597400"/>
                        <a:pt x="1641391" y="4597400"/>
                      </a:cubicBezTo>
                      <a:cubicBezTo>
                        <a:pt x="1641391" y="4597400"/>
                        <a:pt x="1628667" y="4597400"/>
                        <a:pt x="1607461" y="4597400"/>
                      </a:cubicBezTo>
                      <a:cubicBezTo>
                        <a:pt x="1586254" y="4597400"/>
                        <a:pt x="1556565" y="4597400"/>
                        <a:pt x="1522634" y="4593155"/>
                      </a:cubicBezTo>
                      <a:cubicBezTo>
                        <a:pt x="1505669" y="4588910"/>
                        <a:pt x="1484462" y="4588910"/>
                        <a:pt x="1463256" y="4584665"/>
                      </a:cubicBezTo>
                      <a:cubicBezTo>
                        <a:pt x="1446291" y="4580420"/>
                        <a:pt x="1425084" y="4571930"/>
                        <a:pt x="1403877" y="4567685"/>
                      </a:cubicBezTo>
                      <a:cubicBezTo>
                        <a:pt x="1357223" y="4554950"/>
                        <a:pt x="1314810" y="4542214"/>
                        <a:pt x="1272396" y="4520989"/>
                      </a:cubicBezTo>
                      <a:cubicBezTo>
                        <a:pt x="1259672" y="4516744"/>
                        <a:pt x="1246948" y="4512499"/>
                        <a:pt x="1238466" y="4508254"/>
                      </a:cubicBezTo>
                      <a:cubicBezTo>
                        <a:pt x="1225742" y="4499764"/>
                        <a:pt x="1217259" y="4495519"/>
                        <a:pt x="1208777" y="4491274"/>
                      </a:cubicBezTo>
                      <a:cubicBezTo>
                        <a:pt x="1187570" y="4478539"/>
                        <a:pt x="1166363" y="4465803"/>
                        <a:pt x="1149398" y="4453068"/>
                      </a:cubicBezTo>
                      <a:cubicBezTo>
                        <a:pt x="1128192" y="4440333"/>
                        <a:pt x="1111226" y="4427598"/>
                        <a:pt x="1094261" y="4414863"/>
                      </a:cubicBezTo>
                      <a:cubicBezTo>
                        <a:pt x="1081537" y="4402127"/>
                        <a:pt x="1064572" y="4389392"/>
                        <a:pt x="1051848" y="4380902"/>
                      </a:cubicBezTo>
                      <a:cubicBezTo>
                        <a:pt x="1039124" y="4368167"/>
                        <a:pt x="1026400" y="4355432"/>
                        <a:pt x="1017917" y="4346942"/>
                      </a:cubicBezTo>
                      <a:cubicBezTo>
                        <a:pt x="1013676" y="4342697"/>
                        <a:pt x="1013676" y="4342697"/>
                        <a:pt x="1013676" y="4342697"/>
                      </a:cubicBezTo>
                      <a:cubicBezTo>
                        <a:pt x="1013676" y="4342697"/>
                        <a:pt x="1013676" y="4342697"/>
                        <a:pt x="1009435" y="4342697"/>
                      </a:cubicBezTo>
                      <a:cubicBezTo>
                        <a:pt x="1009435" y="4338452"/>
                        <a:pt x="1009435" y="4338452"/>
                        <a:pt x="1009435" y="4338452"/>
                      </a:cubicBezTo>
                      <a:cubicBezTo>
                        <a:pt x="144205" y="4338452"/>
                        <a:pt x="144205" y="4338452"/>
                        <a:pt x="144205" y="4338452"/>
                      </a:cubicBezTo>
                      <a:cubicBezTo>
                        <a:pt x="144205" y="4338452"/>
                        <a:pt x="139964" y="4338452"/>
                        <a:pt x="127240" y="4338452"/>
                      </a:cubicBezTo>
                      <a:cubicBezTo>
                        <a:pt x="55137" y="4338452"/>
                        <a:pt x="0" y="4283266"/>
                        <a:pt x="0" y="4211100"/>
                      </a:cubicBezTo>
                      <a:cubicBezTo>
                        <a:pt x="0" y="4143179"/>
                        <a:pt x="55137" y="4083748"/>
                        <a:pt x="127240" y="4083748"/>
                      </a:cubicBezTo>
                      <a:cubicBezTo>
                        <a:pt x="139964" y="4083748"/>
                        <a:pt x="144205" y="4083748"/>
                        <a:pt x="144205" y="4083748"/>
                      </a:cubicBezTo>
                      <a:cubicBezTo>
                        <a:pt x="1064572" y="4083748"/>
                        <a:pt x="1064572" y="4083748"/>
                        <a:pt x="1064572" y="4083748"/>
                      </a:cubicBezTo>
                      <a:cubicBezTo>
                        <a:pt x="1102744" y="4083748"/>
                        <a:pt x="1132433" y="4100728"/>
                        <a:pt x="1157881" y="4121954"/>
                      </a:cubicBezTo>
                      <a:cubicBezTo>
                        <a:pt x="1162122" y="4130444"/>
                        <a:pt x="1162122" y="4130444"/>
                        <a:pt x="1162122" y="4130444"/>
                      </a:cubicBezTo>
                      <a:cubicBezTo>
                        <a:pt x="1162122" y="4130444"/>
                        <a:pt x="1166363" y="4134689"/>
                        <a:pt x="1179087" y="4147424"/>
                      </a:cubicBezTo>
                      <a:cubicBezTo>
                        <a:pt x="1187570" y="4155914"/>
                        <a:pt x="1200294" y="4172894"/>
                        <a:pt x="1221501" y="4189874"/>
                      </a:cubicBezTo>
                      <a:cubicBezTo>
                        <a:pt x="1229983" y="4198365"/>
                        <a:pt x="1242707" y="4206855"/>
                        <a:pt x="1251190" y="4215345"/>
                      </a:cubicBezTo>
                      <a:cubicBezTo>
                        <a:pt x="1263914" y="4223835"/>
                        <a:pt x="1276638" y="4232325"/>
                        <a:pt x="1289362" y="4240815"/>
                      </a:cubicBezTo>
                      <a:cubicBezTo>
                        <a:pt x="1302086" y="4253550"/>
                        <a:pt x="1314810" y="4257795"/>
                        <a:pt x="1331775" y="4266286"/>
                      </a:cubicBezTo>
                      <a:cubicBezTo>
                        <a:pt x="1336016" y="4270531"/>
                        <a:pt x="1344499" y="4274776"/>
                        <a:pt x="1352982" y="4279021"/>
                      </a:cubicBezTo>
                      <a:cubicBezTo>
                        <a:pt x="1361464" y="4283266"/>
                        <a:pt x="1365705" y="4287511"/>
                        <a:pt x="1374188" y="4287511"/>
                      </a:cubicBezTo>
                      <a:cubicBezTo>
                        <a:pt x="1403877" y="4304491"/>
                        <a:pt x="1437808" y="4312981"/>
                        <a:pt x="1467497" y="4321471"/>
                      </a:cubicBezTo>
                      <a:cubicBezTo>
                        <a:pt x="1484462" y="4325716"/>
                        <a:pt x="1497186" y="4329961"/>
                        <a:pt x="1509910" y="4334207"/>
                      </a:cubicBezTo>
                      <a:cubicBezTo>
                        <a:pt x="1526876" y="4334207"/>
                        <a:pt x="1539600" y="4338452"/>
                        <a:pt x="1552324" y="4338452"/>
                      </a:cubicBezTo>
                      <a:cubicBezTo>
                        <a:pt x="1577772" y="4342697"/>
                        <a:pt x="1598978" y="4342697"/>
                        <a:pt x="1611702" y="4342697"/>
                      </a:cubicBezTo>
                      <a:cubicBezTo>
                        <a:pt x="1628667" y="4342697"/>
                        <a:pt x="1637150" y="4342697"/>
                        <a:pt x="1637150" y="4342697"/>
                      </a:cubicBezTo>
                      <a:cubicBezTo>
                        <a:pt x="1637150" y="4342697"/>
                        <a:pt x="1641391" y="4342697"/>
                        <a:pt x="1654115" y="4342697"/>
                      </a:cubicBezTo>
                      <a:cubicBezTo>
                        <a:pt x="1666839" y="4342697"/>
                        <a:pt x="1683805" y="4342697"/>
                        <a:pt x="1700770" y="4338452"/>
                      </a:cubicBezTo>
                      <a:cubicBezTo>
                        <a:pt x="1738942" y="4334207"/>
                        <a:pt x="1794079" y="4325716"/>
                        <a:pt x="1840733" y="4304491"/>
                      </a:cubicBezTo>
                      <a:cubicBezTo>
                        <a:pt x="1866181" y="4296001"/>
                        <a:pt x="1887388" y="4283266"/>
                        <a:pt x="1912836" y="4270531"/>
                      </a:cubicBezTo>
                      <a:cubicBezTo>
                        <a:pt x="1921318" y="4266286"/>
                        <a:pt x="1929801" y="4262040"/>
                        <a:pt x="1942525" y="4253550"/>
                      </a:cubicBezTo>
                      <a:cubicBezTo>
                        <a:pt x="1951008" y="4249305"/>
                        <a:pt x="1959490" y="4245060"/>
                        <a:pt x="1967973" y="4236570"/>
                      </a:cubicBezTo>
                      <a:cubicBezTo>
                        <a:pt x="2001904" y="4215345"/>
                        <a:pt x="2018869" y="4198365"/>
                        <a:pt x="2018869" y="4198365"/>
                      </a:cubicBezTo>
                      <a:cubicBezTo>
                        <a:pt x="2023110" y="4198365"/>
                        <a:pt x="2023110" y="4198365"/>
                        <a:pt x="2023110" y="4198365"/>
                      </a:cubicBezTo>
                      <a:cubicBezTo>
                        <a:pt x="2023110" y="4198365"/>
                        <a:pt x="2027352" y="4194120"/>
                        <a:pt x="2035834" y="4181384"/>
                      </a:cubicBezTo>
                      <a:cubicBezTo>
                        <a:pt x="2048558" y="4172894"/>
                        <a:pt x="2065523" y="4160159"/>
                        <a:pt x="2082489" y="4138934"/>
                      </a:cubicBezTo>
                      <a:cubicBezTo>
                        <a:pt x="2086730" y="4130444"/>
                        <a:pt x="2099454" y="4117708"/>
                        <a:pt x="2107937" y="4109218"/>
                      </a:cubicBezTo>
                      <a:cubicBezTo>
                        <a:pt x="2116419" y="4096483"/>
                        <a:pt x="2124902" y="4083748"/>
                        <a:pt x="2133384" y="4071013"/>
                      </a:cubicBezTo>
                      <a:cubicBezTo>
                        <a:pt x="2141867" y="4058278"/>
                        <a:pt x="2150350" y="4041297"/>
                        <a:pt x="2158832" y="4028562"/>
                      </a:cubicBezTo>
                      <a:cubicBezTo>
                        <a:pt x="2163074" y="4020072"/>
                        <a:pt x="2167315" y="4015827"/>
                        <a:pt x="2171556" y="4007337"/>
                      </a:cubicBezTo>
                      <a:cubicBezTo>
                        <a:pt x="2175798" y="3998847"/>
                        <a:pt x="2175798" y="3990357"/>
                        <a:pt x="2180039" y="3986112"/>
                      </a:cubicBezTo>
                      <a:cubicBezTo>
                        <a:pt x="2197004" y="3956396"/>
                        <a:pt x="2205487" y="3922436"/>
                        <a:pt x="2213970" y="3892720"/>
                      </a:cubicBezTo>
                      <a:cubicBezTo>
                        <a:pt x="2218211" y="3875740"/>
                        <a:pt x="2222452" y="3863005"/>
                        <a:pt x="2222452" y="3846025"/>
                      </a:cubicBezTo>
                      <a:cubicBezTo>
                        <a:pt x="2226694" y="3833289"/>
                        <a:pt x="2226694" y="3820554"/>
                        <a:pt x="2230935" y="3807819"/>
                      </a:cubicBezTo>
                      <a:cubicBezTo>
                        <a:pt x="2235176" y="3782349"/>
                        <a:pt x="2235176" y="3761123"/>
                        <a:pt x="2235176" y="3748388"/>
                      </a:cubicBezTo>
                      <a:cubicBezTo>
                        <a:pt x="2235176" y="3731408"/>
                        <a:pt x="2235176" y="3722918"/>
                        <a:pt x="2235176" y="3722918"/>
                      </a:cubicBezTo>
                      <a:cubicBezTo>
                        <a:pt x="2235176" y="3722918"/>
                        <a:pt x="2235176" y="3718673"/>
                        <a:pt x="2235176" y="3705938"/>
                      </a:cubicBezTo>
                      <a:cubicBezTo>
                        <a:pt x="2230935" y="3693202"/>
                        <a:pt x="2230935" y="3676222"/>
                        <a:pt x="2230935" y="3659242"/>
                      </a:cubicBezTo>
                      <a:cubicBezTo>
                        <a:pt x="2222452" y="3621036"/>
                        <a:pt x="2213970" y="3565851"/>
                        <a:pt x="2197004" y="3519155"/>
                      </a:cubicBezTo>
                      <a:cubicBezTo>
                        <a:pt x="2188522" y="3493685"/>
                        <a:pt x="2175798" y="3472459"/>
                        <a:pt x="2163074" y="3446989"/>
                      </a:cubicBezTo>
                      <a:cubicBezTo>
                        <a:pt x="2158832" y="3438499"/>
                        <a:pt x="2150350" y="3425764"/>
                        <a:pt x="2146108" y="3417274"/>
                      </a:cubicBezTo>
                      <a:cubicBezTo>
                        <a:pt x="2141867" y="3408783"/>
                        <a:pt x="2133384" y="3400293"/>
                        <a:pt x="2129143" y="3391803"/>
                      </a:cubicBezTo>
                      <a:cubicBezTo>
                        <a:pt x="2103695" y="3357843"/>
                        <a:pt x="2090971" y="3336617"/>
                        <a:pt x="2090971" y="3336617"/>
                      </a:cubicBezTo>
                      <a:cubicBezTo>
                        <a:pt x="2090971" y="3336617"/>
                        <a:pt x="2082489" y="3332372"/>
                        <a:pt x="2074006" y="3319637"/>
                      </a:cubicBezTo>
                      <a:cubicBezTo>
                        <a:pt x="2065523" y="3306902"/>
                        <a:pt x="2048558" y="3285677"/>
                        <a:pt x="2031593" y="3264451"/>
                      </a:cubicBezTo>
                      <a:cubicBezTo>
                        <a:pt x="2027352" y="3251716"/>
                        <a:pt x="2018869" y="3238981"/>
                        <a:pt x="2010386" y="3226246"/>
                      </a:cubicBezTo>
                      <a:cubicBezTo>
                        <a:pt x="2001904" y="3213511"/>
                        <a:pt x="1989180" y="3196530"/>
                        <a:pt x="1984938" y="3183795"/>
                      </a:cubicBezTo>
                      <a:cubicBezTo>
                        <a:pt x="1967973" y="3149835"/>
                        <a:pt x="1951008" y="3120119"/>
                        <a:pt x="1938284" y="3081914"/>
                      </a:cubicBezTo>
                      <a:cubicBezTo>
                        <a:pt x="1912836" y="3013993"/>
                        <a:pt x="1895871" y="2937582"/>
                        <a:pt x="1891629" y="2882396"/>
                      </a:cubicBezTo>
                      <a:cubicBezTo>
                        <a:pt x="1887388" y="2856926"/>
                        <a:pt x="1887388" y="2831455"/>
                        <a:pt x="1883147" y="2818720"/>
                      </a:cubicBezTo>
                      <a:cubicBezTo>
                        <a:pt x="1883147" y="2801740"/>
                        <a:pt x="1883147" y="2793250"/>
                        <a:pt x="1883147" y="2793250"/>
                      </a:cubicBezTo>
                      <a:cubicBezTo>
                        <a:pt x="1883147" y="2793250"/>
                        <a:pt x="1883147" y="2780514"/>
                        <a:pt x="1883147" y="2759289"/>
                      </a:cubicBezTo>
                      <a:cubicBezTo>
                        <a:pt x="1883147" y="2738064"/>
                        <a:pt x="1883147" y="2708348"/>
                        <a:pt x="1891629" y="2674388"/>
                      </a:cubicBezTo>
                      <a:cubicBezTo>
                        <a:pt x="1891629" y="2657408"/>
                        <a:pt x="1895871" y="2636182"/>
                        <a:pt x="1900112" y="2614957"/>
                      </a:cubicBezTo>
                      <a:cubicBezTo>
                        <a:pt x="1904353" y="2597977"/>
                        <a:pt x="1908595" y="2576752"/>
                        <a:pt x="1912836" y="2551281"/>
                      </a:cubicBezTo>
                      <a:cubicBezTo>
                        <a:pt x="1925560" y="2508831"/>
                        <a:pt x="1938284" y="2466380"/>
                        <a:pt x="1959490" y="2423929"/>
                      </a:cubicBezTo>
                      <a:cubicBezTo>
                        <a:pt x="1963732" y="2411194"/>
                        <a:pt x="1967973" y="2398459"/>
                        <a:pt x="1976456" y="2389969"/>
                      </a:cubicBezTo>
                      <a:cubicBezTo>
                        <a:pt x="1980697" y="2377234"/>
                        <a:pt x="1984938" y="2368744"/>
                        <a:pt x="1993421" y="2360253"/>
                      </a:cubicBezTo>
                      <a:cubicBezTo>
                        <a:pt x="2001904" y="2339028"/>
                        <a:pt x="2014628" y="2317803"/>
                        <a:pt x="2027352" y="2300823"/>
                      </a:cubicBezTo>
                      <a:cubicBezTo>
                        <a:pt x="2040075" y="2279597"/>
                        <a:pt x="2052799" y="2262617"/>
                        <a:pt x="2065523" y="2245637"/>
                      </a:cubicBezTo>
                      <a:cubicBezTo>
                        <a:pt x="2078247" y="2232902"/>
                        <a:pt x="2090971" y="2215921"/>
                        <a:pt x="2103695" y="2203186"/>
                      </a:cubicBezTo>
                      <a:cubicBezTo>
                        <a:pt x="2124902" y="2173471"/>
                        <a:pt x="2146108" y="2156491"/>
                        <a:pt x="2163074" y="2143755"/>
                      </a:cubicBezTo>
                      <a:cubicBezTo>
                        <a:pt x="2175798" y="2126775"/>
                        <a:pt x="2184280" y="2118285"/>
                        <a:pt x="2184280" y="2118285"/>
                      </a:cubicBezTo>
                      <a:cubicBezTo>
                        <a:pt x="2184280" y="2118285"/>
                        <a:pt x="2192763" y="2114040"/>
                        <a:pt x="2205487" y="2105550"/>
                      </a:cubicBezTo>
                      <a:cubicBezTo>
                        <a:pt x="2218211" y="2092815"/>
                        <a:pt x="2239417" y="2080080"/>
                        <a:pt x="2260624" y="2063099"/>
                      </a:cubicBezTo>
                      <a:cubicBezTo>
                        <a:pt x="2273348" y="2054609"/>
                        <a:pt x="2286072" y="2046119"/>
                        <a:pt x="2298796" y="2037629"/>
                      </a:cubicBezTo>
                      <a:cubicBezTo>
                        <a:pt x="2311520" y="2029139"/>
                        <a:pt x="2324244" y="2020649"/>
                        <a:pt x="2341209" y="2012159"/>
                      </a:cubicBezTo>
                      <a:cubicBezTo>
                        <a:pt x="2375140" y="1999423"/>
                        <a:pt x="2404829" y="1982443"/>
                        <a:pt x="2443001" y="1969708"/>
                      </a:cubicBezTo>
                      <a:cubicBezTo>
                        <a:pt x="2510862" y="1939993"/>
                        <a:pt x="2582964" y="1927257"/>
                        <a:pt x="2638102" y="1918767"/>
                      </a:cubicBezTo>
                      <a:cubicBezTo>
                        <a:pt x="2667791" y="1914522"/>
                        <a:pt x="2688997" y="1914522"/>
                        <a:pt x="2705963" y="1914522"/>
                      </a:cubicBezTo>
                      <a:cubicBezTo>
                        <a:pt x="2722928" y="1914522"/>
                        <a:pt x="2731411" y="1914522"/>
                        <a:pt x="2731411" y="1914522"/>
                      </a:cubicBezTo>
                      <a:cubicBezTo>
                        <a:pt x="2731411" y="1914522"/>
                        <a:pt x="2744135" y="1914522"/>
                        <a:pt x="2765341" y="1914522"/>
                      </a:cubicBezTo>
                      <a:cubicBezTo>
                        <a:pt x="2786548" y="1914522"/>
                        <a:pt x="2816237" y="1914522"/>
                        <a:pt x="2850168" y="1918767"/>
                      </a:cubicBezTo>
                      <a:cubicBezTo>
                        <a:pt x="2867133" y="1923012"/>
                        <a:pt x="2888340" y="1923012"/>
                        <a:pt x="2909546" y="1927257"/>
                      </a:cubicBezTo>
                      <a:cubicBezTo>
                        <a:pt x="2926511" y="1931502"/>
                        <a:pt x="2947718" y="1935747"/>
                        <a:pt x="2968925" y="1944238"/>
                      </a:cubicBezTo>
                      <a:cubicBezTo>
                        <a:pt x="3011338" y="1956973"/>
                        <a:pt x="3057992" y="1969708"/>
                        <a:pt x="3100406" y="1990933"/>
                      </a:cubicBezTo>
                      <a:cubicBezTo>
                        <a:pt x="3113130" y="1995178"/>
                        <a:pt x="3121612" y="1999423"/>
                        <a:pt x="3134336" y="2003668"/>
                      </a:cubicBezTo>
                      <a:cubicBezTo>
                        <a:pt x="3142819" y="2012159"/>
                        <a:pt x="3155543" y="2016404"/>
                        <a:pt x="3164025" y="2020649"/>
                      </a:cubicBezTo>
                      <a:cubicBezTo>
                        <a:pt x="3185232" y="2033384"/>
                        <a:pt x="3206439" y="2041874"/>
                        <a:pt x="3223404" y="2058854"/>
                      </a:cubicBezTo>
                      <a:cubicBezTo>
                        <a:pt x="3240369" y="2071589"/>
                        <a:pt x="3261576" y="2084325"/>
                        <a:pt x="3278541" y="2092815"/>
                      </a:cubicBezTo>
                      <a:cubicBezTo>
                        <a:pt x="3291265" y="2105550"/>
                        <a:pt x="3308230" y="2118285"/>
                        <a:pt x="3320954" y="2131020"/>
                      </a:cubicBezTo>
                      <a:cubicBezTo>
                        <a:pt x="3346402" y="2156491"/>
                        <a:pt x="3367609" y="2177716"/>
                        <a:pt x="3380333" y="2190451"/>
                      </a:cubicBezTo>
                      <a:cubicBezTo>
                        <a:pt x="3397298" y="2207431"/>
                        <a:pt x="3405781" y="2215921"/>
                        <a:pt x="3405781" y="2215921"/>
                      </a:cubicBezTo>
                      <a:cubicBezTo>
                        <a:pt x="3405781" y="2215921"/>
                        <a:pt x="3410022" y="2224412"/>
                        <a:pt x="3418505" y="2232902"/>
                      </a:cubicBezTo>
                      <a:cubicBezTo>
                        <a:pt x="3431229" y="2241392"/>
                        <a:pt x="3443952" y="2258372"/>
                        <a:pt x="3465159" y="2275352"/>
                      </a:cubicBezTo>
                      <a:cubicBezTo>
                        <a:pt x="3473642" y="2283842"/>
                        <a:pt x="3482124" y="2292333"/>
                        <a:pt x="3494848" y="2300823"/>
                      </a:cubicBezTo>
                      <a:cubicBezTo>
                        <a:pt x="3507572" y="2309313"/>
                        <a:pt x="3520296" y="2317803"/>
                        <a:pt x="3533020" y="2330538"/>
                      </a:cubicBezTo>
                      <a:cubicBezTo>
                        <a:pt x="3541503" y="2339028"/>
                        <a:pt x="3558468" y="2343273"/>
                        <a:pt x="3571192" y="2351763"/>
                      </a:cubicBezTo>
                      <a:cubicBezTo>
                        <a:pt x="3579675" y="2356008"/>
                        <a:pt x="3588157" y="2360253"/>
                        <a:pt x="3592399" y="2364499"/>
                      </a:cubicBezTo>
                      <a:cubicBezTo>
                        <a:pt x="3600881" y="2368744"/>
                        <a:pt x="3609364" y="2372989"/>
                        <a:pt x="3617846" y="2377234"/>
                      </a:cubicBezTo>
                      <a:cubicBezTo>
                        <a:pt x="3647536" y="2389969"/>
                        <a:pt x="3681466" y="2398459"/>
                        <a:pt x="3711156" y="2411194"/>
                      </a:cubicBezTo>
                      <a:cubicBezTo>
                        <a:pt x="3723880" y="2411194"/>
                        <a:pt x="3740845" y="2415439"/>
                        <a:pt x="3753569" y="2419684"/>
                      </a:cubicBezTo>
                      <a:cubicBezTo>
                        <a:pt x="3766293" y="2423929"/>
                        <a:pt x="3783258" y="2423929"/>
                        <a:pt x="3795982" y="2423929"/>
                      </a:cubicBezTo>
                      <a:cubicBezTo>
                        <a:pt x="3817189" y="2428174"/>
                        <a:pt x="3838395" y="2428174"/>
                        <a:pt x="3855360" y="2428174"/>
                      </a:cubicBezTo>
                      <a:cubicBezTo>
                        <a:pt x="3868084" y="2428174"/>
                        <a:pt x="3876567" y="2432420"/>
                        <a:pt x="3876567" y="2432420"/>
                      </a:cubicBezTo>
                      <a:cubicBezTo>
                        <a:pt x="3876567" y="2432420"/>
                        <a:pt x="3885050" y="2428174"/>
                        <a:pt x="3897774" y="2428174"/>
                      </a:cubicBezTo>
                      <a:cubicBezTo>
                        <a:pt x="3906256" y="2428174"/>
                        <a:pt x="3923222" y="2428174"/>
                        <a:pt x="3944428" y="2423929"/>
                      </a:cubicBezTo>
                      <a:cubicBezTo>
                        <a:pt x="3982600" y="2419684"/>
                        <a:pt x="4033496" y="2411194"/>
                        <a:pt x="4084392" y="2389969"/>
                      </a:cubicBezTo>
                      <a:cubicBezTo>
                        <a:pt x="4109840" y="2381479"/>
                        <a:pt x="4131046" y="2368744"/>
                        <a:pt x="4152253" y="2360253"/>
                      </a:cubicBezTo>
                      <a:cubicBezTo>
                        <a:pt x="4164977" y="2356008"/>
                        <a:pt x="4173460" y="2347518"/>
                        <a:pt x="4181942" y="2343273"/>
                      </a:cubicBezTo>
                      <a:cubicBezTo>
                        <a:pt x="4194666" y="2334783"/>
                        <a:pt x="4203149" y="2330538"/>
                        <a:pt x="4211632" y="2326293"/>
                      </a:cubicBezTo>
                      <a:cubicBezTo>
                        <a:pt x="4241321" y="2300823"/>
                        <a:pt x="4262528" y="2283842"/>
                        <a:pt x="4262528" y="2283842"/>
                      </a:cubicBezTo>
                      <a:cubicBezTo>
                        <a:pt x="4262528" y="2283842"/>
                        <a:pt x="4271010" y="2279597"/>
                        <a:pt x="4279492" y="2266862"/>
                      </a:cubicBezTo>
                      <a:cubicBezTo>
                        <a:pt x="4292216" y="2258372"/>
                        <a:pt x="4309182" y="2245637"/>
                        <a:pt x="4321906" y="2224412"/>
                      </a:cubicBezTo>
                      <a:cubicBezTo>
                        <a:pt x="4330388" y="2215921"/>
                        <a:pt x="4338871" y="2207431"/>
                        <a:pt x="4347354" y="2194696"/>
                      </a:cubicBezTo>
                      <a:cubicBezTo>
                        <a:pt x="4355836" y="2181961"/>
                        <a:pt x="4364319" y="2169226"/>
                        <a:pt x="4377043" y="2156491"/>
                      </a:cubicBezTo>
                      <a:cubicBezTo>
                        <a:pt x="4385526" y="2143755"/>
                        <a:pt x="4389767" y="2131020"/>
                        <a:pt x="4398250" y="2114040"/>
                      </a:cubicBezTo>
                      <a:cubicBezTo>
                        <a:pt x="4402491" y="2109795"/>
                        <a:pt x="4406732" y="2101305"/>
                        <a:pt x="4410974" y="2092815"/>
                      </a:cubicBezTo>
                      <a:cubicBezTo>
                        <a:pt x="4415215" y="2088570"/>
                        <a:pt x="4419456" y="2080080"/>
                        <a:pt x="4423698" y="2071589"/>
                      </a:cubicBezTo>
                      <a:cubicBezTo>
                        <a:pt x="4436422" y="2041874"/>
                        <a:pt x="4444904" y="2007914"/>
                        <a:pt x="4457628" y="1978198"/>
                      </a:cubicBezTo>
                      <a:cubicBezTo>
                        <a:pt x="4457628" y="1965463"/>
                        <a:pt x="4461870" y="1948483"/>
                        <a:pt x="4466111" y="1935747"/>
                      </a:cubicBezTo>
                      <a:cubicBezTo>
                        <a:pt x="4470352" y="1918767"/>
                        <a:pt x="4470352" y="1906032"/>
                        <a:pt x="4470352" y="1893297"/>
                      </a:cubicBezTo>
                      <a:cubicBezTo>
                        <a:pt x="4474594" y="1867827"/>
                        <a:pt x="4474594" y="1846601"/>
                        <a:pt x="4474594" y="1833866"/>
                      </a:cubicBezTo>
                      <a:cubicBezTo>
                        <a:pt x="4474594" y="1816886"/>
                        <a:pt x="4478834" y="1808396"/>
                        <a:pt x="4478834" y="1808396"/>
                      </a:cubicBezTo>
                      <a:cubicBezTo>
                        <a:pt x="4478834" y="1808396"/>
                        <a:pt x="4474594" y="1804151"/>
                        <a:pt x="4474594" y="1791415"/>
                      </a:cubicBezTo>
                      <a:cubicBezTo>
                        <a:pt x="4474594" y="1782925"/>
                        <a:pt x="4474594" y="1765945"/>
                        <a:pt x="4470352" y="1744720"/>
                      </a:cubicBezTo>
                      <a:cubicBezTo>
                        <a:pt x="4466111" y="1706514"/>
                        <a:pt x="4457628" y="1655574"/>
                        <a:pt x="4436422" y="1604633"/>
                      </a:cubicBezTo>
                      <a:cubicBezTo>
                        <a:pt x="4427939" y="1579162"/>
                        <a:pt x="4415215" y="1557937"/>
                        <a:pt x="4406732" y="1536712"/>
                      </a:cubicBezTo>
                      <a:cubicBezTo>
                        <a:pt x="4402491" y="1523977"/>
                        <a:pt x="4394008" y="1515487"/>
                        <a:pt x="4389767" y="1502751"/>
                      </a:cubicBezTo>
                      <a:cubicBezTo>
                        <a:pt x="4381284" y="1494261"/>
                        <a:pt x="4377043" y="1485771"/>
                        <a:pt x="4372802" y="1477281"/>
                      </a:cubicBezTo>
                      <a:cubicBezTo>
                        <a:pt x="4347354" y="1447566"/>
                        <a:pt x="4330388" y="1426340"/>
                        <a:pt x="4330388" y="1426340"/>
                      </a:cubicBezTo>
                      <a:cubicBezTo>
                        <a:pt x="4330388" y="1426340"/>
                        <a:pt x="4326147" y="1417850"/>
                        <a:pt x="4317664" y="1405115"/>
                      </a:cubicBezTo>
                      <a:cubicBezTo>
                        <a:pt x="4304940" y="1392380"/>
                        <a:pt x="4292216" y="1375400"/>
                        <a:pt x="4275252" y="1349929"/>
                      </a:cubicBezTo>
                      <a:cubicBezTo>
                        <a:pt x="4266768" y="1337194"/>
                        <a:pt x="4258286" y="1324459"/>
                        <a:pt x="4249804" y="1311724"/>
                      </a:cubicBezTo>
                      <a:cubicBezTo>
                        <a:pt x="4241321" y="1298988"/>
                        <a:pt x="4232838" y="1286253"/>
                        <a:pt x="4224356" y="1269273"/>
                      </a:cubicBezTo>
                      <a:cubicBezTo>
                        <a:pt x="4211632" y="1239558"/>
                        <a:pt x="4194666" y="1205597"/>
                        <a:pt x="4181942" y="1167392"/>
                      </a:cubicBezTo>
                      <a:cubicBezTo>
                        <a:pt x="4152253" y="1099471"/>
                        <a:pt x="4139529" y="1027305"/>
                        <a:pt x="4131046" y="972119"/>
                      </a:cubicBezTo>
                      <a:cubicBezTo>
                        <a:pt x="4126805" y="942403"/>
                        <a:pt x="4126805" y="921178"/>
                        <a:pt x="4126805" y="904198"/>
                      </a:cubicBezTo>
                      <a:cubicBezTo>
                        <a:pt x="4126805" y="887218"/>
                        <a:pt x="4126805" y="878728"/>
                        <a:pt x="4126805" y="878728"/>
                      </a:cubicBezTo>
                      <a:cubicBezTo>
                        <a:pt x="4126805" y="878728"/>
                        <a:pt x="4126805" y="865992"/>
                        <a:pt x="4126805" y="844767"/>
                      </a:cubicBezTo>
                      <a:cubicBezTo>
                        <a:pt x="4126805" y="823542"/>
                        <a:pt x="4126805" y="793826"/>
                        <a:pt x="4131046" y="759866"/>
                      </a:cubicBezTo>
                      <a:cubicBezTo>
                        <a:pt x="4135288" y="742886"/>
                        <a:pt x="4135288" y="721660"/>
                        <a:pt x="4139529" y="704680"/>
                      </a:cubicBezTo>
                      <a:cubicBezTo>
                        <a:pt x="4143770" y="683455"/>
                        <a:pt x="4148012" y="662229"/>
                        <a:pt x="4156494" y="641004"/>
                      </a:cubicBezTo>
                      <a:cubicBezTo>
                        <a:pt x="4169218" y="598554"/>
                        <a:pt x="4181942" y="551858"/>
                        <a:pt x="4203149" y="509407"/>
                      </a:cubicBezTo>
                      <a:cubicBezTo>
                        <a:pt x="4207390" y="496672"/>
                        <a:pt x="4211632" y="488182"/>
                        <a:pt x="4215873" y="475447"/>
                      </a:cubicBezTo>
                      <a:cubicBezTo>
                        <a:pt x="4224356" y="466957"/>
                        <a:pt x="4228597" y="454222"/>
                        <a:pt x="4232838" y="445731"/>
                      </a:cubicBezTo>
                      <a:cubicBezTo>
                        <a:pt x="4245562" y="424506"/>
                        <a:pt x="4254044" y="403281"/>
                        <a:pt x="4271010" y="386301"/>
                      </a:cubicBezTo>
                      <a:cubicBezTo>
                        <a:pt x="4283734" y="369320"/>
                        <a:pt x="4296458" y="352340"/>
                        <a:pt x="4304940" y="335360"/>
                      </a:cubicBezTo>
                      <a:cubicBezTo>
                        <a:pt x="4317664" y="318380"/>
                        <a:pt x="4330388" y="301400"/>
                        <a:pt x="4343112" y="288664"/>
                      </a:cubicBezTo>
                      <a:cubicBezTo>
                        <a:pt x="4364319" y="263194"/>
                        <a:pt x="4389767" y="241969"/>
                        <a:pt x="4402491" y="229233"/>
                      </a:cubicBezTo>
                      <a:cubicBezTo>
                        <a:pt x="4419456" y="212253"/>
                        <a:pt x="4427939" y="208008"/>
                        <a:pt x="4427939" y="208008"/>
                      </a:cubicBezTo>
                      <a:cubicBezTo>
                        <a:pt x="4427939" y="203763"/>
                        <a:pt x="4427939" y="203763"/>
                        <a:pt x="4427939" y="203763"/>
                      </a:cubicBezTo>
                      <a:cubicBezTo>
                        <a:pt x="4427939" y="203763"/>
                        <a:pt x="4436422" y="199518"/>
                        <a:pt x="4449146" y="191028"/>
                      </a:cubicBezTo>
                      <a:cubicBezTo>
                        <a:pt x="4461870" y="178293"/>
                        <a:pt x="4478834" y="165558"/>
                        <a:pt x="4504282" y="148577"/>
                      </a:cubicBezTo>
                      <a:cubicBezTo>
                        <a:pt x="4512766" y="144332"/>
                        <a:pt x="4525489" y="135842"/>
                        <a:pt x="4542454" y="127352"/>
                      </a:cubicBezTo>
                      <a:cubicBezTo>
                        <a:pt x="4555178" y="118862"/>
                        <a:pt x="4567902" y="106127"/>
                        <a:pt x="4584868" y="101882"/>
                      </a:cubicBezTo>
                      <a:cubicBezTo>
                        <a:pt x="4614557" y="84901"/>
                        <a:pt x="4648488" y="67921"/>
                        <a:pt x="4682418" y="55186"/>
                      </a:cubicBezTo>
                      <a:cubicBezTo>
                        <a:pt x="4754520" y="29716"/>
                        <a:pt x="4826623" y="12735"/>
                        <a:pt x="4881760" y="4245"/>
                      </a:cubicBezTo>
                      <a:cubicBezTo>
                        <a:pt x="4911450" y="4245"/>
                        <a:pt x="4932656" y="4245"/>
                        <a:pt x="4949622" y="0"/>
                      </a:cubicBezTo>
                      <a:close/>
                    </a:path>
                  </a:pathLst>
                </a:custGeom>
                <a:gradFill flip="none" rotWithShape="1">
                  <a:gsLst>
                    <a:gs pos="0">
                      <a:schemeClr val="accent4"/>
                    </a:gs>
                    <a:gs pos="85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51" name="Rectangle 150">
                  <a:extLst>
                    <a:ext uri="{FF2B5EF4-FFF2-40B4-BE49-F238E27FC236}">
                      <a16:creationId xmlns:a16="http://schemas.microsoft.com/office/drawing/2014/main" id="{EF0EC034-3C5E-3D6C-CC34-E5D6A48D72B7}"/>
                    </a:ext>
                    <a:ext uri="{C183D7F6-B498-43B3-948B-1728B52AA6E4}">
                      <adec:decorative xmlns:adec="http://schemas.microsoft.com/office/drawing/2017/decorative" val="1"/>
                    </a:ext>
                  </a:extLst>
                </p:cNvPr>
                <p:cNvSpPr/>
                <p:nvPr/>
              </p:nvSpPr>
              <p:spPr>
                <a:xfrm>
                  <a:off x="2484121" y="5765006"/>
                  <a:ext cx="2440304" cy="2547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147" name="Group 146">
                <a:extLst>
                  <a:ext uri="{FF2B5EF4-FFF2-40B4-BE49-F238E27FC236}">
                    <a16:creationId xmlns:a16="http://schemas.microsoft.com/office/drawing/2014/main" id="{7F40E1F9-036E-911A-0134-872C248E9004}"/>
                  </a:ext>
                </a:extLst>
              </p:cNvPr>
              <p:cNvGrpSpPr/>
              <p:nvPr/>
            </p:nvGrpSpPr>
            <p:grpSpPr>
              <a:xfrm>
                <a:off x="826831" y="5357820"/>
                <a:ext cx="2315497" cy="553998"/>
                <a:chOff x="826831" y="5357820"/>
                <a:chExt cx="2315497" cy="553998"/>
              </a:xfrm>
            </p:grpSpPr>
            <p:sp>
              <p:nvSpPr>
                <p:cNvPr id="148" name="Arrow: Pentagon 42">
                  <a:extLst>
                    <a:ext uri="{FF2B5EF4-FFF2-40B4-BE49-F238E27FC236}">
                      <a16:creationId xmlns:a16="http://schemas.microsoft.com/office/drawing/2014/main" id="{44CF8D92-0BA6-B2B8-EC69-0A18E3D42047}"/>
                    </a:ext>
                    <a:ext uri="{C183D7F6-B498-43B3-948B-1728B52AA6E4}">
                      <adec:decorative xmlns:adec="http://schemas.microsoft.com/office/drawing/2017/decorative" val="1"/>
                    </a:ext>
                  </a:extLst>
                </p:cNvPr>
                <p:cNvSpPr/>
                <p:nvPr/>
              </p:nvSpPr>
              <p:spPr>
                <a:xfrm>
                  <a:off x="826831" y="5364261"/>
                  <a:ext cx="2315497" cy="541116"/>
                </a:xfrm>
                <a:prstGeom prst="homePlate">
                  <a:avLst/>
                </a:prstGeom>
                <a:gradFill flip="none" rotWithShape="1">
                  <a:gsLst>
                    <a:gs pos="0">
                      <a:schemeClr val="bg1"/>
                    </a:gs>
                    <a:gs pos="85000">
                      <a:srgbClr val="EEF3F7"/>
                    </a:gs>
                  </a:gsLst>
                  <a:path path="circle">
                    <a:fillToRect l="100000" t="100000"/>
                  </a:path>
                  <a:tileRect r="-100000" b="-100000"/>
                </a:gradFill>
                <a:ln w="44450">
                  <a:solidFill>
                    <a:srgbClr val="EEF3F7"/>
                  </a:solidFill>
                </a:ln>
                <a:effectLst>
                  <a:outerShdw blurRad="635000" dist="152400" dir="2700000" sx="86000" sy="8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49" name="TextBox 148">
                  <a:extLst>
                    <a:ext uri="{FF2B5EF4-FFF2-40B4-BE49-F238E27FC236}">
                      <a16:creationId xmlns:a16="http://schemas.microsoft.com/office/drawing/2014/main" id="{2616B7C7-CE78-A2D5-5335-08786D4F2C7F}"/>
                    </a:ext>
                  </a:extLst>
                </p:cNvPr>
                <p:cNvSpPr txBox="1"/>
                <p:nvPr/>
              </p:nvSpPr>
              <p:spPr>
                <a:xfrm>
                  <a:off x="961694" y="5357820"/>
                  <a:ext cx="198324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Process</a:t>
                  </a:r>
                </a:p>
              </p:txBody>
            </p:sp>
          </p:grpSp>
        </p:grpSp>
        <p:grpSp>
          <p:nvGrpSpPr>
            <p:cNvPr id="121" name="Group 120">
              <a:extLst>
                <a:ext uri="{FF2B5EF4-FFF2-40B4-BE49-F238E27FC236}">
                  <a16:creationId xmlns:a16="http://schemas.microsoft.com/office/drawing/2014/main" id="{4B9F24CC-0774-12DF-5BF5-77C21090330F}"/>
                </a:ext>
              </a:extLst>
            </p:cNvPr>
            <p:cNvGrpSpPr/>
            <p:nvPr/>
          </p:nvGrpSpPr>
          <p:grpSpPr>
            <a:xfrm>
              <a:off x="4337940" y="1745315"/>
              <a:ext cx="6847407" cy="3921057"/>
              <a:chOff x="4337940" y="1745315"/>
              <a:chExt cx="6847407" cy="3921057"/>
            </a:xfrm>
          </p:grpSpPr>
          <p:grpSp>
            <p:nvGrpSpPr>
              <p:cNvPr id="122" name="Group 121">
                <a:extLst>
                  <a:ext uri="{FF2B5EF4-FFF2-40B4-BE49-F238E27FC236}">
                    <a16:creationId xmlns:a16="http://schemas.microsoft.com/office/drawing/2014/main" id="{A26676E6-9912-0645-040B-B23886A48B6A}"/>
                  </a:ext>
                </a:extLst>
              </p:cNvPr>
              <p:cNvGrpSpPr/>
              <p:nvPr/>
            </p:nvGrpSpPr>
            <p:grpSpPr>
              <a:xfrm>
                <a:off x="7013106" y="3718510"/>
                <a:ext cx="2543043" cy="1661173"/>
                <a:chOff x="7013106" y="3718510"/>
                <a:chExt cx="2543043" cy="1661173"/>
              </a:xfrm>
            </p:grpSpPr>
            <p:cxnSp>
              <p:nvCxnSpPr>
                <p:cNvPr id="141" name="Straight Arrow Connector 140">
                  <a:extLst>
                    <a:ext uri="{FF2B5EF4-FFF2-40B4-BE49-F238E27FC236}">
                      <a16:creationId xmlns:a16="http://schemas.microsoft.com/office/drawing/2014/main" id="{CF645A9F-CA6B-73BB-C014-D4F740AAC567}"/>
                    </a:ext>
                    <a:ext uri="{C183D7F6-B498-43B3-948B-1728B52AA6E4}">
                      <adec:decorative xmlns:adec="http://schemas.microsoft.com/office/drawing/2017/decorative" val="1"/>
                    </a:ext>
                  </a:extLst>
                </p:cNvPr>
                <p:cNvCxnSpPr>
                  <a:cxnSpLocks/>
                </p:cNvCxnSpPr>
                <p:nvPr/>
              </p:nvCxnSpPr>
              <p:spPr>
                <a:xfrm>
                  <a:off x="7510787" y="4565212"/>
                  <a:ext cx="0" cy="630180"/>
                </a:xfrm>
                <a:prstGeom prst="straightConnector1">
                  <a:avLst/>
                </a:prstGeom>
                <a:ln w="12700">
                  <a:solidFill>
                    <a:srgbClr val="093E61"/>
                  </a:solidFill>
                  <a:tailEnd type="oval"/>
                </a:ln>
              </p:spPr>
              <p:style>
                <a:lnRef idx="1">
                  <a:schemeClr val="accent1"/>
                </a:lnRef>
                <a:fillRef idx="0">
                  <a:schemeClr val="accent1"/>
                </a:fillRef>
                <a:effectRef idx="0">
                  <a:schemeClr val="accent1"/>
                </a:effectRef>
                <a:fontRef idx="minor">
                  <a:schemeClr val="tx1"/>
                </a:fontRef>
              </p:style>
            </p:cxnSp>
            <p:sp>
              <p:nvSpPr>
                <p:cNvPr id="142" name="TextBox 141">
                  <a:extLst>
                    <a:ext uri="{FF2B5EF4-FFF2-40B4-BE49-F238E27FC236}">
                      <a16:creationId xmlns:a16="http://schemas.microsoft.com/office/drawing/2014/main" id="{30090798-ACDD-F410-027F-4848917DABD0}"/>
                    </a:ext>
                  </a:extLst>
                </p:cNvPr>
                <p:cNvSpPr txBox="1"/>
                <p:nvPr/>
              </p:nvSpPr>
              <p:spPr>
                <a:xfrm>
                  <a:off x="7572904" y="5041129"/>
                  <a:ext cx="198324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93E61"/>
                      </a:solidFill>
                      <a:effectLst/>
                      <a:uLnTx/>
                      <a:uFillTx/>
                      <a:latin typeface="Calibri" panose="020F0502020204030204" pitchFamily="34" charset="0"/>
                      <a:ea typeface="+mn-ea"/>
                      <a:cs typeface="Calibri" panose="020F0502020204030204" pitchFamily="34" charset="0"/>
                    </a:rPr>
                    <a:t>Referral</a:t>
                  </a:r>
                </a:p>
              </p:txBody>
            </p:sp>
            <p:grpSp>
              <p:nvGrpSpPr>
                <p:cNvPr id="143" name="Group 142">
                  <a:extLst>
                    <a:ext uri="{FF2B5EF4-FFF2-40B4-BE49-F238E27FC236}">
                      <a16:creationId xmlns:a16="http://schemas.microsoft.com/office/drawing/2014/main" id="{F76C6D0F-86E3-9F97-9F99-4364B8175C1F}"/>
                    </a:ext>
                  </a:extLst>
                </p:cNvPr>
                <p:cNvGrpSpPr/>
                <p:nvPr/>
              </p:nvGrpSpPr>
              <p:grpSpPr>
                <a:xfrm>
                  <a:off x="7013106" y="3718510"/>
                  <a:ext cx="995363" cy="996950"/>
                  <a:chOff x="3960813" y="2843213"/>
                  <a:chExt cx="995363" cy="996950"/>
                </a:xfrm>
                <a:effectLst>
                  <a:outerShdw blurRad="723900" dist="139700" dir="5400000" sx="78000" sy="78000" algn="t" rotWithShape="0">
                    <a:prstClr val="black">
                      <a:alpha val="40000"/>
                    </a:prstClr>
                  </a:outerShdw>
                </a:effectLst>
              </p:grpSpPr>
              <p:sp>
                <p:nvSpPr>
                  <p:cNvPr id="144" name="Oval 143">
                    <a:extLst>
                      <a:ext uri="{FF2B5EF4-FFF2-40B4-BE49-F238E27FC236}">
                        <a16:creationId xmlns:a16="http://schemas.microsoft.com/office/drawing/2014/main" id="{001152C9-20C7-02EE-3E25-A75DA30FDAF8}"/>
                      </a:ext>
                      <a:ext uri="{C183D7F6-B498-43B3-948B-1728B52AA6E4}">
                        <adec:decorative xmlns:adec="http://schemas.microsoft.com/office/drawing/2017/decorative" val="1"/>
                      </a:ext>
                    </a:extLst>
                  </p:cNvPr>
                  <p:cNvSpPr>
                    <a:spLocks noChangeArrowheads="1"/>
                  </p:cNvSpPr>
                  <p:nvPr/>
                </p:nvSpPr>
                <p:spPr bwMode="auto">
                  <a:xfrm>
                    <a:off x="3960813" y="2843213"/>
                    <a:ext cx="995363" cy="996950"/>
                  </a:xfrm>
                  <a:prstGeom prst="ellipse">
                    <a:avLst/>
                  </a:prstGeom>
                  <a:solidFill>
                    <a:srgbClr val="EEF3F7"/>
                  </a:soli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45" name="Oval 144">
                    <a:extLst>
                      <a:ext uri="{FF2B5EF4-FFF2-40B4-BE49-F238E27FC236}">
                        <a16:creationId xmlns:a16="http://schemas.microsoft.com/office/drawing/2014/main" id="{D414337A-2103-CF9F-8451-1763CA713015}"/>
                      </a:ext>
                      <a:ext uri="{C183D7F6-B498-43B3-948B-1728B52AA6E4}">
                        <adec:decorative xmlns:adec="http://schemas.microsoft.com/office/drawing/2017/decorative" val="1"/>
                      </a:ext>
                    </a:extLst>
                  </p:cNvPr>
                  <p:cNvSpPr>
                    <a:spLocks noChangeArrowheads="1"/>
                  </p:cNvSpPr>
                  <p:nvPr/>
                </p:nvSpPr>
                <p:spPr bwMode="auto">
                  <a:xfrm>
                    <a:off x="4006850" y="2889251"/>
                    <a:ext cx="898525" cy="900113"/>
                  </a:xfrm>
                  <a:prstGeom prst="ellipse">
                    <a:avLst/>
                  </a:prstGeom>
                  <a:gradFill>
                    <a:gsLst>
                      <a:gs pos="0">
                        <a:schemeClr val="bg1"/>
                      </a:gs>
                      <a:gs pos="85000">
                        <a:srgbClr val="EEF3F7"/>
                      </a:gs>
                    </a:gsLst>
                    <a:path path="circle">
                      <a:fillToRect l="100000" t="100000"/>
                    </a:path>
                  </a:gra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grpSp>
            <p:nvGrpSpPr>
              <p:cNvPr id="123" name="Group 122">
                <a:extLst>
                  <a:ext uri="{FF2B5EF4-FFF2-40B4-BE49-F238E27FC236}">
                    <a16:creationId xmlns:a16="http://schemas.microsoft.com/office/drawing/2014/main" id="{06EBAD14-6C8B-1A27-AABB-5A1DE6EFCC8A}"/>
                  </a:ext>
                </a:extLst>
              </p:cNvPr>
              <p:cNvGrpSpPr/>
              <p:nvPr/>
            </p:nvGrpSpPr>
            <p:grpSpPr>
              <a:xfrm>
                <a:off x="6599898" y="1745315"/>
                <a:ext cx="2529345" cy="1993832"/>
                <a:chOff x="6599898" y="1745315"/>
                <a:chExt cx="2529345" cy="1993832"/>
              </a:xfrm>
            </p:grpSpPr>
            <p:cxnSp>
              <p:nvCxnSpPr>
                <p:cNvPr id="136" name="Straight Arrow Connector 135">
                  <a:extLst>
                    <a:ext uri="{FF2B5EF4-FFF2-40B4-BE49-F238E27FC236}">
                      <a16:creationId xmlns:a16="http://schemas.microsoft.com/office/drawing/2014/main" id="{7E52064A-46C4-1720-43D0-0A91C079AF25}"/>
                    </a:ext>
                    <a:ext uri="{C183D7F6-B498-43B3-948B-1728B52AA6E4}">
                      <adec:decorative xmlns:adec="http://schemas.microsoft.com/office/drawing/2017/decorative" val="1"/>
                    </a:ext>
                  </a:extLst>
                </p:cNvPr>
                <p:cNvCxnSpPr>
                  <a:cxnSpLocks/>
                </p:cNvCxnSpPr>
                <p:nvPr/>
              </p:nvCxnSpPr>
              <p:spPr>
                <a:xfrm flipV="1">
                  <a:off x="8630768" y="1919842"/>
                  <a:ext cx="0" cy="965262"/>
                </a:xfrm>
                <a:prstGeom prst="straightConnector1">
                  <a:avLst/>
                </a:prstGeom>
                <a:ln w="12700">
                  <a:solidFill>
                    <a:srgbClr val="093E61"/>
                  </a:solidFill>
                  <a:tailEnd type="oval"/>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D8783F28-E601-B43D-D3EA-5C7C08E5E302}"/>
                    </a:ext>
                  </a:extLst>
                </p:cNvPr>
                <p:cNvSpPr txBox="1"/>
                <p:nvPr/>
              </p:nvSpPr>
              <p:spPr>
                <a:xfrm>
                  <a:off x="6599898" y="1745315"/>
                  <a:ext cx="1983245"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93E61"/>
                      </a:solidFill>
                      <a:effectLst/>
                      <a:uLnTx/>
                      <a:uFillTx/>
                      <a:latin typeface="Calibri" panose="020F0502020204030204" pitchFamily="34" charset="0"/>
                      <a:ea typeface="+mn-ea"/>
                      <a:cs typeface="Calibri" panose="020F0502020204030204" pitchFamily="34" charset="0"/>
                    </a:rPr>
                    <a:t>SUD/MH Assessment</a:t>
                  </a:r>
                </a:p>
              </p:txBody>
            </p:sp>
            <p:grpSp>
              <p:nvGrpSpPr>
                <p:cNvPr id="138" name="Group 137">
                  <a:extLst>
                    <a:ext uri="{FF2B5EF4-FFF2-40B4-BE49-F238E27FC236}">
                      <a16:creationId xmlns:a16="http://schemas.microsoft.com/office/drawing/2014/main" id="{FB70162A-5277-E745-AA2B-565B7A576132}"/>
                    </a:ext>
                  </a:extLst>
                </p:cNvPr>
                <p:cNvGrpSpPr/>
                <p:nvPr/>
              </p:nvGrpSpPr>
              <p:grpSpPr>
                <a:xfrm>
                  <a:off x="8132293" y="2742197"/>
                  <a:ext cx="996950" cy="996950"/>
                  <a:chOff x="5080000" y="3819526"/>
                  <a:chExt cx="996950" cy="996950"/>
                </a:xfrm>
                <a:effectLst>
                  <a:outerShdw blurRad="787400" dist="139700" dir="5400000" sx="89000" sy="89000" algn="t" rotWithShape="0">
                    <a:prstClr val="black">
                      <a:alpha val="40000"/>
                    </a:prstClr>
                  </a:outerShdw>
                </a:effectLst>
              </p:grpSpPr>
              <p:sp>
                <p:nvSpPr>
                  <p:cNvPr id="139" name="Oval 138">
                    <a:extLst>
                      <a:ext uri="{FF2B5EF4-FFF2-40B4-BE49-F238E27FC236}">
                        <a16:creationId xmlns:a16="http://schemas.microsoft.com/office/drawing/2014/main" id="{093ED659-A0BD-6875-17BF-3D4035398052}"/>
                      </a:ext>
                      <a:ext uri="{C183D7F6-B498-43B3-948B-1728B52AA6E4}">
                        <adec:decorative xmlns:adec="http://schemas.microsoft.com/office/drawing/2017/decorative" val="1"/>
                      </a:ext>
                    </a:extLst>
                  </p:cNvPr>
                  <p:cNvSpPr>
                    <a:spLocks noChangeArrowheads="1"/>
                  </p:cNvSpPr>
                  <p:nvPr/>
                </p:nvSpPr>
                <p:spPr bwMode="auto">
                  <a:xfrm>
                    <a:off x="5080000" y="3819526"/>
                    <a:ext cx="996950" cy="996950"/>
                  </a:xfrm>
                  <a:prstGeom prst="ellipse">
                    <a:avLst/>
                  </a:prstGeom>
                  <a:solidFill>
                    <a:srgbClr val="EEF3F7"/>
                  </a:soli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40" name="Oval 139">
                    <a:extLst>
                      <a:ext uri="{FF2B5EF4-FFF2-40B4-BE49-F238E27FC236}">
                        <a16:creationId xmlns:a16="http://schemas.microsoft.com/office/drawing/2014/main" id="{978C381B-02C2-AED7-7B7C-E33387797AD5}"/>
                      </a:ext>
                      <a:ext uri="{C183D7F6-B498-43B3-948B-1728B52AA6E4}">
                        <adec:decorative xmlns:adec="http://schemas.microsoft.com/office/drawing/2017/decorative" val="1"/>
                      </a:ext>
                    </a:extLst>
                  </p:cNvPr>
                  <p:cNvSpPr>
                    <a:spLocks noChangeArrowheads="1"/>
                  </p:cNvSpPr>
                  <p:nvPr/>
                </p:nvSpPr>
                <p:spPr bwMode="auto">
                  <a:xfrm>
                    <a:off x="5126038" y="3865563"/>
                    <a:ext cx="900113" cy="900113"/>
                  </a:xfrm>
                  <a:prstGeom prst="ellipse">
                    <a:avLst/>
                  </a:prstGeom>
                  <a:gradFill>
                    <a:gsLst>
                      <a:gs pos="0">
                        <a:schemeClr val="bg1"/>
                      </a:gs>
                      <a:gs pos="85000">
                        <a:srgbClr val="EEF3F7"/>
                      </a:gs>
                    </a:gsLst>
                    <a:path path="circle">
                      <a:fillToRect l="100000" t="100000"/>
                    </a:path>
                  </a:gra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grpSp>
            <p:nvGrpSpPr>
              <p:cNvPr id="124" name="Group 123">
                <a:extLst>
                  <a:ext uri="{FF2B5EF4-FFF2-40B4-BE49-F238E27FC236}">
                    <a16:creationId xmlns:a16="http://schemas.microsoft.com/office/drawing/2014/main" id="{E68E282F-4DCE-DD64-A2B5-10C2BA75539C}"/>
                  </a:ext>
                </a:extLst>
              </p:cNvPr>
              <p:cNvGrpSpPr/>
              <p:nvPr/>
            </p:nvGrpSpPr>
            <p:grpSpPr>
              <a:xfrm>
                <a:off x="9238781" y="1808747"/>
                <a:ext cx="1946566" cy="1583686"/>
                <a:chOff x="9238781" y="1808747"/>
                <a:chExt cx="1946566" cy="1583686"/>
              </a:xfrm>
            </p:grpSpPr>
            <p:cxnSp>
              <p:nvCxnSpPr>
                <p:cNvPr id="131" name="Straight Arrow Connector 130">
                  <a:extLst>
                    <a:ext uri="{FF2B5EF4-FFF2-40B4-BE49-F238E27FC236}">
                      <a16:creationId xmlns:a16="http://schemas.microsoft.com/office/drawing/2014/main" id="{0D163095-D5E1-6ED2-5294-C3EBDDFFA995}"/>
                    </a:ext>
                    <a:ext uri="{C183D7F6-B498-43B3-948B-1728B52AA6E4}">
                      <adec:decorative xmlns:adec="http://schemas.microsoft.com/office/drawing/2017/decorative" val="1"/>
                    </a:ext>
                  </a:extLst>
                </p:cNvPr>
                <p:cNvCxnSpPr>
                  <a:cxnSpLocks/>
                </p:cNvCxnSpPr>
                <p:nvPr/>
              </p:nvCxnSpPr>
              <p:spPr>
                <a:xfrm>
                  <a:off x="9735668" y="2614301"/>
                  <a:ext cx="0" cy="630180"/>
                </a:xfrm>
                <a:prstGeom prst="straightConnector1">
                  <a:avLst/>
                </a:prstGeom>
                <a:ln w="12700">
                  <a:solidFill>
                    <a:srgbClr val="093E61"/>
                  </a:solidFill>
                  <a:tailEnd type="oval"/>
                </a:ln>
              </p:spPr>
              <p:style>
                <a:lnRef idx="1">
                  <a:schemeClr val="accent1"/>
                </a:lnRef>
                <a:fillRef idx="0">
                  <a:schemeClr val="accent1"/>
                </a:fillRef>
                <a:effectRef idx="0">
                  <a:schemeClr val="accent1"/>
                </a:effectRef>
                <a:fontRef idx="minor">
                  <a:schemeClr val="tx1"/>
                </a:fontRef>
              </p:style>
            </p:cxnSp>
            <p:sp>
              <p:nvSpPr>
                <p:cNvPr id="132" name="TextBox 131">
                  <a:extLst>
                    <a:ext uri="{FF2B5EF4-FFF2-40B4-BE49-F238E27FC236}">
                      <a16:creationId xmlns:a16="http://schemas.microsoft.com/office/drawing/2014/main" id="{ABCE0FF5-9497-4079-B03A-ACF3D533247B}"/>
                    </a:ext>
                  </a:extLst>
                </p:cNvPr>
                <p:cNvSpPr txBox="1"/>
                <p:nvPr/>
              </p:nvSpPr>
              <p:spPr>
                <a:xfrm>
                  <a:off x="9735668" y="3053879"/>
                  <a:ext cx="144967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93E61"/>
                      </a:solidFill>
                      <a:effectLst/>
                      <a:uLnTx/>
                      <a:uFillTx/>
                      <a:latin typeface="Calibri" panose="020F0502020204030204" pitchFamily="34" charset="0"/>
                      <a:ea typeface="+mn-ea"/>
                      <a:cs typeface="Calibri" panose="020F0502020204030204" pitchFamily="34" charset="0"/>
                    </a:rPr>
                    <a:t>Treatment</a:t>
                  </a:r>
                </a:p>
              </p:txBody>
            </p:sp>
            <p:grpSp>
              <p:nvGrpSpPr>
                <p:cNvPr id="133" name="Group 132">
                  <a:extLst>
                    <a:ext uri="{FF2B5EF4-FFF2-40B4-BE49-F238E27FC236}">
                      <a16:creationId xmlns:a16="http://schemas.microsoft.com/office/drawing/2014/main" id="{35007078-80DC-3260-FF0A-72350900CFDE}"/>
                    </a:ext>
                  </a:extLst>
                </p:cNvPr>
                <p:cNvGrpSpPr/>
                <p:nvPr/>
              </p:nvGrpSpPr>
              <p:grpSpPr>
                <a:xfrm>
                  <a:off x="9238781" y="1808747"/>
                  <a:ext cx="993775" cy="992188"/>
                  <a:chOff x="6186488" y="4757738"/>
                  <a:chExt cx="993775" cy="992188"/>
                </a:xfrm>
                <a:effectLst>
                  <a:outerShdw blurRad="787400" dist="139700" dir="5400000" sx="89000" sy="89000" algn="t" rotWithShape="0">
                    <a:prstClr val="black">
                      <a:alpha val="40000"/>
                    </a:prstClr>
                  </a:outerShdw>
                </a:effectLst>
              </p:grpSpPr>
              <p:sp>
                <p:nvSpPr>
                  <p:cNvPr id="134" name="Oval 133">
                    <a:extLst>
                      <a:ext uri="{FF2B5EF4-FFF2-40B4-BE49-F238E27FC236}">
                        <a16:creationId xmlns:a16="http://schemas.microsoft.com/office/drawing/2014/main" id="{F11A69F2-C362-1923-B335-DFB0A06173CF}"/>
                      </a:ext>
                      <a:ext uri="{C183D7F6-B498-43B3-948B-1728B52AA6E4}">
                        <adec:decorative xmlns:adec="http://schemas.microsoft.com/office/drawing/2017/decorative" val="1"/>
                      </a:ext>
                    </a:extLst>
                  </p:cNvPr>
                  <p:cNvSpPr>
                    <a:spLocks noChangeArrowheads="1"/>
                  </p:cNvSpPr>
                  <p:nvPr/>
                </p:nvSpPr>
                <p:spPr bwMode="auto">
                  <a:xfrm>
                    <a:off x="6186488" y="4757738"/>
                    <a:ext cx="993775" cy="992188"/>
                  </a:xfrm>
                  <a:prstGeom prst="ellipse">
                    <a:avLst/>
                  </a:prstGeom>
                  <a:solidFill>
                    <a:srgbClr val="EEF3F7"/>
                  </a:soli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35" name="Oval 134">
                    <a:extLst>
                      <a:ext uri="{FF2B5EF4-FFF2-40B4-BE49-F238E27FC236}">
                        <a16:creationId xmlns:a16="http://schemas.microsoft.com/office/drawing/2014/main" id="{EAA0077E-F961-D69E-A84B-B7EE38DC63A6}"/>
                      </a:ext>
                      <a:ext uri="{C183D7F6-B498-43B3-948B-1728B52AA6E4}">
                        <adec:decorative xmlns:adec="http://schemas.microsoft.com/office/drawing/2017/decorative" val="1"/>
                      </a:ext>
                    </a:extLst>
                  </p:cNvPr>
                  <p:cNvSpPr>
                    <a:spLocks noChangeArrowheads="1"/>
                  </p:cNvSpPr>
                  <p:nvPr/>
                </p:nvSpPr>
                <p:spPr bwMode="auto">
                  <a:xfrm>
                    <a:off x="6234113" y="4803776"/>
                    <a:ext cx="898525" cy="900113"/>
                  </a:xfrm>
                  <a:prstGeom prst="ellipse">
                    <a:avLst/>
                  </a:prstGeom>
                  <a:gradFill>
                    <a:gsLst>
                      <a:gs pos="0">
                        <a:schemeClr val="bg1"/>
                      </a:gs>
                      <a:gs pos="85000">
                        <a:srgbClr val="EEF3F7"/>
                      </a:gs>
                    </a:gsLst>
                    <a:path path="circle">
                      <a:fillToRect l="100000" t="100000"/>
                    </a:path>
                  </a:gra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grpSp>
            <p:nvGrpSpPr>
              <p:cNvPr id="125" name="Group 124">
                <a:extLst>
                  <a:ext uri="{FF2B5EF4-FFF2-40B4-BE49-F238E27FC236}">
                    <a16:creationId xmlns:a16="http://schemas.microsoft.com/office/drawing/2014/main" id="{72B3958D-1290-4F0D-FEEA-0444FD71508A}"/>
                  </a:ext>
                </a:extLst>
              </p:cNvPr>
              <p:cNvGrpSpPr/>
              <p:nvPr/>
            </p:nvGrpSpPr>
            <p:grpSpPr>
              <a:xfrm>
                <a:off x="4337940" y="3403154"/>
                <a:ext cx="2551341" cy="2263218"/>
                <a:chOff x="4337940" y="3403154"/>
                <a:chExt cx="2551341" cy="2263218"/>
              </a:xfrm>
            </p:grpSpPr>
            <p:cxnSp>
              <p:nvCxnSpPr>
                <p:cNvPr id="126" name="Straight Arrow Connector 125">
                  <a:extLst>
                    <a:ext uri="{FF2B5EF4-FFF2-40B4-BE49-F238E27FC236}">
                      <a16:creationId xmlns:a16="http://schemas.microsoft.com/office/drawing/2014/main" id="{8AB927F4-F914-3941-9A35-39B897D44A50}"/>
                    </a:ext>
                    <a:ext uri="{C183D7F6-B498-43B3-948B-1728B52AA6E4}">
                      <adec:decorative xmlns:adec="http://schemas.microsoft.com/office/drawing/2017/decorative" val="1"/>
                    </a:ext>
                  </a:extLst>
                </p:cNvPr>
                <p:cNvCxnSpPr>
                  <a:cxnSpLocks/>
                </p:cNvCxnSpPr>
                <p:nvPr/>
              </p:nvCxnSpPr>
              <p:spPr>
                <a:xfrm flipV="1">
                  <a:off x="6390806" y="3572431"/>
                  <a:ext cx="0" cy="1261661"/>
                </a:xfrm>
                <a:prstGeom prst="straightConnector1">
                  <a:avLst/>
                </a:prstGeom>
                <a:ln w="12700">
                  <a:solidFill>
                    <a:srgbClr val="093E61"/>
                  </a:solidFill>
                  <a:tailEnd type="oval"/>
                </a:ln>
              </p:spPr>
              <p:style>
                <a:lnRef idx="1">
                  <a:schemeClr val="accent1"/>
                </a:lnRef>
                <a:fillRef idx="0">
                  <a:schemeClr val="accent1"/>
                </a:fillRef>
                <a:effectRef idx="0">
                  <a:schemeClr val="accent1"/>
                </a:effectRef>
                <a:fontRef idx="minor">
                  <a:schemeClr val="tx1"/>
                </a:fontRef>
              </p:style>
            </p:cxnSp>
            <p:sp>
              <p:nvSpPr>
                <p:cNvPr id="127" name="TextBox 126">
                  <a:extLst>
                    <a:ext uri="{FF2B5EF4-FFF2-40B4-BE49-F238E27FC236}">
                      <a16:creationId xmlns:a16="http://schemas.microsoft.com/office/drawing/2014/main" id="{14BAD3DD-CD79-4625-609B-C66773B2D677}"/>
                    </a:ext>
                  </a:extLst>
                </p:cNvPr>
                <p:cNvSpPr txBox="1"/>
                <p:nvPr/>
              </p:nvSpPr>
              <p:spPr>
                <a:xfrm>
                  <a:off x="4337940" y="3403154"/>
                  <a:ext cx="1983245"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93E61"/>
                      </a:solidFill>
                      <a:effectLst/>
                      <a:uLnTx/>
                      <a:uFillTx/>
                      <a:latin typeface="Calibri" panose="020F0502020204030204" pitchFamily="34" charset="0"/>
                      <a:ea typeface="+mn-ea"/>
                      <a:cs typeface="Calibri" panose="020F0502020204030204" pitchFamily="34" charset="0"/>
                    </a:rPr>
                    <a:t>Screening</a:t>
                  </a:r>
                </a:p>
              </p:txBody>
            </p:sp>
            <p:grpSp>
              <p:nvGrpSpPr>
                <p:cNvPr id="128" name="Group 127">
                  <a:extLst>
                    <a:ext uri="{FF2B5EF4-FFF2-40B4-BE49-F238E27FC236}">
                      <a16:creationId xmlns:a16="http://schemas.microsoft.com/office/drawing/2014/main" id="{561618F5-7151-CCAB-3CC4-FBFF3655FB6C}"/>
                    </a:ext>
                  </a:extLst>
                </p:cNvPr>
                <p:cNvGrpSpPr/>
                <p:nvPr/>
              </p:nvGrpSpPr>
              <p:grpSpPr>
                <a:xfrm>
                  <a:off x="5892331" y="4669422"/>
                  <a:ext cx="996950" cy="996950"/>
                  <a:chOff x="2840038" y="1892301"/>
                  <a:chExt cx="996950" cy="996950"/>
                </a:xfrm>
                <a:effectLst>
                  <a:outerShdw blurRad="787400" dist="139700" dir="5400000" sx="89000" sy="89000" algn="t" rotWithShape="0">
                    <a:prstClr val="black">
                      <a:alpha val="40000"/>
                    </a:prstClr>
                  </a:outerShdw>
                </a:effectLst>
              </p:grpSpPr>
              <p:sp>
                <p:nvSpPr>
                  <p:cNvPr id="129" name="Oval 128">
                    <a:extLst>
                      <a:ext uri="{FF2B5EF4-FFF2-40B4-BE49-F238E27FC236}">
                        <a16:creationId xmlns:a16="http://schemas.microsoft.com/office/drawing/2014/main" id="{B77ED3CA-446B-5369-5ACB-0EF31CBC3F1D}"/>
                      </a:ext>
                      <a:ext uri="{C183D7F6-B498-43B3-948B-1728B52AA6E4}">
                        <adec:decorative xmlns:adec="http://schemas.microsoft.com/office/drawing/2017/decorative" val="1"/>
                      </a:ext>
                    </a:extLst>
                  </p:cNvPr>
                  <p:cNvSpPr>
                    <a:spLocks noChangeArrowheads="1"/>
                  </p:cNvSpPr>
                  <p:nvPr/>
                </p:nvSpPr>
                <p:spPr bwMode="auto">
                  <a:xfrm>
                    <a:off x="2840038" y="1892301"/>
                    <a:ext cx="996950" cy="996950"/>
                  </a:xfrm>
                  <a:prstGeom prst="ellipse">
                    <a:avLst/>
                  </a:prstGeom>
                  <a:solidFill>
                    <a:srgbClr val="EEF3F7"/>
                  </a:soli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30" name="Oval 129">
                    <a:extLst>
                      <a:ext uri="{FF2B5EF4-FFF2-40B4-BE49-F238E27FC236}">
                        <a16:creationId xmlns:a16="http://schemas.microsoft.com/office/drawing/2014/main" id="{3937FEBE-2F7A-7D0D-5FF4-71ADE7D8D096}"/>
                      </a:ext>
                      <a:ext uri="{C183D7F6-B498-43B3-948B-1728B52AA6E4}">
                        <adec:decorative xmlns:adec="http://schemas.microsoft.com/office/drawing/2017/decorative" val="1"/>
                      </a:ext>
                    </a:extLst>
                  </p:cNvPr>
                  <p:cNvSpPr>
                    <a:spLocks noChangeArrowheads="1"/>
                  </p:cNvSpPr>
                  <p:nvPr/>
                </p:nvSpPr>
                <p:spPr bwMode="auto">
                  <a:xfrm>
                    <a:off x="2887663" y="1938338"/>
                    <a:ext cx="898525" cy="900113"/>
                  </a:xfrm>
                  <a:prstGeom prst="ellipse">
                    <a:avLst/>
                  </a:prstGeom>
                  <a:gradFill>
                    <a:gsLst>
                      <a:gs pos="0">
                        <a:schemeClr val="bg1"/>
                      </a:gs>
                      <a:gs pos="85000">
                        <a:srgbClr val="EEF3F7"/>
                      </a:gs>
                    </a:gsLst>
                    <a:path path="circle">
                      <a:fillToRect l="100000" t="100000"/>
                    </a:path>
                  </a:gra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grpSp>
      </p:grpSp>
      <p:pic>
        <p:nvPicPr>
          <p:cNvPr id="154" name="Graphic 153" descr="Checklist outline">
            <a:extLst>
              <a:ext uri="{FF2B5EF4-FFF2-40B4-BE49-F238E27FC236}">
                <a16:creationId xmlns:a16="http://schemas.microsoft.com/office/drawing/2014/main" id="{8307C443-7206-598E-8C75-B2C95C83649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72397" y="5163644"/>
            <a:ext cx="623908" cy="623908"/>
          </a:xfrm>
          <a:prstGeom prst="rect">
            <a:avLst/>
          </a:prstGeom>
        </p:spPr>
      </p:pic>
      <p:pic>
        <p:nvPicPr>
          <p:cNvPr id="155" name="Graphic 154">
            <a:extLst>
              <a:ext uri="{FF2B5EF4-FFF2-40B4-BE49-F238E27FC236}">
                <a16:creationId xmlns:a16="http://schemas.microsoft.com/office/drawing/2014/main" id="{7BDB33A8-2C9D-51DB-9421-93813CD4277B}"/>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70638" y="4124605"/>
            <a:ext cx="764161" cy="764161"/>
          </a:xfrm>
          <a:prstGeom prst="rect">
            <a:avLst/>
          </a:prstGeom>
        </p:spPr>
      </p:pic>
      <p:pic>
        <p:nvPicPr>
          <p:cNvPr id="156" name="Graphic 155">
            <a:extLst>
              <a:ext uri="{FF2B5EF4-FFF2-40B4-BE49-F238E27FC236}">
                <a16:creationId xmlns:a16="http://schemas.microsoft.com/office/drawing/2014/main" id="{DA6BB28A-2E67-9D67-B4EC-EF2622407E74}"/>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870619" y="3132860"/>
            <a:ext cx="724185" cy="724185"/>
          </a:xfrm>
          <a:prstGeom prst="rect">
            <a:avLst/>
          </a:prstGeom>
        </p:spPr>
      </p:pic>
      <p:pic>
        <p:nvPicPr>
          <p:cNvPr id="157" name="Graphic 156">
            <a:extLst>
              <a:ext uri="{FF2B5EF4-FFF2-40B4-BE49-F238E27FC236}">
                <a16:creationId xmlns:a16="http://schemas.microsoft.com/office/drawing/2014/main" id="{A74FBF51-1139-8335-20F9-01512A721373}"/>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922637" y="2268169"/>
            <a:ext cx="693126" cy="693126"/>
          </a:xfrm>
          <a:prstGeom prst="rect">
            <a:avLst/>
          </a:prstGeom>
        </p:spPr>
      </p:pic>
      <p:sp>
        <p:nvSpPr>
          <p:cNvPr id="18" name="Content Placeholder 17">
            <a:extLst>
              <a:ext uri="{FF2B5EF4-FFF2-40B4-BE49-F238E27FC236}">
                <a16:creationId xmlns:a16="http://schemas.microsoft.com/office/drawing/2014/main" id="{A7E914C6-163C-BF8E-6BBE-1F8BA91A4F04}"/>
              </a:ext>
            </a:extLst>
          </p:cNvPr>
          <p:cNvSpPr>
            <a:spLocks noGrp="1"/>
          </p:cNvSpPr>
          <p:nvPr>
            <p:ph sz="quarter" idx="24"/>
          </p:nvPr>
        </p:nvSpPr>
        <p:spPr>
          <a:xfrm>
            <a:off x="8216902" y="4847120"/>
            <a:ext cx="3812596" cy="1728145"/>
          </a:xfrm>
          <a:gradFill>
            <a:gsLst>
              <a:gs pos="16000">
                <a:srgbClr val="116889"/>
              </a:gs>
              <a:gs pos="0">
                <a:schemeClr val="accent2"/>
              </a:gs>
              <a:gs pos="100000">
                <a:schemeClr val="tx2"/>
              </a:gs>
            </a:gsLst>
            <a:lin ang="13500000" scaled="0"/>
          </a:gradFill>
        </p:spPr>
        <p:txBody>
          <a:body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How severe is the substance use disorder? </a:t>
            </a:r>
            <a:r>
              <a:rPr kumimoji="0" lang="en-US" sz="1600" b="1" i="1" u="none" strike="noStrike" kern="1200" cap="none" spc="0" normalizeH="0" baseline="0" noProof="0" dirty="0">
                <a:ln>
                  <a:noFill/>
                </a:ln>
                <a:solidFill>
                  <a:srgbClr val="1C8EAE">
                    <a:lumMod val="20000"/>
                    <a:lumOff val="80000"/>
                  </a:srgbClr>
                </a:solidFill>
                <a:effectLst/>
                <a:uLnTx/>
                <a:uFillTx/>
                <a:latin typeface="Calibri" panose="020F0502020204030204" pitchFamily="34" charset="0"/>
                <a:ea typeface="+mn-ea"/>
                <a:cs typeface="Calibri" panose="020F0502020204030204" pitchFamily="34" charset="0"/>
              </a:rPr>
              <a:t>DSM V Criteria</a:t>
            </a:r>
          </a:p>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endParaRPr kumimoji="0" lang="en-US" sz="1600" b="0" i="1"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Does level of treatment match the identified need?   </a:t>
            </a:r>
            <a:r>
              <a:rPr kumimoji="0" lang="en-US" sz="1600" b="1" i="1" u="none" strike="noStrike" kern="1200" cap="none" spc="0" normalizeH="0" baseline="0" noProof="0" dirty="0">
                <a:ln>
                  <a:noFill/>
                </a:ln>
                <a:solidFill>
                  <a:srgbClr val="1C8EAE">
                    <a:lumMod val="20000"/>
                    <a:lumOff val="80000"/>
                  </a:srgbClr>
                </a:solidFill>
                <a:effectLst/>
                <a:uLnTx/>
                <a:uFillTx/>
                <a:latin typeface="Calibri" panose="020F0502020204030204" pitchFamily="34" charset="0"/>
                <a:ea typeface="+mn-ea"/>
                <a:cs typeface="Calibri" panose="020F0502020204030204" pitchFamily="34" charset="0"/>
              </a:rPr>
              <a:t>ASAM Continuum of Care</a:t>
            </a:r>
          </a:p>
          <a:p>
            <a:endParaRPr lang="en-US" dirty="0"/>
          </a:p>
        </p:txBody>
      </p:sp>
      <p:sp>
        <p:nvSpPr>
          <p:cNvPr id="158" name="Footer Placeholder 157">
            <a:extLst>
              <a:ext uri="{FF2B5EF4-FFF2-40B4-BE49-F238E27FC236}">
                <a16:creationId xmlns:a16="http://schemas.microsoft.com/office/drawing/2014/main" id="{51A0C3C7-56BC-05B1-706D-CBFCFC20D811}"/>
              </a:ext>
            </a:extLst>
          </p:cNvPr>
          <p:cNvSpPr>
            <a:spLocks noGrp="1"/>
          </p:cNvSpPr>
          <p:nvPr>
            <p:ph type="ftr" sz="quarter" idx="25"/>
          </p:nvPr>
        </p:nvSpPr>
        <p:spPr>
          <a:xfrm>
            <a:off x="281398" y="6486525"/>
            <a:ext cx="4114800" cy="365125"/>
          </a:xfrm>
        </p:spPr>
        <p:txBody>
          <a:bodyPr/>
          <a:lstStyle/>
          <a:p>
            <a:pPr algn="l"/>
            <a:r>
              <a:rPr lang="en-US" sz="1200" dirty="0">
                <a:latin typeface="Arial"/>
                <a:cs typeface="Times New Roman"/>
              </a:rPr>
              <a:t>(Addiction Policy Forum, 2022)</a:t>
            </a:r>
          </a:p>
        </p:txBody>
      </p:sp>
    </p:spTree>
    <p:extLst>
      <p:ext uri="{BB962C8B-B14F-4D97-AF65-F5344CB8AC3E}">
        <p14:creationId xmlns:p14="http://schemas.microsoft.com/office/powerpoint/2010/main" val="2713803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10">
            <a:extLst>
              <a:ext uri="{FF2B5EF4-FFF2-40B4-BE49-F238E27FC236}">
                <a16:creationId xmlns:a16="http://schemas.microsoft.com/office/drawing/2014/main" id="{76D6820A-5F0A-5F39-5FCF-D6CAA086762A}"/>
              </a:ext>
              <a:ext uri="{C183D7F6-B498-43B3-948B-1728B52AA6E4}">
                <adec:decorative xmlns:adec="http://schemas.microsoft.com/office/drawing/2017/decorative" val="1"/>
              </a:ext>
            </a:extLst>
          </p:cNvPr>
          <p:cNvSpPr/>
          <p:nvPr/>
        </p:nvSpPr>
        <p:spPr>
          <a:xfrm>
            <a:off x="5017837" y="2185992"/>
            <a:ext cx="2107199" cy="2913648"/>
          </a:xfrm>
          <a:prstGeom prst="rect">
            <a:avLst/>
          </a:prstGeom>
          <a:solidFill>
            <a:schemeClr val="accent1">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F7587877-7810-DAE9-B7B5-D4A36B2E01FD}"/>
              </a:ext>
            </a:extLst>
          </p:cNvPr>
          <p:cNvSpPr>
            <a:spLocks noGrp="1"/>
          </p:cNvSpPr>
          <p:nvPr>
            <p:ph type="title"/>
          </p:nvPr>
        </p:nvSpPr>
        <p:spPr>
          <a:xfrm>
            <a:off x="0" y="15723"/>
            <a:ext cx="12192000" cy="1044664"/>
          </a:xfrm>
        </p:spPr>
        <p:txBody>
          <a:bodyPr anchor="ctr">
            <a:normAutofit/>
          </a:bodyPr>
          <a:lstStyle/>
          <a:p>
            <a:r>
              <a:rPr lang="en-US"/>
              <a:t>Substance Use Continuum of Care</a:t>
            </a:r>
          </a:p>
        </p:txBody>
      </p:sp>
      <p:sp>
        <p:nvSpPr>
          <p:cNvPr id="9" name="Rounded Rectangle 8">
            <a:extLst>
              <a:ext uri="{FF2B5EF4-FFF2-40B4-BE49-F238E27FC236}">
                <a16:creationId xmlns:a16="http://schemas.microsoft.com/office/drawing/2014/main" id="{7F74E31F-B11E-8497-C1CF-E8F71DD7FD5E}"/>
              </a:ext>
              <a:ext uri="{C183D7F6-B498-43B3-948B-1728B52AA6E4}">
                <adec:decorative xmlns:adec="http://schemas.microsoft.com/office/drawing/2017/decorative" val="1"/>
              </a:ext>
            </a:extLst>
          </p:cNvPr>
          <p:cNvSpPr/>
          <p:nvPr/>
        </p:nvSpPr>
        <p:spPr>
          <a:xfrm>
            <a:off x="486607" y="2185994"/>
            <a:ext cx="2107200" cy="2913649"/>
          </a:xfrm>
          <a:prstGeom prst="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ounded Rectangle 10">
            <a:extLst>
              <a:ext uri="{FF2B5EF4-FFF2-40B4-BE49-F238E27FC236}">
                <a16:creationId xmlns:a16="http://schemas.microsoft.com/office/drawing/2014/main" id="{3B0C8467-7CFF-D9CA-F185-ED2BB523AA51}"/>
              </a:ext>
              <a:ext uri="{C183D7F6-B498-43B3-948B-1728B52AA6E4}">
                <adec:decorative xmlns:adec="http://schemas.microsoft.com/office/drawing/2017/decorative" val="1"/>
              </a:ext>
            </a:extLst>
          </p:cNvPr>
          <p:cNvSpPr/>
          <p:nvPr/>
        </p:nvSpPr>
        <p:spPr>
          <a:xfrm>
            <a:off x="2743402" y="2185993"/>
            <a:ext cx="2107199" cy="2913648"/>
          </a:xfrm>
          <a:prstGeom prst="rect">
            <a:avLst/>
          </a:prstGeom>
          <a:solidFill>
            <a:schemeClr val="accent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ounded Rectangle 14">
            <a:extLst>
              <a:ext uri="{FF2B5EF4-FFF2-40B4-BE49-F238E27FC236}">
                <a16:creationId xmlns:a16="http://schemas.microsoft.com/office/drawing/2014/main" id="{B10B51A0-2797-B072-EA2B-01B2BD096E78}"/>
              </a:ext>
              <a:ext uri="{C183D7F6-B498-43B3-948B-1728B52AA6E4}">
                <adec:decorative xmlns:adec="http://schemas.microsoft.com/office/drawing/2017/decorative" val="1"/>
              </a:ext>
            </a:extLst>
          </p:cNvPr>
          <p:cNvSpPr/>
          <p:nvPr/>
        </p:nvSpPr>
        <p:spPr>
          <a:xfrm>
            <a:off x="7274631" y="2185991"/>
            <a:ext cx="2107198" cy="2913651"/>
          </a:xfrm>
          <a:prstGeom prst="rect">
            <a:avLst/>
          </a:prstGeom>
          <a:solidFill>
            <a:schemeClr val="accent1">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Rounded Rectangle 16">
            <a:extLst>
              <a:ext uri="{FF2B5EF4-FFF2-40B4-BE49-F238E27FC236}">
                <a16:creationId xmlns:a16="http://schemas.microsoft.com/office/drawing/2014/main" id="{6CC73F58-6FD0-F4E2-4D1F-878B5FB0F6E8}"/>
              </a:ext>
              <a:ext uri="{C183D7F6-B498-43B3-948B-1728B52AA6E4}">
                <adec:decorative xmlns:adec="http://schemas.microsoft.com/office/drawing/2017/decorative" val="1"/>
              </a:ext>
            </a:extLst>
          </p:cNvPr>
          <p:cNvSpPr/>
          <p:nvPr/>
        </p:nvSpPr>
        <p:spPr>
          <a:xfrm>
            <a:off x="9545369" y="2185988"/>
            <a:ext cx="2107197" cy="2913651"/>
          </a:xfrm>
          <a:prstGeom prst="rect">
            <a:avLst/>
          </a:prstGeom>
          <a:solidFill>
            <a:schemeClr val="accent1">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angle"/>
          </a:sp3d>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Content Placeholder 2">
            <a:extLst>
              <a:ext uri="{FF2B5EF4-FFF2-40B4-BE49-F238E27FC236}">
                <a16:creationId xmlns:a16="http://schemas.microsoft.com/office/drawing/2014/main" id="{6A108DF9-2D1A-76D0-629E-08E6F5CC7A3C}"/>
              </a:ext>
            </a:extLst>
          </p:cNvPr>
          <p:cNvSpPr>
            <a:spLocks noGrp="1"/>
          </p:cNvSpPr>
          <p:nvPr>
            <p:ph idx="1"/>
          </p:nvPr>
        </p:nvSpPr>
        <p:spPr>
          <a:xfrm>
            <a:off x="477818" y="3186557"/>
            <a:ext cx="2159048" cy="845820"/>
          </a:xfrm>
          <a:prstGeom prst="rect">
            <a:avLst/>
          </a:prstGeom>
          <a:solidFill>
            <a:schemeClr val="bg1">
              <a:lumMod val="95000"/>
            </a:schemeClr>
          </a:solidFill>
          <a:ln>
            <a:noFill/>
          </a:ln>
          <a:effectLst/>
          <a:scene3d>
            <a:camera prst="orthographicFront">
              <a:rot lat="0" lon="0" rev="0"/>
            </a:camera>
            <a:lightRig rig="contrasting" dir="t">
              <a:rot lat="0" lon="0" rev="7800000"/>
            </a:lightRig>
          </a:scene3d>
          <a:sp3d>
            <a:bevelT w="139700" h="139700" prst="angle"/>
          </a:sp3d>
        </p:spPr>
        <p:txBody>
          <a:bodyPr/>
          <a:lstStyle/>
          <a:p>
            <a:r>
              <a:rPr lang="en-US" sz="2200" kern="1200"/>
              <a:t>Enhancing Health</a:t>
            </a:r>
          </a:p>
        </p:txBody>
      </p:sp>
      <p:sp>
        <p:nvSpPr>
          <p:cNvPr id="6" name="Content Placeholder 5">
            <a:extLst>
              <a:ext uri="{FF2B5EF4-FFF2-40B4-BE49-F238E27FC236}">
                <a16:creationId xmlns:a16="http://schemas.microsoft.com/office/drawing/2014/main" id="{040DADB2-7692-76C7-AEAA-5C598D032707}"/>
              </a:ext>
            </a:extLst>
          </p:cNvPr>
          <p:cNvSpPr>
            <a:spLocks noGrp="1"/>
          </p:cNvSpPr>
          <p:nvPr>
            <p:ph sz="quarter" idx="11"/>
          </p:nvPr>
        </p:nvSpPr>
        <p:spPr>
          <a:xfrm>
            <a:off x="2636865" y="3186561"/>
            <a:ext cx="2297085" cy="845820"/>
          </a:xfrm>
          <a:prstGeom prst="rect">
            <a:avLst/>
          </a:prstGeom>
          <a:solidFill>
            <a:schemeClr val="bg1">
              <a:lumMod val="95000"/>
            </a:schemeClr>
          </a:solidFill>
          <a:ln>
            <a:noFill/>
          </a:ln>
          <a:effectLst/>
          <a:scene3d>
            <a:camera prst="orthographicFront">
              <a:rot lat="0" lon="0" rev="0"/>
            </a:camera>
            <a:lightRig rig="contrasting" dir="t">
              <a:rot lat="0" lon="0" rev="7800000"/>
            </a:lightRig>
          </a:scene3d>
          <a:sp3d>
            <a:bevelT w="139700" h="139700" prst="angle"/>
          </a:sp3d>
        </p:spPr>
        <p:txBody>
          <a:bodyPr/>
          <a:lstStyle/>
          <a:p>
            <a:pPr marL="0" indent="0" algn="ctr">
              <a:buNone/>
            </a:pPr>
            <a:r>
              <a:rPr lang="en-US" sz="2200" kern="1200"/>
              <a:t>Primary Prevention</a:t>
            </a:r>
          </a:p>
        </p:txBody>
      </p:sp>
      <p:sp>
        <p:nvSpPr>
          <p:cNvPr id="7" name="Content Placeholder 6">
            <a:extLst>
              <a:ext uri="{FF2B5EF4-FFF2-40B4-BE49-F238E27FC236}">
                <a16:creationId xmlns:a16="http://schemas.microsoft.com/office/drawing/2014/main" id="{F419D119-53DD-F229-EEEF-AADE01F1088A}"/>
              </a:ext>
            </a:extLst>
          </p:cNvPr>
          <p:cNvSpPr>
            <a:spLocks noGrp="1"/>
          </p:cNvSpPr>
          <p:nvPr>
            <p:ph sz="quarter" idx="12"/>
          </p:nvPr>
        </p:nvSpPr>
        <p:spPr>
          <a:xfrm>
            <a:off x="4917370" y="3186561"/>
            <a:ext cx="2291553" cy="845820"/>
          </a:xfrm>
          <a:prstGeom prst="rect">
            <a:avLst/>
          </a:prstGeom>
          <a:solidFill>
            <a:schemeClr val="bg1">
              <a:lumMod val="95000"/>
            </a:schemeClr>
          </a:solidFill>
          <a:ln>
            <a:noFill/>
          </a:ln>
          <a:effectLst/>
          <a:scene3d>
            <a:camera prst="orthographicFront">
              <a:rot lat="0" lon="0" rev="0"/>
            </a:camera>
            <a:lightRig rig="contrasting" dir="t">
              <a:rot lat="0" lon="0" rev="7800000"/>
            </a:lightRig>
          </a:scene3d>
          <a:sp3d>
            <a:bevelT w="139700" h="139700" prst="angle"/>
          </a:sp3d>
        </p:spPr>
        <p:txBody>
          <a:bodyPr/>
          <a:lstStyle/>
          <a:p>
            <a:pPr marL="0" indent="0" algn="ctr">
              <a:buNone/>
            </a:pPr>
            <a:r>
              <a:rPr lang="en-US" sz="2200" kern="1200"/>
              <a:t>Early Intervention</a:t>
            </a:r>
          </a:p>
        </p:txBody>
      </p:sp>
      <p:sp>
        <p:nvSpPr>
          <p:cNvPr id="19" name="Content Placeholder 18">
            <a:extLst>
              <a:ext uri="{FF2B5EF4-FFF2-40B4-BE49-F238E27FC236}">
                <a16:creationId xmlns:a16="http://schemas.microsoft.com/office/drawing/2014/main" id="{FF6CE773-DEA8-D876-AE9F-6079B08292E8}"/>
              </a:ext>
            </a:extLst>
          </p:cNvPr>
          <p:cNvSpPr>
            <a:spLocks noGrp="1"/>
          </p:cNvSpPr>
          <p:nvPr>
            <p:ph sz="quarter" idx="13"/>
          </p:nvPr>
        </p:nvSpPr>
        <p:spPr>
          <a:xfrm>
            <a:off x="7208923" y="3186557"/>
            <a:ext cx="2291553" cy="845820"/>
          </a:xfrm>
          <a:prstGeom prst="rect">
            <a:avLst/>
          </a:prstGeom>
          <a:solidFill>
            <a:schemeClr val="bg1">
              <a:lumMod val="95000"/>
            </a:schemeClr>
          </a:solidFill>
          <a:ln>
            <a:noFill/>
          </a:ln>
          <a:effectLst/>
          <a:scene3d>
            <a:camera prst="orthographicFront">
              <a:rot lat="0" lon="0" rev="0"/>
            </a:camera>
            <a:lightRig rig="contrasting" dir="t">
              <a:rot lat="0" lon="0" rev="7800000"/>
            </a:lightRig>
          </a:scene3d>
          <a:sp3d>
            <a:bevelT w="139700" h="139700" prst="angle"/>
          </a:sp3d>
        </p:spPr>
        <p:txBody>
          <a:bodyPr/>
          <a:lstStyle/>
          <a:p>
            <a:pPr marL="0" indent="0" algn="ctr">
              <a:buNone/>
            </a:pPr>
            <a:r>
              <a:rPr lang="en-US" sz="2200" kern="1200"/>
              <a:t>Treatment</a:t>
            </a:r>
          </a:p>
        </p:txBody>
      </p:sp>
      <p:sp>
        <p:nvSpPr>
          <p:cNvPr id="20" name="Content Placeholder 19">
            <a:extLst>
              <a:ext uri="{FF2B5EF4-FFF2-40B4-BE49-F238E27FC236}">
                <a16:creationId xmlns:a16="http://schemas.microsoft.com/office/drawing/2014/main" id="{BCE37B95-C51F-301D-5540-895832E6E86E}"/>
              </a:ext>
            </a:extLst>
          </p:cNvPr>
          <p:cNvSpPr>
            <a:spLocks noGrp="1"/>
          </p:cNvSpPr>
          <p:nvPr>
            <p:ph sz="quarter" idx="14"/>
          </p:nvPr>
        </p:nvSpPr>
        <p:spPr>
          <a:xfrm>
            <a:off x="9500477" y="3186557"/>
            <a:ext cx="2152090" cy="845820"/>
          </a:xfrm>
          <a:prstGeom prst="rect">
            <a:avLst/>
          </a:prstGeom>
          <a:solidFill>
            <a:schemeClr val="bg1">
              <a:lumMod val="95000"/>
            </a:schemeClr>
          </a:solidFill>
          <a:ln>
            <a:noFill/>
          </a:ln>
          <a:effectLst/>
          <a:scene3d>
            <a:camera prst="orthographicFront">
              <a:rot lat="0" lon="0" rev="0"/>
            </a:camera>
            <a:lightRig rig="contrasting" dir="t">
              <a:rot lat="0" lon="0" rev="7800000"/>
            </a:lightRig>
          </a:scene3d>
          <a:sp3d>
            <a:bevelT w="139700" h="139700" prst="angle"/>
          </a:sp3d>
        </p:spPr>
        <p:txBody>
          <a:bodyPr/>
          <a:lstStyle/>
          <a:p>
            <a:pPr marL="0" indent="0" algn="ctr">
              <a:buNone/>
            </a:pPr>
            <a:r>
              <a:rPr lang="en-US" sz="2200" kern="1200"/>
              <a:t>Recovery Support </a:t>
            </a:r>
          </a:p>
        </p:txBody>
      </p:sp>
      <p:sp>
        <p:nvSpPr>
          <p:cNvPr id="2" name="Footer Placeholder 1">
            <a:extLst>
              <a:ext uri="{FF2B5EF4-FFF2-40B4-BE49-F238E27FC236}">
                <a16:creationId xmlns:a16="http://schemas.microsoft.com/office/drawing/2014/main" id="{D778BA5B-20D1-691B-32F4-D6A43547B5DE}"/>
              </a:ext>
            </a:extLst>
          </p:cNvPr>
          <p:cNvSpPr>
            <a:spLocks noGrp="1"/>
          </p:cNvSpPr>
          <p:nvPr>
            <p:ph type="ftr" sz="quarter" idx="25"/>
          </p:nvPr>
        </p:nvSpPr>
        <p:spPr>
          <a:xfrm>
            <a:off x="6549095" y="6477152"/>
            <a:ext cx="510347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7A2B2">
                    <a:lumMod val="50000"/>
                  </a:srgbClr>
                </a:solidFill>
                <a:effectLst/>
                <a:uLnTx/>
                <a:uFillTx/>
                <a:latin typeface="Arial" panose="020B0604020202020204"/>
                <a:ea typeface="+mn-ea"/>
                <a:cs typeface="+mn-cs"/>
              </a:rPr>
              <a:t>(United States Department of Health and Human Services, 2018)</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97A2B2">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60627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9A8BA-A392-2450-223E-AF1647389285}"/>
              </a:ext>
            </a:extLst>
          </p:cNvPr>
          <p:cNvSpPr>
            <a:spLocks noGrp="1"/>
          </p:cNvSpPr>
          <p:nvPr>
            <p:ph type="title"/>
          </p:nvPr>
        </p:nvSpPr>
        <p:spPr/>
        <p:txBody>
          <a:bodyPr/>
          <a:lstStyle/>
          <a:p>
            <a:r>
              <a:rPr lang="en-US"/>
              <a:t>Acknowledgement</a:t>
            </a:r>
          </a:p>
        </p:txBody>
      </p:sp>
      <p:sp>
        <p:nvSpPr>
          <p:cNvPr id="3" name="Content Placeholder 2">
            <a:extLst>
              <a:ext uri="{FF2B5EF4-FFF2-40B4-BE49-F238E27FC236}">
                <a16:creationId xmlns:a16="http://schemas.microsoft.com/office/drawing/2014/main" id="{2F206CD6-8CD5-BD43-04A4-DC98C60A2D16}"/>
              </a:ext>
            </a:extLst>
          </p:cNvPr>
          <p:cNvSpPr>
            <a:spLocks noGrp="1"/>
          </p:cNvSpPr>
          <p:nvPr>
            <p:ph sz="quarter" idx="13"/>
          </p:nvPr>
        </p:nvSpPr>
        <p:spPr/>
        <p:txBody>
          <a:body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sp>
        <p:nvSpPr>
          <p:cNvPr id="4" name="Footer Placeholder 3">
            <a:extLst>
              <a:ext uri="{FF2B5EF4-FFF2-40B4-BE49-F238E27FC236}">
                <a16:creationId xmlns:a16="http://schemas.microsoft.com/office/drawing/2014/main" id="{33B9C5ED-657B-6ABD-1C97-B7E6A9F5731E}"/>
              </a:ext>
            </a:extLst>
          </p:cNvPr>
          <p:cNvSpPr>
            <a:spLocks noGrp="1"/>
          </p:cNvSpPr>
          <p:nvPr>
            <p:ph type="ftr" sz="quarter" idx="11"/>
          </p:nvPr>
        </p:nvSpPr>
        <p:spPr/>
        <p:txBody>
          <a:bodyPr/>
          <a:lstStyle/>
          <a:p>
            <a:r>
              <a:rPr lang="en-US"/>
              <a:t>https://ncsacw.acf.hhs.gov | ncsacw@cffutures.org</a:t>
            </a:r>
          </a:p>
        </p:txBody>
      </p:sp>
    </p:spTree>
    <p:extLst>
      <p:ext uri="{BB962C8B-B14F-4D97-AF65-F5344CB8AC3E}">
        <p14:creationId xmlns:p14="http://schemas.microsoft.com/office/powerpoint/2010/main" val="500820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7E8CE-9140-7547-4345-BD14E7495F16}"/>
              </a:ext>
            </a:extLst>
          </p:cNvPr>
          <p:cNvSpPr>
            <a:spLocks noGrp="1"/>
          </p:cNvSpPr>
          <p:nvPr>
            <p:ph type="title"/>
          </p:nvPr>
        </p:nvSpPr>
        <p:spPr>
          <a:xfrm>
            <a:off x="838101" y="806919"/>
            <a:ext cx="10324695" cy="1554480"/>
          </a:xfrm>
        </p:spPr>
        <p:txBody>
          <a:bodyPr anchor="ctr">
            <a:normAutofit/>
          </a:bodyPr>
          <a:lstStyle/>
          <a:p>
            <a:r>
              <a:rPr lang="en-US"/>
              <a:t>Screening, Brief Intervention, and </a:t>
            </a:r>
            <a:br>
              <a:rPr lang="en-US"/>
            </a:br>
            <a:r>
              <a:rPr lang="en-US"/>
              <a:t>Referral to Treatment (SBIRT)</a:t>
            </a:r>
          </a:p>
        </p:txBody>
      </p:sp>
      <p:sp>
        <p:nvSpPr>
          <p:cNvPr id="3" name="Content Placeholder 2">
            <a:extLst>
              <a:ext uri="{FF2B5EF4-FFF2-40B4-BE49-F238E27FC236}">
                <a16:creationId xmlns:a16="http://schemas.microsoft.com/office/drawing/2014/main" id="{1F18CF52-8147-EF44-8742-8D7217AB36C4}"/>
              </a:ext>
            </a:extLst>
          </p:cNvPr>
          <p:cNvSpPr>
            <a:spLocks noGrp="1"/>
          </p:cNvSpPr>
          <p:nvPr>
            <p:ph idx="1"/>
          </p:nvPr>
        </p:nvSpPr>
        <p:spPr>
          <a:xfrm>
            <a:off x="838200" y="2265280"/>
            <a:ext cx="10515699" cy="3448630"/>
          </a:xfrm>
        </p:spPr>
        <p:txBody>
          <a:bodyPr anchor="ctr">
            <a:normAutofit/>
          </a:bodyPr>
          <a:lstStyle/>
          <a:p>
            <a:r>
              <a:rPr lang="en-US"/>
              <a:t>Three Components of SBIRT:</a:t>
            </a:r>
          </a:p>
          <a:p>
            <a:pPr marL="342900" indent="-342900">
              <a:buFont typeface="Arial" panose="020B0604020202020204" pitchFamily="34" charset="0"/>
              <a:buChar char="•"/>
            </a:pPr>
            <a:r>
              <a:rPr lang="en-US"/>
              <a:t>Screening</a:t>
            </a:r>
          </a:p>
          <a:p>
            <a:pPr marL="342900" indent="-342900">
              <a:buFont typeface="Arial" panose="020B0604020202020204" pitchFamily="34" charset="0"/>
              <a:buChar char="•"/>
            </a:pPr>
            <a:r>
              <a:rPr lang="en-US"/>
              <a:t>Brief Intervention</a:t>
            </a:r>
          </a:p>
          <a:p>
            <a:pPr marL="342900" indent="-342900">
              <a:buFont typeface="Arial" panose="020B0604020202020204" pitchFamily="34" charset="0"/>
              <a:buChar char="•"/>
            </a:pPr>
            <a:r>
              <a:rPr lang="en-US"/>
              <a:t>Referral to Treatment </a:t>
            </a:r>
          </a:p>
        </p:txBody>
      </p:sp>
      <p:sp>
        <p:nvSpPr>
          <p:cNvPr id="5" name="Footer Placeholder 4">
            <a:extLst>
              <a:ext uri="{FF2B5EF4-FFF2-40B4-BE49-F238E27FC236}">
                <a16:creationId xmlns:a16="http://schemas.microsoft.com/office/drawing/2014/main" id="{4E1021B3-76E7-1405-057B-BB236814D920}"/>
              </a:ext>
            </a:extLst>
          </p:cNvPr>
          <p:cNvSpPr>
            <a:spLocks noGrp="1"/>
          </p:cNvSpPr>
          <p:nvPr>
            <p:ph type="ftr" sz="quarter" idx="10"/>
          </p:nvPr>
        </p:nvSpPr>
        <p:spPr>
          <a:xfrm>
            <a:off x="6856476" y="6486525"/>
            <a:ext cx="4991100" cy="371475"/>
          </a:xfrm>
        </p:spPr>
        <p:txBody>
          <a:bodyPr/>
          <a:lstStyle/>
          <a:p>
            <a:r>
              <a:rPr lang="en-US">
                <a:cs typeface="Arial"/>
              </a:rPr>
              <a:t>(Substance Abuse and Mental Health Services Administration, 2022) </a:t>
            </a:r>
          </a:p>
        </p:txBody>
      </p:sp>
    </p:spTree>
    <p:extLst>
      <p:ext uri="{BB962C8B-B14F-4D97-AF65-F5344CB8AC3E}">
        <p14:creationId xmlns:p14="http://schemas.microsoft.com/office/powerpoint/2010/main" val="2828720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E643A-C3D4-4E5C-8CAD-27AC5BD0EECF}"/>
              </a:ext>
            </a:extLst>
          </p:cNvPr>
          <p:cNvSpPr>
            <a:spLocks noGrp="1"/>
          </p:cNvSpPr>
          <p:nvPr>
            <p:ph type="title"/>
          </p:nvPr>
        </p:nvSpPr>
        <p:spPr/>
        <p:txBody>
          <a:bodyPr vert="horz" lIns="91440" tIns="45720" rIns="91440" bIns="45720" rtlCol="0" anchor="ctr" anchorCtr="0">
            <a:normAutofit/>
          </a:bodyPr>
          <a:lstStyle/>
          <a:p>
            <a:r>
              <a:rPr lang="en-US"/>
              <a:t>Screening and Referrals in Child Welfare Settings</a:t>
            </a:r>
          </a:p>
        </p:txBody>
      </p:sp>
      <p:pic>
        <p:nvPicPr>
          <p:cNvPr id="9" name="Graphic 8">
            <a:extLst>
              <a:ext uri="{FF2B5EF4-FFF2-40B4-BE49-F238E27FC236}">
                <a16:creationId xmlns:a16="http://schemas.microsoft.com/office/drawing/2014/main" id="{D56ECD85-2F58-E218-281E-6D754DFA1B2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25081" y="1804462"/>
            <a:ext cx="3383280" cy="3383280"/>
          </a:xfrm>
          <a:prstGeom prst="rect">
            <a:avLst/>
          </a:prstGeom>
        </p:spPr>
      </p:pic>
      <p:pic>
        <p:nvPicPr>
          <p:cNvPr id="11" name="Graphic 10">
            <a:extLst>
              <a:ext uri="{FF2B5EF4-FFF2-40B4-BE49-F238E27FC236}">
                <a16:creationId xmlns:a16="http://schemas.microsoft.com/office/drawing/2014/main" id="{4598A11A-351C-E3CB-6A7B-63B104CB08B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12357" y="1804462"/>
            <a:ext cx="3383280" cy="3383280"/>
          </a:xfrm>
          <a:prstGeom prst="rect">
            <a:avLst/>
          </a:prstGeom>
        </p:spPr>
      </p:pic>
    </p:spTree>
    <p:extLst>
      <p:ext uri="{BB962C8B-B14F-4D97-AF65-F5344CB8AC3E}">
        <p14:creationId xmlns:p14="http://schemas.microsoft.com/office/powerpoint/2010/main" val="1844514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589C6B7-A81F-C9E9-E18D-962EC800E7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FE46C1-A818-0FDE-D864-7559B8AC10BF}"/>
              </a:ext>
            </a:extLst>
          </p:cNvPr>
          <p:cNvSpPr>
            <a:spLocks noGrp="1"/>
          </p:cNvSpPr>
          <p:nvPr>
            <p:ph type="title"/>
          </p:nvPr>
        </p:nvSpPr>
        <p:spPr>
          <a:xfrm>
            <a:off x="0" y="0"/>
            <a:ext cx="4708661" cy="6858000"/>
          </a:xfrm>
          <a:gradFill flip="none" rotWithShape="1">
            <a:gsLst>
              <a:gs pos="44000">
                <a:srgbClr val="187C98">
                  <a:lumMod val="99000"/>
                </a:srgbClr>
              </a:gs>
              <a:gs pos="0">
                <a:schemeClr val="accent2">
                  <a:lumMod val="95000"/>
                  <a:lumOff val="5000"/>
                </a:schemeClr>
              </a:gs>
              <a:gs pos="100000">
                <a:schemeClr val="accent2">
                  <a:lumMod val="60000"/>
                </a:schemeClr>
              </a:gs>
            </a:gsLst>
            <a:lin ang="15000000" scaled="0"/>
            <a:tileRect/>
          </a:gradFill>
        </p:spPr>
        <p:txBody>
          <a:bodyPr/>
          <a:lstStyle/>
          <a:p>
            <a:pPr algn="ctr"/>
            <a:r>
              <a:rPr lang="en-US"/>
              <a:t>Substance Use Screening Tools</a:t>
            </a:r>
          </a:p>
        </p:txBody>
      </p:sp>
      <p:sp>
        <p:nvSpPr>
          <p:cNvPr id="21" name="Freeform 20">
            <a:extLst>
              <a:ext uri="{FF2B5EF4-FFF2-40B4-BE49-F238E27FC236}">
                <a16:creationId xmlns:a16="http://schemas.microsoft.com/office/drawing/2014/main" id="{CD6C3ECF-A254-BC4E-6CCE-38B2583C48ED}"/>
              </a:ext>
              <a:ext uri="{C183D7F6-B498-43B3-948B-1728B52AA6E4}">
                <adec:decorative xmlns:adec="http://schemas.microsoft.com/office/drawing/2017/decorative" val="1"/>
              </a:ext>
            </a:extLst>
          </p:cNvPr>
          <p:cNvSpPr/>
          <p:nvPr/>
        </p:nvSpPr>
        <p:spPr>
          <a:xfrm>
            <a:off x="6842958" y="1046984"/>
            <a:ext cx="4281208" cy="1114156"/>
          </a:xfrm>
          <a:custGeom>
            <a:avLst/>
            <a:gdLst>
              <a:gd name="connsiteX0" fmla="*/ 0 w 4281208"/>
              <a:gd name="connsiteY0" fmla="*/ 0 h 1114154"/>
              <a:gd name="connsiteX1" fmla="*/ 3724131 w 4281208"/>
              <a:gd name="connsiteY1" fmla="*/ 0 h 1114154"/>
              <a:gd name="connsiteX2" fmla="*/ 4281208 w 4281208"/>
              <a:gd name="connsiteY2" fmla="*/ 557077 h 1114154"/>
              <a:gd name="connsiteX3" fmla="*/ 3724131 w 4281208"/>
              <a:gd name="connsiteY3" fmla="*/ 1114154 h 1114154"/>
              <a:gd name="connsiteX4" fmla="*/ 0 w 4281208"/>
              <a:gd name="connsiteY4" fmla="*/ 1114154 h 1114154"/>
              <a:gd name="connsiteX5" fmla="*/ 0 w 4281208"/>
              <a:gd name="connsiteY5" fmla="*/ 0 h 1114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208" h="1114154">
                <a:moveTo>
                  <a:pt x="4281208" y="1114153"/>
                </a:moveTo>
                <a:lnTo>
                  <a:pt x="557077" y="1114153"/>
                </a:lnTo>
                <a:lnTo>
                  <a:pt x="0" y="557077"/>
                </a:lnTo>
                <a:lnTo>
                  <a:pt x="557077" y="1"/>
                </a:lnTo>
                <a:lnTo>
                  <a:pt x="4281208" y="1"/>
                </a:lnTo>
                <a:lnTo>
                  <a:pt x="4281208" y="1114153"/>
                </a:ln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9849" tIns="171451" rIns="320040" bIns="171451" numCol="1" spcCol="1270" anchor="ctr" anchorCtr="0">
            <a:noAutofit/>
          </a:bodyPr>
          <a:lstStyle/>
          <a:p>
            <a:pPr marL="0" lvl="0" indent="0" algn="ctr" defTabSz="2000250">
              <a:lnSpc>
                <a:spcPct val="90000"/>
              </a:lnSpc>
              <a:spcBef>
                <a:spcPct val="0"/>
              </a:spcBef>
              <a:spcAft>
                <a:spcPct val="35000"/>
              </a:spcAft>
              <a:buNone/>
            </a:pPr>
            <a:endParaRPr lang="en-US" sz="4500" kern="1200"/>
          </a:p>
        </p:txBody>
      </p:sp>
      <p:sp>
        <p:nvSpPr>
          <p:cNvPr id="11" name="Content Placeholder 10">
            <a:extLst>
              <a:ext uri="{FF2B5EF4-FFF2-40B4-BE49-F238E27FC236}">
                <a16:creationId xmlns:a16="http://schemas.microsoft.com/office/drawing/2014/main" id="{10305A16-5BF4-2472-895F-E59C0A524754}"/>
              </a:ext>
            </a:extLst>
          </p:cNvPr>
          <p:cNvSpPr>
            <a:spLocks noGrp="1"/>
          </p:cNvSpPr>
          <p:nvPr>
            <p:ph sz="quarter" idx="10"/>
          </p:nvPr>
        </p:nvSpPr>
        <p:spPr>
          <a:xfrm>
            <a:off x="7726245" y="1099763"/>
            <a:ext cx="3333753" cy="1004887"/>
          </a:xfrm>
        </p:spPr>
        <p:txBody>
          <a:bodyPr anchor="ctr" anchorCtr="0"/>
          <a:lstStyle/>
          <a:p>
            <a:pPr marL="0" indent="0">
              <a:buNone/>
            </a:pPr>
            <a:r>
              <a:rPr lang="en-US" sz="4500"/>
              <a:t>CAGE-AID</a:t>
            </a:r>
          </a:p>
        </p:txBody>
      </p:sp>
      <p:pic>
        <p:nvPicPr>
          <p:cNvPr id="28" name="Graphic 27">
            <a:extLst>
              <a:ext uri="{FF2B5EF4-FFF2-40B4-BE49-F238E27FC236}">
                <a16:creationId xmlns:a16="http://schemas.microsoft.com/office/drawing/2014/main" id="{774A8F18-DB65-5040-0B15-2C498793E81E}"/>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28805" y="977712"/>
            <a:ext cx="1114153" cy="1114153"/>
          </a:xfrm>
          <a:prstGeom prst="rect">
            <a:avLst/>
          </a:prstGeom>
        </p:spPr>
      </p:pic>
      <p:sp>
        <p:nvSpPr>
          <p:cNvPr id="23" name="Freeform 22">
            <a:extLst>
              <a:ext uri="{FF2B5EF4-FFF2-40B4-BE49-F238E27FC236}">
                <a16:creationId xmlns:a16="http://schemas.microsoft.com/office/drawing/2014/main" id="{ADF1F34C-5DDF-6BFA-9C8D-D2200598963E}"/>
              </a:ext>
              <a:ext uri="{C183D7F6-B498-43B3-948B-1728B52AA6E4}">
                <adec:decorative xmlns:adec="http://schemas.microsoft.com/office/drawing/2017/decorative" val="1"/>
              </a:ext>
            </a:extLst>
          </p:cNvPr>
          <p:cNvSpPr/>
          <p:nvPr/>
        </p:nvSpPr>
        <p:spPr>
          <a:xfrm>
            <a:off x="6842958" y="2766720"/>
            <a:ext cx="4281208" cy="1114154"/>
          </a:xfrm>
          <a:custGeom>
            <a:avLst/>
            <a:gdLst>
              <a:gd name="connsiteX0" fmla="*/ 0 w 4281208"/>
              <a:gd name="connsiteY0" fmla="*/ 0 h 1114154"/>
              <a:gd name="connsiteX1" fmla="*/ 3724131 w 4281208"/>
              <a:gd name="connsiteY1" fmla="*/ 0 h 1114154"/>
              <a:gd name="connsiteX2" fmla="*/ 4281208 w 4281208"/>
              <a:gd name="connsiteY2" fmla="*/ 557077 h 1114154"/>
              <a:gd name="connsiteX3" fmla="*/ 3724131 w 4281208"/>
              <a:gd name="connsiteY3" fmla="*/ 1114154 h 1114154"/>
              <a:gd name="connsiteX4" fmla="*/ 0 w 4281208"/>
              <a:gd name="connsiteY4" fmla="*/ 1114154 h 1114154"/>
              <a:gd name="connsiteX5" fmla="*/ 0 w 4281208"/>
              <a:gd name="connsiteY5" fmla="*/ 0 h 1114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208" h="1114154">
                <a:moveTo>
                  <a:pt x="4281208" y="1114153"/>
                </a:moveTo>
                <a:lnTo>
                  <a:pt x="557077" y="1114153"/>
                </a:lnTo>
                <a:lnTo>
                  <a:pt x="0" y="557077"/>
                </a:lnTo>
                <a:lnTo>
                  <a:pt x="557077" y="1"/>
                </a:lnTo>
                <a:lnTo>
                  <a:pt x="4281208" y="1"/>
                </a:lnTo>
                <a:lnTo>
                  <a:pt x="4281208" y="1114153"/>
                </a:ln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9849" tIns="171450" rIns="320040" bIns="171450" numCol="1" spcCol="1270" anchor="ctr" anchorCtr="0">
            <a:noAutofit/>
          </a:bodyPr>
          <a:lstStyle/>
          <a:p>
            <a:pPr marL="0" lvl="0" indent="0" algn="ctr" defTabSz="2000250">
              <a:lnSpc>
                <a:spcPct val="90000"/>
              </a:lnSpc>
              <a:spcBef>
                <a:spcPct val="0"/>
              </a:spcBef>
              <a:spcAft>
                <a:spcPct val="35000"/>
              </a:spcAft>
              <a:buNone/>
            </a:pPr>
            <a:endParaRPr lang="en-US" sz="4500" kern="1200"/>
          </a:p>
        </p:txBody>
      </p:sp>
      <p:sp>
        <p:nvSpPr>
          <p:cNvPr id="12" name="Content Placeholder 11">
            <a:extLst>
              <a:ext uri="{FF2B5EF4-FFF2-40B4-BE49-F238E27FC236}">
                <a16:creationId xmlns:a16="http://schemas.microsoft.com/office/drawing/2014/main" id="{2ADC13C1-7D7B-B095-A231-E0C4D6E46CAE}"/>
              </a:ext>
            </a:extLst>
          </p:cNvPr>
          <p:cNvSpPr>
            <a:spLocks noGrp="1"/>
          </p:cNvSpPr>
          <p:nvPr>
            <p:ph sz="quarter" idx="11"/>
          </p:nvPr>
        </p:nvSpPr>
        <p:spPr>
          <a:xfrm>
            <a:off x="7726245" y="2784198"/>
            <a:ext cx="3119899" cy="1085726"/>
          </a:xfrm>
        </p:spPr>
        <p:txBody>
          <a:bodyPr anchor="ctr" anchorCtr="0"/>
          <a:lstStyle/>
          <a:p>
            <a:pPr marL="0" indent="0">
              <a:buNone/>
            </a:pPr>
            <a:r>
              <a:rPr lang="en-US" sz="4500"/>
              <a:t>GAIN-SS</a:t>
            </a:r>
          </a:p>
        </p:txBody>
      </p:sp>
      <p:pic>
        <p:nvPicPr>
          <p:cNvPr id="29" name="Graphic 28">
            <a:extLst>
              <a:ext uri="{FF2B5EF4-FFF2-40B4-BE49-F238E27FC236}">
                <a16:creationId xmlns:a16="http://schemas.microsoft.com/office/drawing/2014/main" id="{D3AB2193-C314-C2D8-9B47-C15B4473DFD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28805" y="2742626"/>
            <a:ext cx="1114153" cy="1114153"/>
          </a:xfrm>
          <a:prstGeom prst="rect">
            <a:avLst/>
          </a:prstGeom>
        </p:spPr>
      </p:pic>
      <p:sp>
        <p:nvSpPr>
          <p:cNvPr id="25" name="Freeform 24">
            <a:extLst>
              <a:ext uri="{FF2B5EF4-FFF2-40B4-BE49-F238E27FC236}">
                <a16:creationId xmlns:a16="http://schemas.microsoft.com/office/drawing/2014/main" id="{5EAC34FB-5DF3-C3A7-51A9-DA0E3EE47712}"/>
              </a:ext>
              <a:ext uri="{C183D7F6-B498-43B3-948B-1728B52AA6E4}">
                <adec:decorative xmlns:adec="http://schemas.microsoft.com/office/drawing/2017/decorative" val="1"/>
              </a:ext>
            </a:extLst>
          </p:cNvPr>
          <p:cNvSpPr/>
          <p:nvPr/>
        </p:nvSpPr>
        <p:spPr>
          <a:xfrm>
            <a:off x="6842958" y="4448081"/>
            <a:ext cx="4281208" cy="1114155"/>
          </a:xfrm>
          <a:custGeom>
            <a:avLst/>
            <a:gdLst>
              <a:gd name="connsiteX0" fmla="*/ 0 w 4281208"/>
              <a:gd name="connsiteY0" fmla="*/ 0 h 1114154"/>
              <a:gd name="connsiteX1" fmla="*/ 3724131 w 4281208"/>
              <a:gd name="connsiteY1" fmla="*/ 0 h 1114154"/>
              <a:gd name="connsiteX2" fmla="*/ 4281208 w 4281208"/>
              <a:gd name="connsiteY2" fmla="*/ 557077 h 1114154"/>
              <a:gd name="connsiteX3" fmla="*/ 3724131 w 4281208"/>
              <a:gd name="connsiteY3" fmla="*/ 1114154 h 1114154"/>
              <a:gd name="connsiteX4" fmla="*/ 0 w 4281208"/>
              <a:gd name="connsiteY4" fmla="*/ 1114154 h 1114154"/>
              <a:gd name="connsiteX5" fmla="*/ 0 w 4281208"/>
              <a:gd name="connsiteY5" fmla="*/ 0 h 1114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208" h="1114154">
                <a:moveTo>
                  <a:pt x="4281208" y="1114153"/>
                </a:moveTo>
                <a:lnTo>
                  <a:pt x="557077" y="1114153"/>
                </a:lnTo>
                <a:lnTo>
                  <a:pt x="0" y="557077"/>
                </a:lnTo>
                <a:lnTo>
                  <a:pt x="557077" y="1"/>
                </a:lnTo>
                <a:lnTo>
                  <a:pt x="4281208" y="1"/>
                </a:lnTo>
                <a:lnTo>
                  <a:pt x="4281208" y="1114153"/>
                </a:ln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9849" tIns="171451" rIns="320040" bIns="171450" numCol="1" spcCol="1270" anchor="ctr" anchorCtr="0">
            <a:noAutofit/>
          </a:bodyPr>
          <a:lstStyle/>
          <a:p>
            <a:pPr marL="0" lvl="0" indent="0" algn="ctr" defTabSz="2000250">
              <a:lnSpc>
                <a:spcPct val="90000"/>
              </a:lnSpc>
              <a:spcBef>
                <a:spcPct val="0"/>
              </a:spcBef>
              <a:spcAft>
                <a:spcPct val="35000"/>
              </a:spcAft>
              <a:buNone/>
            </a:pPr>
            <a:endParaRPr lang="en-US" sz="4500" kern="1200"/>
          </a:p>
        </p:txBody>
      </p:sp>
      <p:sp>
        <p:nvSpPr>
          <p:cNvPr id="13" name="Content Placeholder 12">
            <a:extLst>
              <a:ext uri="{FF2B5EF4-FFF2-40B4-BE49-F238E27FC236}">
                <a16:creationId xmlns:a16="http://schemas.microsoft.com/office/drawing/2014/main" id="{73EFD5A8-0921-3FDC-D167-6FBE404541ED}"/>
              </a:ext>
            </a:extLst>
          </p:cNvPr>
          <p:cNvSpPr>
            <a:spLocks noGrp="1"/>
          </p:cNvSpPr>
          <p:nvPr>
            <p:ph sz="quarter" idx="12"/>
          </p:nvPr>
        </p:nvSpPr>
        <p:spPr>
          <a:xfrm>
            <a:off x="7726245" y="4502714"/>
            <a:ext cx="3119899" cy="1059522"/>
          </a:xfrm>
        </p:spPr>
        <p:txBody>
          <a:bodyPr anchor="ctr" anchorCtr="0"/>
          <a:lstStyle/>
          <a:p>
            <a:pPr marL="0" indent="0">
              <a:buNone/>
            </a:pPr>
            <a:r>
              <a:rPr lang="en-US" sz="4500"/>
              <a:t>UNCOPE</a:t>
            </a:r>
          </a:p>
        </p:txBody>
      </p:sp>
      <p:pic>
        <p:nvPicPr>
          <p:cNvPr id="30" name="Graphic 29">
            <a:extLst>
              <a:ext uri="{FF2B5EF4-FFF2-40B4-BE49-F238E27FC236}">
                <a16:creationId xmlns:a16="http://schemas.microsoft.com/office/drawing/2014/main" id="{D8861769-466F-D775-9463-FE6D44D0E04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28805" y="4453124"/>
            <a:ext cx="1114153" cy="1114153"/>
          </a:xfrm>
          <a:prstGeom prst="rect">
            <a:avLst/>
          </a:prstGeom>
        </p:spPr>
      </p:pic>
    </p:spTree>
    <p:extLst>
      <p:ext uri="{BB962C8B-B14F-4D97-AF65-F5344CB8AC3E}">
        <p14:creationId xmlns:p14="http://schemas.microsoft.com/office/powerpoint/2010/main" val="28794086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a:xfrm>
            <a:off x="1104899" y="2424150"/>
            <a:ext cx="9982200" cy="1325563"/>
          </a:xfrm>
        </p:spPr>
        <p:txBody>
          <a:bodyPr vert="horz" lIns="91440" tIns="45720" rIns="91440" bIns="45720" rtlCol="0" anchor="ctr">
            <a:noAutofit/>
          </a:bodyPr>
          <a:lstStyle/>
          <a:p>
            <a:r>
              <a:rPr lang="en-US" sz="4800"/>
              <a:t>Screening for Substance Use in </a:t>
            </a:r>
            <a:br>
              <a:rPr lang="en-US" sz="4800"/>
            </a:br>
            <a:r>
              <a:rPr lang="en-US" sz="4800"/>
              <a:t>Child Welfare Using the UNCOPE	</a:t>
            </a:r>
            <a:endParaRPr lang="en-US" sz="4800" kern="1200">
              <a:solidFill>
                <a:schemeClr val="tx1"/>
              </a:solidFill>
              <a:latin typeface="+mj-lt"/>
              <a:ea typeface="+mj-ea"/>
              <a:cs typeface="+mj-cs"/>
            </a:endParaRPr>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a:xfrm>
            <a:off x="685798" y="5513832"/>
            <a:ext cx="10731501" cy="649224"/>
          </a:xfrm>
        </p:spPr>
        <p:txBody>
          <a:bodyPr vert="horz" lIns="91440" tIns="45720" rIns="91440" bIns="45720" rtlCol="0" anchor="ctr">
            <a:noAutofit/>
          </a:bodyPr>
          <a:lstStyle/>
          <a:p>
            <a:pPr algn="ctr"/>
            <a:r>
              <a:rPr lang="en-US" sz="2000">
                <a:solidFill>
                  <a:schemeClr val="tx1"/>
                </a:solidFill>
                <a:hlinkClick r:id="rId3"/>
              </a:rPr>
              <a:t>Animated Video by the National Center on Substance Abuse and Child Welfare (NCSACW)</a:t>
            </a:r>
            <a:endParaRPr lang="en-US" sz="2000" kern="1200">
              <a:solidFill>
                <a:schemeClr val="tx1"/>
              </a:solidFill>
              <a:latin typeface="+mn-lt"/>
              <a:ea typeface="+mn-ea"/>
              <a:cs typeface="+mn-cs"/>
            </a:endParaRPr>
          </a:p>
        </p:txBody>
      </p:sp>
    </p:spTree>
    <p:extLst>
      <p:ext uri="{BB962C8B-B14F-4D97-AF65-F5344CB8AC3E}">
        <p14:creationId xmlns:p14="http://schemas.microsoft.com/office/powerpoint/2010/main" val="42408635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304BF5-B361-BFBB-75CE-F49F61024E3C}"/>
              </a:ext>
            </a:extLst>
          </p:cNvPr>
          <p:cNvSpPr>
            <a:spLocks noGrp="1"/>
          </p:cNvSpPr>
          <p:nvPr>
            <p:ph type="title"/>
          </p:nvPr>
        </p:nvSpPr>
        <p:spPr>
          <a:xfrm>
            <a:off x="838200" y="3311225"/>
            <a:ext cx="6019800" cy="1325563"/>
          </a:xfrm>
        </p:spPr>
        <p:txBody>
          <a:bodyPr/>
          <a:lstStyle/>
          <a:p>
            <a:r>
              <a:rPr lang="en-US" sz="4000">
                <a:solidFill>
                  <a:srgbClr val="FFFFFF"/>
                </a:solidFill>
              </a:rPr>
              <a:t>Timely Referral for Substance Use Disorder Clinical Assessment</a:t>
            </a:r>
            <a:endParaRPr lang="en-US" sz="4000"/>
          </a:p>
        </p:txBody>
      </p:sp>
      <p:sp>
        <p:nvSpPr>
          <p:cNvPr id="6" name="Oval 5">
            <a:extLst>
              <a:ext uri="{FF2B5EF4-FFF2-40B4-BE49-F238E27FC236}">
                <a16:creationId xmlns:a16="http://schemas.microsoft.com/office/drawing/2014/main" id="{5075FE4E-6B37-0698-195F-2073A715995E}"/>
              </a:ext>
              <a:ext uri="{C183D7F6-B498-43B3-948B-1728B52AA6E4}">
                <adec:decorative xmlns:adec="http://schemas.microsoft.com/office/drawing/2017/decorative" val="1"/>
              </a:ext>
            </a:extLst>
          </p:cNvPr>
          <p:cNvSpPr/>
          <p:nvPr/>
        </p:nvSpPr>
        <p:spPr>
          <a:xfrm>
            <a:off x="6096000" y="143219"/>
            <a:ext cx="3309969" cy="302528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BDB0B50-AAD3-51AE-FCC3-71EF8CB8FCC7}"/>
              </a:ext>
              <a:ext uri="{C183D7F6-B498-43B3-948B-1728B52AA6E4}">
                <adec:decorative xmlns:adec="http://schemas.microsoft.com/office/drawing/2017/decorative" val="1"/>
              </a:ext>
            </a:extLst>
          </p:cNvPr>
          <p:cNvSpPr/>
          <p:nvPr/>
        </p:nvSpPr>
        <p:spPr>
          <a:xfrm>
            <a:off x="8158518" y="3106508"/>
            <a:ext cx="3849868" cy="356253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FC36ED71-B30A-9B4E-0EB2-53F8053727E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49286" y="270180"/>
            <a:ext cx="2709367" cy="2709367"/>
          </a:xfrm>
          <a:custGeom>
            <a:avLst/>
            <a:gdLst/>
            <a:ahLst/>
            <a:cxnLst/>
            <a:rect l="l" t="t" r="r" b="b"/>
            <a:pathLst>
              <a:path w="2833631" h="2677010">
                <a:moveTo>
                  <a:pt x="49418" y="0"/>
                </a:moveTo>
                <a:lnTo>
                  <a:pt x="2784213" y="0"/>
                </a:lnTo>
                <a:cubicBezTo>
                  <a:pt x="2811506" y="0"/>
                  <a:pt x="2833631" y="22125"/>
                  <a:pt x="2833631" y="49418"/>
                </a:cubicBezTo>
                <a:lnTo>
                  <a:pt x="2833631" y="2627592"/>
                </a:lnTo>
                <a:cubicBezTo>
                  <a:pt x="2833631" y="2654885"/>
                  <a:pt x="2811506" y="2677010"/>
                  <a:pt x="2784213" y="2677010"/>
                </a:cubicBezTo>
                <a:lnTo>
                  <a:pt x="49418" y="2677010"/>
                </a:lnTo>
                <a:cubicBezTo>
                  <a:pt x="22125" y="2677010"/>
                  <a:pt x="0" y="2654885"/>
                  <a:pt x="0" y="2627592"/>
                </a:cubicBezTo>
                <a:lnTo>
                  <a:pt x="0" y="49418"/>
                </a:lnTo>
                <a:cubicBezTo>
                  <a:pt x="0" y="22125"/>
                  <a:pt x="22125" y="0"/>
                  <a:pt x="49418" y="0"/>
                </a:cubicBezTo>
                <a:close/>
              </a:path>
            </a:pathLst>
          </a:custGeom>
        </p:spPr>
      </p:pic>
      <p:pic>
        <p:nvPicPr>
          <p:cNvPr id="5" name="Graphic 4" descr="Head with brain icon">
            <a:extLst>
              <a:ext uri="{FF2B5EF4-FFF2-40B4-BE49-F238E27FC236}">
                <a16:creationId xmlns:a16="http://schemas.microsoft.com/office/drawing/2014/main" id="{DB5B67DF-1E68-C51D-DB99-5A1E19DD35B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48285" y="3652712"/>
            <a:ext cx="2567230" cy="2567230"/>
          </a:xfrm>
          <a:custGeom>
            <a:avLst/>
            <a:gdLst/>
            <a:ahLst/>
            <a:cxnLst/>
            <a:rect l="l" t="t" r="r" b="b"/>
            <a:pathLst>
              <a:path w="2833631" h="2677010">
                <a:moveTo>
                  <a:pt x="49418" y="0"/>
                </a:moveTo>
                <a:lnTo>
                  <a:pt x="2784213" y="0"/>
                </a:lnTo>
                <a:cubicBezTo>
                  <a:pt x="2811506" y="0"/>
                  <a:pt x="2833631" y="22125"/>
                  <a:pt x="2833631" y="49418"/>
                </a:cubicBezTo>
                <a:lnTo>
                  <a:pt x="2833631" y="2627592"/>
                </a:lnTo>
                <a:cubicBezTo>
                  <a:pt x="2833631" y="2654885"/>
                  <a:pt x="2811506" y="2677010"/>
                  <a:pt x="2784213" y="2677010"/>
                </a:cubicBezTo>
                <a:lnTo>
                  <a:pt x="49418" y="2677010"/>
                </a:lnTo>
                <a:cubicBezTo>
                  <a:pt x="22125" y="2677010"/>
                  <a:pt x="0" y="2654885"/>
                  <a:pt x="0" y="2627592"/>
                </a:cubicBezTo>
                <a:lnTo>
                  <a:pt x="0" y="49418"/>
                </a:lnTo>
                <a:cubicBezTo>
                  <a:pt x="0" y="22125"/>
                  <a:pt x="22125" y="0"/>
                  <a:pt x="49418" y="0"/>
                </a:cubicBezTo>
                <a:close/>
              </a:path>
            </a:pathLst>
          </a:custGeom>
        </p:spPr>
      </p:pic>
      <p:sp>
        <p:nvSpPr>
          <p:cNvPr id="9" name="Arc 8">
            <a:extLst>
              <a:ext uri="{FF2B5EF4-FFF2-40B4-BE49-F238E27FC236}">
                <a16:creationId xmlns:a16="http://schemas.microsoft.com/office/drawing/2014/main" id="{6DC94952-89B6-C72F-3329-16E0BF856B77}"/>
              </a:ext>
              <a:ext uri="{C183D7F6-B498-43B3-948B-1728B52AA6E4}">
                <adec:decorative xmlns:adec="http://schemas.microsoft.com/office/drawing/2017/decorative" val="1"/>
              </a:ext>
            </a:extLst>
          </p:cNvPr>
          <p:cNvSpPr/>
          <p:nvPr/>
        </p:nvSpPr>
        <p:spPr>
          <a:xfrm rot="14464975">
            <a:off x="414791" y="1110353"/>
            <a:ext cx="2311695" cy="2311695"/>
          </a:xfrm>
          <a:prstGeom prst="arc">
            <a:avLst>
              <a:gd name="adj1" fmla="val 16200000"/>
              <a:gd name="adj2" fmla="val 3481356"/>
            </a:avLst>
          </a:prstGeom>
          <a:ln w="107950" cap="rnd">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Oval 9">
            <a:extLst>
              <a:ext uri="{FF2B5EF4-FFF2-40B4-BE49-F238E27FC236}">
                <a16:creationId xmlns:a16="http://schemas.microsoft.com/office/drawing/2014/main" id="{B3651449-CBCE-D13A-4E3B-71B24DE5D420}"/>
              </a:ext>
              <a:ext uri="{C183D7F6-B498-43B3-948B-1728B52AA6E4}">
                <adec:decorative xmlns:adec="http://schemas.microsoft.com/office/drawing/2017/decorative" val="1"/>
              </a:ext>
            </a:extLst>
          </p:cNvPr>
          <p:cNvSpPr/>
          <p:nvPr/>
        </p:nvSpPr>
        <p:spPr>
          <a:xfrm>
            <a:off x="11090258" y="2575132"/>
            <a:ext cx="425257" cy="425257"/>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9360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3DCC9D82-806E-3337-1AA3-34DBB2AB0E63}"/>
              </a:ext>
              <a:ext uri="{C183D7F6-B498-43B3-948B-1728B52AA6E4}">
                <adec:decorative xmlns:adec="http://schemas.microsoft.com/office/drawing/2017/decorative" val="1"/>
              </a:ext>
            </a:extLst>
          </p:cNvPr>
          <p:cNvSpPr/>
          <p:nvPr/>
        </p:nvSpPr>
        <p:spPr>
          <a:xfrm>
            <a:off x="0" y="6349"/>
            <a:ext cx="12192000" cy="17791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6" name="Straight Arrow Connector 25">
            <a:extLst>
              <a:ext uri="{FF2B5EF4-FFF2-40B4-BE49-F238E27FC236}">
                <a16:creationId xmlns:a16="http://schemas.microsoft.com/office/drawing/2014/main" id="{A714067F-6C34-28BE-007F-1A415E74E9C6}"/>
              </a:ext>
              <a:ext uri="{C183D7F6-B498-43B3-948B-1728B52AA6E4}">
                <adec:decorative xmlns:adec="http://schemas.microsoft.com/office/drawing/2017/decorative" val="1"/>
              </a:ext>
            </a:extLst>
          </p:cNvPr>
          <p:cNvCxnSpPr>
            <a:cxnSpLocks/>
          </p:cNvCxnSpPr>
          <p:nvPr/>
        </p:nvCxnSpPr>
        <p:spPr>
          <a:xfrm>
            <a:off x="7521481" y="4930553"/>
            <a:ext cx="1165911" cy="5639"/>
          </a:xfrm>
          <a:prstGeom prst="straightConnector1">
            <a:avLst/>
          </a:prstGeom>
          <a:ln w="38100">
            <a:solidFill>
              <a:schemeClr val="accent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0CF61D8B-78CA-0132-F194-69A3FEDAAE49}"/>
              </a:ext>
            </a:extLst>
          </p:cNvPr>
          <p:cNvSpPr>
            <a:spLocks noGrp="1"/>
          </p:cNvSpPr>
          <p:nvPr>
            <p:ph type="title"/>
          </p:nvPr>
        </p:nvSpPr>
        <p:spPr>
          <a:xfrm>
            <a:off x="491066" y="285094"/>
            <a:ext cx="11209867" cy="1314005"/>
          </a:xfrm>
        </p:spPr>
        <p:txBody>
          <a:bodyPr/>
          <a:lstStyle/>
          <a:p>
            <a:r>
              <a:rPr lang="en-US" sz="4000" b="0">
                <a:solidFill>
                  <a:schemeClr val="bg1"/>
                </a:solidFill>
              </a:rPr>
              <a:t>Core Components of The ASAM Criteria </a:t>
            </a:r>
          </a:p>
        </p:txBody>
      </p:sp>
      <p:sp>
        <p:nvSpPr>
          <p:cNvPr id="4" name="Content Placeholder 3">
            <a:extLst>
              <a:ext uri="{FF2B5EF4-FFF2-40B4-BE49-F238E27FC236}">
                <a16:creationId xmlns:a16="http://schemas.microsoft.com/office/drawing/2014/main" id="{95A12A54-5BA1-CBD1-1FEB-2C79AF5FAAE4}"/>
              </a:ext>
            </a:extLst>
          </p:cNvPr>
          <p:cNvSpPr>
            <a:spLocks noGrp="1"/>
          </p:cNvSpPr>
          <p:nvPr>
            <p:ph sz="quarter" idx="12"/>
          </p:nvPr>
        </p:nvSpPr>
        <p:spPr>
          <a:xfrm>
            <a:off x="491066" y="4217327"/>
            <a:ext cx="2293605" cy="630284"/>
          </a:xfrm>
        </p:spPr>
        <p:txBody>
          <a:bodyPr/>
          <a:lstStyle/>
          <a:p>
            <a:pPr marL="0" indent="0" algn="r">
              <a:spcBef>
                <a:spcPts val="0"/>
              </a:spcBef>
              <a:buNone/>
            </a:pPr>
            <a:r>
              <a:rPr lang="en-US" sz="1600">
                <a:latin typeface="Arial Rounded MT Bold" panose="020F0704030504030204" pitchFamily="34" charset="0"/>
              </a:rPr>
              <a:t>Patient Enters </a:t>
            </a:r>
          </a:p>
          <a:p>
            <a:pPr marL="0" indent="0" algn="r">
              <a:spcBef>
                <a:spcPts val="0"/>
              </a:spcBef>
              <a:buNone/>
            </a:pPr>
            <a:r>
              <a:rPr lang="en-US" sz="1600">
                <a:latin typeface="Arial Rounded MT Bold" panose="020F0704030504030204" pitchFamily="34" charset="0"/>
              </a:rPr>
              <a:t>Addiction Treatment</a:t>
            </a:r>
          </a:p>
        </p:txBody>
      </p:sp>
      <p:cxnSp>
        <p:nvCxnSpPr>
          <p:cNvPr id="23" name="Straight Arrow Connector 22" descr="Arrow pointing to indicate what comes next.">
            <a:extLst>
              <a:ext uri="{FF2B5EF4-FFF2-40B4-BE49-F238E27FC236}">
                <a16:creationId xmlns:a16="http://schemas.microsoft.com/office/drawing/2014/main" id="{A6D9D006-1341-D785-C198-300E70E726E5}"/>
              </a:ext>
              <a:ext uri="{C183D7F6-B498-43B3-948B-1728B52AA6E4}">
                <adec:decorative xmlns:adec="http://schemas.microsoft.com/office/drawing/2017/decorative" val="0"/>
              </a:ext>
            </a:extLst>
          </p:cNvPr>
          <p:cNvCxnSpPr>
            <a:cxnSpLocks/>
          </p:cNvCxnSpPr>
          <p:nvPr/>
        </p:nvCxnSpPr>
        <p:spPr>
          <a:xfrm>
            <a:off x="491066" y="4911204"/>
            <a:ext cx="2455057" cy="0"/>
          </a:xfrm>
          <a:prstGeom prst="straightConnector1">
            <a:avLst/>
          </a:prstGeom>
          <a:ln w="38100">
            <a:solidFill>
              <a:schemeClr val="tx2">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EF42082A-0062-9824-69AA-FFBC5AFB5B64}"/>
              </a:ext>
            </a:extLst>
          </p:cNvPr>
          <p:cNvSpPr>
            <a:spLocks noGrp="1"/>
          </p:cNvSpPr>
          <p:nvPr>
            <p:ph sz="quarter" idx="14"/>
          </p:nvPr>
        </p:nvSpPr>
        <p:spPr>
          <a:xfrm>
            <a:off x="2789284" y="2686811"/>
            <a:ext cx="2468880" cy="2468880"/>
          </a:xfrm>
          <a:prstGeom prst="ellipse">
            <a:avLst/>
          </a:prstGeom>
          <a:solidFill>
            <a:schemeClr val="accent1">
              <a:lumMod val="50000"/>
            </a:schemeClr>
          </a:solidFill>
          <a:ln w="38100">
            <a:noFill/>
          </a:ln>
          <a:scene3d>
            <a:camera prst="orthographicFront"/>
            <a:lightRig rig="threePt" dir="t"/>
          </a:scene3d>
          <a:sp3d>
            <a:bevelT w="152400" h="50800" prst="softRound"/>
          </a:sp3d>
        </p:spPr>
        <p:txBody>
          <a:bodyPr/>
          <a:lstStyle/>
          <a:p>
            <a:pPr marL="0" indent="0" algn="ctr">
              <a:buNone/>
            </a:pPr>
            <a:r>
              <a:rPr lang="en-US" sz="1800">
                <a:solidFill>
                  <a:schemeClr val="bg1"/>
                </a:solidFill>
                <a:latin typeface="Arial Rounded MT Bold" panose="020F0704030504030204" pitchFamily="34" charset="0"/>
              </a:rPr>
              <a:t>Level of Care Assessment</a:t>
            </a:r>
          </a:p>
        </p:txBody>
      </p:sp>
      <p:cxnSp>
        <p:nvCxnSpPr>
          <p:cNvPr id="24" name="Straight Arrow Connector 23" descr="Arrow pointing to indicate what comes next.">
            <a:extLst>
              <a:ext uri="{FF2B5EF4-FFF2-40B4-BE49-F238E27FC236}">
                <a16:creationId xmlns:a16="http://schemas.microsoft.com/office/drawing/2014/main" id="{F63ECAB9-52CE-437A-8200-A08C62E7B517}"/>
              </a:ext>
              <a:ext uri="{C183D7F6-B498-43B3-948B-1728B52AA6E4}">
                <adec:decorative xmlns:adec="http://schemas.microsoft.com/office/drawing/2017/decorative" val="0"/>
              </a:ext>
            </a:extLst>
          </p:cNvPr>
          <p:cNvCxnSpPr>
            <a:cxnSpLocks/>
          </p:cNvCxnSpPr>
          <p:nvPr/>
        </p:nvCxnSpPr>
        <p:spPr>
          <a:xfrm flipV="1">
            <a:off x="4710755" y="4930553"/>
            <a:ext cx="1133017" cy="5639"/>
          </a:xfrm>
          <a:prstGeom prst="straightConnector1">
            <a:avLst/>
          </a:prstGeom>
          <a:ln w="38100">
            <a:solidFill>
              <a:schemeClr val="accent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F1943423-55BB-C19B-7B28-1217103AB651}"/>
              </a:ext>
            </a:extLst>
          </p:cNvPr>
          <p:cNvSpPr>
            <a:spLocks noGrp="1"/>
          </p:cNvSpPr>
          <p:nvPr>
            <p:ph sz="quarter" idx="15"/>
          </p:nvPr>
        </p:nvSpPr>
        <p:spPr>
          <a:xfrm>
            <a:off x="5584752" y="2686811"/>
            <a:ext cx="2468880" cy="2468880"/>
          </a:xfrm>
          <a:prstGeom prst="ellipse">
            <a:avLst/>
          </a:prstGeom>
          <a:solidFill>
            <a:schemeClr val="accent1">
              <a:lumMod val="75000"/>
            </a:schemeClr>
          </a:solidFill>
          <a:ln w="38100">
            <a:solidFill>
              <a:schemeClr val="accent2">
                <a:lumMod val="75000"/>
              </a:schemeClr>
            </a:solidFill>
          </a:ln>
          <a:scene3d>
            <a:camera prst="orthographicFront"/>
            <a:lightRig rig="threePt" dir="t"/>
          </a:scene3d>
          <a:sp3d>
            <a:bevelT w="152400" h="50800" prst="softRound"/>
          </a:sp3d>
        </p:spPr>
        <p:txBody>
          <a:bodyPr/>
          <a:lstStyle/>
          <a:p>
            <a:pPr marL="0" indent="0" algn="ctr">
              <a:buNone/>
            </a:pPr>
            <a:r>
              <a:rPr lang="en-US" sz="1800">
                <a:solidFill>
                  <a:schemeClr val="bg1"/>
                </a:solidFill>
                <a:latin typeface="Arial Rounded MT Bold" panose="020F0704030504030204" pitchFamily="34" charset="0"/>
              </a:rPr>
              <a:t>Decision Rules</a:t>
            </a:r>
          </a:p>
        </p:txBody>
      </p:sp>
      <p:sp>
        <p:nvSpPr>
          <p:cNvPr id="8" name="Content Placeholder 7">
            <a:extLst>
              <a:ext uri="{FF2B5EF4-FFF2-40B4-BE49-F238E27FC236}">
                <a16:creationId xmlns:a16="http://schemas.microsoft.com/office/drawing/2014/main" id="{D9AB1082-648A-535C-19CB-DD9D932745DD}"/>
              </a:ext>
            </a:extLst>
          </p:cNvPr>
          <p:cNvSpPr>
            <a:spLocks noGrp="1"/>
          </p:cNvSpPr>
          <p:nvPr>
            <p:ph sz="quarter" idx="16"/>
          </p:nvPr>
        </p:nvSpPr>
        <p:spPr>
          <a:xfrm>
            <a:off x="8380219" y="2678554"/>
            <a:ext cx="2468880" cy="2468880"/>
          </a:xfrm>
          <a:prstGeom prst="ellipse">
            <a:avLst/>
          </a:prstGeom>
          <a:solidFill>
            <a:schemeClr val="accent1"/>
          </a:solidFill>
          <a:ln w="38100">
            <a:noFill/>
          </a:ln>
          <a:scene3d>
            <a:camera prst="orthographicFront"/>
            <a:lightRig rig="threePt" dir="t"/>
          </a:scene3d>
          <a:sp3d>
            <a:bevelT w="152400" h="50800" prst="softRound"/>
          </a:sp3d>
        </p:spPr>
        <p:txBody>
          <a:bodyPr/>
          <a:lstStyle/>
          <a:p>
            <a:pPr marL="0" indent="0" algn="ctr">
              <a:spcBef>
                <a:spcPts val="0"/>
              </a:spcBef>
              <a:buNone/>
            </a:pPr>
            <a:r>
              <a:rPr lang="en-US" sz="1800">
                <a:solidFill>
                  <a:schemeClr val="bg1"/>
                </a:solidFill>
                <a:latin typeface="Arial Rounded MT Bold" panose="020F0704030504030204" pitchFamily="34" charset="0"/>
              </a:rPr>
              <a:t>Continuum </a:t>
            </a:r>
          </a:p>
          <a:p>
            <a:pPr marL="0" indent="0" algn="ctr">
              <a:spcBef>
                <a:spcPts val="0"/>
              </a:spcBef>
              <a:buNone/>
            </a:pPr>
            <a:r>
              <a:rPr lang="en-US" sz="1800">
                <a:solidFill>
                  <a:schemeClr val="bg1"/>
                </a:solidFill>
                <a:latin typeface="Arial Rounded MT Bold" panose="020F0704030504030204" pitchFamily="34" charset="0"/>
              </a:rPr>
              <a:t>of Care</a:t>
            </a:r>
          </a:p>
        </p:txBody>
      </p:sp>
      <p:sp>
        <p:nvSpPr>
          <p:cNvPr id="27" name="Right Bracket 26" descr="Curved arrow pointing back to the previous text, indicating repition of Decision Rules and Continuum of Care.">
            <a:extLst>
              <a:ext uri="{FF2B5EF4-FFF2-40B4-BE49-F238E27FC236}">
                <a16:creationId xmlns:a16="http://schemas.microsoft.com/office/drawing/2014/main" id="{44105508-DC92-7D08-F1CC-ECE5D8FDC1D3}"/>
              </a:ext>
              <a:ext uri="{C183D7F6-B498-43B3-948B-1728B52AA6E4}">
                <adec:decorative xmlns:adec="http://schemas.microsoft.com/office/drawing/2017/decorative" val="0"/>
              </a:ext>
            </a:extLst>
          </p:cNvPr>
          <p:cNvSpPr/>
          <p:nvPr/>
        </p:nvSpPr>
        <p:spPr>
          <a:xfrm rot="5400000">
            <a:off x="7986384" y="4014203"/>
            <a:ext cx="485427" cy="3047783"/>
          </a:xfrm>
          <a:prstGeom prst="rightBracket">
            <a:avLst>
              <a:gd name="adj" fmla="val 82085"/>
            </a:avLst>
          </a:prstGeom>
          <a:ln w="38100">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Content Placeholder 4">
            <a:extLst>
              <a:ext uri="{FF2B5EF4-FFF2-40B4-BE49-F238E27FC236}">
                <a16:creationId xmlns:a16="http://schemas.microsoft.com/office/drawing/2014/main" id="{F2339214-A38E-2177-2561-23DE5117189C}"/>
              </a:ext>
            </a:extLst>
          </p:cNvPr>
          <p:cNvSpPr>
            <a:spLocks noGrp="1"/>
          </p:cNvSpPr>
          <p:nvPr>
            <p:ph sz="quarter" idx="13"/>
          </p:nvPr>
        </p:nvSpPr>
        <p:spPr>
          <a:xfrm>
            <a:off x="7305659" y="5398624"/>
            <a:ext cx="1846875" cy="590035"/>
          </a:xfrm>
        </p:spPr>
        <p:txBody>
          <a:bodyPr/>
          <a:lstStyle/>
          <a:p>
            <a:pPr marL="0" indent="0">
              <a:buNone/>
            </a:pPr>
            <a:r>
              <a:rPr lang="en-US" sz="1800">
                <a:latin typeface="Arial Rounded MT Bold" panose="020F0704030504030204" pitchFamily="34" charset="0"/>
              </a:rPr>
              <a:t>Reassessment</a:t>
            </a:r>
          </a:p>
        </p:txBody>
      </p:sp>
      <p:sp>
        <p:nvSpPr>
          <p:cNvPr id="2" name="Footer Placeholder 1">
            <a:extLst>
              <a:ext uri="{FF2B5EF4-FFF2-40B4-BE49-F238E27FC236}">
                <a16:creationId xmlns:a16="http://schemas.microsoft.com/office/drawing/2014/main" id="{FA738013-A249-5AB2-F13F-7BCBB2E86E1F}"/>
              </a:ext>
            </a:extLst>
          </p:cNvPr>
          <p:cNvSpPr>
            <a:spLocks noGrp="1"/>
          </p:cNvSpPr>
          <p:nvPr>
            <p:ph type="ftr" sz="quarter" idx="11"/>
          </p:nvPr>
        </p:nvSpPr>
        <p:spPr>
          <a:xfrm>
            <a:off x="7557259" y="6486526"/>
            <a:ext cx="411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(American Society of Addiction Medicine, 2023)</a:t>
            </a:r>
          </a:p>
        </p:txBody>
      </p:sp>
      <p:pic>
        <p:nvPicPr>
          <p:cNvPr id="10" name="Graphic 9">
            <a:extLst>
              <a:ext uri="{FF2B5EF4-FFF2-40B4-BE49-F238E27FC236}">
                <a16:creationId xmlns:a16="http://schemas.microsoft.com/office/drawing/2014/main" id="{E1469252-408D-E740-39D8-59E066DF045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63685" y="3727533"/>
            <a:ext cx="1120078" cy="1120078"/>
          </a:xfrm>
          <a:prstGeom prst="rect">
            <a:avLst/>
          </a:prstGeom>
        </p:spPr>
      </p:pic>
      <p:grpSp>
        <p:nvGrpSpPr>
          <p:cNvPr id="15" name="Group 14">
            <a:extLst>
              <a:ext uri="{FF2B5EF4-FFF2-40B4-BE49-F238E27FC236}">
                <a16:creationId xmlns:a16="http://schemas.microsoft.com/office/drawing/2014/main" id="{D67B2078-2E5B-6A1E-6944-8F53A1EAB067}"/>
              </a:ext>
              <a:ext uri="{C183D7F6-B498-43B3-948B-1728B52AA6E4}">
                <adec:decorative xmlns:adec="http://schemas.microsoft.com/office/drawing/2017/decorative" val="1"/>
              </a:ext>
            </a:extLst>
          </p:cNvPr>
          <p:cNvGrpSpPr/>
          <p:nvPr/>
        </p:nvGrpSpPr>
        <p:grpSpPr>
          <a:xfrm>
            <a:off x="6170360" y="3547751"/>
            <a:ext cx="1444087" cy="1507950"/>
            <a:chOff x="6175913" y="3147233"/>
            <a:chExt cx="1234439" cy="1266395"/>
          </a:xfrm>
          <a:solidFill>
            <a:schemeClr val="bg1"/>
          </a:solidFill>
        </p:grpSpPr>
        <p:pic>
          <p:nvPicPr>
            <p:cNvPr id="12" name="Graphic 11" descr="Gears with solid fill">
              <a:extLst>
                <a:ext uri="{FF2B5EF4-FFF2-40B4-BE49-F238E27FC236}">
                  <a16:creationId xmlns:a16="http://schemas.microsoft.com/office/drawing/2014/main" id="{F8C5B3D1-3676-66AF-6BC2-648FA9C95E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162540">
              <a:off x="6495952" y="3147233"/>
              <a:ext cx="914400" cy="914400"/>
            </a:xfrm>
            <a:prstGeom prst="rect">
              <a:avLst/>
            </a:prstGeom>
          </p:spPr>
        </p:pic>
        <p:pic>
          <p:nvPicPr>
            <p:cNvPr id="14" name="Graphic 13" descr="Single gear with solid fill">
              <a:extLst>
                <a:ext uri="{FF2B5EF4-FFF2-40B4-BE49-F238E27FC236}">
                  <a16:creationId xmlns:a16="http://schemas.microsoft.com/office/drawing/2014/main" id="{3646E220-374E-C1FD-8C64-D623FC3F47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75913" y="3499228"/>
              <a:ext cx="914400" cy="914400"/>
            </a:xfrm>
            <a:prstGeom prst="rect">
              <a:avLst/>
            </a:prstGeom>
          </p:spPr>
        </p:pic>
      </p:grpSp>
      <p:grpSp>
        <p:nvGrpSpPr>
          <p:cNvPr id="21" name="Group 20">
            <a:extLst>
              <a:ext uri="{FF2B5EF4-FFF2-40B4-BE49-F238E27FC236}">
                <a16:creationId xmlns:a16="http://schemas.microsoft.com/office/drawing/2014/main" id="{DD9E75A3-4CBD-B746-53A4-7CF609E56D3C}"/>
              </a:ext>
              <a:ext uri="{C183D7F6-B498-43B3-948B-1728B52AA6E4}">
                <adec:decorative xmlns:adec="http://schemas.microsoft.com/office/drawing/2017/decorative" val="1"/>
              </a:ext>
            </a:extLst>
          </p:cNvPr>
          <p:cNvGrpSpPr/>
          <p:nvPr/>
        </p:nvGrpSpPr>
        <p:grpSpPr>
          <a:xfrm>
            <a:off x="8707270" y="3852158"/>
            <a:ext cx="1834656" cy="576511"/>
            <a:chOff x="8991994" y="3429000"/>
            <a:chExt cx="1834656" cy="576511"/>
          </a:xfrm>
          <a:solidFill>
            <a:schemeClr val="bg1"/>
          </a:solidFill>
        </p:grpSpPr>
        <p:sp>
          <p:nvSpPr>
            <p:cNvPr id="16" name="Hexagon 15">
              <a:extLst>
                <a:ext uri="{FF2B5EF4-FFF2-40B4-BE49-F238E27FC236}">
                  <a16:creationId xmlns:a16="http://schemas.microsoft.com/office/drawing/2014/main" id="{8C0EF7CA-63F9-1320-9A34-C409669D4FC3}"/>
                </a:ext>
              </a:extLst>
            </p:cNvPr>
            <p:cNvSpPr/>
            <p:nvPr/>
          </p:nvSpPr>
          <p:spPr>
            <a:xfrm>
              <a:off x="8991994" y="3457757"/>
              <a:ext cx="417095" cy="365169"/>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Hexagon 16">
              <a:extLst>
                <a:ext uri="{FF2B5EF4-FFF2-40B4-BE49-F238E27FC236}">
                  <a16:creationId xmlns:a16="http://schemas.microsoft.com/office/drawing/2014/main" id="{B8551AF1-2F1D-DD23-90D2-E60793BE1E63}"/>
                </a:ext>
              </a:extLst>
            </p:cNvPr>
            <p:cNvSpPr/>
            <p:nvPr/>
          </p:nvSpPr>
          <p:spPr>
            <a:xfrm>
              <a:off x="9358872" y="3640342"/>
              <a:ext cx="417095" cy="365169"/>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Hexagon 17">
              <a:extLst>
                <a:ext uri="{FF2B5EF4-FFF2-40B4-BE49-F238E27FC236}">
                  <a16:creationId xmlns:a16="http://schemas.microsoft.com/office/drawing/2014/main" id="{29434FBF-DFCD-2D39-A27A-2DA3D053F37A}"/>
                </a:ext>
              </a:extLst>
            </p:cNvPr>
            <p:cNvSpPr/>
            <p:nvPr/>
          </p:nvSpPr>
          <p:spPr>
            <a:xfrm>
              <a:off x="9706187" y="3429000"/>
              <a:ext cx="417095" cy="365169"/>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Hexagon 18">
              <a:extLst>
                <a:ext uri="{FF2B5EF4-FFF2-40B4-BE49-F238E27FC236}">
                  <a16:creationId xmlns:a16="http://schemas.microsoft.com/office/drawing/2014/main" id="{41CFF5BD-7982-ECA7-DFB5-BEBC3122F3EE}"/>
                </a:ext>
              </a:extLst>
            </p:cNvPr>
            <p:cNvSpPr/>
            <p:nvPr/>
          </p:nvSpPr>
          <p:spPr>
            <a:xfrm>
              <a:off x="10051362" y="3626695"/>
              <a:ext cx="417095" cy="365169"/>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Hexagon 19">
              <a:extLst>
                <a:ext uri="{FF2B5EF4-FFF2-40B4-BE49-F238E27FC236}">
                  <a16:creationId xmlns:a16="http://schemas.microsoft.com/office/drawing/2014/main" id="{CD11911A-C1BA-4FFD-D500-4461613C03AC}"/>
                </a:ext>
              </a:extLst>
            </p:cNvPr>
            <p:cNvSpPr/>
            <p:nvPr/>
          </p:nvSpPr>
          <p:spPr>
            <a:xfrm>
              <a:off x="10409555" y="3451071"/>
              <a:ext cx="417095" cy="365169"/>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29697731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D3FCF-0EBE-0D8E-23A2-91FE9E42738E}"/>
              </a:ext>
            </a:extLst>
          </p:cNvPr>
          <p:cNvSpPr>
            <a:spLocks noGrp="1"/>
          </p:cNvSpPr>
          <p:nvPr>
            <p:ph type="title"/>
          </p:nvPr>
        </p:nvSpPr>
        <p:spPr>
          <a:xfrm>
            <a:off x="0" y="1"/>
            <a:ext cx="12192000" cy="1069795"/>
          </a:xfrm>
          <a:prstGeom prst="rect">
            <a:avLst/>
          </a:prstGeom>
          <a:gradFill flip="none" rotWithShape="1">
            <a:gsLst>
              <a:gs pos="0">
                <a:schemeClr val="accent2"/>
              </a:gs>
              <a:gs pos="20000">
                <a:schemeClr val="accent3"/>
              </a:gs>
              <a:gs pos="100000">
                <a:schemeClr val="tx2"/>
              </a:gs>
            </a:gsLst>
            <a:lin ang="13500000" scaled="0"/>
            <a:tileRect/>
          </a:gradFill>
        </p:spPr>
        <p:txBody>
          <a:bodyPr vert="horz" lIns="91440" tIns="45720" rIns="91440" bIns="45720" rtlCol="0" anchor="ctr">
            <a:noAutofit/>
          </a:bodyPr>
          <a:lstStyle/>
          <a:p>
            <a:pPr>
              <a:lnSpc>
                <a:spcPct val="100000"/>
              </a:lnSpc>
              <a:spcBef>
                <a:spcPts val="600"/>
              </a:spcBef>
              <a:spcAft>
                <a:spcPts val="600"/>
              </a:spcAft>
            </a:pPr>
            <a:r>
              <a:rPr lang="en-US" sz="3600" kern="1200">
                <a:latin typeface="+mj-lt"/>
                <a:ea typeface="+mj-ea"/>
                <a:cs typeface="+mj-cs"/>
              </a:rPr>
              <a:t>ASAM Level of Care Assessment: </a:t>
            </a:r>
            <a:br>
              <a:rPr lang="en-US" sz="3600" kern="1200">
                <a:latin typeface="+mj-lt"/>
                <a:ea typeface="+mj-ea"/>
                <a:cs typeface="+mj-cs"/>
              </a:rPr>
            </a:br>
            <a:r>
              <a:rPr lang="en-US" sz="3600" kern="1200">
                <a:latin typeface="+mj-lt"/>
                <a:ea typeface="+mj-ea"/>
                <a:cs typeface="+mj-cs"/>
              </a:rPr>
              <a:t>Dimensions &amp; Subdimensions</a:t>
            </a:r>
          </a:p>
        </p:txBody>
      </p:sp>
      <p:sp>
        <p:nvSpPr>
          <p:cNvPr id="13" name="Content Placeholder 12">
            <a:extLst>
              <a:ext uri="{FF2B5EF4-FFF2-40B4-BE49-F238E27FC236}">
                <a16:creationId xmlns:a16="http://schemas.microsoft.com/office/drawing/2014/main" id="{BDD53AE7-6CF3-2BB9-5B1C-5D76EDC3D550}"/>
              </a:ext>
            </a:extLst>
          </p:cNvPr>
          <p:cNvSpPr>
            <a:spLocks noGrp="1"/>
          </p:cNvSpPr>
          <p:nvPr>
            <p:ph sz="quarter" idx="14"/>
          </p:nvPr>
        </p:nvSpPr>
        <p:spPr>
          <a:xfrm>
            <a:off x="287086" y="1165173"/>
            <a:ext cx="5669280" cy="1783080"/>
          </a:xfrm>
          <a:effectLst>
            <a:innerShdw blurRad="63500" dist="50800" dir="8100000">
              <a:prstClr val="black">
                <a:alpha val="50000"/>
              </a:prstClr>
            </a:innerShdw>
          </a:effectLst>
        </p:spPr>
        <p:txBody>
          <a:bodyPr anchor="ctr"/>
          <a:lstStyle/>
          <a:p>
            <a:pPr marL="865188" indent="0">
              <a:lnSpc>
                <a:spcPct val="100000"/>
              </a:lnSpc>
              <a:spcBef>
                <a:spcPts val="0"/>
              </a:spcBef>
              <a:spcAft>
                <a:spcPts val="600"/>
              </a:spcAft>
              <a:buNone/>
            </a:pPr>
            <a:r>
              <a:rPr lang="en-US" sz="1600" b="1">
                <a:solidFill>
                  <a:srgbClr val="002060"/>
                </a:solidFill>
              </a:rPr>
              <a:t>Intoxication, Withdrawal, and Addiction Medications</a:t>
            </a:r>
          </a:p>
          <a:p>
            <a:pPr marL="1316038" indent="-285750">
              <a:lnSpc>
                <a:spcPct val="100000"/>
              </a:lnSpc>
              <a:spcBef>
                <a:spcPts val="200"/>
              </a:spcBef>
              <a:spcAft>
                <a:spcPts val="200"/>
              </a:spcAft>
            </a:pPr>
            <a:r>
              <a:rPr lang="en-US" sz="1400" b="1">
                <a:solidFill>
                  <a:srgbClr val="002060"/>
                </a:solidFill>
              </a:rPr>
              <a:t>Intoxication and Associated Risks</a:t>
            </a:r>
          </a:p>
          <a:p>
            <a:pPr marL="1316038" indent="-285750">
              <a:lnSpc>
                <a:spcPct val="100000"/>
              </a:lnSpc>
              <a:spcBef>
                <a:spcPts val="200"/>
              </a:spcBef>
              <a:spcAft>
                <a:spcPts val="200"/>
              </a:spcAft>
            </a:pPr>
            <a:r>
              <a:rPr lang="en-US" sz="1400" b="1">
                <a:solidFill>
                  <a:srgbClr val="002060"/>
                </a:solidFill>
              </a:rPr>
              <a:t>Withdrawal and Associated Risks</a:t>
            </a:r>
          </a:p>
          <a:p>
            <a:pPr marL="1316038" indent="-285750">
              <a:lnSpc>
                <a:spcPct val="100000"/>
              </a:lnSpc>
              <a:spcBef>
                <a:spcPts val="200"/>
              </a:spcBef>
              <a:spcAft>
                <a:spcPts val="200"/>
              </a:spcAft>
            </a:pPr>
            <a:r>
              <a:rPr lang="en-US" sz="1400" b="1">
                <a:solidFill>
                  <a:srgbClr val="002060"/>
                </a:solidFill>
              </a:rPr>
              <a:t>Addiction Medication Needs</a:t>
            </a:r>
          </a:p>
        </p:txBody>
      </p:sp>
      <p:sp>
        <p:nvSpPr>
          <p:cNvPr id="14" name="Content Placeholder 13">
            <a:extLst>
              <a:ext uri="{FF2B5EF4-FFF2-40B4-BE49-F238E27FC236}">
                <a16:creationId xmlns:a16="http://schemas.microsoft.com/office/drawing/2014/main" id="{676BA53E-4337-6A47-DE11-F86BE7420EBC}"/>
              </a:ext>
            </a:extLst>
          </p:cNvPr>
          <p:cNvSpPr>
            <a:spLocks noGrp="1"/>
          </p:cNvSpPr>
          <p:nvPr>
            <p:ph sz="quarter" idx="16"/>
          </p:nvPr>
        </p:nvSpPr>
        <p:spPr>
          <a:xfrm>
            <a:off x="287086" y="3065197"/>
            <a:ext cx="5669280" cy="1783080"/>
          </a:xfrm>
          <a:effectLst>
            <a:innerShdw blurRad="63500" dist="50800" dir="8100000">
              <a:prstClr val="black">
                <a:alpha val="50000"/>
              </a:prstClr>
            </a:innerShdw>
          </a:effectLst>
        </p:spPr>
        <p:txBody>
          <a:bodyPr anchor="ctr"/>
          <a:lstStyle/>
          <a:p>
            <a:pPr marL="1081088" indent="0">
              <a:spcAft>
                <a:spcPts val="600"/>
              </a:spcAft>
              <a:buNone/>
            </a:pPr>
            <a:r>
              <a:rPr lang="en-US" sz="1600" b="1">
                <a:solidFill>
                  <a:srgbClr val="002060"/>
                </a:solidFill>
              </a:rPr>
              <a:t>Biomedical Conditions</a:t>
            </a:r>
          </a:p>
          <a:p>
            <a:pPr marL="1544638" indent="-285750">
              <a:lnSpc>
                <a:spcPct val="100000"/>
              </a:lnSpc>
              <a:spcBef>
                <a:spcPts val="200"/>
              </a:spcBef>
              <a:spcAft>
                <a:spcPts val="200"/>
              </a:spcAft>
            </a:pPr>
            <a:r>
              <a:rPr lang="en-US" sz="1400" b="1">
                <a:solidFill>
                  <a:srgbClr val="002060"/>
                </a:solidFill>
              </a:rPr>
              <a:t>Physical Health Concerns</a:t>
            </a:r>
          </a:p>
          <a:p>
            <a:pPr marL="1544638" indent="-285750">
              <a:lnSpc>
                <a:spcPct val="100000"/>
              </a:lnSpc>
              <a:spcBef>
                <a:spcPts val="200"/>
              </a:spcBef>
              <a:spcAft>
                <a:spcPts val="200"/>
              </a:spcAft>
            </a:pPr>
            <a:r>
              <a:rPr lang="en-US" sz="1400" b="1">
                <a:solidFill>
                  <a:srgbClr val="002060"/>
                </a:solidFill>
              </a:rPr>
              <a:t>Pregnancy-Related Concerns</a:t>
            </a:r>
          </a:p>
          <a:p>
            <a:pPr marL="1544638" indent="-285750">
              <a:lnSpc>
                <a:spcPct val="100000"/>
              </a:lnSpc>
              <a:spcBef>
                <a:spcPts val="200"/>
              </a:spcBef>
              <a:spcAft>
                <a:spcPts val="200"/>
              </a:spcAft>
            </a:pPr>
            <a:r>
              <a:rPr lang="en-US" sz="1400">
                <a:solidFill>
                  <a:srgbClr val="002060"/>
                </a:solidFill>
              </a:rPr>
              <a:t>Sleep Concerns</a:t>
            </a:r>
          </a:p>
        </p:txBody>
      </p:sp>
      <p:sp>
        <p:nvSpPr>
          <p:cNvPr id="15" name="Content Placeholder 14">
            <a:extLst>
              <a:ext uri="{FF2B5EF4-FFF2-40B4-BE49-F238E27FC236}">
                <a16:creationId xmlns:a16="http://schemas.microsoft.com/office/drawing/2014/main" id="{654481F1-3EF2-1881-43FE-12619B878BD9}"/>
              </a:ext>
            </a:extLst>
          </p:cNvPr>
          <p:cNvSpPr>
            <a:spLocks noGrp="1"/>
          </p:cNvSpPr>
          <p:nvPr>
            <p:ph sz="quarter" idx="17"/>
          </p:nvPr>
        </p:nvSpPr>
        <p:spPr>
          <a:xfrm>
            <a:off x="287086" y="4965221"/>
            <a:ext cx="5669280" cy="1783080"/>
          </a:xfrm>
          <a:effectLst>
            <a:innerShdw blurRad="63500" dist="50800" dir="8100000">
              <a:prstClr val="black">
                <a:alpha val="50000"/>
              </a:prstClr>
            </a:innerShdw>
          </a:effectLst>
        </p:spPr>
        <p:txBody>
          <a:bodyPr anchor="ctr"/>
          <a:lstStyle/>
          <a:p>
            <a:pPr marL="865188" indent="0">
              <a:spcBef>
                <a:spcPts val="600"/>
              </a:spcBef>
              <a:spcAft>
                <a:spcPts val="400"/>
              </a:spcAft>
              <a:buNone/>
            </a:pPr>
            <a:r>
              <a:rPr lang="en-US" sz="1600" b="1">
                <a:solidFill>
                  <a:srgbClr val="002060"/>
                </a:solidFill>
              </a:rPr>
              <a:t>Psychiatric and Cognitive Conditions</a:t>
            </a:r>
          </a:p>
          <a:p>
            <a:pPr marL="1312863" indent="-285750">
              <a:lnSpc>
                <a:spcPct val="100000"/>
              </a:lnSpc>
              <a:spcBef>
                <a:spcPts val="200"/>
              </a:spcBef>
              <a:spcAft>
                <a:spcPts val="200"/>
              </a:spcAft>
            </a:pPr>
            <a:r>
              <a:rPr lang="en-US" sz="1400" b="1">
                <a:solidFill>
                  <a:srgbClr val="002060"/>
                </a:solidFill>
              </a:rPr>
              <a:t>Active Psychiatric Symptoms</a:t>
            </a:r>
          </a:p>
          <a:p>
            <a:pPr marL="1312863" indent="-285750">
              <a:lnSpc>
                <a:spcPct val="100000"/>
              </a:lnSpc>
              <a:spcBef>
                <a:spcPts val="200"/>
              </a:spcBef>
              <a:spcAft>
                <a:spcPts val="200"/>
              </a:spcAft>
            </a:pPr>
            <a:r>
              <a:rPr lang="en-US" sz="1400" b="1">
                <a:solidFill>
                  <a:srgbClr val="002060"/>
                </a:solidFill>
              </a:rPr>
              <a:t>Persistent Disability</a:t>
            </a:r>
          </a:p>
          <a:p>
            <a:pPr marL="1312863" indent="-285750">
              <a:lnSpc>
                <a:spcPct val="100000"/>
              </a:lnSpc>
              <a:spcBef>
                <a:spcPts val="200"/>
              </a:spcBef>
              <a:spcAft>
                <a:spcPts val="200"/>
              </a:spcAft>
            </a:pPr>
            <a:r>
              <a:rPr lang="en-US" sz="1400">
                <a:solidFill>
                  <a:srgbClr val="002060"/>
                </a:solidFill>
              </a:rPr>
              <a:t>Cognitive Functioning</a:t>
            </a:r>
          </a:p>
          <a:p>
            <a:pPr marL="1312863" indent="-285750">
              <a:lnSpc>
                <a:spcPct val="100000"/>
              </a:lnSpc>
              <a:spcBef>
                <a:spcPts val="200"/>
              </a:spcBef>
              <a:spcAft>
                <a:spcPts val="200"/>
              </a:spcAft>
            </a:pPr>
            <a:r>
              <a:rPr lang="en-US" sz="1400">
                <a:solidFill>
                  <a:srgbClr val="002060"/>
                </a:solidFill>
              </a:rPr>
              <a:t>Trauma Related Needs</a:t>
            </a:r>
          </a:p>
          <a:p>
            <a:pPr marL="1312863" indent="-285750">
              <a:lnSpc>
                <a:spcPct val="100000"/>
              </a:lnSpc>
              <a:spcBef>
                <a:spcPts val="200"/>
              </a:spcBef>
              <a:spcAft>
                <a:spcPts val="200"/>
              </a:spcAft>
            </a:pPr>
            <a:r>
              <a:rPr lang="en-US" sz="1400">
                <a:solidFill>
                  <a:srgbClr val="002060"/>
                </a:solidFill>
              </a:rPr>
              <a:t>Psychiatric and Cognitive History</a:t>
            </a:r>
          </a:p>
        </p:txBody>
      </p:sp>
      <p:sp>
        <p:nvSpPr>
          <p:cNvPr id="16" name="Content Placeholder 15">
            <a:extLst>
              <a:ext uri="{FF2B5EF4-FFF2-40B4-BE49-F238E27FC236}">
                <a16:creationId xmlns:a16="http://schemas.microsoft.com/office/drawing/2014/main" id="{8C83C6E5-6EBA-1846-AE52-BB9CC1619F04}"/>
              </a:ext>
            </a:extLst>
          </p:cNvPr>
          <p:cNvSpPr>
            <a:spLocks noGrp="1"/>
          </p:cNvSpPr>
          <p:nvPr>
            <p:ph sz="quarter" idx="18"/>
          </p:nvPr>
        </p:nvSpPr>
        <p:spPr>
          <a:xfrm>
            <a:off x="6235631" y="1160313"/>
            <a:ext cx="5669280" cy="1783080"/>
          </a:xfrm>
          <a:effectLst>
            <a:innerShdw blurRad="63500" dist="50800" dir="8100000">
              <a:prstClr val="black">
                <a:alpha val="50000"/>
              </a:prstClr>
            </a:innerShdw>
          </a:effectLst>
        </p:spPr>
        <p:txBody>
          <a:bodyPr anchor="ctr"/>
          <a:lstStyle/>
          <a:p>
            <a:pPr marL="1081088" indent="0">
              <a:spcAft>
                <a:spcPts val="600"/>
              </a:spcAft>
              <a:buNone/>
            </a:pPr>
            <a:r>
              <a:rPr lang="en-US" sz="1600" b="1">
                <a:solidFill>
                  <a:srgbClr val="002060"/>
                </a:solidFill>
              </a:rPr>
              <a:t>Substance Use-Related Risks</a:t>
            </a:r>
          </a:p>
          <a:p>
            <a:pPr marL="1544638" indent="-285750">
              <a:spcBef>
                <a:spcPts val="600"/>
              </a:spcBef>
            </a:pPr>
            <a:r>
              <a:rPr lang="en-US" sz="1400" b="1">
                <a:solidFill>
                  <a:srgbClr val="002060"/>
                </a:solidFill>
              </a:rPr>
              <a:t>Likelihood of Engaging in Risky Substance Use</a:t>
            </a:r>
          </a:p>
          <a:p>
            <a:pPr marL="1544638" indent="-285750">
              <a:spcBef>
                <a:spcPts val="600"/>
              </a:spcBef>
            </a:pPr>
            <a:r>
              <a:rPr lang="en-US" sz="1400" b="1">
                <a:solidFill>
                  <a:srgbClr val="002060"/>
                </a:solidFill>
              </a:rPr>
              <a:t>Likelihood of Engaging in Risky SUD-Related Behaviors</a:t>
            </a:r>
          </a:p>
        </p:txBody>
      </p:sp>
      <p:sp>
        <p:nvSpPr>
          <p:cNvPr id="17" name="Content Placeholder 16">
            <a:extLst>
              <a:ext uri="{FF2B5EF4-FFF2-40B4-BE49-F238E27FC236}">
                <a16:creationId xmlns:a16="http://schemas.microsoft.com/office/drawing/2014/main" id="{128A8D87-AFA1-A6CB-6675-4C8E03FDF7A4}"/>
              </a:ext>
            </a:extLst>
          </p:cNvPr>
          <p:cNvSpPr>
            <a:spLocks noGrp="1"/>
          </p:cNvSpPr>
          <p:nvPr>
            <p:ph sz="quarter" idx="19"/>
          </p:nvPr>
        </p:nvSpPr>
        <p:spPr>
          <a:xfrm>
            <a:off x="6235631" y="3062767"/>
            <a:ext cx="5669280" cy="1783080"/>
          </a:xfrm>
          <a:effectLst>
            <a:innerShdw blurRad="63500" dist="50800" dir="8100000">
              <a:prstClr val="black">
                <a:alpha val="50000"/>
              </a:prstClr>
            </a:innerShdw>
          </a:effectLst>
        </p:spPr>
        <p:txBody>
          <a:bodyPr anchor="ctr"/>
          <a:lstStyle/>
          <a:p>
            <a:pPr marL="865188" indent="0">
              <a:spcBef>
                <a:spcPts val="400"/>
              </a:spcBef>
              <a:spcAft>
                <a:spcPts val="600"/>
              </a:spcAft>
              <a:buNone/>
            </a:pPr>
            <a:r>
              <a:rPr lang="en-US" sz="1600" b="1">
                <a:solidFill>
                  <a:srgbClr val="002060"/>
                </a:solidFill>
              </a:rPr>
              <a:t>Recovery Environment Interactions</a:t>
            </a:r>
          </a:p>
          <a:p>
            <a:pPr marL="1312863" indent="-285750">
              <a:lnSpc>
                <a:spcPct val="100000"/>
              </a:lnSpc>
              <a:spcBef>
                <a:spcPts val="200"/>
              </a:spcBef>
              <a:spcAft>
                <a:spcPts val="200"/>
              </a:spcAft>
            </a:pPr>
            <a:r>
              <a:rPr lang="en-US" sz="1400" b="1">
                <a:solidFill>
                  <a:srgbClr val="002060"/>
                </a:solidFill>
              </a:rPr>
              <a:t>Ability to Function Effectively in Current Environment</a:t>
            </a:r>
          </a:p>
          <a:p>
            <a:pPr marL="1312863" indent="-285750">
              <a:lnSpc>
                <a:spcPct val="100000"/>
              </a:lnSpc>
              <a:spcBef>
                <a:spcPts val="200"/>
              </a:spcBef>
              <a:spcAft>
                <a:spcPts val="200"/>
              </a:spcAft>
            </a:pPr>
            <a:r>
              <a:rPr lang="en-US" sz="1400" b="1">
                <a:solidFill>
                  <a:srgbClr val="002060"/>
                </a:solidFill>
              </a:rPr>
              <a:t>Safety in Current Environment</a:t>
            </a:r>
          </a:p>
          <a:p>
            <a:pPr marL="1312863" indent="-285750">
              <a:lnSpc>
                <a:spcPct val="100000"/>
              </a:lnSpc>
              <a:spcBef>
                <a:spcPts val="200"/>
              </a:spcBef>
              <a:spcAft>
                <a:spcPts val="200"/>
              </a:spcAft>
            </a:pPr>
            <a:r>
              <a:rPr lang="en-US" sz="1400" b="1">
                <a:solidFill>
                  <a:srgbClr val="002060"/>
                </a:solidFill>
              </a:rPr>
              <a:t>Support in Current Environment</a:t>
            </a:r>
          </a:p>
          <a:p>
            <a:pPr marL="1312863" indent="-285750">
              <a:lnSpc>
                <a:spcPct val="100000"/>
              </a:lnSpc>
              <a:spcBef>
                <a:spcPts val="200"/>
              </a:spcBef>
              <a:spcAft>
                <a:spcPts val="200"/>
              </a:spcAft>
            </a:pPr>
            <a:r>
              <a:rPr lang="en-US" sz="1400">
                <a:solidFill>
                  <a:srgbClr val="002060"/>
                </a:solidFill>
              </a:rPr>
              <a:t>Cultural Perceptions of Substance Use and Addiction</a:t>
            </a:r>
          </a:p>
        </p:txBody>
      </p:sp>
      <p:sp>
        <p:nvSpPr>
          <p:cNvPr id="18" name="Content Placeholder 17">
            <a:extLst>
              <a:ext uri="{FF2B5EF4-FFF2-40B4-BE49-F238E27FC236}">
                <a16:creationId xmlns:a16="http://schemas.microsoft.com/office/drawing/2014/main" id="{A90ADC18-20E1-1D35-ACB3-D87A5D3115D2}"/>
              </a:ext>
            </a:extLst>
          </p:cNvPr>
          <p:cNvSpPr>
            <a:spLocks noGrp="1"/>
          </p:cNvSpPr>
          <p:nvPr>
            <p:ph sz="quarter" idx="20"/>
          </p:nvPr>
        </p:nvSpPr>
        <p:spPr>
          <a:xfrm>
            <a:off x="6235631" y="4965221"/>
            <a:ext cx="5669280" cy="1783080"/>
          </a:xfrm>
          <a:effectLst>
            <a:innerShdw blurRad="63500" dist="50800" dir="8100000">
              <a:prstClr val="black">
                <a:alpha val="50000"/>
              </a:prstClr>
            </a:innerShdw>
          </a:effectLst>
        </p:spPr>
        <p:txBody>
          <a:bodyPr anchor="ctr"/>
          <a:lstStyle/>
          <a:p>
            <a:pPr marL="1196975" indent="-115888">
              <a:spcAft>
                <a:spcPts val="600"/>
              </a:spcAft>
              <a:buNone/>
            </a:pPr>
            <a:r>
              <a:rPr lang="en-US" sz="1600" b="1">
                <a:solidFill>
                  <a:srgbClr val="002060"/>
                </a:solidFill>
              </a:rPr>
              <a:t>Person-Centered Considerations</a:t>
            </a:r>
          </a:p>
          <a:p>
            <a:pPr marL="1546225" indent="-285750">
              <a:spcBef>
                <a:spcPts val="200"/>
              </a:spcBef>
              <a:spcAft>
                <a:spcPts val="200"/>
              </a:spcAft>
            </a:pPr>
            <a:r>
              <a:rPr lang="en-US" sz="1400">
                <a:solidFill>
                  <a:srgbClr val="002060"/>
                </a:solidFill>
              </a:rPr>
              <a:t>Barriers to Care</a:t>
            </a:r>
          </a:p>
          <a:p>
            <a:pPr marL="1546225" indent="-285750">
              <a:spcBef>
                <a:spcPts val="200"/>
              </a:spcBef>
              <a:spcAft>
                <a:spcPts val="200"/>
              </a:spcAft>
            </a:pPr>
            <a:r>
              <a:rPr lang="en-US" sz="1400">
                <a:solidFill>
                  <a:srgbClr val="002060"/>
                </a:solidFill>
              </a:rPr>
              <a:t>Patient Preferences</a:t>
            </a:r>
          </a:p>
          <a:p>
            <a:pPr marL="1546225" indent="-285750">
              <a:spcBef>
                <a:spcPts val="200"/>
              </a:spcBef>
              <a:spcAft>
                <a:spcPts val="200"/>
              </a:spcAft>
            </a:pPr>
            <a:r>
              <a:rPr lang="en-US" sz="1400">
                <a:solidFill>
                  <a:srgbClr val="002060"/>
                </a:solidFill>
              </a:rPr>
              <a:t>Need for motivational Enhancement</a:t>
            </a:r>
          </a:p>
        </p:txBody>
      </p:sp>
      <p:sp>
        <p:nvSpPr>
          <p:cNvPr id="39" name="Rectangle: Single Corner Snipped 38">
            <a:extLst>
              <a:ext uri="{FF2B5EF4-FFF2-40B4-BE49-F238E27FC236}">
                <a16:creationId xmlns:a16="http://schemas.microsoft.com/office/drawing/2014/main" id="{69698B2A-BDF1-C77B-77A7-B92D93EF65DC}"/>
              </a:ext>
              <a:ext uri="{C183D7F6-B498-43B3-948B-1728B52AA6E4}">
                <adec:decorative xmlns:adec="http://schemas.microsoft.com/office/drawing/2017/decorative" val="1"/>
              </a:ext>
            </a:extLst>
          </p:cNvPr>
          <p:cNvSpPr/>
          <p:nvPr/>
        </p:nvSpPr>
        <p:spPr>
          <a:xfrm>
            <a:off x="287087" y="1192523"/>
            <a:ext cx="727066" cy="1750870"/>
          </a:xfrm>
          <a:prstGeom prst="snip1Rect">
            <a:avLst/>
          </a:prstGeom>
          <a:solidFill>
            <a:schemeClr val="accent5"/>
          </a:solidFill>
          <a:ln>
            <a:no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t>1</a:t>
            </a:r>
          </a:p>
        </p:txBody>
      </p:sp>
      <p:sp>
        <p:nvSpPr>
          <p:cNvPr id="40" name="Rectangle: Single Corner Snipped 39">
            <a:extLst>
              <a:ext uri="{FF2B5EF4-FFF2-40B4-BE49-F238E27FC236}">
                <a16:creationId xmlns:a16="http://schemas.microsoft.com/office/drawing/2014/main" id="{ED695611-32F8-E594-5226-4571ED69E6E8}"/>
              </a:ext>
              <a:ext uri="{C183D7F6-B498-43B3-948B-1728B52AA6E4}">
                <adec:decorative xmlns:adec="http://schemas.microsoft.com/office/drawing/2017/decorative" val="1"/>
              </a:ext>
            </a:extLst>
          </p:cNvPr>
          <p:cNvSpPr/>
          <p:nvPr/>
        </p:nvSpPr>
        <p:spPr>
          <a:xfrm>
            <a:off x="287083" y="3094848"/>
            <a:ext cx="727066" cy="1750870"/>
          </a:xfrm>
          <a:prstGeom prst="snip1Rect">
            <a:avLst/>
          </a:prstGeom>
          <a:solidFill>
            <a:schemeClr val="accent5"/>
          </a:solidFill>
          <a:ln>
            <a:no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t>2</a:t>
            </a:r>
          </a:p>
        </p:txBody>
      </p:sp>
      <p:sp>
        <p:nvSpPr>
          <p:cNvPr id="41" name="Rectangle: Single Corner Snipped 40">
            <a:extLst>
              <a:ext uri="{FF2B5EF4-FFF2-40B4-BE49-F238E27FC236}">
                <a16:creationId xmlns:a16="http://schemas.microsoft.com/office/drawing/2014/main" id="{6AB7E352-8592-F97A-144F-E8A3A3C761CB}"/>
              </a:ext>
              <a:ext uri="{C183D7F6-B498-43B3-948B-1728B52AA6E4}">
                <adec:decorative xmlns:adec="http://schemas.microsoft.com/office/drawing/2017/decorative" val="1"/>
              </a:ext>
            </a:extLst>
          </p:cNvPr>
          <p:cNvSpPr/>
          <p:nvPr/>
        </p:nvSpPr>
        <p:spPr>
          <a:xfrm>
            <a:off x="287083" y="4997173"/>
            <a:ext cx="727066" cy="1750870"/>
          </a:xfrm>
          <a:prstGeom prst="snip1Rect">
            <a:avLst/>
          </a:prstGeom>
          <a:solidFill>
            <a:schemeClr val="accent5"/>
          </a:solidFill>
          <a:ln>
            <a:no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t>3</a:t>
            </a:r>
          </a:p>
        </p:txBody>
      </p:sp>
      <p:sp>
        <p:nvSpPr>
          <p:cNvPr id="42" name="Rectangle: Single Corner Snipped 41">
            <a:extLst>
              <a:ext uri="{FF2B5EF4-FFF2-40B4-BE49-F238E27FC236}">
                <a16:creationId xmlns:a16="http://schemas.microsoft.com/office/drawing/2014/main" id="{6980CF3C-0AC2-C136-BED0-36D429178865}"/>
              </a:ext>
              <a:ext uri="{C183D7F6-B498-43B3-948B-1728B52AA6E4}">
                <adec:decorative xmlns:adec="http://schemas.microsoft.com/office/drawing/2017/decorative" val="1"/>
              </a:ext>
            </a:extLst>
          </p:cNvPr>
          <p:cNvSpPr/>
          <p:nvPr/>
        </p:nvSpPr>
        <p:spPr>
          <a:xfrm>
            <a:off x="6235631" y="1176418"/>
            <a:ext cx="727066" cy="1750870"/>
          </a:xfrm>
          <a:prstGeom prst="snip1Rect">
            <a:avLst/>
          </a:prstGeom>
          <a:solidFill>
            <a:schemeClr val="accent5"/>
          </a:solidFill>
          <a:ln>
            <a:no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t>4</a:t>
            </a:r>
          </a:p>
        </p:txBody>
      </p:sp>
      <p:sp>
        <p:nvSpPr>
          <p:cNvPr id="43" name="Rectangle: Single Corner Snipped 42">
            <a:extLst>
              <a:ext uri="{FF2B5EF4-FFF2-40B4-BE49-F238E27FC236}">
                <a16:creationId xmlns:a16="http://schemas.microsoft.com/office/drawing/2014/main" id="{4042A265-01D9-EA7F-C6E8-7C2DE2BF30CE}"/>
              </a:ext>
              <a:ext uri="{C183D7F6-B498-43B3-948B-1728B52AA6E4}">
                <adec:decorative xmlns:adec="http://schemas.microsoft.com/office/drawing/2017/decorative" val="1"/>
              </a:ext>
            </a:extLst>
          </p:cNvPr>
          <p:cNvSpPr/>
          <p:nvPr/>
        </p:nvSpPr>
        <p:spPr>
          <a:xfrm>
            <a:off x="6235631" y="3086795"/>
            <a:ext cx="727066" cy="1750870"/>
          </a:xfrm>
          <a:prstGeom prst="snip1Rect">
            <a:avLst/>
          </a:prstGeom>
          <a:solidFill>
            <a:schemeClr val="accent5"/>
          </a:solidFill>
          <a:ln>
            <a:no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t>5</a:t>
            </a:r>
          </a:p>
        </p:txBody>
      </p:sp>
      <p:sp>
        <p:nvSpPr>
          <p:cNvPr id="44" name="Rectangle: Single Corner Snipped 43">
            <a:extLst>
              <a:ext uri="{FF2B5EF4-FFF2-40B4-BE49-F238E27FC236}">
                <a16:creationId xmlns:a16="http://schemas.microsoft.com/office/drawing/2014/main" id="{E5AC1269-C457-89C5-5A5A-DA5F6756FF97}"/>
              </a:ext>
              <a:ext uri="{C183D7F6-B498-43B3-948B-1728B52AA6E4}">
                <adec:decorative xmlns:adec="http://schemas.microsoft.com/office/drawing/2017/decorative" val="1"/>
              </a:ext>
            </a:extLst>
          </p:cNvPr>
          <p:cNvSpPr/>
          <p:nvPr/>
        </p:nvSpPr>
        <p:spPr>
          <a:xfrm>
            <a:off x="6235631" y="4997173"/>
            <a:ext cx="727066" cy="1750870"/>
          </a:xfrm>
          <a:prstGeom prst="snip1Rect">
            <a:avLst/>
          </a:prstGeom>
          <a:solidFill>
            <a:schemeClr val="accent5"/>
          </a:solidFill>
          <a:ln>
            <a:no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t>6</a:t>
            </a:r>
          </a:p>
        </p:txBody>
      </p:sp>
      <p:sp>
        <p:nvSpPr>
          <p:cNvPr id="3" name="Footer Placeholder 2">
            <a:extLst>
              <a:ext uri="{FF2B5EF4-FFF2-40B4-BE49-F238E27FC236}">
                <a16:creationId xmlns:a16="http://schemas.microsoft.com/office/drawing/2014/main" id="{59643675-4694-BF5E-5AE9-81A00543A766}"/>
              </a:ext>
            </a:extLst>
          </p:cNvPr>
          <p:cNvSpPr>
            <a:spLocks noGrp="1"/>
          </p:cNvSpPr>
          <p:nvPr>
            <p:ph type="ftr" sz="quarter" idx="21"/>
          </p:nvPr>
        </p:nvSpPr>
        <p:spPr>
          <a:xfrm>
            <a:off x="7517780" y="6383176"/>
            <a:ext cx="4114800" cy="365125"/>
          </a:xfrm>
        </p:spPr>
        <p:txBody>
          <a:bodyPr/>
          <a:lstStyle/>
          <a:p>
            <a:r>
              <a:rPr lang="en-US">
                <a:cs typeface="Arial"/>
              </a:rPr>
              <a:t>(American Society of Addiction Medicine, 2023)</a:t>
            </a:r>
          </a:p>
        </p:txBody>
      </p:sp>
    </p:spTree>
    <p:extLst>
      <p:ext uri="{BB962C8B-B14F-4D97-AF65-F5344CB8AC3E}">
        <p14:creationId xmlns:p14="http://schemas.microsoft.com/office/powerpoint/2010/main" val="634829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0362F0D-60C4-8379-285B-0A75F75D26E6}"/>
              </a:ext>
            </a:extLst>
          </p:cNvPr>
          <p:cNvSpPr>
            <a:spLocks noGrp="1"/>
          </p:cNvSpPr>
          <p:nvPr>
            <p:ph type="title"/>
          </p:nvPr>
        </p:nvSpPr>
        <p:spPr>
          <a:xfrm>
            <a:off x="1" y="0"/>
            <a:ext cx="12191999" cy="1406594"/>
          </a:xfrm>
        </p:spPr>
        <p:txBody>
          <a:bodyPr/>
          <a:lstStyle/>
          <a:p>
            <a:r>
              <a:rPr lang="en-US"/>
              <a:t>Diagnostic Classification </a:t>
            </a:r>
            <a:br>
              <a:rPr lang="en-US"/>
            </a:br>
            <a:r>
              <a:rPr lang="en-US"/>
              <a:t>by Category of SUD Symptoms</a:t>
            </a:r>
          </a:p>
        </p:txBody>
      </p:sp>
      <p:sp>
        <p:nvSpPr>
          <p:cNvPr id="5" name="Content Placeholder 4">
            <a:extLst>
              <a:ext uri="{FF2B5EF4-FFF2-40B4-BE49-F238E27FC236}">
                <a16:creationId xmlns:a16="http://schemas.microsoft.com/office/drawing/2014/main" id="{E0AEB674-428F-5AA5-633C-89BF3E84DFB7}"/>
              </a:ext>
            </a:extLst>
          </p:cNvPr>
          <p:cNvSpPr>
            <a:spLocks noGrp="1"/>
          </p:cNvSpPr>
          <p:nvPr>
            <p:ph sz="quarter" idx="11"/>
          </p:nvPr>
        </p:nvSpPr>
        <p:spPr>
          <a:xfrm>
            <a:off x="1088205" y="2152325"/>
            <a:ext cx="4754880" cy="1408176"/>
          </a:xfrm>
          <a:prstGeom prst="roundRect">
            <a:avLst>
              <a:gd name="adj" fmla="val 12220"/>
            </a:avLst>
          </a:prstGeom>
          <a:solidFill>
            <a:schemeClr val="accent1"/>
          </a:solidFill>
          <a:ln>
            <a:noFill/>
          </a:ln>
          <a:effectLst/>
          <a:scene3d>
            <a:camera prst="orthographicFront">
              <a:rot lat="0" lon="0" rev="0"/>
            </a:camera>
            <a:lightRig rig="glow" dir="t">
              <a:rot lat="0" lon="0" rev="14100000"/>
            </a:lightRig>
          </a:scene3d>
          <a:sp3d prstMaterial="softEdge">
            <a:bevelT w="127000" prst="hardEdge"/>
          </a:sp3d>
        </p:spPr>
        <p:txBody>
          <a:bodyPr/>
          <a:lstStyle/>
          <a:p>
            <a:pPr marL="0" indent="0" algn="ctr">
              <a:buNone/>
            </a:pPr>
            <a:r>
              <a:rPr lang="en-US" sz="3200" b="1">
                <a:solidFill>
                  <a:schemeClr val="bg1"/>
                </a:solidFill>
              </a:rPr>
              <a:t>Impaired Control</a:t>
            </a:r>
          </a:p>
        </p:txBody>
      </p:sp>
      <p:sp>
        <p:nvSpPr>
          <p:cNvPr id="6" name="Content Placeholder 5">
            <a:extLst>
              <a:ext uri="{FF2B5EF4-FFF2-40B4-BE49-F238E27FC236}">
                <a16:creationId xmlns:a16="http://schemas.microsoft.com/office/drawing/2014/main" id="{664D9F69-A216-EABA-56B5-90D5B21D176B}"/>
              </a:ext>
            </a:extLst>
          </p:cNvPr>
          <p:cNvSpPr>
            <a:spLocks noGrp="1"/>
          </p:cNvSpPr>
          <p:nvPr>
            <p:ph sz="quarter" idx="12"/>
          </p:nvPr>
        </p:nvSpPr>
        <p:spPr>
          <a:xfrm>
            <a:off x="1088205" y="4621844"/>
            <a:ext cx="4754880" cy="1408176"/>
          </a:xfrm>
          <a:prstGeom prst="roundRect">
            <a:avLst>
              <a:gd name="adj" fmla="val 7999"/>
            </a:avLst>
          </a:prstGeom>
          <a:solidFill>
            <a:schemeClr val="accent4">
              <a:lumMod val="75000"/>
            </a:schemeClr>
          </a:solidFill>
          <a:ln>
            <a:noFill/>
          </a:ln>
          <a:effectLst/>
          <a:scene3d>
            <a:camera prst="orthographicFront">
              <a:rot lat="0" lon="0" rev="0"/>
            </a:camera>
            <a:lightRig rig="glow" dir="t">
              <a:rot lat="0" lon="0" rev="14100000"/>
            </a:lightRig>
          </a:scene3d>
          <a:sp3d prstMaterial="softEdge">
            <a:bevelT w="127000" prst="hardEdge"/>
          </a:sp3d>
        </p:spPr>
        <p:txBody>
          <a:bodyPr/>
          <a:lstStyle/>
          <a:p>
            <a:pPr marL="0" indent="0" algn="ctr">
              <a:buNone/>
            </a:pPr>
            <a:r>
              <a:rPr lang="en-US" sz="3200" b="1">
                <a:solidFill>
                  <a:schemeClr val="bg1"/>
                </a:solidFill>
              </a:rPr>
              <a:t>Social Problems</a:t>
            </a:r>
          </a:p>
        </p:txBody>
      </p:sp>
      <p:sp>
        <p:nvSpPr>
          <p:cNvPr id="7" name="Content Placeholder 6">
            <a:extLst>
              <a:ext uri="{FF2B5EF4-FFF2-40B4-BE49-F238E27FC236}">
                <a16:creationId xmlns:a16="http://schemas.microsoft.com/office/drawing/2014/main" id="{86AE2E2F-736A-AA84-D334-1E9E4F94AC04}"/>
              </a:ext>
            </a:extLst>
          </p:cNvPr>
          <p:cNvSpPr>
            <a:spLocks noGrp="1"/>
          </p:cNvSpPr>
          <p:nvPr>
            <p:ph sz="quarter" idx="13"/>
          </p:nvPr>
        </p:nvSpPr>
        <p:spPr>
          <a:xfrm>
            <a:off x="6988233" y="2108222"/>
            <a:ext cx="4754880" cy="1408176"/>
          </a:xfrm>
          <a:prstGeom prst="roundRect">
            <a:avLst>
              <a:gd name="adj" fmla="val 7999"/>
            </a:avLst>
          </a:prstGeom>
          <a:solidFill>
            <a:schemeClr val="tx2"/>
          </a:solidFill>
          <a:ln>
            <a:noFill/>
          </a:ln>
          <a:effectLst/>
          <a:scene3d>
            <a:camera prst="orthographicFront">
              <a:rot lat="0" lon="0" rev="0"/>
            </a:camera>
            <a:lightRig rig="glow" dir="t">
              <a:rot lat="0" lon="0" rev="14100000"/>
            </a:lightRig>
          </a:scene3d>
          <a:sp3d prstMaterial="softEdge">
            <a:bevelT w="127000" prst="hardEdge"/>
          </a:sp3d>
        </p:spPr>
        <p:txBody>
          <a:bodyPr/>
          <a:lstStyle/>
          <a:p>
            <a:pPr marL="0" indent="0" algn="ctr">
              <a:buNone/>
            </a:pPr>
            <a:r>
              <a:rPr lang="en-US" sz="3200" b="1">
                <a:solidFill>
                  <a:schemeClr val="bg1"/>
                </a:solidFill>
              </a:rPr>
              <a:t>Risky Use</a:t>
            </a:r>
          </a:p>
        </p:txBody>
      </p:sp>
      <p:sp>
        <p:nvSpPr>
          <p:cNvPr id="8" name="Content Placeholder 7">
            <a:extLst>
              <a:ext uri="{FF2B5EF4-FFF2-40B4-BE49-F238E27FC236}">
                <a16:creationId xmlns:a16="http://schemas.microsoft.com/office/drawing/2014/main" id="{CFFE42E7-6482-7DFE-660C-54F07F9B962D}"/>
              </a:ext>
            </a:extLst>
          </p:cNvPr>
          <p:cNvSpPr>
            <a:spLocks noGrp="1"/>
          </p:cNvSpPr>
          <p:nvPr>
            <p:ph sz="quarter" idx="14"/>
          </p:nvPr>
        </p:nvSpPr>
        <p:spPr>
          <a:xfrm>
            <a:off x="6988233" y="4621844"/>
            <a:ext cx="4754880" cy="1408176"/>
          </a:xfrm>
          <a:prstGeom prst="roundRect">
            <a:avLst>
              <a:gd name="adj" fmla="val 7821"/>
            </a:avLst>
          </a:prstGeom>
          <a:solidFill>
            <a:schemeClr val="accent2"/>
          </a:solidFill>
          <a:ln>
            <a:noFill/>
          </a:ln>
          <a:effectLst/>
          <a:scene3d>
            <a:camera prst="orthographicFront">
              <a:rot lat="0" lon="0" rev="0"/>
            </a:camera>
            <a:lightRig rig="glow" dir="t">
              <a:rot lat="0" lon="0" rev="14100000"/>
            </a:lightRig>
          </a:scene3d>
          <a:sp3d prstMaterial="softEdge">
            <a:bevelT w="127000" prst="hardEdge"/>
          </a:sp3d>
        </p:spPr>
        <p:txBody>
          <a:bodyPr/>
          <a:lstStyle/>
          <a:p>
            <a:pPr marL="0" indent="0" algn="ctr">
              <a:buNone/>
            </a:pPr>
            <a:r>
              <a:rPr lang="en-US" sz="3200" b="1">
                <a:solidFill>
                  <a:schemeClr val="bg1"/>
                </a:solidFill>
              </a:rPr>
              <a:t>Physical Dependence</a:t>
            </a:r>
          </a:p>
        </p:txBody>
      </p:sp>
      <p:sp>
        <p:nvSpPr>
          <p:cNvPr id="40" name="Isosceles Triangle 39">
            <a:extLst>
              <a:ext uri="{FF2B5EF4-FFF2-40B4-BE49-F238E27FC236}">
                <a16:creationId xmlns:a16="http://schemas.microsoft.com/office/drawing/2014/main" id="{8658165E-6BC4-9E35-2EA4-68D82E727EA2}"/>
              </a:ext>
              <a:ext uri="{C183D7F6-B498-43B3-948B-1728B52AA6E4}">
                <adec:decorative xmlns:adec="http://schemas.microsoft.com/office/drawing/2017/decorative" val="1"/>
              </a:ext>
            </a:extLst>
          </p:cNvPr>
          <p:cNvSpPr/>
          <p:nvPr/>
        </p:nvSpPr>
        <p:spPr>
          <a:xfrm rot="5400000">
            <a:off x="211618" y="2593241"/>
            <a:ext cx="960372" cy="485832"/>
          </a:xfrm>
          <a:prstGeom prst="triangle">
            <a:avLst>
              <a:gd name="adj" fmla="val 51909"/>
            </a:avLst>
          </a:prstGeom>
          <a:solidFill>
            <a:schemeClr val="accent5"/>
          </a:solidFill>
          <a:ln>
            <a:noFill/>
          </a:ln>
          <a:effectLst>
            <a:softEdge rad="0"/>
          </a:effectLst>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4" name="Isosceles Triangle 43">
            <a:extLst>
              <a:ext uri="{FF2B5EF4-FFF2-40B4-BE49-F238E27FC236}">
                <a16:creationId xmlns:a16="http://schemas.microsoft.com/office/drawing/2014/main" id="{48350DA6-845E-D79E-BB8A-A93DBC566CC2}"/>
              </a:ext>
              <a:ext uri="{C183D7F6-B498-43B3-948B-1728B52AA6E4}">
                <adec:decorative xmlns:adec="http://schemas.microsoft.com/office/drawing/2017/decorative" val="1"/>
              </a:ext>
            </a:extLst>
          </p:cNvPr>
          <p:cNvSpPr/>
          <p:nvPr/>
        </p:nvSpPr>
        <p:spPr>
          <a:xfrm rot="5400000">
            <a:off x="240411" y="5099353"/>
            <a:ext cx="960370" cy="485832"/>
          </a:xfrm>
          <a:prstGeom prst="triangle">
            <a:avLst>
              <a:gd name="adj" fmla="val 51909"/>
            </a:avLst>
          </a:prstGeom>
          <a:solidFill>
            <a:schemeClr val="accent5"/>
          </a:solidFill>
          <a:ln>
            <a:noFill/>
          </a:ln>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5" name="Isosceles Triangle 44">
            <a:extLst>
              <a:ext uri="{FF2B5EF4-FFF2-40B4-BE49-F238E27FC236}">
                <a16:creationId xmlns:a16="http://schemas.microsoft.com/office/drawing/2014/main" id="{4481A00E-CE5A-11BE-BE73-F8F9E586FF8D}"/>
              </a:ext>
              <a:ext uri="{C183D7F6-B498-43B3-948B-1728B52AA6E4}">
                <adec:decorative xmlns:adec="http://schemas.microsoft.com/office/drawing/2017/decorative" val="1"/>
              </a:ext>
            </a:extLst>
          </p:cNvPr>
          <p:cNvSpPr/>
          <p:nvPr/>
        </p:nvSpPr>
        <p:spPr>
          <a:xfrm rot="5400000">
            <a:off x="6162805" y="2605683"/>
            <a:ext cx="931428" cy="432007"/>
          </a:xfrm>
          <a:prstGeom prst="triangle">
            <a:avLst>
              <a:gd name="adj" fmla="val 51909"/>
            </a:avLst>
          </a:prstGeom>
          <a:solidFill>
            <a:schemeClr val="accent5"/>
          </a:solidFill>
          <a:ln>
            <a:noFill/>
          </a:ln>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6" name="Isosceles Triangle 45">
            <a:extLst>
              <a:ext uri="{FF2B5EF4-FFF2-40B4-BE49-F238E27FC236}">
                <a16:creationId xmlns:a16="http://schemas.microsoft.com/office/drawing/2014/main" id="{B64A66CA-C750-AB8E-F091-543C78E2603F}"/>
              </a:ext>
              <a:ext uri="{C183D7F6-B498-43B3-948B-1728B52AA6E4}">
                <adec:decorative xmlns:adec="http://schemas.microsoft.com/office/drawing/2017/decorative" val="1"/>
              </a:ext>
            </a:extLst>
          </p:cNvPr>
          <p:cNvSpPr/>
          <p:nvPr/>
        </p:nvSpPr>
        <p:spPr>
          <a:xfrm rot="5400000">
            <a:off x="6162805" y="5130971"/>
            <a:ext cx="931430" cy="432007"/>
          </a:xfrm>
          <a:prstGeom prst="triangle">
            <a:avLst>
              <a:gd name="adj" fmla="val 51909"/>
            </a:avLst>
          </a:prstGeom>
          <a:solidFill>
            <a:schemeClr val="accent5"/>
          </a:solidFill>
          <a:ln>
            <a:noFill/>
          </a:ln>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997777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3927A9-532E-16E4-9E12-41C65FEDCE95}"/>
              </a:ext>
            </a:extLst>
          </p:cNvPr>
          <p:cNvSpPr>
            <a:spLocks noGrp="1"/>
          </p:cNvSpPr>
          <p:nvPr>
            <p:ph type="title"/>
          </p:nvPr>
        </p:nvSpPr>
        <p:spPr>
          <a:xfrm>
            <a:off x="0" y="1"/>
            <a:ext cx="12192000" cy="1393732"/>
          </a:xfrm>
          <a:scene3d>
            <a:camera prst="orthographicFront"/>
            <a:lightRig rig="threePt" dir="t"/>
          </a:scene3d>
          <a:sp3d>
            <a:bevelT w="139700" prst="cross"/>
          </a:sp3d>
        </p:spPr>
        <p:txBody>
          <a:bodyPr/>
          <a:lstStyle/>
          <a:p>
            <a:r>
              <a:rPr lang="en-US"/>
              <a:t>Diagnostic Classification </a:t>
            </a:r>
            <a:br>
              <a:rPr lang="en-US"/>
            </a:br>
            <a:r>
              <a:rPr lang="en-US"/>
              <a:t>by Number of SUD Symptoms</a:t>
            </a:r>
          </a:p>
        </p:txBody>
      </p:sp>
      <p:sp>
        <p:nvSpPr>
          <p:cNvPr id="2" name="Content Placeholder 3">
            <a:extLst>
              <a:ext uri="{FF2B5EF4-FFF2-40B4-BE49-F238E27FC236}">
                <a16:creationId xmlns:a16="http://schemas.microsoft.com/office/drawing/2014/main" id="{F273CE13-C214-6E1C-20B3-61D20CDB5F9A}"/>
              </a:ext>
            </a:extLst>
          </p:cNvPr>
          <p:cNvSpPr txBox="1">
            <a:spLocks/>
          </p:cNvSpPr>
          <p:nvPr/>
        </p:nvSpPr>
        <p:spPr>
          <a:xfrm>
            <a:off x="303937" y="4316229"/>
            <a:ext cx="2666463" cy="1198812"/>
          </a:xfrm>
          <a:prstGeom prst="cube">
            <a:avLst/>
          </a:prstGeom>
          <a:gradFill flip="none" rotWithShape="1">
            <a:gsLst>
              <a:gs pos="0">
                <a:schemeClr val="accent2">
                  <a:lumMod val="0"/>
                  <a:lumOff val="100000"/>
                </a:schemeClr>
              </a:gs>
              <a:gs pos="0">
                <a:schemeClr val="accent2">
                  <a:lumMod val="0"/>
                  <a:lumOff val="100000"/>
                </a:schemeClr>
              </a:gs>
              <a:gs pos="62000">
                <a:schemeClr val="accent2">
                  <a:lumMod val="100000"/>
                </a:schemeClr>
              </a:gs>
            </a:gsLst>
            <a:lin ang="8100000" scaled="1"/>
            <a:tileRect/>
          </a:gradFill>
          <a:effectLst>
            <a:outerShdw blurRad="50800" dist="38100" dir="10800000" algn="r" rotWithShape="0">
              <a:prstClr val="black">
                <a:alpha val="40000"/>
              </a:prstClr>
            </a:outerShdw>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FFFFFF"/>
                </a:solidFill>
                <a:effectLst/>
                <a:uLnTx/>
                <a:uFillTx/>
                <a:latin typeface="Arial"/>
                <a:ea typeface="+mn-ea"/>
                <a:cs typeface="Arial"/>
              </a:rPr>
              <a:t>Mild </a:t>
            </a:r>
          </a:p>
          <a:p>
            <a:pPr marL="0" marR="0" lvl="0" indent="0" algn="ctr" defTabSz="914400" rtl="0" eaLnBrk="1" fontAlgn="auto" latinLnBrk="0" hangingPunct="1">
              <a:lnSpc>
                <a:spcPct val="90000"/>
              </a:lnSpc>
              <a:spcBef>
                <a:spcPts val="2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FFFFFF"/>
                </a:solidFill>
                <a:effectLst/>
                <a:uLnTx/>
                <a:uFillTx/>
                <a:latin typeface="Arial"/>
                <a:ea typeface="+mn-ea"/>
                <a:cs typeface="Arial"/>
              </a:rPr>
              <a:t>2-3 Symptoms</a:t>
            </a: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Content Placeholder 5">
            <a:extLst>
              <a:ext uri="{FF2B5EF4-FFF2-40B4-BE49-F238E27FC236}">
                <a16:creationId xmlns:a16="http://schemas.microsoft.com/office/drawing/2014/main" id="{BB25DC03-F041-CB98-7477-3B378E828495}"/>
              </a:ext>
            </a:extLst>
          </p:cNvPr>
          <p:cNvSpPr>
            <a:spLocks noGrp="1"/>
          </p:cNvSpPr>
          <p:nvPr>
            <p:ph sz="quarter" idx="17"/>
          </p:nvPr>
        </p:nvSpPr>
        <p:spPr>
          <a:xfrm>
            <a:off x="3263906" y="4936530"/>
            <a:ext cx="3736832" cy="1186905"/>
          </a:xfrm>
          <a:prstGeom prst="cub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a:outerShdw blurRad="50800" dist="38100" dir="8100000" algn="tr" rotWithShape="0">
              <a:prstClr val="black">
                <a:alpha val="40000"/>
              </a:prstClr>
            </a:outerShdw>
          </a:effectLst>
        </p:spPr>
        <p:txBody>
          <a:bodyPr anchor="ctr"/>
          <a:lstStyle/>
          <a:p>
            <a:pPr marL="0" indent="0" algn="ctr">
              <a:spcBef>
                <a:spcPts val="200"/>
              </a:spcBef>
              <a:buNone/>
            </a:pPr>
            <a:r>
              <a:rPr lang="en-US" sz="2400" b="1">
                <a:solidFill>
                  <a:schemeClr val="bg1"/>
                </a:solidFill>
              </a:rPr>
              <a:t>Moderate</a:t>
            </a:r>
          </a:p>
          <a:p>
            <a:pPr marL="0" indent="0" algn="ctr">
              <a:spcBef>
                <a:spcPts val="200"/>
              </a:spcBef>
              <a:buNone/>
            </a:pPr>
            <a:r>
              <a:rPr lang="en-US" sz="2400" b="1">
                <a:solidFill>
                  <a:schemeClr val="bg1"/>
                </a:solidFill>
              </a:rPr>
              <a:t> 4-5 Symptoms</a:t>
            </a:r>
          </a:p>
        </p:txBody>
      </p:sp>
      <p:sp>
        <p:nvSpPr>
          <p:cNvPr id="16" name="Content Placeholder 3">
            <a:extLst>
              <a:ext uri="{FF2B5EF4-FFF2-40B4-BE49-F238E27FC236}">
                <a16:creationId xmlns:a16="http://schemas.microsoft.com/office/drawing/2014/main" id="{C0036676-8313-EB20-117F-5C153BBC9F4E}"/>
              </a:ext>
              <a:ext uri="{C183D7F6-B498-43B3-948B-1728B52AA6E4}">
                <adec:decorative xmlns:adec="http://schemas.microsoft.com/office/drawing/2017/decorative" val="1"/>
              </a:ext>
            </a:extLst>
          </p:cNvPr>
          <p:cNvSpPr txBox="1">
            <a:spLocks/>
          </p:cNvSpPr>
          <p:nvPr/>
        </p:nvSpPr>
        <p:spPr>
          <a:xfrm>
            <a:off x="3469915" y="4040430"/>
            <a:ext cx="1290276" cy="1186906"/>
          </a:xfrm>
          <a:prstGeom prst="cub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a:outerShdw blurRad="50800" dist="38100" dir="8100000" algn="tr" rotWithShape="0">
              <a:prstClr val="black">
                <a:alpha val="40000"/>
              </a:prstClr>
            </a:outerShdw>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 name="Content Placeholder 3">
            <a:extLst>
              <a:ext uri="{FF2B5EF4-FFF2-40B4-BE49-F238E27FC236}">
                <a16:creationId xmlns:a16="http://schemas.microsoft.com/office/drawing/2014/main" id="{0684208B-AEAC-D676-0D40-95A1C6AE03C2}"/>
              </a:ext>
              <a:ext uri="{C183D7F6-B498-43B3-948B-1728B52AA6E4}">
                <adec:decorative xmlns:adec="http://schemas.microsoft.com/office/drawing/2017/decorative" val="1"/>
              </a:ext>
            </a:extLst>
          </p:cNvPr>
          <p:cNvSpPr txBox="1">
            <a:spLocks/>
          </p:cNvSpPr>
          <p:nvPr/>
        </p:nvSpPr>
        <p:spPr>
          <a:xfrm>
            <a:off x="4532866" y="4037891"/>
            <a:ext cx="1278370" cy="1186907"/>
          </a:xfrm>
          <a:prstGeom prst="cub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a:outerShdw blurRad="50800" dist="38100" dir="8100000" algn="tr" rotWithShape="0">
              <a:prstClr val="black">
                <a:alpha val="40000"/>
              </a:prstClr>
            </a:outerShdw>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Content Placeholder 7">
            <a:extLst>
              <a:ext uri="{FF2B5EF4-FFF2-40B4-BE49-F238E27FC236}">
                <a16:creationId xmlns:a16="http://schemas.microsoft.com/office/drawing/2014/main" id="{40356EDB-2D84-439B-EE7A-21467B27B6C3}"/>
              </a:ext>
            </a:extLst>
          </p:cNvPr>
          <p:cNvSpPr>
            <a:spLocks noGrp="1"/>
          </p:cNvSpPr>
          <p:nvPr>
            <p:ph sz="quarter" idx="19"/>
          </p:nvPr>
        </p:nvSpPr>
        <p:spPr>
          <a:xfrm>
            <a:off x="7483375" y="5324541"/>
            <a:ext cx="3864982" cy="1270250"/>
          </a:xfrm>
          <a:prstGeom prst="cube">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effectLst>
            <a:outerShdw blurRad="50800" dist="38100" dir="8100000" algn="tr" rotWithShape="0">
              <a:prstClr val="black">
                <a:alpha val="40000"/>
              </a:prstClr>
            </a:outerShdw>
          </a:effectLst>
        </p:spPr>
        <p:txBody>
          <a:bodyPr anchor="ctr"/>
          <a:lstStyle/>
          <a:p>
            <a:pPr marL="0" indent="0" algn="ctr">
              <a:spcBef>
                <a:spcPts val="200"/>
              </a:spcBef>
              <a:buNone/>
            </a:pPr>
            <a:r>
              <a:rPr lang="en-US" sz="2400" b="1">
                <a:solidFill>
                  <a:schemeClr val="bg1"/>
                </a:solidFill>
              </a:rPr>
              <a:t>Severe</a:t>
            </a:r>
          </a:p>
          <a:p>
            <a:pPr marL="0" indent="0" algn="ctr">
              <a:spcBef>
                <a:spcPts val="200"/>
              </a:spcBef>
              <a:buNone/>
            </a:pPr>
            <a:r>
              <a:rPr lang="en-US" sz="2400" b="1">
                <a:solidFill>
                  <a:schemeClr val="bg1"/>
                </a:solidFill>
              </a:rPr>
              <a:t>6+ Symptoms</a:t>
            </a:r>
          </a:p>
        </p:txBody>
      </p:sp>
      <p:sp>
        <p:nvSpPr>
          <p:cNvPr id="20" name="Content Placeholder 3">
            <a:extLst>
              <a:ext uri="{FF2B5EF4-FFF2-40B4-BE49-F238E27FC236}">
                <a16:creationId xmlns:a16="http://schemas.microsoft.com/office/drawing/2014/main" id="{81E1E04E-81B8-4212-D71B-E3C614CEA931}"/>
              </a:ext>
              <a:ext uri="{C183D7F6-B498-43B3-948B-1728B52AA6E4}">
                <adec:decorative xmlns:adec="http://schemas.microsoft.com/office/drawing/2017/decorative" val="1"/>
              </a:ext>
            </a:extLst>
          </p:cNvPr>
          <p:cNvSpPr txBox="1">
            <a:spLocks/>
          </p:cNvSpPr>
          <p:nvPr/>
        </p:nvSpPr>
        <p:spPr>
          <a:xfrm>
            <a:off x="7605908" y="4425493"/>
            <a:ext cx="1290278" cy="1186907"/>
          </a:xfrm>
          <a:prstGeom prst="cube">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effectLst>
            <a:outerShdw blurRad="50800" dist="38100" dir="8100000" algn="tr" rotWithShape="0">
              <a:prstClr val="black">
                <a:alpha val="40000"/>
              </a:prstClr>
            </a:outerShdw>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 name="Content Placeholder 3">
            <a:extLst>
              <a:ext uri="{FF2B5EF4-FFF2-40B4-BE49-F238E27FC236}">
                <a16:creationId xmlns:a16="http://schemas.microsoft.com/office/drawing/2014/main" id="{E3775D3B-D2BD-3369-96E0-3C2CC81BACDF}"/>
              </a:ext>
              <a:ext uri="{C183D7F6-B498-43B3-948B-1728B52AA6E4}">
                <adec:decorative xmlns:adec="http://schemas.microsoft.com/office/drawing/2017/decorative" val="1"/>
              </a:ext>
            </a:extLst>
          </p:cNvPr>
          <p:cNvSpPr txBox="1">
            <a:spLocks/>
          </p:cNvSpPr>
          <p:nvPr/>
        </p:nvSpPr>
        <p:spPr>
          <a:xfrm>
            <a:off x="8757589" y="4410300"/>
            <a:ext cx="1290278" cy="1186907"/>
          </a:xfrm>
          <a:prstGeom prst="cube">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effectLst>
            <a:outerShdw blurRad="50800" dist="38100" dir="8100000" algn="tr" rotWithShape="0">
              <a:prstClr val="black">
                <a:alpha val="40000"/>
              </a:prstClr>
            </a:outerShdw>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3" name="Content Placeholder 3">
            <a:extLst>
              <a:ext uri="{FF2B5EF4-FFF2-40B4-BE49-F238E27FC236}">
                <a16:creationId xmlns:a16="http://schemas.microsoft.com/office/drawing/2014/main" id="{FBF26229-AD79-9A3D-7076-FC72EB4C8EFA}"/>
              </a:ext>
              <a:ext uri="{C183D7F6-B498-43B3-948B-1728B52AA6E4}">
                <adec:decorative xmlns:adec="http://schemas.microsoft.com/office/drawing/2017/decorative" val="1"/>
              </a:ext>
            </a:extLst>
          </p:cNvPr>
          <p:cNvSpPr txBox="1">
            <a:spLocks/>
          </p:cNvSpPr>
          <p:nvPr/>
        </p:nvSpPr>
        <p:spPr>
          <a:xfrm>
            <a:off x="9921177" y="4410300"/>
            <a:ext cx="1278371" cy="1186907"/>
          </a:xfrm>
          <a:prstGeom prst="cube">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effectLst>
            <a:outerShdw blurRad="50800" dist="38100" dir="8100000" algn="tr" rotWithShape="0">
              <a:prstClr val="black">
                <a:alpha val="40000"/>
              </a:prstClr>
            </a:outerShdw>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Content Placeholder 3">
            <a:extLst>
              <a:ext uri="{FF2B5EF4-FFF2-40B4-BE49-F238E27FC236}">
                <a16:creationId xmlns:a16="http://schemas.microsoft.com/office/drawing/2014/main" id="{11D8891E-FAFB-0F9A-9B05-D1E4D92ACAA7}"/>
              </a:ext>
              <a:ext uri="{C183D7F6-B498-43B3-948B-1728B52AA6E4}">
                <adec:decorative xmlns:adec="http://schemas.microsoft.com/office/drawing/2017/decorative" val="1"/>
              </a:ext>
            </a:extLst>
          </p:cNvPr>
          <p:cNvSpPr txBox="1">
            <a:spLocks/>
          </p:cNvSpPr>
          <p:nvPr/>
        </p:nvSpPr>
        <p:spPr>
          <a:xfrm>
            <a:off x="8212177" y="3503427"/>
            <a:ext cx="1278371" cy="1198813"/>
          </a:xfrm>
          <a:prstGeom prst="cube">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effectLst>
            <a:outerShdw blurRad="50800" dist="38100" dir="8100000" algn="tr" rotWithShape="0">
              <a:prstClr val="black">
                <a:alpha val="40000"/>
              </a:prstClr>
            </a:outerShdw>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5" name="Content Placeholder 3">
            <a:extLst>
              <a:ext uri="{FF2B5EF4-FFF2-40B4-BE49-F238E27FC236}">
                <a16:creationId xmlns:a16="http://schemas.microsoft.com/office/drawing/2014/main" id="{B85383A8-08B6-8324-BC65-36A312F20AC5}"/>
              </a:ext>
              <a:ext uri="{C183D7F6-B498-43B3-948B-1728B52AA6E4}">
                <adec:decorative xmlns:adec="http://schemas.microsoft.com/office/drawing/2017/decorative" val="1"/>
              </a:ext>
            </a:extLst>
          </p:cNvPr>
          <p:cNvSpPr txBox="1">
            <a:spLocks/>
          </p:cNvSpPr>
          <p:nvPr/>
        </p:nvSpPr>
        <p:spPr>
          <a:xfrm>
            <a:off x="9350537" y="3495831"/>
            <a:ext cx="1290278" cy="1198813"/>
          </a:xfrm>
          <a:prstGeom prst="cube">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effectLst>
            <a:outerShdw blurRad="50800" dist="38100" dir="8100000" algn="tr" rotWithShape="0">
              <a:prstClr val="black">
                <a:alpha val="40000"/>
              </a:prstClr>
            </a:outerShdw>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 name="Content Placeholder 3">
            <a:extLst>
              <a:ext uri="{FF2B5EF4-FFF2-40B4-BE49-F238E27FC236}">
                <a16:creationId xmlns:a16="http://schemas.microsoft.com/office/drawing/2014/main" id="{7300ADF5-DB41-AEA3-9090-ABAABDE95736}"/>
              </a:ext>
              <a:ext uri="{C183D7F6-B498-43B3-948B-1728B52AA6E4}">
                <adec:decorative xmlns:adec="http://schemas.microsoft.com/office/drawing/2017/decorative" val="1"/>
              </a:ext>
            </a:extLst>
          </p:cNvPr>
          <p:cNvSpPr txBox="1">
            <a:spLocks/>
          </p:cNvSpPr>
          <p:nvPr/>
        </p:nvSpPr>
        <p:spPr>
          <a:xfrm>
            <a:off x="4069026" y="3178411"/>
            <a:ext cx="1290277" cy="1186907"/>
          </a:xfrm>
          <a:prstGeom prst="cub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a:outerShdw blurRad="50800" dist="38100" dir="8100000" algn="tr" rotWithShape="0">
              <a:prstClr val="black">
                <a:alpha val="40000"/>
              </a:prstClr>
            </a:outerShdw>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 name="Content Placeholder 3">
            <a:extLst>
              <a:ext uri="{FF2B5EF4-FFF2-40B4-BE49-F238E27FC236}">
                <a16:creationId xmlns:a16="http://schemas.microsoft.com/office/drawing/2014/main" id="{E131BB86-1F01-6F06-9259-EFFEB0006B69}"/>
              </a:ext>
              <a:ext uri="{C183D7F6-B498-43B3-948B-1728B52AA6E4}">
                <adec:decorative xmlns:adec="http://schemas.microsoft.com/office/drawing/2017/decorative" val="1"/>
              </a:ext>
            </a:extLst>
          </p:cNvPr>
          <p:cNvSpPr txBox="1">
            <a:spLocks/>
          </p:cNvSpPr>
          <p:nvPr/>
        </p:nvSpPr>
        <p:spPr>
          <a:xfrm>
            <a:off x="8791804" y="2604447"/>
            <a:ext cx="1290278" cy="1186907"/>
          </a:xfrm>
          <a:prstGeom prst="cube">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effectLst>
            <a:outerShdw blurRad="50800" dist="38100" dir="8100000" algn="tr" rotWithShape="0">
              <a:prstClr val="black">
                <a:alpha val="40000"/>
              </a:prstClr>
            </a:outerShdw>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a:ln>
                <a:noFill/>
              </a:ln>
              <a:solidFill>
                <a:srgbClr val="FFFFFF"/>
              </a:solidFill>
              <a:effectLst/>
              <a:uLnTx/>
              <a:uFillTx/>
              <a:latin typeface="Arial"/>
              <a:ea typeface="+mn-ea"/>
              <a:cs typeface="Arial"/>
            </a:endParaRPr>
          </a:p>
        </p:txBody>
      </p:sp>
      <p:sp>
        <p:nvSpPr>
          <p:cNvPr id="28" name="Content Placeholder 3">
            <a:extLst>
              <a:ext uri="{FF2B5EF4-FFF2-40B4-BE49-F238E27FC236}">
                <a16:creationId xmlns:a16="http://schemas.microsoft.com/office/drawing/2014/main" id="{0D3E3333-8DB7-1235-3301-18796BB9BDEF}"/>
              </a:ext>
              <a:ext uri="{C183D7F6-B498-43B3-948B-1728B52AA6E4}">
                <adec:decorative xmlns:adec="http://schemas.microsoft.com/office/drawing/2017/decorative" val="1"/>
              </a:ext>
            </a:extLst>
          </p:cNvPr>
          <p:cNvSpPr txBox="1">
            <a:spLocks/>
          </p:cNvSpPr>
          <p:nvPr/>
        </p:nvSpPr>
        <p:spPr>
          <a:xfrm>
            <a:off x="540092" y="3424622"/>
            <a:ext cx="1240183" cy="1198812"/>
          </a:xfrm>
          <a:prstGeom prst="cube">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a:outerShdw blurRad="50800" dist="38100" dir="10800000" algn="r" rotWithShape="0">
              <a:prstClr val="black">
                <a:alpha val="40000"/>
              </a:prstClr>
            </a:outerShdw>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Content Placeholder 3">
            <a:extLst>
              <a:ext uri="{FF2B5EF4-FFF2-40B4-BE49-F238E27FC236}">
                <a16:creationId xmlns:a16="http://schemas.microsoft.com/office/drawing/2014/main" id="{C15B2794-40B7-8F01-2515-A3ED8F379EEA}"/>
              </a:ext>
              <a:ext uri="{C183D7F6-B498-43B3-948B-1728B52AA6E4}">
                <adec:decorative xmlns:adec="http://schemas.microsoft.com/office/drawing/2017/decorative" val="1"/>
              </a:ext>
            </a:extLst>
          </p:cNvPr>
          <p:cNvSpPr txBox="1">
            <a:spLocks/>
          </p:cNvSpPr>
          <p:nvPr/>
        </p:nvSpPr>
        <p:spPr>
          <a:xfrm>
            <a:off x="5599727" y="4037891"/>
            <a:ext cx="1278370" cy="1186907"/>
          </a:xfrm>
          <a:prstGeom prst="cub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a:outerShdw blurRad="50800" dist="38100" dir="8100000" algn="tr" rotWithShape="0">
              <a:prstClr val="black">
                <a:alpha val="40000"/>
              </a:prstClr>
            </a:outerShdw>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Content Placeholder 3">
            <a:extLst>
              <a:ext uri="{FF2B5EF4-FFF2-40B4-BE49-F238E27FC236}">
                <a16:creationId xmlns:a16="http://schemas.microsoft.com/office/drawing/2014/main" id="{AD0078F2-BD65-0C35-3077-50190DBDFE83}"/>
              </a:ext>
              <a:ext uri="{C183D7F6-B498-43B3-948B-1728B52AA6E4}">
                <adec:decorative xmlns:adec="http://schemas.microsoft.com/office/drawing/2017/decorative" val="1"/>
              </a:ext>
            </a:extLst>
          </p:cNvPr>
          <p:cNvSpPr txBox="1">
            <a:spLocks/>
          </p:cNvSpPr>
          <p:nvPr/>
        </p:nvSpPr>
        <p:spPr>
          <a:xfrm>
            <a:off x="5175857" y="3134600"/>
            <a:ext cx="1278370" cy="1186907"/>
          </a:xfrm>
          <a:prstGeom prst="cub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a:outerShdw blurRad="50800" dist="38100" dir="8100000" algn="tr" rotWithShape="0">
              <a:prstClr val="black">
                <a:alpha val="40000"/>
              </a:prstClr>
            </a:outerShdw>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Content Placeholder 3">
            <a:extLst>
              <a:ext uri="{FF2B5EF4-FFF2-40B4-BE49-F238E27FC236}">
                <a16:creationId xmlns:a16="http://schemas.microsoft.com/office/drawing/2014/main" id="{9FF24CCC-720F-A898-F98E-05B22E53459F}"/>
              </a:ext>
              <a:ext uri="{C183D7F6-B498-43B3-948B-1728B52AA6E4}">
                <adec:decorative xmlns:adec="http://schemas.microsoft.com/office/drawing/2017/decorative" val="1"/>
              </a:ext>
            </a:extLst>
          </p:cNvPr>
          <p:cNvSpPr txBox="1">
            <a:spLocks/>
          </p:cNvSpPr>
          <p:nvPr/>
        </p:nvSpPr>
        <p:spPr>
          <a:xfrm>
            <a:off x="1590812" y="3420849"/>
            <a:ext cx="1240183" cy="1198812"/>
          </a:xfrm>
          <a:prstGeom prst="cube">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a:outerShdw blurRad="50800" dist="38100" dir="10800000" algn="r" rotWithShape="0">
              <a:prstClr val="black">
                <a:alpha val="40000"/>
              </a:prstClr>
            </a:outerShdw>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Content Placeholder 3">
            <a:extLst>
              <a:ext uri="{FF2B5EF4-FFF2-40B4-BE49-F238E27FC236}">
                <a16:creationId xmlns:a16="http://schemas.microsoft.com/office/drawing/2014/main" id="{74A1EB24-1C28-1517-8D88-CCA9103B019F}"/>
              </a:ext>
              <a:ext uri="{C183D7F6-B498-43B3-948B-1728B52AA6E4}">
                <adec:decorative xmlns:adec="http://schemas.microsoft.com/office/drawing/2017/decorative" val="1"/>
              </a:ext>
            </a:extLst>
          </p:cNvPr>
          <p:cNvSpPr txBox="1">
            <a:spLocks/>
          </p:cNvSpPr>
          <p:nvPr/>
        </p:nvSpPr>
        <p:spPr>
          <a:xfrm>
            <a:off x="1173205" y="2529242"/>
            <a:ext cx="1240183" cy="1198812"/>
          </a:xfrm>
          <a:prstGeom prst="cube">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a:outerShdw blurRad="50800" dist="38100" dir="10800000" algn="r" rotWithShape="0">
              <a:prstClr val="black">
                <a:alpha val="40000"/>
              </a:prstClr>
            </a:outerShdw>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708366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Arrow: Bent-Up 45">
            <a:extLst>
              <a:ext uri="{FF2B5EF4-FFF2-40B4-BE49-F238E27FC236}">
                <a16:creationId xmlns:a16="http://schemas.microsoft.com/office/drawing/2014/main" id="{B497BF45-9A91-A44F-6145-3096E0C13C6A}"/>
              </a:ext>
              <a:ext uri="{C183D7F6-B498-43B3-948B-1728B52AA6E4}">
                <adec:decorative xmlns:adec="http://schemas.microsoft.com/office/drawing/2017/decorative" val="1"/>
              </a:ext>
            </a:extLst>
          </p:cNvPr>
          <p:cNvSpPr/>
          <p:nvPr/>
        </p:nvSpPr>
        <p:spPr>
          <a:xfrm rot="5400000">
            <a:off x="-628890" y="4567487"/>
            <a:ext cx="2288040" cy="735039"/>
          </a:xfrm>
          <a:prstGeom prst="bentUpArrow">
            <a:avLst>
              <a:gd name="adj1" fmla="val 8888"/>
              <a:gd name="adj2" fmla="val 14796"/>
              <a:gd name="adj3" fmla="val 1644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420DDC3-9BC5-0224-C2F3-B0E72C704EDE}"/>
              </a:ext>
            </a:extLst>
          </p:cNvPr>
          <p:cNvSpPr>
            <a:spLocks noGrp="1"/>
          </p:cNvSpPr>
          <p:nvPr>
            <p:ph type="title"/>
          </p:nvPr>
        </p:nvSpPr>
        <p:spPr>
          <a:xfrm>
            <a:off x="0" y="0"/>
            <a:ext cx="12191999" cy="972218"/>
          </a:xfrm>
        </p:spPr>
        <p:txBody>
          <a:bodyPr/>
          <a:lstStyle/>
          <a:p>
            <a:r>
              <a:rPr lang="en-US"/>
              <a:t>The ASAM Criteria Continuum of Care</a:t>
            </a:r>
          </a:p>
        </p:txBody>
      </p:sp>
      <p:sp>
        <p:nvSpPr>
          <p:cNvPr id="9" name="Content Placeholder 8">
            <a:extLst>
              <a:ext uri="{FF2B5EF4-FFF2-40B4-BE49-F238E27FC236}">
                <a16:creationId xmlns:a16="http://schemas.microsoft.com/office/drawing/2014/main" id="{A6397A56-953E-7A6E-DC38-678AE40495C8}"/>
              </a:ext>
            </a:extLst>
          </p:cNvPr>
          <p:cNvSpPr>
            <a:spLocks noGrp="1"/>
          </p:cNvSpPr>
          <p:nvPr>
            <p:ph sz="quarter" idx="15"/>
          </p:nvPr>
        </p:nvSpPr>
        <p:spPr>
          <a:xfrm>
            <a:off x="381000" y="1270225"/>
            <a:ext cx="2284145" cy="825651"/>
          </a:xfrm>
          <a:prstGeom prst="round2DiagRect">
            <a:avLst/>
          </a:prstGeom>
          <a:solidFill>
            <a:schemeClr val="accent5"/>
          </a:solidFill>
          <a:ln w="38100">
            <a:solidFill>
              <a:schemeClr val="accent5"/>
            </a:solidFill>
          </a:ln>
        </p:spPr>
        <p:txBody>
          <a:bodyPr tIns="182880" numCol="1" spcCol="457200"/>
          <a:lstStyle/>
          <a:p>
            <a:pPr marL="0" indent="0">
              <a:buNone/>
            </a:pPr>
            <a:r>
              <a:rPr lang="en-US">
                <a:solidFill>
                  <a:schemeClr val="bg1"/>
                </a:solidFill>
              </a:rPr>
              <a:t>Level 4: Inpatient</a:t>
            </a:r>
            <a:endParaRPr lang="en-US"/>
          </a:p>
        </p:txBody>
      </p:sp>
      <p:sp>
        <p:nvSpPr>
          <p:cNvPr id="13" name="Content Placeholder 12">
            <a:extLst>
              <a:ext uri="{FF2B5EF4-FFF2-40B4-BE49-F238E27FC236}">
                <a16:creationId xmlns:a16="http://schemas.microsoft.com/office/drawing/2014/main" id="{B4A8237F-9EB5-748D-DDCC-1E7C19C55BCD}"/>
              </a:ext>
            </a:extLst>
          </p:cNvPr>
          <p:cNvSpPr>
            <a:spLocks noGrp="1"/>
          </p:cNvSpPr>
          <p:nvPr>
            <p:ph sz="quarter" idx="19"/>
          </p:nvPr>
        </p:nvSpPr>
        <p:spPr>
          <a:xfrm>
            <a:off x="9498045" y="1250127"/>
            <a:ext cx="2286000" cy="859264"/>
          </a:xfrm>
          <a:prstGeom prst="round2DiagRect">
            <a:avLst/>
          </a:prstGeom>
          <a:solidFill>
            <a:schemeClr val="accent5">
              <a:lumMod val="20000"/>
              <a:lumOff val="80000"/>
            </a:schemeClr>
          </a:solidFill>
          <a:ln w="38100">
            <a:solidFill>
              <a:schemeClr val="accent5">
                <a:lumMod val="20000"/>
                <a:lumOff val="80000"/>
              </a:schemeClr>
            </a:solidFill>
          </a:ln>
        </p:spPr>
        <p:txBody>
          <a:bodyPr tIns="91440" anchor="ctr"/>
          <a:lstStyle/>
          <a:p>
            <a:pPr marL="176213" indent="-176213">
              <a:buNone/>
            </a:pPr>
            <a:r>
              <a:rPr lang="en-US" b="1"/>
              <a:t>4 </a:t>
            </a:r>
            <a:r>
              <a:rPr lang="en-US"/>
              <a:t>Medically Managed Inpatient</a:t>
            </a:r>
          </a:p>
        </p:txBody>
      </p:sp>
      <p:sp>
        <p:nvSpPr>
          <p:cNvPr id="14" name="Content Placeholder 13">
            <a:extLst>
              <a:ext uri="{FF2B5EF4-FFF2-40B4-BE49-F238E27FC236}">
                <a16:creationId xmlns:a16="http://schemas.microsoft.com/office/drawing/2014/main" id="{E5BE036C-292D-DA68-667B-D628F286B592}"/>
              </a:ext>
            </a:extLst>
          </p:cNvPr>
          <p:cNvSpPr>
            <a:spLocks noGrp="1"/>
          </p:cNvSpPr>
          <p:nvPr>
            <p:ph sz="quarter" idx="20"/>
          </p:nvPr>
        </p:nvSpPr>
        <p:spPr>
          <a:xfrm>
            <a:off x="381000" y="2314903"/>
            <a:ext cx="2286000" cy="810325"/>
          </a:xfrm>
          <a:prstGeom prst="round2DiagRect">
            <a:avLst/>
          </a:prstGeom>
          <a:solidFill>
            <a:schemeClr val="accent2">
              <a:lumMod val="75000"/>
            </a:schemeClr>
          </a:solidFill>
          <a:ln w="60325">
            <a:solidFill>
              <a:schemeClr val="accent2">
                <a:lumMod val="75000"/>
              </a:schemeClr>
            </a:solidFill>
          </a:ln>
        </p:spPr>
        <p:txBody>
          <a:bodyPr lIns="91440" rIns="91440" anchor="ctr"/>
          <a:lstStyle/>
          <a:p>
            <a:pPr marL="0" indent="0">
              <a:buNone/>
            </a:pPr>
            <a:r>
              <a:rPr lang="en-US">
                <a:solidFill>
                  <a:schemeClr val="bg1"/>
                </a:solidFill>
              </a:rPr>
              <a:t>Level 3: Residential</a:t>
            </a:r>
          </a:p>
        </p:txBody>
      </p:sp>
      <p:sp>
        <p:nvSpPr>
          <p:cNvPr id="10" name="Content Placeholder 9">
            <a:extLst>
              <a:ext uri="{FF2B5EF4-FFF2-40B4-BE49-F238E27FC236}">
                <a16:creationId xmlns:a16="http://schemas.microsoft.com/office/drawing/2014/main" id="{DD12C1C6-9829-49AC-21AB-22A78C938247}"/>
              </a:ext>
            </a:extLst>
          </p:cNvPr>
          <p:cNvSpPr>
            <a:spLocks noGrp="1"/>
          </p:cNvSpPr>
          <p:nvPr>
            <p:ph sz="quarter" idx="16"/>
          </p:nvPr>
        </p:nvSpPr>
        <p:spPr>
          <a:xfrm>
            <a:off x="4899152" y="2319849"/>
            <a:ext cx="6911848" cy="859536"/>
          </a:xfrm>
          <a:prstGeom prst="round2DiagRect">
            <a:avLst>
              <a:gd name="adj1" fmla="val 11126"/>
              <a:gd name="adj2" fmla="val 0"/>
            </a:avLst>
          </a:prstGeom>
          <a:solidFill>
            <a:schemeClr val="accent2">
              <a:lumMod val="20000"/>
              <a:lumOff val="80000"/>
            </a:schemeClr>
          </a:solidFill>
        </p:spPr>
        <p:txBody>
          <a:bodyPr lIns="0" tIns="91440" numCol="3" spcCol="0"/>
          <a:lstStyle/>
          <a:p>
            <a:pPr marL="517525" indent="-336550">
              <a:buNone/>
            </a:pPr>
            <a:r>
              <a:rPr lang="en-US" b="1"/>
              <a:t>3.1</a:t>
            </a:r>
            <a:r>
              <a:rPr lang="en-US"/>
              <a:t> Clinically Managed Low-Intensity Residential</a:t>
            </a:r>
          </a:p>
          <a:p>
            <a:pPr marL="512763" indent="-336550">
              <a:buNone/>
            </a:pPr>
            <a:r>
              <a:rPr lang="en-US" b="1"/>
              <a:t>3.5</a:t>
            </a:r>
            <a:r>
              <a:rPr lang="en-US"/>
              <a:t> Clinically Managed High-Intensity Residential</a:t>
            </a:r>
          </a:p>
          <a:p>
            <a:pPr marL="515938" indent="-336550">
              <a:buNone/>
            </a:pPr>
            <a:r>
              <a:rPr lang="en-US" b="1"/>
              <a:t>3.7</a:t>
            </a:r>
            <a:r>
              <a:rPr lang="en-US"/>
              <a:t> Medically Managed Residential</a:t>
            </a:r>
          </a:p>
        </p:txBody>
      </p:sp>
      <p:cxnSp>
        <p:nvCxnSpPr>
          <p:cNvPr id="48" name="Straight Connector 47">
            <a:extLst>
              <a:ext uri="{FF2B5EF4-FFF2-40B4-BE49-F238E27FC236}">
                <a16:creationId xmlns:a16="http://schemas.microsoft.com/office/drawing/2014/main" id="{7824A90A-CC97-C559-F8A4-81C51C86DA86}"/>
              </a:ext>
              <a:ext uri="{C183D7F6-B498-43B3-948B-1728B52AA6E4}">
                <adec:decorative xmlns:adec="http://schemas.microsoft.com/office/drawing/2017/decorative" val="1"/>
              </a:ext>
            </a:extLst>
          </p:cNvPr>
          <p:cNvCxnSpPr>
            <a:cxnSpLocks/>
          </p:cNvCxnSpPr>
          <p:nvPr/>
        </p:nvCxnSpPr>
        <p:spPr>
          <a:xfrm flipH="1">
            <a:off x="147611" y="3790987"/>
            <a:ext cx="73503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5" name="Content Placeholder 14">
            <a:extLst>
              <a:ext uri="{FF2B5EF4-FFF2-40B4-BE49-F238E27FC236}">
                <a16:creationId xmlns:a16="http://schemas.microsoft.com/office/drawing/2014/main" id="{9B65F0DB-6243-9995-9295-9A1736955AC3}"/>
              </a:ext>
            </a:extLst>
          </p:cNvPr>
          <p:cNvSpPr>
            <a:spLocks noGrp="1"/>
          </p:cNvSpPr>
          <p:nvPr>
            <p:ph sz="quarter" idx="21"/>
          </p:nvPr>
        </p:nvSpPr>
        <p:spPr>
          <a:xfrm>
            <a:off x="381000" y="3359952"/>
            <a:ext cx="2286000" cy="859536"/>
          </a:xfrm>
          <a:prstGeom prst="round2DiagRect">
            <a:avLst/>
          </a:prstGeom>
          <a:solidFill>
            <a:schemeClr val="accent1"/>
          </a:solidFill>
          <a:ln w="38100">
            <a:solidFill>
              <a:schemeClr val="accent1"/>
            </a:solidFill>
          </a:ln>
        </p:spPr>
        <p:txBody>
          <a:bodyPr anchor="ctr"/>
          <a:lstStyle/>
          <a:p>
            <a:pPr marL="0" indent="0">
              <a:buNone/>
            </a:pPr>
            <a:r>
              <a:rPr lang="en-US">
                <a:solidFill>
                  <a:schemeClr val="bg1"/>
                </a:solidFill>
              </a:rPr>
              <a:t>Level 2: IOP/HIOP</a:t>
            </a:r>
          </a:p>
        </p:txBody>
      </p:sp>
      <p:sp>
        <p:nvSpPr>
          <p:cNvPr id="11" name="Content Placeholder 10">
            <a:extLst>
              <a:ext uri="{FF2B5EF4-FFF2-40B4-BE49-F238E27FC236}">
                <a16:creationId xmlns:a16="http://schemas.microsoft.com/office/drawing/2014/main" id="{925795B8-5C9D-45E5-BA90-32B31AC52955}"/>
              </a:ext>
            </a:extLst>
          </p:cNvPr>
          <p:cNvSpPr>
            <a:spLocks noGrp="1"/>
          </p:cNvSpPr>
          <p:nvPr>
            <p:ph sz="quarter" idx="17"/>
          </p:nvPr>
        </p:nvSpPr>
        <p:spPr>
          <a:xfrm>
            <a:off x="4899152" y="3389320"/>
            <a:ext cx="6884893" cy="859536"/>
          </a:xfrm>
          <a:prstGeom prst="round2DiagRect">
            <a:avLst/>
          </a:prstGeom>
          <a:solidFill>
            <a:schemeClr val="accent3">
              <a:lumMod val="20000"/>
              <a:lumOff val="80000"/>
              <a:alpha val="56000"/>
            </a:schemeClr>
          </a:solidFill>
        </p:spPr>
        <p:txBody>
          <a:bodyPr lIns="0" tIns="274320" rIns="91440" bIns="0" numCol="3" spcCol="91440"/>
          <a:lstStyle/>
          <a:p>
            <a:pPr marL="517525" indent="-293688">
              <a:buNone/>
            </a:pPr>
            <a:r>
              <a:rPr lang="en-US" b="1"/>
              <a:t>2.1</a:t>
            </a:r>
            <a:r>
              <a:rPr lang="en-US"/>
              <a:t> Intensive Outpatient (IOP)</a:t>
            </a:r>
          </a:p>
          <a:p>
            <a:pPr marL="336550" indent="-336550">
              <a:buNone/>
            </a:pPr>
            <a:endParaRPr lang="en-US" b="1"/>
          </a:p>
          <a:p>
            <a:pPr marL="457200" indent="-280988">
              <a:buNone/>
            </a:pPr>
            <a:r>
              <a:rPr lang="en-US" b="1"/>
              <a:t>2.5 </a:t>
            </a:r>
            <a:r>
              <a:rPr lang="en-US"/>
              <a:t>High-Intensity Outpatient (HIOP)</a:t>
            </a:r>
          </a:p>
          <a:p>
            <a:pPr marL="336550" indent="-336550">
              <a:buNone/>
            </a:pPr>
            <a:endParaRPr lang="en-US" b="1"/>
          </a:p>
          <a:p>
            <a:pPr marL="457200" indent="-336550">
              <a:buNone/>
            </a:pPr>
            <a:r>
              <a:rPr lang="en-US" b="1"/>
              <a:t>2.7</a:t>
            </a:r>
            <a:r>
              <a:rPr lang="en-US"/>
              <a:t> Medically Managed Intensive Outpatient</a:t>
            </a:r>
          </a:p>
        </p:txBody>
      </p:sp>
      <p:cxnSp>
        <p:nvCxnSpPr>
          <p:cNvPr id="53" name="Straight Connector 52">
            <a:extLst>
              <a:ext uri="{FF2B5EF4-FFF2-40B4-BE49-F238E27FC236}">
                <a16:creationId xmlns:a16="http://schemas.microsoft.com/office/drawing/2014/main" id="{3BF017EC-C9D2-7391-21C6-1F4E121C97E7}"/>
              </a:ext>
              <a:ext uri="{C183D7F6-B498-43B3-948B-1728B52AA6E4}">
                <adec:decorative xmlns:adec="http://schemas.microsoft.com/office/drawing/2017/decorative" val="1"/>
              </a:ext>
            </a:extLst>
          </p:cNvPr>
          <p:cNvCxnSpPr>
            <a:cxnSpLocks/>
          </p:cNvCxnSpPr>
          <p:nvPr/>
        </p:nvCxnSpPr>
        <p:spPr>
          <a:xfrm flipH="1">
            <a:off x="147611" y="4905270"/>
            <a:ext cx="73503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6" name="Content Placeholder 15">
            <a:extLst>
              <a:ext uri="{FF2B5EF4-FFF2-40B4-BE49-F238E27FC236}">
                <a16:creationId xmlns:a16="http://schemas.microsoft.com/office/drawing/2014/main" id="{A567A667-E652-31E3-545F-9803E7E509A0}"/>
              </a:ext>
            </a:extLst>
          </p:cNvPr>
          <p:cNvSpPr>
            <a:spLocks noGrp="1"/>
          </p:cNvSpPr>
          <p:nvPr>
            <p:ph sz="quarter" idx="22"/>
          </p:nvPr>
        </p:nvSpPr>
        <p:spPr>
          <a:xfrm>
            <a:off x="381000" y="4420528"/>
            <a:ext cx="2286000" cy="859536"/>
          </a:xfrm>
          <a:prstGeom prst="round2DiagRect">
            <a:avLst/>
          </a:prstGeom>
          <a:solidFill>
            <a:schemeClr val="tx2">
              <a:lumMod val="75000"/>
            </a:schemeClr>
          </a:solidFill>
          <a:ln w="60325">
            <a:solidFill>
              <a:schemeClr val="tx2">
                <a:lumMod val="75000"/>
              </a:schemeClr>
            </a:solidFill>
          </a:ln>
        </p:spPr>
        <p:txBody>
          <a:bodyPr anchor="ctr"/>
          <a:lstStyle/>
          <a:p>
            <a:pPr marL="0" indent="0">
              <a:buNone/>
            </a:pPr>
            <a:r>
              <a:rPr lang="en-US">
                <a:solidFill>
                  <a:schemeClr val="bg1"/>
                </a:solidFill>
              </a:rPr>
              <a:t>Level 1: Outpatient</a:t>
            </a:r>
          </a:p>
        </p:txBody>
      </p:sp>
      <p:sp>
        <p:nvSpPr>
          <p:cNvPr id="7" name="Content Placeholder 6">
            <a:extLst>
              <a:ext uri="{FF2B5EF4-FFF2-40B4-BE49-F238E27FC236}">
                <a16:creationId xmlns:a16="http://schemas.microsoft.com/office/drawing/2014/main" id="{435BB2E9-DA4A-8647-3DBE-E1B285366BB8}"/>
              </a:ext>
            </a:extLst>
          </p:cNvPr>
          <p:cNvSpPr>
            <a:spLocks noGrp="1"/>
          </p:cNvSpPr>
          <p:nvPr>
            <p:ph sz="quarter" idx="13"/>
          </p:nvPr>
        </p:nvSpPr>
        <p:spPr>
          <a:xfrm>
            <a:off x="2665145" y="4448875"/>
            <a:ext cx="2341243" cy="859536"/>
          </a:xfrm>
          <a:solidFill>
            <a:schemeClr val="accent1">
              <a:lumMod val="20000"/>
              <a:lumOff val="80000"/>
            </a:schemeClr>
          </a:solidFill>
        </p:spPr>
        <p:txBody>
          <a:bodyPr rIns="0"/>
          <a:lstStyle/>
          <a:p>
            <a:pPr marL="339725" indent="-339725">
              <a:buNone/>
            </a:pPr>
            <a:r>
              <a:rPr lang="en-US" b="1"/>
              <a:t>1.0 </a:t>
            </a:r>
            <a:r>
              <a:rPr lang="en-US"/>
              <a:t>Long-Term Remission Monitoring</a:t>
            </a:r>
          </a:p>
        </p:txBody>
      </p:sp>
      <p:sp>
        <p:nvSpPr>
          <p:cNvPr id="12" name="Content Placeholder 11">
            <a:extLst>
              <a:ext uri="{FF2B5EF4-FFF2-40B4-BE49-F238E27FC236}">
                <a16:creationId xmlns:a16="http://schemas.microsoft.com/office/drawing/2014/main" id="{3E66C905-8544-C1C6-2804-F58CE45C4690}"/>
              </a:ext>
            </a:extLst>
          </p:cNvPr>
          <p:cNvSpPr>
            <a:spLocks noGrp="1"/>
          </p:cNvSpPr>
          <p:nvPr>
            <p:ph sz="quarter" idx="18"/>
          </p:nvPr>
        </p:nvSpPr>
        <p:spPr>
          <a:xfrm>
            <a:off x="7185612" y="4448875"/>
            <a:ext cx="4598433" cy="859536"/>
          </a:xfrm>
          <a:prstGeom prst="round2DiagRect">
            <a:avLst/>
          </a:prstGeom>
          <a:solidFill>
            <a:schemeClr val="accent1">
              <a:lumMod val="20000"/>
              <a:lumOff val="80000"/>
            </a:schemeClr>
          </a:solidFill>
          <a:ln>
            <a:solidFill>
              <a:schemeClr val="accent1">
                <a:lumMod val="20000"/>
                <a:lumOff val="80000"/>
              </a:schemeClr>
            </a:solidFill>
          </a:ln>
        </p:spPr>
        <p:txBody>
          <a:bodyPr lIns="182880" tIns="91440" rIns="91440" bIns="91440" numCol="2" spcCol="0" anchor="b"/>
          <a:lstStyle/>
          <a:p>
            <a:pPr marL="336550" indent="-336550">
              <a:buNone/>
            </a:pPr>
            <a:r>
              <a:rPr lang="en-US" b="1"/>
              <a:t>1.5 </a:t>
            </a:r>
            <a:r>
              <a:rPr lang="en-US"/>
              <a:t>Outpatient Therapy</a:t>
            </a:r>
          </a:p>
          <a:p>
            <a:pPr marL="512763" indent="-288925">
              <a:buNone/>
            </a:pPr>
            <a:endParaRPr lang="en-US" b="1"/>
          </a:p>
          <a:p>
            <a:pPr marL="398463" indent="-339725">
              <a:buNone/>
            </a:pPr>
            <a:r>
              <a:rPr lang="en-US" b="1"/>
              <a:t>1.7</a:t>
            </a:r>
            <a:r>
              <a:rPr lang="en-US"/>
              <a:t> Medically Managed Outpatient</a:t>
            </a:r>
          </a:p>
        </p:txBody>
      </p:sp>
      <p:sp>
        <p:nvSpPr>
          <p:cNvPr id="23" name="Rectangle: Diagonal Corners Rounded 22">
            <a:extLst>
              <a:ext uri="{FF2B5EF4-FFF2-40B4-BE49-F238E27FC236}">
                <a16:creationId xmlns:a16="http://schemas.microsoft.com/office/drawing/2014/main" id="{EBC73A54-9589-B590-29FE-A56F4E83B7FF}"/>
              </a:ext>
              <a:ext uri="{C183D7F6-B498-43B3-948B-1728B52AA6E4}">
                <adec:decorative xmlns:adec="http://schemas.microsoft.com/office/drawing/2017/decorative" val="1"/>
              </a:ext>
            </a:extLst>
          </p:cNvPr>
          <p:cNvSpPr/>
          <p:nvPr/>
        </p:nvSpPr>
        <p:spPr>
          <a:xfrm>
            <a:off x="381000" y="3364898"/>
            <a:ext cx="11430000" cy="859536"/>
          </a:xfrm>
          <a:prstGeom prst="round2Diag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Diagonal Corners Rounded 23">
            <a:extLst>
              <a:ext uri="{FF2B5EF4-FFF2-40B4-BE49-F238E27FC236}">
                <a16:creationId xmlns:a16="http://schemas.microsoft.com/office/drawing/2014/main" id="{1E7E01B2-3FB3-D766-ABC0-7B1EF9CD98C0}"/>
              </a:ext>
              <a:ext uri="{C183D7F6-B498-43B3-948B-1728B52AA6E4}">
                <adec:decorative xmlns:adec="http://schemas.microsoft.com/office/drawing/2017/decorative" val="1"/>
              </a:ext>
            </a:extLst>
          </p:cNvPr>
          <p:cNvSpPr/>
          <p:nvPr/>
        </p:nvSpPr>
        <p:spPr>
          <a:xfrm>
            <a:off x="381000" y="4420529"/>
            <a:ext cx="11430000" cy="859536"/>
          </a:xfrm>
          <a:prstGeom prst="round2DiagRect">
            <a:avLst/>
          </a:prstGeom>
          <a:noFill/>
          <a:ln w="60325">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8" name="Content Placeholder 15">
            <a:extLst>
              <a:ext uri="{FF2B5EF4-FFF2-40B4-BE49-F238E27FC236}">
                <a16:creationId xmlns:a16="http://schemas.microsoft.com/office/drawing/2014/main" id="{C616CCD7-3598-7FD1-CB72-E5F6D9A1DAE9}"/>
              </a:ext>
              <a:ext uri="{C183D7F6-B498-43B3-948B-1728B52AA6E4}">
                <adec:decorative xmlns:adec="http://schemas.microsoft.com/office/drawing/2017/decorative" val="1"/>
              </a:ext>
            </a:extLst>
          </p:cNvPr>
          <p:cNvSpPr txBox="1">
            <a:spLocks/>
          </p:cNvSpPr>
          <p:nvPr/>
        </p:nvSpPr>
        <p:spPr>
          <a:xfrm>
            <a:off x="381000" y="5543135"/>
            <a:ext cx="11430000" cy="822960"/>
          </a:xfrm>
          <a:prstGeom prst="round2DiagRect">
            <a:avLst/>
          </a:prstGeom>
          <a:noFill/>
          <a:ln w="60325">
            <a:solidFill>
              <a:schemeClr val="accent2"/>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a:solidFill>
                <a:schemeClr val="bg1"/>
              </a:solidFill>
            </a:endParaRPr>
          </a:p>
        </p:txBody>
      </p:sp>
      <p:sp>
        <p:nvSpPr>
          <p:cNvPr id="55" name="Content Placeholder 11">
            <a:extLst>
              <a:ext uri="{FF2B5EF4-FFF2-40B4-BE49-F238E27FC236}">
                <a16:creationId xmlns:a16="http://schemas.microsoft.com/office/drawing/2014/main" id="{42A2E96F-82EB-9CB9-F993-0D5159CAFB2D}"/>
              </a:ext>
              <a:ext uri="{C183D7F6-B498-43B3-948B-1728B52AA6E4}">
                <adec:decorative xmlns:adec="http://schemas.microsoft.com/office/drawing/2017/decorative" val="0"/>
              </a:ext>
            </a:extLst>
          </p:cNvPr>
          <p:cNvSpPr txBox="1">
            <a:spLocks/>
          </p:cNvSpPr>
          <p:nvPr/>
        </p:nvSpPr>
        <p:spPr>
          <a:xfrm>
            <a:off x="381000" y="5524847"/>
            <a:ext cx="2272086" cy="859536"/>
          </a:xfrm>
          <a:prstGeom prst="round2DiagRect">
            <a:avLst/>
          </a:prstGeom>
          <a:solidFill>
            <a:schemeClr val="accent2"/>
          </a:solidFill>
          <a:ln>
            <a:noFill/>
          </a:ln>
        </p:spPr>
        <p:txBody>
          <a:bodyPr vert="horz" lIns="822960" tIns="182880" rIns="91440" bIns="18288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None/>
            </a:pPr>
            <a:r>
              <a:rPr lang="en-US" b="1">
                <a:solidFill>
                  <a:schemeClr val="bg1"/>
                </a:solidFill>
              </a:rPr>
              <a:t>Recovery </a:t>
            </a:r>
          </a:p>
          <a:p>
            <a:pPr marL="0" indent="0">
              <a:spcBef>
                <a:spcPts val="400"/>
              </a:spcBef>
              <a:buNone/>
            </a:pPr>
            <a:r>
              <a:rPr lang="en-US" b="1">
                <a:solidFill>
                  <a:schemeClr val="bg1"/>
                </a:solidFill>
              </a:rPr>
              <a:t>Residence</a:t>
            </a:r>
          </a:p>
        </p:txBody>
      </p:sp>
      <p:pic>
        <p:nvPicPr>
          <p:cNvPr id="60" name="Content Placeholder 59">
            <a:extLst>
              <a:ext uri="{FF2B5EF4-FFF2-40B4-BE49-F238E27FC236}">
                <a16:creationId xmlns:a16="http://schemas.microsoft.com/office/drawing/2014/main" id="{64053D33-8A80-2400-FDFE-8F70855C5512}"/>
              </a:ext>
              <a:ext uri="{C183D7F6-B498-43B3-948B-1728B52AA6E4}">
                <adec:decorative xmlns:adec="http://schemas.microsoft.com/office/drawing/2017/decorative" val="1"/>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rcRect/>
          <a:stretch/>
        </p:blipFill>
        <p:spPr>
          <a:xfrm>
            <a:off x="515130" y="5675245"/>
            <a:ext cx="512902" cy="512902"/>
          </a:xfrm>
        </p:spPr>
      </p:pic>
      <p:cxnSp>
        <p:nvCxnSpPr>
          <p:cNvPr id="37" name="Straight Connector 36">
            <a:extLst>
              <a:ext uri="{FF2B5EF4-FFF2-40B4-BE49-F238E27FC236}">
                <a16:creationId xmlns:a16="http://schemas.microsoft.com/office/drawing/2014/main" id="{C5265682-694D-0EC7-D490-3CDD5407B2B8}"/>
              </a:ext>
              <a:ext uri="{C183D7F6-B498-43B3-948B-1728B52AA6E4}">
                <adec:decorative xmlns:adec="http://schemas.microsoft.com/office/drawing/2017/decorative" val="1"/>
              </a:ext>
            </a:extLst>
          </p:cNvPr>
          <p:cNvCxnSpPr/>
          <p:nvPr/>
        </p:nvCxnSpPr>
        <p:spPr>
          <a:xfrm>
            <a:off x="9415848" y="2365596"/>
            <a:ext cx="0" cy="7498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A3E5752-68AA-0D43-AA71-EADE2DE92630}"/>
              </a:ext>
              <a:ext uri="{C183D7F6-B498-43B3-948B-1728B52AA6E4}">
                <adec:decorative xmlns:adec="http://schemas.microsoft.com/office/drawing/2017/decorative" val="1"/>
              </a:ext>
            </a:extLst>
          </p:cNvPr>
          <p:cNvCxnSpPr/>
          <p:nvPr/>
        </p:nvCxnSpPr>
        <p:spPr>
          <a:xfrm>
            <a:off x="7121743" y="2365596"/>
            <a:ext cx="0" cy="7498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B4EBB85-BCC5-C6CC-EC24-FE7B844C0622}"/>
              </a:ext>
              <a:ext uri="{C183D7F6-B498-43B3-948B-1728B52AA6E4}">
                <adec:decorative xmlns:adec="http://schemas.microsoft.com/office/drawing/2017/decorative" val="1"/>
              </a:ext>
            </a:extLst>
          </p:cNvPr>
          <p:cNvCxnSpPr>
            <a:cxnSpLocks/>
          </p:cNvCxnSpPr>
          <p:nvPr/>
        </p:nvCxnSpPr>
        <p:spPr>
          <a:xfrm>
            <a:off x="9415848" y="3409722"/>
            <a:ext cx="0" cy="75895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ED4C34C-C5E5-D054-EF15-35D2CCA56D05}"/>
              </a:ext>
              <a:ext uri="{C183D7F6-B498-43B3-948B-1728B52AA6E4}">
                <adec:decorative xmlns:adec="http://schemas.microsoft.com/office/drawing/2017/decorative" val="1"/>
              </a:ext>
            </a:extLst>
          </p:cNvPr>
          <p:cNvCxnSpPr>
            <a:cxnSpLocks/>
          </p:cNvCxnSpPr>
          <p:nvPr/>
        </p:nvCxnSpPr>
        <p:spPr>
          <a:xfrm>
            <a:off x="7121743" y="3409722"/>
            <a:ext cx="0" cy="75895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D04381C-BC9E-B7E1-6FEE-15A836E04C56}"/>
              </a:ext>
              <a:ext uri="{C183D7F6-B498-43B3-948B-1728B52AA6E4}">
                <adec:decorative xmlns:adec="http://schemas.microsoft.com/office/drawing/2017/decorative" val="1"/>
              </a:ext>
            </a:extLst>
          </p:cNvPr>
          <p:cNvCxnSpPr>
            <a:cxnSpLocks/>
          </p:cNvCxnSpPr>
          <p:nvPr/>
        </p:nvCxnSpPr>
        <p:spPr>
          <a:xfrm>
            <a:off x="9415848" y="4471311"/>
            <a:ext cx="0" cy="7498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Rectangle: Diagonal Corners Rounded 31">
            <a:extLst>
              <a:ext uri="{FF2B5EF4-FFF2-40B4-BE49-F238E27FC236}">
                <a16:creationId xmlns:a16="http://schemas.microsoft.com/office/drawing/2014/main" id="{19E5B34A-8048-BFE2-B63F-ADEC7936CF21}"/>
              </a:ext>
              <a:ext uri="{C183D7F6-B498-43B3-948B-1728B52AA6E4}">
                <adec:decorative xmlns:adec="http://schemas.microsoft.com/office/drawing/2017/decorative" val="1"/>
              </a:ext>
            </a:extLst>
          </p:cNvPr>
          <p:cNvSpPr/>
          <p:nvPr/>
        </p:nvSpPr>
        <p:spPr>
          <a:xfrm>
            <a:off x="381000" y="1262013"/>
            <a:ext cx="11430000" cy="859536"/>
          </a:xfrm>
          <a:prstGeom prst="round2DiagRect">
            <a:avLst/>
          </a:prstGeom>
          <a:noFill/>
          <a:ln w="571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Diagonal Corners Rounded 21">
            <a:extLst>
              <a:ext uri="{FF2B5EF4-FFF2-40B4-BE49-F238E27FC236}">
                <a16:creationId xmlns:a16="http://schemas.microsoft.com/office/drawing/2014/main" id="{82AEF06E-C2BE-121C-E033-ACC88B0B8AF6}"/>
              </a:ext>
              <a:ext uri="{C183D7F6-B498-43B3-948B-1728B52AA6E4}">
                <adec:decorative xmlns:adec="http://schemas.microsoft.com/office/drawing/2017/decorative" val="1"/>
              </a:ext>
            </a:extLst>
          </p:cNvPr>
          <p:cNvSpPr/>
          <p:nvPr/>
        </p:nvSpPr>
        <p:spPr>
          <a:xfrm>
            <a:off x="381000" y="2307963"/>
            <a:ext cx="11430000" cy="859536"/>
          </a:xfrm>
          <a:prstGeom prst="round2Diag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C8E0A022-F36E-015C-5336-5875842DA30C}"/>
              </a:ext>
            </a:extLst>
          </p:cNvPr>
          <p:cNvSpPr>
            <a:spLocks noGrp="1"/>
          </p:cNvSpPr>
          <p:nvPr>
            <p:ph type="ftr" sz="quarter" idx="25"/>
          </p:nvPr>
        </p:nvSpPr>
        <p:spPr/>
        <p:txBody>
          <a:bodyPr/>
          <a:lstStyle/>
          <a:p>
            <a:r>
              <a:rPr lang="en-US">
                <a:cs typeface="Arial"/>
              </a:rPr>
              <a:t>(American Society of Addiction Medicine, 2023)</a:t>
            </a:r>
          </a:p>
        </p:txBody>
      </p:sp>
    </p:spTree>
    <p:extLst>
      <p:ext uri="{BB962C8B-B14F-4D97-AF65-F5344CB8AC3E}">
        <p14:creationId xmlns:p14="http://schemas.microsoft.com/office/powerpoint/2010/main" val="2500883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3803904" cy="6858000"/>
          </a:xfrm>
        </p:spPr>
        <p:txBody>
          <a:bodyPr>
            <a:normAutofit/>
          </a:bodyPr>
          <a:lstStyle/>
          <a:p>
            <a:r>
              <a:rPr lang="en-US"/>
              <a:t>Learning Objectives</a:t>
            </a:r>
          </a:p>
        </p:txBody>
      </p:sp>
      <p:sp>
        <p:nvSpPr>
          <p:cNvPr id="8" name="Content Placeholder 7">
            <a:extLst>
              <a:ext uri="{FF2B5EF4-FFF2-40B4-BE49-F238E27FC236}">
                <a16:creationId xmlns:a16="http://schemas.microsoft.com/office/drawing/2014/main" id="{52CAA9F6-0A86-8B0C-4F26-42ACC0A162BE}"/>
              </a:ext>
            </a:extLst>
          </p:cNvPr>
          <p:cNvSpPr>
            <a:spLocks noGrp="1"/>
          </p:cNvSpPr>
          <p:nvPr>
            <p:ph sz="quarter" idx="13"/>
          </p:nvPr>
        </p:nvSpPr>
        <p:spPr>
          <a:xfrm>
            <a:off x="4174435" y="217785"/>
            <a:ext cx="7673008" cy="1014667"/>
          </a:xfrm>
        </p:spPr>
        <p:txBody>
          <a:bodyPr/>
          <a:lstStyle/>
          <a:p>
            <a:pPr>
              <a:spcBef>
                <a:spcPts val="300"/>
              </a:spcBef>
            </a:pPr>
            <a:r>
              <a:rPr lang="en-US" sz="2800"/>
              <a:t>After completing this training, </a:t>
            </a:r>
          </a:p>
          <a:p>
            <a:pPr>
              <a:spcBef>
                <a:spcPts val="300"/>
              </a:spcBef>
            </a:pPr>
            <a:r>
              <a:rPr lang="en-US" sz="2800"/>
              <a:t>child welfare workers will:</a:t>
            </a:r>
          </a:p>
        </p:txBody>
      </p:sp>
      <p:sp>
        <p:nvSpPr>
          <p:cNvPr id="6" name="Content Placeholder 5">
            <a:extLst>
              <a:ext uri="{FF2B5EF4-FFF2-40B4-BE49-F238E27FC236}">
                <a16:creationId xmlns:a16="http://schemas.microsoft.com/office/drawing/2014/main" id="{D7F6D42B-364E-6784-B4B1-3D209DB53147}"/>
              </a:ext>
            </a:extLst>
          </p:cNvPr>
          <p:cNvSpPr>
            <a:spLocks noGrp="1"/>
          </p:cNvSpPr>
          <p:nvPr>
            <p:ph sz="quarter" idx="14"/>
          </p:nvPr>
        </p:nvSpPr>
        <p:spPr>
          <a:xfrm>
            <a:off x="4174435" y="1498600"/>
            <a:ext cx="7812156" cy="5141615"/>
          </a:xfrm>
        </p:spPr>
        <p:txBody>
          <a:bodyPr anchor="b"/>
          <a:lstStyle/>
          <a:p>
            <a:pPr lvl="0">
              <a:lnSpc>
                <a:spcPct val="100000"/>
              </a:lnSpc>
              <a:spcBef>
                <a:spcPts val="400"/>
              </a:spcBef>
            </a:pPr>
            <a:r>
              <a:rPr lang="en-US" sz="2000"/>
              <a:t>Identify the different types of drug classifications based on chemical components, effects, and legality</a:t>
            </a:r>
          </a:p>
          <a:p>
            <a:pPr lvl="0">
              <a:lnSpc>
                <a:spcPct val="100000"/>
              </a:lnSpc>
              <a:spcBef>
                <a:spcPts val="400"/>
              </a:spcBef>
            </a:pPr>
            <a:r>
              <a:rPr lang="en-US" sz="2000"/>
              <a:t>Recognize different types of substances, including their effects and methods of use</a:t>
            </a:r>
          </a:p>
          <a:p>
            <a:pPr lvl="0">
              <a:lnSpc>
                <a:spcPct val="100000"/>
              </a:lnSpc>
              <a:spcBef>
                <a:spcPts val="400"/>
              </a:spcBef>
            </a:pPr>
            <a:r>
              <a:rPr lang="en-US" sz="2000"/>
              <a:t>Understand the basic brain chemistry of substance use disorders including the role of dopamine and changes to brain circuitry </a:t>
            </a:r>
          </a:p>
          <a:p>
            <a:pPr lvl="0">
              <a:lnSpc>
                <a:spcPct val="100000"/>
              </a:lnSpc>
              <a:spcBef>
                <a:spcPts val="400"/>
              </a:spcBef>
            </a:pPr>
            <a:r>
              <a:rPr lang="en-US" sz="2000"/>
              <a:t>Outline the substance use disorder continuum of care with knowledge of screening, referral, and assessment practices</a:t>
            </a:r>
          </a:p>
          <a:p>
            <a:pPr lvl="0">
              <a:lnSpc>
                <a:spcPct val="100000"/>
              </a:lnSpc>
              <a:spcBef>
                <a:spcPts val="400"/>
              </a:spcBef>
            </a:pPr>
            <a:r>
              <a:rPr lang="en-US" sz="2000"/>
              <a:t>Understand diagnostic criteria for substance use disorders and how this informs indicated levels of treatment</a:t>
            </a:r>
          </a:p>
          <a:p>
            <a:pPr lvl="0">
              <a:lnSpc>
                <a:spcPct val="100000"/>
              </a:lnSpc>
              <a:spcBef>
                <a:spcPts val="400"/>
              </a:spcBef>
            </a:pPr>
            <a:r>
              <a:rPr lang="en-US" sz="2000"/>
              <a:t>Acquire knowledge on evidence-based interventions for families affected by substance use disorders</a:t>
            </a:r>
          </a:p>
          <a:p>
            <a:pPr lvl="0">
              <a:lnSpc>
                <a:spcPct val="100000"/>
              </a:lnSpc>
              <a:spcBef>
                <a:spcPts val="400"/>
              </a:spcBef>
            </a:pPr>
            <a:r>
              <a:rPr lang="en-US" sz="2000"/>
              <a:t>Discuss the benefits to gender-specific and LGBTQIA2S+ affirmative substance use disorder treatment services</a:t>
            </a:r>
          </a:p>
          <a:p>
            <a:pPr lvl="0">
              <a:lnSpc>
                <a:spcPct val="100000"/>
              </a:lnSpc>
              <a:spcBef>
                <a:spcPts val="400"/>
              </a:spcBef>
            </a:pPr>
            <a:r>
              <a:rPr lang="en-US" sz="2000"/>
              <a:t>Understand the benefits of integrating recovery support services into child welfare service delivery models</a:t>
            </a:r>
          </a:p>
        </p:txBody>
      </p:sp>
    </p:spTree>
    <p:extLst>
      <p:ext uri="{BB962C8B-B14F-4D97-AF65-F5344CB8AC3E}">
        <p14:creationId xmlns:p14="http://schemas.microsoft.com/office/powerpoint/2010/main" val="32827735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p:txBody>
          <a:bodyPr vert="horz" lIns="91440" tIns="45720" rIns="91440" bIns="45720" rtlCol="0" anchor="ctr">
            <a:noAutofit/>
          </a:bodyPr>
          <a:lstStyle/>
          <a:p>
            <a:r>
              <a:rPr lang="en-US" sz="4800"/>
              <a:t>Addressing Gaps in </a:t>
            </a:r>
            <a:br>
              <a:rPr lang="en-US" sz="4800"/>
            </a:br>
            <a:r>
              <a:rPr lang="en-US" sz="4800"/>
              <a:t>SUD Treatment Service Array</a:t>
            </a:r>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p:txBody>
          <a:bodyPr vert="horz" lIns="91440" tIns="45720" rIns="91440" bIns="45720" rtlCol="0" anchor="ctr">
            <a:normAutofit/>
          </a:bodyPr>
          <a:lstStyle/>
          <a:p>
            <a:r>
              <a:rPr lang="en-US"/>
              <a:t>Small Group Discussion</a:t>
            </a:r>
          </a:p>
        </p:txBody>
      </p:sp>
    </p:spTree>
    <p:extLst>
      <p:ext uri="{BB962C8B-B14F-4D97-AF65-F5344CB8AC3E}">
        <p14:creationId xmlns:p14="http://schemas.microsoft.com/office/powerpoint/2010/main" val="40260081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D214AF14-2754-D99C-5716-B0CB70BBE0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0B8D4E-E47C-A76F-5B45-252C0AFCDC80}"/>
              </a:ext>
            </a:extLst>
          </p:cNvPr>
          <p:cNvSpPr>
            <a:spLocks noGrp="1"/>
          </p:cNvSpPr>
          <p:nvPr>
            <p:ph type="title"/>
          </p:nvPr>
        </p:nvSpPr>
        <p:spPr>
          <a:xfrm>
            <a:off x="1616764" y="5474208"/>
            <a:ext cx="9144000" cy="649224"/>
          </a:xfrm>
          <a:solidFill>
            <a:schemeClr val="bg1"/>
          </a:solidFill>
        </p:spPr>
        <p:txBody>
          <a:bodyPr tIns="0" bIns="548640" anchor="t"/>
          <a:lstStyle/>
          <a:p>
            <a:r>
              <a:rPr lang="en-US" sz="1200" dirty="0"/>
              <a:t>Gaps in SUD Treatment </a:t>
            </a:r>
            <a:br>
              <a:rPr lang="en-US" sz="1200" dirty="0"/>
            </a:br>
            <a:r>
              <a:rPr lang="en-US" sz="2400" dirty="0"/>
              <a:t>Small Group Discussion Questions</a:t>
            </a:r>
          </a:p>
        </p:txBody>
      </p:sp>
      <p:sp>
        <p:nvSpPr>
          <p:cNvPr id="5" name="Subtitle 4">
            <a:extLst>
              <a:ext uri="{FF2B5EF4-FFF2-40B4-BE49-F238E27FC236}">
                <a16:creationId xmlns:a16="http://schemas.microsoft.com/office/drawing/2014/main" id="{85C676C8-3A27-1492-1D63-CF1C422E9E7F}"/>
              </a:ext>
            </a:extLst>
          </p:cNvPr>
          <p:cNvSpPr>
            <a:spLocks noGrp="1"/>
          </p:cNvSpPr>
          <p:nvPr>
            <p:ph sz="quarter" idx="14"/>
          </p:nvPr>
        </p:nvSpPr>
        <p:spPr>
          <a:xfrm>
            <a:off x="1339850" y="734568"/>
            <a:ext cx="9512300" cy="4281335"/>
          </a:xfrm>
        </p:spPr>
        <p:txBody>
          <a:bodyPr vert="horz" lIns="91440" tIns="45720" rIns="91440" bIns="45720" rtlCol="0" anchor="ctr">
            <a:normAutofit/>
          </a:bodyPr>
          <a:lstStyle/>
          <a:p>
            <a:pPr marL="228600" lvl="0" indent="-228600" algn="l">
              <a:lnSpc>
                <a:spcPct val="100000"/>
              </a:lnSpc>
              <a:spcBef>
                <a:spcPts val="1200"/>
              </a:spcBef>
              <a:spcAft>
                <a:spcPts val="1200"/>
              </a:spcAft>
              <a:buFont typeface="Arial" panose="020B0604020202020204" pitchFamily="34" charset="0"/>
              <a:buChar char="•"/>
              <a:defRPr/>
            </a:pPr>
            <a:r>
              <a:rPr lang="en-US" sz="1800" b="1" dirty="0"/>
              <a:t>Does your local community offer the full-service array for SUD treatment services? If no, what are the current service gaps in your community?</a:t>
            </a:r>
          </a:p>
          <a:p>
            <a:pPr marL="228600" lvl="0" indent="-228600" algn="l">
              <a:lnSpc>
                <a:spcPct val="100000"/>
              </a:lnSpc>
              <a:spcBef>
                <a:spcPts val="1200"/>
              </a:spcBef>
              <a:spcAft>
                <a:spcPts val="1200"/>
              </a:spcAft>
              <a:buFont typeface="Arial" panose="020B0604020202020204" pitchFamily="34" charset="0"/>
              <a:buChar char="•"/>
              <a:defRPr/>
            </a:pPr>
            <a:r>
              <a:rPr lang="en-US" sz="1800" b="1" dirty="0"/>
              <a:t>When a parent’s indicated level of care is not available (no provider or waitlisted), what services are offered as an interim?</a:t>
            </a:r>
          </a:p>
          <a:p>
            <a:pPr marL="228600" lvl="0" indent="-228600" algn="l">
              <a:lnSpc>
                <a:spcPct val="100000"/>
              </a:lnSpc>
              <a:spcBef>
                <a:spcPts val="1200"/>
              </a:spcBef>
              <a:spcAft>
                <a:spcPts val="1200"/>
              </a:spcAft>
              <a:buFont typeface="Arial" panose="020B0604020202020204" pitchFamily="34" charset="0"/>
              <a:buChar char="•"/>
              <a:defRPr/>
            </a:pPr>
            <a:r>
              <a:rPr lang="en-US" sz="1800" b="1" dirty="0"/>
              <a:t>How have these gaps in SUD treatment service array challenged your work with families (e.g., engagement, retention)?</a:t>
            </a:r>
          </a:p>
          <a:p>
            <a:pPr marL="228600" lvl="0" indent="-228600" algn="l">
              <a:lnSpc>
                <a:spcPct val="100000"/>
              </a:lnSpc>
              <a:spcBef>
                <a:spcPts val="1200"/>
              </a:spcBef>
              <a:spcAft>
                <a:spcPts val="1200"/>
              </a:spcAft>
              <a:buFont typeface="Arial" panose="020B0604020202020204" pitchFamily="34" charset="0"/>
              <a:buChar char="•"/>
              <a:defRPr/>
            </a:pPr>
            <a:r>
              <a:rPr lang="en-US" sz="1800" b="1" dirty="0"/>
              <a:t>Do any of your local treatment provider agencies partner with neighboring jurisdictions to expand access in your region?</a:t>
            </a:r>
          </a:p>
          <a:p>
            <a:pPr marL="228600" lvl="0" indent="-228600" algn="l">
              <a:lnSpc>
                <a:spcPct val="100000"/>
              </a:lnSpc>
              <a:spcBef>
                <a:spcPts val="1200"/>
              </a:spcBef>
              <a:spcAft>
                <a:spcPts val="1200"/>
              </a:spcAft>
              <a:buFont typeface="Arial" panose="020B0604020202020204" pitchFamily="34" charset="0"/>
              <a:buChar char="•"/>
              <a:defRPr/>
            </a:pPr>
            <a:r>
              <a:rPr lang="en-US" sz="1800" b="1" dirty="0"/>
              <a:t>What are steps you can take to support parents affected by substance use disorders as they wait for treatment (e.g., recovery supports, safety planning)?</a:t>
            </a:r>
            <a:endParaRPr lang="en-US" sz="1800" dirty="0"/>
          </a:p>
        </p:txBody>
      </p:sp>
    </p:spTree>
    <p:extLst>
      <p:ext uri="{BB962C8B-B14F-4D97-AF65-F5344CB8AC3E}">
        <p14:creationId xmlns:p14="http://schemas.microsoft.com/office/powerpoint/2010/main" val="29645294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9C55D-B523-CF1E-32C0-CC5446676FBF}"/>
              </a:ext>
            </a:extLst>
          </p:cNvPr>
          <p:cNvSpPr>
            <a:spLocks noGrp="1"/>
          </p:cNvSpPr>
          <p:nvPr>
            <p:ph type="title"/>
          </p:nvPr>
        </p:nvSpPr>
        <p:spPr>
          <a:xfrm>
            <a:off x="260032" y="2359152"/>
            <a:ext cx="11661457" cy="2249424"/>
          </a:xfrm>
          <a:prstGeom prst="round2DiagRect">
            <a:avLst>
              <a:gd name="adj1" fmla="val 0"/>
              <a:gd name="adj2" fmla="val 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tIns="548640" rIns="457200" anchor="t">
            <a:normAutofit/>
          </a:bodyPr>
          <a:lstStyle/>
          <a:p>
            <a:pPr marL="238125"/>
            <a:r>
              <a:rPr lang="en-US"/>
              <a:t>Evidence-Based Interventions for Families </a:t>
            </a:r>
            <a:br>
              <a:rPr lang="en-US"/>
            </a:br>
            <a:r>
              <a:rPr lang="en-US"/>
              <a:t>Affected by Substance Use Disorders </a:t>
            </a:r>
          </a:p>
        </p:txBody>
      </p:sp>
      <p:sp>
        <p:nvSpPr>
          <p:cNvPr id="3" name="Content Placeholder 2">
            <a:extLst>
              <a:ext uri="{FF2B5EF4-FFF2-40B4-BE49-F238E27FC236}">
                <a16:creationId xmlns:a16="http://schemas.microsoft.com/office/drawing/2014/main" id="{1B26F9FD-A948-F108-56DE-372EEC678C33}"/>
              </a:ext>
            </a:extLst>
          </p:cNvPr>
          <p:cNvSpPr>
            <a:spLocks noGrp="1"/>
          </p:cNvSpPr>
          <p:nvPr>
            <p:ph sz="quarter" idx="14"/>
          </p:nvPr>
        </p:nvSpPr>
        <p:spPr>
          <a:xfrm>
            <a:off x="260033" y="400302"/>
            <a:ext cx="3749040" cy="1645920"/>
          </a:xfrm>
          <a:prstGeom prst="roundRect">
            <a:avLst/>
          </a:prstGeom>
          <a:solidFill>
            <a:schemeClr val="accent1"/>
          </a:solidFill>
          <a:ln>
            <a:noFill/>
          </a:ln>
          <a:effectLst/>
          <a:scene3d>
            <a:camera prst="orthographicFront"/>
            <a:lightRig rig="threePt" dir="t"/>
          </a:scene3d>
          <a:sp3d>
            <a:bevelT w="139700" prst="cross"/>
          </a:sp3d>
        </p:spPr>
        <p:txBody>
          <a:bodyPr anchor="ctr"/>
          <a:lstStyle/>
          <a:p>
            <a:pPr marL="0" indent="0" algn="ctr">
              <a:spcBef>
                <a:spcPts val="0"/>
              </a:spcBef>
              <a:buNone/>
            </a:pPr>
            <a:r>
              <a:rPr lang="en-US" sz="2400">
                <a:solidFill>
                  <a:schemeClr val="bg1"/>
                </a:solidFill>
                <a:effectLst/>
                <a:latin typeface="+mn-lt"/>
                <a:ea typeface="Calibri" panose="020F0502020204030204" pitchFamily="34" charset="0"/>
                <a:cs typeface="Calibri" panose="020F0502020204030204" pitchFamily="34" charset="0"/>
              </a:rPr>
              <a:t>Motivational </a:t>
            </a:r>
          </a:p>
          <a:p>
            <a:pPr marL="0" indent="0" algn="ctr">
              <a:spcBef>
                <a:spcPts val="0"/>
              </a:spcBef>
              <a:buNone/>
            </a:pPr>
            <a:r>
              <a:rPr lang="en-US" sz="2400">
                <a:solidFill>
                  <a:schemeClr val="bg1"/>
                </a:solidFill>
                <a:effectLst/>
                <a:latin typeface="+mn-lt"/>
                <a:ea typeface="Calibri" panose="020F0502020204030204" pitchFamily="34" charset="0"/>
                <a:cs typeface="Calibri" panose="020F0502020204030204" pitchFamily="34" charset="0"/>
              </a:rPr>
              <a:t>Interviewing</a:t>
            </a:r>
            <a:endParaRPr lang="en-US" sz="2400">
              <a:solidFill>
                <a:schemeClr val="bg1"/>
              </a:solidFill>
              <a:effectLst/>
              <a:latin typeface="+mn-lt"/>
              <a:ea typeface="Calibri" panose="020F0502020204030204" pitchFamily="34"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CEC292EB-3B4C-CE44-E0A2-C4DBDE44B203}"/>
              </a:ext>
            </a:extLst>
          </p:cNvPr>
          <p:cNvSpPr>
            <a:spLocks noGrp="1"/>
          </p:cNvSpPr>
          <p:nvPr>
            <p:ph sz="quarter" idx="16"/>
          </p:nvPr>
        </p:nvSpPr>
        <p:spPr>
          <a:xfrm>
            <a:off x="4216241" y="400302"/>
            <a:ext cx="3749040" cy="1645920"/>
          </a:xfrm>
          <a:prstGeom prst="roundRect">
            <a:avLst/>
          </a:prstGeom>
          <a:solidFill>
            <a:schemeClr val="accent3"/>
          </a:solidFill>
          <a:ln>
            <a:noFill/>
          </a:ln>
          <a:effectLst/>
          <a:scene3d>
            <a:camera prst="orthographicFront"/>
            <a:lightRig rig="threePt" dir="t"/>
          </a:scene3d>
          <a:sp3d>
            <a:bevelT w="139700" prst="cross"/>
          </a:sp3d>
        </p:spPr>
        <p:txBody>
          <a:bodyPr anchor="ctr"/>
          <a:lstStyle/>
          <a:p>
            <a:pPr marL="0" indent="0" algn="ctr">
              <a:spcBef>
                <a:spcPts val="0"/>
              </a:spcBef>
              <a:buNone/>
            </a:pPr>
            <a:r>
              <a:rPr lang="en-US" sz="2400">
                <a:solidFill>
                  <a:schemeClr val="bg1"/>
                </a:solidFill>
                <a:effectLst/>
                <a:latin typeface="+mn-lt"/>
                <a:ea typeface="Calibri" panose="020F0502020204030204" pitchFamily="34" charset="0"/>
                <a:cs typeface="Calibri" panose="020F0502020204030204" pitchFamily="34" charset="0"/>
              </a:rPr>
              <a:t>Cognitive Behavioral Therapy</a:t>
            </a:r>
            <a:endParaRPr lang="en-US" sz="2400">
              <a:solidFill>
                <a:schemeClr val="bg1"/>
              </a:solidFill>
              <a:effectLst/>
              <a:latin typeface="+mn-lt"/>
              <a:ea typeface="Calibri" panose="020F0502020204030204" pitchFamily="34" charset="0"/>
              <a:cs typeface="Times New Roman" panose="02020603050405020304" pitchFamily="18" charset="0"/>
            </a:endParaRPr>
          </a:p>
        </p:txBody>
      </p:sp>
      <p:sp>
        <p:nvSpPr>
          <p:cNvPr id="5" name="Content Placeholder 4">
            <a:extLst>
              <a:ext uri="{FF2B5EF4-FFF2-40B4-BE49-F238E27FC236}">
                <a16:creationId xmlns:a16="http://schemas.microsoft.com/office/drawing/2014/main" id="{169DF6D2-B5D5-C3C8-4A1D-450F8048A5D0}"/>
              </a:ext>
            </a:extLst>
          </p:cNvPr>
          <p:cNvSpPr>
            <a:spLocks noGrp="1"/>
          </p:cNvSpPr>
          <p:nvPr>
            <p:ph sz="quarter" idx="17"/>
          </p:nvPr>
        </p:nvSpPr>
        <p:spPr>
          <a:xfrm>
            <a:off x="8172450" y="400302"/>
            <a:ext cx="3749040" cy="1645920"/>
          </a:xfrm>
          <a:prstGeom prst="roundRect">
            <a:avLst/>
          </a:prstGeom>
          <a:solidFill>
            <a:schemeClr val="accent2">
              <a:lumMod val="75000"/>
            </a:schemeClr>
          </a:solidFill>
          <a:ln>
            <a:noFill/>
          </a:ln>
          <a:effectLst/>
          <a:scene3d>
            <a:camera prst="orthographicFront"/>
            <a:lightRig rig="threePt" dir="t"/>
          </a:scene3d>
          <a:sp3d>
            <a:bevelT w="139700" prst="cross"/>
          </a:sp3d>
        </p:spPr>
        <p:txBody>
          <a:bodyPr anchor="ctr"/>
          <a:lstStyle/>
          <a:p>
            <a:pPr marL="0" indent="0" algn="ctr">
              <a:spcBef>
                <a:spcPts val="0"/>
              </a:spcBef>
              <a:buNone/>
            </a:pPr>
            <a:r>
              <a:rPr lang="en-US" sz="2400">
                <a:solidFill>
                  <a:schemeClr val="bg1"/>
                </a:solidFill>
                <a:effectLst/>
                <a:latin typeface="+mn-lt"/>
                <a:ea typeface="Calibri" panose="020F0502020204030204" pitchFamily="34" charset="0"/>
                <a:cs typeface="Calibri" panose="020F0502020204030204" pitchFamily="34" charset="0"/>
              </a:rPr>
              <a:t>Contingency Management</a:t>
            </a:r>
            <a:endParaRPr lang="en-US" sz="2400">
              <a:solidFill>
                <a:schemeClr val="bg1"/>
              </a:solidFill>
              <a:effectLst/>
              <a:latin typeface="+mn-lt"/>
              <a:ea typeface="Calibri" panose="020F0502020204030204" pitchFamily="34" charset="0"/>
              <a:cs typeface="Times New Roman" panose="02020603050405020304" pitchFamily="18" charset="0"/>
            </a:endParaRPr>
          </a:p>
        </p:txBody>
      </p:sp>
      <p:sp>
        <p:nvSpPr>
          <p:cNvPr id="6" name="Content Placeholder 5">
            <a:extLst>
              <a:ext uri="{FF2B5EF4-FFF2-40B4-BE49-F238E27FC236}">
                <a16:creationId xmlns:a16="http://schemas.microsoft.com/office/drawing/2014/main" id="{E050FA9F-1CEC-9F56-E8B5-B9E982F81310}"/>
              </a:ext>
            </a:extLst>
          </p:cNvPr>
          <p:cNvSpPr>
            <a:spLocks noGrp="1"/>
          </p:cNvSpPr>
          <p:nvPr>
            <p:ph sz="quarter" idx="18"/>
          </p:nvPr>
        </p:nvSpPr>
        <p:spPr>
          <a:xfrm>
            <a:off x="247650" y="4929634"/>
            <a:ext cx="3749040" cy="1645920"/>
          </a:xfrm>
          <a:prstGeom prst="roundRect">
            <a:avLst/>
          </a:prstGeom>
          <a:solidFill>
            <a:schemeClr val="accent2">
              <a:lumMod val="50000"/>
            </a:schemeClr>
          </a:solidFill>
          <a:ln>
            <a:noFill/>
          </a:ln>
          <a:effectLst/>
          <a:scene3d>
            <a:camera prst="orthographicFront"/>
            <a:lightRig rig="threePt" dir="t"/>
          </a:scene3d>
          <a:sp3d>
            <a:bevelT w="139700" prst="cross"/>
          </a:sp3d>
        </p:spPr>
        <p:txBody>
          <a:bodyPr anchor="ctr"/>
          <a:lstStyle/>
          <a:p>
            <a:pPr marL="0" indent="0" algn="ctr">
              <a:spcBef>
                <a:spcPts val="0"/>
              </a:spcBef>
              <a:buNone/>
            </a:pPr>
            <a:r>
              <a:rPr lang="en-US" sz="2400">
                <a:solidFill>
                  <a:schemeClr val="bg1"/>
                </a:solidFill>
                <a:effectLst/>
                <a:latin typeface="+mn-lt"/>
                <a:ea typeface="Calibri" panose="020F0502020204030204" pitchFamily="34" charset="0"/>
                <a:cs typeface="Calibri" panose="020F0502020204030204" pitchFamily="34" charset="0"/>
              </a:rPr>
              <a:t>Medications for </a:t>
            </a:r>
          </a:p>
          <a:p>
            <a:pPr marL="0" indent="0" algn="ctr">
              <a:spcBef>
                <a:spcPts val="0"/>
              </a:spcBef>
              <a:buNone/>
            </a:pPr>
            <a:r>
              <a:rPr lang="en-US" sz="2400">
                <a:solidFill>
                  <a:schemeClr val="bg1"/>
                </a:solidFill>
                <a:effectLst/>
                <a:latin typeface="+mn-lt"/>
                <a:ea typeface="Calibri" panose="020F0502020204030204" pitchFamily="34" charset="0"/>
                <a:cs typeface="Calibri" panose="020F0502020204030204" pitchFamily="34" charset="0"/>
              </a:rPr>
              <a:t>Opioid Use Disorder</a:t>
            </a:r>
            <a:endParaRPr lang="en-US" sz="2400">
              <a:solidFill>
                <a:schemeClr val="bg1"/>
              </a:solidFill>
              <a:effectLst/>
              <a:latin typeface="+mn-lt"/>
              <a:ea typeface="Calibri" panose="020F0502020204030204" pitchFamily="34" charset="0"/>
              <a:cs typeface="Times New Roman" panose="02020603050405020304" pitchFamily="18" charset="0"/>
            </a:endParaRPr>
          </a:p>
        </p:txBody>
      </p:sp>
      <p:sp>
        <p:nvSpPr>
          <p:cNvPr id="7" name="Content Placeholder 6">
            <a:extLst>
              <a:ext uri="{FF2B5EF4-FFF2-40B4-BE49-F238E27FC236}">
                <a16:creationId xmlns:a16="http://schemas.microsoft.com/office/drawing/2014/main" id="{01FF817F-2293-1892-DF3A-088F0AD2FA0F}"/>
              </a:ext>
            </a:extLst>
          </p:cNvPr>
          <p:cNvSpPr>
            <a:spLocks noGrp="1"/>
          </p:cNvSpPr>
          <p:nvPr>
            <p:ph sz="quarter" idx="19"/>
          </p:nvPr>
        </p:nvSpPr>
        <p:spPr>
          <a:xfrm>
            <a:off x="4210050" y="4929634"/>
            <a:ext cx="3749040" cy="1645920"/>
          </a:xfrm>
          <a:prstGeom prst="roundRect">
            <a:avLst/>
          </a:prstGeom>
          <a:solidFill>
            <a:schemeClr val="accent1">
              <a:lumMod val="75000"/>
            </a:schemeClr>
          </a:solidFill>
          <a:ln>
            <a:noFill/>
          </a:ln>
          <a:effectLst/>
          <a:scene3d>
            <a:camera prst="orthographicFront"/>
            <a:lightRig rig="threePt" dir="t"/>
          </a:scene3d>
          <a:sp3d>
            <a:bevelT w="139700" prst="cross"/>
          </a:sp3d>
        </p:spPr>
        <p:txBody>
          <a:bodyPr anchor="ctr"/>
          <a:lstStyle/>
          <a:p>
            <a:pPr marL="0" indent="0" algn="ctr">
              <a:spcBef>
                <a:spcPts val="0"/>
              </a:spcBef>
              <a:buNone/>
            </a:pPr>
            <a:r>
              <a:rPr lang="en-US" sz="2400">
                <a:solidFill>
                  <a:schemeClr val="bg1"/>
                </a:solidFill>
                <a:effectLst/>
                <a:latin typeface="+mn-lt"/>
                <a:ea typeface="Calibri" panose="020F0502020204030204" pitchFamily="34" charset="0"/>
                <a:cs typeface="Calibri" panose="020F0502020204030204" pitchFamily="34" charset="0"/>
              </a:rPr>
              <a:t>Trauma-Informed Care</a:t>
            </a:r>
            <a:endParaRPr lang="en-US" sz="2400">
              <a:solidFill>
                <a:schemeClr val="bg1"/>
              </a:solidFill>
              <a:effectLst/>
              <a:latin typeface="+mn-lt"/>
              <a:ea typeface="Calibri" panose="020F0502020204030204" pitchFamily="34" charset="0"/>
              <a:cs typeface="Times New Roman" panose="02020603050405020304" pitchFamily="18" charset="0"/>
            </a:endParaRPr>
          </a:p>
        </p:txBody>
      </p:sp>
      <p:sp>
        <p:nvSpPr>
          <p:cNvPr id="8" name="Content Placeholder 7">
            <a:extLst>
              <a:ext uri="{FF2B5EF4-FFF2-40B4-BE49-F238E27FC236}">
                <a16:creationId xmlns:a16="http://schemas.microsoft.com/office/drawing/2014/main" id="{BFABF581-91D0-EC6B-85CE-49480AB49B9E}"/>
              </a:ext>
            </a:extLst>
          </p:cNvPr>
          <p:cNvSpPr>
            <a:spLocks noGrp="1"/>
          </p:cNvSpPr>
          <p:nvPr>
            <p:ph sz="quarter" idx="20"/>
          </p:nvPr>
        </p:nvSpPr>
        <p:spPr>
          <a:xfrm>
            <a:off x="8172450" y="4929634"/>
            <a:ext cx="3749040" cy="1645920"/>
          </a:xfrm>
          <a:prstGeom prst="roundRect">
            <a:avLst/>
          </a:prstGeom>
          <a:solidFill>
            <a:schemeClr val="accent3">
              <a:lumMod val="75000"/>
            </a:schemeClr>
          </a:solidFill>
          <a:ln>
            <a:noFill/>
          </a:ln>
          <a:effectLst/>
          <a:scene3d>
            <a:camera prst="orthographicFront"/>
            <a:lightRig rig="threePt" dir="t"/>
          </a:scene3d>
          <a:sp3d>
            <a:bevelT w="139700" prst="cross"/>
          </a:sp3d>
        </p:spPr>
        <p:txBody>
          <a:bodyPr anchor="ctr"/>
          <a:lstStyle/>
          <a:p>
            <a:pPr marL="0" indent="0" algn="ctr">
              <a:spcBef>
                <a:spcPts val="0"/>
              </a:spcBef>
              <a:buNone/>
            </a:pPr>
            <a:r>
              <a:rPr lang="en-US" sz="2400">
                <a:solidFill>
                  <a:schemeClr val="bg1"/>
                </a:solidFill>
                <a:effectLst/>
                <a:latin typeface="+mn-lt"/>
                <a:ea typeface="Calibri" panose="020F0502020204030204" pitchFamily="34" charset="0"/>
                <a:cs typeface="Calibri" panose="020F0502020204030204" pitchFamily="34" charset="0"/>
              </a:rPr>
              <a:t>Sobriety Treatment </a:t>
            </a:r>
          </a:p>
          <a:p>
            <a:pPr marL="0" indent="0" algn="ctr">
              <a:spcBef>
                <a:spcPts val="0"/>
              </a:spcBef>
              <a:buNone/>
            </a:pPr>
            <a:r>
              <a:rPr lang="en-US" sz="2400">
                <a:solidFill>
                  <a:schemeClr val="bg1"/>
                </a:solidFill>
                <a:effectLst/>
                <a:latin typeface="+mn-lt"/>
                <a:ea typeface="Calibri" panose="020F0502020204030204" pitchFamily="34" charset="0"/>
                <a:cs typeface="Calibri" panose="020F0502020204030204" pitchFamily="34" charset="0"/>
              </a:rPr>
              <a:t>and Recovery Teams (START)</a:t>
            </a:r>
            <a:endParaRPr lang="en-US" sz="2400">
              <a:solidFill>
                <a:schemeClr val="bg1"/>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379541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B6A2D33-385B-D1FB-5BAE-33137A38CE9F}"/>
              </a:ext>
            </a:extLst>
          </p:cNvPr>
          <p:cNvSpPr>
            <a:spLocks noGrp="1"/>
          </p:cNvSpPr>
          <p:nvPr>
            <p:ph type="title"/>
          </p:nvPr>
        </p:nvSpPr>
        <p:spPr>
          <a:xfrm>
            <a:off x="0" y="-4121"/>
            <a:ext cx="12191999" cy="1125296"/>
          </a:xfrm>
        </p:spPr>
        <p:txBody>
          <a:bodyPr/>
          <a:lstStyle/>
          <a:p>
            <a:pPr marL="0" marR="0" lvl="0" indent="0" defTabSz="914400" rtl="0" eaLnBrk="1" fontAlgn="auto" latinLnBrk="0" hangingPunct="1">
              <a:lnSpc>
                <a:spcPct val="100000"/>
              </a:lnSpc>
              <a:spcBef>
                <a:spcPts val="0"/>
              </a:spcBef>
              <a:spcAft>
                <a:spcPts val="0"/>
              </a:spcAft>
              <a:tabLst/>
              <a:defRPr/>
            </a:pPr>
            <a:r>
              <a:rPr kumimoji="0" lang="en-US" altLang="en-US" sz="3600" b="0" i="0" u="none" strike="noStrike" kern="1200" cap="none" spc="-30" normalizeH="0" noProof="0">
                <a:ln>
                  <a:noFill/>
                </a:ln>
                <a:solidFill>
                  <a:prstClr val="white"/>
                </a:solidFill>
                <a:effectLst/>
                <a:uLnTx/>
                <a:uFillTx/>
                <a:latin typeface="Arial" panose="020B0604020202020204" pitchFamily="34" charset="0"/>
                <a:ea typeface="+mn-ea"/>
                <a:cs typeface="Arial" panose="020B0604020202020204" pitchFamily="34" charset="0"/>
              </a:rPr>
              <a:t>Gender-Specific (Women) Treatment Services and Supports</a:t>
            </a:r>
            <a:endParaRPr kumimoji="0" lang="en-US" sz="3600" b="0" i="0" u="none" strike="noStrike" kern="1200" cap="none" spc="-30" normalizeH="0" noProof="0">
              <a:ln>
                <a:noFill/>
              </a:ln>
              <a:solidFill>
                <a:prstClr val="white"/>
              </a:solidFill>
              <a:effectLst/>
              <a:uLnTx/>
              <a:uFillTx/>
              <a:latin typeface="Arial" panose="020B0604020202020204" pitchFamily="34" charset="0"/>
              <a:ea typeface="+mn-ea"/>
              <a:cs typeface="Arial" panose="020B0604020202020204" pitchFamily="34" charset="0"/>
              <a:sym typeface="Helvetica Light"/>
            </a:endParaRPr>
          </a:p>
        </p:txBody>
      </p:sp>
      <p:sp>
        <p:nvSpPr>
          <p:cNvPr id="14" name="Flowchart: Connector 13">
            <a:extLst>
              <a:ext uri="{FF2B5EF4-FFF2-40B4-BE49-F238E27FC236}">
                <a16:creationId xmlns:a16="http://schemas.microsoft.com/office/drawing/2014/main" id="{F80701FC-F632-0728-8456-6CEEC603E2EE}"/>
              </a:ext>
              <a:ext uri="{C183D7F6-B498-43B3-948B-1728B52AA6E4}">
                <adec:decorative xmlns:adec="http://schemas.microsoft.com/office/drawing/2017/decorative" val="1"/>
              </a:ext>
            </a:extLst>
          </p:cNvPr>
          <p:cNvSpPr/>
          <p:nvPr/>
        </p:nvSpPr>
        <p:spPr>
          <a:xfrm>
            <a:off x="4810965" y="2867891"/>
            <a:ext cx="2568285" cy="1922317"/>
          </a:xfrm>
          <a:prstGeom prst="flowChartConnector">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32" name="Content Placeholder 31">
            <a:extLst>
              <a:ext uri="{FF2B5EF4-FFF2-40B4-BE49-F238E27FC236}">
                <a16:creationId xmlns:a16="http://schemas.microsoft.com/office/drawing/2014/main" id="{2013E3A4-5874-3AE0-1727-10FD111B371A}"/>
              </a:ext>
            </a:extLst>
          </p:cNvPr>
          <p:cNvSpPr>
            <a:spLocks noGrp="1"/>
          </p:cNvSpPr>
          <p:nvPr>
            <p:ph sz="quarter" idx="24"/>
          </p:nvPr>
        </p:nvSpPr>
        <p:spPr>
          <a:xfrm>
            <a:off x="4724307" y="3343180"/>
            <a:ext cx="2741600" cy="250553"/>
          </a:xfrm>
        </p:spPr>
        <p:txBody>
          <a:bodyPr/>
          <a:lstStyle/>
          <a:p>
            <a:pPr marL="0" lvl="0" indent="0" algn="ctr">
              <a:lnSpc>
                <a:spcPct val="100000"/>
              </a:lnSpc>
              <a:spcBef>
                <a:spcPts val="0"/>
              </a:spcBef>
              <a:buNone/>
              <a:defRPr/>
            </a:pPr>
            <a:r>
              <a:rPr lang="en-US" sz="1800" b="1">
                <a:solidFill>
                  <a:prstClr val="white"/>
                </a:solidFill>
                <a:latin typeface="Arial Black" panose="020B0A04020102020204" pitchFamily="34" charset="0"/>
              </a:rPr>
              <a:t>Women’s</a:t>
            </a:r>
            <a:br>
              <a:rPr lang="en-US" sz="1800" b="1">
                <a:solidFill>
                  <a:prstClr val="white"/>
                </a:solidFill>
                <a:latin typeface="Arial Black" panose="020B0A04020102020204" pitchFamily="34" charset="0"/>
              </a:rPr>
            </a:br>
            <a:r>
              <a:rPr lang="en-US" sz="1800" b="1">
                <a:solidFill>
                  <a:prstClr val="white"/>
                </a:solidFill>
                <a:latin typeface="Arial Black" panose="020B0A04020102020204" pitchFamily="34" charset="0"/>
              </a:rPr>
              <a:t>Treatment</a:t>
            </a:r>
          </a:p>
          <a:p>
            <a:pPr marL="0" lvl="0" indent="0" algn="ctr">
              <a:lnSpc>
                <a:spcPct val="100000"/>
              </a:lnSpc>
              <a:spcBef>
                <a:spcPts val="0"/>
              </a:spcBef>
              <a:buNone/>
              <a:defRPr/>
            </a:pPr>
            <a:r>
              <a:rPr lang="en-US" sz="1800" b="1">
                <a:solidFill>
                  <a:prstClr val="white"/>
                </a:solidFill>
                <a:latin typeface="Arial Black" panose="020B0A04020102020204" pitchFamily="34" charset="0"/>
              </a:rPr>
              <a:t>Needs</a:t>
            </a:r>
          </a:p>
        </p:txBody>
      </p:sp>
      <p:cxnSp>
        <p:nvCxnSpPr>
          <p:cNvPr id="43" name="Straight Connector 42">
            <a:extLst>
              <a:ext uri="{FF2B5EF4-FFF2-40B4-BE49-F238E27FC236}">
                <a16:creationId xmlns:a16="http://schemas.microsoft.com/office/drawing/2014/main" id="{6E8DF6A4-C202-99A7-7417-18C058ED2097}"/>
              </a:ext>
              <a:ext uri="{C183D7F6-B498-43B3-948B-1728B52AA6E4}">
                <adec:decorative xmlns:adec="http://schemas.microsoft.com/office/drawing/2017/decorative" val="1"/>
              </a:ext>
            </a:extLst>
          </p:cNvPr>
          <p:cNvCxnSpPr>
            <a:cxnSpLocks/>
          </p:cNvCxnSpPr>
          <p:nvPr/>
        </p:nvCxnSpPr>
        <p:spPr>
          <a:xfrm flipH="1" flipV="1">
            <a:off x="4499797" y="2060122"/>
            <a:ext cx="894534" cy="989154"/>
          </a:xfrm>
          <a:prstGeom prst="line">
            <a:avLst/>
          </a:prstGeom>
          <a:ln/>
        </p:spPr>
        <p:style>
          <a:lnRef idx="3">
            <a:schemeClr val="accent2"/>
          </a:lnRef>
          <a:fillRef idx="0">
            <a:schemeClr val="accent2"/>
          </a:fillRef>
          <a:effectRef idx="2">
            <a:schemeClr val="accent2"/>
          </a:effectRef>
          <a:fontRef idx="minor">
            <a:schemeClr val="tx1"/>
          </a:fontRef>
        </p:style>
      </p:cxnSp>
      <p:sp>
        <p:nvSpPr>
          <p:cNvPr id="91" name="Flowchart: Connector 90">
            <a:extLst>
              <a:ext uri="{FF2B5EF4-FFF2-40B4-BE49-F238E27FC236}">
                <a16:creationId xmlns:a16="http://schemas.microsoft.com/office/drawing/2014/main" id="{B48A95DF-3410-F7E2-0510-0317941C1D45}"/>
              </a:ext>
              <a:ext uri="{C183D7F6-B498-43B3-948B-1728B52AA6E4}">
                <adec:decorative xmlns:adec="http://schemas.microsoft.com/office/drawing/2017/decorative" val="1"/>
              </a:ext>
            </a:extLst>
          </p:cNvPr>
          <p:cNvSpPr/>
          <p:nvPr/>
        </p:nvSpPr>
        <p:spPr>
          <a:xfrm>
            <a:off x="4317553" y="1881997"/>
            <a:ext cx="229959" cy="218390"/>
          </a:xfrm>
          <a:prstGeom prst="flowChartConnector">
            <a:avLst/>
          </a:prstGeom>
          <a:solidFill>
            <a:srgbClr val="0F4263"/>
          </a:solidFill>
          <a:ln>
            <a:solidFill>
              <a:srgbClr val="0F42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Content Placeholder 11">
            <a:extLst>
              <a:ext uri="{FF2B5EF4-FFF2-40B4-BE49-F238E27FC236}">
                <a16:creationId xmlns:a16="http://schemas.microsoft.com/office/drawing/2014/main" id="{91E9F086-B653-3C08-0EC9-EBD15B103847}"/>
              </a:ext>
            </a:extLst>
          </p:cNvPr>
          <p:cNvSpPr>
            <a:spLocks noGrp="1"/>
          </p:cNvSpPr>
          <p:nvPr>
            <p:ph idx="1"/>
          </p:nvPr>
        </p:nvSpPr>
        <p:spPr>
          <a:xfrm>
            <a:off x="622218" y="1665436"/>
            <a:ext cx="3876251" cy="532801"/>
          </a:xfrm>
        </p:spPr>
        <p:txBody>
          <a:bodyPr/>
          <a:lstStyle/>
          <a:p>
            <a:pPr algn="l"/>
            <a:r>
              <a:rPr lang="en-US" sz="1600"/>
              <a:t>Assessment &amp; Treatment for Substance Use and Co-Occurring Disorders</a:t>
            </a:r>
          </a:p>
        </p:txBody>
      </p:sp>
      <p:cxnSp>
        <p:nvCxnSpPr>
          <p:cNvPr id="45" name="Straight Connector 44">
            <a:extLst>
              <a:ext uri="{FF2B5EF4-FFF2-40B4-BE49-F238E27FC236}">
                <a16:creationId xmlns:a16="http://schemas.microsoft.com/office/drawing/2014/main" id="{046BAB0A-15F5-C2FC-3652-C9D5AA7E3CDE}"/>
              </a:ext>
              <a:ext uri="{C183D7F6-B498-43B3-948B-1728B52AA6E4}">
                <adec:decorative xmlns:adec="http://schemas.microsoft.com/office/drawing/2017/decorative" val="1"/>
              </a:ext>
            </a:extLst>
          </p:cNvPr>
          <p:cNvCxnSpPr>
            <a:cxnSpLocks/>
            <a:stCxn id="14" idx="0"/>
          </p:cNvCxnSpPr>
          <p:nvPr/>
        </p:nvCxnSpPr>
        <p:spPr>
          <a:xfrm flipH="1" flipV="1">
            <a:off x="6073526" y="1743920"/>
            <a:ext cx="21582" cy="1123971"/>
          </a:xfrm>
          <a:prstGeom prst="line">
            <a:avLst/>
          </a:prstGeom>
          <a:ln/>
        </p:spPr>
        <p:style>
          <a:lnRef idx="3">
            <a:schemeClr val="accent2"/>
          </a:lnRef>
          <a:fillRef idx="0">
            <a:schemeClr val="accent2"/>
          </a:fillRef>
          <a:effectRef idx="2">
            <a:schemeClr val="accent2"/>
          </a:effectRef>
          <a:fontRef idx="minor">
            <a:schemeClr val="tx1"/>
          </a:fontRef>
        </p:style>
      </p:cxnSp>
      <p:sp>
        <p:nvSpPr>
          <p:cNvPr id="22" name="Flowchart: Connector 21">
            <a:extLst>
              <a:ext uri="{FF2B5EF4-FFF2-40B4-BE49-F238E27FC236}">
                <a16:creationId xmlns:a16="http://schemas.microsoft.com/office/drawing/2014/main" id="{BC7B43A0-815A-1AF1-6FD5-E0FCA55889EA}"/>
              </a:ext>
              <a:ext uri="{C183D7F6-B498-43B3-948B-1728B52AA6E4}">
                <adec:decorative xmlns:adec="http://schemas.microsoft.com/office/drawing/2017/decorative" val="1"/>
              </a:ext>
            </a:extLst>
          </p:cNvPr>
          <p:cNvSpPr/>
          <p:nvPr/>
        </p:nvSpPr>
        <p:spPr>
          <a:xfrm>
            <a:off x="5969337" y="1641251"/>
            <a:ext cx="229959" cy="218390"/>
          </a:xfrm>
          <a:prstGeom prst="flowChartConnector">
            <a:avLst/>
          </a:prstGeom>
          <a:solidFill>
            <a:srgbClr val="0F4263"/>
          </a:solidFill>
          <a:ln>
            <a:solidFill>
              <a:srgbClr val="0F42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Content Placeholder 14">
            <a:extLst>
              <a:ext uri="{FF2B5EF4-FFF2-40B4-BE49-F238E27FC236}">
                <a16:creationId xmlns:a16="http://schemas.microsoft.com/office/drawing/2014/main" id="{2DBF484D-1E93-8225-5F64-AB6A5DDC4D9C}"/>
              </a:ext>
            </a:extLst>
          </p:cNvPr>
          <p:cNvSpPr>
            <a:spLocks noGrp="1"/>
          </p:cNvSpPr>
          <p:nvPr>
            <p:ph sz="quarter" idx="11"/>
          </p:nvPr>
        </p:nvSpPr>
        <p:spPr>
          <a:xfrm>
            <a:off x="6199296" y="1522783"/>
            <a:ext cx="4286700" cy="466560"/>
          </a:xfrm>
        </p:spPr>
        <p:txBody>
          <a:bodyPr/>
          <a:lstStyle/>
          <a:p>
            <a:pPr marL="0" indent="0">
              <a:buNone/>
            </a:pPr>
            <a:r>
              <a:rPr lang="en-US" sz="1600" dirty="0"/>
              <a:t>Parenting Supports &amp; Quality Family Time</a:t>
            </a:r>
          </a:p>
        </p:txBody>
      </p:sp>
      <p:cxnSp>
        <p:nvCxnSpPr>
          <p:cNvPr id="29" name="Straight Connector 28">
            <a:extLst>
              <a:ext uri="{FF2B5EF4-FFF2-40B4-BE49-F238E27FC236}">
                <a16:creationId xmlns:a16="http://schemas.microsoft.com/office/drawing/2014/main" id="{14173277-86BE-4760-AEE0-4E012968568D}"/>
              </a:ext>
              <a:ext uri="{C183D7F6-B498-43B3-948B-1728B52AA6E4}">
                <adec:decorative xmlns:adec="http://schemas.microsoft.com/office/drawing/2017/decorative" val="1"/>
              </a:ext>
            </a:extLst>
          </p:cNvPr>
          <p:cNvCxnSpPr>
            <a:cxnSpLocks/>
          </p:cNvCxnSpPr>
          <p:nvPr/>
        </p:nvCxnSpPr>
        <p:spPr>
          <a:xfrm flipV="1">
            <a:off x="7001515" y="2839116"/>
            <a:ext cx="857215" cy="353360"/>
          </a:xfrm>
          <a:prstGeom prst="line">
            <a:avLst/>
          </a:prstGeom>
          <a:ln/>
        </p:spPr>
        <p:style>
          <a:lnRef idx="3">
            <a:schemeClr val="accent2"/>
          </a:lnRef>
          <a:fillRef idx="0">
            <a:schemeClr val="accent2"/>
          </a:fillRef>
          <a:effectRef idx="2">
            <a:schemeClr val="accent2"/>
          </a:effectRef>
          <a:fontRef idx="minor">
            <a:schemeClr val="tx1"/>
          </a:fontRef>
        </p:style>
      </p:cxnSp>
      <p:sp>
        <p:nvSpPr>
          <p:cNvPr id="95" name="Flowchart: Connector 94">
            <a:extLst>
              <a:ext uri="{FF2B5EF4-FFF2-40B4-BE49-F238E27FC236}">
                <a16:creationId xmlns:a16="http://schemas.microsoft.com/office/drawing/2014/main" id="{251520CF-DA64-E888-95EE-ABA3318E0944}"/>
              </a:ext>
              <a:ext uri="{C183D7F6-B498-43B3-948B-1728B52AA6E4}">
                <adec:decorative xmlns:adec="http://schemas.microsoft.com/office/drawing/2017/decorative" val="1"/>
              </a:ext>
            </a:extLst>
          </p:cNvPr>
          <p:cNvSpPr/>
          <p:nvPr/>
        </p:nvSpPr>
        <p:spPr>
          <a:xfrm>
            <a:off x="7746891" y="2702230"/>
            <a:ext cx="229959" cy="218390"/>
          </a:xfrm>
          <a:prstGeom prst="flowChartConnector">
            <a:avLst/>
          </a:prstGeom>
          <a:solidFill>
            <a:srgbClr val="0F4263"/>
          </a:solidFill>
          <a:ln>
            <a:solidFill>
              <a:srgbClr val="0F42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Content Placeholder 16">
            <a:extLst>
              <a:ext uri="{FF2B5EF4-FFF2-40B4-BE49-F238E27FC236}">
                <a16:creationId xmlns:a16="http://schemas.microsoft.com/office/drawing/2014/main" id="{1539843A-E860-F0AC-765F-7B76280F1ECC}"/>
              </a:ext>
            </a:extLst>
          </p:cNvPr>
          <p:cNvSpPr>
            <a:spLocks noGrp="1"/>
          </p:cNvSpPr>
          <p:nvPr>
            <p:ph sz="quarter" idx="13"/>
          </p:nvPr>
        </p:nvSpPr>
        <p:spPr>
          <a:xfrm>
            <a:off x="8105390" y="2624606"/>
            <a:ext cx="3970384" cy="280479"/>
          </a:xfrm>
        </p:spPr>
        <p:txBody>
          <a:bodyPr/>
          <a:lstStyle/>
          <a:p>
            <a:pPr marL="0" indent="0">
              <a:buNone/>
            </a:pPr>
            <a:r>
              <a:rPr lang="en-US" sz="1600"/>
              <a:t>Parent-Child Treatment Accommodations</a:t>
            </a:r>
          </a:p>
        </p:txBody>
      </p:sp>
      <p:cxnSp>
        <p:nvCxnSpPr>
          <p:cNvPr id="77" name="Straight Connector 76">
            <a:extLst>
              <a:ext uri="{FF2B5EF4-FFF2-40B4-BE49-F238E27FC236}">
                <a16:creationId xmlns:a16="http://schemas.microsoft.com/office/drawing/2014/main" id="{82400326-5C30-6A47-CA5F-D93F8841AF73}"/>
              </a:ext>
              <a:ext uri="{C183D7F6-B498-43B3-948B-1728B52AA6E4}">
                <adec:decorative xmlns:adec="http://schemas.microsoft.com/office/drawing/2017/decorative" val="1"/>
              </a:ext>
            </a:extLst>
          </p:cNvPr>
          <p:cNvCxnSpPr>
            <a:cxnSpLocks/>
            <a:endCxn id="96" idx="2"/>
          </p:cNvCxnSpPr>
          <p:nvPr/>
        </p:nvCxnSpPr>
        <p:spPr>
          <a:xfrm>
            <a:off x="7379250" y="3870420"/>
            <a:ext cx="1309993" cy="11913"/>
          </a:xfrm>
          <a:prstGeom prst="line">
            <a:avLst/>
          </a:prstGeom>
          <a:ln/>
        </p:spPr>
        <p:style>
          <a:lnRef idx="3">
            <a:schemeClr val="accent2"/>
          </a:lnRef>
          <a:fillRef idx="0">
            <a:schemeClr val="accent2"/>
          </a:fillRef>
          <a:effectRef idx="2">
            <a:schemeClr val="accent2"/>
          </a:effectRef>
          <a:fontRef idx="minor">
            <a:schemeClr val="tx1"/>
          </a:fontRef>
        </p:style>
      </p:cxnSp>
      <p:sp>
        <p:nvSpPr>
          <p:cNvPr id="96" name="Flowchart: Connector 95">
            <a:extLst>
              <a:ext uri="{FF2B5EF4-FFF2-40B4-BE49-F238E27FC236}">
                <a16:creationId xmlns:a16="http://schemas.microsoft.com/office/drawing/2014/main" id="{3DA54463-5E9A-65D6-D479-F883BAA50796}"/>
              </a:ext>
              <a:ext uri="{C183D7F6-B498-43B3-948B-1728B52AA6E4}">
                <adec:decorative xmlns:adec="http://schemas.microsoft.com/office/drawing/2017/decorative" val="1"/>
              </a:ext>
            </a:extLst>
          </p:cNvPr>
          <p:cNvSpPr/>
          <p:nvPr/>
        </p:nvSpPr>
        <p:spPr>
          <a:xfrm>
            <a:off x="8689243" y="3773138"/>
            <a:ext cx="229959" cy="218390"/>
          </a:xfrm>
          <a:prstGeom prst="flowChartConnector">
            <a:avLst/>
          </a:prstGeom>
          <a:solidFill>
            <a:srgbClr val="0F4263"/>
          </a:solidFill>
          <a:ln>
            <a:solidFill>
              <a:srgbClr val="0F42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Content Placeholder 18">
            <a:extLst>
              <a:ext uri="{FF2B5EF4-FFF2-40B4-BE49-F238E27FC236}">
                <a16:creationId xmlns:a16="http://schemas.microsoft.com/office/drawing/2014/main" id="{15F8CF83-9552-8442-909E-64B62076AAAA}"/>
              </a:ext>
            </a:extLst>
          </p:cNvPr>
          <p:cNvSpPr>
            <a:spLocks noGrp="1"/>
          </p:cNvSpPr>
          <p:nvPr>
            <p:ph sz="quarter" idx="15"/>
          </p:nvPr>
        </p:nvSpPr>
        <p:spPr>
          <a:xfrm>
            <a:off x="8986523" y="3590187"/>
            <a:ext cx="2521200" cy="568928"/>
          </a:xfrm>
        </p:spPr>
        <p:txBody>
          <a:bodyPr/>
          <a:lstStyle/>
          <a:p>
            <a:pPr marL="0" indent="0">
              <a:buNone/>
            </a:pPr>
            <a:r>
              <a:rPr lang="en-US" sz="1600"/>
              <a:t>Culturally Responsive &amp; Trauma-Informed Care</a:t>
            </a:r>
          </a:p>
        </p:txBody>
      </p:sp>
      <p:cxnSp>
        <p:nvCxnSpPr>
          <p:cNvPr id="33" name="Straight Connector 32">
            <a:extLst>
              <a:ext uri="{FF2B5EF4-FFF2-40B4-BE49-F238E27FC236}">
                <a16:creationId xmlns:a16="http://schemas.microsoft.com/office/drawing/2014/main" id="{DC920491-630C-32DB-2C61-44FB7AD8AC57}"/>
              </a:ext>
              <a:ext uri="{C183D7F6-B498-43B3-948B-1728B52AA6E4}">
                <adec:decorative xmlns:adec="http://schemas.microsoft.com/office/drawing/2017/decorative" val="1"/>
              </a:ext>
            </a:extLst>
          </p:cNvPr>
          <p:cNvCxnSpPr>
            <a:cxnSpLocks/>
          </p:cNvCxnSpPr>
          <p:nvPr/>
        </p:nvCxnSpPr>
        <p:spPr>
          <a:xfrm>
            <a:off x="7277984" y="4215238"/>
            <a:ext cx="1851714" cy="988641"/>
          </a:xfrm>
          <a:prstGeom prst="line">
            <a:avLst/>
          </a:prstGeom>
          <a:ln/>
        </p:spPr>
        <p:style>
          <a:lnRef idx="3">
            <a:schemeClr val="accent2"/>
          </a:lnRef>
          <a:fillRef idx="0">
            <a:schemeClr val="accent2"/>
          </a:fillRef>
          <a:effectRef idx="2">
            <a:schemeClr val="accent2"/>
          </a:effectRef>
          <a:fontRef idx="minor">
            <a:schemeClr val="tx1"/>
          </a:fontRef>
        </p:style>
      </p:cxnSp>
      <p:sp>
        <p:nvSpPr>
          <p:cNvPr id="97" name="Flowchart: Connector 96">
            <a:extLst>
              <a:ext uri="{FF2B5EF4-FFF2-40B4-BE49-F238E27FC236}">
                <a16:creationId xmlns:a16="http://schemas.microsoft.com/office/drawing/2014/main" id="{2BA356AA-F738-B5D0-AF30-BC161607DA45}"/>
              </a:ext>
              <a:ext uri="{C183D7F6-B498-43B3-948B-1728B52AA6E4}">
                <adec:decorative xmlns:adec="http://schemas.microsoft.com/office/drawing/2017/decorative" val="1"/>
              </a:ext>
            </a:extLst>
          </p:cNvPr>
          <p:cNvSpPr/>
          <p:nvPr/>
        </p:nvSpPr>
        <p:spPr>
          <a:xfrm>
            <a:off x="8990915" y="5095101"/>
            <a:ext cx="229959" cy="218390"/>
          </a:xfrm>
          <a:prstGeom prst="flowChartConnector">
            <a:avLst/>
          </a:prstGeom>
          <a:solidFill>
            <a:srgbClr val="0F4263"/>
          </a:solidFill>
          <a:ln>
            <a:solidFill>
              <a:srgbClr val="0F42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Content Placeholder 22">
            <a:extLst>
              <a:ext uri="{FF2B5EF4-FFF2-40B4-BE49-F238E27FC236}">
                <a16:creationId xmlns:a16="http://schemas.microsoft.com/office/drawing/2014/main" id="{533EB91A-F40C-A2B9-ED12-3067E0F8E82F}"/>
              </a:ext>
            </a:extLst>
          </p:cNvPr>
          <p:cNvSpPr>
            <a:spLocks noGrp="1"/>
          </p:cNvSpPr>
          <p:nvPr>
            <p:ph sz="quarter" idx="18"/>
          </p:nvPr>
        </p:nvSpPr>
        <p:spPr>
          <a:xfrm>
            <a:off x="9254431" y="4976733"/>
            <a:ext cx="2937569" cy="451622"/>
          </a:xfrm>
        </p:spPr>
        <p:txBody>
          <a:bodyPr/>
          <a:lstStyle/>
          <a:p>
            <a:pPr marL="0" indent="0">
              <a:buNone/>
            </a:pPr>
            <a:r>
              <a:rPr lang="en-US" sz="1600"/>
              <a:t>Evidence-Based Interventions</a:t>
            </a:r>
          </a:p>
        </p:txBody>
      </p:sp>
      <p:cxnSp>
        <p:nvCxnSpPr>
          <p:cNvPr id="35" name="Straight Connector 34">
            <a:extLst>
              <a:ext uri="{FF2B5EF4-FFF2-40B4-BE49-F238E27FC236}">
                <a16:creationId xmlns:a16="http://schemas.microsoft.com/office/drawing/2014/main" id="{670C1194-9F48-50C3-D89D-367F1B2650DD}"/>
              </a:ext>
              <a:ext uri="{C183D7F6-B498-43B3-948B-1728B52AA6E4}">
                <adec:decorative xmlns:adec="http://schemas.microsoft.com/office/drawing/2017/decorative" val="1"/>
              </a:ext>
            </a:extLst>
          </p:cNvPr>
          <p:cNvCxnSpPr>
            <a:cxnSpLocks/>
          </p:cNvCxnSpPr>
          <p:nvPr/>
        </p:nvCxnSpPr>
        <p:spPr>
          <a:xfrm>
            <a:off x="6314288" y="4632385"/>
            <a:ext cx="318681" cy="856958"/>
          </a:xfrm>
          <a:prstGeom prst="line">
            <a:avLst/>
          </a:prstGeom>
          <a:ln/>
        </p:spPr>
        <p:style>
          <a:lnRef idx="3">
            <a:schemeClr val="accent2"/>
          </a:lnRef>
          <a:fillRef idx="0">
            <a:schemeClr val="accent2"/>
          </a:fillRef>
          <a:effectRef idx="2">
            <a:schemeClr val="accent2"/>
          </a:effectRef>
          <a:fontRef idx="minor">
            <a:schemeClr val="tx1"/>
          </a:fontRef>
        </p:style>
      </p:cxnSp>
      <p:sp>
        <p:nvSpPr>
          <p:cNvPr id="98" name="Flowchart: Connector 97">
            <a:extLst>
              <a:ext uri="{FF2B5EF4-FFF2-40B4-BE49-F238E27FC236}">
                <a16:creationId xmlns:a16="http://schemas.microsoft.com/office/drawing/2014/main" id="{A50B91B0-A44E-89FC-F1DA-ED278B8E8DD9}"/>
              </a:ext>
              <a:ext uri="{C183D7F6-B498-43B3-948B-1728B52AA6E4}">
                <adec:decorative xmlns:adec="http://schemas.microsoft.com/office/drawing/2017/decorative" val="1"/>
              </a:ext>
            </a:extLst>
          </p:cNvPr>
          <p:cNvSpPr/>
          <p:nvPr/>
        </p:nvSpPr>
        <p:spPr>
          <a:xfrm>
            <a:off x="6517989" y="5380148"/>
            <a:ext cx="229959" cy="218390"/>
          </a:xfrm>
          <a:prstGeom prst="flowChartConnector">
            <a:avLst/>
          </a:prstGeom>
          <a:solidFill>
            <a:srgbClr val="0F4263"/>
          </a:solidFill>
          <a:ln>
            <a:solidFill>
              <a:srgbClr val="0F42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Content Placeholder 24">
            <a:extLst>
              <a:ext uri="{FF2B5EF4-FFF2-40B4-BE49-F238E27FC236}">
                <a16:creationId xmlns:a16="http://schemas.microsoft.com/office/drawing/2014/main" id="{6DFA2C09-2F83-DD14-7933-C8825FC65427}"/>
              </a:ext>
            </a:extLst>
          </p:cNvPr>
          <p:cNvSpPr>
            <a:spLocks noGrp="1"/>
          </p:cNvSpPr>
          <p:nvPr>
            <p:ph sz="quarter" idx="20"/>
          </p:nvPr>
        </p:nvSpPr>
        <p:spPr>
          <a:xfrm>
            <a:off x="6489361" y="5734768"/>
            <a:ext cx="3232058" cy="620234"/>
          </a:xfrm>
        </p:spPr>
        <p:txBody>
          <a:bodyPr/>
          <a:lstStyle/>
          <a:p>
            <a:pPr marL="0" lvl="0" indent="0">
              <a:lnSpc>
                <a:spcPct val="100000"/>
              </a:lnSpc>
              <a:spcBef>
                <a:spcPts val="0"/>
              </a:spcBef>
              <a:buNone/>
              <a:defRPr/>
            </a:pPr>
            <a:r>
              <a:rPr lang="en-US" sz="1600">
                <a:solidFill>
                  <a:prstClr val="black"/>
                </a:solidFill>
                <a:latin typeface="Arial" panose="020B0604020202020204" pitchFamily="34" charset="0"/>
                <a:cs typeface="Arial" panose="020B0604020202020204" pitchFamily="34" charset="0"/>
              </a:rPr>
              <a:t>Screening &amp; Intervention for Intimate Partner Violence</a:t>
            </a:r>
          </a:p>
        </p:txBody>
      </p:sp>
      <p:cxnSp>
        <p:nvCxnSpPr>
          <p:cNvPr id="39" name="Straight Connector 38">
            <a:extLst>
              <a:ext uri="{FF2B5EF4-FFF2-40B4-BE49-F238E27FC236}">
                <a16:creationId xmlns:a16="http://schemas.microsoft.com/office/drawing/2014/main" id="{5876676B-2466-ACCD-75DB-2FEFEE25F0B4}"/>
              </a:ext>
              <a:ext uri="{C183D7F6-B498-43B3-948B-1728B52AA6E4}">
                <adec:decorative xmlns:adec="http://schemas.microsoft.com/office/drawing/2017/decorative" val="1"/>
              </a:ext>
            </a:extLst>
          </p:cNvPr>
          <p:cNvCxnSpPr>
            <a:cxnSpLocks/>
          </p:cNvCxnSpPr>
          <p:nvPr/>
        </p:nvCxnSpPr>
        <p:spPr>
          <a:xfrm flipH="1">
            <a:off x="4499797" y="4133669"/>
            <a:ext cx="678574" cy="1030056"/>
          </a:xfrm>
          <a:prstGeom prst="line">
            <a:avLst/>
          </a:prstGeom>
          <a:ln/>
        </p:spPr>
        <p:style>
          <a:lnRef idx="3">
            <a:schemeClr val="accent2"/>
          </a:lnRef>
          <a:fillRef idx="0">
            <a:schemeClr val="accent2"/>
          </a:fillRef>
          <a:effectRef idx="2">
            <a:schemeClr val="accent2"/>
          </a:effectRef>
          <a:fontRef idx="minor">
            <a:schemeClr val="tx1"/>
          </a:fontRef>
        </p:style>
      </p:cxnSp>
      <p:sp>
        <p:nvSpPr>
          <p:cNvPr id="100" name="Flowchart: Connector 99">
            <a:extLst>
              <a:ext uri="{FF2B5EF4-FFF2-40B4-BE49-F238E27FC236}">
                <a16:creationId xmlns:a16="http://schemas.microsoft.com/office/drawing/2014/main" id="{960D51E4-AB58-246E-7E60-E2AE931238FC}"/>
              </a:ext>
              <a:ext uri="{C183D7F6-B498-43B3-948B-1728B52AA6E4}">
                <adec:decorative xmlns:adec="http://schemas.microsoft.com/office/drawing/2017/decorative" val="1"/>
              </a:ext>
            </a:extLst>
          </p:cNvPr>
          <p:cNvSpPr/>
          <p:nvPr/>
        </p:nvSpPr>
        <p:spPr>
          <a:xfrm>
            <a:off x="4371398" y="5073620"/>
            <a:ext cx="229959" cy="218390"/>
          </a:xfrm>
          <a:prstGeom prst="flowChartConnector">
            <a:avLst/>
          </a:prstGeom>
          <a:solidFill>
            <a:srgbClr val="0F4263"/>
          </a:solidFill>
          <a:ln>
            <a:solidFill>
              <a:srgbClr val="0F42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 name="Content Placeholder 27">
            <a:extLst>
              <a:ext uri="{FF2B5EF4-FFF2-40B4-BE49-F238E27FC236}">
                <a16:creationId xmlns:a16="http://schemas.microsoft.com/office/drawing/2014/main" id="{A2C9278F-087F-6BD9-3E03-A5D032DA25BC}"/>
              </a:ext>
            </a:extLst>
          </p:cNvPr>
          <p:cNvSpPr>
            <a:spLocks noGrp="1"/>
          </p:cNvSpPr>
          <p:nvPr>
            <p:ph sz="quarter" idx="21"/>
          </p:nvPr>
        </p:nvSpPr>
        <p:spPr>
          <a:xfrm>
            <a:off x="1560901" y="5012712"/>
            <a:ext cx="2937568" cy="462039"/>
          </a:xfrm>
        </p:spPr>
        <p:txBody>
          <a:bodyPr/>
          <a:lstStyle/>
          <a:p>
            <a:pPr marL="0" indent="0">
              <a:buNone/>
            </a:pPr>
            <a:r>
              <a:rPr lang="en-US" sz="1600">
                <a:solidFill>
                  <a:prstClr val="black"/>
                </a:solidFill>
                <a:latin typeface="Arial" panose="020B0604020202020204" pitchFamily="34" charset="0"/>
                <a:cs typeface="Arial" panose="020B0604020202020204" pitchFamily="34" charset="0"/>
              </a:rPr>
              <a:t>Recovery Oriented Supports &amp; After Care Services </a:t>
            </a:r>
          </a:p>
        </p:txBody>
      </p:sp>
      <p:cxnSp>
        <p:nvCxnSpPr>
          <p:cNvPr id="7" name="Straight Connector 6">
            <a:extLst>
              <a:ext uri="{FF2B5EF4-FFF2-40B4-BE49-F238E27FC236}">
                <a16:creationId xmlns:a16="http://schemas.microsoft.com/office/drawing/2014/main" id="{13E1AE8F-D6D3-77F3-3FB3-9B72EA6892B5}"/>
              </a:ext>
              <a:ext uri="{C183D7F6-B498-43B3-948B-1728B52AA6E4}">
                <adec:decorative xmlns:adec="http://schemas.microsoft.com/office/drawing/2017/decorative" val="1"/>
              </a:ext>
            </a:extLst>
          </p:cNvPr>
          <p:cNvCxnSpPr>
            <a:cxnSpLocks/>
          </p:cNvCxnSpPr>
          <p:nvPr/>
        </p:nvCxnSpPr>
        <p:spPr>
          <a:xfrm flipV="1">
            <a:off x="2409897" y="4091505"/>
            <a:ext cx="2429187" cy="462039"/>
          </a:xfrm>
          <a:prstGeom prst="line">
            <a:avLst/>
          </a:prstGeom>
          <a:ln/>
        </p:spPr>
        <p:style>
          <a:lnRef idx="3">
            <a:schemeClr val="accent2"/>
          </a:lnRef>
          <a:fillRef idx="0">
            <a:schemeClr val="accent2"/>
          </a:fillRef>
          <a:effectRef idx="2">
            <a:schemeClr val="accent2"/>
          </a:effectRef>
          <a:fontRef idx="minor">
            <a:schemeClr val="tx1"/>
          </a:fontRef>
        </p:style>
      </p:cxnSp>
      <p:sp>
        <p:nvSpPr>
          <p:cNvPr id="9" name="Flowchart: Connector 8">
            <a:extLst>
              <a:ext uri="{FF2B5EF4-FFF2-40B4-BE49-F238E27FC236}">
                <a16:creationId xmlns:a16="http://schemas.microsoft.com/office/drawing/2014/main" id="{028254ED-E87D-D78E-D728-D0294B9FE60D}"/>
              </a:ext>
              <a:ext uri="{C183D7F6-B498-43B3-948B-1728B52AA6E4}">
                <adec:decorative xmlns:adec="http://schemas.microsoft.com/office/drawing/2017/decorative" val="1"/>
              </a:ext>
            </a:extLst>
          </p:cNvPr>
          <p:cNvSpPr/>
          <p:nvPr/>
        </p:nvSpPr>
        <p:spPr>
          <a:xfrm>
            <a:off x="2338039" y="4433303"/>
            <a:ext cx="229959" cy="218390"/>
          </a:xfrm>
          <a:prstGeom prst="flowChartConnector">
            <a:avLst/>
          </a:prstGeom>
          <a:solidFill>
            <a:srgbClr val="0F4263"/>
          </a:solidFill>
          <a:ln>
            <a:solidFill>
              <a:srgbClr val="0F42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0" name="Content Placeholder 29">
            <a:extLst>
              <a:ext uri="{FF2B5EF4-FFF2-40B4-BE49-F238E27FC236}">
                <a16:creationId xmlns:a16="http://schemas.microsoft.com/office/drawing/2014/main" id="{4979CC0B-11FE-9CBA-53EA-B5293D4F3AD9}"/>
              </a:ext>
            </a:extLst>
          </p:cNvPr>
          <p:cNvSpPr>
            <a:spLocks noGrp="1"/>
          </p:cNvSpPr>
          <p:nvPr>
            <p:ph sz="quarter" idx="22"/>
          </p:nvPr>
        </p:nvSpPr>
        <p:spPr>
          <a:xfrm>
            <a:off x="720777" y="4348097"/>
            <a:ext cx="1599353" cy="504887"/>
          </a:xfrm>
        </p:spPr>
        <p:txBody>
          <a:bodyPr>
            <a:noAutofit/>
          </a:bodyPr>
          <a:lstStyle/>
          <a:p>
            <a:pPr marL="0" indent="0">
              <a:buNone/>
            </a:pPr>
            <a:r>
              <a:rPr lang="en-US" sz="1600"/>
              <a:t>Advocacy &amp; Legal Services</a:t>
            </a:r>
          </a:p>
        </p:txBody>
      </p:sp>
      <p:cxnSp>
        <p:nvCxnSpPr>
          <p:cNvPr id="53" name="Straight Connector 52">
            <a:extLst>
              <a:ext uri="{FF2B5EF4-FFF2-40B4-BE49-F238E27FC236}">
                <a16:creationId xmlns:a16="http://schemas.microsoft.com/office/drawing/2014/main" id="{D6B34FC4-3F8C-8420-D3E1-1E4927F5CE1E}"/>
              </a:ext>
              <a:ext uri="{C183D7F6-B498-43B3-948B-1728B52AA6E4}">
                <adec:decorative xmlns:adec="http://schemas.microsoft.com/office/drawing/2017/decorative" val="1"/>
              </a:ext>
            </a:extLst>
          </p:cNvPr>
          <p:cNvCxnSpPr>
            <a:cxnSpLocks/>
          </p:cNvCxnSpPr>
          <p:nvPr/>
        </p:nvCxnSpPr>
        <p:spPr>
          <a:xfrm flipH="1" flipV="1">
            <a:off x="3788609" y="3560538"/>
            <a:ext cx="1257251" cy="18785"/>
          </a:xfrm>
          <a:prstGeom prst="line">
            <a:avLst/>
          </a:prstGeom>
        </p:spPr>
        <p:style>
          <a:lnRef idx="3">
            <a:schemeClr val="accent2"/>
          </a:lnRef>
          <a:fillRef idx="0">
            <a:schemeClr val="accent2"/>
          </a:fillRef>
          <a:effectRef idx="2">
            <a:schemeClr val="accent2"/>
          </a:effectRef>
          <a:fontRef idx="minor">
            <a:schemeClr val="tx1"/>
          </a:fontRef>
        </p:style>
      </p:cxnSp>
      <p:sp>
        <p:nvSpPr>
          <p:cNvPr id="92" name="Flowchart: Connector 91">
            <a:extLst>
              <a:ext uri="{FF2B5EF4-FFF2-40B4-BE49-F238E27FC236}">
                <a16:creationId xmlns:a16="http://schemas.microsoft.com/office/drawing/2014/main" id="{4C651FEE-04C6-5C5F-F695-4D3CE5184369}"/>
              </a:ext>
              <a:ext uri="{C183D7F6-B498-43B3-948B-1728B52AA6E4}">
                <adec:decorative xmlns:adec="http://schemas.microsoft.com/office/drawing/2017/decorative" val="1"/>
              </a:ext>
            </a:extLst>
          </p:cNvPr>
          <p:cNvSpPr/>
          <p:nvPr/>
        </p:nvSpPr>
        <p:spPr>
          <a:xfrm>
            <a:off x="3669678" y="3452254"/>
            <a:ext cx="229959" cy="218390"/>
          </a:xfrm>
          <a:prstGeom prst="flowChartConnector">
            <a:avLst/>
          </a:prstGeom>
          <a:solidFill>
            <a:srgbClr val="0F4263"/>
          </a:solidFill>
          <a:ln>
            <a:solidFill>
              <a:srgbClr val="0F42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1" name="Content Placeholder 30">
            <a:extLst>
              <a:ext uri="{FF2B5EF4-FFF2-40B4-BE49-F238E27FC236}">
                <a16:creationId xmlns:a16="http://schemas.microsoft.com/office/drawing/2014/main" id="{7A94C192-AF7E-15CE-9EE9-5138EF9557E9}"/>
              </a:ext>
            </a:extLst>
          </p:cNvPr>
          <p:cNvSpPr>
            <a:spLocks noGrp="1"/>
          </p:cNvSpPr>
          <p:nvPr>
            <p:ph sz="quarter" idx="23"/>
          </p:nvPr>
        </p:nvSpPr>
        <p:spPr>
          <a:xfrm>
            <a:off x="158250" y="3101370"/>
            <a:ext cx="4328127" cy="448950"/>
          </a:xfrm>
        </p:spPr>
        <p:txBody>
          <a:bodyPr/>
          <a:lstStyle/>
          <a:p>
            <a:pPr marL="0" indent="0">
              <a:buNone/>
            </a:pPr>
            <a:r>
              <a:rPr lang="en-US" sz="1600"/>
              <a:t>Psychosocial Supports (e.g., Food, Housing, Employment, Childcare Assistance) </a:t>
            </a:r>
          </a:p>
        </p:txBody>
      </p:sp>
      <p:sp>
        <p:nvSpPr>
          <p:cNvPr id="27" name="Flowchart: Connector 26">
            <a:extLst>
              <a:ext uri="{FF2B5EF4-FFF2-40B4-BE49-F238E27FC236}">
                <a16:creationId xmlns:a16="http://schemas.microsoft.com/office/drawing/2014/main" id="{6BA542F2-0A02-59FB-A74F-C4090142CA72}"/>
              </a:ext>
              <a:ext uri="{C183D7F6-B498-43B3-948B-1728B52AA6E4}">
                <adec:decorative xmlns:adec="http://schemas.microsoft.com/office/drawing/2017/decorative" val="1"/>
              </a:ext>
            </a:extLst>
          </p:cNvPr>
          <p:cNvSpPr/>
          <p:nvPr/>
        </p:nvSpPr>
        <p:spPr>
          <a:xfrm>
            <a:off x="4695798" y="2764846"/>
            <a:ext cx="2798618" cy="2128405"/>
          </a:xfrm>
          <a:prstGeom prst="flowChartConnector">
            <a:avLst/>
          </a:prstGeom>
          <a:noFill/>
          <a:ln w="57150">
            <a:solidFill>
              <a:srgbClr val="0F426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Segoe Script" panose="030B0504020000000003" pitchFamily="66" charset="0"/>
              <a:ea typeface="+mn-ea"/>
              <a:cs typeface="+mn-cs"/>
            </a:endParaRPr>
          </a:p>
        </p:txBody>
      </p:sp>
    </p:spTree>
    <p:extLst>
      <p:ext uri="{BB962C8B-B14F-4D97-AF65-F5344CB8AC3E}">
        <p14:creationId xmlns:p14="http://schemas.microsoft.com/office/powerpoint/2010/main" val="33592257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5" name="Straight Connector 34">
            <a:extLst>
              <a:ext uri="{FF2B5EF4-FFF2-40B4-BE49-F238E27FC236}">
                <a16:creationId xmlns:a16="http://schemas.microsoft.com/office/drawing/2014/main" id="{670C1194-9F48-50C3-D89D-367F1B2650DD}"/>
              </a:ext>
              <a:ext uri="{C183D7F6-B498-43B3-948B-1728B52AA6E4}">
                <adec:decorative xmlns:adec="http://schemas.microsoft.com/office/drawing/2017/decorative" val="1"/>
              </a:ext>
            </a:extLst>
          </p:cNvPr>
          <p:cNvCxnSpPr>
            <a:cxnSpLocks/>
          </p:cNvCxnSpPr>
          <p:nvPr/>
        </p:nvCxnSpPr>
        <p:spPr>
          <a:xfrm>
            <a:off x="6314288" y="4632385"/>
            <a:ext cx="318681" cy="856958"/>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33" name="Straight Connector 32">
            <a:extLst>
              <a:ext uri="{FF2B5EF4-FFF2-40B4-BE49-F238E27FC236}">
                <a16:creationId xmlns:a16="http://schemas.microsoft.com/office/drawing/2014/main" id="{DC920491-630C-32DB-2C61-44FB7AD8AC57}"/>
              </a:ext>
              <a:ext uri="{C183D7F6-B498-43B3-948B-1728B52AA6E4}">
                <adec:decorative xmlns:adec="http://schemas.microsoft.com/office/drawing/2017/decorative" val="1"/>
              </a:ext>
            </a:extLst>
          </p:cNvPr>
          <p:cNvCxnSpPr>
            <a:cxnSpLocks/>
          </p:cNvCxnSpPr>
          <p:nvPr/>
        </p:nvCxnSpPr>
        <p:spPr>
          <a:xfrm>
            <a:off x="7277984" y="4215238"/>
            <a:ext cx="1851714" cy="988641"/>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77" name="Straight Connector 76">
            <a:extLst>
              <a:ext uri="{FF2B5EF4-FFF2-40B4-BE49-F238E27FC236}">
                <a16:creationId xmlns:a16="http://schemas.microsoft.com/office/drawing/2014/main" id="{82400326-5C30-6A47-CA5F-D93F8841AF73}"/>
              </a:ext>
              <a:ext uri="{C183D7F6-B498-43B3-948B-1728B52AA6E4}">
                <adec:decorative xmlns:adec="http://schemas.microsoft.com/office/drawing/2017/decorative" val="1"/>
              </a:ext>
            </a:extLst>
          </p:cNvPr>
          <p:cNvCxnSpPr>
            <a:cxnSpLocks/>
            <a:endCxn id="96" idx="2"/>
          </p:cNvCxnSpPr>
          <p:nvPr/>
        </p:nvCxnSpPr>
        <p:spPr>
          <a:xfrm>
            <a:off x="7379250" y="3870420"/>
            <a:ext cx="1309993" cy="11913"/>
          </a:xfrm>
          <a:prstGeom prst="line">
            <a:avLst/>
          </a:prstGeom>
          <a:ln/>
        </p:spPr>
        <p:style>
          <a:lnRef idx="3">
            <a:schemeClr val="accent2"/>
          </a:lnRef>
          <a:fillRef idx="0">
            <a:schemeClr val="accent2"/>
          </a:fillRef>
          <a:effectRef idx="2">
            <a:schemeClr val="accent2"/>
          </a:effectRef>
          <a:fontRef idx="minor">
            <a:schemeClr val="tx1"/>
          </a:fontRef>
        </p:style>
      </p:cxnSp>
      <p:sp>
        <p:nvSpPr>
          <p:cNvPr id="11" name="Title 10">
            <a:extLst>
              <a:ext uri="{FF2B5EF4-FFF2-40B4-BE49-F238E27FC236}">
                <a16:creationId xmlns:a16="http://schemas.microsoft.com/office/drawing/2014/main" id="{2B6A2D33-385B-D1FB-5BAE-33137A38CE9F}"/>
              </a:ext>
            </a:extLst>
          </p:cNvPr>
          <p:cNvSpPr>
            <a:spLocks noGrp="1"/>
          </p:cNvSpPr>
          <p:nvPr>
            <p:ph type="title"/>
          </p:nvPr>
        </p:nvSpPr>
        <p:spPr>
          <a:xfrm>
            <a:off x="0" y="-16936"/>
            <a:ext cx="12191999" cy="1104336"/>
          </a:xfrm>
        </p:spPr>
        <p:txBody>
          <a:bodyPr/>
          <a:lstStyle/>
          <a:p>
            <a:pPr lvl="0">
              <a:lnSpc>
                <a:spcPct val="100000"/>
              </a:lnSpc>
              <a:spcBef>
                <a:spcPts val="0"/>
              </a:spcBef>
              <a:defRPr/>
            </a:pPr>
            <a:r>
              <a:rPr lang="en-US" altLang="en-US">
                <a:solidFill>
                  <a:prstClr val="white"/>
                </a:solidFill>
                <a:latin typeface="Arial" panose="020B0604020202020204" pitchFamily="34" charset="0"/>
                <a:cs typeface="Arial" panose="020B0604020202020204" pitchFamily="34" charset="0"/>
              </a:rPr>
              <a:t>Gender-Specific (Men) Treatment Services and Supports</a:t>
            </a:r>
            <a:endParaRPr lang="en-US">
              <a:solidFill>
                <a:prstClr val="white"/>
              </a:solidFill>
              <a:latin typeface="Arial" panose="020B0604020202020204" pitchFamily="34" charset="0"/>
              <a:cs typeface="Arial" panose="020B0604020202020204" pitchFamily="34" charset="0"/>
              <a:sym typeface="Helvetica Light"/>
            </a:endParaRPr>
          </a:p>
        </p:txBody>
      </p:sp>
      <p:sp>
        <p:nvSpPr>
          <p:cNvPr id="14" name="Flowchart: Connector 13">
            <a:extLst>
              <a:ext uri="{FF2B5EF4-FFF2-40B4-BE49-F238E27FC236}">
                <a16:creationId xmlns:a16="http://schemas.microsoft.com/office/drawing/2014/main" id="{F80701FC-F632-0728-8456-6CEEC603E2EE}"/>
              </a:ext>
              <a:ext uri="{C183D7F6-B498-43B3-948B-1728B52AA6E4}">
                <adec:decorative xmlns:adec="http://schemas.microsoft.com/office/drawing/2017/decorative" val="1"/>
              </a:ext>
            </a:extLst>
          </p:cNvPr>
          <p:cNvSpPr/>
          <p:nvPr/>
        </p:nvSpPr>
        <p:spPr>
          <a:xfrm>
            <a:off x="4810965" y="2867891"/>
            <a:ext cx="2568285" cy="1922317"/>
          </a:xfrm>
          <a:prstGeom prst="flowChartConnector">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32" name="Content Placeholder 31">
            <a:extLst>
              <a:ext uri="{FF2B5EF4-FFF2-40B4-BE49-F238E27FC236}">
                <a16:creationId xmlns:a16="http://schemas.microsoft.com/office/drawing/2014/main" id="{2013E3A4-5874-3AE0-1727-10FD111B371A}"/>
              </a:ext>
            </a:extLst>
          </p:cNvPr>
          <p:cNvSpPr>
            <a:spLocks noGrp="1"/>
          </p:cNvSpPr>
          <p:nvPr>
            <p:ph sz="quarter" idx="24"/>
          </p:nvPr>
        </p:nvSpPr>
        <p:spPr>
          <a:xfrm>
            <a:off x="4724307" y="3343180"/>
            <a:ext cx="2741600" cy="250553"/>
          </a:xfrm>
        </p:spPr>
        <p:txBody>
          <a:bodyPr/>
          <a:lstStyle/>
          <a:p>
            <a:pPr marL="0" lvl="0" indent="0" algn="ctr">
              <a:lnSpc>
                <a:spcPct val="100000"/>
              </a:lnSpc>
              <a:spcBef>
                <a:spcPts val="0"/>
              </a:spcBef>
              <a:buNone/>
              <a:defRPr/>
            </a:pPr>
            <a:r>
              <a:rPr lang="en-US" sz="1800" b="1">
                <a:solidFill>
                  <a:prstClr val="white"/>
                </a:solidFill>
                <a:latin typeface="Arial Black" panose="020B0A04020102020204" pitchFamily="34" charset="0"/>
              </a:rPr>
              <a:t>Men’s</a:t>
            </a:r>
            <a:br>
              <a:rPr lang="en-US" sz="1800" b="1">
                <a:solidFill>
                  <a:prstClr val="white"/>
                </a:solidFill>
                <a:latin typeface="Arial Black" panose="020B0A04020102020204" pitchFamily="34" charset="0"/>
              </a:rPr>
            </a:br>
            <a:r>
              <a:rPr lang="en-US" sz="1800" b="1">
                <a:solidFill>
                  <a:prstClr val="white"/>
                </a:solidFill>
                <a:latin typeface="Arial Black" panose="020B0A04020102020204" pitchFamily="34" charset="0"/>
              </a:rPr>
              <a:t>Treatment</a:t>
            </a:r>
          </a:p>
          <a:p>
            <a:pPr marL="0" lvl="0" indent="0" algn="ctr">
              <a:lnSpc>
                <a:spcPct val="100000"/>
              </a:lnSpc>
              <a:spcBef>
                <a:spcPts val="0"/>
              </a:spcBef>
              <a:buNone/>
              <a:defRPr/>
            </a:pPr>
            <a:r>
              <a:rPr lang="en-US" sz="1800" b="1">
                <a:solidFill>
                  <a:prstClr val="white"/>
                </a:solidFill>
                <a:latin typeface="Arial Black" panose="020B0A04020102020204" pitchFamily="34" charset="0"/>
              </a:rPr>
              <a:t>Needs</a:t>
            </a:r>
          </a:p>
        </p:txBody>
      </p:sp>
      <p:sp>
        <p:nvSpPr>
          <p:cNvPr id="27" name="Flowchart: Connector 26">
            <a:extLst>
              <a:ext uri="{FF2B5EF4-FFF2-40B4-BE49-F238E27FC236}">
                <a16:creationId xmlns:a16="http://schemas.microsoft.com/office/drawing/2014/main" id="{6BA542F2-0A02-59FB-A74F-C4090142CA72}"/>
              </a:ext>
              <a:ext uri="{C183D7F6-B498-43B3-948B-1728B52AA6E4}">
                <adec:decorative xmlns:adec="http://schemas.microsoft.com/office/drawing/2017/decorative" val="1"/>
              </a:ext>
            </a:extLst>
          </p:cNvPr>
          <p:cNvSpPr/>
          <p:nvPr/>
        </p:nvSpPr>
        <p:spPr>
          <a:xfrm>
            <a:off x="4695798" y="2764846"/>
            <a:ext cx="2798618" cy="2128405"/>
          </a:xfrm>
          <a:prstGeom prst="flowChartConnector">
            <a:avLst/>
          </a:prstGeom>
          <a:noFill/>
          <a:ln w="57150">
            <a:solidFill>
              <a:srgbClr val="0F426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Segoe Script" panose="030B0504020000000003" pitchFamily="66" charset="0"/>
              <a:ea typeface="+mn-ea"/>
              <a:cs typeface="+mn-cs"/>
            </a:endParaRPr>
          </a:p>
        </p:txBody>
      </p:sp>
      <p:cxnSp>
        <p:nvCxnSpPr>
          <p:cNvPr id="43" name="Straight Connector 42">
            <a:extLst>
              <a:ext uri="{FF2B5EF4-FFF2-40B4-BE49-F238E27FC236}">
                <a16:creationId xmlns:a16="http://schemas.microsoft.com/office/drawing/2014/main" id="{6E8DF6A4-C202-99A7-7417-18C058ED2097}"/>
              </a:ext>
              <a:ext uri="{C183D7F6-B498-43B3-948B-1728B52AA6E4}">
                <adec:decorative xmlns:adec="http://schemas.microsoft.com/office/drawing/2017/decorative" val="1"/>
              </a:ext>
            </a:extLst>
          </p:cNvPr>
          <p:cNvCxnSpPr>
            <a:cxnSpLocks/>
          </p:cNvCxnSpPr>
          <p:nvPr/>
        </p:nvCxnSpPr>
        <p:spPr>
          <a:xfrm flipH="1" flipV="1">
            <a:off x="4499797" y="2060122"/>
            <a:ext cx="894534" cy="989154"/>
          </a:xfrm>
          <a:prstGeom prst="line">
            <a:avLst/>
          </a:prstGeom>
          <a:ln/>
        </p:spPr>
        <p:style>
          <a:lnRef idx="3">
            <a:schemeClr val="accent2"/>
          </a:lnRef>
          <a:fillRef idx="0">
            <a:schemeClr val="accent2"/>
          </a:fillRef>
          <a:effectRef idx="2">
            <a:schemeClr val="accent2"/>
          </a:effectRef>
          <a:fontRef idx="minor">
            <a:schemeClr val="tx1"/>
          </a:fontRef>
        </p:style>
      </p:cxnSp>
      <p:sp>
        <p:nvSpPr>
          <p:cNvPr id="91" name="Flowchart: Connector 90">
            <a:extLst>
              <a:ext uri="{FF2B5EF4-FFF2-40B4-BE49-F238E27FC236}">
                <a16:creationId xmlns:a16="http://schemas.microsoft.com/office/drawing/2014/main" id="{B48A95DF-3410-F7E2-0510-0317941C1D45}"/>
              </a:ext>
              <a:ext uri="{C183D7F6-B498-43B3-948B-1728B52AA6E4}">
                <adec:decorative xmlns:adec="http://schemas.microsoft.com/office/drawing/2017/decorative" val="1"/>
              </a:ext>
            </a:extLst>
          </p:cNvPr>
          <p:cNvSpPr/>
          <p:nvPr/>
        </p:nvSpPr>
        <p:spPr>
          <a:xfrm>
            <a:off x="4317553" y="1881997"/>
            <a:ext cx="229959" cy="218390"/>
          </a:xfrm>
          <a:prstGeom prst="flowChartConnector">
            <a:avLst/>
          </a:prstGeom>
          <a:solidFill>
            <a:srgbClr val="0F4263"/>
          </a:solidFill>
          <a:ln>
            <a:solidFill>
              <a:srgbClr val="0F42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Content Placeholder 11">
            <a:extLst>
              <a:ext uri="{FF2B5EF4-FFF2-40B4-BE49-F238E27FC236}">
                <a16:creationId xmlns:a16="http://schemas.microsoft.com/office/drawing/2014/main" id="{91E9F086-B653-3C08-0EC9-EBD15B103847}"/>
              </a:ext>
            </a:extLst>
          </p:cNvPr>
          <p:cNvSpPr>
            <a:spLocks noGrp="1"/>
          </p:cNvSpPr>
          <p:nvPr>
            <p:ph idx="1"/>
          </p:nvPr>
        </p:nvSpPr>
        <p:spPr>
          <a:xfrm>
            <a:off x="622218" y="1665436"/>
            <a:ext cx="3876251" cy="532801"/>
          </a:xfrm>
        </p:spPr>
        <p:txBody>
          <a:bodyPr/>
          <a:lstStyle/>
          <a:p>
            <a:pPr algn="l"/>
            <a:r>
              <a:rPr lang="en-US" sz="1600"/>
              <a:t>Assessment &amp; Treatment for Substance Use and Co-Occurring Disorders</a:t>
            </a:r>
          </a:p>
        </p:txBody>
      </p:sp>
      <p:cxnSp>
        <p:nvCxnSpPr>
          <p:cNvPr id="45" name="Straight Connector 44">
            <a:extLst>
              <a:ext uri="{FF2B5EF4-FFF2-40B4-BE49-F238E27FC236}">
                <a16:creationId xmlns:a16="http://schemas.microsoft.com/office/drawing/2014/main" id="{046BAB0A-15F5-C2FC-3652-C9D5AA7E3CDE}"/>
              </a:ext>
              <a:ext uri="{C183D7F6-B498-43B3-948B-1728B52AA6E4}">
                <adec:decorative xmlns:adec="http://schemas.microsoft.com/office/drawing/2017/decorative" val="1"/>
              </a:ext>
            </a:extLst>
          </p:cNvPr>
          <p:cNvCxnSpPr>
            <a:cxnSpLocks/>
            <a:stCxn id="14" idx="0"/>
          </p:cNvCxnSpPr>
          <p:nvPr/>
        </p:nvCxnSpPr>
        <p:spPr>
          <a:xfrm flipH="1" flipV="1">
            <a:off x="6073526" y="1743920"/>
            <a:ext cx="21582" cy="1123971"/>
          </a:xfrm>
          <a:prstGeom prst="line">
            <a:avLst/>
          </a:prstGeom>
          <a:ln/>
        </p:spPr>
        <p:style>
          <a:lnRef idx="3">
            <a:schemeClr val="accent2"/>
          </a:lnRef>
          <a:fillRef idx="0">
            <a:schemeClr val="accent2"/>
          </a:fillRef>
          <a:effectRef idx="2">
            <a:schemeClr val="accent2"/>
          </a:effectRef>
          <a:fontRef idx="minor">
            <a:schemeClr val="tx1"/>
          </a:fontRef>
        </p:style>
      </p:cxnSp>
      <p:sp>
        <p:nvSpPr>
          <p:cNvPr id="22" name="Flowchart: Connector 21">
            <a:extLst>
              <a:ext uri="{FF2B5EF4-FFF2-40B4-BE49-F238E27FC236}">
                <a16:creationId xmlns:a16="http://schemas.microsoft.com/office/drawing/2014/main" id="{BC7B43A0-815A-1AF1-6FD5-E0FCA55889EA}"/>
              </a:ext>
              <a:ext uri="{C183D7F6-B498-43B3-948B-1728B52AA6E4}">
                <adec:decorative xmlns:adec="http://schemas.microsoft.com/office/drawing/2017/decorative" val="1"/>
              </a:ext>
            </a:extLst>
          </p:cNvPr>
          <p:cNvSpPr/>
          <p:nvPr/>
        </p:nvSpPr>
        <p:spPr>
          <a:xfrm>
            <a:off x="5969337" y="1641251"/>
            <a:ext cx="229959" cy="218390"/>
          </a:xfrm>
          <a:prstGeom prst="flowChartConnector">
            <a:avLst/>
          </a:prstGeom>
          <a:solidFill>
            <a:srgbClr val="0F4263"/>
          </a:solidFill>
          <a:ln>
            <a:solidFill>
              <a:srgbClr val="0F42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Content Placeholder 14">
            <a:extLst>
              <a:ext uri="{FF2B5EF4-FFF2-40B4-BE49-F238E27FC236}">
                <a16:creationId xmlns:a16="http://schemas.microsoft.com/office/drawing/2014/main" id="{2DBF484D-1E93-8225-5F64-AB6A5DDC4D9C}"/>
              </a:ext>
            </a:extLst>
          </p:cNvPr>
          <p:cNvSpPr>
            <a:spLocks noGrp="1"/>
          </p:cNvSpPr>
          <p:nvPr>
            <p:ph sz="quarter" idx="11"/>
          </p:nvPr>
        </p:nvSpPr>
        <p:spPr>
          <a:xfrm>
            <a:off x="6199296" y="1522783"/>
            <a:ext cx="4286700" cy="466560"/>
          </a:xfrm>
        </p:spPr>
        <p:txBody>
          <a:bodyPr/>
          <a:lstStyle/>
          <a:p>
            <a:pPr marL="0" indent="0">
              <a:buNone/>
            </a:pPr>
            <a:r>
              <a:rPr lang="en-US" sz="1600"/>
              <a:t>Parenting Supports &amp; Quality Family Time</a:t>
            </a:r>
          </a:p>
        </p:txBody>
      </p:sp>
      <p:cxnSp>
        <p:nvCxnSpPr>
          <p:cNvPr id="29" name="Straight Connector 28">
            <a:extLst>
              <a:ext uri="{FF2B5EF4-FFF2-40B4-BE49-F238E27FC236}">
                <a16:creationId xmlns:a16="http://schemas.microsoft.com/office/drawing/2014/main" id="{14173277-86BE-4760-AEE0-4E012968568D}"/>
              </a:ext>
              <a:ext uri="{C183D7F6-B498-43B3-948B-1728B52AA6E4}">
                <adec:decorative xmlns:adec="http://schemas.microsoft.com/office/drawing/2017/decorative" val="1"/>
              </a:ext>
            </a:extLst>
          </p:cNvPr>
          <p:cNvCxnSpPr>
            <a:cxnSpLocks/>
          </p:cNvCxnSpPr>
          <p:nvPr/>
        </p:nvCxnSpPr>
        <p:spPr>
          <a:xfrm flipV="1">
            <a:off x="7001515" y="2839116"/>
            <a:ext cx="857215" cy="353360"/>
          </a:xfrm>
          <a:prstGeom prst="line">
            <a:avLst/>
          </a:prstGeom>
          <a:ln/>
        </p:spPr>
        <p:style>
          <a:lnRef idx="3">
            <a:schemeClr val="accent2"/>
          </a:lnRef>
          <a:fillRef idx="0">
            <a:schemeClr val="accent2"/>
          </a:fillRef>
          <a:effectRef idx="2">
            <a:schemeClr val="accent2"/>
          </a:effectRef>
          <a:fontRef idx="minor">
            <a:schemeClr val="tx1"/>
          </a:fontRef>
        </p:style>
      </p:cxnSp>
      <p:sp>
        <p:nvSpPr>
          <p:cNvPr id="95" name="Flowchart: Connector 94">
            <a:extLst>
              <a:ext uri="{FF2B5EF4-FFF2-40B4-BE49-F238E27FC236}">
                <a16:creationId xmlns:a16="http://schemas.microsoft.com/office/drawing/2014/main" id="{251520CF-DA64-E888-95EE-ABA3318E0944}"/>
              </a:ext>
              <a:ext uri="{C183D7F6-B498-43B3-948B-1728B52AA6E4}">
                <adec:decorative xmlns:adec="http://schemas.microsoft.com/office/drawing/2017/decorative" val="1"/>
              </a:ext>
            </a:extLst>
          </p:cNvPr>
          <p:cNvSpPr/>
          <p:nvPr/>
        </p:nvSpPr>
        <p:spPr>
          <a:xfrm>
            <a:off x="7746891" y="2702230"/>
            <a:ext cx="229959" cy="218390"/>
          </a:xfrm>
          <a:prstGeom prst="flowChartConnector">
            <a:avLst/>
          </a:prstGeom>
          <a:solidFill>
            <a:srgbClr val="0F4263"/>
          </a:solidFill>
          <a:ln>
            <a:solidFill>
              <a:srgbClr val="0F42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Content Placeholder 16">
            <a:extLst>
              <a:ext uri="{FF2B5EF4-FFF2-40B4-BE49-F238E27FC236}">
                <a16:creationId xmlns:a16="http://schemas.microsoft.com/office/drawing/2014/main" id="{1539843A-E860-F0AC-765F-7B76280F1ECC}"/>
              </a:ext>
            </a:extLst>
          </p:cNvPr>
          <p:cNvSpPr>
            <a:spLocks noGrp="1"/>
          </p:cNvSpPr>
          <p:nvPr>
            <p:ph sz="quarter" idx="13"/>
          </p:nvPr>
        </p:nvSpPr>
        <p:spPr>
          <a:xfrm>
            <a:off x="8105390" y="2624606"/>
            <a:ext cx="3970384" cy="280479"/>
          </a:xfrm>
        </p:spPr>
        <p:txBody>
          <a:bodyPr/>
          <a:lstStyle/>
          <a:p>
            <a:pPr marL="0" lvl="0" indent="0">
              <a:lnSpc>
                <a:spcPct val="100000"/>
              </a:lnSpc>
              <a:spcBef>
                <a:spcPts val="0"/>
              </a:spcBef>
              <a:buNone/>
              <a:defRPr/>
            </a:pPr>
            <a:r>
              <a:rPr lang="en-US" sz="1600">
                <a:solidFill>
                  <a:prstClr val="black"/>
                </a:solidFill>
                <a:latin typeface="Arial" panose="020B0604020202020204" pitchFamily="34" charset="0"/>
                <a:cs typeface="Arial" panose="020B0604020202020204" pitchFamily="34" charset="0"/>
              </a:rPr>
              <a:t>Culturally Responsive Care</a:t>
            </a:r>
          </a:p>
        </p:txBody>
      </p:sp>
      <p:sp>
        <p:nvSpPr>
          <p:cNvPr id="96" name="Flowchart: Connector 95">
            <a:extLst>
              <a:ext uri="{FF2B5EF4-FFF2-40B4-BE49-F238E27FC236}">
                <a16:creationId xmlns:a16="http://schemas.microsoft.com/office/drawing/2014/main" id="{3DA54463-5E9A-65D6-D479-F883BAA50796}"/>
              </a:ext>
              <a:ext uri="{C183D7F6-B498-43B3-948B-1728B52AA6E4}">
                <adec:decorative xmlns:adec="http://schemas.microsoft.com/office/drawing/2017/decorative" val="1"/>
              </a:ext>
            </a:extLst>
          </p:cNvPr>
          <p:cNvSpPr/>
          <p:nvPr/>
        </p:nvSpPr>
        <p:spPr>
          <a:xfrm>
            <a:off x="8689243" y="3773138"/>
            <a:ext cx="229959" cy="218390"/>
          </a:xfrm>
          <a:prstGeom prst="flowChartConnector">
            <a:avLst/>
          </a:prstGeom>
          <a:solidFill>
            <a:srgbClr val="0F4263"/>
          </a:solidFill>
          <a:ln>
            <a:solidFill>
              <a:srgbClr val="0F42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Content Placeholder 18">
            <a:extLst>
              <a:ext uri="{FF2B5EF4-FFF2-40B4-BE49-F238E27FC236}">
                <a16:creationId xmlns:a16="http://schemas.microsoft.com/office/drawing/2014/main" id="{15F8CF83-9552-8442-909E-64B62076AAAA}"/>
              </a:ext>
            </a:extLst>
          </p:cNvPr>
          <p:cNvSpPr>
            <a:spLocks noGrp="1"/>
          </p:cNvSpPr>
          <p:nvPr>
            <p:ph sz="quarter" idx="15"/>
          </p:nvPr>
        </p:nvSpPr>
        <p:spPr>
          <a:xfrm>
            <a:off x="8986523" y="3590187"/>
            <a:ext cx="2521200" cy="568928"/>
          </a:xfrm>
        </p:spPr>
        <p:txBody>
          <a:bodyPr/>
          <a:lstStyle/>
          <a:p>
            <a:pPr marL="0" lvl="0" indent="0">
              <a:lnSpc>
                <a:spcPct val="100000"/>
              </a:lnSpc>
              <a:spcBef>
                <a:spcPts val="0"/>
              </a:spcBef>
              <a:buNone/>
              <a:defRPr/>
            </a:pPr>
            <a:r>
              <a:rPr lang="en-US" sz="1600">
                <a:solidFill>
                  <a:prstClr val="black"/>
                </a:solidFill>
                <a:latin typeface="Arial" panose="020B0604020202020204" pitchFamily="34" charset="0"/>
                <a:cs typeface="Arial" panose="020B0604020202020204" pitchFamily="34" charset="0"/>
              </a:rPr>
              <a:t>Trauma-Informed Care</a:t>
            </a:r>
          </a:p>
        </p:txBody>
      </p:sp>
      <p:sp>
        <p:nvSpPr>
          <p:cNvPr id="97" name="Flowchart: Connector 96">
            <a:extLst>
              <a:ext uri="{FF2B5EF4-FFF2-40B4-BE49-F238E27FC236}">
                <a16:creationId xmlns:a16="http://schemas.microsoft.com/office/drawing/2014/main" id="{2BA356AA-F738-B5D0-AF30-BC161607DA45}"/>
              </a:ext>
              <a:ext uri="{C183D7F6-B498-43B3-948B-1728B52AA6E4}">
                <adec:decorative xmlns:adec="http://schemas.microsoft.com/office/drawing/2017/decorative" val="1"/>
              </a:ext>
            </a:extLst>
          </p:cNvPr>
          <p:cNvSpPr/>
          <p:nvPr/>
        </p:nvSpPr>
        <p:spPr>
          <a:xfrm>
            <a:off x="8990915" y="5095101"/>
            <a:ext cx="229959" cy="218390"/>
          </a:xfrm>
          <a:prstGeom prst="flowChartConnector">
            <a:avLst/>
          </a:prstGeom>
          <a:solidFill>
            <a:srgbClr val="0F4263"/>
          </a:solidFill>
          <a:ln>
            <a:solidFill>
              <a:srgbClr val="0F42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Content Placeholder 22">
            <a:extLst>
              <a:ext uri="{FF2B5EF4-FFF2-40B4-BE49-F238E27FC236}">
                <a16:creationId xmlns:a16="http://schemas.microsoft.com/office/drawing/2014/main" id="{533EB91A-F40C-A2B9-ED12-3067E0F8E82F}"/>
              </a:ext>
            </a:extLst>
          </p:cNvPr>
          <p:cNvSpPr>
            <a:spLocks noGrp="1"/>
          </p:cNvSpPr>
          <p:nvPr>
            <p:ph sz="quarter" idx="18"/>
          </p:nvPr>
        </p:nvSpPr>
        <p:spPr>
          <a:xfrm>
            <a:off x="9254431" y="4976733"/>
            <a:ext cx="2937569" cy="451622"/>
          </a:xfrm>
        </p:spPr>
        <p:txBody>
          <a:bodyPr/>
          <a:lstStyle/>
          <a:p>
            <a:pPr marL="0" indent="0">
              <a:buNone/>
            </a:pPr>
            <a:r>
              <a:rPr lang="en-US" sz="1600"/>
              <a:t>Evidence-Based Interventions</a:t>
            </a:r>
          </a:p>
        </p:txBody>
      </p:sp>
      <p:sp>
        <p:nvSpPr>
          <p:cNvPr id="98" name="Flowchart: Connector 97">
            <a:extLst>
              <a:ext uri="{FF2B5EF4-FFF2-40B4-BE49-F238E27FC236}">
                <a16:creationId xmlns:a16="http://schemas.microsoft.com/office/drawing/2014/main" id="{A50B91B0-A44E-89FC-F1DA-ED278B8E8DD9}"/>
              </a:ext>
              <a:ext uri="{C183D7F6-B498-43B3-948B-1728B52AA6E4}">
                <adec:decorative xmlns:adec="http://schemas.microsoft.com/office/drawing/2017/decorative" val="1"/>
              </a:ext>
            </a:extLst>
          </p:cNvPr>
          <p:cNvSpPr/>
          <p:nvPr/>
        </p:nvSpPr>
        <p:spPr>
          <a:xfrm>
            <a:off x="6517989" y="5380148"/>
            <a:ext cx="229959" cy="218390"/>
          </a:xfrm>
          <a:prstGeom prst="flowChartConnector">
            <a:avLst/>
          </a:prstGeom>
          <a:solidFill>
            <a:srgbClr val="0F4263"/>
          </a:solidFill>
          <a:ln>
            <a:solidFill>
              <a:srgbClr val="0F42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Content Placeholder 24">
            <a:extLst>
              <a:ext uri="{FF2B5EF4-FFF2-40B4-BE49-F238E27FC236}">
                <a16:creationId xmlns:a16="http://schemas.microsoft.com/office/drawing/2014/main" id="{6DFA2C09-2F83-DD14-7933-C8825FC65427}"/>
              </a:ext>
            </a:extLst>
          </p:cNvPr>
          <p:cNvSpPr>
            <a:spLocks noGrp="1"/>
          </p:cNvSpPr>
          <p:nvPr>
            <p:ph sz="quarter" idx="20"/>
          </p:nvPr>
        </p:nvSpPr>
        <p:spPr>
          <a:xfrm>
            <a:off x="6489361" y="5734768"/>
            <a:ext cx="3232058" cy="620234"/>
          </a:xfrm>
        </p:spPr>
        <p:txBody>
          <a:bodyPr/>
          <a:lstStyle/>
          <a:p>
            <a:pPr marL="0" lvl="0" indent="0">
              <a:lnSpc>
                <a:spcPct val="100000"/>
              </a:lnSpc>
              <a:spcBef>
                <a:spcPts val="0"/>
              </a:spcBef>
              <a:buNone/>
              <a:defRPr/>
            </a:pPr>
            <a:r>
              <a:rPr lang="en-US" sz="1600">
                <a:solidFill>
                  <a:prstClr val="black"/>
                </a:solidFill>
                <a:latin typeface="Arial" panose="020B0604020202020204" pitchFamily="34" charset="0"/>
                <a:cs typeface="Arial" panose="020B0604020202020204" pitchFamily="34" charset="0"/>
              </a:rPr>
              <a:t>Screening &amp; Intervention for Intimate Partner Violence</a:t>
            </a:r>
          </a:p>
        </p:txBody>
      </p:sp>
      <p:cxnSp>
        <p:nvCxnSpPr>
          <p:cNvPr id="39" name="Straight Connector 38">
            <a:extLst>
              <a:ext uri="{FF2B5EF4-FFF2-40B4-BE49-F238E27FC236}">
                <a16:creationId xmlns:a16="http://schemas.microsoft.com/office/drawing/2014/main" id="{5876676B-2466-ACCD-75DB-2FEFEE25F0B4}"/>
              </a:ext>
              <a:ext uri="{C183D7F6-B498-43B3-948B-1728B52AA6E4}">
                <adec:decorative xmlns:adec="http://schemas.microsoft.com/office/drawing/2017/decorative" val="1"/>
              </a:ext>
            </a:extLst>
          </p:cNvPr>
          <p:cNvCxnSpPr>
            <a:cxnSpLocks/>
          </p:cNvCxnSpPr>
          <p:nvPr/>
        </p:nvCxnSpPr>
        <p:spPr>
          <a:xfrm flipH="1">
            <a:off x="4499797" y="4133669"/>
            <a:ext cx="678574" cy="1030056"/>
          </a:xfrm>
          <a:prstGeom prst="line">
            <a:avLst/>
          </a:prstGeom>
          <a:ln/>
        </p:spPr>
        <p:style>
          <a:lnRef idx="3">
            <a:schemeClr val="accent2"/>
          </a:lnRef>
          <a:fillRef idx="0">
            <a:schemeClr val="accent2"/>
          </a:fillRef>
          <a:effectRef idx="2">
            <a:schemeClr val="accent2"/>
          </a:effectRef>
          <a:fontRef idx="minor">
            <a:schemeClr val="tx1"/>
          </a:fontRef>
        </p:style>
      </p:cxnSp>
      <p:sp>
        <p:nvSpPr>
          <p:cNvPr id="100" name="Flowchart: Connector 99">
            <a:extLst>
              <a:ext uri="{FF2B5EF4-FFF2-40B4-BE49-F238E27FC236}">
                <a16:creationId xmlns:a16="http://schemas.microsoft.com/office/drawing/2014/main" id="{960D51E4-AB58-246E-7E60-E2AE931238FC}"/>
              </a:ext>
              <a:ext uri="{C183D7F6-B498-43B3-948B-1728B52AA6E4}">
                <adec:decorative xmlns:adec="http://schemas.microsoft.com/office/drawing/2017/decorative" val="1"/>
              </a:ext>
            </a:extLst>
          </p:cNvPr>
          <p:cNvSpPr/>
          <p:nvPr/>
        </p:nvSpPr>
        <p:spPr>
          <a:xfrm>
            <a:off x="4371398" y="5073620"/>
            <a:ext cx="229959" cy="218390"/>
          </a:xfrm>
          <a:prstGeom prst="flowChartConnector">
            <a:avLst/>
          </a:prstGeom>
          <a:solidFill>
            <a:srgbClr val="0F4263"/>
          </a:solidFill>
          <a:ln>
            <a:solidFill>
              <a:srgbClr val="0F42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 name="Content Placeholder 27">
            <a:extLst>
              <a:ext uri="{FF2B5EF4-FFF2-40B4-BE49-F238E27FC236}">
                <a16:creationId xmlns:a16="http://schemas.microsoft.com/office/drawing/2014/main" id="{A2C9278F-087F-6BD9-3E03-A5D032DA25BC}"/>
              </a:ext>
            </a:extLst>
          </p:cNvPr>
          <p:cNvSpPr>
            <a:spLocks noGrp="1"/>
          </p:cNvSpPr>
          <p:nvPr>
            <p:ph sz="quarter" idx="21"/>
          </p:nvPr>
        </p:nvSpPr>
        <p:spPr>
          <a:xfrm>
            <a:off x="749601" y="5236346"/>
            <a:ext cx="3777692" cy="462039"/>
          </a:xfrm>
        </p:spPr>
        <p:txBody>
          <a:bodyPr/>
          <a:lstStyle/>
          <a:p>
            <a:pPr marL="0" indent="0" rtl="0" eaLnBrk="1" fontAlgn="auto" latinLnBrk="0" hangingPunct="1">
              <a:buNone/>
            </a:pPr>
            <a:r>
              <a:rPr lang="en-US" sz="1500" kern="1200">
                <a:solidFill>
                  <a:schemeClr val="tx1"/>
                </a:solidFill>
                <a:effectLst/>
                <a:latin typeface="+mn-lt"/>
                <a:ea typeface="+mn-ea"/>
                <a:cs typeface="+mn-cs"/>
              </a:rPr>
              <a:t>Recovery Oriented Supports, Fatherhood Initiatives &amp; After Care Services </a:t>
            </a:r>
            <a:endParaRPr lang="en-US" sz="1600">
              <a:effectLst/>
            </a:endParaRPr>
          </a:p>
        </p:txBody>
      </p:sp>
      <p:cxnSp>
        <p:nvCxnSpPr>
          <p:cNvPr id="7" name="Straight Connector 6">
            <a:extLst>
              <a:ext uri="{FF2B5EF4-FFF2-40B4-BE49-F238E27FC236}">
                <a16:creationId xmlns:a16="http://schemas.microsoft.com/office/drawing/2014/main" id="{13E1AE8F-D6D3-77F3-3FB3-9B72EA6892B5}"/>
              </a:ext>
              <a:ext uri="{C183D7F6-B498-43B3-948B-1728B52AA6E4}">
                <adec:decorative xmlns:adec="http://schemas.microsoft.com/office/drawing/2017/decorative" val="1"/>
              </a:ext>
            </a:extLst>
          </p:cNvPr>
          <p:cNvCxnSpPr>
            <a:cxnSpLocks/>
          </p:cNvCxnSpPr>
          <p:nvPr/>
        </p:nvCxnSpPr>
        <p:spPr>
          <a:xfrm flipV="1">
            <a:off x="2409897" y="4091505"/>
            <a:ext cx="2429187" cy="462039"/>
          </a:xfrm>
          <a:prstGeom prst="line">
            <a:avLst/>
          </a:prstGeom>
          <a:ln/>
        </p:spPr>
        <p:style>
          <a:lnRef idx="3">
            <a:schemeClr val="accent2"/>
          </a:lnRef>
          <a:fillRef idx="0">
            <a:schemeClr val="accent2"/>
          </a:fillRef>
          <a:effectRef idx="2">
            <a:schemeClr val="accent2"/>
          </a:effectRef>
          <a:fontRef idx="minor">
            <a:schemeClr val="tx1"/>
          </a:fontRef>
        </p:style>
      </p:cxnSp>
      <p:sp>
        <p:nvSpPr>
          <p:cNvPr id="9" name="Flowchart: Connector 8">
            <a:extLst>
              <a:ext uri="{FF2B5EF4-FFF2-40B4-BE49-F238E27FC236}">
                <a16:creationId xmlns:a16="http://schemas.microsoft.com/office/drawing/2014/main" id="{028254ED-E87D-D78E-D728-D0294B9FE60D}"/>
              </a:ext>
              <a:ext uri="{C183D7F6-B498-43B3-948B-1728B52AA6E4}">
                <adec:decorative xmlns:adec="http://schemas.microsoft.com/office/drawing/2017/decorative" val="1"/>
              </a:ext>
            </a:extLst>
          </p:cNvPr>
          <p:cNvSpPr/>
          <p:nvPr/>
        </p:nvSpPr>
        <p:spPr>
          <a:xfrm>
            <a:off x="2338039" y="4412521"/>
            <a:ext cx="229959" cy="218390"/>
          </a:xfrm>
          <a:prstGeom prst="flowChartConnector">
            <a:avLst/>
          </a:prstGeom>
          <a:solidFill>
            <a:srgbClr val="0F4263"/>
          </a:solidFill>
          <a:ln>
            <a:solidFill>
              <a:srgbClr val="0F42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0" name="Content Placeholder 29">
            <a:extLst>
              <a:ext uri="{FF2B5EF4-FFF2-40B4-BE49-F238E27FC236}">
                <a16:creationId xmlns:a16="http://schemas.microsoft.com/office/drawing/2014/main" id="{4979CC0B-11FE-9CBA-53EA-B5293D4F3AD9}"/>
              </a:ext>
            </a:extLst>
          </p:cNvPr>
          <p:cNvSpPr>
            <a:spLocks noGrp="1"/>
          </p:cNvSpPr>
          <p:nvPr>
            <p:ph sz="quarter" idx="22"/>
          </p:nvPr>
        </p:nvSpPr>
        <p:spPr>
          <a:xfrm>
            <a:off x="720777" y="4348097"/>
            <a:ext cx="1599353" cy="504887"/>
          </a:xfrm>
        </p:spPr>
        <p:txBody>
          <a:bodyPr>
            <a:noAutofit/>
          </a:bodyPr>
          <a:lstStyle/>
          <a:p>
            <a:pPr marL="0" indent="0">
              <a:buNone/>
            </a:pPr>
            <a:r>
              <a:rPr lang="en-US" sz="1600"/>
              <a:t>Advocacy &amp; Legal Services</a:t>
            </a:r>
          </a:p>
        </p:txBody>
      </p:sp>
      <p:cxnSp>
        <p:nvCxnSpPr>
          <p:cNvPr id="53" name="Straight Connector 52">
            <a:extLst>
              <a:ext uri="{FF2B5EF4-FFF2-40B4-BE49-F238E27FC236}">
                <a16:creationId xmlns:a16="http://schemas.microsoft.com/office/drawing/2014/main" id="{D6B34FC4-3F8C-8420-D3E1-1E4927F5CE1E}"/>
              </a:ext>
              <a:ext uri="{C183D7F6-B498-43B3-948B-1728B52AA6E4}">
                <adec:decorative xmlns:adec="http://schemas.microsoft.com/office/drawing/2017/decorative" val="1"/>
              </a:ext>
            </a:extLst>
          </p:cNvPr>
          <p:cNvCxnSpPr>
            <a:cxnSpLocks/>
          </p:cNvCxnSpPr>
          <p:nvPr/>
        </p:nvCxnSpPr>
        <p:spPr>
          <a:xfrm flipH="1" flipV="1">
            <a:off x="3788609" y="3560538"/>
            <a:ext cx="1257251" cy="18785"/>
          </a:xfrm>
          <a:prstGeom prst="line">
            <a:avLst/>
          </a:prstGeom>
        </p:spPr>
        <p:style>
          <a:lnRef idx="3">
            <a:schemeClr val="accent2"/>
          </a:lnRef>
          <a:fillRef idx="0">
            <a:schemeClr val="accent2"/>
          </a:fillRef>
          <a:effectRef idx="2">
            <a:schemeClr val="accent2"/>
          </a:effectRef>
          <a:fontRef idx="minor">
            <a:schemeClr val="tx1"/>
          </a:fontRef>
        </p:style>
      </p:cxnSp>
      <p:sp>
        <p:nvSpPr>
          <p:cNvPr id="92" name="Flowchart: Connector 91">
            <a:extLst>
              <a:ext uri="{FF2B5EF4-FFF2-40B4-BE49-F238E27FC236}">
                <a16:creationId xmlns:a16="http://schemas.microsoft.com/office/drawing/2014/main" id="{4C651FEE-04C6-5C5F-F695-4D3CE5184369}"/>
              </a:ext>
              <a:ext uri="{C183D7F6-B498-43B3-948B-1728B52AA6E4}">
                <adec:decorative xmlns:adec="http://schemas.microsoft.com/office/drawing/2017/decorative" val="1"/>
              </a:ext>
            </a:extLst>
          </p:cNvPr>
          <p:cNvSpPr/>
          <p:nvPr/>
        </p:nvSpPr>
        <p:spPr>
          <a:xfrm>
            <a:off x="3669678" y="3452254"/>
            <a:ext cx="229959" cy="218390"/>
          </a:xfrm>
          <a:prstGeom prst="flowChartConnector">
            <a:avLst/>
          </a:prstGeom>
          <a:solidFill>
            <a:srgbClr val="0F4263"/>
          </a:solidFill>
          <a:ln>
            <a:solidFill>
              <a:srgbClr val="0F42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1" name="Content Placeholder 30">
            <a:extLst>
              <a:ext uri="{FF2B5EF4-FFF2-40B4-BE49-F238E27FC236}">
                <a16:creationId xmlns:a16="http://schemas.microsoft.com/office/drawing/2014/main" id="{7A94C192-AF7E-15CE-9EE9-5138EF9557E9}"/>
              </a:ext>
            </a:extLst>
          </p:cNvPr>
          <p:cNvSpPr>
            <a:spLocks noGrp="1"/>
          </p:cNvSpPr>
          <p:nvPr>
            <p:ph sz="quarter" idx="23"/>
          </p:nvPr>
        </p:nvSpPr>
        <p:spPr>
          <a:xfrm>
            <a:off x="239704" y="3064519"/>
            <a:ext cx="3777691" cy="448950"/>
          </a:xfrm>
        </p:spPr>
        <p:txBody>
          <a:bodyPr/>
          <a:lstStyle/>
          <a:p>
            <a:pPr marL="0" lvl="0" indent="0">
              <a:lnSpc>
                <a:spcPct val="100000"/>
              </a:lnSpc>
              <a:spcBef>
                <a:spcPts val="0"/>
              </a:spcBef>
              <a:buNone/>
              <a:defRPr/>
            </a:pPr>
            <a:r>
              <a:rPr lang="en-US" sz="1600">
                <a:solidFill>
                  <a:prstClr val="black"/>
                </a:solidFill>
                <a:latin typeface="Arial" panose="020B0604020202020204" pitchFamily="34" charset="0"/>
                <a:cs typeface="Arial" panose="020B0604020202020204" pitchFamily="34" charset="0"/>
              </a:rPr>
              <a:t>Psychosocial Supports (e.g., Housing, Employment, Childcare Assistance) </a:t>
            </a:r>
          </a:p>
        </p:txBody>
      </p:sp>
    </p:spTree>
    <p:extLst>
      <p:ext uri="{BB962C8B-B14F-4D97-AF65-F5344CB8AC3E}">
        <p14:creationId xmlns:p14="http://schemas.microsoft.com/office/powerpoint/2010/main" val="27132671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5" name="Straight Connector 34">
            <a:extLst>
              <a:ext uri="{FF2B5EF4-FFF2-40B4-BE49-F238E27FC236}">
                <a16:creationId xmlns:a16="http://schemas.microsoft.com/office/drawing/2014/main" id="{670C1194-9F48-50C3-D89D-367F1B2650DD}"/>
              </a:ext>
              <a:ext uri="{C183D7F6-B498-43B3-948B-1728B52AA6E4}">
                <adec:decorative xmlns:adec="http://schemas.microsoft.com/office/drawing/2017/decorative" val="1"/>
              </a:ext>
            </a:extLst>
          </p:cNvPr>
          <p:cNvCxnSpPr>
            <a:cxnSpLocks/>
          </p:cNvCxnSpPr>
          <p:nvPr/>
        </p:nvCxnSpPr>
        <p:spPr>
          <a:xfrm>
            <a:off x="6314288" y="4632385"/>
            <a:ext cx="318681" cy="856958"/>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33" name="Straight Connector 32">
            <a:extLst>
              <a:ext uri="{FF2B5EF4-FFF2-40B4-BE49-F238E27FC236}">
                <a16:creationId xmlns:a16="http://schemas.microsoft.com/office/drawing/2014/main" id="{DC920491-630C-32DB-2C61-44FB7AD8AC57}"/>
              </a:ext>
              <a:ext uri="{C183D7F6-B498-43B3-948B-1728B52AA6E4}">
                <adec:decorative xmlns:adec="http://schemas.microsoft.com/office/drawing/2017/decorative" val="1"/>
              </a:ext>
            </a:extLst>
          </p:cNvPr>
          <p:cNvCxnSpPr>
            <a:cxnSpLocks/>
          </p:cNvCxnSpPr>
          <p:nvPr/>
        </p:nvCxnSpPr>
        <p:spPr>
          <a:xfrm>
            <a:off x="7277984" y="4215238"/>
            <a:ext cx="1851714" cy="988641"/>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77" name="Straight Connector 76">
            <a:extLst>
              <a:ext uri="{FF2B5EF4-FFF2-40B4-BE49-F238E27FC236}">
                <a16:creationId xmlns:a16="http://schemas.microsoft.com/office/drawing/2014/main" id="{82400326-5C30-6A47-CA5F-D93F8841AF73}"/>
              </a:ext>
              <a:ext uri="{C183D7F6-B498-43B3-948B-1728B52AA6E4}">
                <adec:decorative xmlns:adec="http://schemas.microsoft.com/office/drawing/2017/decorative" val="1"/>
              </a:ext>
            </a:extLst>
          </p:cNvPr>
          <p:cNvCxnSpPr>
            <a:cxnSpLocks/>
            <a:endCxn id="96" idx="2"/>
          </p:cNvCxnSpPr>
          <p:nvPr/>
        </p:nvCxnSpPr>
        <p:spPr>
          <a:xfrm>
            <a:off x="7379250" y="3870420"/>
            <a:ext cx="1309993" cy="11913"/>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29" name="Straight Connector 28">
            <a:extLst>
              <a:ext uri="{FF2B5EF4-FFF2-40B4-BE49-F238E27FC236}">
                <a16:creationId xmlns:a16="http://schemas.microsoft.com/office/drawing/2014/main" id="{14173277-86BE-4760-AEE0-4E012968568D}"/>
              </a:ext>
              <a:ext uri="{C183D7F6-B498-43B3-948B-1728B52AA6E4}">
                <adec:decorative xmlns:adec="http://schemas.microsoft.com/office/drawing/2017/decorative" val="1"/>
              </a:ext>
            </a:extLst>
          </p:cNvPr>
          <p:cNvCxnSpPr>
            <a:cxnSpLocks/>
          </p:cNvCxnSpPr>
          <p:nvPr/>
        </p:nvCxnSpPr>
        <p:spPr>
          <a:xfrm flipV="1">
            <a:off x="7001515" y="2839116"/>
            <a:ext cx="857215" cy="353360"/>
          </a:xfrm>
          <a:prstGeom prst="line">
            <a:avLst/>
          </a:prstGeom>
          <a:ln/>
        </p:spPr>
        <p:style>
          <a:lnRef idx="3">
            <a:schemeClr val="accent2"/>
          </a:lnRef>
          <a:fillRef idx="0">
            <a:schemeClr val="accent2"/>
          </a:fillRef>
          <a:effectRef idx="2">
            <a:schemeClr val="accent2"/>
          </a:effectRef>
          <a:fontRef idx="minor">
            <a:schemeClr val="tx1"/>
          </a:fontRef>
        </p:style>
      </p:cxnSp>
      <p:sp>
        <p:nvSpPr>
          <p:cNvPr id="11" name="Title 10">
            <a:extLst>
              <a:ext uri="{FF2B5EF4-FFF2-40B4-BE49-F238E27FC236}">
                <a16:creationId xmlns:a16="http://schemas.microsoft.com/office/drawing/2014/main" id="{2B6A2D33-385B-D1FB-5BAE-33137A38CE9F}"/>
              </a:ext>
            </a:extLst>
          </p:cNvPr>
          <p:cNvSpPr>
            <a:spLocks noGrp="1"/>
          </p:cNvSpPr>
          <p:nvPr>
            <p:ph type="title"/>
          </p:nvPr>
        </p:nvSpPr>
        <p:spPr>
          <a:xfrm>
            <a:off x="0" y="-4482"/>
            <a:ext cx="12191999" cy="1216152"/>
          </a:xfrm>
        </p:spPr>
        <p:txBody>
          <a:bodyPr/>
          <a:lstStyle/>
          <a:p>
            <a:pPr lvl="0">
              <a:lnSpc>
                <a:spcPct val="100000"/>
              </a:lnSpc>
              <a:spcBef>
                <a:spcPts val="0"/>
              </a:spcBef>
              <a:defRPr/>
            </a:pPr>
            <a:r>
              <a:rPr lang="en-US" altLang="en-US">
                <a:solidFill>
                  <a:prstClr val="white"/>
                </a:solidFill>
                <a:latin typeface="Arial" panose="020B0604020202020204" pitchFamily="34" charset="0"/>
                <a:cs typeface="Arial" panose="020B0604020202020204" pitchFamily="34" charset="0"/>
              </a:rPr>
              <a:t>LGBTQIA2S+ Affirmative Treatment Services and Supports</a:t>
            </a:r>
            <a:endParaRPr lang="en-US">
              <a:solidFill>
                <a:prstClr val="white"/>
              </a:solidFill>
              <a:latin typeface="Arial" panose="020B0604020202020204" pitchFamily="34" charset="0"/>
              <a:cs typeface="Arial" panose="020B0604020202020204" pitchFamily="34" charset="0"/>
              <a:sym typeface="Helvetica Light"/>
            </a:endParaRPr>
          </a:p>
        </p:txBody>
      </p:sp>
      <p:sp>
        <p:nvSpPr>
          <p:cNvPr id="14" name="Flowchart: Connector 13">
            <a:extLst>
              <a:ext uri="{FF2B5EF4-FFF2-40B4-BE49-F238E27FC236}">
                <a16:creationId xmlns:a16="http://schemas.microsoft.com/office/drawing/2014/main" id="{F80701FC-F632-0728-8456-6CEEC603E2EE}"/>
              </a:ext>
              <a:ext uri="{C183D7F6-B498-43B3-948B-1728B52AA6E4}">
                <adec:decorative xmlns:adec="http://schemas.microsoft.com/office/drawing/2017/decorative" val="1"/>
              </a:ext>
            </a:extLst>
          </p:cNvPr>
          <p:cNvSpPr/>
          <p:nvPr/>
        </p:nvSpPr>
        <p:spPr>
          <a:xfrm>
            <a:off x="4810965" y="2867891"/>
            <a:ext cx="2568285" cy="1922317"/>
          </a:xfrm>
          <a:prstGeom prst="flowChartConnector">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27" name="Flowchart: Connector 26">
            <a:extLst>
              <a:ext uri="{FF2B5EF4-FFF2-40B4-BE49-F238E27FC236}">
                <a16:creationId xmlns:a16="http://schemas.microsoft.com/office/drawing/2014/main" id="{6BA542F2-0A02-59FB-A74F-C4090142CA72}"/>
              </a:ext>
              <a:ext uri="{C183D7F6-B498-43B3-948B-1728B52AA6E4}">
                <adec:decorative xmlns:adec="http://schemas.microsoft.com/office/drawing/2017/decorative" val="1"/>
              </a:ext>
            </a:extLst>
          </p:cNvPr>
          <p:cNvSpPr/>
          <p:nvPr/>
        </p:nvSpPr>
        <p:spPr>
          <a:xfrm>
            <a:off x="4695798" y="2764846"/>
            <a:ext cx="2798618" cy="2128405"/>
          </a:xfrm>
          <a:prstGeom prst="flowChartConnector">
            <a:avLst/>
          </a:prstGeom>
          <a:noFill/>
          <a:ln w="57150">
            <a:solidFill>
              <a:srgbClr val="0F426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Segoe Script" panose="030B0504020000000003" pitchFamily="66" charset="0"/>
              <a:ea typeface="+mn-ea"/>
              <a:cs typeface="+mn-cs"/>
            </a:endParaRPr>
          </a:p>
        </p:txBody>
      </p:sp>
      <p:sp>
        <p:nvSpPr>
          <p:cNvPr id="32" name="Content Placeholder 31">
            <a:extLst>
              <a:ext uri="{FF2B5EF4-FFF2-40B4-BE49-F238E27FC236}">
                <a16:creationId xmlns:a16="http://schemas.microsoft.com/office/drawing/2014/main" id="{2013E3A4-5874-3AE0-1727-10FD111B371A}"/>
              </a:ext>
            </a:extLst>
          </p:cNvPr>
          <p:cNvSpPr>
            <a:spLocks noGrp="1"/>
          </p:cNvSpPr>
          <p:nvPr>
            <p:ph sz="quarter" idx="24"/>
          </p:nvPr>
        </p:nvSpPr>
        <p:spPr>
          <a:xfrm>
            <a:off x="4752816" y="3446152"/>
            <a:ext cx="2741600" cy="250553"/>
          </a:xfrm>
        </p:spPr>
        <p:txBody>
          <a:bodyPr/>
          <a:lstStyle/>
          <a:p>
            <a:pPr marL="0" indent="0" algn="ctr" rtl="0" eaLnBrk="1" fontAlgn="auto" latinLnBrk="0" hangingPunct="1">
              <a:buNone/>
            </a:pPr>
            <a:r>
              <a:rPr lang="en-US" sz="1800" b="1" i="0" kern="1200" baseline="0">
                <a:solidFill>
                  <a:schemeClr val="bg1"/>
                </a:solidFill>
                <a:effectLst/>
              </a:rPr>
              <a:t>LGBTQIA2S+ Affirmative Treatment</a:t>
            </a:r>
            <a:r>
              <a:rPr lang="en-US" sz="1800" b="0" i="0" kern="1200" baseline="0">
                <a:solidFill>
                  <a:schemeClr val="bg1"/>
                </a:solidFill>
                <a:effectLst/>
              </a:rPr>
              <a:t> </a:t>
            </a:r>
            <a:r>
              <a:rPr lang="en-US" sz="1800" b="1" i="0" kern="1200" baseline="0">
                <a:solidFill>
                  <a:schemeClr val="bg1"/>
                </a:solidFill>
                <a:effectLst/>
              </a:rPr>
              <a:t>Needs</a:t>
            </a:r>
            <a:endParaRPr lang="en-US" sz="1800">
              <a:solidFill>
                <a:schemeClr val="bg1"/>
              </a:solidFill>
              <a:effectLst/>
            </a:endParaRPr>
          </a:p>
        </p:txBody>
      </p:sp>
      <p:cxnSp>
        <p:nvCxnSpPr>
          <p:cNvPr id="43" name="Straight Connector 42">
            <a:extLst>
              <a:ext uri="{FF2B5EF4-FFF2-40B4-BE49-F238E27FC236}">
                <a16:creationId xmlns:a16="http://schemas.microsoft.com/office/drawing/2014/main" id="{6E8DF6A4-C202-99A7-7417-18C058ED2097}"/>
              </a:ext>
              <a:ext uri="{C183D7F6-B498-43B3-948B-1728B52AA6E4}">
                <adec:decorative xmlns:adec="http://schemas.microsoft.com/office/drawing/2017/decorative" val="1"/>
              </a:ext>
            </a:extLst>
          </p:cNvPr>
          <p:cNvCxnSpPr>
            <a:cxnSpLocks/>
          </p:cNvCxnSpPr>
          <p:nvPr/>
        </p:nvCxnSpPr>
        <p:spPr>
          <a:xfrm flipH="1" flipV="1">
            <a:off x="4499797" y="2060122"/>
            <a:ext cx="894534" cy="989154"/>
          </a:xfrm>
          <a:prstGeom prst="line">
            <a:avLst/>
          </a:prstGeom>
          <a:ln/>
        </p:spPr>
        <p:style>
          <a:lnRef idx="3">
            <a:schemeClr val="accent2"/>
          </a:lnRef>
          <a:fillRef idx="0">
            <a:schemeClr val="accent2"/>
          </a:fillRef>
          <a:effectRef idx="2">
            <a:schemeClr val="accent2"/>
          </a:effectRef>
          <a:fontRef idx="minor">
            <a:schemeClr val="tx1"/>
          </a:fontRef>
        </p:style>
      </p:cxnSp>
      <p:sp>
        <p:nvSpPr>
          <p:cNvPr id="91" name="Flowchart: Connector 90">
            <a:extLst>
              <a:ext uri="{FF2B5EF4-FFF2-40B4-BE49-F238E27FC236}">
                <a16:creationId xmlns:a16="http://schemas.microsoft.com/office/drawing/2014/main" id="{B48A95DF-3410-F7E2-0510-0317941C1D45}"/>
              </a:ext>
              <a:ext uri="{C183D7F6-B498-43B3-948B-1728B52AA6E4}">
                <adec:decorative xmlns:adec="http://schemas.microsoft.com/office/drawing/2017/decorative" val="1"/>
              </a:ext>
            </a:extLst>
          </p:cNvPr>
          <p:cNvSpPr/>
          <p:nvPr/>
        </p:nvSpPr>
        <p:spPr>
          <a:xfrm>
            <a:off x="4317553" y="1881997"/>
            <a:ext cx="229959" cy="218390"/>
          </a:xfrm>
          <a:prstGeom prst="flowChartConnector">
            <a:avLst/>
          </a:prstGeom>
          <a:solidFill>
            <a:srgbClr val="0F4263"/>
          </a:solidFill>
          <a:ln>
            <a:solidFill>
              <a:srgbClr val="0F42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Content Placeholder 11">
            <a:extLst>
              <a:ext uri="{FF2B5EF4-FFF2-40B4-BE49-F238E27FC236}">
                <a16:creationId xmlns:a16="http://schemas.microsoft.com/office/drawing/2014/main" id="{91E9F086-B653-3C08-0EC9-EBD15B103847}"/>
              </a:ext>
            </a:extLst>
          </p:cNvPr>
          <p:cNvSpPr>
            <a:spLocks noGrp="1"/>
          </p:cNvSpPr>
          <p:nvPr>
            <p:ph idx="1"/>
          </p:nvPr>
        </p:nvSpPr>
        <p:spPr>
          <a:xfrm>
            <a:off x="622218" y="1665436"/>
            <a:ext cx="3876251" cy="532801"/>
          </a:xfrm>
        </p:spPr>
        <p:txBody>
          <a:bodyPr/>
          <a:lstStyle/>
          <a:p>
            <a:pPr algn="l"/>
            <a:r>
              <a:rPr lang="en-US" sz="1600"/>
              <a:t>Assessment &amp; Treatment for Substance Use and Co-Occurring Disorders</a:t>
            </a:r>
          </a:p>
        </p:txBody>
      </p:sp>
      <p:cxnSp>
        <p:nvCxnSpPr>
          <p:cNvPr id="45" name="Straight Connector 44">
            <a:extLst>
              <a:ext uri="{FF2B5EF4-FFF2-40B4-BE49-F238E27FC236}">
                <a16:creationId xmlns:a16="http://schemas.microsoft.com/office/drawing/2014/main" id="{046BAB0A-15F5-C2FC-3652-C9D5AA7E3CDE}"/>
              </a:ext>
              <a:ext uri="{C183D7F6-B498-43B3-948B-1728B52AA6E4}">
                <adec:decorative xmlns:adec="http://schemas.microsoft.com/office/drawing/2017/decorative" val="1"/>
              </a:ext>
            </a:extLst>
          </p:cNvPr>
          <p:cNvCxnSpPr>
            <a:cxnSpLocks/>
            <a:stCxn id="14" idx="0"/>
          </p:cNvCxnSpPr>
          <p:nvPr/>
        </p:nvCxnSpPr>
        <p:spPr>
          <a:xfrm flipH="1" flipV="1">
            <a:off x="6073526" y="1743920"/>
            <a:ext cx="21582" cy="1123971"/>
          </a:xfrm>
          <a:prstGeom prst="line">
            <a:avLst/>
          </a:prstGeom>
          <a:ln/>
        </p:spPr>
        <p:style>
          <a:lnRef idx="3">
            <a:schemeClr val="accent2"/>
          </a:lnRef>
          <a:fillRef idx="0">
            <a:schemeClr val="accent2"/>
          </a:fillRef>
          <a:effectRef idx="2">
            <a:schemeClr val="accent2"/>
          </a:effectRef>
          <a:fontRef idx="minor">
            <a:schemeClr val="tx1"/>
          </a:fontRef>
        </p:style>
      </p:cxnSp>
      <p:sp>
        <p:nvSpPr>
          <p:cNvPr id="22" name="Flowchart: Connector 21">
            <a:extLst>
              <a:ext uri="{FF2B5EF4-FFF2-40B4-BE49-F238E27FC236}">
                <a16:creationId xmlns:a16="http://schemas.microsoft.com/office/drawing/2014/main" id="{BC7B43A0-815A-1AF1-6FD5-E0FCA55889EA}"/>
              </a:ext>
              <a:ext uri="{C183D7F6-B498-43B3-948B-1728B52AA6E4}">
                <adec:decorative xmlns:adec="http://schemas.microsoft.com/office/drawing/2017/decorative" val="1"/>
              </a:ext>
            </a:extLst>
          </p:cNvPr>
          <p:cNvSpPr/>
          <p:nvPr/>
        </p:nvSpPr>
        <p:spPr>
          <a:xfrm>
            <a:off x="5969337" y="1641251"/>
            <a:ext cx="229959" cy="218390"/>
          </a:xfrm>
          <a:prstGeom prst="flowChartConnector">
            <a:avLst/>
          </a:prstGeom>
          <a:solidFill>
            <a:srgbClr val="0F4263"/>
          </a:solidFill>
          <a:ln>
            <a:solidFill>
              <a:srgbClr val="0F42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Content Placeholder 14">
            <a:extLst>
              <a:ext uri="{FF2B5EF4-FFF2-40B4-BE49-F238E27FC236}">
                <a16:creationId xmlns:a16="http://schemas.microsoft.com/office/drawing/2014/main" id="{2DBF484D-1E93-8225-5F64-AB6A5DDC4D9C}"/>
              </a:ext>
            </a:extLst>
          </p:cNvPr>
          <p:cNvSpPr>
            <a:spLocks noGrp="1"/>
          </p:cNvSpPr>
          <p:nvPr>
            <p:ph sz="quarter" idx="11"/>
          </p:nvPr>
        </p:nvSpPr>
        <p:spPr>
          <a:xfrm>
            <a:off x="6199296" y="1522783"/>
            <a:ext cx="4286700" cy="466560"/>
          </a:xfrm>
        </p:spPr>
        <p:txBody>
          <a:bodyPr/>
          <a:lstStyle/>
          <a:p>
            <a:pPr marL="0" indent="0">
              <a:buNone/>
            </a:pPr>
            <a:r>
              <a:rPr lang="en-US" sz="1600"/>
              <a:t>Parenting Supports &amp; Quality Family Time</a:t>
            </a:r>
          </a:p>
        </p:txBody>
      </p:sp>
      <p:sp>
        <p:nvSpPr>
          <p:cNvPr id="95" name="Flowchart: Connector 94">
            <a:extLst>
              <a:ext uri="{FF2B5EF4-FFF2-40B4-BE49-F238E27FC236}">
                <a16:creationId xmlns:a16="http://schemas.microsoft.com/office/drawing/2014/main" id="{251520CF-DA64-E888-95EE-ABA3318E0944}"/>
              </a:ext>
              <a:ext uri="{C183D7F6-B498-43B3-948B-1728B52AA6E4}">
                <adec:decorative xmlns:adec="http://schemas.microsoft.com/office/drawing/2017/decorative" val="1"/>
              </a:ext>
            </a:extLst>
          </p:cNvPr>
          <p:cNvSpPr/>
          <p:nvPr/>
        </p:nvSpPr>
        <p:spPr>
          <a:xfrm>
            <a:off x="7746891" y="2702230"/>
            <a:ext cx="229959" cy="218390"/>
          </a:xfrm>
          <a:prstGeom prst="flowChartConnector">
            <a:avLst/>
          </a:prstGeom>
          <a:solidFill>
            <a:srgbClr val="0F4263"/>
          </a:solidFill>
          <a:ln>
            <a:solidFill>
              <a:srgbClr val="0F42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Content Placeholder 16">
            <a:extLst>
              <a:ext uri="{FF2B5EF4-FFF2-40B4-BE49-F238E27FC236}">
                <a16:creationId xmlns:a16="http://schemas.microsoft.com/office/drawing/2014/main" id="{1539843A-E860-F0AC-765F-7B76280F1ECC}"/>
              </a:ext>
            </a:extLst>
          </p:cNvPr>
          <p:cNvSpPr>
            <a:spLocks noGrp="1"/>
          </p:cNvSpPr>
          <p:nvPr>
            <p:ph sz="quarter" idx="13"/>
          </p:nvPr>
        </p:nvSpPr>
        <p:spPr>
          <a:xfrm>
            <a:off x="8105390" y="2624606"/>
            <a:ext cx="3970384" cy="280479"/>
          </a:xfrm>
        </p:spPr>
        <p:txBody>
          <a:bodyPr/>
          <a:lstStyle/>
          <a:p>
            <a:pPr marL="0" lvl="0" indent="0">
              <a:lnSpc>
                <a:spcPct val="100000"/>
              </a:lnSpc>
              <a:spcBef>
                <a:spcPts val="0"/>
              </a:spcBef>
              <a:buNone/>
              <a:defRPr/>
            </a:pPr>
            <a:r>
              <a:rPr lang="en-US" sz="1600">
                <a:solidFill>
                  <a:prstClr val="black"/>
                </a:solidFill>
                <a:latin typeface="Arial" panose="020B0604020202020204" pitchFamily="34" charset="0"/>
                <a:cs typeface="Arial" panose="020B0604020202020204" pitchFamily="34" charset="0"/>
              </a:rPr>
              <a:t>Affirmative &amp; Equitable </a:t>
            </a:r>
          </a:p>
          <a:p>
            <a:pPr marL="0" lvl="0" indent="0">
              <a:lnSpc>
                <a:spcPct val="100000"/>
              </a:lnSpc>
              <a:spcBef>
                <a:spcPts val="0"/>
              </a:spcBef>
              <a:buNone/>
              <a:defRPr/>
            </a:pPr>
            <a:r>
              <a:rPr lang="en-US" sz="1600">
                <a:solidFill>
                  <a:prstClr val="black"/>
                </a:solidFill>
                <a:latin typeface="Arial" panose="020B0604020202020204" pitchFamily="34" charset="0"/>
                <a:cs typeface="Arial" panose="020B0604020202020204" pitchFamily="34" charset="0"/>
              </a:rPr>
              <a:t>Health/Behavioral Health Care</a:t>
            </a:r>
          </a:p>
        </p:txBody>
      </p:sp>
      <p:sp>
        <p:nvSpPr>
          <p:cNvPr id="96" name="Flowchart: Connector 95">
            <a:extLst>
              <a:ext uri="{FF2B5EF4-FFF2-40B4-BE49-F238E27FC236}">
                <a16:creationId xmlns:a16="http://schemas.microsoft.com/office/drawing/2014/main" id="{3DA54463-5E9A-65D6-D479-F883BAA50796}"/>
              </a:ext>
              <a:ext uri="{C183D7F6-B498-43B3-948B-1728B52AA6E4}">
                <adec:decorative xmlns:adec="http://schemas.microsoft.com/office/drawing/2017/decorative" val="1"/>
              </a:ext>
            </a:extLst>
          </p:cNvPr>
          <p:cNvSpPr/>
          <p:nvPr/>
        </p:nvSpPr>
        <p:spPr>
          <a:xfrm>
            <a:off x="8689243" y="3773138"/>
            <a:ext cx="229959" cy="218390"/>
          </a:xfrm>
          <a:prstGeom prst="flowChartConnector">
            <a:avLst/>
          </a:prstGeom>
          <a:solidFill>
            <a:srgbClr val="0F4263"/>
          </a:solidFill>
          <a:ln>
            <a:solidFill>
              <a:srgbClr val="0F42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Content Placeholder 18">
            <a:extLst>
              <a:ext uri="{FF2B5EF4-FFF2-40B4-BE49-F238E27FC236}">
                <a16:creationId xmlns:a16="http://schemas.microsoft.com/office/drawing/2014/main" id="{15F8CF83-9552-8442-909E-64B62076AAAA}"/>
              </a:ext>
            </a:extLst>
          </p:cNvPr>
          <p:cNvSpPr>
            <a:spLocks noGrp="1"/>
          </p:cNvSpPr>
          <p:nvPr>
            <p:ph sz="quarter" idx="15"/>
          </p:nvPr>
        </p:nvSpPr>
        <p:spPr>
          <a:xfrm>
            <a:off x="8986523" y="3590187"/>
            <a:ext cx="2521200" cy="568928"/>
          </a:xfrm>
        </p:spPr>
        <p:txBody>
          <a:bodyPr/>
          <a:lstStyle/>
          <a:p>
            <a:pPr marL="0" lvl="0" indent="0">
              <a:lnSpc>
                <a:spcPct val="100000"/>
              </a:lnSpc>
              <a:spcBef>
                <a:spcPts val="0"/>
              </a:spcBef>
              <a:buNone/>
              <a:defRPr/>
            </a:pPr>
            <a:r>
              <a:rPr lang="en-US" sz="1600">
                <a:solidFill>
                  <a:prstClr val="black"/>
                </a:solidFill>
                <a:latin typeface="Arial" panose="020B0604020202020204" pitchFamily="34" charset="0"/>
                <a:cs typeface="Arial" panose="020B0604020202020204" pitchFamily="34" charset="0"/>
              </a:rPr>
              <a:t>Trauma-Informed Care</a:t>
            </a:r>
          </a:p>
        </p:txBody>
      </p:sp>
      <p:sp>
        <p:nvSpPr>
          <p:cNvPr id="97" name="Flowchart: Connector 96">
            <a:extLst>
              <a:ext uri="{FF2B5EF4-FFF2-40B4-BE49-F238E27FC236}">
                <a16:creationId xmlns:a16="http://schemas.microsoft.com/office/drawing/2014/main" id="{2BA356AA-F738-B5D0-AF30-BC161607DA45}"/>
              </a:ext>
              <a:ext uri="{C183D7F6-B498-43B3-948B-1728B52AA6E4}">
                <adec:decorative xmlns:adec="http://schemas.microsoft.com/office/drawing/2017/decorative" val="1"/>
              </a:ext>
            </a:extLst>
          </p:cNvPr>
          <p:cNvSpPr/>
          <p:nvPr/>
        </p:nvSpPr>
        <p:spPr>
          <a:xfrm>
            <a:off x="8990915" y="5095101"/>
            <a:ext cx="229959" cy="218390"/>
          </a:xfrm>
          <a:prstGeom prst="flowChartConnector">
            <a:avLst/>
          </a:prstGeom>
          <a:solidFill>
            <a:srgbClr val="0F4263"/>
          </a:solidFill>
          <a:ln>
            <a:solidFill>
              <a:srgbClr val="0F42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Content Placeholder 22">
            <a:extLst>
              <a:ext uri="{FF2B5EF4-FFF2-40B4-BE49-F238E27FC236}">
                <a16:creationId xmlns:a16="http://schemas.microsoft.com/office/drawing/2014/main" id="{533EB91A-F40C-A2B9-ED12-3067E0F8E82F}"/>
              </a:ext>
            </a:extLst>
          </p:cNvPr>
          <p:cNvSpPr>
            <a:spLocks noGrp="1"/>
          </p:cNvSpPr>
          <p:nvPr>
            <p:ph sz="quarter" idx="18"/>
          </p:nvPr>
        </p:nvSpPr>
        <p:spPr>
          <a:xfrm>
            <a:off x="9254431" y="4976733"/>
            <a:ext cx="2937569" cy="451622"/>
          </a:xfrm>
        </p:spPr>
        <p:txBody>
          <a:bodyPr/>
          <a:lstStyle/>
          <a:p>
            <a:pPr marL="0" indent="0">
              <a:buNone/>
            </a:pPr>
            <a:r>
              <a:rPr lang="en-US" sz="1600"/>
              <a:t>Evidence-Based Interventions</a:t>
            </a:r>
          </a:p>
        </p:txBody>
      </p:sp>
      <p:sp>
        <p:nvSpPr>
          <p:cNvPr id="98" name="Flowchart: Connector 97">
            <a:extLst>
              <a:ext uri="{FF2B5EF4-FFF2-40B4-BE49-F238E27FC236}">
                <a16:creationId xmlns:a16="http://schemas.microsoft.com/office/drawing/2014/main" id="{A50B91B0-A44E-89FC-F1DA-ED278B8E8DD9}"/>
              </a:ext>
              <a:ext uri="{C183D7F6-B498-43B3-948B-1728B52AA6E4}">
                <adec:decorative xmlns:adec="http://schemas.microsoft.com/office/drawing/2017/decorative" val="1"/>
              </a:ext>
            </a:extLst>
          </p:cNvPr>
          <p:cNvSpPr/>
          <p:nvPr/>
        </p:nvSpPr>
        <p:spPr>
          <a:xfrm>
            <a:off x="6517989" y="5380148"/>
            <a:ext cx="229959" cy="218390"/>
          </a:xfrm>
          <a:prstGeom prst="flowChartConnector">
            <a:avLst/>
          </a:prstGeom>
          <a:solidFill>
            <a:srgbClr val="0F4263"/>
          </a:solidFill>
          <a:ln>
            <a:solidFill>
              <a:srgbClr val="0F42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Content Placeholder 24">
            <a:extLst>
              <a:ext uri="{FF2B5EF4-FFF2-40B4-BE49-F238E27FC236}">
                <a16:creationId xmlns:a16="http://schemas.microsoft.com/office/drawing/2014/main" id="{6DFA2C09-2F83-DD14-7933-C8825FC65427}"/>
              </a:ext>
            </a:extLst>
          </p:cNvPr>
          <p:cNvSpPr>
            <a:spLocks noGrp="1"/>
          </p:cNvSpPr>
          <p:nvPr>
            <p:ph sz="quarter" idx="20"/>
          </p:nvPr>
        </p:nvSpPr>
        <p:spPr>
          <a:xfrm>
            <a:off x="6489361" y="5734768"/>
            <a:ext cx="3232058" cy="620234"/>
          </a:xfrm>
        </p:spPr>
        <p:txBody>
          <a:bodyPr/>
          <a:lstStyle/>
          <a:p>
            <a:pPr marL="0" lvl="0" indent="0">
              <a:lnSpc>
                <a:spcPct val="100000"/>
              </a:lnSpc>
              <a:spcBef>
                <a:spcPts val="0"/>
              </a:spcBef>
              <a:buNone/>
              <a:defRPr/>
            </a:pPr>
            <a:r>
              <a:rPr lang="en-US" sz="1600">
                <a:solidFill>
                  <a:prstClr val="black"/>
                </a:solidFill>
                <a:latin typeface="Arial" panose="020B0604020202020204" pitchFamily="34" charset="0"/>
                <a:cs typeface="Arial" panose="020B0604020202020204" pitchFamily="34" charset="0"/>
              </a:rPr>
              <a:t>Screening &amp; Intervention for Intimate Partner Violence</a:t>
            </a:r>
          </a:p>
        </p:txBody>
      </p:sp>
      <p:cxnSp>
        <p:nvCxnSpPr>
          <p:cNvPr id="39" name="Straight Connector 38">
            <a:extLst>
              <a:ext uri="{FF2B5EF4-FFF2-40B4-BE49-F238E27FC236}">
                <a16:creationId xmlns:a16="http://schemas.microsoft.com/office/drawing/2014/main" id="{5876676B-2466-ACCD-75DB-2FEFEE25F0B4}"/>
              </a:ext>
              <a:ext uri="{C183D7F6-B498-43B3-948B-1728B52AA6E4}">
                <adec:decorative xmlns:adec="http://schemas.microsoft.com/office/drawing/2017/decorative" val="1"/>
              </a:ext>
            </a:extLst>
          </p:cNvPr>
          <p:cNvCxnSpPr>
            <a:cxnSpLocks/>
          </p:cNvCxnSpPr>
          <p:nvPr/>
        </p:nvCxnSpPr>
        <p:spPr>
          <a:xfrm flipH="1">
            <a:off x="4499797" y="4133669"/>
            <a:ext cx="678574" cy="1030056"/>
          </a:xfrm>
          <a:prstGeom prst="line">
            <a:avLst/>
          </a:prstGeom>
          <a:ln/>
        </p:spPr>
        <p:style>
          <a:lnRef idx="3">
            <a:schemeClr val="accent2"/>
          </a:lnRef>
          <a:fillRef idx="0">
            <a:schemeClr val="accent2"/>
          </a:fillRef>
          <a:effectRef idx="2">
            <a:schemeClr val="accent2"/>
          </a:effectRef>
          <a:fontRef idx="minor">
            <a:schemeClr val="tx1"/>
          </a:fontRef>
        </p:style>
      </p:cxnSp>
      <p:sp>
        <p:nvSpPr>
          <p:cNvPr id="100" name="Flowchart: Connector 99">
            <a:extLst>
              <a:ext uri="{FF2B5EF4-FFF2-40B4-BE49-F238E27FC236}">
                <a16:creationId xmlns:a16="http://schemas.microsoft.com/office/drawing/2014/main" id="{960D51E4-AB58-246E-7E60-E2AE931238FC}"/>
              </a:ext>
              <a:ext uri="{C183D7F6-B498-43B3-948B-1728B52AA6E4}">
                <adec:decorative xmlns:adec="http://schemas.microsoft.com/office/drawing/2017/decorative" val="1"/>
              </a:ext>
            </a:extLst>
          </p:cNvPr>
          <p:cNvSpPr/>
          <p:nvPr/>
        </p:nvSpPr>
        <p:spPr>
          <a:xfrm>
            <a:off x="4371398" y="5073620"/>
            <a:ext cx="229959" cy="218390"/>
          </a:xfrm>
          <a:prstGeom prst="flowChartConnector">
            <a:avLst/>
          </a:prstGeom>
          <a:solidFill>
            <a:srgbClr val="0F4263"/>
          </a:solidFill>
          <a:ln>
            <a:solidFill>
              <a:srgbClr val="0F42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 name="Content Placeholder 27">
            <a:extLst>
              <a:ext uri="{FF2B5EF4-FFF2-40B4-BE49-F238E27FC236}">
                <a16:creationId xmlns:a16="http://schemas.microsoft.com/office/drawing/2014/main" id="{A2C9278F-087F-6BD9-3E03-A5D032DA25BC}"/>
              </a:ext>
            </a:extLst>
          </p:cNvPr>
          <p:cNvSpPr>
            <a:spLocks noGrp="1"/>
          </p:cNvSpPr>
          <p:nvPr>
            <p:ph sz="quarter" idx="21"/>
          </p:nvPr>
        </p:nvSpPr>
        <p:spPr>
          <a:xfrm>
            <a:off x="1549399" y="5236346"/>
            <a:ext cx="2977893" cy="462039"/>
          </a:xfrm>
        </p:spPr>
        <p:txBody>
          <a:bodyPr/>
          <a:lstStyle/>
          <a:p>
            <a:pPr marL="0" indent="0" rtl="0" eaLnBrk="1" fontAlgn="auto" latinLnBrk="0" hangingPunct="1">
              <a:buNone/>
            </a:pPr>
            <a:r>
              <a:rPr lang="en-US" sz="1600" b="0" i="0" kern="1200" baseline="0">
                <a:solidFill>
                  <a:schemeClr val="tx1"/>
                </a:solidFill>
                <a:effectLst/>
              </a:rPr>
              <a:t>Affirming Social Network &amp; After Care Services</a:t>
            </a:r>
            <a:endParaRPr lang="en-US" sz="1600">
              <a:effectLst/>
            </a:endParaRPr>
          </a:p>
        </p:txBody>
      </p:sp>
      <p:cxnSp>
        <p:nvCxnSpPr>
          <p:cNvPr id="7" name="Straight Connector 6">
            <a:extLst>
              <a:ext uri="{FF2B5EF4-FFF2-40B4-BE49-F238E27FC236}">
                <a16:creationId xmlns:a16="http://schemas.microsoft.com/office/drawing/2014/main" id="{13E1AE8F-D6D3-77F3-3FB3-9B72EA6892B5}"/>
              </a:ext>
              <a:ext uri="{C183D7F6-B498-43B3-948B-1728B52AA6E4}">
                <adec:decorative xmlns:adec="http://schemas.microsoft.com/office/drawing/2017/decorative" val="1"/>
              </a:ext>
            </a:extLst>
          </p:cNvPr>
          <p:cNvCxnSpPr>
            <a:cxnSpLocks/>
          </p:cNvCxnSpPr>
          <p:nvPr/>
        </p:nvCxnSpPr>
        <p:spPr>
          <a:xfrm flipV="1">
            <a:off x="2409897" y="4091505"/>
            <a:ext cx="2429187" cy="462039"/>
          </a:xfrm>
          <a:prstGeom prst="line">
            <a:avLst/>
          </a:prstGeom>
          <a:ln/>
        </p:spPr>
        <p:style>
          <a:lnRef idx="3">
            <a:schemeClr val="accent2"/>
          </a:lnRef>
          <a:fillRef idx="0">
            <a:schemeClr val="accent2"/>
          </a:fillRef>
          <a:effectRef idx="2">
            <a:schemeClr val="accent2"/>
          </a:effectRef>
          <a:fontRef idx="minor">
            <a:schemeClr val="tx1"/>
          </a:fontRef>
        </p:style>
      </p:cxnSp>
      <p:sp>
        <p:nvSpPr>
          <p:cNvPr id="9" name="Flowchart: Connector 8">
            <a:extLst>
              <a:ext uri="{FF2B5EF4-FFF2-40B4-BE49-F238E27FC236}">
                <a16:creationId xmlns:a16="http://schemas.microsoft.com/office/drawing/2014/main" id="{028254ED-E87D-D78E-D728-D0294B9FE60D}"/>
              </a:ext>
              <a:ext uri="{C183D7F6-B498-43B3-948B-1728B52AA6E4}">
                <adec:decorative xmlns:adec="http://schemas.microsoft.com/office/drawing/2017/decorative" val="1"/>
              </a:ext>
            </a:extLst>
          </p:cNvPr>
          <p:cNvSpPr/>
          <p:nvPr/>
        </p:nvSpPr>
        <p:spPr>
          <a:xfrm>
            <a:off x="2338039" y="4433303"/>
            <a:ext cx="229959" cy="218390"/>
          </a:xfrm>
          <a:prstGeom prst="flowChartConnector">
            <a:avLst/>
          </a:prstGeom>
          <a:solidFill>
            <a:srgbClr val="0F4263"/>
          </a:solidFill>
          <a:ln>
            <a:solidFill>
              <a:srgbClr val="0F42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0" name="Content Placeholder 29">
            <a:extLst>
              <a:ext uri="{FF2B5EF4-FFF2-40B4-BE49-F238E27FC236}">
                <a16:creationId xmlns:a16="http://schemas.microsoft.com/office/drawing/2014/main" id="{4979CC0B-11FE-9CBA-53EA-B5293D4F3AD9}"/>
              </a:ext>
            </a:extLst>
          </p:cNvPr>
          <p:cNvSpPr>
            <a:spLocks noGrp="1"/>
          </p:cNvSpPr>
          <p:nvPr>
            <p:ph sz="quarter" idx="22"/>
          </p:nvPr>
        </p:nvSpPr>
        <p:spPr>
          <a:xfrm>
            <a:off x="720777" y="4348097"/>
            <a:ext cx="1599353" cy="504887"/>
          </a:xfrm>
        </p:spPr>
        <p:txBody>
          <a:bodyPr>
            <a:noAutofit/>
          </a:bodyPr>
          <a:lstStyle/>
          <a:p>
            <a:pPr marL="0" indent="0">
              <a:buNone/>
            </a:pPr>
            <a:r>
              <a:rPr lang="en-US" sz="1600"/>
              <a:t>Advocacy &amp; Legal Services</a:t>
            </a:r>
          </a:p>
        </p:txBody>
      </p:sp>
      <p:cxnSp>
        <p:nvCxnSpPr>
          <p:cNvPr id="53" name="Straight Connector 52">
            <a:extLst>
              <a:ext uri="{FF2B5EF4-FFF2-40B4-BE49-F238E27FC236}">
                <a16:creationId xmlns:a16="http://schemas.microsoft.com/office/drawing/2014/main" id="{D6B34FC4-3F8C-8420-D3E1-1E4927F5CE1E}"/>
              </a:ext>
              <a:ext uri="{C183D7F6-B498-43B3-948B-1728B52AA6E4}">
                <adec:decorative xmlns:adec="http://schemas.microsoft.com/office/drawing/2017/decorative" val="1"/>
              </a:ext>
            </a:extLst>
          </p:cNvPr>
          <p:cNvCxnSpPr>
            <a:cxnSpLocks/>
          </p:cNvCxnSpPr>
          <p:nvPr/>
        </p:nvCxnSpPr>
        <p:spPr>
          <a:xfrm flipH="1" flipV="1">
            <a:off x="3788609" y="3560538"/>
            <a:ext cx="1257251" cy="18785"/>
          </a:xfrm>
          <a:prstGeom prst="line">
            <a:avLst/>
          </a:prstGeom>
        </p:spPr>
        <p:style>
          <a:lnRef idx="3">
            <a:schemeClr val="accent2"/>
          </a:lnRef>
          <a:fillRef idx="0">
            <a:schemeClr val="accent2"/>
          </a:fillRef>
          <a:effectRef idx="2">
            <a:schemeClr val="accent2"/>
          </a:effectRef>
          <a:fontRef idx="minor">
            <a:schemeClr val="tx1"/>
          </a:fontRef>
        </p:style>
      </p:cxnSp>
      <p:sp>
        <p:nvSpPr>
          <p:cNvPr id="92" name="Flowchart: Connector 91">
            <a:extLst>
              <a:ext uri="{FF2B5EF4-FFF2-40B4-BE49-F238E27FC236}">
                <a16:creationId xmlns:a16="http://schemas.microsoft.com/office/drawing/2014/main" id="{4C651FEE-04C6-5C5F-F695-4D3CE5184369}"/>
              </a:ext>
              <a:ext uri="{C183D7F6-B498-43B3-948B-1728B52AA6E4}">
                <adec:decorative xmlns:adec="http://schemas.microsoft.com/office/drawing/2017/decorative" val="1"/>
              </a:ext>
            </a:extLst>
          </p:cNvPr>
          <p:cNvSpPr/>
          <p:nvPr/>
        </p:nvSpPr>
        <p:spPr>
          <a:xfrm>
            <a:off x="3669678" y="3452254"/>
            <a:ext cx="229959" cy="218390"/>
          </a:xfrm>
          <a:prstGeom prst="flowChartConnector">
            <a:avLst/>
          </a:prstGeom>
          <a:solidFill>
            <a:srgbClr val="0F4263"/>
          </a:solidFill>
          <a:ln>
            <a:solidFill>
              <a:srgbClr val="0F42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1" name="Content Placeholder 30">
            <a:extLst>
              <a:ext uri="{FF2B5EF4-FFF2-40B4-BE49-F238E27FC236}">
                <a16:creationId xmlns:a16="http://schemas.microsoft.com/office/drawing/2014/main" id="{7A94C192-AF7E-15CE-9EE9-5138EF9557E9}"/>
              </a:ext>
            </a:extLst>
          </p:cNvPr>
          <p:cNvSpPr>
            <a:spLocks noGrp="1"/>
          </p:cNvSpPr>
          <p:nvPr>
            <p:ph sz="quarter" idx="23"/>
          </p:nvPr>
        </p:nvSpPr>
        <p:spPr>
          <a:xfrm>
            <a:off x="239704" y="3166755"/>
            <a:ext cx="3777691" cy="448950"/>
          </a:xfrm>
        </p:spPr>
        <p:txBody>
          <a:bodyPr/>
          <a:lstStyle/>
          <a:p>
            <a:pPr marL="0" indent="0" rtl="0" eaLnBrk="1" fontAlgn="auto" latinLnBrk="0" hangingPunct="1">
              <a:buNone/>
            </a:pPr>
            <a:r>
              <a:rPr lang="en-US" sz="1600" b="0" i="0" kern="1200" baseline="0">
                <a:solidFill>
                  <a:schemeClr val="tx1"/>
                </a:solidFill>
                <a:effectLst/>
              </a:rPr>
              <a:t>Psychosocial Supports (e.g., Housing, Employment, Affordable Healthcare Insurance, Childcare Assistance)</a:t>
            </a:r>
            <a:endParaRPr lang="en-US" sz="1600">
              <a:effectLst/>
            </a:endParaRPr>
          </a:p>
        </p:txBody>
      </p:sp>
    </p:spTree>
    <p:extLst>
      <p:ext uri="{BB962C8B-B14F-4D97-AF65-F5344CB8AC3E}">
        <p14:creationId xmlns:p14="http://schemas.microsoft.com/office/powerpoint/2010/main" val="35190554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57FEC-010E-9B65-9666-2A5428657B05}"/>
              </a:ext>
            </a:extLst>
          </p:cNvPr>
          <p:cNvSpPr>
            <a:spLocks noGrp="1"/>
          </p:cNvSpPr>
          <p:nvPr>
            <p:ph type="title"/>
          </p:nvPr>
        </p:nvSpPr>
        <p:spPr>
          <a:xfrm>
            <a:off x="838200" y="5532437"/>
            <a:ext cx="10515600" cy="1325563"/>
          </a:xfrm>
        </p:spPr>
        <p:txBody>
          <a:bodyPr/>
          <a:lstStyle/>
          <a:p>
            <a:pPr algn="ctr"/>
            <a:r>
              <a:rPr lang="en-US" sz="4800"/>
              <a:t>Family-Centered Approach</a:t>
            </a:r>
          </a:p>
        </p:txBody>
      </p:sp>
      <p:pic>
        <p:nvPicPr>
          <p:cNvPr id="4" name="Picture 3" descr="six members of a multi-generational family including two children, two parents, and two grandparents of Asian descent">
            <a:extLst>
              <a:ext uri="{FF2B5EF4-FFF2-40B4-BE49-F238E27FC236}">
                <a16:creationId xmlns:a16="http://schemas.microsoft.com/office/drawing/2014/main" id="{20C845C8-61FE-9143-0618-577FAD00F318}"/>
              </a:ext>
            </a:extLst>
          </p:cNvPr>
          <p:cNvPicPr>
            <a:picLocks noChangeAspect="1"/>
          </p:cNvPicPr>
          <p:nvPr/>
        </p:nvPicPr>
        <p:blipFill rotWithShape="1">
          <a:blip r:embed="rId3"/>
          <a:srcRect t="7913" b="24071"/>
          <a:stretch/>
        </p:blipFill>
        <p:spPr>
          <a:xfrm>
            <a:off x="21" y="0"/>
            <a:ext cx="12191979" cy="5541527"/>
          </a:xfrm>
          <a:prstGeom prst="rect">
            <a:avLst/>
          </a:prstGeom>
        </p:spPr>
      </p:pic>
      <p:sp>
        <p:nvSpPr>
          <p:cNvPr id="6" name="Rectangle 5">
            <a:extLst>
              <a:ext uri="{FF2B5EF4-FFF2-40B4-BE49-F238E27FC236}">
                <a16:creationId xmlns:a16="http://schemas.microsoft.com/office/drawing/2014/main" id="{347BEFA8-374A-70CD-D8A0-EB9FCF08E0A4}"/>
              </a:ext>
              <a:ext uri="{C183D7F6-B498-43B3-948B-1728B52AA6E4}">
                <adec:decorative xmlns:adec="http://schemas.microsoft.com/office/drawing/2017/decorative" val="1"/>
              </a:ext>
            </a:extLst>
          </p:cNvPr>
          <p:cNvSpPr/>
          <p:nvPr/>
        </p:nvSpPr>
        <p:spPr>
          <a:xfrm>
            <a:off x="0" y="5447458"/>
            <a:ext cx="12192000" cy="18813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604176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3EF8A-2138-BEC6-B988-A7E10D1FF6B8}"/>
              </a:ext>
            </a:extLst>
          </p:cNvPr>
          <p:cNvSpPr>
            <a:spLocks noGrp="1"/>
          </p:cNvSpPr>
          <p:nvPr>
            <p:ph type="title"/>
          </p:nvPr>
        </p:nvSpPr>
        <p:spPr/>
        <p:txBody>
          <a:bodyPr anchor="ctr">
            <a:normAutofit/>
          </a:bodyPr>
          <a:lstStyle/>
          <a:p>
            <a:r>
              <a:rPr lang="en-US" sz="4800"/>
              <a:t>Family-Centered Approach Elements</a:t>
            </a:r>
          </a:p>
        </p:txBody>
      </p:sp>
      <p:sp>
        <p:nvSpPr>
          <p:cNvPr id="3" name="Content Placeholder 2">
            <a:extLst>
              <a:ext uri="{FF2B5EF4-FFF2-40B4-BE49-F238E27FC236}">
                <a16:creationId xmlns:a16="http://schemas.microsoft.com/office/drawing/2014/main" id="{3F77A08E-BCE2-5352-DB35-D013C5B835C2}"/>
              </a:ext>
            </a:extLst>
          </p:cNvPr>
          <p:cNvSpPr>
            <a:spLocks noGrp="1"/>
          </p:cNvSpPr>
          <p:nvPr>
            <p:ph idx="1"/>
          </p:nvPr>
        </p:nvSpPr>
        <p:spPr>
          <a:xfrm>
            <a:off x="838200" y="2361399"/>
            <a:ext cx="10515699" cy="3448630"/>
          </a:xfrm>
        </p:spPr>
        <p:txBody>
          <a:bodyPr anchor="ctr">
            <a:normAutofit/>
          </a:bodyPr>
          <a:lstStyle/>
          <a:p>
            <a:pPr marL="342900" indent="-342900">
              <a:buFont typeface="Arial" panose="020B0604020202020204" pitchFamily="34" charset="0"/>
              <a:buChar char="•"/>
            </a:pPr>
            <a:r>
              <a:rPr lang="en-US"/>
              <a:t>Substance Use and Co-Occurring Disorder Treatment Services</a:t>
            </a:r>
          </a:p>
          <a:p>
            <a:pPr marL="342900" indent="-342900">
              <a:buFont typeface="Arial" panose="020B0604020202020204" pitchFamily="34" charset="0"/>
              <a:buChar char="•"/>
            </a:pPr>
            <a:r>
              <a:rPr lang="en-US"/>
              <a:t>Parent-Child Interventions and Services</a:t>
            </a:r>
          </a:p>
          <a:p>
            <a:pPr marL="342900" indent="-342900">
              <a:buFont typeface="Arial" panose="020B0604020202020204" pitchFamily="34" charset="0"/>
              <a:buChar char="•"/>
            </a:pPr>
            <a:r>
              <a:rPr lang="en-US"/>
              <a:t>Developmental Screening and Services for Children and Adolescents</a:t>
            </a:r>
          </a:p>
        </p:txBody>
      </p:sp>
    </p:spTree>
    <p:extLst>
      <p:ext uri="{BB962C8B-B14F-4D97-AF65-F5344CB8AC3E}">
        <p14:creationId xmlns:p14="http://schemas.microsoft.com/office/powerpoint/2010/main" val="37785709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5049A4-5A3A-486D-55B4-90005880DC42}"/>
              </a:ext>
            </a:extLst>
          </p:cNvPr>
          <p:cNvSpPr>
            <a:spLocks noGrp="1"/>
          </p:cNvSpPr>
          <p:nvPr>
            <p:ph type="title"/>
          </p:nvPr>
        </p:nvSpPr>
        <p:spPr>
          <a:xfrm>
            <a:off x="0" y="0"/>
            <a:ext cx="12191999" cy="972218"/>
          </a:xfrm>
        </p:spPr>
        <p:txBody>
          <a:bodyPr/>
          <a:lstStyle/>
          <a:p>
            <a:r>
              <a:rPr kumimoji="0" lang="en-US" sz="3600" i="0" u="none" strike="noStrike" kern="120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rPr>
              <a:t>Continuum of Family-Based Treatment Services</a:t>
            </a:r>
            <a:endParaRPr lang="en-US"/>
          </a:p>
        </p:txBody>
      </p:sp>
      <p:sp>
        <p:nvSpPr>
          <p:cNvPr id="21" name="Left-Right Arrow 20" descr="Large horizontal arrow spanning across the top to represent the continuum. The titles: Parent's Treatment with Family Involvement, Parent's Treatment with Children Present, Parent's and Children's Services, Family Services, and Family-Centered Treatment run across the arrow.">
            <a:extLst>
              <a:ext uri="{FF2B5EF4-FFF2-40B4-BE49-F238E27FC236}">
                <a16:creationId xmlns:a16="http://schemas.microsoft.com/office/drawing/2014/main" id="{3CCA13E8-B828-8C84-5417-4099C743D60A}"/>
              </a:ext>
              <a:ext uri="{C183D7F6-B498-43B3-948B-1728B52AA6E4}">
                <adec:decorative xmlns:adec="http://schemas.microsoft.com/office/drawing/2017/decorative" val="0"/>
              </a:ext>
            </a:extLst>
          </p:cNvPr>
          <p:cNvSpPr/>
          <p:nvPr/>
        </p:nvSpPr>
        <p:spPr>
          <a:xfrm>
            <a:off x="-1" y="1068631"/>
            <a:ext cx="12192000" cy="1910622"/>
          </a:xfrm>
          <a:prstGeom prst="leftRightArrow">
            <a:avLst>
              <a:gd name="adj1" fmla="val 58815"/>
              <a:gd name="adj2" fmla="val 49094"/>
            </a:avLst>
          </a:prstGeom>
          <a:gradFill flip="none" rotWithShape="1">
            <a:gsLst>
              <a:gs pos="100000">
                <a:schemeClr val="accent2"/>
              </a:gs>
              <a:gs pos="67000">
                <a:schemeClr val="accent1"/>
              </a:gs>
              <a:gs pos="0">
                <a:schemeClr val="accent1"/>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4" name="Content Placeholder 3">
            <a:extLst>
              <a:ext uri="{FF2B5EF4-FFF2-40B4-BE49-F238E27FC236}">
                <a16:creationId xmlns:a16="http://schemas.microsoft.com/office/drawing/2014/main" id="{6FA93647-2D2E-7F71-D59D-4B1C9D7603F6}"/>
              </a:ext>
            </a:extLst>
          </p:cNvPr>
          <p:cNvSpPr>
            <a:spLocks noGrp="1"/>
          </p:cNvSpPr>
          <p:nvPr>
            <p:ph idx="1"/>
          </p:nvPr>
        </p:nvSpPr>
        <p:spPr>
          <a:xfrm>
            <a:off x="1275462" y="1563939"/>
            <a:ext cx="1828800" cy="914400"/>
          </a:xfrm>
          <a:prstGeom prst="roundRect">
            <a:avLst/>
          </a:prstGeom>
          <a:solidFill>
            <a:schemeClr val="accent1">
              <a:lumMod val="20000"/>
              <a:lumOff val="80000"/>
            </a:schemeClr>
          </a:solidFill>
        </p:spPr>
        <p:txBody>
          <a:bodyPr/>
          <a:lstStyle/>
          <a:p>
            <a:pPr lvl="0" defTabSz="466713">
              <a:lnSpc>
                <a:spcPct val="100000"/>
              </a:lnSpc>
              <a:spcBef>
                <a:spcPts val="0"/>
              </a:spcBef>
              <a:defRPr/>
            </a:pPr>
            <a:r>
              <a:rPr lang="en-US" sz="1400">
                <a:solidFill>
                  <a:prstClr val="black"/>
                </a:solidFill>
              </a:rPr>
              <a:t>Parent’s Treatment </a:t>
            </a:r>
            <a:br>
              <a:rPr lang="en-US" sz="1400">
                <a:solidFill>
                  <a:prstClr val="black"/>
                </a:solidFill>
              </a:rPr>
            </a:br>
            <a:r>
              <a:rPr lang="en-US" sz="1400">
                <a:solidFill>
                  <a:prstClr val="black"/>
                </a:solidFill>
              </a:rPr>
              <a:t>with Family </a:t>
            </a:r>
          </a:p>
          <a:p>
            <a:pPr lvl="0" defTabSz="466713">
              <a:lnSpc>
                <a:spcPct val="100000"/>
              </a:lnSpc>
              <a:spcBef>
                <a:spcPts val="0"/>
              </a:spcBef>
              <a:defRPr/>
            </a:pPr>
            <a:r>
              <a:rPr lang="en-US" sz="1400">
                <a:solidFill>
                  <a:prstClr val="black"/>
                </a:solidFill>
              </a:rPr>
              <a:t>Involvement</a:t>
            </a:r>
            <a:endParaRPr lang="en-US" sz="1400" b="0">
              <a:solidFill>
                <a:prstClr val="black"/>
              </a:solidFill>
            </a:endParaRPr>
          </a:p>
        </p:txBody>
      </p:sp>
      <p:sp>
        <p:nvSpPr>
          <p:cNvPr id="9" name="Content Placeholder 8">
            <a:extLst>
              <a:ext uri="{FF2B5EF4-FFF2-40B4-BE49-F238E27FC236}">
                <a16:creationId xmlns:a16="http://schemas.microsoft.com/office/drawing/2014/main" id="{A813B682-BCAC-C016-999A-BAE7101C81E9}"/>
              </a:ext>
            </a:extLst>
          </p:cNvPr>
          <p:cNvSpPr>
            <a:spLocks noGrp="1"/>
          </p:cNvSpPr>
          <p:nvPr>
            <p:ph sz="quarter" idx="15"/>
          </p:nvPr>
        </p:nvSpPr>
        <p:spPr>
          <a:xfrm>
            <a:off x="1275462" y="2686304"/>
            <a:ext cx="1828800" cy="2011680"/>
          </a:xfrm>
          <a:prstGeom prst="roundRect">
            <a:avLst/>
          </a:prstGeom>
          <a:solidFill>
            <a:schemeClr val="accent1"/>
          </a:solidFill>
        </p:spPr>
        <p:txBody>
          <a:bodyPr lIns="0" rIns="0"/>
          <a:lstStyle/>
          <a:p>
            <a:pPr marL="0" indent="0" algn="ctr">
              <a:buNone/>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Services for parent(s) with substance use disorders. Treatment plan includes family issues, family involvement.</a:t>
            </a:r>
          </a:p>
        </p:txBody>
      </p:sp>
      <p:sp>
        <p:nvSpPr>
          <p:cNvPr id="14" name="Content Placeholder 13">
            <a:extLst>
              <a:ext uri="{FF2B5EF4-FFF2-40B4-BE49-F238E27FC236}">
                <a16:creationId xmlns:a16="http://schemas.microsoft.com/office/drawing/2014/main" id="{B8AA2616-E0E1-00CB-A50C-16BA4DDD67A7}"/>
              </a:ext>
            </a:extLst>
          </p:cNvPr>
          <p:cNvSpPr>
            <a:spLocks noGrp="1"/>
          </p:cNvSpPr>
          <p:nvPr>
            <p:ph sz="quarter" idx="20"/>
          </p:nvPr>
        </p:nvSpPr>
        <p:spPr>
          <a:xfrm>
            <a:off x="1275462" y="4806893"/>
            <a:ext cx="1828800" cy="1554480"/>
          </a:xfrm>
          <a:prstGeom prst="roundRect">
            <a:avLst/>
          </a:prstGeom>
          <a:solidFill>
            <a:schemeClr val="accent2">
              <a:lumMod val="20000"/>
              <a:lumOff val="80000"/>
            </a:schemeClr>
          </a:solidFill>
        </p:spPr>
        <p:txBody>
          <a:bodyPr anchor="ctr" anchorCtr="0"/>
          <a:lstStyle/>
          <a:p>
            <a:pPr marL="0" indent="0" algn="ctr">
              <a:buNone/>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Goal: improved </a:t>
            </a:r>
            <a:b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b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outcomes for parent(s)</a:t>
            </a:r>
          </a:p>
        </p:txBody>
      </p:sp>
      <p:sp>
        <p:nvSpPr>
          <p:cNvPr id="5" name="Content Placeholder 4">
            <a:extLst>
              <a:ext uri="{FF2B5EF4-FFF2-40B4-BE49-F238E27FC236}">
                <a16:creationId xmlns:a16="http://schemas.microsoft.com/office/drawing/2014/main" id="{942AE98C-EDE7-F00A-6711-49FF31A75419}"/>
              </a:ext>
            </a:extLst>
          </p:cNvPr>
          <p:cNvSpPr>
            <a:spLocks noGrp="1"/>
          </p:cNvSpPr>
          <p:nvPr>
            <p:ph sz="quarter" idx="11"/>
          </p:nvPr>
        </p:nvSpPr>
        <p:spPr>
          <a:xfrm>
            <a:off x="3237199" y="1563939"/>
            <a:ext cx="1828800" cy="914400"/>
          </a:xfrm>
          <a:prstGeom prst="roundRect">
            <a:avLst/>
          </a:prstGeom>
          <a:solidFill>
            <a:schemeClr val="accent1">
              <a:lumMod val="20000"/>
              <a:lumOff val="80000"/>
            </a:schemeClr>
          </a:solidFill>
        </p:spPr>
        <p:txBody>
          <a:bodyPr/>
          <a:lstStyle/>
          <a:p>
            <a:pPr marL="0" indent="0" algn="ctr">
              <a:buNone/>
            </a:pPr>
            <a:r>
              <a:rPr lang="en-US" sz="1400">
                <a:solidFill>
                  <a:prstClr val="black"/>
                </a:solidFill>
              </a:rPr>
              <a:t>Parent’s Treatment </a:t>
            </a:r>
            <a:br>
              <a:rPr lang="en-US" sz="1400">
                <a:solidFill>
                  <a:prstClr val="black"/>
                </a:solidFill>
              </a:rPr>
            </a:br>
            <a:r>
              <a:rPr lang="en-US" sz="1400">
                <a:solidFill>
                  <a:prstClr val="black"/>
                </a:solidFill>
              </a:rPr>
              <a:t>with Children Present</a:t>
            </a:r>
            <a:endParaRPr lang="en-US" sz="1400" b="0">
              <a:solidFill>
                <a:prstClr val="black"/>
              </a:solidFill>
            </a:endParaRPr>
          </a:p>
        </p:txBody>
      </p:sp>
      <p:sp>
        <p:nvSpPr>
          <p:cNvPr id="10" name="Content Placeholder 9">
            <a:extLst>
              <a:ext uri="{FF2B5EF4-FFF2-40B4-BE49-F238E27FC236}">
                <a16:creationId xmlns:a16="http://schemas.microsoft.com/office/drawing/2014/main" id="{C7EE4A72-E2DB-C34C-F536-3719AB74CDA8}"/>
              </a:ext>
            </a:extLst>
          </p:cNvPr>
          <p:cNvSpPr>
            <a:spLocks noGrp="1"/>
          </p:cNvSpPr>
          <p:nvPr>
            <p:ph sz="quarter" idx="16"/>
          </p:nvPr>
        </p:nvSpPr>
        <p:spPr>
          <a:xfrm>
            <a:off x="3237199" y="2686304"/>
            <a:ext cx="1828800" cy="2011680"/>
          </a:xfrm>
          <a:prstGeom prst="roundRect">
            <a:avLst/>
          </a:prstGeom>
          <a:solidFill>
            <a:schemeClr val="accent1"/>
          </a:solidFill>
        </p:spPr>
        <p:txBody>
          <a:bodyPr lIns="0" rIns="0"/>
          <a:lstStyle/>
          <a:p>
            <a:pPr marL="0" indent="0" algn="ctr">
              <a:buNone/>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Children accompany parent(s) to treatment. Children participate in childcare but receive no therapeutic services. Only parent(s) have treatment plans.</a:t>
            </a:r>
          </a:p>
        </p:txBody>
      </p:sp>
      <p:sp>
        <p:nvSpPr>
          <p:cNvPr id="15" name="Content Placeholder 14">
            <a:extLst>
              <a:ext uri="{FF2B5EF4-FFF2-40B4-BE49-F238E27FC236}">
                <a16:creationId xmlns:a16="http://schemas.microsoft.com/office/drawing/2014/main" id="{3E494087-0527-DDD2-08CE-7DE679F6E05F}"/>
              </a:ext>
            </a:extLst>
          </p:cNvPr>
          <p:cNvSpPr>
            <a:spLocks noGrp="1"/>
          </p:cNvSpPr>
          <p:nvPr>
            <p:ph sz="quarter" idx="21"/>
          </p:nvPr>
        </p:nvSpPr>
        <p:spPr>
          <a:xfrm>
            <a:off x="3237199" y="4806893"/>
            <a:ext cx="1828800" cy="1554480"/>
          </a:xfrm>
          <a:prstGeom prst="roundRect">
            <a:avLst/>
          </a:prstGeom>
          <a:solidFill>
            <a:schemeClr val="accent2">
              <a:lumMod val="20000"/>
              <a:lumOff val="80000"/>
            </a:schemeClr>
          </a:solidFill>
        </p:spPr>
        <p:txBody>
          <a:bodyPr anchor="ctr" anchorCtr="0"/>
          <a:lstStyle/>
          <a:p>
            <a:pPr marL="0" indent="0" algn="ctr">
              <a:buNone/>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Goal: improved outcomes for parent(s)</a:t>
            </a:r>
          </a:p>
        </p:txBody>
      </p:sp>
      <p:sp>
        <p:nvSpPr>
          <p:cNvPr id="6" name="Content Placeholder 5">
            <a:extLst>
              <a:ext uri="{FF2B5EF4-FFF2-40B4-BE49-F238E27FC236}">
                <a16:creationId xmlns:a16="http://schemas.microsoft.com/office/drawing/2014/main" id="{14BA9649-52EB-9F01-D791-3D6B6033EBF5}"/>
              </a:ext>
            </a:extLst>
          </p:cNvPr>
          <p:cNvSpPr>
            <a:spLocks noGrp="1"/>
          </p:cNvSpPr>
          <p:nvPr>
            <p:ph sz="quarter" idx="12"/>
          </p:nvPr>
        </p:nvSpPr>
        <p:spPr>
          <a:xfrm>
            <a:off x="5198936" y="1563939"/>
            <a:ext cx="1828800" cy="914400"/>
          </a:xfrm>
          <a:prstGeom prst="roundRect">
            <a:avLst/>
          </a:prstGeom>
          <a:solidFill>
            <a:schemeClr val="accent1">
              <a:lumMod val="20000"/>
              <a:lumOff val="80000"/>
            </a:schemeClr>
          </a:solidFill>
        </p:spPr>
        <p:txBody>
          <a:bodyPr/>
          <a:lstStyle/>
          <a:p>
            <a:pPr marL="0" indent="0" algn="ctr">
              <a:buNone/>
            </a:pPr>
            <a:r>
              <a:rPr lang="en-US" sz="1400">
                <a:solidFill>
                  <a:prstClr val="black"/>
                </a:solidFill>
              </a:rPr>
              <a:t>Parent’s and </a:t>
            </a:r>
            <a:br>
              <a:rPr lang="en-US" sz="1400">
                <a:solidFill>
                  <a:prstClr val="black"/>
                </a:solidFill>
              </a:rPr>
            </a:br>
            <a:r>
              <a:rPr lang="en-US" sz="1400">
                <a:solidFill>
                  <a:prstClr val="black"/>
                </a:solidFill>
              </a:rPr>
              <a:t>Children’s Services</a:t>
            </a:r>
          </a:p>
        </p:txBody>
      </p:sp>
      <p:sp>
        <p:nvSpPr>
          <p:cNvPr id="11" name="Content Placeholder 10">
            <a:extLst>
              <a:ext uri="{FF2B5EF4-FFF2-40B4-BE49-F238E27FC236}">
                <a16:creationId xmlns:a16="http://schemas.microsoft.com/office/drawing/2014/main" id="{969AFA73-A086-27E2-73EA-BABCD046B0A9}"/>
              </a:ext>
            </a:extLst>
          </p:cNvPr>
          <p:cNvSpPr>
            <a:spLocks noGrp="1"/>
          </p:cNvSpPr>
          <p:nvPr>
            <p:ph sz="quarter" idx="17"/>
          </p:nvPr>
        </p:nvSpPr>
        <p:spPr>
          <a:xfrm>
            <a:off x="5198936" y="2686304"/>
            <a:ext cx="1828800" cy="2011680"/>
          </a:xfrm>
          <a:prstGeom prst="roundRect">
            <a:avLst/>
          </a:prstGeom>
          <a:solidFill>
            <a:schemeClr val="accent1"/>
          </a:solidFill>
        </p:spPr>
        <p:txBody>
          <a:bodyPr lIns="0" rIns="0"/>
          <a:lstStyle/>
          <a:p>
            <a:pPr marL="0" indent="0" algn="ctr">
              <a:buNone/>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Children accompany parent(s) to treatment. Parent(s) and attending children have treatment plans and receive appropriate services. </a:t>
            </a:r>
            <a:endParaRPr kumimoji="0" lang="en-US" sz="14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Content Placeholder 15">
            <a:extLst>
              <a:ext uri="{FF2B5EF4-FFF2-40B4-BE49-F238E27FC236}">
                <a16:creationId xmlns:a16="http://schemas.microsoft.com/office/drawing/2014/main" id="{3AF628F4-353D-B157-1FC8-D46C432ABC00}"/>
              </a:ext>
            </a:extLst>
          </p:cNvPr>
          <p:cNvSpPr>
            <a:spLocks noGrp="1"/>
          </p:cNvSpPr>
          <p:nvPr>
            <p:ph sz="quarter" idx="22"/>
          </p:nvPr>
        </p:nvSpPr>
        <p:spPr>
          <a:xfrm>
            <a:off x="5198936" y="4806894"/>
            <a:ext cx="1828800" cy="1554480"/>
          </a:xfrm>
          <a:prstGeom prst="roundRect">
            <a:avLst/>
          </a:prstGeom>
          <a:solidFill>
            <a:schemeClr val="accent2">
              <a:lumMod val="20000"/>
              <a:lumOff val="80000"/>
            </a:schemeClr>
          </a:solidFill>
        </p:spPr>
        <p:txBody>
          <a:bodyPr anchor="ctr" anchorCtr="0">
            <a:normAutofit/>
          </a:bodyPr>
          <a:lstStyle/>
          <a:p>
            <a:pPr marL="0" indent="0" algn="ctr">
              <a:buNone/>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Goals: improved outcomes for parent(s) and children, better parenting</a:t>
            </a:r>
          </a:p>
        </p:txBody>
      </p:sp>
      <p:sp>
        <p:nvSpPr>
          <p:cNvPr id="7" name="Content Placeholder 6">
            <a:extLst>
              <a:ext uri="{FF2B5EF4-FFF2-40B4-BE49-F238E27FC236}">
                <a16:creationId xmlns:a16="http://schemas.microsoft.com/office/drawing/2014/main" id="{6A91D27F-4690-9632-59B2-DE371EC9EEAE}"/>
              </a:ext>
            </a:extLst>
          </p:cNvPr>
          <p:cNvSpPr>
            <a:spLocks noGrp="1"/>
          </p:cNvSpPr>
          <p:nvPr>
            <p:ph sz="quarter" idx="13"/>
          </p:nvPr>
        </p:nvSpPr>
        <p:spPr>
          <a:xfrm>
            <a:off x="7160673" y="1563939"/>
            <a:ext cx="1828800" cy="914400"/>
          </a:xfrm>
          <a:prstGeom prst="roundRect">
            <a:avLst/>
          </a:prstGeom>
          <a:solidFill>
            <a:schemeClr val="accent1">
              <a:lumMod val="20000"/>
              <a:lumOff val="80000"/>
            </a:schemeClr>
          </a:solidFill>
        </p:spPr>
        <p:txBody>
          <a:bodyPr/>
          <a:lstStyle/>
          <a:p>
            <a:pPr marL="0" indent="0" algn="ctr">
              <a:buNone/>
            </a:pPr>
            <a:r>
              <a:rPr lang="en-US" sz="1400">
                <a:solidFill>
                  <a:prstClr val="black"/>
                </a:solidFill>
              </a:rPr>
              <a:t>Family Services</a:t>
            </a:r>
          </a:p>
        </p:txBody>
      </p:sp>
      <p:sp>
        <p:nvSpPr>
          <p:cNvPr id="12" name="Content Placeholder 11">
            <a:extLst>
              <a:ext uri="{FF2B5EF4-FFF2-40B4-BE49-F238E27FC236}">
                <a16:creationId xmlns:a16="http://schemas.microsoft.com/office/drawing/2014/main" id="{21524E0F-9DBD-CF51-CA05-84E4892E37F7}"/>
              </a:ext>
            </a:extLst>
          </p:cNvPr>
          <p:cNvSpPr>
            <a:spLocks noGrp="1"/>
          </p:cNvSpPr>
          <p:nvPr>
            <p:ph sz="quarter" idx="18"/>
          </p:nvPr>
        </p:nvSpPr>
        <p:spPr>
          <a:xfrm>
            <a:off x="7160673" y="2686304"/>
            <a:ext cx="1828800" cy="2011680"/>
          </a:xfrm>
          <a:prstGeom prst="roundRect">
            <a:avLst/>
          </a:prstGeom>
          <a:solidFill>
            <a:schemeClr val="accent1"/>
          </a:solidFill>
        </p:spPr>
        <p:txBody>
          <a:bodyPr lIns="0" rIns="0"/>
          <a:lstStyle/>
          <a:p>
            <a:pPr marL="0" indent="0" algn="ctr">
              <a:buNone/>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Children accompany parent(s) to treatment; parent(s) and children have treatment plans. Some services provided to other family members.</a:t>
            </a:r>
            <a:endParaRPr kumimoji="0" lang="en-US" sz="14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Content Placeholder 16">
            <a:extLst>
              <a:ext uri="{FF2B5EF4-FFF2-40B4-BE49-F238E27FC236}">
                <a16:creationId xmlns:a16="http://schemas.microsoft.com/office/drawing/2014/main" id="{50AB52F1-65BE-5D22-225C-D1942240D058}"/>
              </a:ext>
            </a:extLst>
          </p:cNvPr>
          <p:cNvSpPr>
            <a:spLocks noGrp="1"/>
          </p:cNvSpPr>
          <p:nvPr>
            <p:ph sz="quarter" idx="23"/>
          </p:nvPr>
        </p:nvSpPr>
        <p:spPr>
          <a:xfrm>
            <a:off x="7160673" y="4806893"/>
            <a:ext cx="1828800" cy="1554480"/>
          </a:xfrm>
          <a:prstGeom prst="roundRect">
            <a:avLst/>
          </a:prstGeom>
          <a:solidFill>
            <a:schemeClr val="accent2">
              <a:lumMod val="20000"/>
              <a:lumOff val="80000"/>
            </a:schemeClr>
          </a:solidFill>
        </p:spPr>
        <p:txBody>
          <a:bodyPr anchor="ctr" anchorCtr="0"/>
          <a:lstStyle/>
          <a:p>
            <a:pPr marL="0" indent="0" algn="ctr">
              <a:buNone/>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Goals: improved outcomes for parent(s) and children, better parenting</a:t>
            </a:r>
          </a:p>
        </p:txBody>
      </p:sp>
      <p:sp>
        <p:nvSpPr>
          <p:cNvPr id="8" name="Content Placeholder 7">
            <a:extLst>
              <a:ext uri="{FF2B5EF4-FFF2-40B4-BE49-F238E27FC236}">
                <a16:creationId xmlns:a16="http://schemas.microsoft.com/office/drawing/2014/main" id="{0BDF280B-4794-9584-407B-803C6C8F2675}"/>
              </a:ext>
            </a:extLst>
          </p:cNvPr>
          <p:cNvSpPr>
            <a:spLocks noGrp="1"/>
          </p:cNvSpPr>
          <p:nvPr>
            <p:ph sz="quarter" idx="14"/>
          </p:nvPr>
        </p:nvSpPr>
        <p:spPr>
          <a:xfrm>
            <a:off x="9122410" y="1563939"/>
            <a:ext cx="1828800" cy="914400"/>
          </a:xfrm>
          <a:prstGeom prst="roundRect">
            <a:avLst/>
          </a:prstGeom>
          <a:solidFill>
            <a:schemeClr val="accent1">
              <a:lumMod val="20000"/>
              <a:lumOff val="80000"/>
            </a:schemeClr>
          </a:solidFill>
        </p:spPr>
        <p:txBody>
          <a:bodyPr/>
          <a:lstStyle/>
          <a:p>
            <a:pPr marL="0" indent="0" algn="ctr">
              <a:buNone/>
            </a:pPr>
            <a:r>
              <a:rPr lang="en-US" sz="1400">
                <a:solidFill>
                  <a:prstClr val="black"/>
                </a:solidFill>
              </a:rPr>
              <a:t>Family-Centered Treatment</a:t>
            </a:r>
          </a:p>
        </p:txBody>
      </p:sp>
      <p:sp>
        <p:nvSpPr>
          <p:cNvPr id="13" name="Content Placeholder 12">
            <a:extLst>
              <a:ext uri="{FF2B5EF4-FFF2-40B4-BE49-F238E27FC236}">
                <a16:creationId xmlns:a16="http://schemas.microsoft.com/office/drawing/2014/main" id="{82FD6395-0D84-F914-57D7-F0AA6F351187}"/>
              </a:ext>
            </a:extLst>
          </p:cNvPr>
          <p:cNvSpPr>
            <a:spLocks noGrp="1"/>
          </p:cNvSpPr>
          <p:nvPr>
            <p:ph sz="quarter" idx="19"/>
          </p:nvPr>
        </p:nvSpPr>
        <p:spPr>
          <a:xfrm>
            <a:off x="9122410" y="2686304"/>
            <a:ext cx="1828800" cy="2011680"/>
          </a:xfrm>
          <a:prstGeom prst="roundRect">
            <a:avLst/>
          </a:prstGeom>
          <a:solidFill>
            <a:schemeClr val="accent1"/>
          </a:solidFill>
        </p:spPr>
        <p:txBody>
          <a:bodyPr lIns="0" rIns="0"/>
          <a:lstStyle/>
          <a:p>
            <a:pPr marL="0" indent="0" algn="ctr">
              <a:buNone/>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Each family member has a treatment plan and receives individual and family services.</a:t>
            </a:r>
            <a:endParaRPr kumimoji="0" lang="en-US" sz="14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Content Placeholder 17">
            <a:extLst>
              <a:ext uri="{FF2B5EF4-FFF2-40B4-BE49-F238E27FC236}">
                <a16:creationId xmlns:a16="http://schemas.microsoft.com/office/drawing/2014/main" id="{504373B6-C728-7308-AC06-C465058D207F}"/>
              </a:ext>
            </a:extLst>
          </p:cNvPr>
          <p:cNvSpPr>
            <a:spLocks noGrp="1"/>
          </p:cNvSpPr>
          <p:nvPr>
            <p:ph sz="quarter" idx="24"/>
          </p:nvPr>
        </p:nvSpPr>
        <p:spPr>
          <a:xfrm>
            <a:off x="9122410" y="4806894"/>
            <a:ext cx="1828800" cy="1554480"/>
          </a:xfrm>
          <a:prstGeom prst="roundRect">
            <a:avLst/>
          </a:prstGeom>
          <a:solidFill>
            <a:schemeClr val="accent2">
              <a:lumMod val="20000"/>
              <a:lumOff val="80000"/>
            </a:schemeClr>
          </a:solidFill>
        </p:spPr>
        <p:txBody>
          <a:bodyPr anchor="ctr" anchorCtr="0"/>
          <a:lstStyle/>
          <a:p>
            <a:pPr marL="0" indent="0" algn="ctr">
              <a:buNone/>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Goals: improved outcomes for parent(s), children, and other family members; better parenting and family functioning</a:t>
            </a:r>
          </a:p>
        </p:txBody>
      </p:sp>
      <p:sp>
        <p:nvSpPr>
          <p:cNvPr id="2" name="Footer Placeholder 1">
            <a:extLst>
              <a:ext uri="{FF2B5EF4-FFF2-40B4-BE49-F238E27FC236}">
                <a16:creationId xmlns:a16="http://schemas.microsoft.com/office/drawing/2014/main" id="{814C43C8-4FED-45BB-43E4-0D5474239A7B}"/>
              </a:ext>
            </a:extLst>
          </p:cNvPr>
          <p:cNvSpPr>
            <a:spLocks noGrp="1"/>
          </p:cNvSpPr>
          <p:nvPr>
            <p:ph type="ftr" sz="quarter" idx="25"/>
          </p:nvPr>
        </p:nvSpPr>
        <p:spPr>
          <a:xfrm>
            <a:off x="4755637" y="6470282"/>
            <a:ext cx="7281810" cy="397891"/>
          </a:xfrm>
        </p:spPr>
        <p:txBody>
          <a:bodyPr/>
          <a:lstStyle/>
          <a:p>
            <a:r>
              <a:rPr lang="da-DK">
                <a:cs typeface="Arial"/>
              </a:rPr>
              <a:t>(Werner et al., 2007; National Center on Substance Abuse and Child Welfare, 2021)</a:t>
            </a:r>
            <a:endParaRPr lang="en-US">
              <a:cs typeface="Arial"/>
            </a:endParaRPr>
          </a:p>
        </p:txBody>
      </p:sp>
    </p:spTree>
    <p:extLst>
      <p:ext uri="{BB962C8B-B14F-4D97-AF65-F5344CB8AC3E}">
        <p14:creationId xmlns:p14="http://schemas.microsoft.com/office/powerpoint/2010/main" val="25518459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a:xfrm>
            <a:off x="838200" y="2309850"/>
            <a:ext cx="10515600" cy="1855750"/>
          </a:xfrm>
        </p:spPr>
        <p:txBody>
          <a:bodyPr vert="horz" lIns="91440" tIns="45720" rIns="91440" bIns="45720" rtlCol="0" anchor="ctr">
            <a:noAutofit/>
          </a:bodyPr>
          <a:lstStyle/>
          <a:p>
            <a:pPr algn="ctr">
              <a:spcBef>
                <a:spcPts val="4200"/>
              </a:spcBef>
              <a:spcAft>
                <a:spcPts val="5400"/>
              </a:spcAft>
            </a:pPr>
            <a:r>
              <a:rPr lang="en-US" sz="4800" kern="1200">
                <a:solidFill>
                  <a:schemeClr val="tx1"/>
                </a:solidFill>
                <a:latin typeface="+mj-lt"/>
                <a:ea typeface="+mj-ea"/>
                <a:cs typeface="+mj-cs"/>
              </a:rPr>
              <a:t>Continuum of Family-Based Treatment Services</a:t>
            </a:r>
            <a:br>
              <a:rPr lang="en-US" sz="4800" kern="1200">
                <a:solidFill>
                  <a:schemeClr val="tx1"/>
                </a:solidFill>
                <a:latin typeface="+mj-lt"/>
                <a:ea typeface="+mj-ea"/>
                <a:cs typeface="+mj-cs"/>
              </a:rPr>
            </a:br>
            <a:r>
              <a:rPr lang="en-US" sz="2400" kern="1200">
                <a:solidFill>
                  <a:schemeClr val="bg1"/>
                </a:solidFill>
                <a:latin typeface="+mj-lt"/>
                <a:ea typeface="+mj-ea"/>
                <a:cs typeface="+mj-cs"/>
              </a:rPr>
              <a:t>Small Group Discussion</a:t>
            </a:r>
            <a:endParaRPr lang="en-US" sz="4800" kern="1200">
              <a:solidFill>
                <a:schemeClr val="bg1"/>
              </a:solidFill>
              <a:latin typeface="+mj-lt"/>
              <a:ea typeface="+mj-ea"/>
              <a:cs typeface="+mj-cs"/>
            </a:endParaRPr>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p:txBody>
          <a:bodyPr vert="horz" lIns="91440" tIns="45720" rIns="91440" bIns="45720" rtlCol="0" anchor="ctr">
            <a:normAutofit/>
          </a:bodyPr>
          <a:lstStyle/>
          <a:p>
            <a:pPr algn="ctr"/>
            <a:r>
              <a:rPr lang="en-US" kern="1200">
                <a:solidFill>
                  <a:schemeClr val="tx1"/>
                </a:solidFill>
                <a:latin typeface="+mn-lt"/>
                <a:ea typeface="+mn-ea"/>
                <a:cs typeface="+mn-cs"/>
              </a:rPr>
              <a:t>Small Group Discussion</a:t>
            </a:r>
          </a:p>
        </p:txBody>
      </p:sp>
    </p:spTree>
    <p:extLst>
      <p:ext uri="{BB962C8B-B14F-4D97-AF65-F5344CB8AC3E}">
        <p14:creationId xmlns:p14="http://schemas.microsoft.com/office/powerpoint/2010/main" val="3001562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6" name="Content Placeholder 15" descr="Father smiling with his daughter.">
            <a:extLst>
              <a:ext uri="{FF2B5EF4-FFF2-40B4-BE49-F238E27FC236}">
                <a16:creationId xmlns:a16="http://schemas.microsoft.com/office/drawing/2014/main" id="{29142BD1-5533-9ADC-6298-E6961AB58D87}"/>
              </a:ext>
            </a:extLst>
          </p:cNvPr>
          <p:cNvPicPr>
            <a:picLocks noGrp="1" noChangeAspect="1"/>
          </p:cNvPicPr>
          <p:nvPr>
            <p:ph sz="quarter" idx="14"/>
          </p:nvPr>
        </p:nvPicPr>
        <p:blipFill rotWithShape="1">
          <a:blip r:embed="rId3"/>
          <a:srcRect l="29501"/>
          <a:stretch/>
        </p:blipFill>
        <p:spPr>
          <a:xfrm>
            <a:off x="2522358" y="10"/>
            <a:ext cx="9669642" cy="6857990"/>
          </a:xfrm>
          <a:prstGeom prst="rect">
            <a:avLst/>
          </a:prstGeom>
        </p:spPr>
      </p:pic>
      <p:sp>
        <p:nvSpPr>
          <p:cNvPr id="26" name="Rectangle 25">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95624D25-AA2F-B478-E436-538EE48BD3C7}"/>
              </a:ext>
            </a:extLst>
          </p:cNvPr>
          <p:cNvSpPr>
            <a:spLocks noGrp="1"/>
          </p:cNvSpPr>
          <p:nvPr>
            <p:ph type="title"/>
          </p:nvPr>
        </p:nvSpPr>
        <p:spPr>
          <a:xfrm>
            <a:off x="476114" y="164716"/>
            <a:ext cx="3973385" cy="4420857"/>
          </a:xfrm>
          <a:noFill/>
        </p:spPr>
        <p:txBody>
          <a:bodyPr vert="horz" lIns="91440" tIns="45720" rIns="91440" bIns="45720" rtlCol="0" anchor="b">
            <a:normAutofit fontScale="90000"/>
          </a:bodyPr>
          <a:lstStyle/>
          <a:p>
            <a:pPr algn="l"/>
            <a:br>
              <a:rPr kumimoji="0" lang="en-US" sz="2800" b="1" i="0" u="none" strike="noStrike" cap="none" spc="0" normalizeH="0" baseline="0" noProof="0">
                <a:ln>
                  <a:noFill/>
                </a:ln>
                <a:solidFill>
                  <a:schemeClr val="tx1"/>
                </a:solidFill>
                <a:effectLst/>
                <a:uLnTx/>
                <a:uFillTx/>
                <a:latin typeface="+mj-lt"/>
                <a:cs typeface="+mj-cs"/>
              </a:rPr>
            </a:br>
            <a:r>
              <a:rPr kumimoji="0" lang="en-US" sz="2800" b="1" i="0" u="none" strike="noStrike" cap="none" spc="0" normalizeH="0" baseline="0" noProof="0">
                <a:ln>
                  <a:noFill/>
                </a:ln>
                <a:solidFill>
                  <a:schemeClr val="tx1"/>
                </a:solidFill>
                <a:effectLst/>
                <a:uLnTx/>
                <a:uFillTx/>
                <a:latin typeface="+mj-lt"/>
                <a:cs typeface="+mj-cs"/>
              </a:rPr>
              <a:t>“Groundbreaking discoveries about the brain have </a:t>
            </a:r>
            <a:r>
              <a:rPr kumimoji="0" lang="en-US" sz="3600" b="1" i="0" u="none" strike="noStrike" cap="none" spc="0" normalizeH="0" baseline="0" noProof="0">
                <a:ln>
                  <a:noFill/>
                </a:ln>
                <a:solidFill>
                  <a:schemeClr val="tx1"/>
                </a:solidFill>
                <a:effectLst/>
                <a:uLnTx/>
                <a:uFillTx/>
                <a:latin typeface="+mj-lt"/>
                <a:cs typeface="+mj-cs"/>
              </a:rPr>
              <a:t>revolutionized</a:t>
            </a:r>
            <a:r>
              <a:rPr kumimoji="0" lang="en-US" sz="2800" b="1" i="0" u="none" strike="noStrike" cap="none" spc="0" normalizeH="0" baseline="0" noProof="0">
                <a:ln>
                  <a:noFill/>
                </a:ln>
                <a:solidFill>
                  <a:schemeClr val="tx1"/>
                </a:solidFill>
                <a:effectLst/>
                <a:uLnTx/>
                <a:uFillTx/>
                <a:latin typeface="+mj-lt"/>
                <a:cs typeface="+mj-cs"/>
              </a:rPr>
              <a:t> our understanding of addiction, enabling us to </a:t>
            </a:r>
            <a:r>
              <a:rPr kumimoji="0" lang="en-US" sz="3600" b="1" i="0" u="none" strike="noStrike" cap="none" spc="0" normalizeH="0" baseline="0" noProof="0">
                <a:ln>
                  <a:noFill/>
                </a:ln>
                <a:solidFill>
                  <a:schemeClr val="tx1"/>
                </a:solidFill>
                <a:effectLst/>
                <a:uLnTx/>
                <a:uFillTx/>
                <a:latin typeface="+mj-lt"/>
                <a:cs typeface="+mj-cs"/>
              </a:rPr>
              <a:t>respond effectively </a:t>
            </a:r>
            <a:r>
              <a:rPr kumimoji="0" lang="en-US" sz="2800" b="1" i="0" u="none" strike="noStrike" cap="none" spc="0" normalizeH="0" baseline="0" noProof="0">
                <a:ln>
                  <a:noFill/>
                </a:ln>
                <a:solidFill>
                  <a:schemeClr val="tx1"/>
                </a:solidFill>
                <a:effectLst/>
                <a:uLnTx/>
                <a:uFillTx/>
                <a:latin typeface="+mj-lt"/>
                <a:cs typeface="+mj-cs"/>
              </a:rPr>
              <a:t>to the problem.”</a:t>
            </a:r>
            <a:br>
              <a:rPr kumimoji="0" lang="en-US" sz="2800" b="1" i="0" u="none" strike="noStrike" cap="none" spc="0" normalizeH="0" baseline="0" noProof="0">
                <a:ln>
                  <a:noFill/>
                </a:ln>
                <a:solidFill>
                  <a:schemeClr val="tx1"/>
                </a:solidFill>
                <a:effectLst/>
                <a:uLnTx/>
                <a:uFillTx/>
                <a:latin typeface="+mj-lt"/>
                <a:cs typeface="+mj-cs"/>
              </a:rPr>
            </a:br>
            <a:br>
              <a:rPr kumimoji="0" lang="en-US" sz="2100" b="1" i="0" u="none" strike="noStrike" cap="none" spc="0" normalizeH="0" baseline="0" noProof="0">
                <a:ln>
                  <a:noFill/>
                </a:ln>
                <a:solidFill>
                  <a:schemeClr val="tx1"/>
                </a:solidFill>
                <a:effectLst/>
                <a:uLnTx/>
                <a:uFillTx/>
                <a:latin typeface="+mj-lt"/>
                <a:cs typeface="+mj-cs"/>
              </a:rPr>
            </a:br>
            <a:r>
              <a:rPr lang="en-US" sz="2100" i="1">
                <a:solidFill>
                  <a:schemeClr val="tx1"/>
                </a:solidFill>
                <a:latin typeface="+mj-lt"/>
                <a:cs typeface="+mj-cs"/>
              </a:rPr>
              <a:t>—Dr. Nora Volkow, </a:t>
            </a:r>
            <a:br>
              <a:rPr lang="en-US" sz="2100" i="1">
                <a:solidFill>
                  <a:schemeClr val="tx1"/>
                </a:solidFill>
                <a:latin typeface="+mj-lt"/>
                <a:cs typeface="+mj-cs"/>
              </a:rPr>
            </a:br>
            <a:r>
              <a:rPr lang="en-US" sz="2100" i="1">
                <a:solidFill>
                  <a:schemeClr val="tx1"/>
                </a:solidFill>
                <a:latin typeface="+mj-lt"/>
                <a:cs typeface="+mj-cs"/>
              </a:rPr>
              <a:t>National Institute on Drug Abuse </a:t>
            </a:r>
            <a:endParaRPr lang="en-US" sz="2100">
              <a:solidFill>
                <a:schemeClr val="tx1"/>
              </a:solidFill>
              <a:latin typeface="+mj-lt"/>
              <a:cs typeface="+mj-cs"/>
            </a:endParaRPr>
          </a:p>
        </p:txBody>
      </p:sp>
      <p:sp>
        <p:nvSpPr>
          <p:cNvPr id="4" name="Content Placeholder 3">
            <a:extLst>
              <a:ext uri="{FF2B5EF4-FFF2-40B4-BE49-F238E27FC236}">
                <a16:creationId xmlns:a16="http://schemas.microsoft.com/office/drawing/2014/main" id="{B2BCB643-026F-DD38-D39C-E62A1AC901BA}"/>
              </a:ext>
            </a:extLst>
          </p:cNvPr>
          <p:cNvSpPr>
            <a:spLocks noGrp="1"/>
          </p:cNvSpPr>
          <p:nvPr>
            <p:ph sz="quarter" idx="13"/>
          </p:nvPr>
        </p:nvSpPr>
        <p:spPr>
          <a:xfrm>
            <a:off x="0" y="4963886"/>
            <a:ext cx="4925615" cy="1150667"/>
          </a:xfrm>
          <a:solidFill>
            <a:schemeClr val="tx2"/>
          </a:solidFill>
        </p:spPr>
        <p:txBody>
          <a:bodyPr vert="horz" lIns="91440" tIns="45720" rIns="91440" bIns="45720" rtlCol="0">
            <a:normAutofit/>
          </a:bodyPr>
          <a:lstStyle/>
          <a:p>
            <a:pPr marL="347663" marR="0" lvl="0" algn="l" fontAlgn="auto">
              <a:spcAft>
                <a:spcPts val="0"/>
              </a:spcAft>
              <a:buClrTx/>
              <a:buSzTx/>
              <a:tabLst/>
              <a:defRPr/>
            </a:pPr>
            <a:r>
              <a:rPr lang="en-US" sz="3600">
                <a:latin typeface="+mn-lt"/>
                <a:cs typeface="+mn-cs"/>
              </a:rPr>
              <a:t>A Treatable Disease</a:t>
            </a:r>
            <a:endParaRPr kumimoji="0" lang="en-US" sz="3600" b="1" i="0" u="none" strike="noStrike" cap="none" spc="0" normalizeH="0" baseline="0" noProof="0">
              <a:ln>
                <a:noFill/>
              </a:ln>
              <a:effectLst/>
              <a:uLnTx/>
              <a:uFillTx/>
              <a:latin typeface="+mn-lt"/>
              <a:cs typeface="+mn-cs"/>
            </a:endParaRPr>
          </a:p>
        </p:txBody>
      </p:sp>
      <p:sp>
        <p:nvSpPr>
          <p:cNvPr id="19" name="Footer Placeholder 18">
            <a:extLst>
              <a:ext uri="{FF2B5EF4-FFF2-40B4-BE49-F238E27FC236}">
                <a16:creationId xmlns:a16="http://schemas.microsoft.com/office/drawing/2014/main" id="{F055428C-C59F-42F9-C2C6-406BA658964A}"/>
              </a:ext>
            </a:extLst>
          </p:cNvPr>
          <p:cNvSpPr>
            <a:spLocks noGrp="1"/>
          </p:cNvSpPr>
          <p:nvPr>
            <p:ph type="ftr" sz="quarter" idx="15"/>
          </p:nvPr>
        </p:nvSpPr>
        <p:spPr>
          <a:xfrm>
            <a:off x="-1922679" y="6478488"/>
            <a:ext cx="3615866" cy="365125"/>
          </a:xfrm>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lumMod val="85000"/>
                    <a:lumOff val="15000"/>
                  </a:srgbClr>
                </a:solidFill>
                <a:effectLst/>
                <a:uLnTx/>
                <a:uFillTx/>
                <a:latin typeface="Arial" panose="020B0604020202020204"/>
                <a:ea typeface="+mn-ea"/>
                <a:cs typeface="+mn-cs"/>
              </a:rPr>
              <a:t> (Volkow et al., 2016)</a:t>
            </a:r>
          </a:p>
        </p:txBody>
      </p:sp>
    </p:spTree>
    <p:extLst>
      <p:ext uri="{BB962C8B-B14F-4D97-AF65-F5344CB8AC3E}">
        <p14:creationId xmlns:p14="http://schemas.microsoft.com/office/powerpoint/2010/main" val="20911085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C848C7A8-B5D0-93BD-BF52-A051D6A6ECF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502CC04-E87B-1275-7C69-EF2FCE352066}"/>
              </a:ext>
            </a:extLst>
          </p:cNvPr>
          <p:cNvSpPr>
            <a:spLocks noGrp="1"/>
          </p:cNvSpPr>
          <p:nvPr>
            <p:ph type="title"/>
          </p:nvPr>
        </p:nvSpPr>
        <p:spPr>
          <a:xfrm>
            <a:off x="1524000" y="5523231"/>
            <a:ext cx="9144000" cy="649224"/>
          </a:xfrm>
          <a:solidFill>
            <a:schemeClr val="bg1"/>
          </a:solidFill>
        </p:spPr>
        <p:txBody>
          <a:bodyPr anchor="t"/>
          <a:lstStyle/>
          <a:p>
            <a:r>
              <a:rPr lang="en-US" sz="1200" dirty="0"/>
              <a:t>Family-Centered Treatment </a:t>
            </a:r>
            <a:br>
              <a:rPr lang="en-US" sz="1200" dirty="0"/>
            </a:br>
            <a:r>
              <a:rPr lang="en-US" sz="2400" dirty="0"/>
              <a:t>Small Group Discussion Questions</a:t>
            </a:r>
          </a:p>
        </p:txBody>
      </p:sp>
      <p:sp>
        <p:nvSpPr>
          <p:cNvPr id="5" name="Subtitle 4">
            <a:extLst>
              <a:ext uri="{FF2B5EF4-FFF2-40B4-BE49-F238E27FC236}">
                <a16:creationId xmlns:a16="http://schemas.microsoft.com/office/drawing/2014/main" id="{960D7EF8-6BBE-1D94-82FA-4C2EE0CC5328}"/>
              </a:ext>
            </a:extLst>
          </p:cNvPr>
          <p:cNvSpPr>
            <a:spLocks noGrp="1"/>
          </p:cNvSpPr>
          <p:nvPr>
            <p:ph sz="quarter" idx="14"/>
          </p:nvPr>
        </p:nvSpPr>
        <p:spPr>
          <a:xfrm>
            <a:off x="1099930" y="1173066"/>
            <a:ext cx="9992140" cy="3585933"/>
          </a:xfrm>
        </p:spPr>
        <p:txBody>
          <a:bodyPr vert="horz" lIns="91440" tIns="45720" rIns="91440" bIns="45720" rtlCol="0" anchor="ctr">
            <a:normAutofit fontScale="25000" lnSpcReduction="20000"/>
          </a:bodyPr>
          <a:lstStyle/>
          <a:p>
            <a:pPr marL="228600" marR="0" lvl="0" indent="-22860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lang="en-US" sz="7200" b="1">
                <a:effectLst/>
                <a:latin typeface="Arial" panose="020B0604020202020204" pitchFamily="34" charset="0"/>
                <a:cs typeface="Arial" panose="020B0604020202020204" pitchFamily="34" charset="0"/>
              </a:rPr>
              <a:t>What percentage of your local treatment providers offer family-centered treatment services?</a:t>
            </a:r>
          </a:p>
          <a:p>
            <a:pPr marL="228600" marR="0" lvl="0" indent="-22860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lang="en-US" sz="7200" b="1">
                <a:effectLst/>
                <a:latin typeface="Arial" panose="020B0604020202020204" pitchFamily="34" charset="0"/>
                <a:cs typeface="Arial" panose="020B0604020202020204" pitchFamily="34" charset="0"/>
              </a:rPr>
              <a:t>On average, where would most local treatment providers fall within this continuum?</a:t>
            </a:r>
          </a:p>
          <a:p>
            <a:pPr marL="228600" marR="0" lvl="0" indent="-22860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lang="en-US" sz="7200" b="1">
                <a:effectLst/>
                <a:latin typeface="Arial" panose="020B0604020202020204" pitchFamily="34" charset="0"/>
                <a:cs typeface="Arial" panose="020B0604020202020204" pitchFamily="34" charset="0"/>
              </a:rPr>
              <a:t>Historically, what have been the challenges or barriers to implementing family-centered treatment services in your local community?</a:t>
            </a:r>
          </a:p>
          <a:p>
            <a:pPr marL="228600" marR="0" lvl="0" indent="-22860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lang="en-US" sz="7200" b="1">
                <a:effectLst/>
                <a:latin typeface="Arial" panose="020B0604020202020204" pitchFamily="34" charset="0"/>
                <a:cs typeface="Arial" panose="020B0604020202020204" pitchFamily="34" charset="0"/>
              </a:rPr>
              <a:t>If your community lacks family-based treatment services what does this mean for children and families affected by substance use disorders?</a:t>
            </a:r>
            <a:endParaRPr lang="en-US" sz="7200">
              <a:latin typeface="Arial" panose="020B060402020202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33049214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702924D-89B6-0F4C-90D8-63D996A394C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87716E6-E67E-0EE0-B7E2-AF3A48EC5481}"/>
              </a:ext>
              <a:ext uri="{C183D7F6-B498-43B3-948B-1728B52AA6E4}">
                <adec:decorative xmlns:adec="http://schemas.microsoft.com/office/drawing/2017/decorative" val="1"/>
              </a:ext>
            </a:extLst>
          </p:cNvPr>
          <p:cNvPicPr>
            <a:picLocks noChangeAspect="1"/>
          </p:cNvPicPr>
          <p:nvPr/>
        </p:nvPicPr>
        <p:blipFill rotWithShape="1">
          <a:blip r:embed="rId3"/>
          <a:srcRect b="15730"/>
          <a:stretch/>
        </p:blipFill>
        <p:spPr>
          <a:xfrm>
            <a:off x="20" y="1282"/>
            <a:ext cx="12191980" cy="6856718"/>
          </a:xfrm>
          <a:prstGeom prst="rect">
            <a:avLst/>
          </a:prstGeom>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6A81F71B-3371-C088-9AE2-18CCEBE2A85C}"/>
              </a:ext>
            </a:extLst>
          </p:cNvPr>
          <p:cNvSpPr>
            <a:spLocks noGrp="1"/>
          </p:cNvSpPr>
          <p:nvPr>
            <p:ph type="title"/>
          </p:nvPr>
        </p:nvSpPr>
        <p:spPr>
          <a:solidFill>
            <a:schemeClr val="accent5">
              <a:lumMod val="40000"/>
              <a:lumOff val="60000"/>
            </a:schemeClr>
          </a:solidFill>
        </p:spPr>
        <p:txBody>
          <a:bodyPr/>
          <a:lstStyle/>
          <a:p>
            <a:r>
              <a:rPr lang="en-US"/>
              <a:t>Recovery Is Possible!</a:t>
            </a:r>
          </a:p>
        </p:txBody>
      </p:sp>
    </p:spTree>
    <p:extLst>
      <p:ext uri="{BB962C8B-B14F-4D97-AF65-F5344CB8AC3E}">
        <p14:creationId xmlns:p14="http://schemas.microsoft.com/office/powerpoint/2010/main" val="41927576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922596-F57A-5BDD-786F-8E6FB859744F}"/>
              </a:ext>
            </a:extLst>
          </p:cNvPr>
          <p:cNvSpPr>
            <a:spLocks noGrp="1"/>
          </p:cNvSpPr>
          <p:nvPr>
            <p:ph type="title"/>
          </p:nvPr>
        </p:nvSpPr>
        <p:spPr>
          <a:xfrm>
            <a:off x="3323331" y="2398043"/>
            <a:ext cx="5581331" cy="1994989"/>
          </a:xfrm>
          <a:solidFill>
            <a:schemeClr val="tx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chorCtr="0">
            <a:normAutofit/>
          </a:bodyPr>
          <a:lstStyle/>
          <a:p>
            <a:r>
              <a:rPr lang="en-US"/>
              <a:t>SAMHSA’s </a:t>
            </a:r>
            <a:br>
              <a:rPr lang="en-US"/>
            </a:br>
            <a:r>
              <a:rPr lang="en-US"/>
              <a:t>Guiding Principles </a:t>
            </a:r>
            <a:br>
              <a:rPr lang="en-US"/>
            </a:br>
            <a:r>
              <a:rPr lang="en-US"/>
              <a:t>of Recovery</a:t>
            </a:r>
          </a:p>
        </p:txBody>
      </p:sp>
      <p:sp>
        <p:nvSpPr>
          <p:cNvPr id="13" name="Content Placeholder 12">
            <a:extLst>
              <a:ext uri="{FF2B5EF4-FFF2-40B4-BE49-F238E27FC236}">
                <a16:creationId xmlns:a16="http://schemas.microsoft.com/office/drawing/2014/main" id="{C67F6851-F785-502C-AE03-EA64E05B5833}"/>
              </a:ext>
            </a:extLst>
          </p:cNvPr>
          <p:cNvSpPr>
            <a:spLocks noGrp="1"/>
          </p:cNvSpPr>
          <p:nvPr>
            <p:ph sz="quarter" idx="19"/>
          </p:nvPr>
        </p:nvSpPr>
        <p:spPr>
          <a:xfrm>
            <a:off x="326204" y="113460"/>
            <a:ext cx="2560320" cy="2011680"/>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a:lstStyle/>
          <a:p>
            <a:pPr marL="0" indent="0" algn="ctr">
              <a:spcBef>
                <a:spcPts val="400"/>
              </a:spcBef>
              <a:buNone/>
            </a:pPr>
            <a:r>
              <a:rPr lang="en-US" sz="1800" b="1">
                <a:solidFill>
                  <a:schemeClr val="bg1"/>
                </a:solidFill>
              </a:rPr>
              <a:t>Recovery </a:t>
            </a:r>
          </a:p>
          <a:p>
            <a:pPr marL="0" indent="0" algn="ctr">
              <a:spcBef>
                <a:spcPts val="400"/>
              </a:spcBef>
              <a:buNone/>
            </a:pPr>
            <a:r>
              <a:rPr lang="en-US" sz="1800" b="1">
                <a:solidFill>
                  <a:schemeClr val="bg1"/>
                </a:solidFill>
              </a:rPr>
              <a:t>emerges from hope</a:t>
            </a:r>
            <a:endParaRPr lang="en-US" sz="1800" b="1">
              <a:solidFill>
                <a:schemeClr val="bg1"/>
              </a:solidFill>
              <a:cs typeface="Arial"/>
            </a:endParaRPr>
          </a:p>
        </p:txBody>
      </p:sp>
      <p:sp>
        <p:nvSpPr>
          <p:cNvPr id="12" name="Content Placeholder 11">
            <a:extLst>
              <a:ext uri="{FF2B5EF4-FFF2-40B4-BE49-F238E27FC236}">
                <a16:creationId xmlns:a16="http://schemas.microsoft.com/office/drawing/2014/main" id="{6E7F8397-7D32-D19C-25FD-E3BA920091C5}"/>
              </a:ext>
            </a:extLst>
          </p:cNvPr>
          <p:cNvSpPr>
            <a:spLocks noGrp="1"/>
          </p:cNvSpPr>
          <p:nvPr>
            <p:ph sz="quarter" idx="18"/>
          </p:nvPr>
        </p:nvSpPr>
        <p:spPr>
          <a:xfrm>
            <a:off x="3347215" y="113460"/>
            <a:ext cx="2560320" cy="2011680"/>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a:lstStyle/>
          <a:p>
            <a:pPr marL="0" indent="0" algn="ctr">
              <a:spcBef>
                <a:spcPts val="400"/>
              </a:spcBef>
              <a:buNone/>
            </a:pPr>
            <a:r>
              <a:rPr lang="en-US" sz="1800" b="1"/>
              <a:t>Recovery is</a:t>
            </a:r>
          </a:p>
          <a:p>
            <a:pPr marL="0" indent="0" algn="ctr">
              <a:spcBef>
                <a:spcPts val="400"/>
              </a:spcBef>
              <a:buNone/>
            </a:pPr>
            <a:r>
              <a:rPr lang="en-US" sz="1800" b="1"/>
              <a:t>person-driven</a:t>
            </a:r>
          </a:p>
        </p:txBody>
      </p:sp>
      <p:sp>
        <p:nvSpPr>
          <p:cNvPr id="14" name="Content Placeholder 13">
            <a:extLst>
              <a:ext uri="{FF2B5EF4-FFF2-40B4-BE49-F238E27FC236}">
                <a16:creationId xmlns:a16="http://schemas.microsoft.com/office/drawing/2014/main" id="{82A9BAFE-8110-2BCD-375E-3224FE259992}"/>
              </a:ext>
            </a:extLst>
          </p:cNvPr>
          <p:cNvSpPr>
            <a:spLocks noGrp="1"/>
          </p:cNvSpPr>
          <p:nvPr>
            <p:ph sz="quarter" idx="20"/>
          </p:nvPr>
        </p:nvSpPr>
        <p:spPr>
          <a:xfrm>
            <a:off x="6368226" y="113460"/>
            <a:ext cx="2560320" cy="2011680"/>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anchor="ctr"/>
          <a:lstStyle/>
          <a:p>
            <a:pPr marL="0" indent="0" algn="ctr">
              <a:spcBef>
                <a:spcPts val="400"/>
              </a:spcBef>
              <a:buNone/>
            </a:pPr>
            <a:r>
              <a:rPr lang="en-US" sz="1800" b="1">
                <a:solidFill>
                  <a:schemeClr val="bg1"/>
                </a:solidFill>
              </a:rPr>
              <a:t>Recovery occurs </a:t>
            </a:r>
          </a:p>
          <a:p>
            <a:pPr marL="0" indent="0" algn="ctr">
              <a:spcBef>
                <a:spcPts val="400"/>
              </a:spcBef>
              <a:buNone/>
            </a:pPr>
            <a:r>
              <a:rPr lang="en-US" sz="1800" b="1">
                <a:solidFill>
                  <a:schemeClr val="bg1"/>
                </a:solidFill>
              </a:rPr>
              <a:t>via many pathways</a:t>
            </a:r>
          </a:p>
        </p:txBody>
      </p:sp>
      <p:sp>
        <p:nvSpPr>
          <p:cNvPr id="3" name="Content Placeholder 2">
            <a:extLst>
              <a:ext uri="{FF2B5EF4-FFF2-40B4-BE49-F238E27FC236}">
                <a16:creationId xmlns:a16="http://schemas.microsoft.com/office/drawing/2014/main" id="{AFC8281E-F96B-C54C-F250-122A93A8CC1B}"/>
              </a:ext>
            </a:extLst>
          </p:cNvPr>
          <p:cNvSpPr>
            <a:spLocks noGrp="1"/>
          </p:cNvSpPr>
          <p:nvPr>
            <p:ph sz="quarter" idx="11"/>
          </p:nvPr>
        </p:nvSpPr>
        <p:spPr>
          <a:xfrm>
            <a:off x="9353244" y="113460"/>
            <a:ext cx="2560320" cy="2011680"/>
          </a:xfrm>
          <a:prstGeom prst="rect">
            <a:avLst/>
          </a:prstGeom>
          <a:solidFill>
            <a:schemeClr val="accent3">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a:lstStyle/>
          <a:p>
            <a:pPr marL="0" indent="0" algn="ctr">
              <a:spcBef>
                <a:spcPts val="400"/>
              </a:spcBef>
              <a:buNone/>
            </a:pPr>
            <a:r>
              <a:rPr lang="en-US" sz="1800" b="1"/>
              <a:t>Recovery</a:t>
            </a:r>
          </a:p>
          <a:p>
            <a:pPr marL="0" indent="0" algn="ctr">
              <a:spcBef>
                <a:spcPts val="400"/>
              </a:spcBef>
              <a:buNone/>
            </a:pPr>
            <a:r>
              <a:rPr lang="en-US" sz="1800" b="1"/>
              <a:t> is holistic</a:t>
            </a:r>
          </a:p>
        </p:txBody>
      </p:sp>
      <p:sp>
        <p:nvSpPr>
          <p:cNvPr id="4" name="Content Placeholder 3">
            <a:extLst>
              <a:ext uri="{FF2B5EF4-FFF2-40B4-BE49-F238E27FC236}">
                <a16:creationId xmlns:a16="http://schemas.microsoft.com/office/drawing/2014/main" id="{AE0CD4AA-C33C-8B91-22DF-D5C443E5CA71}"/>
              </a:ext>
            </a:extLst>
          </p:cNvPr>
          <p:cNvSpPr>
            <a:spLocks noGrp="1"/>
          </p:cNvSpPr>
          <p:nvPr>
            <p:ph sz="quarter" idx="12"/>
          </p:nvPr>
        </p:nvSpPr>
        <p:spPr>
          <a:xfrm>
            <a:off x="326204" y="2358150"/>
            <a:ext cx="2560320" cy="2011680"/>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a:lstStyle/>
          <a:p>
            <a:pPr marL="0" indent="0" algn="ctr">
              <a:spcBef>
                <a:spcPts val="400"/>
              </a:spcBef>
              <a:buNone/>
            </a:pPr>
            <a:r>
              <a:rPr lang="en-US" sz="1800" b="1">
                <a:solidFill>
                  <a:schemeClr val="bg1"/>
                </a:solidFill>
              </a:rPr>
              <a:t>Recovery is </a:t>
            </a:r>
          </a:p>
          <a:p>
            <a:pPr marL="0" indent="0" algn="ctr">
              <a:spcBef>
                <a:spcPts val="400"/>
              </a:spcBef>
              <a:buNone/>
            </a:pPr>
            <a:r>
              <a:rPr lang="en-US" sz="1800" b="1">
                <a:solidFill>
                  <a:schemeClr val="bg1"/>
                </a:solidFill>
              </a:rPr>
              <a:t>supported by </a:t>
            </a:r>
          </a:p>
          <a:p>
            <a:pPr marL="0" indent="0" algn="ctr">
              <a:spcBef>
                <a:spcPts val="400"/>
              </a:spcBef>
              <a:buNone/>
            </a:pPr>
            <a:r>
              <a:rPr lang="en-US" sz="1800" b="1">
                <a:solidFill>
                  <a:schemeClr val="bg1"/>
                </a:solidFill>
              </a:rPr>
              <a:t>peers and allies</a:t>
            </a:r>
          </a:p>
        </p:txBody>
      </p:sp>
      <p:sp>
        <p:nvSpPr>
          <p:cNvPr id="6" name="Content Placeholder 5">
            <a:extLst>
              <a:ext uri="{FF2B5EF4-FFF2-40B4-BE49-F238E27FC236}">
                <a16:creationId xmlns:a16="http://schemas.microsoft.com/office/drawing/2014/main" id="{7005A110-D872-3F26-B0D8-ABE78BCA7ECB}"/>
              </a:ext>
            </a:extLst>
          </p:cNvPr>
          <p:cNvSpPr>
            <a:spLocks noGrp="1"/>
          </p:cNvSpPr>
          <p:nvPr>
            <p:ph sz="quarter" idx="13"/>
          </p:nvPr>
        </p:nvSpPr>
        <p:spPr>
          <a:xfrm>
            <a:off x="9353243" y="2358150"/>
            <a:ext cx="2560320" cy="2011680"/>
          </a:xfrm>
          <a:prstGeom prst="rect">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a:lstStyle/>
          <a:p>
            <a:pPr marL="0" indent="0" algn="ctr">
              <a:spcBef>
                <a:spcPts val="400"/>
              </a:spcBef>
              <a:buNone/>
            </a:pPr>
            <a:r>
              <a:rPr lang="en-US" sz="1800" b="1"/>
              <a:t>Recovery is</a:t>
            </a:r>
          </a:p>
          <a:p>
            <a:pPr marL="0" indent="0" algn="ctr">
              <a:lnSpc>
                <a:spcPct val="100000"/>
              </a:lnSpc>
              <a:spcBef>
                <a:spcPts val="400"/>
              </a:spcBef>
              <a:buNone/>
            </a:pPr>
            <a:r>
              <a:rPr lang="en-US" sz="1800" b="1"/>
              <a:t> supported through relationships and </a:t>
            </a:r>
          </a:p>
          <a:p>
            <a:pPr marL="0" indent="0" algn="ctr">
              <a:spcBef>
                <a:spcPts val="400"/>
              </a:spcBef>
              <a:buNone/>
            </a:pPr>
            <a:r>
              <a:rPr lang="en-US" sz="1800" b="1"/>
              <a:t>social networks</a:t>
            </a:r>
          </a:p>
        </p:txBody>
      </p:sp>
      <p:sp>
        <p:nvSpPr>
          <p:cNvPr id="8" name="Content Placeholder 7">
            <a:extLst>
              <a:ext uri="{FF2B5EF4-FFF2-40B4-BE49-F238E27FC236}">
                <a16:creationId xmlns:a16="http://schemas.microsoft.com/office/drawing/2014/main" id="{D5E9FAFC-1A4E-B16F-D714-FC4228010D7F}"/>
              </a:ext>
            </a:extLst>
          </p:cNvPr>
          <p:cNvSpPr>
            <a:spLocks noGrp="1"/>
          </p:cNvSpPr>
          <p:nvPr>
            <p:ph sz="quarter" idx="14"/>
          </p:nvPr>
        </p:nvSpPr>
        <p:spPr>
          <a:xfrm>
            <a:off x="326205" y="4602840"/>
            <a:ext cx="2560320" cy="2011680"/>
          </a:xfrm>
          <a:prstGeom prst="rect">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a:lstStyle/>
          <a:p>
            <a:pPr marL="0" indent="0" algn="ctr">
              <a:spcBef>
                <a:spcPts val="400"/>
              </a:spcBef>
              <a:buNone/>
            </a:pPr>
            <a:r>
              <a:rPr lang="en-US" sz="1800" b="1">
                <a:solidFill>
                  <a:schemeClr val="bg1"/>
                </a:solidFill>
              </a:rPr>
              <a:t>Recovery is culturally based and influenced</a:t>
            </a:r>
          </a:p>
        </p:txBody>
      </p:sp>
      <p:sp>
        <p:nvSpPr>
          <p:cNvPr id="9" name="Content Placeholder 8">
            <a:extLst>
              <a:ext uri="{FF2B5EF4-FFF2-40B4-BE49-F238E27FC236}">
                <a16:creationId xmlns:a16="http://schemas.microsoft.com/office/drawing/2014/main" id="{864A16A6-EE76-EB56-5DC8-6E1F9B0B95F8}"/>
              </a:ext>
            </a:extLst>
          </p:cNvPr>
          <p:cNvSpPr>
            <a:spLocks noGrp="1"/>
          </p:cNvSpPr>
          <p:nvPr>
            <p:ph sz="quarter" idx="15"/>
          </p:nvPr>
        </p:nvSpPr>
        <p:spPr>
          <a:xfrm>
            <a:off x="3383208" y="4602838"/>
            <a:ext cx="2560320" cy="2011680"/>
          </a:xfrm>
          <a:prstGeom prst="rec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a:lstStyle/>
          <a:p>
            <a:pPr marL="0" indent="0" algn="ctr">
              <a:spcBef>
                <a:spcPts val="400"/>
              </a:spcBef>
              <a:buNone/>
            </a:pPr>
            <a:r>
              <a:rPr lang="en-US" sz="1800" b="1"/>
              <a:t>Recovery is </a:t>
            </a:r>
          </a:p>
          <a:p>
            <a:pPr marL="0" indent="0" algn="ctr">
              <a:spcBef>
                <a:spcPts val="400"/>
              </a:spcBef>
              <a:buNone/>
            </a:pPr>
            <a:r>
              <a:rPr lang="en-US" sz="1800" b="1"/>
              <a:t>supported by </a:t>
            </a:r>
          </a:p>
          <a:p>
            <a:pPr marL="0" indent="0" algn="ctr">
              <a:spcBef>
                <a:spcPts val="400"/>
              </a:spcBef>
              <a:buNone/>
            </a:pPr>
            <a:r>
              <a:rPr lang="en-US" sz="1800" b="1"/>
              <a:t>addressing trauma</a:t>
            </a:r>
          </a:p>
        </p:txBody>
      </p:sp>
      <p:sp>
        <p:nvSpPr>
          <p:cNvPr id="10" name="Content Placeholder 9">
            <a:extLst>
              <a:ext uri="{FF2B5EF4-FFF2-40B4-BE49-F238E27FC236}">
                <a16:creationId xmlns:a16="http://schemas.microsoft.com/office/drawing/2014/main" id="{BC87369C-F8CA-EC96-EFAB-813FDF875B3D}"/>
              </a:ext>
            </a:extLst>
          </p:cNvPr>
          <p:cNvSpPr>
            <a:spLocks noGrp="1"/>
          </p:cNvSpPr>
          <p:nvPr>
            <p:ph sz="quarter" idx="16"/>
          </p:nvPr>
        </p:nvSpPr>
        <p:spPr>
          <a:xfrm>
            <a:off x="6368225" y="4602838"/>
            <a:ext cx="2560320" cy="2011680"/>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a:lstStyle/>
          <a:p>
            <a:pPr marL="0" indent="0" algn="ctr">
              <a:spcBef>
                <a:spcPts val="400"/>
              </a:spcBef>
              <a:buNone/>
            </a:pPr>
            <a:r>
              <a:rPr lang="en-US" sz="1800" b="1">
                <a:solidFill>
                  <a:schemeClr val="bg1"/>
                </a:solidFill>
              </a:rPr>
              <a:t>Recovery involves individual, family, and community strengths and responsibility</a:t>
            </a:r>
          </a:p>
        </p:txBody>
      </p:sp>
      <p:sp>
        <p:nvSpPr>
          <p:cNvPr id="11" name="Content Placeholder 10">
            <a:extLst>
              <a:ext uri="{FF2B5EF4-FFF2-40B4-BE49-F238E27FC236}">
                <a16:creationId xmlns:a16="http://schemas.microsoft.com/office/drawing/2014/main" id="{460D8AE2-2D29-A318-E3B1-4F71B7318370}"/>
              </a:ext>
            </a:extLst>
          </p:cNvPr>
          <p:cNvSpPr>
            <a:spLocks noGrp="1"/>
          </p:cNvSpPr>
          <p:nvPr>
            <p:ph sz="quarter" idx="17"/>
          </p:nvPr>
        </p:nvSpPr>
        <p:spPr>
          <a:xfrm>
            <a:off x="9353243" y="4602838"/>
            <a:ext cx="2560320" cy="2011680"/>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a:lstStyle/>
          <a:p>
            <a:pPr marL="0" indent="0" algn="ctr">
              <a:buNone/>
            </a:pPr>
            <a:r>
              <a:rPr lang="en-US" sz="1800" b="1"/>
              <a:t>Recovery is based </a:t>
            </a:r>
          </a:p>
          <a:p>
            <a:pPr marL="0" indent="0" algn="ctr">
              <a:spcBef>
                <a:spcPts val="400"/>
              </a:spcBef>
              <a:buNone/>
            </a:pPr>
            <a:r>
              <a:rPr lang="en-US" sz="1800" b="1"/>
              <a:t>on respect</a:t>
            </a:r>
          </a:p>
        </p:txBody>
      </p:sp>
      <p:sp>
        <p:nvSpPr>
          <p:cNvPr id="2" name="Footer Placeholder 1">
            <a:extLst>
              <a:ext uri="{FF2B5EF4-FFF2-40B4-BE49-F238E27FC236}">
                <a16:creationId xmlns:a16="http://schemas.microsoft.com/office/drawing/2014/main" id="{D1AEC52A-F6EB-DC39-4075-8DBE6950CB1A}"/>
              </a:ext>
            </a:extLst>
          </p:cNvPr>
          <p:cNvSpPr>
            <a:spLocks noGrp="1"/>
          </p:cNvSpPr>
          <p:nvPr>
            <p:ph type="ftr" sz="quarter" idx="25"/>
          </p:nvPr>
        </p:nvSpPr>
        <p:spPr>
          <a:xfrm>
            <a:off x="6495623" y="6555537"/>
            <a:ext cx="5410272" cy="384205"/>
          </a:xfrm>
        </p:spPr>
        <p:txBody>
          <a:bodyPr/>
          <a:lstStyle/>
          <a:p>
            <a:r>
              <a:rPr lang="en-US">
                <a:cs typeface="Arial"/>
              </a:rPr>
              <a:t>(Substance Abuse and Mental Health Services Administration, 2012)</a:t>
            </a:r>
          </a:p>
        </p:txBody>
      </p:sp>
    </p:spTree>
    <p:extLst>
      <p:ext uri="{BB962C8B-B14F-4D97-AF65-F5344CB8AC3E}">
        <p14:creationId xmlns:p14="http://schemas.microsoft.com/office/powerpoint/2010/main" val="10170025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9000"/>
            <a:lum/>
          </a:blip>
          <a:srcRect/>
          <a:stretch>
            <a:fillRect l="-15000" r="-1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6D074-29BD-17AC-5027-9C920C4A163A}"/>
              </a:ext>
            </a:extLst>
          </p:cNvPr>
          <p:cNvSpPr>
            <a:spLocks noGrp="1"/>
          </p:cNvSpPr>
          <p:nvPr>
            <p:ph type="title"/>
          </p:nvPr>
        </p:nvSpPr>
        <p:spPr>
          <a:xfrm>
            <a:off x="829309" y="463774"/>
            <a:ext cx="10597182" cy="1562100"/>
          </a:xfrm>
          <a:prstGeom prst="round2SameRect">
            <a:avLst/>
          </a:prstGeom>
          <a:solidFill>
            <a:schemeClr val="tx2"/>
          </a:solidFill>
        </p:spPr>
        <p:txBody>
          <a:bodyPr tIns="274320" anchor="t">
            <a:normAutofit/>
          </a:bodyPr>
          <a:lstStyle/>
          <a:p>
            <a:r>
              <a:rPr lang="en-US" sz="4000"/>
              <a:t>Recovery Support Services</a:t>
            </a:r>
          </a:p>
        </p:txBody>
      </p:sp>
      <p:sp>
        <p:nvSpPr>
          <p:cNvPr id="3" name="Content Placeholder 2">
            <a:extLst>
              <a:ext uri="{FF2B5EF4-FFF2-40B4-BE49-F238E27FC236}">
                <a16:creationId xmlns:a16="http://schemas.microsoft.com/office/drawing/2014/main" id="{2438975A-1D0C-80C2-E1BF-FB82C37CA0E3}"/>
              </a:ext>
            </a:extLst>
          </p:cNvPr>
          <p:cNvSpPr>
            <a:spLocks noGrp="1"/>
          </p:cNvSpPr>
          <p:nvPr>
            <p:ph idx="1"/>
          </p:nvPr>
        </p:nvSpPr>
        <p:spPr>
          <a:xfrm>
            <a:off x="530684" y="1707927"/>
            <a:ext cx="2625852" cy="4458838"/>
          </a:xfrm>
          <a:prstGeom prst="roundRect">
            <a:avLst/>
          </a:prstGeom>
          <a:solidFill>
            <a:schemeClr val="accent5"/>
          </a:solidFill>
          <a:scene3d>
            <a:camera prst="orthographicFront"/>
            <a:lightRig rig="threePt" dir="t"/>
          </a:scene3d>
          <a:sp3d>
            <a:bevelT w="165100" prst="coolSlant"/>
          </a:sp3d>
        </p:spPr>
        <p:txBody>
          <a:bodyPr anchor="b">
            <a:normAutofit/>
          </a:bodyPr>
          <a:lstStyle/>
          <a:p>
            <a:r>
              <a:rPr lang="en-US" sz="2400" b="1">
                <a:solidFill>
                  <a:schemeClr val="bg1"/>
                </a:solidFill>
              </a:rPr>
              <a:t>Mutual-Help Organizations</a:t>
            </a:r>
          </a:p>
        </p:txBody>
      </p:sp>
      <p:sp>
        <p:nvSpPr>
          <p:cNvPr id="5" name="Content Placeholder 4">
            <a:extLst>
              <a:ext uri="{FF2B5EF4-FFF2-40B4-BE49-F238E27FC236}">
                <a16:creationId xmlns:a16="http://schemas.microsoft.com/office/drawing/2014/main" id="{AF0A491E-0B03-7BB6-D87E-4681DE2BF061}"/>
              </a:ext>
            </a:extLst>
          </p:cNvPr>
          <p:cNvSpPr>
            <a:spLocks noGrp="1"/>
          </p:cNvSpPr>
          <p:nvPr>
            <p:ph sz="quarter" idx="12"/>
          </p:nvPr>
        </p:nvSpPr>
        <p:spPr>
          <a:xfrm>
            <a:off x="3374754" y="1733326"/>
            <a:ext cx="2625852" cy="4432599"/>
          </a:xfrm>
          <a:prstGeom prst="roundRect">
            <a:avLst/>
          </a:prstGeom>
          <a:solidFill>
            <a:schemeClr val="accent2"/>
          </a:solidFill>
          <a:scene3d>
            <a:camera prst="orthographicFront"/>
            <a:lightRig rig="threePt" dir="t"/>
          </a:scene3d>
          <a:sp3d>
            <a:bevelT w="165100" prst="coolSlant"/>
          </a:sp3d>
        </p:spPr>
        <p:txBody>
          <a:bodyPr anchor="b"/>
          <a:lstStyle/>
          <a:p>
            <a:pPr marL="0" indent="0" algn="ctr">
              <a:buNone/>
            </a:pPr>
            <a:endParaRPr lang="en-US" sz="2400">
              <a:solidFill>
                <a:schemeClr val="bg1"/>
              </a:solidFill>
            </a:endParaRPr>
          </a:p>
          <a:p>
            <a:pPr marL="0" indent="0" algn="ctr">
              <a:buNone/>
            </a:pPr>
            <a:endParaRPr lang="en-US" sz="2400">
              <a:solidFill>
                <a:schemeClr val="bg1"/>
              </a:solidFill>
            </a:endParaRPr>
          </a:p>
          <a:p>
            <a:pPr marL="0" indent="0" algn="ctr">
              <a:buNone/>
            </a:pPr>
            <a:r>
              <a:rPr lang="en-US" sz="2400" b="1">
                <a:solidFill>
                  <a:schemeClr val="bg1"/>
                </a:solidFill>
              </a:rPr>
              <a:t>Recovery Communities</a:t>
            </a:r>
          </a:p>
        </p:txBody>
      </p:sp>
      <p:sp>
        <p:nvSpPr>
          <p:cNvPr id="6" name="Content Placeholder 5">
            <a:extLst>
              <a:ext uri="{FF2B5EF4-FFF2-40B4-BE49-F238E27FC236}">
                <a16:creationId xmlns:a16="http://schemas.microsoft.com/office/drawing/2014/main" id="{6616BE77-A012-1ADD-BA82-FB0CF784088A}"/>
              </a:ext>
            </a:extLst>
          </p:cNvPr>
          <p:cNvSpPr>
            <a:spLocks noGrp="1"/>
          </p:cNvSpPr>
          <p:nvPr>
            <p:ph sz="quarter" idx="13"/>
          </p:nvPr>
        </p:nvSpPr>
        <p:spPr>
          <a:xfrm>
            <a:off x="6237009" y="1733326"/>
            <a:ext cx="2625852" cy="4391579"/>
          </a:xfrm>
          <a:prstGeom prst="roundRect">
            <a:avLst/>
          </a:prstGeom>
          <a:solidFill>
            <a:schemeClr val="accent1"/>
          </a:solidFill>
          <a:scene3d>
            <a:camera prst="orthographicFront"/>
            <a:lightRig rig="threePt" dir="t"/>
          </a:scene3d>
          <a:sp3d>
            <a:bevelT w="165100" prst="coolSlant"/>
          </a:sp3d>
        </p:spPr>
        <p:txBody>
          <a:bodyPr anchor="b"/>
          <a:lstStyle/>
          <a:p>
            <a:pPr marL="0" indent="0" algn="ctr">
              <a:buNone/>
            </a:pPr>
            <a:endParaRPr lang="en-US" sz="2400">
              <a:solidFill>
                <a:schemeClr val="bg1"/>
              </a:solidFill>
            </a:endParaRPr>
          </a:p>
          <a:p>
            <a:pPr marL="0" indent="0" algn="ctr">
              <a:buNone/>
            </a:pPr>
            <a:endParaRPr lang="en-US" sz="2400">
              <a:solidFill>
                <a:schemeClr val="bg1"/>
              </a:solidFill>
            </a:endParaRPr>
          </a:p>
          <a:p>
            <a:pPr marL="0" indent="0" algn="ctr">
              <a:buNone/>
            </a:pPr>
            <a:r>
              <a:rPr lang="en-US" sz="2400" b="1">
                <a:solidFill>
                  <a:schemeClr val="bg1"/>
                </a:solidFill>
              </a:rPr>
              <a:t>Recovery Residences</a:t>
            </a:r>
          </a:p>
        </p:txBody>
      </p:sp>
      <p:sp>
        <p:nvSpPr>
          <p:cNvPr id="7" name="Content Placeholder 6">
            <a:extLst>
              <a:ext uri="{FF2B5EF4-FFF2-40B4-BE49-F238E27FC236}">
                <a16:creationId xmlns:a16="http://schemas.microsoft.com/office/drawing/2014/main" id="{E5D521EF-2ED2-2E8C-2C9C-A7C907AE00F9}"/>
              </a:ext>
            </a:extLst>
          </p:cNvPr>
          <p:cNvSpPr>
            <a:spLocks noGrp="1"/>
          </p:cNvSpPr>
          <p:nvPr>
            <p:ph sz="quarter" idx="14"/>
          </p:nvPr>
        </p:nvSpPr>
        <p:spPr>
          <a:xfrm>
            <a:off x="9099264" y="1733326"/>
            <a:ext cx="2625852" cy="4391579"/>
          </a:xfrm>
          <a:prstGeom prst="roundRect">
            <a:avLst/>
          </a:prstGeom>
          <a:solidFill>
            <a:schemeClr val="accent3"/>
          </a:solidFill>
          <a:scene3d>
            <a:camera prst="orthographicFront"/>
            <a:lightRig rig="threePt" dir="t"/>
          </a:scene3d>
          <a:sp3d>
            <a:bevelT w="165100" prst="coolSlant"/>
          </a:sp3d>
        </p:spPr>
        <p:txBody>
          <a:bodyPr anchor="b"/>
          <a:lstStyle/>
          <a:p>
            <a:pPr marL="0" indent="0" algn="ctr">
              <a:buNone/>
            </a:pPr>
            <a:r>
              <a:rPr lang="en-US" sz="2400" b="1">
                <a:solidFill>
                  <a:schemeClr val="bg1"/>
                </a:solidFill>
              </a:rPr>
              <a:t>Recovery Coaches</a:t>
            </a:r>
          </a:p>
        </p:txBody>
      </p:sp>
      <p:pic>
        <p:nvPicPr>
          <p:cNvPr id="28" name="Content Placeholder 27">
            <a:extLst>
              <a:ext uri="{FF2B5EF4-FFF2-40B4-BE49-F238E27FC236}">
                <a16:creationId xmlns:a16="http://schemas.microsoft.com/office/drawing/2014/main" id="{65063053-369A-0458-62C7-83D2DE88D02E}"/>
              </a:ext>
              <a:ext uri="{C183D7F6-B498-43B3-948B-1728B52AA6E4}">
                <adec:decorative xmlns:adec="http://schemas.microsoft.com/office/drawing/2017/decorative" val="1"/>
              </a:ext>
            </a:extLst>
          </p:cNvPr>
          <p:cNvPicPr>
            <a:picLocks noGrp="1" noChangeAspect="1"/>
          </p:cNvPicPr>
          <p:nvPr>
            <p:ph sz="quarter" idx="15"/>
          </p:nvPr>
        </p:nvPicPr>
        <p:blipFill>
          <a:blip r:embed="rId4">
            <a:extLst>
              <a:ext uri="{96DAC541-7B7A-43D3-8B79-37D633B846F1}">
                <asvg:svgBlip xmlns:asvg="http://schemas.microsoft.com/office/drawing/2016/SVG/main" r:embed="rId5"/>
              </a:ext>
            </a:extLst>
          </a:blip>
          <a:srcRect/>
          <a:stretch/>
        </p:blipFill>
        <p:spPr>
          <a:xfrm>
            <a:off x="3526066" y="2663422"/>
            <a:ext cx="2273785" cy="2273785"/>
          </a:xfrm>
        </p:spPr>
      </p:pic>
      <p:pic>
        <p:nvPicPr>
          <p:cNvPr id="30" name="Content Placeholder 29">
            <a:extLst>
              <a:ext uri="{FF2B5EF4-FFF2-40B4-BE49-F238E27FC236}">
                <a16:creationId xmlns:a16="http://schemas.microsoft.com/office/drawing/2014/main" id="{AEEE919A-8B4B-77A1-C46A-0909E9E0D707}"/>
              </a:ext>
              <a:ext uri="{C183D7F6-B498-43B3-948B-1728B52AA6E4}">
                <adec:decorative xmlns:adec="http://schemas.microsoft.com/office/drawing/2017/decorative" val="1"/>
              </a:ext>
            </a:extLst>
          </p:cNvPr>
          <p:cNvPicPr>
            <a:picLocks noGrp="1" noChangeAspect="1"/>
          </p:cNvPicPr>
          <p:nvPr>
            <p:ph sz="quarter" idx="16"/>
          </p:nvPr>
        </p:nvPicPr>
        <p:blipFill>
          <a:blip r:embed="rId6">
            <a:extLst>
              <a:ext uri="{96DAC541-7B7A-43D3-8B79-37D633B846F1}">
                <asvg:svgBlip xmlns:asvg="http://schemas.microsoft.com/office/drawing/2016/SVG/main" r:embed="rId7"/>
              </a:ext>
            </a:extLst>
          </a:blip>
          <a:srcRect/>
          <a:stretch/>
        </p:blipFill>
        <p:spPr>
          <a:xfrm>
            <a:off x="785950" y="2895698"/>
            <a:ext cx="2041509" cy="2041509"/>
          </a:xfrm>
        </p:spPr>
      </p:pic>
      <p:pic>
        <p:nvPicPr>
          <p:cNvPr id="32" name="Content Placeholder 31">
            <a:extLst>
              <a:ext uri="{FF2B5EF4-FFF2-40B4-BE49-F238E27FC236}">
                <a16:creationId xmlns:a16="http://schemas.microsoft.com/office/drawing/2014/main" id="{10CDC6E7-97F6-AAAF-808A-9FB476C8015F}"/>
              </a:ext>
              <a:ext uri="{C183D7F6-B498-43B3-948B-1728B52AA6E4}">
                <adec:decorative xmlns:adec="http://schemas.microsoft.com/office/drawing/2017/decorative" val="1"/>
              </a:ext>
            </a:extLst>
          </p:cNvPr>
          <p:cNvPicPr>
            <a:picLocks noGrp="1" noChangeAspect="1"/>
          </p:cNvPicPr>
          <p:nvPr>
            <p:ph sz="quarter" idx="18"/>
          </p:nvPr>
        </p:nvPicPr>
        <p:blipFill>
          <a:blip r:embed="rId8">
            <a:extLst>
              <a:ext uri="{96DAC541-7B7A-43D3-8B79-37D633B846F1}">
                <asvg:svgBlip xmlns:asvg="http://schemas.microsoft.com/office/drawing/2016/SVG/main" r:embed="rId9"/>
              </a:ext>
            </a:extLst>
          </a:blip>
          <a:srcRect/>
          <a:stretch/>
        </p:blipFill>
        <p:spPr>
          <a:xfrm>
            <a:off x="6549570" y="2937486"/>
            <a:ext cx="1999721" cy="1999721"/>
          </a:xfrm>
        </p:spPr>
      </p:pic>
      <p:pic>
        <p:nvPicPr>
          <p:cNvPr id="10" name="Content Placeholder 9">
            <a:extLst>
              <a:ext uri="{FF2B5EF4-FFF2-40B4-BE49-F238E27FC236}">
                <a16:creationId xmlns:a16="http://schemas.microsoft.com/office/drawing/2014/main" id="{10B4F9E1-3BCF-D8B5-E6A5-164107BCFDF3}"/>
              </a:ext>
              <a:ext uri="{C183D7F6-B498-43B3-948B-1728B52AA6E4}">
                <adec:decorative xmlns:adec="http://schemas.microsoft.com/office/drawing/2017/decorative" val="1"/>
              </a:ext>
            </a:extLst>
          </p:cNvPr>
          <p:cNvPicPr>
            <a:picLocks noGrp="1" noChangeAspect="1"/>
          </p:cNvPicPr>
          <p:nvPr>
            <p:ph sz="quarter" idx="19"/>
          </p:nvPr>
        </p:nvPicPr>
        <p:blipFill>
          <a:blip r:embed="rId10">
            <a:extLst>
              <a:ext uri="{96DAC541-7B7A-43D3-8B79-37D633B846F1}">
                <asvg:svgBlip xmlns:asvg="http://schemas.microsoft.com/office/drawing/2016/SVG/main" r:embed="rId11"/>
              </a:ext>
            </a:extLst>
          </a:blip>
          <a:stretch>
            <a:fillRect/>
          </a:stretch>
        </p:blipFill>
        <p:spPr>
          <a:xfrm>
            <a:off x="9307397" y="2979710"/>
            <a:ext cx="2191359" cy="2191359"/>
          </a:xfrm>
        </p:spPr>
      </p:pic>
    </p:spTree>
    <p:extLst>
      <p:ext uri="{BB962C8B-B14F-4D97-AF65-F5344CB8AC3E}">
        <p14:creationId xmlns:p14="http://schemas.microsoft.com/office/powerpoint/2010/main" val="24480411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p:txBody>
          <a:bodyPr vert="horz" lIns="91440" tIns="45720" rIns="91440" bIns="45720" rtlCol="0" anchor="ctr">
            <a:normAutofit/>
          </a:bodyPr>
          <a:lstStyle/>
          <a:p>
            <a:r>
              <a:rPr lang="en-US" sz="4800"/>
              <a:t>What is Peer Support? </a:t>
            </a:r>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p:txBody>
          <a:bodyPr vert="horz" lIns="91440" tIns="45720" rIns="91440" bIns="45720" rtlCol="0" anchor="ctr">
            <a:normAutofit/>
          </a:bodyPr>
          <a:lstStyle/>
          <a:p>
            <a:r>
              <a:rPr lang="en-US">
                <a:hlinkClick r:id="rId3"/>
              </a:rPr>
              <a:t>Short-Animated Video &amp; Discussion</a:t>
            </a:r>
            <a:endParaRPr lang="en-US"/>
          </a:p>
        </p:txBody>
      </p:sp>
    </p:spTree>
    <p:extLst>
      <p:ext uri="{BB962C8B-B14F-4D97-AF65-F5344CB8AC3E}">
        <p14:creationId xmlns:p14="http://schemas.microsoft.com/office/powerpoint/2010/main" val="42881630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922596-F57A-5BDD-786F-8E6FB859744F}"/>
              </a:ext>
            </a:extLst>
          </p:cNvPr>
          <p:cNvSpPr>
            <a:spLocks noGrp="1"/>
          </p:cNvSpPr>
          <p:nvPr>
            <p:ph type="title"/>
          </p:nvPr>
        </p:nvSpPr>
        <p:spPr>
          <a:xfrm>
            <a:off x="4358640" y="2483001"/>
            <a:ext cx="7404919" cy="1971786"/>
          </a:xfrm>
          <a:solidFill>
            <a:schemeClr val="tx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chorCtr="0">
            <a:normAutofit/>
          </a:bodyPr>
          <a:lstStyle/>
          <a:p>
            <a:pPr marL="514350" algn="l"/>
            <a:r>
              <a:rPr lang="en-US" sz="4000"/>
              <a:t>Key Practice </a:t>
            </a:r>
            <a:br>
              <a:rPr lang="en-US" sz="4000"/>
            </a:br>
            <a:r>
              <a:rPr lang="en-US" sz="4000"/>
              <a:t>Strategy Reminders </a:t>
            </a:r>
          </a:p>
        </p:txBody>
      </p:sp>
      <p:sp>
        <p:nvSpPr>
          <p:cNvPr id="13" name="Content Placeholder 12">
            <a:extLst>
              <a:ext uri="{FF2B5EF4-FFF2-40B4-BE49-F238E27FC236}">
                <a16:creationId xmlns:a16="http://schemas.microsoft.com/office/drawing/2014/main" id="{C67F6851-F785-502C-AE03-EA64E05B5833}"/>
              </a:ext>
            </a:extLst>
          </p:cNvPr>
          <p:cNvSpPr>
            <a:spLocks noGrp="1"/>
          </p:cNvSpPr>
          <p:nvPr>
            <p:ph sz="quarter" idx="19"/>
          </p:nvPr>
        </p:nvSpPr>
        <p:spPr>
          <a:xfrm>
            <a:off x="428440" y="190855"/>
            <a:ext cx="3474720" cy="2011680"/>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a:lstStyle/>
          <a:p>
            <a:pPr marL="0" indent="0" algn="ctr">
              <a:spcBef>
                <a:spcPts val="400"/>
              </a:spcBef>
              <a:buNone/>
            </a:pPr>
            <a:r>
              <a:rPr lang="en-US" sz="2800" b="1">
                <a:solidFill>
                  <a:schemeClr val="bg1"/>
                </a:solidFill>
              </a:rPr>
              <a:t>Collaborate</a:t>
            </a:r>
          </a:p>
        </p:txBody>
      </p:sp>
      <p:sp>
        <p:nvSpPr>
          <p:cNvPr id="12" name="Content Placeholder 11">
            <a:extLst>
              <a:ext uri="{FF2B5EF4-FFF2-40B4-BE49-F238E27FC236}">
                <a16:creationId xmlns:a16="http://schemas.microsoft.com/office/drawing/2014/main" id="{6E7F8397-7D32-D19C-25FD-E3BA920091C5}"/>
              </a:ext>
            </a:extLst>
          </p:cNvPr>
          <p:cNvSpPr>
            <a:spLocks noGrp="1"/>
          </p:cNvSpPr>
          <p:nvPr>
            <p:ph sz="quarter" idx="18"/>
          </p:nvPr>
        </p:nvSpPr>
        <p:spPr>
          <a:xfrm>
            <a:off x="4358640" y="121764"/>
            <a:ext cx="3474720" cy="2080771"/>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a:lstStyle/>
          <a:p>
            <a:pPr marL="0" indent="0" algn="ctr">
              <a:spcBef>
                <a:spcPts val="400"/>
              </a:spcBef>
              <a:buNone/>
            </a:pPr>
            <a:r>
              <a:rPr lang="en-US" sz="2800" b="1"/>
              <a:t>Talk</a:t>
            </a:r>
          </a:p>
        </p:txBody>
      </p:sp>
      <p:sp>
        <p:nvSpPr>
          <p:cNvPr id="14" name="Content Placeholder 13">
            <a:extLst>
              <a:ext uri="{FF2B5EF4-FFF2-40B4-BE49-F238E27FC236}">
                <a16:creationId xmlns:a16="http://schemas.microsoft.com/office/drawing/2014/main" id="{82A9BAFE-8110-2BCD-375E-3224FE259992}"/>
              </a:ext>
            </a:extLst>
          </p:cNvPr>
          <p:cNvSpPr>
            <a:spLocks noGrp="1"/>
          </p:cNvSpPr>
          <p:nvPr>
            <p:ph sz="quarter" idx="20"/>
          </p:nvPr>
        </p:nvSpPr>
        <p:spPr>
          <a:xfrm>
            <a:off x="8288840" y="190855"/>
            <a:ext cx="3474720" cy="2011680"/>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anchor="ctr"/>
          <a:lstStyle/>
          <a:p>
            <a:pPr marL="0" indent="0" algn="ctr">
              <a:spcBef>
                <a:spcPts val="400"/>
              </a:spcBef>
              <a:buNone/>
            </a:pPr>
            <a:r>
              <a:rPr lang="en-US" sz="2800" b="1">
                <a:solidFill>
                  <a:schemeClr val="bg1"/>
                </a:solidFill>
              </a:rPr>
              <a:t>Understand</a:t>
            </a:r>
          </a:p>
        </p:txBody>
      </p:sp>
      <p:sp>
        <p:nvSpPr>
          <p:cNvPr id="3" name="Content Placeholder 2">
            <a:extLst>
              <a:ext uri="{FF2B5EF4-FFF2-40B4-BE49-F238E27FC236}">
                <a16:creationId xmlns:a16="http://schemas.microsoft.com/office/drawing/2014/main" id="{AFC8281E-F96B-C54C-F250-122A93A8CC1B}"/>
              </a:ext>
            </a:extLst>
          </p:cNvPr>
          <p:cNvSpPr>
            <a:spLocks noGrp="1"/>
          </p:cNvSpPr>
          <p:nvPr>
            <p:ph sz="quarter" idx="11"/>
          </p:nvPr>
        </p:nvSpPr>
        <p:spPr>
          <a:xfrm>
            <a:off x="428440" y="2379743"/>
            <a:ext cx="3474720" cy="2011680"/>
          </a:xfrm>
          <a:prstGeom prst="rect">
            <a:avLst/>
          </a:prstGeom>
          <a:solidFill>
            <a:schemeClr val="accent3">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a:lstStyle/>
          <a:p>
            <a:pPr marL="0" indent="0" algn="ctr">
              <a:spcBef>
                <a:spcPts val="400"/>
              </a:spcBef>
              <a:buNone/>
            </a:pPr>
            <a:r>
              <a:rPr lang="en-US" sz="2800" b="1"/>
              <a:t>Refer</a:t>
            </a:r>
          </a:p>
        </p:txBody>
      </p:sp>
      <p:sp>
        <p:nvSpPr>
          <p:cNvPr id="4" name="Content Placeholder 3">
            <a:extLst>
              <a:ext uri="{FF2B5EF4-FFF2-40B4-BE49-F238E27FC236}">
                <a16:creationId xmlns:a16="http://schemas.microsoft.com/office/drawing/2014/main" id="{AE0CD4AA-C33C-8B91-22DF-D5C443E5CA71}"/>
              </a:ext>
            </a:extLst>
          </p:cNvPr>
          <p:cNvSpPr>
            <a:spLocks noGrp="1"/>
          </p:cNvSpPr>
          <p:nvPr>
            <p:ph sz="quarter" idx="12"/>
          </p:nvPr>
        </p:nvSpPr>
        <p:spPr>
          <a:xfrm>
            <a:off x="428440" y="4655465"/>
            <a:ext cx="3474720" cy="2011680"/>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a:lstStyle/>
          <a:p>
            <a:pPr marL="0" indent="0" algn="ctr">
              <a:spcBef>
                <a:spcPts val="400"/>
              </a:spcBef>
              <a:buNone/>
            </a:pPr>
            <a:r>
              <a:rPr lang="en-US" sz="2800" b="1">
                <a:solidFill>
                  <a:schemeClr val="bg1"/>
                </a:solidFill>
              </a:rPr>
              <a:t>Ensure</a:t>
            </a:r>
          </a:p>
        </p:txBody>
      </p:sp>
      <p:sp>
        <p:nvSpPr>
          <p:cNvPr id="8" name="Content Placeholder 7">
            <a:extLst>
              <a:ext uri="{FF2B5EF4-FFF2-40B4-BE49-F238E27FC236}">
                <a16:creationId xmlns:a16="http://schemas.microsoft.com/office/drawing/2014/main" id="{D5E9FAFC-1A4E-B16F-D714-FC4228010D7F}"/>
              </a:ext>
            </a:extLst>
          </p:cNvPr>
          <p:cNvSpPr>
            <a:spLocks noGrp="1"/>
          </p:cNvSpPr>
          <p:nvPr>
            <p:ph sz="quarter" idx="14"/>
          </p:nvPr>
        </p:nvSpPr>
        <p:spPr>
          <a:xfrm>
            <a:off x="4358640" y="4698882"/>
            <a:ext cx="3474720" cy="2011680"/>
          </a:xfrm>
          <a:prstGeom prst="rect">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a:lstStyle/>
          <a:p>
            <a:pPr marL="0" indent="0" algn="ctr">
              <a:spcBef>
                <a:spcPts val="400"/>
              </a:spcBef>
              <a:buNone/>
            </a:pPr>
            <a:r>
              <a:rPr lang="en-US" sz="2800" b="1">
                <a:solidFill>
                  <a:schemeClr val="bg1"/>
                </a:solidFill>
              </a:rPr>
              <a:t>Support</a:t>
            </a:r>
          </a:p>
        </p:txBody>
      </p:sp>
      <p:sp>
        <p:nvSpPr>
          <p:cNvPr id="9" name="Content Placeholder 8">
            <a:extLst>
              <a:ext uri="{FF2B5EF4-FFF2-40B4-BE49-F238E27FC236}">
                <a16:creationId xmlns:a16="http://schemas.microsoft.com/office/drawing/2014/main" id="{864A16A6-EE76-EB56-5DC8-6E1F9B0B95F8}"/>
              </a:ext>
            </a:extLst>
          </p:cNvPr>
          <p:cNvSpPr>
            <a:spLocks noGrp="1"/>
          </p:cNvSpPr>
          <p:nvPr>
            <p:ph sz="quarter" idx="15"/>
          </p:nvPr>
        </p:nvSpPr>
        <p:spPr>
          <a:xfrm>
            <a:off x="8288840" y="4698882"/>
            <a:ext cx="3474720" cy="2011680"/>
          </a:xfrm>
          <a:prstGeom prst="rec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a:lstStyle/>
          <a:p>
            <a:pPr marL="0" indent="0" algn="ctr">
              <a:spcBef>
                <a:spcPts val="400"/>
              </a:spcBef>
              <a:buNone/>
            </a:pPr>
            <a:r>
              <a:rPr lang="en-US" sz="2800" b="1"/>
              <a:t>Convey</a:t>
            </a:r>
          </a:p>
        </p:txBody>
      </p:sp>
      <p:pic>
        <p:nvPicPr>
          <p:cNvPr id="6" name="Graphic 5">
            <a:extLst>
              <a:ext uri="{FF2B5EF4-FFF2-40B4-BE49-F238E27FC236}">
                <a16:creationId xmlns:a16="http://schemas.microsoft.com/office/drawing/2014/main" id="{139896CC-3CAE-F7E2-9726-E7DA6DD0AFF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10033374" y="2938494"/>
            <a:ext cx="1118920" cy="1118920"/>
          </a:xfrm>
          <a:prstGeom prst="rect">
            <a:avLst/>
          </a:prstGeom>
        </p:spPr>
      </p:pic>
    </p:spTree>
    <p:extLst>
      <p:ext uri="{BB962C8B-B14F-4D97-AF65-F5344CB8AC3E}">
        <p14:creationId xmlns:p14="http://schemas.microsoft.com/office/powerpoint/2010/main" val="17353383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p:txBody>
          <a:bodyPr vert="horz" lIns="91440" tIns="45720" rIns="91440" bIns="45720" rtlCol="0" anchor="ctr">
            <a:noAutofit/>
          </a:bodyPr>
          <a:lstStyle/>
          <a:p>
            <a:pPr algn="ctr"/>
            <a:r>
              <a:rPr lang="en-US" sz="4800" kern="1200">
                <a:solidFill>
                  <a:schemeClr val="tx1"/>
                </a:solidFill>
                <a:latin typeface="+mj-lt"/>
                <a:ea typeface="+mj-ea"/>
                <a:cs typeface="+mj-cs"/>
              </a:rPr>
              <a:t>Doorway Recovery Videos</a:t>
            </a:r>
            <a:br>
              <a:rPr lang="en-US" sz="4800" kern="1200">
                <a:solidFill>
                  <a:schemeClr val="tx1"/>
                </a:solidFill>
                <a:latin typeface="+mj-lt"/>
                <a:ea typeface="+mj-ea"/>
                <a:cs typeface="+mj-cs"/>
              </a:rPr>
            </a:br>
            <a:r>
              <a:rPr lang="en-US" sz="2800" kern="1200">
                <a:solidFill>
                  <a:schemeClr val="tx1"/>
                </a:solidFill>
                <a:latin typeface="+mj-lt"/>
                <a:ea typeface="+mj-ea"/>
                <a:cs typeface="+mj-cs"/>
              </a:rPr>
              <a:t>Permission to Use &amp; Video Credit Provided by </a:t>
            </a:r>
            <a:br>
              <a:rPr lang="en-US" sz="2800" kern="1200">
                <a:solidFill>
                  <a:schemeClr val="tx1"/>
                </a:solidFill>
                <a:latin typeface="+mj-lt"/>
                <a:ea typeface="+mj-ea"/>
                <a:cs typeface="+mj-cs"/>
              </a:rPr>
            </a:br>
            <a:r>
              <a:rPr lang="en-US" sz="2800" kern="1200">
                <a:solidFill>
                  <a:schemeClr val="tx1"/>
                </a:solidFill>
                <a:latin typeface="+mj-lt"/>
                <a:ea typeface="+mj-ea"/>
                <a:cs typeface="+mj-cs"/>
              </a:rPr>
              <a:t>New Hampshire Department of Health and Human Services</a:t>
            </a:r>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p:txBody>
          <a:bodyPr vert="horz" lIns="91440" tIns="45720" rIns="91440" bIns="45720" rtlCol="0" anchor="ctr">
            <a:normAutofit/>
          </a:bodyPr>
          <a:lstStyle/>
          <a:p>
            <a:pPr algn="ctr"/>
            <a:r>
              <a:rPr lang="en-US">
                <a:solidFill>
                  <a:schemeClr val="tx1"/>
                </a:solidFill>
                <a:hlinkClick r:id="rId3"/>
              </a:rPr>
              <a:t>Andy’s Story: Before Recovery, His World Felt Small</a:t>
            </a:r>
            <a:r>
              <a:rPr lang="en-US" kern="1200">
                <a:solidFill>
                  <a:schemeClr val="tx1"/>
                </a:solidFill>
                <a:latin typeface="+mn-lt"/>
                <a:ea typeface="+mn-ea"/>
                <a:cs typeface="+mn-cs"/>
                <a:hlinkClick r:id="rId3"/>
              </a:rPr>
              <a:t> </a:t>
            </a:r>
            <a:endParaRPr lang="en-US" kern="1200">
              <a:solidFill>
                <a:schemeClr val="tx1"/>
              </a:solidFill>
              <a:latin typeface="+mn-lt"/>
              <a:ea typeface="+mn-ea"/>
              <a:cs typeface="+mn-cs"/>
            </a:endParaRPr>
          </a:p>
        </p:txBody>
      </p:sp>
    </p:spTree>
    <p:extLst>
      <p:ext uri="{BB962C8B-B14F-4D97-AF65-F5344CB8AC3E}">
        <p14:creationId xmlns:p14="http://schemas.microsoft.com/office/powerpoint/2010/main" val="14879322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47C3D8D-B62F-3B48-8B16-F5CEA1AA914D}"/>
              </a:ext>
            </a:extLst>
          </p:cNvPr>
          <p:cNvSpPr>
            <a:spLocks noGrp="1"/>
          </p:cNvSpPr>
          <p:nvPr>
            <p:ph type="title"/>
          </p:nvPr>
        </p:nvSpPr>
        <p:spPr/>
        <p:txBody>
          <a:bodyPr/>
          <a:lstStyle/>
          <a:p>
            <a:r>
              <a:rPr lang="en-US"/>
              <a:t>Contact the NCSACW TTA Program</a:t>
            </a:r>
          </a:p>
        </p:txBody>
      </p:sp>
      <p:sp>
        <p:nvSpPr>
          <p:cNvPr id="2" name="Content Placeholder 1">
            <a:extLst>
              <a:ext uri="{FF2B5EF4-FFF2-40B4-BE49-F238E27FC236}">
                <a16:creationId xmlns:a16="http://schemas.microsoft.com/office/drawing/2014/main" id="{7818CFFC-6253-1639-19F7-1BAB5E19A1D7}"/>
              </a:ext>
            </a:extLst>
          </p:cNvPr>
          <p:cNvSpPr>
            <a:spLocks noGrp="1"/>
          </p:cNvSpPr>
          <p:nvPr>
            <p:ph sz="quarter" idx="14"/>
          </p:nvPr>
        </p:nvSpPr>
        <p:spPr>
          <a:xfrm>
            <a:off x="1938528" y="3429000"/>
            <a:ext cx="3968496" cy="2395538"/>
          </a:xfrm>
        </p:spPr>
        <p:txBody>
          <a:bodyPr/>
          <a:lstStyle/>
          <a:p>
            <a:r>
              <a:rPr lang="en-US"/>
              <a:t>Connect with programs that are developing tools and implementing practices and protocols to support their collaborative</a:t>
            </a:r>
          </a:p>
          <a:p>
            <a:r>
              <a:rPr lang="en-US"/>
              <a:t>Training and technical assistance to support collaboration and systems change</a:t>
            </a:r>
          </a:p>
        </p:txBody>
      </p:sp>
      <p:sp>
        <p:nvSpPr>
          <p:cNvPr id="3" name="Content Placeholder 2">
            <a:extLst>
              <a:ext uri="{FF2B5EF4-FFF2-40B4-BE49-F238E27FC236}">
                <a16:creationId xmlns:a16="http://schemas.microsoft.com/office/drawing/2014/main" id="{B100EF1E-A29F-F905-F7D4-7DF05FC02BE0}"/>
              </a:ext>
            </a:extLst>
          </p:cNvPr>
          <p:cNvSpPr>
            <a:spLocks noGrp="1"/>
          </p:cNvSpPr>
          <p:nvPr>
            <p:ph sz="quarter" idx="16"/>
          </p:nvPr>
        </p:nvSpPr>
        <p:spPr>
          <a:xfrm>
            <a:off x="8128000" y="4558128"/>
            <a:ext cx="3543300" cy="304800"/>
          </a:xfrm>
        </p:spPr>
        <p:txBody>
          <a:bodyPr/>
          <a:lstStyle/>
          <a:p>
            <a:r>
              <a:rPr lang="en-US"/>
              <a:t>https://</a:t>
            </a:r>
            <a:r>
              <a:rPr lang="en-US" err="1"/>
              <a:t>ncsacw.acf.hhs.gov</a:t>
            </a:r>
            <a:r>
              <a:rPr lang="en-US"/>
              <a:t>/</a:t>
            </a:r>
          </a:p>
        </p:txBody>
      </p:sp>
      <p:sp>
        <p:nvSpPr>
          <p:cNvPr id="4" name="Content Placeholder 3">
            <a:extLst>
              <a:ext uri="{FF2B5EF4-FFF2-40B4-BE49-F238E27FC236}">
                <a16:creationId xmlns:a16="http://schemas.microsoft.com/office/drawing/2014/main" id="{CD57A966-F4F1-4A7F-0746-FDF2D6E420C1}"/>
              </a:ext>
            </a:extLst>
          </p:cNvPr>
          <p:cNvSpPr>
            <a:spLocks noGrp="1"/>
          </p:cNvSpPr>
          <p:nvPr>
            <p:ph sz="quarter" idx="17"/>
          </p:nvPr>
        </p:nvSpPr>
        <p:spPr>
          <a:xfrm>
            <a:off x="8140700" y="5035966"/>
            <a:ext cx="3556000" cy="301752"/>
          </a:xfrm>
        </p:spPr>
        <p:txBody>
          <a:bodyPr/>
          <a:lstStyle/>
          <a:p>
            <a:r>
              <a:rPr lang="en-US" err="1"/>
              <a:t>ncsacw@cffutures.org</a:t>
            </a:r>
            <a:endParaRPr lang="en-US"/>
          </a:p>
        </p:txBody>
      </p:sp>
      <p:sp>
        <p:nvSpPr>
          <p:cNvPr id="5" name="Content Placeholder 4">
            <a:extLst>
              <a:ext uri="{FF2B5EF4-FFF2-40B4-BE49-F238E27FC236}">
                <a16:creationId xmlns:a16="http://schemas.microsoft.com/office/drawing/2014/main" id="{EBF5078F-FB32-06F2-68C8-2BFB47805F58}"/>
              </a:ext>
            </a:extLst>
          </p:cNvPr>
          <p:cNvSpPr>
            <a:spLocks noGrp="1"/>
          </p:cNvSpPr>
          <p:nvPr>
            <p:ph sz="quarter" idx="18"/>
          </p:nvPr>
        </p:nvSpPr>
        <p:spPr>
          <a:xfrm>
            <a:off x="8128000" y="5497098"/>
            <a:ext cx="3543300" cy="301752"/>
          </a:xfrm>
        </p:spPr>
        <p:txBody>
          <a:bodyPr/>
          <a:lstStyle/>
          <a:p>
            <a:r>
              <a:rPr lang="en-US"/>
              <a:t>Toll-Free @ 1-866-493-2758</a:t>
            </a:r>
          </a:p>
        </p:txBody>
      </p:sp>
    </p:spTree>
    <p:extLst>
      <p:ext uri="{BB962C8B-B14F-4D97-AF65-F5344CB8AC3E}">
        <p14:creationId xmlns:p14="http://schemas.microsoft.com/office/powerpoint/2010/main" val="15603835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3A4827-F187-B819-5BB2-CF9CF73D7451}"/>
              </a:ext>
            </a:extLst>
          </p:cNvPr>
          <p:cNvSpPr>
            <a:spLocks noGrp="1"/>
          </p:cNvSpPr>
          <p:nvPr>
            <p:ph type="ctrTitle"/>
          </p:nvPr>
        </p:nvSpPr>
        <p:spPr>
          <a:xfrm>
            <a:off x="602213" y="3124298"/>
            <a:ext cx="4185918" cy="2387600"/>
          </a:xfrm>
        </p:spPr>
        <p:txBody>
          <a:bodyPr/>
          <a:lstStyle/>
          <a:p>
            <a:r>
              <a:rPr lang="en-US" sz="4800">
                <a:solidFill>
                  <a:prstClr val="white"/>
                </a:solidFill>
              </a:rPr>
              <a:t>References</a:t>
            </a:r>
            <a:endParaRPr lang="en-US"/>
          </a:p>
        </p:txBody>
      </p:sp>
    </p:spTree>
    <p:extLst>
      <p:ext uri="{BB962C8B-B14F-4D97-AF65-F5344CB8AC3E}">
        <p14:creationId xmlns:p14="http://schemas.microsoft.com/office/powerpoint/2010/main" val="31849284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rmAutofit/>
          </a:bodyPr>
          <a:lstStyle/>
          <a:p>
            <a:r>
              <a:rPr lang="en-US"/>
              <a:t>References, 1 of 4</a:t>
            </a:r>
          </a:p>
        </p:txBody>
      </p:sp>
      <p:sp>
        <p:nvSpPr>
          <p:cNvPr id="4" name="Content Placeholder 3"/>
          <p:cNvSpPr>
            <a:spLocks noGrp="1"/>
          </p:cNvSpPr>
          <p:nvPr>
            <p:ph idx="1"/>
          </p:nvPr>
        </p:nvSpPr>
        <p:spPr>
          <a:xfrm>
            <a:off x="603849" y="1344543"/>
            <a:ext cx="11056513" cy="5331829"/>
          </a:xfrm>
        </p:spPr>
        <p:txBody>
          <a:bodyPr vert="horz" lIns="91440" tIns="45720" rIns="91440" bIns="45720" rtlCol="0" anchor="t">
            <a:noAutofit/>
          </a:bodyPr>
          <a:lstStyle/>
          <a:p>
            <a:pPr marL="228600" marR="0" indent="-228600">
              <a:lnSpc>
                <a:spcPct val="107000"/>
              </a:lnSpc>
              <a:spcBef>
                <a:spcPts val="1000"/>
              </a:spcBef>
              <a:spcAft>
                <a:spcPts val="0"/>
              </a:spcAft>
            </a:pPr>
            <a:r>
              <a:rPr lang="en-US" sz="1400">
                <a:solidFill>
                  <a:srgbClr val="000000"/>
                </a:solidFill>
                <a:effectLst/>
                <a:ea typeface="Arial" panose="020B0604020202020204" pitchFamily="34" charset="0"/>
                <a:cs typeface="Times New Roman" panose="02020603050405020304" pitchFamily="18" charset="0"/>
              </a:rPr>
              <a:t>Addiction Policy Forum. (2022). </a:t>
            </a:r>
            <a:r>
              <a:rPr lang="en-US" sz="1400" i="1">
                <a:solidFill>
                  <a:srgbClr val="000000"/>
                </a:solidFill>
                <a:effectLst/>
                <a:ea typeface="Arial" panose="020B0604020202020204" pitchFamily="34" charset="0"/>
                <a:cs typeface="Times New Roman" panose="02020603050405020304" pitchFamily="18" charset="0"/>
              </a:rPr>
              <a:t>DSM-5 criteria for addiction simplified.</a:t>
            </a:r>
            <a:r>
              <a:rPr lang="en-US" sz="1400">
                <a:solidFill>
                  <a:srgbClr val="000000"/>
                </a:solidFill>
                <a:effectLst/>
                <a:ea typeface="Arial" panose="020B0604020202020204" pitchFamily="34" charset="0"/>
                <a:cs typeface="Times New Roman" panose="02020603050405020304" pitchFamily="18" charset="0"/>
              </a:rPr>
              <a:t> </a:t>
            </a:r>
            <a:r>
              <a:rPr lang="fr-FR" sz="1400" u="sng">
                <a:solidFill>
                  <a:srgbClr val="000000"/>
                </a:solidFill>
                <a:effectLst/>
                <a:ea typeface="Arial" panose="020B0604020202020204" pitchFamily="34" charset="0"/>
                <a:cs typeface="Times New Roman" panose="02020603050405020304" pitchFamily="18" charset="0"/>
                <a:hlinkClick r:id="rId3"/>
              </a:rPr>
              <a:t>https://www.addictionpolicy.org/post/dsm-5-facts-and-figures</a:t>
            </a:r>
            <a:endParaRPr lang="en-US" sz="1400">
              <a:effectLst/>
              <a:ea typeface="Calibri" panose="020F0502020204030204" pitchFamily="34" charset="0"/>
              <a:cs typeface="Times New Roman" panose="02020603050405020304" pitchFamily="18" charset="0"/>
            </a:endParaRPr>
          </a:p>
          <a:p>
            <a:pPr marL="228600" marR="0" indent="-228600">
              <a:lnSpc>
                <a:spcPct val="107000"/>
              </a:lnSpc>
              <a:spcBef>
                <a:spcPts val="1000"/>
              </a:spcBef>
              <a:spcAft>
                <a:spcPts val="0"/>
              </a:spcAft>
            </a:pPr>
            <a:r>
              <a:rPr lang="fr-FR" sz="1400">
                <a:solidFill>
                  <a:srgbClr val="000000"/>
                </a:solidFill>
                <a:effectLst/>
                <a:ea typeface="Arial" panose="020B0604020202020204" pitchFamily="34" charset="0"/>
                <a:cs typeface="Times New Roman" panose="02020603050405020304" pitchFamily="18" charset="0"/>
              </a:rPr>
              <a:t>American </a:t>
            </a:r>
            <a:r>
              <a:rPr lang="fr-FR" sz="1400" err="1">
                <a:solidFill>
                  <a:srgbClr val="000000"/>
                </a:solidFill>
                <a:effectLst/>
                <a:ea typeface="Arial" panose="020B0604020202020204" pitchFamily="34" charset="0"/>
                <a:cs typeface="Times New Roman" panose="02020603050405020304" pitchFamily="18" charset="0"/>
              </a:rPr>
              <a:t>Psychiatric</a:t>
            </a:r>
            <a:r>
              <a:rPr lang="fr-FR" sz="1400">
                <a:solidFill>
                  <a:srgbClr val="000000"/>
                </a:solidFill>
                <a:effectLst/>
                <a:ea typeface="Arial" panose="020B0604020202020204" pitchFamily="34" charset="0"/>
                <a:cs typeface="Times New Roman" panose="02020603050405020304" pitchFamily="18" charset="0"/>
              </a:rPr>
              <a:t> Association. </a:t>
            </a:r>
            <a:r>
              <a:rPr lang="en-US" sz="1400">
                <a:solidFill>
                  <a:srgbClr val="000000"/>
                </a:solidFill>
                <a:effectLst/>
                <a:ea typeface="Arial" panose="020B0604020202020204" pitchFamily="34" charset="0"/>
                <a:cs typeface="Times New Roman" panose="02020603050405020304" pitchFamily="18" charset="0"/>
              </a:rPr>
              <a:t>(2023). </a:t>
            </a:r>
            <a:r>
              <a:rPr lang="en-US" sz="1400" i="1">
                <a:effectLst/>
                <a:ea typeface="Arial" panose="020B0604020202020204" pitchFamily="34" charset="0"/>
                <a:cs typeface="Times New Roman" panose="02020603050405020304" pitchFamily="18" charset="0"/>
              </a:rPr>
              <a:t>The diagnostic and statistical manual of mental disorders, fifth edition, text revision (DSM-5-TR).</a:t>
            </a:r>
            <a:r>
              <a:rPr lang="en-US" sz="1400">
                <a:effectLst/>
                <a:ea typeface="Arial" panose="020B0604020202020204" pitchFamily="34" charset="0"/>
                <a:cs typeface="Times New Roman" panose="02020603050405020304" pitchFamily="18" charset="0"/>
              </a:rPr>
              <a:t> </a:t>
            </a:r>
            <a:r>
              <a:rPr lang="en-US" sz="1400">
                <a:solidFill>
                  <a:srgbClr val="000000"/>
                </a:solidFill>
                <a:effectLst/>
                <a:ea typeface="Arial" panose="020B0604020202020204" pitchFamily="34" charset="0"/>
                <a:cs typeface="Times New Roman" panose="02020603050405020304" pitchFamily="18" charset="0"/>
              </a:rPr>
              <a:t>American Psychiatric Publishing.</a:t>
            </a:r>
            <a:endParaRPr lang="en-US" sz="1400">
              <a:effectLst/>
              <a:ea typeface="Calibri" panose="020F0502020204030204" pitchFamily="34" charset="0"/>
              <a:cs typeface="Times New Roman" panose="02020603050405020304" pitchFamily="18" charset="0"/>
            </a:endParaRPr>
          </a:p>
          <a:p>
            <a:pPr marL="228600" marR="0" indent="-228600">
              <a:lnSpc>
                <a:spcPct val="107000"/>
              </a:lnSpc>
              <a:spcBef>
                <a:spcPts val="1000"/>
              </a:spcBef>
              <a:spcAft>
                <a:spcPts val="0"/>
              </a:spcAft>
              <a:tabLst>
                <a:tab pos="457200" algn="l"/>
              </a:tabLst>
            </a:pPr>
            <a:r>
              <a:rPr lang="en-US" sz="1400">
                <a:solidFill>
                  <a:srgbClr val="000000"/>
                </a:solidFill>
                <a:effectLst/>
                <a:ea typeface="Arial" panose="020B0604020202020204" pitchFamily="34" charset="0"/>
                <a:cs typeface="Times New Roman" panose="02020603050405020304" pitchFamily="18" charset="0"/>
              </a:rPr>
              <a:t>American Society of Addiction Medicine. (2023). </a:t>
            </a:r>
            <a:r>
              <a:rPr lang="en-US" sz="1400" i="1">
                <a:solidFill>
                  <a:srgbClr val="000000"/>
                </a:solidFill>
                <a:effectLst/>
                <a:ea typeface="Arial" panose="020B0604020202020204" pitchFamily="34" charset="0"/>
                <a:cs typeface="Times New Roman" panose="02020603050405020304" pitchFamily="18" charset="0"/>
              </a:rPr>
              <a:t>About the ASAM criteria.</a:t>
            </a:r>
            <a:r>
              <a:rPr lang="en-US" sz="1400">
                <a:solidFill>
                  <a:srgbClr val="000000"/>
                </a:solidFill>
                <a:effectLst/>
                <a:ea typeface="Arial" panose="020B0604020202020204" pitchFamily="34" charset="0"/>
                <a:cs typeface="Times New Roman" panose="02020603050405020304" pitchFamily="18" charset="0"/>
              </a:rPr>
              <a:t> </a:t>
            </a:r>
            <a:r>
              <a:rPr lang="en-US" sz="1400" u="sng">
                <a:solidFill>
                  <a:srgbClr val="0563C1"/>
                </a:solidFill>
                <a:effectLst/>
                <a:ea typeface="Arial" panose="020B0604020202020204" pitchFamily="34" charset="0"/>
                <a:cs typeface="Times New Roman" panose="02020603050405020304" pitchFamily="18" charset="0"/>
                <a:hlinkClick r:id="rId4"/>
              </a:rPr>
              <a:t>https://www.asam.org/asam-criteria/about-the-asam-criteria</a:t>
            </a:r>
            <a:endParaRPr lang="en-US" sz="1400">
              <a:effectLst/>
              <a:ea typeface="Calibri" panose="020F0502020204030204" pitchFamily="34" charset="0"/>
              <a:cs typeface="Times New Roman" panose="02020603050405020304" pitchFamily="18" charset="0"/>
            </a:endParaRPr>
          </a:p>
          <a:p>
            <a:pPr marL="228600" marR="0" indent="-228600">
              <a:lnSpc>
                <a:spcPct val="107000"/>
              </a:lnSpc>
              <a:spcBef>
                <a:spcPts val="1000"/>
              </a:spcBef>
              <a:spcAft>
                <a:spcPts val="0"/>
              </a:spcAft>
              <a:tabLst>
                <a:tab pos="457200" algn="l"/>
              </a:tabLst>
            </a:pPr>
            <a:r>
              <a:rPr lang="en-US" sz="1400">
                <a:solidFill>
                  <a:srgbClr val="000000"/>
                </a:solidFill>
                <a:effectLst/>
                <a:ea typeface="Arial" panose="020B0604020202020204" pitchFamily="34" charset="0"/>
                <a:cs typeface="Times New Roman" panose="02020603050405020304" pitchFamily="18" charset="0"/>
              </a:rPr>
              <a:t>Center of Excellence LGBTQ+ Behavioral Health Equity. </a:t>
            </a:r>
            <a:r>
              <a:rPr lang="en-US" sz="1400">
                <a:effectLst/>
                <a:ea typeface="Arial" panose="020B0604020202020204" pitchFamily="34" charset="0"/>
                <a:cs typeface="Times New Roman" panose="02020603050405020304" pitchFamily="18" charset="0"/>
              </a:rPr>
              <a:t>(n.d.). </a:t>
            </a:r>
            <a:r>
              <a:rPr lang="en-US" sz="1400" i="1">
                <a:solidFill>
                  <a:srgbClr val="000000"/>
                </a:solidFill>
                <a:effectLst/>
                <a:ea typeface="Arial" panose="020B0604020202020204" pitchFamily="34" charset="0"/>
                <a:cs typeface="Times New Roman" panose="02020603050405020304" pitchFamily="18" charset="0"/>
              </a:rPr>
              <a:t>Improving care for LGBTQ+ communities</a:t>
            </a:r>
            <a:r>
              <a:rPr lang="en-US" sz="1400">
                <a:solidFill>
                  <a:srgbClr val="000000"/>
                </a:solidFill>
                <a:effectLst/>
                <a:ea typeface="Arial" panose="020B0604020202020204" pitchFamily="34" charset="0"/>
                <a:cs typeface="Times New Roman" panose="02020603050405020304" pitchFamily="18" charset="0"/>
              </a:rPr>
              <a:t>. </a:t>
            </a:r>
            <a:r>
              <a:rPr lang="en-US" sz="1400" u="sng">
                <a:solidFill>
                  <a:srgbClr val="000000"/>
                </a:solidFill>
                <a:effectLst/>
                <a:ea typeface="Arial" panose="020B0604020202020204" pitchFamily="34" charset="0"/>
                <a:cs typeface="Times New Roman" panose="02020603050405020304" pitchFamily="18" charset="0"/>
                <a:hlinkClick r:id="rId5"/>
              </a:rPr>
              <a:t>https://lgbtqequity.org/</a:t>
            </a:r>
            <a:r>
              <a:rPr lang="en-US" sz="1400">
                <a:solidFill>
                  <a:srgbClr val="000000"/>
                </a:solidFill>
                <a:effectLst/>
                <a:ea typeface="Arial" panose="020B0604020202020204" pitchFamily="34" charset="0"/>
                <a:cs typeface="Times New Roman" panose="02020603050405020304" pitchFamily="18" charset="0"/>
              </a:rPr>
              <a:t>  </a:t>
            </a:r>
            <a:endParaRPr lang="en-US" sz="1400">
              <a:effectLst/>
              <a:ea typeface="Calibri" panose="020F0502020204030204" pitchFamily="34" charset="0"/>
              <a:cs typeface="Times New Roman" panose="02020603050405020304" pitchFamily="18" charset="0"/>
            </a:endParaRPr>
          </a:p>
          <a:p>
            <a:pPr marL="228600" marR="0" indent="-228600">
              <a:lnSpc>
                <a:spcPct val="107000"/>
              </a:lnSpc>
              <a:spcBef>
                <a:spcPts val="1000"/>
              </a:spcBef>
              <a:spcAft>
                <a:spcPts val="0"/>
              </a:spcAft>
            </a:pPr>
            <a:r>
              <a:rPr lang="en-US" sz="1400">
                <a:solidFill>
                  <a:srgbClr val="000000"/>
                </a:solidFill>
                <a:effectLst/>
                <a:ea typeface="Arial" panose="020B0604020202020204" pitchFamily="34" charset="0"/>
                <a:cs typeface="Times New Roman" panose="02020603050405020304" pitchFamily="18" charset="0"/>
              </a:rPr>
              <a:t>Centers for Disease Control and Prevention. (2020). </a:t>
            </a:r>
            <a:r>
              <a:rPr lang="en-US" sz="1400" i="1">
                <a:solidFill>
                  <a:srgbClr val="000000"/>
                </a:solidFill>
                <a:effectLst/>
                <a:ea typeface="Arial" panose="020B0604020202020204" pitchFamily="34" charset="0"/>
                <a:cs typeface="Times New Roman" panose="02020603050405020304" pitchFamily="18" charset="0"/>
              </a:rPr>
              <a:t>Intimate partner violence, sexual violence, and stalking among men. </a:t>
            </a:r>
            <a:r>
              <a:rPr lang="en-US" sz="1400">
                <a:solidFill>
                  <a:srgbClr val="000000"/>
                </a:solidFill>
                <a:effectLst/>
                <a:ea typeface="Arial" panose="020B0604020202020204" pitchFamily="34" charset="0"/>
                <a:cs typeface="Times New Roman" panose="02020603050405020304" pitchFamily="18" charset="0"/>
              </a:rPr>
              <a:t>U.S. Department of Health and Human Services.</a:t>
            </a:r>
            <a:r>
              <a:rPr lang="en-US" sz="1400" i="1">
                <a:solidFill>
                  <a:srgbClr val="000000"/>
                </a:solidFill>
                <a:effectLst/>
                <a:ea typeface="Arial" panose="020B0604020202020204" pitchFamily="34" charset="0"/>
                <a:cs typeface="Times New Roman" panose="02020603050405020304" pitchFamily="18" charset="0"/>
              </a:rPr>
              <a:t> </a:t>
            </a:r>
            <a:r>
              <a:rPr lang="en-US" sz="1400" u="sng">
                <a:solidFill>
                  <a:srgbClr val="0563C1"/>
                </a:solidFill>
                <a:effectLst/>
                <a:ea typeface="Arial" panose="020B0604020202020204" pitchFamily="34" charset="0"/>
                <a:cs typeface="Times New Roman" panose="02020603050405020304" pitchFamily="18" charset="0"/>
                <a:hlinkClick r:id="rId6"/>
              </a:rPr>
              <a:t>https://www.cdc.gov/violenceprevention/intimatepartnerviolence/men-ipvsvandstalking.html</a:t>
            </a:r>
            <a:r>
              <a:rPr lang="en-US" sz="1400">
                <a:solidFill>
                  <a:srgbClr val="0563C1"/>
                </a:solidFill>
                <a:effectLst/>
                <a:ea typeface="Arial" panose="020B0604020202020204" pitchFamily="34" charset="0"/>
                <a:cs typeface="Times New Roman" panose="02020603050405020304" pitchFamily="18" charset="0"/>
              </a:rPr>
              <a:t>  </a:t>
            </a:r>
            <a:endParaRPr lang="en-US" sz="1400">
              <a:effectLst/>
              <a:ea typeface="Calibri" panose="020F0502020204030204" pitchFamily="34" charset="0"/>
              <a:cs typeface="Times New Roman" panose="02020603050405020304" pitchFamily="18" charset="0"/>
            </a:endParaRPr>
          </a:p>
          <a:p>
            <a:pPr marL="228600" marR="0" indent="-228600">
              <a:lnSpc>
                <a:spcPct val="107000"/>
              </a:lnSpc>
              <a:spcBef>
                <a:spcPts val="1000"/>
              </a:spcBef>
              <a:spcAft>
                <a:spcPts val="0"/>
              </a:spcAft>
            </a:pPr>
            <a:r>
              <a:rPr lang="en-US" sz="1400">
                <a:effectLst/>
                <a:ea typeface="Arial" panose="020B0604020202020204" pitchFamily="34" charset="0"/>
                <a:cs typeface="Times New Roman" panose="02020603050405020304" pitchFamily="18" charset="0"/>
              </a:rPr>
              <a:t>Children and Family Futures. (2017).</a:t>
            </a:r>
            <a:r>
              <a:rPr lang="en-US" sz="1400">
                <a:solidFill>
                  <a:srgbClr val="000000"/>
                </a:solidFill>
                <a:effectLst/>
                <a:ea typeface="Arial" panose="020B0604020202020204" pitchFamily="34" charset="0"/>
                <a:cs typeface="Times New Roman" panose="02020603050405020304" pitchFamily="18" charset="0"/>
              </a:rPr>
              <a:t> </a:t>
            </a:r>
            <a:r>
              <a:rPr lang="en-US" sz="1400" i="1">
                <a:solidFill>
                  <a:srgbClr val="000000"/>
                </a:solidFill>
                <a:effectLst/>
                <a:ea typeface="Arial" panose="020B0604020202020204" pitchFamily="34" charset="0"/>
                <a:cs typeface="Times New Roman" panose="02020603050405020304" pitchFamily="18" charset="0"/>
              </a:rPr>
              <a:t>Collaborative values inventory</a:t>
            </a:r>
            <a:r>
              <a:rPr lang="en-US" sz="1400">
                <a:solidFill>
                  <a:srgbClr val="000000"/>
                </a:solidFill>
                <a:effectLst/>
                <a:ea typeface="Arial" panose="020B0604020202020204" pitchFamily="34" charset="0"/>
                <a:cs typeface="Times New Roman" panose="02020603050405020304" pitchFamily="18" charset="0"/>
              </a:rPr>
              <a:t>. </a:t>
            </a:r>
            <a:r>
              <a:rPr lang="en-US" sz="1400" u="sng">
                <a:solidFill>
                  <a:srgbClr val="0563C1"/>
                </a:solidFill>
                <a:effectLst/>
                <a:ea typeface="Arial" panose="020B0604020202020204" pitchFamily="34" charset="0"/>
                <a:cs typeface="Times New Roman" panose="02020603050405020304" pitchFamily="18" charset="0"/>
                <a:hlinkClick r:id="rId7"/>
              </a:rPr>
              <a:t>http://www.cffutures.org/files/cvi.pdf</a:t>
            </a:r>
            <a:r>
              <a:rPr lang="en-US" sz="1400">
                <a:solidFill>
                  <a:srgbClr val="000000"/>
                </a:solidFill>
                <a:effectLst/>
                <a:ea typeface="Arial" panose="020B0604020202020204" pitchFamily="34" charset="0"/>
                <a:cs typeface="Times New Roman" panose="02020603050405020304" pitchFamily="18" charset="0"/>
              </a:rPr>
              <a:t> </a:t>
            </a:r>
            <a:endParaRPr lang="en-US" sz="1400">
              <a:effectLst/>
              <a:ea typeface="Calibri" panose="020F0502020204030204" pitchFamily="34" charset="0"/>
              <a:cs typeface="Times New Roman" panose="02020603050405020304" pitchFamily="18" charset="0"/>
            </a:endParaRPr>
          </a:p>
          <a:p>
            <a:pPr marL="228600" marR="0" indent="-228600">
              <a:lnSpc>
                <a:spcPct val="107000"/>
              </a:lnSpc>
              <a:spcBef>
                <a:spcPts val="1000"/>
              </a:spcBef>
              <a:spcAft>
                <a:spcPts val="0"/>
              </a:spcAft>
            </a:pPr>
            <a:r>
              <a:rPr lang="en-US" sz="1400">
                <a:effectLst/>
                <a:ea typeface="Arial" panose="020B0604020202020204" pitchFamily="34" charset="0"/>
                <a:cs typeface="Times New Roman" panose="02020603050405020304" pitchFamily="18" charset="0"/>
              </a:rPr>
              <a:t>Children and Family Futures. (2023). </a:t>
            </a:r>
            <a:r>
              <a:rPr lang="en-US" sz="1400" i="1">
                <a:solidFill>
                  <a:srgbClr val="000000"/>
                </a:solidFill>
                <a:effectLst/>
                <a:ea typeface="Arial" panose="020B0604020202020204" pitchFamily="34" charset="0"/>
                <a:cs typeface="Times New Roman" panose="02020603050405020304" pitchFamily="18" charset="0"/>
              </a:rPr>
              <a:t>Sobriety treatment and recovery teams (START). </a:t>
            </a:r>
            <a:r>
              <a:rPr lang="en-US" sz="1400" u="sng">
                <a:solidFill>
                  <a:srgbClr val="000000"/>
                </a:solidFill>
                <a:effectLst/>
                <a:ea typeface="Arial" panose="020B0604020202020204" pitchFamily="34" charset="0"/>
                <a:cs typeface="Times New Roman" panose="02020603050405020304" pitchFamily="18" charset="0"/>
                <a:hlinkClick r:id="rId8"/>
              </a:rPr>
              <a:t>https://www.cffutures.org/start/</a:t>
            </a:r>
            <a:endParaRPr lang="en-US" sz="1400">
              <a:effectLst/>
              <a:ea typeface="Calibri" panose="020F0502020204030204" pitchFamily="34" charset="0"/>
              <a:cs typeface="Times New Roman" panose="02020603050405020304" pitchFamily="18" charset="0"/>
            </a:endParaRPr>
          </a:p>
          <a:p>
            <a:pPr marL="228600" marR="0" indent="-228600">
              <a:lnSpc>
                <a:spcPct val="107000"/>
              </a:lnSpc>
              <a:spcBef>
                <a:spcPts val="1000"/>
              </a:spcBef>
              <a:spcAft>
                <a:spcPts val="0"/>
              </a:spcAft>
            </a:pPr>
            <a:r>
              <a:rPr lang="en-US" sz="1400" err="1">
                <a:solidFill>
                  <a:srgbClr val="000000"/>
                </a:solidFill>
                <a:effectLst/>
                <a:ea typeface="Arial" panose="020B0604020202020204" pitchFamily="34" charset="0"/>
                <a:cs typeface="Times New Roman" panose="02020603050405020304" pitchFamily="18" charset="0"/>
              </a:rPr>
              <a:t>Juergens</a:t>
            </a:r>
            <a:r>
              <a:rPr lang="en-US" sz="1400">
                <a:solidFill>
                  <a:srgbClr val="000000"/>
                </a:solidFill>
                <a:effectLst/>
                <a:ea typeface="Arial" panose="020B0604020202020204" pitchFamily="34" charset="0"/>
                <a:cs typeface="Times New Roman" panose="02020603050405020304" pitchFamily="18" charset="0"/>
              </a:rPr>
              <a:t>, J. (2022). </a:t>
            </a:r>
            <a:r>
              <a:rPr lang="en-US" sz="1400" i="1">
                <a:solidFill>
                  <a:srgbClr val="000000"/>
                </a:solidFill>
                <a:effectLst/>
                <a:ea typeface="Arial" panose="020B0604020202020204" pitchFamily="34" charset="0"/>
                <a:cs typeface="Times New Roman" panose="02020603050405020304" pitchFamily="18" charset="0"/>
              </a:rPr>
              <a:t>Drug classifications</a:t>
            </a:r>
            <a:r>
              <a:rPr lang="en-US" sz="1400">
                <a:solidFill>
                  <a:srgbClr val="000000"/>
                </a:solidFill>
                <a:effectLst/>
                <a:ea typeface="Arial" panose="020B0604020202020204" pitchFamily="34" charset="0"/>
                <a:cs typeface="Times New Roman" panose="02020603050405020304" pitchFamily="18" charset="0"/>
              </a:rPr>
              <a:t>. Addiction Center, Recovery Worldwide, LLC. </a:t>
            </a:r>
            <a:r>
              <a:rPr lang="en-US" sz="1400" u="sng">
                <a:solidFill>
                  <a:srgbClr val="000000"/>
                </a:solidFill>
                <a:effectLst/>
                <a:ea typeface="Arial" panose="020B0604020202020204" pitchFamily="34" charset="0"/>
                <a:cs typeface="Times New Roman" panose="02020603050405020304" pitchFamily="18" charset="0"/>
                <a:hlinkClick r:id="rId9"/>
              </a:rPr>
              <a:t>https://www.addictioncenter.com/drugs/drug-classifications/</a:t>
            </a:r>
            <a:endParaRPr lang="en-US" sz="1400" u="sng">
              <a:solidFill>
                <a:srgbClr val="000000"/>
              </a:solidFill>
              <a:effectLst/>
              <a:ea typeface="Arial" panose="020B0604020202020204" pitchFamily="34" charset="0"/>
              <a:cs typeface="Times New Roman" panose="02020603050405020304" pitchFamily="18" charset="0"/>
            </a:endParaRPr>
          </a:p>
          <a:p>
            <a:pPr marL="228600" marR="0" indent="-228600">
              <a:lnSpc>
                <a:spcPct val="107000"/>
              </a:lnSpc>
              <a:spcBef>
                <a:spcPts val="1000"/>
              </a:spcBef>
              <a:spcAft>
                <a:spcPts val="0"/>
              </a:spcAft>
            </a:pPr>
            <a:r>
              <a:rPr lang="en-US" sz="1400">
                <a:solidFill>
                  <a:srgbClr val="000000"/>
                </a:solidFill>
                <a:effectLst/>
                <a:ea typeface="Arial" panose="020B0604020202020204" pitchFamily="34" charset="0"/>
                <a:cs typeface="Times New Roman" panose="02020603050405020304" pitchFamily="18" charset="0"/>
              </a:rPr>
              <a:t>National Center on Substance Abuse and Child Welfare. (n.d.).</a:t>
            </a:r>
            <a:r>
              <a:rPr lang="en-US" sz="1400" i="1">
                <a:solidFill>
                  <a:srgbClr val="000000"/>
                </a:solidFill>
                <a:effectLst/>
                <a:ea typeface="Arial" panose="020B0604020202020204" pitchFamily="34" charset="0"/>
                <a:cs typeface="Times New Roman" panose="02020603050405020304" pitchFamily="18" charset="0"/>
              </a:rPr>
              <a:t> Trauma-informed-care. </a:t>
            </a:r>
            <a:r>
              <a:rPr lang="en-US" sz="1400">
                <a:solidFill>
                  <a:srgbClr val="000000"/>
                </a:solidFill>
                <a:effectLst/>
                <a:ea typeface="Arial" panose="020B0604020202020204" pitchFamily="34" charset="0"/>
                <a:cs typeface="Times New Roman" panose="02020603050405020304" pitchFamily="18" charset="0"/>
              </a:rPr>
              <a:t>Administration for Children and Families, Substance Abuse and Mental Health Services Administration. </a:t>
            </a:r>
            <a:r>
              <a:rPr lang="en-US" sz="1400" u="sng">
                <a:solidFill>
                  <a:srgbClr val="000000"/>
                </a:solidFill>
                <a:effectLst/>
                <a:ea typeface="Arial" panose="020B0604020202020204" pitchFamily="34" charset="0"/>
                <a:cs typeface="Times New Roman" panose="02020603050405020304" pitchFamily="18" charset="0"/>
                <a:hlinkClick r:id="rId10"/>
              </a:rPr>
              <a:t>https://ncsacw.acf.hhs.gov/topics/trauma-informed-care.aspx</a:t>
            </a:r>
            <a:r>
              <a:rPr lang="en-US" sz="1400">
                <a:effectLst/>
                <a:ea typeface="Calibri" panose="020F0502020204030204" pitchFamily="34" charset="0"/>
                <a:cs typeface="Times New Roman" panose="02020603050405020304" pitchFamily="18" charset="0"/>
              </a:rPr>
              <a:t> </a:t>
            </a:r>
          </a:p>
          <a:p>
            <a:pPr marL="228600" marR="0" indent="-228600">
              <a:lnSpc>
                <a:spcPct val="107000"/>
              </a:lnSpc>
              <a:spcBef>
                <a:spcPts val="1000"/>
              </a:spcBef>
              <a:spcAft>
                <a:spcPts val="0"/>
              </a:spcAft>
            </a:pPr>
            <a:r>
              <a:rPr lang="en-US" sz="1400">
                <a:solidFill>
                  <a:srgbClr val="000000"/>
                </a:solidFill>
                <a:effectLst/>
                <a:ea typeface="Arial" panose="020B0604020202020204" pitchFamily="34" charset="0"/>
                <a:cs typeface="Times New Roman" panose="02020603050405020304" pitchFamily="18" charset="0"/>
              </a:rPr>
              <a:t>National Center on Substance Abuse and Child Welfare. (2019). </a:t>
            </a:r>
            <a:r>
              <a:rPr lang="en-US" sz="1400" i="1">
                <a:solidFill>
                  <a:srgbClr val="000000"/>
                </a:solidFill>
                <a:effectLst/>
                <a:ea typeface="Arial" panose="020B0604020202020204" pitchFamily="34" charset="0"/>
                <a:cs typeface="Times New Roman" panose="02020603050405020304" pitchFamily="18" charset="0"/>
              </a:rPr>
              <a:t>The use of peers and recovery specialists in child welfare settings. </a:t>
            </a:r>
            <a:r>
              <a:rPr lang="en-US" sz="1400">
                <a:solidFill>
                  <a:srgbClr val="000000"/>
                </a:solidFill>
                <a:effectLst/>
                <a:ea typeface="Arial" panose="020B0604020202020204" pitchFamily="34" charset="0"/>
                <a:cs typeface="Times New Roman" panose="02020603050405020304" pitchFamily="18" charset="0"/>
              </a:rPr>
              <a:t>Administration for Children and Families, Substance Abuse and Mental Health Services Administration. </a:t>
            </a:r>
            <a:r>
              <a:rPr lang="en-US" sz="1400" u="sng">
                <a:solidFill>
                  <a:srgbClr val="000000"/>
                </a:solidFill>
                <a:effectLst/>
                <a:ea typeface="Arial" panose="020B0604020202020204" pitchFamily="34" charset="0"/>
                <a:cs typeface="Times New Roman" panose="02020603050405020304" pitchFamily="18" charset="0"/>
                <a:hlinkClick r:id="rId11"/>
              </a:rPr>
              <a:t>https://ncsacw.acf.hhs.gov/files/peer19_brief.pdf</a:t>
            </a:r>
            <a:endParaRPr lang="en-US" sz="140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52273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Pharmacist stocking drawer">
            <a:extLst>
              <a:ext uri="{FF2B5EF4-FFF2-40B4-BE49-F238E27FC236}">
                <a16:creationId xmlns:a16="http://schemas.microsoft.com/office/drawing/2014/main" id="{26247AF7-F240-5B2A-3DDD-EA5B1B55317E}"/>
              </a:ext>
            </a:extLst>
          </p:cNvPr>
          <p:cNvPicPr>
            <a:picLocks noChangeAspect="1"/>
          </p:cNvPicPr>
          <p:nvPr/>
        </p:nvPicPr>
        <p:blipFill rotWithShape="1">
          <a:blip r:embed="rId3">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3" name="Title 2">
            <a:extLst>
              <a:ext uri="{FF2B5EF4-FFF2-40B4-BE49-F238E27FC236}">
                <a16:creationId xmlns:a16="http://schemas.microsoft.com/office/drawing/2014/main" id="{99BC612E-3691-4B7E-2DB2-D79C023A0A28}"/>
              </a:ext>
            </a:extLst>
          </p:cNvPr>
          <p:cNvSpPr>
            <a:spLocks noGrp="1"/>
          </p:cNvSpPr>
          <p:nvPr>
            <p:ph type="title"/>
          </p:nvPr>
        </p:nvSpPr>
        <p:spPr>
          <a:xfrm>
            <a:off x="0" y="5207000"/>
            <a:ext cx="12192000" cy="800100"/>
          </a:xfrm>
          <a:solidFill>
            <a:schemeClr val="accent5">
              <a:lumMod val="40000"/>
              <a:lumOff val="60000"/>
            </a:schemeClr>
          </a:solidFill>
        </p:spPr>
        <p:txBody>
          <a:bodyPr/>
          <a:lstStyle/>
          <a:p>
            <a:r>
              <a:rPr lang="en-US"/>
              <a:t>Drug Classifications 101</a:t>
            </a:r>
          </a:p>
        </p:txBody>
      </p:sp>
    </p:spTree>
    <p:extLst>
      <p:ext uri="{BB962C8B-B14F-4D97-AF65-F5344CB8AC3E}">
        <p14:creationId xmlns:p14="http://schemas.microsoft.com/office/powerpoint/2010/main" val="13949339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pPr algn="ctr"/>
            <a:r>
              <a:rPr lang="en-US"/>
              <a:t>References, 2 of 4</a:t>
            </a:r>
          </a:p>
        </p:txBody>
      </p:sp>
      <p:sp>
        <p:nvSpPr>
          <p:cNvPr id="4" name="Content Placeholder 3"/>
          <p:cNvSpPr>
            <a:spLocks noGrp="1"/>
          </p:cNvSpPr>
          <p:nvPr>
            <p:ph idx="1"/>
          </p:nvPr>
        </p:nvSpPr>
        <p:spPr>
          <a:xfrm>
            <a:off x="638355" y="1444751"/>
            <a:ext cx="10718493" cy="4956049"/>
          </a:xfrm>
        </p:spPr>
        <p:txBody>
          <a:bodyPr vert="horz" lIns="91440" tIns="45720" rIns="91440" bIns="45720" rtlCol="0" anchor="t">
            <a:noAutofit/>
          </a:bodyPr>
          <a:lstStyle/>
          <a:p>
            <a:pPr marL="228600" marR="0" indent="-228600">
              <a:lnSpc>
                <a:spcPct val="107000"/>
              </a:lnSpc>
              <a:spcBef>
                <a:spcPts val="1000"/>
              </a:spcBef>
              <a:spcAft>
                <a:spcPts val="0"/>
              </a:spcAft>
            </a:pPr>
            <a:r>
              <a:rPr lang="en-US" sz="1400">
                <a:solidFill>
                  <a:srgbClr val="000000"/>
                </a:solidFill>
                <a:effectLst/>
                <a:ea typeface="Arial" panose="020B0604020202020204" pitchFamily="34" charset="0"/>
                <a:cs typeface="Times New Roman" panose="02020603050405020304" pitchFamily="18" charset="0"/>
              </a:rPr>
              <a:t>National Center on Substance Abuse and Child Welfare.</a:t>
            </a:r>
            <a:r>
              <a:rPr lang="en-US" sz="1400">
                <a:solidFill>
                  <a:srgbClr val="333333"/>
                </a:solidFill>
                <a:effectLst/>
                <a:ea typeface="Arial" panose="020B0604020202020204" pitchFamily="34" charset="0"/>
                <a:cs typeface="Times New Roman" panose="02020603050405020304" pitchFamily="18" charset="0"/>
              </a:rPr>
              <a:t> </a:t>
            </a:r>
            <a:r>
              <a:rPr lang="en-US" sz="1400">
                <a:effectLst/>
                <a:ea typeface="Arial" panose="020B0604020202020204" pitchFamily="34" charset="0"/>
                <a:cs typeface="Times New Roman" panose="02020603050405020304" pitchFamily="18" charset="0"/>
              </a:rPr>
              <a:t>(2021). </a:t>
            </a:r>
            <a:r>
              <a:rPr lang="en-US" sz="1400" i="1">
                <a:effectLst/>
                <a:ea typeface="Arial" panose="020B0604020202020204" pitchFamily="34" charset="0"/>
                <a:cs typeface="Times New Roman" panose="02020603050405020304" pitchFamily="18" charset="0"/>
              </a:rPr>
              <a:t>Implementing a family-centered approach: For families affected by substance use disorders and involved with child welfare services</a:t>
            </a:r>
            <a:r>
              <a:rPr lang="en-US" sz="1400">
                <a:effectLst/>
                <a:ea typeface="Arial" panose="020B0604020202020204" pitchFamily="34" charset="0"/>
                <a:cs typeface="Times New Roman" panose="02020603050405020304" pitchFamily="18" charset="0"/>
              </a:rPr>
              <a:t>. </a:t>
            </a:r>
            <a:r>
              <a:rPr lang="en-US" sz="1400">
                <a:solidFill>
                  <a:srgbClr val="000000"/>
                </a:solidFill>
                <a:effectLst/>
                <a:ea typeface="Arial" panose="020B0604020202020204" pitchFamily="34" charset="0"/>
                <a:cs typeface="Times New Roman" panose="02020603050405020304" pitchFamily="18" charset="0"/>
              </a:rPr>
              <a:t>Administration for Children and Families, Substance Abuse and Mental Health Services Administration.</a:t>
            </a:r>
            <a:r>
              <a:rPr lang="en-US" sz="1400">
                <a:solidFill>
                  <a:srgbClr val="333333"/>
                </a:solidFill>
                <a:effectLst/>
                <a:ea typeface="Arial" panose="020B0604020202020204" pitchFamily="34" charset="0"/>
                <a:cs typeface="Times New Roman" panose="02020603050405020304" pitchFamily="18" charset="0"/>
              </a:rPr>
              <a:t> </a:t>
            </a:r>
            <a:r>
              <a:rPr lang="en-US" sz="1400" u="sng">
                <a:solidFill>
                  <a:srgbClr val="0563C1"/>
                </a:solidFill>
                <a:effectLst/>
                <a:ea typeface="Arial" panose="020B0604020202020204" pitchFamily="34" charset="0"/>
                <a:cs typeface="Times New Roman" panose="02020603050405020304" pitchFamily="18" charset="0"/>
                <a:hlinkClick r:id="rId3"/>
              </a:rPr>
              <a:t>https://ncsacw.acf.hhs.gov/files/fca-practice-module-1.pdf</a:t>
            </a:r>
            <a:r>
              <a:rPr lang="en-US" sz="1400">
                <a:solidFill>
                  <a:srgbClr val="333333"/>
                </a:solidFill>
                <a:effectLst/>
                <a:ea typeface="Arial" panose="020B0604020202020204" pitchFamily="34" charset="0"/>
                <a:cs typeface="Times New Roman" panose="02020603050405020304" pitchFamily="18" charset="0"/>
              </a:rPr>
              <a:t> </a:t>
            </a:r>
            <a:endParaRPr lang="en-US" sz="1400">
              <a:effectLst/>
              <a:ea typeface="Calibri" panose="020F0502020204030204" pitchFamily="34" charset="0"/>
              <a:cs typeface="Times New Roman" panose="02020603050405020304" pitchFamily="18" charset="0"/>
            </a:endParaRPr>
          </a:p>
          <a:p>
            <a:pPr marL="228600" marR="0" indent="-228600">
              <a:lnSpc>
                <a:spcPct val="107000"/>
              </a:lnSpc>
              <a:spcBef>
                <a:spcPts val="1000"/>
              </a:spcBef>
              <a:spcAft>
                <a:spcPts val="0"/>
              </a:spcAft>
            </a:pPr>
            <a:r>
              <a:rPr lang="en-US" sz="1400">
                <a:solidFill>
                  <a:srgbClr val="000000"/>
                </a:solidFill>
                <a:effectLst/>
                <a:ea typeface="Arial" panose="020B0604020202020204" pitchFamily="34" charset="0"/>
                <a:cs typeface="Times New Roman" panose="02020603050405020304" pitchFamily="18" charset="0"/>
              </a:rPr>
              <a:t>National Conference of State Legislatures. (2023). </a:t>
            </a:r>
            <a:r>
              <a:rPr lang="en-US" sz="1400" i="1">
                <a:solidFill>
                  <a:srgbClr val="000000"/>
                </a:solidFill>
                <a:effectLst/>
                <a:ea typeface="Arial" panose="020B0604020202020204" pitchFamily="34" charset="0"/>
                <a:cs typeface="Times New Roman" panose="02020603050405020304" pitchFamily="18" charset="0"/>
              </a:rPr>
              <a:t>State medical cannabis laws</a:t>
            </a:r>
            <a:r>
              <a:rPr lang="en-US" sz="1400">
                <a:solidFill>
                  <a:srgbClr val="000000"/>
                </a:solidFill>
                <a:effectLst/>
                <a:ea typeface="Arial" panose="020B0604020202020204" pitchFamily="34" charset="0"/>
                <a:cs typeface="Times New Roman" panose="02020603050405020304" pitchFamily="18" charset="0"/>
              </a:rPr>
              <a:t>. </a:t>
            </a:r>
            <a:r>
              <a:rPr lang="en-US" sz="1400" u="sng">
                <a:solidFill>
                  <a:srgbClr val="000000"/>
                </a:solidFill>
                <a:effectLst/>
                <a:ea typeface="Arial" panose="020B0604020202020204" pitchFamily="34" charset="0"/>
                <a:cs typeface="Times New Roman" panose="02020603050405020304" pitchFamily="18" charset="0"/>
                <a:hlinkClick r:id="rId4"/>
              </a:rPr>
              <a:t>https://www.ncsl.org/health/state-medical-cannabis-laws</a:t>
            </a:r>
            <a:r>
              <a:rPr lang="en-US" sz="1400">
                <a:solidFill>
                  <a:srgbClr val="000000"/>
                </a:solidFill>
                <a:effectLst/>
                <a:ea typeface="Arial" panose="020B0604020202020204" pitchFamily="34" charset="0"/>
                <a:cs typeface="Times New Roman" panose="02020603050405020304" pitchFamily="18" charset="0"/>
              </a:rPr>
              <a:t> </a:t>
            </a:r>
            <a:endParaRPr lang="en-US" sz="1400">
              <a:effectLst/>
              <a:ea typeface="Calibri" panose="020F0502020204030204" pitchFamily="34" charset="0"/>
              <a:cs typeface="Times New Roman" panose="02020603050405020304" pitchFamily="18" charset="0"/>
            </a:endParaRPr>
          </a:p>
          <a:p>
            <a:pPr marL="228600" marR="0" indent="-228600">
              <a:lnSpc>
                <a:spcPct val="107000"/>
              </a:lnSpc>
              <a:spcBef>
                <a:spcPts val="1000"/>
              </a:spcBef>
              <a:spcAft>
                <a:spcPts val="0"/>
              </a:spcAft>
            </a:pPr>
            <a:r>
              <a:rPr lang="en-US" sz="1400">
                <a:solidFill>
                  <a:srgbClr val="000000"/>
                </a:solidFill>
                <a:effectLst/>
                <a:ea typeface="Arial" panose="020B0604020202020204" pitchFamily="34" charset="0"/>
                <a:cs typeface="Times New Roman" panose="02020603050405020304" pitchFamily="18" charset="0"/>
              </a:rPr>
              <a:t>National Institute on Drug Abuse. (2018).</a:t>
            </a:r>
            <a:r>
              <a:rPr lang="en-US" sz="1400">
                <a:effectLst/>
                <a:ea typeface="Arial" panose="020B0604020202020204" pitchFamily="34" charset="0"/>
                <a:cs typeface="Times New Roman" panose="02020603050405020304" pitchFamily="18" charset="0"/>
              </a:rPr>
              <a:t> </a:t>
            </a:r>
            <a:r>
              <a:rPr lang="en-US" sz="1400" i="1">
                <a:effectLst/>
                <a:ea typeface="Arial" panose="020B0604020202020204" pitchFamily="34" charset="0"/>
                <a:cs typeface="Times New Roman" panose="02020603050405020304" pitchFamily="18" charset="0"/>
              </a:rPr>
              <a:t>Drugs, brains, and behavior: The science of addiction</a:t>
            </a:r>
            <a:r>
              <a:rPr lang="en-US" sz="1400">
                <a:effectLst/>
                <a:ea typeface="Arial" panose="020B0604020202020204" pitchFamily="34" charset="0"/>
                <a:cs typeface="Times New Roman" panose="02020603050405020304" pitchFamily="18" charset="0"/>
              </a:rPr>
              <a:t>. (NIH Publication No. 18-DA-5605). U</a:t>
            </a:r>
            <a:r>
              <a:rPr lang="en-US" sz="1400">
                <a:solidFill>
                  <a:srgbClr val="000000"/>
                </a:solidFill>
                <a:effectLst/>
                <a:ea typeface="Arial" panose="020B0604020202020204" pitchFamily="34" charset="0"/>
                <a:cs typeface="Times New Roman" panose="02020603050405020304" pitchFamily="18" charset="0"/>
              </a:rPr>
              <a:t>.S. Department of Health and Human Services, National Institutes of Health. </a:t>
            </a:r>
            <a:r>
              <a:rPr lang="en-US" sz="1400" u="sng">
                <a:solidFill>
                  <a:srgbClr val="000000"/>
                </a:solidFill>
                <a:effectLst/>
                <a:ea typeface="Arial" panose="020B0604020202020204" pitchFamily="34" charset="0"/>
                <a:cs typeface="Times New Roman" panose="02020603050405020304" pitchFamily="18" charset="0"/>
                <a:hlinkClick r:id="rId5"/>
              </a:rPr>
              <a:t>https://www.drugabuse.gov/publications/drugs-brains-behavior-science-addiction/preface</a:t>
            </a:r>
            <a:r>
              <a:rPr lang="en-US" sz="1400" u="sng">
                <a:solidFill>
                  <a:srgbClr val="000000"/>
                </a:solidFill>
                <a:effectLst/>
                <a:ea typeface="Arial" panose="020B0604020202020204" pitchFamily="34" charset="0"/>
                <a:cs typeface="Times New Roman" panose="02020603050405020304" pitchFamily="18" charset="0"/>
              </a:rPr>
              <a:t> </a:t>
            </a:r>
          </a:p>
          <a:p>
            <a:pPr marL="228600" marR="0" indent="-228600">
              <a:lnSpc>
                <a:spcPct val="107000"/>
              </a:lnSpc>
              <a:spcBef>
                <a:spcPts val="1000"/>
              </a:spcBef>
              <a:spcAft>
                <a:spcPts val="0"/>
              </a:spcAft>
            </a:pPr>
            <a:r>
              <a:rPr lang="en-US" sz="1400">
                <a:solidFill>
                  <a:srgbClr val="000000"/>
                </a:solidFill>
                <a:effectLst/>
                <a:ea typeface="Arial" panose="020B0604020202020204" pitchFamily="34" charset="0"/>
                <a:cs typeface="Times New Roman" panose="02020603050405020304" pitchFamily="18" charset="0"/>
              </a:rPr>
              <a:t>National Institute on Drug Abuse. (2019). </a:t>
            </a:r>
            <a:r>
              <a:rPr lang="en-US" sz="1400" i="1">
                <a:solidFill>
                  <a:srgbClr val="000000"/>
                </a:solidFill>
                <a:effectLst/>
                <a:ea typeface="Arial" panose="020B0604020202020204" pitchFamily="34" charset="0"/>
                <a:cs typeface="Times New Roman" panose="02020603050405020304" pitchFamily="18" charset="0"/>
              </a:rPr>
              <a:t>Methamphetamine research report. </a:t>
            </a:r>
            <a:r>
              <a:rPr lang="en-US" sz="1400">
                <a:solidFill>
                  <a:srgbClr val="000000"/>
                </a:solidFill>
                <a:effectLst/>
                <a:ea typeface="Arial" panose="020B0604020202020204" pitchFamily="34" charset="0"/>
                <a:cs typeface="Times New Roman" panose="02020603050405020304" pitchFamily="18" charset="0"/>
              </a:rPr>
              <a:t>U.S. Department of Health and Human Services, National Institutes of Health. </a:t>
            </a:r>
            <a:r>
              <a:rPr lang="en-US" sz="1400" u="sng">
                <a:solidFill>
                  <a:srgbClr val="0563C1"/>
                </a:solidFill>
                <a:effectLst/>
                <a:ea typeface="Arial" panose="020B0604020202020204" pitchFamily="34" charset="0"/>
                <a:cs typeface="Times New Roman" panose="02020603050405020304" pitchFamily="18" charset="0"/>
                <a:hlinkClick r:id="rId6"/>
              </a:rPr>
              <a:t>https://nida.nih.gov/publications/research-reports/methamphetamine/overview</a:t>
            </a:r>
            <a:r>
              <a:rPr lang="en-US" sz="1400">
                <a:solidFill>
                  <a:srgbClr val="000000"/>
                </a:solidFill>
                <a:effectLst/>
                <a:ea typeface="Arial" panose="020B0604020202020204" pitchFamily="34" charset="0"/>
                <a:cs typeface="Times New Roman" panose="02020603050405020304" pitchFamily="18" charset="0"/>
              </a:rPr>
              <a:t> </a:t>
            </a:r>
            <a:r>
              <a:rPr lang="en-US" sz="1400">
                <a:effectLst/>
                <a:ea typeface="Calibri" panose="020F0502020204030204" pitchFamily="34" charset="0"/>
                <a:cs typeface="Times New Roman" panose="02020603050405020304" pitchFamily="18" charset="0"/>
              </a:rPr>
              <a:t> </a:t>
            </a:r>
          </a:p>
          <a:p>
            <a:pPr marL="228600" marR="0" indent="-228600">
              <a:lnSpc>
                <a:spcPct val="107000"/>
              </a:lnSpc>
              <a:spcBef>
                <a:spcPts val="1000"/>
              </a:spcBef>
              <a:spcAft>
                <a:spcPts val="0"/>
              </a:spcAft>
            </a:pPr>
            <a:r>
              <a:rPr lang="en-US" sz="1400">
                <a:solidFill>
                  <a:srgbClr val="000000"/>
                </a:solidFill>
                <a:effectLst/>
                <a:ea typeface="Arial" panose="020B0604020202020204" pitchFamily="34" charset="0"/>
                <a:cs typeface="Times New Roman" panose="02020603050405020304" pitchFamily="18" charset="0"/>
              </a:rPr>
              <a:t>National Institute on Drug Abuse. (2023).</a:t>
            </a:r>
            <a:r>
              <a:rPr lang="en-US" sz="1400" i="1">
                <a:solidFill>
                  <a:srgbClr val="000000"/>
                </a:solidFill>
                <a:effectLst/>
                <a:ea typeface="Arial" panose="020B0604020202020204" pitchFamily="34" charset="0"/>
                <a:cs typeface="Times New Roman" panose="02020603050405020304" pitchFamily="18" charset="0"/>
              </a:rPr>
              <a:t> Psychedelic and dissociative drugs. </a:t>
            </a:r>
            <a:r>
              <a:rPr lang="en-US" sz="1400">
                <a:solidFill>
                  <a:srgbClr val="000000"/>
                </a:solidFill>
                <a:effectLst/>
                <a:ea typeface="Arial" panose="020B0604020202020204" pitchFamily="34" charset="0"/>
                <a:cs typeface="Times New Roman" panose="02020603050405020304" pitchFamily="18" charset="0"/>
              </a:rPr>
              <a:t>U.S. Department of Health and Human Services, National Institutes of Health. </a:t>
            </a:r>
            <a:r>
              <a:rPr lang="en-US" sz="1400" u="sng">
                <a:solidFill>
                  <a:srgbClr val="0563C1"/>
                </a:solidFill>
                <a:effectLst/>
                <a:ea typeface="Arial" panose="020B0604020202020204" pitchFamily="34" charset="0"/>
                <a:cs typeface="Times New Roman" panose="02020603050405020304" pitchFamily="18" charset="0"/>
                <a:hlinkClick r:id="rId7"/>
              </a:rPr>
              <a:t>https://nida.nih.gov/research-topics/psychedelic-dissociative-drugs</a:t>
            </a:r>
            <a:r>
              <a:rPr lang="en-US" sz="1400">
                <a:effectLst/>
                <a:ea typeface="Calibri" panose="020F0502020204030204" pitchFamily="34" charset="0"/>
                <a:cs typeface="Times New Roman" panose="02020603050405020304" pitchFamily="18" charset="0"/>
              </a:rPr>
              <a:t> </a:t>
            </a:r>
          </a:p>
          <a:p>
            <a:pPr marL="228600" marR="0" indent="-228600">
              <a:lnSpc>
                <a:spcPct val="107000"/>
              </a:lnSpc>
              <a:spcBef>
                <a:spcPts val="1000"/>
              </a:spcBef>
              <a:spcAft>
                <a:spcPts val="0"/>
              </a:spcAft>
            </a:pPr>
            <a:r>
              <a:rPr lang="en-US" sz="1400">
                <a:solidFill>
                  <a:srgbClr val="000000"/>
                </a:solidFill>
                <a:effectLst/>
                <a:ea typeface="Arial" panose="020B0604020202020204" pitchFamily="34" charset="0"/>
                <a:cs typeface="Times New Roman" panose="02020603050405020304" pitchFamily="18" charset="0"/>
              </a:rPr>
              <a:t>National Responsible Fatherhood Clearinghouse. (n.d.).</a:t>
            </a:r>
            <a:r>
              <a:rPr lang="en-US" sz="1400" i="1">
                <a:solidFill>
                  <a:srgbClr val="000000"/>
                </a:solidFill>
                <a:effectLst/>
                <a:ea typeface="Arial" panose="020B0604020202020204" pitchFamily="34" charset="0"/>
                <a:cs typeface="Times New Roman" panose="02020603050405020304" pitchFamily="18" charset="0"/>
              </a:rPr>
              <a:t> Father presence. </a:t>
            </a:r>
            <a:r>
              <a:rPr lang="en-US" sz="1400">
                <a:solidFill>
                  <a:srgbClr val="000000"/>
                </a:solidFill>
                <a:effectLst/>
                <a:ea typeface="Arial" panose="020B0604020202020204" pitchFamily="34" charset="0"/>
                <a:cs typeface="Times New Roman" panose="02020603050405020304" pitchFamily="18" charset="0"/>
              </a:rPr>
              <a:t>U.S. Department of Health and Human Services. </a:t>
            </a:r>
            <a:r>
              <a:rPr lang="en-US" sz="1400" u="sng">
                <a:solidFill>
                  <a:srgbClr val="000000"/>
                </a:solidFill>
                <a:effectLst/>
                <a:ea typeface="Arial" panose="020B0604020202020204" pitchFamily="34" charset="0"/>
                <a:cs typeface="Times New Roman" panose="02020603050405020304" pitchFamily="18" charset="0"/>
                <a:hlinkClick r:id="rId8"/>
              </a:rPr>
              <a:t>https://www.fatherhood.gov/for-dads/father-presence</a:t>
            </a:r>
            <a:r>
              <a:rPr lang="en-US" sz="1400">
                <a:solidFill>
                  <a:srgbClr val="000000"/>
                </a:solidFill>
                <a:effectLst/>
                <a:ea typeface="Arial" panose="020B0604020202020204" pitchFamily="34" charset="0"/>
                <a:cs typeface="Times New Roman" panose="02020603050405020304" pitchFamily="18" charset="0"/>
              </a:rPr>
              <a:t>   </a:t>
            </a:r>
            <a:endParaRPr lang="en-US" sz="1400">
              <a:effectLst/>
              <a:ea typeface="Calibri" panose="020F0502020204030204" pitchFamily="34" charset="0"/>
              <a:cs typeface="Times New Roman" panose="02020603050405020304" pitchFamily="18" charset="0"/>
            </a:endParaRPr>
          </a:p>
          <a:p>
            <a:pPr marL="228600" marR="0" indent="-228600">
              <a:lnSpc>
                <a:spcPct val="107000"/>
              </a:lnSpc>
            </a:pPr>
            <a:r>
              <a:rPr lang="en-US" sz="1400">
                <a:solidFill>
                  <a:srgbClr val="000000"/>
                </a:solidFill>
                <a:effectLst/>
                <a:ea typeface="Arial" panose="020B0604020202020204" pitchFamily="34" charset="0"/>
                <a:cs typeface="Times New Roman" panose="02020603050405020304" pitchFamily="18" charset="0"/>
              </a:rPr>
              <a:t>National Responsible Fatherhood Clearinghouse. (2018). </a:t>
            </a:r>
            <a:r>
              <a:rPr lang="en-US" sz="1400" i="1">
                <a:solidFill>
                  <a:srgbClr val="000000"/>
                </a:solidFill>
                <a:effectLst/>
                <a:ea typeface="Arial" panose="020B0604020202020204" pitchFamily="34" charset="0"/>
                <a:cs typeface="Times New Roman" panose="02020603050405020304" pitchFamily="18" charset="0"/>
              </a:rPr>
              <a:t>Trauma-informed approaches and awareness for programs working with fathers</a:t>
            </a:r>
            <a:r>
              <a:rPr lang="en-US" sz="1400">
                <a:solidFill>
                  <a:srgbClr val="000000"/>
                </a:solidFill>
                <a:effectLst/>
                <a:ea typeface="Arial" panose="020B0604020202020204" pitchFamily="34" charset="0"/>
                <a:cs typeface="Times New Roman" panose="02020603050405020304" pitchFamily="18" charset="0"/>
              </a:rPr>
              <a:t>. U.S. Department of Health and Human Services. </a:t>
            </a:r>
            <a:r>
              <a:rPr lang="en-US" sz="1400" u="sng">
                <a:solidFill>
                  <a:srgbClr val="000000"/>
                </a:solidFill>
                <a:effectLst/>
                <a:ea typeface="Arial" panose="020B0604020202020204" pitchFamily="34" charset="0"/>
                <a:cs typeface="Times New Roman" panose="02020603050405020304" pitchFamily="18" charset="0"/>
                <a:hlinkClick r:id="rId9"/>
              </a:rPr>
              <a:t>https://www.fatherhood.gov/sites/default/files/resource_files/e000004132.pdf</a:t>
            </a:r>
            <a:endParaRPr lang="en-US" sz="1400">
              <a:solidFill>
                <a:srgbClr val="000000"/>
              </a:solidFill>
              <a:effectLs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3394143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pPr algn="ctr"/>
            <a:r>
              <a:rPr lang="en-US"/>
              <a:t>References, 3 of 4</a:t>
            </a:r>
          </a:p>
        </p:txBody>
      </p:sp>
      <p:sp>
        <p:nvSpPr>
          <p:cNvPr id="4" name="Content Placeholder 3"/>
          <p:cNvSpPr>
            <a:spLocks noGrp="1"/>
          </p:cNvSpPr>
          <p:nvPr>
            <p:ph idx="1"/>
          </p:nvPr>
        </p:nvSpPr>
        <p:spPr>
          <a:xfrm>
            <a:off x="776377" y="1344740"/>
            <a:ext cx="10577423" cy="5126398"/>
          </a:xfrm>
        </p:spPr>
        <p:txBody>
          <a:bodyPr vert="horz" lIns="91440" tIns="45720" rIns="91440" bIns="45720" rtlCol="0" anchor="t">
            <a:noAutofit/>
          </a:bodyPr>
          <a:lstStyle/>
          <a:p>
            <a:pPr marL="228600" marR="0" indent="-228600">
              <a:lnSpc>
                <a:spcPct val="107000"/>
              </a:lnSpc>
            </a:pPr>
            <a:r>
              <a:rPr lang="en-US" sz="1400" dirty="0">
                <a:solidFill>
                  <a:srgbClr val="000000"/>
                </a:solidFill>
                <a:effectLst/>
                <a:ea typeface="Arial" panose="020B0604020202020204" pitchFamily="34" charset="0"/>
              </a:rPr>
              <a:t>Peer Recovery Center of Excellence. (2022). </a:t>
            </a:r>
            <a:r>
              <a:rPr lang="en-US" sz="1400" i="1" dirty="0">
                <a:solidFill>
                  <a:srgbClr val="000000"/>
                </a:solidFill>
                <a:effectLst/>
                <a:ea typeface="Arial" panose="020B0604020202020204" pitchFamily="34" charset="0"/>
              </a:rPr>
              <a:t>Peer recovery center of excellence</a:t>
            </a:r>
            <a:r>
              <a:rPr lang="en-US" sz="1400" dirty="0">
                <a:solidFill>
                  <a:srgbClr val="000000"/>
                </a:solidFill>
                <a:effectLst/>
                <a:ea typeface="Arial" panose="020B0604020202020204" pitchFamily="34" charset="0"/>
              </a:rPr>
              <a:t>. </a:t>
            </a:r>
            <a:r>
              <a:rPr lang="en-US" sz="1400" u="sng" dirty="0">
                <a:solidFill>
                  <a:srgbClr val="000000"/>
                </a:solidFill>
                <a:effectLst/>
                <a:ea typeface="Arial" panose="020B0604020202020204" pitchFamily="34" charset="0"/>
                <a:cs typeface="Times New Roman" panose="02020603050405020304" pitchFamily="18" charset="0"/>
                <a:hlinkClick r:id="rId3"/>
              </a:rPr>
              <a:t>https://www.peerrecoverynow.org/ResourceMaterials/Recovery</a:t>
            </a:r>
            <a:r>
              <a:rPr lang="en-US" sz="1400" dirty="0">
                <a:effectLst/>
              </a:rPr>
              <a:t> </a:t>
            </a:r>
            <a:endParaRPr lang="en-US" sz="1400" dirty="0">
              <a:effectLst/>
              <a:ea typeface="Calibri" panose="020F0502020204030204" pitchFamily="34" charset="0"/>
              <a:cs typeface="Times New Roman" panose="02020603050405020304" pitchFamily="18" charset="0"/>
            </a:endParaRPr>
          </a:p>
          <a:p>
            <a:pPr marL="228600" marR="0" indent="-228600">
              <a:lnSpc>
                <a:spcPct val="107000"/>
              </a:lnSpc>
              <a:spcBef>
                <a:spcPts val="1000"/>
              </a:spcBef>
              <a:spcAft>
                <a:spcPts val="0"/>
              </a:spcAft>
            </a:pPr>
            <a:r>
              <a:rPr lang="en-US" sz="1400" dirty="0">
                <a:solidFill>
                  <a:srgbClr val="000000"/>
                </a:solidFill>
                <a:effectLst/>
                <a:ea typeface="Arial" panose="020B0604020202020204" pitchFamily="34" charset="0"/>
                <a:cs typeface="Times New Roman" panose="02020603050405020304" pitchFamily="18" charset="0"/>
              </a:rPr>
              <a:t>Singh, A. A., &amp; Dickey, L. M. (2017). </a:t>
            </a:r>
            <a:r>
              <a:rPr lang="en-US" sz="1400" i="1" dirty="0">
                <a:solidFill>
                  <a:srgbClr val="000000"/>
                </a:solidFill>
                <a:effectLst/>
                <a:ea typeface="Arial" panose="020B0604020202020204" pitchFamily="34" charset="0"/>
                <a:cs typeface="Times New Roman" panose="02020603050405020304" pitchFamily="18" charset="0"/>
              </a:rPr>
              <a:t>Handbook of sexual orientation and gender diversity in counseling and psychotherapy</a:t>
            </a:r>
            <a:r>
              <a:rPr lang="en-US" sz="1400" dirty="0">
                <a:solidFill>
                  <a:srgbClr val="000000"/>
                </a:solidFill>
                <a:effectLst/>
                <a:ea typeface="Arial" panose="020B0604020202020204" pitchFamily="34" charset="0"/>
                <a:cs typeface="Times New Roman" panose="02020603050405020304" pitchFamily="18" charset="0"/>
              </a:rPr>
              <a:t> (K. A. </a:t>
            </a:r>
            <a:r>
              <a:rPr lang="en-US" sz="1400" dirty="0" err="1">
                <a:solidFill>
                  <a:srgbClr val="000000"/>
                </a:solidFill>
                <a:effectLst/>
                <a:ea typeface="Arial" panose="020B0604020202020204" pitchFamily="34" charset="0"/>
                <a:cs typeface="Times New Roman" panose="02020603050405020304" pitchFamily="18" charset="0"/>
              </a:rPr>
              <a:t>DeBord</a:t>
            </a:r>
            <a:r>
              <a:rPr lang="en-US" sz="1400" dirty="0">
                <a:solidFill>
                  <a:srgbClr val="000000"/>
                </a:solidFill>
                <a:effectLst/>
                <a:ea typeface="Arial" panose="020B0604020202020204" pitchFamily="34" charset="0"/>
                <a:cs typeface="Times New Roman" panose="02020603050405020304" pitchFamily="18" charset="0"/>
              </a:rPr>
              <a:t>, A. R. Fischer, K. J. </a:t>
            </a:r>
            <a:r>
              <a:rPr lang="en-US" sz="1400" dirty="0" err="1">
                <a:solidFill>
                  <a:srgbClr val="000000"/>
                </a:solidFill>
                <a:effectLst/>
                <a:ea typeface="Arial" panose="020B0604020202020204" pitchFamily="34" charset="0"/>
                <a:cs typeface="Times New Roman" panose="02020603050405020304" pitchFamily="18" charset="0"/>
              </a:rPr>
              <a:t>Bieschke</a:t>
            </a:r>
            <a:r>
              <a:rPr lang="en-US" sz="1400" dirty="0">
                <a:solidFill>
                  <a:srgbClr val="000000"/>
                </a:solidFill>
                <a:effectLst/>
                <a:ea typeface="Arial" panose="020B0604020202020204" pitchFamily="34" charset="0"/>
                <a:cs typeface="Times New Roman" panose="02020603050405020304" pitchFamily="18" charset="0"/>
              </a:rPr>
              <a:t>, &amp; R. M. Perez, Eds.). American Psychological Association. </a:t>
            </a:r>
            <a:r>
              <a:rPr lang="en-US" sz="1400" u="sng" dirty="0">
                <a:solidFill>
                  <a:srgbClr val="0563C1"/>
                </a:solidFill>
                <a:effectLst/>
                <a:ea typeface="Arial" panose="020B0604020202020204" pitchFamily="34" charset="0"/>
                <a:cs typeface="Times New Roman" panose="02020603050405020304" pitchFamily="18" charset="0"/>
                <a:hlinkClick r:id="rId4"/>
              </a:rPr>
              <a:t>https://doi.org/10.1037/15959-007</a:t>
            </a:r>
            <a:endParaRPr lang="en-US" sz="1400" u="sng" dirty="0">
              <a:solidFill>
                <a:srgbClr val="0563C1"/>
              </a:solidFill>
              <a:effectLst/>
              <a:ea typeface="Arial" panose="020B0604020202020204" pitchFamily="34" charset="0"/>
              <a:cs typeface="Times New Roman" panose="02020603050405020304" pitchFamily="18" charset="0"/>
            </a:endParaRPr>
          </a:p>
          <a:p>
            <a:pPr marL="228600" marR="0" indent="-228600">
              <a:lnSpc>
                <a:spcPct val="107000"/>
              </a:lnSpc>
              <a:spcBef>
                <a:spcPts val="1000"/>
              </a:spcBef>
              <a:spcAft>
                <a:spcPts val="0"/>
              </a:spcAft>
            </a:pPr>
            <a:r>
              <a:rPr lang="en-US" sz="1400" dirty="0">
                <a:solidFill>
                  <a:srgbClr val="000000"/>
                </a:solidFill>
                <a:effectLst/>
                <a:ea typeface="Arial" panose="020B0604020202020204" pitchFamily="34" charset="0"/>
                <a:cs typeface="Times New Roman" panose="02020603050405020304" pitchFamily="18" charset="0"/>
              </a:rPr>
              <a:t>Substance Abuse and Mental Health Services Administration. (2012). </a:t>
            </a:r>
            <a:r>
              <a:rPr lang="en-US" sz="1400" i="1" dirty="0">
                <a:solidFill>
                  <a:srgbClr val="000000"/>
                </a:solidFill>
                <a:effectLst/>
                <a:ea typeface="Arial" panose="020B0604020202020204" pitchFamily="34" charset="0"/>
                <a:cs typeface="Times New Roman" panose="02020603050405020304" pitchFamily="18" charset="0"/>
              </a:rPr>
              <a:t>SAMHSA’s working definition of recovery</a:t>
            </a:r>
            <a:r>
              <a:rPr lang="en-US" sz="1400" dirty="0">
                <a:solidFill>
                  <a:srgbClr val="000000"/>
                </a:solidFill>
                <a:effectLst/>
                <a:ea typeface="Arial" panose="020B0604020202020204" pitchFamily="34" charset="0"/>
                <a:cs typeface="Times New Roman" panose="02020603050405020304" pitchFamily="18" charset="0"/>
              </a:rPr>
              <a:t>. U.S. Department of Health and Human Services. </a:t>
            </a:r>
            <a:r>
              <a:rPr lang="en-US" sz="1400" u="sng" dirty="0">
                <a:solidFill>
                  <a:srgbClr val="000000"/>
                </a:solidFill>
                <a:effectLst/>
                <a:ea typeface="Arial" panose="020B0604020202020204" pitchFamily="34" charset="0"/>
                <a:cs typeface="Times New Roman" panose="02020603050405020304" pitchFamily="18" charset="0"/>
                <a:hlinkClick r:id="rId5"/>
              </a:rPr>
              <a:t>https://store.samhsa.gov/product/SAMHSA-s-Working-Definition-of-Recovery/PEP12-RECDEF</a:t>
            </a:r>
            <a:r>
              <a:rPr lang="en-US" sz="1400" dirty="0">
                <a:solidFill>
                  <a:srgbClr val="000000"/>
                </a:solidFill>
                <a:effectLst/>
                <a:ea typeface="Arial" panose="020B0604020202020204" pitchFamily="34" charset="0"/>
                <a:cs typeface="Times New Roman" panose="02020603050405020304" pitchFamily="18" charset="0"/>
              </a:rPr>
              <a:t> </a:t>
            </a:r>
            <a:endParaRPr lang="en-US" sz="1400" dirty="0">
              <a:effectLst/>
              <a:ea typeface="Calibri" panose="020F0502020204030204" pitchFamily="34" charset="0"/>
              <a:cs typeface="Times New Roman" panose="02020603050405020304" pitchFamily="18" charset="0"/>
            </a:endParaRPr>
          </a:p>
          <a:p>
            <a:pPr marL="228600" marR="0" indent="-228600">
              <a:lnSpc>
                <a:spcPct val="107000"/>
              </a:lnSpc>
              <a:spcBef>
                <a:spcPts val="1000"/>
              </a:spcBef>
              <a:spcAft>
                <a:spcPts val="0"/>
              </a:spcAft>
            </a:pPr>
            <a:r>
              <a:rPr lang="en-US" sz="1400" dirty="0">
                <a:solidFill>
                  <a:srgbClr val="000000"/>
                </a:solidFill>
                <a:effectLst/>
                <a:ea typeface="Arial" panose="020B0604020202020204" pitchFamily="34" charset="0"/>
                <a:cs typeface="Times New Roman" panose="02020603050405020304" pitchFamily="18" charset="0"/>
              </a:rPr>
              <a:t>Substance Abuse and Mental Health Services Administration. (2013). </a:t>
            </a:r>
            <a:r>
              <a:rPr lang="en-US" sz="1400" i="1" dirty="0">
                <a:solidFill>
                  <a:srgbClr val="000000"/>
                </a:solidFill>
                <a:effectLst/>
                <a:ea typeface="Arial" panose="020B0604020202020204" pitchFamily="34" charset="0"/>
                <a:cs typeface="Times New Roman" panose="02020603050405020304" pitchFamily="18" charset="0"/>
              </a:rPr>
              <a:t>Addressing the specific behavioral health needs of men. Treatment improvement protocol (TIP) series 56. </a:t>
            </a:r>
            <a:r>
              <a:rPr lang="en-US" sz="1400" dirty="0">
                <a:solidFill>
                  <a:srgbClr val="000000"/>
                </a:solidFill>
                <a:effectLst/>
                <a:ea typeface="Arial" panose="020B0604020202020204" pitchFamily="34" charset="0"/>
                <a:cs typeface="Times New Roman" panose="02020603050405020304" pitchFamily="18" charset="0"/>
              </a:rPr>
              <a:t>HHS Publication No. (SMA) 13-4736. U.S. Department of Health and Human Services. </a:t>
            </a:r>
            <a:r>
              <a:rPr lang="en-US" sz="1400" u="sng" dirty="0">
                <a:solidFill>
                  <a:srgbClr val="0563C1"/>
                </a:solidFill>
                <a:effectLst/>
                <a:ea typeface="Arial" panose="020B0604020202020204" pitchFamily="34" charset="0"/>
                <a:cs typeface="Times New Roman" panose="02020603050405020304" pitchFamily="18" charset="0"/>
                <a:hlinkClick r:id="rId6"/>
              </a:rPr>
              <a:t>https://store.samhsa.gov/product/tip-56-addressing-specific-behavioral-health-needs-men/sma14-4736</a:t>
            </a:r>
            <a:r>
              <a:rPr lang="en-US" sz="1400" dirty="0">
                <a:solidFill>
                  <a:srgbClr val="000000"/>
                </a:solidFill>
                <a:effectLst/>
                <a:ea typeface="Arial" panose="020B0604020202020204" pitchFamily="34" charset="0"/>
                <a:cs typeface="Times New Roman" panose="02020603050405020304" pitchFamily="18" charset="0"/>
              </a:rPr>
              <a:t>  </a:t>
            </a:r>
            <a:endParaRPr lang="en-US" sz="1400" dirty="0">
              <a:effectLst/>
              <a:ea typeface="Calibri" panose="020F0502020204030204" pitchFamily="34" charset="0"/>
              <a:cs typeface="Times New Roman" panose="02020603050405020304" pitchFamily="18" charset="0"/>
            </a:endParaRPr>
          </a:p>
          <a:p>
            <a:pPr marL="228600" marR="0" indent="-228600">
              <a:lnSpc>
                <a:spcPct val="107000"/>
              </a:lnSpc>
              <a:spcBef>
                <a:spcPts val="1000"/>
              </a:spcBef>
              <a:spcAft>
                <a:spcPts val="0"/>
              </a:spcAft>
            </a:pPr>
            <a:r>
              <a:rPr lang="en-US" sz="1400" dirty="0">
                <a:solidFill>
                  <a:srgbClr val="000000"/>
                </a:solidFill>
                <a:effectLst/>
                <a:ea typeface="Arial" panose="020B0604020202020204" pitchFamily="34" charset="0"/>
                <a:cs typeface="Times New Roman" panose="02020603050405020304" pitchFamily="18" charset="0"/>
              </a:rPr>
              <a:t>Substance Abuse and Mental Health Services Administration. (2022). </a:t>
            </a:r>
            <a:r>
              <a:rPr lang="en-US" sz="1400" i="1" dirty="0">
                <a:solidFill>
                  <a:srgbClr val="000000"/>
                </a:solidFill>
                <a:effectLst/>
                <a:ea typeface="Arial" panose="020B0604020202020204" pitchFamily="34" charset="0"/>
                <a:cs typeface="Times New Roman" panose="02020603050405020304" pitchFamily="18" charset="0"/>
              </a:rPr>
              <a:t>Screening, brief intervention, and referral to treatment (SBIRT). </a:t>
            </a:r>
            <a:r>
              <a:rPr lang="en-US" sz="1400" dirty="0">
                <a:solidFill>
                  <a:srgbClr val="000000"/>
                </a:solidFill>
                <a:effectLst/>
                <a:ea typeface="Arial" panose="020B0604020202020204" pitchFamily="34" charset="0"/>
                <a:cs typeface="Times New Roman" panose="02020603050405020304" pitchFamily="18" charset="0"/>
              </a:rPr>
              <a:t>U.S. Department of Health and Human Services.</a:t>
            </a:r>
            <a:r>
              <a:rPr lang="en-US" sz="1400" i="1" dirty="0">
                <a:solidFill>
                  <a:srgbClr val="000000"/>
                </a:solidFill>
                <a:effectLst/>
                <a:ea typeface="Arial" panose="020B0604020202020204" pitchFamily="34" charset="0"/>
                <a:cs typeface="Times New Roman" panose="02020603050405020304" pitchFamily="18" charset="0"/>
              </a:rPr>
              <a:t> </a:t>
            </a:r>
            <a:r>
              <a:rPr lang="en-US" sz="1400" u="sng" dirty="0">
                <a:solidFill>
                  <a:srgbClr val="000000"/>
                </a:solidFill>
                <a:effectLst/>
                <a:ea typeface="Arial" panose="020B0604020202020204" pitchFamily="34" charset="0"/>
                <a:cs typeface="Times New Roman" panose="02020603050405020304" pitchFamily="18" charset="0"/>
                <a:hlinkClick r:id="rId7"/>
              </a:rPr>
              <a:t>https://www.samhsa.gov/sbirt</a:t>
            </a:r>
            <a:r>
              <a:rPr lang="en-US" sz="1400" dirty="0">
                <a:solidFill>
                  <a:srgbClr val="000000"/>
                </a:solidFill>
                <a:effectLst/>
                <a:ea typeface="Arial" panose="020B0604020202020204" pitchFamily="34" charset="0"/>
                <a:cs typeface="Times New Roman" panose="02020603050405020304" pitchFamily="18" charset="0"/>
              </a:rPr>
              <a:t> </a:t>
            </a:r>
            <a:endParaRPr lang="en-US" sz="1400" dirty="0">
              <a:effectLst/>
              <a:ea typeface="Calibri" panose="020F0502020204030204" pitchFamily="34" charset="0"/>
              <a:cs typeface="Times New Roman" panose="02020603050405020304" pitchFamily="18" charset="0"/>
            </a:endParaRPr>
          </a:p>
          <a:p>
            <a:pPr marL="228600" marR="0" indent="-228600">
              <a:lnSpc>
                <a:spcPct val="107000"/>
              </a:lnSpc>
              <a:spcBef>
                <a:spcPts val="1000"/>
              </a:spcBef>
              <a:spcAft>
                <a:spcPts val="0"/>
              </a:spcAft>
            </a:pPr>
            <a:r>
              <a:rPr lang="en-US" sz="1400" dirty="0" err="1">
                <a:solidFill>
                  <a:srgbClr val="000000"/>
                </a:solidFill>
                <a:effectLst/>
                <a:ea typeface="Arial" panose="020B0604020202020204" pitchFamily="34" charset="0"/>
                <a:cs typeface="Times New Roman" panose="02020603050405020304" pitchFamily="18" charset="0"/>
              </a:rPr>
              <a:t>Tkach</a:t>
            </a:r>
            <a:r>
              <a:rPr lang="en-US" sz="1400" dirty="0">
                <a:solidFill>
                  <a:srgbClr val="000000"/>
                </a:solidFill>
                <a:effectLst/>
                <a:ea typeface="Arial" panose="020B0604020202020204" pitchFamily="34" charset="0"/>
                <a:cs typeface="Times New Roman" panose="02020603050405020304" pitchFamily="18" charset="0"/>
              </a:rPr>
              <a:t>, M., J. (2018). </a:t>
            </a:r>
            <a:r>
              <a:rPr lang="en-US" sz="1400" i="1" dirty="0">
                <a:solidFill>
                  <a:srgbClr val="000000"/>
                </a:solidFill>
                <a:effectLst/>
                <a:ea typeface="Arial" panose="020B0604020202020204" pitchFamily="34" charset="0"/>
                <a:cs typeface="Times New Roman" panose="02020603050405020304" pitchFamily="18" charset="0"/>
              </a:rPr>
              <a:t>Trauma-informed care for substance abuse counseling.</a:t>
            </a:r>
            <a:r>
              <a:rPr lang="en-US" sz="1400" dirty="0">
                <a:solidFill>
                  <a:srgbClr val="000000"/>
                </a:solidFill>
                <a:effectLst/>
                <a:ea typeface="Arial" panose="020B0604020202020204" pitchFamily="34" charset="0"/>
                <a:cs typeface="Times New Roman" panose="02020603050405020304" pitchFamily="18" charset="0"/>
              </a:rPr>
              <a:t> Butler Center for Research, Hazelden Betty Ford Foundation. </a:t>
            </a:r>
            <a:r>
              <a:rPr lang="en-US" sz="1400" u="sng" dirty="0">
                <a:solidFill>
                  <a:srgbClr val="000000"/>
                </a:solidFill>
                <a:effectLst/>
                <a:ea typeface="Arial" panose="020B0604020202020204" pitchFamily="34" charset="0"/>
                <a:cs typeface="Times New Roman" panose="02020603050405020304" pitchFamily="18" charset="0"/>
                <a:hlinkClick r:id="rId8"/>
              </a:rPr>
              <a:t>https://www.hazeldenbettyford.org/research-studies/addiction-research/trauma-informed-care</a:t>
            </a:r>
            <a:r>
              <a:rPr lang="en-US" sz="1400" dirty="0">
                <a:solidFill>
                  <a:srgbClr val="000000"/>
                </a:solidFill>
                <a:effectLst/>
                <a:ea typeface="Arial" panose="020B0604020202020204" pitchFamily="34" charset="0"/>
                <a:cs typeface="Times New Roman" panose="02020603050405020304" pitchFamily="18" charset="0"/>
              </a:rPr>
              <a:t> </a:t>
            </a:r>
            <a:endParaRPr lang="en-US" sz="1400" dirty="0">
              <a:effectLst/>
              <a:ea typeface="Calibri" panose="020F0502020204030204" pitchFamily="34" charset="0"/>
              <a:cs typeface="Times New Roman" panose="02020603050405020304" pitchFamily="18" charset="0"/>
            </a:endParaRPr>
          </a:p>
          <a:p>
            <a:pPr marL="228600" marR="0" indent="-228600">
              <a:lnSpc>
                <a:spcPct val="107000"/>
              </a:lnSpc>
              <a:spcBef>
                <a:spcPts val="1000"/>
              </a:spcBef>
              <a:spcAft>
                <a:spcPts val="0"/>
              </a:spcAft>
            </a:pPr>
            <a:r>
              <a:rPr lang="en-US" sz="1400" dirty="0">
                <a:effectLst/>
                <a:ea typeface="Arial" panose="020B0604020202020204" pitchFamily="34" charset="0"/>
                <a:cs typeface="Times New Roman" panose="02020603050405020304" pitchFamily="18" charset="0"/>
              </a:rPr>
              <a:t>U.S. Department of Health and Human Services, Office of the Surgeon General. (2018). Facing addiction in America: The surgeon general’s report on alcohol, drugs, and health. </a:t>
            </a:r>
            <a:r>
              <a:rPr lang="en-US" sz="1400" i="1" dirty="0">
                <a:effectLst/>
                <a:ea typeface="Arial" panose="020B0604020202020204" pitchFamily="34" charset="0"/>
                <a:cs typeface="Times New Roman" panose="02020603050405020304" pitchFamily="18" charset="0"/>
              </a:rPr>
              <a:t>Drug and Alcohol Review APSAD, 37</a:t>
            </a:r>
            <a:r>
              <a:rPr lang="en-US" sz="1400" dirty="0">
                <a:effectLst/>
                <a:ea typeface="Arial" panose="020B0604020202020204" pitchFamily="34" charset="0"/>
                <a:cs typeface="Times New Roman" panose="02020603050405020304" pitchFamily="18" charset="0"/>
              </a:rPr>
              <a:t>(2), 283-284. </a:t>
            </a:r>
            <a:r>
              <a:rPr lang="en-US" sz="1400" u="sng" dirty="0">
                <a:solidFill>
                  <a:srgbClr val="0000EE"/>
                </a:solidFill>
                <a:effectLst/>
                <a:ea typeface="Arial" panose="020B0604020202020204" pitchFamily="34" charset="0"/>
                <a:cs typeface="Times New Roman" panose="02020603050405020304" pitchFamily="18" charset="0"/>
                <a:hlinkClick r:id="rId9"/>
              </a:rPr>
              <a:t>https://doi.org/10.1111/dar.12580</a:t>
            </a:r>
            <a:endParaRPr lang="en-US" sz="1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079421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pPr algn="ctr"/>
            <a:r>
              <a:rPr lang="en-US"/>
              <a:t>References, 4 of 4</a:t>
            </a:r>
          </a:p>
        </p:txBody>
      </p:sp>
      <p:sp>
        <p:nvSpPr>
          <p:cNvPr id="4" name="Content Placeholder 3"/>
          <p:cNvSpPr>
            <a:spLocks noGrp="1"/>
          </p:cNvSpPr>
          <p:nvPr>
            <p:ph idx="1"/>
          </p:nvPr>
        </p:nvSpPr>
        <p:spPr>
          <a:xfrm>
            <a:off x="672860" y="1344740"/>
            <a:ext cx="10680940" cy="5126398"/>
          </a:xfrm>
        </p:spPr>
        <p:txBody>
          <a:bodyPr vert="horz" lIns="91440" tIns="45720" rIns="91440" bIns="45720" rtlCol="0" anchor="t">
            <a:noAutofit/>
          </a:bodyPr>
          <a:lstStyle/>
          <a:p>
            <a:pPr marL="228600" marR="0" indent="-228600">
              <a:lnSpc>
                <a:spcPct val="107000"/>
              </a:lnSpc>
              <a:spcBef>
                <a:spcPts val="1000"/>
              </a:spcBef>
              <a:spcAft>
                <a:spcPts val="0"/>
              </a:spcAft>
            </a:pPr>
            <a:r>
              <a:rPr lang="en-US" sz="1400" dirty="0">
                <a:solidFill>
                  <a:srgbClr val="000000"/>
                </a:solidFill>
                <a:effectLst/>
                <a:ea typeface="Arial" panose="020B0604020202020204" pitchFamily="34" charset="0"/>
                <a:cs typeface="Times New Roman" panose="02020603050405020304" pitchFamily="18" charset="0"/>
              </a:rPr>
              <a:t>U.S. Department of Housing and Urban Development. (2022). </a:t>
            </a:r>
            <a:r>
              <a:rPr lang="en-US" sz="1400" i="1" dirty="0">
                <a:solidFill>
                  <a:srgbClr val="000000"/>
                </a:solidFill>
                <a:effectLst/>
                <a:ea typeface="Arial" panose="020B0604020202020204" pitchFamily="34" charset="0"/>
                <a:cs typeface="Times New Roman" panose="02020603050405020304" pitchFamily="18" charset="0"/>
              </a:rPr>
              <a:t>Housing discrimination and persons identifying as lesbian, gay, bisexual, transgender, and/or queer/questioning (LGBTQ)</a:t>
            </a:r>
            <a:r>
              <a:rPr lang="en-US" sz="1400" dirty="0">
                <a:solidFill>
                  <a:srgbClr val="000000"/>
                </a:solidFill>
                <a:effectLst/>
                <a:ea typeface="Arial" panose="020B0604020202020204" pitchFamily="34" charset="0"/>
                <a:cs typeface="Times New Roman" panose="02020603050405020304" pitchFamily="18" charset="0"/>
              </a:rPr>
              <a:t>. </a:t>
            </a:r>
            <a:r>
              <a:rPr lang="en-US" sz="1400" u="sng" dirty="0">
                <a:solidFill>
                  <a:srgbClr val="000000"/>
                </a:solidFill>
                <a:effectLst/>
                <a:ea typeface="Arial" panose="020B0604020202020204" pitchFamily="34" charset="0"/>
                <a:cs typeface="Times New Roman" panose="02020603050405020304" pitchFamily="18" charset="0"/>
                <a:hlinkClick r:id="rId3"/>
              </a:rPr>
              <a:t>https://www.hud.gov/program_offices/fair_housing_equal_opp/housing_discrimination_and_persons_identifying_lgbtq</a:t>
            </a:r>
            <a:r>
              <a:rPr lang="en-US" sz="1400" dirty="0">
                <a:solidFill>
                  <a:srgbClr val="000000"/>
                </a:solidFill>
                <a:effectLst/>
                <a:ea typeface="Arial" panose="020B0604020202020204" pitchFamily="34" charset="0"/>
                <a:cs typeface="Times New Roman" panose="02020603050405020304" pitchFamily="18" charset="0"/>
              </a:rPr>
              <a:t> </a:t>
            </a:r>
          </a:p>
          <a:p>
            <a:pPr>
              <a:lnSpc>
                <a:spcPct val="107000"/>
              </a:lnSpc>
            </a:pPr>
            <a:r>
              <a:rPr lang="en-US" sz="1400" dirty="0">
                <a:solidFill>
                  <a:srgbClr val="000000"/>
                </a:solidFill>
                <a:effectLst/>
                <a:ea typeface="Arial" panose="020B0604020202020204" pitchFamily="34" charset="0"/>
                <a:cs typeface="Times New Roman" panose="02020603050405020304" pitchFamily="18" charset="0"/>
              </a:rPr>
              <a:t>U.S. Drug Enforcement Administration. (2020). </a:t>
            </a:r>
            <a:r>
              <a:rPr lang="en-US" sz="1400" i="1" dirty="0">
                <a:solidFill>
                  <a:srgbClr val="000000"/>
                </a:solidFill>
                <a:effectLst/>
                <a:ea typeface="Arial" panose="020B0604020202020204" pitchFamily="34" charset="0"/>
                <a:cs typeface="Times New Roman" panose="02020603050405020304" pitchFamily="18" charset="0"/>
              </a:rPr>
              <a:t>Drug fact sheet: Benzodiazepines </a:t>
            </a:r>
            <a:r>
              <a:rPr lang="en-US" sz="1400" dirty="0">
                <a:solidFill>
                  <a:srgbClr val="000000"/>
                </a:solidFill>
                <a:effectLst/>
                <a:ea typeface="Arial" panose="020B0604020202020204" pitchFamily="34" charset="0"/>
                <a:cs typeface="Times New Roman" panose="02020603050405020304" pitchFamily="18" charset="0"/>
              </a:rPr>
              <a:t>[Fact sheet]. U.S. Department of Justice. </a:t>
            </a:r>
            <a:r>
              <a:rPr lang="en-US" sz="1400" u="sng" dirty="0">
                <a:solidFill>
                  <a:srgbClr val="5351AF"/>
                </a:solidFill>
                <a:effectLst/>
                <a:ea typeface="Arial" panose="020B0604020202020204" pitchFamily="34" charset="0"/>
                <a:cs typeface="Times New Roman" panose="02020603050405020304" pitchFamily="18" charset="0"/>
                <a:hlinkClick r:id="rId4"/>
              </a:rPr>
              <a:t>https://www.getsmartaboutdrugs.gov/sites/default/files/2022-11/Benzodiazepines%202022%20Drug%20Fact%20Sheet_1.pdf</a:t>
            </a:r>
            <a:endParaRPr lang="en-US" sz="1400" u="sng" dirty="0">
              <a:solidFill>
                <a:srgbClr val="5351AF"/>
              </a:solidFill>
              <a:effectLst/>
              <a:ea typeface="Arial" panose="020B0604020202020204" pitchFamily="34" charset="0"/>
              <a:cs typeface="Times New Roman" panose="02020603050405020304" pitchFamily="18" charset="0"/>
            </a:endParaRPr>
          </a:p>
          <a:p>
            <a:pPr>
              <a:lnSpc>
                <a:spcPct val="107000"/>
              </a:lnSpc>
            </a:pPr>
            <a:r>
              <a:rPr lang="en-US" sz="1400" dirty="0">
                <a:cs typeface="Arial" panose="020B0604020202020204" pitchFamily="34" charset="0"/>
              </a:rPr>
              <a:t>Volkow, N. D., </a:t>
            </a:r>
            <a:r>
              <a:rPr lang="en-US" sz="1400" dirty="0" err="1">
                <a:cs typeface="Arial" panose="020B0604020202020204" pitchFamily="34" charset="0"/>
              </a:rPr>
              <a:t>Koob</a:t>
            </a:r>
            <a:r>
              <a:rPr lang="en-US" sz="1400" dirty="0">
                <a:cs typeface="Arial" panose="020B0604020202020204" pitchFamily="34" charset="0"/>
              </a:rPr>
              <a:t>, G. F., &amp; </a:t>
            </a:r>
            <a:r>
              <a:rPr lang="en-US" sz="1400" dirty="0" err="1">
                <a:cs typeface="Arial" panose="020B0604020202020204" pitchFamily="34" charset="0"/>
              </a:rPr>
              <a:t>Mclellan</a:t>
            </a:r>
            <a:r>
              <a:rPr lang="en-US" sz="1400" dirty="0">
                <a:cs typeface="Arial" panose="020B0604020202020204" pitchFamily="34" charset="0"/>
              </a:rPr>
              <a:t>, T. A. (2016). </a:t>
            </a:r>
            <a:r>
              <a:rPr lang="en-US" sz="1400" dirty="0" err="1">
                <a:cs typeface="Arial" panose="020B0604020202020204" pitchFamily="34" charset="0"/>
              </a:rPr>
              <a:t>Neurobiologic</a:t>
            </a:r>
            <a:r>
              <a:rPr lang="en-US" sz="1400" dirty="0">
                <a:cs typeface="Arial" panose="020B0604020202020204" pitchFamily="34" charset="0"/>
              </a:rPr>
              <a:t> advances from the brain disease model of addiction. </a:t>
            </a:r>
            <a:r>
              <a:rPr lang="en-US" sz="1400" i="1" dirty="0">
                <a:cs typeface="Arial" panose="020B0604020202020204" pitchFamily="34" charset="0"/>
              </a:rPr>
              <a:t>New England Journal of Medicine, 374</a:t>
            </a:r>
            <a:r>
              <a:rPr lang="en-US" sz="1400" i="0" dirty="0">
                <a:cs typeface="Arial" panose="020B0604020202020204" pitchFamily="34" charset="0"/>
              </a:rPr>
              <a:t>(4</a:t>
            </a:r>
            <a:r>
              <a:rPr lang="en-US" sz="1400" dirty="0">
                <a:cs typeface="Arial" panose="020B0604020202020204" pitchFamily="34" charset="0"/>
              </a:rPr>
              <a:t>), 363-371. </a:t>
            </a:r>
            <a:r>
              <a:rPr lang="en-US" sz="1400" dirty="0">
                <a:cs typeface="Arial" panose="020B0604020202020204" pitchFamily="34" charset="0"/>
                <a:hlinkClick r:id="rId5"/>
              </a:rPr>
              <a:t>https://doi.org/10.1056/NEJMra1511480</a:t>
            </a:r>
            <a:endParaRPr lang="en-US" sz="1400" u="sng" dirty="0">
              <a:solidFill>
                <a:srgbClr val="5351AF"/>
              </a:solidFill>
              <a:effectLst/>
              <a:ea typeface="Arial" panose="020B0604020202020204" pitchFamily="34" charset="0"/>
              <a:cs typeface="Times New Roman" panose="02020603050405020304" pitchFamily="18" charset="0"/>
            </a:endParaRPr>
          </a:p>
          <a:p>
            <a:pPr marL="228600" marR="0" indent="-228600">
              <a:lnSpc>
                <a:spcPct val="107000"/>
              </a:lnSpc>
              <a:spcBef>
                <a:spcPts val="1000"/>
              </a:spcBef>
              <a:spcAft>
                <a:spcPts val="0"/>
              </a:spcAft>
            </a:pPr>
            <a:r>
              <a:rPr lang="en-US" sz="1400" dirty="0">
                <a:solidFill>
                  <a:srgbClr val="000000"/>
                </a:solidFill>
                <a:effectLst/>
                <a:ea typeface="Arial" panose="020B0604020202020204" pitchFamily="34" charset="0"/>
                <a:cs typeface="Times New Roman" panose="02020603050405020304" pitchFamily="18" charset="0"/>
              </a:rPr>
              <a:t>Werner, D., Young, N. K., Dennis, K., &amp; </a:t>
            </a:r>
            <a:r>
              <a:rPr lang="en-US" sz="1400" dirty="0" err="1">
                <a:solidFill>
                  <a:srgbClr val="000000"/>
                </a:solidFill>
                <a:effectLst/>
                <a:ea typeface="Arial" panose="020B0604020202020204" pitchFamily="34" charset="0"/>
                <a:cs typeface="Times New Roman" panose="02020603050405020304" pitchFamily="18" charset="0"/>
              </a:rPr>
              <a:t>Amatetti</a:t>
            </a:r>
            <a:r>
              <a:rPr lang="en-US" sz="1400" dirty="0">
                <a:solidFill>
                  <a:srgbClr val="000000"/>
                </a:solidFill>
                <a:effectLst/>
                <a:ea typeface="Arial" panose="020B0604020202020204" pitchFamily="34" charset="0"/>
                <a:cs typeface="Times New Roman" panose="02020603050405020304" pitchFamily="18" charset="0"/>
              </a:rPr>
              <a:t>, S. (2007). </a:t>
            </a:r>
            <a:r>
              <a:rPr lang="en-US" sz="1400" i="1" dirty="0">
                <a:solidFill>
                  <a:srgbClr val="000000"/>
                </a:solidFill>
                <a:effectLst/>
                <a:ea typeface="Arial" panose="020B0604020202020204" pitchFamily="34" charset="0"/>
                <a:cs typeface="Times New Roman" panose="02020603050405020304" pitchFamily="18" charset="0"/>
              </a:rPr>
              <a:t>Family-centered treatment for women with substance use disorders: History, key elements and challenges. </a:t>
            </a:r>
            <a:r>
              <a:rPr lang="en-US" sz="1400" dirty="0">
                <a:solidFill>
                  <a:srgbClr val="000000"/>
                </a:solidFill>
                <a:effectLst/>
                <a:ea typeface="Arial" panose="020B0604020202020204" pitchFamily="34" charset="0"/>
                <a:cs typeface="Times New Roman" panose="02020603050405020304" pitchFamily="18" charset="0"/>
              </a:rPr>
              <a:t>U.S. Department of Health and Human Services, Substance Abuse and Mental Health Services Administration. </a:t>
            </a:r>
            <a:r>
              <a:rPr lang="en-US" sz="1400" u="sng" dirty="0">
                <a:solidFill>
                  <a:srgbClr val="000000"/>
                </a:solidFill>
                <a:effectLst/>
                <a:ea typeface="Arial" panose="020B0604020202020204" pitchFamily="34" charset="0"/>
                <a:cs typeface="Times New Roman" panose="02020603050405020304" pitchFamily="18" charset="0"/>
                <a:hlinkClick r:id="rId6"/>
              </a:rPr>
              <a:t>https://www.samhsa.gov/sites/default/files/family_treatment_paper508v.pdf</a:t>
            </a:r>
            <a:r>
              <a:rPr lang="en-US" sz="1400" dirty="0">
                <a:solidFill>
                  <a:srgbClr val="000000"/>
                </a:solidFill>
                <a:effectLst/>
                <a:ea typeface="Arial" panose="020B0604020202020204" pitchFamily="34" charset="0"/>
                <a:cs typeface="Times New Roman" panose="02020603050405020304" pitchFamily="18" charset="0"/>
              </a:rPr>
              <a:t>   </a:t>
            </a:r>
            <a:endParaRPr lang="en-US" sz="1400" dirty="0">
              <a:effectLst/>
              <a:ea typeface="Calibri" panose="020F0502020204030204" pitchFamily="34" charset="0"/>
              <a:cs typeface="Times New Roman" panose="02020603050405020304" pitchFamily="18" charset="0"/>
            </a:endParaRPr>
          </a:p>
          <a:p>
            <a:pPr marL="228600" marR="0" indent="-228600">
              <a:lnSpc>
                <a:spcPct val="107000"/>
              </a:lnSpc>
              <a:spcBef>
                <a:spcPts val="1000"/>
              </a:spcBef>
              <a:spcAft>
                <a:spcPts val="0"/>
              </a:spcAft>
            </a:pPr>
            <a:r>
              <a:rPr lang="en-US" sz="1400" dirty="0">
                <a:solidFill>
                  <a:srgbClr val="000000"/>
                </a:solidFill>
                <a:effectLst/>
                <a:ea typeface="Arial" panose="020B0604020202020204" pitchFamily="34" charset="0"/>
                <a:cs typeface="Times New Roman" panose="02020603050405020304" pitchFamily="18" charset="0"/>
              </a:rPr>
              <a:t>The White House. (2022). </a:t>
            </a:r>
            <a:r>
              <a:rPr lang="en-US" sz="1400" i="1" dirty="0">
                <a:solidFill>
                  <a:srgbClr val="000000"/>
                </a:solidFill>
                <a:effectLst/>
                <a:ea typeface="Arial" panose="020B0604020202020204" pitchFamily="34" charset="0"/>
                <a:cs typeface="Times New Roman" panose="02020603050405020304" pitchFamily="18" charset="0"/>
              </a:rPr>
              <a:t>Statement from President Biden on marijuana reform </a:t>
            </a:r>
            <a:r>
              <a:rPr lang="en-US" sz="1400" dirty="0">
                <a:solidFill>
                  <a:srgbClr val="000000"/>
                </a:solidFill>
                <a:effectLst/>
                <a:ea typeface="Arial" panose="020B0604020202020204" pitchFamily="34" charset="0"/>
                <a:cs typeface="Times New Roman" panose="02020603050405020304" pitchFamily="18" charset="0"/>
              </a:rPr>
              <a:t>[Statements and releases]. </a:t>
            </a:r>
            <a:r>
              <a:rPr lang="en-US" sz="1400" u="sng" dirty="0">
                <a:solidFill>
                  <a:srgbClr val="000000"/>
                </a:solidFill>
                <a:effectLst/>
                <a:ea typeface="Arial" panose="020B0604020202020204" pitchFamily="34" charset="0"/>
                <a:cs typeface="Times New Roman" panose="02020603050405020304" pitchFamily="18" charset="0"/>
                <a:hlinkClick r:id="rId7"/>
              </a:rPr>
              <a:t>https://www.whitehouse.gov/briefing-room/statements-releases/2022/10/06/statement-from-president-biden-on-marijuana-reform/</a:t>
            </a:r>
            <a:r>
              <a:rPr lang="en-US" sz="1400" dirty="0">
                <a:solidFill>
                  <a:srgbClr val="000000"/>
                </a:solidFill>
                <a:effectLst/>
                <a:ea typeface="Arial" panose="020B0604020202020204" pitchFamily="34" charset="0"/>
                <a:cs typeface="Times New Roman" panose="02020603050405020304" pitchFamily="18" charset="0"/>
              </a:rPr>
              <a:t> </a:t>
            </a:r>
            <a:endParaRPr lang="en-US" sz="1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393419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1063254"/>
            <a:ext cx="9031518" cy="4678327"/>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C183D7F6-B498-43B3-948B-1728B52AA6E4}">
                <adec:decorative xmlns:adec="http://schemas.microsoft.com/office/drawing/2017/decorative" val="1"/>
              </a:ext>
            </a:extLst>
          </p:cNvPr>
          <p:cNvCxnSpPr/>
          <p:nvPr/>
        </p:nvCxnSpPr>
        <p:spPr>
          <a:xfrm>
            <a:off x="318977" y="6530162"/>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C183D7F6-B498-43B3-948B-1728B52AA6E4}">
                <adec:decorative xmlns:adec="http://schemas.microsoft.com/office/drawing/2017/decorative" val="1"/>
              </a:ext>
            </a:extLst>
          </p:cNvPr>
          <p:cNvCxnSpPr/>
          <p:nvPr/>
        </p:nvCxnSpPr>
        <p:spPr>
          <a:xfrm flipH="1">
            <a:off x="308345" y="285306"/>
            <a:ext cx="10632"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050639D9-F266-8820-074D-BD4F6C3C5D38}"/>
              </a:ext>
            </a:extLst>
          </p:cNvPr>
          <p:cNvSpPr>
            <a:spLocks noGrp="1"/>
          </p:cNvSpPr>
          <p:nvPr>
            <p:ph type="ctrTitle"/>
          </p:nvPr>
        </p:nvSpPr>
        <p:spPr>
          <a:xfrm>
            <a:off x="602212" y="3124298"/>
            <a:ext cx="6878819" cy="2387600"/>
          </a:xfrm>
        </p:spPr>
        <p:txBody>
          <a:bodyPr/>
          <a:lstStyle/>
          <a:p>
            <a:r>
              <a:rPr lang="en-US"/>
              <a:t>Resources</a:t>
            </a:r>
          </a:p>
        </p:txBody>
      </p:sp>
    </p:spTree>
    <p:extLst>
      <p:ext uri="{BB962C8B-B14F-4D97-AF65-F5344CB8AC3E}">
        <p14:creationId xmlns:p14="http://schemas.microsoft.com/office/powerpoint/2010/main" val="12317105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98DC9-BF73-5068-2231-BF114BF9E261}"/>
              </a:ext>
            </a:extLst>
          </p:cNvPr>
          <p:cNvSpPr>
            <a:spLocks noGrp="1"/>
          </p:cNvSpPr>
          <p:nvPr>
            <p:ph type="title"/>
          </p:nvPr>
        </p:nvSpPr>
        <p:spPr/>
        <p:txBody>
          <a:bodyPr/>
          <a:lstStyle/>
          <a:p>
            <a:r>
              <a:rPr lang="en-US"/>
              <a:t>Resources, 1 of 2</a:t>
            </a:r>
          </a:p>
        </p:txBody>
      </p:sp>
      <p:sp>
        <p:nvSpPr>
          <p:cNvPr id="4" name="Content Placeholder 3"/>
          <p:cNvSpPr>
            <a:spLocks noGrp="1"/>
          </p:cNvSpPr>
          <p:nvPr>
            <p:ph idx="1"/>
          </p:nvPr>
        </p:nvSpPr>
        <p:spPr>
          <a:xfrm>
            <a:off x="638355" y="1444752"/>
            <a:ext cx="11007305" cy="4715416"/>
          </a:xfrm>
        </p:spPr>
        <p:txBody>
          <a:bodyPr>
            <a:noAutofit/>
          </a:bodyPr>
          <a:lstStyle/>
          <a:p>
            <a:pPr>
              <a:spcBef>
                <a:spcPts val="600"/>
              </a:spcBef>
              <a:spcAft>
                <a:spcPts val="600"/>
              </a:spcAft>
            </a:pPr>
            <a:r>
              <a:rPr lang="en-US" sz="1400" dirty="0">
                <a:effectLst/>
                <a:ea typeface="Calibri" panose="020F0502020204030204" pitchFamily="34" charset="0"/>
                <a:cs typeface="Times New Roman" panose="02020603050405020304" pitchFamily="18" charset="0"/>
              </a:rPr>
              <a:t>Lander, L., </a:t>
            </a:r>
            <a:r>
              <a:rPr lang="en-US" sz="1400" dirty="0" err="1">
                <a:effectLst/>
                <a:ea typeface="Calibri" panose="020F0502020204030204" pitchFamily="34" charset="0"/>
                <a:cs typeface="Times New Roman" panose="02020603050405020304" pitchFamily="18" charset="0"/>
              </a:rPr>
              <a:t>Howsare</a:t>
            </a:r>
            <a:r>
              <a:rPr lang="en-US" sz="1400" dirty="0">
                <a:effectLst/>
                <a:ea typeface="Calibri" panose="020F0502020204030204" pitchFamily="34" charset="0"/>
                <a:cs typeface="Times New Roman" panose="02020603050405020304" pitchFamily="18" charset="0"/>
              </a:rPr>
              <a:t>, J., &amp; Byrne, M.: </a:t>
            </a:r>
            <a:r>
              <a:rPr lang="en-US" sz="1400" i="1" u="sng" dirty="0">
                <a:solidFill>
                  <a:srgbClr val="3C3C3C"/>
                </a:solidFill>
                <a:effectLst/>
                <a:ea typeface="Calibri" panose="020F0502020204030204" pitchFamily="34" charset="0"/>
                <a:cs typeface="Times New Roman" panose="02020603050405020304" pitchFamily="18" charset="0"/>
                <a:hlinkClick r:id="rId3"/>
              </a:rPr>
              <a:t>The Impact of Substance Use Disorders on Families and Children: From Theory to Practice</a:t>
            </a:r>
            <a:r>
              <a:rPr lang="en-US" sz="1400" dirty="0">
                <a:solidFill>
                  <a:srgbClr val="3C3C3C"/>
                </a:solidFill>
                <a:effectLst/>
                <a:ea typeface="Calibri" panose="020F0502020204030204" pitchFamily="34" charset="0"/>
                <a:cs typeface="Times New Roman" panose="02020603050405020304" pitchFamily="18" charset="0"/>
              </a:rPr>
              <a:t> (2013)</a:t>
            </a:r>
          </a:p>
          <a:p>
            <a:pPr>
              <a:spcBef>
                <a:spcPts val="600"/>
              </a:spcBef>
              <a:spcAft>
                <a:spcPts val="600"/>
              </a:spcAft>
            </a:pPr>
            <a:r>
              <a:rPr lang="en-US" sz="1400" dirty="0">
                <a:effectLst/>
                <a:ea typeface="Times New Roman" panose="02020603050405020304" pitchFamily="18" charset="0"/>
                <a:cs typeface="Times New Roman" panose="02020603050405020304" pitchFamily="18" charset="0"/>
              </a:rPr>
              <a:t>National Center on Substance Abuse and Child Welfare: </a:t>
            </a:r>
            <a:r>
              <a:rPr lang="en-US" sz="1400" i="1" u="sng" dirty="0">
                <a:solidFill>
                  <a:srgbClr val="3C3C3C"/>
                </a:solidFill>
                <a:effectLst/>
                <a:ea typeface="Times New Roman" panose="02020603050405020304" pitchFamily="18" charset="0"/>
                <a:cs typeface="Times New Roman" panose="02020603050405020304" pitchFamily="18" charset="0"/>
                <a:hlinkClick r:id="rId4"/>
              </a:rPr>
              <a:t>The Use of Peers and Recovery Specialists in Child Welfare Settings</a:t>
            </a:r>
            <a:r>
              <a:rPr lang="en-US" sz="1400" dirty="0">
                <a:solidFill>
                  <a:srgbClr val="3C3C3C"/>
                </a:solidFill>
                <a:effectLst/>
                <a:ea typeface="Times New Roman" panose="02020603050405020304" pitchFamily="18" charset="0"/>
                <a:cs typeface="Times New Roman" panose="02020603050405020304" pitchFamily="18" charset="0"/>
              </a:rPr>
              <a:t> </a:t>
            </a:r>
            <a:r>
              <a:rPr lang="en-US" sz="1400" dirty="0">
                <a:effectLst/>
                <a:ea typeface="Times New Roman" panose="02020603050405020304" pitchFamily="18" charset="0"/>
                <a:cs typeface="Times New Roman" panose="02020603050405020304" pitchFamily="18" charset="0"/>
              </a:rPr>
              <a:t>(updated 2019)</a:t>
            </a:r>
          </a:p>
          <a:p>
            <a:pPr>
              <a:spcBef>
                <a:spcPts val="600"/>
              </a:spcBef>
              <a:spcAft>
                <a:spcPts val="600"/>
              </a:spcAft>
            </a:pPr>
            <a:r>
              <a:rPr lang="en-US" sz="1400" dirty="0">
                <a:effectLst/>
                <a:ea typeface="Times New Roman" panose="02020603050405020304" pitchFamily="18" charset="0"/>
                <a:cs typeface="Times New Roman" panose="02020603050405020304" pitchFamily="18" charset="0"/>
              </a:rPr>
              <a:t>National Center on Substance Abuse and Child Welfare: </a:t>
            </a:r>
            <a:r>
              <a:rPr lang="en-US" sz="1400" i="1" u="sng" dirty="0">
                <a:solidFill>
                  <a:srgbClr val="2B809A"/>
                </a:solidFill>
                <a:effectLst/>
                <a:ea typeface="Times New Roman" panose="02020603050405020304" pitchFamily="18" charset="0"/>
                <a:cs typeface="Times New Roman" panose="02020603050405020304" pitchFamily="18" charset="0"/>
                <a:hlinkClick r:id="rId5"/>
              </a:rPr>
              <a:t>Understanding Screening and Assessment of Substance Use Disorders – Child Welfare Practice Tips</a:t>
            </a:r>
            <a:r>
              <a:rPr lang="en-US" sz="1400" dirty="0">
                <a:solidFill>
                  <a:srgbClr val="0070C0"/>
                </a:solidFill>
                <a:effectLst/>
                <a:ea typeface="Times New Roman" panose="02020603050405020304" pitchFamily="18" charset="0"/>
                <a:cs typeface="Times New Roman" panose="02020603050405020304" pitchFamily="18" charset="0"/>
              </a:rPr>
              <a:t> </a:t>
            </a:r>
            <a:r>
              <a:rPr lang="en-US" sz="1400" dirty="0">
                <a:effectLst/>
                <a:ea typeface="Times New Roman" panose="02020603050405020304" pitchFamily="18" charset="0"/>
                <a:cs typeface="Times New Roman" panose="02020603050405020304" pitchFamily="18" charset="0"/>
              </a:rPr>
              <a:t>(updated 2022)​</a:t>
            </a:r>
            <a:endParaRPr lang="en-US" sz="1400" dirty="0">
              <a:effectLst/>
              <a:ea typeface="Calibri" panose="020F0502020204030204" pitchFamily="34" charset="0"/>
              <a:cs typeface="Times New Roman" panose="02020603050405020304" pitchFamily="18" charset="0"/>
            </a:endParaRPr>
          </a:p>
          <a:p>
            <a:pPr fontAlgn="base">
              <a:spcBef>
                <a:spcPts val="600"/>
              </a:spcBef>
              <a:spcAft>
                <a:spcPts val="600"/>
              </a:spcAft>
            </a:pPr>
            <a:r>
              <a:rPr lang="en-US" sz="1400" dirty="0">
                <a:effectLst/>
                <a:ea typeface="Times New Roman" panose="02020603050405020304" pitchFamily="18" charset="0"/>
                <a:cs typeface="Times New Roman" panose="02020603050405020304" pitchFamily="18" charset="0"/>
              </a:rPr>
              <a:t>National Center on Substance Abuse and Child Welfare: </a:t>
            </a:r>
            <a:r>
              <a:rPr lang="en-US" sz="1400" i="1" u="sng" dirty="0">
                <a:solidFill>
                  <a:srgbClr val="2B809A"/>
                </a:solidFill>
                <a:effectLst/>
                <a:ea typeface="Times New Roman" panose="02020603050405020304" pitchFamily="18" charset="0"/>
                <a:cs typeface="Times New Roman" panose="02020603050405020304" pitchFamily="18" charset="0"/>
                <a:hlinkClick r:id="rId6"/>
              </a:rPr>
              <a:t>Understanding Substance Abuse and Facilitating Recovery: A Guide for Child Welfare Workers</a:t>
            </a:r>
            <a:r>
              <a:rPr lang="en-US" sz="1400" dirty="0">
                <a:solidFill>
                  <a:srgbClr val="3C3C3C"/>
                </a:solidFill>
                <a:effectLst/>
                <a:ea typeface="Times New Roman" panose="02020603050405020304" pitchFamily="18" charset="0"/>
                <a:cs typeface="Times New Roman" panose="02020603050405020304" pitchFamily="18" charset="0"/>
              </a:rPr>
              <a:t> </a:t>
            </a:r>
            <a:r>
              <a:rPr lang="en-US" sz="1400" dirty="0">
                <a:effectLst/>
                <a:ea typeface="Times New Roman" panose="02020603050405020304" pitchFamily="18" charset="0"/>
                <a:cs typeface="Times New Roman" panose="02020603050405020304" pitchFamily="18" charset="0"/>
              </a:rPr>
              <a:t>(A self-paced online training offering 4.5 CEUs) ​</a:t>
            </a:r>
          </a:p>
          <a:p>
            <a:pPr fontAlgn="base">
              <a:spcBef>
                <a:spcPts val="600"/>
              </a:spcBef>
              <a:spcAft>
                <a:spcPts val="600"/>
              </a:spcAft>
            </a:pPr>
            <a:r>
              <a:rPr lang="en-US" sz="1400" dirty="0">
                <a:effectLst/>
                <a:ea typeface="Times New Roman" panose="02020603050405020304" pitchFamily="18" charset="0"/>
                <a:cs typeface="Times New Roman" panose="02020603050405020304" pitchFamily="18" charset="0"/>
              </a:rPr>
              <a:t>National Center on Substance Abuse and Child Welfare: </a:t>
            </a:r>
            <a:r>
              <a:rPr lang="en-US" sz="1400" i="1" u="sng" dirty="0">
                <a:solidFill>
                  <a:srgbClr val="2B809A"/>
                </a:solidFill>
                <a:effectLst/>
                <a:ea typeface="Times New Roman" panose="02020603050405020304" pitchFamily="18" charset="0"/>
                <a:cs typeface="Times New Roman" panose="02020603050405020304" pitchFamily="18" charset="0"/>
                <a:hlinkClick r:id="rId7"/>
              </a:rPr>
              <a:t>Understanding Substance Use Disorder Treatment: A Resource Guide for Professionals Referring to Treatment</a:t>
            </a:r>
            <a:r>
              <a:rPr lang="en-US" sz="1400" i="1" dirty="0">
                <a:solidFill>
                  <a:srgbClr val="3C3C3C"/>
                </a:solidFill>
                <a:effectLst/>
                <a:ea typeface="Times New Roman" panose="02020603050405020304" pitchFamily="18" charset="0"/>
                <a:cs typeface="Times New Roman" panose="02020603050405020304" pitchFamily="18" charset="0"/>
              </a:rPr>
              <a:t> </a:t>
            </a:r>
            <a:r>
              <a:rPr lang="en-US" sz="1400" dirty="0">
                <a:effectLst/>
                <a:ea typeface="Times New Roman" panose="02020603050405020304" pitchFamily="18" charset="0"/>
                <a:cs typeface="Times New Roman" panose="02020603050405020304" pitchFamily="18" charset="0"/>
              </a:rPr>
              <a:t>(updated 2022)​</a:t>
            </a:r>
          </a:p>
          <a:p>
            <a:pPr>
              <a:spcBef>
                <a:spcPts val="600"/>
              </a:spcBef>
              <a:spcAft>
                <a:spcPts val="600"/>
              </a:spcAft>
            </a:pPr>
            <a:r>
              <a:rPr lang="en-US" sz="1400" dirty="0">
                <a:effectLst/>
                <a:ea typeface="Calibri" panose="020F0502020204030204" pitchFamily="34" charset="0"/>
                <a:cs typeface="Times New Roman" panose="02020603050405020304" pitchFamily="18" charset="0"/>
              </a:rPr>
              <a:t>National Indian Child Welfare Association: </a:t>
            </a:r>
            <a:r>
              <a:rPr lang="en-US" sz="1400" i="1" u="sng" dirty="0">
                <a:solidFill>
                  <a:srgbClr val="3C3C3C"/>
                </a:solidFill>
                <a:effectLst/>
                <a:ea typeface="Calibri" panose="020F0502020204030204" pitchFamily="34" charset="0"/>
                <a:cs typeface="Times New Roman" panose="02020603050405020304" pitchFamily="18" charset="0"/>
                <a:hlinkClick r:id="rId8"/>
              </a:rPr>
              <a:t>Setting the Record Straight: The Indian Child Welfare Act Fact Sheet</a:t>
            </a:r>
            <a:r>
              <a:rPr lang="en-US" sz="1400" dirty="0">
                <a:solidFill>
                  <a:srgbClr val="3C3C3C"/>
                </a:solidFill>
                <a:effectLst/>
                <a:ea typeface="Calibri" panose="020F0502020204030204" pitchFamily="34" charset="0"/>
                <a:cs typeface="Times New Roman" panose="02020603050405020304" pitchFamily="18" charset="0"/>
              </a:rPr>
              <a:t> (2015)</a:t>
            </a:r>
          </a:p>
          <a:p>
            <a:pPr>
              <a:spcBef>
                <a:spcPts val="600"/>
              </a:spcBef>
              <a:spcAft>
                <a:spcPts val="600"/>
              </a:spcAft>
            </a:pPr>
            <a:r>
              <a:rPr lang="en-US" sz="1400" dirty="0">
                <a:effectLst/>
                <a:ea typeface="Calibri" panose="020F0502020204030204" pitchFamily="34" charset="0"/>
                <a:cs typeface="Times New Roman" panose="02020603050405020304" pitchFamily="18" charset="0"/>
              </a:rPr>
              <a:t>National Institute on Drug Abuse: </a:t>
            </a:r>
            <a:r>
              <a:rPr lang="en-US" sz="1400" i="1" u="sng" dirty="0">
                <a:solidFill>
                  <a:srgbClr val="3C3C3C"/>
                </a:solidFill>
                <a:effectLst/>
                <a:ea typeface="Calibri" panose="020F0502020204030204" pitchFamily="34" charset="0"/>
                <a:cs typeface="Times New Roman" panose="02020603050405020304" pitchFamily="18" charset="0"/>
                <a:hlinkClick r:id="rId9"/>
              </a:rPr>
              <a:t>Commonly Used Drugs Charts</a:t>
            </a:r>
            <a:r>
              <a:rPr lang="en-US" sz="1400" dirty="0">
                <a:solidFill>
                  <a:srgbClr val="3C3C3C"/>
                </a:solidFill>
                <a:effectLst/>
                <a:ea typeface="Calibri" panose="020F0502020204030204" pitchFamily="34" charset="0"/>
                <a:cs typeface="Times New Roman" panose="02020603050405020304" pitchFamily="18" charset="0"/>
              </a:rPr>
              <a:t> </a:t>
            </a:r>
            <a:r>
              <a:rPr lang="en-US" sz="1400" dirty="0">
                <a:effectLst/>
                <a:ea typeface="Calibri" panose="020F0502020204030204" pitchFamily="34" charset="0"/>
                <a:cs typeface="Times New Roman" panose="02020603050405020304" pitchFamily="18" charset="0"/>
              </a:rPr>
              <a:t>(2020)  </a:t>
            </a:r>
          </a:p>
          <a:p>
            <a:pPr>
              <a:spcBef>
                <a:spcPts val="600"/>
              </a:spcBef>
              <a:spcAft>
                <a:spcPts val="600"/>
              </a:spcAft>
            </a:pPr>
            <a:r>
              <a:rPr lang="en-US" sz="1400" dirty="0">
                <a:effectLst/>
                <a:ea typeface="Calibri" panose="020F0502020204030204" pitchFamily="34" charset="0"/>
                <a:cs typeface="Times New Roman" panose="02020603050405020304" pitchFamily="18" charset="0"/>
              </a:rPr>
              <a:t>National Institute on Drug Abuse: </a:t>
            </a:r>
            <a:r>
              <a:rPr lang="en-US" sz="1400" i="1" u="sng" dirty="0">
                <a:solidFill>
                  <a:srgbClr val="3C3C3C"/>
                </a:solidFill>
                <a:effectLst/>
                <a:ea typeface="Calibri" panose="020F0502020204030204" pitchFamily="34" charset="0"/>
                <a:cs typeface="Times New Roman" panose="02020603050405020304" pitchFamily="18" charset="0"/>
                <a:hlinkClick r:id="rId10"/>
              </a:rPr>
              <a:t>Principles of Drug Addiction Treatment: A Research-Based Guide (Third Edition)</a:t>
            </a:r>
            <a:r>
              <a:rPr lang="en-US" sz="1400" dirty="0">
                <a:solidFill>
                  <a:srgbClr val="3C3C3C"/>
                </a:solidFill>
                <a:effectLst/>
                <a:ea typeface="Calibri" panose="020F0502020204030204" pitchFamily="34" charset="0"/>
                <a:cs typeface="Times New Roman" panose="02020603050405020304" pitchFamily="18" charset="0"/>
              </a:rPr>
              <a:t> </a:t>
            </a:r>
            <a:r>
              <a:rPr lang="en-US" sz="1400" dirty="0">
                <a:effectLst/>
                <a:ea typeface="Calibri" panose="020F0502020204030204" pitchFamily="34" charset="0"/>
                <a:cs typeface="Times New Roman" panose="02020603050405020304" pitchFamily="18" charset="0"/>
              </a:rPr>
              <a:t>(2018)</a:t>
            </a:r>
          </a:p>
          <a:p>
            <a:pPr>
              <a:lnSpc>
                <a:spcPct val="107000"/>
              </a:lnSpc>
              <a:spcBef>
                <a:spcPts val="600"/>
              </a:spcBef>
              <a:spcAft>
                <a:spcPts val="600"/>
              </a:spcAft>
            </a:pPr>
            <a:r>
              <a:rPr lang="en-US" sz="1400" dirty="0">
                <a:effectLst/>
                <a:ea typeface="Calibri" panose="020F0502020204030204" pitchFamily="34" charset="0"/>
                <a:cs typeface="Times New Roman" panose="02020603050405020304" pitchFamily="18" charset="0"/>
              </a:rPr>
              <a:t>Substance Abuse and Mental Health Services Administration: </a:t>
            </a:r>
            <a:r>
              <a:rPr lang="en-US" sz="1400" i="1" u="sng" dirty="0">
                <a:solidFill>
                  <a:srgbClr val="3C3C3C"/>
                </a:solidFill>
                <a:effectLst/>
                <a:ea typeface="Calibri" panose="020F0502020204030204" pitchFamily="34" charset="0"/>
                <a:cs typeface="Times New Roman" panose="02020603050405020304" pitchFamily="18" charset="0"/>
                <a:hlinkClick r:id="rId11"/>
              </a:rPr>
              <a:t>TIP 51: Substance Abuse Treatment: Addressing the Specific Needs of Women</a:t>
            </a:r>
            <a:r>
              <a:rPr lang="en-US" sz="1400" dirty="0">
                <a:solidFill>
                  <a:srgbClr val="3C3C3C"/>
                </a:solidFill>
                <a:effectLst/>
                <a:ea typeface="Calibri" panose="020F0502020204030204" pitchFamily="34" charset="0"/>
                <a:cs typeface="Times New Roman" panose="02020603050405020304" pitchFamily="18" charset="0"/>
              </a:rPr>
              <a:t> </a:t>
            </a:r>
            <a:r>
              <a:rPr lang="en-US" sz="1400" dirty="0">
                <a:effectLst/>
                <a:ea typeface="Calibri" panose="020F0502020204030204" pitchFamily="34" charset="0"/>
                <a:cs typeface="Times New Roman" panose="02020603050405020304" pitchFamily="18" charset="0"/>
              </a:rPr>
              <a:t>(2015)</a:t>
            </a:r>
          </a:p>
          <a:p>
            <a:pPr>
              <a:lnSpc>
                <a:spcPct val="107000"/>
              </a:lnSpc>
              <a:spcBef>
                <a:spcPts val="600"/>
              </a:spcBef>
              <a:spcAft>
                <a:spcPts val="600"/>
              </a:spcAft>
            </a:pPr>
            <a:r>
              <a:rPr lang="en-US" sz="1400" dirty="0"/>
              <a:t>Substance Abuse and Mental Health Services Administration: </a:t>
            </a:r>
            <a:r>
              <a:rPr lang="en-US" sz="1400" i="1" dirty="0">
                <a:hlinkClick r:id="rId12"/>
              </a:rPr>
              <a:t>A Collaborative Approach to the Treatment of Pregnant Women with Opioid Use Disorders: Practice and Policy Considerations for Child Welfare, Collaborating Medical, and Service Providers</a:t>
            </a:r>
            <a:r>
              <a:rPr lang="en-US" sz="1400" dirty="0"/>
              <a:t> (2016)</a:t>
            </a:r>
            <a:endParaRPr lang="en-US" sz="1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90525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54FCB98-40D9-0271-F076-34C5F6B2CD6F}"/>
              </a:ext>
            </a:extLst>
          </p:cNvPr>
          <p:cNvSpPr>
            <a:spLocks noGrp="1"/>
          </p:cNvSpPr>
          <p:nvPr>
            <p:ph type="title"/>
          </p:nvPr>
        </p:nvSpPr>
        <p:spPr/>
        <p:txBody>
          <a:bodyPr/>
          <a:lstStyle/>
          <a:p>
            <a:r>
              <a:rPr lang="en-US"/>
              <a:t>Resources, 2 of 2</a:t>
            </a:r>
          </a:p>
        </p:txBody>
      </p:sp>
      <p:sp>
        <p:nvSpPr>
          <p:cNvPr id="4" name="Content Placeholder 3"/>
          <p:cNvSpPr>
            <a:spLocks noGrp="1"/>
          </p:cNvSpPr>
          <p:nvPr>
            <p:ph idx="1"/>
          </p:nvPr>
        </p:nvSpPr>
        <p:spPr>
          <a:xfrm>
            <a:off x="638355" y="1444752"/>
            <a:ext cx="10990053" cy="4715416"/>
          </a:xfrm>
        </p:spPr>
        <p:txBody>
          <a:bodyPr>
            <a:noAutofit/>
          </a:bodyPr>
          <a:lstStyle/>
          <a:p>
            <a:pPr>
              <a:spcBef>
                <a:spcPts val="600"/>
              </a:spcBef>
              <a:spcAft>
                <a:spcPts val="600"/>
              </a:spcAft>
            </a:pPr>
            <a:r>
              <a:rPr lang="en-US" sz="1400"/>
              <a:t>Substance Abuse and Mental Health Services Administration: </a:t>
            </a:r>
            <a:r>
              <a:rPr lang="en-US" sz="1400" i="1">
                <a:hlinkClick r:id="rId3"/>
              </a:rPr>
              <a:t>A Collaborative Approach to the Treatment of Pregnant Women with Opioid Use Disorders: Practice and Policy Considerations for Child Welfare, Collaborating Medical, and Service Providers</a:t>
            </a:r>
            <a:r>
              <a:rPr lang="en-US" sz="1400"/>
              <a:t> (2016)</a:t>
            </a:r>
          </a:p>
          <a:p>
            <a:pPr>
              <a:spcBef>
                <a:spcPts val="600"/>
              </a:spcBef>
              <a:spcAft>
                <a:spcPts val="600"/>
              </a:spcAft>
            </a:pPr>
            <a:r>
              <a:rPr lang="en-US" sz="1400"/>
              <a:t>Substance Abuse and Mental Health Services Administration: </a:t>
            </a:r>
            <a:r>
              <a:rPr lang="en-US" sz="1400" i="1">
                <a:hlinkClick r:id="rId4"/>
              </a:rPr>
              <a:t>Finding Quality Treatment for Substance Use Disorders</a:t>
            </a:r>
            <a:r>
              <a:rPr lang="en-US" sz="1400" i="1"/>
              <a:t> </a:t>
            </a:r>
            <a:r>
              <a:rPr lang="en-US" sz="1400"/>
              <a:t>(2018)</a:t>
            </a:r>
          </a:p>
          <a:p>
            <a:pPr>
              <a:spcBef>
                <a:spcPts val="600"/>
              </a:spcBef>
              <a:spcAft>
                <a:spcPts val="600"/>
              </a:spcAft>
            </a:pPr>
            <a:r>
              <a:rPr lang="en-US" sz="1400"/>
              <a:t>Substance Abuse and Mental Health Services Administration: </a:t>
            </a:r>
            <a:r>
              <a:rPr lang="en-US" sz="1400" i="1">
                <a:hlinkClick r:id="rId5"/>
              </a:rPr>
              <a:t>Substance Abuse Specialists in Child Welfare Agencies and Dependency Courts Considerations for Program Designers and Evaluators </a:t>
            </a:r>
            <a:r>
              <a:rPr lang="en-US" sz="1400" i="1"/>
              <a:t> </a:t>
            </a:r>
            <a:r>
              <a:rPr lang="en-US" sz="1400"/>
              <a:t>(2010) </a:t>
            </a:r>
          </a:p>
          <a:p>
            <a:pPr>
              <a:spcBef>
                <a:spcPts val="600"/>
              </a:spcBef>
              <a:spcAft>
                <a:spcPts val="600"/>
              </a:spcAft>
            </a:pPr>
            <a:r>
              <a:rPr lang="en-US" sz="1400"/>
              <a:t>Substance Abuse and Mental Health Services Administration: </a:t>
            </a:r>
            <a:r>
              <a:rPr lang="en-US" sz="1400" i="1">
                <a:hlinkClick r:id="rId6"/>
              </a:rPr>
              <a:t>Treatment Improvement Protocol (TIP) 39: Substance Use Disorder Treatment and Family Therapy</a:t>
            </a:r>
            <a:r>
              <a:rPr lang="en-US" sz="1400" i="1"/>
              <a:t> </a:t>
            </a:r>
            <a:r>
              <a:rPr lang="en-US" sz="1400"/>
              <a:t>(2020) </a:t>
            </a:r>
          </a:p>
          <a:p>
            <a:pPr>
              <a:spcBef>
                <a:spcPts val="600"/>
              </a:spcBef>
              <a:spcAft>
                <a:spcPts val="600"/>
              </a:spcAft>
            </a:pPr>
            <a:r>
              <a:rPr lang="en-US" sz="1400" kern="1200">
                <a:solidFill>
                  <a:srgbClr val="000000"/>
                </a:solidFill>
                <a:effectLst/>
                <a:ea typeface="Calibri" panose="020F0502020204030204" pitchFamily="34" charset="0"/>
                <a:cs typeface="Arial" panose="020B0604020202020204" pitchFamily="34" charset="0"/>
              </a:rPr>
              <a:t>Substance Abuse and Mental Health Services Administration: </a:t>
            </a:r>
            <a:r>
              <a:rPr lang="en-US" sz="1400" i="1" u="sng" kern="1200">
                <a:solidFill>
                  <a:srgbClr val="000000"/>
                </a:solidFill>
                <a:effectLst/>
                <a:ea typeface="Calibri" panose="020F0502020204030204" pitchFamily="34" charset="0"/>
                <a:cs typeface="Arial" panose="020B0604020202020204" pitchFamily="34" charset="0"/>
                <a:hlinkClick r:id="rId7"/>
              </a:rPr>
              <a:t>Treatment Improvement Protocol </a:t>
            </a:r>
            <a:r>
              <a:rPr lang="en-US" sz="1400" i="0" u="sng" kern="1200">
                <a:solidFill>
                  <a:srgbClr val="000000"/>
                </a:solidFill>
                <a:effectLst/>
                <a:ea typeface="Calibri" panose="020F0502020204030204" pitchFamily="34" charset="0"/>
                <a:cs typeface="Arial" panose="020B0604020202020204" pitchFamily="34" charset="0"/>
                <a:hlinkClick r:id="rId7"/>
              </a:rPr>
              <a:t>(</a:t>
            </a:r>
            <a:r>
              <a:rPr lang="en-US" sz="1400" i="1" u="sng" kern="1200">
                <a:solidFill>
                  <a:srgbClr val="000000"/>
                </a:solidFill>
                <a:effectLst/>
                <a:ea typeface="Calibri" panose="020F0502020204030204" pitchFamily="34" charset="0"/>
                <a:cs typeface="Arial" panose="020B0604020202020204" pitchFamily="34" charset="0"/>
                <a:hlinkClick r:id="rId7"/>
              </a:rPr>
              <a:t>TIP) 56: Addressing the Specific Behavioral Health Needs of Men</a:t>
            </a:r>
            <a:r>
              <a:rPr lang="en-US" sz="1400" i="1" kern="1200">
                <a:solidFill>
                  <a:srgbClr val="000000"/>
                </a:solidFill>
                <a:effectLst/>
                <a:ea typeface="Calibri" panose="020F0502020204030204" pitchFamily="34" charset="0"/>
                <a:cs typeface="Arial" panose="020B0604020202020204" pitchFamily="34" charset="0"/>
              </a:rPr>
              <a:t> </a:t>
            </a:r>
            <a:r>
              <a:rPr lang="en-US" sz="1400" kern="1200">
                <a:solidFill>
                  <a:srgbClr val="000000"/>
                </a:solidFill>
                <a:effectLst/>
                <a:ea typeface="Calibri" panose="020F0502020204030204" pitchFamily="34" charset="0"/>
                <a:cs typeface="Arial" panose="020B0604020202020204" pitchFamily="34" charset="0"/>
              </a:rPr>
              <a:t>(2013)</a:t>
            </a:r>
            <a:endParaRPr lang="en-US" sz="1400"/>
          </a:p>
          <a:p>
            <a:pPr>
              <a:spcBef>
                <a:spcPts val="600"/>
              </a:spcBef>
              <a:spcAft>
                <a:spcPts val="600"/>
              </a:spcAft>
            </a:pPr>
            <a:r>
              <a:rPr lang="en-US" sz="1400"/>
              <a:t>Substance Abuse and Mental Health Services Administration: </a:t>
            </a:r>
            <a:r>
              <a:rPr lang="en-US" sz="1400" i="1">
                <a:hlinkClick r:id="rId8"/>
              </a:rPr>
              <a:t>Working Definition of Recovery</a:t>
            </a:r>
            <a:r>
              <a:rPr lang="en-US" sz="1400" i="1"/>
              <a:t> </a:t>
            </a:r>
            <a:r>
              <a:rPr lang="en-US" sz="1400"/>
              <a:t>(2012)</a:t>
            </a:r>
          </a:p>
          <a:p>
            <a:pPr>
              <a:spcBef>
                <a:spcPts val="600"/>
              </a:spcBef>
              <a:spcAft>
                <a:spcPts val="600"/>
              </a:spcAft>
            </a:pPr>
            <a:r>
              <a:rPr lang="en-US" sz="1400"/>
              <a:t>U.S. Department of Health and Human Services, Office of Minority Health: </a:t>
            </a:r>
            <a:r>
              <a:rPr lang="en-US" sz="1400" i="1">
                <a:hlinkClick r:id="rId9"/>
              </a:rPr>
              <a:t>National Culturally and Linguistically Appropriate Services Standards</a:t>
            </a:r>
            <a:r>
              <a:rPr lang="en-US" sz="1400" i="1"/>
              <a:t> </a:t>
            </a:r>
            <a:r>
              <a:rPr lang="en-US" sz="1400"/>
              <a:t>(n.d.) </a:t>
            </a:r>
          </a:p>
        </p:txBody>
      </p:sp>
    </p:spTree>
    <p:extLst>
      <p:ext uri="{BB962C8B-B14F-4D97-AF65-F5344CB8AC3E}">
        <p14:creationId xmlns:p14="http://schemas.microsoft.com/office/powerpoint/2010/main" val="3584560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9C55D-B523-CF1E-32C0-CC5446676FBF}"/>
              </a:ext>
            </a:extLst>
          </p:cNvPr>
          <p:cNvSpPr>
            <a:spLocks noGrp="1"/>
          </p:cNvSpPr>
          <p:nvPr>
            <p:ph type="title"/>
          </p:nvPr>
        </p:nvSpPr>
        <p:spPr>
          <a:xfrm>
            <a:off x="0" y="0"/>
            <a:ext cx="4324350" cy="6858000"/>
          </a:xfrm>
          <a:prstGeom prst="rect">
            <a:avLst/>
          </a:prstGeom>
          <a:solidFill>
            <a:schemeClr val="tx2"/>
          </a:solidFill>
        </p:spPr>
        <p:txBody>
          <a:bodyPr>
            <a:normAutofit/>
          </a:bodyPr>
          <a:lstStyle/>
          <a:p>
            <a:pPr marL="228600" lvl="0" algn="l"/>
            <a:r>
              <a:rPr lang="en-US" noProof="0">
                <a:sym typeface="Helvetica Light"/>
              </a:rPr>
              <a:t>Drug Classifications Based on Chemical Components</a:t>
            </a:r>
            <a:endParaRPr lang="en-US" sz="4000" noProof="0">
              <a:sym typeface="Helvetica Light"/>
            </a:endParaRPr>
          </a:p>
        </p:txBody>
      </p:sp>
      <p:sp>
        <p:nvSpPr>
          <p:cNvPr id="10" name="Content Placeholder 9">
            <a:extLst>
              <a:ext uri="{FF2B5EF4-FFF2-40B4-BE49-F238E27FC236}">
                <a16:creationId xmlns:a16="http://schemas.microsoft.com/office/drawing/2014/main" id="{98986574-FC66-7B53-F677-01B841E25780}"/>
              </a:ext>
            </a:extLst>
          </p:cNvPr>
          <p:cNvSpPr>
            <a:spLocks noGrp="1"/>
          </p:cNvSpPr>
          <p:nvPr>
            <p:ph sz="quarter" idx="14"/>
          </p:nvPr>
        </p:nvSpPr>
        <p:spPr>
          <a:xfrm>
            <a:off x="3914907" y="514347"/>
            <a:ext cx="7772400" cy="914400"/>
          </a:xfrm>
          <a:solidFill>
            <a:schemeClr val="accent1">
              <a:lumMod val="20000"/>
              <a:lumOff val="80000"/>
            </a:schemeClr>
          </a:solidFill>
          <a:ln>
            <a:solidFill>
              <a:schemeClr val="bg1"/>
            </a:solidFill>
          </a:ln>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p:spPr>
        <p:txBody>
          <a:bodyPr anchor="ctr"/>
          <a:lstStyle/>
          <a:p>
            <a:pPr marL="0" indent="0" algn="ctr">
              <a:buNone/>
            </a:pPr>
            <a:r>
              <a:rPr lang="en-US" sz="3600"/>
              <a:t>Alcohol</a:t>
            </a:r>
          </a:p>
        </p:txBody>
      </p:sp>
      <p:sp>
        <p:nvSpPr>
          <p:cNvPr id="12" name="Content Placeholder 11">
            <a:extLst>
              <a:ext uri="{FF2B5EF4-FFF2-40B4-BE49-F238E27FC236}">
                <a16:creationId xmlns:a16="http://schemas.microsoft.com/office/drawing/2014/main" id="{C9398997-9FC5-ABF5-7768-AD4915E9209E}"/>
              </a:ext>
            </a:extLst>
          </p:cNvPr>
          <p:cNvSpPr>
            <a:spLocks noGrp="1"/>
          </p:cNvSpPr>
          <p:nvPr>
            <p:ph sz="quarter" idx="17"/>
          </p:nvPr>
        </p:nvSpPr>
        <p:spPr>
          <a:xfrm>
            <a:off x="3914908" y="1756771"/>
            <a:ext cx="7772400" cy="914400"/>
          </a:xfrm>
          <a:solidFill>
            <a:schemeClr val="accent1">
              <a:lumMod val="40000"/>
              <a:lumOff val="60000"/>
            </a:schemeClr>
          </a:solidFill>
          <a:ln>
            <a:solidFill>
              <a:schemeClr val="bg1"/>
            </a:solidFill>
          </a:ln>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p:spPr>
        <p:txBody>
          <a:bodyPr anchor="ctr"/>
          <a:lstStyle/>
          <a:p>
            <a:pPr marL="0" indent="0" algn="ctr">
              <a:buNone/>
            </a:pPr>
            <a:r>
              <a:rPr lang="en-US" sz="3600"/>
              <a:t>Barbiturates</a:t>
            </a:r>
          </a:p>
        </p:txBody>
      </p:sp>
      <p:sp>
        <p:nvSpPr>
          <p:cNvPr id="14" name="Content Placeholder 13">
            <a:extLst>
              <a:ext uri="{FF2B5EF4-FFF2-40B4-BE49-F238E27FC236}">
                <a16:creationId xmlns:a16="http://schemas.microsoft.com/office/drawing/2014/main" id="{8F58E4F6-9AF5-D996-294C-25E85ABD8000}"/>
              </a:ext>
            </a:extLst>
          </p:cNvPr>
          <p:cNvSpPr>
            <a:spLocks noGrp="1"/>
          </p:cNvSpPr>
          <p:nvPr>
            <p:ph sz="quarter" idx="19"/>
          </p:nvPr>
        </p:nvSpPr>
        <p:spPr>
          <a:xfrm>
            <a:off x="3914907" y="2971800"/>
            <a:ext cx="7772400" cy="914400"/>
          </a:xfrm>
          <a:solidFill>
            <a:schemeClr val="accent1">
              <a:lumMod val="60000"/>
              <a:lumOff val="40000"/>
            </a:schemeClr>
          </a:solidFill>
          <a:ln>
            <a:solidFill>
              <a:schemeClr val="bg1"/>
            </a:solidFill>
          </a:ln>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p:spPr>
        <p:txBody>
          <a:bodyPr anchor="ctr"/>
          <a:lstStyle/>
          <a:p>
            <a:pPr marL="0" indent="0" algn="ctr">
              <a:buNone/>
            </a:pPr>
            <a:r>
              <a:rPr lang="en-US" sz="3600"/>
              <a:t>Benzodiazepines</a:t>
            </a:r>
          </a:p>
        </p:txBody>
      </p:sp>
      <p:sp>
        <p:nvSpPr>
          <p:cNvPr id="11" name="Content Placeholder 10">
            <a:extLst>
              <a:ext uri="{FF2B5EF4-FFF2-40B4-BE49-F238E27FC236}">
                <a16:creationId xmlns:a16="http://schemas.microsoft.com/office/drawing/2014/main" id="{CBE50656-3C44-12ED-3B63-6DE7ABB2CB50}"/>
              </a:ext>
            </a:extLst>
          </p:cNvPr>
          <p:cNvSpPr>
            <a:spLocks noGrp="1"/>
          </p:cNvSpPr>
          <p:nvPr>
            <p:ph sz="quarter" idx="16"/>
          </p:nvPr>
        </p:nvSpPr>
        <p:spPr>
          <a:xfrm>
            <a:off x="3914908" y="4241619"/>
            <a:ext cx="7772400" cy="914400"/>
          </a:xfrm>
          <a:solidFill>
            <a:schemeClr val="accent1">
              <a:lumMod val="40000"/>
              <a:lumOff val="60000"/>
            </a:schemeClr>
          </a:solidFill>
          <a:ln>
            <a:solidFill>
              <a:schemeClr val="bg1"/>
            </a:solidFill>
          </a:ln>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p:spPr>
        <p:txBody>
          <a:bodyPr anchor="ctr"/>
          <a:lstStyle/>
          <a:p>
            <a:pPr marL="0" indent="0" algn="ctr">
              <a:buNone/>
            </a:pPr>
            <a:r>
              <a:rPr lang="en-US" sz="3600"/>
              <a:t>Cannabinoids</a:t>
            </a:r>
          </a:p>
        </p:txBody>
      </p:sp>
      <p:sp>
        <p:nvSpPr>
          <p:cNvPr id="13" name="Content Placeholder 12">
            <a:extLst>
              <a:ext uri="{FF2B5EF4-FFF2-40B4-BE49-F238E27FC236}">
                <a16:creationId xmlns:a16="http://schemas.microsoft.com/office/drawing/2014/main" id="{3D2794FD-749E-69F2-2B31-324A4AC5E21E}"/>
              </a:ext>
            </a:extLst>
          </p:cNvPr>
          <p:cNvSpPr>
            <a:spLocks noGrp="1"/>
          </p:cNvSpPr>
          <p:nvPr>
            <p:ph sz="quarter" idx="18"/>
          </p:nvPr>
        </p:nvSpPr>
        <p:spPr>
          <a:xfrm>
            <a:off x="3914908" y="5484045"/>
            <a:ext cx="7772400" cy="914400"/>
          </a:xfrm>
          <a:solidFill>
            <a:schemeClr val="accent1">
              <a:lumMod val="20000"/>
              <a:lumOff val="80000"/>
            </a:schemeClr>
          </a:solidFill>
          <a:ln>
            <a:solidFill>
              <a:schemeClr val="bg1"/>
            </a:solidFill>
          </a:ln>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p:spPr>
        <p:txBody>
          <a:bodyPr anchor="ctr"/>
          <a:lstStyle/>
          <a:p>
            <a:pPr marL="0" indent="0" algn="ctr">
              <a:buNone/>
            </a:pPr>
            <a:r>
              <a:rPr lang="en-US" sz="3600"/>
              <a:t>Opioids</a:t>
            </a:r>
          </a:p>
        </p:txBody>
      </p:sp>
    </p:spTree>
    <p:extLst>
      <p:ext uri="{BB962C8B-B14F-4D97-AF65-F5344CB8AC3E}">
        <p14:creationId xmlns:p14="http://schemas.microsoft.com/office/powerpoint/2010/main" val="2623151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1A486258-4B1F-3C3D-43EF-C3072CC36BD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287FF22-BF63-15A7-4563-BD160B76BB4C}"/>
              </a:ext>
              <a:ext uri="{C183D7F6-B498-43B3-948B-1728B52AA6E4}">
                <adec:decorative xmlns:adec="http://schemas.microsoft.com/office/drawing/2017/decorative" val="1"/>
              </a:ext>
            </a:extLst>
          </p:cNvPr>
          <p:cNvSpPr/>
          <p:nvPr/>
        </p:nvSpPr>
        <p:spPr>
          <a:xfrm>
            <a:off x="406400" y="6434667"/>
            <a:ext cx="1016000" cy="423333"/>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BABEEB8E-7449-DB02-2A13-D5E0A323F0CD}"/>
              </a:ext>
            </a:extLst>
          </p:cNvPr>
          <p:cNvSpPr>
            <a:spLocks noGrp="1" noRot="1" noMove="1" noResize="1" noEditPoints="1" noAdjustHandles="1" noChangeArrowheads="1" noChangeShapeType="1"/>
          </p:cNvSpPr>
          <p:nvPr>
            <p:ph sz="quarter" idx="16"/>
          </p:nvPr>
        </p:nvSpPr>
        <p:spPr>
          <a:xfrm>
            <a:off x="577070" y="182080"/>
            <a:ext cx="5486400" cy="3200400"/>
          </a:xfrm>
          <a:prstGeom prst="roundRect">
            <a:avLst>
              <a:gd name="adj" fmla="val 6670"/>
            </a:avLst>
          </a:prstGeom>
          <a:solidFill>
            <a:schemeClr val="accent2">
              <a:lumMod val="75000"/>
            </a:schemeClr>
          </a:solidFill>
          <a:ln>
            <a:solidFill>
              <a:schemeClr val="bg1"/>
            </a:solidFill>
          </a:ln>
          <a:effectLst/>
          <a:scene3d>
            <a:camera prst="orthographicFront">
              <a:rot lat="0" lon="0" rev="0"/>
            </a:camera>
            <a:lightRig rig="contrasting" dir="t">
              <a:rot lat="0" lon="0" rev="7800000"/>
            </a:lightRig>
          </a:scene3d>
          <a:sp3d>
            <a:bevelT w="139700" h="139700"/>
          </a:sp3d>
        </p:spPr>
        <p:txBody>
          <a:bodyPr tIns="91440" bIns="91440" anchor="ctr" anchorCtr="0"/>
          <a:lstStyle/>
          <a:p>
            <a:pPr marL="0" indent="0" algn="ctr">
              <a:buNone/>
            </a:pPr>
            <a:r>
              <a:rPr lang="en-US" sz="4000">
                <a:solidFill>
                  <a:schemeClr val="bg1"/>
                </a:solidFill>
              </a:rPr>
              <a:t>Depressants</a:t>
            </a:r>
          </a:p>
        </p:txBody>
      </p:sp>
      <p:sp>
        <p:nvSpPr>
          <p:cNvPr id="4" name="Content Placeholder 3">
            <a:extLst>
              <a:ext uri="{FF2B5EF4-FFF2-40B4-BE49-F238E27FC236}">
                <a16:creationId xmlns:a16="http://schemas.microsoft.com/office/drawing/2014/main" id="{9C059227-612B-4501-BD08-F70F0545846A}"/>
              </a:ext>
            </a:extLst>
          </p:cNvPr>
          <p:cNvSpPr>
            <a:spLocks noGrp="1" noRot="1" noMove="1" noResize="1" noEditPoints="1" noAdjustHandles="1" noChangeArrowheads="1" noChangeShapeType="1"/>
          </p:cNvSpPr>
          <p:nvPr>
            <p:ph sz="quarter" idx="18"/>
          </p:nvPr>
        </p:nvSpPr>
        <p:spPr>
          <a:xfrm>
            <a:off x="6128532" y="182080"/>
            <a:ext cx="5486400" cy="3200400"/>
          </a:xfrm>
          <a:prstGeom prst="roundRect">
            <a:avLst>
              <a:gd name="adj" fmla="val 6277"/>
            </a:avLst>
          </a:prstGeom>
          <a:solidFill>
            <a:schemeClr val="accent1">
              <a:lumMod val="75000"/>
            </a:schemeClr>
          </a:solidFill>
          <a:ln>
            <a:solidFill>
              <a:schemeClr val="bg1"/>
            </a:solidFill>
          </a:ln>
          <a:effectLst/>
          <a:scene3d>
            <a:camera prst="orthographicFront">
              <a:rot lat="0" lon="0" rev="0"/>
            </a:camera>
            <a:lightRig rig="contrasting" dir="t">
              <a:rot lat="0" lon="0" rev="7800000"/>
            </a:lightRig>
          </a:scene3d>
          <a:sp3d>
            <a:bevelT w="139700" h="139700"/>
          </a:sp3d>
        </p:spPr>
        <p:txBody>
          <a:bodyPr tIns="91440" bIns="91440" anchor="ctr"/>
          <a:lstStyle/>
          <a:p>
            <a:pPr marL="0" indent="0" algn="ctr">
              <a:buNone/>
            </a:pPr>
            <a:r>
              <a:rPr lang="en-US" sz="4000">
                <a:solidFill>
                  <a:schemeClr val="bg1"/>
                </a:solidFill>
              </a:rPr>
              <a:t>Hallucinogens</a:t>
            </a:r>
          </a:p>
        </p:txBody>
      </p:sp>
      <p:sp>
        <p:nvSpPr>
          <p:cNvPr id="3" name="Content Placeholder 2">
            <a:extLst>
              <a:ext uri="{FF2B5EF4-FFF2-40B4-BE49-F238E27FC236}">
                <a16:creationId xmlns:a16="http://schemas.microsoft.com/office/drawing/2014/main" id="{8CA4D993-29A8-5D44-A2C0-6947E5D856E9}"/>
              </a:ext>
            </a:extLst>
          </p:cNvPr>
          <p:cNvSpPr>
            <a:spLocks noGrp="1" noRot="1" noMove="1" noResize="1" noEditPoints="1" noAdjustHandles="1" noChangeArrowheads="1" noChangeShapeType="1"/>
          </p:cNvSpPr>
          <p:nvPr>
            <p:ph sz="quarter" idx="17"/>
          </p:nvPr>
        </p:nvSpPr>
        <p:spPr>
          <a:xfrm>
            <a:off x="577070" y="3382481"/>
            <a:ext cx="5486400" cy="3200400"/>
          </a:xfrm>
          <a:prstGeom prst="roundRect">
            <a:avLst>
              <a:gd name="adj" fmla="val 9836"/>
            </a:avLst>
          </a:prstGeom>
          <a:solidFill>
            <a:schemeClr val="accent3">
              <a:lumMod val="75000"/>
            </a:schemeClr>
          </a:solidFill>
          <a:ln>
            <a:solidFill>
              <a:schemeClr val="bg1"/>
            </a:solidFill>
          </a:ln>
          <a:effectLst/>
          <a:scene3d>
            <a:camera prst="orthographicFront">
              <a:rot lat="0" lon="0" rev="0"/>
            </a:camera>
            <a:lightRig rig="contrasting" dir="t">
              <a:rot lat="0" lon="0" rev="7800000"/>
            </a:lightRig>
          </a:scene3d>
          <a:sp3d>
            <a:bevelT w="139700" h="139700"/>
          </a:sp3d>
        </p:spPr>
        <p:txBody>
          <a:bodyPr tIns="91440" bIns="91440" anchor="ctr" anchorCtr="0"/>
          <a:lstStyle/>
          <a:p>
            <a:pPr marL="0" indent="0" algn="ctr">
              <a:buNone/>
            </a:pPr>
            <a:r>
              <a:rPr lang="en-US" sz="4000">
                <a:solidFill>
                  <a:schemeClr val="bg1"/>
                </a:solidFill>
              </a:rPr>
              <a:t>Stimulants</a:t>
            </a:r>
          </a:p>
        </p:txBody>
      </p:sp>
      <p:sp>
        <p:nvSpPr>
          <p:cNvPr id="5" name="Content Placeholder 4">
            <a:extLst>
              <a:ext uri="{FF2B5EF4-FFF2-40B4-BE49-F238E27FC236}">
                <a16:creationId xmlns:a16="http://schemas.microsoft.com/office/drawing/2014/main" id="{3393F047-2FF5-0B3D-E9C3-6D025233E8EF}"/>
              </a:ext>
            </a:extLst>
          </p:cNvPr>
          <p:cNvSpPr>
            <a:spLocks noGrp="1" noRot="1" noMove="1" noResize="1" noEditPoints="1" noAdjustHandles="1" noChangeArrowheads="1" noChangeShapeType="1"/>
          </p:cNvSpPr>
          <p:nvPr>
            <p:ph sz="quarter" idx="19"/>
          </p:nvPr>
        </p:nvSpPr>
        <p:spPr>
          <a:xfrm>
            <a:off x="6128532" y="3382481"/>
            <a:ext cx="5486400" cy="3200400"/>
          </a:xfrm>
          <a:prstGeom prst="roundRect">
            <a:avLst>
              <a:gd name="adj" fmla="val 6277"/>
            </a:avLst>
          </a:prstGeom>
          <a:solidFill>
            <a:schemeClr val="accent1">
              <a:lumMod val="50000"/>
            </a:schemeClr>
          </a:solidFill>
          <a:ln>
            <a:solidFill>
              <a:schemeClr val="bg1"/>
            </a:solidFill>
          </a:ln>
          <a:effectLst/>
          <a:scene3d>
            <a:camera prst="orthographicFront">
              <a:rot lat="0" lon="0" rev="0"/>
            </a:camera>
            <a:lightRig rig="contrasting" dir="t">
              <a:rot lat="0" lon="0" rev="7800000"/>
            </a:lightRig>
          </a:scene3d>
          <a:sp3d>
            <a:bevelT w="139700" h="139700"/>
          </a:sp3d>
        </p:spPr>
        <p:txBody>
          <a:bodyPr tIns="91440" bIns="91440" anchor="ctr" anchorCtr="0"/>
          <a:lstStyle/>
          <a:p>
            <a:pPr marL="0" indent="0" algn="ctr">
              <a:buNone/>
            </a:pPr>
            <a:r>
              <a:rPr lang="en-US" sz="4000">
                <a:solidFill>
                  <a:schemeClr val="bg1"/>
                </a:solidFill>
              </a:rPr>
              <a:t>Inhalants</a:t>
            </a:r>
          </a:p>
        </p:txBody>
      </p:sp>
      <p:sp>
        <p:nvSpPr>
          <p:cNvPr id="7" name="Title 6">
            <a:extLst>
              <a:ext uri="{FF2B5EF4-FFF2-40B4-BE49-F238E27FC236}">
                <a16:creationId xmlns:a16="http://schemas.microsoft.com/office/drawing/2014/main" id="{BE481B1E-2980-8A9C-E923-6BCE3FFBEBDF}"/>
              </a:ext>
            </a:extLst>
          </p:cNvPr>
          <p:cNvSpPr>
            <a:spLocks noGrp="1"/>
          </p:cNvSpPr>
          <p:nvPr>
            <p:ph type="title"/>
          </p:nvPr>
        </p:nvSpPr>
        <p:spPr>
          <a:xfrm>
            <a:off x="3381154" y="2495269"/>
            <a:ext cx="5486400" cy="1774423"/>
          </a:xfrm>
          <a:prstGeom prst="roundRect">
            <a:avLst/>
          </a:prstGeom>
          <a:solidFill>
            <a:schemeClr val="accent4">
              <a:lumMod val="20000"/>
              <a:lumOff val="80000"/>
            </a:schemeClr>
          </a:solidFill>
          <a:ln>
            <a:solidFill>
              <a:schemeClr val="bg1"/>
            </a:solidFill>
          </a:ln>
          <a:effectLst/>
          <a:scene3d>
            <a:camera prst="orthographicFront">
              <a:rot lat="0" lon="0" rev="0"/>
            </a:camera>
            <a:lightRig rig="contrasting" dir="t">
              <a:rot lat="0" lon="0" rev="7800000"/>
            </a:lightRig>
          </a:scene3d>
          <a:sp3d>
            <a:bevelT w="139700" h="139700"/>
          </a:sp3d>
        </p:spPr>
        <p:txBody>
          <a:bodyPr tIns="91440" bIns="91440" anchor="ctr"/>
          <a:lstStyle/>
          <a:p>
            <a:r>
              <a:rPr lang="en-US" b="1">
                <a:solidFill>
                  <a:schemeClr val="tx2">
                    <a:lumMod val="50000"/>
                  </a:schemeClr>
                </a:solidFill>
                <a:latin typeface="+mn-lt"/>
              </a:rPr>
              <a:t>Drug Classifications Based on Effect</a:t>
            </a:r>
          </a:p>
        </p:txBody>
      </p:sp>
    </p:spTree>
    <p:extLst>
      <p:ext uri="{BB962C8B-B14F-4D97-AF65-F5344CB8AC3E}">
        <p14:creationId xmlns:p14="http://schemas.microsoft.com/office/powerpoint/2010/main" val="671425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3EF8A-2138-BEC6-B988-A7E10D1FF6B8}"/>
              </a:ext>
            </a:extLst>
          </p:cNvPr>
          <p:cNvSpPr>
            <a:spLocks noGrp="1"/>
          </p:cNvSpPr>
          <p:nvPr>
            <p:ph type="title"/>
          </p:nvPr>
        </p:nvSpPr>
        <p:spPr>
          <a:xfrm>
            <a:off x="0" y="0"/>
            <a:ext cx="12192000" cy="1756317"/>
          </a:xfrm>
          <a:prstGeom prst="rect">
            <a:avLst/>
          </a:prstGeom>
          <a:solidFill>
            <a:schemeClr val="accent4">
              <a:lumMod val="40000"/>
              <a:lumOff val="60000"/>
            </a:schemeClr>
          </a:solidFill>
          <a:scene3d>
            <a:camera prst="orthographicFront"/>
            <a:lightRig rig="threePt" dir="t"/>
          </a:scene3d>
          <a:sp3d>
            <a:bevelT/>
          </a:sp3d>
        </p:spPr>
        <p:txBody>
          <a:bodyPr anchor="ctr">
            <a:normAutofit/>
          </a:bodyPr>
          <a:lstStyle/>
          <a:p>
            <a:r>
              <a:rPr lang="en-US" sz="4000">
                <a:solidFill>
                  <a:schemeClr val="tx2">
                    <a:lumMod val="50000"/>
                  </a:schemeClr>
                </a:solidFill>
              </a:rPr>
              <a:t>Drug Classifications </a:t>
            </a:r>
            <a:br>
              <a:rPr lang="en-US" sz="4000">
                <a:solidFill>
                  <a:schemeClr val="tx2">
                    <a:lumMod val="50000"/>
                  </a:schemeClr>
                </a:solidFill>
              </a:rPr>
            </a:br>
            <a:r>
              <a:rPr lang="en-US" sz="4000">
                <a:solidFill>
                  <a:schemeClr val="tx2">
                    <a:lumMod val="50000"/>
                  </a:schemeClr>
                </a:solidFill>
              </a:rPr>
              <a:t>Based on Legality</a:t>
            </a:r>
            <a:endParaRPr lang="en-US" sz="4000"/>
          </a:p>
        </p:txBody>
      </p:sp>
      <p:sp>
        <p:nvSpPr>
          <p:cNvPr id="5" name="Content Placeholder 4">
            <a:extLst>
              <a:ext uri="{FF2B5EF4-FFF2-40B4-BE49-F238E27FC236}">
                <a16:creationId xmlns:a16="http://schemas.microsoft.com/office/drawing/2014/main" id="{89663578-C03D-CD88-AF35-2A8374671144}"/>
              </a:ext>
            </a:extLst>
          </p:cNvPr>
          <p:cNvSpPr>
            <a:spLocks noGrp="1"/>
          </p:cNvSpPr>
          <p:nvPr>
            <p:ph sz="quarter" idx="11"/>
          </p:nvPr>
        </p:nvSpPr>
        <p:spPr>
          <a:xfrm>
            <a:off x="18876" y="1765737"/>
            <a:ext cx="2468880" cy="4572000"/>
          </a:xfrm>
          <a:prstGeom prst="rect">
            <a:avLst/>
          </a:prstGeom>
          <a:solidFill>
            <a:schemeClr val="tx2"/>
          </a:solidFill>
          <a:scene3d>
            <a:camera prst="orthographicFront"/>
            <a:lightRig rig="threePt" dir="t"/>
          </a:scene3d>
          <a:sp3d>
            <a:bevelT w="114300" prst="artDeco"/>
          </a:sp3d>
        </p:spPr>
        <p:txBody>
          <a:bodyPr/>
          <a:lstStyle/>
          <a:p>
            <a:r>
              <a:rPr lang="en-US" sz="2400">
                <a:solidFill>
                  <a:schemeClr val="bg1"/>
                </a:solidFill>
              </a:rPr>
              <a:t>Schedule I </a:t>
            </a:r>
          </a:p>
        </p:txBody>
      </p:sp>
      <p:sp>
        <p:nvSpPr>
          <p:cNvPr id="6" name="Content Placeholder 5">
            <a:extLst>
              <a:ext uri="{FF2B5EF4-FFF2-40B4-BE49-F238E27FC236}">
                <a16:creationId xmlns:a16="http://schemas.microsoft.com/office/drawing/2014/main" id="{02B4B556-C7DD-0963-4030-7B224ECD63CA}"/>
              </a:ext>
            </a:extLst>
          </p:cNvPr>
          <p:cNvSpPr>
            <a:spLocks noGrp="1"/>
          </p:cNvSpPr>
          <p:nvPr>
            <p:ph sz="quarter" idx="12"/>
          </p:nvPr>
        </p:nvSpPr>
        <p:spPr>
          <a:xfrm>
            <a:off x="2455573" y="1765737"/>
            <a:ext cx="2468880" cy="4572000"/>
          </a:xfrm>
          <a:prstGeom prst="rect">
            <a:avLst/>
          </a:prstGeom>
          <a:solidFill>
            <a:schemeClr val="accent1">
              <a:lumMod val="75000"/>
            </a:schemeClr>
          </a:solidFill>
          <a:scene3d>
            <a:camera prst="orthographicFront"/>
            <a:lightRig rig="threePt" dir="t"/>
          </a:scene3d>
          <a:sp3d>
            <a:bevelT w="114300" prst="artDeco"/>
          </a:sp3d>
        </p:spPr>
        <p:txBody>
          <a:bodyPr/>
          <a:lstStyle/>
          <a:p>
            <a:r>
              <a:rPr lang="en-US" sz="2400">
                <a:solidFill>
                  <a:schemeClr val="bg1"/>
                </a:solidFill>
              </a:rPr>
              <a:t>Schedule II</a:t>
            </a:r>
          </a:p>
        </p:txBody>
      </p:sp>
      <p:sp>
        <p:nvSpPr>
          <p:cNvPr id="7" name="Content Placeholder 6">
            <a:extLst>
              <a:ext uri="{FF2B5EF4-FFF2-40B4-BE49-F238E27FC236}">
                <a16:creationId xmlns:a16="http://schemas.microsoft.com/office/drawing/2014/main" id="{7F6B18AC-2821-D093-A74D-B9E88AA7A6A0}"/>
              </a:ext>
            </a:extLst>
          </p:cNvPr>
          <p:cNvSpPr>
            <a:spLocks noGrp="1"/>
          </p:cNvSpPr>
          <p:nvPr>
            <p:ph sz="quarter" idx="13"/>
          </p:nvPr>
        </p:nvSpPr>
        <p:spPr>
          <a:xfrm>
            <a:off x="4892270" y="1765738"/>
            <a:ext cx="2468880" cy="4572000"/>
          </a:xfrm>
          <a:prstGeom prst="rect">
            <a:avLst/>
          </a:prstGeom>
          <a:solidFill>
            <a:schemeClr val="accent1"/>
          </a:solidFill>
          <a:scene3d>
            <a:camera prst="orthographicFront"/>
            <a:lightRig rig="threePt" dir="t"/>
          </a:scene3d>
          <a:sp3d>
            <a:bevelT w="114300" prst="artDeco"/>
          </a:sp3d>
        </p:spPr>
        <p:txBody>
          <a:bodyPr/>
          <a:lstStyle/>
          <a:p>
            <a:r>
              <a:rPr lang="en-US" sz="2400">
                <a:solidFill>
                  <a:schemeClr val="bg1"/>
                </a:solidFill>
              </a:rPr>
              <a:t>Schedule III </a:t>
            </a:r>
          </a:p>
        </p:txBody>
      </p:sp>
      <p:sp>
        <p:nvSpPr>
          <p:cNvPr id="8" name="Content Placeholder 7">
            <a:extLst>
              <a:ext uri="{FF2B5EF4-FFF2-40B4-BE49-F238E27FC236}">
                <a16:creationId xmlns:a16="http://schemas.microsoft.com/office/drawing/2014/main" id="{80CF441A-947B-F9F6-901D-A7F9AB35BCB3}"/>
              </a:ext>
            </a:extLst>
          </p:cNvPr>
          <p:cNvSpPr>
            <a:spLocks noGrp="1"/>
          </p:cNvSpPr>
          <p:nvPr>
            <p:ph sz="quarter" idx="14"/>
          </p:nvPr>
        </p:nvSpPr>
        <p:spPr>
          <a:xfrm>
            <a:off x="7328967" y="1765739"/>
            <a:ext cx="2468880" cy="4572000"/>
          </a:xfrm>
          <a:prstGeom prst="rect">
            <a:avLst/>
          </a:prstGeom>
          <a:solidFill>
            <a:schemeClr val="accent1">
              <a:lumMod val="75000"/>
            </a:schemeClr>
          </a:solidFill>
          <a:scene3d>
            <a:camera prst="orthographicFront"/>
            <a:lightRig rig="threePt" dir="t"/>
          </a:scene3d>
          <a:sp3d>
            <a:bevelT w="114300" prst="artDeco"/>
          </a:sp3d>
        </p:spPr>
        <p:txBody>
          <a:bodyPr/>
          <a:lstStyle/>
          <a:p>
            <a:r>
              <a:rPr lang="en-US" sz="2400">
                <a:solidFill>
                  <a:schemeClr val="bg1"/>
                </a:solidFill>
              </a:rPr>
              <a:t>Schedule IV</a:t>
            </a:r>
          </a:p>
        </p:txBody>
      </p:sp>
      <p:sp>
        <p:nvSpPr>
          <p:cNvPr id="9" name="Content Placeholder 8">
            <a:extLst>
              <a:ext uri="{FF2B5EF4-FFF2-40B4-BE49-F238E27FC236}">
                <a16:creationId xmlns:a16="http://schemas.microsoft.com/office/drawing/2014/main" id="{12BF4B36-8318-CFEE-11C7-CC95E0E928B0}"/>
              </a:ext>
            </a:extLst>
          </p:cNvPr>
          <p:cNvSpPr>
            <a:spLocks noGrp="1"/>
          </p:cNvSpPr>
          <p:nvPr>
            <p:ph sz="quarter" idx="15"/>
          </p:nvPr>
        </p:nvSpPr>
        <p:spPr>
          <a:xfrm>
            <a:off x="9765665" y="1765738"/>
            <a:ext cx="2407459" cy="4572000"/>
          </a:xfrm>
          <a:prstGeom prst="rect">
            <a:avLst/>
          </a:prstGeom>
          <a:solidFill>
            <a:schemeClr val="tx2"/>
          </a:solidFill>
          <a:scene3d>
            <a:camera prst="orthographicFront"/>
            <a:lightRig rig="threePt" dir="t"/>
          </a:scene3d>
          <a:sp3d>
            <a:bevelT w="114300" prst="artDeco"/>
          </a:sp3d>
        </p:spPr>
        <p:txBody>
          <a:bodyPr/>
          <a:lstStyle/>
          <a:p>
            <a:r>
              <a:rPr lang="en-US" sz="2400">
                <a:solidFill>
                  <a:schemeClr val="bg1"/>
                </a:solidFill>
              </a:rPr>
              <a:t>Schedule V</a:t>
            </a:r>
          </a:p>
        </p:txBody>
      </p:sp>
      <p:sp>
        <p:nvSpPr>
          <p:cNvPr id="3" name="Rectangle 2">
            <a:extLst>
              <a:ext uri="{FF2B5EF4-FFF2-40B4-BE49-F238E27FC236}">
                <a16:creationId xmlns:a16="http://schemas.microsoft.com/office/drawing/2014/main" id="{8DA639F6-466D-A43B-98FD-ABEE22D947F2}"/>
              </a:ext>
              <a:ext uri="{C183D7F6-B498-43B3-948B-1728B52AA6E4}">
                <adec:decorative xmlns:adec="http://schemas.microsoft.com/office/drawing/2017/decorative" val="1"/>
              </a:ext>
            </a:extLst>
          </p:cNvPr>
          <p:cNvSpPr/>
          <p:nvPr/>
        </p:nvSpPr>
        <p:spPr>
          <a:xfrm flipV="1">
            <a:off x="0" y="6377635"/>
            <a:ext cx="12192000" cy="480365"/>
          </a:xfrm>
          <a:prstGeom prst="rect">
            <a:avLst/>
          </a:prstGeom>
          <a:solidFill>
            <a:schemeClr val="accent4">
              <a:lumMod val="40000"/>
              <a:lumOff val="6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97483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5FB7EE2-BAA5-D337-0C73-2484939A15D8}"/>
              </a:ext>
            </a:extLst>
          </p:cNvPr>
          <p:cNvSpPr>
            <a:spLocks noGrp="1"/>
          </p:cNvSpPr>
          <p:nvPr>
            <p:ph type="title"/>
          </p:nvPr>
        </p:nvSpPr>
        <p:spPr/>
        <p:txBody>
          <a:bodyPr/>
          <a:lstStyle/>
          <a:p>
            <a:r>
              <a:rPr lang="en-US" sz="4800"/>
              <a:t>Common Drugs Matching Game</a:t>
            </a:r>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a:xfrm>
            <a:off x="1523999" y="5513832"/>
            <a:ext cx="9144000" cy="649224"/>
          </a:xfrm>
        </p:spPr>
        <p:txBody>
          <a:bodyPr vert="horz" lIns="91440" tIns="45720" rIns="91440" bIns="45720" rtlCol="0" anchor="ctr">
            <a:normAutofit/>
          </a:bodyPr>
          <a:lstStyle/>
          <a:p>
            <a:r>
              <a:rPr lang="en-US"/>
              <a:t>Small Group Activity</a:t>
            </a:r>
          </a:p>
        </p:txBody>
      </p:sp>
    </p:spTree>
    <p:extLst>
      <p:ext uri="{BB962C8B-B14F-4D97-AF65-F5344CB8AC3E}">
        <p14:creationId xmlns:p14="http://schemas.microsoft.com/office/powerpoint/2010/main" val="9966389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55"/>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NCSACW Toolkit Use">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3">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076DA0"/>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NCSACW Toolkit Use">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Custom 1">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7517FF3F932D340B245FFD4580FD3A5" ma:contentTypeVersion="12" ma:contentTypeDescription="Create a new document." ma:contentTypeScope="" ma:versionID="58b82600eedcb69ee89a02babfe17517">
  <xsd:schema xmlns:xsd="http://www.w3.org/2001/XMLSchema" xmlns:xs="http://www.w3.org/2001/XMLSchema" xmlns:p="http://schemas.microsoft.com/office/2006/metadata/properties" xmlns:ns2="87c3cb85-7b88-4308-a09a-2cff70447376" xmlns:ns3="44b76e7b-b112-41d5-aade-b7d5fca02078" targetNamespace="http://schemas.microsoft.com/office/2006/metadata/properties" ma:root="true" ma:fieldsID="665458863c65d1f4b21ff4632c49bdbc" ns2:_="" ns3:_="">
    <xsd:import namespace="87c3cb85-7b88-4308-a09a-2cff70447376"/>
    <xsd:import namespace="44b76e7b-b112-41d5-aade-b7d5fca0207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c3cb85-7b88-4308-a09a-2cff704473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58bc4911-8aa7-40f7-879b-7ab1ade0da44"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4b76e7b-b112-41d5-aade-b7d5fca0207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7c3cb85-7b88-4308-a09a-2cff70447376">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6A9CB2-FE16-41F1-AEC8-A65EC9C627C0}">
  <ds:schemaRefs>
    <ds:schemaRef ds:uri="44b76e7b-b112-41d5-aade-b7d5fca02078"/>
    <ds:schemaRef ds:uri="87c3cb85-7b88-4308-a09a-2cff7044737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EF06D84-70C7-4D45-8EA5-064C8547438E}">
  <ds:schemaRefs>
    <ds:schemaRef ds:uri="http://schemas.openxmlformats.org/package/2006/metadata/core-properties"/>
    <ds:schemaRef ds:uri="http://purl.org/dc/elements/1.1/"/>
    <ds:schemaRef ds:uri="http://schemas.microsoft.com/office/2006/documentManagement/types"/>
    <ds:schemaRef ds:uri="http://www.w3.org/XML/1998/namespace"/>
    <ds:schemaRef ds:uri="http://schemas.microsoft.com/office/2006/metadata/properties"/>
    <ds:schemaRef ds:uri="87c3cb85-7b88-4308-a09a-2cff70447376"/>
    <ds:schemaRef ds:uri="http://purl.org/dc/terms/"/>
    <ds:schemaRef ds:uri="http://schemas.microsoft.com/office/infopath/2007/PartnerControls"/>
    <ds:schemaRef ds:uri="44b76e7b-b112-41d5-aade-b7d5fca02078"/>
    <ds:schemaRef ds:uri="http://purl.org/dc/dcmitype/"/>
  </ds:schemaRefs>
</ds:datastoreItem>
</file>

<file path=customXml/itemProps3.xml><?xml version="1.0" encoding="utf-8"?>
<ds:datastoreItem xmlns:ds="http://schemas.openxmlformats.org/officeDocument/2006/customXml" ds:itemID="{036ACA19-6C7D-48BF-B802-FA91BF6799F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TotalTime>
  <Words>17786</Words>
  <Application>Microsoft Office PowerPoint</Application>
  <PresentationFormat>Widescreen</PresentationFormat>
  <Paragraphs>1529</Paragraphs>
  <Slides>55</Slides>
  <Notes>55</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55</vt:i4>
      </vt:variant>
    </vt:vector>
  </HeadingPairs>
  <TitlesOfParts>
    <vt:vector size="69" baseType="lpstr">
      <vt:lpstr>Arial</vt:lpstr>
      <vt:lpstr>Arial Black</vt:lpstr>
      <vt:lpstr>Arial Rounded MT Bold</vt:lpstr>
      <vt:lpstr>Calibri</vt:lpstr>
      <vt:lpstr>Helvetica Light</vt:lpstr>
      <vt:lpstr>Segoe Script</vt:lpstr>
      <vt:lpstr>Segoe UI</vt:lpstr>
      <vt:lpstr>Symbol</vt:lpstr>
      <vt:lpstr>Times New Roman</vt:lpstr>
      <vt:lpstr>Tw Cen MT</vt:lpstr>
      <vt:lpstr>Office Theme</vt:lpstr>
      <vt:lpstr>1_Office Theme</vt:lpstr>
      <vt:lpstr>5_Office Theme</vt:lpstr>
      <vt:lpstr>2_Office Theme</vt:lpstr>
      <vt:lpstr>Module 2:  Understanding Substance Use Disorders, Treatment &amp; Recovery</vt:lpstr>
      <vt:lpstr>Acknowledgement</vt:lpstr>
      <vt:lpstr>Learning Objectives</vt:lpstr>
      <vt:lpstr> “Groundbreaking discoveries about the brain have revolutionized our understanding of addiction, enabling us to respond effectively to the problem.”  —Dr. Nora Volkow,  National Institute on Drug Abuse </vt:lpstr>
      <vt:lpstr>Drug Classifications 101</vt:lpstr>
      <vt:lpstr>Drug Classifications Based on Chemical Components</vt:lpstr>
      <vt:lpstr>Drug Classifications Based on Effect</vt:lpstr>
      <vt:lpstr>Drug Classifications  Based on Legality</vt:lpstr>
      <vt:lpstr>Common Drugs Matching Game</vt:lpstr>
      <vt:lpstr>The Brain Science  of Addiction</vt:lpstr>
      <vt:lpstr>Let’s Take a Poll!</vt:lpstr>
      <vt:lpstr>Substance Use Disorder Values</vt:lpstr>
      <vt:lpstr>Substance Use Disorder Values  </vt:lpstr>
      <vt:lpstr>Understanding the Role of Dopamine</vt:lpstr>
      <vt:lpstr>Substance Use  &amp; Brain Circuitry</vt:lpstr>
      <vt:lpstr>Why Are Drugs so Hard to Quit?</vt:lpstr>
      <vt:lpstr>Early Intervention, Treatment and Management of Substance Use Disorders</vt:lpstr>
      <vt:lpstr>Overview of the Screening, Referral,  Assessment, and Treatment Process</vt:lpstr>
      <vt:lpstr>Substance Use Continuum of Care</vt:lpstr>
      <vt:lpstr>Screening, Brief Intervention, and  Referral to Treatment (SBIRT)</vt:lpstr>
      <vt:lpstr>Screening and Referrals in Child Welfare Settings</vt:lpstr>
      <vt:lpstr>Substance Use Screening Tools</vt:lpstr>
      <vt:lpstr>Screening for Substance Use in  Child Welfare Using the UNCOPE </vt:lpstr>
      <vt:lpstr>Timely Referral for Substance Use Disorder Clinical Assessment</vt:lpstr>
      <vt:lpstr>Core Components of The ASAM Criteria </vt:lpstr>
      <vt:lpstr>ASAM Level of Care Assessment:  Dimensions &amp; Subdimensions</vt:lpstr>
      <vt:lpstr>Diagnostic Classification  by Category of SUD Symptoms</vt:lpstr>
      <vt:lpstr>Diagnostic Classification  by Number of SUD Symptoms</vt:lpstr>
      <vt:lpstr>The ASAM Criteria Continuum of Care</vt:lpstr>
      <vt:lpstr>Addressing Gaps in  SUD Treatment Service Array</vt:lpstr>
      <vt:lpstr>Gaps in SUD Treatment  Small Group Discussion Questions</vt:lpstr>
      <vt:lpstr>Evidence-Based Interventions for Families  Affected by Substance Use Disorders </vt:lpstr>
      <vt:lpstr>Gender-Specific (Women) Treatment Services and Supports</vt:lpstr>
      <vt:lpstr>Gender-Specific (Men) Treatment Services and Supports</vt:lpstr>
      <vt:lpstr>LGBTQIA2S+ Affirmative Treatment Services and Supports</vt:lpstr>
      <vt:lpstr>Family-Centered Approach</vt:lpstr>
      <vt:lpstr>Family-Centered Approach Elements</vt:lpstr>
      <vt:lpstr>Continuum of Family-Based Treatment Services</vt:lpstr>
      <vt:lpstr>Continuum of Family-Based Treatment Services Small Group Discussion</vt:lpstr>
      <vt:lpstr>Family-Centered Treatment  Small Group Discussion Questions</vt:lpstr>
      <vt:lpstr>Recovery Is Possible!</vt:lpstr>
      <vt:lpstr>SAMHSA’s  Guiding Principles  of Recovery</vt:lpstr>
      <vt:lpstr>Recovery Support Services</vt:lpstr>
      <vt:lpstr>What is Peer Support? </vt:lpstr>
      <vt:lpstr>Key Practice  Strategy Reminders </vt:lpstr>
      <vt:lpstr>Doorway Recovery Videos Permission to Use &amp; Video Credit Provided by  New Hampshire Department of Health and Human Services</vt:lpstr>
      <vt:lpstr>Contact the NCSACW TTA Program</vt:lpstr>
      <vt:lpstr>References</vt:lpstr>
      <vt:lpstr>References, 1 of 4</vt:lpstr>
      <vt:lpstr>References, 2 of 4</vt:lpstr>
      <vt:lpstr>References, 3 of 4</vt:lpstr>
      <vt:lpstr>References, 4 of 4</vt:lpstr>
      <vt:lpstr>Resources</vt:lpstr>
      <vt:lpstr>Resources, 1 of 2</vt:lpstr>
      <vt:lpstr>Resources, 2 of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2: Understanding Substance Use Disorders, Treatment &amp; Recovery</dc:title>
  <dc:creator>ncsacw@cffutures.org</dc:creator>
  <cp:lastModifiedBy>Darron Petit</cp:lastModifiedBy>
  <cp:revision>6</cp:revision>
  <dcterms:created xsi:type="dcterms:W3CDTF">2023-09-22T15:36:01Z</dcterms:created>
  <dcterms:modified xsi:type="dcterms:W3CDTF">2024-03-20T23:06:05Z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0x01010047517FF3F932D340B245FFD4580FD3A5</vt:lpwstr>
  </property>
  <property fmtid="{D5CDD505-2E9C-101B-9397-08002B2CF9AE}" pid="3" name="MediaServiceImageTags">
    <vt:lpwstr/>
  </property>
  <property fmtid="{D5CDD505-2E9C-101B-9397-08002B2CF9AE}" pid="4" name="ArticulateGUID">
    <vt:lpwstr>F63D6157-93E0-4D18-8997-FB82E95D2E52</vt:lpwstr>
  </property>
  <property fmtid="{D5CDD505-2E9C-101B-9397-08002B2CF9AE}" pid="5" name="ArticulatePath">
    <vt:lpwstr>Toolkit_Module2_(508)</vt:lpwstr>
  </property>
</Properties>
</file>