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1.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4.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5.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6.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7.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18.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9.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20.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700" r:id="rId6"/>
    <p:sldMasterId id="2147483800" r:id="rId7"/>
    <p:sldMasterId id="2147483829" r:id="rId8"/>
    <p:sldMasterId id="2147483841" r:id="rId9"/>
    <p:sldMasterId id="2147483855" r:id="rId10"/>
    <p:sldMasterId id="2147483915" r:id="rId11"/>
    <p:sldMasterId id="2147483951" r:id="rId12"/>
    <p:sldMasterId id="2147483965" r:id="rId13"/>
    <p:sldMasterId id="2147483977" r:id="rId14"/>
    <p:sldMasterId id="2147483989" r:id="rId15"/>
    <p:sldMasterId id="2147484001" r:id="rId16"/>
    <p:sldMasterId id="2147484025" r:id="rId17"/>
    <p:sldMasterId id="2147484037" r:id="rId18"/>
    <p:sldMasterId id="2147484049" r:id="rId19"/>
    <p:sldMasterId id="2147484061" r:id="rId20"/>
    <p:sldMasterId id="2147484099" r:id="rId21"/>
    <p:sldMasterId id="2147484114" r:id="rId22"/>
    <p:sldMasterId id="2147484126" r:id="rId23"/>
    <p:sldMasterId id="2147484138" r:id="rId24"/>
  </p:sldMasterIdLst>
  <p:notesMasterIdLst>
    <p:notesMasterId r:id="rId93"/>
  </p:notesMasterIdLst>
  <p:sldIdLst>
    <p:sldId id="529" r:id="rId25"/>
    <p:sldId id="258" r:id="rId26"/>
    <p:sldId id="260" r:id="rId27"/>
    <p:sldId id="470" r:id="rId28"/>
    <p:sldId id="517" r:id="rId29"/>
    <p:sldId id="522" r:id="rId30"/>
    <p:sldId id="519" r:id="rId31"/>
    <p:sldId id="523" r:id="rId32"/>
    <p:sldId id="444" r:id="rId33"/>
    <p:sldId id="425" r:id="rId34"/>
    <p:sldId id="472" r:id="rId35"/>
    <p:sldId id="390" r:id="rId36"/>
    <p:sldId id="448" r:id="rId37"/>
    <p:sldId id="392" r:id="rId38"/>
    <p:sldId id="393" r:id="rId39"/>
    <p:sldId id="473" r:id="rId40"/>
    <p:sldId id="506" r:id="rId41"/>
    <p:sldId id="507" r:id="rId42"/>
    <p:sldId id="495" r:id="rId43"/>
    <p:sldId id="434" r:id="rId44"/>
    <p:sldId id="409" r:id="rId45"/>
    <p:sldId id="395" r:id="rId46"/>
    <p:sldId id="384" r:id="rId47"/>
    <p:sldId id="399" r:id="rId48"/>
    <p:sldId id="413" r:id="rId49"/>
    <p:sldId id="405" r:id="rId50"/>
    <p:sldId id="462" r:id="rId51"/>
    <p:sldId id="332" r:id="rId52"/>
    <p:sldId id="333" r:id="rId53"/>
    <p:sldId id="329" r:id="rId54"/>
    <p:sldId id="466" r:id="rId55"/>
    <p:sldId id="469" r:id="rId56"/>
    <p:sldId id="467" r:id="rId57"/>
    <p:sldId id="465" r:id="rId58"/>
    <p:sldId id="464" r:id="rId59"/>
    <p:sldId id="468" r:id="rId60"/>
    <p:sldId id="525" r:id="rId61"/>
    <p:sldId id="526" r:id="rId62"/>
    <p:sldId id="527" r:id="rId63"/>
    <p:sldId id="450" r:id="rId64"/>
    <p:sldId id="496" r:id="rId65"/>
    <p:sldId id="497" r:id="rId66"/>
    <p:sldId id="498" r:id="rId67"/>
    <p:sldId id="386" r:id="rId68"/>
    <p:sldId id="334" r:id="rId69"/>
    <p:sldId id="401" r:id="rId70"/>
    <p:sldId id="528" r:id="rId71"/>
    <p:sldId id="500" r:id="rId72"/>
    <p:sldId id="501" r:id="rId73"/>
    <p:sldId id="502" r:id="rId74"/>
    <p:sldId id="509" r:id="rId75"/>
    <p:sldId id="456" r:id="rId76"/>
    <p:sldId id="379" r:id="rId77"/>
    <p:sldId id="484" r:id="rId78"/>
    <p:sldId id="396" r:id="rId79"/>
    <p:sldId id="408" r:id="rId80"/>
    <p:sldId id="402" r:id="rId81"/>
    <p:sldId id="510" r:id="rId82"/>
    <p:sldId id="524" r:id="rId83"/>
    <p:sldId id="486" r:id="rId84"/>
    <p:sldId id="487" r:id="rId85"/>
    <p:sldId id="511" r:id="rId86"/>
    <p:sldId id="512" r:id="rId87"/>
    <p:sldId id="513" r:id="rId88"/>
    <p:sldId id="514" r:id="rId89"/>
    <p:sldId id="515" r:id="rId90"/>
    <p:sldId id="489" r:id="rId91"/>
    <p:sldId id="516" r:id="rId9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drew Scott" initials="AS" lastIdx="15" clrIdx="6">
    <p:extLst>
      <p:ext uri="{19B8F6BF-5375-455C-9EA6-DF929625EA0E}">
        <p15:presenceInfo xmlns:p15="http://schemas.microsoft.com/office/powerpoint/2012/main" userId="S-1-5-21-842925246-492894223-1343024091-7199" providerId="AD"/>
      </p:ext>
    </p:extLst>
  </p:cmAuthor>
  <p:cmAuthor id="1" name="Jennifer Sanghera" initials="JS" lastIdx="11" clrIdx="0">
    <p:extLst>
      <p:ext uri="{19B8F6BF-5375-455C-9EA6-DF929625EA0E}">
        <p15:presenceInfo xmlns:p15="http://schemas.microsoft.com/office/powerpoint/2012/main" userId="S-1-5-21-842925246-492894223-1343024091-7192" providerId="AD"/>
      </p:ext>
    </p:extLst>
  </p:cmAuthor>
  <p:cmAuthor id="8" name="Dupree, Margaret" initials="DM" lastIdx="54" clrIdx="7">
    <p:extLst>
      <p:ext uri="{19B8F6BF-5375-455C-9EA6-DF929625EA0E}">
        <p15:presenceInfo xmlns:p15="http://schemas.microsoft.com/office/powerpoint/2012/main" userId="S-1-5-21-2338163137-2684688362-157462135-92954" providerId="AD"/>
      </p:ext>
    </p:extLst>
  </p:cmAuthor>
  <p:cmAuthor id="2" name="Amanda Kellerman" initials="AK" lastIdx="10" clrIdx="1">
    <p:extLst>
      <p:ext uri="{19B8F6BF-5375-455C-9EA6-DF929625EA0E}">
        <p15:presenceInfo xmlns:p15="http://schemas.microsoft.com/office/powerpoint/2012/main" userId="S-1-5-21-842925246-492894223-1343024091-6259" providerId="AD"/>
      </p:ext>
    </p:extLst>
  </p:cmAuthor>
  <p:cmAuthor id="3" name="Sarah O'Rourke" initials="SO" lastIdx="52" clrIdx="2">
    <p:extLst>
      <p:ext uri="{19B8F6BF-5375-455C-9EA6-DF929625EA0E}">
        <p15:presenceInfo xmlns:p15="http://schemas.microsoft.com/office/powerpoint/2012/main" userId="S-1-5-21-842925246-492894223-1343024091-7151" providerId="AD"/>
      </p:ext>
    </p:extLst>
  </p:cmAuthor>
  <p:cmAuthor id="4" name="Kimberly Stevens" initials="KS" lastIdx="28" clrIdx="3">
    <p:extLst>
      <p:ext uri="{19B8F6BF-5375-455C-9EA6-DF929625EA0E}">
        <p15:presenceInfo xmlns:p15="http://schemas.microsoft.com/office/powerpoint/2012/main" userId="S-1-5-21-842925246-492894223-1343024091-7172" providerId="AD"/>
      </p:ext>
    </p:extLst>
  </p:cmAuthor>
  <p:cmAuthor id="5" name="katie Ryan" initials="kR" lastIdx="26" clrIdx="4">
    <p:extLst>
      <p:ext uri="{19B8F6BF-5375-455C-9EA6-DF929625EA0E}">
        <p15:presenceInfo xmlns:p15="http://schemas.microsoft.com/office/powerpoint/2012/main" userId="S-1-5-21-842925246-492894223-1343024091-6824" providerId="AD"/>
      </p:ext>
    </p:extLst>
  </p:cmAuthor>
  <p:cmAuthor id="6" name="Alexandra Torrence" initials="AT" lastIdx="6" clrIdx="5">
    <p:extLst>
      <p:ext uri="{19B8F6BF-5375-455C-9EA6-DF929625EA0E}">
        <p15:presenceInfo xmlns:p15="http://schemas.microsoft.com/office/powerpoint/2012/main" userId="S-1-5-21-842925246-492894223-1343024091-71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263"/>
    <a:srgbClr val="336B9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29" autoAdjust="0"/>
    <p:restoredTop sz="65017" autoAdjust="0"/>
  </p:normalViewPr>
  <p:slideViewPr>
    <p:cSldViewPr snapToGrid="0">
      <p:cViewPr varScale="1">
        <p:scale>
          <a:sx n="64" d="100"/>
          <a:sy n="64" d="100"/>
        </p:scale>
        <p:origin x="1002"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221"/>
    </p:cViewPr>
  </p:sorterViewPr>
  <p:notesViewPr>
    <p:cSldViewPr snapToGrid="0">
      <p:cViewPr varScale="1">
        <p:scale>
          <a:sx n="70" d="100"/>
          <a:sy n="70" d="100"/>
        </p:scale>
        <p:origin x="259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18.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slide" Target="slides/slide55.xml"/><Relationship Id="rId5" Type="http://schemas.openxmlformats.org/officeDocument/2006/relationships/slideMaster" Target="slideMasters/slideMaster2.xml"/><Relationship Id="rId90" Type="http://schemas.openxmlformats.org/officeDocument/2006/relationships/slide" Target="slides/slide66.xml"/><Relationship Id="rId95" Type="http://schemas.openxmlformats.org/officeDocument/2006/relationships/presProps" Target="presProps.xml"/><Relationship Id="rId22" Type="http://schemas.openxmlformats.org/officeDocument/2006/relationships/slideMaster" Target="slideMasters/slideMaster19.xml"/><Relationship Id="rId27" Type="http://schemas.openxmlformats.org/officeDocument/2006/relationships/slide" Target="slides/slide3.xml"/><Relationship Id="rId43" Type="http://schemas.openxmlformats.org/officeDocument/2006/relationships/slide" Target="slides/slide19.xml"/><Relationship Id="rId48" Type="http://schemas.openxmlformats.org/officeDocument/2006/relationships/slide" Target="slides/slide24.xml"/><Relationship Id="rId64" Type="http://schemas.openxmlformats.org/officeDocument/2006/relationships/slide" Target="slides/slide40.xml"/><Relationship Id="rId69" Type="http://schemas.openxmlformats.org/officeDocument/2006/relationships/slide" Target="slides/slide45.xml"/><Relationship Id="rId80" Type="http://schemas.openxmlformats.org/officeDocument/2006/relationships/slide" Target="slides/slide56.xml"/><Relationship Id="rId85" Type="http://schemas.openxmlformats.org/officeDocument/2006/relationships/slide" Target="slides/slide6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17.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7.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customXml" Target="../customXml/item2.xml"/><Relationship Id="rId29" Type="http://schemas.openxmlformats.org/officeDocument/2006/relationships/slide" Target="slides/slide5.xml"/><Relationship Id="rId24" Type="http://schemas.openxmlformats.org/officeDocument/2006/relationships/slideMaster" Target="slideMasters/slideMaster21.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61" Type="http://schemas.openxmlformats.org/officeDocument/2006/relationships/slide" Target="slides/slide37.xml"/><Relationship Id="rId82" Type="http://schemas.openxmlformats.org/officeDocument/2006/relationships/slide" Target="slides/slide58.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8" Type="http://schemas.openxmlformats.org/officeDocument/2006/relationships/slideMaster" Target="slideMasters/slideMaster5.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notesMaster" Target="notesMasters/notesMaster1.xml"/><Relationship Id="rId9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401444005545817E-2"/>
          <c:y val="2.3834517343465894E-2"/>
          <c:w val="0.94541693916167457"/>
          <c:h val="0.91013926011376789"/>
        </c:manualLayout>
      </c:layout>
      <c:barChart>
        <c:barDir val="col"/>
        <c:grouping val="clustered"/>
        <c:varyColors val="0"/>
        <c:ser>
          <c:idx val="0"/>
          <c:order val="0"/>
          <c:tx>
            <c:strRef>
              <c:f>Sheet1!$B$1</c:f>
              <c:strCache>
                <c:ptCount val="1"/>
                <c:pt idx="0">
                  <c:v>Reason for Removal: Parents Alcohol or Drug Abuse</c:v>
                </c:pt>
              </c:strCache>
            </c:strRef>
          </c:tx>
          <c:spPr>
            <a:solidFill>
              <a:srgbClr val="0F4263"/>
            </a:solidFill>
            <a:ln>
              <a:solidFill>
                <a:srgbClr val="0F4263"/>
              </a:solidFill>
            </a:ln>
            <a:effectLst/>
          </c:spPr>
          <c:invertIfNegative val="0"/>
          <c:dPt>
            <c:idx val="1"/>
            <c:invertIfNegative val="0"/>
            <c:bubble3D val="0"/>
            <c:spPr>
              <a:solidFill>
                <a:srgbClr val="0F4263"/>
              </a:solidFill>
              <a:ln>
                <a:solidFill>
                  <a:srgbClr val="0F4263"/>
                </a:solidFill>
              </a:ln>
              <a:effectLst/>
            </c:spPr>
            <c:extLst xmlns:c16r2="http://schemas.microsoft.com/office/drawing/2015/06/chart">
              <c:ext xmlns:c16="http://schemas.microsoft.com/office/drawing/2014/chart" uri="{C3380CC4-5D6E-409C-BE32-E72D297353CC}">
                <c16:uniqueId val="{00000001-EE29-4CF7-A881-8FD3599AB0BA}"/>
              </c:ext>
            </c:extLst>
          </c:dPt>
          <c:dPt>
            <c:idx val="5"/>
            <c:invertIfNegative val="0"/>
            <c:bubble3D val="0"/>
            <c:spPr>
              <a:solidFill>
                <a:srgbClr val="0F4263"/>
              </a:solidFill>
              <a:ln>
                <a:solidFill>
                  <a:srgbClr val="0F4263"/>
                </a:solidFill>
              </a:ln>
              <a:effectLst/>
            </c:spPr>
            <c:extLst xmlns:c16r2="http://schemas.microsoft.com/office/drawing/2015/06/chart">
              <c:ext xmlns:c16="http://schemas.microsoft.com/office/drawing/2014/chart" uri="{C3380CC4-5D6E-409C-BE32-E72D297353CC}">
                <c16:uniqueId val="{00000003-7725-4192-8136-26D94A2F0AE9}"/>
              </c:ext>
            </c:extLst>
          </c:dPt>
          <c:dPt>
            <c:idx val="9"/>
            <c:invertIfNegative val="0"/>
            <c:bubble3D val="0"/>
            <c:spPr>
              <a:solidFill>
                <a:srgbClr val="0F4263"/>
              </a:solidFill>
              <a:ln>
                <a:solidFill>
                  <a:srgbClr val="0F4263"/>
                </a:solidFill>
              </a:ln>
              <a:effectLst/>
            </c:spPr>
            <c:extLst xmlns:c16r2="http://schemas.microsoft.com/office/drawing/2015/06/chart">
              <c:ext xmlns:c16="http://schemas.microsoft.com/office/drawing/2014/chart" uri="{C3380CC4-5D6E-409C-BE32-E72D297353CC}">
                <c16:uniqueId val="{00000005-7725-4192-8136-26D94A2F0AE9}"/>
              </c:ext>
            </c:extLst>
          </c:dPt>
          <c:dPt>
            <c:idx val="10"/>
            <c:invertIfNegative val="0"/>
            <c:bubble3D val="0"/>
            <c:spPr>
              <a:solidFill>
                <a:srgbClr val="0F4263"/>
              </a:solidFill>
              <a:ln>
                <a:solidFill>
                  <a:srgbClr val="0F4263"/>
                </a:solidFill>
              </a:ln>
              <a:effectLst/>
            </c:spPr>
            <c:extLst xmlns:c16r2="http://schemas.microsoft.com/office/drawing/2015/06/chart">
              <c:ext xmlns:c16="http://schemas.microsoft.com/office/drawing/2014/chart" uri="{C3380CC4-5D6E-409C-BE32-E72D297353CC}">
                <c16:uniqueId val="{00000007-7725-4192-8136-26D94A2F0AE9}"/>
              </c:ext>
            </c:extLst>
          </c:dPt>
          <c:dPt>
            <c:idx val="13"/>
            <c:invertIfNegative val="0"/>
            <c:bubble3D val="0"/>
            <c:spPr>
              <a:solidFill>
                <a:srgbClr val="0F4263"/>
              </a:solidFill>
              <a:ln>
                <a:solidFill>
                  <a:srgbClr val="0F4263"/>
                </a:solidFill>
              </a:ln>
              <a:effectLst/>
            </c:spPr>
            <c:extLst xmlns:c16r2="http://schemas.microsoft.com/office/drawing/2015/06/chart">
              <c:ext xmlns:c16="http://schemas.microsoft.com/office/drawing/2014/chart" uri="{C3380CC4-5D6E-409C-BE32-E72D297353CC}">
                <c16:uniqueId val="{00000009-EE29-4CF7-A881-8FD3599AB0BA}"/>
              </c:ext>
            </c:extLst>
          </c:dPt>
          <c:dPt>
            <c:idx val="15"/>
            <c:invertIfNegative val="0"/>
            <c:bubble3D val="0"/>
            <c:spPr>
              <a:solidFill>
                <a:srgbClr val="0F4263"/>
              </a:solidFill>
              <a:ln>
                <a:solidFill>
                  <a:srgbClr val="0F4263"/>
                </a:solidFill>
              </a:ln>
              <a:effectLst/>
            </c:spPr>
            <c:extLst xmlns:c16r2="http://schemas.microsoft.com/office/drawing/2015/06/chart">
              <c:ext xmlns:c16="http://schemas.microsoft.com/office/drawing/2014/chart" uri="{C3380CC4-5D6E-409C-BE32-E72D297353CC}">
                <c16:uniqueId val="{0000000B-7725-4192-8136-26D94A2F0AE9}"/>
              </c:ext>
            </c:extLst>
          </c:dPt>
          <c:dPt>
            <c:idx val="18"/>
            <c:invertIfNegative val="0"/>
            <c:bubble3D val="0"/>
            <c:spPr>
              <a:solidFill>
                <a:srgbClr val="0F4263"/>
              </a:solidFill>
              <a:ln>
                <a:solidFill>
                  <a:srgbClr val="0F4263"/>
                </a:solidFill>
              </a:ln>
              <a:effectLst/>
            </c:spPr>
            <c:extLst xmlns:c16r2="http://schemas.microsoft.com/office/drawing/2015/06/chart">
              <c:ext xmlns:c16="http://schemas.microsoft.com/office/drawing/2014/chart" uri="{C3380CC4-5D6E-409C-BE32-E72D297353CC}">
                <c16:uniqueId val="{0000000D-EE29-4CF7-A881-8FD3599AB0BA}"/>
              </c:ext>
            </c:extLst>
          </c:dPt>
          <c:dPt>
            <c:idx val="22"/>
            <c:invertIfNegative val="0"/>
            <c:bubble3D val="0"/>
            <c:spPr>
              <a:solidFill>
                <a:srgbClr val="0F4263"/>
              </a:solidFill>
              <a:ln>
                <a:solidFill>
                  <a:srgbClr val="0F4263"/>
                </a:solidFill>
              </a:ln>
              <a:effectLst/>
            </c:spPr>
            <c:extLst xmlns:c16r2="http://schemas.microsoft.com/office/drawing/2015/06/chart">
              <c:ext xmlns:c16="http://schemas.microsoft.com/office/drawing/2014/chart" uri="{C3380CC4-5D6E-409C-BE32-E72D297353CC}">
                <c16:uniqueId val="{0000000F-7725-4192-8136-26D94A2F0AE9}"/>
              </c:ext>
            </c:extLst>
          </c:dPt>
          <c:dPt>
            <c:idx val="25"/>
            <c:invertIfNegative val="0"/>
            <c:bubble3D val="0"/>
            <c:spPr>
              <a:solidFill>
                <a:srgbClr val="0F4263"/>
              </a:solidFill>
              <a:ln>
                <a:solidFill>
                  <a:srgbClr val="0F4263"/>
                </a:solidFill>
              </a:ln>
              <a:effectLst/>
            </c:spPr>
            <c:extLst xmlns:c16r2="http://schemas.microsoft.com/office/drawing/2015/06/chart">
              <c:ext xmlns:c16="http://schemas.microsoft.com/office/drawing/2014/chart" uri="{C3380CC4-5D6E-409C-BE32-E72D297353CC}">
                <c16:uniqueId val="{00000011-7725-4192-8136-26D94A2F0AE9}"/>
              </c:ext>
            </c:extLst>
          </c:dPt>
          <c:dPt>
            <c:idx val="28"/>
            <c:invertIfNegative val="0"/>
            <c:bubble3D val="0"/>
            <c:spPr>
              <a:solidFill>
                <a:srgbClr val="0F4263"/>
              </a:solidFill>
              <a:ln>
                <a:solidFill>
                  <a:srgbClr val="0F4263"/>
                </a:solidFill>
              </a:ln>
              <a:effectLst/>
            </c:spPr>
            <c:extLst xmlns:c16r2="http://schemas.microsoft.com/office/drawing/2015/06/chart">
              <c:ext xmlns:c16="http://schemas.microsoft.com/office/drawing/2014/chart" uri="{C3380CC4-5D6E-409C-BE32-E72D297353CC}">
                <c16:uniqueId val="{00000013-7725-4192-8136-26D94A2F0AE9}"/>
              </c:ext>
            </c:extLst>
          </c:dPt>
          <c:dPt>
            <c:idx val="34"/>
            <c:invertIfNegative val="0"/>
            <c:bubble3D val="0"/>
            <c:spPr>
              <a:solidFill>
                <a:srgbClr val="0F4263"/>
              </a:solidFill>
              <a:ln>
                <a:solidFill>
                  <a:srgbClr val="0F4263"/>
                </a:solidFill>
              </a:ln>
              <a:effectLst/>
            </c:spPr>
            <c:extLst xmlns:c16r2="http://schemas.microsoft.com/office/drawing/2015/06/chart">
              <c:ext xmlns:c16="http://schemas.microsoft.com/office/drawing/2014/chart" uri="{C3380CC4-5D6E-409C-BE32-E72D297353CC}">
                <c16:uniqueId val="{00000000-ADD1-45E8-809D-21AB5C42A3EC}"/>
              </c:ext>
            </c:extLst>
          </c:dPt>
          <c:dPt>
            <c:idx val="38"/>
            <c:invertIfNegative val="0"/>
            <c:bubble3D val="0"/>
            <c:spPr>
              <a:solidFill>
                <a:srgbClr val="0F4263"/>
              </a:solidFill>
              <a:ln>
                <a:solidFill>
                  <a:srgbClr val="0F4263"/>
                </a:solidFill>
              </a:ln>
              <a:effectLst/>
            </c:spPr>
            <c:extLst xmlns:c16r2="http://schemas.microsoft.com/office/drawing/2015/06/chart">
              <c:ext xmlns:c16="http://schemas.microsoft.com/office/drawing/2014/chart" uri="{C3380CC4-5D6E-409C-BE32-E72D297353CC}">
                <c16:uniqueId val="{00000017-7725-4192-8136-26D94A2F0AE9}"/>
              </c:ext>
            </c:extLst>
          </c:dPt>
          <c:dPt>
            <c:idx val="42"/>
            <c:invertIfNegative val="0"/>
            <c:bubble3D val="0"/>
            <c:spPr>
              <a:solidFill>
                <a:srgbClr val="0F4263"/>
              </a:solidFill>
              <a:ln>
                <a:solidFill>
                  <a:srgbClr val="0F4263"/>
                </a:solidFill>
              </a:ln>
              <a:effectLst/>
            </c:spPr>
            <c:extLst xmlns:c16r2="http://schemas.microsoft.com/office/drawing/2015/06/chart">
              <c:ext xmlns:c16="http://schemas.microsoft.com/office/drawing/2014/chart" uri="{C3380CC4-5D6E-409C-BE32-E72D297353CC}">
                <c16:uniqueId val="{00000019-7725-4192-8136-26D94A2F0AE9}"/>
              </c:ext>
            </c:extLst>
          </c:dPt>
          <c:dPt>
            <c:idx val="46"/>
            <c:invertIfNegative val="0"/>
            <c:bubble3D val="0"/>
            <c:spPr>
              <a:solidFill>
                <a:srgbClr val="0F4263"/>
              </a:solidFill>
              <a:ln>
                <a:solidFill>
                  <a:srgbClr val="0F4263"/>
                </a:solidFill>
              </a:ln>
              <a:effectLst/>
            </c:spPr>
            <c:extLst xmlns:c16r2="http://schemas.microsoft.com/office/drawing/2015/06/chart">
              <c:ext xmlns:c16="http://schemas.microsoft.com/office/drawing/2014/chart" uri="{C3380CC4-5D6E-409C-BE32-E72D297353CC}">
                <c16:uniqueId val="{00000019-EE29-4CF7-A881-8FD3599AB0BA}"/>
              </c:ext>
            </c:extLst>
          </c:dPt>
          <c:cat>
            <c:strRef>
              <c:f>Sheet1!$A$2:$A$52</c:f>
              <c:strCache>
                <c:ptCount val="51"/>
                <c:pt idx="0">
                  <c:v>AK</c:v>
                </c:pt>
                <c:pt idx="1">
                  <c:v>AL</c:v>
                </c:pt>
                <c:pt idx="2">
                  <c:v>AR</c:v>
                </c:pt>
                <c:pt idx="3">
                  <c:v>AZ</c:v>
                </c:pt>
                <c:pt idx="4">
                  <c:v>CA</c:v>
                </c:pt>
                <c:pt idx="5">
                  <c:v>CO</c:v>
                </c:pt>
                <c:pt idx="6">
                  <c:v>CT</c:v>
                </c:pt>
                <c:pt idx="7">
                  <c:v>DC</c:v>
                </c:pt>
                <c:pt idx="8">
                  <c:v>DE</c:v>
                </c:pt>
                <c:pt idx="9">
                  <c:v>FL</c:v>
                </c:pt>
                <c:pt idx="10">
                  <c:v>GA</c:v>
                </c:pt>
                <c:pt idx="11">
                  <c:v>HI</c:v>
                </c:pt>
                <c:pt idx="12">
                  <c:v>IA</c:v>
                </c:pt>
                <c:pt idx="13">
                  <c:v>ID</c:v>
                </c:pt>
                <c:pt idx="14">
                  <c:v>IL</c:v>
                </c:pt>
                <c:pt idx="15">
                  <c:v>IN</c:v>
                </c:pt>
                <c:pt idx="16">
                  <c:v>KS</c:v>
                </c:pt>
                <c:pt idx="17">
                  <c:v>KY</c:v>
                </c:pt>
                <c:pt idx="18">
                  <c:v>LA</c:v>
                </c:pt>
                <c:pt idx="19">
                  <c:v>MA</c:v>
                </c:pt>
                <c:pt idx="20">
                  <c:v>MD</c:v>
                </c:pt>
                <c:pt idx="21">
                  <c:v>ME</c:v>
                </c:pt>
                <c:pt idx="22">
                  <c:v>MI</c:v>
                </c:pt>
                <c:pt idx="23">
                  <c:v>MN</c:v>
                </c:pt>
                <c:pt idx="24">
                  <c:v>MO</c:v>
                </c:pt>
                <c:pt idx="25">
                  <c:v>MS</c:v>
                </c:pt>
                <c:pt idx="26">
                  <c:v>MT</c:v>
                </c:pt>
                <c:pt idx="27">
                  <c:v>NC</c:v>
                </c:pt>
                <c:pt idx="28">
                  <c:v>ND</c:v>
                </c:pt>
                <c:pt idx="29">
                  <c:v>NE</c:v>
                </c:pt>
                <c:pt idx="30">
                  <c:v>NH</c:v>
                </c:pt>
                <c:pt idx="31">
                  <c:v>NJ</c:v>
                </c:pt>
                <c:pt idx="32">
                  <c:v>NM</c:v>
                </c:pt>
                <c:pt idx="33">
                  <c:v>NV</c:v>
                </c:pt>
                <c:pt idx="34">
                  <c:v>NY</c:v>
                </c:pt>
                <c:pt idx="35">
                  <c:v>OH</c:v>
                </c:pt>
                <c:pt idx="36">
                  <c:v>OK</c:v>
                </c:pt>
                <c:pt idx="37">
                  <c:v>OR</c:v>
                </c:pt>
                <c:pt idx="38">
                  <c:v>PA</c:v>
                </c:pt>
                <c:pt idx="39">
                  <c:v>RI</c:v>
                </c:pt>
                <c:pt idx="40">
                  <c:v>SC</c:v>
                </c:pt>
                <c:pt idx="41">
                  <c:v>SD</c:v>
                </c:pt>
                <c:pt idx="42">
                  <c:v>TN</c:v>
                </c:pt>
                <c:pt idx="43">
                  <c:v>TX</c:v>
                </c:pt>
                <c:pt idx="44">
                  <c:v>UT</c:v>
                </c:pt>
                <c:pt idx="45">
                  <c:v>VA</c:v>
                </c:pt>
                <c:pt idx="46">
                  <c:v>VT</c:v>
                </c:pt>
                <c:pt idx="47">
                  <c:v>WA</c:v>
                </c:pt>
                <c:pt idx="48">
                  <c:v>WI</c:v>
                </c:pt>
                <c:pt idx="49">
                  <c:v>WV</c:v>
                </c:pt>
                <c:pt idx="50">
                  <c:v>WY</c:v>
                </c:pt>
              </c:strCache>
            </c:strRef>
          </c:cat>
          <c:val>
            <c:numRef>
              <c:f>Sheet1!$B$2:$B$52</c:f>
              <c:numCache>
                <c:formatCode>0.0%</c:formatCode>
                <c:ptCount val="51"/>
                <c:pt idx="0">
                  <c:v>0.7</c:v>
                </c:pt>
                <c:pt idx="1">
                  <c:v>0.42099999999999999</c:v>
                </c:pt>
                <c:pt idx="2">
                  <c:v>0.495</c:v>
                </c:pt>
                <c:pt idx="3">
                  <c:v>0.307</c:v>
                </c:pt>
                <c:pt idx="4">
                  <c:v>0.13</c:v>
                </c:pt>
                <c:pt idx="5">
                  <c:v>0.42599999999999999</c:v>
                </c:pt>
                <c:pt idx="6">
                  <c:v>0.41</c:v>
                </c:pt>
                <c:pt idx="7">
                  <c:v>0.14199999999999999</c:v>
                </c:pt>
                <c:pt idx="8">
                  <c:v>0.127</c:v>
                </c:pt>
                <c:pt idx="9">
                  <c:v>0.48399999999999999</c:v>
                </c:pt>
                <c:pt idx="10">
                  <c:v>0.39</c:v>
                </c:pt>
                <c:pt idx="11">
                  <c:v>0.313</c:v>
                </c:pt>
                <c:pt idx="12">
                  <c:v>0.57899999999999996</c:v>
                </c:pt>
                <c:pt idx="13">
                  <c:v>0.48399999999999999</c:v>
                </c:pt>
                <c:pt idx="14">
                  <c:v>0.10100000000000001</c:v>
                </c:pt>
                <c:pt idx="15">
                  <c:v>0.62</c:v>
                </c:pt>
                <c:pt idx="16">
                  <c:v>0.45100000000000001</c:v>
                </c:pt>
                <c:pt idx="17">
                  <c:v>0.32200000000000001</c:v>
                </c:pt>
                <c:pt idx="18">
                  <c:v>5.3999999999999999E-2</c:v>
                </c:pt>
                <c:pt idx="19">
                  <c:v>0.30299999999999999</c:v>
                </c:pt>
                <c:pt idx="20">
                  <c:v>0.28299999999999997</c:v>
                </c:pt>
                <c:pt idx="21">
                  <c:v>0.56899999999999995</c:v>
                </c:pt>
                <c:pt idx="22">
                  <c:v>0.36199999999999999</c:v>
                </c:pt>
                <c:pt idx="23">
                  <c:v>0.441</c:v>
                </c:pt>
                <c:pt idx="24">
                  <c:v>0.497</c:v>
                </c:pt>
                <c:pt idx="25">
                  <c:v>0.48499999999999999</c:v>
                </c:pt>
                <c:pt idx="26">
                  <c:v>0.45</c:v>
                </c:pt>
                <c:pt idx="27">
                  <c:v>0.41199999999999998</c:v>
                </c:pt>
                <c:pt idx="28">
                  <c:v>0.441</c:v>
                </c:pt>
                <c:pt idx="29">
                  <c:v>0.36799999999999999</c:v>
                </c:pt>
                <c:pt idx="30">
                  <c:v>2.5000000000000001E-2</c:v>
                </c:pt>
                <c:pt idx="31">
                  <c:v>0.42</c:v>
                </c:pt>
                <c:pt idx="32">
                  <c:v>0.496</c:v>
                </c:pt>
                <c:pt idx="33">
                  <c:v>0.17199999999999999</c:v>
                </c:pt>
                <c:pt idx="34">
                  <c:v>0.27400000000000002</c:v>
                </c:pt>
                <c:pt idx="35">
                  <c:v>0.29299999999999998</c:v>
                </c:pt>
                <c:pt idx="36">
                  <c:v>0.495</c:v>
                </c:pt>
                <c:pt idx="37">
                  <c:v>0.59599999999999997</c:v>
                </c:pt>
                <c:pt idx="38">
                  <c:v>0.30499999999999999</c:v>
                </c:pt>
                <c:pt idx="39">
                  <c:v>0.33600000000000002</c:v>
                </c:pt>
                <c:pt idx="40">
                  <c:v>0.186</c:v>
                </c:pt>
                <c:pt idx="41">
                  <c:v>0.48899999999999999</c:v>
                </c:pt>
                <c:pt idx="42">
                  <c:v>0.32400000000000001</c:v>
                </c:pt>
                <c:pt idx="43">
                  <c:v>0.65100000000000002</c:v>
                </c:pt>
                <c:pt idx="44">
                  <c:v>0.60599999999999998</c:v>
                </c:pt>
                <c:pt idx="45">
                  <c:v>0.30299999999999999</c:v>
                </c:pt>
                <c:pt idx="46">
                  <c:v>0.25700000000000001</c:v>
                </c:pt>
                <c:pt idx="47">
                  <c:v>0.41799999999999998</c:v>
                </c:pt>
                <c:pt idx="48">
                  <c:v>0.28000000000000003</c:v>
                </c:pt>
                <c:pt idx="49">
                  <c:v>0.51400000000000001</c:v>
                </c:pt>
                <c:pt idx="50">
                  <c:v>0.45700000000000002</c:v>
                </c:pt>
              </c:numCache>
            </c:numRef>
          </c:val>
          <c:extLst xmlns:c16r2="http://schemas.microsoft.com/office/drawing/2015/06/chart">
            <c:ext xmlns:c16="http://schemas.microsoft.com/office/drawing/2014/chart" uri="{C3380CC4-5D6E-409C-BE32-E72D297353CC}">
              <c16:uniqueId val="{0000001A-EE29-4CF7-A881-8FD3599AB0BA}"/>
            </c:ext>
          </c:extLst>
        </c:ser>
        <c:dLbls>
          <c:showLegendKey val="0"/>
          <c:showVal val="0"/>
          <c:showCatName val="0"/>
          <c:showSerName val="0"/>
          <c:showPercent val="0"/>
          <c:showBubbleSize val="0"/>
        </c:dLbls>
        <c:gapWidth val="219"/>
        <c:overlap val="-27"/>
        <c:axId val="263655056"/>
        <c:axId val="263655616"/>
      </c:barChart>
      <c:catAx>
        <c:axId val="26365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263655616"/>
        <c:crosses val="autoZero"/>
        <c:auto val="1"/>
        <c:lblAlgn val="ctr"/>
        <c:lblOffset val="100"/>
        <c:noMultiLvlLbl val="0"/>
      </c:catAx>
      <c:valAx>
        <c:axId val="263655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63655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v>
                </c:pt>
              </c:strCache>
            </c:strRef>
          </c:tx>
          <c:spPr>
            <a:ln w="52705" cap="rnd">
              <a:solidFill>
                <a:srgbClr val="0F4263"/>
              </a:solidFill>
              <a:round/>
            </a:ln>
            <a:effectLst/>
          </c:spPr>
          <c:marker>
            <c:symbol val="circle"/>
            <c:size val="5"/>
            <c:spPr>
              <a:solidFill>
                <a:srgbClr val="0F4263"/>
              </a:solidFill>
              <a:ln w="52705">
                <a:solidFill>
                  <a:srgbClr val="0F4263"/>
                </a:solidFill>
              </a:ln>
              <a:effectLst/>
            </c:spPr>
          </c:marker>
          <c:dLbls>
            <c:dLbl>
              <c:idx val="1"/>
              <c:layout>
                <c:manualLayout>
                  <c:x val="-3.3020476947432445E-2"/>
                  <c:y val="6.49104217282807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AD0-47F5-A7AE-31030A7F3B1D}"/>
                </c:ext>
                <c:ext xmlns:c15="http://schemas.microsoft.com/office/drawing/2012/chart" uri="{CE6537A1-D6FC-4f65-9D91-7224C49458BB}"/>
              </c:extLst>
            </c:dLbl>
            <c:dLbl>
              <c:idx val="3"/>
              <c:layout>
                <c:manualLayout>
                  <c:x val="-3.084843720457801E-2"/>
                  <c:y val="5.501366940210563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AD0-47F5-A7AE-31030A7F3B1D}"/>
                </c:ext>
                <c:ext xmlns:c15="http://schemas.microsoft.com/office/drawing/2012/chart" uri="{CE6537A1-D6FC-4f65-9D91-7224C49458BB}"/>
              </c:extLst>
            </c:dLbl>
            <c:dLbl>
              <c:idx val="5"/>
              <c:layout>
                <c:manualLayout>
                  <c:x val="-3.0848437204578048E-2"/>
                  <c:y val="6.243623364673698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AD0-47F5-A7AE-31030A7F3B1D}"/>
                </c:ext>
                <c:ext xmlns:c15="http://schemas.microsoft.com/office/drawing/2012/chart" uri="{CE6537A1-D6FC-4f65-9D91-7224C49458BB}"/>
              </c:extLst>
            </c:dLbl>
            <c:dLbl>
              <c:idx val="7"/>
              <c:layout>
                <c:manualLayout>
                  <c:x val="-2.8676397461723572E-2"/>
                  <c:y val="5.501366940210563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AD0-47F5-A7AE-31030A7F3B1D}"/>
                </c:ext>
                <c:ext xmlns:c15="http://schemas.microsoft.com/office/drawing/2012/chart" uri="{CE6537A1-D6FC-4f65-9D91-7224C49458BB}"/>
              </c:extLst>
            </c:dLbl>
            <c:dLbl>
              <c:idx val="9"/>
              <c:layout>
                <c:manualLayout>
                  <c:x val="-3.084843720457801E-2"/>
                  <c:y val="6.738460980982459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AD0-47F5-A7AE-31030A7F3B1D}"/>
                </c:ext>
                <c:ext xmlns:c15="http://schemas.microsoft.com/office/drawing/2012/chart" uri="{CE6537A1-D6FC-4f65-9D91-7224C49458BB}"/>
              </c:extLst>
            </c:dLbl>
            <c:dLbl>
              <c:idx val="11"/>
              <c:layout>
                <c:manualLayout>
                  <c:x val="-2.5418337847441914E-2"/>
                  <c:y val="4.759110515747423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AD0-47F5-A7AE-31030A7F3B1D}"/>
                </c:ext>
                <c:ext xmlns:c15="http://schemas.microsoft.com/office/drawing/2012/chart" uri="{CE6537A1-D6FC-4f65-9D91-7224C49458BB}"/>
              </c:extLst>
            </c:dLbl>
            <c:dLbl>
              <c:idx val="13"/>
              <c:layout>
                <c:manualLayout>
                  <c:x val="-2.8676397461723572E-2"/>
                  <c:y val="5.501366940210563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AD0-47F5-A7AE-31030A7F3B1D}"/>
                </c:ext>
                <c:ext xmlns:c15="http://schemas.microsoft.com/office/drawing/2012/chart" uri="{CE6537A1-D6FC-4f65-9D91-7224C49458BB}"/>
              </c:extLst>
            </c:dLbl>
            <c:dLbl>
              <c:idx val="15"/>
              <c:layout>
                <c:manualLayout>
                  <c:x val="-3.1934457076005389E-2"/>
                  <c:y val="6.49104217282807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AD0-47F5-A7AE-31030A7F3B1D}"/>
                </c:ex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0.0%</c:formatCode>
                <c:ptCount val="18"/>
                <c:pt idx="0">
                  <c:v>0.13380742307638782</c:v>
                </c:pt>
                <c:pt idx="1">
                  <c:v>0.13389974740993882</c:v>
                </c:pt>
                <c:pt idx="2">
                  <c:v>0.13900000000000001</c:v>
                </c:pt>
                <c:pt idx="3">
                  <c:v>0.14352845241920714</c:v>
                </c:pt>
                <c:pt idx="4">
                  <c:v>0.14723959311844118</c:v>
                </c:pt>
                <c:pt idx="5">
                  <c:v>0.15550947867298578</c:v>
                </c:pt>
                <c:pt idx="6">
                  <c:v>0.16043996417828194</c:v>
                </c:pt>
                <c:pt idx="7">
                  <c:v>0.16783853456271483</c:v>
                </c:pt>
                <c:pt idx="8">
                  <c:v>0.16526105205350489</c:v>
                </c:pt>
                <c:pt idx="9">
                  <c:v>0.16371599869817705</c:v>
                </c:pt>
                <c:pt idx="10">
                  <c:v>0.16241774590398445</c:v>
                </c:pt>
                <c:pt idx="11">
                  <c:v>0.16075221468165571</c:v>
                </c:pt>
                <c:pt idx="12">
                  <c:v>0.16371463127406982</c:v>
                </c:pt>
                <c:pt idx="13">
                  <c:v>0.16888358433971451</c:v>
                </c:pt>
                <c:pt idx="14">
                  <c:v>0.17218888599008608</c:v>
                </c:pt>
                <c:pt idx="15">
                  <c:v>0.17564269504073812</c:v>
                </c:pt>
                <c:pt idx="16">
                  <c:v>0.18032221418207314</c:v>
                </c:pt>
                <c:pt idx="17">
                  <c:v>0.186</c:v>
                </c:pt>
              </c:numCache>
            </c:numRef>
          </c:val>
          <c:smooth val="0"/>
          <c:extLst xmlns:c16r2="http://schemas.microsoft.com/office/drawing/2015/06/chart">
            <c:ext xmlns:c16="http://schemas.microsoft.com/office/drawing/2014/chart" uri="{C3380CC4-5D6E-409C-BE32-E72D297353CC}">
              <c16:uniqueId val="{00000008-3AD0-47F5-A7AE-31030A7F3B1D}"/>
            </c:ext>
          </c:extLst>
        </c:ser>
        <c:dLbls>
          <c:showLegendKey val="0"/>
          <c:showVal val="0"/>
          <c:showCatName val="0"/>
          <c:showSerName val="0"/>
          <c:showPercent val="0"/>
          <c:showBubbleSize val="0"/>
        </c:dLbls>
        <c:marker val="1"/>
        <c:smooth val="0"/>
        <c:axId val="262060768"/>
        <c:axId val="262061328"/>
      </c:lineChart>
      <c:catAx>
        <c:axId val="26206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62061328"/>
        <c:crosses val="autoZero"/>
        <c:auto val="1"/>
        <c:lblAlgn val="ctr"/>
        <c:lblOffset val="100"/>
        <c:noMultiLvlLbl val="0"/>
      </c:catAx>
      <c:valAx>
        <c:axId val="262061328"/>
        <c:scaling>
          <c:orientation val="minMax"/>
          <c:min val="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62060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C2F089-11AF-4779-92FA-75C4277AC01D}"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99E26479-88C5-4C8E-8DA1-056D9DBE5643}">
      <dgm:prSet phldrT="[Text]" custT="1"/>
      <dgm:spPr>
        <a:solidFill>
          <a:srgbClr val="336B90"/>
        </a:solidFill>
      </dgm:spPr>
      <dgm:t>
        <a:bodyPr/>
        <a:lstStyle/>
        <a:p>
          <a:r>
            <a:rPr lang="en-US" sz="2200" dirty="0">
              <a:latin typeface="Arial" panose="020B0604020202020204" pitchFamily="34" charset="0"/>
              <a:cs typeface="Arial" panose="020B0604020202020204" pitchFamily="34" charset="0"/>
            </a:rPr>
            <a:t>Substance use disorder</a:t>
          </a:r>
        </a:p>
      </dgm:t>
    </dgm:pt>
    <dgm:pt modelId="{3A9F0FFA-2A56-4C52-A500-9828C1C18EA7}" type="parTrans" cxnId="{4186EC40-BF58-4D42-9F7D-0EE987706F61}">
      <dgm:prSet/>
      <dgm:spPr/>
      <dgm:t>
        <a:bodyPr/>
        <a:lstStyle/>
        <a:p>
          <a:endParaRPr lang="en-US"/>
        </a:p>
      </dgm:t>
    </dgm:pt>
    <dgm:pt modelId="{E12C3B17-2831-431B-B28A-0B2E95ACF2A1}" type="sibTrans" cxnId="{4186EC40-BF58-4D42-9F7D-0EE987706F61}">
      <dgm:prSet/>
      <dgm:spPr>
        <a:solidFill>
          <a:srgbClr val="0F4263"/>
        </a:solidFill>
      </dgm:spPr>
      <dgm:t>
        <a:bodyPr/>
        <a:lstStyle/>
        <a:p>
          <a:endParaRPr lang="en-US" dirty="0"/>
        </a:p>
      </dgm:t>
    </dgm:pt>
    <dgm:pt modelId="{196898C0-CB28-4670-A474-34DBE4537E62}">
      <dgm:prSet phldrT="[Text]" custT="1"/>
      <dgm:spPr>
        <a:solidFill>
          <a:srgbClr val="336B90"/>
        </a:solidFill>
      </dgm:spPr>
      <dgm:t>
        <a:bodyPr/>
        <a:lstStyle/>
        <a:p>
          <a:r>
            <a:rPr lang="en-US" sz="2200" dirty="0"/>
            <a:t> </a:t>
          </a:r>
          <a:r>
            <a:rPr lang="en-US" sz="2200" dirty="0">
              <a:latin typeface="Arial" panose="020B0604020202020204" pitchFamily="34" charset="0"/>
              <a:cs typeface="Arial" panose="020B0604020202020204" pitchFamily="34" charset="0"/>
            </a:rPr>
            <a:t>Mental health disorder</a:t>
          </a:r>
        </a:p>
      </dgm:t>
    </dgm:pt>
    <dgm:pt modelId="{1BCF4380-02CD-47B1-A4FF-65A5FCED82B9}" type="parTrans" cxnId="{2A39698C-0E3F-4DE4-A1BC-14A54C1FCC70}">
      <dgm:prSet/>
      <dgm:spPr/>
      <dgm:t>
        <a:bodyPr/>
        <a:lstStyle/>
        <a:p>
          <a:endParaRPr lang="en-US"/>
        </a:p>
      </dgm:t>
    </dgm:pt>
    <dgm:pt modelId="{F17C9C5A-CC6B-42EA-9498-28384C75493A}" type="sibTrans" cxnId="{2A39698C-0E3F-4DE4-A1BC-14A54C1FCC70}">
      <dgm:prSet/>
      <dgm:spPr>
        <a:solidFill>
          <a:srgbClr val="0F4263"/>
        </a:solidFill>
      </dgm:spPr>
      <dgm:t>
        <a:bodyPr/>
        <a:lstStyle/>
        <a:p>
          <a:endParaRPr lang="en-US" dirty="0"/>
        </a:p>
      </dgm:t>
    </dgm:pt>
    <dgm:pt modelId="{D978C982-0927-484A-8FD8-70CC7A6E2CCF}">
      <dgm:prSet phldrT="[Text]" custT="1"/>
      <dgm:spPr>
        <a:solidFill>
          <a:srgbClr val="336B90"/>
        </a:solidFill>
      </dgm:spPr>
      <dgm:t>
        <a:bodyPr/>
        <a:lstStyle/>
        <a:p>
          <a:r>
            <a:rPr lang="en-US" sz="2200" dirty="0">
              <a:latin typeface="Arial" panose="020B0604020202020204" pitchFamily="34" charset="0"/>
              <a:cs typeface="Arial" panose="020B0604020202020204" pitchFamily="34" charset="0"/>
            </a:rPr>
            <a:t>Co-occurring disorders</a:t>
          </a:r>
        </a:p>
      </dgm:t>
    </dgm:pt>
    <dgm:pt modelId="{6E363B71-0ECF-4C7D-923F-ECE8E1129828}" type="parTrans" cxnId="{2B6ADC32-655B-4CDF-894E-ECAB51C709BA}">
      <dgm:prSet/>
      <dgm:spPr/>
      <dgm:t>
        <a:bodyPr/>
        <a:lstStyle/>
        <a:p>
          <a:endParaRPr lang="en-US"/>
        </a:p>
      </dgm:t>
    </dgm:pt>
    <dgm:pt modelId="{6172E50F-5714-447F-BF7A-3FCD8555BCA5}" type="sibTrans" cxnId="{2B6ADC32-655B-4CDF-894E-ECAB51C709BA}">
      <dgm:prSet/>
      <dgm:spPr/>
      <dgm:t>
        <a:bodyPr/>
        <a:lstStyle/>
        <a:p>
          <a:endParaRPr lang="en-US"/>
        </a:p>
      </dgm:t>
    </dgm:pt>
    <dgm:pt modelId="{CE718B9D-0276-4D1D-982E-EEA69DC98AF8}" type="pres">
      <dgm:prSet presAssocID="{18C2F089-11AF-4779-92FA-75C4277AC01D}" presName="linearFlow" presStyleCnt="0">
        <dgm:presLayoutVars>
          <dgm:dir/>
          <dgm:resizeHandles val="exact"/>
        </dgm:presLayoutVars>
      </dgm:prSet>
      <dgm:spPr/>
    </dgm:pt>
    <dgm:pt modelId="{35D9BE49-16BB-47B4-B45F-EF5832DAB032}" type="pres">
      <dgm:prSet presAssocID="{99E26479-88C5-4C8E-8DA1-056D9DBE5643}" presName="node" presStyleLbl="node1" presStyleIdx="0" presStyleCnt="3">
        <dgm:presLayoutVars>
          <dgm:bulletEnabled val="1"/>
        </dgm:presLayoutVars>
      </dgm:prSet>
      <dgm:spPr/>
      <dgm:t>
        <a:bodyPr/>
        <a:lstStyle/>
        <a:p>
          <a:endParaRPr lang="en-US"/>
        </a:p>
      </dgm:t>
    </dgm:pt>
    <dgm:pt modelId="{32A64CDD-DABA-4834-AABA-3EE1716C9697}" type="pres">
      <dgm:prSet presAssocID="{E12C3B17-2831-431B-B28A-0B2E95ACF2A1}" presName="spacerL" presStyleCnt="0"/>
      <dgm:spPr/>
    </dgm:pt>
    <dgm:pt modelId="{4E4D7FD6-1774-4E23-9B44-EA0A3FC65D75}" type="pres">
      <dgm:prSet presAssocID="{E12C3B17-2831-431B-B28A-0B2E95ACF2A1}" presName="sibTrans" presStyleLbl="sibTrans2D1" presStyleIdx="0" presStyleCnt="2" custLinFactNeighborX="-9698"/>
      <dgm:spPr/>
      <dgm:t>
        <a:bodyPr/>
        <a:lstStyle/>
        <a:p>
          <a:endParaRPr lang="en-US"/>
        </a:p>
      </dgm:t>
    </dgm:pt>
    <dgm:pt modelId="{BF28720C-4517-499D-8443-DC103EADBAA5}" type="pres">
      <dgm:prSet presAssocID="{E12C3B17-2831-431B-B28A-0B2E95ACF2A1}" presName="spacerR" presStyleCnt="0"/>
      <dgm:spPr/>
    </dgm:pt>
    <dgm:pt modelId="{EECA776A-7D76-4C11-A39E-1EA545630E4A}" type="pres">
      <dgm:prSet presAssocID="{196898C0-CB28-4670-A474-34DBE4537E62}" presName="node" presStyleLbl="node1" presStyleIdx="1" presStyleCnt="3">
        <dgm:presLayoutVars>
          <dgm:bulletEnabled val="1"/>
        </dgm:presLayoutVars>
      </dgm:prSet>
      <dgm:spPr/>
      <dgm:t>
        <a:bodyPr/>
        <a:lstStyle/>
        <a:p>
          <a:endParaRPr lang="en-US"/>
        </a:p>
      </dgm:t>
    </dgm:pt>
    <dgm:pt modelId="{FB4C7073-70F3-4679-88B7-4A8D340ED11C}" type="pres">
      <dgm:prSet presAssocID="{F17C9C5A-CC6B-42EA-9498-28384C75493A}" presName="spacerL" presStyleCnt="0"/>
      <dgm:spPr/>
    </dgm:pt>
    <dgm:pt modelId="{82015F0C-E81D-49D2-8AAA-BAF111DD3A4A}" type="pres">
      <dgm:prSet presAssocID="{F17C9C5A-CC6B-42EA-9498-28384C75493A}" presName="sibTrans" presStyleLbl="sibTrans2D1" presStyleIdx="1" presStyleCnt="2" custLinFactNeighborY="7530"/>
      <dgm:spPr/>
      <dgm:t>
        <a:bodyPr/>
        <a:lstStyle/>
        <a:p>
          <a:endParaRPr lang="en-US"/>
        </a:p>
      </dgm:t>
    </dgm:pt>
    <dgm:pt modelId="{D5A95759-497D-4620-804F-E8395157D190}" type="pres">
      <dgm:prSet presAssocID="{F17C9C5A-CC6B-42EA-9498-28384C75493A}" presName="spacerR" presStyleCnt="0"/>
      <dgm:spPr/>
    </dgm:pt>
    <dgm:pt modelId="{3714D793-A6C9-4B16-87BE-6224A4B494B7}" type="pres">
      <dgm:prSet presAssocID="{D978C982-0927-484A-8FD8-70CC7A6E2CCF}" presName="node" presStyleLbl="node1" presStyleIdx="2" presStyleCnt="3">
        <dgm:presLayoutVars>
          <dgm:bulletEnabled val="1"/>
        </dgm:presLayoutVars>
      </dgm:prSet>
      <dgm:spPr/>
      <dgm:t>
        <a:bodyPr/>
        <a:lstStyle/>
        <a:p>
          <a:endParaRPr lang="en-US"/>
        </a:p>
      </dgm:t>
    </dgm:pt>
  </dgm:ptLst>
  <dgm:cxnLst>
    <dgm:cxn modelId="{E0FBF6BE-DE0E-4DDB-9715-9FA5652C31A4}" type="presOf" srcId="{D978C982-0927-484A-8FD8-70CC7A6E2CCF}" destId="{3714D793-A6C9-4B16-87BE-6224A4B494B7}" srcOrd="0" destOrd="0" presId="urn:microsoft.com/office/officeart/2005/8/layout/equation1"/>
    <dgm:cxn modelId="{8D8B6FDE-30E4-4BDD-A5E4-D616264FC25A}" type="presOf" srcId="{196898C0-CB28-4670-A474-34DBE4537E62}" destId="{EECA776A-7D76-4C11-A39E-1EA545630E4A}" srcOrd="0" destOrd="0" presId="urn:microsoft.com/office/officeart/2005/8/layout/equation1"/>
    <dgm:cxn modelId="{82FBDCA4-DA9E-4698-AC33-7AE17A5E636D}" type="presOf" srcId="{99E26479-88C5-4C8E-8DA1-056D9DBE5643}" destId="{35D9BE49-16BB-47B4-B45F-EF5832DAB032}" srcOrd="0" destOrd="0" presId="urn:microsoft.com/office/officeart/2005/8/layout/equation1"/>
    <dgm:cxn modelId="{2B6ADC32-655B-4CDF-894E-ECAB51C709BA}" srcId="{18C2F089-11AF-4779-92FA-75C4277AC01D}" destId="{D978C982-0927-484A-8FD8-70CC7A6E2CCF}" srcOrd="2" destOrd="0" parTransId="{6E363B71-0ECF-4C7D-923F-ECE8E1129828}" sibTransId="{6172E50F-5714-447F-BF7A-3FCD8555BCA5}"/>
    <dgm:cxn modelId="{2A39698C-0E3F-4DE4-A1BC-14A54C1FCC70}" srcId="{18C2F089-11AF-4779-92FA-75C4277AC01D}" destId="{196898C0-CB28-4670-A474-34DBE4537E62}" srcOrd="1" destOrd="0" parTransId="{1BCF4380-02CD-47B1-A4FF-65A5FCED82B9}" sibTransId="{F17C9C5A-CC6B-42EA-9498-28384C75493A}"/>
    <dgm:cxn modelId="{4186EC40-BF58-4D42-9F7D-0EE987706F61}" srcId="{18C2F089-11AF-4779-92FA-75C4277AC01D}" destId="{99E26479-88C5-4C8E-8DA1-056D9DBE5643}" srcOrd="0" destOrd="0" parTransId="{3A9F0FFA-2A56-4C52-A500-9828C1C18EA7}" sibTransId="{E12C3B17-2831-431B-B28A-0B2E95ACF2A1}"/>
    <dgm:cxn modelId="{BFE0AF98-2452-4199-8658-7D90DB0763DA}" type="presOf" srcId="{E12C3B17-2831-431B-B28A-0B2E95ACF2A1}" destId="{4E4D7FD6-1774-4E23-9B44-EA0A3FC65D75}" srcOrd="0" destOrd="0" presId="urn:microsoft.com/office/officeart/2005/8/layout/equation1"/>
    <dgm:cxn modelId="{7B17C88A-86D8-4D76-AA93-0FA88FA2170F}" type="presOf" srcId="{F17C9C5A-CC6B-42EA-9498-28384C75493A}" destId="{82015F0C-E81D-49D2-8AAA-BAF111DD3A4A}" srcOrd="0" destOrd="0" presId="urn:microsoft.com/office/officeart/2005/8/layout/equation1"/>
    <dgm:cxn modelId="{37EF923E-13D9-4DC1-B01D-09BD0E86AE60}" type="presOf" srcId="{18C2F089-11AF-4779-92FA-75C4277AC01D}" destId="{CE718B9D-0276-4D1D-982E-EEA69DC98AF8}" srcOrd="0" destOrd="0" presId="urn:microsoft.com/office/officeart/2005/8/layout/equation1"/>
    <dgm:cxn modelId="{89E2161B-CD07-4F6B-A2F4-9F6592F8E786}" type="presParOf" srcId="{CE718B9D-0276-4D1D-982E-EEA69DC98AF8}" destId="{35D9BE49-16BB-47B4-B45F-EF5832DAB032}" srcOrd="0" destOrd="0" presId="urn:microsoft.com/office/officeart/2005/8/layout/equation1"/>
    <dgm:cxn modelId="{E74ED067-D665-4825-B3AD-41BDFE60D8BF}" type="presParOf" srcId="{CE718B9D-0276-4D1D-982E-EEA69DC98AF8}" destId="{32A64CDD-DABA-4834-AABA-3EE1716C9697}" srcOrd="1" destOrd="0" presId="urn:microsoft.com/office/officeart/2005/8/layout/equation1"/>
    <dgm:cxn modelId="{7025AB11-1B5D-4230-97E9-67902749B5FE}" type="presParOf" srcId="{CE718B9D-0276-4D1D-982E-EEA69DC98AF8}" destId="{4E4D7FD6-1774-4E23-9B44-EA0A3FC65D75}" srcOrd="2" destOrd="0" presId="urn:microsoft.com/office/officeart/2005/8/layout/equation1"/>
    <dgm:cxn modelId="{94E0C619-E111-40C9-B6B0-AF73B7B9000B}" type="presParOf" srcId="{CE718B9D-0276-4D1D-982E-EEA69DC98AF8}" destId="{BF28720C-4517-499D-8443-DC103EADBAA5}" srcOrd="3" destOrd="0" presId="urn:microsoft.com/office/officeart/2005/8/layout/equation1"/>
    <dgm:cxn modelId="{B0523805-5F80-4909-B042-C0206A1E1774}" type="presParOf" srcId="{CE718B9D-0276-4D1D-982E-EEA69DC98AF8}" destId="{EECA776A-7D76-4C11-A39E-1EA545630E4A}" srcOrd="4" destOrd="0" presId="urn:microsoft.com/office/officeart/2005/8/layout/equation1"/>
    <dgm:cxn modelId="{6FF68F3C-6061-4465-9435-386FF9A27DBD}" type="presParOf" srcId="{CE718B9D-0276-4D1D-982E-EEA69DC98AF8}" destId="{FB4C7073-70F3-4679-88B7-4A8D340ED11C}" srcOrd="5" destOrd="0" presId="urn:microsoft.com/office/officeart/2005/8/layout/equation1"/>
    <dgm:cxn modelId="{EDB3D444-91FA-4163-8A5E-C8631456E632}" type="presParOf" srcId="{CE718B9D-0276-4D1D-982E-EEA69DC98AF8}" destId="{82015F0C-E81D-49D2-8AAA-BAF111DD3A4A}" srcOrd="6" destOrd="0" presId="urn:microsoft.com/office/officeart/2005/8/layout/equation1"/>
    <dgm:cxn modelId="{F8FE4FD8-E107-428B-B19A-A0B2B3F7ECDB}" type="presParOf" srcId="{CE718B9D-0276-4D1D-982E-EEA69DC98AF8}" destId="{D5A95759-497D-4620-804F-E8395157D190}" srcOrd="7" destOrd="0" presId="urn:microsoft.com/office/officeart/2005/8/layout/equation1"/>
    <dgm:cxn modelId="{CBD2B7E2-58A2-4028-BBA6-16C4C94E5D87}" type="presParOf" srcId="{CE718B9D-0276-4D1D-982E-EEA69DC98AF8}" destId="{3714D793-A6C9-4B16-87BE-6224A4B494B7}"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504440-EC35-425B-8CE6-497643FBA180}"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CB641942-82B8-402E-9024-64AD14F2C339}">
      <dgm:prSet phldrT="[Text]"/>
      <dgm:spPr/>
      <dgm:t>
        <a:bodyPr/>
        <a:lstStyle/>
        <a:p>
          <a:pPr algn="ctr"/>
          <a:r>
            <a:rPr lang="en-US" dirty="0">
              <a:latin typeface="Arial" panose="020B0604020202020204" pitchFamily="34" charset="0"/>
              <a:cs typeface="Arial" panose="020B0604020202020204" pitchFamily="34" charset="0"/>
            </a:rPr>
            <a:t>Protective</a:t>
          </a:r>
        </a:p>
      </dgm:t>
    </dgm:pt>
    <dgm:pt modelId="{F47F9C9B-319C-4F6C-BC6A-C67678965DBE}" type="parTrans" cxnId="{50902E76-66BA-4BCC-8E10-773C4911FB22}">
      <dgm:prSet/>
      <dgm:spPr/>
      <dgm:t>
        <a:bodyPr/>
        <a:lstStyle/>
        <a:p>
          <a:pPr algn="ctr"/>
          <a:endParaRPr lang="en-US"/>
        </a:p>
      </dgm:t>
    </dgm:pt>
    <dgm:pt modelId="{403B299B-3AA3-4A3E-9D0B-2C56C9D18686}" type="sibTrans" cxnId="{50902E76-66BA-4BCC-8E10-773C4911FB22}">
      <dgm:prSet/>
      <dgm:spPr/>
      <dgm:t>
        <a:bodyPr/>
        <a:lstStyle/>
        <a:p>
          <a:pPr algn="ctr"/>
          <a:endParaRPr lang="en-US"/>
        </a:p>
      </dgm:t>
    </dgm:pt>
    <dgm:pt modelId="{FE8F834B-6B9A-4740-B3E0-26FD49659EE9}">
      <dgm:prSet phldrT="[Text]"/>
      <dgm:spPr>
        <a:solidFill>
          <a:srgbClr val="0F4263"/>
        </a:solidFill>
      </dgm:spPr>
      <dgm:t>
        <a:bodyPr/>
        <a:lstStyle/>
        <a:p>
          <a:pPr algn="ctr"/>
          <a:r>
            <a:rPr lang="en-US" dirty="0">
              <a:latin typeface="Arial" panose="020B0604020202020204" pitchFamily="34" charset="0"/>
              <a:cs typeface="Arial" panose="020B0604020202020204" pitchFamily="34" charset="0"/>
            </a:rPr>
            <a:t>Protective</a:t>
          </a:r>
        </a:p>
      </dgm:t>
    </dgm:pt>
    <dgm:pt modelId="{9A80D93E-3B7D-4A26-B9D7-FA740534B7CF}" type="parTrans" cxnId="{18A74315-96BD-4D6E-9DCB-6A6E34416B3C}">
      <dgm:prSet/>
      <dgm:spPr/>
      <dgm:t>
        <a:bodyPr/>
        <a:lstStyle/>
        <a:p>
          <a:pPr algn="ctr"/>
          <a:endParaRPr lang="en-US"/>
        </a:p>
      </dgm:t>
    </dgm:pt>
    <dgm:pt modelId="{B77C303F-3EA6-4BFA-9F2B-66D24880C0A0}" type="sibTrans" cxnId="{18A74315-96BD-4D6E-9DCB-6A6E34416B3C}">
      <dgm:prSet/>
      <dgm:spPr/>
      <dgm:t>
        <a:bodyPr/>
        <a:lstStyle/>
        <a:p>
          <a:pPr algn="ctr"/>
          <a:endParaRPr lang="en-US"/>
        </a:p>
      </dgm:t>
    </dgm:pt>
    <dgm:pt modelId="{92F27DDB-7B42-4D1B-BB54-396E7576B612}">
      <dgm:prSet phldrT="[Text]" custT="1"/>
      <dgm:spPr>
        <a:solidFill>
          <a:srgbClr val="0F4263"/>
        </a:solidFill>
      </dgm:spPr>
      <dgm:t>
        <a:bodyPr/>
        <a:lstStyle/>
        <a:p>
          <a:pPr algn="ctr"/>
          <a:r>
            <a:rPr lang="en-US" sz="2400" dirty="0">
              <a:latin typeface="Arial" panose="020B0604020202020204" pitchFamily="34" charset="0"/>
              <a:cs typeface="Arial" panose="020B0604020202020204" pitchFamily="34" charset="0"/>
            </a:rPr>
            <a:t>Protective</a:t>
          </a:r>
        </a:p>
      </dgm:t>
    </dgm:pt>
    <dgm:pt modelId="{38A51B8B-C38F-456D-9EE8-576EBC89DB3D}" type="parTrans" cxnId="{66F3188F-E37C-4222-B5AA-233A76345AEA}">
      <dgm:prSet/>
      <dgm:spPr/>
      <dgm:t>
        <a:bodyPr/>
        <a:lstStyle/>
        <a:p>
          <a:pPr algn="ctr"/>
          <a:endParaRPr lang="en-US"/>
        </a:p>
      </dgm:t>
    </dgm:pt>
    <dgm:pt modelId="{EC0DEA01-E5FD-48A9-827D-DD8F39F893D3}" type="sibTrans" cxnId="{66F3188F-E37C-4222-B5AA-233A76345AEA}">
      <dgm:prSet/>
      <dgm:spPr/>
      <dgm:t>
        <a:bodyPr/>
        <a:lstStyle/>
        <a:p>
          <a:pPr algn="ctr"/>
          <a:endParaRPr lang="en-US"/>
        </a:p>
      </dgm:t>
    </dgm:pt>
    <dgm:pt modelId="{DF6D498B-BF3C-4A77-916F-ED8A573FBC89}">
      <dgm:prSet phldrT="[Text]"/>
      <dgm:spPr/>
      <dgm:t>
        <a:bodyPr/>
        <a:lstStyle/>
        <a:p>
          <a:pPr algn="ctr"/>
          <a:r>
            <a:rPr lang="en-US" dirty="0">
              <a:latin typeface="Arial" panose="020B0604020202020204" pitchFamily="34" charset="0"/>
              <a:cs typeface="Arial" panose="020B0604020202020204" pitchFamily="34" charset="0"/>
            </a:rPr>
            <a:t>Risk</a:t>
          </a:r>
        </a:p>
      </dgm:t>
    </dgm:pt>
    <dgm:pt modelId="{CEE8211E-40BE-4582-B0E1-B96C450BD1C0}" type="parTrans" cxnId="{FD38EF72-A9FE-4C37-9E6F-26BCD2352411}">
      <dgm:prSet/>
      <dgm:spPr/>
      <dgm:t>
        <a:bodyPr/>
        <a:lstStyle/>
        <a:p>
          <a:pPr algn="ctr"/>
          <a:endParaRPr lang="en-US"/>
        </a:p>
      </dgm:t>
    </dgm:pt>
    <dgm:pt modelId="{87A42D73-8990-4C21-9E36-3877542EF9E2}" type="sibTrans" cxnId="{FD38EF72-A9FE-4C37-9E6F-26BCD2352411}">
      <dgm:prSet/>
      <dgm:spPr/>
      <dgm:t>
        <a:bodyPr/>
        <a:lstStyle/>
        <a:p>
          <a:pPr algn="ctr"/>
          <a:endParaRPr lang="en-US"/>
        </a:p>
      </dgm:t>
    </dgm:pt>
    <dgm:pt modelId="{364C0F95-54A4-4248-961D-2FBBAF2BAE66}">
      <dgm:prSet phldrT="[Text]"/>
      <dgm:spPr>
        <a:solidFill>
          <a:srgbClr val="0F4263"/>
        </a:solidFill>
      </dgm:spPr>
      <dgm:t>
        <a:bodyPr/>
        <a:lstStyle/>
        <a:p>
          <a:pPr algn="ctr"/>
          <a:r>
            <a:rPr lang="en-US" dirty="0">
              <a:latin typeface="Arial" panose="020B0604020202020204" pitchFamily="34" charset="0"/>
              <a:cs typeface="Arial" panose="020B0604020202020204" pitchFamily="34" charset="0"/>
            </a:rPr>
            <a:t>Risk</a:t>
          </a:r>
        </a:p>
      </dgm:t>
    </dgm:pt>
    <dgm:pt modelId="{8DCC15C3-B0D9-4D16-8945-3E3163C43828}" type="parTrans" cxnId="{42539499-4383-4C75-B588-4B11A44A6323}">
      <dgm:prSet/>
      <dgm:spPr/>
      <dgm:t>
        <a:bodyPr/>
        <a:lstStyle/>
        <a:p>
          <a:pPr algn="ctr"/>
          <a:endParaRPr lang="en-US"/>
        </a:p>
      </dgm:t>
    </dgm:pt>
    <dgm:pt modelId="{94FAB3EB-CA29-4E83-929A-181883A44035}" type="sibTrans" cxnId="{42539499-4383-4C75-B588-4B11A44A6323}">
      <dgm:prSet/>
      <dgm:spPr/>
      <dgm:t>
        <a:bodyPr/>
        <a:lstStyle/>
        <a:p>
          <a:pPr algn="ctr"/>
          <a:endParaRPr lang="en-US"/>
        </a:p>
      </dgm:t>
    </dgm:pt>
    <dgm:pt modelId="{ADABAC62-648C-42A8-9654-32742EA6FC3A}">
      <dgm:prSet phldrT="[Text]"/>
      <dgm:spPr>
        <a:solidFill>
          <a:srgbClr val="0F4263"/>
        </a:solidFill>
      </dgm:spPr>
      <dgm:t>
        <a:bodyPr/>
        <a:lstStyle/>
        <a:p>
          <a:pPr algn="ctr"/>
          <a:r>
            <a:rPr lang="en-US" dirty="0">
              <a:latin typeface="Arial" panose="020B0604020202020204" pitchFamily="34" charset="0"/>
              <a:cs typeface="Arial" panose="020B0604020202020204" pitchFamily="34" charset="0"/>
            </a:rPr>
            <a:t>Risk</a:t>
          </a:r>
        </a:p>
      </dgm:t>
    </dgm:pt>
    <dgm:pt modelId="{EDE524F6-B6A8-447A-BE01-538BB45D2940}" type="parTrans" cxnId="{2B10EE4C-5608-4EAF-BD69-AA8542BB8F41}">
      <dgm:prSet/>
      <dgm:spPr/>
      <dgm:t>
        <a:bodyPr/>
        <a:lstStyle/>
        <a:p>
          <a:pPr algn="ctr"/>
          <a:endParaRPr lang="en-US"/>
        </a:p>
      </dgm:t>
    </dgm:pt>
    <dgm:pt modelId="{432CB37A-BD43-4424-AED9-51729C2777E5}" type="sibTrans" cxnId="{2B10EE4C-5608-4EAF-BD69-AA8542BB8F41}">
      <dgm:prSet/>
      <dgm:spPr/>
      <dgm:t>
        <a:bodyPr/>
        <a:lstStyle/>
        <a:p>
          <a:pPr algn="ctr"/>
          <a:endParaRPr lang="en-US"/>
        </a:p>
      </dgm:t>
    </dgm:pt>
    <dgm:pt modelId="{A7804E9E-3F7D-4D2E-A9DC-E5BC19A53B08}">
      <dgm:prSet phldrT="[Text]"/>
      <dgm:spPr>
        <a:solidFill>
          <a:srgbClr val="0F4263"/>
        </a:solidFill>
      </dgm:spPr>
      <dgm:t>
        <a:bodyPr/>
        <a:lstStyle/>
        <a:p>
          <a:pPr algn="ctr"/>
          <a:r>
            <a:rPr lang="en-US" dirty="0">
              <a:latin typeface="Arial" panose="020B0604020202020204" pitchFamily="34" charset="0"/>
              <a:cs typeface="Arial" panose="020B0604020202020204" pitchFamily="34" charset="0"/>
            </a:rPr>
            <a:t>Risk</a:t>
          </a:r>
        </a:p>
      </dgm:t>
    </dgm:pt>
    <dgm:pt modelId="{AB813D55-C532-469D-B549-D114C1F81745}" type="parTrans" cxnId="{121A0951-1AFA-4FE0-8056-CF5724266E1E}">
      <dgm:prSet/>
      <dgm:spPr/>
      <dgm:t>
        <a:bodyPr/>
        <a:lstStyle/>
        <a:p>
          <a:pPr algn="ctr"/>
          <a:endParaRPr lang="en-US"/>
        </a:p>
      </dgm:t>
    </dgm:pt>
    <dgm:pt modelId="{F38C8CFC-FD62-404F-8E3E-89AD97A809F4}" type="sibTrans" cxnId="{121A0951-1AFA-4FE0-8056-CF5724266E1E}">
      <dgm:prSet/>
      <dgm:spPr/>
      <dgm:t>
        <a:bodyPr/>
        <a:lstStyle/>
        <a:p>
          <a:pPr algn="ctr"/>
          <a:endParaRPr lang="en-US"/>
        </a:p>
      </dgm:t>
    </dgm:pt>
    <dgm:pt modelId="{F4C0025D-3746-4ACF-9011-35388024455D}" type="pres">
      <dgm:prSet presAssocID="{C6504440-EC35-425B-8CE6-497643FBA180}" presName="outerComposite" presStyleCnt="0">
        <dgm:presLayoutVars>
          <dgm:chMax val="2"/>
          <dgm:animLvl val="lvl"/>
          <dgm:resizeHandles val="exact"/>
        </dgm:presLayoutVars>
      </dgm:prSet>
      <dgm:spPr/>
      <dgm:t>
        <a:bodyPr/>
        <a:lstStyle/>
        <a:p>
          <a:endParaRPr lang="en-US"/>
        </a:p>
      </dgm:t>
    </dgm:pt>
    <dgm:pt modelId="{30FADE2E-1052-41CC-BFB9-F4D7F686D8EA}" type="pres">
      <dgm:prSet presAssocID="{C6504440-EC35-425B-8CE6-497643FBA180}" presName="dummyMaxCanvas" presStyleCnt="0"/>
      <dgm:spPr/>
    </dgm:pt>
    <dgm:pt modelId="{120B6327-5F88-4B0A-BBA7-2A68EBFBD384}" type="pres">
      <dgm:prSet presAssocID="{C6504440-EC35-425B-8CE6-497643FBA180}" presName="parentComposite" presStyleCnt="0"/>
      <dgm:spPr/>
    </dgm:pt>
    <dgm:pt modelId="{19F1B7C3-D20B-4F40-859C-0F225992A351}" type="pres">
      <dgm:prSet presAssocID="{C6504440-EC35-425B-8CE6-497643FBA180}" presName="parent1" presStyleLbl="alignAccFollowNode1" presStyleIdx="0" presStyleCnt="4">
        <dgm:presLayoutVars>
          <dgm:chMax val="4"/>
        </dgm:presLayoutVars>
      </dgm:prSet>
      <dgm:spPr/>
      <dgm:t>
        <a:bodyPr/>
        <a:lstStyle/>
        <a:p>
          <a:endParaRPr lang="en-US"/>
        </a:p>
      </dgm:t>
    </dgm:pt>
    <dgm:pt modelId="{5D6EF14B-BF26-449F-B7EF-34F5C83D173B}" type="pres">
      <dgm:prSet presAssocID="{C6504440-EC35-425B-8CE6-497643FBA180}" presName="parent2" presStyleLbl="alignAccFollowNode1" presStyleIdx="1" presStyleCnt="4">
        <dgm:presLayoutVars>
          <dgm:chMax val="4"/>
        </dgm:presLayoutVars>
      </dgm:prSet>
      <dgm:spPr/>
      <dgm:t>
        <a:bodyPr/>
        <a:lstStyle/>
        <a:p>
          <a:endParaRPr lang="en-US"/>
        </a:p>
      </dgm:t>
    </dgm:pt>
    <dgm:pt modelId="{D324C3A7-D9B5-4E9B-8389-BEF35ACB3731}" type="pres">
      <dgm:prSet presAssocID="{C6504440-EC35-425B-8CE6-497643FBA180}" presName="childrenComposite" presStyleCnt="0"/>
      <dgm:spPr/>
    </dgm:pt>
    <dgm:pt modelId="{A7637DF9-2A52-475D-AB0F-22FBF8E27312}" type="pres">
      <dgm:prSet presAssocID="{C6504440-EC35-425B-8CE6-497643FBA180}" presName="dummyMaxCanvas_ChildArea" presStyleCnt="0"/>
      <dgm:spPr/>
    </dgm:pt>
    <dgm:pt modelId="{4203D883-D113-4BEB-A9FC-B32A82CC620F}" type="pres">
      <dgm:prSet presAssocID="{C6504440-EC35-425B-8CE6-497643FBA180}" presName="fulcrum" presStyleLbl="alignAccFollowNode1" presStyleIdx="2" presStyleCnt="4"/>
      <dgm:spPr/>
    </dgm:pt>
    <dgm:pt modelId="{1A79EB4C-2D94-4669-BD75-D8BE23E2EDB1}" type="pres">
      <dgm:prSet presAssocID="{C6504440-EC35-425B-8CE6-497643FBA180}" presName="balance_23" presStyleLbl="alignAccFollowNode1" presStyleIdx="3" presStyleCnt="4">
        <dgm:presLayoutVars>
          <dgm:bulletEnabled val="1"/>
        </dgm:presLayoutVars>
      </dgm:prSet>
      <dgm:spPr/>
    </dgm:pt>
    <dgm:pt modelId="{F059467E-75F4-486C-A766-964D99A4770E}" type="pres">
      <dgm:prSet presAssocID="{C6504440-EC35-425B-8CE6-497643FBA180}" presName="right_23_1" presStyleLbl="node1" presStyleIdx="0" presStyleCnt="5">
        <dgm:presLayoutVars>
          <dgm:bulletEnabled val="1"/>
        </dgm:presLayoutVars>
      </dgm:prSet>
      <dgm:spPr/>
      <dgm:t>
        <a:bodyPr/>
        <a:lstStyle/>
        <a:p>
          <a:endParaRPr lang="en-US"/>
        </a:p>
      </dgm:t>
    </dgm:pt>
    <dgm:pt modelId="{2ABC7634-CD84-4560-AD02-61DD932323C9}" type="pres">
      <dgm:prSet presAssocID="{C6504440-EC35-425B-8CE6-497643FBA180}" presName="right_23_2" presStyleLbl="node1" presStyleIdx="1" presStyleCnt="5">
        <dgm:presLayoutVars>
          <dgm:bulletEnabled val="1"/>
        </dgm:presLayoutVars>
      </dgm:prSet>
      <dgm:spPr/>
      <dgm:t>
        <a:bodyPr/>
        <a:lstStyle/>
        <a:p>
          <a:endParaRPr lang="en-US"/>
        </a:p>
      </dgm:t>
    </dgm:pt>
    <dgm:pt modelId="{0A31B740-079C-4096-A2EF-AC42E575A965}" type="pres">
      <dgm:prSet presAssocID="{C6504440-EC35-425B-8CE6-497643FBA180}" presName="right_23_3" presStyleLbl="node1" presStyleIdx="2" presStyleCnt="5">
        <dgm:presLayoutVars>
          <dgm:bulletEnabled val="1"/>
        </dgm:presLayoutVars>
      </dgm:prSet>
      <dgm:spPr/>
      <dgm:t>
        <a:bodyPr/>
        <a:lstStyle/>
        <a:p>
          <a:endParaRPr lang="en-US"/>
        </a:p>
      </dgm:t>
    </dgm:pt>
    <dgm:pt modelId="{F8EADB14-A6DB-4F4C-BB1F-CA50309518FC}" type="pres">
      <dgm:prSet presAssocID="{C6504440-EC35-425B-8CE6-497643FBA180}" presName="left_23_1" presStyleLbl="node1" presStyleIdx="3" presStyleCnt="5" custScaleX="101474" custScaleY="98420">
        <dgm:presLayoutVars>
          <dgm:bulletEnabled val="1"/>
        </dgm:presLayoutVars>
      </dgm:prSet>
      <dgm:spPr/>
      <dgm:t>
        <a:bodyPr/>
        <a:lstStyle/>
        <a:p>
          <a:endParaRPr lang="en-US"/>
        </a:p>
      </dgm:t>
    </dgm:pt>
    <dgm:pt modelId="{B326299C-CD50-4761-828E-F000F41B86F7}" type="pres">
      <dgm:prSet presAssocID="{C6504440-EC35-425B-8CE6-497643FBA180}" presName="left_23_2" presStyleLbl="node1" presStyleIdx="4" presStyleCnt="5" custScaleX="105686" custScaleY="119518">
        <dgm:presLayoutVars>
          <dgm:bulletEnabled val="1"/>
        </dgm:presLayoutVars>
      </dgm:prSet>
      <dgm:spPr/>
      <dgm:t>
        <a:bodyPr/>
        <a:lstStyle/>
        <a:p>
          <a:endParaRPr lang="en-US"/>
        </a:p>
      </dgm:t>
    </dgm:pt>
  </dgm:ptLst>
  <dgm:cxnLst>
    <dgm:cxn modelId="{93BE0D64-F00C-42D1-88C5-1EE950524912}" type="presOf" srcId="{A7804E9E-3F7D-4D2E-A9DC-E5BC19A53B08}" destId="{0A31B740-079C-4096-A2EF-AC42E575A965}" srcOrd="0" destOrd="0" presId="urn:microsoft.com/office/officeart/2005/8/layout/balance1"/>
    <dgm:cxn modelId="{50902E76-66BA-4BCC-8E10-773C4911FB22}" srcId="{C6504440-EC35-425B-8CE6-497643FBA180}" destId="{CB641942-82B8-402E-9024-64AD14F2C339}" srcOrd="0" destOrd="0" parTransId="{F47F9C9B-319C-4F6C-BC6A-C67678965DBE}" sibTransId="{403B299B-3AA3-4A3E-9D0B-2C56C9D18686}"/>
    <dgm:cxn modelId="{42539499-4383-4C75-B588-4B11A44A6323}" srcId="{DF6D498B-BF3C-4A77-916F-ED8A573FBC89}" destId="{364C0F95-54A4-4248-961D-2FBBAF2BAE66}" srcOrd="0" destOrd="0" parTransId="{8DCC15C3-B0D9-4D16-8945-3E3163C43828}" sibTransId="{94FAB3EB-CA29-4E83-929A-181883A44035}"/>
    <dgm:cxn modelId="{D9855C68-731F-40AF-B3FB-E3C8AA357601}" type="presOf" srcId="{DF6D498B-BF3C-4A77-916F-ED8A573FBC89}" destId="{5D6EF14B-BF26-449F-B7EF-34F5C83D173B}" srcOrd="0" destOrd="0" presId="urn:microsoft.com/office/officeart/2005/8/layout/balance1"/>
    <dgm:cxn modelId="{2B10EE4C-5608-4EAF-BD69-AA8542BB8F41}" srcId="{DF6D498B-BF3C-4A77-916F-ED8A573FBC89}" destId="{ADABAC62-648C-42A8-9654-32742EA6FC3A}" srcOrd="1" destOrd="0" parTransId="{EDE524F6-B6A8-447A-BE01-538BB45D2940}" sibTransId="{432CB37A-BD43-4424-AED9-51729C2777E5}"/>
    <dgm:cxn modelId="{13D4F493-5F0C-4233-83BA-AC6E4B5B83CC}" type="presOf" srcId="{FE8F834B-6B9A-4740-B3E0-26FD49659EE9}" destId="{F8EADB14-A6DB-4F4C-BB1F-CA50309518FC}" srcOrd="0" destOrd="0" presId="urn:microsoft.com/office/officeart/2005/8/layout/balance1"/>
    <dgm:cxn modelId="{6EC12DD3-5491-4E00-BAD4-2A310990D023}" type="presOf" srcId="{364C0F95-54A4-4248-961D-2FBBAF2BAE66}" destId="{F059467E-75F4-486C-A766-964D99A4770E}" srcOrd="0" destOrd="0" presId="urn:microsoft.com/office/officeart/2005/8/layout/balance1"/>
    <dgm:cxn modelId="{5C6C861B-1A17-4377-A353-5F257CC71713}" type="presOf" srcId="{C6504440-EC35-425B-8CE6-497643FBA180}" destId="{F4C0025D-3746-4ACF-9011-35388024455D}" srcOrd="0" destOrd="0" presId="urn:microsoft.com/office/officeart/2005/8/layout/balance1"/>
    <dgm:cxn modelId="{D2D8C875-C613-48FE-9CA1-5FBD047B27CC}" type="presOf" srcId="{ADABAC62-648C-42A8-9654-32742EA6FC3A}" destId="{2ABC7634-CD84-4560-AD02-61DD932323C9}" srcOrd="0" destOrd="0" presId="urn:microsoft.com/office/officeart/2005/8/layout/balance1"/>
    <dgm:cxn modelId="{18A74315-96BD-4D6E-9DCB-6A6E34416B3C}" srcId="{CB641942-82B8-402E-9024-64AD14F2C339}" destId="{FE8F834B-6B9A-4740-B3E0-26FD49659EE9}" srcOrd="0" destOrd="0" parTransId="{9A80D93E-3B7D-4A26-B9D7-FA740534B7CF}" sibTransId="{B77C303F-3EA6-4BFA-9F2B-66D24880C0A0}"/>
    <dgm:cxn modelId="{121A0951-1AFA-4FE0-8056-CF5724266E1E}" srcId="{DF6D498B-BF3C-4A77-916F-ED8A573FBC89}" destId="{A7804E9E-3F7D-4D2E-A9DC-E5BC19A53B08}" srcOrd="2" destOrd="0" parTransId="{AB813D55-C532-469D-B549-D114C1F81745}" sibTransId="{F38C8CFC-FD62-404F-8E3E-89AD97A809F4}"/>
    <dgm:cxn modelId="{E586398F-6834-4CF4-9DE2-DF8DCC4C0ABE}" type="presOf" srcId="{92F27DDB-7B42-4D1B-BB54-396E7576B612}" destId="{B326299C-CD50-4761-828E-F000F41B86F7}" srcOrd="0" destOrd="0" presId="urn:microsoft.com/office/officeart/2005/8/layout/balance1"/>
    <dgm:cxn modelId="{FD38EF72-A9FE-4C37-9E6F-26BCD2352411}" srcId="{C6504440-EC35-425B-8CE6-497643FBA180}" destId="{DF6D498B-BF3C-4A77-916F-ED8A573FBC89}" srcOrd="1" destOrd="0" parTransId="{CEE8211E-40BE-4582-B0E1-B96C450BD1C0}" sibTransId="{87A42D73-8990-4C21-9E36-3877542EF9E2}"/>
    <dgm:cxn modelId="{D349A5A4-0EF0-44BF-A7F2-5539F1954396}" type="presOf" srcId="{CB641942-82B8-402E-9024-64AD14F2C339}" destId="{19F1B7C3-D20B-4F40-859C-0F225992A351}" srcOrd="0" destOrd="0" presId="urn:microsoft.com/office/officeart/2005/8/layout/balance1"/>
    <dgm:cxn modelId="{66F3188F-E37C-4222-B5AA-233A76345AEA}" srcId="{CB641942-82B8-402E-9024-64AD14F2C339}" destId="{92F27DDB-7B42-4D1B-BB54-396E7576B612}" srcOrd="1" destOrd="0" parTransId="{38A51B8B-C38F-456D-9EE8-576EBC89DB3D}" sibTransId="{EC0DEA01-E5FD-48A9-827D-DD8F39F893D3}"/>
    <dgm:cxn modelId="{C9857DAB-1118-4C57-9B36-27B0DDCE3675}" type="presParOf" srcId="{F4C0025D-3746-4ACF-9011-35388024455D}" destId="{30FADE2E-1052-41CC-BFB9-F4D7F686D8EA}" srcOrd="0" destOrd="0" presId="urn:microsoft.com/office/officeart/2005/8/layout/balance1"/>
    <dgm:cxn modelId="{8F644182-EB84-43FE-A0F5-3E2E4AB6B74F}" type="presParOf" srcId="{F4C0025D-3746-4ACF-9011-35388024455D}" destId="{120B6327-5F88-4B0A-BBA7-2A68EBFBD384}" srcOrd="1" destOrd="0" presId="urn:microsoft.com/office/officeart/2005/8/layout/balance1"/>
    <dgm:cxn modelId="{1FC1A9D8-2816-418F-8C19-4D0175528192}" type="presParOf" srcId="{120B6327-5F88-4B0A-BBA7-2A68EBFBD384}" destId="{19F1B7C3-D20B-4F40-859C-0F225992A351}" srcOrd="0" destOrd="0" presId="urn:microsoft.com/office/officeart/2005/8/layout/balance1"/>
    <dgm:cxn modelId="{3FA6493F-3B34-42F1-B477-C3785A4500DE}" type="presParOf" srcId="{120B6327-5F88-4B0A-BBA7-2A68EBFBD384}" destId="{5D6EF14B-BF26-449F-B7EF-34F5C83D173B}" srcOrd="1" destOrd="0" presId="urn:microsoft.com/office/officeart/2005/8/layout/balance1"/>
    <dgm:cxn modelId="{2ACF78B7-6AC0-43D5-9C0F-A802C95F2816}" type="presParOf" srcId="{F4C0025D-3746-4ACF-9011-35388024455D}" destId="{D324C3A7-D9B5-4E9B-8389-BEF35ACB3731}" srcOrd="2" destOrd="0" presId="urn:microsoft.com/office/officeart/2005/8/layout/balance1"/>
    <dgm:cxn modelId="{4ACA4F7C-7E1C-4C2E-89EE-DB6A48104A9D}" type="presParOf" srcId="{D324C3A7-D9B5-4E9B-8389-BEF35ACB3731}" destId="{A7637DF9-2A52-475D-AB0F-22FBF8E27312}" srcOrd="0" destOrd="0" presId="urn:microsoft.com/office/officeart/2005/8/layout/balance1"/>
    <dgm:cxn modelId="{C27E99F1-EFD3-4C58-86B7-D4F814AF7705}" type="presParOf" srcId="{D324C3A7-D9B5-4E9B-8389-BEF35ACB3731}" destId="{4203D883-D113-4BEB-A9FC-B32A82CC620F}" srcOrd="1" destOrd="0" presId="urn:microsoft.com/office/officeart/2005/8/layout/balance1"/>
    <dgm:cxn modelId="{9F52D9D5-05A9-47B7-8F76-BE5B014F87E9}" type="presParOf" srcId="{D324C3A7-D9B5-4E9B-8389-BEF35ACB3731}" destId="{1A79EB4C-2D94-4669-BD75-D8BE23E2EDB1}" srcOrd="2" destOrd="0" presId="urn:microsoft.com/office/officeart/2005/8/layout/balance1"/>
    <dgm:cxn modelId="{10B011E5-6A39-42C5-8C52-0AE36989B877}" type="presParOf" srcId="{D324C3A7-D9B5-4E9B-8389-BEF35ACB3731}" destId="{F059467E-75F4-486C-A766-964D99A4770E}" srcOrd="3" destOrd="0" presId="urn:microsoft.com/office/officeart/2005/8/layout/balance1"/>
    <dgm:cxn modelId="{656D2837-A7D3-4F04-AE7E-2C818A7FC6BA}" type="presParOf" srcId="{D324C3A7-D9B5-4E9B-8389-BEF35ACB3731}" destId="{2ABC7634-CD84-4560-AD02-61DD932323C9}" srcOrd="4" destOrd="0" presId="urn:microsoft.com/office/officeart/2005/8/layout/balance1"/>
    <dgm:cxn modelId="{96BC8A33-B00E-4B9D-AD9D-115FAB56D72D}" type="presParOf" srcId="{D324C3A7-D9B5-4E9B-8389-BEF35ACB3731}" destId="{0A31B740-079C-4096-A2EF-AC42E575A965}" srcOrd="5" destOrd="0" presId="urn:microsoft.com/office/officeart/2005/8/layout/balance1"/>
    <dgm:cxn modelId="{E216825A-DB04-44B9-97A6-DEE2E2FE61E3}" type="presParOf" srcId="{D324C3A7-D9B5-4E9B-8389-BEF35ACB3731}" destId="{F8EADB14-A6DB-4F4C-BB1F-CA50309518FC}" srcOrd="6" destOrd="0" presId="urn:microsoft.com/office/officeart/2005/8/layout/balance1"/>
    <dgm:cxn modelId="{713DFFDB-47D3-4BB2-B2D4-688B2EFD9444}" type="presParOf" srcId="{D324C3A7-D9B5-4E9B-8389-BEF35ACB3731}" destId="{B326299C-CD50-4761-828E-F000F41B86F7}"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AE85A2-8131-45E4-A6E7-9D69AE200C2E}" type="doc">
      <dgm:prSet loTypeId="urn:microsoft.com/office/officeart/2005/8/layout/rings+Icon" loCatId="relationship" qsTypeId="urn:microsoft.com/office/officeart/2005/8/quickstyle/simple1" qsCatId="simple" csTypeId="urn:microsoft.com/office/officeart/2005/8/colors/colorful2" csCatId="colorful" phldr="1"/>
      <dgm:spPr/>
    </dgm:pt>
    <dgm:pt modelId="{41993F13-764A-4AFA-86A8-9389E23167CD}">
      <dgm:prSet phldrT="[Text]" custT="1"/>
      <dgm:spPr>
        <a:solidFill>
          <a:srgbClr val="CDE9EF">
            <a:alpha val="75000"/>
          </a:srgbClr>
        </a:solidFill>
        <a:ln>
          <a:noFill/>
        </a:ln>
      </dgm:spPr>
      <dgm:t>
        <a:bodyPr/>
        <a:lstStyle/>
        <a:p>
          <a:pPr>
            <a:spcAft>
              <a:spcPct val="35000"/>
            </a:spcAft>
          </a:pPr>
          <a:r>
            <a:rPr lang="en-US" sz="1600" b="1" u="none" cap="none" baseline="0" dirty="0">
              <a:solidFill>
                <a:schemeClr val="tx1"/>
              </a:solidFill>
              <a:effectLst/>
              <a:latin typeface="Arial" panose="020B0604020202020204" pitchFamily="34" charset="0"/>
              <a:cs typeface="Arial" panose="020B0604020202020204" pitchFamily="34" charset="0"/>
            </a:rPr>
            <a:t>Parent Recovery</a:t>
          </a:r>
        </a:p>
        <a:p>
          <a:pPr>
            <a:spcAft>
              <a:spcPts val="1200"/>
            </a:spcAft>
          </a:pPr>
          <a:r>
            <a:rPr lang="en-US" sz="1600" b="0" dirty="0">
              <a:latin typeface="Arial" panose="020B0604020202020204" pitchFamily="34" charset="0"/>
              <a:cs typeface="Arial" panose="020B0604020202020204" pitchFamily="34" charset="0"/>
            </a:rPr>
            <a:t>Parenting skills </a:t>
          </a:r>
          <a:br>
            <a:rPr lang="en-US" sz="1600" b="0" dirty="0">
              <a:latin typeface="Arial" panose="020B0604020202020204" pitchFamily="34" charset="0"/>
              <a:cs typeface="Arial" panose="020B0604020202020204" pitchFamily="34" charset="0"/>
            </a:rPr>
          </a:br>
          <a:r>
            <a:rPr lang="en-US" sz="1600" b="0" dirty="0">
              <a:latin typeface="Arial" panose="020B0604020202020204" pitchFamily="34" charset="0"/>
              <a:cs typeface="Arial" panose="020B0604020202020204" pitchFamily="34" charset="0"/>
            </a:rPr>
            <a:t>and competencies</a:t>
          </a:r>
        </a:p>
        <a:p>
          <a:pPr>
            <a:spcAft>
              <a:spcPts val="1200"/>
            </a:spcAft>
          </a:pPr>
          <a:r>
            <a:rPr lang="en-US" sz="1600" b="0" dirty="0">
              <a:latin typeface="Arial" panose="020B0604020202020204" pitchFamily="34" charset="0"/>
              <a:cs typeface="Arial" panose="020B0604020202020204" pitchFamily="34" charset="0"/>
            </a:rPr>
            <a:t>Family connections </a:t>
          </a:r>
          <a:br>
            <a:rPr lang="en-US" sz="1600" b="0" dirty="0">
              <a:latin typeface="Arial" panose="020B0604020202020204" pitchFamily="34" charset="0"/>
              <a:cs typeface="Arial" panose="020B0604020202020204" pitchFamily="34" charset="0"/>
            </a:rPr>
          </a:br>
          <a:r>
            <a:rPr lang="en-US" sz="1600" b="0" dirty="0">
              <a:latin typeface="Arial" panose="020B0604020202020204" pitchFamily="34" charset="0"/>
              <a:cs typeface="Arial" panose="020B0604020202020204" pitchFamily="34" charset="0"/>
            </a:rPr>
            <a:t>and resources</a:t>
          </a:r>
        </a:p>
        <a:p>
          <a:pPr>
            <a:spcAft>
              <a:spcPts val="1200"/>
            </a:spcAft>
          </a:pPr>
          <a:r>
            <a:rPr lang="en-US" sz="1600" b="0" dirty="0">
              <a:latin typeface="Arial" panose="020B0604020202020204" pitchFamily="34" charset="0"/>
              <a:cs typeface="Arial" panose="020B0604020202020204" pitchFamily="34" charset="0"/>
            </a:rPr>
            <a:t>Parental mental health</a:t>
          </a:r>
        </a:p>
        <a:p>
          <a:pPr>
            <a:spcAft>
              <a:spcPts val="1200"/>
            </a:spcAft>
          </a:pPr>
          <a:r>
            <a:rPr lang="en-US" sz="1600" b="0" dirty="0">
              <a:latin typeface="Arial" panose="020B0604020202020204" pitchFamily="34" charset="0"/>
              <a:cs typeface="Arial" panose="020B0604020202020204" pitchFamily="34" charset="0"/>
            </a:rPr>
            <a:t>Medication management</a:t>
          </a:r>
        </a:p>
        <a:p>
          <a:pPr>
            <a:spcAft>
              <a:spcPts val="600"/>
            </a:spcAft>
          </a:pPr>
          <a:r>
            <a:rPr lang="en-US" sz="1600" b="0" dirty="0">
              <a:latin typeface="Arial" panose="020B0604020202020204" pitchFamily="34" charset="0"/>
              <a:cs typeface="Arial" panose="020B0604020202020204" pitchFamily="34" charset="0"/>
            </a:rPr>
            <a:t>Parental substance use</a:t>
          </a:r>
        </a:p>
        <a:p>
          <a:pPr>
            <a:spcAft>
              <a:spcPts val="600"/>
            </a:spcAft>
          </a:pPr>
          <a:r>
            <a:rPr lang="en-US" sz="1600" b="0" dirty="0">
              <a:latin typeface="Arial" panose="020B0604020202020204" pitchFamily="34" charset="0"/>
              <a:cs typeface="Arial" panose="020B0604020202020204" pitchFamily="34" charset="0"/>
            </a:rPr>
            <a:t>Domestic violence</a:t>
          </a:r>
          <a:endParaRPr lang="en-US" sz="1600" b="0" dirty="0">
            <a:solidFill>
              <a:schemeClr val="accent5">
                <a:lumMod val="50000"/>
              </a:schemeClr>
            </a:solidFill>
            <a:effectLst/>
            <a:latin typeface="Arial" panose="020B0604020202020204" pitchFamily="34" charset="0"/>
            <a:cs typeface="Arial" panose="020B0604020202020204" pitchFamily="34" charset="0"/>
          </a:endParaRPr>
        </a:p>
      </dgm:t>
    </dgm:pt>
    <dgm:pt modelId="{8CE1306A-DC77-419E-A4A5-64C7C76CB939}" type="parTrans" cxnId="{3A72219C-454C-4D6C-B1B3-82CE6E1FF538}">
      <dgm:prSet/>
      <dgm:spPr/>
      <dgm:t>
        <a:bodyPr/>
        <a:lstStyle/>
        <a:p>
          <a:endParaRPr lang="en-US" sz="1600"/>
        </a:p>
      </dgm:t>
    </dgm:pt>
    <dgm:pt modelId="{C00900A3-8812-4B3C-9263-967EAB663E8C}" type="sibTrans" cxnId="{3A72219C-454C-4D6C-B1B3-82CE6E1FF538}">
      <dgm:prSet/>
      <dgm:spPr/>
      <dgm:t>
        <a:bodyPr/>
        <a:lstStyle/>
        <a:p>
          <a:endParaRPr lang="en-US" sz="1600"/>
        </a:p>
      </dgm:t>
    </dgm:pt>
    <dgm:pt modelId="{E3B1C7EE-1EEA-4AB8-BA25-1BFB7A5B2925}">
      <dgm:prSet phldrT="[Text]" custT="1"/>
      <dgm:spPr>
        <a:solidFill>
          <a:srgbClr val="65BCCD">
            <a:alpha val="75000"/>
          </a:srgbClr>
        </a:solidFill>
        <a:ln>
          <a:noFill/>
        </a:ln>
      </dgm:spPr>
      <dgm:t>
        <a:bodyPr/>
        <a:lstStyle/>
        <a:p>
          <a:pPr>
            <a:spcAft>
              <a:spcPct val="35000"/>
            </a:spcAft>
          </a:pPr>
          <a:r>
            <a:rPr lang="en-US" sz="1600" b="1" u="none" cap="none" baseline="0" dirty="0">
              <a:solidFill>
                <a:schemeClr val="tx1"/>
              </a:solidFill>
              <a:latin typeface="Arial" panose="020B0604020202020204" pitchFamily="34" charset="0"/>
              <a:ea typeface="Yu Gothic UI Semibold" panose="020B0700000000000000" pitchFamily="34" charset="-128"/>
              <a:cs typeface="Arial" panose="020B0604020202020204" pitchFamily="34" charset="0"/>
            </a:rPr>
            <a:t>Family Recovery </a:t>
          </a:r>
          <a:br>
            <a:rPr lang="en-US" sz="1600" b="1" u="none" cap="none" baseline="0" dirty="0">
              <a:solidFill>
                <a:schemeClr val="tx1"/>
              </a:solidFill>
              <a:latin typeface="Arial" panose="020B0604020202020204" pitchFamily="34" charset="0"/>
              <a:ea typeface="Yu Gothic UI Semibold" panose="020B0700000000000000" pitchFamily="34" charset="-128"/>
              <a:cs typeface="Arial" panose="020B0604020202020204" pitchFamily="34" charset="0"/>
            </a:rPr>
          </a:br>
          <a:r>
            <a:rPr lang="en-US" sz="1600" b="1" u="none" cap="none" baseline="0" dirty="0">
              <a:solidFill>
                <a:schemeClr val="tx1"/>
              </a:solidFill>
              <a:latin typeface="Arial" panose="020B0604020202020204" pitchFamily="34" charset="0"/>
              <a:ea typeface="Yu Gothic UI Semibold" panose="020B0700000000000000" pitchFamily="34" charset="-128"/>
              <a:cs typeface="Arial" panose="020B0604020202020204" pitchFamily="34" charset="0"/>
            </a:rPr>
            <a:t>and Well-Being</a:t>
          </a:r>
        </a:p>
        <a:p>
          <a:pPr>
            <a:spcAft>
              <a:spcPts val="1200"/>
            </a:spcAft>
          </a:pPr>
          <a:r>
            <a:rPr lang="en-US" sz="1600" b="0" dirty="0">
              <a:latin typeface="Arial" panose="020B0604020202020204" pitchFamily="34" charset="0"/>
              <a:cs typeface="Arial" panose="020B0604020202020204" pitchFamily="34" charset="0"/>
            </a:rPr>
            <a:t>Basic necessities</a:t>
          </a:r>
        </a:p>
        <a:p>
          <a:pPr>
            <a:spcAft>
              <a:spcPts val="1200"/>
            </a:spcAft>
          </a:pPr>
          <a:r>
            <a:rPr lang="en-US" sz="1600" b="0" dirty="0">
              <a:latin typeface="Arial" panose="020B0604020202020204" pitchFamily="34" charset="0"/>
              <a:cs typeface="Arial" panose="020B0604020202020204" pitchFamily="34" charset="0"/>
            </a:rPr>
            <a:t>Employment</a:t>
          </a:r>
        </a:p>
        <a:p>
          <a:pPr>
            <a:spcAft>
              <a:spcPts val="1200"/>
            </a:spcAft>
          </a:pPr>
          <a:r>
            <a:rPr lang="en-US" sz="1600" b="0" dirty="0">
              <a:latin typeface="Arial" panose="020B0604020202020204" pitchFamily="34" charset="0"/>
              <a:cs typeface="Arial" panose="020B0604020202020204" pitchFamily="34" charset="0"/>
            </a:rPr>
            <a:t>Housing </a:t>
          </a:r>
        </a:p>
        <a:p>
          <a:pPr>
            <a:spcAft>
              <a:spcPts val="1200"/>
            </a:spcAft>
          </a:pPr>
          <a:r>
            <a:rPr lang="en-US" sz="1600" b="0" dirty="0">
              <a:latin typeface="Arial" panose="020B0604020202020204" pitchFamily="34" charset="0"/>
              <a:cs typeface="Arial" panose="020B0604020202020204" pitchFamily="34" charset="0"/>
            </a:rPr>
            <a:t>Child care</a:t>
          </a:r>
        </a:p>
        <a:p>
          <a:pPr>
            <a:spcAft>
              <a:spcPts val="1200"/>
            </a:spcAft>
          </a:pPr>
          <a:r>
            <a:rPr lang="en-US" sz="1600" b="0" dirty="0">
              <a:latin typeface="Arial" panose="020B0604020202020204" pitchFamily="34" charset="0"/>
              <a:cs typeface="Arial" panose="020B0604020202020204" pitchFamily="34" charset="0"/>
            </a:rPr>
            <a:t>Transportation</a:t>
          </a:r>
        </a:p>
        <a:p>
          <a:pPr>
            <a:spcAft>
              <a:spcPts val="1200"/>
            </a:spcAft>
          </a:pPr>
          <a:r>
            <a:rPr lang="en-US" sz="1600" b="0" dirty="0">
              <a:latin typeface="Arial" panose="020B0604020202020204" pitchFamily="34" charset="0"/>
              <a:cs typeface="Arial" panose="020B0604020202020204" pitchFamily="34" charset="0"/>
            </a:rPr>
            <a:t>Family counseling</a:t>
          </a:r>
        </a:p>
        <a:p>
          <a:pPr>
            <a:spcAft>
              <a:spcPts val="600"/>
            </a:spcAft>
          </a:pPr>
          <a:r>
            <a:rPr lang="en-US" sz="1600" b="0" dirty="0">
              <a:latin typeface="Arial" panose="020B0604020202020204" pitchFamily="34" charset="0"/>
              <a:cs typeface="Arial" panose="020B0604020202020204" pitchFamily="34" charset="0"/>
            </a:rPr>
            <a:t>Specialized parenting</a:t>
          </a:r>
          <a:endParaRPr lang="en-US" sz="1600" b="0" i="0" u="none" cap="none" baseline="0" dirty="0">
            <a:solidFill>
              <a:schemeClr val="accent5">
                <a:lumMod val="50000"/>
              </a:schemeClr>
            </a:solidFill>
            <a:latin typeface="Arial" panose="020B0604020202020204" pitchFamily="34" charset="0"/>
            <a:ea typeface="Yu Gothic UI Semibold" panose="020B0700000000000000" pitchFamily="34" charset="-128"/>
            <a:cs typeface="Arial" panose="020B0604020202020204" pitchFamily="34" charset="0"/>
          </a:endParaRPr>
        </a:p>
      </dgm:t>
    </dgm:pt>
    <dgm:pt modelId="{6CD9A58A-DE7D-4BC0-BA9B-B9474D57E083}" type="parTrans" cxnId="{24898900-1111-42F1-9400-1E4F45D51442}">
      <dgm:prSet/>
      <dgm:spPr/>
      <dgm:t>
        <a:bodyPr/>
        <a:lstStyle/>
        <a:p>
          <a:endParaRPr lang="en-US" sz="1600"/>
        </a:p>
      </dgm:t>
    </dgm:pt>
    <dgm:pt modelId="{85FE88FA-6147-437A-805C-263EADAE37E3}" type="sibTrans" cxnId="{24898900-1111-42F1-9400-1E4F45D51442}">
      <dgm:prSet/>
      <dgm:spPr/>
      <dgm:t>
        <a:bodyPr/>
        <a:lstStyle/>
        <a:p>
          <a:endParaRPr lang="en-US" sz="1600"/>
        </a:p>
      </dgm:t>
    </dgm:pt>
    <dgm:pt modelId="{2A75AAC4-2649-4D72-85B8-510C121D4DD1}">
      <dgm:prSet phldrT="[Text]" custT="1"/>
      <dgm:spPr>
        <a:solidFill>
          <a:srgbClr val="CDE9EF">
            <a:alpha val="75000"/>
          </a:srgbClr>
        </a:solidFill>
        <a:ln>
          <a:noFill/>
        </a:ln>
      </dgm:spPr>
      <dgm:t>
        <a:bodyPr/>
        <a:lstStyle/>
        <a:p>
          <a:pPr>
            <a:spcAft>
              <a:spcPct val="35000"/>
            </a:spcAft>
          </a:pPr>
          <a:r>
            <a:rPr lang="en-US" sz="1600" b="1" i="0" u="none" cap="none" baseline="0" dirty="0">
              <a:solidFill>
                <a:schemeClr val="tx1"/>
              </a:solidFill>
              <a:latin typeface="Arial" panose="020B0604020202020204" pitchFamily="34" charset="0"/>
              <a:cs typeface="Arial" panose="020B0604020202020204" pitchFamily="34" charset="0"/>
            </a:rPr>
            <a:t>Child Well-Being</a:t>
          </a:r>
        </a:p>
        <a:p>
          <a:pPr>
            <a:spcAft>
              <a:spcPts val="1200"/>
            </a:spcAft>
          </a:pPr>
          <a:r>
            <a:rPr lang="en-US" sz="1600" b="0" dirty="0">
              <a:latin typeface="Arial" panose="020B0604020202020204" pitchFamily="34" charset="0"/>
              <a:cs typeface="Arial" panose="020B0604020202020204" pitchFamily="34" charset="0"/>
            </a:rPr>
            <a:t>Well-being/behavior</a:t>
          </a:r>
        </a:p>
        <a:p>
          <a:pPr>
            <a:spcAft>
              <a:spcPts val="1200"/>
            </a:spcAft>
          </a:pPr>
          <a:r>
            <a:rPr lang="en-US" sz="1600" b="0" dirty="0">
              <a:latin typeface="Arial" panose="020B0604020202020204" pitchFamily="34" charset="0"/>
              <a:cs typeface="Arial" panose="020B0604020202020204" pitchFamily="34" charset="0"/>
            </a:rPr>
            <a:t>Development/health</a:t>
          </a:r>
        </a:p>
        <a:p>
          <a:pPr>
            <a:spcAft>
              <a:spcPts val="1200"/>
            </a:spcAft>
          </a:pPr>
          <a:r>
            <a:rPr lang="en-US" sz="1600" b="0" dirty="0">
              <a:latin typeface="Arial" panose="020B0604020202020204" pitchFamily="34" charset="0"/>
              <a:cs typeface="Arial" panose="020B0604020202020204" pitchFamily="34" charset="0"/>
            </a:rPr>
            <a:t>School readiness</a:t>
          </a:r>
        </a:p>
        <a:p>
          <a:pPr>
            <a:spcAft>
              <a:spcPts val="1200"/>
            </a:spcAft>
          </a:pPr>
          <a:r>
            <a:rPr lang="en-US" sz="1600" b="0" dirty="0">
              <a:latin typeface="Arial" panose="020B0604020202020204" pitchFamily="34" charset="0"/>
              <a:cs typeface="Arial" panose="020B0604020202020204" pitchFamily="34" charset="0"/>
            </a:rPr>
            <a:t>Trauma</a:t>
          </a:r>
        </a:p>
        <a:p>
          <a:pPr>
            <a:spcAft>
              <a:spcPts val="1200"/>
            </a:spcAft>
          </a:pPr>
          <a:r>
            <a:rPr lang="en-US" sz="1600" b="0" dirty="0">
              <a:latin typeface="Arial" panose="020B0604020202020204" pitchFamily="34" charset="0"/>
              <a:cs typeface="Arial" panose="020B0604020202020204" pitchFamily="34" charset="0"/>
            </a:rPr>
            <a:t>Mental health</a:t>
          </a:r>
        </a:p>
        <a:p>
          <a:pPr>
            <a:spcAft>
              <a:spcPts val="1200"/>
            </a:spcAft>
          </a:pPr>
          <a:r>
            <a:rPr lang="en-US" sz="1600" b="0" dirty="0">
              <a:latin typeface="Arial" panose="020B0604020202020204" pitchFamily="34" charset="0"/>
              <a:cs typeface="Arial" panose="020B0604020202020204" pitchFamily="34" charset="0"/>
            </a:rPr>
            <a:t>Adolescent </a:t>
          </a:r>
          <a:br>
            <a:rPr lang="en-US" sz="1600" b="0" dirty="0">
              <a:latin typeface="Arial" panose="020B0604020202020204" pitchFamily="34" charset="0"/>
              <a:cs typeface="Arial" panose="020B0604020202020204" pitchFamily="34" charset="0"/>
            </a:rPr>
          </a:br>
          <a:r>
            <a:rPr lang="en-US" sz="1600" b="0" dirty="0">
              <a:latin typeface="Arial" panose="020B0604020202020204" pitchFamily="34" charset="0"/>
              <a:cs typeface="Arial" panose="020B0604020202020204" pitchFamily="34" charset="0"/>
            </a:rPr>
            <a:t>substance abuse</a:t>
          </a:r>
        </a:p>
        <a:p>
          <a:pPr>
            <a:spcAft>
              <a:spcPts val="600"/>
            </a:spcAft>
          </a:pPr>
          <a:r>
            <a:rPr lang="en-US" sz="1600" b="0" dirty="0">
              <a:latin typeface="Arial" panose="020B0604020202020204" pitchFamily="34" charset="0"/>
              <a:cs typeface="Arial" panose="020B0604020202020204" pitchFamily="34" charset="0"/>
            </a:rPr>
            <a:t>At-risk youth prevention</a:t>
          </a:r>
          <a:endParaRPr lang="en-US" sz="1600" b="0" dirty="0">
            <a:solidFill>
              <a:schemeClr val="accent5">
                <a:lumMod val="50000"/>
              </a:schemeClr>
            </a:solidFill>
            <a:latin typeface="Arial" panose="020B0604020202020204" pitchFamily="34" charset="0"/>
            <a:cs typeface="Arial" panose="020B0604020202020204" pitchFamily="34" charset="0"/>
          </a:endParaRPr>
        </a:p>
      </dgm:t>
    </dgm:pt>
    <dgm:pt modelId="{D7ED13CB-1357-4A47-B0C2-A553CAB0632C}" type="parTrans" cxnId="{A3BCD4ED-91C1-4039-9755-30A44328EE55}">
      <dgm:prSet/>
      <dgm:spPr/>
      <dgm:t>
        <a:bodyPr/>
        <a:lstStyle/>
        <a:p>
          <a:endParaRPr lang="en-US" sz="1600"/>
        </a:p>
      </dgm:t>
    </dgm:pt>
    <dgm:pt modelId="{46B57908-4487-4AF8-A4A4-6DF1B5DEF578}" type="sibTrans" cxnId="{A3BCD4ED-91C1-4039-9755-30A44328EE55}">
      <dgm:prSet/>
      <dgm:spPr/>
      <dgm:t>
        <a:bodyPr/>
        <a:lstStyle/>
        <a:p>
          <a:endParaRPr lang="en-US" sz="1600"/>
        </a:p>
      </dgm:t>
    </dgm:pt>
    <dgm:pt modelId="{AF3823E0-036A-4F78-A91B-F4151C55CE4B}" type="pres">
      <dgm:prSet presAssocID="{88AE85A2-8131-45E4-A6E7-9D69AE200C2E}" presName="Name0" presStyleCnt="0">
        <dgm:presLayoutVars>
          <dgm:chMax val="7"/>
          <dgm:dir/>
          <dgm:resizeHandles val="exact"/>
        </dgm:presLayoutVars>
      </dgm:prSet>
      <dgm:spPr/>
    </dgm:pt>
    <dgm:pt modelId="{8A9BC15D-4C19-43BC-AFB0-FBB70E2EDDD6}" type="pres">
      <dgm:prSet presAssocID="{88AE85A2-8131-45E4-A6E7-9D69AE200C2E}" presName="ellipse1" presStyleLbl="vennNode1" presStyleIdx="0" presStyleCnt="3" custScaleX="116103" custScaleY="116636" custLinFactNeighborX="-38604" custLinFactNeighborY="27051">
        <dgm:presLayoutVars>
          <dgm:bulletEnabled val="1"/>
        </dgm:presLayoutVars>
      </dgm:prSet>
      <dgm:spPr/>
      <dgm:t>
        <a:bodyPr/>
        <a:lstStyle/>
        <a:p>
          <a:endParaRPr lang="en-US"/>
        </a:p>
      </dgm:t>
    </dgm:pt>
    <dgm:pt modelId="{030B4BF0-5BAE-4B08-A552-F248D644E40F}" type="pres">
      <dgm:prSet presAssocID="{88AE85A2-8131-45E4-A6E7-9D69AE200C2E}" presName="ellipse2" presStyleLbl="vennNode1" presStyleIdx="1" presStyleCnt="3" custScaleX="109854" custScaleY="111664" custLinFactNeighborX="981" custLinFactNeighborY="-9216">
        <dgm:presLayoutVars>
          <dgm:bulletEnabled val="1"/>
        </dgm:presLayoutVars>
      </dgm:prSet>
      <dgm:spPr/>
      <dgm:t>
        <a:bodyPr/>
        <a:lstStyle/>
        <a:p>
          <a:endParaRPr lang="en-US"/>
        </a:p>
      </dgm:t>
    </dgm:pt>
    <dgm:pt modelId="{76FD2C5A-1941-4EF0-9BE7-258862E4413A}" type="pres">
      <dgm:prSet presAssocID="{88AE85A2-8131-45E4-A6E7-9D69AE200C2E}" presName="ellipse3" presStyleLbl="vennNode1" presStyleIdx="2" presStyleCnt="3" custScaleX="116281" custScaleY="114490" custLinFactNeighborX="46824" custLinFactNeighborY="25424">
        <dgm:presLayoutVars>
          <dgm:bulletEnabled val="1"/>
        </dgm:presLayoutVars>
      </dgm:prSet>
      <dgm:spPr/>
      <dgm:t>
        <a:bodyPr/>
        <a:lstStyle/>
        <a:p>
          <a:endParaRPr lang="en-US"/>
        </a:p>
      </dgm:t>
    </dgm:pt>
  </dgm:ptLst>
  <dgm:cxnLst>
    <dgm:cxn modelId="{EB41C46F-F4A3-460F-BE59-E164D074CC95}" type="presOf" srcId="{E3B1C7EE-1EEA-4AB8-BA25-1BFB7A5B2925}" destId="{030B4BF0-5BAE-4B08-A552-F248D644E40F}" srcOrd="0" destOrd="0" presId="urn:microsoft.com/office/officeart/2005/8/layout/rings+Icon"/>
    <dgm:cxn modelId="{A3BCD4ED-91C1-4039-9755-30A44328EE55}" srcId="{88AE85A2-8131-45E4-A6E7-9D69AE200C2E}" destId="{2A75AAC4-2649-4D72-85B8-510C121D4DD1}" srcOrd="2" destOrd="0" parTransId="{D7ED13CB-1357-4A47-B0C2-A553CAB0632C}" sibTransId="{46B57908-4487-4AF8-A4A4-6DF1B5DEF578}"/>
    <dgm:cxn modelId="{3A72219C-454C-4D6C-B1B3-82CE6E1FF538}" srcId="{88AE85A2-8131-45E4-A6E7-9D69AE200C2E}" destId="{41993F13-764A-4AFA-86A8-9389E23167CD}" srcOrd="0" destOrd="0" parTransId="{8CE1306A-DC77-419E-A4A5-64C7C76CB939}" sibTransId="{C00900A3-8812-4B3C-9263-967EAB663E8C}"/>
    <dgm:cxn modelId="{BC63BBB0-D66E-4FB2-94C7-B605F904A50E}" type="presOf" srcId="{2A75AAC4-2649-4D72-85B8-510C121D4DD1}" destId="{76FD2C5A-1941-4EF0-9BE7-258862E4413A}" srcOrd="0" destOrd="0" presId="urn:microsoft.com/office/officeart/2005/8/layout/rings+Icon"/>
    <dgm:cxn modelId="{229D9B8D-33B1-4EE6-8D2C-49196AAF6289}" type="presOf" srcId="{41993F13-764A-4AFA-86A8-9389E23167CD}" destId="{8A9BC15D-4C19-43BC-AFB0-FBB70E2EDDD6}" srcOrd="0" destOrd="0" presId="urn:microsoft.com/office/officeart/2005/8/layout/rings+Icon"/>
    <dgm:cxn modelId="{24898900-1111-42F1-9400-1E4F45D51442}" srcId="{88AE85A2-8131-45E4-A6E7-9D69AE200C2E}" destId="{E3B1C7EE-1EEA-4AB8-BA25-1BFB7A5B2925}" srcOrd="1" destOrd="0" parTransId="{6CD9A58A-DE7D-4BC0-BA9B-B9474D57E083}" sibTransId="{85FE88FA-6147-437A-805C-263EADAE37E3}"/>
    <dgm:cxn modelId="{61655558-965A-4EF9-886F-0B34F18AC104}" type="presOf" srcId="{88AE85A2-8131-45E4-A6E7-9D69AE200C2E}" destId="{AF3823E0-036A-4F78-A91B-F4151C55CE4B}" srcOrd="0" destOrd="0" presId="urn:microsoft.com/office/officeart/2005/8/layout/rings+Icon"/>
    <dgm:cxn modelId="{E8EF2ACA-B992-435E-A33B-94BBB002EBB2}" type="presParOf" srcId="{AF3823E0-036A-4F78-A91B-F4151C55CE4B}" destId="{8A9BC15D-4C19-43BC-AFB0-FBB70E2EDDD6}" srcOrd="0" destOrd="0" presId="urn:microsoft.com/office/officeart/2005/8/layout/rings+Icon"/>
    <dgm:cxn modelId="{642146AE-F8FD-4622-81D8-241CB75FE77B}" type="presParOf" srcId="{AF3823E0-036A-4F78-A91B-F4151C55CE4B}" destId="{030B4BF0-5BAE-4B08-A552-F248D644E40F}" srcOrd="1" destOrd="0" presId="urn:microsoft.com/office/officeart/2005/8/layout/rings+Icon"/>
    <dgm:cxn modelId="{798F3AD8-B379-4908-8638-2EFA6E00E118}" type="presParOf" srcId="{AF3823E0-036A-4F78-A91B-F4151C55CE4B}" destId="{76FD2C5A-1941-4EF0-9BE7-258862E4413A}"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E70C4E-D310-4F57-ABDF-E315115A06B4}" type="doc">
      <dgm:prSet loTypeId="urn:microsoft.com/office/officeart/2005/8/layout/equation2" loCatId="process" qsTypeId="urn:microsoft.com/office/officeart/2005/8/quickstyle/simple1" qsCatId="simple" csTypeId="urn:microsoft.com/office/officeart/2005/8/colors/accent1_2" csCatId="accent1" phldr="1"/>
      <dgm:spPr/>
    </dgm:pt>
    <dgm:pt modelId="{B0A4BF4A-0368-49D9-8917-2F7BCCCB8ABC}">
      <dgm:prSet phldrT="[Text]" custT="1"/>
      <dgm:spPr>
        <a:solidFill>
          <a:srgbClr val="0F4263"/>
        </a:solidFill>
      </dgm:spPr>
      <dgm:t>
        <a:bodyPr/>
        <a:lstStyle/>
        <a:p>
          <a:r>
            <a:rPr lang="en-US" sz="1600" b="1" dirty="0">
              <a:latin typeface="Arial" panose="020B0604020202020204" pitchFamily="34" charset="0"/>
              <a:cs typeface="Arial" panose="020B0604020202020204" pitchFamily="34" charset="0"/>
            </a:rPr>
            <a:t>Child welfare workers</a:t>
          </a:r>
        </a:p>
      </dgm:t>
    </dgm:pt>
    <dgm:pt modelId="{B90F770F-1653-486D-B494-5354F16A257C}" type="parTrans" cxnId="{D6E9691C-70E5-44DD-B9AA-55596811C93E}">
      <dgm:prSet/>
      <dgm:spPr/>
      <dgm:t>
        <a:bodyPr/>
        <a:lstStyle/>
        <a:p>
          <a:endParaRPr lang="en-US"/>
        </a:p>
      </dgm:t>
    </dgm:pt>
    <dgm:pt modelId="{23F790AA-2939-42BD-AC8A-B620B240F5F1}" type="sibTrans" cxnId="{D6E9691C-70E5-44DD-B9AA-55596811C93E}">
      <dgm:prSet/>
      <dgm:spPr>
        <a:solidFill>
          <a:srgbClr val="336B90"/>
        </a:solidFill>
      </dgm:spPr>
      <dgm:t>
        <a:bodyPr/>
        <a:lstStyle/>
        <a:p>
          <a:endParaRPr lang="en-US" dirty="0"/>
        </a:p>
      </dgm:t>
      <dgm:extLst/>
    </dgm:pt>
    <dgm:pt modelId="{2DA165E2-F02E-49C7-9A0D-6D8330A33BC6}">
      <dgm:prSet phldrT="[Text]" custT="1"/>
      <dgm:spPr>
        <a:solidFill>
          <a:srgbClr val="0F4263"/>
        </a:solidFill>
      </dgm:spPr>
      <dgm:t>
        <a:bodyPr/>
        <a:lstStyle/>
        <a:p>
          <a:r>
            <a:rPr lang="en-US" sz="1600" b="1" dirty="0">
              <a:latin typeface="Arial" panose="020B0604020202020204" pitchFamily="34" charset="0"/>
              <a:cs typeface="Arial" panose="020B0604020202020204" pitchFamily="34" charset="0"/>
            </a:rPr>
            <a:t>Substance use professionals </a:t>
          </a:r>
        </a:p>
      </dgm:t>
    </dgm:pt>
    <dgm:pt modelId="{BED3A768-CBC9-4202-8CDE-2B981429CBD1}" type="parTrans" cxnId="{A7F47B55-EFD1-4470-A81B-0A6C95C068C4}">
      <dgm:prSet/>
      <dgm:spPr/>
      <dgm:t>
        <a:bodyPr/>
        <a:lstStyle/>
        <a:p>
          <a:endParaRPr lang="en-US"/>
        </a:p>
      </dgm:t>
    </dgm:pt>
    <dgm:pt modelId="{232143D2-773E-4A38-AABD-9225A3F297D8}" type="sibTrans" cxnId="{A7F47B55-EFD1-4470-A81B-0A6C95C068C4}">
      <dgm:prSet/>
      <dgm:spPr>
        <a:solidFill>
          <a:srgbClr val="336B90"/>
        </a:solidFill>
      </dgm:spPr>
      <dgm:t>
        <a:bodyPr/>
        <a:lstStyle/>
        <a:p>
          <a:endParaRPr lang="en-US" dirty="0"/>
        </a:p>
      </dgm:t>
      <dgm:extLst/>
    </dgm:pt>
    <dgm:pt modelId="{B3A419CC-F52B-438A-BA3B-FE30D3B0D72A}">
      <dgm:prSet phldrT="[Text]" custT="1"/>
      <dgm:spPr>
        <a:solidFill>
          <a:srgbClr val="0F4263"/>
        </a:solidFill>
      </dgm:spPr>
      <dgm:t>
        <a:bodyPr/>
        <a:lstStyle/>
        <a:p>
          <a:r>
            <a:rPr lang="en-US" sz="2000" dirty="0">
              <a:latin typeface="Arial" panose="020B0604020202020204" pitchFamily="34" charset="0"/>
              <a:cs typeface="Arial" panose="020B0604020202020204" pitchFamily="34" charset="0"/>
            </a:rPr>
            <a:t>Must collaborate</a:t>
          </a:r>
          <a:r>
            <a:rPr lang="en-US" sz="2000" baseline="0" dirty="0">
              <a:latin typeface="Arial" panose="020B0604020202020204" pitchFamily="34" charset="0"/>
              <a:cs typeface="Arial" panose="020B0604020202020204" pitchFamily="34" charset="0"/>
            </a:rPr>
            <a:t> to develop a case plan that is mutually supportive for their shared client</a:t>
          </a:r>
          <a:endParaRPr lang="en-US" sz="2000" dirty="0">
            <a:latin typeface="Arial" panose="020B0604020202020204" pitchFamily="34" charset="0"/>
            <a:cs typeface="Arial" panose="020B0604020202020204" pitchFamily="34" charset="0"/>
          </a:endParaRPr>
        </a:p>
      </dgm:t>
    </dgm:pt>
    <dgm:pt modelId="{058B5B4C-63D0-4779-82C6-C2AB508BA6AE}" type="parTrans" cxnId="{815881F2-F2D3-4076-A03A-350877E9C645}">
      <dgm:prSet/>
      <dgm:spPr/>
      <dgm:t>
        <a:bodyPr/>
        <a:lstStyle/>
        <a:p>
          <a:endParaRPr lang="en-US"/>
        </a:p>
      </dgm:t>
    </dgm:pt>
    <dgm:pt modelId="{47FFE7F9-4064-4144-A0C7-D9B26E7C34D5}" type="sibTrans" cxnId="{815881F2-F2D3-4076-A03A-350877E9C645}">
      <dgm:prSet/>
      <dgm:spPr/>
      <dgm:t>
        <a:bodyPr/>
        <a:lstStyle/>
        <a:p>
          <a:endParaRPr lang="en-US"/>
        </a:p>
      </dgm:t>
    </dgm:pt>
    <dgm:pt modelId="{3C325142-138F-4F1D-B26A-966CF75DCB91}">
      <dgm:prSet custT="1"/>
      <dgm:spPr>
        <a:solidFill>
          <a:srgbClr val="0F4263"/>
        </a:solidFill>
      </dgm:spPr>
      <dgm:t>
        <a:bodyPr/>
        <a:lstStyle/>
        <a:p>
          <a:r>
            <a:rPr lang="en-US" sz="1600" b="1" dirty="0">
              <a:latin typeface="Arial" panose="020B0604020202020204" pitchFamily="34" charset="0"/>
              <a:cs typeface="Arial" panose="020B0604020202020204" pitchFamily="34" charset="0"/>
            </a:rPr>
            <a:t>Mental health professionals</a:t>
          </a:r>
        </a:p>
      </dgm:t>
    </dgm:pt>
    <dgm:pt modelId="{A97A0724-5329-4EEE-B09C-650C0956D765}" type="parTrans" cxnId="{65CDC9AF-956C-4627-8BA2-93B73D6C903C}">
      <dgm:prSet/>
      <dgm:spPr/>
      <dgm:t>
        <a:bodyPr/>
        <a:lstStyle/>
        <a:p>
          <a:endParaRPr lang="en-US"/>
        </a:p>
      </dgm:t>
    </dgm:pt>
    <dgm:pt modelId="{0E9D7E5E-DCF8-492A-9813-8CEB7680835F}" type="sibTrans" cxnId="{65CDC9AF-956C-4627-8BA2-93B73D6C903C}">
      <dgm:prSet/>
      <dgm:spPr>
        <a:solidFill>
          <a:srgbClr val="336B90"/>
        </a:solidFill>
      </dgm:spPr>
      <dgm:t>
        <a:bodyPr/>
        <a:lstStyle/>
        <a:p>
          <a:endParaRPr lang="en-US" dirty="0"/>
        </a:p>
      </dgm:t>
      <dgm:extLst/>
    </dgm:pt>
    <dgm:pt modelId="{E77BD7CD-8363-4E52-BB29-CEF79E55E5EA}" type="pres">
      <dgm:prSet presAssocID="{A1E70C4E-D310-4F57-ABDF-E315115A06B4}" presName="Name0" presStyleCnt="0">
        <dgm:presLayoutVars>
          <dgm:dir/>
          <dgm:resizeHandles val="exact"/>
        </dgm:presLayoutVars>
      </dgm:prSet>
      <dgm:spPr/>
    </dgm:pt>
    <dgm:pt modelId="{503601F3-F95E-43C8-B216-0D375E734A62}" type="pres">
      <dgm:prSet presAssocID="{A1E70C4E-D310-4F57-ABDF-E315115A06B4}" presName="vNodes" presStyleCnt="0"/>
      <dgm:spPr/>
    </dgm:pt>
    <dgm:pt modelId="{3F62CA95-05FF-449B-8531-47710FF71EE0}" type="pres">
      <dgm:prSet presAssocID="{B0A4BF4A-0368-49D9-8917-2F7BCCCB8ABC}" presName="node" presStyleLbl="node1" presStyleIdx="0" presStyleCnt="4" custScaleX="300219" custScaleY="181167">
        <dgm:presLayoutVars>
          <dgm:bulletEnabled val="1"/>
        </dgm:presLayoutVars>
      </dgm:prSet>
      <dgm:spPr/>
      <dgm:t>
        <a:bodyPr/>
        <a:lstStyle/>
        <a:p>
          <a:endParaRPr lang="en-US"/>
        </a:p>
      </dgm:t>
    </dgm:pt>
    <dgm:pt modelId="{847E6564-04BA-4261-B1DF-E4E6AF4D9073}" type="pres">
      <dgm:prSet presAssocID="{23F790AA-2939-42BD-AC8A-B620B240F5F1}" presName="spacerT" presStyleCnt="0"/>
      <dgm:spPr/>
    </dgm:pt>
    <dgm:pt modelId="{043AC1BC-23BE-4563-AAE2-2A068F12EE3B}" type="pres">
      <dgm:prSet presAssocID="{23F790AA-2939-42BD-AC8A-B620B240F5F1}" presName="sibTrans" presStyleLbl="sibTrans2D1" presStyleIdx="0" presStyleCnt="3"/>
      <dgm:spPr/>
      <dgm:t>
        <a:bodyPr/>
        <a:lstStyle/>
        <a:p>
          <a:endParaRPr lang="en-US"/>
        </a:p>
      </dgm:t>
    </dgm:pt>
    <dgm:pt modelId="{93E7AB1F-2DA8-450F-B6B3-4D53E606D558}" type="pres">
      <dgm:prSet presAssocID="{23F790AA-2939-42BD-AC8A-B620B240F5F1}" presName="spacerB" presStyleCnt="0"/>
      <dgm:spPr/>
    </dgm:pt>
    <dgm:pt modelId="{3CD64CDF-814F-455C-845B-B81B1ACCF04B}" type="pres">
      <dgm:prSet presAssocID="{2DA165E2-F02E-49C7-9A0D-6D8330A33BC6}" presName="node" presStyleLbl="node1" presStyleIdx="1" presStyleCnt="4" custScaleX="283272" custScaleY="176251">
        <dgm:presLayoutVars>
          <dgm:bulletEnabled val="1"/>
        </dgm:presLayoutVars>
      </dgm:prSet>
      <dgm:spPr/>
      <dgm:t>
        <a:bodyPr/>
        <a:lstStyle/>
        <a:p>
          <a:endParaRPr lang="en-US"/>
        </a:p>
      </dgm:t>
    </dgm:pt>
    <dgm:pt modelId="{B455D592-5621-4CD4-818F-3A6C507C3424}" type="pres">
      <dgm:prSet presAssocID="{232143D2-773E-4A38-AABD-9225A3F297D8}" presName="spacerT" presStyleCnt="0"/>
      <dgm:spPr/>
    </dgm:pt>
    <dgm:pt modelId="{372AC27D-A01E-492E-A3AA-D535E02F7305}" type="pres">
      <dgm:prSet presAssocID="{232143D2-773E-4A38-AABD-9225A3F297D8}" presName="sibTrans" presStyleLbl="sibTrans2D1" presStyleIdx="1" presStyleCnt="3"/>
      <dgm:spPr/>
      <dgm:t>
        <a:bodyPr/>
        <a:lstStyle/>
        <a:p>
          <a:endParaRPr lang="en-US"/>
        </a:p>
      </dgm:t>
    </dgm:pt>
    <dgm:pt modelId="{D3E19F03-EF6B-47B5-8603-76777C6553AF}" type="pres">
      <dgm:prSet presAssocID="{232143D2-773E-4A38-AABD-9225A3F297D8}" presName="spacerB" presStyleCnt="0"/>
      <dgm:spPr/>
    </dgm:pt>
    <dgm:pt modelId="{15B54605-8512-4373-9C35-201447E2E6D7}" type="pres">
      <dgm:prSet presAssocID="{3C325142-138F-4F1D-B26A-966CF75DCB91}" presName="node" presStyleLbl="node1" presStyleIdx="2" presStyleCnt="4" custScaleX="285365" custScaleY="198669" custLinFactY="-34" custLinFactNeighborX="4056" custLinFactNeighborY="-100000">
        <dgm:presLayoutVars>
          <dgm:bulletEnabled val="1"/>
        </dgm:presLayoutVars>
      </dgm:prSet>
      <dgm:spPr/>
      <dgm:t>
        <a:bodyPr/>
        <a:lstStyle/>
        <a:p>
          <a:endParaRPr lang="en-US"/>
        </a:p>
      </dgm:t>
    </dgm:pt>
    <dgm:pt modelId="{D1CA4813-86DB-45F3-B90F-41F82C7D525D}" type="pres">
      <dgm:prSet presAssocID="{A1E70C4E-D310-4F57-ABDF-E315115A06B4}" presName="sibTransLast" presStyleLbl="sibTrans2D1" presStyleIdx="2" presStyleCnt="3" custScaleX="139525"/>
      <dgm:spPr/>
      <dgm:t>
        <a:bodyPr/>
        <a:lstStyle/>
        <a:p>
          <a:endParaRPr lang="en-US"/>
        </a:p>
      </dgm:t>
    </dgm:pt>
    <dgm:pt modelId="{A72DAC6A-0FE3-43CD-9ED2-8BBA58830081}" type="pres">
      <dgm:prSet presAssocID="{A1E70C4E-D310-4F57-ABDF-E315115A06B4}" presName="connectorText" presStyleLbl="sibTrans2D1" presStyleIdx="2" presStyleCnt="3"/>
      <dgm:spPr/>
      <dgm:t>
        <a:bodyPr/>
        <a:lstStyle/>
        <a:p>
          <a:endParaRPr lang="en-US"/>
        </a:p>
      </dgm:t>
    </dgm:pt>
    <dgm:pt modelId="{DA8E4ADD-3A33-4712-BA9A-2BED77D89AC4}" type="pres">
      <dgm:prSet presAssocID="{A1E70C4E-D310-4F57-ABDF-E315115A06B4}" presName="lastNode" presStyleLbl="node1" presStyleIdx="3" presStyleCnt="4" custScaleX="246459" custScaleY="178758" custLinFactX="15107" custLinFactNeighborX="100000" custLinFactNeighborY="0">
        <dgm:presLayoutVars>
          <dgm:bulletEnabled val="1"/>
        </dgm:presLayoutVars>
      </dgm:prSet>
      <dgm:spPr/>
      <dgm:t>
        <a:bodyPr/>
        <a:lstStyle/>
        <a:p>
          <a:endParaRPr lang="en-US"/>
        </a:p>
      </dgm:t>
    </dgm:pt>
  </dgm:ptLst>
  <dgm:cxnLst>
    <dgm:cxn modelId="{65CDC9AF-956C-4627-8BA2-93B73D6C903C}" srcId="{A1E70C4E-D310-4F57-ABDF-E315115A06B4}" destId="{3C325142-138F-4F1D-B26A-966CF75DCB91}" srcOrd="2" destOrd="0" parTransId="{A97A0724-5329-4EEE-B09C-650C0956D765}" sibTransId="{0E9D7E5E-DCF8-492A-9813-8CEB7680835F}"/>
    <dgm:cxn modelId="{3F3F58AB-5865-42AE-92E0-9D64CC5E1050}" type="presOf" srcId="{0E9D7E5E-DCF8-492A-9813-8CEB7680835F}" destId="{D1CA4813-86DB-45F3-B90F-41F82C7D525D}" srcOrd="0" destOrd="0" presId="urn:microsoft.com/office/officeart/2005/8/layout/equation2"/>
    <dgm:cxn modelId="{3C96FF36-E0A5-4F26-8A54-C4E2E74C1961}" type="presOf" srcId="{3C325142-138F-4F1D-B26A-966CF75DCB91}" destId="{15B54605-8512-4373-9C35-201447E2E6D7}" srcOrd="0" destOrd="0" presId="urn:microsoft.com/office/officeart/2005/8/layout/equation2"/>
    <dgm:cxn modelId="{51F32034-4DBB-4127-B0C5-E2411F21424E}" type="presOf" srcId="{23F790AA-2939-42BD-AC8A-B620B240F5F1}" destId="{043AC1BC-23BE-4563-AAE2-2A068F12EE3B}" srcOrd="0" destOrd="0" presId="urn:microsoft.com/office/officeart/2005/8/layout/equation2"/>
    <dgm:cxn modelId="{2490100D-11D2-4D4E-AE62-F52BB8F4008C}" type="presOf" srcId="{232143D2-773E-4A38-AABD-9225A3F297D8}" destId="{372AC27D-A01E-492E-A3AA-D535E02F7305}" srcOrd="0" destOrd="0" presId="urn:microsoft.com/office/officeart/2005/8/layout/equation2"/>
    <dgm:cxn modelId="{E8E3A5BA-5A6A-415D-9A43-758FCBD2A290}" type="presOf" srcId="{B0A4BF4A-0368-49D9-8917-2F7BCCCB8ABC}" destId="{3F62CA95-05FF-449B-8531-47710FF71EE0}" srcOrd="0" destOrd="0" presId="urn:microsoft.com/office/officeart/2005/8/layout/equation2"/>
    <dgm:cxn modelId="{D6E9691C-70E5-44DD-B9AA-55596811C93E}" srcId="{A1E70C4E-D310-4F57-ABDF-E315115A06B4}" destId="{B0A4BF4A-0368-49D9-8917-2F7BCCCB8ABC}" srcOrd="0" destOrd="0" parTransId="{B90F770F-1653-486D-B494-5354F16A257C}" sibTransId="{23F790AA-2939-42BD-AC8A-B620B240F5F1}"/>
    <dgm:cxn modelId="{3EFA3D51-B0B5-45A3-BFD4-8B897BC5859A}" type="presOf" srcId="{2DA165E2-F02E-49C7-9A0D-6D8330A33BC6}" destId="{3CD64CDF-814F-455C-845B-B81B1ACCF04B}" srcOrd="0" destOrd="0" presId="urn:microsoft.com/office/officeart/2005/8/layout/equation2"/>
    <dgm:cxn modelId="{64CA9A78-B0FD-4BA5-8BBA-318ED6375512}" type="presOf" srcId="{B3A419CC-F52B-438A-BA3B-FE30D3B0D72A}" destId="{DA8E4ADD-3A33-4712-BA9A-2BED77D89AC4}" srcOrd="0" destOrd="0" presId="urn:microsoft.com/office/officeart/2005/8/layout/equation2"/>
    <dgm:cxn modelId="{815881F2-F2D3-4076-A03A-350877E9C645}" srcId="{A1E70C4E-D310-4F57-ABDF-E315115A06B4}" destId="{B3A419CC-F52B-438A-BA3B-FE30D3B0D72A}" srcOrd="3" destOrd="0" parTransId="{058B5B4C-63D0-4779-82C6-C2AB508BA6AE}" sibTransId="{47FFE7F9-4064-4144-A0C7-D9B26E7C34D5}"/>
    <dgm:cxn modelId="{6D5E7829-7A2C-42E9-9F78-E0EB7EDA4ECC}" type="presOf" srcId="{0E9D7E5E-DCF8-492A-9813-8CEB7680835F}" destId="{A72DAC6A-0FE3-43CD-9ED2-8BBA58830081}" srcOrd="1" destOrd="0" presId="urn:microsoft.com/office/officeart/2005/8/layout/equation2"/>
    <dgm:cxn modelId="{A7F47B55-EFD1-4470-A81B-0A6C95C068C4}" srcId="{A1E70C4E-D310-4F57-ABDF-E315115A06B4}" destId="{2DA165E2-F02E-49C7-9A0D-6D8330A33BC6}" srcOrd="1" destOrd="0" parTransId="{BED3A768-CBC9-4202-8CDE-2B981429CBD1}" sibTransId="{232143D2-773E-4A38-AABD-9225A3F297D8}"/>
    <dgm:cxn modelId="{DCC1B2B3-2C2D-45B1-96C7-7DB7ADC74EE9}" type="presOf" srcId="{A1E70C4E-D310-4F57-ABDF-E315115A06B4}" destId="{E77BD7CD-8363-4E52-BB29-CEF79E55E5EA}" srcOrd="0" destOrd="0" presId="urn:microsoft.com/office/officeart/2005/8/layout/equation2"/>
    <dgm:cxn modelId="{F38597BE-5499-471D-A1D4-4782AA37D492}" type="presParOf" srcId="{E77BD7CD-8363-4E52-BB29-CEF79E55E5EA}" destId="{503601F3-F95E-43C8-B216-0D375E734A62}" srcOrd="0" destOrd="0" presId="urn:microsoft.com/office/officeart/2005/8/layout/equation2"/>
    <dgm:cxn modelId="{5E5BA00A-B031-4DCF-A02E-20DE638A9A27}" type="presParOf" srcId="{503601F3-F95E-43C8-B216-0D375E734A62}" destId="{3F62CA95-05FF-449B-8531-47710FF71EE0}" srcOrd="0" destOrd="0" presId="urn:microsoft.com/office/officeart/2005/8/layout/equation2"/>
    <dgm:cxn modelId="{11A76D24-2CAF-4A2E-B3B0-AAA2060DBC76}" type="presParOf" srcId="{503601F3-F95E-43C8-B216-0D375E734A62}" destId="{847E6564-04BA-4261-B1DF-E4E6AF4D9073}" srcOrd="1" destOrd="0" presId="urn:microsoft.com/office/officeart/2005/8/layout/equation2"/>
    <dgm:cxn modelId="{75ACF4BA-1FA7-4B9F-AED0-443C0B8272F9}" type="presParOf" srcId="{503601F3-F95E-43C8-B216-0D375E734A62}" destId="{043AC1BC-23BE-4563-AAE2-2A068F12EE3B}" srcOrd="2" destOrd="0" presId="urn:microsoft.com/office/officeart/2005/8/layout/equation2"/>
    <dgm:cxn modelId="{764CF40F-7F06-4368-9754-638294F6AE15}" type="presParOf" srcId="{503601F3-F95E-43C8-B216-0D375E734A62}" destId="{93E7AB1F-2DA8-450F-B6B3-4D53E606D558}" srcOrd="3" destOrd="0" presId="urn:microsoft.com/office/officeart/2005/8/layout/equation2"/>
    <dgm:cxn modelId="{FFCBA293-FDE0-4A12-91F7-DE178A8F3337}" type="presParOf" srcId="{503601F3-F95E-43C8-B216-0D375E734A62}" destId="{3CD64CDF-814F-455C-845B-B81B1ACCF04B}" srcOrd="4" destOrd="0" presId="urn:microsoft.com/office/officeart/2005/8/layout/equation2"/>
    <dgm:cxn modelId="{559478E2-8C62-43FC-9D66-817C8C1FA7E9}" type="presParOf" srcId="{503601F3-F95E-43C8-B216-0D375E734A62}" destId="{B455D592-5621-4CD4-818F-3A6C507C3424}" srcOrd="5" destOrd="0" presId="urn:microsoft.com/office/officeart/2005/8/layout/equation2"/>
    <dgm:cxn modelId="{B37F40F1-F1C8-488B-B576-FF6A2FF2F0A7}" type="presParOf" srcId="{503601F3-F95E-43C8-B216-0D375E734A62}" destId="{372AC27D-A01E-492E-A3AA-D535E02F7305}" srcOrd="6" destOrd="0" presId="urn:microsoft.com/office/officeart/2005/8/layout/equation2"/>
    <dgm:cxn modelId="{6DC7F8BD-4AA5-4745-B0E8-402784364F3D}" type="presParOf" srcId="{503601F3-F95E-43C8-B216-0D375E734A62}" destId="{D3E19F03-EF6B-47B5-8603-76777C6553AF}" srcOrd="7" destOrd="0" presId="urn:microsoft.com/office/officeart/2005/8/layout/equation2"/>
    <dgm:cxn modelId="{2F95CB3A-B4E8-4281-98BE-C98C9678D72F}" type="presParOf" srcId="{503601F3-F95E-43C8-B216-0D375E734A62}" destId="{15B54605-8512-4373-9C35-201447E2E6D7}" srcOrd="8" destOrd="0" presId="urn:microsoft.com/office/officeart/2005/8/layout/equation2"/>
    <dgm:cxn modelId="{A99A07AE-5C80-4382-B076-4B98C558F540}" type="presParOf" srcId="{E77BD7CD-8363-4E52-BB29-CEF79E55E5EA}" destId="{D1CA4813-86DB-45F3-B90F-41F82C7D525D}" srcOrd="1" destOrd="0" presId="urn:microsoft.com/office/officeart/2005/8/layout/equation2"/>
    <dgm:cxn modelId="{03474FB1-BD91-474D-A86E-7EB0D259B763}" type="presParOf" srcId="{D1CA4813-86DB-45F3-B90F-41F82C7D525D}" destId="{A72DAC6A-0FE3-43CD-9ED2-8BBA58830081}" srcOrd="0" destOrd="0" presId="urn:microsoft.com/office/officeart/2005/8/layout/equation2"/>
    <dgm:cxn modelId="{09DE7B02-6F03-46F0-B7A8-B19D04C27373}" type="presParOf" srcId="{E77BD7CD-8363-4E52-BB29-CEF79E55E5EA}" destId="{DA8E4ADD-3A33-4712-BA9A-2BED77D89AC4}"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Arial" panose="020B0604020202020204" pitchFamily="34" charset="0"/>
                <a:cs typeface="Arial" panose="020B0604020202020204" pitchFamily="34" charset="0"/>
              </a:defRPr>
            </a:lvl1pPr>
          </a:lstStyle>
          <a:p>
            <a:fld id="{0A055F39-DBF2-4708-9D0C-92AF29BAD49E}" type="slidenum">
              <a:rPr lang="en-US" smtClean="0"/>
              <a:pPr/>
              <a:t>‹#›</a:t>
            </a:fld>
            <a:endParaRPr lang="en-US" dirty="0"/>
          </a:p>
        </p:txBody>
      </p:sp>
      <p:sp>
        <p:nvSpPr>
          <p:cNvPr id="8" name="Slide Image Placeholder 7"/>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2286816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dacan.cornell.ed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A055F39-DBF2-4708-9D0C-92AF29BAD49E}" type="slidenum">
              <a:rPr lang="en-US" smtClean="0"/>
              <a:pPr/>
              <a:t>1</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4030006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This slide highlights the ASPE Study comparison of the rate of overdose deaths and foster care entries within the U.S. from 2002 to 2016. </a:t>
            </a:r>
          </a:p>
          <a:p>
            <a:r>
              <a:rPr lang="en-US" dirty="0" smtClean="0"/>
              <a:t>Overall, the study found that foster care entries and overdose deaths are related at the national level. </a:t>
            </a:r>
          </a:p>
          <a:p>
            <a:endParaRPr lang="en-US" dirty="0" smtClean="0"/>
          </a:p>
          <a:p>
            <a:r>
              <a:rPr lang="en-US" dirty="0" smtClean="0"/>
              <a:t>These data show that prior to 2012, foster care entries were generally declining, while overdose deaths rose. Following 2012, foster care entry rates began increasing; at the same time, drug overdose deaths began climbing at a faster rate. </a:t>
            </a:r>
          </a:p>
          <a:p>
            <a:endParaRPr lang="en-US" dirty="0" smtClean="0"/>
          </a:p>
          <a:p>
            <a:r>
              <a:rPr lang="en-US" dirty="0" smtClean="0"/>
              <a:t>There is variation in this relationship within the U.S. Some parts of the country show a stronger relationship, including:</a:t>
            </a:r>
          </a:p>
          <a:p>
            <a:pPr marL="171450" lvl="0" indent="-171450">
              <a:buFont typeface="Arial" panose="020B0604020202020204" pitchFamily="34" charset="0"/>
              <a:buChar char="•"/>
            </a:pPr>
            <a:r>
              <a:rPr lang="en-US" dirty="0" smtClean="0"/>
              <a:t>Appalachia</a:t>
            </a:r>
          </a:p>
          <a:p>
            <a:pPr marL="171450" lvl="0" indent="-171450">
              <a:buFont typeface="Arial" panose="020B0604020202020204" pitchFamily="34" charset="0"/>
              <a:buChar char="•"/>
            </a:pPr>
            <a:r>
              <a:rPr lang="en-US" dirty="0" smtClean="0"/>
              <a:t>Parts of the Pacific Northwest</a:t>
            </a:r>
          </a:p>
          <a:p>
            <a:pPr marL="171450" lvl="0" indent="-171450">
              <a:buFont typeface="Arial" panose="020B0604020202020204" pitchFamily="34" charset="0"/>
              <a:buChar char="•"/>
            </a:pPr>
            <a:r>
              <a:rPr lang="en-US" dirty="0" smtClean="0"/>
              <a:t>Parts of the Southwest</a:t>
            </a:r>
          </a:p>
          <a:p>
            <a:pPr marL="171450" lvl="0" indent="-171450">
              <a:buFont typeface="Arial" panose="020B0604020202020204" pitchFamily="34" charset="0"/>
              <a:buChar char="•"/>
            </a:pPr>
            <a:r>
              <a:rPr lang="en-US" dirty="0" smtClean="0"/>
              <a:t>Oklahoma</a:t>
            </a:r>
          </a:p>
          <a:p>
            <a:pPr marL="171450" lvl="0" indent="-171450">
              <a:buFont typeface="Arial" panose="020B0604020202020204" pitchFamily="34" charset="0"/>
              <a:buChar char="•"/>
            </a:pPr>
            <a:r>
              <a:rPr lang="en-US" dirty="0" smtClean="0"/>
              <a:t>New England</a:t>
            </a:r>
          </a:p>
          <a:p>
            <a:endParaRPr lang="en-US" dirty="0" smtClean="0"/>
          </a:p>
          <a:p>
            <a:r>
              <a:rPr lang="en-US" b="1" dirty="0" smtClean="0"/>
              <a:t>***Why is all of this data important? The data highlight an increase in the number of children entering out-of-home placement, particularly children under age 1. The remainder of this module discusses the needs of parents in the child welfare system who experience substance use or co-occurring disorders. Early identification and access to treatment is critical due to timelines outlined in child welfare federal laws. </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61AA64E9-55D9-465D-837A-513327C7D3D5}" type="slidenum">
              <a:rPr lang="en-US" smtClean="0">
                <a:sym typeface="Helvetica Light"/>
              </a:rPr>
              <a:pPr/>
              <a:t>10</a:t>
            </a:fld>
            <a:endParaRPr lang="en-US" dirty="0">
              <a:sym typeface="Helvetica Light"/>
            </a:endParaRPr>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650424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Understanding the data is important, as there are child welfare federal laws and considerations that provide guidelines around placement and timeframes. </a:t>
            </a:r>
          </a:p>
          <a:p>
            <a:endParaRPr lang="en-US" smtClean="0"/>
          </a:p>
          <a:p>
            <a:r>
              <a:rPr lang="en-US" smtClean="0"/>
              <a:t>Early identification of the co-occurring needs of parents is critical when determining the interventions needed. </a:t>
            </a:r>
          </a:p>
          <a:p>
            <a:endParaRPr lang="en-US" smtClean="0"/>
          </a:p>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pPr/>
              <a:t>11</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027477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EA737F0F-EF0E-48E6-ADCB-DEA4453AEA27}" type="slidenum">
              <a:rPr lang="en-US" altLang="en-US" sz="1200" smtClean="0">
                <a:latin typeface="Arial" panose="020B0604020202020204" pitchFamily="34" charset="0"/>
              </a:rPr>
              <a:pPr/>
              <a:t>12</a:t>
            </a:fld>
            <a:endParaRPr lang="en-US" altLang="en-US" sz="1200" dirty="0">
              <a:latin typeface="Arial" panose="020B0604020202020204" pitchFamily="34" charset="0"/>
            </a:endParaRPr>
          </a:p>
        </p:txBody>
      </p:sp>
      <p:sp>
        <p:nvSpPr>
          <p:cNvPr id="52228" name="Rectangle 3"/>
          <p:cNvSpPr>
            <a:spLocks noGrp="1" noChangeArrowheads="1"/>
          </p:cNvSpPr>
          <p:nvPr>
            <p:ph type="body" idx="1"/>
          </p:nvPr>
        </p:nvSpPr>
        <p:spPr/>
        <p:txBody>
          <a:bodyPr/>
          <a:lstStyle/>
          <a:p>
            <a:pPr lvl="0"/>
            <a:r>
              <a:rPr lang="en-US" smtClean="0"/>
              <a:t>Review the Adoption and Safe Families Act (ASFA) timetables.</a:t>
            </a:r>
          </a:p>
          <a:p>
            <a:endParaRPr lang="en-US" altLang="en-US" dirty="0"/>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3417073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Child welfare cases move quickly. Each child is required to have a permanency hearing no later than 12 months after the child enters foster care to determine the permanency plan for the child. When a child has been in foster care for 15 of the most recent 22 months, the State must file a petition to terminate parental rights, unless one of the following three conditions applies: (1) a relative is caring for the child, (2) there is a compelling reason that termination would not be in the best interests of the child, or (3) the State has not provided the family the needed services within the required deadlines.</a:t>
            </a:r>
          </a:p>
          <a:p>
            <a:endParaRPr lang="en-US" smtClean="0"/>
          </a:p>
          <a:p>
            <a:r>
              <a:rPr lang="en-US" smtClean="0"/>
              <a:t>This timetable may move too quickly to give parents sufficient time to complete treatment or to demonstrate sufficient stability to care for their children. It is therefore essential that parents with substance use disorders get screened and identified, and that they access and engage in treatment as soon as possible. The other timetable to consider is a child’s development and the parent-child relationship. It is challenging to balance all of these needs. </a:t>
            </a:r>
          </a:p>
          <a:p>
            <a:endParaRPr lang="en-US" smtClean="0"/>
          </a:p>
          <a:p>
            <a:endParaRPr lang="en-US" dirty="0"/>
          </a:p>
        </p:txBody>
      </p:sp>
      <p:sp>
        <p:nvSpPr>
          <p:cNvPr id="4" name="Slide Number Placeholder 3"/>
          <p:cNvSpPr>
            <a:spLocks noGrp="1"/>
          </p:cNvSpPr>
          <p:nvPr>
            <p:ph type="sldNum" sz="quarter" idx="10"/>
          </p:nvPr>
        </p:nvSpPr>
        <p:spPr/>
        <p:txBody>
          <a:bodyPr/>
          <a:lstStyle/>
          <a:p>
            <a:fld id="{62AAEC63-3CC0-4E02-82E0-3FFF2B7795F0}" type="slidenum">
              <a:rPr lang="en-US" smtClean="0"/>
              <a:pPr/>
              <a:t>13</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486226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955758E3-BA19-4432-97C5-65917CDC0928}" type="slidenum">
              <a:rPr lang="en-US" altLang="en-US" sz="1200" smtClean="0">
                <a:latin typeface="Arial" panose="020B0604020202020204" pitchFamily="34" charset="0"/>
              </a:rPr>
              <a:pPr/>
              <a:t>14</a:t>
            </a:fld>
            <a:endParaRPr lang="en-US" altLang="en-US" sz="1200" dirty="0">
              <a:latin typeface="Arial" panose="020B0604020202020204" pitchFamily="34" charset="0"/>
            </a:endParaRPr>
          </a:p>
        </p:txBody>
      </p:sp>
      <p:sp>
        <p:nvSpPr>
          <p:cNvPr id="53252" name="Rectangle 3"/>
          <p:cNvSpPr>
            <a:spLocks noGrp="1" noChangeArrowheads="1"/>
          </p:cNvSpPr>
          <p:nvPr>
            <p:ph type="body" idx="1"/>
          </p:nvPr>
        </p:nvSpPr>
        <p:spPr/>
        <p:txBody>
          <a:bodyPr/>
          <a:lstStyle/>
          <a:p>
            <a:r>
              <a:rPr lang="en-US" smtClean="0"/>
              <a:t>The Indian Child Welfare Act (ICWA) speaks to the importance of children to the continual presence and integrity of American Indian tribes and the state’s interest in protecting the important tribal relations and best interests of American Indian children. The act includes requirements regarding tribal authority, notice of and intervention in dependency hearings, entitlement of tribal acts and proceedings to credit the right of parents to court-appointed counsel, active efforts, evidentiary standards, and placement preferences. It requires dependency courts and child welfare workers to consider and recommend tribal customary adoption as an additional permanent placement option, without termination of parental rights, for a dependent child.</a:t>
            </a:r>
          </a:p>
          <a:p>
            <a:endParaRPr lang="en-US" altLang="en-US" smtClean="0"/>
          </a:p>
          <a:p>
            <a:r>
              <a:rPr lang="en-US" altLang="en-US" smtClean="0"/>
              <a:t>If the families you serve include members of American Indian tribes, you can learn more by visiting the National Indian Child Welfare Association website at http://www.nicwa.org. Please see the resource slide at the end of the presentation for more resources on IWCA.</a:t>
            </a:r>
            <a:endParaRPr lang="en-US" altLang="en-US" dirty="0"/>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46571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F917F5F4-9A7F-478D-A5CE-A157F9950947}" type="slidenum">
              <a:rPr lang="en-US" altLang="en-US" sz="1200" smtClean="0">
                <a:latin typeface="Arial" panose="020B0604020202020204" pitchFamily="34" charset="0"/>
              </a:rPr>
              <a:pPr/>
              <a:t>15</a:t>
            </a:fld>
            <a:endParaRPr lang="en-US" altLang="en-US" sz="1200" dirty="0">
              <a:latin typeface="Arial" panose="020B0604020202020204" pitchFamily="34" charset="0"/>
            </a:endParaRPr>
          </a:p>
        </p:txBody>
      </p:sp>
      <p:sp>
        <p:nvSpPr>
          <p:cNvPr id="54276" name="Rectangle 3"/>
          <p:cNvSpPr>
            <a:spLocks noGrp="1" noChangeArrowheads="1"/>
          </p:cNvSpPr>
          <p:nvPr>
            <p:ph type="body" idx="1"/>
          </p:nvPr>
        </p:nvSpPr>
        <p:spPr/>
        <p:txBody>
          <a:bodyPr/>
          <a:lstStyle/>
          <a:p>
            <a:r>
              <a:rPr lang="en-US" altLang="en-US" dirty="0" smtClean="0"/>
              <a:t>It is important to always ask if the child is a part of a tribe. All efforts must be made to identify American Indian children and include tribes in the decision-making. </a:t>
            </a:r>
          </a:p>
          <a:p>
            <a:endParaRPr lang="en-US" altLang="en-US" dirty="0" smtClean="0"/>
          </a:p>
          <a:p>
            <a:r>
              <a:rPr lang="en-US" altLang="en-US" b="1" dirty="0" smtClean="0"/>
              <a:t>***Include information on local tribes and your agency’s policy related to the Indian Child Welfare Act.</a:t>
            </a:r>
            <a:endParaRPr lang="en-US" altLang="en-US" b="1" dirty="0"/>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2841054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A055F39-DBF2-4708-9D0C-92AF29BAD49E}" type="slidenum">
              <a:rPr lang="en-US" smtClean="0"/>
              <a:pPr/>
              <a:t>16</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335408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This slide highlights the effects of prenatal substance exposure from a comprehensive review of approximately 275 peer-reviewed articles spanning 40 years (1968–2006). While the article was published in 2013, the research it is based on is from articles published up to 2006, so there is still a great deal to learn about how prenatal substance exposure affects infants and children. </a:t>
            </a:r>
          </a:p>
          <a:p>
            <a:endParaRPr lang="en-US" dirty="0" smtClean="0"/>
          </a:p>
          <a:p>
            <a:r>
              <a:rPr lang="en-US" dirty="0" smtClean="0"/>
              <a:t>It is important to note that in practice it is rare to find a child who is exposed to only one substance. The point is not to compare across substances but to point out similarities in some developmental domains, to recognize that more research is needed, and to understand that polysubstance use should be expected when looking at developmental outcomes. The following points reiterate the need for further research on this topic:</a:t>
            </a:r>
          </a:p>
          <a:p>
            <a:pPr marL="171450" indent="-171450">
              <a:buFont typeface="Arial" panose="020B0604020202020204" pitchFamily="34" charset="0"/>
              <a:buChar char="•"/>
            </a:pPr>
            <a:r>
              <a:rPr lang="en-US" dirty="0" smtClean="0"/>
              <a:t>This knowledge is very much in a state of flux, and we do not have all the information we need to make a firm conclusion about the effects of various substances.</a:t>
            </a:r>
          </a:p>
          <a:p>
            <a:pPr marL="171450" indent="-171450">
              <a:buFont typeface="Arial" panose="020B0604020202020204" pitchFamily="34" charset="0"/>
              <a:buChar char="•"/>
            </a:pPr>
            <a:r>
              <a:rPr lang="en-US" dirty="0" smtClean="0"/>
              <a:t>Very few individuals are single substance users, so it is not easy to parse out the effects by substance.</a:t>
            </a:r>
          </a:p>
          <a:p>
            <a:pPr marL="171450" indent="-171450">
              <a:buFont typeface="Arial" panose="020B0604020202020204" pitchFamily="34" charset="0"/>
              <a:buChar char="•"/>
            </a:pPr>
            <a:r>
              <a:rPr lang="en-US" dirty="0" smtClean="0"/>
              <a:t>While opioids have a strong effect on short-term withdrawal symptoms, other substances such as alcohol, cocaine, marijuana, and nicotine show more effects on long-term outcomes. </a:t>
            </a:r>
          </a:p>
          <a:p>
            <a:pPr marL="171450" indent="-171450">
              <a:buFont typeface="Arial" panose="020B0604020202020204" pitchFamily="34" charset="0"/>
              <a:buChar char="•"/>
            </a:pPr>
            <a:r>
              <a:rPr lang="en-US" dirty="0" smtClean="0"/>
              <a:t>Prenatal exposure to alcohol has effects in 9 of 10 developmental domains studied, including short-term outcomes, birth outcomes, and long-term outcomes. </a:t>
            </a:r>
          </a:p>
          <a:p>
            <a:pPr marL="171450" indent="-171450">
              <a:buFont typeface="Arial" panose="020B0604020202020204" pitchFamily="34" charset="0"/>
              <a:buChar char="•"/>
            </a:pPr>
            <a:r>
              <a:rPr lang="en-US" dirty="0" smtClean="0"/>
              <a:t>There are some substances and outcomes for which there is not a consensus or not enough data to come to a consensus.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1577B5E-5F4F-4323-A3F8-7162DDA357F1}" type="slidenum">
              <a:rPr lang="en-US" smtClean="0"/>
              <a:pPr/>
              <a:t>17</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4070512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Many factors influence how an infant is affected by prenatal and postnatal exposure to substances, not just the physical exposure to the substance in utero. Screening and assessing families helps us better understand the affect of parental substance use disorder on infants and children. </a:t>
            </a:r>
          </a:p>
          <a:p>
            <a:endParaRPr lang="en-US" dirty="0" smtClean="0"/>
          </a:p>
          <a:p>
            <a:r>
              <a:rPr lang="en-US" b="1" dirty="0" smtClean="0"/>
              <a:t>***Looking at the factors listed on this slide, use a flip chart to highlight each category. What are the types of information under each category that participants would want to know more information from families to help understand how an infant might be affected by the prenatal or postnatal environment? For example, under “family characteristics,” participants would want to gather information about the living situation, the substance use or co-occurring challenges among family members in the household, and family supports in place. </a:t>
            </a:r>
          </a:p>
          <a:p>
            <a:endParaRPr lang="en-US" dirty="0" smtClean="0"/>
          </a:p>
          <a:p>
            <a:r>
              <a:rPr lang="en-US" b="1" dirty="0" smtClean="0"/>
              <a:t>Continue to make a list of the types of information needed under each category.  </a:t>
            </a:r>
            <a:endParaRPr lang="en-US" b="1" dirty="0"/>
          </a:p>
        </p:txBody>
      </p:sp>
      <p:sp>
        <p:nvSpPr>
          <p:cNvPr id="7" name="Slide Image Placeholder 6"/>
          <p:cNvSpPr>
            <a:spLocks noGrp="1" noRot="1" noChangeAspect="1"/>
          </p:cNvSpPr>
          <p:nvPr>
            <p:ph type="sldImg"/>
          </p:nvPr>
        </p:nvSpPr>
        <p:spPr/>
      </p:sp>
      <p:sp>
        <p:nvSpPr>
          <p:cNvPr id="8" name="Slide Number Placeholder 3"/>
          <p:cNvSpPr>
            <a:spLocks noGrp="1"/>
          </p:cNvSpPr>
          <p:nvPr>
            <p:ph type="sldNum" sz="quarter" idx="5"/>
          </p:nvPr>
        </p:nvSpPr>
        <p:spPr>
          <a:xfrm>
            <a:off x="3970938" y="8829967"/>
            <a:ext cx="3037840" cy="466433"/>
          </a:xfrm>
        </p:spPr>
        <p:txBody>
          <a:bodyPr/>
          <a:lstStyle/>
          <a:p>
            <a:r>
              <a:rPr lang="en-US" dirty="0" smtClean="0"/>
              <a:t>18</a:t>
            </a:r>
            <a:endParaRPr lang="en-US" dirty="0"/>
          </a:p>
        </p:txBody>
      </p:sp>
    </p:spTree>
    <p:extLst>
      <p:ext uri="{BB962C8B-B14F-4D97-AF65-F5344CB8AC3E}">
        <p14:creationId xmlns:p14="http://schemas.microsoft.com/office/powerpoint/2010/main" val="962340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Notes Placeholder 2"/>
          <p:cNvSpPr>
            <a:spLocks noGrp="1"/>
          </p:cNvSpPr>
          <p:nvPr>
            <p:ph type="body" idx="1"/>
          </p:nvPr>
        </p:nvSpPr>
        <p:spPr/>
        <p:txBody>
          <a:bodyPr/>
          <a:lstStyle/>
          <a:p>
            <a:r>
              <a:rPr lang="en-US" dirty="0" smtClean="0"/>
              <a:t>The life of a person with a substance use disorder is often out of balance, and the negative effects of use and misuse can have an enormous impact on his or her family and friends. The following categories show how substance use disorders negatively affect a family’s functioning across several domains. </a:t>
            </a:r>
          </a:p>
          <a:p>
            <a:endParaRPr lang="en-US" dirty="0" smtClean="0"/>
          </a:p>
          <a:p>
            <a:pPr marL="171450" indent="-171450">
              <a:buFont typeface="Arial" panose="020B0604020202020204" pitchFamily="34" charset="0"/>
              <a:buChar char="•"/>
            </a:pPr>
            <a:r>
              <a:rPr lang="en-US" dirty="0" smtClean="0"/>
              <a:t>Child development</a:t>
            </a:r>
          </a:p>
          <a:p>
            <a:pPr marL="628650" lvl="1" indent="-171450">
              <a:buFont typeface="Arial" panose="020B0604020202020204" pitchFamily="34" charset="0"/>
              <a:buChar char="•"/>
            </a:pPr>
            <a:r>
              <a:rPr lang="en-US" dirty="0" smtClean="0"/>
              <a:t>Children may present with fetal alcohol syndrome or have a history of neonatal abstinence syndrome. Infants exposed to substances may experience a range of social, emotional, and behavioral effects as a result of exposure. </a:t>
            </a:r>
          </a:p>
          <a:p>
            <a:pPr marL="628650" lvl="1"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dirty="0" smtClean="0"/>
              <a:t>Household safety</a:t>
            </a:r>
          </a:p>
          <a:p>
            <a:pPr marL="628650" lvl="1" indent="-171450">
              <a:buFont typeface="Arial" panose="020B0604020202020204" pitchFamily="34" charset="0"/>
              <a:buChar char="•"/>
            </a:pPr>
            <a:r>
              <a:rPr lang="en-US" dirty="0" smtClean="0"/>
              <a:t>Parents may neglect their child’s basic needs (e.g., empty cupboards, no adult supervision). Parental use may include manufacturing substances or selling drugs. Children may be exposed to harsh chemicals (i.e., those used in methamphetamine labs) or to dangerous and traumatic situations. </a:t>
            </a:r>
          </a:p>
          <a:p>
            <a:pPr marL="628650" lvl="1"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dirty="0" smtClean="0"/>
              <a:t>Psychosocial impact</a:t>
            </a:r>
          </a:p>
          <a:p>
            <a:pPr marL="628650" lvl="1" indent="-171450">
              <a:buFont typeface="Arial" panose="020B0604020202020204" pitchFamily="34" charset="0"/>
              <a:buChar char="•"/>
            </a:pPr>
            <a:r>
              <a:rPr lang="en-US" dirty="0" smtClean="0"/>
              <a:t>Children may struggle with communication difficulties, overstimulation, or difficulty with emotional regulation. The postnatal environment may contribute to insecure attachment or other social-emotional concerns. </a:t>
            </a:r>
          </a:p>
          <a:p>
            <a:pPr marL="628650" lvl="1"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dirty="0" smtClean="0"/>
              <a:t>Parenting</a:t>
            </a:r>
          </a:p>
          <a:p>
            <a:pPr marL="628650" lvl="1" indent="-171450">
              <a:buFont typeface="Arial" panose="020B0604020202020204" pitchFamily="34" charset="0"/>
              <a:buChar char="•"/>
            </a:pPr>
            <a:r>
              <a:rPr lang="en-US" dirty="0" smtClean="0"/>
              <a:t>Parent-child relationships may lack trust. Children may feel as though they must be the parent, resulting in feelings of anxiety and stress. </a:t>
            </a:r>
          </a:p>
          <a:p>
            <a:pPr marL="628650" lvl="1" indent="-171450">
              <a:buFont typeface="Arial" panose="020B0604020202020204" pitchFamily="34" charset="0"/>
              <a:buChar char="•"/>
            </a:pPr>
            <a:r>
              <a:rPr lang="en-US" dirty="0" smtClean="0"/>
              <a:t>Parents may lack the skills to parent effectively, due to their own history as children of substance users. </a:t>
            </a:r>
          </a:p>
          <a:p>
            <a:pPr marL="628650" lvl="1" indent="-171450">
              <a:buFont typeface="Arial" panose="020B0604020202020204" pitchFamily="34" charset="0"/>
              <a:buChar char="•"/>
            </a:pPr>
            <a:r>
              <a:rPr lang="en-US" dirty="0" smtClean="0"/>
              <a:t>Parent may use harsh discipline. </a:t>
            </a:r>
          </a:p>
          <a:p>
            <a:pPr marL="628650" lvl="1"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dirty="0" smtClean="0"/>
              <a:t>Intergenerational factors</a:t>
            </a:r>
          </a:p>
          <a:p>
            <a:pPr marL="628650" lvl="1" indent="-171450">
              <a:buFont typeface="Arial" panose="020B0604020202020204" pitchFamily="34" charset="0"/>
              <a:buChar char="•"/>
            </a:pPr>
            <a:r>
              <a:rPr lang="en-US" dirty="0" smtClean="0"/>
              <a:t>Multiple generations of the family may be affected by substance use disorders. </a:t>
            </a:r>
          </a:p>
          <a:p>
            <a:pPr marL="628650" lvl="1" indent="-171450">
              <a:buFont typeface="Arial" panose="020B0604020202020204" pitchFamily="34" charset="0"/>
              <a:buChar char="•"/>
            </a:pPr>
            <a:r>
              <a:rPr lang="en-US" dirty="0" smtClean="0"/>
              <a:t>Parents may lack basic family support, due to generational substance use disorders. </a:t>
            </a:r>
          </a:p>
          <a:p>
            <a:pPr marL="628650" lvl="1" indent="-171450">
              <a:buFont typeface="Arial" panose="020B0604020202020204" pitchFamily="34" charset="0"/>
              <a:buChar char="•"/>
            </a:pPr>
            <a:r>
              <a:rPr lang="en-US" dirty="0" smtClean="0"/>
              <a:t>Family may present with issues of chronic neglect, due to the effects of long-term substance use disorders. 	</a:t>
            </a:r>
          </a:p>
          <a:p>
            <a:pPr marL="628650" lvl="1" indent="-171450">
              <a:buFont typeface="Arial" panose="020B0604020202020204" pitchFamily="34" charset="0"/>
              <a:buChar char="•"/>
            </a:pPr>
            <a:endParaRPr lang="en-US" dirty="0"/>
          </a:p>
        </p:txBody>
      </p:sp>
      <p:sp>
        <p:nvSpPr>
          <p:cNvPr id="58372"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60FF55-41E8-4111-BDF4-25420A74FF8A}" type="slidenum">
              <a:rPr lang="en-US" altLang="en-US" smtClean="0"/>
              <a:pPr/>
              <a:t>19</a:t>
            </a:fld>
            <a:endParaRPr lang="en-US" altLang="en-US" dirty="0"/>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286614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smtClean="0"/>
              <a:t>This toolkit was developed by the National Center on Substance Abuse and Child Welfare (NCSACW), an initiative of the U.S. Department of Health and Human Services jointly funded by the Substance Abuse and Mental Health Services Administration's (SAMHSA) Center for Substance Abuse Treatment (CSAT) and the Administration on Children, Youth and Families (ACYF), Children's Bureau's Office on Child Abuse and Neglect (OCAN).</a:t>
            </a:r>
          </a:p>
          <a:p>
            <a:endParaRPr lang="en-US" dirty="0"/>
          </a:p>
        </p:txBody>
      </p:sp>
      <p:sp>
        <p:nvSpPr>
          <p:cNvPr id="4" name="Slide Number Placeholder 3"/>
          <p:cNvSpPr>
            <a:spLocks noGrp="1"/>
          </p:cNvSpPr>
          <p:nvPr>
            <p:ph type="sldNum" sz="quarter" idx="10"/>
          </p:nvPr>
        </p:nvSpPr>
        <p:spPr/>
        <p:txBody>
          <a:bodyPr/>
          <a:lstStyle/>
          <a:p>
            <a:fld id="{0ACEA44E-77D1-4ACB-B4AF-770395ABA502}" type="slidenum">
              <a:rPr lang="en-US" smtClean="0"/>
              <a:pPr/>
              <a:t>2</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324950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A055F39-DBF2-4708-9D0C-92AF29BAD49E}" type="slidenum">
              <a:rPr lang="en-US" smtClean="0"/>
              <a:pPr/>
              <a:t>20</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1284216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Substance use and mental health disorders present in many ways. </a:t>
            </a:r>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pPr/>
              <a:t>21</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079728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A co-occurring disorder is when a person has a concurrent substance use and mental health disorder. Although substance use disorders and mental health disorders can impact individual families to varying degrees, there are also common challenges that families—and child welfare workers—need to be aware of, and to address thoughtfully. </a:t>
            </a:r>
          </a:p>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pPr/>
              <a:t>22</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706865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Notes Placeholder 2"/>
          <p:cNvSpPr>
            <a:spLocks noGrp="1"/>
          </p:cNvSpPr>
          <p:nvPr>
            <p:ph type="body" idx="1"/>
          </p:nvPr>
        </p:nvSpPr>
        <p:spPr/>
        <p:txBody>
          <a:bodyPr/>
          <a:lstStyle/>
          <a:p>
            <a:r>
              <a:rPr lang="en-US" dirty="0" smtClean="0"/>
              <a:t>Most parents with substance use or mental health disorders are not involved with the child welfare system. However, child welfare workers frequently identify substance </a:t>
            </a:r>
            <a:r>
              <a:rPr lang="en-US" dirty="0" smtClean="0"/>
              <a:t>misuse </a:t>
            </a:r>
            <a:r>
              <a:rPr lang="en-US" dirty="0" smtClean="0"/>
              <a:t>as a factor in child abuse or neglect cases and commonly identify mental health disorders in parents. It is important to assess all parents to understand their use of substances and any mental health concerns. Substance </a:t>
            </a:r>
            <a:r>
              <a:rPr lang="en-US" dirty="0" smtClean="0"/>
              <a:t>misuse </a:t>
            </a:r>
            <a:r>
              <a:rPr lang="en-US" dirty="0" smtClean="0"/>
              <a:t>can be the result of an underlying mental health disorder or other trauma that needs treatment. Case plans for these parents need to be coordinated across services. Addressing the needs of the parents, children, and other family members can improve outcomes for the whole family, in terms of both recovery for parents and safety, permanency, and well-being for children. </a:t>
            </a:r>
          </a:p>
          <a:p>
            <a:endParaRPr lang="en-US" altLang="en-US" dirty="0"/>
          </a:p>
        </p:txBody>
      </p:sp>
      <p:sp>
        <p:nvSpPr>
          <p:cNvPr id="55300" name="Slide Number Placeholder 3"/>
          <p:cNvSpPr>
            <a:spLocks noGrp="1"/>
          </p:cNvSpPr>
          <p:nvPr>
            <p:ph type="sldNum" sz="quarter" idx="5"/>
          </p:nvPr>
        </p:nvSpPr>
        <p:spPr/>
        <p:txBody>
          <a:bodyPr/>
          <a:lstStyle>
            <a:lvl1pPr defTabSz="949568" eaLnBrk="0" hangingPunct="0">
              <a:defRPr sz="2400">
                <a:solidFill>
                  <a:schemeClr val="tx1"/>
                </a:solidFill>
                <a:latin typeface="Times New Roman" panose="02020603050405020304" pitchFamily="18" charset="0"/>
              </a:defRPr>
            </a:lvl1pPr>
            <a:lvl2pPr marL="757066" indent="-291179" defTabSz="949568" eaLnBrk="0" hangingPunct="0">
              <a:defRPr sz="2400">
                <a:solidFill>
                  <a:schemeClr val="tx1"/>
                </a:solidFill>
                <a:latin typeface="Times New Roman" panose="02020603050405020304" pitchFamily="18" charset="0"/>
              </a:defRPr>
            </a:lvl2pPr>
            <a:lvl3pPr marL="1164717" indent="-232943" defTabSz="949568" eaLnBrk="0" hangingPunct="0">
              <a:defRPr sz="2400">
                <a:solidFill>
                  <a:schemeClr val="tx1"/>
                </a:solidFill>
                <a:latin typeface="Times New Roman" panose="02020603050405020304" pitchFamily="18" charset="0"/>
              </a:defRPr>
            </a:lvl3pPr>
            <a:lvl4pPr marL="1630604" indent="-232943" defTabSz="949568" eaLnBrk="0" hangingPunct="0">
              <a:defRPr sz="2400">
                <a:solidFill>
                  <a:schemeClr val="tx1"/>
                </a:solidFill>
                <a:latin typeface="Times New Roman" panose="02020603050405020304" pitchFamily="18" charset="0"/>
              </a:defRPr>
            </a:lvl4pPr>
            <a:lvl5pPr marL="2096491" indent="-232943" defTabSz="949568" eaLnBrk="0" hangingPunct="0">
              <a:defRPr sz="2400">
                <a:solidFill>
                  <a:schemeClr val="tx1"/>
                </a:solidFill>
                <a:latin typeface="Times New Roman" panose="02020603050405020304" pitchFamily="18" charset="0"/>
              </a:defRPr>
            </a:lvl5pPr>
            <a:lvl6pPr marL="2562377" indent="-232943" defTabSz="949568"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defTabSz="949568"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defTabSz="949568"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defTabSz="949568" eaLnBrk="0" fontAlgn="base" hangingPunct="0">
              <a:spcBef>
                <a:spcPct val="0"/>
              </a:spcBef>
              <a:spcAft>
                <a:spcPct val="0"/>
              </a:spcAft>
              <a:defRPr sz="2400">
                <a:solidFill>
                  <a:schemeClr val="tx1"/>
                </a:solidFill>
                <a:latin typeface="Times New Roman" panose="02020603050405020304" pitchFamily="18" charset="0"/>
              </a:defRPr>
            </a:lvl9pPr>
          </a:lstStyle>
          <a:p>
            <a:fld id="{F35BCAFB-7363-4D04-8B0E-40A013211FB7}" type="slidenum">
              <a:rPr lang="en-US" altLang="en-US" sz="1200" smtClean="0">
                <a:latin typeface="Arial" panose="020B0604020202020204" pitchFamily="34" charset="0"/>
              </a:rPr>
              <a:pPr/>
              <a:t>23</a:t>
            </a:fld>
            <a:endParaRPr lang="en-US" altLang="en-US" sz="1200" dirty="0">
              <a:latin typeface="Arial" panose="020B0604020202020204" pitchFamily="34" charset="0"/>
            </a:endParaRPr>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3376688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Risk factors are characteristics at the biological, psychological, family, community, or cultural level that precede and are associated with a higher likelihood of negative outcomes.</a:t>
            </a:r>
          </a:p>
          <a:p>
            <a:endParaRPr lang="en-US" dirty="0" smtClean="0"/>
          </a:p>
          <a:p>
            <a:r>
              <a:rPr lang="en-US" dirty="0" smtClean="0"/>
              <a:t>Protective factors are characteristics associated with a lower likelihood of negative outcomes or that reduce a risk factor’s impact. Protective factors may be seen as positive countering events.</a:t>
            </a:r>
          </a:p>
          <a:p>
            <a:endParaRPr lang="en-US" dirty="0" smtClean="0"/>
          </a:p>
          <a:p>
            <a:r>
              <a:rPr lang="en-US" dirty="0" smtClean="0"/>
              <a:t>When assessing families, child welfare should look at the risk in families as well as the protective factors to understand risk and safety for children. The risk may be more obvious in the families that child welfare comes into contact with. Child welfare workers should not just try to eliminate risk, but must also build protective factors in families for long-term success. Protective factors are the strengths that support families through challenges. </a:t>
            </a:r>
          </a:p>
          <a:p>
            <a:endParaRPr lang="en-US" dirty="0" smtClean="0"/>
          </a:p>
          <a:p>
            <a:r>
              <a:rPr lang="en-US" b="1" dirty="0" smtClean="0"/>
              <a:t>***As a large group or in smaller groups, have the participants list examples of protective factors and risk factors.</a:t>
            </a:r>
          </a:p>
          <a:p>
            <a:endParaRPr lang="en-US" b="1" dirty="0" smtClean="0"/>
          </a:p>
          <a:p>
            <a:r>
              <a:rPr lang="en-US" dirty="0" smtClean="0"/>
              <a:t>Examples:</a:t>
            </a:r>
          </a:p>
          <a:p>
            <a:pPr marL="171450" indent="-171450">
              <a:buFont typeface="Arial" panose="020B0604020202020204" pitchFamily="34" charset="0"/>
              <a:buChar char="•"/>
            </a:pPr>
            <a:r>
              <a:rPr lang="en-US" dirty="0" smtClean="0"/>
              <a:t>In relationships, risk factors include parents who use drugs and alcohol or who suffer from a mental health disorder, child abuse and maltreatment, and inadequate supervision. In this context, parental involvement is an example of a protective factor.</a:t>
            </a:r>
          </a:p>
          <a:p>
            <a:pPr marL="171450" indent="-171450">
              <a:buFont typeface="Arial" panose="020B0604020202020204" pitchFamily="34" charset="0"/>
              <a:buChar char="•"/>
            </a:pPr>
            <a:r>
              <a:rPr lang="en-US" dirty="0" smtClean="0"/>
              <a:t>In communities, risk factors include neighborhood poverty and violence. Here, protective factors could include the availability of faith-based resources and after-school activities.</a:t>
            </a:r>
          </a:p>
          <a:p>
            <a:pPr marL="171450" indent="-171450">
              <a:buFont typeface="Arial" panose="020B0604020202020204" pitchFamily="34" charset="0"/>
              <a:buChar char="•"/>
            </a:pPr>
            <a:r>
              <a:rPr lang="en-US" dirty="0" smtClean="0"/>
              <a:t>In society, risk factors can include norms and laws favorable to substance use, as well as racism and a lack of economic opportunity. Protective factors in this context would include hate crime laws or policies limiting the availability of alcohol.</a:t>
            </a:r>
          </a:p>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pPr/>
              <a:t>24</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097669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The physical impact of substance use or mental health disorders on the brain may lead to parental behaviors that are labeled resistant. Child welfare workers can use engagement strategies to intervene when these behaviors present themselves.</a:t>
            </a:r>
          </a:p>
          <a:p>
            <a:endParaRPr lang="en-US" smtClean="0"/>
          </a:p>
          <a:p>
            <a:r>
              <a:rPr lang="en-US" smtClean="0"/>
              <a:t>Child welfare workers can help families access community supports. In the past, the message we would hear is to not enable families. The assumption was if they wanted treatment, they would make sure they got to treatment and services. Families don’t need to “prove” their motivation. Helping families access community treatment and supports is not enabling the family. </a:t>
            </a:r>
          </a:p>
          <a:p>
            <a:endParaRPr lang="en-US" smtClean="0"/>
          </a:p>
          <a:p>
            <a:r>
              <a:rPr lang="en-US" smtClean="0"/>
              <a:t>If families are not making it to services, find out why. What other supports can you put in place?</a:t>
            </a:r>
          </a:p>
          <a:p>
            <a:endParaRPr lang="en-US" smtClean="0"/>
          </a:p>
          <a:p>
            <a:r>
              <a:rPr lang="en-US" smtClean="0"/>
              <a:t>If families don’t want to go to treatment, how can you use engagement strategies? What are they willing to attend for services?</a:t>
            </a:r>
          </a:p>
          <a:p>
            <a:endParaRPr lang="en-US" smtClean="0"/>
          </a:p>
          <a:p>
            <a:r>
              <a:rPr lang="en-US" smtClean="0"/>
              <a:t>If families are not following through with treatment, what supports can you put in place to support treatment?</a:t>
            </a:r>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pPr/>
              <a:t>25</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877348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smtClean="0"/>
              <a:t>Trauma can affect all aspects of a person, from their own behavior and responses to the relationships they have with others. </a:t>
            </a:r>
          </a:p>
          <a:p>
            <a:endParaRPr lang="en-US" altLang="en-US" smtClean="0"/>
          </a:p>
          <a:p>
            <a:r>
              <a:rPr lang="en-US" altLang="en-US" smtClean="0"/>
              <a:t>SAMHSA’s concept of trauma: “Individual trauma results from an event, series of events, or set of circumstances that is experienced by an individual as physically or emotionally harmful or life threatening and that has lasting adverse effects on the individual’s functioning and mental, physical, social, emotional, or spiritual well-being.”</a:t>
            </a:r>
          </a:p>
          <a:p>
            <a:endParaRPr lang="en-US" altLang="en-US" smtClean="0"/>
          </a:p>
          <a:p>
            <a:r>
              <a:rPr lang="en-US" altLang="en-US" smtClean="0"/>
              <a:t>Examples of adverse effects include an individual’s inability to cope with the normal stresses and strains of daily living; to trust and benefit from relationships; to manage cognitive processes, such as memory, attention, and thinking; to regulate behavior; or to control the expression of emotions. Individuals may not make the connection of their thoughts and behaviors to their trauma. </a:t>
            </a:r>
          </a:p>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pPr/>
              <a:t>26</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008674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Failure to understand and address trauma may lead to lack of engagement in services, increase in symptoms, re-traumatization, increase in relapse, withdrawal from the service relationship, and poor treatment outcomes. Growing up in a home with exposure to adverse, traumatic childhood experiences is associated with lifelong physical, emotional, psychological, and social challenges. </a:t>
            </a:r>
          </a:p>
          <a:p>
            <a:endParaRPr lang="en-US" smtClean="0"/>
          </a:p>
          <a:p>
            <a:r>
              <a:rPr lang="en-US" smtClean="0"/>
              <a:t>The Adverse Childhood Experiences (ACE) Study demonstrated the clear linkage between childhood trauma and future substance use disorders, finding that compared to persons with no exposure to ACEs, adults with five or more ACEs were seven to ten times more likely to have illicit drug use problems, and two times more likely to be an alcoholic. Children raised with a parent or caretaker who abused alcohol were found to have a significantly greater risk of experiencing all other ACEs. Children living with parents who abused substances were almost five times more likely to have experienced a traumatic event and twice as likely to have a stress response to the traumatic event, compared to children who were not exposed to caregiver substance use disorders. Early traumatic events such as exposure to family violence and physical abuse, can lead to a greater risk of developing post-traumatic stress disorder (PTSD), which has been shown to significantly increase the likelihood of a substance use disorder among older youth in foster care.</a:t>
            </a:r>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pPr/>
              <a:t>27</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696618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Women who have had challenging life experiences, such as childhood abuse, trauma, domestic violence, or a combination of these can be at higher risk for substance use disorders.</a:t>
            </a:r>
          </a:p>
          <a:p>
            <a:r>
              <a:rPr lang="en-US" dirty="0" smtClean="0"/>
              <a:t> </a:t>
            </a:r>
          </a:p>
          <a:p>
            <a:r>
              <a:rPr lang="en-US" b="1" dirty="0" smtClean="0"/>
              <a:t>Childhood abuse</a:t>
            </a:r>
            <a:endParaRPr lang="en-US" dirty="0" smtClean="0"/>
          </a:p>
          <a:p>
            <a:pPr marL="171450" indent="-171450">
              <a:buFont typeface="Arial" panose="020B0604020202020204" pitchFamily="34" charset="0"/>
              <a:buChar char="•"/>
            </a:pPr>
            <a:r>
              <a:rPr lang="en-US" dirty="0" smtClean="0"/>
              <a:t>A number of studies suggest that women with substance-related problems are more likely to report a history of childhood abuse—physical, sexual, and/or emotional—than are women without substance-related problems. </a:t>
            </a:r>
          </a:p>
          <a:p>
            <a:r>
              <a:rPr lang="en-US" dirty="0" smtClean="0"/>
              <a:t> </a:t>
            </a:r>
          </a:p>
          <a:p>
            <a:r>
              <a:rPr lang="en-US" b="1" dirty="0" smtClean="0"/>
              <a:t>Trauma</a:t>
            </a:r>
            <a:endParaRPr lang="en-US" dirty="0" smtClean="0"/>
          </a:p>
          <a:p>
            <a:pPr marL="171450" indent="-171450">
              <a:buFont typeface="Arial" panose="020B0604020202020204" pitchFamily="34" charset="0"/>
              <a:buChar char="•"/>
            </a:pPr>
            <a:r>
              <a:rPr lang="en-US" dirty="0" smtClean="0"/>
              <a:t>Many women with substance use disorders have experienced physical or sexual victimization in childhood or in adulthood. And studies have shown that, among people with substance use problems, those with histories of childhood abuse are more likely to suffer from trauma and PTSD. Alcohol or drug use may serve as a form of self-medication for people with PTSD and other mental health disorders.</a:t>
            </a:r>
          </a:p>
          <a:p>
            <a:r>
              <a:rPr lang="en-US" dirty="0" smtClean="0"/>
              <a:t>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pPr/>
              <a:t>28</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385175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smtClean="0"/>
              <a:t>Domestic Violence</a:t>
            </a:r>
            <a:endParaRPr lang="en-US" dirty="0" smtClean="0"/>
          </a:p>
          <a:p>
            <a:pPr marL="171450" indent="-171450">
              <a:buFont typeface="Arial" panose="020B0604020202020204" pitchFamily="34" charset="0"/>
              <a:buChar char="•"/>
            </a:pPr>
            <a:r>
              <a:rPr lang="en-US" dirty="0" smtClean="0"/>
              <a:t>Women who have a substance use disorder are more likely to become victims of domestic violence. Victims of domestic violence are also more likely to become dependent on tranquilizers, sedatives, stimulants, and painkillers and are more likely to misuse alcohol.</a:t>
            </a:r>
          </a:p>
          <a:p>
            <a:pPr marL="171450" indent="-171450">
              <a:buFont typeface="Arial" panose="020B0604020202020204" pitchFamily="34" charset="0"/>
              <a:buChar char="•"/>
            </a:pPr>
            <a:endParaRPr lang="en-US" b="1" dirty="0" smtClean="0"/>
          </a:p>
          <a:p>
            <a:r>
              <a:rPr lang="en-US" b="1" dirty="0" smtClean="0"/>
              <a:t>Co-Occurring Disorders</a:t>
            </a:r>
          </a:p>
          <a:p>
            <a:pPr marL="171450" indent="-171450">
              <a:buFont typeface="Arial" panose="020B0604020202020204" pitchFamily="34" charset="0"/>
              <a:buChar char="•"/>
            </a:pPr>
            <a:r>
              <a:rPr lang="en-US" dirty="0" smtClean="0"/>
              <a:t>Conditions associated with childhood abuse and neglect, which may co-occur with substance use disorders, include anxiety, depression, and PTSD, as well as dissociative disorders, personality disorders, self-mutilation, and self-harming. We will cover these disorders in an upcoming training module. Among individuals with substance use problems, more women than men have a secondary diagnosis of a mental health disorder. Women may experience any one of these conditions, or a combination of several.</a:t>
            </a:r>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pPr/>
              <a:t>29</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483476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The goal of Training Module 1 is to provide child welfare workers with information on a range of co-occurring needs that parents involved in the child welfare system may experience. This module discusses the needs of parents in the child welfare system who experience substance use disorders, mental health conditions, and trauma. Challenges related to bias and stigma are also presented. The module discusses the importance of a collaborative, family-centered approach to identifying and responding to families.</a:t>
            </a:r>
          </a:p>
          <a:p>
            <a:endParaRPr lang="en-US" dirty="0" smtClean="0"/>
          </a:p>
          <a:p>
            <a:r>
              <a:rPr lang="en-US" dirty="0" smtClean="0"/>
              <a:t>Module 1 of the Training</a:t>
            </a:r>
            <a:r>
              <a:rPr lang="en-US" baseline="0" dirty="0" smtClean="0"/>
              <a:t> T</a:t>
            </a:r>
            <a:r>
              <a:rPr lang="en-US" dirty="0" smtClean="0"/>
              <a:t>oolkit is a brief overview of areas that are covered in depth in other modules. </a:t>
            </a:r>
          </a:p>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pPr/>
              <a:t>3</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698320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Co-occurring substance use and mental health disorders, such as PTSD, anxiety disorders, depression, and bipolar disorders, can affect the daily behavior of parents toward their children and their ability to focus on their children’s needs.</a:t>
            </a:r>
          </a:p>
          <a:p>
            <a:endParaRPr lang="en-US" smtClean="0"/>
          </a:p>
          <a:p>
            <a:r>
              <a:rPr lang="en-US" smtClean="0"/>
              <a:t>The relationship between poverty, substance use, and mental health disorders is not well-defined. Some studies suggest that the stress of poverty increases the likelihood that substance use and mental health disorders may develop, while some information suggests that substance use and mental health disorders increase the likelihood of poverty. Either way, having limited educational, vocational, and fiscal resources make the consequences of substance use and mental health disorders more visible—and certainly can affect parents’ ability to earn a living and provide for their children. </a:t>
            </a:r>
          </a:p>
          <a:p>
            <a:endParaRPr lang="en-US" smtClean="0"/>
          </a:p>
          <a:p>
            <a:r>
              <a:rPr lang="en-US" smtClean="0"/>
              <a:t>Parents may also be involved with the legal system for criminal activities. These criminal activities may be a result of substance use (e.g., possession of an illegal substance), may be related to an effort to obtain money for purchasing illicit substances (e.g., prostitution or theft), or may be a result of a mental health disorder. Criminal involvement can affect parents’ ability to provide for their children (because of incarceration) and, depending on the type of criminal involvement (e.g., selling drugs), may put the children at risk through contact with dangerous individuals or dangerous situations. One caveat. It is important for us to be aware that, despite media attention connecting violence and mental health disorders, the vast majority of people with severe mental health disorders are neither involved in criminal activity nor violent. If someone with a mental health disorder is incarcerated, it is more likely to be for a crime of noncompliance, such as loitering, trespassing, or resisting authority. </a:t>
            </a:r>
          </a:p>
          <a:p>
            <a:endParaRPr lang="en-US" smtClean="0"/>
          </a:p>
          <a:p>
            <a:r>
              <a:rPr lang="en-US" smtClean="0"/>
              <a:t>Parents with substance use disorders may suffer from a variety of physical health issues—some of which may be a result of their substance use. However, physical health issues may also be an effect of having limited financial resources and thus lacking appropriate health care. Physical illnesses can affect a parent’s stamina and the ability to care for children over a period of time. </a:t>
            </a:r>
          </a:p>
          <a:p>
            <a:endParaRPr lang="en-US" smtClean="0"/>
          </a:p>
          <a:p>
            <a:r>
              <a:rPr lang="en-US" smtClean="0"/>
              <a:t>Difficult and traumatic life experiences—things like childhood experiences of abuse or neglect, domestic violence, or homelessness—may have interrupted the parent’s development as a child. And they may have deprived them of normal parental role models and life experiences. </a:t>
            </a:r>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pPr/>
              <a:t>30</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129704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A055F39-DBF2-4708-9D0C-92AF29BAD49E}" type="slidenum">
              <a:rPr lang="en-US" smtClean="0"/>
              <a:pPr/>
              <a:t>31</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1890453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Understanding and addressing stigma is an important part of working with families. </a:t>
            </a:r>
          </a:p>
          <a:p>
            <a:endParaRPr lang="en-US" dirty="0" smtClean="0"/>
          </a:p>
          <a:p>
            <a:r>
              <a:rPr lang="en-US" b="1" dirty="0" smtClean="0"/>
              <a:t>***Before you show these two video clips, ask participants to get out a piece of paper to write down their answers. Their answers will not be shared with the group.</a:t>
            </a:r>
          </a:p>
          <a:p>
            <a:endParaRPr lang="en-US" dirty="0" smtClean="0"/>
          </a:p>
          <a:p>
            <a:r>
              <a:rPr lang="en-US" dirty="0" smtClean="0"/>
              <a:t>What is the first thing that comes to your mind when you hear the following (pause between words to give the participant time to answer):</a:t>
            </a:r>
          </a:p>
          <a:p>
            <a:endParaRPr lang="en-US" dirty="0" smtClean="0"/>
          </a:p>
          <a:p>
            <a:r>
              <a:rPr lang="en-US" dirty="0" smtClean="0"/>
              <a:t>Addict</a:t>
            </a:r>
          </a:p>
          <a:p>
            <a:endParaRPr lang="en-US" dirty="0" smtClean="0"/>
          </a:p>
          <a:p>
            <a:r>
              <a:rPr lang="en-US" dirty="0" smtClean="0"/>
              <a:t>Mentally ill</a:t>
            </a:r>
          </a:p>
          <a:p>
            <a:endParaRPr lang="en-US" dirty="0" smtClean="0"/>
          </a:p>
          <a:p>
            <a:r>
              <a:rPr lang="en-US" dirty="0" smtClean="0"/>
              <a:t>Recovery</a:t>
            </a:r>
          </a:p>
          <a:p>
            <a:endParaRPr lang="en-US" dirty="0" smtClean="0"/>
          </a:p>
          <a:p>
            <a:r>
              <a:rPr lang="en-US" dirty="0" smtClean="0"/>
              <a:t>Now show the clips about stigma. Have a discussion on identifying participants’ biases and beliefs. </a:t>
            </a:r>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pPr/>
              <a:t>32</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449144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For people with a substance use disorders, stigma disproportionately influences health outcomes and mental well-being. Fear of being judged or discriminated against can prevent people with substance use disorders, or those who are at risk of having substance use disorders, from getting the help they need. </a:t>
            </a:r>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pPr/>
              <a:t>33</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400973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Stigma permeates community institutions and affects the attitudes of service professionals and criminal justice agencies, and impacts policies.</a:t>
            </a:r>
          </a:p>
          <a:p>
            <a:endParaRPr lang="en-US" smtClean="0"/>
          </a:p>
          <a:p>
            <a:r>
              <a:rPr lang="en-US" smtClean="0"/>
              <a:t>Stigma discourages people from accessing early treatment and remaining in services.</a:t>
            </a:r>
          </a:p>
          <a:p>
            <a:endParaRPr lang="en-US" smtClean="0"/>
          </a:p>
          <a:p>
            <a:r>
              <a:rPr lang="en-US" smtClean="0"/>
              <a:t>Stigma also affects the location and access of programs to help people recover from substance use disorders. </a:t>
            </a:r>
            <a:endParaRPr lang="en-US" dirty="0"/>
          </a:p>
        </p:txBody>
      </p:sp>
      <p:sp>
        <p:nvSpPr>
          <p:cNvPr id="4" name="Slide Number Placeholder 3"/>
          <p:cNvSpPr>
            <a:spLocks noGrp="1"/>
          </p:cNvSpPr>
          <p:nvPr>
            <p:ph type="sldNum" sz="quarter" idx="10"/>
          </p:nvPr>
        </p:nvSpPr>
        <p:spPr/>
        <p:txBody>
          <a:bodyPr/>
          <a:lstStyle/>
          <a:p>
            <a:fld id="{CF34A6E2-1780-4924-9497-DF7877FC2D45}" type="slidenum">
              <a:rPr lang="en-US" smtClean="0"/>
              <a:pPr/>
              <a:t>34</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369426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Many people have had their own experiences with a person who has a substance use disorder. Your experience may affect the way you view someone who uses drugs or alcohol, particularly when you are thinking about how children are affected. It is important to recognize your own thoughts and perceptions as you approach this work. </a:t>
            </a:r>
            <a:endParaRPr lang="en-US" dirty="0"/>
          </a:p>
        </p:txBody>
      </p:sp>
      <p:sp>
        <p:nvSpPr>
          <p:cNvPr id="8" name="Slide Image Placeholder 7"/>
          <p:cNvSpPr>
            <a:spLocks noGrp="1" noRot="1" noChangeAspect="1"/>
          </p:cNvSpPr>
          <p:nvPr>
            <p:ph type="sldImg"/>
          </p:nvPr>
        </p:nvSpPr>
        <p:spPr/>
      </p:sp>
      <p:sp>
        <p:nvSpPr>
          <p:cNvPr id="9" name="Slide Number Placeholder 3"/>
          <p:cNvSpPr>
            <a:spLocks noGrp="1"/>
          </p:cNvSpPr>
          <p:nvPr>
            <p:ph type="sldNum" sz="quarter" idx="5"/>
          </p:nvPr>
        </p:nvSpPr>
        <p:spPr>
          <a:xfrm>
            <a:off x="3970938" y="8829967"/>
            <a:ext cx="3037840" cy="466433"/>
          </a:xfrm>
        </p:spPr>
        <p:txBody>
          <a:bodyPr/>
          <a:lstStyle/>
          <a:p>
            <a:r>
              <a:rPr lang="en-US" dirty="0" smtClean="0"/>
              <a:t>35</a:t>
            </a:r>
            <a:endParaRPr lang="en-US" dirty="0"/>
          </a:p>
        </p:txBody>
      </p:sp>
    </p:spTree>
    <p:extLst>
      <p:ext uri="{BB962C8B-B14F-4D97-AF65-F5344CB8AC3E}">
        <p14:creationId xmlns:p14="http://schemas.microsoft.com/office/powerpoint/2010/main" val="2093838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How can child welfare workers address stigma in their everyday practice? Words matter. Consider the language you use when talking about or to families.</a:t>
            </a:r>
            <a:r>
              <a:rPr lang="en-US" baseline="0" dirty="0" smtClean="0"/>
              <a:t> </a:t>
            </a:r>
            <a:r>
              <a:rPr lang="en-US" dirty="0" smtClean="0"/>
              <a:t>Person-first language (for example, a reference to “a person with substance use disorder”) suggests that the person has a problem that can be addressed. By contrast, calling someone a “drug abuser” implies that the person is the problem.</a:t>
            </a:r>
            <a:r>
              <a:rPr lang="en-US" baseline="0" dirty="0" smtClean="0"/>
              <a:t> </a:t>
            </a:r>
            <a:r>
              <a:rPr lang="en-US" dirty="0" smtClean="0"/>
              <a:t>Consider the difference between the terms “negative urine drug screen” and “clean urine.” The first is a clear description of test results; the second a value-laden term that implies drug use creates “dirty” urine. </a:t>
            </a:r>
          </a:p>
          <a:p>
            <a:endParaRPr lang="en-US" dirty="0"/>
          </a:p>
          <a:p>
            <a:r>
              <a:rPr lang="en-US" dirty="0" smtClean="0"/>
              <a:t>While some substance use may be illegal or unhealthy, we should limit language about substance use disorders exclusively to situations where a clinical diagnosis has been made. </a:t>
            </a:r>
          </a:p>
          <a:p>
            <a:endParaRPr lang="en-US" dirty="0" smtClean="0"/>
          </a:p>
          <a:p>
            <a:r>
              <a:rPr lang="en-US" dirty="0" smtClean="0"/>
              <a:t>Referring to emerging drug threats as “newer,” “bigger,” “scarier,” or “unlike anything ever seen before” can be perceived as inauthentic by people who use those substances. It further compounds stigma by conveying the message that anyone who uses such a “terrible” substance is stupid, dangerous, or illogical.</a:t>
            </a:r>
            <a:r>
              <a:rPr lang="en-US" baseline="0" dirty="0" smtClean="0"/>
              <a:t> </a:t>
            </a:r>
            <a:r>
              <a:rPr lang="en-US" dirty="0" smtClean="0"/>
              <a:t>From publicizing stories about “crack babies” in the 1980s to “opioid babies” today, the tendency toward moral panic has a long history in prevention messaging and media coverage of substance use disorders. Moral panic inevitably marginalizes people who are vulnerable and often brings their morality or even humanity into question.</a:t>
            </a:r>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pPr/>
              <a:t>36</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7093267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The next few slides highlight language changes that can assist in combating stigma. </a:t>
            </a:r>
          </a:p>
          <a:p>
            <a:endParaRPr lang="en-US" smtClean="0"/>
          </a:p>
          <a:p>
            <a:r>
              <a:rPr lang="en-US" smtClean="0"/>
              <a:t>Review the person-first language.</a:t>
            </a:r>
            <a:endParaRPr lang="en-US" dirty="0"/>
          </a:p>
        </p:txBody>
      </p:sp>
      <p:sp>
        <p:nvSpPr>
          <p:cNvPr id="4" name="Slide Number Placeholder 3"/>
          <p:cNvSpPr>
            <a:spLocks noGrp="1"/>
          </p:cNvSpPr>
          <p:nvPr>
            <p:ph type="sldNum" sz="quarter" idx="10"/>
          </p:nvPr>
        </p:nvSpPr>
        <p:spPr/>
        <p:txBody>
          <a:bodyPr/>
          <a:lstStyle/>
          <a:p>
            <a:fld id="{29C992F7-C2A0-4AA2-94D5-78592F9B75C5}" type="slidenum">
              <a:rPr lang="en-US" smtClean="0"/>
              <a:pPr/>
              <a:t>37</a:t>
            </a:fld>
            <a:endParaRPr lang="en-US"/>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586213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Continue to review the language.</a:t>
            </a:r>
          </a:p>
          <a:p>
            <a:endParaRPr lang="en-US" dirty="0" smtClean="0"/>
          </a:p>
          <a:p>
            <a:r>
              <a:rPr lang="en-US" b="1" dirty="0" smtClean="0"/>
              <a:t>***Can the training participants come up with other examples of language that can be stigmatizing? What are some language considerations for those examples?</a:t>
            </a:r>
            <a:endParaRPr lang="en-US" b="1" dirty="0"/>
          </a:p>
        </p:txBody>
      </p:sp>
      <p:sp>
        <p:nvSpPr>
          <p:cNvPr id="4" name="Slide Number Placeholder 3"/>
          <p:cNvSpPr>
            <a:spLocks noGrp="1"/>
          </p:cNvSpPr>
          <p:nvPr>
            <p:ph type="sldNum" sz="quarter" idx="10"/>
          </p:nvPr>
        </p:nvSpPr>
        <p:spPr/>
        <p:txBody>
          <a:bodyPr/>
          <a:lstStyle/>
          <a:p>
            <a:fld id="{29C992F7-C2A0-4AA2-94D5-78592F9B75C5}" type="slidenum">
              <a:rPr lang="en-US" smtClean="0"/>
              <a:pPr/>
              <a:t>38</a:t>
            </a:fld>
            <a:endParaRPr lang="en-US"/>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3989520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Continue to review the language.</a:t>
            </a:r>
          </a:p>
          <a:p>
            <a:endParaRPr lang="en-US" dirty="0" smtClean="0"/>
          </a:p>
          <a:p>
            <a:r>
              <a:rPr lang="en-US" b="1" dirty="0" smtClean="0"/>
              <a:t>***Can the training participants come up with other examples of language that can be stigmatizing? What are some language considerations for those examples?</a:t>
            </a:r>
            <a:endParaRPr lang="en-US" b="1" dirty="0"/>
          </a:p>
        </p:txBody>
      </p:sp>
      <p:sp>
        <p:nvSpPr>
          <p:cNvPr id="4" name="Slide Number Placeholder 3"/>
          <p:cNvSpPr>
            <a:spLocks noGrp="1"/>
          </p:cNvSpPr>
          <p:nvPr>
            <p:ph type="sldNum" sz="quarter" idx="10"/>
          </p:nvPr>
        </p:nvSpPr>
        <p:spPr/>
        <p:txBody>
          <a:bodyPr/>
          <a:lstStyle/>
          <a:p>
            <a:fld id="{29C992F7-C2A0-4AA2-94D5-78592F9B75C5}" type="slidenum">
              <a:rPr lang="en-US" smtClean="0"/>
              <a:pPr/>
              <a:t>39</a:t>
            </a:fld>
            <a:endParaRPr lang="en-US"/>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00490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A055F39-DBF2-4708-9D0C-92AF29BAD49E}" type="slidenum">
              <a:rPr lang="en-US" smtClean="0"/>
              <a:pPr/>
              <a:t>4</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4236591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A055F39-DBF2-4708-9D0C-92AF29BAD49E}" type="slidenum">
              <a:rPr lang="en-US" smtClean="0"/>
              <a:pPr/>
              <a:t>40</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30739240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A substance use disorder is a treatable disease.  </a:t>
            </a:r>
          </a:p>
          <a:p>
            <a:endParaRPr lang="en-US" smtClean="0"/>
          </a:p>
          <a:p>
            <a:r>
              <a:rPr lang="en-US" smtClean="0"/>
              <a:t>Treatment needs to be individualized to be most effective. </a:t>
            </a:r>
          </a:p>
          <a:p>
            <a:endParaRPr lang="en-US" smtClean="0"/>
          </a:p>
          <a:p>
            <a:r>
              <a:rPr lang="en-US" smtClean="0"/>
              <a:t>This slide highlights the importance of treatment and how treatment can be successful. </a:t>
            </a:r>
          </a:p>
          <a:p>
            <a:endParaRPr lang="en-US" smtClean="0"/>
          </a:p>
          <a:p>
            <a:endParaRPr lang="en-US" dirty="0"/>
          </a:p>
        </p:txBody>
      </p:sp>
      <p:sp>
        <p:nvSpPr>
          <p:cNvPr id="4" name="Slide Number Placeholder 3"/>
          <p:cNvSpPr>
            <a:spLocks noGrp="1"/>
          </p:cNvSpPr>
          <p:nvPr>
            <p:ph type="sldNum" sz="quarter" idx="10"/>
          </p:nvPr>
        </p:nvSpPr>
        <p:spPr/>
        <p:txBody>
          <a:bodyPr/>
          <a:lstStyle/>
          <a:p>
            <a:fld id="{4D5219C3-03CA-4043-BEDD-F9284CE6AF8D}" type="slidenum">
              <a:rPr lang="en-US" smtClean="0"/>
              <a:pPr/>
              <a:t>41</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4744136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Research indicates that most individuals with substance use disorders need at least three months in treatment to significantly reduce or stop their drug use and that the best outcomes occur with longer durations of treatment. </a:t>
            </a:r>
          </a:p>
          <a:p>
            <a:r>
              <a:rPr lang="en-US" dirty="0" smtClean="0"/>
              <a:t> </a:t>
            </a:r>
          </a:p>
          <a:p>
            <a:r>
              <a:rPr lang="en-US" dirty="0" smtClean="0"/>
              <a:t>According to research that tracks individuals in treatment over extended periods, most people who enter and remain in treatment stop using drugs, decrease their criminal activity, and improve their occupational, social, and psychological functioning.</a:t>
            </a:r>
          </a:p>
          <a:p>
            <a:r>
              <a:rPr lang="en-US" dirty="0" smtClean="0"/>
              <a:t> </a:t>
            </a:r>
          </a:p>
          <a:p>
            <a:r>
              <a:rPr lang="en-US" dirty="0" smtClean="0"/>
              <a:t>Treatment enables people to counteract a substance use disorder’s powerful disruptive effects on the brain and behavior and to regain control of their lives. Treatment also helps individuals understand relapse triggers and how to plan for relapse. </a:t>
            </a:r>
          </a:p>
          <a:p>
            <a:endParaRPr lang="en-US" dirty="0" smtClean="0"/>
          </a:p>
          <a:p>
            <a:r>
              <a:rPr lang="en-US" dirty="0" smtClean="0"/>
              <a:t>Review the treatment modalities in your community. </a:t>
            </a:r>
          </a:p>
          <a:p>
            <a:endParaRPr lang="en-US" dirty="0" smtClean="0"/>
          </a:p>
          <a:p>
            <a:r>
              <a:rPr lang="en-US" b="1" dirty="0" smtClean="0"/>
              <a:t>***For further information about substance use disorder treatment, please see </a:t>
            </a:r>
            <a:r>
              <a:rPr lang="en-US" b="1" i="1" dirty="0" smtClean="0"/>
              <a:t>Module 2: Understanding Substance Use Disorders, Treatment, and Recovery</a:t>
            </a:r>
            <a:r>
              <a:rPr lang="en-US" b="1" dirty="0" smtClean="0"/>
              <a:t>.</a:t>
            </a:r>
          </a:p>
          <a:p>
            <a:endParaRPr lang="en-US" dirty="0" smtClean="0"/>
          </a:p>
          <a:p>
            <a:pPr lvl="0"/>
            <a:endParaRPr lang="en-US" dirty="0" smtClean="0"/>
          </a:p>
          <a:p>
            <a:pPr lvl="0"/>
            <a:endParaRPr lang="en-US" dirty="0"/>
          </a:p>
        </p:txBody>
      </p:sp>
      <p:sp>
        <p:nvSpPr>
          <p:cNvPr id="4" name="Slide Number Placeholder 3"/>
          <p:cNvSpPr>
            <a:spLocks noGrp="1"/>
          </p:cNvSpPr>
          <p:nvPr>
            <p:ph type="sldNum" sz="quarter" idx="10"/>
          </p:nvPr>
        </p:nvSpPr>
        <p:spPr/>
        <p:txBody>
          <a:bodyPr/>
          <a:lstStyle/>
          <a:p>
            <a:fld id="{AE586D5A-D47F-4C19-9E8B-22DE8F8E7FA7}" type="slidenum">
              <a:rPr lang="en-US" smtClean="0"/>
              <a:pPr/>
              <a:t>42</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2135504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When child welfare workers have concerns that a parent may have a substance use disorder, they will need to refer the parent to substance use disorder treatment. This slide provides a general overview of the treatment process from assessment through ongoing support. </a:t>
            </a:r>
          </a:p>
          <a:p>
            <a:endParaRPr lang="en-US" smtClean="0"/>
          </a:p>
          <a:p>
            <a:r>
              <a:rPr lang="en-US" smtClean="0"/>
              <a:t> </a:t>
            </a:r>
            <a:endParaRPr lang="en-US" dirty="0"/>
          </a:p>
        </p:txBody>
      </p:sp>
      <p:sp>
        <p:nvSpPr>
          <p:cNvPr id="4" name="Slide Number Placeholder 3"/>
          <p:cNvSpPr>
            <a:spLocks noGrp="1"/>
          </p:cNvSpPr>
          <p:nvPr>
            <p:ph type="sldNum" sz="quarter" idx="10"/>
          </p:nvPr>
        </p:nvSpPr>
        <p:spPr/>
        <p:txBody>
          <a:bodyPr/>
          <a:lstStyle/>
          <a:p>
            <a:fld id="{AE586D5A-D47F-4C19-9E8B-22DE8F8E7FA7}" type="slidenum">
              <a:rPr lang="en-US" smtClean="0"/>
              <a:pPr/>
              <a:t>43</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4681813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The presenter can ask which of these three paths are used in the participants’ counties or states. Is it 1, 2, or 3? Not </a:t>
            </a:r>
            <a:r>
              <a:rPr lang="en-US" altLang="en-US" smtClean="0"/>
              <a:t>all treatment professionals are cross-trained to conduct both assessments, nor do they always actively look for co-occurring disorders. This is very important to talk recognize. </a:t>
            </a:r>
          </a:p>
          <a:p>
            <a:endParaRPr lang="en-US" altLang="en-US" smtClean="0"/>
          </a:p>
          <a:p>
            <a:r>
              <a:rPr lang="en-US" altLang="en-US" smtClean="0"/>
              <a:t>***Discuss how assessment looks in different counties or states.</a:t>
            </a:r>
          </a:p>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pPr/>
              <a:t>44</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9381711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smtClean="0"/>
              <a:t>Treatment Models</a:t>
            </a:r>
          </a:p>
          <a:p>
            <a:pPr marL="0" indent="0">
              <a:buFont typeface="Arial" panose="020B0604020202020204" pitchFamily="34" charset="0"/>
              <a:buNone/>
            </a:pPr>
            <a:r>
              <a:rPr lang="en-US" dirty="0" smtClean="0"/>
              <a:t>Treatment for women needs to be relationship-based. Peer support, family support, and affinity groups are common characteristics needed for supportive change to occur. Treatment also needs to address concrete services, such as child care, transportation, economic support, and vocational or job services.</a:t>
            </a:r>
          </a:p>
          <a:p>
            <a:r>
              <a:rPr lang="en-US" dirty="0" smtClean="0"/>
              <a:t> </a:t>
            </a:r>
          </a:p>
          <a:p>
            <a:r>
              <a:rPr lang="en-US" b="1" dirty="0" smtClean="0"/>
              <a:t>Parenting Role</a:t>
            </a:r>
            <a:endParaRPr lang="en-US" dirty="0" smtClean="0"/>
          </a:p>
          <a:p>
            <a:r>
              <a:rPr lang="en-US" dirty="0" smtClean="0"/>
              <a:t>Treatment for mothers with substance use disorders must address their roles as parents. Many of these women have not learned to be good parents, may not know about normal child development, and may have unrealistic expectations of their children. Parenting time is important.</a:t>
            </a:r>
          </a:p>
          <a:p>
            <a:r>
              <a:rPr lang="en-US" dirty="0" smtClean="0"/>
              <a:t> </a:t>
            </a:r>
          </a:p>
          <a:p>
            <a:r>
              <a:rPr lang="en-US" dirty="0" smtClean="0"/>
              <a:t>Others may have been positive parents. However, their positive parenting abilities may have been compromised because of the loss of balance and wellness caused by the substance use disorder, particularly as the substance use cycle intensifies.</a:t>
            </a:r>
          </a:p>
          <a:p>
            <a:r>
              <a:rPr lang="en-US" dirty="0" smtClean="0"/>
              <a:t> </a:t>
            </a:r>
          </a:p>
          <a:p>
            <a:r>
              <a:rPr lang="en-US" dirty="0" smtClean="0"/>
              <a:t>When a parent has a substance use disorder, numerous safety considerations arise for the children, which child welfare workers are responsible for addressing. These issues are discussed further in Module 6: Understanding the Needs of Children of Parents with Substance Use or Co-Occurring Disorders. Treatment programs that accommodate women and children are generally more successful at establishing trust and engaging mothers. It is essential for women to feel safe and assured that their children are being cared for during the treatment process.</a:t>
            </a:r>
          </a:p>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pPr/>
              <a:t>45</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586168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The presenter can speak about healthy relationships for birth parents. Fostering healthy relationships between fathers and children is integral to a father’s recovery from substance use and mental health disorders and the development of parenting skills. Although mothers are most often the individuals in treatment and may be reluctant to involve fathers, especially if there are safety concerns, both parents should be involved with child welfare and treatment services whenever possible. Both parents should also be involved in the lives of their children to the extent that children are safe and protected. Furthermore, the dependency court and child welfare systems are mandated to locate absent fathers.</a:t>
            </a:r>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pPr/>
              <a:t>46</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4911817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When serving a family holistically, the focus is on the parent’s recovery, the child’s well-being, and the family’s recovery and well-being as a whole. </a:t>
            </a:r>
          </a:p>
          <a:p>
            <a:endParaRPr lang="en-US" smtClean="0"/>
          </a:p>
          <a:p>
            <a:r>
              <a:rPr lang="en-US" smtClean="0"/>
              <a:t>Services to support the parent’s recovery should address:</a:t>
            </a:r>
          </a:p>
          <a:p>
            <a:pPr lvl="1"/>
            <a:r>
              <a:rPr lang="en-US" smtClean="0"/>
              <a:t>Parenting skills and competencies</a:t>
            </a:r>
          </a:p>
          <a:p>
            <a:pPr lvl="1"/>
            <a:r>
              <a:rPr lang="en-US" smtClean="0"/>
              <a:t>Family connections and resources</a:t>
            </a:r>
          </a:p>
          <a:p>
            <a:pPr lvl="1"/>
            <a:r>
              <a:rPr lang="en-US" smtClean="0"/>
              <a:t>Parental mental health</a:t>
            </a:r>
          </a:p>
          <a:p>
            <a:pPr lvl="1"/>
            <a:r>
              <a:rPr lang="en-US" smtClean="0"/>
              <a:t>Medication management</a:t>
            </a:r>
          </a:p>
          <a:p>
            <a:pPr lvl="1"/>
            <a:r>
              <a:rPr lang="en-US" smtClean="0"/>
              <a:t>Parental substance use</a:t>
            </a:r>
          </a:p>
          <a:p>
            <a:pPr lvl="1"/>
            <a:r>
              <a:rPr lang="en-US" smtClean="0"/>
              <a:t>Domestic violence</a:t>
            </a:r>
          </a:p>
          <a:p>
            <a:pPr lvl="0"/>
            <a:r>
              <a:rPr lang="en-US" smtClean="0"/>
              <a:t>Services that support child’s well-being must address:</a:t>
            </a:r>
          </a:p>
          <a:p>
            <a:pPr lvl="1"/>
            <a:r>
              <a:rPr lang="en-US" smtClean="0"/>
              <a:t>Well-being/behavior</a:t>
            </a:r>
          </a:p>
          <a:p>
            <a:pPr lvl="1"/>
            <a:r>
              <a:rPr lang="en-US" smtClean="0"/>
              <a:t>Development/health</a:t>
            </a:r>
          </a:p>
          <a:p>
            <a:pPr lvl="1"/>
            <a:r>
              <a:rPr lang="en-US" smtClean="0"/>
              <a:t>School readiness</a:t>
            </a:r>
          </a:p>
          <a:p>
            <a:pPr lvl="1"/>
            <a:r>
              <a:rPr lang="en-US" smtClean="0"/>
              <a:t>Trauma</a:t>
            </a:r>
          </a:p>
          <a:p>
            <a:pPr lvl="1"/>
            <a:r>
              <a:rPr lang="en-US" smtClean="0"/>
              <a:t>Mental health</a:t>
            </a:r>
          </a:p>
          <a:p>
            <a:pPr lvl="1"/>
            <a:r>
              <a:rPr lang="en-US" smtClean="0"/>
              <a:t>Adolescent substance use</a:t>
            </a:r>
          </a:p>
          <a:p>
            <a:pPr lvl="1"/>
            <a:r>
              <a:rPr lang="en-US" smtClean="0"/>
              <a:t>At-risk youth prevention</a:t>
            </a:r>
          </a:p>
          <a:p>
            <a:pPr lvl="0"/>
            <a:r>
              <a:rPr lang="en-US" smtClean="0"/>
              <a:t>Supporting the entire family's recovery and well-being means providing:</a:t>
            </a:r>
          </a:p>
          <a:p>
            <a:pPr lvl="1"/>
            <a:r>
              <a:rPr lang="en-US" smtClean="0"/>
              <a:t>Basic necessities</a:t>
            </a:r>
          </a:p>
          <a:p>
            <a:pPr lvl="1"/>
            <a:r>
              <a:rPr lang="en-US" smtClean="0"/>
              <a:t>Employment</a:t>
            </a:r>
          </a:p>
          <a:p>
            <a:pPr lvl="1"/>
            <a:r>
              <a:rPr lang="en-US" smtClean="0"/>
              <a:t>Housing </a:t>
            </a:r>
          </a:p>
          <a:p>
            <a:pPr lvl="1"/>
            <a:r>
              <a:rPr lang="en-US" smtClean="0"/>
              <a:t>Child care</a:t>
            </a:r>
          </a:p>
          <a:p>
            <a:pPr lvl="1"/>
            <a:r>
              <a:rPr lang="en-US" smtClean="0"/>
              <a:t>Transportation</a:t>
            </a:r>
          </a:p>
          <a:p>
            <a:pPr lvl="1"/>
            <a:r>
              <a:rPr lang="en-US" smtClean="0"/>
              <a:t>Family counseling</a:t>
            </a:r>
          </a:p>
          <a:p>
            <a:pPr lvl="1"/>
            <a:r>
              <a:rPr lang="en-US" smtClean="0"/>
              <a:t>Specialized parenting</a:t>
            </a:r>
            <a:endParaRPr lang="en-US" dirty="0"/>
          </a:p>
        </p:txBody>
      </p:sp>
      <p:sp>
        <p:nvSpPr>
          <p:cNvPr id="4" name="Slide Number Placeholder 3"/>
          <p:cNvSpPr>
            <a:spLocks noGrp="1"/>
          </p:cNvSpPr>
          <p:nvPr>
            <p:ph type="sldNum" sz="quarter" idx="10"/>
          </p:nvPr>
        </p:nvSpPr>
        <p:spPr/>
        <p:txBody>
          <a:bodyPr/>
          <a:lstStyle/>
          <a:p>
            <a:fld id="{CF34A6E2-1780-4924-9497-DF7877FC2D45}" type="slidenum">
              <a:rPr lang="en-US" smtClean="0"/>
              <a:pPr/>
              <a:t>47</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7434883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We know that recovery occurs within the context of relationships. </a:t>
            </a:r>
          </a:p>
          <a:p>
            <a:r>
              <a:rPr lang="en-US" smtClean="0"/>
              <a:t>A substance use disorder is a disease that affects the family.</a:t>
            </a:r>
          </a:p>
          <a:p>
            <a:r>
              <a:rPr lang="en-US" smtClean="0"/>
              <a:t>Adults (who have children) primarily identify themselves as parents, even if they don’t have physical custody of their child.  </a:t>
            </a:r>
          </a:p>
          <a:p>
            <a:r>
              <a:rPr lang="en-US" smtClean="0"/>
              <a:t>The parenting role and parent–child relationship cannot be separated from treatment.</a:t>
            </a:r>
          </a:p>
          <a:p>
            <a:r>
              <a:rPr lang="en-US" smtClean="0"/>
              <a:t>Adult recovery should have a parent–child component including substance use prevention for the child.</a:t>
            </a:r>
          </a:p>
          <a:p>
            <a:endParaRPr lang="en-US" smtClean="0"/>
          </a:p>
          <a:p>
            <a:r>
              <a:rPr lang="en-US" smtClean="0"/>
              <a:t>***Ask participants what they think family recovery would look like. Create a family recovery definition.</a:t>
            </a:r>
            <a:endParaRPr lang="en-US" dirty="0"/>
          </a:p>
        </p:txBody>
      </p:sp>
      <p:sp>
        <p:nvSpPr>
          <p:cNvPr id="4" name="Slide Number Placeholder 3"/>
          <p:cNvSpPr>
            <a:spLocks noGrp="1"/>
          </p:cNvSpPr>
          <p:nvPr>
            <p:ph type="sldNum" sz="quarter" idx="10"/>
          </p:nvPr>
        </p:nvSpPr>
        <p:spPr/>
        <p:txBody>
          <a:bodyPr/>
          <a:lstStyle/>
          <a:p>
            <a:fld id="{CF34A6E2-1780-4924-9497-DF7877FC2D45}" type="slidenum">
              <a:rPr lang="en-US" smtClean="0"/>
              <a:pPr/>
              <a:t>48</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2024069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smtClean="0"/>
              <a:t>When child welfare workers and substance use treatment providers working with families with substance use disorders recognize that substance </a:t>
            </a:r>
            <a:r>
              <a:rPr lang="en-US" dirty="0" smtClean="0"/>
              <a:t>use</a:t>
            </a:r>
            <a:r>
              <a:rPr lang="en-US" baseline="0" dirty="0" smtClean="0"/>
              <a:t> </a:t>
            </a:r>
            <a:r>
              <a:rPr lang="en-US" baseline="0" smtClean="0"/>
              <a:t>disorders are</a:t>
            </a:r>
            <a:r>
              <a:rPr lang="en-US" smtClean="0"/>
              <a:t> a </a:t>
            </a:r>
            <a:r>
              <a:rPr lang="en-US" dirty="0" smtClean="0"/>
              <a:t>brain disease rather than a personal failing or chosen behavior, it can help to reduce stigma. </a:t>
            </a:r>
          </a:p>
          <a:p>
            <a:pPr lvl="0"/>
            <a:endParaRPr lang="en-US" dirty="0" smtClean="0"/>
          </a:p>
          <a:p>
            <a:pPr lvl="0"/>
            <a:r>
              <a:rPr lang="en-US" dirty="0" smtClean="0"/>
              <a:t>Reducing stigma ensures that clients are seen as whole people. Child welfare workers and substance use treatment providers can identify client strengths and recognize opportunities to improve parenting and support the parent–child relationship so that families can stay together safely. </a:t>
            </a:r>
          </a:p>
          <a:p>
            <a:pPr lvl="0"/>
            <a:endParaRPr lang="en-US" dirty="0" smtClean="0"/>
          </a:p>
          <a:p>
            <a:pPr lvl="0"/>
            <a:r>
              <a:rPr lang="en-US" dirty="0" smtClean="0"/>
              <a:t>Viewing the family as a system requires a shift in thinking for child welfare workers who have traditionally focused on their mission of safety and well-being of the child, and substance use treatment providers, who traditionally have focused on treatment and recovery of the parent. Child safety and parental recovery are critically linked to one another and must be addressed holistically to ensure the best outcomes for the entire family. </a:t>
            </a:r>
          </a:p>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pPr/>
              <a:t>49</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405065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The numerator represents the number of kids, NOT the number of cases, who were in out-of-home care in FY 2017 and had parental alcohol or other drug use (AOD) listed as a reason for removal. The denominator is the total number of reasons for removal.</a:t>
            </a:r>
          </a:p>
          <a:p>
            <a:endParaRPr lang="en-US" dirty="0" smtClean="0"/>
          </a:p>
          <a:p>
            <a:pPr lvl="0"/>
            <a:r>
              <a:rPr lang="en-US" b="1" dirty="0" smtClean="0"/>
              <a:t>***What do you hear in your community about parental alcohol and other drug use as a reason for removal? How does this compare to where your state lands on this graph?</a:t>
            </a:r>
          </a:p>
          <a:p>
            <a:endParaRPr lang="en-US" dirty="0" smtClean="0"/>
          </a:p>
          <a:p>
            <a:r>
              <a:rPr lang="en-US" dirty="0" smtClean="0"/>
              <a:t>States typically do not agree with what this slide says in terms of their prevalence – many states say their prevalence is higher. This issue is related to:</a:t>
            </a:r>
          </a:p>
          <a:p>
            <a:pPr marL="171450" lvl="0" indent="-171450">
              <a:buFont typeface="Arial" panose="020B0604020202020204" pitchFamily="34" charset="0"/>
              <a:buChar char="•"/>
            </a:pPr>
            <a:r>
              <a:rPr lang="en-US" dirty="0" smtClean="0"/>
              <a:t>Lack of protocols regarding identification (screening and assessment)</a:t>
            </a:r>
          </a:p>
          <a:p>
            <a:pPr marL="171450" lvl="0" indent="-171450">
              <a:buFont typeface="Arial" panose="020B0604020202020204" pitchFamily="34" charset="0"/>
              <a:buChar char="•"/>
            </a:pPr>
            <a:r>
              <a:rPr lang="en-US" dirty="0" smtClean="0"/>
              <a:t>Lack of protocols regarding data entry</a:t>
            </a:r>
          </a:p>
          <a:p>
            <a:pPr marL="171450" lvl="0" indent="-171450">
              <a:buFont typeface="Arial" panose="020B0604020202020204" pitchFamily="34" charset="0"/>
              <a:buChar char="•"/>
            </a:pPr>
            <a:r>
              <a:rPr lang="en-US" dirty="0" smtClean="0"/>
              <a:t>Variation in data systems</a:t>
            </a:r>
          </a:p>
          <a:p>
            <a:pPr marL="171450" lvl="0" indent="-171450">
              <a:buFont typeface="Arial" panose="020B0604020202020204" pitchFamily="34" charset="0"/>
              <a:buChar char="•"/>
            </a:pPr>
            <a:r>
              <a:rPr lang="en-US" dirty="0" smtClean="0"/>
              <a:t>How alcohol or other drug use is captured in the state child welfare’s data systems (e.g., neglect; is there an alcohol and other drug box?)</a:t>
            </a:r>
          </a:p>
          <a:p>
            <a:pPr marL="171450" lvl="0" indent="-171450">
              <a:buFont typeface="Arial" panose="020B0604020202020204" pitchFamily="34" charset="0"/>
              <a:buChar char="•"/>
            </a:pPr>
            <a:r>
              <a:rPr lang="en-US" dirty="0" smtClean="0"/>
              <a:t>Point in time in which the alcohol or other drug is identified and then entered in the data system</a:t>
            </a:r>
          </a:p>
          <a:p>
            <a:endParaRPr lang="en-US" dirty="0" smtClean="0"/>
          </a:p>
          <a:p>
            <a:r>
              <a:rPr lang="en-US" dirty="0" smtClean="0"/>
              <a:t>Often, at the local level, multiple child abuse and neglect reasons are reported and sometimes only the primary reason is reported by the federal system(s).</a:t>
            </a:r>
          </a:p>
          <a:p>
            <a:endParaRPr lang="en-US" dirty="0" smtClean="0"/>
          </a:p>
          <a:p>
            <a:r>
              <a:rPr lang="en-US" dirty="0" smtClean="0"/>
              <a:t>Total N with ANYAOD (numerator) FY 2017:</a:t>
            </a:r>
          </a:p>
          <a:p>
            <a:r>
              <a:rPr lang="en-US" dirty="0" smtClean="0"/>
              <a:t>AK 	70.0% 	2876 </a:t>
            </a:r>
          </a:p>
          <a:p>
            <a:r>
              <a:rPr lang="en-US" dirty="0" smtClean="0"/>
              <a:t>AL 	42.1% 	3798 </a:t>
            </a:r>
          </a:p>
          <a:p>
            <a:r>
              <a:rPr lang="en-US" dirty="0" smtClean="0"/>
              <a:t>AR 	49.5% 	4232 </a:t>
            </a:r>
          </a:p>
          <a:p>
            <a:r>
              <a:rPr lang="en-US" dirty="0" smtClean="0"/>
              <a:t>AZ	30.7% 	8260 </a:t>
            </a:r>
          </a:p>
          <a:p>
            <a:r>
              <a:rPr lang="en-US" dirty="0" smtClean="0"/>
              <a:t>CA 	13.0% 	10443 </a:t>
            </a:r>
          </a:p>
          <a:p>
            <a:r>
              <a:rPr lang="en-US" dirty="0" smtClean="0"/>
              <a:t>CO 	42.6% 	4502 </a:t>
            </a:r>
          </a:p>
          <a:p>
            <a:r>
              <a:rPr lang="en-US" dirty="0" smtClean="0"/>
              <a:t>CT 	41.0% 	2324 </a:t>
            </a:r>
          </a:p>
          <a:p>
            <a:r>
              <a:rPr lang="en-US" dirty="0" smtClean="0"/>
              <a:t>DC 	14.2% 	161 </a:t>
            </a:r>
          </a:p>
          <a:p>
            <a:r>
              <a:rPr lang="en-US" dirty="0" smtClean="0"/>
              <a:t>DE 	12.7% 	151 </a:t>
            </a:r>
          </a:p>
          <a:p>
            <a:r>
              <a:rPr lang="en-US" dirty="0" smtClean="0"/>
              <a:t>FL 	48.4% 	19224 </a:t>
            </a:r>
          </a:p>
          <a:p>
            <a:r>
              <a:rPr lang="en-US" dirty="0" smtClean="0"/>
              <a:t>GA 	39.0% 	7806 </a:t>
            </a:r>
          </a:p>
          <a:p>
            <a:r>
              <a:rPr lang="en-US" dirty="0" smtClean="0"/>
              <a:t>HI 	31.3% 	808 </a:t>
            </a:r>
          </a:p>
          <a:p>
            <a:r>
              <a:rPr lang="en-US" dirty="0" smtClean="0"/>
              <a:t>IA 	57.9% 	5437 </a:t>
            </a:r>
          </a:p>
          <a:p>
            <a:r>
              <a:rPr lang="en-US" dirty="0" smtClean="0"/>
              <a:t>ID 	48.4% 	1300 </a:t>
            </a:r>
          </a:p>
          <a:p>
            <a:r>
              <a:rPr lang="en-US" dirty="0" smtClean="0"/>
              <a:t>IL 	10.1% 	1993 </a:t>
            </a:r>
          </a:p>
          <a:p>
            <a:r>
              <a:rPr lang="en-US" dirty="0" smtClean="0"/>
              <a:t>IN 	62.0% 	19646 </a:t>
            </a:r>
          </a:p>
          <a:p>
            <a:r>
              <a:rPr lang="en-US" dirty="0" smtClean="0"/>
              <a:t>KS 	45.1% 	5025 </a:t>
            </a:r>
          </a:p>
          <a:p>
            <a:r>
              <a:rPr lang="en-US" dirty="0" smtClean="0"/>
              <a:t>KY 	32.2% 	4345 </a:t>
            </a:r>
          </a:p>
          <a:p>
            <a:r>
              <a:rPr lang="en-US" dirty="0" smtClean="0"/>
              <a:t>LA 	5.4%	428 </a:t>
            </a:r>
          </a:p>
          <a:p>
            <a:r>
              <a:rPr lang="en-US" dirty="0" smtClean="0"/>
              <a:t>MA 	30.3% 	5075 </a:t>
            </a:r>
          </a:p>
          <a:p>
            <a:r>
              <a:rPr lang="en-US" dirty="0" smtClean="0"/>
              <a:t>MD 	28.3% 	1734 </a:t>
            </a:r>
          </a:p>
          <a:p>
            <a:r>
              <a:rPr lang="en-US" dirty="0" smtClean="0"/>
              <a:t>ME 	56.9% 	1503 </a:t>
            </a:r>
          </a:p>
          <a:p>
            <a:r>
              <a:rPr lang="en-US" dirty="0" smtClean="0"/>
              <a:t>MI 	36.2% 	6607 </a:t>
            </a:r>
          </a:p>
          <a:p>
            <a:r>
              <a:rPr lang="en-US" dirty="0" smtClean="0"/>
              <a:t>MN 	44.1% 	6996 </a:t>
            </a:r>
          </a:p>
          <a:p>
            <a:r>
              <a:rPr lang="en-US" dirty="0" smtClean="0"/>
              <a:t>MO 	49.7% 	9459 </a:t>
            </a:r>
          </a:p>
          <a:p>
            <a:r>
              <a:rPr lang="en-US" dirty="0" smtClean="0"/>
              <a:t>MS 	48.5% 	4042 </a:t>
            </a:r>
          </a:p>
          <a:p>
            <a:r>
              <a:rPr lang="en-US" dirty="0" smtClean="0"/>
              <a:t>MT	45.0% 	2557 </a:t>
            </a:r>
          </a:p>
          <a:p>
            <a:r>
              <a:rPr lang="en-US" dirty="0" smtClean="0"/>
              <a:t>NC	41.2% 	6372 </a:t>
            </a:r>
          </a:p>
          <a:p>
            <a:r>
              <a:rPr lang="en-US" dirty="0" smtClean="0"/>
              <a:t>ND 	44.1% 	1087 </a:t>
            </a:r>
          </a:p>
          <a:p>
            <a:r>
              <a:rPr lang="en-US" dirty="0" smtClean="0"/>
              <a:t>NE 	36.8% 	2413 </a:t>
            </a:r>
          </a:p>
          <a:p>
            <a:r>
              <a:rPr lang="en-US" dirty="0" smtClean="0"/>
              <a:t>NH 	2.5% 	51 </a:t>
            </a:r>
          </a:p>
          <a:p>
            <a:r>
              <a:rPr lang="en-US" dirty="0" smtClean="0"/>
              <a:t>NJ 	42.0% 	4260 </a:t>
            </a:r>
          </a:p>
          <a:p>
            <a:r>
              <a:rPr lang="en-US" dirty="0" smtClean="0"/>
              <a:t>NM 	49.6% 	2221 </a:t>
            </a:r>
          </a:p>
          <a:p>
            <a:r>
              <a:rPr lang="en-US" dirty="0" smtClean="0"/>
              <a:t>NV 	17.2% 	1297 </a:t>
            </a:r>
          </a:p>
          <a:p>
            <a:r>
              <a:rPr lang="en-US" dirty="0" smtClean="0"/>
              <a:t>NY 	27.4% 	6550 </a:t>
            </a:r>
          </a:p>
          <a:p>
            <a:r>
              <a:rPr lang="en-US" dirty="0" smtClean="0"/>
              <a:t>OH 	29.3% 	7390 </a:t>
            </a:r>
          </a:p>
          <a:p>
            <a:r>
              <a:rPr lang="en-US" dirty="0" smtClean="0"/>
              <a:t>OK 	49.5% 	7486 </a:t>
            </a:r>
          </a:p>
          <a:p>
            <a:r>
              <a:rPr lang="en-US" dirty="0" smtClean="0"/>
              <a:t>OR 	59.6% 	6640 </a:t>
            </a:r>
          </a:p>
          <a:p>
            <a:r>
              <a:rPr lang="en-US" dirty="0" smtClean="0"/>
              <a:t>PA 	30.5% 	8081 </a:t>
            </a:r>
          </a:p>
          <a:p>
            <a:r>
              <a:rPr lang="en-US" dirty="0" smtClean="0"/>
              <a:t>RI 	33.6% 	962 </a:t>
            </a:r>
          </a:p>
          <a:p>
            <a:r>
              <a:rPr lang="en-US" dirty="0" smtClean="0"/>
              <a:t>SC 	18.6% 	1406 </a:t>
            </a:r>
          </a:p>
          <a:p>
            <a:r>
              <a:rPr lang="en-US" dirty="0" smtClean="0"/>
              <a:t>SD 	48.9% 	1258 </a:t>
            </a:r>
          </a:p>
          <a:p>
            <a:r>
              <a:rPr lang="en-US" dirty="0" smtClean="0"/>
              <a:t>TN 	32.4% 	4286 </a:t>
            </a:r>
          </a:p>
          <a:p>
            <a:r>
              <a:rPr lang="en-US" dirty="0" smtClean="0"/>
              <a:t>TX 	65.1% 	32786 </a:t>
            </a:r>
          </a:p>
          <a:p>
            <a:r>
              <a:rPr lang="en-US" dirty="0" smtClean="0"/>
              <a:t>UT 	60.6% 	3070 </a:t>
            </a:r>
          </a:p>
          <a:p>
            <a:r>
              <a:rPr lang="en-US" dirty="0" smtClean="0"/>
              <a:t>VA 	30.3% 	2312 </a:t>
            </a:r>
          </a:p>
          <a:p>
            <a:r>
              <a:rPr lang="en-US" dirty="0" smtClean="0"/>
              <a:t>VT 	25.7% 	516 </a:t>
            </a:r>
          </a:p>
          <a:p>
            <a:r>
              <a:rPr lang="en-US" dirty="0" smtClean="0"/>
              <a:t>WA 	41.8% 	7020 </a:t>
            </a:r>
          </a:p>
          <a:p>
            <a:r>
              <a:rPr lang="en-US" dirty="0" smtClean="0"/>
              <a:t>WI 	28.0% 	3429 </a:t>
            </a:r>
          </a:p>
          <a:p>
            <a:r>
              <a:rPr lang="en-US" dirty="0" smtClean="0"/>
              <a:t>WV 	51.4% 	5365 </a:t>
            </a:r>
          </a:p>
          <a:p>
            <a:r>
              <a:rPr lang="en-US" dirty="0" smtClean="0"/>
              <a:t>WY 	45.7% 	943 	</a:t>
            </a:r>
          </a:p>
          <a:p>
            <a:r>
              <a:rPr lang="en-US" dirty="0" smtClean="0"/>
              <a:t>Total US 	37.7%	258,770	</a:t>
            </a:r>
          </a:p>
          <a:p>
            <a:endParaRPr lang="en-US" dirty="0" smtClean="0"/>
          </a:p>
          <a:p>
            <a:pPr lvl="0"/>
            <a:r>
              <a:rPr lang="en-US" dirty="0" smtClean="0"/>
              <a:t>For more information on this data, visit </a:t>
            </a:r>
            <a:r>
              <a:rPr lang="en-US" dirty="0" smtClean="0">
                <a:hlinkClick r:id="rId3"/>
              </a:rPr>
              <a:t>https://ndacan.cornell.edu</a:t>
            </a:r>
            <a:r>
              <a:rPr lang="en-US" dirty="0" smtClean="0"/>
              <a:t> </a:t>
            </a:r>
            <a:endParaRPr lang="en-US" dirty="0"/>
          </a:p>
        </p:txBody>
      </p:sp>
      <p:sp>
        <p:nvSpPr>
          <p:cNvPr id="4" name="Slide Number Placeholder 3"/>
          <p:cNvSpPr>
            <a:spLocks noGrp="1"/>
          </p:cNvSpPr>
          <p:nvPr>
            <p:ph type="sldNum" sz="quarter" idx="10"/>
          </p:nvPr>
        </p:nvSpPr>
        <p:spPr/>
        <p:txBody>
          <a:bodyPr/>
          <a:lstStyle/>
          <a:p>
            <a:fld id="{235C9E78-2159-421B-A531-7047694C3782}" type="slidenum">
              <a:rPr lang="en-US" smtClean="0">
                <a:sym typeface="Helvetica Light"/>
              </a:rPr>
              <a:pPr/>
              <a:t>5</a:t>
            </a:fld>
            <a:endParaRPr lang="en-US" dirty="0">
              <a:sym typeface="Helvetica Light"/>
            </a:endParaRPr>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4207799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Currently, there is no universally accepted definition of “family-centered treatment.” Provider approaches may differ along a continuum, from family involvement (a minimum standard of service) to family-centered services (in which children or other family members may receive their own services) to full comprehensive family-based treatment (in which all members of the family have individualized case plans and share an integrated family plan). </a:t>
            </a:r>
          </a:p>
          <a:p>
            <a:endParaRPr lang="en-US" smtClean="0"/>
          </a:p>
          <a:p>
            <a:r>
              <a:rPr lang="en-US" smtClean="0"/>
              <a:t>Despite this variation, some common principles underlie family-centered treatment, including:</a:t>
            </a:r>
          </a:p>
          <a:p>
            <a:pPr lvl="0"/>
            <a:r>
              <a:rPr lang="en-US" smtClean="0"/>
              <a:t>It is comprehensive and includes clinical treatment for substance use disorders, clinical support services, and community supports for parents and their families. Services often include recovery coaches or mentors, case management, aftercare services, access to co-occurring services, or other identified needs for the parent and the family. </a:t>
            </a:r>
          </a:p>
          <a:p>
            <a:pPr lvl="0"/>
            <a:r>
              <a:rPr lang="en-US" smtClean="0"/>
              <a:t>It focuses on the entire family unit as opposed to the individual parent with a substance use disorder. Women/parents define their families and treatment identifies and responds to the impact of substance use disorders on every family member</a:t>
            </a:r>
          </a:p>
          <a:p>
            <a:pPr lvl="0"/>
            <a:r>
              <a:rPr lang="en-US" smtClean="0"/>
              <a:t>Treatment is based on the unique needs and resources of individual families.</a:t>
            </a:r>
          </a:p>
          <a:p>
            <a:pPr lvl="0"/>
            <a:r>
              <a:rPr lang="en-US" smtClean="0"/>
              <a:t>Families are dynamic, and thus treatment must be dynamic.</a:t>
            </a:r>
          </a:p>
          <a:p>
            <a:pPr lvl="0"/>
            <a:r>
              <a:rPr lang="en-US" smtClean="0"/>
              <a:t>Conflict within families is inevitable, but resolvable. Treatment offers whole-family services that build on family members’ strengths to improve family management, well-being, and functioning.</a:t>
            </a:r>
          </a:p>
          <a:p>
            <a:pPr lvl="0"/>
            <a:r>
              <a:rPr lang="en-US" smtClean="0"/>
              <a:t>Meeting complex family needs requires coordination across systems. </a:t>
            </a:r>
          </a:p>
          <a:p>
            <a:pPr lvl="0"/>
            <a:r>
              <a:rPr lang="en-US" smtClean="0"/>
              <a:t>Services must be gender-responsive and specific and culturally competent.</a:t>
            </a:r>
          </a:p>
          <a:p>
            <a:pPr lvl="0"/>
            <a:r>
              <a:rPr lang="en-US" smtClean="0"/>
              <a:t>Family-centered treatment requires an array of professionals and an environment of mutual respect and shared training.</a:t>
            </a:r>
          </a:p>
          <a:p>
            <a:pPr lvl="0"/>
            <a:r>
              <a:rPr lang="en-US" smtClean="0"/>
              <a:t>Safety of all family members comes first.</a:t>
            </a:r>
          </a:p>
          <a:p>
            <a:pPr lvl="0"/>
            <a:r>
              <a:rPr lang="en-US" smtClean="0"/>
              <a:t>Treatment must support creation of healthy family systems.</a:t>
            </a:r>
          </a:p>
          <a:p>
            <a:endParaRPr lang="en-US" smtClean="0"/>
          </a:p>
          <a:p>
            <a:endParaRPr lang="en-US" smtClean="0"/>
          </a:p>
          <a:p>
            <a:endParaRPr lang="en-US" smtClean="0"/>
          </a:p>
          <a:p>
            <a:endParaRPr lang="en-US" dirty="0"/>
          </a:p>
        </p:txBody>
      </p:sp>
      <p:sp>
        <p:nvSpPr>
          <p:cNvPr id="4" name="Slide Number Placeholder 3"/>
          <p:cNvSpPr>
            <a:spLocks noGrp="1"/>
          </p:cNvSpPr>
          <p:nvPr>
            <p:ph type="sldNum" sz="quarter" idx="10"/>
          </p:nvPr>
        </p:nvSpPr>
        <p:spPr/>
        <p:txBody>
          <a:bodyPr/>
          <a:lstStyle/>
          <a:p>
            <a:fld id="{AE586D5A-D47F-4C19-9E8B-22DE8F8E7FA7}" type="slidenum">
              <a:rPr lang="en-US" smtClean="0"/>
              <a:pPr/>
              <a:t>50</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765221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smtClean="0"/>
              <a:t>Review the outcomes of family-centered treatment. </a:t>
            </a:r>
          </a:p>
          <a:p>
            <a:endParaRPr lang="en-US" smtClean="0"/>
          </a:p>
          <a:p>
            <a:pPr lvl="0"/>
            <a:endParaRPr lang="en-US" dirty="0"/>
          </a:p>
        </p:txBody>
      </p:sp>
      <p:sp>
        <p:nvSpPr>
          <p:cNvPr id="4" name="Slide Number Placeholder 3"/>
          <p:cNvSpPr>
            <a:spLocks noGrp="1"/>
          </p:cNvSpPr>
          <p:nvPr>
            <p:ph type="sldNum" sz="quarter" idx="10"/>
          </p:nvPr>
        </p:nvSpPr>
        <p:spPr/>
        <p:txBody>
          <a:bodyPr/>
          <a:lstStyle/>
          <a:p>
            <a:fld id="{61AA64E9-55D9-465D-837A-513327C7D3D5}" type="slidenum">
              <a:rPr lang="en-US" smtClean="0"/>
              <a:pPr/>
              <a:t>51</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6288116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A055F39-DBF2-4708-9D0C-92AF29BAD49E}" type="slidenum">
              <a:rPr lang="en-US" smtClean="0"/>
              <a:pPr/>
              <a:t>52</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20700259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We know that no agency can tackle the issue of substance use disorders and child maltreatment on its own—it requires a coordinated response that draws on the talents and resources of many agencies. Serving families with substance use disorders who are involved with child welfare requires a response not just child welfare, substance use treatment, and the courts, but also health care, early childhood, mental health, education, and other community providers. </a:t>
            </a:r>
            <a:endParaRPr lang="en-US" dirty="0"/>
          </a:p>
        </p:txBody>
      </p:sp>
      <p:sp>
        <p:nvSpPr>
          <p:cNvPr id="4" name="Slide Number Placeholder 3"/>
          <p:cNvSpPr>
            <a:spLocks noGrp="1"/>
          </p:cNvSpPr>
          <p:nvPr>
            <p:ph type="sldNum" sz="quarter" idx="10"/>
          </p:nvPr>
        </p:nvSpPr>
        <p:spPr/>
        <p:txBody>
          <a:bodyPr/>
          <a:lstStyle/>
          <a:p>
            <a:fld id="{1F2003C8-4D03-4621-876C-10DDA1E22063}" type="slidenum">
              <a:rPr lang="en-US" smtClean="0"/>
              <a:pPr/>
              <a:t>53</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5980620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Child welfare workers, courts, substance use disorder treatment providers, and community partners need to work together to address parents’ substance use disorders to prevent removal and provide services to support child permanency with their families.</a:t>
            </a:r>
          </a:p>
          <a:p>
            <a:endParaRPr lang="en-US" smtClean="0"/>
          </a:p>
          <a:p>
            <a:r>
              <a:rPr lang="en-US" smtClean="0"/>
              <a:t>The process of engaging and retaining parents with substance use disorders in screening and assessment, treatment, and in moving from treatment to lifelong recovery is multifaceted and complex. This process requires input and services from a variety of providers, the child welfare agency, and the court. Coordination by professionals across these disciplines will help parents navigate the road to sustained recovery. </a:t>
            </a:r>
            <a:endParaRPr lang="en-US" dirty="0"/>
          </a:p>
        </p:txBody>
      </p:sp>
      <p:sp>
        <p:nvSpPr>
          <p:cNvPr id="4" name="Slide Number Placeholder 3"/>
          <p:cNvSpPr>
            <a:spLocks noGrp="1"/>
          </p:cNvSpPr>
          <p:nvPr>
            <p:ph type="sldNum" sz="quarter" idx="10"/>
          </p:nvPr>
        </p:nvSpPr>
        <p:spPr/>
        <p:txBody>
          <a:bodyPr/>
          <a:lstStyle/>
          <a:p>
            <a:fld id="{FE42557C-EE9C-4C75-8E2C-47A0BE7C8FBF}" type="slidenum">
              <a:rPr lang="en-US" smtClean="0"/>
              <a:pPr/>
              <a:t>54</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1491658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Treatment providers and child welfare workers need to work together to improve outcomes for families. This collaboration must happen with appropriate signed releases in place. Collaboration can happen through in-person meetings, phone calls, and progress reports and updates. </a:t>
            </a:r>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pPr/>
              <a:t>55</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40042189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Many of the parents in child welfare have substance use or mental health disorders, or both, and we should also be clear that treatment and recovery are clearly in the best interest of their children. Collaboration benefits parents, children, and families when child welfare workers collaborate with treatment professionals to sustain and strengthen family relationships. </a:t>
            </a:r>
          </a:p>
          <a:p>
            <a:endParaRPr lang="en-US" smtClean="0"/>
          </a:p>
          <a:p>
            <a:r>
              <a:rPr lang="en-US" smtClean="0"/>
              <a:t>Building collaborative relationships with treatment agencies takes time, but the research shows better outcomes for the clients. The investment will lead to a better understanding of these families and the challenges they are facing, better planning, and more effective monitoring. In the end, these partnerships will contribute to better outcomes for these families.</a:t>
            </a:r>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pPr/>
              <a:t>56</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3191871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Families benefit when child welfare workers understand something of a parent’s substance use and/or mental health disorder and how their treatment works—and when they collaborate with the agencies that provide this treatment. Here are a few of the benefits:</a:t>
            </a:r>
          </a:p>
          <a:p>
            <a:r>
              <a:rPr lang="en-US" smtClean="0"/>
              <a:t> </a:t>
            </a:r>
          </a:p>
          <a:p>
            <a:r>
              <a:rPr lang="en-US" smtClean="0"/>
              <a:t>Collaboration improves family engagement. Parents with substance use or mental health disorders who are not involved in the child welfare system often know their children are in trouble or endangered. They may avoid or leave treatment for fear of losing their children. When child welfare workers and treatment professionals collaborate and can each explain to parents how treatment can help them provide for their children's safety and well-being, this can help engage and retain parents in the treatment process. This support is particularly important for parents of infants and young children who may not have access to other helping adults.</a:t>
            </a:r>
          </a:p>
          <a:p>
            <a:r>
              <a:rPr lang="en-US" smtClean="0"/>
              <a:t> </a:t>
            </a:r>
          </a:p>
          <a:p>
            <a:r>
              <a:rPr lang="en-US" smtClean="0"/>
              <a:t>Collaboration improves planning and enhances family outcomes. Parents with substance use or mental health disorders are almost always affected by relationships with children, partners, parents, and siblings, and may be dealing with trauma and co-occurring disorders as well. Understanding the context of a parent's substance use or mental health disorder will help child welfare workers work with treatment professionals to come up with approaches that can improve the outcomes for children and families.</a:t>
            </a:r>
          </a:p>
          <a:p>
            <a:r>
              <a:rPr lang="en-US" smtClean="0"/>
              <a:t> </a:t>
            </a:r>
          </a:p>
          <a:p>
            <a:r>
              <a:rPr lang="en-US" smtClean="0"/>
              <a:t>Collaboration reduces family stress. Parents with substance use or mental health disorders can be stressed by their parenting responsibilities, which can actually contribute to abuse or neglect. Child welfare workers can help these parents with strategies that will help them with their responsibilities and prevent future abuse or neglect. This type of work can also reduce the chance of relapse—and improve the chances of family reunification.</a:t>
            </a:r>
          </a:p>
          <a:p>
            <a:r>
              <a:rPr lang="en-US" smtClean="0"/>
              <a:t> </a:t>
            </a:r>
          </a:p>
          <a:p>
            <a:r>
              <a:rPr lang="en-US" smtClean="0"/>
              <a:t>Collaboration helps families meet requirements. The requirements of child welfare and dependency courts can differ from treatment requirements. This puts additional pressure on parents who are trying to meet all the requirements, which can prompt relapse and jeopardize the chance that they will meet these requirements. By communicating with the parent’s treatment provider, child welfare workers can increase the provider’s awareness of these competing pressures, which will help parents meet federal and state timelines and achieve their goals regarding their children.</a:t>
            </a:r>
          </a:p>
          <a:p>
            <a:r>
              <a:rPr lang="en-US" smtClean="0"/>
              <a:t> </a:t>
            </a:r>
          </a:p>
          <a:p>
            <a:r>
              <a:rPr lang="en-US" smtClean="0"/>
              <a:t>Collaboration improves information sharing. Treatment professionals are often asked to give child welfare workers information about a person’s progress in treatment or to testify in court, which raises issues of confidentiality. By collaborating with child welfare workers, treatment professionals can identify how to share critical information that will help the parent without violating confidentiality requirements.</a:t>
            </a:r>
          </a:p>
          <a:p>
            <a:endParaRPr lang="en-US" smtClean="0"/>
          </a:p>
          <a:p>
            <a:r>
              <a:rPr lang="en-US" smtClean="0"/>
              <a:t>Child welfare workers who work with parents with substance use disorders should develop a good understanding of federal legislation and the state laws that are in place to carry out the federal legislation. For example, you need to understand the federal substance use treatment confidentiality regulations and Health Insurance Portability and Accountability Act (HIPAA) privacy laws. See Module 7: Collaborating to Serve Parents with Substance Use Disorders for more information on collaboration. </a:t>
            </a:r>
          </a:p>
          <a:p>
            <a:r>
              <a:rPr lang="en-US" smtClean="0"/>
              <a:t> </a:t>
            </a:r>
          </a:p>
          <a:p>
            <a:r>
              <a:rPr lang="en-US" smtClean="0"/>
              <a:t> </a:t>
            </a:r>
          </a:p>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pPr/>
              <a:t>57</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4936440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The National Center on Substance Abuse and Child Welfare has identified seven collaborative practice strategies that lead to positive outcomes for families. These strategies have emerged from work with family drug courts and other child welfare services innovations in key federal initiatives, including the Regional Partnership Grant (RPG) Program and Children Affected by Methamphetamine (CAM) Program. </a:t>
            </a:r>
          </a:p>
          <a:p>
            <a:endParaRPr lang="en-US" altLang="en-US" smtClean="0"/>
          </a:p>
          <a:p>
            <a:r>
              <a:rPr lang="en-US" altLang="en-US" smtClean="0"/>
              <a:t>These strategies include:</a:t>
            </a:r>
          </a:p>
          <a:p>
            <a:pPr lvl="0"/>
            <a:r>
              <a:rPr lang="en-US" altLang="en-US" smtClean="0"/>
              <a:t>Identification: A system of identifying families in need of substance use disorder treatment</a:t>
            </a:r>
          </a:p>
          <a:p>
            <a:pPr lvl="0"/>
            <a:r>
              <a:rPr lang="en-US" altLang="en-US" smtClean="0"/>
              <a:t>Timely Access: Timely access to substance use disorder assessment and treatment services</a:t>
            </a:r>
          </a:p>
          <a:p>
            <a:pPr lvl="0"/>
            <a:r>
              <a:rPr lang="en-US" altLang="en-US" smtClean="0"/>
              <a:t>Recovery Support Services: Increased management of recovery services and monitoring compliance with treatment</a:t>
            </a:r>
          </a:p>
          <a:p>
            <a:pPr lvl="0"/>
            <a:r>
              <a:rPr lang="en-US" altLang="en-US" smtClean="0"/>
              <a:t>Comprehensive Family Services: Two-generation family-centered services that improve parent–child relationships</a:t>
            </a:r>
          </a:p>
          <a:p>
            <a:pPr lvl="0"/>
            <a:r>
              <a:rPr lang="en-US" altLang="en-US" smtClean="0"/>
              <a:t>Increased Judicial and Administrative Oversight: More frequent contact with parents with a family focus to interventions</a:t>
            </a:r>
          </a:p>
          <a:p>
            <a:pPr lvl="0"/>
            <a:r>
              <a:rPr lang="en-US" altLang="en-US" smtClean="0"/>
              <a:t>Cross-Systems Response: Systematic response for participants based on contingency contracting methods</a:t>
            </a:r>
          </a:p>
          <a:p>
            <a:pPr lvl="0"/>
            <a:r>
              <a:rPr lang="en-US" altLang="en-US" smtClean="0"/>
              <a:t>Collaborative Structures: Collaborative non-adversarial approach grounded in efficient communication across service systems and the courts</a:t>
            </a:r>
          </a:p>
          <a:p>
            <a:pPr lvl="0"/>
            <a:endParaRPr lang="en-US" altLang="en-US" smtClean="0"/>
          </a:p>
          <a:p>
            <a:r>
              <a:rPr lang="en-US" smtClean="0"/>
              <a:t>Improving staff training, partnering with providers, and sharing information all contribute to a collaborative approach across systems. A collaborative approach can more effectively meet the needs of the families we serve. </a:t>
            </a:r>
          </a:p>
          <a:p>
            <a:pPr lvl="0"/>
            <a:endParaRPr lang="en-US" altLang="en-US" smtClean="0"/>
          </a:p>
          <a:p>
            <a:endParaRPr lang="en-US" dirty="0"/>
          </a:p>
        </p:txBody>
      </p:sp>
      <p:sp>
        <p:nvSpPr>
          <p:cNvPr id="4" name="Slide Number Placeholder 3"/>
          <p:cNvSpPr>
            <a:spLocks noGrp="1"/>
          </p:cNvSpPr>
          <p:nvPr>
            <p:ph type="sldNum" sz="quarter" idx="10"/>
          </p:nvPr>
        </p:nvSpPr>
        <p:spPr/>
        <p:txBody>
          <a:bodyPr/>
          <a:lstStyle/>
          <a:p>
            <a:fld id="{61AA64E9-55D9-465D-837A-513327C7D3D5}" type="slidenum">
              <a:rPr lang="en-US" smtClean="0"/>
              <a:pPr/>
              <a:t>58</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4922020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1AA64E9-55D9-465D-837A-513327C7D3D5}" type="slidenum">
              <a:rPr lang="en-US" smtClean="0"/>
              <a:pPr/>
              <a:t>59</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661079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This map shows the percentage change from 2012 to 2017 in all children placed in out-of-home care – these are entries to placement.</a:t>
            </a:r>
          </a:p>
          <a:p>
            <a:endParaRPr lang="en-US" dirty="0" smtClean="0"/>
          </a:p>
          <a:p>
            <a:pPr lvl="0"/>
            <a:r>
              <a:rPr lang="en-US" b="1" dirty="0" smtClean="0"/>
              <a:t>***Where is your state on this map? Are you seeing an increase in children placed in out-of-home care? Share with participants some of the reasons for increases in out-of-home care placement.</a:t>
            </a:r>
          </a:p>
          <a:p>
            <a:endParaRPr lang="en-US" dirty="0" smtClean="0"/>
          </a:p>
          <a:p>
            <a:endParaRPr lang="en-US" dirty="0"/>
          </a:p>
        </p:txBody>
      </p:sp>
      <p:sp>
        <p:nvSpPr>
          <p:cNvPr id="7" name="Slide Image Placeholder 6"/>
          <p:cNvSpPr>
            <a:spLocks noGrp="1" noRot="1" noChangeAspect="1"/>
          </p:cNvSpPr>
          <p:nvPr>
            <p:ph type="sldImg"/>
          </p:nvPr>
        </p:nvSpPr>
        <p:spPr/>
      </p:sp>
      <p:sp>
        <p:nvSpPr>
          <p:cNvPr id="8" name="Slide Number Placeholder 3"/>
          <p:cNvSpPr>
            <a:spLocks noGrp="1"/>
          </p:cNvSpPr>
          <p:nvPr>
            <p:ph type="sldNum" sz="quarter" idx="5"/>
          </p:nvPr>
        </p:nvSpPr>
        <p:spPr>
          <a:xfrm>
            <a:off x="3970938" y="8829967"/>
            <a:ext cx="3037840" cy="466433"/>
          </a:xfrm>
        </p:spPr>
        <p:txBody>
          <a:bodyPr/>
          <a:lstStyle/>
          <a:p>
            <a:r>
              <a:rPr lang="en-US" dirty="0" smtClean="0"/>
              <a:t>6</a:t>
            </a:r>
            <a:endParaRPr lang="en-US" dirty="0"/>
          </a:p>
        </p:txBody>
      </p:sp>
    </p:spTree>
    <p:extLst>
      <p:ext uri="{BB962C8B-B14F-4D97-AF65-F5344CB8AC3E}">
        <p14:creationId xmlns:p14="http://schemas.microsoft.com/office/powerpoint/2010/main" val="29957850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A055F39-DBF2-4708-9D0C-92AF29BAD49E}" type="slidenum">
              <a:rPr lang="en-US" smtClean="0"/>
              <a:pPr/>
              <a:t>60</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30503411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1BCB87-4CC9-4D37-BDC3-E8A0FA5D025D}" type="slidenum">
              <a:rPr lang="en-US" smtClean="0"/>
              <a:pPr/>
              <a:t>61</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30079226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1BCB87-4CC9-4D37-BDC3-E8A0FA5D025D}" type="slidenum">
              <a:rPr lang="en-US" smtClean="0"/>
              <a:pPr/>
              <a:t>62</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10055130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1BCB87-4CC9-4D37-BDC3-E8A0FA5D025D}" type="slidenum">
              <a:rPr lang="en-US" smtClean="0"/>
              <a:pPr/>
              <a:t>63</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25407712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1BCB87-4CC9-4D37-BDC3-E8A0FA5D025D}" type="slidenum">
              <a:rPr lang="en-US" smtClean="0"/>
              <a:pPr/>
              <a:t>64</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4200199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1BCB87-4CC9-4D37-BDC3-E8A0FA5D025D}" type="slidenum">
              <a:rPr lang="en-US" smtClean="0"/>
              <a:pPr/>
              <a:t>65</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820869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1BCB87-4CC9-4D37-BDC3-E8A0FA5D025D}" type="slidenum">
              <a:rPr lang="en-US" smtClean="0"/>
              <a:pPr/>
              <a:t>66</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42538159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A055F39-DBF2-4708-9D0C-92AF29BAD49E}" type="slidenum">
              <a:rPr lang="en-US" smtClean="0"/>
              <a:pPr/>
              <a:t>67</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38484492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E1BCB87-4CC9-4D37-BDC3-E8A0FA5D025D}" type="slidenum">
              <a:rPr lang="en-US" smtClean="0"/>
              <a:pPr/>
              <a:t>68</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2812919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This slide represents the percentage of infants who entered OOHC of all children removed during the fiscal year.</a:t>
            </a:r>
          </a:p>
          <a:p>
            <a:endParaRPr lang="en-US" smtClean="0"/>
          </a:p>
          <a:p>
            <a:r>
              <a:rPr lang="en-US" smtClean="0"/>
              <a:t>Explanation of data presented: Of all the children who entered OOHC during the fiscal year, the percentage of children under age 1 increased gradually from 13% (2000) to 18.6% (2017). </a:t>
            </a:r>
          </a:p>
          <a:p>
            <a:endParaRPr lang="en-US" smtClean="0"/>
          </a:p>
          <a:p>
            <a:r>
              <a:rPr lang="en-US" smtClean="0"/>
              <a:t>We are continuing to see a rise in the number of children under age 1 who are entering out-of-home care. This includes all reasons for removal, not just children who are removed due to their parent’s substance use. </a:t>
            </a:r>
          </a:p>
          <a:p>
            <a:endParaRPr lang="en-US" dirty="0"/>
          </a:p>
        </p:txBody>
      </p:sp>
      <p:sp>
        <p:nvSpPr>
          <p:cNvPr id="4" name="Slide Number Placeholder 3"/>
          <p:cNvSpPr>
            <a:spLocks noGrp="1"/>
          </p:cNvSpPr>
          <p:nvPr>
            <p:ph type="sldNum" sz="quarter" idx="10"/>
          </p:nvPr>
        </p:nvSpPr>
        <p:spPr/>
        <p:txBody>
          <a:bodyPr/>
          <a:lstStyle/>
          <a:p>
            <a:fld id="{235C9E78-2159-421B-A531-7047694C3782}" type="slidenum">
              <a:rPr lang="en-US" smtClean="0"/>
              <a:pPr/>
              <a:t>7</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222897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This slide highlights the percent change from 2012 to 2017 for infants (under age 1) entering out-of-home care across all states.</a:t>
            </a:r>
          </a:p>
          <a:p>
            <a:endParaRPr lang="en-US" dirty="0" smtClean="0"/>
          </a:p>
          <a:p>
            <a:r>
              <a:rPr lang="en-US" dirty="0" smtClean="0"/>
              <a:t>It is important to reflect that many of the states across the West and Midwest northern border are not states that are typically thought of as experiencing the opioid crisis in the same way as some of the states in the northeast corridor. Yet, these northern border states are experiencing some of the higher rates of infants coming into care. It is important to understand that there are multiple reasons why infants may be coming into care at higher rates. Although not all states are experiencing the opioid crisis, many states are continuing to see high rates of methamphetamine use or other substances. </a:t>
            </a:r>
          </a:p>
          <a:p>
            <a:endParaRPr lang="en-US" dirty="0" smtClean="0"/>
          </a:p>
          <a:p>
            <a:r>
              <a:rPr lang="en-US" b="1" dirty="0" smtClean="0"/>
              <a:t>***Provide any state-specific data that might be relevant to understanding the reasons why children under age 1 are entering care in your state. </a:t>
            </a:r>
          </a:p>
          <a:p>
            <a:endParaRPr lang="en-US" dirty="0"/>
          </a:p>
        </p:txBody>
      </p:sp>
      <p:sp>
        <p:nvSpPr>
          <p:cNvPr id="7" name="Slide Image Placeholder 6"/>
          <p:cNvSpPr>
            <a:spLocks noGrp="1" noRot="1" noChangeAspect="1"/>
          </p:cNvSpPr>
          <p:nvPr>
            <p:ph type="sldImg"/>
          </p:nvPr>
        </p:nvSpPr>
        <p:spPr/>
      </p:sp>
      <p:sp>
        <p:nvSpPr>
          <p:cNvPr id="8" name="Slide Number Placeholder 3"/>
          <p:cNvSpPr>
            <a:spLocks noGrp="1"/>
          </p:cNvSpPr>
          <p:nvPr>
            <p:ph type="sldNum" sz="quarter" idx="5"/>
          </p:nvPr>
        </p:nvSpPr>
        <p:spPr>
          <a:xfrm>
            <a:off x="3970938" y="8829967"/>
            <a:ext cx="3037840" cy="466433"/>
          </a:xfrm>
        </p:spPr>
        <p:txBody>
          <a:bodyPr/>
          <a:lstStyle/>
          <a:p>
            <a:r>
              <a:rPr lang="en-US" dirty="0" smtClean="0"/>
              <a:t>8</a:t>
            </a:r>
            <a:endParaRPr lang="en-US" dirty="0"/>
          </a:p>
        </p:txBody>
      </p:sp>
    </p:spTree>
    <p:extLst>
      <p:ext uri="{BB962C8B-B14F-4D97-AF65-F5344CB8AC3E}">
        <p14:creationId xmlns:p14="http://schemas.microsoft.com/office/powerpoint/2010/main" val="3536090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This slide provides some background information on the purpose and methods of the recent ASPE Study. The Office of the Assistant Secretary for Planning and Evaluation (ASPE) conducted a mixed-methods study, released in early 2018.</a:t>
            </a:r>
            <a:r>
              <a:rPr lang="en-US" baseline="0" dirty="0" smtClean="0"/>
              <a:t> </a:t>
            </a:r>
            <a:r>
              <a:rPr lang="en-US" dirty="0" smtClean="0"/>
              <a:t>The study investigated how substance use relates to child welfare caseloads and how parental substance use affects child welfare systems.</a:t>
            </a:r>
            <a:r>
              <a:rPr lang="en-US" baseline="0" dirty="0" smtClean="0"/>
              <a:t> </a:t>
            </a:r>
            <a:r>
              <a:rPr lang="en-US" dirty="0" smtClean="0"/>
              <a:t>They looked at rates of drug overdose deaths and rates of hospital stays and emergency department visits related to substances to measure substance use prevalence.</a:t>
            </a:r>
            <a:r>
              <a:rPr lang="en-US" baseline="0" dirty="0" smtClean="0"/>
              <a:t> </a:t>
            </a:r>
            <a:r>
              <a:rPr lang="en-US" dirty="0" smtClean="0"/>
              <a:t>They also conducted interviews and focus groups in states with high rates of opioid sales and drug overdose but variable changes in foster care rates.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1AA64E9-55D9-465D-837A-513327C7D3D5}" type="slidenum">
              <a:rPr lang="en-US" smtClean="0"/>
              <a:pPr/>
              <a:t>9</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322786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http://www.site2max.pro" TargetMode="External"/><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www.site2max.pro" TargetMode="External"/><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site2max.pro" TargetMode="External"/><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2" Type="http://schemas.openxmlformats.org/officeDocument/2006/relationships/hyperlink" Target="http://www.site2max.pro" TargetMode="Externa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hyperlink" Target="http://www.site2max.pro" TargetMode="Externa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hyperlink" Target="http://www.site2max.pro" TargetMode="Externa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http://www.site2max.pro" TargetMode="Externa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091726-EECE-4240-A393-6A37E51BC2E3}" type="datetimeFigureOut">
              <a:rPr lang="en-US" smtClean="0"/>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177594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29279773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70586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60155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72322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89761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6313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8317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5446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1836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479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08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11640299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1006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7717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5435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0793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88545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0021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3_Big Background with image">
    <p:spTree>
      <p:nvGrpSpPr>
        <p:cNvPr id="1" name=""/>
        <p:cNvGrpSpPr/>
        <p:nvPr/>
      </p:nvGrpSpPr>
      <p:grpSpPr>
        <a:xfrm>
          <a:off x="0" y="0"/>
          <a:ext cx="0" cy="0"/>
          <a:chOff x="0" y="0"/>
          <a:chExt cx="0" cy="0"/>
        </a:xfrm>
      </p:grpSpPr>
      <p:sp>
        <p:nvSpPr>
          <p:cNvPr id="12" name="Picture Placeholder 11"/>
          <p:cNvSpPr>
            <a:spLocks noGrp="1"/>
          </p:cNvSpPr>
          <p:nvPr>
            <p:ph type="pic" sz="quarter" idx="23"/>
          </p:nvPr>
        </p:nvSpPr>
        <p:spPr>
          <a:xfrm>
            <a:off x="2" y="1"/>
            <a:ext cx="6650443" cy="6858000"/>
          </a:xfrm>
          <a:custGeom>
            <a:avLst/>
            <a:gdLst>
              <a:gd name="connsiteX0" fmla="*/ 0 w 19393999"/>
              <a:gd name="connsiteY0" fmla="*/ 0 h 13715999"/>
              <a:gd name="connsiteX1" fmla="*/ 19393999 w 19393999"/>
              <a:gd name="connsiteY1" fmla="*/ 0 h 13715999"/>
              <a:gd name="connsiteX2" fmla="*/ 13782907 w 19393999"/>
              <a:gd name="connsiteY2" fmla="*/ 13715999 h 13715999"/>
              <a:gd name="connsiteX3" fmla="*/ 0 w 19393999"/>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9393999" h="13715999">
                <a:moveTo>
                  <a:pt x="0" y="0"/>
                </a:moveTo>
                <a:lnTo>
                  <a:pt x="19393999" y="0"/>
                </a:lnTo>
                <a:lnTo>
                  <a:pt x="13782907" y="13715999"/>
                </a:lnTo>
                <a:lnTo>
                  <a:pt x="0" y="13715999"/>
                </a:lnTo>
                <a:close/>
              </a:path>
            </a:pathLst>
          </a:custGeom>
          <a:solidFill>
            <a:schemeClr val="bg1">
              <a:lumMod val="95000"/>
            </a:schemeClr>
          </a:solidFill>
          <a:effectLst/>
        </p:spPr>
        <p:txBody>
          <a:bodyPr wrap="square">
            <a:noAutofit/>
          </a:bodyPr>
          <a:lstStyle>
            <a:lvl1pPr marL="0" indent="0">
              <a:buNone/>
              <a:defRPr sz="1400" b="0" i="0">
                <a:ln>
                  <a:noFill/>
                </a:ln>
                <a:solidFill>
                  <a:schemeClr val="tx1"/>
                </a:solidFill>
                <a:latin typeface="Montserrat Light" charset="0"/>
                <a:ea typeface="Montserrat Light" charset="0"/>
                <a:cs typeface="Montserrat Light" charset="0"/>
              </a:defRPr>
            </a:lvl1pPr>
          </a:lstStyle>
          <a:p>
            <a:endParaRPr lang="en-US" dirty="0"/>
          </a:p>
        </p:txBody>
      </p:sp>
    </p:spTree>
    <p:extLst>
      <p:ext uri="{BB962C8B-B14F-4D97-AF65-F5344CB8AC3E}">
        <p14:creationId xmlns:p14="http://schemas.microsoft.com/office/powerpoint/2010/main" val="35009298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39" y="274638"/>
            <a:ext cx="10972801"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50391CBC-2E54-4A7C-B2F1-8C0AE82BD1D9}" type="datetimeFigureOut">
              <a:rPr lang="en-US">
                <a:solidFill>
                  <a:prstClr val="white">
                    <a:tint val="75000"/>
                    <a:alpha val="60000"/>
                  </a:prstClr>
                </a:solidFill>
              </a:rPr>
              <a:pPr>
                <a:defRPr/>
              </a:pPr>
              <a:t>8/22/2019</a:t>
            </a:fld>
            <a:endParaRPr lang="en-US" dirty="0">
              <a:solidFill>
                <a:prstClr val="white">
                  <a:tint val="75000"/>
                  <a:alpha val="60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prstClr val="white">
                  <a:tint val="75000"/>
                  <a:alpha val="60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C20C3373-68A4-4A30-A40C-18363C993BD5}"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149508262"/>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11540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9198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304800" y="0"/>
            <a:ext cx="124968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endParaRPr>
          </a:p>
        </p:txBody>
      </p:sp>
      <p:sp>
        <p:nvSpPr>
          <p:cNvPr id="10" name="Rectangle 9"/>
          <p:cNvSpPr/>
          <p:nvPr userDrawn="1"/>
        </p:nvSpPr>
        <p:spPr>
          <a:xfrm>
            <a:off x="39" y="1143000"/>
            <a:ext cx="1117600" cy="5715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endParaRPr>
          </a:p>
        </p:txBody>
      </p:sp>
      <p:pic>
        <p:nvPicPr>
          <p:cNvPr id="11" name="Picture 10" descr="GUidelines image.jpg"/>
          <p:cNvPicPr>
            <a:picLocks noChangeAspect="1"/>
          </p:cNvPicPr>
          <p:nvPr userDrawn="1"/>
        </p:nvPicPr>
        <p:blipFill>
          <a:blip r:embed="rId2" cstate="print"/>
          <a:stretch>
            <a:fillRect/>
          </a:stretch>
        </p:blipFill>
        <p:spPr>
          <a:xfrm>
            <a:off x="39" y="152400"/>
            <a:ext cx="1117600" cy="940308"/>
          </a:xfrm>
          <a:prstGeom prst="rect">
            <a:avLst/>
          </a:prstGeom>
        </p:spPr>
      </p:pic>
    </p:spTree>
    <p:extLst>
      <p:ext uri="{BB962C8B-B14F-4D97-AF65-F5344CB8AC3E}">
        <p14:creationId xmlns:p14="http://schemas.microsoft.com/office/powerpoint/2010/main" val="10607715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339431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467016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63846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54200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45526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784774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2304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9110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54883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0554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85D4AE1-52E5-45A2-B117-2E2F2906E2F4}"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E8CF1C3-ED9C-43BC-AE66-05D201D663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22593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18152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65851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53185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07600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52215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4664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6224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49967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21755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4530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5D4AE1-52E5-45A2-B117-2E2F2906E2F4}"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E8CF1C3-ED9C-43BC-AE66-05D201D663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56853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72546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521618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59577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14103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21798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757071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21145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28379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007038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2154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5D4AE1-52E5-45A2-B117-2E2F2906E2F4}"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E8CF1C3-ED9C-43BC-AE66-05D201D663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529044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448738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982164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41348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970600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09687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505171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610753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48829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463758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8578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5D4AE1-52E5-45A2-B117-2E2F2906E2F4}"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E8CF1C3-ED9C-43BC-AE66-05D201D663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187391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132956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97897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289376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25912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19396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07663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924476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25152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667203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4788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5D4AE1-52E5-45A2-B117-2E2F2906E2F4}" type="datetimeFigureOut">
              <a:rPr lang="en-US" smtClean="0">
                <a:solidFill>
                  <a:prstClr val="black">
                    <a:tint val="75000"/>
                  </a:prstClr>
                </a:solidFill>
              </a:rPr>
              <a:pPr/>
              <a:t>8/22/2019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E8CF1C3-ED9C-43BC-AE66-05D201D663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671883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309780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490451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591359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644551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143191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227344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590842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918387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450842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5228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5D4AE1-52E5-45A2-B117-2E2F2906E2F4}" type="datetimeFigureOut">
              <a:rPr lang="en-US" smtClean="0">
                <a:solidFill>
                  <a:prstClr val="black">
                    <a:tint val="75000"/>
                  </a:prstClr>
                </a:solidFill>
              </a:rPr>
              <a:pPr/>
              <a:t>8/22/2019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E8CF1C3-ED9C-43BC-AE66-05D201D663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703519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08356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074306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33468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667080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122785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722124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118259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889766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446710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6215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D4AE1-52E5-45A2-B117-2E2F2906E2F4}" type="datetimeFigureOut">
              <a:rPr lang="en-US" smtClean="0">
                <a:solidFill>
                  <a:prstClr val="black">
                    <a:tint val="75000"/>
                  </a:prstClr>
                </a:solidFill>
              </a:rPr>
              <a:pPr/>
              <a:t>8/22/2019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E8CF1C3-ED9C-43BC-AE66-05D201D663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484637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860554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075450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527602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227869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667840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11" name="Shape 11"/>
          <p:cNvSpPr/>
          <p:nvPr/>
        </p:nvSpPr>
        <p:spPr>
          <a:xfrm>
            <a:off x="279400" y="254000"/>
            <a:ext cx="11633200" cy="6301830"/>
          </a:xfrm>
          <a:prstGeom prst="rect">
            <a:avLst/>
          </a:prstGeom>
          <a:ln w="63500">
            <a:solidFill>
              <a:srgbClr val="ECECEC"/>
            </a:solidFill>
            <a:miter lim="400000"/>
          </a:ln>
        </p:spPr>
        <p:txBody>
          <a:bodyPr lIns="25400" tIns="25400" rIns="25400" bIns="25400" anchor="ctr"/>
          <a:lstStyle/>
          <a:p>
            <a:pPr algn="ctr" defTabSz="412750" hangingPunct="0">
              <a:defRPr sz="3200">
                <a:solidFill>
                  <a:srgbClr val="FFFFFF"/>
                </a:solidFill>
              </a:defRPr>
            </a:pPr>
            <a:endParaRPr sz="1600" kern="0">
              <a:solidFill>
                <a:srgbClr val="FFFFFF"/>
              </a:solidFill>
              <a:latin typeface="Helvetica Light"/>
              <a:sym typeface="Helvetica Light"/>
            </a:endParaRPr>
          </a:p>
        </p:txBody>
      </p:sp>
      <p:grpSp>
        <p:nvGrpSpPr>
          <p:cNvPr id="16" name="Group 16"/>
          <p:cNvGrpSpPr/>
          <p:nvPr/>
        </p:nvGrpSpPr>
        <p:grpSpPr>
          <a:xfrm>
            <a:off x="10163185" y="6036046"/>
            <a:ext cx="1533829" cy="283781"/>
            <a:chOff x="0" y="0"/>
            <a:chExt cx="3067657" cy="567559"/>
          </a:xfrm>
        </p:grpSpPr>
        <p:sp>
          <p:nvSpPr>
            <p:cNvPr id="12" name="Shape 12"/>
            <p:cNvSpPr/>
            <p:nvPr/>
          </p:nvSpPr>
          <p:spPr>
            <a:xfrm>
              <a:off x="0" y="0"/>
              <a:ext cx="562942" cy="56755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3" name="Shape 13"/>
            <p:cNvSpPr/>
            <p:nvPr/>
          </p:nvSpPr>
          <p:spPr>
            <a:xfrm>
              <a:off x="1668270" y="0"/>
              <a:ext cx="562943" cy="56756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4" name="Shape 14"/>
            <p:cNvSpPr/>
            <p:nvPr/>
          </p:nvSpPr>
          <p:spPr>
            <a:xfrm>
              <a:off x="2500097" y="0"/>
              <a:ext cx="567561" cy="56756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5" name="Shape 15"/>
            <p:cNvSpPr/>
            <p:nvPr/>
          </p:nvSpPr>
          <p:spPr>
            <a:xfrm>
              <a:off x="834135" y="2308"/>
              <a:ext cx="562943" cy="562943"/>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grpSp>
      <p:grpSp>
        <p:nvGrpSpPr>
          <p:cNvPr id="30" name="Group 30"/>
          <p:cNvGrpSpPr/>
          <p:nvPr/>
        </p:nvGrpSpPr>
        <p:grpSpPr>
          <a:xfrm>
            <a:off x="574846" y="5972072"/>
            <a:ext cx="3235307" cy="399030"/>
            <a:chOff x="0" y="-50591"/>
            <a:chExt cx="6470613" cy="798058"/>
          </a:xfrm>
        </p:grpSpPr>
        <p:sp>
          <p:nvSpPr>
            <p:cNvPr id="17" name="Shape 17"/>
            <p:cNvSpPr/>
            <p:nvPr/>
          </p:nvSpPr>
          <p:spPr>
            <a:xfrm>
              <a:off x="707266" y="-50591"/>
              <a:ext cx="2641748" cy="4821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sz="1800" b="1">
                  <a:solidFill>
                    <a:srgbClr val="5E7484"/>
                  </a:solidFill>
                  <a:latin typeface="+mn-lt"/>
                  <a:ea typeface="+mn-ea"/>
                  <a:cs typeface="+mn-cs"/>
                  <a:sym typeface="Helvetica"/>
                  <a:hlinkClick r:id="" action="ppaction://noaction"/>
                </a:defRPr>
              </a:lvl1pPr>
            </a:lstStyle>
            <a:p>
              <a:pPr defTabSz="412750" hangingPunct="0"/>
              <a:r>
                <a:rPr sz="900" kern="0"/>
                <a:t>WWW.SITE2MAX.PRO</a:t>
              </a:r>
            </a:p>
          </p:txBody>
        </p:sp>
        <p:sp>
          <p:nvSpPr>
            <p:cNvPr id="18" name="Shape 18"/>
            <p:cNvSpPr/>
            <p:nvPr/>
          </p:nvSpPr>
          <p:spPr>
            <a:xfrm>
              <a:off x="704450" y="265284"/>
              <a:ext cx="5766163" cy="4821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1800">
                  <a:solidFill>
                    <a:srgbClr val="5E7484"/>
                  </a:solidFill>
                  <a:latin typeface="+mn-lt"/>
                  <a:ea typeface="+mn-ea"/>
                  <a:cs typeface="+mn-cs"/>
                  <a:sym typeface="Helvetica"/>
                </a:defRPr>
              </a:lvl1pPr>
            </a:lstStyle>
            <a:p>
              <a:pPr defTabSz="412750" hangingPunct="0"/>
              <a:r>
                <a:rPr sz="900" kern="0"/>
                <a:t>Free PowerPoint &amp; KeyNote Templates</a:t>
              </a:r>
            </a:p>
          </p:txBody>
        </p:sp>
        <p:grpSp>
          <p:nvGrpSpPr>
            <p:cNvPr id="29" name="Group 29"/>
            <p:cNvGrpSpPr/>
            <p:nvPr/>
          </p:nvGrpSpPr>
          <p:grpSpPr>
            <a:xfrm>
              <a:off x="0" y="103781"/>
              <a:ext cx="591162" cy="508658"/>
              <a:chOff x="0" y="0"/>
              <a:chExt cx="591161" cy="508657"/>
            </a:xfrm>
          </p:grpSpPr>
          <p:sp>
            <p:nvSpPr>
              <p:cNvPr id="19" name="Shape 19"/>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0" name="Shape 20"/>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1" name="Shape 21"/>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2" name="Shape 22"/>
              <p:cNvSpPr/>
              <p:nvPr/>
            </p:nvSpPr>
            <p:spPr>
              <a:xfrm>
                <a:off x="189045"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sp>
            <p:nvSpPr>
              <p:cNvPr id="23" name="Shape 23"/>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4" name="Shape 24"/>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5" name="Shape 25"/>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6" name="Shape 26"/>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7" name="Shape 27"/>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8" name="Shape 28"/>
              <p:cNvSpPr/>
              <p:nvPr/>
            </p:nvSpPr>
            <p:spPr>
              <a:xfrm>
                <a:off x="354848"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grpSp>
      </p:grpSp>
      <p:sp>
        <p:nvSpPr>
          <p:cNvPr id="31" name="Shape 31"/>
          <p:cNvSpPr>
            <a:spLocks noGrp="1"/>
          </p:cNvSpPr>
          <p:nvPr>
            <p:ph type="sldNum" sz="quarter" idx="2"/>
          </p:nvPr>
        </p:nvSpPr>
        <p:spPr>
          <a:prstGeom prst="rect">
            <a:avLst/>
          </a:prstGeom>
        </p:spPr>
        <p:txBody>
          <a:bodyPr/>
          <a:lstStyle/>
          <a:p>
            <a:fld id="{86CB4B4D-7CA3-9044-876B-883B54F8677D}"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542374329"/>
      </p:ext>
    </p:extLst>
  </p:cSld>
  <p:clrMapOvr>
    <a:masterClrMapping/>
  </p:clrMapOvr>
  <p:transition spd="med"/>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Photo_page">
    <p:spTree>
      <p:nvGrpSpPr>
        <p:cNvPr id="1" name=""/>
        <p:cNvGrpSpPr/>
        <p:nvPr/>
      </p:nvGrpSpPr>
      <p:grpSpPr>
        <a:xfrm>
          <a:off x="0" y="0"/>
          <a:ext cx="0" cy="0"/>
          <a:chOff x="0" y="0"/>
          <a:chExt cx="0" cy="0"/>
        </a:xfrm>
      </p:grpSpPr>
      <p:sp>
        <p:nvSpPr>
          <p:cNvPr id="11" name="Shape 11"/>
          <p:cNvSpPr/>
          <p:nvPr/>
        </p:nvSpPr>
        <p:spPr>
          <a:xfrm>
            <a:off x="279400" y="254000"/>
            <a:ext cx="11633200" cy="6301830"/>
          </a:xfrm>
          <a:prstGeom prst="rect">
            <a:avLst/>
          </a:prstGeom>
          <a:ln w="63500">
            <a:solidFill>
              <a:srgbClr val="ECECEC"/>
            </a:solidFill>
            <a:miter lim="400000"/>
          </a:ln>
        </p:spPr>
        <p:txBody>
          <a:bodyPr lIns="25400" tIns="25400" rIns="25400" bIns="25400" anchor="ctr"/>
          <a:lstStyle/>
          <a:p>
            <a:pPr algn="ctr" defTabSz="412750" hangingPunct="0">
              <a:defRPr sz="3200">
                <a:solidFill>
                  <a:srgbClr val="FFFFFF"/>
                </a:solidFill>
              </a:defRPr>
            </a:pPr>
            <a:endParaRPr sz="1600" kern="0">
              <a:solidFill>
                <a:srgbClr val="FFFFFF"/>
              </a:solidFill>
              <a:latin typeface="Helvetica Light"/>
              <a:sym typeface="Helvetica Light"/>
            </a:endParaRPr>
          </a:p>
        </p:txBody>
      </p:sp>
      <p:grpSp>
        <p:nvGrpSpPr>
          <p:cNvPr id="16" name="Group 16"/>
          <p:cNvGrpSpPr/>
          <p:nvPr/>
        </p:nvGrpSpPr>
        <p:grpSpPr>
          <a:xfrm>
            <a:off x="10163185" y="6036046"/>
            <a:ext cx="1533829" cy="283781"/>
            <a:chOff x="0" y="0"/>
            <a:chExt cx="3067657" cy="567559"/>
          </a:xfrm>
        </p:grpSpPr>
        <p:sp>
          <p:nvSpPr>
            <p:cNvPr id="12" name="Shape 12"/>
            <p:cNvSpPr/>
            <p:nvPr/>
          </p:nvSpPr>
          <p:spPr>
            <a:xfrm>
              <a:off x="0" y="0"/>
              <a:ext cx="562942" cy="56755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3" name="Shape 13"/>
            <p:cNvSpPr/>
            <p:nvPr/>
          </p:nvSpPr>
          <p:spPr>
            <a:xfrm>
              <a:off x="1668270" y="0"/>
              <a:ext cx="562943" cy="56756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4" name="Shape 14"/>
            <p:cNvSpPr/>
            <p:nvPr/>
          </p:nvSpPr>
          <p:spPr>
            <a:xfrm>
              <a:off x="2500097" y="0"/>
              <a:ext cx="567561" cy="56756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5" name="Shape 15"/>
            <p:cNvSpPr/>
            <p:nvPr/>
          </p:nvSpPr>
          <p:spPr>
            <a:xfrm>
              <a:off x="834135" y="2308"/>
              <a:ext cx="562943" cy="562943"/>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grpSp>
      <p:grpSp>
        <p:nvGrpSpPr>
          <p:cNvPr id="30" name="Group 30"/>
          <p:cNvGrpSpPr/>
          <p:nvPr/>
        </p:nvGrpSpPr>
        <p:grpSpPr>
          <a:xfrm>
            <a:off x="574846" y="5972072"/>
            <a:ext cx="3235307" cy="399030"/>
            <a:chOff x="0" y="-50591"/>
            <a:chExt cx="6470613" cy="798058"/>
          </a:xfrm>
        </p:grpSpPr>
        <p:sp>
          <p:nvSpPr>
            <p:cNvPr id="17" name="Shape 17"/>
            <p:cNvSpPr/>
            <p:nvPr/>
          </p:nvSpPr>
          <p:spPr>
            <a:xfrm>
              <a:off x="707266" y="-50591"/>
              <a:ext cx="2641748" cy="4821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sz="1800" b="1">
                  <a:solidFill>
                    <a:srgbClr val="5E7484"/>
                  </a:solidFill>
                  <a:latin typeface="+mn-lt"/>
                  <a:ea typeface="+mn-ea"/>
                  <a:cs typeface="+mn-cs"/>
                  <a:sym typeface="Helvetica"/>
                  <a:hlinkClick r:id="" action="ppaction://noaction"/>
                </a:defRPr>
              </a:lvl1pPr>
            </a:lstStyle>
            <a:p>
              <a:pPr defTabSz="412750" hangingPunct="0"/>
              <a:r>
                <a:rPr sz="900" kern="0"/>
                <a:t>WWW.SITE2MAX.PRO</a:t>
              </a:r>
            </a:p>
          </p:txBody>
        </p:sp>
        <p:sp>
          <p:nvSpPr>
            <p:cNvPr id="18" name="Shape 18"/>
            <p:cNvSpPr/>
            <p:nvPr/>
          </p:nvSpPr>
          <p:spPr>
            <a:xfrm>
              <a:off x="704450" y="265284"/>
              <a:ext cx="5766163" cy="4821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1800">
                  <a:solidFill>
                    <a:srgbClr val="5E7484"/>
                  </a:solidFill>
                  <a:latin typeface="+mn-lt"/>
                  <a:ea typeface="+mn-ea"/>
                  <a:cs typeface="+mn-cs"/>
                  <a:sym typeface="Helvetica"/>
                </a:defRPr>
              </a:lvl1pPr>
            </a:lstStyle>
            <a:p>
              <a:pPr defTabSz="412750" hangingPunct="0"/>
              <a:r>
                <a:rPr sz="900" kern="0"/>
                <a:t>Free PowerPoint &amp; KeyNote Templates</a:t>
              </a:r>
            </a:p>
          </p:txBody>
        </p:sp>
        <p:grpSp>
          <p:nvGrpSpPr>
            <p:cNvPr id="29" name="Group 29"/>
            <p:cNvGrpSpPr/>
            <p:nvPr/>
          </p:nvGrpSpPr>
          <p:grpSpPr>
            <a:xfrm>
              <a:off x="0" y="103781"/>
              <a:ext cx="591162" cy="508658"/>
              <a:chOff x="0" y="0"/>
              <a:chExt cx="591161" cy="508657"/>
            </a:xfrm>
          </p:grpSpPr>
          <p:sp>
            <p:nvSpPr>
              <p:cNvPr id="19" name="Shape 19"/>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0" name="Shape 20"/>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1" name="Shape 21"/>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2" name="Shape 22"/>
              <p:cNvSpPr/>
              <p:nvPr/>
            </p:nvSpPr>
            <p:spPr>
              <a:xfrm>
                <a:off x="189045"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sp>
            <p:nvSpPr>
              <p:cNvPr id="23" name="Shape 23"/>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4" name="Shape 24"/>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5" name="Shape 25"/>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6" name="Shape 26"/>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7" name="Shape 27"/>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8" name="Shape 28"/>
              <p:cNvSpPr/>
              <p:nvPr/>
            </p:nvSpPr>
            <p:spPr>
              <a:xfrm>
                <a:off x="354848"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grpSp>
      </p:grpSp>
      <p:sp>
        <p:nvSpPr>
          <p:cNvPr id="31" name="Shape 31"/>
          <p:cNvSpPr>
            <a:spLocks noGrp="1"/>
          </p:cNvSpPr>
          <p:nvPr>
            <p:ph type="sldNum" sz="quarter" idx="2"/>
          </p:nvPr>
        </p:nvSpPr>
        <p:spPr>
          <a:prstGeom prst="rect">
            <a:avLst/>
          </a:prstGeom>
        </p:spPr>
        <p:txBody>
          <a:bodyPr/>
          <a:lstStyle/>
          <a:p>
            <a:fld id="{86CB4B4D-7CA3-9044-876B-883B54F8677D}" type="slidenum">
              <a:rPr>
                <a:solidFill>
                  <a:prstClr val="black"/>
                </a:solidFill>
              </a:rPr>
              <a:pPr/>
              <a:t>‹#›</a:t>
            </a:fld>
            <a:endParaRPr>
              <a:solidFill>
                <a:prstClr val="black"/>
              </a:solidFill>
            </a:endParaRPr>
          </a:p>
        </p:txBody>
      </p:sp>
      <p:sp>
        <p:nvSpPr>
          <p:cNvPr id="3" name="Picture Placeholder 2"/>
          <p:cNvSpPr>
            <a:spLocks noGrp="1"/>
          </p:cNvSpPr>
          <p:nvPr>
            <p:ph type="pic" sz="quarter" idx="10"/>
          </p:nvPr>
        </p:nvSpPr>
        <p:spPr>
          <a:xfrm>
            <a:off x="927100" y="1028700"/>
            <a:ext cx="1258888" cy="1258888"/>
          </a:xfrm>
        </p:spPr>
        <p:txBody>
          <a:bodyPr/>
          <a:lstStyle/>
          <a:p>
            <a:endParaRPr lang="en-US"/>
          </a:p>
        </p:txBody>
      </p:sp>
      <p:sp>
        <p:nvSpPr>
          <p:cNvPr id="32" name="Picture Placeholder 2"/>
          <p:cNvSpPr>
            <a:spLocks noGrp="1"/>
          </p:cNvSpPr>
          <p:nvPr>
            <p:ph type="pic" sz="quarter" idx="11"/>
          </p:nvPr>
        </p:nvSpPr>
        <p:spPr>
          <a:xfrm>
            <a:off x="2314167" y="1028700"/>
            <a:ext cx="1258888" cy="1258888"/>
          </a:xfrm>
        </p:spPr>
        <p:txBody>
          <a:bodyPr/>
          <a:lstStyle/>
          <a:p>
            <a:endParaRPr lang="en-US"/>
          </a:p>
        </p:txBody>
      </p:sp>
      <p:sp>
        <p:nvSpPr>
          <p:cNvPr id="33" name="Picture Placeholder 2"/>
          <p:cNvSpPr>
            <a:spLocks noGrp="1"/>
          </p:cNvSpPr>
          <p:nvPr>
            <p:ph type="pic" sz="quarter" idx="12"/>
          </p:nvPr>
        </p:nvSpPr>
        <p:spPr>
          <a:xfrm>
            <a:off x="3701233" y="1028700"/>
            <a:ext cx="1258888" cy="1258888"/>
          </a:xfrm>
        </p:spPr>
        <p:txBody>
          <a:bodyPr/>
          <a:lstStyle/>
          <a:p>
            <a:endParaRPr lang="en-US"/>
          </a:p>
        </p:txBody>
      </p:sp>
      <p:sp>
        <p:nvSpPr>
          <p:cNvPr id="34" name="Picture Placeholder 2"/>
          <p:cNvSpPr>
            <a:spLocks noGrp="1"/>
          </p:cNvSpPr>
          <p:nvPr>
            <p:ph type="pic" sz="quarter" idx="13"/>
          </p:nvPr>
        </p:nvSpPr>
        <p:spPr>
          <a:xfrm>
            <a:off x="5088300" y="1028700"/>
            <a:ext cx="1258888" cy="1258888"/>
          </a:xfrm>
        </p:spPr>
        <p:txBody>
          <a:bodyPr/>
          <a:lstStyle/>
          <a:p>
            <a:endParaRPr lang="en-US"/>
          </a:p>
        </p:txBody>
      </p:sp>
      <p:sp>
        <p:nvSpPr>
          <p:cNvPr id="35" name="Picture Placeholder 2"/>
          <p:cNvSpPr>
            <a:spLocks noGrp="1"/>
          </p:cNvSpPr>
          <p:nvPr>
            <p:ph type="pic" sz="quarter" idx="14"/>
          </p:nvPr>
        </p:nvSpPr>
        <p:spPr>
          <a:xfrm>
            <a:off x="927100" y="2445525"/>
            <a:ext cx="1258888" cy="1258888"/>
          </a:xfrm>
        </p:spPr>
        <p:txBody>
          <a:bodyPr/>
          <a:lstStyle/>
          <a:p>
            <a:endParaRPr lang="en-US"/>
          </a:p>
        </p:txBody>
      </p:sp>
      <p:sp>
        <p:nvSpPr>
          <p:cNvPr id="36" name="Picture Placeholder 2"/>
          <p:cNvSpPr>
            <a:spLocks noGrp="1"/>
          </p:cNvSpPr>
          <p:nvPr>
            <p:ph type="pic" sz="quarter" idx="15"/>
          </p:nvPr>
        </p:nvSpPr>
        <p:spPr>
          <a:xfrm>
            <a:off x="2314167" y="2445525"/>
            <a:ext cx="1258888" cy="1258888"/>
          </a:xfrm>
        </p:spPr>
        <p:txBody>
          <a:bodyPr/>
          <a:lstStyle/>
          <a:p>
            <a:endParaRPr lang="en-US"/>
          </a:p>
        </p:txBody>
      </p:sp>
      <p:sp>
        <p:nvSpPr>
          <p:cNvPr id="37" name="Picture Placeholder 2"/>
          <p:cNvSpPr>
            <a:spLocks noGrp="1"/>
          </p:cNvSpPr>
          <p:nvPr>
            <p:ph type="pic" sz="quarter" idx="16"/>
          </p:nvPr>
        </p:nvSpPr>
        <p:spPr>
          <a:xfrm>
            <a:off x="3701233" y="2445525"/>
            <a:ext cx="1258888" cy="1258888"/>
          </a:xfrm>
        </p:spPr>
        <p:txBody>
          <a:bodyPr/>
          <a:lstStyle/>
          <a:p>
            <a:endParaRPr lang="en-US"/>
          </a:p>
        </p:txBody>
      </p:sp>
      <p:sp>
        <p:nvSpPr>
          <p:cNvPr id="38" name="Picture Placeholder 2"/>
          <p:cNvSpPr>
            <a:spLocks noGrp="1"/>
          </p:cNvSpPr>
          <p:nvPr>
            <p:ph type="pic" sz="quarter" idx="17"/>
          </p:nvPr>
        </p:nvSpPr>
        <p:spPr>
          <a:xfrm>
            <a:off x="5088300" y="2445525"/>
            <a:ext cx="1258888" cy="1258888"/>
          </a:xfrm>
        </p:spPr>
        <p:txBody>
          <a:bodyPr/>
          <a:lstStyle/>
          <a:p>
            <a:endParaRPr lang="en-US"/>
          </a:p>
        </p:txBody>
      </p:sp>
      <p:sp>
        <p:nvSpPr>
          <p:cNvPr id="39" name="Picture Placeholder 2"/>
          <p:cNvSpPr>
            <a:spLocks noGrp="1"/>
          </p:cNvSpPr>
          <p:nvPr>
            <p:ph type="pic" sz="quarter" idx="18"/>
          </p:nvPr>
        </p:nvSpPr>
        <p:spPr>
          <a:xfrm>
            <a:off x="927100" y="3871233"/>
            <a:ext cx="1258888" cy="1258888"/>
          </a:xfrm>
        </p:spPr>
        <p:txBody>
          <a:bodyPr/>
          <a:lstStyle/>
          <a:p>
            <a:endParaRPr lang="en-US"/>
          </a:p>
        </p:txBody>
      </p:sp>
      <p:sp>
        <p:nvSpPr>
          <p:cNvPr id="40" name="Picture Placeholder 2"/>
          <p:cNvSpPr>
            <a:spLocks noGrp="1"/>
          </p:cNvSpPr>
          <p:nvPr>
            <p:ph type="pic" sz="quarter" idx="19"/>
          </p:nvPr>
        </p:nvSpPr>
        <p:spPr>
          <a:xfrm>
            <a:off x="2314167" y="3871233"/>
            <a:ext cx="1258888" cy="1258888"/>
          </a:xfrm>
        </p:spPr>
        <p:txBody>
          <a:bodyPr/>
          <a:lstStyle/>
          <a:p>
            <a:endParaRPr lang="en-US"/>
          </a:p>
        </p:txBody>
      </p:sp>
      <p:sp>
        <p:nvSpPr>
          <p:cNvPr id="41" name="Picture Placeholder 2"/>
          <p:cNvSpPr>
            <a:spLocks noGrp="1"/>
          </p:cNvSpPr>
          <p:nvPr>
            <p:ph type="pic" sz="quarter" idx="20"/>
          </p:nvPr>
        </p:nvSpPr>
        <p:spPr>
          <a:xfrm>
            <a:off x="3701233" y="3871233"/>
            <a:ext cx="1258888" cy="1258888"/>
          </a:xfrm>
        </p:spPr>
        <p:txBody>
          <a:bodyPr/>
          <a:lstStyle/>
          <a:p>
            <a:endParaRPr lang="en-US"/>
          </a:p>
        </p:txBody>
      </p:sp>
      <p:sp>
        <p:nvSpPr>
          <p:cNvPr id="42" name="Picture Placeholder 2"/>
          <p:cNvSpPr>
            <a:spLocks noGrp="1"/>
          </p:cNvSpPr>
          <p:nvPr>
            <p:ph type="pic" sz="quarter" idx="21"/>
          </p:nvPr>
        </p:nvSpPr>
        <p:spPr>
          <a:xfrm>
            <a:off x="5088300" y="3871233"/>
            <a:ext cx="1258888" cy="1258888"/>
          </a:xfrm>
        </p:spPr>
        <p:txBody>
          <a:bodyPr/>
          <a:lstStyle/>
          <a:p>
            <a:endParaRPr lang="en-US"/>
          </a:p>
        </p:txBody>
      </p:sp>
    </p:spTree>
    <p:extLst>
      <p:ext uri="{BB962C8B-B14F-4D97-AF65-F5344CB8AC3E}">
        <p14:creationId xmlns:p14="http://schemas.microsoft.com/office/powerpoint/2010/main" val="852654737"/>
      </p:ext>
    </p:extLst>
  </p:cSld>
  <p:clrMapOvr>
    <a:masterClrMapping/>
  </p:clrMapOvr>
  <p:transition spd="med"/>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Photo circle_page">
    <p:spTree>
      <p:nvGrpSpPr>
        <p:cNvPr id="1" name=""/>
        <p:cNvGrpSpPr/>
        <p:nvPr/>
      </p:nvGrpSpPr>
      <p:grpSpPr>
        <a:xfrm>
          <a:off x="0" y="0"/>
          <a:ext cx="0" cy="0"/>
          <a:chOff x="0" y="0"/>
          <a:chExt cx="0" cy="0"/>
        </a:xfrm>
      </p:grpSpPr>
      <p:sp>
        <p:nvSpPr>
          <p:cNvPr id="11" name="Shape 11"/>
          <p:cNvSpPr/>
          <p:nvPr/>
        </p:nvSpPr>
        <p:spPr>
          <a:xfrm>
            <a:off x="279400" y="254000"/>
            <a:ext cx="11633200" cy="6301830"/>
          </a:xfrm>
          <a:prstGeom prst="rect">
            <a:avLst/>
          </a:prstGeom>
          <a:ln w="63500">
            <a:solidFill>
              <a:srgbClr val="ECECEC"/>
            </a:solidFill>
            <a:miter lim="400000"/>
          </a:ln>
        </p:spPr>
        <p:txBody>
          <a:bodyPr lIns="25400" tIns="25400" rIns="25400" bIns="25400" anchor="ctr"/>
          <a:lstStyle/>
          <a:p>
            <a:pPr algn="ctr" defTabSz="412750" hangingPunct="0">
              <a:defRPr sz="3200">
                <a:solidFill>
                  <a:srgbClr val="FFFFFF"/>
                </a:solidFill>
              </a:defRPr>
            </a:pPr>
            <a:endParaRPr sz="1600" kern="0">
              <a:solidFill>
                <a:srgbClr val="FFFFFF"/>
              </a:solidFill>
              <a:latin typeface="Helvetica Light"/>
              <a:sym typeface="Helvetica Light"/>
            </a:endParaRPr>
          </a:p>
        </p:txBody>
      </p:sp>
      <p:grpSp>
        <p:nvGrpSpPr>
          <p:cNvPr id="16" name="Group 16"/>
          <p:cNvGrpSpPr/>
          <p:nvPr/>
        </p:nvGrpSpPr>
        <p:grpSpPr>
          <a:xfrm>
            <a:off x="10163185" y="6036046"/>
            <a:ext cx="1533829" cy="283781"/>
            <a:chOff x="0" y="0"/>
            <a:chExt cx="3067657" cy="567559"/>
          </a:xfrm>
        </p:grpSpPr>
        <p:sp>
          <p:nvSpPr>
            <p:cNvPr id="12" name="Shape 12"/>
            <p:cNvSpPr/>
            <p:nvPr/>
          </p:nvSpPr>
          <p:spPr>
            <a:xfrm>
              <a:off x="0" y="0"/>
              <a:ext cx="562942" cy="56755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3" name="Shape 13"/>
            <p:cNvSpPr/>
            <p:nvPr/>
          </p:nvSpPr>
          <p:spPr>
            <a:xfrm>
              <a:off x="1668270" y="0"/>
              <a:ext cx="562943" cy="56756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4" name="Shape 14"/>
            <p:cNvSpPr/>
            <p:nvPr/>
          </p:nvSpPr>
          <p:spPr>
            <a:xfrm>
              <a:off x="2500097" y="0"/>
              <a:ext cx="567561" cy="56756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5" name="Shape 15"/>
            <p:cNvSpPr/>
            <p:nvPr/>
          </p:nvSpPr>
          <p:spPr>
            <a:xfrm>
              <a:off x="834135" y="2308"/>
              <a:ext cx="562943" cy="562943"/>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grpSp>
      <p:grpSp>
        <p:nvGrpSpPr>
          <p:cNvPr id="30" name="Group 30"/>
          <p:cNvGrpSpPr/>
          <p:nvPr/>
        </p:nvGrpSpPr>
        <p:grpSpPr>
          <a:xfrm>
            <a:off x="574846" y="5972072"/>
            <a:ext cx="3235307" cy="399030"/>
            <a:chOff x="0" y="-50591"/>
            <a:chExt cx="6470613" cy="798058"/>
          </a:xfrm>
        </p:grpSpPr>
        <p:sp>
          <p:nvSpPr>
            <p:cNvPr id="17" name="Shape 17"/>
            <p:cNvSpPr/>
            <p:nvPr/>
          </p:nvSpPr>
          <p:spPr>
            <a:xfrm>
              <a:off x="707266" y="-50591"/>
              <a:ext cx="2641748" cy="4821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sz="1800" b="1">
                  <a:solidFill>
                    <a:srgbClr val="5E7484"/>
                  </a:solidFill>
                  <a:latin typeface="+mn-lt"/>
                  <a:ea typeface="+mn-ea"/>
                  <a:cs typeface="+mn-cs"/>
                  <a:sym typeface="Helvetica"/>
                  <a:hlinkClick r:id="" action="ppaction://noaction"/>
                </a:defRPr>
              </a:lvl1pPr>
            </a:lstStyle>
            <a:p>
              <a:pPr defTabSz="412750" hangingPunct="0"/>
              <a:r>
                <a:rPr sz="900" kern="0"/>
                <a:t>WWW.SITE2MAX.PRO</a:t>
              </a:r>
            </a:p>
          </p:txBody>
        </p:sp>
        <p:sp>
          <p:nvSpPr>
            <p:cNvPr id="18" name="Shape 18"/>
            <p:cNvSpPr/>
            <p:nvPr/>
          </p:nvSpPr>
          <p:spPr>
            <a:xfrm>
              <a:off x="704450" y="265284"/>
              <a:ext cx="5766163" cy="4821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1800">
                  <a:solidFill>
                    <a:srgbClr val="5E7484"/>
                  </a:solidFill>
                  <a:latin typeface="+mn-lt"/>
                  <a:ea typeface="+mn-ea"/>
                  <a:cs typeface="+mn-cs"/>
                  <a:sym typeface="Helvetica"/>
                </a:defRPr>
              </a:lvl1pPr>
            </a:lstStyle>
            <a:p>
              <a:pPr defTabSz="412750" hangingPunct="0"/>
              <a:r>
                <a:rPr sz="900" kern="0"/>
                <a:t>Free PowerPoint &amp; KeyNote Templates</a:t>
              </a:r>
            </a:p>
          </p:txBody>
        </p:sp>
        <p:grpSp>
          <p:nvGrpSpPr>
            <p:cNvPr id="29" name="Group 29"/>
            <p:cNvGrpSpPr/>
            <p:nvPr/>
          </p:nvGrpSpPr>
          <p:grpSpPr>
            <a:xfrm>
              <a:off x="0" y="103781"/>
              <a:ext cx="591162" cy="508658"/>
              <a:chOff x="0" y="0"/>
              <a:chExt cx="591161" cy="508657"/>
            </a:xfrm>
          </p:grpSpPr>
          <p:sp>
            <p:nvSpPr>
              <p:cNvPr id="19" name="Shape 19"/>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0" name="Shape 20"/>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1" name="Shape 21"/>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2" name="Shape 22"/>
              <p:cNvSpPr/>
              <p:nvPr/>
            </p:nvSpPr>
            <p:spPr>
              <a:xfrm>
                <a:off x="189045"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sp>
            <p:nvSpPr>
              <p:cNvPr id="23" name="Shape 23"/>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4" name="Shape 24"/>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5" name="Shape 25"/>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6" name="Shape 26"/>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7" name="Shape 27"/>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8" name="Shape 28"/>
              <p:cNvSpPr/>
              <p:nvPr/>
            </p:nvSpPr>
            <p:spPr>
              <a:xfrm>
                <a:off x="354848"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grpSp>
      </p:grpSp>
      <p:sp>
        <p:nvSpPr>
          <p:cNvPr id="31" name="Shape 31"/>
          <p:cNvSpPr>
            <a:spLocks noGrp="1"/>
          </p:cNvSpPr>
          <p:nvPr>
            <p:ph type="sldNum" sz="quarter" idx="2"/>
          </p:nvPr>
        </p:nvSpPr>
        <p:spPr>
          <a:prstGeom prst="rect">
            <a:avLst/>
          </a:prstGeom>
        </p:spPr>
        <p:txBody>
          <a:bodyPr/>
          <a:lstStyle/>
          <a:p>
            <a:fld id="{86CB4B4D-7CA3-9044-876B-883B54F8677D}" type="slidenum">
              <a:rPr>
                <a:solidFill>
                  <a:prstClr val="black"/>
                </a:solidFill>
              </a:rPr>
              <a:pPr/>
              <a:t>‹#›</a:t>
            </a:fld>
            <a:endParaRPr>
              <a:solidFill>
                <a:prstClr val="black"/>
              </a:solidFill>
            </a:endParaRPr>
          </a:p>
        </p:txBody>
      </p:sp>
      <p:sp>
        <p:nvSpPr>
          <p:cNvPr id="3" name="Picture Placeholder 2"/>
          <p:cNvSpPr>
            <a:spLocks noGrp="1"/>
          </p:cNvSpPr>
          <p:nvPr>
            <p:ph type="pic" sz="quarter" idx="10"/>
          </p:nvPr>
        </p:nvSpPr>
        <p:spPr>
          <a:xfrm>
            <a:off x="927100" y="1028700"/>
            <a:ext cx="1258888" cy="1258888"/>
          </a:xfrm>
          <a:prstGeom prst="ellipse">
            <a:avLst/>
          </a:prstGeom>
        </p:spPr>
        <p:txBody>
          <a:bodyPr/>
          <a:lstStyle/>
          <a:p>
            <a:endParaRPr lang="en-US"/>
          </a:p>
        </p:txBody>
      </p:sp>
      <p:sp>
        <p:nvSpPr>
          <p:cNvPr id="32" name="Picture Placeholder 2"/>
          <p:cNvSpPr>
            <a:spLocks noGrp="1"/>
          </p:cNvSpPr>
          <p:nvPr>
            <p:ph type="pic" sz="quarter" idx="11"/>
          </p:nvPr>
        </p:nvSpPr>
        <p:spPr>
          <a:xfrm>
            <a:off x="2314167" y="1028700"/>
            <a:ext cx="1258888" cy="1258888"/>
          </a:xfrm>
          <a:prstGeom prst="ellipse">
            <a:avLst/>
          </a:prstGeom>
        </p:spPr>
        <p:txBody>
          <a:bodyPr/>
          <a:lstStyle/>
          <a:p>
            <a:endParaRPr lang="en-US"/>
          </a:p>
        </p:txBody>
      </p:sp>
      <p:sp>
        <p:nvSpPr>
          <p:cNvPr id="33" name="Picture Placeholder 2"/>
          <p:cNvSpPr>
            <a:spLocks noGrp="1"/>
          </p:cNvSpPr>
          <p:nvPr>
            <p:ph type="pic" sz="quarter" idx="12"/>
          </p:nvPr>
        </p:nvSpPr>
        <p:spPr>
          <a:xfrm>
            <a:off x="3701233" y="1028700"/>
            <a:ext cx="1258888" cy="1258888"/>
          </a:xfrm>
          <a:prstGeom prst="ellipse">
            <a:avLst/>
          </a:prstGeom>
        </p:spPr>
        <p:txBody>
          <a:bodyPr/>
          <a:lstStyle/>
          <a:p>
            <a:endParaRPr lang="en-US"/>
          </a:p>
        </p:txBody>
      </p:sp>
      <p:sp>
        <p:nvSpPr>
          <p:cNvPr id="34" name="Picture Placeholder 2"/>
          <p:cNvSpPr>
            <a:spLocks noGrp="1"/>
          </p:cNvSpPr>
          <p:nvPr>
            <p:ph type="pic" sz="quarter" idx="13"/>
          </p:nvPr>
        </p:nvSpPr>
        <p:spPr>
          <a:xfrm>
            <a:off x="5088300" y="1028700"/>
            <a:ext cx="1258888" cy="1258888"/>
          </a:xfrm>
          <a:prstGeom prst="ellipse">
            <a:avLst/>
          </a:prstGeom>
        </p:spPr>
        <p:txBody>
          <a:bodyPr/>
          <a:lstStyle/>
          <a:p>
            <a:endParaRPr lang="en-US"/>
          </a:p>
        </p:txBody>
      </p:sp>
      <p:sp>
        <p:nvSpPr>
          <p:cNvPr id="35" name="Picture Placeholder 2"/>
          <p:cNvSpPr>
            <a:spLocks noGrp="1"/>
          </p:cNvSpPr>
          <p:nvPr>
            <p:ph type="pic" sz="quarter" idx="14"/>
          </p:nvPr>
        </p:nvSpPr>
        <p:spPr>
          <a:xfrm>
            <a:off x="927100" y="2445525"/>
            <a:ext cx="1258888" cy="1258888"/>
          </a:xfrm>
          <a:prstGeom prst="ellipse">
            <a:avLst/>
          </a:prstGeom>
        </p:spPr>
        <p:txBody>
          <a:bodyPr/>
          <a:lstStyle/>
          <a:p>
            <a:endParaRPr lang="en-US"/>
          </a:p>
        </p:txBody>
      </p:sp>
      <p:sp>
        <p:nvSpPr>
          <p:cNvPr id="36" name="Picture Placeholder 2"/>
          <p:cNvSpPr>
            <a:spLocks noGrp="1"/>
          </p:cNvSpPr>
          <p:nvPr>
            <p:ph type="pic" sz="quarter" idx="15"/>
          </p:nvPr>
        </p:nvSpPr>
        <p:spPr>
          <a:xfrm>
            <a:off x="2314167" y="2445525"/>
            <a:ext cx="1258888" cy="1258888"/>
          </a:xfrm>
          <a:prstGeom prst="ellipse">
            <a:avLst/>
          </a:prstGeom>
        </p:spPr>
        <p:txBody>
          <a:bodyPr/>
          <a:lstStyle/>
          <a:p>
            <a:endParaRPr lang="en-US"/>
          </a:p>
        </p:txBody>
      </p:sp>
      <p:sp>
        <p:nvSpPr>
          <p:cNvPr id="37" name="Picture Placeholder 2"/>
          <p:cNvSpPr>
            <a:spLocks noGrp="1"/>
          </p:cNvSpPr>
          <p:nvPr>
            <p:ph type="pic" sz="quarter" idx="16"/>
          </p:nvPr>
        </p:nvSpPr>
        <p:spPr>
          <a:xfrm>
            <a:off x="3701233" y="2445525"/>
            <a:ext cx="1258888" cy="1258888"/>
          </a:xfrm>
          <a:prstGeom prst="ellipse">
            <a:avLst/>
          </a:prstGeom>
        </p:spPr>
        <p:txBody>
          <a:bodyPr/>
          <a:lstStyle/>
          <a:p>
            <a:endParaRPr lang="en-US"/>
          </a:p>
        </p:txBody>
      </p:sp>
      <p:sp>
        <p:nvSpPr>
          <p:cNvPr id="38" name="Picture Placeholder 2"/>
          <p:cNvSpPr>
            <a:spLocks noGrp="1"/>
          </p:cNvSpPr>
          <p:nvPr>
            <p:ph type="pic" sz="quarter" idx="17"/>
          </p:nvPr>
        </p:nvSpPr>
        <p:spPr>
          <a:xfrm>
            <a:off x="5088300" y="2445525"/>
            <a:ext cx="1258888" cy="1258888"/>
          </a:xfrm>
          <a:prstGeom prst="ellipse">
            <a:avLst/>
          </a:prstGeom>
        </p:spPr>
        <p:txBody>
          <a:bodyPr/>
          <a:lstStyle/>
          <a:p>
            <a:endParaRPr lang="en-US"/>
          </a:p>
        </p:txBody>
      </p:sp>
      <p:sp>
        <p:nvSpPr>
          <p:cNvPr id="39" name="Picture Placeholder 2"/>
          <p:cNvSpPr>
            <a:spLocks noGrp="1"/>
          </p:cNvSpPr>
          <p:nvPr>
            <p:ph type="pic" sz="quarter" idx="18"/>
          </p:nvPr>
        </p:nvSpPr>
        <p:spPr>
          <a:xfrm>
            <a:off x="927100" y="3871233"/>
            <a:ext cx="1258888" cy="1258888"/>
          </a:xfrm>
          <a:prstGeom prst="ellipse">
            <a:avLst/>
          </a:prstGeom>
        </p:spPr>
        <p:txBody>
          <a:bodyPr/>
          <a:lstStyle/>
          <a:p>
            <a:endParaRPr lang="en-US"/>
          </a:p>
        </p:txBody>
      </p:sp>
      <p:sp>
        <p:nvSpPr>
          <p:cNvPr id="40" name="Picture Placeholder 2"/>
          <p:cNvSpPr>
            <a:spLocks noGrp="1"/>
          </p:cNvSpPr>
          <p:nvPr>
            <p:ph type="pic" sz="quarter" idx="19"/>
          </p:nvPr>
        </p:nvSpPr>
        <p:spPr>
          <a:xfrm>
            <a:off x="2314167" y="3871233"/>
            <a:ext cx="1258888" cy="1258888"/>
          </a:xfrm>
          <a:prstGeom prst="ellipse">
            <a:avLst/>
          </a:prstGeom>
        </p:spPr>
        <p:txBody>
          <a:bodyPr/>
          <a:lstStyle/>
          <a:p>
            <a:endParaRPr lang="en-US"/>
          </a:p>
        </p:txBody>
      </p:sp>
      <p:sp>
        <p:nvSpPr>
          <p:cNvPr id="41" name="Picture Placeholder 2"/>
          <p:cNvSpPr>
            <a:spLocks noGrp="1"/>
          </p:cNvSpPr>
          <p:nvPr>
            <p:ph type="pic" sz="quarter" idx="20"/>
          </p:nvPr>
        </p:nvSpPr>
        <p:spPr>
          <a:xfrm>
            <a:off x="3701233" y="3871233"/>
            <a:ext cx="1258888" cy="1258888"/>
          </a:xfrm>
          <a:prstGeom prst="ellipse">
            <a:avLst/>
          </a:prstGeom>
        </p:spPr>
        <p:txBody>
          <a:bodyPr/>
          <a:lstStyle/>
          <a:p>
            <a:endParaRPr lang="en-US"/>
          </a:p>
        </p:txBody>
      </p:sp>
      <p:sp>
        <p:nvSpPr>
          <p:cNvPr id="42" name="Picture Placeholder 2"/>
          <p:cNvSpPr>
            <a:spLocks noGrp="1"/>
          </p:cNvSpPr>
          <p:nvPr>
            <p:ph type="pic" sz="quarter" idx="21"/>
          </p:nvPr>
        </p:nvSpPr>
        <p:spPr>
          <a:xfrm>
            <a:off x="5088300" y="3871233"/>
            <a:ext cx="1258888" cy="1258888"/>
          </a:xfrm>
          <a:prstGeom prst="ellipse">
            <a:avLst/>
          </a:prstGeom>
        </p:spPr>
        <p:txBody>
          <a:bodyPr/>
          <a:lstStyle/>
          <a:p>
            <a:endParaRPr lang="en-US"/>
          </a:p>
        </p:txBody>
      </p:sp>
    </p:spTree>
    <p:extLst>
      <p:ext uri="{BB962C8B-B14F-4D97-AF65-F5344CB8AC3E}">
        <p14:creationId xmlns:p14="http://schemas.microsoft.com/office/powerpoint/2010/main" val="1638264722"/>
      </p:ext>
    </p:extLst>
  </p:cSld>
  <p:clrMapOvr>
    <a:masterClrMapping/>
  </p:clrMapOvr>
  <p:transition spd="med"/>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 big photo">
    <p:spTree>
      <p:nvGrpSpPr>
        <p:cNvPr id="1" name=""/>
        <p:cNvGrpSpPr/>
        <p:nvPr/>
      </p:nvGrpSpPr>
      <p:grpSpPr>
        <a:xfrm>
          <a:off x="0" y="0"/>
          <a:ext cx="0" cy="0"/>
          <a:chOff x="0" y="0"/>
          <a:chExt cx="0" cy="0"/>
        </a:xfrm>
      </p:grpSpPr>
      <p:sp>
        <p:nvSpPr>
          <p:cNvPr id="11" name="Shape 11"/>
          <p:cNvSpPr/>
          <p:nvPr/>
        </p:nvSpPr>
        <p:spPr>
          <a:xfrm>
            <a:off x="279400" y="254000"/>
            <a:ext cx="11633200" cy="6301830"/>
          </a:xfrm>
          <a:prstGeom prst="rect">
            <a:avLst/>
          </a:prstGeom>
          <a:ln w="63500">
            <a:solidFill>
              <a:srgbClr val="ECECEC"/>
            </a:solidFill>
            <a:miter lim="400000"/>
          </a:ln>
        </p:spPr>
        <p:txBody>
          <a:bodyPr lIns="25400" tIns="25400" rIns="25400" bIns="25400" anchor="ctr"/>
          <a:lstStyle/>
          <a:p>
            <a:pPr algn="ctr" defTabSz="412750" hangingPunct="0">
              <a:defRPr sz="3200">
                <a:solidFill>
                  <a:srgbClr val="FFFFFF"/>
                </a:solidFill>
              </a:defRPr>
            </a:pPr>
            <a:endParaRPr sz="1600" kern="0">
              <a:solidFill>
                <a:srgbClr val="FFFFFF"/>
              </a:solidFill>
              <a:latin typeface="Helvetica Light"/>
              <a:sym typeface="Helvetica Light"/>
            </a:endParaRPr>
          </a:p>
        </p:txBody>
      </p:sp>
      <p:grpSp>
        <p:nvGrpSpPr>
          <p:cNvPr id="16" name="Group 16"/>
          <p:cNvGrpSpPr/>
          <p:nvPr/>
        </p:nvGrpSpPr>
        <p:grpSpPr>
          <a:xfrm>
            <a:off x="10163185" y="6036046"/>
            <a:ext cx="1533829" cy="283781"/>
            <a:chOff x="0" y="0"/>
            <a:chExt cx="3067657" cy="567559"/>
          </a:xfrm>
        </p:grpSpPr>
        <p:sp>
          <p:nvSpPr>
            <p:cNvPr id="12" name="Shape 12"/>
            <p:cNvSpPr/>
            <p:nvPr/>
          </p:nvSpPr>
          <p:spPr>
            <a:xfrm>
              <a:off x="0" y="0"/>
              <a:ext cx="562942" cy="56755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3" name="Shape 13"/>
            <p:cNvSpPr/>
            <p:nvPr/>
          </p:nvSpPr>
          <p:spPr>
            <a:xfrm>
              <a:off x="1668270" y="0"/>
              <a:ext cx="562943" cy="56756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4" name="Shape 14"/>
            <p:cNvSpPr/>
            <p:nvPr/>
          </p:nvSpPr>
          <p:spPr>
            <a:xfrm>
              <a:off x="2500097" y="0"/>
              <a:ext cx="567561" cy="56756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5" name="Shape 15"/>
            <p:cNvSpPr/>
            <p:nvPr/>
          </p:nvSpPr>
          <p:spPr>
            <a:xfrm>
              <a:off x="834135" y="2308"/>
              <a:ext cx="562943" cy="562943"/>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grpSp>
      <p:grpSp>
        <p:nvGrpSpPr>
          <p:cNvPr id="30" name="Group 30"/>
          <p:cNvGrpSpPr/>
          <p:nvPr/>
        </p:nvGrpSpPr>
        <p:grpSpPr>
          <a:xfrm>
            <a:off x="574846" y="5972072"/>
            <a:ext cx="3235307" cy="399030"/>
            <a:chOff x="0" y="-50591"/>
            <a:chExt cx="6470613" cy="798058"/>
          </a:xfrm>
        </p:grpSpPr>
        <p:sp>
          <p:nvSpPr>
            <p:cNvPr id="17" name="Shape 17"/>
            <p:cNvSpPr/>
            <p:nvPr/>
          </p:nvSpPr>
          <p:spPr>
            <a:xfrm>
              <a:off x="707266" y="-50591"/>
              <a:ext cx="2641748" cy="4821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sz="1800" b="1">
                  <a:solidFill>
                    <a:srgbClr val="5E7484"/>
                  </a:solidFill>
                  <a:latin typeface="+mn-lt"/>
                  <a:ea typeface="+mn-ea"/>
                  <a:cs typeface="+mn-cs"/>
                  <a:sym typeface="Helvetica"/>
                  <a:hlinkClick r:id="" action="ppaction://noaction"/>
                </a:defRPr>
              </a:lvl1pPr>
            </a:lstStyle>
            <a:p>
              <a:pPr defTabSz="412750" hangingPunct="0"/>
              <a:r>
                <a:rPr sz="900" kern="0"/>
                <a:t>WWW.SITE2MAX.PRO</a:t>
              </a:r>
            </a:p>
          </p:txBody>
        </p:sp>
        <p:sp>
          <p:nvSpPr>
            <p:cNvPr id="18" name="Shape 18"/>
            <p:cNvSpPr/>
            <p:nvPr/>
          </p:nvSpPr>
          <p:spPr>
            <a:xfrm>
              <a:off x="704450" y="265284"/>
              <a:ext cx="5766163" cy="4821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1800">
                  <a:solidFill>
                    <a:srgbClr val="5E7484"/>
                  </a:solidFill>
                  <a:latin typeface="+mn-lt"/>
                  <a:ea typeface="+mn-ea"/>
                  <a:cs typeface="+mn-cs"/>
                  <a:sym typeface="Helvetica"/>
                </a:defRPr>
              </a:lvl1pPr>
            </a:lstStyle>
            <a:p>
              <a:pPr defTabSz="412750" hangingPunct="0"/>
              <a:r>
                <a:rPr sz="900" kern="0"/>
                <a:t>Free PowerPoint &amp; KeyNote Templates</a:t>
              </a:r>
            </a:p>
          </p:txBody>
        </p:sp>
        <p:grpSp>
          <p:nvGrpSpPr>
            <p:cNvPr id="29" name="Group 29"/>
            <p:cNvGrpSpPr/>
            <p:nvPr/>
          </p:nvGrpSpPr>
          <p:grpSpPr>
            <a:xfrm>
              <a:off x="0" y="103781"/>
              <a:ext cx="591162" cy="508658"/>
              <a:chOff x="0" y="0"/>
              <a:chExt cx="591161" cy="508657"/>
            </a:xfrm>
          </p:grpSpPr>
          <p:sp>
            <p:nvSpPr>
              <p:cNvPr id="19" name="Shape 19"/>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0" name="Shape 20"/>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1" name="Shape 21"/>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2" name="Shape 22"/>
              <p:cNvSpPr/>
              <p:nvPr/>
            </p:nvSpPr>
            <p:spPr>
              <a:xfrm>
                <a:off x="189045"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sp>
            <p:nvSpPr>
              <p:cNvPr id="23" name="Shape 23"/>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4" name="Shape 24"/>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5" name="Shape 25"/>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6" name="Shape 26"/>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7" name="Shape 27"/>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8" name="Shape 28"/>
              <p:cNvSpPr/>
              <p:nvPr/>
            </p:nvSpPr>
            <p:spPr>
              <a:xfrm>
                <a:off x="354848"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grpSp>
      </p:grpSp>
      <p:sp>
        <p:nvSpPr>
          <p:cNvPr id="31" name="Shape 31"/>
          <p:cNvSpPr>
            <a:spLocks noGrp="1"/>
          </p:cNvSpPr>
          <p:nvPr>
            <p:ph type="sldNum" sz="quarter" idx="2"/>
          </p:nvPr>
        </p:nvSpPr>
        <p:spPr>
          <a:prstGeom prst="rect">
            <a:avLst/>
          </a:prstGeom>
        </p:spPr>
        <p:txBody>
          <a:bodyPr/>
          <a:lstStyle/>
          <a:p>
            <a:fld id="{86CB4B4D-7CA3-9044-876B-883B54F8677D}" type="slidenum">
              <a:rPr>
                <a:solidFill>
                  <a:prstClr val="black"/>
                </a:solidFill>
              </a:rPr>
              <a:pPr/>
              <a:t>‹#›</a:t>
            </a:fld>
            <a:endParaRPr>
              <a:solidFill>
                <a:prstClr val="black"/>
              </a:solidFill>
            </a:endParaRPr>
          </a:p>
        </p:txBody>
      </p:sp>
      <p:sp>
        <p:nvSpPr>
          <p:cNvPr id="43" name="Picture Placeholder 2"/>
          <p:cNvSpPr>
            <a:spLocks noGrp="1"/>
          </p:cNvSpPr>
          <p:nvPr>
            <p:ph type="pic" sz="quarter" idx="10"/>
          </p:nvPr>
        </p:nvSpPr>
        <p:spPr>
          <a:xfrm>
            <a:off x="-24139" y="-7144"/>
            <a:ext cx="6304396" cy="6872288"/>
          </a:xfrm>
          <a:custGeom>
            <a:avLst/>
            <a:gdLst>
              <a:gd name="connsiteX0" fmla="*/ 0 w 8369300"/>
              <a:gd name="connsiteY0" fmla="*/ 13744576 h 13744576"/>
              <a:gd name="connsiteX1" fmla="*/ 0 w 8369300"/>
              <a:gd name="connsiteY1" fmla="*/ 0 h 13744576"/>
              <a:gd name="connsiteX2" fmla="*/ 8369300 w 8369300"/>
              <a:gd name="connsiteY2" fmla="*/ 0 h 13744576"/>
              <a:gd name="connsiteX3" fmla="*/ 8369300 w 8369300"/>
              <a:gd name="connsiteY3" fmla="*/ 13744576 h 13744576"/>
              <a:gd name="connsiteX4" fmla="*/ 0 w 8369300"/>
              <a:gd name="connsiteY4" fmla="*/ 13744576 h 13744576"/>
              <a:gd name="connsiteX0" fmla="*/ 0 w 12608791"/>
              <a:gd name="connsiteY0" fmla="*/ 13744576 h 13744576"/>
              <a:gd name="connsiteX1" fmla="*/ 0 w 12608791"/>
              <a:gd name="connsiteY1" fmla="*/ 0 h 13744576"/>
              <a:gd name="connsiteX2" fmla="*/ 12608791 w 12608791"/>
              <a:gd name="connsiteY2" fmla="*/ 27709 h 13744576"/>
              <a:gd name="connsiteX3" fmla="*/ 8369300 w 12608791"/>
              <a:gd name="connsiteY3" fmla="*/ 13744576 h 13744576"/>
              <a:gd name="connsiteX4" fmla="*/ 0 w 12608791"/>
              <a:gd name="connsiteY4" fmla="*/ 13744576 h 13744576"/>
              <a:gd name="connsiteX0" fmla="*/ 0 w 12608791"/>
              <a:gd name="connsiteY0" fmla="*/ 13744576 h 13744576"/>
              <a:gd name="connsiteX1" fmla="*/ 0 w 12608791"/>
              <a:gd name="connsiteY1" fmla="*/ 0 h 13744576"/>
              <a:gd name="connsiteX2" fmla="*/ 12608791 w 12608791"/>
              <a:gd name="connsiteY2" fmla="*/ 27709 h 13744576"/>
              <a:gd name="connsiteX3" fmla="*/ 8369300 w 12608791"/>
              <a:gd name="connsiteY3" fmla="*/ 13744576 h 13744576"/>
              <a:gd name="connsiteX4" fmla="*/ 0 w 12608791"/>
              <a:gd name="connsiteY4" fmla="*/ 13744576 h 1374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8791" h="13744576">
                <a:moveTo>
                  <a:pt x="0" y="13744576"/>
                </a:moveTo>
                <a:lnTo>
                  <a:pt x="0" y="0"/>
                </a:lnTo>
                <a:lnTo>
                  <a:pt x="12608791" y="27709"/>
                </a:lnTo>
                <a:lnTo>
                  <a:pt x="8369300" y="13744576"/>
                </a:lnTo>
                <a:lnTo>
                  <a:pt x="0" y="13744576"/>
                </a:lnTo>
                <a:close/>
              </a:path>
            </a:pathLst>
          </a:custGeom>
          <a:ln w="12700">
            <a:miter lim="400000"/>
          </a:ln>
          <a:extLst>
            <a:ext uri="{C572A759-6A51-4108-AA02-DFA0A04FC94B}">
              <ma14:wrappingTextBox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125808392"/>
      </p:ext>
    </p:extLst>
  </p:cSld>
  <p:clrMapOvr>
    <a:masterClrMapping/>
  </p:clrMapOvr>
  <p:transition spd="med"/>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 big photo (2)">
    <p:spTree>
      <p:nvGrpSpPr>
        <p:cNvPr id="1" name=""/>
        <p:cNvGrpSpPr/>
        <p:nvPr/>
      </p:nvGrpSpPr>
      <p:grpSpPr>
        <a:xfrm>
          <a:off x="0" y="0"/>
          <a:ext cx="0" cy="0"/>
          <a:chOff x="0" y="0"/>
          <a:chExt cx="0" cy="0"/>
        </a:xfrm>
      </p:grpSpPr>
      <p:sp>
        <p:nvSpPr>
          <p:cNvPr id="11" name="Shape 11"/>
          <p:cNvSpPr/>
          <p:nvPr/>
        </p:nvSpPr>
        <p:spPr>
          <a:xfrm>
            <a:off x="279400" y="254000"/>
            <a:ext cx="11633200" cy="6301830"/>
          </a:xfrm>
          <a:prstGeom prst="rect">
            <a:avLst/>
          </a:prstGeom>
          <a:ln w="63500">
            <a:solidFill>
              <a:srgbClr val="ECECEC"/>
            </a:solidFill>
            <a:miter lim="400000"/>
          </a:ln>
        </p:spPr>
        <p:txBody>
          <a:bodyPr lIns="25400" tIns="25400" rIns="25400" bIns="25400" anchor="ctr"/>
          <a:lstStyle/>
          <a:p>
            <a:pPr algn="ctr" defTabSz="412750" hangingPunct="0">
              <a:defRPr sz="3200">
                <a:solidFill>
                  <a:srgbClr val="FFFFFF"/>
                </a:solidFill>
              </a:defRPr>
            </a:pPr>
            <a:endParaRPr sz="1600" kern="0">
              <a:solidFill>
                <a:srgbClr val="FFFFFF"/>
              </a:solidFill>
              <a:latin typeface="Helvetica Light"/>
              <a:sym typeface="Helvetica Light"/>
            </a:endParaRPr>
          </a:p>
        </p:txBody>
      </p:sp>
      <p:grpSp>
        <p:nvGrpSpPr>
          <p:cNvPr id="16" name="Group 16"/>
          <p:cNvGrpSpPr/>
          <p:nvPr/>
        </p:nvGrpSpPr>
        <p:grpSpPr>
          <a:xfrm>
            <a:off x="10163185" y="6036046"/>
            <a:ext cx="1533829" cy="283781"/>
            <a:chOff x="0" y="0"/>
            <a:chExt cx="3067657" cy="567559"/>
          </a:xfrm>
        </p:grpSpPr>
        <p:sp>
          <p:nvSpPr>
            <p:cNvPr id="12" name="Shape 12"/>
            <p:cNvSpPr/>
            <p:nvPr/>
          </p:nvSpPr>
          <p:spPr>
            <a:xfrm>
              <a:off x="0" y="0"/>
              <a:ext cx="562942" cy="56755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3" name="Shape 13"/>
            <p:cNvSpPr/>
            <p:nvPr/>
          </p:nvSpPr>
          <p:spPr>
            <a:xfrm>
              <a:off x="1668270" y="0"/>
              <a:ext cx="562943" cy="56756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4" name="Shape 14"/>
            <p:cNvSpPr/>
            <p:nvPr/>
          </p:nvSpPr>
          <p:spPr>
            <a:xfrm>
              <a:off x="2500097" y="0"/>
              <a:ext cx="567561" cy="56756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5" name="Shape 15"/>
            <p:cNvSpPr/>
            <p:nvPr/>
          </p:nvSpPr>
          <p:spPr>
            <a:xfrm>
              <a:off x="834135" y="2308"/>
              <a:ext cx="562943" cy="562943"/>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grpSp>
      <p:grpSp>
        <p:nvGrpSpPr>
          <p:cNvPr id="30" name="Group 30"/>
          <p:cNvGrpSpPr/>
          <p:nvPr/>
        </p:nvGrpSpPr>
        <p:grpSpPr>
          <a:xfrm>
            <a:off x="574846" y="5972072"/>
            <a:ext cx="3235307" cy="399030"/>
            <a:chOff x="0" y="-50591"/>
            <a:chExt cx="6470613" cy="798058"/>
          </a:xfrm>
        </p:grpSpPr>
        <p:sp>
          <p:nvSpPr>
            <p:cNvPr id="17" name="Shape 17"/>
            <p:cNvSpPr/>
            <p:nvPr/>
          </p:nvSpPr>
          <p:spPr>
            <a:xfrm>
              <a:off x="707266" y="-50591"/>
              <a:ext cx="2641748" cy="4821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sz="1800" b="1">
                  <a:solidFill>
                    <a:srgbClr val="5E7484"/>
                  </a:solidFill>
                  <a:latin typeface="+mn-lt"/>
                  <a:ea typeface="+mn-ea"/>
                  <a:cs typeface="+mn-cs"/>
                  <a:sym typeface="Helvetica"/>
                  <a:hlinkClick r:id="" action="ppaction://noaction"/>
                </a:defRPr>
              </a:lvl1pPr>
            </a:lstStyle>
            <a:p>
              <a:pPr defTabSz="412750" hangingPunct="0"/>
              <a:r>
                <a:rPr sz="900" kern="0"/>
                <a:t>WWW.SITE2MAX.PRO</a:t>
              </a:r>
            </a:p>
          </p:txBody>
        </p:sp>
        <p:sp>
          <p:nvSpPr>
            <p:cNvPr id="18" name="Shape 18"/>
            <p:cNvSpPr/>
            <p:nvPr/>
          </p:nvSpPr>
          <p:spPr>
            <a:xfrm>
              <a:off x="704450" y="265284"/>
              <a:ext cx="5766163" cy="4821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1800">
                  <a:solidFill>
                    <a:srgbClr val="5E7484"/>
                  </a:solidFill>
                  <a:latin typeface="+mn-lt"/>
                  <a:ea typeface="+mn-ea"/>
                  <a:cs typeface="+mn-cs"/>
                  <a:sym typeface="Helvetica"/>
                </a:defRPr>
              </a:lvl1pPr>
            </a:lstStyle>
            <a:p>
              <a:pPr defTabSz="412750" hangingPunct="0"/>
              <a:r>
                <a:rPr sz="900" kern="0"/>
                <a:t>Free PowerPoint &amp; KeyNote Templates</a:t>
              </a:r>
            </a:p>
          </p:txBody>
        </p:sp>
        <p:grpSp>
          <p:nvGrpSpPr>
            <p:cNvPr id="29" name="Group 29"/>
            <p:cNvGrpSpPr/>
            <p:nvPr/>
          </p:nvGrpSpPr>
          <p:grpSpPr>
            <a:xfrm>
              <a:off x="0" y="103781"/>
              <a:ext cx="591162" cy="508658"/>
              <a:chOff x="0" y="0"/>
              <a:chExt cx="591161" cy="508657"/>
            </a:xfrm>
          </p:grpSpPr>
          <p:sp>
            <p:nvSpPr>
              <p:cNvPr id="19" name="Shape 19"/>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0" name="Shape 20"/>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1" name="Shape 21"/>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2" name="Shape 22"/>
              <p:cNvSpPr/>
              <p:nvPr/>
            </p:nvSpPr>
            <p:spPr>
              <a:xfrm>
                <a:off x="189045"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sp>
            <p:nvSpPr>
              <p:cNvPr id="23" name="Shape 23"/>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4" name="Shape 24"/>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5" name="Shape 25"/>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6" name="Shape 26"/>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7" name="Shape 27"/>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8" name="Shape 28"/>
              <p:cNvSpPr/>
              <p:nvPr/>
            </p:nvSpPr>
            <p:spPr>
              <a:xfrm>
                <a:off x="354848"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grpSp>
      </p:grpSp>
      <p:sp>
        <p:nvSpPr>
          <p:cNvPr id="31" name="Shape 31"/>
          <p:cNvSpPr>
            <a:spLocks noGrp="1"/>
          </p:cNvSpPr>
          <p:nvPr>
            <p:ph type="sldNum" sz="quarter" idx="2"/>
          </p:nvPr>
        </p:nvSpPr>
        <p:spPr>
          <a:prstGeom prst="rect">
            <a:avLst/>
          </a:prstGeom>
        </p:spPr>
        <p:txBody>
          <a:bodyPr/>
          <a:lstStyle/>
          <a:p>
            <a:fld id="{86CB4B4D-7CA3-9044-876B-883B54F8677D}" type="slidenum">
              <a:rPr>
                <a:solidFill>
                  <a:prstClr val="black"/>
                </a:solidFill>
              </a:rPr>
              <a:pPr/>
              <a:t>‹#›</a:t>
            </a:fld>
            <a:endParaRPr>
              <a:solidFill>
                <a:prstClr val="black"/>
              </a:solidFill>
            </a:endParaRPr>
          </a:p>
        </p:txBody>
      </p:sp>
      <p:sp>
        <p:nvSpPr>
          <p:cNvPr id="32" name="Picture Placeholder 4"/>
          <p:cNvSpPr>
            <a:spLocks noGrp="1"/>
          </p:cNvSpPr>
          <p:nvPr>
            <p:ph type="pic" sz="quarter" idx="10"/>
          </p:nvPr>
        </p:nvSpPr>
        <p:spPr>
          <a:xfrm>
            <a:off x="5890373" y="-6912"/>
            <a:ext cx="6317673" cy="6864912"/>
          </a:xfrm>
          <a:custGeom>
            <a:avLst/>
            <a:gdLst>
              <a:gd name="connsiteX0" fmla="*/ 0 w 8368145"/>
              <a:gd name="connsiteY0" fmla="*/ 13729824 h 13729824"/>
              <a:gd name="connsiteX1" fmla="*/ 0 w 8368145"/>
              <a:gd name="connsiteY1" fmla="*/ 0 h 13729824"/>
              <a:gd name="connsiteX2" fmla="*/ 8368145 w 8368145"/>
              <a:gd name="connsiteY2" fmla="*/ 0 h 13729824"/>
              <a:gd name="connsiteX3" fmla="*/ 8368145 w 8368145"/>
              <a:gd name="connsiteY3" fmla="*/ 13729824 h 13729824"/>
              <a:gd name="connsiteX4" fmla="*/ 0 w 8368145"/>
              <a:gd name="connsiteY4" fmla="*/ 13729824 h 13729824"/>
              <a:gd name="connsiteX0" fmla="*/ 4267200 w 12635345"/>
              <a:gd name="connsiteY0" fmla="*/ 13729824 h 13729824"/>
              <a:gd name="connsiteX1" fmla="*/ 0 w 12635345"/>
              <a:gd name="connsiteY1" fmla="*/ 0 h 13729824"/>
              <a:gd name="connsiteX2" fmla="*/ 12635345 w 12635345"/>
              <a:gd name="connsiteY2" fmla="*/ 0 h 13729824"/>
              <a:gd name="connsiteX3" fmla="*/ 12635345 w 12635345"/>
              <a:gd name="connsiteY3" fmla="*/ 13729824 h 13729824"/>
              <a:gd name="connsiteX4" fmla="*/ 4267200 w 12635345"/>
              <a:gd name="connsiteY4" fmla="*/ 13729824 h 1372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5345" h="13729824">
                <a:moveTo>
                  <a:pt x="4267200" y="13729824"/>
                </a:moveTo>
                <a:lnTo>
                  <a:pt x="0" y="0"/>
                </a:lnTo>
                <a:lnTo>
                  <a:pt x="12635345" y="0"/>
                </a:lnTo>
                <a:lnTo>
                  <a:pt x="12635345" y="13729824"/>
                </a:lnTo>
                <a:lnTo>
                  <a:pt x="4267200" y="13729824"/>
                </a:lnTo>
                <a:close/>
              </a:path>
            </a:pathLst>
          </a:custGeom>
          <a:ln w="12700">
            <a:miter lim="400000"/>
          </a:ln>
          <a:extLst>
            <a:ext uri="{C572A759-6A51-4108-AA02-DFA0A04FC94B}">
              <ma14:wrappingTextBox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84796093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34607345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5D4AE1-52E5-45A2-B117-2E2F2906E2F4}"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E8CF1C3-ED9C-43BC-AE66-05D201D663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007268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x">
  <p:cSld name="Blank color">
    <p:spTree>
      <p:nvGrpSpPr>
        <p:cNvPr id="1" name=""/>
        <p:cNvGrpSpPr/>
        <p:nvPr/>
      </p:nvGrpSpPr>
      <p:grpSpPr>
        <a:xfrm>
          <a:off x="0" y="0"/>
          <a:ext cx="0" cy="0"/>
          <a:chOff x="0" y="0"/>
          <a:chExt cx="0" cy="0"/>
        </a:xfrm>
      </p:grpSpPr>
      <p:sp>
        <p:nvSpPr>
          <p:cNvPr id="38" name="Shape 38"/>
          <p:cNvSpPr/>
          <p:nvPr/>
        </p:nvSpPr>
        <p:spPr>
          <a:xfrm>
            <a:off x="-35159" y="-7086"/>
            <a:ext cx="12262318" cy="6872171"/>
          </a:xfrm>
          <a:prstGeom prst="rect">
            <a:avLst/>
          </a:prstGeom>
          <a:solidFill>
            <a:schemeClr val="accent1"/>
          </a:solidFill>
          <a:ln w="12700">
            <a:miter lim="400000"/>
          </a:ln>
        </p:spPr>
        <p:txBody>
          <a:bodyPr lIns="25400" tIns="25400" rIns="25400" bIns="25400" anchor="ctr"/>
          <a:lstStyle/>
          <a:p>
            <a:pPr algn="ctr" defTabSz="412750" hangingPunct="0">
              <a:defRPr sz="3200">
                <a:solidFill>
                  <a:srgbClr val="FFFFFF"/>
                </a:solidFill>
              </a:defRPr>
            </a:pPr>
            <a:endParaRPr sz="1600" kern="0">
              <a:solidFill>
                <a:srgbClr val="FFFFFF"/>
              </a:solidFill>
              <a:latin typeface="Helvetica Light"/>
              <a:sym typeface="Helvetica Light"/>
            </a:endParaRPr>
          </a:p>
        </p:txBody>
      </p:sp>
      <p:sp>
        <p:nvSpPr>
          <p:cNvPr id="39" name="Shape 39"/>
          <p:cNvSpPr/>
          <p:nvPr/>
        </p:nvSpPr>
        <p:spPr>
          <a:xfrm>
            <a:off x="279400" y="254000"/>
            <a:ext cx="11633200" cy="6301830"/>
          </a:xfrm>
          <a:prstGeom prst="rect">
            <a:avLst/>
          </a:prstGeom>
          <a:ln w="63500">
            <a:solidFill>
              <a:schemeClr val="accent2"/>
            </a:solidFill>
            <a:miter lim="400000"/>
          </a:ln>
        </p:spPr>
        <p:txBody>
          <a:bodyPr lIns="25400" tIns="25400" rIns="25400" bIns="25400" anchor="ctr"/>
          <a:lstStyle/>
          <a:p>
            <a:pPr algn="ctr" defTabSz="412750" hangingPunct="0">
              <a:defRPr sz="3200">
                <a:solidFill>
                  <a:srgbClr val="FFFFFF"/>
                </a:solidFill>
              </a:defRPr>
            </a:pPr>
            <a:endParaRPr sz="1600" kern="0">
              <a:solidFill>
                <a:srgbClr val="FFFFFF"/>
              </a:solidFill>
              <a:latin typeface="Helvetica Light"/>
              <a:sym typeface="Helvetica Light"/>
            </a:endParaRPr>
          </a:p>
        </p:txBody>
      </p:sp>
      <p:grpSp>
        <p:nvGrpSpPr>
          <p:cNvPr id="44" name="Group 44"/>
          <p:cNvGrpSpPr/>
          <p:nvPr/>
        </p:nvGrpSpPr>
        <p:grpSpPr>
          <a:xfrm>
            <a:off x="10163185" y="6036046"/>
            <a:ext cx="1533829" cy="283781"/>
            <a:chOff x="0" y="0"/>
            <a:chExt cx="3067657" cy="567559"/>
          </a:xfrm>
          <a:solidFill>
            <a:schemeClr val="accent2"/>
          </a:solidFill>
        </p:grpSpPr>
        <p:sp>
          <p:nvSpPr>
            <p:cNvPr id="40" name="Shape 40"/>
            <p:cNvSpPr/>
            <p:nvPr/>
          </p:nvSpPr>
          <p:spPr>
            <a:xfrm>
              <a:off x="0" y="0"/>
              <a:ext cx="562942" cy="56755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41" name="Shape 41"/>
            <p:cNvSpPr/>
            <p:nvPr/>
          </p:nvSpPr>
          <p:spPr>
            <a:xfrm>
              <a:off x="1668270" y="0"/>
              <a:ext cx="562943" cy="56756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42" name="Shape 42"/>
            <p:cNvSpPr/>
            <p:nvPr/>
          </p:nvSpPr>
          <p:spPr>
            <a:xfrm>
              <a:off x="2500097" y="0"/>
              <a:ext cx="567561" cy="56756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43" name="Shape 43"/>
            <p:cNvSpPr/>
            <p:nvPr/>
          </p:nvSpPr>
          <p:spPr>
            <a:xfrm>
              <a:off x="834135" y="2308"/>
              <a:ext cx="562943" cy="562943"/>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grpSp>
      <p:grpSp>
        <p:nvGrpSpPr>
          <p:cNvPr id="58" name="Group 58"/>
          <p:cNvGrpSpPr/>
          <p:nvPr/>
        </p:nvGrpSpPr>
        <p:grpSpPr>
          <a:xfrm>
            <a:off x="574846" y="5972072"/>
            <a:ext cx="3235307" cy="399030"/>
            <a:chOff x="0" y="-50591"/>
            <a:chExt cx="6470613" cy="798058"/>
          </a:xfrm>
        </p:grpSpPr>
        <p:sp>
          <p:nvSpPr>
            <p:cNvPr id="45" name="Shape 45"/>
            <p:cNvSpPr/>
            <p:nvPr/>
          </p:nvSpPr>
          <p:spPr>
            <a:xfrm>
              <a:off x="707266" y="-50591"/>
              <a:ext cx="2641748" cy="4821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sz="1800" b="1">
                  <a:solidFill>
                    <a:srgbClr val="068D95"/>
                  </a:solidFill>
                  <a:latin typeface="+mn-lt"/>
                  <a:ea typeface="+mn-ea"/>
                  <a:cs typeface="+mn-cs"/>
                  <a:sym typeface="Helvetica"/>
                  <a:hlinkClick r:id="" action="ppaction://noaction"/>
                </a:defRPr>
              </a:lvl1pPr>
            </a:lstStyle>
            <a:p>
              <a:pPr defTabSz="412750" hangingPunct="0"/>
              <a:r>
                <a:rPr sz="900" kern="0"/>
                <a:t>WWW.SITE2MAX.PRO</a:t>
              </a:r>
            </a:p>
          </p:txBody>
        </p:sp>
        <p:sp>
          <p:nvSpPr>
            <p:cNvPr id="46" name="Shape 46"/>
            <p:cNvSpPr/>
            <p:nvPr/>
          </p:nvSpPr>
          <p:spPr>
            <a:xfrm>
              <a:off x="704450" y="265284"/>
              <a:ext cx="5766163" cy="4821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1800">
                  <a:solidFill>
                    <a:srgbClr val="068D95"/>
                  </a:solidFill>
                  <a:latin typeface="+mn-lt"/>
                  <a:ea typeface="+mn-ea"/>
                  <a:cs typeface="+mn-cs"/>
                  <a:sym typeface="Helvetica"/>
                </a:defRPr>
              </a:lvl1pPr>
            </a:lstStyle>
            <a:p>
              <a:pPr defTabSz="412750" hangingPunct="0"/>
              <a:r>
                <a:rPr sz="900" kern="0" dirty="0">
                  <a:solidFill>
                    <a:srgbClr val="CDBC49"/>
                  </a:solidFill>
                </a:rPr>
                <a:t>Free PowerPoint &amp; KeyNote Templates</a:t>
              </a:r>
            </a:p>
          </p:txBody>
        </p:sp>
        <p:grpSp>
          <p:nvGrpSpPr>
            <p:cNvPr id="57" name="Group 57"/>
            <p:cNvGrpSpPr/>
            <p:nvPr/>
          </p:nvGrpSpPr>
          <p:grpSpPr>
            <a:xfrm>
              <a:off x="0" y="103781"/>
              <a:ext cx="591162" cy="508658"/>
              <a:chOff x="0" y="0"/>
              <a:chExt cx="591161" cy="508657"/>
            </a:xfrm>
          </p:grpSpPr>
          <p:sp>
            <p:nvSpPr>
              <p:cNvPr id="47" name="Shape 47"/>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48" name="Shape 48"/>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49" name="Shape 49"/>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0" name="Shape 50"/>
              <p:cNvSpPr/>
              <p:nvPr/>
            </p:nvSpPr>
            <p:spPr>
              <a:xfrm>
                <a:off x="189045" y="262322"/>
                <a:ext cx="45114" cy="45114"/>
              </a:xfrm>
              <a:prstGeom prst="ellipse">
                <a:avLst/>
              </a:prstGeom>
              <a:solidFill>
                <a:schemeClr val="accent1"/>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sp>
            <p:nvSpPr>
              <p:cNvPr id="51" name="Shape 51"/>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2" name="Shape 52"/>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3" name="Shape 53"/>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4" name="Shape 54"/>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5" name="Shape 55"/>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6" name="Shape 56"/>
              <p:cNvSpPr/>
              <p:nvPr/>
            </p:nvSpPr>
            <p:spPr>
              <a:xfrm>
                <a:off x="354848" y="262322"/>
                <a:ext cx="45114" cy="45114"/>
              </a:xfrm>
              <a:prstGeom prst="ellipse">
                <a:avLst/>
              </a:prstGeom>
              <a:solidFill>
                <a:schemeClr val="accent1"/>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grpSp>
      </p:grpSp>
      <p:sp>
        <p:nvSpPr>
          <p:cNvPr id="59" name="Shape 59"/>
          <p:cNvSpPr>
            <a:spLocks noGrp="1"/>
          </p:cNvSpPr>
          <p:nvPr>
            <p:ph type="sldNum" sz="quarter" idx="2"/>
          </p:nvPr>
        </p:nvSpPr>
        <p:spPr>
          <a:prstGeom prst="rect">
            <a:avLst/>
          </a:prstGeom>
        </p:spPr>
        <p:txBody>
          <a:bodyPr/>
          <a:lstStyle/>
          <a:p>
            <a:fld id="{86CB4B4D-7CA3-9044-876B-883B54F8677D}"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4264133061"/>
      </p:ext>
    </p:extLst>
  </p:cSld>
  <p:clrMapOvr>
    <a:masterClrMapping/>
  </p:clrMapOvr>
  <p:transition spd="med"/>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Photo page (color)">
    <p:spTree>
      <p:nvGrpSpPr>
        <p:cNvPr id="1" name=""/>
        <p:cNvGrpSpPr/>
        <p:nvPr/>
      </p:nvGrpSpPr>
      <p:grpSpPr>
        <a:xfrm>
          <a:off x="0" y="0"/>
          <a:ext cx="0" cy="0"/>
          <a:chOff x="0" y="0"/>
          <a:chExt cx="0" cy="0"/>
        </a:xfrm>
      </p:grpSpPr>
      <p:sp>
        <p:nvSpPr>
          <p:cNvPr id="38" name="Shape 38"/>
          <p:cNvSpPr/>
          <p:nvPr/>
        </p:nvSpPr>
        <p:spPr>
          <a:xfrm>
            <a:off x="-35159" y="-7086"/>
            <a:ext cx="12262318" cy="6872171"/>
          </a:xfrm>
          <a:prstGeom prst="rect">
            <a:avLst/>
          </a:prstGeom>
          <a:solidFill>
            <a:schemeClr val="accent1"/>
          </a:solidFill>
          <a:ln w="12700">
            <a:miter lim="400000"/>
          </a:ln>
        </p:spPr>
        <p:txBody>
          <a:bodyPr lIns="25400" tIns="25400" rIns="25400" bIns="25400" anchor="ctr"/>
          <a:lstStyle/>
          <a:p>
            <a:pPr algn="ctr" defTabSz="412750" hangingPunct="0">
              <a:defRPr sz="3200">
                <a:solidFill>
                  <a:srgbClr val="FFFFFF"/>
                </a:solidFill>
              </a:defRPr>
            </a:pPr>
            <a:endParaRPr sz="1600" kern="0">
              <a:solidFill>
                <a:srgbClr val="FFFFFF"/>
              </a:solidFill>
              <a:latin typeface="Helvetica Light"/>
              <a:sym typeface="Helvetica Light"/>
            </a:endParaRPr>
          </a:p>
        </p:txBody>
      </p:sp>
      <p:sp>
        <p:nvSpPr>
          <p:cNvPr id="39" name="Shape 39"/>
          <p:cNvSpPr/>
          <p:nvPr/>
        </p:nvSpPr>
        <p:spPr>
          <a:xfrm>
            <a:off x="279400" y="254000"/>
            <a:ext cx="11633200" cy="6301830"/>
          </a:xfrm>
          <a:prstGeom prst="rect">
            <a:avLst/>
          </a:prstGeom>
          <a:ln w="63500">
            <a:solidFill>
              <a:schemeClr val="accent2"/>
            </a:solidFill>
            <a:miter lim="400000"/>
          </a:ln>
        </p:spPr>
        <p:txBody>
          <a:bodyPr lIns="25400" tIns="25400" rIns="25400" bIns="25400" anchor="ctr"/>
          <a:lstStyle/>
          <a:p>
            <a:pPr algn="ctr" defTabSz="412750" hangingPunct="0">
              <a:defRPr sz="3200">
                <a:solidFill>
                  <a:srgbClr val="FFFFFF"/>
                </a:solidFill>
              </a:defRPr>
            </a:pPr>
            <a:endParaRPr sz="1600" kern="0">
              <a:solidFill>
                <a:srgbClr val="FFFFFF"/>
              </a:solidFill>
              <a:latin typeface="Helvetica Light"/>
              <a:sym typeface="Helvetica Light"/>
            </a:endParaRPr>
          </a:p>
        </p:txBody>
      </p:sp>
      <p:grpSp>
        <p:nvGrpSpPr>
          <p:cNvPr id="44" name="Group 44"/>
          <p:cNvGrpSpPr/>
          <p:nvPr/>
        </p:nvGrpSpPr>
        <p:grpSpPr>
          <a:xfrm>
            <a:off x="10163185" y="6036046"/>
            <a:ext cx="1533829" cy="283781"/>
            <a:chOff x="0" y="0"/>
            <a:chExt cx="3067657" cy="567559"/>
          </a:xfrm>
          <a:solidFill>
            <a:schemeClr val="accent2"/>
          </a:solidFill>
        </p:grpSpPr>
        <p:sp>
          <p:nvSpPr>
            <p:cNvPr id="40" name="Shape 40"/>
            <p:cNvSpPr/>
            <p:nvPr/>
          </p:nvSpPr>
          <p:spPr>
            <a:xfrm>
              <a:off x="0" y="0"/>
              <a:ext cx="562942" cy="56755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41" name="Shape 41"/>
            <p:cNvSpPr/>
            <p:nvPr/>
          </p:nvSpPr>
          <p:spPr>
            <a:xfrm>
              <a:off x="1668270" y="0"/>
              <a:ext cx="562943" cy="56756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42" name="Shape 42"/>
            <p:cNvSpPr/>
            <p:nvPr/>
          </p:nvSpPr>
          <p:spPr>
            <a:xfrm>
              <a:off x="2500097" y="0"/>
              <a:ext cx="567561" cy="56756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43" name="Shape 43"/>
            <p:cNvSpPr/>
            <p:nvPr/>
          </p:nvSpPr>
          <p:spPr>
            <a:xfrm>
              <a:off x="834135" y="2308"/>
              <a:ext cx="562943" cy="562943"/>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grpSp>
      <p:grpSp>
        <p:nvGrpSpPr>
          <p:cNvPr id="58" name="Group 58"/>
          <p:cNvGrpSpPr/>
          <p:nvPr/>
        </p:nvGrpSpPr>
        <p:grpSpPr>
          <a:xfrm>
            <a:off x="574846" y="5972072"/>
            <a:ext cx="3235307" cy="399030"/>
            <a:chOff x="0" y="-50591"/>
            <a:chExt cx="6470613" cy="798058"/>
          </a:xfrm>
        </p:grpSpPr>
        <p:sp>
          <p:nvSpPr>
            <p:cNvPr id="45" name="Shape 45"/>
            <p:cNvSpPr/>
            <p:nvPr/>
          </p:nvSpPr>
          <p:spPr>
            <a:xfrm>
              <a:off x="707266" y="-50591"/>
              <a:ext cx="2641748" cy="4821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sz="1800" b="1">
                  <a:solidFill>
                    <a:srgbClr val="068D95"/>
                  </a:solidFill>
                  <a:latin typeface="+mn-lt"/>
                  <a:ea typeface="+mn-ea"/>
                  <a:cs typeface="+mn-cs"/>
                  <a:sym typeface="Helvetica"/>
                  <a:hlinkClick r:id="" action="ppaction://noaction"/>
                </a:defRPr>
              </a:lvl1pPr>
            </a:lstStyle>
            <a:p>
              <a:pPr defTabSz="412750" hangingPunct="0"/>
              <a:r>
                <a:rPr sz="900" kern="0"/>
                <a:t>WWW.SITE2MAX.PRO</a:t>
              </a:r>
            </a:p>
          </p:txBody>
        </p:sp>
        <p:sp>
          <p:nvSpPr>
            <p:cNvPr id="46" name="Shape 46"/>
            <p:cNvSpPr/>
            <p:nvPr/>
          </p:nvSpPr>
          <p:spPr>
            <a:xfrm>
              <a:off x="704450" y="265284"/>
              <a:ext cx="5766163" cy="4821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1800">
                  <a:solidFill>
                    <a:srgbClr val="068D95"/>
                  </a:solidFill>
                  <a:latin typeface="+mn-lt"/>
                  <a:ea typeface="+mn-ea"/>
                  <a:cs typeface="+mn-cs"/>
                  <a:sym typeface="Helvetica"/>
                </a:defRPr>
              </a:lvl1pPr>
            </a:lstStyle>
            <a:p>
              <a:pPr defTabSz="412750" hangingPunct="0"/>
              <a:r>
                <a:rPr sz="900" kern="0" dirty="0">
                  <a:solidFill>
                    <a:srgbClr val="CDBC49"/>
                  </a:solidFill>
                </a:rPr>
                <a:t>Free PowerPoint &amp; KeyNote Templates</a:t>
              </a:r>
            </a:p>
          </p:txBody>
        </p:sp>
        <p:grpSp>
          <p:nvGrpSpPr>
            <p:cNvPr id="57" name="Group 57"/>
            <p:cNvGrpSpPr/>
            <p:nvPr/>
          </p:nvGrpSpPr>
          <p:grpSpPr>
            <a:xfrm>
              <a:off x="0" y="103781"/>
              <a:ext cx="591162" cy="508658"/>
              <a:chOff x="0" y="0"/>
              <a:chExt cx="591161" cy="508657"/>
            </a:xfrm>
          </p:grpSpPr>
          <p:sp>
            <p:nvSpPr>
              <p:cNvPr id="47" name="Shape 47"/>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48" name="Shape 48"/>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49" name="Shape 49"/>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0" name="Shape 50"/>
              <p:cNvSpPr/>
              <p:nvPr/>
            </p:nvSpPr>
            <p:spPr>
              <a:xfrm>
                <a:off x="189045" y="262322"/>
                <a:ext cx="45114" cy="45114"/>
              </a:xfrm>
              <a:prstGeom prst="ellipse">
                <a:avLst/>
              </a:prstGeom>
              <a:solidFill>
                <a:schemeClr val="accent1"/>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sp>
            <p:nvSpPr>
              <p:cNvPr id="51" name="Shape 51"/>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2" name="Shape 52"/>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3" name="Shape 53"/>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4" name="Shape 54"/>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5" name="Shape 55"/>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6" name="Shape 56"/>
              <p:cNvSpPr/>
              <p:nvPr/>
            </p:nvSpPr>
            <p:spPr>
              <a:xfrm>
                <a:off x="354848" y="262322"/>
                <a:ext cx="45114" cy="45114"/>
              </a:xfrm>
              <a:prstGeom prst="ellipse">
                <a:avLst/>
              </a:prstGeom>
              <a:solidFill>
                <a:schemeClr val="accent1"/>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grpSp>
      </p:grpSp>
      <p:sp>
        <p:nvSpPr>
          <p:cNvPr id="59" name="Shape 59"/>
          <p:cNvSpPr>
            <a:spLocks noGrp="1"/>
          </p:cNvSpPr>
          <p:nvPr>
            <p:ph type="sldNum" sz="quarter" idx="2"/>
          </p:nvPr>
        </p:nvSpPr>
        <p:spPr>
          <a:prstGeom prst="rect">
            <a:avLst/>
          </a:prstGeom>
        </p:spPr>
        <p:txBody>
          <a:bodyPr/>
          <a:lstStyle/>
          <a:p>
            <a:fld id="{86CB4B4D-7CA3-9044-876B-883B54F8677D}" type="slidenum">
              <a:rPr>
                <a:solidFill>
                  <a:prstClr val="black"/>
                </a:solidFill>
              </a:rPr>
              <a:pPr/>
              <a:t>‹#›</a:t>
            </a:fld>
            <a:endParaRPr>
              <a:solidFill>
                <a:prstClr val="black"/>
              </a:solidFill>
            </a:endParaRPr>
          </a:p>
        </p:txBody>
      </p:sp>
      <p:sp>
        <p:nvSpPr>
          <p:cNvPr id="24" name="Picture Placeholder 2"/>
          <p:cNvSpPr>
            <a:spLocks noGrp="1"/>
          </p:cNvSpPr>
          <p:nvPr>
            <p:ph type="pic" sz="quarter" idx="10"/>
          </p:nvPr>
        </p:nvSpPr>
        <p:spPr>
          <a:xfrm>
            <a:off x="927100" y="1028700"/>
            <a:ext cx="1258888" cy="1258888"/>
          </a:xfrm>
        </p:spPr>
        <p:txBody>
          <a:bodyPr/>
          <a:lstStyle/>
          <a:p>
            <a:endParaRPr lang="en-US"/>
          </a:p>
        </p:txBody>
      </p:sp>
      <p:sp>
        <p:nvSpPr>
          <p:cNvPr id="25" name="Picture Placeholder 2"/>
          <p:cNvSpPr>
            <a:spLocks noGrp="1"/>
          </p:cNvSpPr>
          <p:nvPr>
            <p:ph type="pic" sz="quarter" idx="11"/>
          </p:nvPr>
        </p:nvSpPr>
        <p:spPr>
          <a:xfrm>
            <a:off x="2314167" y="1028700"/>
            <a:ext cx="1258888" cy="1258888"/>
          </a:xfrm>
        </p:spPr>
        <p:txBody>
          <a:bodyPr/>
          <a:lstStyle/>
          <a:p>
            <a:endParaRPr lang="en-US"/>
          </a:p>
        </p:txBody>
      </p:sp>
      <p:sp>
        <p:nvSpPr>
          <p:cNvPr id="26" name="Picture Placeholder 2"/>
          <p:cNvSpPr>
            <a:spLocks noGrp="1"/>
          </p:cNvSpPr>
          <p:nvPr>
            <p:ph type="pic" sz="quarter" idx="12"/>
          </p:nvPr>
        </p:nvSpPr>
        <p:spPr>
          <a:xfrm>
            <a:off x="3701233" y="1028700"/>
            <a:ext cx="1258888" cy="1258888"/>
          </a:xfrm>
        </p:spPr>
        <p:txBody>
          <a:bodyPr/>
          <a:lstStyle/>
          <a:p>
            <a:endParaRPr lang="en-US"/>
          </a:p>
        </p:txBody>
      </p:sp>
      <p:sp>
        <p:nvSpPr>
          <p:cNvPr id="27" name="Picture Placeholder 2"/>
          <p:cNvSpPr>
            <a:spLocks noGrp="1"/>
          </p:cNvSpPr>
          <p:nvPr>
            <p:ph type="pic" sz="quarter" idx="13"/>
          </p:nvPr>
        </p:nvSpPr>
        <p:spPr>
          <a:xfrm>
            <a:off x="5088300" y="1028700"/>
            <a:ext cx="1258888" cy="1258888"/>
          </a:xfrm>
        </p:spPr>
        <p:txBody>
          <a:bodyPr/>
          <a:lstStyle/>
          <a:p>
            <a:endParaRPr lang="en-US"/>
          </a:p>
        </p:txBody>
      </p:sp>
      <p:sp>
        <p:nvSpPr>
          <p:cNvPr id="28" name="Picture Placeholder 2"/>
          <p:cNvSpPr>
            <a:spLocks noGrp="1"/>
          </p:cNvSpPr>
          <p:nvPr>
            <p:ph type="pic" sz="quarter" idx="14"/>
          </p:nvPr>
        </p:nvSpPr>
        <p:spPr>
          <a:xfrm>
            <a:off x="927100" y="2445525"/>
            <a:ext cx="1258888" cy="1258888"/>
          </a:xfrm>
        </p:spPr>
        <p:txBody>
          <a:bodyPr/>
          <a:lstStyle/>
          <a:p>
            <a:endParaRPr lang="en-US"/>
          </a:p>
        </p:txBody>
      </p:sp>
      <p:sp>
        <p:nvSpPr>
          <p:cNvPr id="29" name="Picture Placeholder 2"/>
          <p:cNvSpPr>
            <a:spLocks noGrp="1"/>
          </p:cNvSpPr>
          <p:nvPr>
            <p:ph type="pic" sz="quarter" idx="15"/>
          </p:nvPr>
        </p:nvSpPr>
        <p:spPr>
          <a:xfrm>
            <a:off x="2314167" y="2445525"/>
            <a:ext cx="1258888" cy="1258888"/>
          </a:xfrm>
        </p:spPr>
        <p:txBody>
          <a:bodyPr/>
          <a:lstStyle/>
          <a:p>
            <a:endParaRPr lang="en-US"/>
          </a:p>
        </p:txBody>
      </p:sp>
      <p:sp>
        <p:nvSpPr>
          <p:cNvPr id="30" name="Picture Placeholder 2"/>
          <p:cNvSpPr>
            <a:spLocks noGrp="1"/>
          </p:cNvSpPr>
          <p:nvPr>
            <p:ph type="pic" sz="quarter" idx="16"/>
          </p:nvPr>
        </p:nvSpPr>
        <p:spPr>
          <a:xfrm>
            <a:off x="3701233" y="2445525"/>
            <a:ext cx="1258888" cy="1258888"/>
          </a:xfrm>
        </p:spPr>
        <p:txBody>
          <a:bodyPr/>
          <a:lstStyle/>
          <a:p>
            <a:endParaRPr lang="en-US"/>
          </a:p>
        </p:txBody>
      </p:sp>
      <p:sp>
        <p:nvSpPr>
          <p:cNvPr id="31" name="Picture Placeholder 2"/>
          <p:cNvSpPr>
            <a:spLocks noGrp="1"/>
          </p:cNvSpPr>
          <p:nvPr>
            <p:ph type="pic" sz="quarter" idx="17"/>
          </p:nvPr>
        </p:nvSpPr>
        <p:spPr>
          <a:xfrm>
            <a:off x="5088300" y="2445525"/>
            <a:ext cx="1258888" cy="1258888"/>
          </a:xfrm>
        </p:spPr>
        <p:txBody>
          <a:bodyPr/>
          <a:lstStyle/>
          <a:p>
            <a:endParaRPr lang="en-US"/>
          </a:p>
        </p:txBody>
      </p:sp>
      <p:sp>
        <p:nvSpPr>
          <p:cNvPr id="32" name="Picture Placeholder 2"/>
          <p:cNvSpPr>
            <a:spLocks noGrp="1"/>
          </p:cNvSpPr>
          <p:nvPr>
            <p:ph type="pic" sz="quarter" idx="18"/>
          </p:nvPr>
        </p:nvSpPr>
        <p:spPr>
          <a:xfrm>
            <a:off x="927100" y="3871233"/>
            <a:ext cx="1258888" cy="1258888"/>
          </a:xfrm>
        </p:spPr>
        <p:txBody>
          <a:bodyPr/>
          <a:lstStyle/>
          <a:p>
            <a:endParaRPr lang="en-US"/>
          </a:p>
        </p:txBody>
      </p:sp>
      <p:sp>
        <p:nvSpPr>
          <p:cNvPr id="33" name="Picture Placeholder 2"/>
          <p:cNvSpPr>
            <a:spLocks noGrp="1"/>
          </p:cNvSpPr>
          <p:nvPr>
            <p:ph type="pic" sz="quarter" idx="19"/>
          </p:nvPr>
        </p:nvSpPr>
        <p:spPr>
          <a:xfrm>
            <a:off x="2314167" y="3871233"/>
            <a:ext cx="1258888" cy="1258888"/>
          </a:xfrm>
        </p:spPr>
        <p:txBody>
          <a:bodyPr/>
          <a:lstStyle/>
          <a:p>
            <a:endParaRPr lang="en-US"/>
          </a:p>
        </p:txBody>
      </p:sp>
      <p:sp>
        <p:nvSpPr>
          <p:cNvPr id="34" name="Picture Placeholder 2"/>
          <p:cNvSpPr>
            <a:spLocks noGrp="1"/>
          </p:cNvSpPr>
          <p:nvPr>
            <p:ph type="pic" sz="quarter" idx="20"/>
          </p:nvPr>
        </p:nvSpPr>
        <p:spPr>
          <a:xfrm>
            <a:off x="3701233" y="3871233"/>
            <a:ext cx="1258888" cy="1258888"/>
          </a:xfrm>
        </p:spPr>
        <p:txBody>
          <a:bodyPr/>
          <a:lstStyle/>
          <a:p>
            <a:endParaRPr lang="en-US"/>
          </a:p>
        </p:txBody>
      </p:sp>
      <p:sp>
        <p:nvSpPr>
          <p:cNvPr id="35" name="Picture Placeholder 2"/>
          <p:cNvSpPr>
            <a:spLocks noGrp="1"/>
          </p:cNvSpPr>
          <p:nvPr>
            <p:ph type="pic" sz="quarter" idx="21"/>
          </p:nvPr>
        </p:nvSpPr>
        <p:spPr>
          <a:xfrm>
            <a:off x="5088300" y="3871233"/>
            <a:ext cx="1258888" cy="1258888"/>
          </a:xfrm>
        </p:spPr>
        <p:txBody>
          <a:bodyPr/>
          <a:lstStyle/>
          <a:p>
            <a:endParaRPr lang="en-US"/>
          </a:p>
        </p:txBody>
      </p:sp>
    </p:spTree>
    <p:extLst>
      <p:ext uri="{BB962C8B-B14F-4D97-AF65-F5344CB8AC3E}">
        <p14:creationId xmlns:p14="http://schemas.microsoft.com/office/powerpoint/2010/main" val="1008005637"/>
      </p:ext>
    </p:extLst>
  </p:cSld>
  <p:clrMapOvr>
    <a:masterClrMapping/>
  </p:clrMapOvr>
  <p:transition spd="med"/>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Photo circle page (color)">
    <p:spTree>
      <p:nvGrpSpPr>
        <p:cNvPr id="1" name=""/>
        <p:cNvGrpSpPr/>
        <p:nvPr/>
      </p:nvGrpSpPr>
      <p:grpSpPr>
        <a:xfrm>
          <a:off x="0" y="0"/>
          <a:ext cx="0" cy="0"/>
          <a:chOff x="0" y="0"/>
          <a:chExt cx="0" cy="0"/>
        </a:xfrm>
      </p:grpSpPr>
      <p:sp>
        <p:nvSpPr>
          <p:cNvPr id="38" name="Shape 38"/>
          <p:cNvSpPr/>
          <p:nvPr/>
        </p:nvSpPr>
        <p:spPr>
          <a:xfrm>
            <a:off x="-35159" y="-7086"/>
            <a:ext cx="12262318" cy="6872171"/>
          </a:xfrm>
          <a:prstGeom prst="rect">
            <a:avLst/>
          </a:prstGeom>
          <a:solidFill>
            <a:schemeClr val="accent1"/>
          </a:solidFill>
          <a:ln w="12700">
            <a:miter lim="400000"/>
          </a:ln>
        </p:spPr>
        <p:txBody>
          <a:bodyPr lIns="25400" tIns="25400" rIns="25400" bIns="25400" anchor="ctr"/>
          <a:lstStyle/>
          <a:p>
            <a:pPr algn="ctr" defTabSz="412750" hangingPunct="0">
              <a:defRPr sz="3200">
                <a:solidFill>
                  <a:srgbClr val="FFFFFF"/>
                </a:solidFill>
              </a:defRPr>
            </a:pPr>
            <a:endParaRPr sz="1600" kern="0">
              <a:solidFill>
                <a:srgbClr val="FFFFFF"/>
              </a:solidFill>
              <a:latin typeface="Helvetica Light"/>
              <a:sym typeface="Helvetica Light"/>
            </a:endParaRPr>
          </a:p>
        </p:txBody>
      </p:sp>
      <p:sp>
        <p:nvSpPr>
          <p:cNvPr id="39" name="Shape 39"/>
          <p:cNvSpPr/>
          <p:nvPr/>
        </p:nvSpPr>
        <p:spPr>
          <a:xfrm>
            <a:off x="279400" y="254000"/>
            <a:ext cx="11633200" cy="6301830"/>
          </a:xfrm>
          <a:prstGeom prst="rect">
            <a:avLst/>
          </a:prstGeom>
          <a:ln w="63500">
            <a:solidFill>
              <a:schemeClr val="accent2"/>
            </a:solidFill>
            <a:miter lim="400000"/>
          </a:ln>
        </p:spPr>
        <p:txBody>
          <a:bodyPr lIns="25400" tIns="25400" rIns="25400" bIns="25400" anchor="ctr"/>
          <a:lstStyle/>
          <a:p>
            <a:pPr algn="ctr" defTabSz="412750" hangingPunct="0">
              <a:defRPr sz="3200">
                <a:solidFill>
                  <a:srgbClr val="FFFFFF"/>
                </a:solidFill>
              </a:defRPr>
            </a:pPr>
            <a:endParaRPr sz="1600" kern="0">
              <a:solidFill>
                <a:srgbClr val="FFFFFF"/>
              </a:solidFill>
              <a:latin typeface="Helvetica Light"/>
              <a:sym typeface="Helvetica Light"/>
            </a:endParaRPr>
          </a:p>
        </p:txBody>
      </p:sp>
      <p:grpSp>
        <p:nvGrpSpPr>
          <p:cNvPr id="44" name="Group 44"/>
          <p:cNvGrpSpPr/>
          <p:nvPr/>
        </p:nvGrpSpPr>
        <p:grpSpPr>
          <a:xfrm>
            <a:off x="10163185" y="6036046"/>
            <a:ext cx="1533829" cy="283781"/>
            <a:chOff x="0" y="0"/>
            <a:chExt cx="3067657" cy="567559"/>
          </a:xfrm>
          <a:solidFill>
            <a:schemeClr val="accent2"/>
          </a:solidFill>
        </p:grpSpPr>
        <p:sp>
          <p:nvSpPr>
            <p:cNvPr id="40" name="Shape 40"/>
            <p:cNvSpPr/>
            <p:nvPr/>
          </p:nvSpPr>
          <p:spPr>
            <a:xfrm>
              <a:off x="0" y="0"/>
              <a:ext cx="562942" cy="56755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41" name="Shape 41"/>
            <p:cNvSpPr/>
            <p:nvPr/>
          </p:nvSpPr>
          <p:spPr>
            <a:xfrm>
              <a:off x="1668270" y="0"/>
              <a:ext cx="562943" cy="56756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42" name="Shape 42"/>
            <p:cNvSpPr/>
            <p:nvPr/>
          </p:nvSpPr>
          <p:spPr>
            <a:xfrm>
              <a:off x="2500097" y="0"/>
              <a:ext cx="567561" cy="56756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43" name="Shape 43"/>
            <p:cNvSpPr/>
            <p:nvPr/>
          </p:nvSpPr>
          <p:spPr>
            <a:xfrm>
              <a:off x="834135" y="2308"/>
              <a:ext cx="562943" cy="562943"/>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grpSp>
      <p:grpSp>
        <p:nvGrpSpPr>
          <p:cNvPr id="58" name="Group 58"/>
          <p:cNvGrpSpPr/>
          <p:nvPr/>
        </p:nvGrpSpPr>
        <p:grpSpPr>
          <a:xfrm>
            <a:off x="574846" y="5972072"/>
            <a:ext cx="3235307" cy="399030"/>
            <a:chOff x="0" y="-50591"/>
            <a:chExt cx="6470613" cy="798058"/>
          </a:xfrm>
        </p:grpSpPr>
        <p:sp>
          <p:nvSpPr>
            <p:cNvPr id="45" name="Shape 45"/>
            <p:cNvSpPr/>
            <p:nvPr/>
          </p:nvSpPr>
          <p:spPr>
            <a:xfrm>
              <a:off x="707266" y="-50591"/>
              <a:ext cx="2641748" cy="4821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sz="1800" b="1">
                  <a:solidFill>
                    <a:srgbClr val="068D95"/>
                  </a:solidFill>
                  <a:latin typeface="+mn-lt"/>
                  <a:ea typeface="+mn-ea"/>
                  <a:cs typeface="+mn-cs"/>
                  <a:sym typeface="Helvetica"/>
                  <a:hlinkClick r:id="" action="ppaction://noaction"/>
                </a:defRPr>
              </a:lvl1pPr>
            </a:lstStyle>
            <a:p>
              <a:pPr defTabSz="412750" hangingPunct="0"/>
              <a:r>
                <a:rPr sz="900" kern="0"/>
                <a:t>WWW.SITE2MAX.PRO</a:t>
              </a:r>
            </a:p>
          </p:txBody>
        </p:sp>
        <p:sp>
          <p:nvSpPr>
            <p:cNvPr id="46" name="Shape 46"/>
            <p:cNvSpPr/>
            <p:nvPr/>
          </p:nvSpPr>
          <p:spPr>
            <a:xfrm>
              <a:off x="704450" y="265284"/>
              <a:ext cx="5766163" cy="4821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1800">
                  <a:solidFill>
                    <a:srgbClr val="068D95"/>
                  </a:solidFill>
                  <a:latin typeface="+mn-lt"/>
                  <a:ea typeface="+mn-ea"/>
                  <a:cs typeface="+mn-cs"/>
                  <a:sym typeface="Helvetica"/>
                </a:defRPr>
              </a:lvl1pPr>
            </a:lstStyle>
            <a:p>
              <a:pPr defTabSz="412750" hangingPunct="0"/>
              <a:r>
                <a:rPr sz="900" kern="0" dirty="0">
                  <a:solidFill>
                    <a:srgbClr val="CDBC49"/>
                  </a:solidFill>
                </a:rPr>
                <a:t>Free PowerPoint &amp; KeyNote Templates</a:t>
              </a:r>
            </a:p>
          </p:txBody>
        </p:sp>
        <p:grpSp>
          <p:nvGrpSpPr>
            <p:cNvPr id="57" name="Group 57"/>
            <p:cNvGrpSpPr/>
            <p:nvPr/>
          </p:nvGrpSpPr>
          <p:grpSpPr>
            <a:xfrm>
              <a:off x="0" y="103781"/>
              <a:ext cx="591162" cy="508658"/>
              <a:chOff x="0" y="0"/>
              <a:chExt cx="591161" cy="508657"/>
            </a:xfrm>
          </p:grpSpPr>
          <p:sp>
            <p:nvSpPr>
              <p:cNvPr id="47" name="Shape 47"/>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48" name="Shape 48"/>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49" name="Shape 49"/>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0" name="Shape 50"/>
              <p:cNvSpPr/>
              <p:nvPr/>
            </p:nvSpPr>
            <p:spPr>
              <a:xfrm>
                <a:off x="189045" y="262322"/>
                <a:ext cx="45114" cy="45114"/>
              </a:xfrm>
              <a:prstGeom prst="ellipse">
                <a:avLst/>
              </a:prstGeom>
              <a:solidFill>
                <a:schemeClr val="accent1"/>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sp>
            <p:nvSpPr>
              <p:cNvPr id="51" name="Shape 51"/>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2" name="Shape 52"/>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3" name="Shape 53"/>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4" name="Shape 54"/>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5" name="Shape 55"/>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6" name="Shape 56"/>
              <p:cNvSpPr/>
              <p:nvPr/>
            </p:nvSpPr>
            <p:spPr>
              <a:xfrm>
                <a:off x="354848" y="262322"/>
                <a:ext cx="45114" cy="45114"/>
              </a:xfrm>
              <a:prstGeom prst="ellipse">
                <a:avLst/>
              </a:prstGeom>
              <a:solidFill>
                <a:schemeClr val="accent1"/>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grpSp>
      </p:grpSp>
      <p:sp>
        <p:nvSpPr>
          <p:cNvPr id="59" name="Shape 59"/>
          <p:cNvSpPr>
            <a:spLocks noGrp="1"/>
          </p:cNvSpPr>
          <p:nvPr>
            <p:ph type="sldNum" sz="quarter" idx="2"/>
          </p:nvPr>
        </p:nvSpPr>
        <p:spPr>
          <a:prstGeom prst="rect">
            <a:avLst/>
          </a:prstGeom>
        </p:spPr>
        <p:txBody>
          <a:bodyPr/>
          <a:lstStyle/>
          <a:p>
            <a:fld id="{86CB4B4D-7CA3-9044-876B-883B54F8677D}" type="slidenum">
              <a:rPr>
                <a:solidFill>
                  <a:prstClr val="black"/>
                </a:solidFill>
              </a:rPr>
              <a:pPr/>
              <a:t>‹#›</a:t>
            </a:fld>
            <a:endParaRPr>
              <a:solidFill>
                <a:prstClr val="black"/>
              </a:solidFill>
            </a:endParaRPr>
          </a:p>
        </p:txBody>
      </p:sp>
      <p:sp>
        <p:nvSpPr>
          <p:cNvPr id="24" name="Picture Placeholder 2"/>
          <p:cNvSpPr>
            <a:spLocks noGrp="1"/>
          </p:cNvSpPr>
          <p:nvPr>
            <p:ph type="pic" sz="quarter" idx="10"/>
          </p:nvPr>
        </p:nvSpPr>
        <p:spPr>
          <a:xfrm>
            <a:off x="927100" y="1028700"/>
            <a:ext cx="1258888" cy="1258888"/>
          </a:xfrm>
          <a:prstGeom prst="ellipse">
            <a:avLst/>
          </a:prstGeom>
        </p:spPr>
        <p:txBody>
          <a:bodyPr/>
          <a:lstStyle/>
          <a:p>
            <a:endParaRPr lang="en-US"/>
          </a:p>
        </p:txBody>
      </p:sp>
      <p:sp>
        <p:nvSpPr>
          <p:cNvPr id="25" name="Picture Placeholder 2"/>
          <p:cNvSpPr>
            <a:spLocks noGrp="1"/>
          </p:cNvSpPr>
          <p:nvPr>
            <p:ph type="pic" sz="quarter" idx="11"/>
          </p:nvPr>
        </p:nvSpPr>
        <p:spPr>
          <a:xfrm>
            <a:off x="2314167" y="1028700"/>
            <a:ext cx="1258888" cy="1258888"/>
          </a:xfrm>
          <a:prstGeom prst="ellipse">
            <a:avLst/>
          </a:prstGeom>
        </p:spPr>
        <p:txBody>
          <a:bodyPr/>
          <a:lstStyle/>
          <a:p>
            <a:endParaRPr lang="en-US"/>
          </a:p>
        </p:txBody>
      </p:sp>
      <p:sp>
        <p:nvSpPr>
          <p:cNvPr id="26" name="Picture Placeholder 2"/>
          <p:cNvSpPr>
            <a:spLocks noGrp="1"/>
          </p:cNvSpPr>
          <p:nvPr>
            <p:ph type="pic" sz="quarter" idx="12"/>
          </p:nvPr>
        </p:nvSpPr>
        <p:spPr>
          <a:xfrm>
            <a:off x="3701233" y="1028700"/>
            <a:ext cx="1258888" cy="1258888"/>
          </a:xfrm>
          <a:prstGeom prst="ellipse">
            <a:avLst/>
          </a:prstGeom>
        </p:spPr>
        <p:txBody>
          <a:bodyPr/>
          <a:lstStyle/>
          <a:p>
            <a:endParaRPr lang="en-US"/>
          </a:p>
        </p:txBody>
      </p:sp>
      <p:sp>
        <p:nvSpPr>
          <p:cNvPr id="27" name="Picture Placeholder 2"/>
          <p:cNvSpPr>
            <a:spLocks noGrp="1"/>
          </p:cNvSpPr>
          <p:nvPr>
            <p:ph type="pic" sz="quarter" idx="13"/>
          </p:nvPr>
        </p:nvSpPr>
        <p:spPr>
          <a:xfrm>
            <a:off x="5088300" y="1028700"/>
            <a:ext cx="1258888" cy="1258888"/>
          </a:xfrm>
          <a:prstGeom prst="ellipse">
            <a:avLst/>
          </a:prstGeom>
        </p:spPr>
        <p:txBody>
          <a:bodyPr/>
          <a:lstStyle/>
          <a:p>
            <a:endParaRPr lang="en-US"/>
          </a:p>
        </p:txBody>
      </p:sp>
      <p:sp>
        <p:nvSpPr>
          <p:cNvPr id="28" name="Picture Placeholder 2"/>
          <p:cNvSpPr>
            <a:spLocks noGrp="1"/>
          </p:cNvSpPr>
          <p:nvPr>
            <p:ph type="pic" sz="quarter" idx="14"/>
          </p:nvPr>
        </p:nvSpPr>
        <p:spPr>
          <a:xfrm>
            <a:off x="927100" y="2445525"/>
            <a:ext cx="1258888" cy="1258888"/>
          </a:xfrm>
          <a:prstGeom prst="ellipse">
            <a:avLst/>
          </a:prstGeom>
        </p:spPr>
        <p:txBody>
          <a:bodyPr/>
          <a:lstStyle/>
          <a:p>
            <a:endParaRPr lang="en-US"/>
          </a:p>
        </p:txBody>
      </p:sp>
      <p:sp>
        <p:nvSpPr>
          <p:cNvPr id="29" name="Picture Placeholder 2"/>
          <p:cNvSpPr>
            <a:spLocks noGrp="1"/>
          </p:cNvSpPr>
          <p:nvPr>
            <p:ph type="pic" sz="quarter" idx="15"/>
          </p:nvPr>
        </p:nvSpPr>
        <p:spPr>
          <a:xfrm>
            <a:off x="2314167" y="2445525"/>
            <a:ext cx="1258888" cy="1258888"/>
          </a:xfrm>
          <a:prstGeom prst="ellipse">
            <a:avLst/>
          </a:prstGeom>
        </p:spPr>
        <p:txBody>
          <a:bodyPr/>
          <a:lstStyle/>
          <a:p>
            <a:endParaRPr lang="en-US"/>
          </a:p>
        </p:txBody>
      </p:sp>
      <p:sp>
        <p:nvSpPr>
          <p:cNvPr id="30" name="Picture Placeholder 2"/>
          <p:cNvSpPr>
            <a:spLocks noGrp="1"/>
          </p:cNvSpPr>
          <p:nvPr>
            <p:ph type="pic" sz="quarter" idx="16"/>
          </p:nvPr>
        </p:nvSpPr>
        <p:spPr>
          <a:xfrm>
            <a:off x="3701233" y="2445525"/>
            <a:ext cx="1258888" cy="1258888"/>
          </a:xfrm>
          <a:prstGeom prst="ellipse">
            <a:avLst/>
          </a:prstGeom>
        </p:spPr>
        <p:txBody>
          <a:bodyPr/>
          <a:lstStyle/>
          <a:p>
            <a:endParaRPr lang="en-US"/>
          </a:p>
        </p:txBody>
      </p:sp>
      <p:sp>
        <p:nvSpPr>
          <p:cNvPr id="31" name="Picture Placeholder 2"/>
          <p:cNvSpPr>
            <a:spLocks noGrp="1"/>
          </p:cNvSpPr>
          <p:nvPr>
            <p:ph type="pic" sz="quarter" idx="17"/>
          </p:nvPr>
        </p:nvSpPr>
        <p:spPr>
          <a:xfrm>
            <a:off x="5088300" y="2445525"/>
            <a:ext cx="1258888" cy="1258888"/>
          </a:xfrm>
          <a:prstGeom prst="ellipse">
            <a:avLst/>
          </a:prstGeom>
        </p:spPr>
        <p:txBody>
          <a:bodyPr/>
          <a:lstStyle/>
          <a:p>
            <a:endParaRPr lang="en-US"/>
          </a:p>
        </p:txBody>
      </p:sp>
      <p:sp>
        <p:nvSpPr>
          <p:cNvPr id="32" name="Picture Placeholder 2"/>
          <p:cNvSpPr>
            <a:spLocks noGrp="1"/>
          </p:cNvSpPr>
          <p:nvPr>
            <p:ph type="pic" sz="quarter" idx="18"/>
          </p:nvPr>
        </p:nvSpPr>
        <p:spPr>
          <a:xfrm>
            <a:off x="927100" y="3871233"/>
            <a:ext cx="1258888" cy="1258888"/>
          </a:xfrm>
          <a:prstGeom prst="ellipse">
            <a:avLst/>
          </a:prstGeom>
        </p:spPr>
        <p:txBody>
          <a:bodyPr/>
          <a:lstStyle/>
          <a:p>
            <a:endParaRPr lang="en-US"/>
          </a:p>
        </p:txBody>
      </p:sp>
      <p:sp>
        <p:nvSpPr>
          <p:cNvPr id="33" name="Picture Placeholder 2"/>
          <p:cNvSpPr>
            <a:spLocks noGrp="1"/>
          </p:cNvSpPr>
          <p:nvPr>
            <p:ph type="pic" sz="quarter" idx="19"/>
          </p:nvPr>
        </p:nvSpPr>
        <p:spPr>
          <a:xfrm>
            <a:off x="2314167" y="3871233"/>
            <a:ext cx="1258888" cy="1258888"/>
          </a:xfrm>
          <a:prstGeom prst="ellipse">
            <a:avLst/>
          </a:prstGeom>
        </p:spPr>
        <p:txBody>
          <a:bodyPr/>
          <a:lstStyle/>
          <a:p>
            <a:endParaRPr lang="en-US"/>
          </a:p>
        </p:txBody>
      </p:sp>
      <p:sp>
        <p:nvSpPr>
          <p:cNvPr id="34" name="Picture Placeholder 2"/>
          <p:cNvSpPr>
            <a:spLocks noGrp="1"/>
          </p:cNvSpPr>
          <p:nvPr>
            <p:ph type="pic" sz="quarter" idx="20"/>
          </p:nvPr>
        </p:nvSpPr>
        <p:spPr>
          <a:xfrm>
            <a:off x="3701233" y="3871233"/>
            <a:ext cx="1258888" cy="1258888"/>
          </a:xfrm>
          <a:prstGeom prst="ellipse">
            <a:avLst/>
          </a:prstGeom>
        </p:spPr>
        <p:txBody>
          <a:bodyPr/>
          <a:lstStyle/>
          <a:p>
            <a:endParaRPr lang="en-US"/>
          </a:p>
        </p:txBody>
      </p:sp>
      <p:sp>
        <p:nvSpPr>
          <p:cNvPr id="35" name="Picture Placeholder 2"/>
          <p:cNvSpPr>
            <a:spLocks noGrp="1"/>
          </p:cNvSpPr>
          <p:nvPr>
            <p:ph type="pic" sz="quarter" idx="21"/>
          </p:nvPr>
        </p:nvSpPr>
        <p:spPr>
          <a:xfrm>
            <a:off x="5088300" y="3871233"/>
            <a:ext cx="1258888" cy="1258888"/>
          </a:xfrm>
          <a:prstGeom prst="ellipse">
            <a:avLst/>
          </a:prstGeom>
        </p:spPr>
        <p:txBody>
          <a:bodyPr/>
          <a:lstStyle/>
          <a:p>
            <a:endParaRPr lang="en-US"/>
          </a:p>
        </p:txBody>
      </p:sp>
    </p:spTree>
    <p:extLst>
      <p:ext uri="{BB962C8B-B14F-4D97-AF65-F5344CB8AC3E}">
        <p14:creationId xmlns:p14="http://schemas.microsoft.com/office/powerpoint/2010/main" val="118863506"/>
      </p:ext>
    </p:extLst>
  </p:cSld>
  <p:clrMapOvr>
    <a:masterClrMapping/>
  </p:clrMapOvr>
  <p:transition spd="med"/>
</p:sldLayout>
</file>

<file path=ppt/slideLayouts/slideLayout20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6" name="Shape 66"/>
          <p:cNvSpPr>
            <a:spLocks noGrp="1"/>
          </p:cNvSpPr>
          <p:nvPr>
            <p:ph type="pic" idx="13"/>
          </p:nvPr>
        </p:nvSpPr>
        <p:spPr>
          <a:xfrm>
            <a:off x="-55356" y="-28773"/>
            <a:ext cx="12251912" cy="4636095"/>
          </a:xfrm>
          <a:prstGeom prst="rect">
            <a:avLst/>
          </a:prstGeom>
        </p:spPr>
        <p:txBody>
          <a:bodyPr lIns="91439" tIns="45719" rIns="91439" bIns="45719" anchor="t">
            <a:noAutofit/>
          </a:bodyPr>
          <a:lstStyle/>
          <a:p>
            <a:endParaRPr/>
          </a:p>
        </p:txBody>
      </p:sp>
      <p:sp>
        <p:nvSpPr>
          <p:cNvPr id="67" name="Shape 67"/>
          <p:cNvSpPr>
            <a:spLocks noGrp="1"/>
          </p:cNvSpPr>
          <p:nvPr>
            <p:ph type="title"/>
          </p:nvPr>
        </p:nvSpPr>
        <p:spPr>
          <a:xfrm>
            <a:off x="571500" y="5067300"/>
            <a:ext cx="11557000" cy="1003300"/>
          </a:xfrm>
          <a:prstGeom prst="rect">
            <a:avLst/>
          </a:prstGeom>
        </p:spPr>
        <p:txBody>
          <a:bodyPr anchor="b"/>
          <a:lstStyle/>
          <a:p>
            <a:r>
              <a:t>Title Text</a:t>
            </a:r>
          </a:p>
        </p:txBody>
      </p:sp>
      <p:sp>
        <p:nvSpPr>
          <p:cNvPr id="68" name="Shape 68"/>
          <p:cNvSpPr>
            <a:spLocks noGrp="1"/>
          </p:cNvSpPr>
          <p:nvPr>
            <p:ph type="sldNum" sz="quarter" idx="2"/>
          </p:nvPr>
        </p:nvSpPr>
        <p:spPr>
          <a:prstGeom prst="rect">
            <a:avLst/>
          </a:prstGeom>
        </p:spPr>
        <p:txBody>
          <a:bodyPr/>
          <a:lstStyle/>
          <a:p>
            <a:fld id="{86CB4B4D-7CA3-9044-876B-883B54F8677D}"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394085565"/>
      </p:ext>
    </p:extLst>
  </p:cSld>
  <p:clrMapOvr>
    <a:masterClrMapping/>
  </p:clrMapOvr>
  <p:transition spd="med"/>
</p:sldLayout>
</file>

<file path=ppt/slideLayouts/slideLayout20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75" name="Shape 75"/>
          <p:cNvSpPr>
            <a:spLocks noGrp="1"/>
          </p:cNvSpPr>
          <p:nvPr>
            <p:ph type="title"/>
          </p:nvPr>
        </p:nvSpPr>
        <p:spPr>
          <a:xfrm>
            <a:off x="1181100" y="2266950"/>
            <a:ext cx="10414000" cy="2324100"/>
          </a:xfrm>
          <a:prstGeom prst="rect">
            <a:avLst/>
          </a:prstGeom>
        </p:spPr>
        <p:txBody>
          <a:bodyPr/>
          <a:lstStyle/>
          <a:p>
            <a:r>
              <a:t>Title Text</a:t>
            </a:r>
          </a:p>
        </p:txBody>
      </p:sp>
      <p:sp>
        <p:nvSpPr>
          <p:cNvPr id="76" name="Shape 76"/>
          <p:cNvSpPr>
            <a:spLocks noGrp="1"/>
          </p:cNvSpPr>
          <p:nvPr>
            <p:ph type="sldNum" sz="quarter" idx="2"/>
          </p:nvPr>
        </p:nvSpPr>
        <p:spPr>
          <a:prstGeom prst="rect">
            <a:avLst/>
          </a:prstGeom>
        </p:spPr>
        <p:txBody>
          <a:bodyPr/>
          <a:lstStyle/>
          <a:p>
            <a:fld id="{86CB4B4D-7CA3-9044-876B-883B54F8677D}"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056007631"/>
      </p:ext>
    </p:extLst>
  </p:cSld>
  <p:clrMapOvr>
    <a:masterClrMapping/>
  </p:clrMapOvr>
  <p:transition spd="med"/>
</p:sldLayout>
</file>

<file path=ppt/slideLayouts/slideLayout20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83" name="Shape 83"/>
          <p:cNvSpPr>
            <a:spLocks noGrp="1"/>
          </p:cNvSpPr>
          <p:nvPr>
            <p:ph type="pic" sz="half" idx="13"/>
          </p:nvPr>
        </p:nvSpPr>
        <p:spPr>
          <a:xfrm>
            <a:off x="6582990" y="552450"/>
            <a:ext cx="4762501" cy="5753100"/>
          </a:xfrm>
          <a:prstGeom prst="rect">
            <a:avLst/>
          </a:prstGeom>
        </p:spPr>
        <p:txBody>
          <a:bodyPr lIns="91439" tIns="45719" rIns="91439" bIns="45719" anchor="t">
            <a:noAutofit/>
          </a:bodyPr>
          <a:lstStyle/>
          <a:p>
            <a:endParaRPr/>
          </a:p>
        </p:txBody>
      </p:sp>
      <p:sp>
        <p:nvSpPr>
          <p:cNvPr id="84" name="Shape 84"/>
          <p:cNvSpPr>
            <a:spLocks noGrp="1"/>
          </p:cNvSpPr>
          <p:nvPr>
            <p:ph type="title"/>
          </p:nvPr>
        </p:nvSpPr>
        <p:spPr>
          <a:xfrm>
            <a:off x="825500" y="552450"/>
            <a:ext cx="5111750" cy="2806700"/>
          </a:xfrm>
          <a:prstGeom prst="rect">
            <a:avLst/>
          </a:prstGeom>
        </p:spPr>
        <p:txBody>
          <a:bodyPr anchor="b"/>
          <a:lstStyle>
            <a:lvl1pPr>
              <a:defRPr sz="5000"/>
            </a:lvl1pPr>
          </a:lstStyle>
          <a:p>
            <a:r>
              <a:t>Title Text</a:t>
            </a:r>
          </a:p>
        </p:txBody>
      </p:sp>
      <p:sp>
        <p:nvSpPr>
          <p:cNvPr id="85" name="Shape 85"/>
          <p:cNvSpPr>
            <a:spLocks noGrp="1"/>
          </p:cNvSpPr>
          <p:nvPr>
            <p:ph type="body" sz="quarter" idx="1"/>
          </p:nvPr>
        </p:nvSpPr>
        <p:spPr>
          <a:xfrm>
            <a:off x="831850" y="3600450"/>
            <a:ext cx="5111750" cy="2882900"/>
          </a:xfrm>
          <a:prstGeom prst="rect">
            <a:avLst/>
          </a:prstGeom>
        </p:spPr>
        <p:txBody>
          <a:bodyPr anchor="t"/>
          <a:lstStyle>
            <a:lvl1pPr marL="0" indent="0">
              <a:spcBef>
                <a:spcPts val="0"/>
              </a:spcBef>
              <a:buSzTx/>
              <a:buNone/>
              <a:defRPr sz="2200">
                <a:solidFill>
                  <a:srgbClr val="000000"/>
                </a:solidFill>
                <a:latin typeface="Helvetica Light"/>
                <a:ea typeface="Helvetica Light"/>
                <a:cs typeface="Helvetica Light"/>
                <a:sym typeface="Helvetica Light"/>
              </a:defRPr>
            </a:lvl1pPr>
            <a:lvl2pPr marL="0" indent="114300">
              <a:spcBef>
                <a:spcPts val="0"/>
              </a:spcBef>
              <a:buSzTx/>
              <a:buNone/>
              <a:defRPr sz="2200">
                <a:solidFill>
                  <a:srgbClr val="000000"/>
                </a:solidFill>
                <a:latin typeface="Helvetica Light"/>
                <a:ea typeface="Helvetica Light"/>
                <a:cs typeface="Helvetica Light"/>
                <a:sym typeface="Helvetica Light"/>
              </a:defRPr>
            </a:lvl2pPr>
            <a:lvl3pPr marL="0" indent="228600">
              <a:spcBef>
                <a:spcPts val="0"/>
              </a:spcBef>
              <a:buSzTx/>
              <a:buNone/>
              <a:defRPr sz="2200">
                <a:solidFill>
                  <a:srgbClr val="000000"/>
                </a:solidFill>
                <a:latin typeface="Helvetica Light"/>
                <a:ea typeface="Helvetica Light"/>
                <a:cs typeface="Helvetica Light"/>
                <a:sym typeface="Helvetica Light"/>
              </a:defRPr>
            </a:lvl3pPr>
            <a:lvl4pPr marL="0" indent="342900">
              <a:spcBef>
                <a:spcPts val="0"/>
              </a:spcBef>
              <a:buSzTx/>
              <a:buNone/>
              <a:defRPr sz="2200">
                <a:solidFill>
                  <a:srgbClr val="000000"/>
                </a:solidFill>
                <a:latin typeface="Helvetica Light"/>
                <a:ea typeface="Helvetica Light"/>
                <a:cs typeface="Helvetica Light"/>
                <a:sym typeface="Helvetica Light"/>
              </a:defRPr>
            </a:lvl4pPr>
            <a:lvl5pPr marL="0" indent="457200">
              <a:spcBef>
                <a:spcPts val="0"/>
              </a:spcBef>
              <a:buSzTx/>
              <a:buNone/>
              <a:defRPr sz="2200">
                <a:solidFill>
                  <a:srgbClr val="000000"/>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86" name="Shape 86"/>
          <p:cNvSpPr>
            <a:spLocks noGrp="1"/>
          </p:cNvSpPr>
          <p:nvPr>
            <p:ph type="sldNum" sz="quarter" idx="2"/>
          </p:nvPr>
        </p:nvSpPr>
        <p:spPr>
          <a:prstGeom prst="rect">
            <a:avLst/>
          </a:prstGeom>
        </p:spPr>
        <p:txBody>
          <a:bodyPr/>
          <a:lstStyle/>
          <a:p>
            <a:fld id="{86CB4B4D-7CA3-9044-876B-883B54F8677D}"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599727773"/>
      </p:ext>
    </p:extLst>
  </p:cSld>
  <p:clrMapOvr>
    <a:masterClrMapping/>
  </p:clrMapOvr>
  <p:transition spd="med"/>
</p:sldLayout>
</file>

<file path=ppt/slideLayouts/slideLayout20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93" name="Shape 93"/>
          <p:cNvSpPr>
            <a:spLocks noGrp="1"/>
          </p:cNvSpPr>
          <p:nvPr>
            <p:ph type="title"/>
          </p:nvPr>
        </p:nvSpPr>
        <p:spPr>
          <a:prstGeom prst="rect">
            <a:avLst/>
          </a:prstGeom>
        </p:spPr>
        <p:txBody>
          <a:bodyPr/>
          <a:lstStyle/>
          <a:p>
            <a:r>
              <a:t>Title Text</a:t>
            </a:r>
          </a:p>
        </p:txBody>
      </p:sp>
      <p:sp>
        <p:nvSpPr>
          <p:cNvPr id="94" name="Shape 94"/>
          <p:cNvSpPr>
            <a:spLocks noGrp="1"/>
          </p:cNvSpPr>
          <p:nvPr>
            <p:ph type="sldNum" sz="quarter" idx="2"/>
          </p:nvPr>
        </p:nvSpPr>
        <p:spPr>
          <a:prstGeom prst="rect">
            <a:avLst/>
          </a:prstGeom>
        </p:spPr>
        <p:txBody>
          <a:bodyPr/>
          <a:lstStyle/>
          <a:p>
            <a:fld id="{86CB4B4D-7CA3-9044-876B-883B54F8677D}"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419141849"/>
      </p:ext>
    </p:extLst>
  </p:cSld>
  <p:clrMapOvr>
    <a:masterClrMapping/>
  </p:clrMapOvr>
  <p:transition spd="med"/>
</p:sldLayout>
</file>

<file path=ppt/slideLayouts/slideLayout20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01" name="Shape 101"/>
          <p:cNvSpPr>
            <a:spLocks noGrp="1"/>
          </p:cNvSpPr>
          <p:nvPr>
            <p:ph type="title"/>
          </p:nvPr>
        </p:nvSpPr>
        <p:spPr>
          <a:xfrm>
            <a:off x="844550" y="476250"/>
            <a:ext cx="10502900" cy="1143000"/>
          </a:xfrm>
          <a:prstGeom prst="rect">
            <a:avLst/>
          </a:prstGeom>
        </p:spPr>
        <p:txBody>
          <a:bodyPr/>
          <a:lstStyle/>
          <a:p>
            <a:r>
              <a:t>Title Text</a:t>
            </a:r>
          </a:p>
        </p:txBody>
      </p:sp>
      <p:sp>
        <p:nvSpPr>
          <p:cNvPr id="102" name="Shape 10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352728662"/>
      </p:ext>
    </p:extLst>
  </p:cSld>
  <p:clrMapOvr>
    <a:masterClrMapping/>
  </p:clrMapOvr>
  <p:transition spd="med"/>
</p:sldLayout>
</file>

<file path=ppt/slideLayouts/slideLayout20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10" name="Shape 110"/>
          <p:cNvSpPr>
            <a:spLocks noGrp="1"/>
          </p:cNvSpPr>
          <p:nvPr>
            <p:ph type="pic" sz="half" idx="13"/>
          </p:nvPr>
        </p:nvSpPr>
        <p:spPr>
          <a:xfrm>
            <a:off x="6584950" y="1619250"/>
            <a:ext cx="4762500" cy="4603750"/>
          </a:xfrm>
          <a:prstGeom prst="rect">
            <a:avLst/>
          </a:prstGeom>
        </p:spPr>
        <p:txBody>
          <a:bodyPr lIns="91439" tIns="45719" rIns="91439" bIns="45719" anchor="t">
            <a:noAutofit/>
          </a:bodyPr>
          <a:lstStyle/>
          <a:p>
            <a:endParaRPr/>
          </a:p>
        </p:txBody>
      </p:sp>
      <p:sp>
        <p:nvSpPr>
          <p:cNvPr id="111" name="Shape 111"/>
          <p:cNvSpPr>
            <a:spLocks noGrp="1"/>
          </p:cNvSpPr>
          <p:nvPr>
            <p:ph type="title"/>
          </p:nvPr>
        </p:nvSpPr>
        <p:spPr>
          <a:xfrm>
            <a:off x="844550" y="476250"/>
            <a:ext cx="10502900" cy="1143000"/>
          </a:xfrm>
          <a:prstGeom prst="rect">
            <a:avLst/>
          </a:prstGeom>
        </p:spPr>
        <p:txBody>
          <a:bodyPr/>
          <a:lstStyle/>
          <a:p>
            <a:r>
              <a:t>Title Text</a:t>
            </a:r>
          </a:p>
        </p:txBody>
      </p:sp>
      <p:sp>
        <p:nvSpPr>
          <p:cNvPr id="112" name="Shape 112"/>
          <p:cNvSpPr>
            <a:spLocks noGrp="1"/>
          </p:cNvSpPr>
          <p:nvPr>
            <p:ph type="body" sz="half" idx="1"/>
          </p:nvPr>
        </p:nvSpPr>
        <p:spPr>
          <a:xfrm>
            <a:off x="844550" y="1619250"/>
            <a:ext cx="5003800" cy="4603750"/>
          </a:xfrm>
          <a:prstGeom prst="rect">
            <a:avLst/>
          </a:prstGeom>
        </p:spPr>
        <p:txBody>
          <a:bodyPr/>
          <a:lstStyle>
            <a:lvl1pPr marL="248356" indent="-248356">
              <a:spcBef>
                <a:spcPts val="2250"/>
              </a:spcBef>
              <a:defRPr sz="2000" b="1"/>
            </a:lvl1pPr>
            <a:lvl2pPr marL="527756" indent="-248356">
              <a:spcBef>
                <a:spcPts val="2250"/>
              </a:spcBef>
              <a:defRPr sz="2000" b="1"/>
            </a:lvl2pPr>
            <a:lvl3pPr marL="807156" indent="-248356">
              <a:spcBef>
                <a:spcPts val="2250"/>
              </a:spcBef>
              <a:defRPr sz="2000" b="1"/>
            </a:lvl3pPr>
            <a:lvl4pPr marL="1086556" indent="-248356">
              <a:spcBef>
                <a:spcPts val="2250"/>
              </a:spcBef>
              <a:defRPr sz="2000" b="1"/>
            </a:lvl4pPr>
            <a:lvl5pPr marL="1365956" indent="-248356">
              <a:spcBef>
                <a:spcPts val="2250"/>
              </a:spcBef>
              <a:defRPr sz="2000" b="1"/>
            </a:lvl5pPr>
          </a:lstStyle>
          <a:p>
            <a:r>
              <a:t>Body Level One</a:t>
            </a:r>
          </a:p>
          <a:p>
            <a:pPr lvl="1"/>
            <a:r>
              <a:t>Body Level Two</a:t>
            </a:r>
          </a:p>
          <a:p>
            <a:pPr lvl="2"/>
            <a:r>
              <a:t>Body Level Three</a:t>
            </a:r>
          </a:p>
          <a:p>
            <a:pPr lvl="3"/>
            <a:r>
              <a:t>Body Level Four</a:t>
            </a:r>
          </a:p>
          <a:p>
            <a:pPr lvl="4"/>
            <a:r>
              <a:t>Body Level Five</a:t>
            </a:r>
          </a:p>
        </p:txBody>
      </p:sp>
      <p:sp>
        <p:nvSpPr>
          <p:cNvPr id="113" name="Shape 113"/>
          <p:cNvSpPr>
            <a:spLocks noGrp="1"/>
          </p:cNvSpPr>
          <p:nvPr>
            <p:ph type="sldNum" sz="quarter" idx="2"/>
          </p:nvPr>
        </p:nvSpPr>
        <p:spPr>
          <a:prstGeom prst="rect">
            <a:avLst/>
          </a:prstGeom>
        </p:spPr>
        <p:txBody>
          <a:bodyPr/>
          <a:lstStyle/>
          <a:p>
            <a:fld id="{86CB4B4D-7CA3-9044-876B-883B54F8677D}"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4115466087"/>
      </p:ext>
    </p:extLst>
  </p:cSld>
  <p:clrMapOvr>
    <a:masterClrMapping/>
  </p:clrMapOvr>
  <p:transition spd="med"/>
</p:sldLayout>
</file>

<file path=ppt/slideLayouts/slideLayout20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20" name="Shape 120"/>
          <p:cNvSpPr>
            <a:spLocks noGrp="1"/>
          </p:cNvSpPr>
          <p:nvPr>
            <p:ph type="body" idx="1"/>
          </p:nvPr>
        </p:nvSpPr>
        <p:spPr>
          <a:xfrm>
            <a:off x="844550" y="889000"/>
            <a:ext cx="10502900" cy="50736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1" name="Shape 121"/>
          <p:cNvSpPr>
            <a:spLocks noGrp="1"/>
          </p:cNvSpPr>
          <p:nvPr>
            <p:ph type="sldNum" sz="quarter" idx="2"/>
          </p:nvPr>
        </p:nvSpPr>
        <p:spPr>
          <a:prstGeom prst="rect">
            <a:avLst/>
          </a:prstGeom>
        </p:spPr>
        <p:txBody>
          <a:bodyPr/>
          <a:lstStyle/>
          <a:p>
            <a:fld id="{86CB4B4D-7CA3-9044-876B-883B54F8677D}"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87072632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5D4AE1-52E5-45A2-B117-2E2F2906E2F4}"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E8CF1C3-ED9C-43BC-AE66-05D201D663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223640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8" name="Shape 128"/>
          <p:cNvSpPr>
            <a:spLocks noGrp="1"/>
          </p:cNvSpPr>
          <p:nvPr>
            <p:ph type="pic" sz="quarter" idx="13"/>
          </p:nvPr>
        </p:nvSpPr>
        <p:spPr>
          <a:xfrm>
            <a:off x="7880350" y="3524250"/>
            <a:ext cx="3702050" cy="2774950"/>
          </a:xfrm>
          <a:prstGeom prst="rect">
            <a:avLst/>
          </a:prstGeom>
        </p:spPr>
        <p:txBody>
          <a:bodyPr lIns="91439" tIns="45719" rIns="91439" bIns="45719" anchor="t">
            <a:noAutofit/>
          </a:bodyPr>
          <a:lstStyle/>
          <a:p>
            <a:endParaRPr/>
          </a:p>
        </p:txBody>
      </p:sp>
      <p:sp>
        <p:nvSpPr>
          <p:cNvPr id="129" name="Shape 129"/>
          <p:cNvSpPr>
            <a:spLocks noGrp="1"/>
          </p:cNvSpPr>
          <p:nvPr>
            <p:ph type="pic" sz="quarter" idx="14"/>
          </p:nvPr>
        </p:nvSpPr>
        <p:spPr>
          <a:xfrm>
            <a:off x="7880350" y="565150"/>
            <a:ext cx="3702050" cy="2774950"/>
          </a:xfrm>
          <a:prstGeom prst="rect">
            <a:avLst/>
          </a:prstGeom>
        </p:spPr>
        <p:txBody>
          <a:bodyPr lIns="91439" tIns="45719" rIns="91439" bIns="45719" anchor="t">
            <a:noAutofit/>
          </a:bodyPr>
          <a:lstStyle/>
          <a:p>
            <a:endParaRPr/>
          </a:p>
        </p:txBody>
      </p:sp>
      <p:sp>
        <p:nvSpPr>
          <p:cNvPr id="130" name="Shape 130"/>
          <p:cNvSpPr>
            <a:spLocks noGrp="1"/>
          </p:cNvSpPr>
          <p:nvPr>
            <p:ph type="pic" idx="15"/>
          </p:nvPr>
        </p:nvSpPr>
        <p:spPr>
          <a:xfrm>
            <a:off x="603250" y="565150"/>
            <a:ext cx="7086600" cy="5734050"/>
          </a:xfrm>
          <a:prstGeom prst="rect">
            <a:avLst/>
          </a:prstGeom>
        </p:spPr>
        <p:txBody>
          <a:bodyPr lIns="91439" tIns="45719" rIns="91439" bIns="45719" anchor="t">
            <a:noAutofit/>
          </a:bodyPr>
          <a:lstStyle/>
          <a:p>
            <a:endParaRPr/>
          </a:p>
        </p:txBody>
      </p:sp>
      <p:sp>
        <p:nvSpPr>
          <p:cNvPr id="131" name="Shape 131"/>
          <p:cNvSpPr>
            <a:spLocks noGrp="1"/>
          </p:cNvSpPr>
          <p:nvPr>
            <p:ph type="sldNum" sz="quarter" idx="2"/>
          </p:nvPr>
        </p:nvSpPr>
        <p:spPr>
          <a:prstGeom prst="rect">
            <a:avLst/>
          </a:prstGeom>
        </p:spPr>
        <p:txBody>
          <a:bodyPr/>
          <a:lstStyle/>
          <a:p>
            <a:fld id="{86CB4B4D-7CA3-9044-876B-883B54F8677D}"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15716783"/>
      </p:ext>
    </p:extLst>
  </p:cSld>
  <p:clrMapOvr>
    <a:masterClrMapping/>
  </p:clrMapOvr>
  <p:transition spd="med"/>
</p:sldLayout>
</file>

<file path=ppt/slideLayouts/slideLayout2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8" name="Shape 138"/>
          <p:cNvSpPr>
            <a:spLocks noGrp="1"/>
          </p:cNvSpPr>
          <p:nvPr>
            <p:ph type="body" sz="quarter" idx="13"/>
          </p:nvPr>
        </p:nvSpPr>
        <p:spPr>
          <a:xfrm>
            <a:off x="1193800" y="4476750"/>
            <a:ext cx="9810750" cy="394980"/>
          </a:xfrm>
          <a:prstGeom prst="rect">
            <a:avLst/>
          </a:prstGeom>
        </p:spPr>
        <p:txBody>
          <a:bodyPr anchor="t">
            <a:spAutoFit/>
          </a:bodyPr>
          <a:lstStyle>
            <a:lvl1pPr marL="0" indent="0" algn="ctr">
              <a:spcBef>
                <a:spcPts val="0"/>
              </a:spcBef>
              <a:buSzTx/>
              <a:buNone/>
              <a:defRPr sz="1900">
                <a:solidFill>
                  <a:srgbClr val="000000"/>
                </a:solidFill>
                <a:latin typeface="Helvetica Light"/>
                <a:ea typeface="Helvetica Light"/>
                <a:cs typeface="Helvetica Light"/>
                <a:sym typeface="Helvetica Light"/>
              </a:defRPr>
            </a:lvl1pPr>
          </a:lstStyle>
          <a:p>
            <a:r>
              <a:t>–Johnny Appleseed</a:t>
            </a:r>
          </a:p>
        </p:txBody>
      </p:sp>
      <p:sp>
        <p:nvSpPr>
          <p:cNvPr id="139" name="Shape 139"/>
          <p:cNvSpPr>
            <a:spLocks noGrp="1"/>
          </p:cNvSpPr>
          <p:nvPr>
            <p:ph type="body" sz="quarter" idx="14"/>
          </p:nvPr>
        </p:nvSpPr>
        <p:spPr>
          <a:xfrm>
            <a:off x="1193800" y="2993499"/>
            <a:ext cx="9810750" cy="502702"/>
          </a:xfrm>
          <a:prstGeom prst="rect">
            <a:avLst/>
          </a:prstGeom>
        </p:spPr>
        <p:txBody>
          <a:bodyPr>
            <a:spAutoFit/>
          </a:bodyPr>
          <a:lstStyle>
            <a:lvl1pPr marL="0" indent="0" algn="ctr">
              <a:spcBef>
                <a:spcPts val="0"/>
              </a:spcBef>
              <a:buSzTx/>
              <a:buNone/>
              <a:defRPr sz="2600">
                <a:solidFill>
                  <a:srgbClr val="000000"/>
                </a:solidFill>
                <a:latin typeface="Helvetica Light"/>
                <a:ea typeface="Helvetica Light"/>
                <a:cs typeface="Helvetica Light"/>
                <a:sym typeface="Helvetica Light"/>
              </a:defRPr>
            </a:lvl1pPr>
          </a:lstStyle>
          <a:p>
            <a:r>
              <a:t>“Type a quote here.” </a:t>
            </a:r>
          </a:p>
        </p:txBody>
      </p:sp>
      <p:sp>
        <p:nvSpPr>
          <p:cNvPr id="140" name="Shape 140"/>
          <p:cNvSpPr>
            <a:spLocks noGrp="1"/>
          </p:cNvSpPr>
          <p:nvPr>
            <p:ph type="sldNum" sz="quarter" idx="2"/>
          </p:nvPr>
        </p:nvSpPr>
        <p:spPr>
          <a:prstGeom prst="rect">
            <a:avLst/>
          </a:prstGeom>
        </p:spPr>
        <p:txBody>
          <a:bodyPr/>
          <a:lstStyle/>
          <a:p>
            <a:fld id="{86CB4B4D-7CA3-9044-876B-883B54F8677D}"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88996029"/>
      </p:ext>
    </p:extLst>
  </p:cSld>
  <p:clrMapOvr>
    <a:masterClrMapping/>
  </p:clrMapOvr>
  <p:transition spd="med"/>
</p:sldLayout>
</file>

<file path=ppt/slideLayouts/slideLayout2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47" name="Shape 147"/>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48" name="Shape 148"/>
          <p:cNvSpPr>
            <a:spLocks noGrp="1"/>
          </p:cNvSpPr>
          <p:nvPr>
            <p:ph type="sldNum" sz="quarter" idx="2"/>
          </p:nvPr>
        </p:nvSpPr>
        <p:spPr>
          <a:prstGeom prst="rect">
            <a:avLst/>
          </a:prstGeom>
        </p:spPr>
        <p:txBody>
          <a:bodyPr/>
          <a:lstStyle/>
          <a:p>
            <a:fld id="{86CB4B4D-7CA3-9044-876B-883B54F8677D}"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915082280"/>
      </p:ext>
    </p:extLst>
  </p:cSld>
  <p:clrMapOvr>
    <a:masterClrMapping/>
  </p:clrMapOvr>
  <p:transition spd="med"/>
</p:sldLayout>
</file>

<file path=ppt/slideLayouts/slideLayout213.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55" name="Shape 155"/>
          <p:cNvSpPr>
            <a:spLocks noGrp="1"/>
          </p:cNvSpPr>
          <p:nvPr>
            <p:ph type="sldNum" sz="quarter" idx="2"/>
          </p:nvPr>
        </p:nvSpPr>
        <p:spPr>
          <a:prstGeom prst="rect">
            <a:avLst/>
          </a:prstGeom>
        </p:spPr>
        <p:txBody>
          <a:bodyPr/>
          <a:lstStyle/>
          <a:p>
            <a:fld id="{86CB4B4D-7CA3-9044-876B-883B54F8677D}"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645622030"/>
      </p:ext>
    </p:extLst>
  </p:cSld>
  <p:clrMapOvr>
    <a:masterClrMapping/>
  </p:clrMapOvr>
  <p:transition spd="med"/>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algn="ctr" defTabSz="412750" hangingPunct="0"/>
            <a:fld id="{BF69C651-1C1C-4023-9A38-3E6033F10BD2}" type="datetimeFigureOut">
              <a:rPr lang="en-US" sz="2500" kern="0" smtClean="0">
                <a:solidFill>
                  <a:prstClr val="black">
                    <a:tint val="75000"/>
                  </a:prstClr>
                </a:solidFill>
                <a:latin typeface="Helvetica Light"/>
                <a:sym typeface="Helvetica Light"/>
              </a:rPr>
              <a:pPr algn="ctr" defTabSz="412750" hangingPunct="0"/>
              <a:t>8/22/2019</a:t>
            </a:fld>
            <a:endParaRPr lang="en-US" sz="2500" kern="0" dirty="0">
              <a:solidFill>
                <a:prstClr val="black">
                  <a:tint val="75000"/>
                </a:prstClr>
              </a:solidFill>
              <a:latin typeface="Helvetica Light"/>
              <a:sym typeface="Helvetica Light"/>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algn="ctr" defTabSz="412750" hangingPunct="0"/>
            <a:endParaRPr lang="en-US" sz="2500" kern="0" dirty="0">
              <a:solidFill>
                <a:prstClr val="black">
                  <a:tint val="75000"/>
                </a:prstClr>
              </a:solidFill>
              <a:latin typeface="Helvetica Light"/>
              <a:sym typeface="Helvetica Light"/>
            </a:endParaRPr>
          </a:p>
        </p:txBody>
      </p:sp>
      <p:sp>
        <p:nvSpPr>
          <p:cNvPr id="6" name="Slide Number Placeholder 5"/>
          <p:cNvSpPr>
            <a:spLocks noGrp="1"/>
          </p:cNvSpPr>
          <p:nvPr>
            <p:ph type="sldNum" sz="quarter" idx="12"/>
          </p:nvPr>
        </p:nvSpPr>
        <p:spPr/>
        <p:txBody>
          <a:bodyPr/>
          <a:lstStyle/>
          <a:p>
            <a:fld id="{FC492D48-4C72-4E4A-A8FA-189552405A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468048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4" name="Picture 6" descr="PPT Template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609600" y="274320"/>
            <a:ext cx="10972800" cy="1020762"/>
          </a:xfrm>
        </p:spPr>
        <p:txBody>
          <a:bodyPr/>
          <a:lstStyle>
            <a:lvl1pPr algn="l">
              <a:defRPr/>
            </a:lvl1pPr>
          </a:lstStyle>
          <a:p>
            <a:r>
              <a:rPr lang="en-US"/>
              <a:t>Click to edit Master title style</a:t>
            </a:r>
          </a:p>
        </p:txBody>
      </p:sp>
      <p:sp>
        <p:nvSpPr>
          <p:cNvPr id="9" name="Content Placeholder 2"/>
          <p:cNvSpPr>
            <a:spLocks noGrp="1"/>
          </p:cNvSpPr>
          <p:nvPr>
            <p:ph idx="1"/>
          </p:nvPr>
        </p:nvSpPr>
        <p:spPr>
          <a:xfrm>
            <a:off x="609600" y="1828801"/>
            <a:ext cx="109728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1"/>
          <p:cNvSpPr>
            <a:spLocks noGrp="1"/>
          </p:cNvSpPr>
          <p:nvPr>
            <p:ph type="dt" sz="half" idx="10"/>
          </p:nvPr>
        </p:nvSpPr>
        <p:spPr>
          <a:xfrm>
            <a:off x="838200" y="6356351"/>
            <a:ext cx="2743200" cy="365125"/>
          </a:xfrm>
          <a:prstGeom prst="rect">
            <a:avLst/>
          </a:prstGeom>
        </p:spPr>
        <p:txBody>
          <a:bodyPr/>
          <a:lstStyle>
            <a:lvl1pPr eaLnBrk="0" hangingPunct="0">
              <a:defRPr/>
            </a:lvl1pPr>
          </a:lstStyle>
          <a:p>
            <a:pPr algn="ctr" defTabSz="412750">
              <a:defRPr/>
            </a:pPr>
            <a:fld id="{D70DB70D-FB2D-406B-ACAF-509E3CA20363}" type="datetime1">
              <a:rPr lang="en-US" sz="2500" kern="0" smtClean="0">
                <a:solidFill>
                  <a:prstClr val="black">
                    <a:tint val="75000"/>
                  </a:prstClr>
                </a:solidFill>
                <a:latin typeface="Helvetica Light"/>
                <a:sym typeface="Helvetica Light"/>
              </a:rPr>
              <a:pPr algn="ctr" defTabSz="412750">
                <a:defRPr/>
              </a:pPr>
              <a:t>8/22/2019</a:t>
            </a:fld>
            <a:endParaRPr lang="en-US" sz="2500" kern="0" dirty="0">
              <a:solidFill>
                <a:prstClr val="black">
                  <a:tint val="75000"/>
                </a:prstClr>
              </a:solidFill>
              <a:latin typeface="Helvetica Light"/>
              <a:sym typeface="Helvetica Light"/>
            </a:endParaRPr>
          </a:p>
        </p:txBody>
      </p:sp>
      <p:sp>
        <p:nvSpPr>
          <p:cNvPr id="6" name="Footer Placeholder 2"/>
          <p:cNvSpPr>
            <a:spLocks noGrp="1"/>
          </p:cNvSpPr>
          <p:nvPr>
            <p:ph type="ftr" sz="quarter" idx="11"/>
          </p:nvPr>
        </p:nvSpPr>
        <p:spPr>
          <a:xfrm>
            <a:off x="4165600" y="6356362"/>
            <a:ext cx="3860800" cy="365125"/>
          </a:xfrm>
          <a:prstGeom prst="rect">
            <a:avLst/>
          </a:prstGeom>
        </p:spPr>
        <p:txBody>
          <a:bodyPr/>
          <a:lstStyle>
            <a:lvl1pPr eaLnBrk="1" fontAlgn="auto" hangingPunct="1">
              <a:spcBef>
                <a:spcPts val="0"/>
              </a:spcBef>
              <a:spcAft>
                <a:spcPts val="0"/>
              </a:spcAft>
              <a:defRPr>
                <a:solidFill>
                  <a:prstClr val="black"/>
                </a:solidFill>
                <a:latin typeface="+mn-lt"/>
                <a:ea typeface="+mn-ea"/>
                <a:cs typeface="+mn-cs"/>
              </a:defRPr>
            </a:lvl1pPr>
          </a:lstStyle>
          <a:p>
            <a:pPr algn="ctr" defTabSz="412750">
              <a:defRPr/>
            </a:pPr>
            <a:endParaRPr lang="en-US" sz="2500" kern="0">
              <a:sym typeface="Helvetica Light"/>
            </a:endParaRPr>
          </a:p>
        </p:txBody>
      </p:sp>
      <p:sp>
        <p:nvSpPr>
          <p:cNvPr id="7" name="Slide Number Placeholder 3"/>
          <p:cNvSpPr>
            <a:spLocks noGrp="1"/>
          </p:cNvSpPr>
          <p:nvPr>
            <p:ph type="sldNum" sz="quarter" idx="12"/>
          </p:nvPr>
        </p:nvSpPr>
        <p:spPr/>
        <p:txBody>
          <a:bodyPr/>
          <a:lstStyle>
            <a:lvl1pPr eaLnBrk="0" hangingPunct="0">
              <a:defRPr/>
            </a:lvl1pPr>
          </a:lstStyle>
          <a:p>
            <a:pPr>
              <a:defRPr/>
            </a:pPr>
            <a:fld id="{0BF8FCAB-DDE6-4140-8D41-FDD42027F29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94355546"/>
      </p:ext>
    </p:extLst>
  </p:cSld>
  <p:clrMapOvr>
    <a:masterClrMapping/>
  </p:clrMapOvr>
  <p:transition spd="med"/>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26330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63491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8286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2065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5D4AE1-52E5-45A2-B117-2E2F2906E2F4}"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E8CF1C3-ED9C-43BC-AE66-05D201D663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911544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02346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85428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99488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383213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34732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46296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67464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Photo_page">
    <p:spTree>
      <p:nvGrpSpPr>
        <p:cNvPr id="1" name=""/>
        <p:cNvGrpSpPr/>
        <p:nvPr/>
      </p:nvGrpSpPr>
      <p:grpSpPr>
        <a:xfrm>
          <a:off x="0" y="0"/>
          <a:ext cx="0" cy="0"/>
          <a:chOff x="0" y="0"/>
          <a:chExt cx="0" cy="0"/>
        </a:xfrm>
      </p:grpSpPr>
      <p:sp>
        <p:nvSpPr>
          <p:cNvPr id="11" name="Shape 11"/>
          <p:cNvSpPr/>
          <p:nvPr/>
        </p:nvSpPr>
        <p:spPr>
          <a:xfrm>
            <a:off x="279400" y="254000"/>
            <a:ext cx="11633200" cy="6301830"/>
          </a:xfrm>
          <a:prstGeom prst="rect">
            <a:avLst/>
          </a:prstGeom>
          <a:ln w="63500">
            <a:solidFill>
              <a:srgbClr val="ECECEC"/>
            </a:solidFill>
            <a:miter lim="400000"/>
          </a:ln>
        </p:spPr>
        <p:txBody>
          <a:bodyPr lIns="25400" tIns="25400" rIns="25400" bIns="25400" anchor="ctr"/>
          <a:lstStyle/>
          <a:p>
            <a:pPr algn="ctr" defTabSz="412750" hangingPunct="0">
              <a:defRPr sz="3200">
                <a:solidFill>
                  <a:srgbClr val="FFFFFF"/>
                </a:solidFill>
              </a:defRPr>
            </a:pPr>
            <a:endParaRPr sz="1600" kern="0">
              <a:solidFill>
                <a:srgbClr val="FFFFFF"/>
              </a:solidFill>
              <a:latin typeface="Helvetica Light"/>
              <a:sym typeface="Helvetica Light"/>
            </a:endParaRPr>
          </a:p>
        </p:txBody>
      </p:sp>
      <p:grpSp>
        <p:nvGrpSpPr>
          <p:cNvPr id="16" name="Group 16"/>
          <p:cNvGrpSpPr/>
          <p:nvPr/>
        </p:nvGrpSpPr>
        <p:grpSpPr>
          <a:xfrm>
            <a:off x="10163185" y="6036046"/>
            <a:ext cx="1533829" cy="283781"/>
            <a:chOff x="0" y="0"/>
            <a:chExt cx="3067657" cy="567559"/>
          </a:xfrm>
        </p:grpSpPr>
        <p:sp>
          <p:nvSpPr>
            <p:cNvPr id="12" name="Shape 12"/>
            <p:cNvSpPr/>
            <p:nvPr/>
          </p:nvSpPr>
          <p:spPr>
            <a:xfrm>
              <a:off x="0" y="0"/>
              <a:ext cx="562942" cy="56755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3" name="Shape 13"/>
            <p:cNvSpPr/>
            <p:nvPr/>
          </p:nvSpPr>
          <p:spPr>
            <a:xfrm>
              <a:off x="1668270" y="0"/>
              <a:ext cx="562943" cy="56756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4" name="Shape 14"/>
            <p:cNvSpPr/>
            <p:nvPr/>
          </p:nvSpPr>
          <p:spPr>
            <a:xfrm>
              <a:off x="2500097" y="0"/>
              <a:ext cx="567561" cy="56756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5" name="Shape 15"/>
            <p:cNvSpPr/>
            <p:nvPr/>
          </p:nvSpPr>
          <p:spPr>
            <a:xfrm>
              <a:off x="834135" y="2308"/>
              <a:ext cx="562943" cy="562943"/>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grpSp>
      <p:grpSp>
        <p:nvGrpSpPr>
          <p:cNvPr id="30" name="Group 30"/>
          <p:cNvGrpSpPr/>
          <p:nvPr/>
        </p:nvGrpSpPr>
        <p:grpSpPr>
          <a:xfrm>
            <a:off x="574846" y="5972072"/>
            <a:ext cx="3235307" cy="399030"/>
            <a:chOff x="0" y="-50591"/>
            <a:chExt cx="6470613" cy="798058"/>
          </a:xfrm>
        </p:grpSpPr>
        <p:sp>
          <p:nvSpPr>
            <p:cNvPr id="17" name="Shape 17"/>
            <p:cNvSpPr/>
            <p:nvPr/>
          </p:nvSpPr>
          <p:spPr>
            <a:xfrm>
              <a:off x="707266" y="-50591"/>
              <a:ext cx="2641748" cy="4821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1800" b="1">
                  <a:solidFill>
                    <a:srgbClr val="5E7484"/>
                  </a:solidFill>
                  <a:latin typeface="+mn-lt"/>
                  <a:ea typeface="+mn-ea"/>
                  <a:cs typeface="+mn-cs"/>
                  <a:sym typeface="Helvetica"/>
                  <a:hlinkClick r:id="" action="ppaction://noaction"/>
                </a:defRPr>
              </a:lvl1pPr>
            </a:lstStyle>
            <a:p>
              <a:pPr defTabSz="412750" hangingPunct="0"/>
              <a:r>
                <a:rPr sz="900" kern="0"/>
                <a:t>WWW.SITE2MAX.PRO</a:t>
              </a:r>
            </a:p>
          </p:txBody>
        </p:sp>
        <p:sp>
          <p:nvSpPr>
            <p:cNvPr id="18" name="Shape 18"/>
            <p:cNvSpPr/>
            <p:nvPr/>
          </p:nvSpPr>
          <p:spPr>
            <a:xfrm>
              <a:off x="704450" y="265284"/>
              <a:ext cx="5766163" cy="4821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defRPr sz="1800">
                  <a:solidFill>
                    <a:srgbClr val="5E7484"/>
                  </a:solidFill>
                  <a:latin typeface="+mn-lt"/>
                  <a:ea typeface="+mn-ea"/>
                  <a:cs typeface="+mn-cs"/>
                  <a:sym typeface="Helvetica"/>
                </a:defRPr>
              </a:lvl1pPr>
            </a:lstStyle>
            <a:p>
              <a:pPr defTabSz="412750" hangingPunct="0"/>
              <a:r>
                <a:rPr sz="900" kern="0"/>
                <a:t>Free PowerPoint &amp; KeyNote Templates</a:t>
              </a:r>
            </a:p>
          </p:txBody>
        </p:sp>
        <p:grpSp>
          <p:nvGrpSpPr>
            <p:cNvPr id="29" name="Group 29"/>
            <p:cNvGrpSpPr/>
            <p:nvPr/>
          </p:nvGrpSpPr>
          <p:grpSpPr>
            <a:xfrm>
              <a:off x="0" y="103781"/>
              <a:ext cx="591162" cy="508658"/>
              <a:chOff x="0" y="0"/>
              <a:chExt cx="591161" cy="508657"/>
            </a:xfrm>
          </p:grpSpPr>
          <p:sp>
            <p:nvSpPr>
              <p:cNvPr id="19" name="Shape 19"/>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0" name="Shape 20"/>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1" name="Shape 21"/>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2" name="Shape 22"/>
              <p:cNvSpPr/>
              <p:nvPr/>
            </p:nvSpPr>
            <p:spPr>
              <a:xfrm>
                <a:off x="189045"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sp>
            <p:nvSpPr>
              <p:cNvPr id="23" name="Shape 23"/>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4" name="Shape 24"/>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5" name="Shape 25"/>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6" name="Shape 26"/>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7" name="Shape 27"/>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8" name="Shape 28"/>
              <p:cNvSpPr/>
              <p:nvPr/>
            </p:nvSpPr>
            <p:spPr>
              <a:xfrm>
                <a:off x="354848"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grpSp>
      </p:grpSp>
      <p:sp>
        <p:nvSpPr>
          <p:cNvPr id="31" name="Shape 31"/>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
        <p:nvSpPr>
          <p:cNvPr id="3" name="Picture Placeholder 2"/>
          <p:cNvSpPr>
            <a:spLocks noGrp="1"/>
          </p:cNvSpPr>
          <p:nvPr>
            <p:ph type="pic" sz="quarter" idx="10"/>
          </p:nvPr>
        </p:nvSpPr>
        <p:spPr>
          <a:xfrm>
            <a:off x="927100" y="1028700"/>
            <a:ext cx="1258888" cy="1258888"/>
          </a:xfrm>
        </p:spPr>
        <p:txBody>
          <a:bodyPr/>
          <a:lstStyle/>
          <a:p>
            <a:endParaRPr lang="en-US"/>
          </a:p>
        </p:txBody>
      </p:sp>
      <p:sp>
        <p:nvSpPr>
          <p:cNvPr id="32" name="Picture Placeholder 2"/>
          <p:cNvSpPr>
            <a:spLocks noGrp="1"/>
          </p:cNvSpPr>
          <p:nvPr>
            <p:ph type="pic" sz="quarter" idx="11"/>
          </p:nvPr>
        </p:nvSpPr>
        <p:spPr>
          <a:xfrm>
            <a:off x="2314167" y="1028700"/>
            <a:ext cx="1258888" cy="1258888"/>
          </a:xfrm>
        </p:spPr>
        <p:txBody>
          <a:bodyPr/>
          <a:lstStyle/>
          <a:p>
            <a:endParaRPr lang="en-US"/>
          </a:p>
        </p:txBody>
      </p:sp>
      <p:sp>
        <p:nvSpPr>
          <p:cNvPr id="33" name="Picture Placeholder 2"/>
          <p:cNvSpPr>
            <a:spLocks noGrp="1"/>
          </p:cNvSpPr>
          <p:nvPr>
            <p:ph type="pic" sz="quarter" idx="12"/>
          </p:nvPr>
        </p:nvSpPr>
        <p:spPr>
          <a:xfrm>
            <a:off x="3701233" y="1028700"/>
            <a:ext cx="1258888" cy="1258888"/>
          </a:xfrm>
        </p:spPr>
        <p:txBody>
          <a:bodyPr/>
          <a:lstStyle/>
          <a:p>
            <a:endParaRPr lang="en-US"/>
          </a:p>
        </p:txBody>
      </p:sp>
      <p:sp>
        <p:nvSpPr>
          <p:cNvPr id="34" name="Picture Placeholder 2"/>
          <p:cNvSpPr>
            <a:spLocks noGrp="1"/>
          </p:cNvSpPr>
          <p:nvPr>
            <p:ph type="pic" sz="quarter" idx="13"/>
          </p:nvPr>
        </p:nvSpPr>
        <p:spPr>
          <a:xfrm>
            <a:off x="5088300" y="1028700"/>
            <a:ext cx="1258888" cy="1258888"/>
          </a:xfrm>
        </p:spPr>
        <p:txBody>
          <a:bodyPr/>
          <a:lstStyle/>
          <a:p>
            <a:endParaRPr lang="en-US"/>
          </a:p>
        </p:txBody>
      </p:sp>
      <p:sp>
        <p:nvSpPr>
          <p:cNvPr id="35" name="Picture Placeholder 2"/>
          <p:cNvSpPr>
            <a:spLocks noGrp="1"/>
          </p:cNvSpPr>
          <p:nvPr>
            <p:ph type="pic" sz="quarter" idx="14"/>
          </p:nvPr>
        </p:nvSpPr>
        <p:spPr>
          <a:xfrm>
            <a:off x="927100" y="2445525"/>
            <a:ext cx="1258888" cy="1258888"/>
          </a:xfrm>
        </p:spPr>
        <p:txBody>
          <a:bodyPr/>
          <a:lstStyle/>
          <a:p>
            <a:endParaRPr lang="en-US"/>
          </a:p>
        </p:txBody>
      </p:sp>
      <p:sp>
        <p:nvSpPr>
          <p:cNvPr id="36" name="Picture Placeholder 2"/>
          <p:cNvSpPr>
            <a:spLocks noGrp="1"/>
          </p:cNvSpPr>
          <p:nvPr>
            <p:ph type="pic" sz="quarter" idx="15"/>
          </p:nvPr>
        </p:nvSpPr>
        <p:spPr>
          <a:xfrm>
            <a:off x="2314167" y="2445525"/>
            <a:ext cx="1258888" cy="1258888"/>
          </a:xfrm>
        </p:spPr>
        <p:txBody>
          <a:bodyPr/>
          <a:lstStyle/>
          <a:p>
            <a:endParaRPr lang="en-US"/>
          </a:p>
        </p:txBody>
      </p:sp>
      <p:sp>
        <p:nvSpPr>
          <p:cNvPr id="37" name="Picture Placeholder 2"/>
          <p:cNvSpPr>
            <a:spLocks noGrp="1"/>
          </p:cNvSpPr>
          <p:nvPr>
            <p:ph type="pic" sz="quarter" idx="16"/>
          </p:nvPr>
        </p:nvSpPr>
        <p:spPr>
          <a:xfrm>
            <a:off x="3701233" y="2445525"/>
            <a:ext cx="1258888" cy="1258888"/>
          </a:xfrm>
        </p:spPr>
        <p:txBody>
          <a:bodyPr/>
          <a:lstStyle/>
          <a:p>
            <a:endParaRPr lang="en-US"/>
          </a:p>
        </p:txBody>
      </p:sp>
      <p:sp>
        <p:nvSpPr>
          <p:cNvPr id="38" name="Picture Placeholder 2"/>
          <p:cNvSpPr>
            <a:spLocks noGrp="1"/>
          </p:cNvSpPr>
          <p:nvPr>
            <p:ph type="pic" sz="quarter" idx="17"/>
          </p:nvPr>
        </p:nvSpPr>
        <p:spPr>
          <a:xfrm>
            <a:off x="5088300" y="2445525"/>
            <a:ext cx="1258888" cy="1258888"/>
          </a:xfrm>
        </p:spPr>
        <p:txBody>
          <a:bodyPr/>
          <a:lstStyle/>
          <a:p>
            <a:endParaRPr lang="en-US"/>
          </a:p>
        </p:txBody>
      </p:sp>
      <p:sp>
        <p:nvSpPr>
          <p:cNvPr id="39" name="Picture Placeholder 2"/>
          <p:cNvSpPr>
            <a:spLocks noGrp="1"/>
          </p:cNvSpPr>
          <p:nvPr>
            <p:ph type="pic" sz="quarter" idx="18"/>
          </p:nvPr>
        </p:nvSpPr>
        <p:spPr>
          <a:xfrm>
            <a:off x="927100" y="3871233"/>
            <a:ext cx="1258888" cy="1258888"/>
          </a:xfrm>
        </p:spPr>
        <p:txBody>
          <a:bodyPr/>
          <a:lstStyle/>
          <a:p>
            <a:endParaRPr lang="en-US"/>
          </a:p>
        </p:txBody>
      </p:sp>
      <p:sp>
        <p:nvSpPr>
          <p:cNvPr id="40" name="Picture Placeholder 2"/>
          <p:cNvSpPr>
            <a:spLocks noGrp="1"/>
          </p:cNvSpPr>
          <p:nvPr>
            <p:ph type="pic" sz="quarter" idx="19"/>
          </p:nvPr>
        </p:nvSpPr>
        <p:spPr>
          <a:xfrm>
            <a:off x="2314167" y="3871233"/>
            <a:ext cx="1258888" cy="1258888"/>
          </a:xfrm>
        </p:spPr>
        <p:txBody>
          <a:bodyPr/>
          <a:lstStyle/>
          <a:p>
            <a:endParaRPr lang="en-US"/>
          </a:p>
        </p:txBody>
      </p:sp>
      <p:sp>
        <p:nvSpPr>
          <p:cNvPr id="41" name="Picture Placeholder 2"/>
          <p:cNvSpPr>
            <a:spLocks noGrp="1"/>
          </p:cNvSpPr>
          <p:nvPr>
            <p:ph type="pic" sz="quarter" idx="20"/>
          </p:nvPr>
        </p:nvSpPr>
        <p:spPr>
          <a:xfrm>
            <a:off x="3701233" y="3871233"/>
            <a:ext cx="1258888" cy="1258888"/>
          </a:xfrm>
        </p:spPr>
        <p:txBody>
          <a:bodyPr/>
          <a:lstStyle/>
          <a:p>
            <a:endParaRPr lang="en-US"/>
          </a:p>
        </p:txBody>
      </p:sp>
      <p:sp>
        <p:nvSpPr>
          <p:cNvPr id="42" name="Picture Placeholder 2"/>
          <p:cNvSpPr>
            <a:spLocks noGrp="1"/>
          </p:cNvSpPr>
          <p:nvPr>
            <p:ph type="pic" sz="quarter" idx="21"/>
          </p:nvPr>
        </p:nvSpPr>
        <p:spPr>
          <a:xfrm>
            <a:off x="5088300" y="3871233"/>
            <a:ext cx="1258888" cy="1258888"/>
          </a:xfrm>
        </p:spPr>
        <p:txBody>
          <a:bodyPr/>
          <a:lstStyle/>
          <a:p>
            <a:endParaRPr lang="en-US"/>
          </a:p>
        </p:txBody>
      </p:sp>
    </p:spTree>
    <p:extLst>
      <p:ext uri="{BB962C8B-B14F-4D97-AF65-F5344CB8AC3E}">
        <p14:creationId xmlns:p14="http://schemas.microsoft.com/office/powerpoint/2010/main" val="788947197"/>
      </p:ext>
    </p:extLst>
  </p:cSld>
  <p:clrMapOvr>
    <a:masterClrMapping/>
  </p:clrMapOvr>
  <p:transition spd="med"/>
</p:sldLayout>
</file>

<file path=ppt/slideLayouts/slideLayout228.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r>
              <a:t>Title Text</a:t>
            </a:r>
          </a:p>
        </p:txBody>
      </p:sp>
      <p:sp>
        <p:nvSpPr>
          <p:cNvPr id="20" name="Shape 20"/>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 name="Shape 21"/>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97154495"/>
      </p:ext>
    </p:extLst>
  </p:cSld>
  <p:clrMapOvr>
    <a:masterClrMapping/>
  </p:clrMapOvr>
  <p:transition spd="med"/>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Photo + page">
    <p:spTree>
      <p:nvGrpSpPr>
        <p:cNvPr id="1" name=""/>
        <p:cNvGrpSpPr/>
        <p:nvPr/>
      </p:nvGrpSpPr>
      <p:grpSpPr>
        <a:xfrm>
          <a:off x="0" y="0"/>
          <a:ext cx="0" cy="0"/>
          <a:chOff x="0" y="0"/>
          <a:chExt cx="0" cy="0"/>
        </a:xfrm>
      </p:grpSpPr>
      <p:sp>
        <p:nvSpPr>
          <p:cNvPr id="21" name="Shape 21"/>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
        <p:nvSpPr>
          <p:cNvPr id="3" name="Picture Placeholder 2"/>
          <p:cNvSpPr>
            <a:spLocks noGrp="1"/>
          </p:cNvSpPr>
          <p:nvPr>
            <p:ph type="pic" sz="quarter" idx="10"/>
          </p:nvPr>
        </p:nvSpPr>
        <p:spPr>
          <a:xfrm>
            <a:off x="1560842" y="1382713"/>
            <a:ext cx="1706563" cy="1706563"/>
          </a:xfrm>
        </p:spPr>
        <p:txBody>
          <a:bodyPr/>
          <a:lstStyle/>
          <a:p>
            <a:endParaRPr lang="en-US"/>
          </a:p>
        </p:txBody>
      </p:sp>
      <p:sp>
        <p:nvSpPr>
          <p:cNvPr id="7" name="Picture Placeholder 2"/>
          <p:cNvSpPr>
            <a:spLocks noGrp="1"/>
          </p:cNvSpPr>
          <p:nvPr>
            <p:ph type="pic" sz="quarter" idx="11"/>
          </p:nvPr>
        </p:nvSpPr>
        <p:spPr>
          <a:xfrm>
            <a:off x="3454690" y="1382712"/>
            <a:ext cx="1706563" cy="1706563"/>
          </a:xfrm>
        </p:spPr>
        <p:txBody>
          <a:bodyPr/>
          <a:lstStyle/>
          <a:p>
            <a:endParaRPr lang="en-US"/>
          </a:p>
        </p:txBody>
      </p:sp>
      <p:sp>
        <p:nvSpPr>
          <p:cNvPr id="8" name="Picture Placeholder 2"/>
          <p:cNvSpPr>
            <a:spLocks noGrp="1"/>
          </p:cNvSpPr>
          <p:nvPr>
            <p:ph type="pic" sz="quarter" idx="12"/>
          </p:nvPr>
        </p:nvSpPr>
        <p:spPr>
          <a:xfrm>
            <a:off x="5348539" y="1382712"/>
            <a:ext cx="1706563" cy="1706563"/>
          </a:xfrm>
        </p:spPr>
        <p:txBody>
          <a:bodyPr/>
          <a:lstStyle/>
          <a:p>
            <a:endParaRPr lang="en-US"/>
          </a:p>
        </p:txBody>
      </p:sp>
      <p:sp>
        <p:nvSpPr>
          <p:cNvPr id="9" name="Picture Placeholder 2"/>
          <p:cNvSpPr>
            <a:spLocks noGrp="1"/>
          </p:cNvSpPr>
          <p:nvPr>
            <p:ph type="pic" sz="quarter" idx="13"/>
          </p:nvPr>
        </p:nvSpPr>
        <p:spPr>
          <a:xfrm>
            <a:off x="7242387" y="1382712"/>
            <a:ext cx="1706563" cy="1706563"/>
          </a:xfrm>
        </p:spPr>
        <p:txBody>
          <a:bodyPr/>
          <a:lstStyle/>
          <a:p>
            <a:endParaRPr lang="en-US"/>
          </a:p>
        </p:txBody>
      </p:sp>
      <p:sp>
        <p:nvSpPr>
          <p:cNvPr id="10" name="Picture Placeholder 2"/>
          <p:cNvSpPr>
            <a:spLocks noGrp="1"/>
          </p:cNvSpPr>
          <p:nvPr>
            <p:ph type="pic" sz="quarter" idx="14"/>
          </p:nvPr>
        </p:nvSpPr>
        <p:spPr>
          <a:xfrm>
            <a:off x="9136236" y="1382712"/>
            <a:ext cx="1706563" cy="1706563"/>
          </a:xfrm>
        </p:spPr>
        <p:txBody>
          <a:bodyPr/>
          <a:lstStyle/>
          <a:p>
            <a:endParaRPr lang="en-US"/>
          </a:p>
        </p:txBody>
      </p:sp>
      <p:sp>
        <p:nvSpPr>
          <p:cNvPr id="11" name="Picture Placeholder 2"/>
          <p:cNvSpPr>
            <a:spLocks noGrp="1"/>
          </p:cNvSpPr>
          <p:nvPr>
            <p:ph type="pic" sz="quarter" idx="15"/>
          </p:nvPr>
        </p:nvSpPr>
        <p:spPr>
          <a:xfrm>
            <a:off x="1560842" y="3254259"/>
            <a:ext cx="1706563" cy="1706563"/>
          </a:xfrm>
        </p:spPr>
        <p:txBody>
          <a:bodyPr/>
          <a:lstStyle/>
          <a:p>
            <a:endParaRPr lang="en-US"/>
          </a:p>
        </p:txBody>
      </p:sp>
      <p:sp>
        <p:nvSpPr>
          <p:cNvPr id="12" name="Picture Placeholder 2"/>
          <p:cNvSpPr>
            <a:spLocks noGrp="1"/>
          </p:cNvSpPr>
          <p:nvPr>
            <p:ph type="pic" sz="quarter" idx="16"/>
          </p:nvPr>
        </p:nvSpPr>
        <p:spPr>
          <a:xfrm>
            <a:off x="3454690" y="3254258"/>
            <a:ext cx="1706563" cy="1706563"/>
          </a:xfrm>
        </p:spPr>
        <p:txBody>
          <a:bodyPr/>
          <a:lstStyle/>
          <a:p>
            <a:endParaRPr lang="en-US"/>
          </a:p>
        </p:txBody>
      </p:sp>
      <p:sp>
        <p:nvSpPr>
          <p:cNvPr id="13" name="Picture Placeholder 2"/>
          <p:cNvSpPr>
            <a:spLocks noGrp="1"/>
          </p:cNvSpPr>
          <p:nvPr>
            <p:ph type="pic" sz="quarter" idx="17"/>
          </p:nvPr>
        </p:nvSpPr>
        <p:spPr>
          <a:xfrm>
            <a:off x="5348539" y="3254258"/>
            <a:ext cx="1706563" cy="1706563"/>
          </a:xfrm>
        </p:spPr>
        <p:txBody>
          <a:bodyPr/>
          <a:lstStyle/>
          <a:p>
            <a:endParaRPr lang="en-US"/>
          </a:p>
        </p:txBody>
      </p:sp>
      <p:sp>
        <p:nvSpPr>
          <p:cNvPr id="14" name="Picture Placeholder 2"/>
          <p:cNvSpPr>
            <a:spLocks noGrp="1"/>
          </p:cNvSpPr>
          <p:nvPr>
            <p:ph type="pic" sz="quarter" idx="18"/>
          </p:nvPr>
        </p:nvSpPr>
        <p:spPr>
          <a:xfrm>
            <a:off x="7242387" y="3254258"/>
            <a:ext cx="1706563" cy="1706563"/>
          </a:xfrm>
        </p:spPr>
        <p:txBody>
          <a:bodyPr/>
          <a:lstStyle/>
          <a:p>
            <a:endParaRPr lang="en-US"/>
          </a:p>
        </p:txBody>
      </p:sp>
      <p:sp>
        <p:nvSpPr>
          <p:cNvPr id="15" name="Picture Placeholder 2"/>
          <p:cNvSpPr>
            <a:spLocks noGrp="1"/>
          </p:cNvSpPr>
          <p:nvPr>
            <p:ph type="pic" sz="quarter" idx="19"/>
          </p:nvPr>
        </p:nvSpPr>
        <p:spPr>
          <a:xfrm>
            <a:off x="9136236" y="3254258"/>
            <a:ext cx="1706563" cy="1706563"/>
          </a:xfrm>
        </p:spPr>
        <p:txBody>
          <a:bodyPr/>
          <a:lstStyle/>
          <a:p>
            <a:endParaRPr lang="en-US"/>
          </a:p>
        </p:txBody>
      </p:sp>
    </p:spTree>
    <p:extLst>
      <p:ext uri="{BB962C8B-B14F-4D97-AF65-F5344CB8AC3E}">
        <p14:creationId xmlns:p14="http://schemas.microsoft.com/office/powerpoint/2010/main" val="161565038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5D4AE1-52E5-45A2-B117-2E2F2906E2F4}"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E8CF1C3-ED9C-43BC-AE66-05D201D663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220574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68635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 y="0"/>
            <a:ext cx="12188952" cy="1307592"/>
          </a:xfrm>
          <a:solidFill>
            <a:srgbClr val="0F4263"/>
          </a:solidFill>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23871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7209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17199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47811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21755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5936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9559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82150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303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11" name="Shape 11"/>
          <p:cNvSpPr/>
          <p:nvPr/>
        </p:nvSpPr>
        <p:spPr>
          <a:xfrm>
            <a:off x="279400" y="254000"/>
            <a:ext cx="11633200" cy="6301830"/>
          </a:xfrm>
          <a:prstGeom prst="rect">
            <a:avLst/>
          </a:prstGeom>
          <a:ln w="63500">
            <a:solidFill>
              <a:srgbClr val="ECECEC"/>
            </a:solidFill>
            <a:miter lim="400000"/>
          </a:ln>
        </p:spPr>
        <p:txBody>
          <a:bodyPr lIns="25400" tIns="25400" rIns="25400" bIns="25400" anchor="ctr"/>
          <a:lstStyle/>
          <a:p>
            <a:pPr algn="ctr" defTabSz="412750" hangingPunct="0">
              <a:defRPr sz="3200">
                <a:solidFill>
                  <a:srgbClr val="FFFFFF"/>
                </a:solidFill>
              </a:defRPr>
            </a:pPr>
            <a:endParaRPr sz="1600" kern="0" dirty="0">
              <a:solidFill>
                <a:srgbClr val="FFFFFF"/>
              </a:solidFill>
              <a:latin typeface="Helvetica Light"/>
              <a:sym typeface="Helvetica Light"/>
            </a:endParaRPr>
          </a:p>
        </p:txBody>
      </p:sp>
      <p:grpSp>
        <p:nvGrpSpPr>
          <p:cNvPr id="16" name="Group 16"/>
          <p:cNvGrpSpPr/>
          <p:nvPr/>
        </p:nvGrpSpPr>
        <p:grpSpPr>
          <a:xfrm>
            <a:off x="10163185" y="6036046"/>
            <a:ext cx="1533829" cy="283781"/>
            <a:chOff x="0" y="0"/>
            <a:chExt cx="3067657" cy="567559"/>
          </a:xfrm>
        </p:grpSpPr>
        <p:sp>
          <p:nvSpPr>
            <p:cNvPr id="12" name="Shape 12"/>
            <p:cNvSpPr/>
            <p:nvPr/>
          </p:nvSpPr>
          <p:spPr>
            <a:xfrm>
              <a:off x="0" y="0"/>
              <a:ext cx="562942" cy="56755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13" name="Shape 13"/>
            <p:cNvSpPr/>
            <p:nvPr/>
          </p:nvSpPr>
          <p:spPr>
            <a:xfrm>
              <a:off x="1668270" y="0"/>
              <a:ext cx="562943" cy="56756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14" name="Shape 14"/>
            <p:cNvSpPr/>
            <p:nvPr/>
          </p:nvSpPr>
          <p:spPr>
            <a:xfrm>
              <a:off x="2500097" y="0"/>
              <a:ext cx="567561" cy="56756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15" name="Shape 15"/>
            <p:cNvSpPr/>
            <p:nvPr/>
          </p:nvSpPr>
          <p:spPr>
            <a:xfrm>
              <a:off x="834135" y="2308"/>
              <a:ext cx="562943" cy="562943"/>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grpSp>
      <p:grpSp>
        <p:nvGrpSpPr>
          <p:cNvPr id="30" name="Group 30"/>
          <p:cNvGrpSpPr/>
          <p:nvPr/>
        </p:nvGrpSpPr>
        <p:grpSpPr>
          <a:xfrm>
            <a:off x="574846" y="5972072"/>
            <a:ext cx="3235307" cy="399030"/>
            <a:chOff x="0" y="-50591"/>
            <a:chExt cx="6470613" cy="798058"/>
          </a:xfrm>
        </p:grpSpPr>
        <p:sp>
          <p:nvSpPr>
            <p:cNvPr id="17" name="Shape 17"/>
            <p:cNvSpPr/>
            <p:nvPr/>
          </p:nvSpPr>
          <p:spPr>
            <a:xfrm>
              <a:off x="707266" y="-50591"/>
              <a:ext cx="2641748" cy="4821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1800" b="1">
                  <a:solidFill>
                    <a:srgbClr val="5E7484"/>
                  </a:solidFill>
                  <a:latin typeface="+mn-lt"/>
                  <a:ea typeface="+mn-ea"/>
                  <a:cs typeface="+mn-cs"/>
                  <a:sym typeface="Helvetica"/>
                  <a:hlinkClick r:id="rId2"/>
                </a:defRPr>
              </a:lvl1pPr>
            </a:lstStyle>
            <a:p>
              <a:pPr defTabSz="412750" hangingPunct="0"/>
              <a:r>
                <a:rPr sz="900" kern="0" dirty="0"/>
                <a:t>WWW.SITE2MAX.PRO</a:t>
              </a:r>
            </a:p>
          </p:txBody>
        </p:sp>
        <p:sp>
          <p:nvSpPr>
            <p:cNvPr id="18" name="Shape 18"/>
            <p:cNvSpPr/>
            <p:nvPr/>
          </p:nvSpPr>
          <p:spPr>
            <a:xfrm>
              <a:off x="704450" y="265284"/>
              <a:ext cx="5766163" cy="4821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defRPr sz="1800">
                  <a:solidFill>
                    <a:srgbClr val="5E7484"/>
                  </a:solidFill>
                  <a:latin typeface="+mn-lt"/>
                  <a:ea typeface="+mn-ea"/>
                  <a:cs typeface="+mn-cs"/>
                  <a:sym typeface="Helvetica"/>
                </a:defRPr>
              </a:lvl1pPr>
            </a:lstStyle>
            <a:p>
              <a:pPr defTabSz="412750" hangingPunct="0"/>
              <a:r>
                <a:rPr sz="900" kern="0" dirty="0"/>
                <a:t>Free PowerPoint &amp; </a:t>
              </a:r>
              <a:r>
                <a:rPr sz="900" kern="0" dirty="0" err="1"/>
                <a:t>KeyNote</a:t>
              </a:r>
              <a:r>
                <a:rPr sz="900" kern="0" dirty="0"/>
                <a:t> Templates</a:t>
              </a:r>
            </a:p>
          </p:txBody>
        </p:sp>
        <p:grpSp>
          <p:nvGrpSpPr>
            <p:cNvPr id="29" name="Group 29"/>
            <p:cNvGrpSpPr/>
            <p:nvPr/>
          </p:nvGrpSpPr>
          <p:grpSpPr>
            <a:xfrm>
              <a:off x="0" y="103781"/>
              <a:ext cx="591162" cy="508658"/>
              <a:chOff x="0" y="0"/>
              <a:chExt cx="591161" cy="508657"/>
            </a:xfrm>
          </p:grpSpPr>
          <p:sp>
            <p:nvSpPr>
              <p:cNvPr id="19" name="Shape 19"/>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0" name="Shape 20"/>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1" name="Shape 21"/>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2" name="Shape 22"/>
              <p:cNvSpPr/>
              <p:nvPr/>
            </p:nvSpPr>
            <p:spPr>
              <a:xfrm>
                <a:off x="189045"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dirty="0">
                  <a:solidFill>
                    <a:srgbClr val="FFFFFF"/>
                  </a:solidFill>
                  <a:sym typeface="Helvetica Light"/>
                </a:endParaRPr>
              </a:p>
            </p:txBody>
          </p:sp>
          <p:sp>
            <p:nvSpPr>
              <p:cNvPr id="23" name="Shape 23"/>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4" name="Shape 24"/>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5" name="Shape 25"/>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6" name="Shape 26"/>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7" name="Shape 27"/>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8" name="Shape 28"/>
              <p:cNvSpPr/>
              <p:nvPr/>
            </p:nvSpPr>
            <p:spPr>
              <a:xfrm>
                <a:off x="354848"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dirty="0">
                  <a:solidFill>
                    <a:srgbClr val="FFFFFF"/>
                  </a:solidFill>
                  <a:sym typeface="Helvetica Light"/>
                </a:endParaRPr>
              </a:p>
            </p:txBody>
          </p:sp>
        </p:grpSp>
      </p:gr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824106223"/>
      </p:ext>
    </p:extLst>
  </p:cSld>
  <p:clrMapOvr>
    <a:masterClrMapping/>
  </p:clrMapOvr>
  <p:transition spd="med"/>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5166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8F918D-4C1A-4A98-8125-A57DE1012239}"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3194D8-6BEA-4844-B097-CA208C6D8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22025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F918D-4C1A-4A98-8125-A57DE1012239}"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3194D8-6BEA-4844-B097-CA208C6D8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72515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8F918D-4C1A-4A98-8125-A57DE1012239}"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3194D8-6BEA-4844-B097-CA208C6D8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07647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8F918D-4C1A-4A98-8125-A57DE1012239}"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3194D8-6BEA-4844-B097-CA208C6D8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30768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8F918D-4C1A-4A98-8125-A57DE1012239}" type="datetimeFigureOut">
              <a:rPr lang="en-US" smtClean="0">
                <a:solidFill>
                  <a:prstClr val="black">
                    <a:tint val="75000"/>
                  </a:prstClr>
                </a:solidFill>
              </a:rPr>
              <a:pPr/>
              <a:t>8/22/2019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3194D8-6BEA-4844-B097-CA208C6D8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58451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8F918D-4C1A-4A98-8125-A57DE1012239}" type="datetimeFigureOut">
              <a:rPr lang="en-US" smtClean="0">
                <a:solidFill>
                  <a:prstClr val="black">
                    <a:tint val="75000"/>
                  </a:prstClr>
                </a:solidFill>
              </a:rPr>
              <a:pPr/>
              <a:t>8/22/2019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3194D8-6BEA-4844-B097-CA208C6D8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6115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F918D-4C1A-4A98-8125-A57DE1012239}" type="datetimeFigureOut">
              <a:rPr lang="en-US" smtClean="0">
                <a:solidFill>
                  <a:prstClr val="black">
                    <a:tint val="75000"/>
                  </a:prstClr>
                </a:solidFill>
              </a:rPr>
              <a:pPr/>
              <a:t>8/22/2019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3194D8-6BEA-4844-B097-CA208C6D8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00272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8F918D-4C1A-4A98-8125-A57DE1012239}"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3194D8-6BEA-4844-B097-CA208C6D8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853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8F918D-4C1A-4A98-8125-A57DE1012239}"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3194D8-6BEA-4844-B097-CA208C6D8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321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_page">
    <p:spTree>
      <p:nvGrpSpPr>
        <p:cNvPr id="1" name=""/>
        <p:cNvGrpSpPr/>
        <p:nvPr/>
      </p:nvGrpSpPr>
      <p:grpSpPr>
        <a:xfrm>
          <a:off x="0" y="0"/>
          <a:ext cx="0" cy="0"/>
          <a:chOff x="0" y="0"/>
          <a:chExt cx="0" cy="0"/>
        </a:xfrm>
      </p:grpSpPr>
      <p:sp>
        <p:nvSpPr>
          <p:cNvPr id="11" name="Shape 11"/>
          <p:cNvSpPr/>
          <p:nvPr/>
        </p:nvSpPr>
        <p:spPr>
          <a:xfrm>
            <a:off x="279400" y="254000"/>
            <a:ext cx="11633200" cy="6301830"/>
          </a:xfrm>
          <a:prstGeom prst="rect">
            <a:avLst/>
          </a:prstGeom>
          <a:ln w="63500">
            <a:solidFill>
              <a:srgbClr val="ECECEC"/>
            </a:solidFill>
            <a:miter lim="400000"/>
          </a:ln>
        </p:spPr>
        <p:txBody>
          <a:bodyPr lIns="25400" tIns="25400" rIns="25400" bIns="25400" anchor="ctr"/>
          <a:lstStyle/>
          <a:p>
            <a:pPr algn="ctr" defTabSz="412750" hangingPunct="0">
              <a:defRPr sz="3200">
                <a:solidFill>
                  <a:srgbClr val="FFFFFF"/>
                </a:solidFill>
              </a:defRPr>
            </a:pPr>
            <a:endParaRPr sz="1600" kern="0" dirty="0">
              <a:solidFill>
                <a:srgbClr val="FFFFFF"/>
              </a:solidFill>
              <a:latin typeface="Helvetica Light"/>
              <a:sym typeface="Helvetica Light"/>
            </a:endParaRPr>
          </a:p>
        </p:txBody>
      </p:sp>
      <p:grpSp>
        <p:nvGrpSpPr>
          <p:cNvPr id="16" name="Group 16"/>
          <p:cNvGrpSpPr/>
          <p:nvPr/>
        </p:nvGrpSpPr>
        <p:grpSpPr>
          <a:xfrm>
            <a:off x="10163185" y="6036046"/>
            <a:ext cx="1533829" cy="283781"/>
            <a:chOff x="0" y="0"/>
            <a:chExt cx="3067657" cy="567559"/>
          </a:xfrm>
        </p:grpSpPr>
        <p:sp>
          <p:nvSpPr>
            <p:cNvPr id="12" name="Shape 12"/>
            <p:cNvSpPr/>
            <p:nvPr/>
          </p:nvSpPr>
          <p:spPr>
            <a:xfrm>
              <a:off x="0" y="0"/>
              <a:ext cx="562942" cy="56755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13" name="Shape 13"/>
            <p:cNvSpPr/>
            <p:nvPr/>
          </p:nvSpPr>
          <p:spPr>
            <a:xfrm>
              <a:off x="1668270" y="0"/>
              <a:ext cx="562943" cy="56756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14" name="Shape 14"/>
            <p:cNvSpPr/>
            <p:nvPr/>
          </p:nvSpPr>
          <p:spPr>
            <a:xfrm>
              <a:off x="2500097" y="0"/>
              <a:ext cx="567561" cy="56756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15" name="Shape 15"/>
            <p:cNvSpPr/>
            <p:nvPr/>
          </p:nvSpPr>
          <p:spPr>
            <a:xfrm>
              <a:off x="834135" y="2308"/>
              <a:ext cx="562943" cy="562943"/>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grpSp>
      <p:grpSp>
        <p:nvGrpSpPr>
          <p:cNvPr id="30" name="Group 30"/>
          <p:cNvGrpSpPr/>
          <p:nvPr/>
        </p:nvGrpSpPr>
        <p:grpSpPr>
          <a:xfrm>
            <a:off x="574846" y="5972072"/>
            <a:ext cx="3235307" cy="399030"/>
            <a:chOff x="0" y="-50591"/>
            <a:chExt cx="6470613" cy="798058"/>
          </a:xfrm>
        </p:grpSpPr>
        <p:sp>
          <p:nvSpPr>
            <p:cNvPr id="17" name="Shape 17"/>
            <p:cNvSpPr/>
            <p:nvPr/>
          </p:nvSpPr>
          <p:spPr>
            <a:xfrm>
              <a:off x="707266" y="-50591"/>
              <a:ext cx="2641748" cy="4821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1800" b="1">
                  <a:solidFill>
                    <a:srgbClr val="5E7484"/>
                  </a:solidFill>
                  <a:latin typeface="+mn-lt"/>
                  <a:ea typeface="+mn-ea"/>
                  <a:cs typeface="+mn-cs"/>
                  <a:sym typeface="Helvetica"/>
                  <a:hlinkClick r:id="rId2"/>
                </a:defRPr>
              </a:lvl1pPr>
            </a:lstStyle>
            <a:p>
              <a:pPr defTabSz="412750" hangingPunct="0"/>
              <a:r>
                <a:rPr sz="900" kern="0" dirty="0"/>
                <a:t>WWW.SITE2MAX.PRO</a:t>
              </a:r>
            </a:p>
          </p:txBody>
        </p:sp>
        <p:sp>
          <p:nvSpPr>
            <p:cNvPr id="18" name="Shape 18"/>
            <p:cNvSpPr/>
            <p:nvPr/>
          </p:nvSpPr>
          <p:spPr>
            <a:xfrm>
              <a:off x="704450" y="265284"/>
              <a:ext cx="5766163" cy="4821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defRPr sz="1800">
                  <a:solidFill>
                    <a:srgbClr val="5E7484"/>
                  </a:solidFill>
                  <a:latin typeface="+mn-lt"/>
                  <a:ea typeface="+mn-ea"/>
                  <a:cs typeface="+mn-cs"/>
                  <a:sym typeface="Helvetica"/>
                </a:defRPr>
              </a:lvl1pPr>
            </a:lstStyle>
            <a:p>
              <a:pPr defTabSz="412750" hangingPunct="0"/>
              <a:r>
                <a:rPr sz="900" kern="0" dirty="0"/>
                <a:t>Free PowerPoint &amp; </a:t>
              </a:r>
              <a:r>
                <a:rPr sz="900" kern="0" dirty="0" err="1"/>
                <a:t>KeyNote</a:t>
              </a:r>
              <a:r>
                <a:rPr sz="900" kern="0" dirty="0"/>
                <a:t> Templates</a:t>
              </a:r>
            </a:p>
          </p:txBody>
        </p:sp>
        <p:grpSp>
          <p:nvGrpSpPr>
            <p:cNvPr id="29" name="Group 29"/>
            <p:cNvGrpSpPr/>
            <p:nvPr/>
          </p:nvGrpSpPr>
          <p:grpSpPr>
            <a:xfrm>
              <a:off x="0" y="103781"/>
              <a:ext cx="591162" cy="508658"/>
              <a:chOff x="0" y="0"/>
              <a:chExt cx="591161" cy="508657"/>
            </a:xfrm>
          </p:grpSpPr>
          <p:sp>
            <p:nvSpPr>
              <p:cNvPr id="19" name="Shape 19"/>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0" name="Shape 20"/>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1" name="Shape 21"/>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2" name="Shape 22"/>
              <p:cNvSpPr/>
              <p:nvPr/>
            </p:nvSpPr>
            <p:spPr>
              <a:xfrm>
                <a:off x="189045"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sp>
            <p:nvSpPr>
              <p:cNvPr id="23" name="Shape 23"/>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4" name="Shape 24"/>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5" name="Shape 25"/>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6" name="Shape 26"/>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7" name="Shape 27"/>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8" name="Shape 28"/>
              <p:cNvSpPr/>
              <p:nvPr/>
            </p:nvSpPr>
            <p:spPr>
              <a:xfrm>
                <a:off x="354848"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grpSp>
      </p:gr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3" name="Picture Placeholder 2"/>
          <p:cNvSpPr>
            <a:spLocks noGrp="1"/>
          </p:cNvSpPr>
          <p:nvPr>
            <p:ph type="pic" sz="quarter" idx="10"/>
          </p:nvPr>
        </p:nvSpPr>
        <p:spPr>
          <a:xfrm>
            <a:off x="927100" y="1028700"/>
            <a:ext cx="1258888" cy="1258888"/>
          </a:xfrm>
        </p:spPr>
        <p:txBody>
          <a:bodyPr/>
          <a:lstStyle/>
          <a:p>
            <a:endParaRPr lang="en-US"/>
          </a:p>
        </p:txBody>
      </p:sp>
      <p:sp>
        <p:nvSpPr>
          <p:cNvPr id="32" name="Picture Placeholder 2"/>
          <p:cNvSpPr>
            <a:spLocks noGrp="1"/>
          </p:cNvSpPr>
          <p:nvPr>
            <p:ph type="pic" sz="quarter" idx="11"/>
          </p:nvPr>
        </p:nvSpPr>
        <p:spPr>
          <a:xfrm>
            <a:off x="2314167" y="1028700"/>
            <a:ext cx="1258888" cy="1258888"/>
          </a:xfrm>
        </p:spPr>
        <p:txBody>
          <a:bodyPr/>
          <a:lstStyle/>
          <a:p>
            <a:endParaRPr lang="en-US"/>
          </a:p>
        </p:txBody>
      </p:sp>
      <p:sp>
        <p:nvSpPr>
          <p:cNvPr id="33" name="Picture Placeholder 2"/>
          <p:cNvSpPr>
            <a:spLocks noGrp="1"/>
          </p:cNvSpPr>
          <p:nvPr>
            <p:ph type="pic" sz="quarter" idx="12"/>
          </p:nvPr>
        </p:nvSpPr>
        <p:spPr>
          <a:xfrm>
            <a:off x="3701233" y="1028700"/>
            <a:ext cx="1258888" cy="1258888"/>
          </a:xfrm>
        </p:spPr>
        <p:txBody>
          <a:bodyPr/>
          <a:lstStyle/>
          <a:p>
            <a:endParaRPr lang="en-US"/>
          </a:p>
        </p:txBody>
      </p:sp>
      <p:sp>
        <p:nvSpPr>
          <p:cNvPr id="34" name="Picture Placeholder 2"/>
          <p:cNvSpPr>
            <a:spLocks noGrp="1"/>
          </p:cNvSpPr>
          <p:nvPr>
            <p:ph type="pic" sz="quarter" idx="13"/>
          </p:nvPr>
        </p:nvSpPr>
        <p:spPr>
          <a:xfrm>
            <a:off x="5088300" y="1028700"/>
            <a:ext cx="1258888" cy="1258888"/>
          </a:xfrm>
        </p:spPr>
        <p:txBody>
          <a:bodyPr/>
          <a:lstStyle/>
          <a:p>
            <a:endParaRPr lang="en-US"/>
          </a:p>
        </p:txBody>
      </p:sp>
      <p:sp>
        <p:nvSpPr>
          <p:cNvPr id="35" name="Picture Placeholder 2"/>
          <p:cNvSpPr>
            <a:spLocks noGrp="1"/>
          </p:cNvSpPr>
          <p:nvPr>
            <p:ph type="pic" sz="quarter" idx="14"/>
          </p:nvPr>
        </p:nvSpPr>
        <p:spPr>
          <a:xfrm>
            <a:off x="927100" y="2445525"/>
            <a:ext cx="1258888" cy="1258888"/>
          </a:xfrm>
        </p:spPr>
        <p:txBody>
          <a:bodyPr/>
          <a:lstStyle/>
          <a:p>
            <a:endParaRPr lang="en-US"/>
          </a:p>
        </p:txBody>
      </p:sp>
      <p:sp>
        <p:nvSpPr>
          <p:cNvPr id="36" name="Picture Placeholder 2"/>
          <p:cNvSpPr>
            <a:spLocks noGrp="1"/>
          </p:cNvSpPr>
          <p:nvPr>
            <p:ph type="pic" sz="quarter" idx="15"/>
          </p:nvPr>
        </p:nvSpPr>
        <p:spPr>
          <a:xfrm>
            <a:off x="2314167" y="2445525"/>
            <a:ext cx="1258888" cy="1258888"/>
          </a:xfrm>
        </p:spPr>
        <p:txBody>
          <a:bodyPr/>
          <a:lstStyle/>
          <a:p>
            <a:endParaRPr lang="en-US"/>
          </a:p>
        </p:txBody>
      </p:sp>
      <p:sp>
        <p:nvSpPr>
          <p:cNvPr id="37" name="Picture Placeholder 2"/>
          <p:cNvSpPr>
            <a:spLocks noGrp="1"/>
          </p:cNvSpPr>
          <p:nvPr>
            <p:ph type="pic" sz="quarter" idx="16"/>
          </p:nvPr>
        </p:nvSpPr>
        <p:spPr>
          <a:xfrm>
            <a:off x="3701233" y="2445525"/>
            <a:ext cx="1258888" cy="1258888"/>
          </a:xfrm>
        </p:spPr>
        <p:txBody>
          <a:bodyPr/>
          <a:lstStyle/>
          <a:p>
            <a:endParaRPr lang="en-US"/>
          </a:p>
        </p:txBody>
      </p:sp>
      <p:sp>
        <p:nvSpPr>
          <p:cNvPr id="38" name="Picture Placeholder 2"/>
          <p:cNvSpPr>
            <a:spLocks noGrp="1"/>
          </p:cNvSpPr>
          <p:nvPr>
            <p:ph type="pic" sz="quarter" idx="17"/>
          </p:nvPr>
        </p:nvSpPr>
        <p:spPr>
          <a:xfrm>
            <a:off x="5088300" y="2445525"/>
            <a:ext cx="1258888" cy="1258888"/>
          </a:xfrm>
        </p:spPr>
        <p:txBody>
          <a:bodyPr/>
          <a:lstStyle/>
          <a:p>
            <a:endParaRPr lang="en-US"/>
          </a:p>
        </p:txBody>
      </p:sp>
      <p:sp>
        <p:nvSpPr>
          <p:cNvPr id="39" name="Picture Placeholder 2"/>
          <p:cNvSpPr>
            <a:spLocks noGrp="1"/>
          </p:cNvSpPr>
          <p:nvPr>
            <p:ph type="pic" sz="quarter" idx="18"/>
          </p:nvPr>
        </p:nvSpPr>
        <p:spPr>
          <a:xfrm>
            <a:off x="927100" y="3871233"/>
            <a:ext cx="1258888" cy="1258888"/>
          </a:xfrm>
        </p:spPr>
        <p:txBody>
          <a:bodyPr/>
          <a:lstStyle/>
          <a:p>
            <a:endParaRPr lang="en-US"/>
          </a:p>
        </p:txBody>
      </p:sp>
      <p:sp>
        <p:nvSpPr>
          <p:cNvPr id="40" name="Picture Placeholder 2"/>
          <p:cNvSpPr>
            <a:spLocks noGrp="1"/>
          </p:cNvSpPr>
          <p:nvPr>
            <p:ph type="pic" sz="quarter" idx="19"/>
          </p:nvPr>
        </p:nvSpPr>
        <p:spPr>
          <a:xfrm>
            <a:off x="2314167" y="3871233"/>
            <a:ext cx="1258888" cy="1258888"/>
          </a:xfrm>
        </p:spPr>
        <p:txBody>
          <a:bodyPr/>
          <a:lstStyle/>
          <a:p>
            <a:endParaRPr lang="en-US"/>
          </a:p>
        </p:txBody>
      </p:sp>
      <p:sp>
        <p:nvSpPr>
          <p:cNvPr id="41" name="Picture Placeholder 2"/>
          <p:cNvSpPr>
            <a:spLocks noGrp="1"/>
          </p:cNvSpPr>
          <p:nvPr>
            <p:ph type="pic" sz="quarter" idx="20"/>
          </p:nvPr>
        </p:nvSpPr>
        <p:spPr>
          <a:xfrm>
            <a:off x="3701233" y="3871233"/>
            <a:ext cx="1258888" cy="1258888"/>
          </a:xfrm>
        </p:spPr>
        <p:txBody>
          <a:bodyPr/>
          <a:lstStyle/>
          <a:p>
            <a:endParaRPr lang="en-US"/>
          </a:p>
        </p:txBody>
      </p:sp>
      <p:sp>
        <p:nvSpPr>
          <p:cNvPr id="42" name="Picture Placeholder 2"/>
          <p:cNvSpPr>
            <a:spLocks noGrp="1"/>
          </p:cNvSpPr>
          <p:nvPr>
            <p:ph type="pic" sz="quarter" idx="21"/>
          </p:nvPr>
        </p:nvSpPr>
        <p:spPr>
          <a:xfrm>
            <a:off x="5088300" y="3871233"/>
            <a:ext cx="1258888" cy="1258888"/>
          </a:xfrm>
        </p:spPr>
        <p:txBody>
          <a:bodyPr/>
          <a:lstStyle/>
          <a:p>
            <a:endParaRPr lang="en-US"/>
          </a:p>
        </p:txBody>
      </p:sp>
    </p:spTree>
    <p:extLst>
      <p:ext uri="{BB962C8B-B14F-4D97-AF65-F5344CB8AC3E}">
        <p14:creationId xmlns:p14="http://schemas.microsoft.com/office/powerpoint/2010/main" val="202655165"/>
      </p:ext>
    </p:extLst>
  </p:cSld>
  <p:clrMapOvr>
    <a:masterClrMapping/>
  </p:clrMapOvr>
  <p:transition spd="med"/>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F918D-4C1A-4A98-8125-A57DE1012239}"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3194D8-6BEA-4844-B097-CA208C6D8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02371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F918D-4C1A-4A98-8125-A57DE1012239}"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3194D8-6BEA-4844-B097-CA208C6D8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60104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035669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585502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442279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836187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094024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180928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386163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7600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circle_page">
    <p:spTree>
      <p:nvGrpSpPr>
        <p:cNvPr id="1" name=""/>
        <p:cNvGrpSpPr/>
        <p:nvPr/>
      </p:nvGrpSpPr>
      <p:grpSpPr>
        <a:xfrm>
          <a:off x="0" y="0"/>
          <a:ext cx="0" cy="0"/>
          <a:chOff x="0" y="0"/>
          <a:chExt cx="0" cy="0"/>
        </a:xfrm>
      </p:grpSpPr>
      <p:sp>
        <p:nvSpPr>
          <p:cNvPr id="11" name="Shape 11"/>
          <p:cNvSpPr/>
          <p:nvPr/>
        </p:nvSpPr>
        <p:spPr>
          <a:xfrm>
            <a:off x="279400" y="254000"/>
            <a:ext cx="11633200" cy="6301830"/>
          </a:xfrm>
          <a:prstGeom prst="rect">
            <a:avLst/>
          </a:prstGeom>
          <a:ln w="63500">
            <a:solidFill>
              <a:srgbClr val="ECECEC"/>
            </a:solidFill>
            <a:miter lim="400000"/>
          </a:ln>
        </p:spPr>
        <p:txBody>
          <a:bodyPr lIns="25400" tIns="25400" rIns="25400" bIns="25400" anchor="ctr"/>
          <a:lstStyle/>
          <a:p>
            <a:pPr algn="ctr" defTabSz="412750" hangingPunct="0">
              <a:defRPr sz="3200">
                <a:solidFill>
                  <a:srgbClr val="FFFFFF"/>
                </a:solidFill>
              </a:defRPr>
            </a:pPr>
            <a:endParaRPr sz="1600" kern="0">
              <a:solidFill>
                <a:srgbClr val="FFFFFF"/>
              </a:solidFill>
              <a:latin typeface="Helvetica Light"/>
              <a:sym typeface="Helvetica Light"/>
            </a:endParaRPr>
          </a:p>
        </p:txBody>
      </p:sp>
      <p:grpSp>
        <p:nvGrpSpPr>
          <p:cNvPr id="16" name="Group 16"/>
          <p:cNvGrpSpPr/>
          <p:nvPr/>
        </p:nvGrpSpPr>
        <p:grpSpPr>
          <a:xfrm>
            <a:off x="10163185" y="6036046"/>
            <a:ext cx="1533829" cy="283781"/>
            <a:chOff x="0" y="0"/>
            <a:chExt cx="3067657" cy="567559"/>
          </a:xfrm>
        </p:grpSpPr>
        <p:sp>
          <p:nvSpPr>
            <p:cNvPr id="12" name="Shape 12"/>
            <p:cNvSpPr/>
            <p:nvPr/>
          </p:nvSpPr>
          <p:spPr>
            <a:xfrm>
              <a:off x="0" y="0"/>
              <a:ext cx="562942" cy="56755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3" name="Shape 13"/>
            <p:cNvSpPr/>
            <p:nvPr/>
          </p:nvSpPr>
          <p:spPr>
            <a:xfrm>
              <a:off x="1668270" y="0"/>
              <a:ext cx="562943" cy="56756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4" name="Shape 14"/>
            <p:cNvSpPr/>
            <p:nvPr/>
          </p:nvSpPr>
          <p:spPr>
            <a:xfrm>
              <a:off x="2500097" y="0"/>
              <a:ext cx="567561" cy="56756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5" name="Shape 15"/>
            <p:cNvSpPr/>
            <p:nvPr/>
          </p:nvSpPr>
          <p:spPr>
            <a:xfrm>
              <a:off x="834135" y="2308"/>
              <a:ext cx="562943" cy="562943"/>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grpSp>
      <p:grpSp>
        <p:nvGrpSpPr>
          <p:cNvPr id="30" name="Group 30"/>
          <p:cNvGrpSpPr/>
          <p:nvPr/>
        </p:nvGrpSpPr>
        <p:grpSpPr>
          <a:xfrm>
            <a:off x="574846" y="5972072"/>
            <a:ext cx="3235307" cy="399030"/>
            <a:chOff x="0" y="-50591"/>
            <a:chExt cx="6470613" cy="798058"/>
          </a:xfrm>
        </p:grpSpPr>
        <p:sp>
          <p:nvSpPr>
            <p:cNvPr id="17" name="Shape 17"/>
            <p:cNvSpPr/>
            <p:nvPr/>
          </p:nvSpPr>
          <p:spPr>
            <a:xfrm>
              <a:off x="707266" y="-50591"/>
              <a:ext cx="2641748" cy="4821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1800" b="1">
                  <a:solidFill>
                    <a:srgbClr val="5E7484"/>
                  </a:solidFill>
                  <a:latin typeface="+mn-lt"/>
                  <a:ea typeface="+mn-ea"/>
                  <a:cs typeface="+mn-cs"/>
                  <a:sym typeface="Helvetica"/>
                  <a:hlinkClick r:id="rId2"/>
                </a:defRPr>
              </a:lvl1pPr>
            </a:lstStyle>
            <a:p>
              <a:pPr defTabSz="412750" hangingPunct="0"/>
              <a:r>
                <a:rPr sz="900" kern="0"/>
                <a:t>WWW.SITE2MAX.PRO</a:t>
              </a:r>
            </a:p>
          </p:txBody>
        </p:sp>
        <p:sp>
          <p:nvSpPr>
            <p:cNvPr id="18" name="Shape 18"/>
            <p:cNvSpPr/>
            <p:nvPr/>
          </p:nvSpPr>
          <p:spPr>
            <a:xfrm>
              <a:off x="704450" y="265284"/>
              <a:ext cx="5766163" cy="4821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defRPr sz="1800">
                  <a:solidFill>
                    <a:srgbClr val="5E7484"/>
                  </a:solidFill>
                  <a:latin typeface="+mn-lt"/>
                  <a:ea typeface="+mn-ea"/>
                  <a:cs typeface="+mn-cs"/>
                  <a:sym typeface="Helvetica"/>
                </a:defRPr>
              </a:lvl1pPr>
            </a:lstStyle>
            <a:p>
              <a:pPr defTabSz="412750" hangingPunct="0"/>
              <a:r>
                <a:rPr sz="900" kern="0"/>
                <a:t>Free PowerPoint &amp; KeyNote Templates</a:t>
              </a:r>
            </a:p>
          </p:txBody>
        </p:sp>
        <p:grpSp>
          <p:nvGrpSpPr>
            <p:cNvPr id="29" name="Group 29"/>
            <p:cNvGrpSpPr/>
            <p:nvPr/>
          </p:nvGrpSpPr>
          <p:grpSpPr>
            <a:xfrm>
              <a:off x="0" y="103781"/>
              <a:ext cx="591162" cy="508658"/>
              <a:chOff x="0" y="0"/>
              <a:chExt cx="591161" cy="508657"/>
            </a:xfrm>
          </p:grpSpPr>
          <p:sp>
            <p:nvSpPr>
              <p:cNvPr id="19" name="Shape 19"/>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0" name="Shape 20"/>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1" name="Shape 21"/>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2" name="Shape 22"/>
              <p:cNvSpPr/>
              <p:nvPr/>
            </p:nvSpPr>
            <p:spPr>
              <a:xfrm>
                <a:off x="189045"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sp>
            <p:nvSpPr>
              <p:cNvPr id="23" name="Shape 23"/>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4" name="Shape 24"/>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5" name="Shape 25"/>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6" name="Shape 26"/>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7" name="Shape 27"/>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8" name="Shape 28"/>
              <p:cNvSpPr/>
              <p:nvPr/>
            </p:nvSpPr>
            <p:spPr>
              <a:xfrm>
                <a:off x="354848"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grpSp>
      </p:gr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3" name="Picture Placeholder 2"/>
          <p:cNvSpPr>
            <a:spLocks noGrp="1"/>
          </p:cNvSpPr>
          <p:nvPr>
            <p:ph type="pic" sz="quarter" idx="10"/>
          </p:nvPr>
        </p:nvSpPr>
        <p:spPr>
          <a:xfrm>
            <a:off x="927100" y="1028700"/>
            <a:ext cx="1258888" cy="1258888"/>
          </a:xfrm>
          <a:prstGeom prst="ellipse">
            <a:avLst/>
          </a:prstGeom>
        </p:spPr>
        <p:txBody>
          <a:bodyPr/>
          <a:lstStyle/>
          <a:p>
            <a:endParaRPr lang="en-US"/>
          </a:p>
        </p:txBody>
      </p:sp>
      <p:sp>
        <p:nvSpPr>
          <p:cNvPr id="32" name="Picture Placeholder 2"/>
          <p:cNvSpPr>
            <a:spLocks noGrp="1"/>
          </p:cNvSpPr>
          <p:nvPr>
            <p:ph type="pic" sz="quarter" idx="11"/>
          </p:nvPr>
        </p:nvSpPr>
        <p:spPr>
          <a:xfrm>
            <a:off x="2314167" y="1028700"/>
            <a:ext cx="1258888" cy="1258888"/>
          </a:xfrm>
          <a:prstGeom prst="ellipse">
            <a:avLst/>
          </a:prstGeom>
        </p:spPr>
        <p:txBody>
          <a:bodyPr/>
          <a:lstStyle/>
          <a:p>
            <a:endParaRPr lang="en-US"/>
          </a:p>
        </p:txBody>
      </p:sp>
      <p:sp>
        <p:nvSpPr>
          <p:cNvPr id="33" name="Picture Placeholder 2"/>
          <p:cNvSpPr>
            <a:spLocks noGrp="1"/>
          </p:cNvSpPr>
          <p:nvPr>
            <p:ph type="pic" sz="quarter" idx="12"/>
          </p:nvPr>
        </p:nvSpPr>
        <p:spPr>
          <a:xfrm>
            <a:off x="3701233" y="1028700"/>
            <a:ext cx="1258888" cy="1258888"/>
          </a:xfrm>
          <a:prstGeom prst="ellipse">
            <a:avLst/>
          </a:prstGeom>
        </p:spPr>
        <p:txBody>
          <a:bodyPr/>
          <a:lstStyle/>
          <a:p>
            <a:endParaRPr lang="en-US"/>
          </a:p>
        </p:txBody>
      </p:sp>
      <p:sp>
        <p:nvSpPr>
          <p:cNvPr id="34" name="Picture Placeholder 2"/>
          <p:cNvSpPr>
            <a:spLocks noGrp="1"/>
          </p:cNvSpPr>
          <p:nvPr>
            <p:ph type="pic" sz="quarter" idx="13"/>
          </p:nvPr>
        </p:nvSpPr>
        <p:spPr>
          <a:xfrm>
            <a:off x="5088300" y="1028700"/>
            <a:ext cx="1258888" cy="1258888"/>
          </a:xfrm>
          <a:prstGeom prst="ellipse">
            <a:avLst/>
          </a:prstGeom>
        </p:spPr>
        <p:txBody>
          <a:bodyPr/>
          <a:lstStyle/>
          <a:p>
            <a:endParaRPr lang="en-US"/>
          </a:p>
        </p:txBody>
      </p:sp>
      <p:sp>
        <p:nvSpPr>
          <p:cNvPr id="35" name="Picture Placeholder 2"/>
          <p:cNvSpPr>
            <a:spLocks noGrp="1"/>
          </p:cNvSpPr>
          <p:nvPr>
            <p:ph type="pic" sz="quarter" idx="14"/>
          </p:nvPr>
        </p:nvSpPr>
        <p:spPr>
          <a:xfrm>
            <a:off x="927100" y="2445525"/>
            <a:ext cx="1258888" cy="1258888"/>
          </a:xfrm>
          <a:prstGeom prst="ellipse">
            <a:avLst/>
          </a:prstGeom>
        </p:spPr>
        <p:txBody>
          <a:bodyPr/>
          <a:lstStyle/>
          <a:p>
            <a:endParaRPr lang="en-US"/>
          </a:p>
        </p:txBody>
      </p:sp>
      <p:sp>
        <p:nvSpPr>
          <p:cNvPr id="36" name="Picture Placeholder 2"/>
          <p:cNvSpPr>
            <a:spLocks noGrp="1"/>
          </p:cNvSpPr>
          <p:nvPr>
            <p:ph type="pic" sz="quarter" idx="15"/>
          </p:nvPr>
        </p:nvSpPr>
        <p:spPr>
          <a:xfrm>
            <a:off x="2314167" y="2445525"/>
            <a:ext cx="1258888" cy="1258888"/>
          </a:xfrm>
          <a:prstGeom prst="ellipse">
            <a:avLst/>
          </a:prstGeom>
        </p:spPr>
        <p:txBody>
          <a:bodyPr/>
          <a:lstStyle/>
          <a:p>
            <a:endParaRPr lang="en-US"/>
          </a:p>
        </p:txBody>
      </p:sp>
      <p:sp>
        <p:nvSpPr>
          <p:cNvPr id="37" name="Picture Placeholder 2"/>
          <p:cNvSpPr>
            <a:spLocks noGrp="1"/>
          </p:cNvSpPr>
          <p:nvPr>
            <p:ph type="pic" sz="quarter" idx="16"/>
          </p:nvPr>
        </p:nvSpPr>
        <p:spPr>
          <a:xfrm>
            <a:off x="3701233" y="2445525"/>
            <a:ext cx="1258888" cy="1258888"/>
          </a:xfrm>
          <a:prstGeom prst="ellipse">
            <a:avLst/>
          </a:prstGeom>
        </p:spPr>
        <p:txBody>
          <a:bodyPr/>
          <a:lstStyle/>
          <a:p>
            <a:endParaRPr lang="en-US"/>
          </a:p>
        </p:txBody>
      </p:sp>
      <p:sp>
        <p:nvSpPr>
          <p:cNvPr id="38" name="Picture Placeholder 2"/>
          <p:cNvSpPr>
            <a:spLocks noGrp="1"/>
          </p:cNvSpPr>
          <p:nvPr>
            <p:ph type="pic" sz="quarter" idx="17"/>
          </p:nvPr>
        </p:nvSpPr>
        <p:spPr>
          <a:xfrm>
            <a:off x="5088300" y="2445525"/>
            <a:ext cx="1258888" cy="1258888"/>
          </a:xfrm>
          <a:prstGeom prst="ellipse">
            <a:avLst/>
          </a:prstGeom>
        </p:spPr>
        <p:txBody>
          <a:bodyPr/>
          <a:lstStyle/>
          <a:p>
            <a:endParaRPr lang="en-US"/>
          </a:p>
        </p:txBody>
      </p:sp>
      <p:sp>
        <p:nvSpPr>
          <p:cNvPr id="39" name="Picture Placeholder 2"/>
          <p:cNvSpPr>
            <a:spLocks noGrp="1"/>
          </p:cNvSpPr>
          <p:nvPr>
            <p:ph type="pic" sz="quarter" idx="18"/>
          </p:nvPr>
        </p:nvSpPr>
        <p:spPr>
          <a:xfrm>
            <a:off x="927100" y="3871233"/>
            <a:ext cx="1258888" cy="1258888"/>
          </a:xfrm>
          <a:prstGeom prst="ellipse">
            <a:avLst/>
          </a:prstGeom>
        </p:spPr>
        <p:txBody>
          <a:bodyPr/>
          <a:lstStyle/>
          <a:p>
            <a:endParaRPr lang="en-US"/>
          </a:p>
        </p:txBody>
      </p:sp>
      <p:sp>
        <p:nvSpPr>
          <p:cNvPr id="40" name="Picture Placeholder 2"/>
          <p:cNvSpPr>
            <a:spLocks noGrp="1"/>
          </p:cNvSpPr>
          <p:nvPr>
            <p:ph type="pic" sz="quarter" idx="19"/>
          </p:nvPr>
        </p:nvSpPr>
        <p:spPr>
          <a:xfrm>
            <a:off x="2314167" y="3871233"/>
            <a:ext cx="1258888" cy="1258888"/>
          </a:xfrm>
          <a:prstGeom prst="ellipse">
            <a:avLst/>
          </a:prstGeom>
        </p:spPr>
        <p:txBody>
          <a:bodyPr/>
          <a:lstStyle/>
          <a:p>
            <a:endParaRPr lang="en-US"/>
          </a:p>
        </p:txBody>
      </p:sp>
      <p:sp>
        <p:nvSpPr>
          <p:cNvPr id="41" name="Picture Placeholder 2"/>
          <p:cNvSpPr>
            <a:spLocks noGrp="1"/>
          </p:cNvSpPr>
          <p:nvPr>
            <p:ph type="pic" sz="quarter" idx="20"/>
          </p:nvPr>
        </p:nvSpPr>
        <p:spPr>
          <a:xfrm>
            <a:off x="3701233" y="3871233"/>
            <a:ext cx="1258888" cy="1258888"/>
          </a:xfrm>
          <a:prstGeom prst="ellipse">
            <a:avLst/>
          </a:prstGeom>
        </p:spPr>
        <p:txBody>
          <a:bodyPr/>
          <a:lstStyle/>
          <a:p>
            <a:endParaRPr lang="en-US"/>
          </a:p>
        </p:txBody>
      </p:sp>
      <p:sp>
        <p:nvSpPr>
          <p:cNvPr id="42" name="Picture Placeholder 2"/>
          <p:cNvSpPr>
            <a:spLocks noGrp="1"/>
          </p:cNvSpPr>
          <p:nvPr>
            <p:ph type="pic" sz="quarter" idx="21"/>
          </p:nvPr>
        </p:nvSpPr>
        <p:spPr>
          <a:xfrm>
            <a:off x="5088300" y="3871233"/>
            <a:ext cx="1258888" cy="1258888"/>
          </a:xfrm>
          <a:prstGeom prst="ellipse">
            <a:avLst/>
          </a:prstGeom>
        </p:spPr>
        <p:txBody>
          <a:bodyPr/>
          <a:lstStyle/>
          <a:p>
            <a:endParaRPr lang="en-US"/>
          </a:p>
        </p:txBody>
      </p:sp>
    </p:spTree>
    <p:extLst>
      <p:ext uri="{BB962C8B-B14F-4D97-AF65-F5344CB8AC3E}">
        <p14:creationId xmlns:p14="http://schemas.microsoft.com/office/powerpoint/2010/main" val="3505757518"/>
      </p:ext>
    </p:extLst>
  </p:cSld>
  <p:clrMapOvr>
    <a:masterClrMapping/>
  </p:clrMapOvr>
  <p:transition spd="med"/>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113845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228057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6390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big photo">
    <p:spTree>
      <p:nvGrpSpPr>
        <p:cNvPr id="1" name=""/>
        <p:cNvGrpSpPr/>
        <p:nvPr/>
      </p:nvGrpSpPr>
      <p:grpSpPr>
        <a:xfrm>
          <a:off x="0" y="0"/>
          <a:ext cx="0" cy="0"/>
          <a:chOff x="0" y="0"/>
          <a:chExt cx="0" cy="0"/>
        </a:xfrm>
      </p:grpSpPr>
      <p:sp>
        <p:nvSpPr>
          <p:cNvPr id="11" name="Shape 11"/>
          <p:cNvSpPr/>
          <p:nvPr/>
        </p:nvSpPr>
        <p:spPr>
          <a:xfrm>
            <a:off x="279400" y="254000"/>
            <a:ext cx="11633200" cy="6301830"/>
          </a:xfrm>
          <a:prstGeom prst="rect">
            <a:avLst/>
          </a:prstGeom>
          <a:ln w="63500">
            <a:solidFill>
              <a:srgbClr val="ECECEC"/>
            </a:solidFill>
            <a:miter lim="400000"/>
          </a:ln>
        </p:spPr>
        <p:txBody>
          <a:bodyPr lIns="25400" tIns="25400" rIns="25400" bIns="25400" anchor="ctr"/>
          <a:lstStyle/>
          <a:p>
            <a:pPr algn="ctr" defTabSz="412750" hangingPunct="0">
              <a:defRPr sz="3200">
                <a:solidFill>
                  <a:srgbClr val="FFFFFF"/>
                </a:solidFill>
              </a:defRPr>
            </a:pPr>
            <a:endParaRPr sz="1600" kern="0">
              <a:solidFill>
                <a:srgbClr val="FFFFFF"/>
              </a:solidFill>
              <a:latin typeface="Helvetica Light"/>
              <a:sym typeface="Helvetica Light"/>
            </a:endParaRPr>
          </a:p>
        </p:txBody>
      </p:sp>
      <p:grpSp>
        <p:nvGrpSpPr>
          <p:cNvPr id="16" name="Group 16"/>
          <p:cNvGrpSpPr/>
          <p:nvPr/>
        </p:nvGrpSpPr>
        <p:grpSpPr>
          <a:xfrm>
            <a:off x="10163185" y="6036046"/>
            <a:ext cx="1533829" cy="283781"/>
            <a:chOff x="0" y="0"/>
            <a:chExt cx="3067657" cy="567559"/>
          </a:xfrm>
        </p:grpSpPr>
        <p:sp>
          <p:nvSpPr>
            <p:cNvPr id="12" name="Shape 12"/>
            <p:cNvSpPr/>
            <p:nvPr/>
          </p:nvSpPr>
          <p:spPr>
            <a:xfrm>
              <a:off x="0" y="0"/>
              <a:ext cx="562942" cy="56755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3" name="Shape 13"/>
            <p:cNvSpPr/>
            <p:nvPr/>
          </p:nvSpPr>
          <p:spPr>
            <a:xfrm>
              <a:off x="1668270" y="0"/>
              <a:ext cx="562943" cy="56756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4" name="Shape 14"/>
            <p:cNvSpPr/>
            <p:nvPr/>
          </p:nvSpPr>
          <p:spPr>
            <a:xfrm>
              <a:off x="2500097" y="0"/>
              <a:ext cx="567561" cy="56756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5" name="Shape 15"/>
            <p:cNvSpPr/>
            <p:nvPr/>
          </p:nvSpPr>
          <p:spPr>
            <a:xfrm>
              <a:off x="834135" y="2308"/>
              <a:ext cx="562943" cy="562943"/>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grpSp>
      <p:grpSp>
        <p:nvGrpSpPr>
          <p:cNvPr id="30" name="Group 30"/>
          <p:cNvGrpSpPr/>
          <p:nvPr/>
        </p:nvGrpSpPr>
        <p:grpSpPr>
          <a:xfrm>
            <a:off x="574846" y="5972072"/>
            <a:ext cx="3235307" cy="399030"/>
            <a:chOff x="0" y="-50591"/>
            <a:chExt cx="6470613" cy="798058"/>
          </a:xfrm>
        </p:grpSpPr>
        <p:sp>
          <p:nvSpPr>
            <p:cNvPr id="17" name="Shape 17"/>
            <p:cNvSpPr/>
            <p:nvPr/>
          </p:nvSpPr>
          <p:spPr>
            <a:xfrm>
              <a:off x="707266" y="-50591"/>
              <a:ext cx="2641748" cy="4821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1800" b="1">
                  <a:solidFill>
                    <a:srgbClr val="5E7484"/>
                  </a:solidFill>
                  <a:latin typeface="+mn-lt"/>
                  <a:ea typeface="+mn-ea"/>
                  <a:cs typeface="+mn-cs"/>
                  <a:sym typeface="Helvetica"/>
                  <a:hlinkClick r:id="rId2"/>
                </a:defRPr>
              </a:lvl1pPr>
            </a:lstStyle>
            <a:p>
              <a:pPr defTabSz="412750" hangingPunct="0"/>
              <a:r>
                <a:rPr sz="900" kern="0"/>
                <a:t>WWW.SITE2MAX.PRO</a:t>
              </a:r>
            </a:p>
          </p:txBody>
        </p:sp>
        <p:sp>
          <p:nvSpPr>
            <p:cNvPr id="18" name="Shape 18"/>
            <p:cNvSpPr/>
            <p:nvPr/>
          </p:nvSpPr>
          <p:spPr>
            <a:xfrm>
              <a:off x="704450" y="265284"/>
              <a:ext cx="5766163" cy="4821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defRPr sz="1800">
                  <a:solidFill>
                    <a:srgbClr val="5E7484"/>
                  </a:solidFill>
                  <a:latin typeface="+mn-lt"/>
                  <a:ea typeface="+mn-ea"/>
                  <a:cs typeface="+mn-cs"/>
                  <a:sym typeface="Helvetica"/>
                </a:defRPr>
              </a:lvl1pPr>
            </a:lstStyle>
            <a:p>
              <a:pPr defTabSz="412750" hangingPunct="0"/>
              <a:r>
                <a:rPr sz="900" kern="0"/>
                <a:t>Free PowerPoint &amp; KeyNote Templates</a:t>
              </a:r>
            </a:p>
          </p:txBody>
        </p:sp>
        <p:grpSp>
          <p:nvGrpSpPr>
            <p:cNvPr id="29" name="Group 29"/>
            <p:cNvGrpSpPr/>
            <p:nvPr/>
          </p:nvGrpSpPr>
          <p:grpSpPr>
            <a:xfrm>
              <a:off x="0" y="103781"/>
              <a:ext cx="591162" cy="508658"/>
              <a:chOff x="0" y="0"/>
              <a:chExt cx="591161" cy="508657"/>
            </a:xfrm>
          </p:grpSpPr>
          <p:sp>
            <p:nvSpPr>
              <p:cNvPr id="19" name="Shape 19"/>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0" name="Shape 20"/>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1" name="Shape 21"/>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2" name="Shape 22"/>
              <p:cNvSpPr/>
              <p:nvPr/>
            </p:nvSpPr>
            <p:spPr>
              <a:xfrm>
                <a:off x="189045"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sp>
            <p:nvSpPr>
              <p:cNvPr id="23" name="Shape 23"/>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4" name="Shape 24"/>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5" name="Shape 25"/>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6" name="Shape 26"/>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7" name="Shape 27"/>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8" name="Shape 28"/>
              <p:cNvSpPr/>
              <p:nvPr/>
            </p:nvSpPr>
            <p:spPr>
              <a:xfrm>
                <a:off x="354848"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grpSp>
      </p:gr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43" name="Picture Placeholder 2"/>
          <p:cNvSpPr>
            <a:spLocks noGrp="1"/>
          </p:cNvSpPr>
          <p:nvPr>
            <p:ph type="pic" sz="quarter" idx="10"/>
          </p:nvPr>
        </p:nvSpPr>
        <p:spPr>
          <a:xfrm>
            <a:off x="-24139" y="-7144"/>
            <a:ext cx="6304396" cy="6872288"/>
          </a:xfrm>
          <a:custGeom>
            <a:avLst/>
            <a:gdLst>
              <a:gd name="connsiteX0" fmla="*/ 0 w 8369300"/>
              <a:gd name="connsiteY0" fmla="*/ 13744576 h 13744576"/>
              <a:gd name="connsiteX1" fmla="*/ 0 w 8369300"/>
              <a:gd name="connsiteY1" fmla="*/ 0 h 13744576"/>
              <a:gd name="connsiteX2" fmla="*/ 8369300 w 8369300"/>
              <a:gd name="connsiteY2" fmla="*/ 0 h 13744576"/>
              <a:gd name="connsiteX3" fmla="*/ 8369300 w 8369300"/>
              <a:gd name="connsiteY3" fmla="*/ 13744576 h 13744576"/>
              <a:gd name="connsiteX4" fmla="*/ 0 w 8369300"/>
              <a:gd name="connsiteY4" fmla="*/ 13744576 h 13744576"/>
              <a:gd name="connsiteX0" fmla="*/ 0 w 12608791"/>
              <a:gd name="connsiteY0" fmla="*/ 13744576 h 13744576"/>
              <a:gd name="connsiteX1" fmla="*/ 0 w 12608791"/>
              <a:gd name="connsiteY1" fmla="*/ 0 h 13744576"/>
              <a:gd name="connsiteX2" fmla="*/ 12608791 w 12608791"/>
              <a:gd name="connsiteY2" fmla="*/ 27709 h 13744576"/>
              <a:gd name="connsiteX3" fmla="*/ 8369300 w 12608791"/>
              <a:gd name="connsiteY3" fmla="*/ 13744576 h 13744576"/>
              <a:gd name="connsiteX4" fmla="*/ 0 w 12608791"/>
              <a:gd name="connsiteY4" fmla="*/ 13744576 h 13744576"/>
              <a:gd name="connsiteX0" fmla="*/ 0 w 12608791"/>
              <a:gd name="connsiteY0" fmla="*/ 13744576 h 13744576"/>
              <a:gd name="connsiteX1" fmla="*/ 0 w 12608791"/>
              <a:gd name="connsiteY1" fmla="*/ 0 h 13744576"/>
              <a:gd name="connsiteX2" fmla="*/ 12608791 w 12608791"/>
              <a:gd name="connsiteY2" fmla="*/ 27709 h 13744576"/>
              <a:gd name="connsiteX3" fmla="*/ 8369300 w 12608791"/>
              <a:gd name="connsiteY3" fmla="*/ 13744576 h 13744576"/>
              <a:gd name="connsiteX4" fmla="*/ 0 w 12608791"/>
              <a:gd name="connsiteY4" fmla="*/ 13744576 h 1374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8791" h="13744576">
                <a:moveTo>
                  <a:pt x="0" y="13744576"/>
                </a:moveTo>
                <a:lnTo>
                  <a:pt x="0" y="0"/>
                </a:lnTo>
                <a:lnTo>
                  <a:pt x="12608791" y="27709"/>
                </a:lnTo>
                <a:lnTo>
                  <a:pt x="8369300" y="13744576"/>
                </a:lnTo>
                <a:lnTo>
                  <a:pt x="0" y="13744576"/>
                </a:lnTo>
                <a:close/>
              </a:path>
            </a:pathLst>
          </a:custGeom>
          <a:ln w="12700">
            <a:miter lim="400000"/>
          </a:ln>
          <a:extLst>
            <a:ext uri="{C572A759-6A51-4108-AA02-DFA0A04FC94B}">
              <ma14:wrappingTextBox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382018079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big photo (2)">
    <p:spTree>
      <p:nvGrpSpPr>
        <p:cNvPr id="1" name=""/>
        <p:cNvGrpSpPr/>
        <p:nvPr/>
      </p:nvGrpSpPr>
      <p:grpSpPr>
        <a:xfrm>
          <a:off x="0" y="0"/>
          <a:ext cx="0" cy="0"/>
          <a:chOff x="0" y="0"/>
          <a:chExt cx="0" cy="0"/>
        </a:xfrm>
      </p:grpSpPr>
      <p:sp>
        <p:nvSpPr>
          <p:cNvPr id="11" name="Shape 11"/>
          <p:cNvSpPr/>
          <p:nvPr/>
        </p:nvSpPr>
        <p:spPr>
          <a:xfrm>
            <a:off x="279400" y="254000"/>
            <a:ext cx="11633200" cy="6301830"/>
          </a:xfrm>
          <a:prstGeom prst="rect">
            <a:avLst/>
          </a:prstGeom>
          <a:ln w="63500">
            <a:solidFill>
              <a:srgbClr val="ECECEC"/>
            </a:solidFill>
            <a:miter lim="400000"/>
          </a:ln>
        </p:spPr>
        <p:txBody>
          <a:bodyPr lIns="25400" tIns="25400" rIns="25400" bIns="25400" anchor="ctr"/>
          <a:lstStyle/>
          <a:p>
            <a:pPr algn="ctr" defTabSz="412750" hangingPunct="0">
              <a:defRPr sz="3200">
                <a:solidFill>
                  <a:srgbClr val="FFFFFF"/>
                </a:solidFill>
              </a:defRPr>
            </a:pPr>
            <a:endParaRPr sz="1600" kern="0">
              <a:solidFill>
                <a:srgbClr val="FFFFFF"/>
              </a:solidFill>
              <a:latin typeface="Helvetica Light"/>
              <a:sym typeface="Helvetica Light"/>
            </a:endParaRPr>
          </a:p>
        </p:txBody>
      </p:sp>
      <p:grpSp>
        <p:nvGrpSpPr>
          <p:cNvPr id="16" name="Group 16"/>
          <p:cNvGrpSpPr/>
          <p:nvPr/>
        </p:nvGrpSpPr>
        <p:grpSpPr>
          <a:xfrm>
            <a:off x="10163185" y="6036046"/>
            <a:ext cx="1533829" cy="283781"/>
            <a:chOff x="0" y="0"/>
            <a:chExt cx="3067657" cy="567559"/>
          </a:xfrm>
        </p:grpSpPr>
        <p:sp>
          <p:nvSpPr>
            <p:cNvPr id="12" name="Shape 12"/>
            <p:cNvSpPr/>
            <p:nvPr/>
          </p:nvSpPr>
          <p:spPr>
            <a:xfrm>
              <a:off x="0" y="0"/>
              <a:ext cx="562942" cy="56755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3" name="Shape 13"/>
            <p:cNvSpPr/>
            <p:nvPr/>
          </p:nvSpPr>
          <p:spPr>
            <a:xfrm>
              <a:off x="1668270" y="0"/>
              <a:ext cx="562943" cy="56756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4" name="Shape 14"/>
            <p:cNvSpPr/>
            <p:nvPr/>
          </p:nvSpPr>
          <p:spPr>
            <a:xfrm>
              <a:off x="2500097" y="0"/>
              <a:ext cx="567561" cy="56756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15" name="Shape 15"/>
            <p:cNvSpPr/>
            <p:nvPr/>
          </p:nvSpPr>
          <p:spPr>
            <a:xfrm>
              <a:off x="834135" y="2308"/>
              <a:ext cx="562943" cy="562943"/>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grpSp>
      <p:grpSp>
        <p:nvGrpSpPr>
          <p:cNvPr id="30" name="Group 30"/>
          <p:cNvGrpSpPr/>
          <p:nvPr/>
        </p:nvGrpSpPr>
        <p:grpSpPr>
          <a:xfrm>
            <a:off x="574846" y="5972072"/>
            <a:ext cx="3235307" cy="399030"/>
            <a:chOff x="0" y="-50591"/>
            <a:chExt cx="6470613" cy="798058"/>
          </a:xfrm>
        </p:grpSpPr>
        <p:sp>
          <p:nvSpPr>
            <p:cNvPr id="17" name="Shape 17"/>
            <p:cNvSpPr/>
            <p:nvPr/>
          </p:nvSpPr>
          <p:spPr>
            <a:xfrm>
              <a:off x="707266" y="-50591"/>
              <a:ext cx="2641748" cy="4821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1800" b="1">
                  <a:solidFill>
                    <a:srgbClr val="5E7484"/>
                  </a:solidFill>
                  <a:latin typeface="+mn-lt"/>
                  <a:ea typeface="+mn-ea"/>
                  <a:cs typeface="+mn-cs"/>
                  <a:sym typeface="Helvetica"/>
                  <a:hlinkClick r:id="rId2"/>
                </a:defRPr>
              </a:lvl1pPr>
            </a:lstStyle>
            <a:p>
              <a:pPr defTabSz="412750" hangingPunct="0"/>
              <a:r>
                <a:rPr sz="900" kern="0"/>
                <a:t>WWW.SITE2MAX.PRO</a:t>
              </a:r>
            </a:p>
          </p:txBody>
        </p:sp>
        <p:sp>
          <p:nvSpPr>
            <p:cNvPr id="18" name="Shape 18"/>
            <p:cNvSpPr/>
            <p:nvPr/>
          </p:nvSpPr>
          <p:spPr>
            <a:xfrm>
              <a:off x="704450" y="265284"/>
              <a:ext cx="5766163" cy="4821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defRPr sz="1800">
                  <a:solidFill>
                    <a:srgbClr val="5E7484"/>
                  </a:solidFill>
                  <a:latin typeface="+mn-lt"/>
                  <a:ea typeface="+mn-ea"/>
                  <a:cs typeface="+mn-cs"/>
                  <a:sym typeface="Helvetica"/>
                </a:defRPr>
              </a:lvl1pPr>
            </a:lstStyle>
            <a:p>
              <a:pPr defTabSz="412750" hangingPunct="0"/>
              <a:r>
                <a:rPr sz="900" kern="0"/>
                <a:t>Free PowerPoint &amp; KeyNote Templates</a:t>
              </a:r>
            </a:p>
          </p:txBody>
        </p:sp>
        <p:grpSp>
          <p:nvGrpSpPr>
            <p:cNvPr id="29" name="Group 29"/>
            <p:cNvGrpSpPr/>
            <p:nvPr/>
          </p:nvGrpSpPr>
          <p:grpSpPr>
            <a:xfrm>
              <a:off x="0" y="103781"/>
              <a:ext cx="591162" cy="508658"/>
              <a:chOff x="0" y="0"/>
              <a:chExt cx="591161" cy="508657"/>
            </a:xfrm>
          </p:grpSpPr>
          <p:sp>
            <p:nvSpPr>
              <p:cNvPr id="19" name="Shape 19"/>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0" name="Shape 20"/>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1" name="Shape 21"/>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2" name="Shape 22"/>
              <p:cNvSpPr/>
              <p:nvPr/>
            </p:nvSpPr>
            <p:spPr>
              <a:xfrm>
                <a:off x="189045"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sp>
            <p:nvSpPr>
              <p:cNvPr id="23" name="Shape 23"/>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4" name="Shape 24"/>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5" name="Shape 25"/>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6" name="Shape 26"/>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7" name="Shape 27"/>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28" name="Shape 28"/>
              <p:cNvSpPr/>
              <p:nvPr/>
            </p:nvSpPr>
            <p:spPr>
              <a:xfrm>
                <a:off x="354848"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grpSp>
      </p:gr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32" name="Picture Placeholder 4"/>
          <p:cNvSpPr>
            <a:spLocks noGrp="1"/>
          </p:cNvSpPr>
          <p:nvPr>
            <p:ph type="pic" sz="quarter" idx="10"/>
          </p:nvPr>
        </p:nvSpPr>
        <p:spPr>
          <a:xfrm>
            <a:off x="5890373" y="-6912"/>
            <a:ext cx="6317673" cy="6864912"/>
          </a:xfrm>
          <a:custGeom>
            <a:avLst/>
            <a:gdLst>
              <a:gd name="connsiteX0" fmla="*/ 0 w 8368145"/>
              <a:gd name="connsiteY0" fmla="*/ 13729824 h 13729824"/>
              <a:gd name="connsiteX1" fmla="*/ 0 w 8368145"/>
              <a:gd name="connsiteY1" fmla="*/ 0 h 13729824"/>
              <a:gd name="connsiteX2" fmla="*/ 8368145 w 8368145"/>
              <a:gd name="connsiteY2" fmla="*/ 0 h 13729824"/>
              <a:gd name="connsiteX3" fmla="*/ 8368145 w 8368145"/>
              <a:gd name="connsiteY3" fmla="*/ 13729824 h 13729824"/>
              <a:gd name="connsiteX4" fmla="*/ 0 w 8368145"/>
              <a:gd name="connsiteY4" fmla="*/ 13729824 h 13729824"/>
              <a:gd name="connsiteX0" fmla="*/ 4267200 w 12635345"/>
              <a:gd name="connsiteY0" fmla="*/ 13729824 h 13729824"/>
              <a:gd name="connsiteX1" fmla="*/ 0 w 12635345"/>
              <a:gd name="connsiteY1" fmla="*/ 0 h 13729824"/>
              <a:gd name="connsiteX2" fmla="*/ 12635345 w 12635345"/>
              <a:gd name="connsiteY2" fmla="*/ 0 h 13729824"/>
              <a:gd name="connsiteX3" fmla="*/ 12635345 w 12635345"/>
              <a:gd name="connsiteY3" fmla="*/ 13729824 h 13729824"/>
              <a:gd name="connsiteX4" fmla="*/ 4267200 w 12635345"/>
              <a:gd name="connsiteY4" fmla="*/ 13729824 h 1372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5345" h="13729824">
                <a:moveTo>
                  <a:pt x="4267200" y="13729824"/>
                </a:moveTo>
                <a:lnTo>
                  <a:pt x="0" y="0"/>
                </a:lnTo>
                <a:lnTo>
                  <a:pt x="12635345" y="0"/>
                </a:lnTo>
                <a:lnTo>
                  <a:pt x="12635345" y="13729824"/>
                </a:lnTo>
                <a:lnTo>
                  <a:pt x="4267200" y="13729824"/>
                </a:lnTo>
                <a:close/>
              </a:path>
            </a:pathLst>
          </a:custGeom>
          <a:ln w="12700">
            <a:miter lim="400000"/>
          </a:ln>
          <a:extLst>
            <a:ext uri="{C572A759-6A51-4108-AA02-DFA0A04FC94B}">
              <ma14:wrappingTextBox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1157150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page (color)">
    <p:spTree>
      <p:nvGrpSpPr>
        <p:cNvPr id="1" name=""/>
        <p:cNvGrpSpPr/>
        <p:nvPr/>
      </p:nvGrpSpPr>
      <p:grpSpPr>
        <a:xfrm>
          <a:off x="0" y="0"/>
          <a:ext cx="0" cy="0"/>
          <a:chOff x="0" y="0"/>
          <a:chExt cx="0" cy="0"/>
        </a:xfrm>
      </p:grpSpPr>
      <p:sp>
        <p:nvSpPr>
          <p:cNvPr id="38" name="Shape 38"/>
          <p:cNvSpPr/>
          <p:nvPr/>
        </p:nvSpPr>
        <p:spPr>
          <a:xfrm>
            <a:off x="-35159" y="-7086"/>
            <a:ext cx="12262318" cy="6872171"/>
          </a:xfrm>
          <a:prstGeom prst="rect">
            <a:avLst/>
          </a:prstGeom>
          <a:solidFill>
            <a:schemeClr val="accent1"/>
          </a:solidFill>
          <a:ln w="12700">
            <a:miter lim="400000"/>
          </a:ln>
        </p:spPr>
        <p:txBody>
          <a:bodyPr lIns="25400" tIns="25400" rIns="25400" bIns="25400" anchor="ctr"/>
          <a:lstStyle/>
          <a:p>
            <a:pPr algn="ctr" defTabSz="412750" hangingPunct="0">
              <a:defRPr sz="3200">
                <a:solidFill>
                  <a:srgbClr val="FFFFFF"/>
                </a:solidFill>
              </a:defRPr>
            </a:pPr>
            <a:endParaRPr sz="1600" kern="0">
              <a:solidFill>
                <a:srgbClr val="FFFFFF"/>
              </a:solidFill>
              <a:latin typeface="Helvetica Light"/>
              <a:sym typeface="Helvetica Light"/>
            </a:endParaRPr>
          </a:p>
        </p:txBody>
      </p:sp>
      <p:sp>
        <p:nvSpPr>
          <p:cNvPr id="39" name="Shape 39"/>
          <p:cNvSpPr/>
          <p:nvPr/>
        </p:nvSpPr>
        <p:spPr>
          <a:xfrm>
            <a:off x="279400" y="254000"/>
            <a:ext cx="11633200" cy="6301830"/>
          </a:xfrm>
          <a:prstGeom prst="rect">
            <a:avLst/>
          </a:prstGeom>
          <a:ln w="63500">
            <a:solidFill>
              <a:schemeClr val="accent2"/>
            </a:solidFill>
            <a:miter lim="400000"/>
          </a:ln>
        </p:spPr>
        <p:txBody>
          <a:bodyPr lIns="25400" tIns="25400" rIns="25400" bIns="25400" anchor="ctr"/>
          <a:lstStyle/>
          <a:p>
            <a:pPr algn="ctr" defTabSz="412750" hangingPunct="0">
              <a:defRPr sz="3200">
                <a:solidFill>
                  <a:srgbClr val="FFFFFF"/>
                </a:solidFill>
              </a:defRPr>
            </a:pPr>
            <a:endParaRPr sz="1600" kern="0">
              <a:solidFill>
                <a:srgbClr val="FFFFFF"/>
              </a:solidFill>
              <a:latin typeface="Helvetica Light"/>
              <a:sym typeface="Helvetica Light"/>
            </a:endParaRPr>
          </a:p>
        </p:txBody>
      </p:sp>
      <p:grpSp>
        <p:nvGrpSpPr>
          <p:cNvPr id="44" name="Group 44"/>
          <p:cNvGrpSpPr/>
          <p:nvPr/>
        </p:nvGrpSpPr>
        <p:grpSpPr>
          <a:xfrm>
            <a:off x="10163185" y="6036046"/>
            <a:ext cx="1533829" cy="283781"/>
            <a:chOff x="0" y="0"/>
            <a:chExt cx="3067657" cy="567559"/>
          </a:xfrm>
          <a:solidFill>
            <a:schemeClr val="accent2"/>
          </a:solidFill>
        </p:grpSpPr>
        <p:sp>
          <p:nvSpPr>
            <p:cNvPr id="40" name="Shape 40"/>
            <p:cNvSpPr/>
            <p:nvPr/>
          </p:nvSpPr>
          <p:spPr>
            <a:xfrm>
              <a:off x="0" y="0"/>
              <a:ext cx="562942" cy="56755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41" name="Shape 41"/>
            <p:cNvSpPr/>
            <p:nvPr/>
          </p:nvSpPr>
          <p:spPr>
            <a:xfrm>
              <a:off x="1668270" y="0"/>
              <a:ext cx="562943" cy="56756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42" name="Shape 42"/>
            <p:cNvSpPr/>
            <p:nvPr/>
          </p:nvSpPr>
          <p:spPr>
            <a:xfrm>
              <a:off x="2500097" y="0"/>
              <a:ext cx="567561" cy="56756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43" name="Shape 43"/>
            <p:cNvSpPr/>
            <p:nvPr/>
          </p:nvSpPr>
          <p:spPr>
            <a:xfrm>
              <a:off x="834135" y="2308"/>
              <a:ext cx="562943" cy="562943"/>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grpSp>
      <p:grpSp>
        <p:nvGrpSpPr>
          <p:cNvPr id="58" name="Group 58"/>
          <p:cNvGrpSpPr/>
          <p:nvPr/>
        </p:nvGrpSpPr>
        <p:grpSpPr>
          <a:xfrm>
            <a:off x="574846" y="5972072"/>
            <a:ext cx="3235307" cy="399030"/>
            <a:chOff x="0" y="-50591"/>
            <a:chExt cx="6470613" cy="798058"/>
          </a:xfrm>
        </p:grpSpPr>
        <p:sp>
          <p:nvSpPr>
            <p:cNvPr id="45" name="Shape 45"/>
            <p:cNvSpPr/>
            <p:nvPr/>
          </p:nvSpPr>
          <p:spPr>
            <a:xfrm>
              <a:off x="707266" y="-50591"/>
              <a:ext cx="2641748" cy="4821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1800" b="1">
                  <a:solidFill>
                    <a:srgbClr val="068D95"/>
                  </a:solidFill>
                  <a:latin typeface="+mn-lt"/>
                  <a:ea typeface="+mn-ea"/>
                  <a:cs typeface="+mn-cs"/>
                  <a:sym typeface="Helvetica"/>
                  <a:hlinkClick r:id="rId2"/>
                </a:defRPr>
              </a:lvl1pPr>
            </a:lstStyle>
            <a:p>
              <a:pPr defTabSz="412750" hangingPunct="0"/>
              <a:r>
                <a:rPr sz="900" kern="0"/>
                <a:t>WWW.SITE2MAX.PRO</a:t>
              </a:r>
            </a:p>
          </p:txBody>
        </p:sp>
        <p:sp>
          <p:nvSpPr>
            <p:cNvPr id="46" name="Shape 46"/>
            <p:cNvSpPr/>
            <p:nvPr/>
          </p:nvSpPr>
          <p:spPr>
            <a:xfrm>
              <a:off x="704450" y="265284"/>
              <a:ext cx="5766163" cy="4821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defRPr sz="1800">
                  <a:solidFill>
                    <a:srgbClr val="068D95"/>
                  </a:solidFill>
                  <a:latin typeface="+mn-lt"/>
                  <a:ea typeface="+mn-ea"/>
                  <a:cs typeface="+mn-cs"/>
                  <a:sym typeface="Helvetica"/>
                </a:defRPr>
              </a:lvl1pPr>
            </a:lstStyle>
            <a:p>
              <a:pPr defTabSz="412750" hangingPunct="0"/>
              <a:r>
                <a:rPr sz="900" kern="0" dirty="0">
                  <a:solidFill>
                    <a:srgbClr val="629DD1"/>
                  </a:solidFill>
                </a:rPr>
                <a:t>Free PowerPoint &amp; KeyNote Templates</a:t>
              </a:r>
            </a:p>
          </p:txBody>
        </p:sp>
        <p:grpSp>
          <p:nvGrpSpPr>
            <p:cNvPr id="57" name="Group 57"/>
            <p:cNvGrpSpPr/>
            <p:nvPr/>
          </p:nvGrpSpPr>
          <p:grpSpPr>
            <a:xfrm>
              <a:off x="0" y="103781"/>
              <a:ext cx="591162" cy="508658"/>
              <a:chOff x="0" y="0"/>
              <a:chExt cx="591161" cy="508657"/>
            </a:xfrm>
          </p:grpSpPr>
          <p:sp>
            <p:nvSpPr>
              <p:cNvPr id="47" name="Shape 47"/>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48" name="Shape 48"/>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49" name="Shape 49"/>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0" name="Shape 50"/>
              <p:cNvSpPr/>
              <p:nvPr/>
            </p:nvSpPr>
            <p:spPr>
              <a:xfrm>
                <a:off x="189045" y="262322"/>
                <a:ext cx="45114" cy="45114"/>
              </a:xfrm>
              <a:prstGeom prst="ellipse">
                <a:avLst/>
              </a:prstGeom>
              <a:solidFill>
                <a:schemeClr val="accent1"/>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sp>
            <p:nvSpPr>
              <p:cNvPr id="51" name="Shape 51"/>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2" name="Shape 52"/>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3" name="Shape 53"/>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4" name="Shape 54"/>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5" name="Shape 55"/>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6" name="Shape 56"/>
              <p:cNvSpPr/>
              <p:nvPr/>
            </p:nvSpPr>
            <p:spPr>
              <a:xfrm>
                <a:off x="354848" y="262322"/>
                <a:ext cx="45114" cy="45114"/>
              </a:xfrm>
              <a:prstGeom prst="ellipse">
                <a:avLst/>
              </a:prstGeom>
              <a:solidFill>
                <a:schemeClr val="accent1"/>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grpSp>
      </p:grpSp>
      <p:sp>
        <p:nvSpPr>
          <p:cNvPr id="59" name="Shape 59"/>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24" name="Picture Placeholder 2"/>
          <p:cNvSpPr>
            <a:spLocks noGrp="1"/>
          </p:cNvSpPr>
          <p:nvPr>
            <p:ph type="pic" sz="quarter" idx="10"/>
          </p:nvPr>
        </p:nvSpPr>
        <p:spPr>
          <a:xfrm>
            <a:off x="927100" y="1028700"/>
            <a:ext cx="1258888" cy="1258888"/>
          </a:xfrm>
        </p:spPr>
        <p:txBody>
          <a:bodyPr/>
          <a:lstStyle/>
          <a:p>
            <a:endParaRPr lang="en-US"/>
          </a:p>
        </p:txBody>
      </p:sp>
      <p:sp>
        <p:nvSpPr>
          <p:cNvPr id="25" name="Picture Placeholder 2"/>
          <p:cNvSpPr>
            <a:spLocks noGrp="1"/>
          </p:cNvSpPr>
          <p:nvPr>
            <p:ph type="pic" sz="quarter" idx="11"/>
          </p:nvPr>
        </p:nvSpPr>
        <p:spPr>
          <a:xfrm>
            <a:off x="2314167" y="1028700"/>
            <a:ext cx="1258888" cy="1258888"/>
          </a:xfrm>
        </p:spPr>
        <p:txBody>
          <a:bodyPr/>
          <a:lstStyle/>
          <a:p>
            <a:endParaRPr lang="en-US"/>
          </a:p>
        </p:txBody>
      </p:sp>
      <p:sp>
        <p:nvSpPr>
          <p:cNvPr id="26" name="Picture Placeholder 2"/>
          <p:cNvSpPr>
            <a:spLocks noGrp="1"/>
          </p:cNvSpPr>
          <p:nvPr>
            <p:ph type="pic" sz="quarter" idx="12"/>
          </p:nvPr>
        </p:nvSpPr>
        <p:spPr>
          <a:xfrm>
            <a:off x="3701233" y="1028700"/>
            <a:ext cx="1258888" cy="1258888"/>
          </a:xfrm>
        </p:spPr>
        <p:txBody>
          <a:bodyPr/>
          <a:lstStyle/>
          <a:p>
            <a:endParaRPr lang="en-US"/>
          </a:p>
        </p:txBody>
      </p:sp>
      <p:sp>
        <p:nvSpPr>
          <p:cNvPr id="27" name="Picture Placeholder 2"/>
          <p:cNvSpPr>
            <a:spLocks noGrp="1"/>
          </p:cNvSpPr>
          <p:nvPr>
            <p:ph type="pic" sz="quarter" idx="13"/>
          </p:nvPr>
        </p:nvSpPr>
        <p:spPr>
          <a:xfrm>
            <a:off x="5088300" y="1028700"/>
            <a:ext cx="1258888" cy="1258888"/>
          </a:xfrm>
        </p:spPr>
        <p:txBody>
          <a:bodyPr/>
          <a:lstStyle/>
          <a:p>
            <a:endParaRPr lang="en-US"/>
          </a:p>
        </p:txBody>
      </p:sp>
      <p:sp>
        <p:nvSpPr>
          <p:cNvPr id="28" name="Picture Placeholder 2"/>
          <p:cNvSpPr>
            <a:spLocks noGrp="1"/>
          </p:cNvSpPr>
          <p:nvPr>
            <p:ph type="pic" sz="quarter" idx="14"/>
          </p:nvPr>
        </p:nvSpPr>
        <p:spPr>
          <a:xfrm>
            <a:off x="927100" y="2445525"/>
            <a:ext cx="1258888" cy="1258888"/>
          </a:xfrm>
        </p:spPr>
        <p:txBody>
          <a:bodyPr/>
          <a:lstStyle/>
          <a:p>
            <a:endParaRPr lang="en-US"/>
          </a:p>
        </p:txBody>
      </p:sp>
      <p:sp>
        <p:nvSpPr>
          <p:cNvPr id="29" name="Picture Placeholder 2"/>
          <p:cNvSpPr>
            <a:spLocks noGrp="1"/>
          </p:cNvSpPr>
          <p:nvPr>
            <p:ph type="pic" sz="quarter" idx="15"/>
          </p:nvPr>
        </p:nvSpPr>
        <p:spPr>
          <a:xfrm>
            <a:off x="2314167" y="2445525"/>
            <a:ext cx="1258888" cy="1258888"/>
          </a:xfrm>
        </p:spPr>
        <p:txBody>
          <a:bodyPr/>
          <a:lstStyle/>
          <a:p>
            <a:endParaRPr lang="en-US"/>
          </a:p>
        </p:txBody>
      </p:sp>
      <p:sp>
        <p:nvSpPr>
          <p:cNvPr id="30" name="Picture Placeholder 2"/>
          <p:cNvSpPr>
            <a:spLocks noGrp="1"/>
          </p:cNvSpPr>
          <p:nvPr>
            <p:ph type="pic" sz="quarter" idx="16"/>
          </p:nvPr>
        </p:nvSpPr>
        <p:spPr>
          <a:xfrm>
            <a:off x="3701233" y="2445525"/>
            <a:ext cx="1258888" cy="1258888"/>
          </a:xfrm>
        </p:spPr>
        <p:txBody>
          <a:bodyPr/>
          <a:lstStyle/>
          <a:p>
            <a:endParaRPr lang="en-US"/>
          </a:p>
        </p:txBody>
      </p:sp>
      <p:sp>
        <p:nvSpPr>
          <p:cNvPr id="31" name="Picture Placeholder 2"/>
          <p:cNvSpPr>
            <a:spLocks noGrp="1"/>
          </p:cNvSpPr>
          <p:nvPr>
            <p:ph type="pic" sz="quarter" idx="17"/>
          </p:nvPr>
        </p:nvSpPr>
        <p:spPr>
          <a:xfrm>
            <a:off x="5088300" y="2445525"/>
            <a:ext cx="1258888" cy="1258888"/>
          </a:xfrm>
        </p:spPr>
        <p:txBody>
          <a:bodyPr/>
          <a:lstStyle/>
          <a:p>
            <a:endParaRPr lang="en-US"/>
          </a:p>
        </p:txBody>
      </p:sp>
      <p:sp>
        <p:nvSpPr>
          <p:cNvPr id="32" name="Picture Placeholder 2"/>
          <p:cNvSpPr>
            <a:spLocks noGrp="1"/>
          </p:cNvSpPr>
          <p:nvPr>
            <p:ph type="pic" sz="quarter" idx="18"/>
          </p:nvPr>
        </p:nvSpPr>
        <p:spPr>
          <a:xfrm>
            <a:off x="927100" y="3871233"/>
            <a:ext cx="1258888" cy="1258888"/>
          </a:xfrm>
        </p:spPr>
        <p:txBody>
          <a:bodyPr/>
          <a:lstStyle/>
          <a:p>
            <a:endParaRPr lang="en-US"/>
          </a:p>
        </p:txBody>
      </p:sp>
      <p:sp>
        <p:nvSpPr>
          <p:cNvPr id="33" name="Picture Placeholder 2"/>
          <p:cNvSpPr>
            <a:spLocks noGrp="1"/>
          </p:cNvSpPr>
          <p:nvPr>
            <p:ph type="pic" sz="quarter" idx="19"/>
          </p:nvPr>
        </p:nvSpPr>
        <p:spPr>
          <a:xfrm>
            <a:off x="2314167" y="3871233"/>
            <a:ext cx="1258888" cy="1258888"/>
          </a:xfrm>
        </p:spPr>
        <p:txBody>
          <a:bodyPr/>
          <a:lstStyle/>
          <a:p>
            <a:endParaRPr lang="en-US"/>
          </a:p>
        </p:txBody>
      </p:sp>
      <p:sp>
        <p:nvSpPr>
          <p:cNvPr id="34" name="Picture Placeholder 2"/>
          <p:cNvSpPr>
            <a:spLocks noGrp="1"/>
          </p:cNvSpPr>
          <p:nvPr>
            <p:ph type="pic" sz="quarter" idx="20"/>
          </p:nvPr>
        </p:nvSpPr>
        <p:spPr>
          <a:xfrm>
            <a:off x="3701233" y="3871233"/>
            <a:ext cx="1258888" cy="1258888"/>
          </a:xfrm>
        </p:spPr>
        <p:txBody>
          <a:bodyPr/>
          <a:lstStyle/>
          <a:p>
            <a:endParaRPr lang="en-US"/>
          </a:p>
        </p:txBody>
      </p:sp>
      <p:sp>
        <p:nvSpPr>
          <p:cNvPr id="35" name="Picture Placeholder 2"/>
          <p:cNvSpPr>
            <a:spLocks noGrp="1"/>
          </p:cNvSpPr>
          <p:nvPr>
            <p:ph type="pic" sz="quarter" idx="21"/>
          </p:nvPr>
        </p:nvSpPr>
        <p:spPr>
          <a:xfrm>
            <a:off x="5088300" y="3871233"/>
            <a:ext cx="1258888" cy="1258888"/>
          </a:xfrm>
        </p:spPr>
        <p:txBody>
          <a:bodyPr/>
          <a:lstStyle/>
          <a:p>
            <a:endParaRPr lang="en-US"/>
          </a:p>
        </p:txBody>
      </p:sp>
    </p:spTree>
    <p:extLst>
      <p:ext uri="{BB962C8B-B14F-4D97-AF65-F5344CB8AC3E}">
        <p14:creationId xmlns:p14="http://schemas.microsoft.com/office/powerpoint/2010/main" val="84884026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91726-EECE-4240-A393-6A37E51BC2E3}" type="datetimeFigureOut">
              <a:rPr lang="en-US" smtClean="0"/>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1311614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circle page (color)">
    <p:spTree>
      <p:nvGrpSpPr>
        <p:cNvPr id="1" name=""/>
        <p:cNvGrpSpPr/>
        <p:nvPr/>
      </p:nvGrpSpPr>
      <p:grpSpPr>
        <a:xfrm>
          <a:off x="0" y="0"/>
          <a:ext cx="0" cy="0"/>
          <a:chOff x="0" y="0"/>
          <a:chExt cx="0" cy="0"/>
        </a:xfrm>
      </p:grpSpPr>
      <p:sp>
        <p:nvSpPr>
          <p:cNvPr id="38" name="Shape 38"/>
          <p:cNvSpPr/>
          <p:nvPr/>
        </p:nvSpPr>
        <p:spPr>
          <a:xfrm>
            <a:off x="-35159" y="-7086"/>
            <a:ext cx="12262318" cy="6872171"/>
          </a:xfrm>
          <a:prstGeom prst="rect">
            <a:avLst/>
          </a:prstGeom>
          <a:solidFill>
            <a:schemeClr val="accent1"/>
          </a:solidFill>
          <a:ln w="12700">
            <a:miter lim="400000"/>
          </a:ln>
        </p:spPr>
        <p:txBody>
          <a:bodyPr lIns="25400" tIns="25400" rIns="25400" bIns="25400" anchor="ctr"/>
          <a:lstStyle/>
          <a:p>
            <a:pPr algn="ctr" defTabSz="412750" hangingPunct="0">
              <a:defRPr sz="3200">
                <a:solidFill>
                  <a:srgbClr val="FFFFFF"/>
                </a:solidFill>
              </a:defRPr>
            </a:pPr>
            <a:endParaRPr sz="1600" kern="0">
              <a:solidFill>
                <a:srgbClr val="FFFFFF"/>
              </a:solidFill>
              <a:latin typeface="Helvetica Light"/>
              <a:sym typeface="Helvetica Light"/>
            </a:endParaRPr>
          </a:p>
        </p:txBody>
      </p:sp>
      <p:sp>
        <p:nvSpPr>
          <p:cNvPr id="39" name="Shape 39"/>
          <p:cNvSpPr/>
          <p:nvPr/>
        </p:nvSpPr>
        <p:spPr>
          <a:xfrm>
            <a:off x="279400" y="254000"/>
            <a:ext cx="11633200" cy="6301830"/>
          </a:xfrm>
          <a:prstGeom prst="rect">
            <a:avLst/>
          </a:prstGeom>
          <a:ln w="63500">
            <a:solidFill>
              <a:schemeClr val="accent2"/>
            </a:solidFill>
            <a:miter lim="400000"/>
          </a:ln>
        </p:spPr>
        <p:txBody>
          <a:bodyPr lIns="25400" tIns="25400" rIns="25400" bIns="25400" anchor="ctr"/>
          <a:lstStyle/>
          <a:p>
            <a:pPr algn="ctr" defTabSz="412750" hangingPunct="0">
              <a:defRPr sz="3200">
                <a:solidFill>
                  <a:srgbClr val="FFFFFF"/>
                </a:solidFill>
              </a:defRPr>
            </a:pPr>
            <a:endParaRPr sz="1600" kern="0">
              <a:solidFill>
                <a:srgbClr val="FFFFFF"/>
              </a:solidFill>
              <a:latin typeface="Helvetica Light"/>
              <a:sym typeface="Helvetica Light"/>
            </a:endParaRPr>
          </a:p>
        </p:txBody>
      </p:sp>
      <p:grpSp>
        <p:nvGrpSpPr>
          <p:cNvPr id="44" name="Group 44"/>
          <p:cNvGrpSpPr/>
          <p:nvPr/>
        </p:nvGrpSpPr>
        <p:grpSpPr>
          <a:xfrm>
            <a:off x="10163185" y="6036046"/>
            <a:ext cx="1533829" cy="283781"/>
            <a:chOff x="0" y="0"/>
            <a:chExt cx="3067657" cy="567559"/>
          </a:xfrm>
          <a:solidFill>
            <a:schemeClr val="accent2"/>
          </a:solidFill>
        </p:grpSpPr>
        <p:sp>
          <p:nvSpPr>
            <p:cNvPr id="40" name="Shape 40"/>
            <p:cNvSpPr/>
            <p:nvPr/>
          </p:nvSpPr>
          <p:spPr>
            <a:xfrm>
              <a:off x="0" y="0"/>
              <a:ext cx="562942" cy="56755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41" name="Shape 41"/>
            <p:cNvSpPr/>
            <p:nvPr/>
          </p:nvSpPr>
          <p:spPr>
            <a:xfrm>
              <a:off x="1668270" y="0"/>
              <a:ext cx="562943" cy="56756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42" name="Shape 42"/>
            <p:cNvSpPr/>
            <p:nvPr/>
          </p:nvSpPr>
          <p:spPr>
            <a:xfrm>
              <a:off x="2500097" y="0"/>
              <a:ext cx="567561" cy="56756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sp>
          <p:nvSpPr>
            <p:cNvPr id="43" name="Shape 43"/>
            <p:cNvSpPr/>
            <p:nvPr/>
          </p:nvSpPr>
          <p:spPr>
            <a:xfrm>
              <a:off x="834135" y="2308"/>
              <a:ext cx="562943" cy="562943"/>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a:solidFill>
                  <a:srgbClr val="323232"/>
                </a:solidFill>
                <a:latin typeface="Georgia"/>
                <a:ea typeface="Georgia"/>
                <a:cs typeface="Georgia"/>
                <a:sym typeface="Georgia"/>
              </a:endParaRPr>
            </a:p>
          </p:txBody>
        </p:sp>
      </p:grpSp>
      <p:grpSp>
        <p:nvGrpSpPr>
          <p:cNvPr id="58" name="Group 58"/>
          <p:cNvGrpSpPr/>
          <p:nvPr/>
        </p:nvGrpSpPr>
        <p:grpSpPr>
          <a:xfrm>
            <a:off x="574846" y="5972072"/>
            <a:ext cx="3235307" cy="399030"/>
            <a:chOff x="0" y="-50591"/>
            <a:chExt cx="6470613" cy="798058"/>
          </a:xfrm>
        </p:grpSpPr>
        <p:sp>
          <p:nvSpPr>
            <p:cNvPr id="45" name="Shape 45"/>
            <p:cNvSpPr/>
            <p:nvPr/>
          </p:nvSpPr>
          <p:spPr>
            <a:xfrm>
              <a:off x="707266" y="-50591"/>
              <a:ext cx="2641748" cy="4821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1800" b="1">
                  <a:solidFill>
                    <a:srgbClr val="068D95"/>
                  </a:solidFill>
                  <a:latin typeface="+mn-lt"/>
                  <a:ea typeface="+mn-ea"/>
                  <a:cs typeface="+mn-cs"/>
                  <a:sym typeface="Helvetica"/>
                  <a:hlinkClick r:id="rId2"/>
                </a:defRPr>
              </a:lvl1pPr>
            </a:lstStyle>
            <a:p>
              <a:pPr defTabSz="412750" hangingPunct="0"/>
              <a:r>
                <a:rPr sz="900" kern="0"/>
                <a:t>WWW.SITE2MAX.PRO</a:t>
              </a:r>
            </a:p>
          </p:txBody>
        </p:sp>
        <p:sp>
          <p:nvSpPr>
            <p:cNvPr id="46" name="Shape 46"/>
            <p:cNvSpPr/>
            <p:nvPr/>
          </p:nvSpPr>
          <p:spPr>
            <a:xfrm>
              <a:off x="704450" y="265284"/>
              <a:ext cx="5766163" cy="4821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defRPr sz="1800">
                  <a:solidFill>
                    <a:srgbClr val="068D95"/>
                  </a:solidFill>
                  <a:latin typeface="+mn-lt"/>
                  <a:ea typeface="+mn-ea"/>
                  <a:cs typeface="+mn-cs"/>
                  <a:sym typeface="Helvetica"/>
                </a:defRPr>
              </a:lvl1pPr>
            </a:lstStyle>
            <a:p>
              <a:pPr defTabSz="412750" hangingPunct="0"/>
              <a:r>
                <a:rPr sz="900" kern="0" dirty="0">
                  <a:solidFill>
                    <a:srgbClr val="629DD1"/>
                  </a:solidFill>
                </a:rPr>
                <a:t>Free PowerPoint &amp; KeyNote Templates</a:t>
              </a:r>
            </a:p>
          </p:txBody>
        </p:sp>
        <p:grpSp>
          <p:nvGrpSpPr>
            <p:cNvPr id="57" name="Group 57"/>
            <p:cNvGrpSpPr/>
            <p:nvPr/>
          </p:nvGrpSpPr>
          <p:grpSpPr>
            <a:xfrm>
              <a:off x="0" y="103781"/>
              <a:ext cx="591162" cy="508658"/>
              <a:chOff x="0" y="0"/>
              <a:chExt cx="591161" cy="508657"/>
            </a:xfrm>
          </p:grpSpPr>
          <p:sp>
            <p:nvSpPr>
              <p:cNvPr id="47" name="Shape 47"/>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48" name="Shape 48"/>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49" name="Shape 49"/>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0" name="Shape 50"/>
              <p:cNvSpPr/>
              <p:nvPr/>
            </p:nvSpPr>
            <p:spPr>
              <a:xfrm>
                <a:off x="189045" y="262322"/>
                <a:ext cx="45114" cy="45114"/>
              </a:xfrm>
              <a:prstGeom prst="ellipse">
                <a:avLst/>
              </a:prstGeom>
              <a:solidFill>
                <a:schemeClr val="accent1"/>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sp>
            <p:nvSpPr>
              <p:cNvPr id="51" name="Shape 51"/>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2" name="Shape 52"/>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3" name="Shape 53"/>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4" name="Shape 54"/>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5" name="Shape 55"/>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a:solidFill>
                    <a:srgbClr val="000000"/>
                  </a:solidFill>
                  <a:sym typeface="Helvetica Light"/>
                </a:endParaRPr>
              </a:p>
            </p:txBody>
          </p:sp>
          <p:sp>
            <p:nvSpPr>
              <p:cNvPr id="56" name="Shape 56"/>
              <p:cNvSpPr/>
              <p:nvPr/>
            </p:nvSpPr>
            <p:spPr>
              <a:xfrm>
                <a:off x="354848" y="262322"/>
                <a:ext cx="45114" cy="45114"/>
              </a:xfrm>
              <a:prstGeom prst="ellipse">
                <a:avLst/>
              </a:prstGeom>
              <a:solidFill>
                <a:schemeClr val="accent1"/>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a:solidFill>
                    <a:srgbClr val="FFFFFF"/>
                  </a:solidFill>
                  <a:sym typeface="Helvetica Light"/>
                </a:endParaRPr>
              </a:p>
            </p:txBody>
          </p:sp>
        </p:grpSp>
      </p:grpSp>
      <p:sp>
        <p:nvSpPr>
          <p:cNvPr id="59" name="Shape 59"/>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24" name="Picture Placeholder 2"/>
          <p:cNvSpPr>
            <a:spLocks noGrp="1"/>
          </p:cNvSpPr>
          <p:nvPr>
            <p:ph type="pic" sz="quarter" idx="10"/>
          </p:nvPr>
        </p:nvSpPr>
        <p:spPr>
          <a:xfrm>
            <a:off x="927100" y="1028700"/>
            <a:ext cx="1258888" cy="1258888"/>
          </a:xfrm>
          <a:prstGeom prst="ellipse">
            <a:avLst/>
          </a:prstGeom>
        </p:spPr>
        <p:txBody>
          <a:bodyPr/>
          <a:lstStyle/>
          <a:p>
            <a:endParaRPr lang="en-US"/>
          </a:p>
        </p:txBody>
      </p:sp>
      <p:sp>
        <p:nvSpPr>
          <p:cNvPr id="25" name="Picture Placeholder 2"/>
          <p:cNvSpPr>
            <a:spLocks noGrp="1"/>
          </p:cNvSpPr>
          <p:nvPr>
            <p:ph type="pic" sz="quarter" idx="11"/>
          </p:nvPr>
        </p:nvSpPr>
        <p:spPr>
          <a:xfrm>
            <a:off x="2314167" y="1028700"/>
            <a:ext cx="1258888" cy="1258888"/>
          </a:xfrm>
          <a:prstGeom prst="ellipse">
            <a:avLst/>
          </a:prstGeom>
        </p:spPr>
        <p:txBody>
          <a:bodyPr/>
          <a:lstStyle/>
          <a:p>
            <a:endParaRPr lang="en-US"/>
          </a:p>
        </p:txBody>
      </p:sp>
      <p:sp>
        <p:nvSpPr>
          <p:cNvPr id="26" name="Picture Placeholder 2"/>
          <p:cNvSpPr>
            <a:spLocks noGrp="1"/>
          </p:cNvSpPr>
          <p:nvPr>
            <p:ph type="pic" sz="quarter" idx="12"/>
          </p:nvPr>
        </p:nvSpPr>
        <p:spPr>
          <a:xfrm>
            <a:off x="3701233" y="1028700"/>
            <a:ext cx="1258888" cy="1258888"/>
          </a:xfrm>
          <a:prstGeom prst="ellipse">
            <a:avLst/>
          </a:prstGeom>
        </p:spPr>
        <p:txBody>
          <a:bodyPr/>
          <a:lstStyle/>
          <a:p>
            <a:endParaRPr lang="en-US"/>
          </a:p>
        </p:txBody>
      </p:sp>
      <p:sp>
        <p:nvSpPr>
          <p:cNvPr id="27" name="Picture Placeholder 2"/>
          <p:cNvSpPr>
            <a:spLocks noGrp="1"/>
          </p:cNvSpPr>
          <p:nvPr>
            <p:ph type="pic" sz="quarter" idx="13"/>
          </p:nvPr>
        </p:nvSpPr>
        <p:spPr>
          <a:xfrm>
            <a:off x="5088300" y="1028700"/>
            <a:ext cx="1258888" cy="1258888"/>
          </a:xfrm>
          <a:prstGeom prst="ellipse">
            <a:avLst/>
          </a:prstGeom>
        </p:spPr>
        <p:txBody>
          <a:bodyPr/>
          <a:lstStyle/>
          <a:p>
            <a:endParaRPr lang="en-US"/>
          </a:p>
        </p:txBody>
      </p:sp>
      <p:sp>
        <p:nvSpPr>
          <p:cNvPr id="28" name="Picture Placeholder 2"/>
          <p:cNvSpPr>
            <a:spLocks noGrp="1"/>
          </p:cNvSpPr>
          <p:nvPr>
            <p:ph type="pic" sz="quarter" idx="14"/>
          </p:nvPr>
        </p:nvSpPr>
        <p:spPr>
          <a:xfrm>
            <a:off x="927100" y="2445525"/>
            <a:ext cx="1258888" cy="1258888"/>
          </a:xfrm>
          <a:prstGeom prst="ellipse">
            <a:avLst/>
          </a:prstGeom>
        </p:spPr>
        <p:txBody>
          <a:bodyPr/>
          <a:lstStyle/>
          <a:p>
            <a:endParaRPr lang="en-US"/>
          </a:p>
        </p:txBody>
      </p:sp>
      <p:sp>
        <p:nvSpPr>
          <p:cNvPr id="29" name="Picture Placeholder 2"/>
          <p:cNvSpPr>
            <a:spLocks noGrp="1"/>
          </p:cNvSpPr>
          <p:nvPr>
            <p:ph type="pic" sz="quarter" idx="15"/>
          </p:nvPr>
        </p:nvSpPr>
        <p:spPr>
          <a:xfrm>
            <a:off x="2314167" y="2445525"/>
            <a:ext cx="1258888" cy="1258888"/>
          </a:xfrm>
          <a:prstGeom prst="ellipse">
            <a:avLst/>
          </a:prstGeom>
        </p:spPr>
        <p:txBody>
          <a:bodyPr/>
          <a:lstStyle/>
          <a:p>
            <a:endParaRPr lang="en-US"/>
          </a:p>
        </p:txBody>
      </p:sp>
      <p:sp>
        <p:nvSpPr>
          <p:cNvPr id="30" name="Picture Placeholder 2"/>
          <p:cNvSpPr>
            <a:spLocks noGrp="1"/>
          </p:cNvSpPr>
          <p:nvPr>
            <p:ph type="pic" sz="quarter" idx="16"/>
          </p:nvPr>
        </p:nvSpPr>
        <p:spPr>
          <a:xfrm>
            <a:off x="3701233" y="2445525"/>
            <a:ext cx="1258888" cy="1258888"/>
          </a:xfrm>
          <a:prstGeom prst="ellipse">
            <a:avLst/>
          </a:prstGeom>
        </p:spPr>
        <p:txBody>
          <a:bodyPr/>
          <a:lstStyle/>
          <a:p>
            <a:endParaRPr lang="en-US"/>
          </a:p>
        </p:txBody>
      </p:sp>
      <p:sp>
        <p:nvSpPr>
          <p:cNvPr id="31" name="Picture Placeholder 2"/>
          <p:cNvSpPr>
            <a:spLocks noGrp="1"/>
          </p:cNvSpPr>
          <p:nvPr>
            <p:ph type="pic" sz="quarter" idx="17"/>
          </p:nvPr>
        </p:nvSpPr>
        <p:spPr>
          <a:xfrm>
            <a:off x="5088300" y="2445525"/>
            <a:ext cx="1258888" cy="1258888"/>
          </a:xfrm>
          <a:prstGeom prst="ellipse">
            <a:avLst/>
          </a:prstGeom>
        </p:spPr>
        <p:txBody>
          <a:bodyPr/>
          <a:lstStyle/>
          <a:p>
            <a:endParaRPr lang="en-US"/>
          </a:p>
        </p:txBody>
      </p:sp>
      <p:sp>
        <p:nvSpPr>
          <p:cNvPr id="32" name="Picture Placeholder 2"/>
          <p:cNvSpPr>
            <a:spLocks noGrp="1"/>
          </p:cNvSpPr>
          <p:nvPr>
            <p:ph type="pic" sz="quarter" idx="18"/>
          </p:nvPr>
        </p:nvSpPr>
        <p:spPr>
          <a:xfrm>
            <a:off x="927100" y="3871233"/>
            <a:ext cx="1258888" cy="1258888"/>
          </a:xfrm>
          <a:prstGeom prst="ellipse">
            <a:avLst/>
          </a:prstGeom>
        </p:spPr>
        <p:txBody>
          <a:bodyPr/>
          <a:lstStyle/>
          <a:p>
            <a:endParaRPr lang="en-US"/>
          </a:p>
        </p:txBody>
      </p:sp>
      <p:sp>
        <p:nvSpPr>
          <p:cNvPr id="33" name="Picture Placeholder 2"/>
          <p:cNvSpPr>
            <a:spLocks noGrp="1"/>
          </p:cNvSpPr>
          <p:nvPr>
            <p:ph type="pic" sz="quarter" idx="19"/>
          </p:nvPr>
        </p:nvSpPr>
        <p:spPr>
          <a:xfrm>
            <a:off x="2314167" y="3871233"/>
            <a:ext cx="1258888" cy="1258888"/>
          </a:xfrm>
          <a:prstGeom prst="ellipse">
            <a:avLst/>
          </a:prstGeom>
        </p:spPr>
        <p:txBody>
          <a:bodyPr/>
          <a:lstStyle/>
          <a:p>
            <a:endParaRPr lang="en-US"/>
          </a:p>
        </p:txBody>
      </p:sp>
      <p:sp>
        <p:nvSpPr>
          <p:cNvPr id="34" name="Picture Placeholder 2"/>
          <p:cNvSpPr>
            <a:spLocks noGrp="1"/>
          </p:cNvSpPr>
          <p:nvPr>
            <p:ph type="pic" sz="quarter" idx="20"/>
          </p:nvPr>
        </p:nvSpPr>
        <p:spPr>
          <a:xfrm>
            <a:off x="3701233" y="3871233"/>
            <a:ext cx="1258888" cy="1258888"/>
          </a:xfrm>
          <a:prstGeom prst="ellipse">
            <a:avLst/>
          </a:prstGeom>
        </p:spPr>
        <p:txBody>
          <a:bodyPr/>
          <a:lstStyle/>
          <a:p>
            <a:endParaRPr lang="en-US"/>
          </a:p>
        </p:txBody>
      </p:sp>
      <p:sp>
        <p:nvSpPr>
          <p:cNvPr id="35" name="Picture Placeholder 2"/>
          <p:cNvSpPr>
            <a:spLocks noGrp="1"/>
          </p:cNvSpPr>
          <p:nvPr>
            <p:ph type="pic" sz="quarter" idx="21"/>
          </p:nvPr>
        </p:nvSpPr>
        <p:spPr>
          <a:xfrm>
            <a:off x="5088300" y="3871233"/>
            <a:ext cx="1258888" cy="1258888"/>
          </a:xfrm>
          <a:prstGeom prst="ellipse">
            <a:avLst/>
          </a:prstGeom>
        </p:spPr>
        <p:txBody>
          <a:bodyPr/>
          <a:lstStyle/>
          <a:p>
            <a:endParaRPr lang="en-US"/>
          </a:p>
        </p:txBody>
      </p:sp>
    </p:spTree>
    <p:extLst>
      <p:ext uri="{BB962C8B-B14F-4D97-AF65-F5344CB8AC3E}">
        <p14:creationId xmlns:p14="http://schemas.microsoft.com/office/powerpoint/2010/main" val="43068187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6" name="Shape 66"/>
          <p:cNvSpPr>
            <a:spLocks noGrp="1"/>
          </p:cNvSpPr>
          <p:nvPr>
            <p:ph type="pic" idx="13"/>
          </p:nvPr>
        </p:nvSpPr>
        <p:spPr>
          <a:xfrm>
            <a:off x="-55356" y="-28773"/>
            <a:ext cx="12251912" cy="4636095"/>
          </a:xfrm>
          <a:prstGeom prst="rect">
            <a:avLst/>
          </a:prstGeom>
        </p:spPr>
        <p:txBody>
          <a:bodyPr lIns="91439" tIns="45719" rIns="91439" bIns="45719" anchor="t">
            <a:noAutofit/>
          </a:bodyPr>
          <a:lstStyle/>
          <a:p>
            <a:endParaRPr/>
          </a:p>
        </p:txBody>
      </p:sp>
      <p:sp>
        <p:nvSpPr>
          <p:cNvPr id="67" name="Shape 67"/>
          <p:cNvSpPr>
            <a:spLocks noGrp="1"/>
          </p:cNvSpPr>
          <p:nvPr>
            <p:ph type="title"/>
          </p:nvPr>
        </p:nvSpPr>
        <p:spPr>
          <a:xfrm>
            <a:off x="571500" y="5067300"/>
            <a:ext cx="11557000" cy="1003300"/>
          </a:xfrm>
          <a:prstGeom prst="rect">
            <a:avLst/>
          </a:prstGeom>
        </p:spPr>
        <p:txBody>
          <a:bodyPr anchor="b"/>
          <a:lstStyle/>
          <a:p>
            <a:r>
              <a:t>Title Text</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6962257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75" name="Shape 75"/>
          <p:cNvSpPr>
            <a:spLocks noGrp="1"/>
          </p:cNvSpPr>
          <p:nvPr>
            <p:ph type="title"/>
          </p:nvPr>
        </p:nvSpPr>
        <p:spPr>
          <a:xfrm>
            <a:off x="1181100" y="2266950"/>
            <a:ext cx="10414000" cy="2324100"/>
          </a:xfrm>
          <a:prstGeom prst="rect">
            <a:avLst/>
          </a:prstGeom>
        </p:spPr>
        <p:txBody>
          <a:bodyPr/>
          <a:lstStyle/>
          <a:p>
            <a:r>
              <a:t>Title Text</a:t>
            </a:r>
          </a:p>
        </p:txBody>
      </p:sp>
      <p:sp>
        <p:nvSpPr>
          <p:cNvPr id="76" name="Shape 7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4964037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83" name="Shape 83"/>
          <p:cNvSpPr>
            <a:spLocks noGrp="1"/>
          </p:cNvSpPr>
          <p:nvPr>
            <p:ph type="pic" sz="half" idx="13"/>
          </p:nvPr>
        </p:nvSpPr>
        <p:spPr>
          <a:xfrm>
            <a:off x="6582990" y="552450"/>
            <a:ext cx="4762501" cy="5753100"/>
          </a:xfrm>
          <a:prstGeom prst="rect">
            <a:avLst/>
          </a:prstGeom>
        </p:spPr>
        <p:txBody>
          <a:bodyPr lIns="91439" tIns="45719" rIns="91439" bIns="45719" anchor="t">
            <a:noAutofit/>
          </a:bodyPr>
          <a:lstStyle/>
          <a:p>
            <a:endParaRPr/>
          </a:p>
        </p:txBody>
      </p:sp>
      <p:sp>
        <p:nvSpPr>
          <p:cNvPr id="84" name="Shape 84"/>
          <p:cNvSpPr>
            <a:spLocks noGrp="1"/>
          </p:cNvSpPr>
          <p:nvPr>
            <p:ph type="title"/>
          </p:nvPr>
        </p:nvSpPr>
        <p:spPr>
          <a:xfrm>
            <a:off x="825500" y="552450"/>
            <a:ext cx="5111750" cy="2806700"/>
          </a:xfrm>
          <a:prstGeom prst="rect">
            <a:avLst/>
          </a:prstGeom>
        </p:spPr>
        <p:txBody>
          <a:bodyPr anchor="b"/>
          <a:lstStyle>
            <a:lvl1pPr>
              <a:defRPr sz="5000"/>
            </a:lvl1pPr>
          </a:lstStyle>
          <a:p>
            <a:r>
              <a:t>Title Text</a:t>
            </a:r>
          </a:p>
        </p:txBody>
      </p:sp>
      <p:sp>
        <p:nvSpPr>
          <p:cNvPr id="85" name="Shape 85"/>
          <p:cNvSpPr>
            <a:spLocks noGrp="1"/>
          </p:cNvSpPr>
          <p:nvPr>
            <p:ph type="body" sz="quarter" idx="1"/>
          </p:nvPr>
        </p:nvSpPr>
        <p:spPr>
          <a:xfrm>
            <a:off x="831850" y="3600450"/>
            <a:ext cx="5111750" cy="2882900"/>
          </a:xfrm>
          <a:prstGeom prst="rect">
            <a:avLst/>
          </a:prstGeom>
        </p:spPr>
        <p:txBody>
          <a:bodyPr anchor="t"/>
          <a:lstStyle>
            <a:lvl1pPr marL="0" indent="0">
              <a:spcBef>
                <a:spcPts val="0"/>
              </a:spcBef>
              <a:buSzTx/>
              <a:buNone/>
              <a:defRPr sz="2200">
                <a:solidFill>
                  <a:srgbClr val="000000"/>
                </a:solidFill>
                <a:latin typeface="Helvetica Light"/>
                <a:ea typeface="Helvetica Light"/>
                <a:cs typeface="Helvetica Light"/>
                <a:sym typeface="Helvetica Light"/>
              </a:defRPr>
            </a:lvl1pPr>
            <a:lvl2pPr marL="0" indent="114300">
              <a:spcBef>
                <a:spcPts val="0"/>
              </a:spcBef>
              <a:buSzTx/>
              <a:buNone/>
              <a:defRPr sz="2200">
                <a:solidFill>
                  <a:srgbClr val="000000"/>
                </a:solidFill>
                <a:latin typeface="Helvetica Light"/>
                <a:ea typeface="Helvetica Light"/>
                <a:cs typeface="Helvetica Light"/>
                <a:sym typeface="Helvetica Light"/>
              </a:defRPr>
            </a:lvl2pPr>
            <a:lvl3pPr marL="0" indent="228600">
              <a:spcBef>
                <a:spcPts val="0"/>
              </a:spcBef>
              <a:buSzTx/>
              <a:buNone/>
              <a:defRPr sz="2200">
                <a:solidFill>
                  <a:srgbClr val="000000"/>
                </a:solidFill>
                <a:latin typeface="Helvetica Light"/>
                <a:ea typeface="Helvetica Light"/>
                <a:cs typeface="Helvetica Light"/>
                <a:sym typeface="Helvetica Light"/>
              </a:defRPr>
            </a:lvl3pPr>
            <a:lvl4pPr marL="0" indent="342900">
              <a:spcBef>
                <a:spcPts val="0"/>
              </a:spcBef>
              <a:buSzTx/>
              <a:buNone/>
              <a:defRPr sz="2200">
                <a:solidFill>
                  <a:srgbClr val="000000"/>
                </a:solidFill>
                <a:latin typeface="Helvetica Light"/>
                <a:ea typeface="Helvetica Light"/>
                <a:cs typeface="Helvetica Light"/>
                <a:sym typeface="Helvetica Light"/>
              </a:defRPr>
            </a:lvl4pPr>
            <a:lvl5pPr marL="0" indent="457200">
              <a:spcBef>
                <a:spcPts val="0"/>
              </a:spcBef>
              <a:buSzTx/>
              <a:buNone/>
              <a:defRPr sz="2200">
                <a:solidFill>
                  <a:srgbClr val="000000"/>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86" name="Shape 8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0831058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93" name="Shape 93"/>
          <p:cNvSpPr>
            <a:spLocks noGrp="1"/>
          </p:cNvSpPr>
          <p:nvPr>
            <p:ph type="title"/>
          </p:nvPr>
        </p:nvSpPr>
        <p:spPr>
          <a:prstGeom prst="rect">
            <a:avLst/>
          </a:prstGeom>
        </p:spPr>
        <p:txBody>
          <a:bodyPr/>
          <a:lstStyle/>
          <a:p>
            <a:r>
              <a:t>Title Text</a:t>
            </a:r>
          </a:p>
        </p:txBody>
      </p:sp>
      <p:sp>
        <p:nvSpPr>
          <p:cNvPr id="94" name="Shape 9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7471373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10" name="Shape 110"/>
          <p:cNvSpPr>
            <a:spLocks noGrp="1"/>
          </p:cNvSpPr>
          <p:nvPr>
            <p:ph type="pic" sz="half" idx="13"/>
          </p:nvPr>
        </p:nvSpPr>
        <p:spPr>
          <a:xfrm>
            <a:off x="6584950" y="1619250"/>
            <a:ext cx="4762500" cy="4603750"/>
          </a:xfrm>
          <a:prstGeom prst="rect">
            <a:avLst/>
          </a:prstGeom>
        </p:spPr>
        <p:txBody>
          <a:bodyPr lIns="91439" tIns="45719" rIns="91439" bIns="45719" anchor="t">
            <a:noAutofit/>
          </a:bodyPr>
          <a:lstStyle/>
          <a:p>
            <a:endParaRPr/>
          </a:p>
        </p:txBody>
      </p:sp>
      <p:sp>
        <p:nvSpPr>
          <p:cNvPr id="111" name="Shape 111"/>
          <p:cNvSpPr>
            <a:spLocks noGrp="1"/>
          </p:cNvSpPr>
          <p:nvPr>
            <p:ph type="title"/>
          </p:nvPr>
        </p:nvSpPr>
        <p:spPr>
          <a:xfrm>
            <a:off x="844550" y="476250"/>
            <a:ext cx="10502900" cy="1143000"/>
          </a:xfrm>
          <a:prstGeom prst="rect">
            <a:avLst/>
          </a:prstGeom>
        </p:spPr>
        <p:txBody>
          <a:bodyPr/>
          <a:lstStyle/>
          <a:p>
            <a:r>
              <a:t>Title Text</a:t>
            </a:r>
          </a:p>
        </p:txBody>
      </p:sp>
      <p:sp>
        <p:nvSpPr>
          <p:cNvPr id="112" name="Shape 112"/>
          <p:cNvSpPr>
            <a:spLocks noGrp="1"/>
          </p:cNvSpPr>
          <p:nvPr>
            <p:ph type="body" sz="half" idx="1"/>
          </p:nvPr>
        </p:nvSpPr>
        <p:spPr>
          <a:xfrm>
            <a:off x="844550" y="1619250"/>
            <a:ext cx="5003800" cy="4603750"/>
          </a:xfrm>
          <a:prstGeom prst="rect">
            <a:avLst/>
          </a:prstGeom>
        </p:spPr>
        <p:txBody>
          <a:bodyPr/>
          <a:lstStyle>
            <a:lvl1pPr marL="248356" indent="-248356">
              <a:spcBef>
                <a:spcPts val="2250"/>
              </a:spcBef>
              <a:defRPr sz="2000" b="1"/>
            </a:lvl1pPr>
            <a:lvl2pPr marL="527756" indent="-248356">
              <a:spcBef>
                <a:spcPts val="2250"/>
              </a:spcBef>
              <a:defRPr sz="2000" b="1"/>
            </a:lvl2pPr>
            <a:lvl3pPr marL="807156" indent="-248356">
              <a:spcBef>
                <a:spcPts val="2250"/>
              </a:spcBef>
              <a:defRPr sz="2000" b="1"/>
            </a:lvl3pPr>
            <a:lvl4pPr marL="1086556" indent="-248356">
              <a:spcBef>
                <a:spcPts val="2250"/>
              </a:spcBef>
              <a:defRPr sz="2000" b="1"/>
            </a:lvl4pPr>
            <a:lvl5pPr marL="1365956" indent="-248356">
              <a:spcBef>
                <a:spcPts val="2250"/>
              </a:spcBef>
              <a:defRPr sz="2000" b="1"/>
            </a:lvl5pPr>
          </a:lstStyle>
          <a:p>
            <a:r>
              <a:t>Body Level One</a:t>
            </a:r>
          </a:p>
          <a:p>
            <a:pPr lvl="1"/>
            <a:r>
              <a:t>Body Level Two</a:t>
            </a:r>
          </a:p>
          <a:p>
            <a:pPr lvl="2"/>
            <a:r>
              <a:t>Body Level Three</a:t>
            </a:r>
          </a:p>
          <a:p>
            <a:pPr lvl="3"/>
            <a:r>
              <a:t>Body Level Four</a:t>
            </a:r>
          </a:p>
          <a:p>
            <a:pPr lvl="4"/>
            <a:r>
              <a:t>Body Level Five</a:t>
            </a:r>
          </a:p>
        </p:txBody>
      </p:sp>
      <p:sp>
        <p:nvSpPr>
          <p:cNvPr id="113" name="Shape 11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429855798"/>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20" name="Shape 120"/>
          <p:cNvSpPr>
            <a:spLocks noGrp="1"/>
          </p:cNvSpPr>
          <p:nvPr>
            <p:ph type="body" idx="1"/>
          </p:nvPr>
        </p:nvSpPr>
        <p:spPr>
          <a:xfrm>
            <a:off x="844550" y="889000"/>
            <a:ext cx="10502900" cy="50736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1" name="Shape 12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52214556"/>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8" name="Shape 128"/>
          <p:cNvSpPr>
            <a:spLocks noGrp="1"/>
          </p:cNvSpPr>
          <p:nvPr>
            <p:ph type="pic" sz="quarter" idx="13"/>
          </p:nvPr>
        </p:nvSpPr>
        <p:spPr>
          <a:xfrm>
            <a:off x="7880350" y="3524250"/>
            <a:ext cx="3702050" cy="2774950"/>
          </a:xfrm>
          <a:prstGeom prst="rect">
            <a:avLst/>
          </a:prstGeom>
        </p:spPr>
        <p:txBody>
          <a:bodyPr lIns="91439" tIns="45719" rIns="91439" bIns="45719" anchor="t">
            <a:noAutofit/>
          </a:bodyPr>
          <a:lstStyle/>
          <a:p>
            <a:endParaRPr/>
          </a:p>
        </p:txBody>
      </p:sp>
      <p:sp>
        <p:nvSpPr>
          <p:cNvPr id="129" name="Shape 129"/>
          <p:cNvSpPr>
            <a:spLocks noGrp="1"/>
          </p:cNvSpPr>
          <p:nvPr>
            <p:ph type="pic" sz="quarter" idx="14"/>
          </p:nvPr>
        </p:nvSpPr>
        <p:spPr>
          <a:xfrm>
            <a:off x="7880350" y="565150"/>
            <a:ext cx="3702050" cy="2774950"/>
          </a:xfrm>
          <a:prstGeom prst="rect">
            <a:avLst/>
          </a:prstGeom>
        </p:spPr>
        <p:txBody>
          <a:bodyPr lIns="91439" tIns="45719" rIns="91439" bIns="45719" anchor="t">
            <a:noAutofit/>
          </a:bodyPr>
          <a:lstStyle/>
          <a:p>
            <a:endParaRPr/>
          </a:p>
        </p:txBody>
      </p:sp>
      <p:sp>
        <p:nvSpPr>
          <p:cNvPr id="130" name="Shape 130"/>
          <p:cNvSpPr>
            <a:spLocks noGrp="1"/>
          </p:cNvSpPr>
          <p:nvPr>
            <p:ph type="pic" idx="15"/>
          </p:nvPr>
        </p:nvSpPr>
        <p:spPr>
          <a:xfrm>
            <a:off x="603250" y="565150"/>
            <a:ext cx="7086600" cy="5734050"/>
          </a:xfrm>
          <a:prstGeom prst="rect">
            <a:avLst/>
          </a:prstGeom>
        </p:spPr>
        <p:txBody>
          <a:bodyPr lIns="91439" tIns="45719" rIns="91439" bIns="45719" anchor="t">
            <a:noAutofit/>
          </a:bodyPr>
          <a:lstStyle/>
          <a:p>
            <a:endParaRPr/>
          </a:p>
        </p:txBody>
      </p:sp>
      <p:sp>
        <p:nvSpPr>
          <p:cNvPr id="131" name="Shape 13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47600954"/>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8" name="Shape 138"/>
          <p:cNvSpPr>
            <a:spLocks noGrp="1"/>
          </p:cNvSpPr>
          <p:nvPr>
            <p:ph type="body" sz="quarter" idx="13"/>
          </p:nvPr>
        </p:nvSpPr>
        <p:spPr>
          <a:xfrm>
            <a:off x="1193800" y="4476750"/>
            <a:ext cx="9810750" cy="394980"/>
          </a:xfrm>
          <a:prstGeom prst="rect">
            <a:avLst/>
          </a:prstGeom>
        </p:spPr>
        <p:txBody>
          <a:bodyPr anchor="t">
            <a:spAutoFit/>
          </a:bodyPr>
          <a:lstStyle>
            <a:lvl1pPr marL="0" indent="0" algn="ctr">
              <a:spcBef>
                <a:spcPts val="0"/>
              </a:spcBef>
              <a:buSzTx/>
              <a:buNone/>
              <a:defRPr sz="1900">
                <a:solidFill>
                  <a:srgbClr val="000000"/>
                </a:solidFill>
                <a:latin typeface="Helvetica Light"/>
                <a:ea typeface="Helvetica Light"/>
                <a:cs typeface="Helvetica Light"/>
                <a:sym typeface="Helvetica Light"/>
              </a:defRPr>
            </a:lvl1pPr>
          </a:lstStyle>
          <a:p>
            <a:r>
              <a:t>–Johnny Appleseed</a:t>
            </a:r>
          </a:p>
        </p:txBody>
      </p:sp>
      <p:sp>
        <p:nvSpPr>
          <p:cNvPr id="139" name="Shape 139"/>
          <p:cNvSpPr>
            <a:spLocks noGrp="1"/>
          </p:cNvSpPr>
          <p:nvPr>
            <p:ph type="body" sz="quarter" idx="14"/>
          </p:nvPr>
        </p:nvSpPr>
        <p:spPr>
          <a:xfrm>
            <a:off x="1193800" y="2993499"/>
            <a:ext cx="9810750" cy="502702"/>
          </a:xfrm>
          <a:prstGeom prst="rect">
            <a:avLst/>
          </a:prstGeom>
        </p:spPr>
        <p:txBody>
          <a:bodyPr>
            <a:spAutoFit/>
          </a:bodyPr>
          <a:lstStyle>
            <a:lvl1pPr marL="0" indent="0" algn="ctr">
              <a:spcBef>
                <a:spcPts val="0"/>
              </a:spcBef>
              <a:buSzTx/>
              <a:buNone/>
              <a:defRPr sz="2600">
                <a:solidFill>
                  <a:srgbClr val="000000"/>
                </a:solidFill>
                <a:latin typeface="Helvetica Light"/>
                <a:ea typeface="Helvetica Light"/>
                <a:cs typeface="Helvetica Light"/>
                <a:sym typeface="Helvetica Light"/>
              </a:defRPr>
            </a:lvl1pPr>
          </a:lstStyle>
          <a:p>
            <a:r>
              <a:t>“Type a quote here.” </a:t>
            </a:r>
          </a:p>
        </p:txBody>
      </p:sp>
      <p:sp>
        <p:nvSpPr>
          <p:cNvPr id="140" name="Shape 14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153268628"/>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47" name="Shape 147"/>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48" name="Shape 14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808660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91726-EECE-4240-A393-6A37E51BC2E3}" type="datetimeFigureOut">
              <a:rPr lang="en-US" smtClean="0"/>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12603286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55" name="Shape 15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8704335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Big Background with image">
    <p:spTree>
      <p:nvGrpSpPr>
        <p:cNvPr id="1" name=""/>
        <p:cNvGrpSpPr/>
        <p:nvPr/>
      </p:nvGrpSpPr>
      <p:grpSpPr>
        <a:xfrm>
          <a:off x="0" y="0"/>
          <a:ext cx="0" cy="0"/>
          <a:chOff x="0" y="0"/>
          <a:chExt cx="0" cy="0"/>
        </a:xfrm>
      </p:grpSpPr>
      <p:sp>
        <p:nvSpPr>
          <p:cNvPr id="12" name="Picture Placeholder 11"/>
          <p:cNvSpPr>
            <a:spLocks noGrp="1"/>
          </p:cNvSpPr>
          <p:nvPr>
            <p:ph type="pic" sz="quarter" idx="23"/>
          </p:nvPr>
        </p:nvSpPr>
        <p:spPr>
          <a:xfrm>
            <a:off x="1" y="1"/>
            <a:ext cx="6650443" cy="6858000"/>
          </a:xfrm>
          <a:custGeom>
            <a:avLst/>
            <a:gdLst>
              <a:gd name="connsiteX0" fmla="*/ 0 w 19393999"/>
              <a:gd name="connsiteY0" fmla="*/ 0 h 13715999"/>
              <a:gd name="connsiteX1" fmla="*/ 19393999 w 19393999"/>
              <a:gd name="connsiteY1" fmla="*/ 0 h 13715999"/>
              <a:gd name="connsiteX2" fmla="*/ 13782907 w 19393999"/>
              <a:gd name="connsiteY2" fmla="*/ 13715999 h 13715999"/>
              <a:gd name="connsiteX3" fmla="*/ 0 w 19393999"/>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9393999" h="13715999">
                <a:moveTo>
                  <a:pt x="0" y="0"/>
                </a:moveTo>
                <a:lnTo>
                  <a:pt x="19393999" y="0"/>
                </a:lnTo>
                <a:lnTo>
                  <a:pt x="13782907" y="13715999"/>
                </a:lnTo>
                <a:lnTo>
                  <a:pt x="0" y="13715999"/>
                </a:lnTo>
                <a:close/>
              </a:path>
            </a:pathLst>
          </a:custGeom>
          <a:solidFill>
            <a:schemeClr val="bg1">
              <a:lumMod val="95000"/>
            </a:schemeClr>
          </a:solidFill>
          <a:effectLst/>
        </p:spPr>
        <p:txBody>
          <a:bodyPr wrap="square">
            <a:noAutofit/>
          </a:bodyPr>
          <a:lstStyle>
            <a:lvl1pPr marL="0" indent="0">
              <a:buNone/>
              <a:defRPr sz="1400" b="0" i="0">
                <a:ln>
                  <a:noFill/>
                </a:ln>
                <a:solidFill>
                  <a:schemeClr val="tx1"/>
                </a:solidFill>
                <a:latin typeface="Montserrat Light" charset="0"/>
                <a:ea typeface="Montserrat Light" charset="0"/>
                <a:cs typeface="Montserrat Light" charset="0"/>
              </a:defRPr>
            </a:lvl1pPr>
          </a:lstStyle>
          <a:p>
            <a:endParaRPr lang="en-US" dirty="0"/>
          </a:p>
        </p:txBody>
      </p:sp>
    </p:spTree>
    <p:extLst>
      <p:ext uri="{BB962C8B-B14F-4D97-AF65-F5344CB8AC3E}">
        <p14:creationId xmlns:p14="http://schemas.microsoft.com/office/powerpoint/2010/main" val="187355311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Photo + page">
    <p:spTree>
      <p:nvGrpSpPr>
        <p:cNvPr id="1" name=""/>
        <p:cNvGrpSpPr/>
        <p:nvPr/>
      </p:nvGrpSpPr>
      <p:grpSpPr>
        <a:xfrm>
          <a:off x="0" y="0"/>
          <a:ext cx="0" cy="0"/>
          <a:chOff x="0" y="0"/>
          <a:chExt cx="0" cy="0"/>
        </a:xfrm>
      </p:grpSpPr>
      <p:sp>
        <p:nvSpPr>
          <p:cNvPr id="21" name="Shape 21"/>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3" name="Picture Placeholder 2"/>
          <p:cNvSpPr>
            <a:spLocks noGrp="1"/>
          </p:cNvSpPr>
          <p:nvPr>
            <p:ph type="pic" sz="quarter" idx="10"/>
          </p:nvPr>
        </p:nvSpPr>
        <p:spPr>
          <a:xfrm>
            <a:off x="1560842" y="1382713"/>
            <a:ext cx="1706563" cy="1706563"/>
          </a:xfrm>
        </p:spPr>
        <p:txBody>
          <a:bodyPr/>
          <a:lstStyle/>
          <a:p>
            <a:endParaRPr lang="en-US"/>
          </a:p>
        </p:txBody>
      </p:sp>
      <p:sp>
        <p:nvSpPr>
          <p:cNvPr id="7" name="Picture Placeholder 2"/>
          <p:cNvSpPr>
            <a:spLocks noGrp="1"/>
          </p:cNvSpPr>
          <p:nvPr>
            <p:ph type="pic" sz="quarter" idx="11"/>
          </p:nvPr>
        </p:nvSpPr>
        <p:spPr>
          <a:xfrm>
            <a:off x="3454690" y="1382712"/>
            <a:ext cx="1706563" cy="1706563"/>
          </a:xfrm>
        </p:spPr>
        <p:txBody>
          <a:bodyPr/>
          <a:lstStyle/>
          <a:p>
            <a:endParaRPr lang="en-US"/>
          </a:p>
        </p:txBody>
      </p:sp>
      <p:sp>
        <p:nvSpPr>
          <p:cNvPr id="8" name="Picture Placeholder 2"/>
          <p:cNvSpPr>
            <a:spLocks noGrp="1"/>
          </p:cNvSpPr>
          <p:nvPr>
            <p:ph type="pic" sz="quarter" idx="12"/>
          </p:nvPr>
        </p:nvSpPr>
        <p:spPr>
          <a:xfrm>
            <a:off x="5348539" y="1382712"/>
            <a:ext cx="1706563" cy="1706563"/>
          </a:xfrm>
        </p:spPr>
        <p:txBody>
          <a:bodyPr/>
          <a:lstStyle/>
          <a:p>
            <a:endParaRPr lang="en-US"/>
          </a:p>
        </p:txBody>
      </p:sp>
      <p:sp>
        <p:nvSpPr>
          <p:cNvPr id="9" name="Picture Placeholder 2"/>
          <p:cNvSpPr>
            <a:spLocks noGrp="1"/>
          </p:cNvSpPr>
          <p:nvPr>
            <p:ph type="pic" sz="quarter" idx="13"/>
          </p:nvPr>
        </p:nvSpPr>
        <p:spPr>
          <a:xfrm>
            <a:off x="7242387" y="1382712"/>
            <a:ext cx="1706563" cy="1706563"/>
          </a:xfrm>
        </p:spPr>
        <p:txBody>
          <a:bodyPr/>
          <a:lstStyle/>
          <a:p>
            <a:endParaRPr lang="en-US"/>
          </a:p>
        </p:txBody>
      </p:sp>
      <p:sp>
        <p:nvSpPr>
          <p:cNvPr id="10" name="Picture Placeholder 2"/>
          <p:cNvSpPr>
            <a:spLocks noGrp="1"/>
          </p:cNvSpPr>
          <p:nvPr>
            <p:ph type="pic" sz="quarter" idx="14"/>
          </p:nvPr>
        </p:nvSpPr>
        <p:spPr>
          <a:xfrm>
            <a:off x="9136236" y="1382712"/>
            <a:ext cx="1706563" cy="1706563"/>
          </a:xfrm>
        </p:spPr>
        <p:txBody>
          <a:bodyPr/>
          <a:lstStyle/>
          <a:p>
            <a:endParaRPr lang="en-US"/>
          </a:p>
        </p:txBody>
      </p:sp>
      <p:sp>
        <p:nvSpPr>
          <p:cNvPr id="11" name="Picture Placeholder 2"/>
          <p:cNvSpPr>
            <a:spLocks noGrp="1"/>
          </p:cNvSpPr>
          <p:nvPr>
            <p:ph type="pic" sz="quarter" idx="15"/>
          </p:nvPr>
        </p:nvSpPr>
        <p:spPr>
          <a:xfrm>
            <a:off x="1560842" y="3254259"/>
            <a:ext cx="1706563" cy="1706563"/>
          </a:xfrm>
        </p:spPr>
        <p:txBody>
          <a:bodyPr/>
          <a:lstStyle/>
          <a:p>
            <a:endParaRPr lang="en-US"/>
          </a:p>
        </p:txBody>
      </p:sp>
      <p:sp>
        <p:nvSpPr>
          <p:cNvPr id="12" name="Picture Placeholder 2"/>
          <p:cNvSpPr>
            <a:spLocks noGrp="1"/>
          </p:cNvSpPr>
          <p:nvPr>
            <p:ph type="pic" sz="quarter" idx="16"/>
          </p:nvPr>
        </p:nvSpPr>
        <p:spPr>
          <a:xfrm>
            <a:off x="3454690" y="3254258"/>
            <a:ext cx="1706563" cy="1706563"/>
          </a:xfrm>
        </p:spPr>
        <p:txBody>
          <a:bodyPr/>
          <a:lstStyle/>
          <a:p>
            <a:endParaRPr lang="en-US"/>
          </a:p>
        </p:txBody>
      </p:sp>
      <p:sp>
        <p:nvSpPr>
          <p:cNvPr id="13" name="Picture Placeholder 2"/>
          <p:cNvSpPr>
            <a:spLocks noGrp="1"/>
          </p:cNvSpPr>
          <p:nvPr>
            <p:ph type="pic" sz="quarter" idx="17"/>
          </p:nvPr>
        </p:nvSpPr>
        <p:spPr>
          <a:xfrm>
            <a:off x="5348539" y="3254258"/>
            <a:ext cx="1706563" cy="1706563"/>
          </a:xfrm>
        </p:spPr>
        <p:txBody>
          <a:bodyPr/>
          <a:lstStyle/>
          <a:p>
            <a:endParaRPr lang="en-US"/>
          </a:p>
        </p:txBody>
      </p:sp>
      <p:sp>
        <p:nvSpPr>
          <p:cNvPr id="14" name="Picture Placeholder 2"/>
          <p:cNvSpPr>
            <a:spLocks noGrp="1"/>
          </p:cNvSpPr>
          <p:nvPr>
            <p:ph type="pic" sz="quarter" idx="18"/>
          </p:nvPr>
        </p:nvSpPr>
        <p:spPr>
          <a:xfrm>
            <a:off x="7242387" y="3254258"/>
            <a:ext cx="1706563" cy="1706563"/>
          </a:xfrm>
        </p:spPr>
        <p:txBody>
          <a:bodyPr/>
          <a:lstStyle/>
          <a:p>
            <a:endParaRPr lang="en-US"/>
          </a:p>
        </p:txBody>
      </p:sp>
      <p:sp>
        <p:nvSpPr>
          <p:cNvPr id="15" name="Picture Placeholder 2"/>
          <p:cNvSpPr>
            <a:spLocks noGrp="1"/>
          </p:cNvSpPr>
          <p:nvPr>
            <p:ph type="pic" sz="quarter" idx="19"/>
          </p:nvPr>
        </p:nvSpPr>
        <p:spPr>
          <a:xfrm>
            <a:off x="9136236" y="3254258"/>
            <a:ext cx="1706563" cy="1706563"/>
          </a:xfrm>
        </p:spPr>
        <p:txBody>
          <a:bodyPr/>
          <a:lstStyle/>
          <a:p>
            <a:endParaRPr lang="en-US"/>
          </a:p>
        </p:txBody>
      </p:sp>
    </p:spTree>
    <p:extLst>
      <p:ext uri="{BB962C8B-B14F-4D97-AF65-F5344CB8AC3E}">
        <p14:creationId xmlns:p14="http://schemas.microsoft.com/office/powerpoint/2010/main" val="1006582386"/>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pPr algn="ctr" defTabSz="412750" hangingPunct="0"/>
            <a:fld id="{E0EDCE1C-1999-4A86-942C-42B8CC5E808B}" type="datetimeFigureOut">
              <a:rPr lang="en-US" sz="2500" kern="0" smtClean="0">
                <a:solidFill>
                  <a:srgbClr val="000000"/>
                </a:solidFill>
                <a:latin typeface="Helvetica Light"/>
                <a:sym typeface="Helvetica Light"/>
              </a:rPr>
              <a:pPr algn="ctr" defTabSz="412750" hangingPunct="0"/>
              <a:t>8/22/2019</a:t>
            </a:fld>
            <a:endParaRPr lang="en-US" sz="2500" kern="0">
              <a:solidFill>
                <a:srgbClr val="000000"/>
              </a:solidFill>
              <a:latin typeface="Helvetica Light"/>
              <a:sym typeface="Helvetica Light"/>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pPr algn="ctr" defTabSz="412750" hangingPunct="0"/>
            <a:endParaRPr lang="en-US" sz="2500" kern="0">
              <a:solidFill>
                <a:srgbClr val="000000"/>
              </a:solidFill>
              <a:latin typeface="Helvetica Light"/>
              <a:sym typeface="Helvetica Light"/>
            </a:endParaRPr>
          </a:p>
        </p:txBody>
      </p:sp>
      <p:sp>
        <p:nvSpPr>
          <p:cNvPr id="5" name="Slide Number Placeholder 4"/>
          <p:cNvSpPr>
            <a:spLocks noGrp="1"/>
          </p:cNvSpPr>
          <p:nvPr>
            <p:ph type="sldNum" sz="quarter" idx="12"/>
          </p:nvPr>
        </p:nvSpPr>
        <p:spPr>
          <a:xfrm>
            <a:off x="5973001" y="6540500"/>
            <a:ext cx="290144" cy="287258"/>
          </a:xfrm>
        </p:spPr>
        <p:txBody>
          <a:bodyPr/>
          <a:lstStyle/>
          <a:p>
            <a:fld id="{A228E350-DE4E-4187-A035-36DB7C786AC9}" type="slidenum">
              <a:rPr lang="en-US" smtClean="0"/>
              <a:pPr/>
              <a:t>‹#›</a:t>
            </a:fld>
            <a:endParaRPr lang="en-US"/>
          </a:p>
        </p:txBody>
      </p:sp>
    </p:spTree>
    <p:extLst>
      <p:ext uri="{BB962C8B-B14F-4D97-AF65-F5344CB8AC3E}">
        <p14:creationId xmlns:p14="http://schemas.microsoft.com/office/powerpoint/2010/main" val="51354188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8"/>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3"/>
            <a:ext cx="2743200" cy="365125"/>
          </a:xfrm>
          <a:prstGeom prst="rect">
            <a:avLst/>
          </a:prstGeom>
        </p:spPr>
        <p:txBody>
          <a:bodyPr/>
          <a:lstStyle/>
          <a:p>
            <a:pPr algn="ctr" defTabSz="412750" hangingPunct="0"/>
            <a:fld id="{C7B6957C-8D71-470B-B003-B54C812FA570}" type="datetimeFigureOut">
              <a:rPr lang="en-US" sz="2500" kern="0" smtClean="0">
                <a:solidFill>
                  <a:prstClr val="black">
                    <a:tint val="75000"/>
                  </a:prstClr>
                </a:solidFill>
                <a:latin typeface="Helvetica Light"/>
                <a:sym typeface="Helvetica Light"/>
              </a:rPr>
              <a:pPr algn="ctr" defTabSz="412750" hangingPunct="0"/>
              <a:t>8/22/2019</a:t>
            </a:fld>
            <a:endParaRPr lang="en-US" sz="2500" kern="0" dirty="0">
              <a:solidFill>
                <a:prstClr val="black">
                  <a:tint val="75000"/>
                </a:prstClr>
              </a:solidFill>
              <a:latin typeface="Helvetica Light"/>
              <a:sym typeface="Helvetica Light"/>
            </a:endParaRPr>
          </a:p>
        </p:txBody>
      </p:sp>
      <p:sp>
        <p:nvSpPr>
          <p:cNvPr id="6" name="Footer Placeholder 5"/>
          <p:cNvSpPr>
            <a:spLocks noGrp="1"/>
          </p:cNvSpPr>
          <p:nvPr>
            <p:ph type="ftr" sz="quarter" idx="11"/>
          </p:nvPr>
        </p:nvSpPr>
        <p:spPr>
          <a:xfrm>
            <a:off x="4038600" y="6356353"/>
            <a:ext cx="4114800" cy="365125"/>
          </a:xfrm>
          <a:prstGeom prst="rect">
            <a:avLst/>
          </a:prstGeom>
        </p:spPr>
        <p:txBody>
          <a:bodyPr/>
          <a:lstStyle/>
          <a:p>
            <a:pPr algn="ctr" defTabSz="412750" hangingPunct="0"/>
            <a:endParaRPr lang="en-US" sz="2500" kern="0" dirty="0">
              <a:solidFill>
                <a:prstClr val="black">
                  <a:tint val="75000"/>
                </a:prstClr>
              </a:solidFill>
              <a:latin typeface="Helvetica Light"/>
              <a:sym typeface="Helvetica Light"/>
            </a:endParaRPr>
          </a:p>
        </p:txBody>
      </p:sp>
      <p:sp>
        <p:nvSpPr>
          <p:cNvPr id="7" name="Slide Number Placeholder 6"/>
          <p:cNvSpPr>
            <a:spLocks noGrp="1"/>
          </p:cNvSpPr>
          <p:nvPr>
            <p:ph type="sldNum" sz="quarter" idx="12"/>
          </p:nvPr>
        </p:nvSpPr>
        <p:spPr/>
        <p:txBody>
          <a:bodyPr/>
          <a:lstStyle/>
          <a:p>
            <a:fld id="{65FF0FD4-B080-4AA3-ADCB-0AD3BFB83F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91982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0329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0329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309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7261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125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91726-EECE-4240-A393-6A37E51BC2E3}" type="datetimeFigureOut">
              <a:rPr lang="en-US" smtClean="0"/>
              <a:t>8/22/2019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12030560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969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8145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4684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6186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8208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88481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Photo_page">
    <p:spTree>
      <p:nvGrpSpPr>
        <p:cNvPr id="1" name=""/>
        <p:cNvGrpSpPr/>
        <p:nvPr/>
      </p:nvGrpSpPr>
      <p:grpSpPr>
        <a:xfrm>
          <a:off x="0" y="0"/>
          <a:ext cx="0" cy="0"/>
          <a:chOff x="0" y="0"/>
          <a:chExt cx="0" cy="0"/>
        </a:xfrm>
      </p:grpSpPr>
      <p:sp>
        <p:nvSpPr>
          <p:cNvPr id="11" name="Shape 11"/>
          <p:cNvSpPr/>
          <p:nvPr/>
        </p:nvSpPr>
        <p:spPr>
          <a:xfrm>
            <a:off x="279400" y="254000"/>
            <a:ext cx="11633200" cy="6301830"/>
          </a:xfrm>
          <a:prstGeom prst="rect">
            <a:avLst/>
          </a:prstGeom>
          <a:ln w="63500">
            <a:solidFill>
              <a:srgbClr val="ECECEC"/>
            </a:solidFill>
            <a:miter lim="400000"/>
          </a:ln>
        </p:spPr>
        <p:txBody>
          <a:bodyPr lIns="25400" tIns="25400" rIns="25400" bIns="25400" anchor="ctr"/>
          <a:lstStyle/>
          <a:p>
            <a:pPr>
              <a:defRPr sz="3200">
                <a:solidFill>
                  <a:srgbClr val="FFFFFF"/>
                </a:solidFill>
              </a:defRPr>
            </a:pPr>
            <a:endParaRPr sz="1600">
              <a:solidFill>
                <a:srgbClr val="FFFFFF"/>
              </a:solidFill>
            </a:endParaRPr>
          </a:p>
        </p:txBody>
      </p:sp>
      <p:grpSp>
        <p:nvGrpSpPr>
          <p:cNvPr id="16" name="Group 16"/>
          <p:cNvGrpSpPr/>
          <p:nvPr/>
        </p:nvGrpSpPr>
        <p:grpSpPr>
          <a:xfrm>
            <a:off x="10163185" y="6036046"/>
            <a:ext cx="1533829" cy="283781"/>
            <a:chOff x="0" y="0"/>
            <a:chExt cx="3067657" cy="567559"/>
          </a:xfrm>
        </p:grpSpPr>
        <p:sp>
          <p:nvSpPr>
            <p:cNvPr id="12" name="Shape 12"/>
            <p:cNvSpPr/>
            <p:nvPr/>
          </p:nvSpPr>
          <p:spPr>
            <a:xfrm>
              <a:off x="0" y="0"/>
              <a:ext cx="562942" cy="56755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a:defRPr sz="1800">
                  <a:solidFill>
                    <a:srgbClr val="323232"/>
                  </a:solidFill>
                  <a:latin typeface="Georgia"/>
                  <a:ea typeface="Georgia"/>
                  <a:cs typeface="Georgia"/>
                  <a:sym typeface="Georgia"/>
                </a:defRPr>
              </a:pPr>
              <a:endParaRPr sz="900">
                <a:solidFill>
                  <a:srgbClr val="323232"/>
                </a:solidFill>
                <a:latin typeface="Georgia"/>
                <a:ea typeface="Georgia"/>
                <a:cs typeface="Georgia"/>
                <a:sym typeface="Georgia"/>
              </a:endParaRPr>
            </a:p>
          </p:txBody>
        </p:sp>
        <p:sp>
          <p:nvSpPr>
            <p:cNvPr id="13" name="Shape 13"/>
            <p:cNvSpPr/>
            <p:nvPr/>
          </p:nvSpPr>
          <p:spPr>
            <a:xfrm>
              <a:off x="1668270" y="0"/>
              <a:ext cx="562943" cy="56756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a:defRPr sz="1800">
                  <a:solidFill>
                    <a:srgbClr val="323232"/>
                  </a:solidFill>
                  <a:latin typeface="Georgia"/>
                  <a:ea typeface="Georgia"/>
                  <a:cs typeface="Georgia"/>
                  <a:sym typeface="Georgia"/>
                </a:defRPr>
              </a:pPr>
              <a:endParaRPr sz="900">
                <a:solidFill>
                  <a:srgbClr val="323232"/>
                </a:solidFill>
                <a:latin typeface="Georgia"/>
                <a:ea typeface="Georgia"/>
                <a:cs typeface="Georgia"/>
                <a:sym typeface="Georgia"/>
              </a:endParaRPr>
            </a:p>
          </p:txBody>
        </p:sp>
        <p:sp>
          <p:nvSpPr>
            <p:cNvPr id="14" name="Shape 14"/>
            <p:cNvSpPr/>
            <p:nvPr/>
          </p:nvSpPr>
          <p:spPr>
            <a:xfrm>
              <a:off x="2500097" y="0"/>
              <a:ext cx="567561" cy="56756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a:defRPr sz="1800">
                  <a:solidFill>
                    <a:srgbClr val="323232"/>
                  </a:solidFill>
                  <a:latin typeface="Georgia"/>
                  <a:ea typeface="Georgia"/>
                  <a:cs typeface="Georgia"/>
                  <a:sym typeface="Georgia"/>
                </a:defRPr>
              </a:pPr>
              <a:endParaRPr sz="900">
                <a:solidFill>
                  <a:srgbClr val="323232"/>
                </a:solidFill>
                <a:latin typeface="Georgia"/>
                <a:ea typeface="Georgia"/>
                <a:cs typeface="Georgia"/>
                <a:sym typeface="Georgia"/>
              </a:endParaRPr>
            </a:p>
          </p:txBody>
        </p:sp>
        <p:sp>
          <p:nvSpPr>
            <p:cNvPr id="15" name="Shape 15"/>
            <p:cNvSpPr/>
            <p:nvPr/>
          </p:nvSpPr>
          <p:spPr>
            <a:xfrm>
              <a:off x="834135" y="2308"/>
              <a:ext cx="562943" cy="562943"/>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solidFill>
              <a:srgbClr val="5E7484"/>
            </a:solidFill>
            <a:ln w="12700" cap="flat">
              <a:noFill/>
              <a:miter lim="400000"/>
            </a:ln>
            <a:effectLst/>
          </p:spPr>
          <p:txBody>
            <a:bodyPr wrap="square" lIns="45719" tIns="45719" rIns="45719" bIns="45719" numCol="1" anchor="ctr">
              <a:noAutofit/>
            </a:bodyPr>
            <a:lstStyle/>
            <a:p>
              <a:pPr defTabSz="228600">
                <a:defRPr sz="1800">
                  <a:solidFill>
                    <a:srgbClr val="323232"/>
                  </a:solidFill>
                  <a:latin typeface="Georgia"/>
                  <a:ea typeface="Georgia"/>
                  <a:cs typeface="Georgia"/>
                  <a:sym typeface="Georgia"/>
                </a:defRPr>
              </a:pPr>
              <a:endParaRPr sz="900">
                <a:solidFill>
                  <a:srgbClr val="323232"/>
                </a:solidFill>
                <a:latin typeface="Georgia"/>
                <a:ea typeface="Georgia"/>
                <a:cs typeface="Georgia"/>
                <a:sym typeface="Georgia"/>
              </a:endParaRPr>
            </a:p>
          </p:txBody>
        </p:sp>
      </p:grpSp>
      <p:grpSp>
        <p:nvGrpSpPr>
          <p:cNvPr id="30" name="Group 30"/>
          <p:cNvGrpSpPr/>
          <p:nvPr/>
        </p:nvGrpSpPr>
        <p:grpSpPr>
          <a:xfrm>
            <a:off x="574846" y="5972072"/>
            <a:ext cx="3235307" cy="399030"/>
            <a:chOff x="0" y="-50591"/>
            <a:chExt cx="6470613" cy="798058"/>
          </a:xfrm>
        </p:grpSpPr>
        <p:sp>
          <p:nvSpPr>
            <p:cNvPr id="17" name="Shape 17"/>
            <p:cNvSpPr/>
            <p:nvPr/>
          </p:nvSpPr>
          <p:spPr>
            <a:xfrm>
              <a:off x="707266" y="-50591"/>
              <a:ext cx="2346796" cy="4821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1800" b="1">
                  <a:solidFill>
                    <a:srgbClr val="5E7484"/>
                  </a:solidFill>
                  <a:latin typeface="+mn-lt"/>
                  <a:ea typeface="+mn-ea"/>
                  <a:cs typeface="+mn-cs"/>
                  <a:sym typeface="Helvetica"/>
                  <a:hlinkClick r:id="" action="ppaction://noaction"/>
                </a:defRPr>
              </a:lvl1pPr>
            </a:lstStyle>
            <a:p>
              <a:r>
                <a:rPr sz="900"/>
                <a:t>WWW.SITE2MAX.PRO</a:t>
              </a:r>
            </a:p>
          </p:txBody>
        </p:sp>
        <p:sp>
          <p:nvSpPr>
            <p:cNvPr id="18" name="Shape 18"/>
            <p:cNvSpPr/>
            <p:nvPr/>
          </p:nvSpPr>
          <p:spPr>
            <a:xfrm>
              <a:off x="704450" y="265284"/>
              <a:ext cx="5766163" cy="4821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defRPr sz="1800">
                  <a:solidFill>
                    <a:srgbClr val="5E7484"/>
                  </a:solidFill>
                  <a:latin typeface="+mn-lt"/>
                  <a:ea typeface="+mn-ea"/>
                  <a:cs typeface="+mn-cs"/>
                  <a:sym typeface="Helvetica"/>
                </a:defRPr>
              </a:lvl1pPr>
            </a:lstStyle>
            <a:p>
              <a:r>
                <a:rPr sz="900"/>
                <a:t>Free PowerPoint &amp; KeyNote Templates</a:t>
              </a:r>
            </a:p>
          </p:txBody>
        </p:sp>
        <p:grpSp>
          <p:nvGrpSpPr>
            <p:cNvPr id="29" name="Group 29"/>
            <p:cNvGrpSpPr/>
            <p:nvPr/>
          </p:nvGrpSpPr>
          <p:grpSpPr>
            <a:xfrm>
              <a:off x="0" y="103781"/>
              <a:ext cx="591162" cy="508658"/>
              <a:chOff x="0" y="0"/>
              <a:chExt cx="591161" cy="508657"/>
            </a:xfrm>
          </p:grpSpPr>
          <p:sp>
            <p:nvSpPr>
              <p:cNvPr id="19" name="Shape 19"/>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defRPr sz="3200"/>
                </a:pPr>
                <a:endParaRPr sz="1600">
                  <a:solidFill>
                    <a:prstClr val="black"/>
                  </a:solidFill>
                </a:endParaRPr>
              </a:p>
            </p:txBody>
          </p:sp>
          <p:sp>
            <p:nvSpPr>
              <p:cNvPr id="20" name="Shape 20"/>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defRPr sz="3200"/>
                </a:pPr>
                <a:endParaRPr sz="1600">
                  <a:solidFill>
                    <a:prstClr val="black"/>
                  </a:solidFill>
                </a:endParaRPr>
              </a:p>
            </p:txBody>
          </p:sp>
          <p:sp>
            <p:nvSpPr>
              <p:cNvPr id="21" name="Shape 21"/>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defRPr sz="3200"/>
                </a:pPr>
                <a:endParaRPr sz="1600">
                  <a:solidFill>
                    <a:prstClr val="black"/>
                  </a:solidFill>
                </a:endParaRPr>
              </a:p>
            </p:txBody>
          </p:sp>
          <p:sp>
            <p:nvSpPr>
              <p:cNvPr id="22" name="Shape 22"/>
              <p:cNvSpPr/>
              <p:nvPr/>
            </p:nvSpPr>
            <p:spPr>
              <a:xfrm>
                <a:off x="189045"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sz="1600">
                  <a:solidFill>
                    <a:srgbClr val="FFFFFF"/>
                  </a:solidFill>
                </a:endParaRPr>
              </a:p>
            </p:txBody>
          </p:sp>
          <p:sp>
            <p:nvSpPr>
              <p:cNvPr id="23" name="Shape 23"/>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rgbClr val="5E7484"/>
              </a:solidFill>
              <a:ln w="12700" cap="flat">
                <a:noFill/>
                <a:miter lim="400000"/>
              </a:ln>
              <a:effectLst/>
            </p:spPr>
            <p:txBody>
              <a:bodyPr wrap="square" lIns="50800" tIns="50800" rIns="50800" bIns="50800" numCol="1" anchor="ctr">
                <a:noAutofit/>
              </a:bodyPr>
              <a:lstStyle/>
              <a:p>
                <a:pPr>
                  <a:defRPr sz="3200"/>
                </a:pPr>
                <a:endParaRPr sz="1600">
                  <a:solidFill>
                    <a:prstClr val="black"/>
                  </a:solidFill>
                </a:endParaRPr>
              </a:p>
            </p:txBody>
          </p:sp>
          <p:sp>
            <p:nvSpPr>
              <p:cNvPr id="24" name="Shape 24"/>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rgbClr val="5E7484"/>
              </a:solidFill>
              <a:ln w="12700" cap="flat">
                <a:noFill/>
                <a:miter lim="400000"/>
              </a:ln>
              <a:effectLst/>
            </p:spPr>
            <p:txBody>
              <a:bodyPr wrap="square" lIns="50800" tIns="50800" rIns="50800" bIns="50800" numCol="1" anchor="ctr">
                <a:noAutofit/>
              </a:bodyPr>
              <a:lstStyle/>
              <a:p>
                <a:pPr>
                  <a:defRPr sz="3200"/>
                </a:pPr>
                <a:endParaRPr sz="1600">
                  <a:solidFill>
                    <a:prstClr val="black"/>
                  </a:solidFill>
                </a:endParaRPr>
              </a:p>
            </p:txBody>
          </p:sp>
          <p:sp>
            <p:nvSpPr>
              <p:cNvPr id="25" name="Shape 25"/>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defRPr sz="3200"/>
                </a:pPr>
                <a:endParaRPr sz="1600">
                  <a:solidFill>
                    <a:prstClr val="black"/>
                  </a:solidFill>
                </a:endParaRPr>
              </a:p>
            </p:txBody>
          </p:sp>
          <p:sp>
            <p:nvSpPr>
              <p:cNvPr id="26" name="Shape 26"/>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defRPr sz="3200"/>
                </a:pPr>
                <a:endParaRPr sz="1600">
                  <a:solidFill>
                    <a:prstClr val="black"/>
                  </a:solidFill>
                </a:endParaRPr>
              </a:p>
            </p:txBody>
          </p:sp>
          <p:sp>
            <p:nvSpPr>
              <p:cNvPr id="27" name="Shape 27"/>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defRPr sz="3200"/>
                </a:pPr>
                <a:endParaRPr sz="1600">
                  <a:solidFill>
                    <a:prstClr val="black"/>
                  </a:solidFill>
                </a:endParaRPr>
              </a:p>
            </p:txBody>
          </p:sp>
          <p:sp>
            <p:nvSpPr>
              <p:cNvPr id="28" name="Shape 28"/>
              <p:cNvSpPr/>
              <p:nvPr/>
            </p:nvSpPr>
            <p:spPr>
              <a:xfrm>
                <a:off x="354848"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sz="1600">
                  <a:solidFill>
                    <a:srgbClr val="FFFFFF"/>
                  </a:solidFill>
                </a:endParaRPr>
              </a:p>
            </p:txBody>
          </p:sp>
        </p:grpSp>
      </p:grpSp>
      <p:sp>
        <p:nvSpPr>
          <p:cNvPr id="31" name="Shape 31"/>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
        <p:nvSpPr>
          <p:cNvPr id="3" name="Picture Placeholder 2"/>
          <p:cNvSpPr>
            <a:spLocks noGrp="1"/>
          </p:cNvSpPr>
          <p:nvPr>
            <p:ph type="pic" sz="quarter" idx="10"/>
          </p:nvPr>
        </p:nvSpPr>
        <p:spPr>
          <a:xfrm>
            <a:off x="927100" y="1028700"/>
            <a:ext cx="1258888" cy="1258888"/>
          </a:xfrm>
        </p:spPr>
        <p:txBody>
          <a:bodyPr/>
          <a:lstStyle/>
          <a:p>
            <a:endParaRPr lang="en-US"/>
          </a:p>
        </p:txBody>
      </p:sp>
      <p:sp>
        <p:nvSpPr>
          <p:cNvPr id="32" name="Picture Placeholder 2"/>
          <p:cNvSpPr>
            <a:spLocks noGrp="1"/>
          </p:cNvSpPr>
          <p:nvPr>
            <p:ph type="pic" sz="quarter" idx="11"/>
          </p:nvPr>
        </p:nvSpPr>
        <p:spPr>
          <a:xfrm>
            <a:off x="2314167" y="1028700"/>
            <a:ext cx="1258888" cy="1258888"/>
          </a:xfrm>
        </p:spPr>
        <p:txBody>
          <a:bodyPr/>
          <a:lstStyle/>
          <a:p>
            <a:endParaRPr lang="en-US"/>
          </a:p>
        </p:txBody>
      </p:sp>
      <p:sp>
        <p:nvSpPr>
          <p:cNvPr id="33" name="Picture Placeholder 2"/>
          <p:cNvSpPr>
            <a:spLocks noGrp="1"/>
          </p:cNvSpPr>
          <p:nvPr>
            <p:ph type="pic" sz="quarter" idx="12"/>
          </p:nvPr>
        </p:nvSpPr>
        <p:spPr>
          <a:xfrm>
            <a:off x="3701233" y="1028700"/>
            <a:ext cx="1258888" cy="1258888"/>
          </a:xfrm>
        </p:spPr>
        <p:txBody>
          <a:bodyPr/>
          <a:lstStyle/>
          <a:p>
            <a:endParaRPr lang="en-US"/>
          </a:p>
        </p:txBody>
      </p:sp>
      <p:sp>
        <p:nvSpPr>
          <p:cNvPr id="34" name="Picture Placeholder 2"/>
          <p:cNvSpPr>
            <a:spLocks noGrp="1"/>
          </p:cNvSpPr>
          <p:nvPr>
            <p:ph type="pic" sz="quarter" idx="13"/>
          </p:nvPr>
        </p:nvSpPr>
        <p:spPr>
          <a:xfrm>
            <a:off x="5088300" y="1028700"/>
            <a:ext cx="1258888" cy="1258888"/>
          </a:xfrm>
        </p:spPr>
        <p:txBody>
          <a:bodyPr/>
          <a:lstStyle/>
          <a:p>
            <a:endParaRPr lang="en-US"/>
          </a:p>
        </p:txBody>
      </p:sp>
      <p:sp>
        <p:nvSpPr>
          <p:cNvPr id="35" name="Picture Placeholder 2"/>
          <p:cNvSpPr>
            <a:spLocks noGrp="1"/>
          </p:cNvSpPr>
          <p:nvPr>
            <p:ph type="pic" sz="quarter" idx="14"/>
          </p:nvPr>
        </p:nvSpPr>
        <p:spPr>
          <a:xfrm>
            <a:off x="927100" y="2445525"/>
            <a:ext cx="1258888" cy="1258888"/>
          </a:xfrm>
        </p:spPr>
        <p:txBody>
          <a:bodyPr/>
          <a:lstStyle/>
          <a:p>
            <a:endParaRPr lang="en-US"/>
          </a:p>
        </p:txBody>
      </p:sp>
      <p:sp>
        <p:nvSpPr>
          <p:cNvPr id="36" name="Picture Placeholder 2"/>
          <p:cNvSpPr>
            <a:spLocks noGrp="1"/>
          </p:cNvSpPr>
          <p:nvPr>
            <p:ph type="pic" sz="quarter" idx="15"/>
          </p:nvPr>
        </p:nvSpPr>
        <p:spPr>
          <a:xfrm>
            <a:off x="2314167" y="2445525"/>
            <a:ext cx="1258888" cy="1258888"/>
          </a:xfrm>
        </p:spPr>
        <p:txBody>
          <a:bodyPr/>
          <a:lstStyle/>
          <a:p>
            <a:endParaRPr lang="en-US"/>
          </a:p>
        </p:txBody>
      </p:sp>
      <p:sp>
        <p:nvSpPr>
          <p:cNvPr id="37" name="Picture Placeholder 2"/>
          <p:cNvSpPr>
            <a:spLocks noGrp="1"/>
          </p:cNvSpPr>
          <p:nvPr>
            <p:ph type="pic" sz="quarter" idx="16"/>
          </p:nvPr>
        </p:nvSpPr>
        <p:spPr>
          <a:xfrm>
            <a:off x="3701233" y="2445525"/>
            <a:ext cx="1258888" cy="1258888"/>
          </a:xfrm>
        </p:spPr>
        <p:txBody>
          <a:bodyPr/>
          <a:lstStyle/>
          <a:p>
            <a:endParaRPr lang="en-US"/>
          </a:p>
        </p:txBody>
      </p:sp>
      <p:sp>
        <p:nvSpPr>
          <p:cNvPr id="38" name="Picture Placeholder 2"/>
          <p:cNvSpPr>
            <a:spLocks noGrp="1"/>
          </p:cNvSpPr>
          <p:nvPr>
            <p:ph type="pic" sz="quarter" idx="17"/>
          </p:nvPr>
        </p:nvSpPr>
        <p:spPr>
          <a:xfrm>
            <a:off x="5088300" y="2445525"/>
            <a:ext cx="1258888" cy="1258888"/>
          </a:xfrm>
        </p:spPr>
        <p:txBody>
          <a:bodyPr/>
          <a:lstStyle/>
          <a:p>
            <a:endParaRPr lang="en-US"/>
          </a:p>
        </p:txBody>
      </p:sp>
      <p:sp>
        <p:nvSpPr>
          <p:cNvPr id="39" name="Picture Placeholder 2"/>
          <p:cNvSpPr>
            <a:spLocks noGrp="1"/>
          </p:cNvSpPr>
          <p:nvPr>
            <p:ph type="pic" sz="quarter" idx="18"/>
          </p:nvPr>
        </p:nvSpPr>
        <p:spPr>
          <a:xfrm>
            <a:off x="927100" y="3871233"/>
            <a:ext cx="1258888" cy="1258888"/>
          </a:xfrm>
        </p:spPr>
        <p:txBody>
          <a:bodyPr/>
          <a:lstStyle/>
          <a:p>
            <a:endParaRPr lang="en-US"/>
          </a:p>
        </p:txBody>
      </p:sp>
      <p:sp>
        <p:nvSpPr>
          <p:cNvPr id="40" name="Picture Placeholder 2"/>
          <p:cNvSpPr>
            <a:spLocks noGrp="1"/>
          </p:cNvSpPr>
          <p:nvPr>
            <p:ph type="pic" sz="quarter" idx="19"/>
          </p:nvPr>
        </p:nvSpPr>
        <p:spPr>
          <a:xfrm>
            <a:off x="2314167" y="3871233"/>
            <a:ext cx="1258888" cy="1258888"/>
          </a:xfrm>
        </p:spPr>
        <p:txBody>
          <a:bodyPr/>
          <a:lstStyle/>
          <a:p>
            <a:endParaRPr lang="en-US"/>
          </a:p>
        </p:txBody>
      </p:sp>
      <p:sp>
        <p:nvSpPr>
          <p:cNvPr id="41" name="Picture Placeholder 2"/>
          <p:cNvSpPr>
            <a:spLocks noGrp="1"/>
          </p:cNvSpPr>
          <p:nvPr>
            <p:ph type="pic" sz="quarter" idx="20"/>
          </p:nvPr>
        </p:nvSpPr>
        <p:spPr>
          <a:xfrm>
            <a:off x="3701233" y="3871233"/>
            <a:ext cx="1258888" cy="1258888"/>
          </a:xfrm>
        </p:spPr>
        <p:txBody>
          <a:bodyPr/>
          <a:lstStyle/>
          <a:p>
            <a:endParaRPr lang="en-US"/>
          </a:p>
        </p:txBody>
      </p:sp>
      <p:sp>
        <p:nvSpPr>
          <p:cNvPr id="42" name="Picture Placeholder 2"/>
          <p:cNvSpPr>
            <a:spLocks noGrp="1"/>
          </p:cNvSpPr>
          <p:nvPr>
            <p:ph type="pic" sz="quarter" idx="21"/>
          </p:nvPr>
        </p:nvSpPr>
        <p:spPr>
          <a:xfrm>
            <a:off x="5088300" y="3871233"/>
            <a:ext cx="1258888" cy="1258888"/>
          </a:xfrm>
        </p:spPr>
        <p:txBody>
          <a:bodyPr/>
          <a:lstStyle/>
          <a:p>
            <a:endParaRPr lang="en-US"/>
          </a:p>
        </p:txBody>
      </p:sp>
    </p:spTree>
    <p:extLst>
      <p:ext uri="{BB962C8B-B14F-4D97-AF65-F5344CB8AC3E}">
        <p14:creationId xmlns:p14="http://schemas.microsoft.com/office/powerpoint/2010/main" val="2429935017"/>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1576305-741C-46EA-B75C-F442E65BFA05}"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842701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81200"/>
            <a:ext cx="508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4DED28BD-2B94-4E80-AF5E-9668B0879384}"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813752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850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91726-EECE-4240-A393-6A37E51BC2E3}" type="datetimeFigureOut">
              <a:rPr lang="en-US" smtClean="0"/>
              <a:t>8/22/2019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36611029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4819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719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2465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0227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788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3123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2855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8710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215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775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91726-EECE-4240-A393-6A37E51BC2E3}" type="datetimeFigureOut">
              <a:rPr lang="en-US" smtClean="0"/>
              <a:t>8/22/2019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42319490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7407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7638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3194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2402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8466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7093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7352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0519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7562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94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12808733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4547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304800" y="0"/>
            <a:ext cx="124968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endParaRPr>
          </a:p>
        </p:txBody>
      </p:sp>
      <p:sp>
        <p:nvSpPr>
          <p:cNvPr id="10" name="Rectangle 9"/>
          <p:cNvSpPr/>
          <p:nvPr userDrawn="1"/>
        </p:nvSpPr>
        <p:spPr>
          <a:xfrm>
            <a:off x="39" y="1143000"/>
            <a:ext cx="1117600" cy="5715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endParaRPr>
          </a:p>
        </p:txBody>
      </p:sp>
      <p:pic>
        <p:nvPicPr>
          <p:cNvPr id="11" name="Picture 10" descr="GUidelines image.jpg"/>
          <p:cNvPicPr>
            <a:picLocks noChangeAspect="1"/>
          </p:cNvPicPr>
          <p:nvPr userDrawn="1"/>
        </p:nvPicPr>
        <p:blipFill>
          <a:blip r:embed="rId2" cstate="print"/>
          <a:stretch>
            <a:fillRect/>
          </a:stretch>
        </p:blipFill>
        <p:spPr>
          <a:xfrm>
            <a:off x="39" y="152400"/>
            <a:ext cx="1117600" cy="940308"/>
          </a:xfrm>
          <a:prstGeom prst="rect">
            <a:avLst/>
          </a:prstGeom>
        </p:spPr>
      </p:pic>
    </p:spTree>
    <p:extLst>
      <p:ext uri="{BB962C8B-B14F-4D97-AF65-F5344CB8AC3E}">
        <p14:creationId xmlns:p14="http://schemas.microsoft.com/office/powerpoint/2010/main" val="20291309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39" y="274638"/>
            <a:ext cx="10972801"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50391CBC-2E54-4A7C-B2F1-8C0AE82BD1D9}" type="datetimeFigureOut">
              <a:rPr lang="en-US">
                <a:solidFill>
                  <a:prstClr val="white">
                    <a:tint val="75000"/>
                    <a:alpha val="60000"/>
                  </a:prstClr>
                </a:solidFill>
              </a:rPr>
              <a:pPr>
                <a:defRPr/>
              </a:pPr>
              <a:t>8/22/2019</a:t>
            </a:fld>
            <a:endParaRPr lang="en-US" dirty="0">
              <a:solidFill>
                <a:prstClr val="white">
                  <a:tint val="75000"/>
                  <a:alpha val="60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prstClr val="white">
                  <a:tint val="75000"/>
                  <a:alpha val="60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C20C3373-68A4-4A30-A40C-18363C993BD5}"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8262470"/>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4441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 y="0"/>
            <a:ext cx="12188952" cy="1307592"/>
          </a:xfrm>
          <a:solidFill>
            <a:srgbClr val="0F4263"/>
          </a:solidFill>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6581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6076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2906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8581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907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694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23098242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2785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6231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9379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6229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01829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77945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98844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1960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09971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143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0.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1.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2.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3.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4.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5.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6.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slideLayout" Target="../slideLayouts/slideLayout207.xml"/><Relationship Id="rId18" Type="http://schemas.openxmlformats.org/officeDocument/2006/relationships/slideLayout" Target="../slideLayouts/slideLayout212.xml"/><Relationship Id="rId3" Type="http://schemas.openxmlformats.org/officeDocument/2006/relationships/slideLayout" Target="../slideLayouts/slideLayout197.xml"/><Relationship Id="rId21" Type="http://schemas.openxmlformats.org/officeDocument/2006/relationships/slideLayout" Target="../slideLayouts/slideLayout215.xml"/><Relationship Id="rId7" Type="http://schemas.openxmlformats.org/officeDocument/2006/relationships/slideLayout" Target="../slideLayouts/slideLayout201.xml"/><Relationship Id="rId12" Type="http://schemas.openxmlformats.org/officeDocument/2006/relationships/slideLayout" Target="../slideLayouts/slideLayout206.xml"/><Relationship Id="rId17" Type="http://schemas.openxmlformats.org/officeDocument/2006/relationships/slideLayout" Target="../slideLayouts/slideLayout211.xml"/><Relationship Id="rId2" Type="http://schemas.openxmlformats.org/officeDocument/2006/relationships/slideLayout" Target="../slideLayouts/slideLayout196.xml"/><Relationship Id="rId16" Type="http://schemas.openxmlformats.org/officeDocument/2006/relationships/slideLayout" Target="../slideLayouts/slideLayout210.xml"/><Relationship Id="rId20" Type="http://schemas.openxmlformats.org/officeDocument/2006/relationships/slideLayout" Target="../slideLayouts/slideLayout214.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5" Type="http://schemas.openxmlformats.org/officeDocument/2006/relationships/slideLayout" Target="../slideLayouts/slideLayout209.xml"/><Relationship Id="rId10" Type="http://schemas.openxmlformats.org/officeDocument/2006/relationships/slideLayout" Target="../slideLayouts/slideLayout204.xml"/><Relationship Id="rId19" Type="http://schemas.openxmlformats.org/officeDocument/2006/relationships/slideLayout" Target="../slideLayouts/slideLayout213.xml"/><Relationship Id="rId4" Type="http://schemas.openxmlformats.org/officeDocument/2006/relationships/slideLayout" Target="../slideLayouts/slideLayout198.xml"/><Relationship Id="rId9" Type="http://schemas.openxmlformats.org/officeDocument/2006/relationships/slideLayout" Target="../slideLayouts/slideLayout203.xml"/><Relationship Id="rId14" Type="http://schemas.openxmlformats.org/officeDocument/2006/relationships/slideLayout" Target="../slideLayouts/slideLayout208.xml"/><Relationship Id="rId2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slideLayout" Target="../slideLayouts/slideLayout228.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5" Type="http://schemas.openxmlformats.org/officeDocument/2006/relationships/theme" Target="../theme/theme18.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slideLayout" Target="../slideLayouts/slideLayout22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7.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theme" Target="../theme/theme19.xml"/><Relationship Id="rId2" Type="http://schemas.openxmlformats.org/officeDocument/2006/relationships/slideLayout" Target="../slideLayouts/slideLayout231.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8.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theme" Target="../theme/theme20.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9.xml"/><Relationship Id="rId3" Type="http://schemas.openxmlformats.org/officeDocument/2006/relationships/slideLayout" Target="../slideLayouts/slideLayout254.xml"/><Relationship Id="rId7" Type="http://schemas.openxmlformats.org/officeDocument/2006/relationships/slideLayout" Target="../slideLayouts/slideLayout258.xml"/><Relationship Id="rId12" Type="http://schemas.openxmlformats.org/officeDocument/2006/relationships/theme" Target="../theme/theme21.xml"/><Relationship Id="rId2" Type="http://schemas.openxmlformats.org/officeDocument/2006/relationships/slideLayout" Target="../slideLayouts/slideLayout253.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5" Type="http://schemas.openxmlformats.org/officeDocument/2006/relationships/slideLayout" Target="../slideLayouts/slideLayout256.xml"/><Relationship Id="rId10" Type="http://schemas.openxmlformats.org/officeDocument/2006/relationships/slideLayout" Target="../slideLayouts/slideLayout261.xml"/><Relationship Id="rId4" Type="http://schemas.openxmlformats.org/officeDocument/2006/relationships/slideLayout" Target="../slideLayouts/slideLayout255.xml"/><Relationship Id="rId9" Type="http://schemas.openxmlformats.org/officeDocument/2006/relationships/slideLayout" Target="../slideLayouts/slideLayout2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4.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7.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8.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91726-EECE-4240-A393-6A37E51BC2E3}" type="datetimeFigureOut">
              <a:rPr lang="en-US" smtClean="0"/>
              <a:t>8/22/2019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E7F25-5809-4642-B5BC-EDCCEB9D85FF}" type="slidenum">
              <a:rPr lang="en-US" smtClean="0"/>
              <a:t>‹#›</a:t>
            </a:fld>
            <a:endParaRPr lang="en-US" dirty="0"/>
          </a:p>
        </p:txBody>
      </p:sp>
    </p:spTree>
    <p:extLst>
      <p:ext uri="{BB962C8B-B14F-4D97-AF65-F5344CB8AC3E}">
        <p14:creationId xmlns:p14="http://schemas.microsoft.com/office/powerpoint/2010/main" val="1058358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2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987974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0605220"/>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7234493"/>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4004350"/>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6394967"/>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6570741"/>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9789032"/>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44550" y="615950"/>
            <a:ext cx="10502900" cy="1143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844550" y="1619250"/>
            <a:ext cx="10502900" cy="46037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5947753" y="6540500"/>
            <a:ext cx="290144" cy="287258"/>
          </a:xfrm>
          <a:prstGeom prst="rect">
            <a:avLst/>
          </a:prstGeom>
          <a:ln w="12700">
            <a:miter lim="400000"/>
          </a:ln>
        </p:spPr>
        <p:txBody>
          <a:bodyPr wrap="none" lIns="50800" tIns="50800" rIns="50800" bIns="50800">
            <a:spAutoFit/>
          </a:bodyPr>
          <a:lstStyle>
            <a:lvl1pPr>
              <a:defRPr sz="1200"/>
            </a:lvl1pPr>
          </a:lstStyle>
          <a:p>
            <a:pPr algn="ctr" defTabSz="412750" hangingPunct="0"/>
            <a:fld id="{86CB4B4D-7CA3-9044-876B-883B54F8677D}" type="slidenum">
              <a:rPr lang="en-US" kern="0" smtClean="0">
                <a:solidFill>
                  <a:srgbClr val="000000"/>
                </a:solidFill>
                <a:latin typeface="Helvetica Light"/>
                <a:sym typeface="Helvetica Light"/>
              </a:rPr>
              <a:pPr algn="ctr" defTabSz="412750" hangingPunct="0"/>
              <a:t>‹#›</a:t>
            </a:fld>
            <a:endParaRPr lang="en-US" kern="0" dirty="0">
              <a:solidFill>
                <a:srgbClr val="000000"/>
              </a:solidFill>
              <a:latin typeface="Helvetica Light"/>
              <a:sym typeface="Helvetica Light"/>
            </a:endParaRPr>
          </a:p>
        </p:txBody>
      </p:sp>
    </p:spTree>
    <p:extLst>
      <p:ext uri="{BB962C8B-B14F-4D97-AF65-F5344CB8AC3E}">
        <p14:creationId xmlns:p14="http://schemas.microsoft.com/office/powerpoint/2010/main" val="2649359745"/>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 id="2147484079" r:id="rId18"/>
    <p:sldLayoutId id="2147484080" r:id="rId19"/>
    <p:sldLayoutId id="2147484082" r:id="rId20"/>
    <p:sldLayoutId id="2147484083" r:id="rId21"/>
  </p:sldLayoutIdLst>
  <p:transition spd="med"/>
  <p:txStyles>
    <p:titleStyle>
      <a:lvl1pPr marL="0" marR="0" indent="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1pPr>
      <a:lvl2pPr marL="0" marR="0" indent="11430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2pPr>
      <a:lvl3pPr marL="0" marR="0" indent="22860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3pPr>
      <a:lvl4pPr marL="0" marR="0" indent="34290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4pPr>
      <a:lvl5pPr marL="0" marR="0" indent="45720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5pPr>
      <a:lvl6pPr marL="0" marR="0" indent="57150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6pPr>
      <a:lvl7pPr marL="0" marR="0" indent="68580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7pPr>
      <a:lvl8pPr marL="0" marR="0" indent="80010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8pPr>
      <a:lvl9pPr marL="0" marR="0" indent="91440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9pPr>
    </p:titleStyle>
    <p:bodyStyle>
      <a:lvl1pPr marL="1831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1pPr>
      <a:lvl2pPr marL="5006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2pPr>
      <a:lvl3pPr marL="8181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3pPr>
      <a:lvl4pPr marL="11356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4pPr>
      <a:lvl5pPr marL="14531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5pPr>
      <a:lvl6pPr marL="17706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6pPr>
      <a:lvl7pPr marL="20881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7pPr>
      <a:lvl8pPr marL="24056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8pPr>
      <a:lvl9pPr marL="27231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3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6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9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2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5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8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1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4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91726-EECE-4240-A393-6A37E51BC2E3}"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5863342"/>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91726-EECE-4240-A393-6A37E51BC2E3}"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3267"/>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D4AE1-52E5-45A2-B117-2E2F2906E2F4}"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CF1C3-ED9C-43BC-AE66-05D201D663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614880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F918D-4C1A-4A98-8125-A57DE1012239}" type="datetimeFigureOut">
              <a:rPr lang="en-US" smtClean="0">
                <a:solidFill>
                  <a:prstClr val="black">
                    <a:tint val="75000"/>
                  </a:prstClr>
                </a:solidFill>
              </a:rPr>
              <a:pPr/>
              <a:t>8/22/2019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194D8-6BEA-4844-B097-CA208C6D8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166478"/>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6612760"/>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44550" y="615950"/>
            <a:ext cx="10502900" cy="1143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844550" y="1619250"/>
            <a:ext cx="10502900" cy="46037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5947753" y="6540500"/>
            <a:ext cx="290144" cy="287258"/>
          </a:xfrm>
          <a:prstGeom prst="rect">
            <a:avLst/>
          </a:prstGeom>
          <a:ln w="12700">
            <a:miter lim="400000"/>
          </a:ln>
        </p:spPr>
        <p:txBody>
          <a:bodyPr wrap="none" lIns="50800" tIns="50800" rIns="50800" bIns="50800">
            <a:spAutoFit/>
          </a:bodyPr>
          <a:lstStyle>
            <a:lvl1pPr>
              <a:defRPr sz="1200"/>
            </a:lvl1pPr>
          </a:lstStyle>
          <a:p>
            <a:pPr algn="ctr" defTabSz="412750" hangingPunct="0"/>
            <a:fld id="{86CB4B4D-7CA3-9044-876B-883B54F8677D}" type="slidenum">
              <a:rPr lang="en-US" kern="0" smtClean="0">
                <a:solidFill>
                  <a:srgbClr val="000000"/>
                </a:solidFill>
                <a:latin typeface="Helvetica Light"/>
                <a:sym typeface="Helvetica Light"/>
              </a:rPr>
              <a:pPr algn="ctr" defTabSz="412750" hangingPunct="0"/>
              <a:t>‹#›</a:t>
            </a:fld>
            <a:endParaRPr lang="en-US" kern="0" dirty="0">
              <a:solidFill>
                <a:srgbClr val="000000"/>
              </a:solidFill>
              <a:latin typeface="Helvetica Light"/>
              <a:sym typeface="Helvetica Light"/>
            </a:endParaRPr>
          </a:p>
        </p:txBody>
      </p:sp>
    </p:spTree>
    <p:extLst>
      <p:ext uri="{BB962C8B-B14F-4D97-AF65-F5344CB8AC3E}">
        <p14:creationId xmlns:p14="http://schemas.microsoft.com/office/powerpoint/2010/main" val="26252584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20" r:id="rId18"/>
    <p:sldLayoutId id="2147483721" r:id="rId19"/>
    <p:sldLayoutId id="2147483722" r:id="rId20"/>
    <p:sldLayoutId id="2147483723" r:id="rId21"/>
  </p:sldLayoutIdLst>
  <p:transition spd="med"/>
  <p:txStyles>
    <p:titleStyle>
      <a:lvl1pPr marL="0" marR="0" indent="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1pPr>
      <a:lvl2pPr marL="0" marR="0" indent="11430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2pPr>
      <a:lvl3pPr marL="0" marR="0" indent="22860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3pPr>
      <a:lvl4pPr marL="0" marR="0" indent="34290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4pPr>
      <a:lvl5pPr marL="0" marR="0" indent="45720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5pPr>
      <a:lvl6pPr marL="0" marR="0" indent="57150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6pPr>
      <a:lvl7pPr marL="0" marR="0" indent="68580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7pPr>
      <a:lvl8pPr marL="0" marR="0" indent="80010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8pPr>
      <a:lvl9pPr marL="0" marR="0" indent="91440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9pPr>
    </p:titleStyle>
    <p:bodyStyle>
      <a:lvl1pPr marL="1831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1pPr>
      <a:lvl2pPr marL="5006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2pPr>
      <a:lvl3pPr marL="8181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3pPr>
      <a:lvl4pPr marL="11356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4pPr>
      <a:lvl5pPr marL="14531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5pPr>
      <a:lvl6pPr marL="17706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6pPr>
      <a:lvl7pPr marL="20881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7pPr>
      <a:lvl8pPr marL="24056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8pPr>
      <a:lvl9pPr marL="27231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3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6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9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2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5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8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1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4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91726-EECE-4240-A393-6A37E51BC2E3}"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7725344"/>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771364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91726-EECE-4240-A393-6A37E51BC2E3}"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5194595"/>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91726-EECE-4240-A393-6A37E51BC2E3}"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4275920"/>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6EEA-02F8-41F8-A3AE-AC94C032C90E}"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4465758"/>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91726-EECE-4240-A393-6A37E51BC2E3}" type="datetimeFigureOut">
              <a:rPr lang="en-US" smtClean="0">
                <a:solidFill>
                  <a:prstClr val="black">
                    <a:tint val="75000"/>
                  </a:prstClr>
                </a:solidFill>
              </a:rPr>
              <a:pPr/>
              <a:t>8/22/2019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6029151"/>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2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LDsIGHEGj6w"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youtube.com/watch?v=9vkUMXaJDM4"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46.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46.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5.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15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7.xml"/><Relationship Id="rId1" Type="http://schemas.openxmlformats.org/officeDocument/2006/relationships/slideLayout" Target="../slideLayouts/slideLayout25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4.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9.xml"/><Relationship Id="rId1" Type="http://schemas.openxmlformats.org/officeDocument/2006/relationships/slideLayout" Target="../slideLayouts/slideLayout16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4.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19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4.xml"/><Relationship Id="rId1" Type="http://schemas.openxmlformats.org/officeDocument/2006/relationships/slideLayout" Target="../slideLayouts/slideLayout111.xml"/><Relationship Id="rId5" Type="http://schemas.openxmlformats.org/officeDocument/2006/relationships/image" Target="../media/image35.png"/><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www.ncsacw.samhsa.gov/" TargetMode="External"/><Relationship Id="rId2" Type="http://schemas.openxmlformats.org/officeDocument/2006/relationships/notesSlide" Target="../notesSlides/notesSlide59.xml"/><Relationship Id="rId1" Type="http://schemas.openxmlformats.org/officeDocument/2006/relationships/slideLayout" Target="../slideLayouts/slideLayout236.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hyperlink" Target="mailto:ncsacw@cffutures.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5.xml"/></Relationships>
</file>

<file path=ppt/slides/_rels/slide61.xml.rels><?xml version="1.0" encoding="UTF-8" standalone="yes"?>
<Relationships xmlns="http://schemas.openxmlformats.org/package/2006/relationships"><Relationship Id="rId3" Type="http://schemas.openxmlformats.org/officeDocument/2006/relationships/hyperlink" Target="https://www.asam.org/docs/default-source/advocacy/performance-measures-for-the-addiction-specialist-physician.pdf?sfvrsn=5f986dc2_0" TargetMode="External"/><Relationship Id="rId2" Type="http://schemas.openxmlformats.org/officeDocument/2006/relationships/notesSlide" Target="../notesSlides/notesSlide61.xml"/><Relationship Id="rId1" Type="http://schemas.openxmlformats.org/officeDocument/2006/relationships/slideLayout" Target="../slideLayouts/slideLayout60.xml"/><Relationship Id="rId5" Type="http://schemas.openxmlformats.org/officeDocument/2006/relationships/hyperlink" Target="https://www.federalregister.gov/documents/2016/06/14/2016-13686/indian-child-welfare-act-proceedings#citation-1-p38780" TargetMode="External"/><Relationship Id="rId4" Type="http://schemas.openxmlformats.org/officeDocument/2006/relationships/hyperlink" Target="https://doi.org/10.1080/10550881003684871"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preventionsolutions.edc.org/sites/default/files/attachments/Words-Matter-How-Language-Choice-Can-Reduce-Stigma.pdf" TargetMode="External"/><Relationship Id="rId3" Type="http://schemas.openxmlformats.org/officeDocument/2006/relationships/hyperlink" Target="http://www.samhsa.gov/data" TargetMode="External"/><Relationship Id="rId7" Type="http://schemas.openxmlformats.org/officeDocument/2006/relationships/hyperlink" Target="http://www.cffutures.org/files/PracticeModel.pdf" TargetMode="External"/><Relationship Id="rId2" Type="http://schemas.openxmlformats.org/officeDocument/2006/relationships/notesSlide" Target="../notesSlides/notesSlide62.xml"/><Relationship Id="rId1" Type="http://schemas.openxmlformats.org/officeDocument/2006/relationships/slideLayout" Target="../slideLayouts/slideLayout60.xml"/><Relationship Id="rId6" Type="http://schemas.openxmlformats.org/officeDocument/2006/relationships/hyperlink" Target="https://www.childwelfare.gov/pubpdfs/groundtermin.pdf" TargetMode="External"/><Relationship Id="rId5" Type="http://schemas.openxmlformats.org/officeDocument/2006/relationships/hyperlink" Target="https://store.samhsa.gov/system/files/sma15-4426.pdf" TargetMode="External"/><Relationship Id="rId4" Type="http://schemas.openxmlformats.org/officeDocument/2006/relationships/hyperlink" Target="https://store.samhsa.gov/system/files/sma15-4219.pdf"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aspe.hhs.gov/system/files/pdf/258831/SubstanceUseCWCaseloads.pdf" TargetMode="External"/><Relationship Id="rId2" Type="http://schemas.openxmlformats.org/officeDocument/2006/relationships/notesSlide" Target="../notesSlides/notesSlide63.xml"/><Relationship Id="rId1" Type="http://schemas.openxmlformats.org/officeDocument/2006/relationships/slideLayout" Target="../slideLayouts/slideLayout60.xml"/></Relationships>
</file>

<file path=ppt/slides/_rels/slide64.xml.rels><?xml version="1.0" encoding="UTF-8" standalone="yes"?>
<Relationships xmlns="http://schemas.openxmlformats.org/package/2006/relationships"><Relationship Id="rId8" Type="http://schemas.openxmlformats.org/officeDocument/2006/relationships/hyperlink" Target="https://aspe.hhs.gov/system/files/pdf/258836/SubstanceUseChildWelfareOverview.pdf" TargetMode="External"/><Relationship Id="rId3" Type="http://schemas.openxmlformats.org/officeDocument/2006/relationships/hyperlink" Target="https://ncsacw.samhsa.gov/files/Forum_Brief_FINAL_092314_reduced_508.pdf" TargetMode="External"/><Relationship Id="rId7" Type="http://schemas.openxmlformats.org/officeDocument/2006/relationships/hyperlink" Target="https://www.drugabuse.gov/publications/principles-drug-addiction-treatment-research-based-guide-third-edition" TargetMode="External"/><Relationship Id="rId2" Type="http://schemas.openxmlformats.org/officeDocument/2006/relationships/notesSlide" Target="../notesSlides/notesSlide64.xml"/><Relationship Id="rId1" Type="http://schemas.openxmlformats.org/officeDocument/2006/relationships/slideLayout" Target="../slideLayouts/slideLayout60.xml"/><Relationship Id="rId6" Type="http://schemas.openxmlformats.org/officeDocument/2006/relationships/hyperlink" Target="https://www.drugabuse.gov/publications/preventing-drug-use-among-children-adolescents-in-brief" TargetMode="External"/><Relationship Id="rId5" Type="http://schemas.openxmlformats.org/officeDocument/2006/relationships/hyperlink" Target="https://www.nctsn.org/what-is-child-trauma/trauma-types/complex-trauma/effects" TargetMode="External"/><Relationship Id="rId4" Type="http://schemas.openxmlformats.org/officeDocument/2006/relationships/hyperlink" Target="https://www.ncsacw.samhsa.gov/files/CAM_Final_Report_508.pdf"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ncsacw.samhsa.gov/files/RPGI_4th_Report_to_Congress_reduced_508.pdf" TargetMode="External"/><Relationship Id="rId2" Type="http://schemas.openxmlformats.org/officeDocument/2006/relationships/notesSlide" Target="../notesSlides/notesSlide65.xml"/><Relationship Id="rId1" Type="http://schemas.openxmlformats.org/officeDocument/2006/relationships/slideLayout" Target="../slideLayouts/slideLayout60.xml"/><Relationship Id="rId4" Type="http://schemas.openxmlformats.org/officeDocument/2006/relationships/hyperlink" Target="https://ndacan.cornell.edu/"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samhsa.gov/sites/default/files/family_treatment_paper508v.pdf" TargetMode="External"/><Relationship Id="rId2" Type="http://schemas.openxmlformats.org/officeDocument/2006/relationships/notesSlide" Target="../notesSlides/notesSlide66.xml"/><Relationship Id="rId1" Type="http://schemas.openxmlformats.org/officeDocument/2006/relationships/slideLayout" Target="../slideLayouts/slideLayout60.xml"/><Relationship Id="rId5" Type="http://schemas.openxmlformats.org/officeDocument/2006/relationships/hyperlink" Target="https://fcda.chapinhall.org/wp-content/uploads/2012/10/2011_infants_issue-brief.pdf" TargetMode="External"/><Relationship Id="rId4" Type="http://schemas.openxmlformats.org/officeDocument/2006/relationships/hyperlink" Target="https://www.huffpost.com/entry/drug-addiction-language_n_6773246"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5.xml"/></Relationships>
</file>

<file path=ppt/slides/_rels/slide68.xml.rels><?xml version="1.0" encoding="UTF-8" standalone="yes"?>
<Relationships xmlns="http://schemas.openxmlformats.org/package/2006/relationships"><Relationship Id="rId8" Type="http://schemas.openxmlformats.org/officeDocument/2006/relationships/hyperlink" Target="https://www.shatterproof.org/about-addiction/stigma/stigma-reducing-language" TargetMode="External"/><Relationship Id="rId3" Type="http://schemas.openxmlformats.org/officeDocument/2006/relationships/hyperlink" Target="https://caseyfamilypro-wpengine.netdna-ssl.com/media/SF_Substance-Abuse-Resource-List_fnl.pdf" TargetMode="External"/><Relationship Id="rId7" Type="http://schemas.openxmlformats.org/officeDocument/2006/relationships/hyperlink" Target="https://ncsacw.samhsa.gov/tutorials/tutorialDesc.aspx?id=27" TargetMode="External"/><Relationship Id="rId2" Type="http://schemas.openxmlformats.org/officeDocument/2006/relationships/notesSlide" Target="../notesSlides/notesSlide68.xml"/><Relationship Id="rId1" Type="http://schemas.openxmlformats.org/officeDocument/2006/relationships/slideLayout" Target="../slideLayouts/slideLayout60.xml"/><Relationship Id="rId6" Type="http://schemas.openxmlformats.org/officeDocument/2006/relationships/hyperlink" Target="https://www.nicwa.org/wp-content/uploads/2017/04/Setting-the-Record-Straight-ICWA-Fact-Sheet.pdf" TargetMode="External"/><Relationship Id="rId11" Type="http://schemas.openxmlformats.org/officeDocument/2006/relationships/hyperlink" Target="https://store.samhsa.gov/system/files/sma14-4884.pdf" TargetMode="External"/><Relationship Id="rId5" Type="http://schemas.openxmlformats.org/officeDocument/2006/relationships/hyperlink" Target="http://www.ncsl.org/documents/cyf/ICWA_Summary.pdf" TargetMode="External"/><Relationship Id="rId10" Type="http://schemas.openxmlformats.org/officeDocument/2006/relationships/hyperlink" Target="https://www.samhsa.gov/sites/default/files/how-do-i-exchange-part2.pdf" TargetMode="External"/><Relationship Id="rId4" Type="http://schemas.openxmlformats.org/officeDocument/2006/relationships/hyperlink" Target="http://www.cffutures.org/files/PracticeModel.pdf" TargetMode="External"/><Relationship Id="rId9" Type="http://schemas.openxmlformats.org/officeDocument/2006/relationships/hyperlink" Target="https://www.samhsa.gov/sites/default/files/does-part2-apply.pdf"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4485736"/>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0583"/>
            <a:endParaRPr lang="en-US" sz="1615" dirty="0">
              <a:solidFill>
                <a:srgbClr val="FFFFFF"/>
              </a:solidFill>
              <a:latin typeface="Arial" panose="020B0604020202020204" pitchFamily="34" charset="0"/>
              <a:cs typeface="Arial" panose="020B0604020202020204" pitchFamily="34" charset="0"/>
              <a:sym typeface="Helvetica Light"/>
            </a:endParaRPr>
          </a:p>
        </p:txBody>
      </p:sp>
      <p:sp>
        <p:nvSpPr>
          <p:cNvPr id="2" name="Title 1"/>
          <p:cNvSpPr>
            <a:spLocks noGrp="1"/>
          </p:cNvSpPr>
          <p:nvPr>
            <p:ph type="ctrTitle"/>
          </p:nvPr>
        </p:nvSpPr>
        <p:spPr>
          <a:xfrm>
            <a:off x="419100" y="558800"/>
            <a:ext cx="11366499" cy="2516735"/>
          </a:xfrm>
        </p:spPr>
        <p:txBody>
          <a:bodyPr anchor="ctr">
            <a:normAutofit/>
          </a:bodyPr>
          <a:lstStyle/>
          <a:p>
            <a:pPr>
              <a:spcAft>
                <a:spcPts val="1200"/>
              </a:spcAft>
            </a:pPr>
            <a:r>
              <a:rPr lang="en-US" sz="4000" b="1" dirty="0">
                <a:solidFill>
                  <a:schemeClr val="bg1"/>
                </a:solidFill>
                <a:latin typeface="Arial" panose="020B0604020202020204" pitchFamily="34" charset="0"/>
                <a:cs typeface="Arial" panose="020B0604020202020204" pitchFamily="34" charset="0"/>
              </a:rPr>
              <a:t>Module 1: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Understanding the Multiple Needs of Families Involved with the Child Welfare System</a:t>
            </a:r>
          </a:p>
        </p:txBody>
      </p:sp>
      <p:sp>
        <p:nvSpPr>
          <p:cNvPr id="3" name="Subtitle 2"/>
          <p:cNvSpPr>
            <a:spLocks noGrp="1"/>
          </p:cNvSpPr>
          <p:nvPr>
            <p:ph type="subTitle" idx="1"/>
          </p:nvPr>
        </p:nvSpPr>
        <p:spPr>
          <a:xfrm>
            <a:off x="1524000" y="3509963"/>
            <a:ext cx="9144000" cy="646023"/>
          </a:xfrm>
        </p:spPr>
        <p:txBody>
          <a:bodyPr/>
          <a:lstStyle/>
          <a:p>
            <a:r>
              <a:rPr lang="en-US" sz="3600" b="1" i="1" dirty="0">
                <a:solidFill>
                  <a:schemeClr val="bg1"/>
                </a:solidFill>
                <a:latin typeface="Arial" panose="020B0604020202020204" pitchFamily="34" charset="0"/>
                <a:cs typeface="Arial" panose="020B0604020202020204" pitchFamily="34" charset="0"/>
              </a:rPr>
              <a:t>Child Welfare Training Toolkit</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endParaRPr>
          </a:p>
        </p:txBody>
      </p:sp>
      <p:pic>
        <p:nvPicPr>
          <p:cNvPr id="4" name="Picture 3" descr="National Center on Substance Abuse and Child Welfare logo.&#10;"/>
          <p:cNvPicPr>
            <a:picLocks noChangeAspect="1"/>
          </p:cNvPicPr>
          <p:nvPr/>
        </p:nvPicPr>
        <p:blipFill>
          <a:blip r:embed="rId3"/>
          <a:stretch>
            <a:fillRect/>
          </a:stretch>
        </p:blipFill>
        <p:spPr>
          <a:xfrm>
            <a:off x="3048032" y="4920164"/>
            <a:ext cx="6085475" cy="1421425"/>
          </a:xfrm>
          <a:prstGeom prst="rect">
            <a:avLst/>
          </a:prstGeom>
        </p:spPr>
      </p:pic>
    </p:spTree>
    <p:extLst>
      <p:ext uri="{BB962C8B-B14F-4D97-AF65-F5344CB8AC3E}">
        <p14:creationId xmlns:p14="http://schemas.microsoft.com/office/powerpoint/2010/main" val="672716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092" y="0"/>
            <a:ext cx="11792583" cy="1015663"/>
          </a:xfrm>
          <a:prstGeom prst="rect">
            <a:avLst/>
          </a:prstGeom>
        </p:spPr>
        <p:txBody>
          <a:bodyPr wrap="square">
            <a:spAutoFit/>
          </a:bodyPr>
          <a:lstStyle/>
          <a:p>
            <a:pPr algn="ctr" defTabSz="412750" hangingPunct="0"/>
            <a:r>
              <a:rPr lang="en-US" sz="3000" b="1" kern="0" dirty="0">
                <a:solidFill>
                  <a:prstClr val="white"/>
                </a:solidFill>
                <a:latin typeface="Yu Gothic UI Semibold" panose="020B0700000000000000" pitchFamily="34" charset="-128"/>
                <a:ea typeface="Yu Gothic UI Semibold" panose="020B0700000000000000" pitchFamily="34" charset="-128"/>
                <a:sym typeface="Helvetica Light"/>
              </a:rPr>
              <a:t>ASPE Study Findings: Overdose Deaths and Foster Care Caseloads, 2002 to 2016</a:t>
            </a:r>
          </a:p>
        </p:txBody>
      </p:sp>
      <p:pic>
        <p:nvPicPr>
          <p:cNvPr id="4" name="Picture 3" descr="Double line graph. X-axis shows the years 2002 to 2016. The left y-axis shows foster care entries in thousands. The right y-axis shows overdose deaths in thousands. Foster care entries starts at approximately 290,000 in year 2002, peaks at 305,000 in year 2006, drops to 250,000 in year 2009 and by year 2016 raises slightly to 275,000 entries. Overdose deaths starts at approximately 25,000 in year 2002 and raises each year to approximately 68,000 in year 2016. "/>
          <p:cNvPicPr>
            <a:picLocks noChangeAspect="1"/>
          </p:cNvPicPr>
          <p:nvPr/>
        </p:nvPicPr>
        <p:blipFill rotWithShape="1">
          <a:blip r:embed="rId3"/>
          <a:srcRect l="2421" t="10834" r="2558" b="4545"/>
          <a:stretch/>
        </p:blipFill>
        <p:spPr>
          <a:xfrm>
            <a:off x="1047119" y="1452295"/>
            <a:ext cx="9935838" cy="4977080"/>
          </a:xfrm>
          <a:prstGeom prst="rect">
            <a:avLst/>
          </a:prstGeom>
        </p:spPr>
      </p:pic>
      <p:sp>
        <p:nvSpPr>
          <p:cNvPr id="8" name="Title 5"/>
          <p:cNvSpPr txBox="1">
            <a:spLocks/>
          </p:cNvSpPr>
          <p:nvPr/>
        </p:nvSpPr>
        <p:spPr>
          <a:xfrm>
            <a:off x="-9926" y="0"/>
            <a:ext cx="12198617" cy="1197864"/>
          </a:xfrm>
          <a:prstGeom prst="rect">
            <a:avLst/>
          </a:prstGeom>
          <a:solidFill>
            <a:srgbClr val="0F4162"/>
          </a:solidFill>
          <a:ln w="12700" cap="flat" cmpd="sng" algn="ctr">
            <a:solidFill>
              <a:srgbClr val="0F41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1641166">
              <a:lnSpc>
                <a:spcPct val="100000"/>
              </a:lnSpc>
            </a:pPr>
            <a:r>
              <a:rPr lang="en-US" sz="3200" dirty="0">
                <a:solidFill>
                  <a:srgbClr val="FFFFFF"/>
                </a:solidFill>
                <a:latin typeface="Arial" panose="020B0604020202020204" pitchFamily="34" charset="0"/>
                <a:cs typeface="Arial" panose="020B0604020202020204" pitchFamily="34" charset="0"/>
              </a:rPr>
              <a:t>Comparison of Overdose Deaths </a:t>
            </a:r>
            <a:br>
              <a:rPr lang="en-US" sz="3200" dirty="0">
                <a:solidFill>
                  <a:srgbClr val="FFFFFF"/>
                </a:solidFill>
                <a:latin typeface="Arial" panose="020B0604020202020204" pitchFamily="34" charset="0"/>
                <a:cs typeface="Arial" panose="020B0604020202020204" pitchFamily="34" charset="0"/>
              </a:rPr>
            </a:br>
            <a:r>
              <a:rPr lang="en-US" sz="3200" dirty="0">
                <a:solidFill>
                  <a:srgbClr val="FFFFFF"/>
                </a:solidFill>
                <a:latin typeface="Arial" panose="020B0604020202020204" pitchFamily="34" charset="0"/>
                <a:cs typeface="Arial" panose="020B0604020202020204" pitchFamily="34" charset="0"/>
              </a:rPr>
              <a:t>and Foster Care Entries, 2002–2016</a:t>
            </a:r>
          </a:p>
        </p:txBody>
      </p:sp>
    </p:spTree>
    <p:extLst>
      <p:ext uri="{BB962C8B-B14F-4D97-AF65-F5344CB8AC3E}">
        <p14:creationId xmlns:p14="http://schemas.microsoft.com/office/powerpoint/2010/main" val="2038548706"/>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0002"/>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434402" y="3253776"/>
            <a:ext cx="8597116" cy="1569660"/>
          </a:xfrm>
          <a:prstGeom prst="rect">
            <a:avLst/>
          </a:prstGeom>
          <a:noFill/>
        </p:spPr>
        <p:txBody>
          <a:bodyPr wrap="square" rtlCol="0">
            <a:spAutoFit/>
          </a:bodyPr>
          <a:lstStyle/>
          <a:p>
            <a:r>
              <a:rPr lang="en-US" sz="4800" dirty="0">
                <a:solidFill>
                  <a:prstClr val="white"/>
                </a:solidFill>
                <a:latin typeface="Arial" panose="020B0604020202020204" pitchFamily="34" charset="0"/>
                <a:cs typeface="Arial" panose="020B0604020202020204" pitchFamily="34" charset="0"/>
              </a:rPr>
              <a:t>Child Welfare Laws </a:t>
            </a:r>
          </a:p>
          <a:p>
            <a:r>
              <a:rPr lang="en-US" sz="4800" dirty="0">
                <a:solidFill>
                  <a:prstClr val="white"/>
                </a:solidFill>
                <a:latin typeface="Arial" panose="020B0604020202020204" pitchFamily="34" charset="0"/>
                <a:cs typeface="Arial" panose="020B0604020202020204" pitchFamily="34" charset="0"/>
              </a:rPr>
              <a:t>and Considerations</a:t>
            </a:r>
            <a:endParaRPr lang="en-US" sz="4800" b="1" dirty="0">
              <a:solidFill>
                <a:prstClr val="white"/>
              </a:solidFill>
              <a:latin typeface="Arial" panose="020B0604020202020204" pitchFamily="34" charset="0"/>
              <a:cs typeface="Arial" panose="020B0604020202020204" pitchFamily="34" charset="0"/>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177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12192000" cy="1197864"/>
          </a:xfrm>
        </p:spPr>
        <p:txBody>
          <a:bodyPr>
            <a:normAutofit/>
          </a:bodyPr>
          <a:lstStyle/>
          <a:p>
            <a:pPr algn="ctr" eaLnBrk="1" hangingPunct="1"/>
            <a:r>
              <a:rPr lang="en-US" altLang="en-US" sz="3200" dirty="0">
                <a:latin typeface="Arial" panose="020B0604020202020204" pitchFamily="34" charset="0"/>
                <a:cs typeface="Arial" panose="020B0604020202020204" pitchFamily="34" charset="0"/>
              </a:rPr>
              <a:t>ASFA Timetables</a:t>
            </a:r>
          </a:p>
        </p:txBody>
      </p:sp>
      <p:sp>
        <p:nvSpPr>
          <p:cNvPr id="5123" name="Rectangle 3"/>
          <p:cNvSpPr>
            <a:spLocks noGrp="1" noChangeArrowheads="1"/>
          </p:cNvSpPr>
          <p:nvPr>
            <p:ph type="body" idx="1"/>
          </p:nvPr>
        </p:nvSpPr>
        <p:spPr>
          <a:xfrm>
            <a:off x="347472" y="1325880"/>
            <a:ext cx="9634171" cy="4711700"/>
          </a:xfrm>
          <a:noFill/>
        </p:spPr>
        <p:txBody>
          <a:bodyPr>
            <a:normAutofit/>
          </a:bodyPr>
          <a:lstStyle/>
          <a:p>
            <a:pPr marL="0" indent="0">
              <a:spcBef>
                <a:spcPts val="600"/>
              </a:spcBef>
              <a:spcAft>
                <a:spcPts val="600"/>
              </a:spcAft>
              <a:buNone/>
            </a:pPr>
            <a:r>
              <a:rPr lang="en-US" altLang="en-US" sz="2200" dirty="0">
                <a:latin typeface="Arial" panose="020B0604020202020204" pitchFamily="34" charset="0"/>
                <a:cs typeface="Arial" panose="020B0604020202020204" pitchFamily="34" charset="0"/>
              </a:rPr>
              <a:t>When a child has been in foster care for 15 of 22 months, the state must request a petition to terminate parental rights, unless: </a:t>
            </a:r>
          </a:p>
          <a:p>
            <a:pPr marL="1090613" lvl="1" indent="-457200">
              <a:spcBef>
                <a:spcPts val="600"/>
              </a:spcBef>
              <a:spcAft>
                <a:spcPts val="600"/>
              </a:spcAft>
              <a:buFontTx/>
              <a:buAutoNum type="arabicPeriod"/>
            </a:pPr>
            <a:r>
              <a:rPr lang="en-US" altLang="en-US" sz="2200" dirty="0">
                <a:latin typeface="Arial" panose="020B0604020202020204" pitchFamily="34" charset="0"/>
                <a:cs typeface="Arial" panose="020B0604020202020204" pitchFamily="34" charset="0"/>
              </a:rPr>
              <a:t>A relative is caring for the child, </a:t>
            </a:r>
          </a:p>
          <a:p>
            <a:pPr marL="1090613" lvl="1" indent="-457200">
              <a:spcBef>
                <a:spcPts val="600"/>
              </a:spcBef>
              <a:spcAft>
                <a:spcPts val="600"/>
              </a:spcAft>
              <a:buFontTx/>
              <a:buAutoNum type="arabicPeriod"/>
            </a:pPr>
            <a:r>
              <a:rPr lang="en-US" altLang="en-US" sz="2200" dirty="0">
                <a:latin typeface="Arial" panose="020B0604020202020204" pitchFamily="34" charset="0"/>
                <a:cs typeface="Arial" panose="020B0604020202020204" pitchFamily="34" charset="0"/>
              </a:rPr>
              <a:t>There is a </a:t>
            </a:r>
            <a:r>
              <a:rPr lang="en-US" altLang="en-US" sz="2200" i="1" dirty="0">
                <a:latin typeface="Arial" panose="020B0604020202020204" pitchFamily="34" charset="0"/>
                <a:cs typeface="Arial" panose="020B0604020202020204" pitchFamily="34" charset="0"/>
              </a:rPr>
              <a:t>compelling reason</a:t>
            </a:r>
            <a:r>
              <a:rPr lang="en-US" altLang="en-US" sz="2200" dirty="0">
                <a:latin typeface="Arial" panose="020B0604020202020204" pitchFamily="34" charset="0"/>
                <a:cs typeface="Arial" panose="020B0604020202020204" pitchFamily="34" charset="0"/>
              </a:rPr>
              <a:t> that termination would not be in the best interests of the child,* or </a:t>
            </a:r>
          </a:p>
          <a:p>
            <a:pPr marL="1090613" lvl="1" indent="-457200">
              <a:spcBef>
                <a:spcPts val="600"/>
              </a:spcBef>
              <a:spcAft>
                <a:spcPts val="600"/>
              </a:spcAft>
              <a:buFontTx/>
              <a:buAutoNum type="arabicPeriod"/>
            </a:pPr>
            <a:r>
              <a:rPr lang="en-US" altLang="en-US" sz="2200" dirty="0">
                <a:latin typeface="Arial" panose="020B0604020202020204" pitchFamily="34" charset="0"/>
                <a:cs typeface="Arial" panose="020B0604020202020204" pitchFamily="34" charset="0"/>
              </a:rPr>
              <a:t>The state has not provided the family the needed services within the required deadlines.</a:t>
            </a:r>
            <a:r>
              <a:rPr lang="en-US" altLang="en-US" sz="2200" b="1" dirty="0">
                <a:latin typeface="Arial" panose="020B0604020202020204" pitchFamily="34" charset="0"/>
                <a:cs typeface="Arial" panose="020B0604020202020204" pitchFamily="34" charset="0"/>
              </a:rPr>
              <a:t> </a:t>
            </a:r>
            <a:endParaRPr lang="en-US" altLang="en-US" sz="2200" dirty="0">
              <a:latin typeface="Arial" panose="020B0604020202020204" pitchFamily="34" charset="0"/>
              <a:cs typeface="Arial" panose="020B0604020202020204" pitchFamily="34" charset="0"/>
            </a:endParaRPr>
          </a:p>
          <a:p>
            <a:pPr marL="176213" indent="0">
              <a:spcBef>
                <a:spcPts val="600"/>
              </a:spcBef>
              <a:spcAft>
                <a:spcPts val="600"/>
              </a:spcAft>
              <a:buNone/>
            </a:pPr>
            <a:r>
              <a:rPr lang="en-US" altLang="en-US" sz="2200" dirty="0">
                <a:latin typeface="Arial" panose="020B0604020202020204" pitchFamily="34" charset="0"/>
                <a:cs typeface="Arial" panose="020B0604020202020204" pitchFamily="34" charset="0"/>
              </a:rPr>
              <a:t>*For example, when the parent is participating and engaged in the substance use or mental health disorder treatment plan.</a:t>
            </a:r>
          </a:p>
        </p:txBody>
      </p:sp>
      <p:pic>
        <p:nvPicPr>
          <p:cNvPr id="4" name="Picture 3">
            <a:extLst>
              <a:ext uri="{C183D7F6-B498-43B3-948B-1728B52AA6E4}">
                <adec:decorative xmlns:adec="http://schemas.microsoft.com/office/drawing/2017/decorative" xmlns="" val="1"/>
              </a:ext>
            </a:extLst>
          </p:cNvPr>
          <p:cNvPicPr/>
          <p:nvPr/>
        </p:nvPicPr>
        <p:blipFill>
          <a:blip r:embed="rId3"/>
          <a:stretch>
            <a:fillRect/>
          </a:stretch>
        </p:blipFill>
        <p:spPr>
          <a:xfrm>
            <a:off x="10073542" y="4349899"/>
            <a:ext cx="1610459" cy="1546563"/>
          </a:xfrm>
          <a:prstGeom prst="rect">
            <a:avLst/>
          </a:prstGeom>
          <a:solidFill>
            <a:srgbClr val="0F4263"/>
          </a:solidFill>
          <a:ln>
            <a:solidFill>
              <a:schemeClr val="tx2"/>
            </a:solidFill>
          </a:ln>
        </p:spPr>
      </p:pic>
      <p:sp>
        <p:nvSpPr>
          <p:cNvPr id="2" name="TextBox 1"/>
          <p:cNvSpPr txBox="1"/>
          <p:nvPr/>
        </p:nvSpPr>
        <p:spPr>
          <a:xfrm>
            <a:off x="7874000" y="6350001"/>
            <a:ext cx="4178300" cy="307778"/>
          </a:xfrm>
          <a:prstGeom prst="rect">
            <a:avLst/>
          </a:prstGeom>
          <a:noFill/>
        </p:spPr>
        <p:txBody>
          <a:bodyPr wrap="square" rtlCol="0">
            <a:spAutoFit/>
          </a:bodyPr>
          <a:lstStyle/>
          <a:p>
            <a:pPr lvl="1"/>
            <a:r>
              <a:rPr lang="en-US" sz="1400" dirty="0">
                <a:latin typeface="Arial" panose="020B0604020202020204" pitchFamily="34" charset="0"/>
                <a:cs typeface="Arial" panose="020B0604020202020204" pitchFamily="34" charset="0"/>
              </a:rPr>
              <a:t>(Child Welfare Information Gateway, 2017)</a:t>
            </a:r>
          </a:p>
        </p:txBody>
      </p:sp>
    </p:spTree>
    <p:extLst>
      <p:ext uri="{BB962C8B-B14F-4D97-AF65-F5344CB8AC3E}">
        <p14:creationId xmlns:p14="http://schemas.microsoft.com/office/powerpoint/2010/main" val="2381599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xmlns="" val="1"/>
              </a:ext>
            </a:extLst>
          </p:cNvPr>
          <p:cNvPicPr/>
          <p:nvPr/>
        </p:nvPicPr>
        <p:blipFill rotWithShape="1">
          <a:blip r:embed="rId3">
            <a:extLst>
              <a:ext uri="{28A0092B-C50C-407E-A947-70E740481C1C}">
                <a14:useLocalDpi xmlns:a14="http://schemas.microsoft.com/office/drawing/2010/main" val="0"/>
              </a:ext>
            </a:extLst>
          </a:blip>
          <a:srcRect l="1728" t="26424" b="7518"/>
          <a:stretch/>
        </p:blipFill>
        <p:spPr bwMode="auto">
          <a:xfrm>
            <a:off x="0" y="923330"/>
            <a:ext cx="12192000" cy="5934670"/>
          </a:xfrm>
          <a:prstGeom prst="rect">
            <a:avLst/>
          </a:prstGeom>
          <a:noFill/>
          <a:ln>
            <a:noFill/>
          </a:ln>
        </p:spPr>
      </p:pic>
      <p:sp>
        <p:nvSpPr>
          <p:cNvPr id="5" name="Rectangle 4"/>
          <p:cNvSpPr/>
          <p:nvPr/>
        </p:nvSpPr>
        <p:spPr>
          <a:xfrm>
            <a:off x="186024" y="2317085"/>
            <a:ext cx="3076414" cy="2246769"/>
          </a:xfrm>
          <a:prstGeom prst="rect">
            <a:avLst/>
          </a:prstGeom>
          <a:solidFill>
            <a:schemeClr val="bg1">
              <a:alpha val="75000"/>
            </a:schemeClr>
          </a:solidFill>
        </p:spPr>
        <p:txBody>
          <a:bodyPr wrap="square">
            <a:spAutoFit/>
          </a:bodyPr>
          <a:lstStyle/>
          <a:p>
            <a:pPr algn="ctr"/>
            <a:r>
              <a:rPr lang="en-US" sz="2800" b="1" dirty="0">
                <a:solidFill>
                  <a:srgbClr val="00B0F0"/>
                </a:solidFill>
                <a:latin typeface="Arial" panose="020B0604020202020204" pitchFamily="34" charset="0"/>
                <a:cs typeface="Arial" panose="020B0604020202020204" pitchFamily="34" charset="0"/>
              </a:rPr>
              <a:t>Child Welfare </a:t>
            </a:r>
          </a:p>
          <a:p>
            <a:pPr algn="ctr"/>
            <a:r>
              <a:rPr lang="en-US" sz="2800" b="1" dirty="0">
                <a:solidFill>
                  <a:srgbClr val="000000"/>
                </a:solidFill>
                <a:latin typeface="Arial" panose="020B0604020202020204" pitchFamily="34" charset="0"/>
                <a:cs typeface="Arial" panose="020B0604020202020204" pitchFamily="34" charset="0"/>
              </a:rPr>
              <a:t>12-month timetable for permanency hearing</a:t>
            </a:r>
          </a:p>
        </p:txBody>
      </p:sp>
      <p:sp>
        <p:nvSpPr>
          <p:cNvPr id="6" name="Rectangle 5"/>
          <p:cNvSpPr/>
          <p:nvPr/>
        </p:nvSpPr>
        <p:spPr>
          <a:xfrm>
            <a:off x="3477470" y="2794137"/>
            <a:ext cx="5126403" cy="646331"/>
          </a:xfrm>
          <a:prstGeom prst="rect">
            <a:avLst/>
          </a:prstGeom>
          <a:solidFill>
            <a:srgbClr val="0F4263">
              <a:alpha val="88000"/>
            </a:srgbClr>
          </a:solidFill>
        </p:spPr>
        <p:txBody>
          <a:bodyPr wrap="none">
            <a:spAutoFit/>
          </a:bodyPr>
          <a:lstStyle/>
          <a:p>
            <a:r>
              <a:rPr lang="en-US" sz="3600" b="1" dirty="0">
                <a:solidFill>
                  <a:prstClr val="white"/>
                </a:solidFill>
                <a:latin typeface="Arial" panose="020B0604020202020204" pitchFamily="34" charset="0"/>
                <a:cs typeface="Arial" panose="020B0604020202020204" pitchFamily="34" charset="0"/>
              </a:rPr>
              <a:t>Conflicting Timetables</a:t>
            </a:r>
          </a:p>
        </p:txBody>
      </p:sp>
      <p:sp>
        <p:nvSpPr>
          <p:cNvPr id="7" name="Rectangle 6"/>
          <p:cNvSpPr/>
          <p:nvPr/>
        </p:nvSpPr>
        <p:spPr>
          <a:xfrm>
            <a:off x="8818905" y="2317085"/>
            <a:ext cx="3332303" cy="2246769"/>
          </a:xfrm>
          <a:prstGeom prst="rect">
            <a:avLst/>
          </a:prstGeom>
          <a:solidFill>
            <a:schemeClr val="bg1">
              <a:alpha val="75000"/>
            </a:schemeClr>
          </a:solidFill>
        </p:spPr>
        <p:txBody>
          <a:bodyPr wrap="square">
            <a:spAutoFit/>
          </a:bodyPr>
          <a:lstStyle/>
          <a:p>
            <a:pPr algn="ctr"/>
            <a:r>
              <a:rPr lang="en-US" sz="2800" b="1" dirty="0">
                <a:solidFill>
                  <a:srgbClr val="00B0F0"/>
                </a:solidFill>
                <a:latin typeface="Arial" panose="020B0604020202020204" pitchFamily="34" charset="0"/>
                <a:cs typeface="Arial" panose="020B0604020202020204" pitchFamily="34" charset="0"/>
              </a:rPr>
              <a:t>Treatment and Recovery</a:t>
            </a:r>
          </a:p>
          <a:p>
            <a:pPr algn="ctr"/>
            <a:r>
              <a:rPr lang="en-US" sz="2800" b="1" dirty="0">
                <a:solidFill>
                  <a:srgbClr val="ED7D31">
                    <a:lumMod val="50000"/>
                  </a:srgbClr>
                </a:solidFill>
                <a:latin typeface="Arial" panose="020B0604020202020204" pitchFamily="34" charset="0"/>
                <a:cs typeface="Arial" panose="020B0604020202020204" pitchFamily="34" charset="0"/>
              </a:rPr>
              <a:t> </a:t>
            </a:r>
            <a:r>
              <a:rPr lang="en-US" sz="2800" b="1" dirty="0">
                <a:solidFill>
                  <a:srgbClr val="000000"/>
                </a:solidFill>
                <a:latin typeface="Arial" panose="020B0604020202020204" pitchFamily="34" charset="0"/>
                <a:cs typeface="Arial" panose="020B0604020202020204" pitchFamily="34" charset="0"/>
              </a:rPr>
              <a:t>Ongoing process that may take longer</a:t>
            </a:r>
          </a:p>
        </p:txBody>
      </p:sp>
      <p:sp>
        <p:nvSpPr>
          <p:cNvPr id="8" name="Rectangle 7"/>
          <p:cNvSpPr/>
          <p:nvPr/>
        </p:nvSpPr>
        <p:spPr>
          <a:xfrm>
            <a:off x="4502465" y="4132967"/>
            <a:ext cx="3076414" cy="2246769"/>
          </a:xfrm>
          <a:prstGeom prst="rect">
            <a:avLst/>
          </a:prstGeom>
          <a:solidFill>
            <a:schemeClr val="bg1">
              <a:alpha val="75000"/>
            </a:schemeClr>
          </a:solidFill>
        </p:spPr>
        <p:txBody>
          <a:bodyPr wrap="square">
            <a:spAutoFit/>
          </a:bodyPr>
          <a:lstStyle/>
          <a:p>
            <a:pPr algn="ctr"/>
            <a:r>
              <a:rPr lang="en-US" sz="2800" b="1" dirty="0">
                <a:solidFill>
                  <a:srgbClr val="00B0F0"/>
                </a:solidFill>
                <a:latin typeface="Arial" panose="020B0604020202020204" pitchFamily="34" charset="0"/>
                <a:cs typeface="Arial" panose="020B0604020202020204" pitchFamily="34" charset="0"/>
              </a:rPr>
              <a:t>Parent–Child Relationship</a:t>
            </a:r>
          </a:p>
          <a:p>
            <a:pPr algn="ctr"/>
            <a:r>
              <a:rPr lang="en-US" sz="2800" b="1" dirty="0">
                <a:solidFill>
                  <a:srgbClr val="000000"/>
                </a:solidFill>
                <a:latin typeface="Arial" panose="020B0604020202020204" pitchFamily="34" charset="0"/>
                <a:cs typeface="Arial" panose="020B0604020202020204" pitchFamily="34" charset="0"/>
              </a:rPr>
              <a:t>Attachment, loss, and separation</a:t>
            </a:r>
          </a:p>
        </p:txBody>
      </p:sp>
      <p:sp>
        <p:nvSpPr>
          <p:cNvPr id="9" name="Title 5">
            <a:extLst>
              <a:ext uri="{FF2B5EF4-FFF2-40B4-BE49-F238E27FC236}">
                <a16:creationId xmlns:a16="http://schemas.microsoft.com/office/drawing/2014/main" xmlns="" id="{07CF7DD7-ADE3-4ED7-B642-75EFA0C94739}"/>
              </a:ext>
            </a:extLst>
          </p:cNvPr>
          <p:cNvSpPr txBox="1">
            <a:spLocks/>
          </p:cNvSpPr>
          <p:nvPr/>
        </p:nvSpPr>
        <p:spPr>
          <a:xfrm>
            <a:off x="-9926" y="0"/>
            <a:ext cx="12198617" cy="1197864"/>
          </a:xfrm>
          <a:prstGeom prst="rect">
            <a:avLst/>
          </a:prstGeom>
          <a:solidFill>
            <a:srgbClr val="0F4162"/>
          </a:solidFill>
          <a:ln w="12700" cap="flat" cmpd="sng" algn="ctr">
            <a:solidFill>
              <a:srgbClr val="0F41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1641166">
              <a:lnSpc>
                <a:spcPct val="100000"/>
              </a:lnSpc>
            </a:pPr>
            <a:r>
              <a:rPr lang="en-US" sz="3200" dirty="0">
                <a:solidFill>
                  <a:srgbClr val="FFFFFF"/>
                </a:solidFill>
                <a:latin typeface="Arial" panose="020B0604020202020204" pitchFamily="34" charset="0"/>
                <a:cs typeface="Arial" panose="020B0604020202020204" pitchFamily="34" charset="0"/>
              </a:rPr>
              <a:t>Time to Treatment Matters</a:t>
            </a:r>
          </a:p>
        </p:txBody>
      </p:sp>
    </p:spTree>
    <p:extLst>
      <p:ext uri="{BB962C8B-B14F-4D97-AF65-F5344CB8AC3E}">
        <p14:creationId xmlns:p14="http://schemas.microsoft.com/office/powerpoint/2010/main" val="448029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12192000" cy="1197864"/>
          </a:xfrm>
        </p:spPr>
        <p:txBody>
          <a:bodyPr>
            <a:normAutofit/>
          </a:bodyPr>
          <a:lstStyle/>
          <a:p>
            <a:pPr algn="ctr" eaLnBrk="1" hangingPunct="1"/>
            <a:r>
              <a:rPr lang="en-US" altLang="en-US" sz="3200" dirty="0">
                <a:latin typeface="Arial" panose="020B0604020202020204" pitchFamily="34" charset="0"/>
                <a:cs typeface="Arial" panose="020B0604020202020204" pitchFamily="34" charset="0"/>
              </a:rPr>
              <a:t>Indian Child Welfare Act Protection </a:t>
            </a:r>
          </a:p>
        </p:txBody>
      </p:sp>
      <p:sp>
        <p:nvSpPr>
          <p:cNvPr id="6147" name="Rectangle 3"/>
          <p:cNvSpPr>
            <a:spLocks noGrp="1" noChangeArrowheads="1"/>
          </p:cNvSpPr>
          <p:nvPr>
            <p:ph type="body" idx="1"/>
          </p:nvPr>
        </p:nvSpPr>
        <p:spPr>
          <a:xfrm>
            <a:off x="347472" y="1325880"/>
            <a:ext cx="11396869" cy="5460274"/>
          </a:xfrm>
        </p:spPr>
        <p:txBody>
          <a:bodyPr>
            <a:normAutofit/>
          </a:bodyPr>
          <a:lstStyle/>
          <a:p>
            <a:pPr eaLnBrk="1" hangingPunct="1">
              <a:lnSpc>
                <a:spcPct val="110000"/>
              </a:lnSpc>
              <a:spcBef>
                <a:spcPts val="600"/>
              </a:spcBef>
              <a:spcAft>
                <a:spcPts val="600"/>
              </a:spcAft>
              <a:buFontTx/>
              <a:buNone/>
            </a:pPr>
            <a:r>
              <a:rPr lang="en-US" altLang="en-US" sz="2200" dirty="0">
                <a:latin typeface="Arial" panose="020B0604020202020204" pitchFamily="34" charset="0"/>
                <a:cs typeface="Arial" panose="020B0604020202020204" pitchFamily="34" charset="0"/>
              </a:rPr>
              <a:t>Purpose:</a:t>
            </a:r>
          </a:p>
          <a:p>
            <a:pPr lvl="1" eaLnBrk="1" hangingPunct="1">
              <a:lnSpc>
                <a:spcPct val="110000"/>
              </a:lnSpc>
              <a:spcBef>
                <a:spcPts val="600"/>
              </a:spcBef>
              <a:spcAft>
                <a:spcPts val="600"/>
              </a:spcAft>
            </a:pPr>
            <a:r>
              <a:rPr lang="en-US" altLang="en-US" sz="2200" dirty="0">
                <a:latin typeface="Arial" panose="020B0604020202020204" pitchFamily="34" charset="0"/>
                <a:cs typeface="Arial" panose="020B0604020202020204" pitchFamily="34" charset="0"/>
              </a:rPr>
              <a:t>Protects the interests of American Indian families </a:t>
            </a:r>
          </a:p>
          <a:p>
            <a:pPr lvl="1" eaLnBrk="1" hangingPunct="1">
              <a:lnSpc>
                <a:spcPct val="110000"/>
              </a:lnSpc>
              <a:spcBef>
                <a:spcPts val="600"/>
              </a:spcBef>
              <a:spcAft>
                <a:spcPts val="600"/>
              </a:spcAft>
            </a:pPr>
            <a:r>
              <a:rPr lang="en-US" altLang="en-US" sz="2200" dirty="0">
                <a:latin typeface="Arial" panose="020B0604020202020204" pitchFamily="34" charset="0"/>
                <a:cs typeface="Arial" panose="020B0604020202020204" pitchFamily="34" charset="0"/>
              </a:rPr>
              <a:t>Addresses the process and considerations for removing Indian children from their families</a:t>
            </a:r>
          </a:p>
          <a:p>
            <a:pPr eaLnBrk="1" hangingPunct="1">
              <a:lnSpc>
                <a:spcPct val="110000"/>
              </a:lnSpc>
              <a:spcBef>
                <a:spcPts val="600"/>
              </a:spcBef>
              <a:spcAft>
                <a:spcPts val="600"/>
              </a:spcAft>
              <a:buFontTx/>
              <a:buNone/>
            </a:pPr>
            <a:r>
              <a:rPr lang="en-US" altLang="en-US" sz="2200" dirty="0">
                <a:latin typeface="Arial" panose="020B0604020202020204" pitchFamily="34" charset="0"/>
                <a:cs typeface="Arial" panose="020B0604020202020204" pitchFamily="34" charset="0"/>
              </a:rPr>
              <a:t>The Indian Child Welfare Act protects unmarried Indian youth under 18 years of age who are: </a:t>
            </a:r>
          </a:p>
          <a:p>
            <a:pPr lvl="1" eaLnBrk="1" hangingPunct="1">
              <a:lnSpc>
                <a:spcPct val="110000"/>
              </a:lnSpc>
              <a:spcBef>
                <a:spcPts val="600"/>
              </a:spcBef>
              <a:spcAft>
                <a:spcPts val="600"/>
              </a:spcAft>
            </a:pPr>
            <a:r>
              <a:rPr lang="en-US" altLang="en-US" sz="2200" dirty="0">
                <a:latin typeface="Arial" panose="020B0604020202020204" pitchFamily="34" charset="0"/>
                <a:cs typeface="Arial" panose="020B0604020202020204" pitchFamily="34" charset="0"/>
              </a:rPr>
              <a:t>A member of a federally recognized Indian tribe, or</a:t>
            </a:r>
          </a:p>
          <a:p>
            <a:pPr lvl="1" eaLnBrk="1" hangingPunct="1">
              <a:lnSpc>
                <a:spcPct val="110000"/>
              </a:lnSpc>
              <a:spcBef>
                <a:spcPts val="600"/>
              </a:spcBef>
              <a:spcAft>
                <a:spcPts val="600"/>
              </a:spcAft>
            </a:pPr>
            <a:r>
              <a:rPr lang="en-US" altLang="en-US" sz="2200" dirty="0">
                <a:latin typeface="Arial" panose="020B0604020202020204" pitchFamily="34" charset="0"/>
                <a:cs typeface="Arial" panose="020B0604020202020204" pitchFamily="34" charset="0"/>
              </a:rPr>
              <a:t>The biological child of a member of an Indian tribe and eligible for membership in a tribe</a:t>
            </a:r>
          </a:p>
        </p:txBody>
      </p:sp>
      <p:sp>
        <p:nvSpPr>
          <p:cNvPr id="2" name="TextBox 1"/>
          <p:cNvSpPr txBox="1"/>
          <p:nvPr/>
        </p:nvSpPr>
        <p:spPr>
          <a:xfrm>
            <a:off x="9428480" y="6478377"/>
            <a:ext cx="285877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(Bureau of Indian Affairs, 2016)</a:t>
            </a:r>
          </a:p>
        </p:txBody>
      </p:sp>
    </p:spTree>
    <p:extLst>
      <p:ext uri="{BB962C8B-B14F-4D97-AF65-F5344CB8AC3E}">
        <p14:creationId xmlns:p14="http://schemas.microsoft.com/office/powerpoint/2010/main" val="344243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12192000" cy="1197864"/>
          </a:xfrm>
        </p:spPr>
        <p:txBody>
          <a:bodyPr>
            <a:normAutofit/>
          </a:bodyPr>
          <a:lstStyle/>
          <a:p>
            <a:pPr algn="ctr"/>
            <a:r>
              <a:rPr lang="en-US" altLang="en-US" sz="3200" dirty="0">
                <a:latin typeface="Arial" panose="020B0604020202020204" pitchFamily="34" charset="0"/>
                <a:cs typeface="Arial" panose="020B0604020202020204" pitchFamily="34" charset="0"/>
              </a:rPr>
              <a:t>Indian Child Welfare Act Protection </a:t>
            </a:r>
          </a:p>
        </p:txBody>
      </p:sp>
      <p:sp>
        <p:nvSpPr>
          <p:cNvPr id="7171" name="Rectangle 3"/>
          <p:cNvSpPr>
            <a:spLocks noGrp="1" noChangeArrowheads="1"/>
          </p:cNvSpPr>
          <p:nvPr>
            <p:ph type="body" idx="1"/>
          </p:nvPr>
        </p:nvSpPr>
        <p:spPr>
          <a:xfrm>
            <a:off x="347472" y="1325880"/>
            <a:ext cx="9774031" cy="4572000"/>
          </a:xfrm>
        </p:spPr>
        <p:txBody>
          <a:bodyPr>
            <a:noAutofit/>
          </a:bodyPr>
          <a:lstStyle/>
          <a:p>
            <a:pPr eaLnBrk="1" hangingPunct="1">
              <a:spcBef>
                <a:spcPts val="600"/>
              </a:spcBef>
              <a:spcAft>
                <a:spcPts val="600"/>
              </a:spcAft>
              <a:buFontTx/>
              <a:buNone/>
            </a:pPr>
            <a:r>
              <a:rPr lang="en-US" altLang="en-US" sz="2200" dirty="0">
                <a:latin typeface="Arial" panose="020B0604020202020204" pitchFamily="34" charset="0"/>
                <a:cs typeface="Arial" panose="020B0604020202020204" pitchFamily="34" charset="0"/>
              </a:rPr>
              <a:t>The most common violations are: </a:t>
            </a:r>
          </a:p>
          <a:p>
            <a:pPr lvl="1" eaLnBrk="1" hangingPunct="1">
              <a:spcBef>
                <a:spcPts val="600"/>
              </a:spcBef>
              <a:spcAft>
                <a:spcPts val="600"/>
              </a:spcAft>
            </a:pPr>
            <a:r>
              <a:rPr lang="en-US" altLang="en-US" sz="2200" dirty="0">
                <a:latin typeface="Arial" panose="020B0604020202020204" pitchFamily="34" charset="0"/>
                <a:cs typeface="Arial" panose="020B0604020202020204" pitchFamily="34" charset="0"/>
              </a:rPr>
              <a:t>Failure to identify American Indian children</a:t>
            </a:r>
          </a:p>
          <a:p>
            <a:pPr lvl="1" eaLnBrk="1" hangingPunct="1">
              <a:spcBef>
                <a:spcPts val="600"/>
              </a:spcBef>
              <a:spcAft>
                <a:spcPts val="600"/>
              </a:spcAft>
            </a:pPr>
            <a:r>
              <a:rPr lang="en-US" altLang="en-US" sz="2200" dirty="0">
                <a:latin typeface="Arial" panose="020B0604020202020204" pitchFamily="34" charset="0"/>
                <a:cs typeface="Arial" panose="020B0604020202020204" pitchFamily="34" charset="0"/>
              </a:rPr>
              <a:t>Failure to inform the tribe once children are identified </a:t>
            </a:r>
          </a:p>
          <a:p>
            <a:pPr eaLnBrk="1" hangingPunct="1">
              <a:spcBef>
                <a:spcPts val="600"/>
              </a:spcBef>
              <a:spcAft>
                <a:spcPts val="600"/>
              </a:spcAft>
              <a:buFontTx/>
              <a:buNone/>
            </a:pPr>
            <a:r>
              <a:rPr lang="en-US" altLang="en-US" sz="2200" dirty="0">
                <a:latin typeface="Arial" panose="020B0604020202020204" pitchFamily="34" charset="0"/>
                <a:cs typeface="Arial" panose="020B0604020202020204" pitchFamily="34" charset="0"/>
              </a:rPr>
              <a:t>To fully participate in these provisions: </a:t>
            </a:r>
          </a:p>
          <a:p>
            <a:pPr lvl="1" eaLnBrk="1" hangingPunct="1">
              <a:spcBef>
                <a:spcPts val="600"/>
              </a:spcBef>
              <a:spcAft>
                <a:spcPts val="600"/>
              </a:spcAft>
            </a:pPr>
            <a:r>
              <a:rPr lang="en-US" altLang="en-US" sz="2200" dirty="0">
                <a:latin typeface="Arial" panose="020B0604020202020204" pitchFamily="34" charset="0"/>
                <a:cs typeface="Arial" panose="020B0604020202020204" pitchFamily="34" charset="0"/>
              </a:rPr>
              <a:t>Make active efforts to contact the appropriate tribes</a:t>
            </a:r>
          </a:p>
          <a:p>
            <a:pPr lvl="1" eaLnBrk="1" hangingPunct="1">
              <a:spcBef>
                <a:spcPts val="600"/>
              </a:spcBef>
              <a:spcAft>
                <a:spcPts val="600"/>
              </a:spcAft>
            </a:pPr>
            <a:r>
              <a:rPr lang="en-US" altLang="en-US" sz="2200" dirty="0">
                <a:latin typeface="Arial" panose="020B0604020202020204" pitchFamily="34" charset="0"/>
                <a:cs typeface="Arial" panose="020B0604020202020204" pitchFamily="34" charset="0"/>
              </a:rPr>
              <a:t>Involve the tribes in decisions about the family</a:t>
            </a:r>
          </a:p>
          <a:p>
            <a:pPr lvl="1" eaLnBrk="1" hangingPunct="1">
              <a:spcBef>
                <a:spcPts val="600"/>
              </a:spcBef>
              <a:spcAft>
                <a:spcPts val="600"/>
              </a:spcAft>
            </a:pPr>
            <a:r>
              <a:rPr lang="en-US" altLang="en-US" sz="2200" dirty="0">
                <a:latin typeface="Arial" panose="020B0604020202020204" pitchFamily="34" charset="0"/>
                <a:cs typeface="Arial" panose="020B0604020202020204" pitchFamily="34" charset="0"/>
              </a:rPr>
              <a:t>Allow the tribe to take over the responsibility, if it wishes to do so</a:t>
            </a:r>
          </a:p>
        </p:txBody>
      </p:sp>
      <p:sp>
        <p:nvSpPr>
          <p:cNvPr id="4" name="TextBox 3"/>
          <p:cNvSpPr txBox="1"/>
          <p:nvPr/>
        </p:nvSpPr>
        <p:spPr>
          <a:xfrm>
            <a:off x="9419938" y="6415074"/>
            <a:ext cx="283503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(Bureau of Indian Affairs, 2016)</a:t>
            </a:r>
          </a:p>
        </p:txBody>
      </p:sp>
    </p:spTree>
    <p:extLst>
      <p:ext uri="{BB962C8B-B14F-4D97-AF65-F5344CB8AC3E}">
        <p14:creationId xmlns:p14="http://schemas.microsoft.com/office/powerpoint/2010/main" val="1369755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0002"/>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318977" y="1481012"/>
            <a:ext cx="8712540" cy="3046988"/>
          </a:xfrm>
          <a:prstGeom prst="rect">
            <a:avLst/>
          </a:prstGeom>
          <a:noFill/>
        </p:spPr>
        <p:txBody>
          <a:bodyPr wrap="square" rtlCol="0">
            <a:spAutoFit/>
          </a:bodyPr>
          <a:lstStyle/>
          <a:p>
            <a:r>
              <a:rPr lang="en-US" sz="4800" dirty="0">
                <a:solidFill>
                  <a:prstClr val="white"/>
                </a:solidFill>
                <a:latin typeface="Arial" panose="020B0604020202020204" pitchFamily="34" charset="0"/>
                <a:cs typeface="Arial" panose="020B0604020202020204" pitchFamily="34" charset="0"/>
              </a:rPr>
              <a:t>Substance Use Disorders </a:t>
            </a:r>
            <a:br>
              <a:rPr lang="en-US" sz="4800" dirty="0">
                <a:solidFill>
                  <a:prstClr val="white"/>
                </a:solidFill>
                <a:latin typeface="Arial" panose="020B0604020202020204" pitchFamily="34" charset="0"/>
                <a:cs typeface="Arial" panose="020B0604020202020204" pitchFamily="34" charset="0"/>
              </a:rPr>
            </a:br>
            <a:r>
              <a:rPr lang="en-US" sz="4800" dirty="0">
                <a:solidFill>
                  <a:prstClr val="white"/>
                </a:solidFill>
                <a:latin typeface="Arial" panose="020B0604020202020204" pitchFamily="34" charset="0"/>
                <a:cs typeface="Arial" panose="020B0604020202020204" pitchFamily="34" charset="0"/>
              </a:rPr>
              <a:t>and the Effects of Prenatal Substance Exposure on Infants, Parents, and Families</a:t>
            </a: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744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374" t="12209" r="28839" b="-427"/>
          <a:stretch/>
        </p:blipFill>
        <p:spPr>
          <a:xfrm>
            <a:off x="8045793" y="2066269"/>
            <a:ext cx="3653901" cy="4379880"/>
          </a:xfrm>
          <a:prstGeom prst="rect">
            <a:avLst/>
          </a:prstGeom>
        </p:spPr>
      </p:pic>
      <p:grpSp>
        <p:nvGrpSpPr>
          <p:cNvPr id="27" name="Group 26">
            <a:extLst>
              <a:ext uri="{C183D7F6-B498-43B3-948B-1728B52AA6E4}">
                <adec:decorative xmlns:adec="http://schemas.microsoft.com/office/drawing/2017/decorative" xmlns="" val="1"/>
              </a:ext>
            </a:extLst>
          </p:cNvPr>
          <p:cNvGrpSpPr/>
          <p:nvPr/>
        </p:nvGrpSpPr>
        <p:grpSpPr>
          <a:xfrm>
            <a:off x="1158829" y="2066269"/>
            <a:ext cx="6694799" cy="4379879"/>
            <a:chOff x="395346" y="266942"/>
            <a:chExt cx="7626250" cy="4770499"/>
          </a:xfrm>
        </p:grpSpPr>
        <p:sp>
          <p:nvSpPr>
            <p:cNvPr id="8" name="Rectangle 7"/>
            <p:cNvSpPr/>
            <p:nvPr/>
          </p:nvSpPr>
          <p:spPr>
            <a:xfrm>
              <a:off x="4293999" y="266942"/>
              <a:ext cx="3727597" cy="4770499"/>
            </a:xfrm>
            <a:prstGeom prst="rect">
              <a:avLst/>
            </a:prstGeom>
            <a:blipFill dpi="0" rotWithShape="1">
              <a:blip r:embed="rId4">
                <a:alphaModFix amt="75000"/>
                <a:grayscl/>
              </a:blip>
              <a:srcRect/>
              <a:stretch>
                <a:fillRect/>
              </a:stretch>
            </a:blipFill>
            <a:ln>
              <a:noFill/>
            </a:ln>
            <a:effectLst>
              <a:outerShdw blurRad="292100" dist="1016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000" dirty="0">
                <a:solidFill>
                  <a:prstClr val="white"/>
                </a:solidFill>
              </a:endParaRPr>
            </a:p>
          </p:txBody>
        </p:sp>
        <p:pic>
          <p:nvPicPr>
            <p:cNvPr id="6" name="Picture 5"/>
            <p:cNvPicPr>
              <a:picLocks noChangeAspect="1"/>
            </p:cNvPicPr>
            <p:nvPr/>
          </p:nvPicPr>
          <p:blipFill rotWithShape="1">
            <a:blip r:embed="rId5" cstate="print">
              <a:grayscl/>
              <a:extLst>
                <a:ext uri="{28A0092B-C50C-407E-A947-70E740481C1C}">
                  <a14:useLocalDpi xmlns:a14="http://schemas.microsoft.com/office/drawing/2010/main" val="0"/>
                </a:ext>
              </a:extLst>
            </a:blip>
            <a:srcRect l="46028"/>
            <a:stretch/>
          </p:blipFill>
          <p:spPr>
            <a:xfrm>
              <a:off x="395346" y="266942"/>
              <a:ext cx="3724794" cy="4770499"/>
            </a:xfrm>
            <a:prstGeom prst="rect">
              <a:avLst/>
            </a:prstGeom>
            <a:ln>
              <a:noFill/>
            </a:ln>
            <a:effectLst>
              <a:outerShdw blurRad="292100" dist="101600" dir="2700000" algn="tl" rotWithShape="0">
                <a:srgbClr val="333333">
                  <a:alpha val="65000"/>
                </a:srgbClr>
              </a:outerShdw>
            </a:effectLst>
          </p:spPr>
        </p:pic>
      </p:grpSp>
      <p:grpSp>
        <p:nvGrpSpPr>
          <p:cNvPr id="26" name="Group 25"/>
          <p:cNvGrpSpPr/>
          <p:nvPr/>
        </p:nvGrpSpPr>
        <p:grpSpPr>
          <a:xfrm>
            <a:off x="1270547" y="2136529"/>
            <a:ext cx="10011627" cy="3702360"/>
            <a:chOff x="359058" y="1372833"/>
            <a:chExt cx="10904517" cy="4032555"/>
          </a:xfrm>
        </p:grpSpPr>
        <p:sp>
          <p:nvSpPr>
            <p:cNvPr id="11" name="TextBox 10"/>
            <p:cNvSpPr txBox="1"/>
            <p:nvPr/>
          </p:nvSpPr>
          <p:spPr>
            <a:xfrm>
              <a:off x="785823" y="2977905"/>
              <a:ext cx="2718116" cy="707886"/>
            </a:xfrm>
            <a:prstGeom prst="rect">
              <a:avLst/>
            </a:prstGeom>
            <a:noFill/>
          </p:spPr>
          <p:txBody>
            <a:bodyPr wrap="none" rtlCol="0">
              <a:spAutoFit/>
            </a:bodyPr>
            <a:lstStyle/>
            <a:p>
              <a:r>
                <a:rPr lang="en-US" sz="4000" b="1" spc="-151" dirty="0">
                  <a:solidFill>
                    <a:prstClr val="black"/>
                  </a:solidFill>
                  <a:latin typeface="Arial" panose="020B0604020202020204" pitchFamily="34" charset="0"/>
                  <a:cs typeface="Arial" panose="020B0604020202020204" pitchFamily="34" charset="0"/>
                </a:rPr>
                <a:t>Short-Term</a:t>
              </a:r>
            </a:p>
          </p:txBody>
        </p:sp>
        <p:sp>
          <p:nvSpPr>
            <p:cNvPr id="12" name="TextBox 11"/>
            <p:cNvSpPr txBox="1"/>
            <p:nvPr/>
          </p:nvSpPr>
          <p:spPr>
            <a:xfrm>
              <a:off x="8348738" y="1372833"/>
              <a:ext cx="2914837" cy="769441"/>
            </a:xfrm>
            <a:prstGeom prst="rect">
              <a:avLst/>
            </a:prstGeom>
            <a:solidFill>
              <a:schemeClr val="bg1">
                <a:alpha val="70000"/>
              </a:schemeClr>
            </a:solidFill>
          </p:spPr>
          <p:txBody>
            <a:bodyPr wrap="none" rtlCol="0">
              <a:spAutoFit/>
            </a:bodyPr>
            <a:lstStyle/>
            <a:p>
              <a:r>
                <a:rPr lang="en-US" sz="4000" b="1" spc="-151" dirty="0">
                  <a:solidFill>
                    <a:prstClr val="black"/>
                  </a:solidFill>
                  <a:latin typeface="Arial" panose="020B0604020202020204" pitchFamily="34" charset="0"/>
                  <a:cs typeface="Arial" panose="020B0604020202020204" pitchFamily="34" charset="0"/>
                </a:rPr>
                <a:t>Long-Term</a:t>
              </a:r>
            </a:p>
          </p:txBody>
        </p:sp>
        <p:grpSp>
          <p:nvGrpSpPr>
            <p:cNvPr id="16" name="Group 15"/>
            <p:cNvGrpSpPr/>
            <p:nvPr/>
          </p:nvGrpSpPr>
          <p:grpSpPr>
            <a:xfrm>
              <a:off x="543153" y="3700284"/>
              <a:ext cx="10206193" cy="459573"/>
              <a:chOff x="719984" y="1603067"/>
              <a:chExt cx="10206193" cy="459573"/>
            </a:xfrm>
          </p:grpSpPr>
          <p:cxnSp>
            <p:nvCxnSpPr>
              <p:cNvPr id="15" name="Straight Connector 14"/>
              <p:cNvCxnSpPr/>
              <p:nvPr/>
            </p:nvCxnSpPr>
            <p:spPr>
              <a:xfrm>
                <a:off x="950735" y="1811218"/>
                <a:ext cx="9837396" cy="28847"/>
              </a:xfrm>
              <a:prstGeom prst="bentConnector3">
                <a:avLst>
                  <a:gd name="adj1" fmla="val 50000"/>
                </a:avLst>
              </a:prstGeom>
              <a:ln>
                <a:solidFill>
                  <a:schemeClr val="bg1"/>
                </a:solidFill>
              </a:ln>
            </p:spPr>
            <p:style>
              <a:lnRef idx="1">
                <a:schemeClr val="accent2"/>
              </a:lnRef>
              <a:fillRef idx="0">
                <a:schemeClr val="accent2"/>
              </a:fillRef>
              <a:effectRef idx="0">
                <a:schemeClr val="accent2"/>
              </a:effectRef>
              <a:fontRef idx="minor">
                <a:schemeClr val="tx1"/>
              </a:fontRef>
            </p:style>
          </p:cxnSp>
          <p:sp>
            <p:nvSpPr>
              <p:cNvPr id="17" name="Oval 16"/>
              <p:cNvSpPr/>
              <p:nvPr/>
            </p:nvSpPr>
            <p:spPr>
              <a:xfrm>
                <a:off x="719984" y="1603067"/>
                <a:ext cx="485341" cy="445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000" dirty="0">
                  <a:solidFill>
                    <a:prstClr val="white"/>
                  </a:solidFill>
                </a:endParaRPr>
              </a:p>
            </p:txBody>
          </p:sp>
          <p:sp>
            <p:nvSpPr>
              <p:cNvPr id="18" name="Oval 17"/>
              <p:cNvSpPr/>
              <p:nvPr/>
            </p:nvSpPr>
            <p:spPr>
              <a:xfrm>
                <a:off x="6090909" y="1617490"/>
                <a:ext cx="485341" cy="445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000" dirty="0">
                    <a:solidFill>
                      <a:prstClr val="white"/>
                    </a:solidFill>
                  </a:rPr>
                  <a:t>v</a:t>
                </a:r>
              </a:p>
            </p:txBody>
          </p:sp>
          <p:sp>
            <p:nvSpPr>
              <p:cNvPr id="19" name="Oval 18"/>
              <p:cNvSpPr/>
              <p:nvPr/>
            </p:nvSpPr>
            <p:spPr>
              <a:xfrm>
                <a:off x="10440836" y="1603067"/>
                <a:ext cx="485341" cy="445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000" dirty="0">
                  <a:solidFill>
                    <a:prstClr val="white"/>
                  </a:solidFill>
                </a:endParaRPr>
              </a:p>
            </p:txBody>
          </p:sp>
        </p:grpSp>
        <p:sp>
          <p:nvSpPr>
            <p:cNvPr id="21" name="TextBox 20"/>
            <p:cNvSpPr txBox="1"/>
            <p:nvPr/>
          </p:nvSpPr>
          <p:spPr>
            <a:xfrm>
              <a:off x="359058" y="3938026"/>
              <a:ext cx="3336193" cy="1307380"/>
            </a:xfrm>
            <a:prstGeom prst="rect">
              <a:avLst/>
            </a:prstGeom>
            <a:noFill/>
          </p:spPr>
          <p:txBody>
            <a:bodyPr wrap="square" rtlCol="0">
              <a:spAutoFit/>
            </a:bodyPr>
            <a:lstStyle/>
            <a:p>
              <a:pPr algn="r"/>
              <a:r>
                <a:rPr lang="en-US" b="1" dirty="0">
                  <a:solidFill>
                    <a:prstClr val="white"/>
                  </a:solidFill>
                  <a:latin typeface="Arial" panose="020B0604020202020204" pitchFamily="34" charset="0"/>
                  <a:cs typeface="Arial" panose="020B0604020202020204" pitchFamily="34" charset="0"/>
                </a:rPr>
                <a:t>Birth Anomalies</a:t>
              </a:r>
            </a:p>
            <a:p>
              <a:pPr algn="r"/>
              <a:r>
                <a:rPr lang="en-US" b="1" dirty="0">
                  <a:solidFill>
                    <a:prstClr val="white"/>
                  </a:solidFill>
                  <a:latin typeface="Arial" panose="020B0604020202020204" pitchFamily="34" charset="0"/>
                  <a:cs typeface="Arial" panose="020B0604020202020204" pitchFamily="34" charset="0"/>
                </a:rPr>
                <a:t>Fetal Growth</a:t>
              </a:r>
            </a:p>
            <a:p>
              <a:pPr algn="r"/>
              <a:r>
                <a:rPr lang="en-US" b="1" dirty="0">
                  <a:solidFill>
                    <a:prstClr val="white"/>
                  </a:solidFill>
                  <a:latin typeface="Arial" panose="020B0604020202020204" pitchFamily="34" charset="0"/>
                  <a:cs typeface="Arial" panose="020B0604020202020204" pitchFamily="34" charset="0"/>
                </a:rPr>
                <a:t>Neurobehavioral Effects</a:t>
              </a:r>
            </a:p>
            <a:p>
              <a:pPr algn="r"/>
              <a:r>
                <a:rPr lang="en-US" b="1" dirty="0">
                  <a:solidFill>
                    <a:prstClr val="white"/>
                  </a:solidFill>
                  <a:latin typeface="Arial" panose="020B0604020202020204" pitchFamily="34" charset="0"/>
                  <a:cs typeface="Arial" panose="020B0604020202020204" pitchFamily="34" charset="0"/>
                </a:rPr>
                <a:t>Withdrawal</a:t>
              </a:r>
            </a:p>
          </p:txBody>
        </p:sp>
        <p:sp>
          <p:nvSpPr>
            <p:cNvPr id="22" name="TextBox 21"/>
            <p:cNvSpPr txBox="1"/>
            <p:nvPr/>
          </p:nvSpPr>
          <p:spPr>
            <a:xfrm>
              <a:off x="8348738" y="3963918"/>
              <a:ext cx="1836029" cy="1441470"/>
            </a:xfrm>
            <a:prstGeom prst="rect">
              <a:avLst/>
            </a:prstGeom>
            <a:solidFill>
              <a:schemeClr val="bg1">
                <a:alpha val="70000"/>
              </a:schemeClr>
            </a:solidFill>
          </p:spPr>
          <p:txBody>
            <a:bodyPr wrap="square" rtlCol="0">
              <a:spAutoFit/>
            </a:bodyPr>
            <a:lstStyle/>
            <a:p>
              <a:pPr algn="r"/>
              <a:r>
                <a:rPr lang="en-US" sz="1600" b="1" dirty="0">
                  <a:solidFill>
                    <a:prstClr val="black"/>
                  </a:solidFill>
                  <a:latin typeface="Arial" panose="020B0604020202020204" pitchFamily="34" charset="0"/>
                  <a:cs typeface="Arial" panose="020B0604020202020204" pitchFamily="34" charset="0"/>
                </a:rPr>
                <a:t>Achievement Behavior Cognition</a:t>
              </a:r>
            </a:p>
            <a:p>
              <a:pPr algn="r"/>
              <a:r>
                <a:rPr lang="en-US" sz="1600" b="1" dirty="0">
                  <a:solidFill>
                    <a:prstClr val="black"/>
                  </a:solidFill>
                  <a:latin typeface="Arial" panose="020B0604020202020204" pitchFamily="34" charset="0"/>
                  <a:cs typeface="Arial" panose="020B0604020202020204" pitchFamily="34" charset="0"/>
                </a:rPr>
                <a:t> Growth </a:t>
              </a:r>
            </a:p>
            <a:p>
              <a:pPr algn="r"/>
              <a:r>
                <a:rPr lang="en-US" sz="1600" b="1" dirty="0">
                  <a:solidFill>
                    <a:prstClr val="black"/>
                  </a:solidFill>
                  <a:latin typeface="Arial" panose="020B0604020202020204" pitchFamily="34" charset="0"/>
                  <a:cs typeface="Arial" panose="020B0604020202020204" pitchFamily="34" charset="0"/>
                </a:rPr>
                <a:t>Languag</a:t>
              </a:r>
              <a:r>
                <a:rPr lang="en-US" sz="1600" b="1" dirty="0">
                  <a:solidFill>
                    <a:prstClr val="black"/>
                  </a:solidFill>
                  <a:latin typeface="Trebuchet MS" panose="020B0603020202020204" pitchFamily="34" charset="0"/>
                  <a:cs typeface="Arial" panose="020B0604020202020204" pitchFamily="34" charset="0"/>
                </a:rPr>
                <a:t>e</a:t>
              </a:r>
            </a:p>
          </p:txBody>
        </p:sp>
      </p:grpSp>
      <p:sp>
        <p:nvSpPr>
          <p:cNvPr id="23" name="TextBox 22"/>
          <p:cNvSpPr txBox="1"/>
          <p:nvPr/>
        </p:nvSpPr>
        <p:spPr>
          <a:xfrm>
            <a:off x="288324" y="1191394"/>
            <a:ext cx="11615351" cy="1200329"/>
          </a:xfrm>
          <a:prstGeom prst="rect">
            <a:avLst/>
          </a:prstGeom>
          <a:noFill/>
        </p:spPr>
        <p:txBody>
          <a:bodyPr wrap="square" rtlCol="0">
            <a:spAutoFit/>
          </a:bodyPr>
          <a:lstStyle/>
          <a:p>
            <a:r>
              <a:rPr lang="en-US" sz="2400" b="1" dirty="0">
                <a:solidFill>
                  <a:srgbClr val="0F4162"/>
                </a:solidFill>
                <a:latin typeface="Arial" panose="020B0604020202020204" pitchFamily="34" charset="0"/>
                <a:cs typeface="Arial" panose="020B0604020202020204" pitchFamily="34" charset="0"/>
              </a:rPr>
              <a:t>American Academy of Pediatrics Technical Report</a:t>
            </a:r>
          </a:p>
          <a:p>
            <a:r>
              <a:rPr lang="en-US" sz="2400" dirty="0">
                <a:solidFill>
                  <a:prstClr val="black"/>
                </a:solidFill>
                <a:latin typeface="Arial" panose="020B0604020202020204" pitchFamily="34" charset="0"/>
                <a:cs typeface="Arial" panose="020B0604020202020204" pitchFamily="34" charset="0"/>
              </a:rPr>
              <a:t>Comprehensive review of ~275 peer-reviewed articles over 40 years (1968–2006)</a:t>
            </a:r>
          </a:p>
          <a:p>
            <a:endParaRPr lang="en-US" sz="2400" dirty="0">
              <a:solidFill>
                <a:prstClr val="black">
                  <a:lumMod val="65000"/>
                  <a:lumOff val="35000"/>
                </a:prstClr>
              </a:solidFill>
              <a:latin typeface="Arial" panose="020B0604020202020204"/>
            </a:endParaRPr>
          </a:p>
        </p:txBody>
      </p:sp>
      <p:sp>
        <p:nvSpPr>
          <p:cNvPr id="2" name="TextBox 1"/>
          <p:cNvSpPr txBox="1"/>
          <p:nvPr/>
        </p:nvSpPr>
        <p:spPr>
          <a:xfrm>
            <a:off x="9408584" y="6488150"/>
            <a:ext cx="2720898" cy="2667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US" sz="1400" dirty="0">
                <a:solidFill>
                  <a:srgbClr val="000000"/>
                </a:solidFill>
                <a:latin typeface="Arial" panose="020B0604020202020204" pitchFamily="34" charset="0"/>
                <a:ea typeface="Helvetica Light"/>
                <a:cs typeface="Arial" panose="020B0604020202020204" pitchFamily="34" charset="0"/>
                <a:sym typeface="Helvetica Light"/>
              </a:rPr>
              <a:t>(Behnke &amp; Smith, 2013)</a:t>
            </a:r>
          </a:p>
        </p:txBody>
      </p:sp>
      <p:sp>
        <p:nvSpPr>
          <p:cNvPr id="20" name="Rectangle 2"/>
          <p:cNvSpPr txBox="1">
            <a:spLocks noChangeArrowheads="1"/>
          </p:cNvSpPr>
          <p:nvPr/>
        </p:nvSpPr>
        <p:spPr>
          <a:xfrm>
            <a:off x="0" y="-3815"/>
            <a:ext cx="12192000" cy="1197864"/>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defTabSz="457200"/>
            <a:r>
              <a:rPr lang="en-US" sz="3200" dirty="0">
                <a:solidFill>
                  <a:prstClr val="white">
                    <a:lumMod val="95000"/>
                  </a:prstClr>
                </a:solidFill>
                <a:latin typeface="Arial" panose="020B0604020202020204" pitchFamily="34" charset="0"/>
                <a:cs typeface="Arial" panose="020B0604020202020204" pitchFamily="34" charset="0"/>
                <a:sym typeface="Helvetica Light"/>
              </a:rPr>
              <a:t>Effects of Prenatal Substance Exposure</a:t>
            </a:r>
          </a:p>
        </p:txBody>
      </p:sp>
    </p:spTree>
    <p:extLst>
      <p:ext uri="{BB962C8B-B14F-4D97-AF65-F5344CB8AC3E}">
        <p14:creationId xmlns:p14="http://schemas.microsoft.com/office/powerpoint/2010/main" val="317852542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p:nvPr/>
        </p:nvSpPr>
        <p:spPr>
          <a:xfrm>
            <a:off x="696747" y="770161"/>
            <a:ext cx="6273014" cy="666849"/>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a:defRPr sz="10000" b="1" cap="all">
                <a:solidFill>
                  <a:srgbClr val="2A3538"/>
                </a:solidFill>
                <a:latin typeface="+mn-lt"/>
                <a:ea typeface="+mn-ea"/>
                <a:cs typeface="+mn-cs"/>
                <a:sym typeface="Helvetica"/>
              </a:defRPr>
            </a:pPr>
            <a:endParaRPr sz="4000" b="1" cap="all" dirty="0">
              <a:solidFill>
                <a:srgbClr val="336B90"/>
              </a:solidFill>
              <a:latin typeface="Calibri" panose="020F0502020204030204" pitchFamily="34" charset="0"/>
              <a:sym typeface="Helvetica"/>
            </a:endParaRPr>
          </a:p>
        </p:txBody>
      </p:sp>
      <p:sp>
        <p:nvSpPr>
          <p:cNvPr id="300" name="Shape 300"/>
          <p:cNvSpPr/>
          <p:nvPr/>
        </p:nvSpPr>
        <p:spPr>
          <a:xfrm>
            <a:off x="347471" y="1458581"/>
            <a:ext cx="8406003" cy="3683060"/>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spcBef>
                <a:spcPts val="4500"/>
              </a:spcBef>
              <a:defRPr sz="4000" b="1">
                <a:solidFill>
                  <a:srgbClr val="5E7484"/>
                </a:solidFill>
                <a:latin typeface="+mn-lt"/>
                <a:ea typeface="+mn-ea"/>
                <a:cs typeface="+mn-cs"/>
                <a:sym typeface="Helvetica"/>
              </a:defRPr>
            </a:lvl1pPr>
          </a:lstStyle>
          <a:p>
            <a:pPr>
              <a:spcBef>
                <a:spcPts val="600"/>
              </a:spcBef>
              <a:spcAft>
                <a:spcPts val="600"/>
              </a:spcAft>
              <a:defRPr/>
            </a:pPr>
            <a:r>
              <a:rPr lang="en-US" sz="2200" dirty="0">
                <a:solidFill>
                  <a:prstClr val="black"/>
                </a:solidFill>
                <a:cs typeface="Arial" panose="020B0604020202020204" pitchFamily="34" charset="0"/>
              </a:rPr>
              <a:t>Interaction of various prenatal and environmental factors:</a:t>
            </a:r>
          </a:p>
          <a:p>
            <a:pPr marL="342900" lvl="1" indent="-342900">
              <a:spcBef>
                <a:spcPts val="600"/>
              </a:spcBef>
              <a:spcAft>
                <a:spcPts val="600"/>
              </a:spcAft>
              <a:buFont typeface="Arial" panose="020B0604020202020204" pitchFamily="34" charset="0"/>
              <a:buChar char="•"/>
              <a:defRPr/>
            </a:pPr>
            <a:r>
              <a:rPr lang="en-US" sz="2200" dirty="0">
                <a:solidFill>
                  <a:prstClr val="black"/>
                </a:solidFill>
                <a:cs typeface="Arial" panose="020B0604020202020204" pitchFamily="34" charset="0"/>
              </a:rPr>
              <a:t>Family characteristics</a:t>
            </a:r>
          </a:p>
          <a:p>
            <a:pPr marL="342900" lvl="1" indent="-342900">
              <a:spcBef>
                <a:spcPts val="600"/>
              </a:spcBef>
              <a:spcAft>
                <a:spcPts val="600"/>
              </a:spcAft>
              <a:buFont typeface="Arial" panose="020B0604020202020204" pitchFamily="34" charset="0"/>
              <a:buChar char="•"/>
              <a:defRPr/>
            </a:pPr>
            <a:r>
              <a:rPr lang="en-US" sz="2200" dirty="0">
                <a:solidFill>
                  <a:prstClr val="black"/>
                </a:solidFill>
                <a:cs typeface="Arial" panose="020B0604020202020204" pitchFamily="34" charset="0"/>
              </a:rPr>
              <a:t>Family trauma</a:t>
            </a:r>
          </a:p>
          <a:p>
            <a:pPr marL="342900" lvl="1" indent="-342900">
              <a:spcBef>
                <a:spcPts val="600"/>
              </a:spcBef>
              <a:spcAft>
                <a:spcPts val="600"/>
              </a:spcAft>
              <a:buFont typeface="Arial" panose="020B0604020202020204" pitchFamily="34" charset="0"/>
              <a:buChar char="•"/>
              <a:defRPr/>
            </a:pPr>
            <a:r>
              <a:rPr lang="en-US" sz="2200" dirty="0">
                <a:solidFill>
                  <a:prstClr val="black"/>
                </a:solidFill>
                <a:cs typeface="Arial" panose="020B0604020202020204" pitchFamily="34" charset="0"/>
              </a:rPr>
              <a:t>Prenatal care</a:t>
            </a:r>
          </a:p>
          <a:p>
            <a:pPr marL="342900" lvl="1" indent="-342900">
              <a:spcBef>
                <a:spcPts val="600"/>
              </a:spcBef>
              <a:spcAft>
                <a:spcPts val="600"/>
              </a:spcAft>
              <a:buFont typeface="Arial" panose="020B0604020202020204" pitchFamily="34" charset="0"/>
              <a:buChar char="•"/>
              <a:defRPr/>
            </a:pPr>
            <a:r>
              <a:rPr lang="en-US" sz="2200" dirty="0">
                <a:solidFill>
                  <a:prstClr val="black"/>
                </a:solidFill>
                <a:cs typeface="Arial" panose="020B0604020202020204" pitchFamily="34" charset="0"/>
              </a:rPr>
              <a:t>Exposure to multiple substances (alcohol and tobacco)</a:t>
            </a:r>
          </a:p>
          <a:p>
            <a:pPr marL="342900" lvl="1" indent="-342900">
              <a:spcBef>
                <a:spcPts val="600"/>
              </a:spcBef>
              <a:spcAft>
                <a:spcPts val="600"/>
              </a:spcAft>
              <a:buFont typeface="Arial" panose="020B0604020202020204" pitchFamily="34" charset="0"/>
              <a:buChar char="•"/>
              <a:defRPr/>
            </a:pPr>
            <a:r>
              <a:rPr lang="en-US" sz="2200" dirty="0">
                <a:solidFill>
                  <a:prstClr val="black"/>
                </a:solidFill>
                <a:cs typeface="Arial" panose="020B0604020202020204" pitchFamily="34" charset="0"/>
              </a:rPr>
              <a:t>Early childhood experiences in bonding with parents and caregivers </a:t>
            </a:r>
          </a:p>
          <a:p>
            <a:pPr marL="342900" lvl="1" indent="-342900">
              <a:spcBef>
                <a:spcPts val="600"/>
              </a:spcBef>
              <a:spcAft>
                <a:spcPts val="600"/>
              </a:spcAft>
              <a:buFont typeface="Arial" panose="020B0604020202020204" pitchFamily="34" charset="0"/>
              <a:buChar char="•"/>
              <a:defRPr/>
            </a:pPr>
            <a:r>
              <a:rPr lang="en-US" sz="2200" dirty="0">
                <a:solidFill>
                  <a:prstClr val="black"/>
                </a:solidFill>
                <a:cs typeface="Arial" panose="020B0604020202020204" pitchFamily="34" charset="0"/>
              </a:rPr>
              <a:t>Other health and psychosocial factors</a:t>
            </a:r>
          </a:p>
        </p:txBody>
      </p:sp>
      <p:grpSp>
        <p:nvGrpSpPr>
          <p:cNvPr id="308" name="Group 308">
            <a:extLst>
              <a:ext uri="{C183D7F6-B498-43B3-948B-1728B52AA6E4}">
                <adec:decorative xmlns:adec="http://schemas.microsoft.com/office/drawing/2017/decorative" xmlns="" val="1"/>
              </a:ext>
            </a:extLst>
          </p:cNvPr>
          <p:cNvGrpSpPr/>
          <p:nvPr/>
        </p:nvGrpSpPr>
        <p:grpSpPr>
          <a:xfrm>
            <a:off x="8039063" y="1608863"/>
            <a:ext cx="3891190" cy="3382495"/>
            <a:chOff x="0" y="0"/>
            <a:chExt cx="7782378" cy="6764988"/>
          </a:xfrm>
        </p:grpSpPr>
        <p:sp>
          <p:nvSpPr>
            <p:cNvPr id="302" name="Shape 302"/>
            <p:cNvSpPr/>
            <p:nvPr/>
          </p:nvSpPr>
          <p:spPr>
            <a:xfrm>
              <a:off x="964426" y="0"/>
              <a:ext cx="5844026" cy="3379434"/>
            </a:xfrm>
            <a:custGeom>
              <a:avLst/>
              <a:gdLst/>
              <a:ahLst/>
              <a:cxnLst>
                <a:cxn ang="0">
                  <a:pos x="wd2" y="hd2"/>
                </a:cxn>
                <a:cxn ang="5400000">
                  <a:pos x="wd2" y="hd2"/>
                </a:cxn>
                <a:cxn ang="10800000">
                  <a:pos x="wd2" y="hd2"/>
                </a:cxn>
                <a:cxn ang="16200000">
                  <a:pos x="wd2" y="hd2"/>
                </a:cxn>
              </a:cxnLst>
              <a:rect l="0" t="0" r="r" b="b"/>
              <a:pathLst>
                <a:path w="21600" h="21430" extrusionOk="0">
                  <a:moveTo>
                    <a:pt x="0" y="10755"/>
                  </a:moveTo>
                  <a:lnTo>
                    <a:pt x="3594" y="0"/>
                  </a:lnTo>
                  <a:lnTo>
                    <a:pt x="18016" y="0"/>
                  </a:lnTo>
                  <a:lnTo>
                    <a:pt x="21600" y="10675"/>
                  </a:lnTo>
                  <a:lnTo>
                    <a:pt x="17571" y="12969"/>
                  </a:lnTo>
                  <a:cubicBezTo>
                    <a:pt x="17291" y="13139"/>
                    <a:pt x="17076" y="13534"/>
                    <a:pt x="16996" y="14026"/>
                  </a:cubicBezTo>
                  <a:cubicBezTo>
                    <a:pt x="16884" y="14710"/>
                    <a:pt x="17022" y="15328"/>
                    <a:pt x="17352" y="15705"/>
                  </a:cubicBezTo>
                  <a:cubicBezTo>
                    <a:pt x="17490" y="15863"/>
                    <a:pt x="17656" y="15952"/>
                    <a:pt x="17814" y="16072"/>
                  </a:cubicBezTo>
                  <a:cubicBezTo>
                    <a:pt x="18003" y="16217"/>
                    <a:pt x="18178" y="16405"/>
                    <a:pt x="18324" y="16640"/>
                  </a:cubicBezTo>
                  <a:cubicBezTo>
                    <a:pt x="18502" y="16929"/>
                    <a:pt x="18633" y="17271"/>
                    <a:pt x="18719" y="17642"/>
                  </a:cubicBezTo>
                  <a:cubicBezTo>
                    <a:pt x="18808" y="18027"/>
                    <a:pt x="18850" y="18449"/>
                    <a:pt x="18828" y="18869"/>
                  </a:cubicBezTo>
                  <a:cubicBezTo>
                    <a:pt x="18766" y="20036"/>
                    <a:pt x="18314" y="20912"/>
                    <a:pt x="17738" y="21262"/>
                  </a:cubicBezTo>
                  <a:cubicBezTo>
                    <a:pt x="17183" y="21600"/>
                    <a:pt x="16531" y="21437"/>
                    <a:pt x="16006" y="20705"/>
                  </a:cubicBezTo>
                  <a:cubicBezTo>
                    <a:pt x="15717" y="20302"/>
                    <a:pt x="15494" y="19710"/>
                    <a:pt x="15463" y="19047"/>
                  </a:cubicBezTo>
                  <a:cubicBezTo>
                    <a:pt x="15438" y="18518"/>
                    <a:pt x="15527" y="17977"/>
                    <a:pt x="15495" y="17481"/>
                  </a:cubicBezTo>
                  <a:cubicBezTo>
                    <a:pt x="15455" y="16874"/>
                    <a:pt x="15259" y="16385"/>
                    <a:pt x="14872" y="16159"/>
                  </a:cubicBezTo>
                  <a:cubicBezTo>
                    <a:pt x="14591" y="15995"/>
                    <a:pt x="14281" y="16101"/>
                    <a:pt x="14058" y="16438"/>
                  </a:cubicBezTo>
                  <a:lnTo>
                    <a:pt x="10841" y="21385"/>
                  </a:lnTo>
                  <a:lnTo>
                    <a:pt x="6605" y="18884"/>
                  </a:lnTo>
                  <a:cubicBezTo>
                    <a:pt x="6301" y="18607"/>
                    <a:pt x="6145" y="18013"/>
                    <a:pt x="6225" y="17440"/>
                  </a:cubicBezTo>
                  <a:cubicBezTo>
                    <a:pt x="6276" y="17076"/>
                    <a:pt x="6396" y="16810"/>
                    <a:pt x="6559" y="16603"/>
                  </a:cubicBezTo>
                  <a:cubicBezTo>
                    <a:pt x="6745" y="16367"/>
                    <a:pt x="6979" y="16227"/>
                    <a:pt x="7187" y="16017"/>
                  </a:cubicBezTo>
                  <a:cubicBezTo>
                    <a:pt x="7682" y="15516"/>
                    <a:pt x="8000" y="14675"/>
                    <a:pt x="8030" y="13711"/>
                  </a:cubicBezTo>
                  <a:cubicBezTo>
                    <a:pt x="8071" y="12354"/>
                    <a:pt x="7689" y="11271"/>
                    <a:pt x="7104" y="10721"/>
                  </a:cubicBezTo>
                  <a:cubicBezTo>
                    <a:pt x="6712" y="10352"/>
                    <a:pt x="6251" y="10252"/>
                    <a:pt x="5834" y="10390"/>
                  </a:cubicBezTo>
                  <a:cubicBezTo>
                    <a:pt x="5401" y="10532"/>
                    <a:pt x="5008" y="10939"/>
                    <a:pt x="4703" y="11646"/>
                  </a:cubicBezTo>
                  <a:cubicBezTo>
                    <a:pt x="4486" y="12152"/>
                    <a:pt x="4392" y="12799"/>
                    <a:pt x="4399" y="13447"/>
                  </a:cubicBezTo>
                  <a:cubicBezTo>
                    <a:pt x="4406" y="14057"/>
                    <a:pt x="4500" y="14655"/>
                    <a:pt x="4303" y="15191"/>
                  </a:cubicBezTo>
                  <a:cubicBezTo>
                    <a:pt x="4183" y="15518"/>
                    <a:pt x="3992" y="15710"/>
                    <a:pt x="3790" y="15772"/>
                  </a:cubicBezTo>
                  <a:cubicBezTo>
                    <a:pt x="3562" y="15842"/>
                    <a:pt x="3317" y="15746"/>
                    <a:pt x="3122" y="15464"/>
                  </a:cubicBezTo>
                  <a:lnTo>
                    <a:pt x="0" y="10755"/>
                  </a:lnTo>
                  <a:close/>
                </a:path>
              </a:pathLst>
            </a:custGeom>
            <a:solidFill>
              <a:schemeClr val="accent2">
                <a:lumMod val="20000"/>
                <a:lumOff val="80000"/>
              </a:schemeClr>
            </a:solidFill>
            <a:ln w="12700" cap="flat">
              <a:noFill/>
              <a:miter lim="400000"/>
            </a:ln>
            <a:effectLst/>
          </p:spPr>
          <p:txBody>
            <a:bodyPr wrap="square" lIns="35719" tIns="35719" rIns="35719" bIns="35719" numCol="1" anchor="ctr">
              <a:noAutofit/>
            </a:bodyPr>
            <a:lstStyle/>
            <a:p>
              <a:pPr defTabSz="410766">
                <a:defRPr sz="3200"/>
              </a:pPr>
              <a:endParaRPr sz="1600" dirty="0">
                <a:solidFill>
                  <a:prstClr val="black"/>
                </a:solidFill>
              </a:endParaRPr>
            </a:p>
          </p:txBody>
        </p:sp>
        <p:sp>
          <p:nvSpPr>
            <p:cNvPr id="303" name="Shape 303"/>
            <p:cNvSpPr/>
            <p:nvPr/>
          </p:nvSpPr>
          <p:spPr>
            <a:xfrm>
              <a:off x="0" y="1609354"/>
              <a:ext cx="4124659" cy="5155488"/>
            </a:xfrm>
            <a:custGeom>
              <a:avLst/>
              <a:gdLst/>
              <a:ahLst/>
              <a:cxnLst>
                <a:cxn ang="0">
                  <a:pos x="wd2" y="hd2"/>
                </a:cxn>
                <a:cxn ang="5400000">
                  <a:pos x="wd2" y="hd2"/>
                </a:cxn>
                <a:cxn ang="10800000">
                  <a:pos x="wd2" y="hd2"/>
                </a:cxn>
                <a:cxn ang="16200000">
                  <a:pos x="wd2" y="hd2"/>
                </a:cxn>
              </a:cxnLst>
              <a:rect l="0" t="0" r="r" b="b"/>
              <a:pathLst>
                <a:path w="21506" h="21509" extrusionOk="0">
                  <a:moveTo>
                    <a:pt x="0" y="7411"/>
                  </a:moveTo>
                  <a:lnTo>
                    <a:pt x="5053" y="287"/>
                  </a:lnTo>
                  <a:lnTo>
                    <a:pt x="9673" y="3498"/>
                  </a:lnTo>
                  <a:cubicBezTo>
                    <a:pt x="9963" y="3647"/>
                    <a:pt x="10330" y="3657"/>
                    <a:pt x="10633" y="3526"/>
                  </a:cubicBezTo>
                  <a:cubicBezTo>
                    <a:pt x="10986" y="3373"/>
                    <a:pt x="11143" y="3134"/>
                    <a:pt x="11195" y="2846"/>
                  </a:cubicBezTo>
                  <a:cubicBezTo>
                    <a:pt x="11259" y="2493"/>
                    <a:pt x="11140" y="2104"/>
                    <a:pt x="11177" y="1732"/>
                  </a:cubicBezTo>
                  <a:cubicBezTo>
                    <a:pt x="11267" y="847"/>
                    <a:pt x="12141" y="215"/>
                    <a:pt x="13240" y="44"/>
                  </a:cubicBezTo>
                  <a:cubicBezTo>
                    <a:pt x="14112" y="-91"/>
                    <a:pt x="14995" y="84"/>
                    <a:pt x="15613" y="550"/>
                  </a:cubicBezTo>
                  <a:cubicBezTo>
                    <a:pt x="16230" y="1016"/>
                    <a:pt x="16485" y="1658"/>
                    <a:pt x="16444" y="2260"/>
                  </a:cubicBezTo>
                  <a:cubicBezTo>
                    <a:pt x="16403" y="2867"/>
                    <a:pt x="16056" y="3450"/>
                    <a:pt x="15372" y="3821"/>
                  </a:cubicBezTo>
                  <a:cubicBezTo>
                    <a:pt x="15195" y="3918"/>
                    <a:pt x="14996" y="3998"/>
                    <a:pt x="14796" y="4072"/>
                  </a:cubicBezTo>
                  <a:cubicBezTo>
                    <a:pt x="14592" y="4148"/>
                    <a:pt x="14387" y="4218"/>
                    <a:pt x="14223" y="4330"/>
                  </a:cubicBezTo>
                  <a:cubicBezTo>
                    <a:pt x="13961" y="4510"/>
                    <a:pt x="13832" y="4751"/>
                    <a:pt x="13865" y="5034"/>
                  </a:cubicBezTo>
                  <a:cubicBezTo>
                    <a:pt x="13895" y="5292"/>
                    <a:pt x="14074" y="5524"/>
                    <a:pt x="14348" y="5662"/>
                  </a:cubicBezTo>
                  <a:lnTo>
                    <a:pt x="20428" y="7313"/>
                  </a:lnTo>
                  <a:lnTo>
                    <a:pt x="21483" y="12221"/>
                  </a:lnTo>
                  <a:cubicBezTo>
                    <a:pt x="21600" y="12645"/>
                    <a:pt x="21265" y="13065"/>
                    <a:pt x="20735" y="13160"/>
                  </a:cubicBezTo>
                  <a:cubicBezTo>
                    <a:pt x="20076" y="13278"/>
                    <a:pt x="19598" y="12888"/>
                    <a:pt x="19023" y="12653"/>
                  </a:cubicBezTo>
                  <a:cubicBezTo>
                    <a:pt x="18377" y="12390"/>
                    <a:pt x="17637" y="12335"/>
                    <a:pt x="16971" y="12516"/>
                  </a:cubicBezTo>
                  <a:cubicBezTo>
                    <a:pt x="15790" y="12839"/>
                    <a:pt x="15095" y="13646"/>
                    <a:pt x="15068" y="14520"/>
                  </a:cubicBezTo>
                  <a:cubicBezTo>
                    <a:pt x="15053" y="15021"/>
                    <a:pt x="15277" y="15516"/>
                    <a:pt x="15726" y="15926"/>
                  </a:cubicBezTo>
                  <a:cubicBezTo>
                    <a:pt x="16160" y="16323"/>
                    <a:pt x="16732" y="16543"/>
                    <a:pt x="17330" y="16603"/>
                  </a:cubicBezTo>
                  <a:cubicBezTo>
                    <a:pt x="17811" y="16652"/>
                    <a:pt x="18317" y="16597"/>
                    <a:pt x="18798" y="16420"/>
                  </a:cubicBezTo>
                  <a:cubicBezTo>
                    <a:pt x="19373" y="16209"/>
                    <a:pt x="19834" y="15804"/>
                    <a:pt x="20487" y="15870"/>
                  </a:cubicBezTo>
                  <a:cubicBezTo>
                    <a:pt x="21162" y="15937"/>
                    <a:pt x="21589" y="16485"/>
                    <a:pt x="21367" y="16999"/>
                  </a:cubicBezTo>
                  <a:lnTo>
                    <a:pt x="20137" y="21509"/>
                  </a:lnTo>
                  <a:lnTo>
                    <a:pt x="10103" y="21509"/>
                  </a:lnTo>
                  <a:lnTo>
                    <a:pt x="0" y="7411"/>
                  </a:lnTo>
                  <a:close/>
                </a:path>
              </a:pathLst>
            </a:custGeom>
            <a:solidFill>
              <a:srgbClr val="0F4162"/>
            </a:solidFill>
            <a:ln w="12700" cap="flat">
              <a:noFill/>
              <a:miter lim="400000"/>
            </a:ln>
            <a:effectLst/>
          </p:spPr>
          <p:txBody>
            <a:bodyPr wrap="square" lIns="35719" tIns="35719" rIns="35719" bIns="35719" numCol="1" anchor="ctr">
              <a:noAutofit/>
            </a:bodyPr>
            <a:lstStyle/>
            <a:p>
              <a:pPr defTabSz="410766">
                <a:defRPr sz="3200"/>
              </a:pPr>
              <a:endParaRPr sz="1600" dirty="0">
                <a:solidFill>
                  <a:prstClr val="black"/>
                </a:solidFill>
              </a:endParaRPr>
            </a:p>
          </p:txBody>
        </p:sp>
        <p:sp>
          <p:nvSpPr>
            <p:cNvPr id="304" name="Shape 304"/>
            <p:cNvSpPr/>
            <p:nvPr/>
          </p:nvSpPr>
          <p:spPr>
            <a:xfrm>
              <a:off x="2872589" y="1673170"/>
              <a:ext cx="4909789" cy="5091818"/>
            </a:xfrm>
            <a:custGeom>
              <a:avLst/>
              <a:gdLst/>
              <a:ahLst/>
              <a:cxnLst>
                <a:cxn ang="0">
                  <a:pos x="wd2" y="hd2"/>
                </a:cxn>
                <a:cxn ang="5400000">
                  <a:pos x="wd2" y="hd2"/>
                </a:cxn>
                <a:cxn ang="10800000">
                  <a:pos x="wd2" y="hd2"/>
                </a:cxn>
                <a:cxn ang="16200000">
                  <a:pos x="wd2" y="hd2"/>
                </a:cxn>
              </a:cxnLst>
              <a:rect l="0" t="0" r="r" b="b"/>
              <a:pathLst>
                <a:path w="21464" h="21600" extrusionOk="0">
                  <a:moveTo>
                    <a:pt x="17188" y="0"/>
                  </a:moveTo>
                  <a:lnTo>
                    <a:pt x="21464" y="7261"/>
                  </a:lnTo>
                  <a:lnTo>
                    <a:pt x="12919" y="21600"/>
                  </a:lnTo>
                  <a:lnTo>
                    <a:pt x="4270" y="21600"/>
                  </a:lnTo>
                  <a:lnTo>
                    <a:pt x="5238" y="17057"/>
                  </a:lnTo>
                  <a:cubicBezTo>
                    <a:pt x="5322" y="16823"/>
                    <a:pt x="5296" y="16580"/>
                    <a:pt x="5189" y="16378"/>
                  </a:cubicBezTo>
                  <a:cubicBezTo>
                    <a:pt x="5096" y="16202"/>
                    <a:pt x="4938" y="16052"/>
                    <a:pt x="4724" y="15989"/>
                  </a:cubicBezTo>
                  <a:cubicBezTo>
                    <a:pt x="4264" y="15853"/>
                    <a:pt x="3852" y="16200"/>
                    <a:pt x="3430" y="16427"/>
                  </a:cubicBezTo>
                  <a:cubicBezTo>
                    <a:pt x="2679" y="16831"/>
                    <a:pt x="1754" y="16832"/>
                    <a:pt x="1022" y="16375"/>
                  </a:cubicBezTo>
                  <a:cubicBezTo>
                    <a:pt x="252" y="15895"/>
                    <a:pt x="-136" y="15007"/>
                    <a:pt x="44" y="14136"/>
                  </a:cubicBezTo>
                  <a:cubicBezTo>
                    <a:pt x="205" y="13477"/>
                    <a:pt x="641" y="12912"/>
                    <a:pt x="1247" y="12576"/>
                  </a:cubicBezTo>
                  <a:cubicBezTo>
                    <a:pt x="1864" y="12234"/>
                    <a:pt x="2579" y="12161"/>
                    <a:pt x="3222" y="12440"/>
                  </a:cubicBezTo>
                  <a:cubicBezTo>
                    <a:pt x="3646" y="12623"/>
                    <a:pt x="4005" y="12961"/>
                    <a:pt x="4463" y="13039"/>
                  </a:cubicBezTo>
                  <a:cubicBezTo>
                    <a:pt x="4662" y="13074"/>
                    <a:pt x="4869" y="13054"/>
                    <a:pt x="5046" y="12959"/>
                  </a:cubicBezTo>
                  <a:cubicBezTo>
                    <a:pt x="5319" y="12811"/>
                    <a:pt x="5466" y="12512"/>
                    <a:pt x="5409" y="12214"/>
                  </a:cubicBezTo>
                  <a:lnTo>
                    <a:pt x="4506" y="7126"/>
                  </a:lnTo>
                  <a:lnTo>
                    <a:pt x="8287" y="3831"/>
                  </a:lnTo>
                  <a:cubicBezTo>
                    <a:pt x="8645" y="3484"/>
                    <a:pt x="9212" y="3446"/>
                    <a:pt x="9616" y="3741"/>
                  </a:cubicBezTo>
                  <a:cubicBezTo>
                    <a:pt x="10039" y="4049"/>
                    <a:pt x="10124" y="4533"/>
                    <a:pt x="10101" y="5034"/>
                  </a:cubicBezTo>
                  <a:cubicBezTo>
                    <a:pt x="10088" y="5319"/>
                    <a:pt x="10039" y="5610"/>
                    <a:pt x="10101" y="5883"/>
                  </a:cubicBezTo>
                  <a:cubicBezTo>
                    <a:pt x="10166" y="6173"/>
                    <a:pt x="10343" y="6415"/>
                    <a:pt x="10571" y="6609"/>
                  </a:cubicBezTo>
                  <a:cubicBezTo>
                    <a:pt x="10920" y="6907"/>
                    <a:pt x="11295" y="7092"/>
                    <a:pt x="11695" y="7142"/>
                  </a:cubicBezTo>
                  <a:cubicBezTo>
                    <a:pt x="12079" y="7191"/>
                    <a:pt x="12480" y="7117"/>
                    <a:pt x="12827" y="6943"/>
                  </a:cubicBezTo>
                  <a:cubicBezTo>
                    <a:pt x="13511" y="6601"/>
                    <a:pt x="13974" y="5891"/>
                    <a:pt x="13822" y="5049"/>
                  </a:cubicBezTo>
                  <a:cubicBezTo>
                    <a:pt x="13746" y="4631"/>
                    <a:pt x="13505" y="4301"/>
                    <a:pt x="13159" y="4057"/>
                  </a:cubicBezTo>
                  <a:cubicBezTo>
                    <a:pt x="12889" y="3866"/>
                    <a:pt x="12558" y="3736"/>
                    <a:pt x="12274" y="3546"/>
                  </a:cubicBezTo>
                  <a:cubicBezTo>
                    <a:pt x="11935" y="3319"/>
                    <a:pt x="11674" y="3024"/>
                    <a:pt x="11623" y="2620"/>
                  </a:cubicBezTo>
                  <a:cubicBezTo>
                    <a:pt x="11562" y="2133"/>
                    <a:pt x="11860" y="1671"/>
                    <a:pt x="12338" y="1513"/>
                  </a:cubicBezTo>
                  <a:lnTo>
                    <a:pt x="17188" y="0"/>
                  </a:lnTo>
                  <a:close/>
                </a:path>
              </a:pathLst>
            </a:custGeom>
            <a:solidFill>
              <a:srgbClr val="336B90"/>
            </a:solidFill>
            <a:ln w="12700" cap="flat">
              <a:noFill/>
              <a:miter lim="400000"/>
            </a:ln>
            <a:effectLst/>
          </p:spPr>
          <p:txBody>
            <a:bodyPr wrap="square" lIns="35719" tIns="35719" rIns="35719" bIns="35719" numCol="1" anchor="ctr">
              <a:noAutofit/>
            </a:bodyPr>
            <a:lstStyle/>
            <a:p>
              <a:pPr defTabSz="410766">
                <a:defRPr sz="3200"/>
              </a:pPr>
              <a:endParaRPr sz="1600" dirty="0">
                <a:solidFill>
                  <a:prstClr val="black"/>
                </a:solidFill>
              </a:endParaRPr>
            </a:p>
          </p:txBody>
        </p:sp>
      </p:grpSp>
      <p:sp>
        <p:nvSpPr>
          <p:cNvPr id="2" name="TextBox 1"/>
          <p:cNvSpPr txBox="1"/>
          <p:nvPr/>
        </p:nvSpPr>
        <p:spPr>
          <a:xfrm>
            <a:off x="464381" y="6348256"/>
            <a:ext cx="11270420" cy="48218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r>
              <a:rPr lang="en-US" sz="1400" dirty="0">
                <a:solidFill>
                  <a:prstClr val="black"/>
                </a:solidFill>
              </a:rPr>
              <a:t>(American College of Obstetricians and Gynecologists, 2017; </a:t>
            </a:r>
            <a:r>
              <a:rPr lang="en-US" sz="1400" dirty="0">
                <a:solidFill>
                  <a:prstClr val="black"/>
                </a:solidFill>
                <a:cs typeface="Arial" panose="020B0604020202020204" pitchFamily="34" charset="0"/>
              </a:rPr>
              <a:t>Bandstra </a:t>
            </a:r>
            <a:r>
              <a:rPr lang="en-US" sz="1400" dirty="0">
                <a:solidFill>
                  <a:prstClr val="black"/>
                </a:solidFill>
              </a:rPr>
              <a:t>et al., 2010; Baldacchino et al., 2014; Nygaard et al., 2016)</a:t>
            </a:r>
          </a:p>
          <a:p>
            <a:endParaRPr lang="en-US" sz="1400" dirty="0">
              <a:solidFill>
                <a:prstClr val="black"/>
              </a:solidFill>
            </a:endParaRPr>
          </a:p>
        </p:txBody>
      </p:sp>
      <p:sp>
        <p:nvSpPr>
          <p:cNvPr id="13" name="Title 1"/>
          <p:cNvSpPr txBox="1">
            <a:spLocks/>
          </p:cNvSpPr>
          <p:nvPr/>
        </p:nvSpPr>
        <p:spPr>
          <a:xfrm>
            <a:off x="0" y="-4939"/>
            <a:ext cx="12192000" cy="1197864"/>
          </a:xfrm>
          <a:prstGeom prst="rect">
            <a:avLst/>
          </a:prstGeom>
          <a:solidFill>
            <a:srgbClr val="0F4162"/>
          </a:solidFill>
        </p:spPr>
        <p:txBody>
          <a:bodyPr anchor="ctr">
            <a:noAutofit/>
          </a:bodyPr>
          <a:lstStyle>
            <a:lvl1pPr marL="0" marR="0" indent="0" algn="l" defTabSz="825500" rtl="0" latinLnBrk="0">
              <a:lnSpc>
                <a:spcPct val="100000"/>
              </a:lnSpc>
              <a:spcBef>
                <a:spcPts val="0"/>
              </a:spcBef>
              <a:spcAft>
                <a:spcPts val="0"/>
              </a:spcAft>
              <a:buClrTx/>
              <a:buSzTx/>
              <a:buFontTx/>
              <a:buNone/>
              <a:tabLst/>
              <a:defRPr sz="14000" b="1" i="0" u="none" strike="noStrike" cap="all" spc="0" baseline="0">
                <a:ln>
                  <a:noFill/>
                </a:ln>
                <a:solidFill>
                  <a:srgbClr val="2A3538"/>
                </a:solidFill>
                <a:uFillTx/>
                <a:latin typeface="+mn-lt"/>
                <a:ea typeface="+mn-ea"/>
                <a:cs typeface="+mn-cs"/>
                <a:sym typeface="Helvetica"/>
              </a:defRPr>
            </a:lvl1pPr>
            <a:lvl2pPr marL="0" marR="0" indent="228600" algn="l" defTabSz="825500" rtl="0" latinLnBrk="0">
              <a:lnSpc>
                <a:spcPct val="100000"/>
              </a:lnSpc>
              <a:spcBef>
                <a:spcPts val="0"/>
              </a:spcBef>
              <a:spcAft>
                <a:spcPts val="0"/>
              </a:spcAft>
              <a:buClrTx/>
              <a:buSzTx/>
              <a:buFontTx/>
              <a:buNone/>
              <a:tabLst/>
              <a:defRPr sz="14000" b="1" i="0" u="none" strike="noStrike" cap="all" spc="0" baseline="0">
                <a:ln>
                  <a:noFill/>
                </a:ln>
                <a:solidFill>
                  <a:srgbClr val="2A3538"/>
                </a:solidFill>
                <a:uFillTx/>
                <a:latin typeface="+mn-lt"/>
                <a:ea typeface="+mn-ea"/>
                <a:cs typeface="+mn-cs"/>
                <a:sym typeface="Helvetica"/>
              </a:defRPr>
            </a:lvl2pPr>
            <a:lvl3pPr marL="0" marR="0" indent="457200" algn="l" defTabSz="825500" rtl="0" latinLnBrk="0">
              <a:lnSpc>
                <a:spcPct val="100000"/>
              </a:lnSpc>
              <a:spcBef>
                <a:spcPts val="0"/>
              </a:spcBef>
              <a:spcAft>
                <a:spcPts val="0"/>
              </a:spcAft>
              <a:buClrTx/>
              <a:buSzTx/>
              <a:buFontTx/>
              <a:buNone/>
              <a:tabLst/>
              <a:defRPr sz="14000" b="1" i="0" u="none" strike="noStrike" cap="all" spc="0" baseline="0">
                <a:ln>
                  <a:noFill/>
                </a:ln>
                <a:solidFill>
                  <a:srgbClr val="2A3538"/>
                </a:solidFill>
                <a:uFillTx/>
                <a:latin typeface="+mn-lt"/>
                <a:ea typeface="+mn-ea"/>
                <a:cs typeface="+mn-cs"/>
                <a:sym typeface="Helvetica"/>
              </a:defRPr>
            </a:lvl3pPr>
            <a:lvl4pPr marL="0" marR="0" indent="685800" algn="l" defTabSz="825500" rtl="0" latinLnBrk="0">
              <a:lnSpc>
                <a:spcPct val="100000"/>
              </a:lnSpc>
              <a:spcBef>
                <a:spcPts val="0"/>
              </a:spcBef>
              <a:spcAft>
                <a:spcPts val="0"/>
              </a:spcAft>
              <a:buClrTx/>
              <a:buSzTx/>
              <a:buFontTx/>
              <a:buNone/>
              <a:tabLst/>
              <a:defRPr sz="14000" b="1" i="0" u="none" strike="noStrike" cap="all" spc="0" baseline="0">
                <a:ln>
                  <a:noFill/>
                </a:ln>
                <a:solidFill>
                  <a:srgbClr val="2A3538"/>
                </a:solidFill>
                <a:uFillTx/>
                <a:latin typeface="+mn-lt"/>
                <a:ea typeface="+mn-ea"/>
                <a:cs typeface="+mn-cs"/>
                <a:sym typeface="Helvetica"/>
              </a:defRPr>
            </a:lvl4pPr>
            <a:lvl5pPr marL="0" marR="0" indent="914400" algn="l" defTabSz="825500" rtl="0" latinLnBrk="0">
              <a:lnSpc>
                <a:spcPct val="100000"/>
              </a:lnSpc>
              <a:spcBef>
                <a:spcPts val="0"/>
              </a:spcBef>
              <a:spcAft>
                <a:spcPts val="0"/>
              </a:spcAft>
              <a:buClrTx/>
              <a:buSzTx/>
              <a:buFontTx/>
              <a:buNone/>
              <a:tabLst/>
              <a:defRPr sz="14000" b="1" i="0" u="none" strike="noStrike" cap="all" spc="0" baseline="0">
                <a:ln>
                  <a:noFill/>
                </a:ln>
                <a:solidFill>
                  <a:srgbClr val="2A3538"/>
                </a:solidFill>
                <a:uFillTx/>
                <a:latin typeface="+mn-lt"/>
                <a:ea typeface="+mn-ea"/>
                <a:cs typeface="+mn-cs"/>
                <a:sym typeface="Helvetica"/>
              </a:defRPr>
            </a:lvl5pPr>
            <a:lvl6pPr marL="0" marR="0" indent="1143000" algn="l" defTabSz="825500" rtl="0" latinLnBrk="0">
              <a:lnSpc>
                <a:spcPct val="100000"/>
              </a:lnSpc>
              <a:spcBef>
                <a:spcPts val="0"/>
              </a:spcBef>
              <a:spcAft>
                <a:spcPts val="0"/>
              </a:spcAft>
              <a:buClrTx/>
              <a:buSzTx/>
              <a:buFontTx/>
              <a:buNone/>
              <a:tabLst/>
              <a:defRPr sz="14000" b="1" i="0" u="none" strike="noStrike" cap="all" spc="0" baseline="0">
                <a:ln>
                  <a:noFill/>
                </a:ln>
                <a:solidFill>
                  <a:srgbClr val="2A3538"/>
                </a:solidFill>
                <a:uFillTx/>
                <a:latin typeface="+mn-lt"/>
                <a:ea typeface="+mn-ea"/>
                <a:cs typeface="+mn-cs"/>
                <a:sym typeface="Helvetica"/>
              </a:defRPr>
            </a:lvl6pPr>
            <a:lvl7pPr marL="0" marR="0" indent="1371600" algn="l" defTabSz="825500" rtl="0" latinLnBrk="0">
              <a:lnSpc>
                <a:spcPct val="100000"/>
              </a:lnSpc>
              <a:spcBef>
                <a:spcPts val="0"/>
              </a:spcBef>
              <a:spcAft>
                <a:spcPts val="0"/>
              </a:spcAft>
              <a:buClrTx/>
              <a:buSzTx/>
              <a:buFontTx/>
              <a:buNone/>
              <a:tabLst/>
              <a:defRPr sz="14000" b="1" i="0" u="none" strike="noStrike" cap="all" spc="0" baseline="0">
                <a:ln>
                  <a:noFill/>
                </a:ln>
                <a:solidFill>
                  <a:srgbClr val="2A3538"/>
                </a:solidFill>
                <a:uFillTx/>
                <a:latin typeface="+mn-lt"/>
                <a:ea typeface="+mn-ea"/>
                <a:cs typeface="+mn-cs"/>
                <a:sym typeface="Helvetica"/>
              </a:defRPr>
            </a:lvl7pPr>
            <a:lvl8pPr marL="0" marR="0" indent="1600200" algn="l" defTabSz="825500" rtl="0" latinLnBrk="0">
              <a:lnSpc>
                <a:spcPct val="100000"/>
              </a:lnSpc>
              <a:spcBef>
                <a:spcPts val="0"/>
              </a:spcBef>
              <a:spcAft>
                <a:spcPts val="0"/>
              </a:spcAft>
              <a:buClrTx/>
              <a:buSzTx/>
              <a:buFontTx/>
              <a:buNone/>
              <a:tabLst/>
              <a:defRPr sz="14000" b="1" i="0" u="none" strike="noStrike" cap="all" spc="0" baseline="0">
                <a:ln>
                  <a:noFill/>
                </a:ln>
                <a:solidFill>
                  <a:srgbClr val="2A3538"/>
                </a:solidFill>
                <a:uFillTx/>
                <a:latin typeface="+mn-lt"/>
                <a:ea typeface="+mn-ea"/>
                <a:cs typeface="+mn-cs"/>
                <a:sym typeface="Helvetica"/>
              </a:defRPr>
            </a:lvl8pPr>
            <a:lvl9pPr marL="0" marR="0" indent="1828800" algn="l" defTabSz="825500" rtl="0" latinLnBrk="0">
              <a:lnSpc>
                <a:spcPct val="100000"/>
              </a:lnSpc>
              <a:spcBef>
                <a:spcPts val="0"/>
              </a:spcBef>
              <a:spcAft>
                <a:spcPts val="0"/>
              </a:spcAft>
              <a:buClrTx/>
              <a:buSzTx/>
              <a:buFontTx/>
              <a:buNone/>
              <a:tabLst/>
              <a:defRPr sz="14000" b="1" i="0" u="none" strike="noStrike" cap="all" spc="0" baseline="0">
                <a:ln>
                  <a:noFill/>
                </a:ln>
                <a:solidFill>
                  <a:srgbClr val="2A3538"/>
                </a:solidFill>
                <a:uFillTx/>
                <a:latin typeface="+mn-lt"/>
                <a:ea typeface="+mn-ea"/>
                <a:cs typeface="+mn-cs"/>
                <a:sym typeface="Helvetica"/>
              </a:defRPr>
            </a:lvl9pPr>
          </a:lstStyle>
          <a:p>
            <a:pPr algn="ctr">
              <a:defRPr sz="10000" b="1" cap="all">
                <a:solidFill>
                  <a:srgbClr val="2A3538"/>
                </a:solidFill>
                <a:latin typeface="+mn-lt"/>
                <a:ea typeface="+mn-ea"/>
                <a:cs typeface="+mn-cs"/>
                <a:sym typeface="Helvetica"/>
              </a:defRPr>
            </a:pPr>
            <a:r>
              <a:rPr lang="en-US" sz="3200" b="0" cap="none" dirty="0">
                <a:solidFill>
                  <a:prstClr val="white"/>
                </a:solidFill>
              </a:rPr>
              <a:t>Complex Interplay of Factors</a:t>
            </a:r>
          </a:p>
        </p:txBody>
      </p:sp>
    </p:spTree>
    <p:extLst>
      <p:ext uri="{BB962C8B-B14F-4D97-AF65-F5344CB8AC3E}">
        <p14:creationId xmlns:p14="http://schemas.microsoft.com/office/powerpoint/2010/main" val="260073879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0" y="0"/>
            <a:ext cx="12192000" cy="1197864"/>
          </a:xfrm>
        </p:spPr>
        <p:txBody>
          <a:bodyPr>
            <a:noAutofit/>
          </a:bodyPr>
          <a:lstStyle/>
          <a:p>
            <a:pPr algn="ctr"/>
            <a:r>
              <a:rPr lang="en-US" altLang="en-US" sz="3200" dirty="0"/>
              <a:t>Effect of Substance Use Disorders on Family Functioning</a:t>
            </a:r>
          </a:p>
        </p:txBody>
      </p:sp>
      <p:sp>
        <p:nvSpPr>
          <p:cNvPr id="56323" name="Rectangle 3"/>
          <p:cNvSpPr>
            <a:spLocks noGrp="1" noChangeArrowheads="1"/>
          </p:cNvSpPr>
          <p:nvPr>
            <p:ph type="body" idx="1"/>
          </p:nvPr>
        </p:nvSpPr>
        <p:spPr>
          <a:xfrm>
            <a:off x="347472" y="1325880"/>
            <a:ext cx="8035089" cy="4237121"/>
          </a:xfrm>
          <a:ln>
            <a:miter lim="800000"/>
            <a:headEnd/>
            <a:tailEnd/>
          </a:ln>
        </p:spPr>
        <p:txBody>
          <a:bodyPr numCol="2">
            <a:normAutofit/>
          </a:bodyPr>
          <a:lstStyle/>
          <a:p>
            <a:pPr marL="457200" indent="-457200" eaLnBrk="1" hangingPunct="1">
              <a:spcBef>
                <a:spcPts val="600"/>
              </a:spcBef>
              <a:spcAft>
                <a:spcPts val="600"/>
              </a:spcAft>
              <a:defRPr/>
            </a:pPr>
            <a:r>
              <a:rPr lang="en-US" sz="2200" dirty="0"/>
              <a:t>Child development</a:t>
            </a:r>
          </a:p>
          <a:p>
            <a:pPr marL="457200" indent="-457200" eaLnBrk="1" hangingPunct="1">
              <a:spcBef>
                <a:spcPts val="600"/>
              </a:spcBef>
              <a:spcAft>
                <a:spcPts val="600"/>
              </a:spcAft>
              <a:defRPr/>
            </a:pPr>
            <a:r>
              <a:rPr lang="en-US" sz="2200" dirty="0"/>
              <a:t>Household safety</a:t>
            </a:r>
          </a:p>
          <a:p>
            <a:pPr marL="457200" indent="-457200" eaLnBrk="1" hangingPunct="1">
              <a:spcBef>
                <a:spcPts val="600"/>
              </a:spcBef>
              <a:spcAft>
                <a:spcPts val="600"/>
              </a:spcAft>
              <a:defRPr/>
            </a:pPr>
            <a:r>
              <a:rPr lang="en-US" sz="2200" dirty="0"/>
              <a:t>Psychosocial impact</a:t>
            </a:r>
          </a:p>
          <a:p>
            <a:pPr marL="457200" indent="-457200" eaLnBrk="1" hangingPunct="1">
              <a:spcBef>
                <a:spcPts val="600"/>
              </a:spcBef>
              <a:spcAft>
                <a:spcPts val="600"/>
              </a:spcAft>
              <a:defRPr/>
            </a:pPr>
            <a:r>
              <a:rPr lang="en-US" sz="2200" dirty="0"/>
              <a:t>Parenting</a:t>
            </a:r>
          </a:p>
          <a:p>
            <a:pPr marL="457200" indent="-457200" eaLnBrk="1" hangingPunct="1">
              <a:spcBef>
                <a:spcPts val="600"/>
              </a:spcBef>
              <a:spcAft>
                <a:spcPts val="600"/>
              </a:spcAft>
              <a:defRPr/>
            </a:pPr>
            <a:r>
              <a:rPr lang="en-US" sz="2200" dirty="0"/>
              <a:t>Intergenerational factors</a:t>
            </a:r>
          </a:p>
        </p:txBody>
      </p:sp>
      <p:sp>
        <p:nvSpPr>
          <p:cNvPr id="2" name="TextBox 1"/>
          <p:cNvSpPr txBox="1"/>
          <p:nvPr/>
        </p:nvSpPr>
        <p:spPr>
          <a:xfrm>
            <a:off x="10064526" y="6388262"/>
            <a:ext cx="2127474" cy="307777"/>
          </a:xfrm>
          <a:prstGeom prst="rect">
            <a:avLst/>
          </a:prstGeom>
          <a:noFill/>
        </p:spPr>
        <p:txBody>
          <a:bodyPr wrap="square" rtlCol="0">
            <a:spAutoFit/>
          </a:bodyPr>
          <a:lstStyle/>
          <a:p>
            <a:r>
              <a:rPr lang="en-US" sz="1400" dirty="0">
                <a:solidFill>
                  <a:prstClr val="black"/>
                </a:solidFill>
              </a:rPr>
              <a:t>(Smith &amp; Wilson, 2016)</a:t>
            </a:r>
          </a:p>
        </p:txBody>
      </p:sp>
    </p:spTree>
    <p:extLst>
      <p:ext uri="{BB962C8B-B14F-4D97-AF65-F5344CB8AC3E}">
        <p14:creationId xmlns:p14="http://schemas.microsoft.com/office/powerpoint/2010/main" val="3812391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12192000" cy="1199966"/>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1641166" hangingPunct="1"/>
            <a:r>
              <a:rPr lang="en-US" sz="2800" kern="1200" dirty="0">
                <a:solidFill>
                  <a:srgbClr val="FFFFFF"/>
                </a:solidFill>
                <a:latin typeface="Arial" panose="020B0604020202020204" pitchFamily="34" charset="0"/>
                <a:cs typeface="Arial" panose="020B0604020202020204" pitchFamily="34" charset="0"/>
              </a:rPr>
              <a:t>Acknowledgment</a:t>
            </a:r>
          </a:p>
        </p:txBody>
      </p:sp>
      <p:pic>
        <p:nvPicPr>
          <p:cNvPr id="7" name="Content Placeholder 6" descr="National Center on Substance Abuse and Child Welfare log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6358" y="1756761"/>
            <a:ext cx="6499283" cy="1573035"/>
          </a:xfrm>
          <a:prstGeom prst="rect">
            <a:avLst/>
          </a:prstGeom>
          <a:solidFill>
            <a:srgbClr val="336B90"/>
          </a:solidFill>
        </p:spPr>
      </p:pic>
      <p:sp>
        <p:nvSpPr>
          <p:cNvPr id="8" name="Rectangle 7"/>
          <p:cNvSpPr/>
          <p:nvPr/>
        </p:nvSpPr>
        <p:spPr>
          <a:xfrm>
            <a:off x="554719" y="3886591"/>
            <a:ext cx="10763795" cy="584775"/>
          </a:xfrm>
          <a:prstGeom prst="rect">
            <a:avLst/>
          </a:prstGeom>
        </p:spPr>
        <p:txBody>
          <a:bodyPr wrap="square">
            <a:spAutoFit/>
          </a:bodyPr>
          <a:lstStyle/>
          <a:p>
            <a:pPr algn="ctr">
              <a:lnSpc>
                <a:spcPct val="80000"/>
              </a:lnSpc>
              <a:spcBef>
                <a:spcPct val="20000"/>
              </a:spcBef>
              <a:buClr>
                <a:srgbClr val="CC4757">
                  <a:lumMod val="50000"/>
                </a:srgbClr>
              </a:buClr>
              <a:buSzPct val="85000"/>
              <a:defRPr/>
            </a:pPr>
            <a:r>
              <a:rPr lang="en-US" sz="2000" i="1" dirty="0">
                <a:solidFill>
                  <a:srgbClr val="0F4162"/>
                </a:solidFill>
                <a:latin typeface="Arial" panose="020B0604020202020204" pitchFamily="34" charset="0"/>
                <a:cs typeface="Arial" panose="020B0604020202020204" pitchFamily="34" charset="0"/>
              </a:rPr>
              <a:t>A program of the Substance Abuse and Mental Health Services Administration (SAMHSA) and the Administration for Children and Families (ACF), Children’s Bureau</a:t>
            </a:r>
          </a:p>
        </p:txBody>
      </p:sp>
      <p:pic>
        <p:nvPicPr>
          <p:cNvPr id="11" name="Picture 10" descr="Children's Burean logo. "/>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3417483" y="5364524"/>
            <a:ext cx="912035" cy="1086928"/>
          </a:xfrm>
          <a:prstGeom prst="rect">
            <a:avLst/>
          </a:prstGeom>
          <a:noFill/>
          <a:ln>
            <a:noFill/>
          </a:ln>
        </p:spPr>
      </p:pic>
      <p:sp>
        <p:nvSpPr>
          <p:cNvPr id="12" name="Rectangle 11"/>
          <p:cNvSpPr/>
          <p:nvPr/>
        </p:nvSpPr>
        <p:spPr>
          <a:xfrm>
            <a:off x="5525588" y="5677155"/>
            <a:ext cx="6227987" cy="461665"/>
          </a:xfrm>
          <a:prstGeom prst="rect">
            <a:avLst/>
          </a:prstGeom>
        </p:spPr>
        <p:txBody>
          <a:bodyPr wrap="square">
            <a:spAutoFit/>
          </a:bodyPr>
          <a:lstStyle/>
          <a:p>
            <a:pPr algn="ctr"/>
            <a:r>
              <a:rPr lang="en-US" sz="2400" b="1" dirty="0">
                <a:solidFill>
                  <a:srgbClr val="336B90"/>
                </a:solidFill>
                <a:latin typeface="Arial Narrow" panose="020B0606020202030204" pitchFamily="34" charset="0"/>
              </a:rPr>
              <a:t>www.ncsacw.samhsa.gov | ncsacw@cffutures.org</a:t>
            </a:r>
          </a:p>
        </p:txBody>
      </p:sp>
      <p:pic>
        <p:nvPicPr>
          <p:cNvPr id="2" name="Picture 1" descr="SAMHSA (Substance Abuse and Mental Health Services Administration)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913" y="5284093"/>
            <a:ext cx="2986088" cy="1247789"/>
          </a:xfrm>
          <a:prstGeom prst="rect">
            <a:avLst/>
          </a:prstGeom>
        </p:spPr>
      </p:pic>
    </p:spTree>
    <p:extLst>
      <p:ext uri="{BB962C8B-B14F-4D97-AF65-F5344CB8AC3E}">
        <p14:creationId xmlns:p14="http://schemas.microsoft.com/office/powerpoint/2010/main" val="1486032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627323" y="1278758"/>
            <a:ext cx="8404196" cy="3046988"/>
          </a:xfrm>
          <a:prstGeom prst="rect">
            <a:avLst/>
          </a:prstGeom>
          <a:noFill/>
        </p:spPr>
        <p:txBody>
          <a:bodyPr wrap="square" rtlCol="0">
            <a:spAutoFit/>
          </a:bodyPr>
          <a:lstStyle/>
          <a:p>
            <a:endParaRPr lang="en-US" sz="4800" dirty="0">
              <a:solidFill>
                <a:prstClr val="white"/>
              </a:solidFill>
            </a:endParaRPr>
          </a:p>
          <a:p>
            <a:r>
              <a:rPr lang="en-US" sz="4800" dirty="0">
                <a:solidFill>
                  <a:schemeClr val="bg1"/>
                </a:solidFill>
                <a:latin typeface="Arial" panose="020B0604020202020204" pitchFamily="34" charset="0"/>
                <a:cs typeface="Arial" panose="020B0604020202020204" pitchFamily="34" charset="0"/>
              </a:rPr>
              <a:t>Substance Use Disorders, Mental Health Disorders, </a:t>
            </a:r>
            <a:br>
              <a:rPr lang="en-US" sz="4800" dirty="0">
                <a:solidFill>
                  <a:schemeClr val="bg1"/>
                </a:solidFill>
                <a:latin typeface="Arial" panose="020B0604020202020204" pitchFamily="34" charset="0"/>
                <a:cs typeface="Arial" panose="020B0604020202020204" pitchFamily="34" charset="0"/>
              </a:rPr>
            </a:br>
            <a:r>
              <a:rPr lang="en-US" sz="4800" dirty="0">
                <a:solidFill>
                  <a:schemeClr val="bg1"/>
                </a:solidFill>
                <a:latin typeface="Arial" panose="020B0604020202020204" pitchFamily="34" charset="0"/>
                <a:cs typeface="Arial" panose="020B0604020202020204" pitchFamily="34" charset="0"/>
              </a:rPr>
              <a:t>and Trauma in Child Welfare </a:t>
            </a: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584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97864"/>
          </a:xfrm>
        </p:spPr>
        <p:txBody>
          <a:bodyPr>
            <a:normAutofit/>
          </a:bodyPr>
          <a:lstStyle/>
          <a:p>
            <a:pPr algn="ctr"/>
            <a:r>
              <a:rPr lang="en-US" sz="3200" dirty="0">
                <a:latin typeface="Arial" panose="020B0604020202020204" pitchFamily="34" charset="0"/>
                <a:cs typeface="Arial" panose="020B0604020202020204" pitchFamily="34" charset="0"/>
              </a:rPr>
              <a:t>Understanding Substance Use and Mental Health Disorders</a:t>
            </a:r>
          </a:p>
        </p:txBody>
      </p:sp>
      <p:pic>
        <p:nvPicPr>
          <p:cNvPr id="4" name="Picture 4" descr="Word cloud that shows these words: disorder, worry, frustration, withdrawal, overwhelmed, panic, fatigue, tension, temper, ptsd, failure, awareness, nervous, depression, stress, fear, depress, despair, agitation, insomnia, scare, headache, lonliness, negative, mood, anxiety is the larger word in the middle.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4393" y="1522150"/>
            <a:ext cx="10143214" cy="4892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121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1197864"/>
          </a:xfrm>
        </p:spPr>
        <p:txBody>
          <a:bodyPr>
            <a:normAutofit/>
          </a:bodyPr>
          <a:lstStyle/>
          <a:p>
            <a:pPr algn="ctr"/>
            <a:r>
              <a:rPr lang="en-US" sz="3200" dirty="0">
                <a:latin typeface="Arial" panose="020B0604020202020204" pitchFamily="34" charset="0"/>
                <a:cs typeface="Arial" panose="020B0604020202020204" pitchFamily="34" charset="0"/>
              </a:rPr>
              <a:t>Co-Occurring Disorders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4605153"/>
              </p:ext>
            </p:extLst>
          </p:nvPr>
        </p:nvGraphicFramePr>
        <p:xfrm>
          <a:off x="863600" y="1295400"/>
          <a:ext cx="10464800" cy="401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7884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0" y="-23098"/>
            <a:ext cx="12192000" cy="1197864"/>
          </a:xfrm>
        </p:spPr>
        <p:txBody>
          <a:bodyPr>
            <a:normAutofit/>
          </a:bodyPr>
          <a:lstStyle/>
          <a:p>
            <a:pPr algn="ctr" eaLnBrk="1" hangingPunct="1"/>
            <a:r>
              <a:rPr lang="en-US" altLang="en-US" sz="3200" dirty="0">
                <a:latin typeface="Arial" panose="020B0604020202020204" pitchFamily="34" charset="0"/>
                <a:cs typeface="Arial" panose="020B0604020202020204" pitchFamily="34" charset="0"/>
              </a:rPr>
              <a:t>Understanding Parents With Substance Use </a:t>
            </a:r>
            <a:br>
              <a:rPr lang="en-US" altLang="en-US" sz="3200" dirty="0">
                <a:latin typeface="Arial" panose="020B0604020202020204" pitchFamily="34" charset="0"/>
                <a:cs typeface="Arial" panose="020B0604020202020204" pitchFamily="34" charset="0"/>
              </a:rPr>
            </a:br>
            <a:r>
              <a:rPr lang="en-US" altLang="en-US" sz="3200" dirty="0">
                <a:latin typeface="Arial" panose="020B0604020202020204" pitchFamily="34" charset="0"/>
                <a:cs typeface="Arial" panose="020B0604020202020204" pitchFamily="34" charset="0"/>
              </a:rPr>
              <a:t>and Mental Health Disorders</a:t>
            </a:r>
          </a:p>
        </p:txBody>
      </p:sp>
      <p:sp>
        <p:nvSpPr>
          <p:cNvPr id="3076" name="Rectangle 3"/>
          <p:cNvSpPr>
            <a:spLocks noGrp="1" noChangeArrowheads="1"/>
          </p:cNvSpPr>
          <p:nvPr>
            <p:ph type="body" idx="1"/>
          </p:nvPr>
        </p:nvSpPr>
        <p:spPr>
          <a:xfrm>
            <a:off x="347472" y="1289304"/>
            <a:ext cx="7453503" cy="3525414"/>
          </a:xfrm>
        </p:spPr>
        <p:txBody>
          <a:bodyPr>
            <a:noAutofit/>
          </a:bodyPr>
          <a:lstStyle/>
          <a:p>
            <a:pPr marL="457200" indent="-457200">
              <a:spcBef>
                <a:spcPts val="600"/>
              </a:spcBef>
              <a:spcAft>
                <a:spcPts val="600"/>
              </a:spcAft>
            </a:pPr>
            <a:r>
              <a:rPr lang="en-US" altLang="en-US" sz="2200" dirty="0">
                <a:latin typeface="Arial" panose="020B0604020202020204" pitchFamily="34" charset="0"/>
                <a:cs typeface="Arial" panose="020B0604020202020204" pitchFamily="34" charset="0"/>
              </a:rPr>
              <a:t>Self-medicate untreated emotional or health problems</a:t>
            </a:r>
          </a:p>
          <a:p>
            <a:pPr marL="457200" indent="-457200" eaLnBrk="1" hangingPunct="1">
              <a:spcBef>
                <a:spcPts val="600"/>
              </a:spcBef>
              <a:spcAft>
                <a:spcPts val="600"/>
              </a:spcAft>
            </a:pPr>
            <a:r>
              <a:rPr lang="en-US" altLang="en-US" sz="2200" dirty="0">
                <a:latin typeface="Arial" panose="020B0604020202020204" pitchFamily="34" charset="0"/>
                <a:cs typeface="Arial" panose="020B0604020202020204" pitchFamily="34" charset="0"/>
              </a:rPr>
              <a:t>Manage untreated anxiety or depression</a:t>
            </a:r>
          </a:p>
          <a:p>
            <a:pPr marL="457200" indent="-457200" eaLnBrk="1" hangingPunct="1">
              <a:spcBef>
                <a:spcPts val="600"/>
              </a:spcBef>
              <a:spcAft>
                <a:spcPts val="600"/>
              </a:spcAft>
            </a:pPr>
            <a:r>
              <a:rPr lang="en-US" altLang="en-US" sz="2200" dirty="0">
                <a:latin typeface="Arial" panose="020B0604020202020204" pitchFamily="34" charset="0"/>
                <a:cs typeface="Arial" panose="020B0604020202020204" pitchFamily="34" charset="0"/>
              </a:rPr>
              <a:t>Express anger and discouragement </a:t>
            </a:r>
          </a:p>
          <a:p>
            <a:pPr marL="457200" indent="-457200" eaLnBrk="1" hangingPunct="1">
              <a:spcBef>
                <a:spcPts val="600"/>
              </a:spcBef>
              <a:spcAft>
                <a:spcPts val="600"/>
              </a:spcAft>
            </a:pPr>
            <a:r>
              <a:rPr lang="en-US" altLang="en-US" sz="2200" dirty="0">
                <a:latin typeface="Arial" panose="020B0604020202020204" pitchFamily="34" charset="0"/>
                <a:cs typeface="Arial" panose="020B0604020202020204" pitchFamily="34" charset="0"/>
              </a:rPr>
              <a:t>Punish themselves for failure</a:t>
            </a:r>
          </a:p>
          <a:p>
            <a:pPr marL="457200" indent="-457200" eaLnBrk="1" hangingPunct="1">
              <a:spcBef>
                <a:spcPts val="600"/>
              </a:spcBef>
              <a:spcAft>
                <a:spcPts val="600"/>
              </a:spcAft>
            </a:pPr>
            <a:r>
              <a:rPr lang="en-US" altLang="en-US" sz="2200" dirty="0">
                <a:latin typeface="Arial" panose="020B0604020202020204" pitchFamily="34" charset="0"/>
                <a:cs typeface="Arial" panose="020B0604020202020204" pitchFamily="34" charset="0"/>
              </a:rPr>
              <a:t>Escape negative aspects of their lives</a:t>
            </a:r>
          </a:p>
        </p:txBody>
      </p:sp>
      <p:grpSp>
        <p:nvGrpSpPr>
          <p:cNvPr id="12" name="Group 308">
            <a:extLst>
              <a:ext uri="{C183D7F6-B498-43B3-948B-1728B52AA6E4}">
                <adec:decorative xmlns:adec="http://schemas.microsoft.com/office/drawing/2017/decorative" xmlns="" val="1"/>
              </a:ext>
            </a:extLst>
          </p:cNvPr>
          <p:cNvGrpSpPr/>
          <p:nvPr/>
        </p:nvGrpSpPr>
        <p:grpSpPr>
          <a:xfrm>
            <a:off x="7800975" y="1492047"/>
            <a:ext cx="3891190" cy="3382495"/>
            <a:chOff x="0" y="0"/>
            <a:chExt cx="7782378" cy="6764988"/>
          </a:xfrm>
        </p:grpSpPr>
        <p:sp>
          <p:nvSpPr>
            <p:cNvPr id="13" name="Shape 302"/>
            <p:cNvSpPr/>
            <p:nvPr/>
          </p:nvSpPr>
          <p:spPr>
            <a:xfrm>
              <a:off x="964426" y="0"/>
              <a:ext cx="5844026" cy="3379434"/>
            </a:xfrm>
            <a:custGeom>
              <a:avLst/>
              <a:gdLst/>
              <a:ahLst/>
              <a:cxnLst>
                <a:cxn ang="0">
                  <a:pos x="wd2" y="hd2"/>
                </a:cxn>
                <a:cxn ang="5400000">
                  <a:pos x="wd2" y="hd2"/>
                </a:cxn>
                <a:cxn ang="10800000">
                  <a:pos x="wd2" y="hd2"/>
                </a:cxn>
                <a:cxn ang="16200000">
                  <a:pos x="wd2" y="hd2"/>
                </a:cxn>
              </a:cxnLst>
              <a:rect l="0" t="0" r="r" b="b"/>
              <a:pathLst>
                <a:path w="21600" h="21430" extrusionOk="0">
                  <a:moveTo>
                    <a:pt x="0" y="10755"/>
                  </a:moveTo>
                  <a:lnTo>
                    <a:pt x="3594" y="0"/>
                  </a:lnTo>
                  <a:lnTo>
                    <a:pt x="18016" y="0"/>
                  </a:lnTo>
                  <a:lnTo>
                    <a:pt x="21600" y="10675"/>
                  </a:lnTo>
                  <a:lnTo>
                    <a:pt x="17571" y="12969"/>
                  </a:lnTo>
                  <a:cubicBezTo>
                    <a:pt x="17291" y="13139"/>
                    <a:pt x="17076" y="13534"/>
                    <a:pt x="16996" y="14026"/>
                  </a:cubicBezTo>
                  <a:cubicBezTo>
                    <a:pt x="16884" y="14710"/>
                    <a:pt x="17022" y="15328"/>
                    <a:pt x="17352" y="15705"/>
                  </a:cubicBezTo>
                  <a:cubicBezTo>
                    <a:pt x="17490" y="15863"/>
                    <a:pt x="17656" y="15952"/>
                    <a:pt x="17814" y="16072"/>
                  </a:cubicBezTo>
                  <a:cubicBezTo>
                    <a:pt x="18003" y="16217"/>
                    <a:pt x="18178" y="16405"/>
                    <a:pt x="18324" y="16640"/>
                  </a:cubicBezTo>
                  <a:cubicBezTo>
                    <a:pt x="18502" y="16929"/>
                    <a:pt x="18633" y="17271"/>
                    <a:pt x="18719" y="17642"/>
                  </a:cubicBezTo>
                  <a:cubicBezTo>
                    <a:pt x="18808" y="18027"/>
                    <a:pt x="18850" y="18449"/>
                    <a:pt x="18828" y="18869"/>
                  </a:cubicBezTo>
                  <a:cubicBezTo>
                    <a:pt x="18766" y="20036"/>
                    <a:pt x="18314" y="20912"/>
                    <a:pt x="17738" y="21262"/>
                  </a:cubicBezTo>
                  <a:cubicBezTo>
                    <a:pt x="17183" y="21600"/>
                    <a:pt x="16531" y="21437"/>
                    <a:pt x="16006" y="20705"/>
                  </a:cubicBezTo>
                  <a:cubicBezTo>
                    <a:pt x="15717" y="20302"/>
                    <a:pt x="15494" y="19710"/>
                    <a:pt x="15463" y="19047"/>
                  </a:cubicBezTo>
                  <a:cubicBezTo>
                    <a:pt x="15438" y="18518"/>
                    <a:pt x="15527" y="17977"/>
                    <a:pt x="15495" y="17481"/>
                  </a:cubicBezTo>
                  <a:cubicBezTo>
                    <a:pt x="15455" y="16874"/>
                    <a:pt x="15259" y="16385"/>
                    <a:pt x="14872" y="16159"/>
                  </a:cubicBezTo>
                  <a:cubicBezTo>
                    <a:pt x="14591" y="15995"/>
                    <a:pt x="14281" y="16101"/>
                    <a:pt x="14058" y="16438"/>
                  </a:cubicBezTo>
                  <a:lnTo>
                    <a:pt x="10841" y="21385"/>
                  </a:lnTo>
                  <a:lnTo>
                    <a:pt x="6605" y="18884"/>
                  </a:lnTo>
                  <a:cubicBezTo>
                    <a:pt x="6301" y="18607"/>
                    <a:pt x="6145" y="18013"/>
                    <a:pt x="6225" y="17440"/>
                  </a:cubicBezTo>
                  <a:cubicBezTo>
                    <a:pt x="6276" y="17076"/>
                    <a:pt x="6396" y="16810"/>
                    <a:pt x="6559" y="16603"/>
                  </a:cubicBezTo>
                  <a:cubicBezTo>
                    <a:pt x="6745" y="16367"/>
                    <a:pt x="6979" y="16227"/>
                    <a:pt x="7187" y="16017"/>
                  </a:cubicBezTo>
                  <a:cubicBezTo>
                    <a:pt x="7682" y="15516"/>
                    <a:pt x="8000" y="14675"/>
                    <a:pt x="8030" y="13711"/>
                  </a:cubicBezTo>
                  <a:cubicBezTo>
                    <a:pt x="8071" y="12354"/>
                    <a:pt x="7689" y="11271"/>
                    <a:pt x="7104" y="10721"/>
                  </a:cubicBezTo>
                  <a:cubicBezTo>
                    <a:pt x="6712" y="10352"/>
                    <a:pt x="6251" y="10252"/>
                    <a:pt x="5834" y="10390"/>
                  </a:cubicBezTo>
                  <a:cubicBezTo>
                    <a:pt x="5401" y="10532"/>
                    <a:pt x="5008" y="10939"/>
                    <a:pt x="4703" y="11646"/>
                  </a:cubicBezTo>
                  <a:cubicBezTo>
                    <a:pt x="4486" y="12152"/>
                    <a:pt x="4392" y="12799"/>
                    <a:pt x="4399" y="13447"/>
                  </a:cubicBezTo>
                  <a:cubicBezTo>
                    <a:pt x="4406" y="14057"/>
                    <a:pt x="4500" y="14655"/>
                    <a:pt x="4303" y="15191"/>
                  </a:cubicBezTo>
                  <a:cubicBezTo>
                    <a:pt x="4183" y="15518"/>
                    <a:pt x="3992" y="15710"/>
                    <a:pt x="3790" y="15772"/>
                  </a:cubicBezTo>
                  <a:cubicBezTo>
                    <a:pt x="3562" y="15842"/>
                    <a:pt x="3317" y="15746"/>
                    <a:pt x="3122" y="15464"/>
                  </a:cubicBezTo>
                  <a:lnTo>
                    <a:pt x="0" y="10755"/>
                  </a:lnTo>
                  <a:close/>
                </a:path>
              </a:pathLst>
            </a:custGeom>
            <a:solidFill>
              <a:srgbClr val="629DD1">
                <a:lumMod val="20000"/>
                <a:lumOff val="80000"/>
              </a:srgbClr>
            </a:solidFill>
            <a:ln w="12700" cap="flat">
              <a:noFill/>
              <a:miter lim="400000"/>
            </a:ln>
            <a:effectLst/>
          </p:spPr>
          <p:txBody>
            <a:bodyPr wrap="square" lIns="35719" tIns="35719" rIns="35719" bIns="35719" numCol="1" anchor="ctr">
              <a:noAutofit/>
            </a:bodyPr>
            <a:lstStyle/>
            <a:p>
              <a:pPr marL="0" marR="0" lvl="0" indent="0" defTabSz="410766" eaLnBrk="1" fontAlgn="auto" latinLnBrk="0" hangingPunct="1">
                <a:lnSpc>
                  <a:spcPct val="100000"/>
                </a:lnSpc>
                <a:spcBef>
                  <a:spcPts val="0"/>
                </a:spcBef>
                <a:spcAft>
                  <a:spcPts val="0"/>
                </a:spcAft>
                <a:buClrTx/>
                <a:buSzTx/>
                <a:buFontTx/>
                <a:buNone/>
                <a:tabLst/>
                <a:defRPr sz="3200"/>
              </a:pPr>
              <a:endParaRPr kumimoji="0" sz="1600" b="0" i="0" u="none" strike="noStrike" kern="0" cap="none" spc="0" normalizeH="0" baseline="0" noProof="0" dirty="0">
                <a:ln>
                  <a:noFill/>
                </a:ln>
                <a:solidFill>
                  <a:prstClr val="black"/>
                </a:solidFill>
                <a:effectLst/>
                <a:uLnTx/>
                <a:uFillTx/>
                <a:latin typeface="Arial" panose="020B0604020202020204"/>
              </a:endParaRPr>
            </a:p>
          </p:txBody>
        </p:sp>
        <p:sp>
          <p:nvSpPr>
            <p:cNvPr id="14" name="Shape 303"/>
            <p:cNvSpPr/>
            <p:nvPr/>
          </p:nvSpPr>
          <p:spPr>
            <a:xfrm>
              <a:off x="0" y="1609354"/>
              <a:ext cx="4124659" cy="5155488"/>
            </a:xfrm>
            <a:custGeom>
              <a:avLst/>
              <a:gdLst/>
              <a:ahLst/>
              <a:cxnLst>
                <a:cxn ang="0">
                  <a:pos x="wd2" y="hd2"/>
                </a:cxn>
                <a:cxn ang="5400000">
                  <a:pos x="wd2" y="hd2"/>
                </a:cxn>
                <a:cxn ang="10800000">
                  <a:pos x="wd2" y="hd2"/>
                </a:cxn>
                <a:cxn ang="16200000">
                  <a:pos x="wd2" y="hd2"/>
                </a:cxn>
              </a:cxnLst>
              <a:rect l="0" t="0" r="r" b="b"/>
              <a:pathLst>
                <a:path w="21506" h="21509" extrusionOk="0">
                  <a:moveTo>
                    <a:pt x="0" y="7411"/>
                  </a:moveTo>
                  <a:lnTo>
                    <a:pt x="5053" y="287"/>
                  </a:lnTo>
                  <a:lnTo>
                    <a:pt x="9673" y="3498"/>
                  </a:lnTo>
                  <a:cubicBezTo>
                    <a:pt x="9963" y="3647"/>
                    <a:pt x="10330" y="3657"/>
                    <a:pt x="10633" y="3526"/>
                  </a:cubicBezTo>
                  <a:cubicBezTo>
                    <a:pt x="10986" y="3373"/>
                    <a:pt x="11143" y="3134"/>
                    <a:pt x="11195" y="2846"/>
                  </a:cubicBezTo>
                  <a:cubicBezTo>
                    <a:pt x="11259" y="2493"/>
                    <a:pt x="11140" y="2104"/>
                    <a:pt x="11177" y="1732"/>
                  </a:cubicBezTo>
                  <a:cubicBezTo>
                    <a:pt x="11267" y="847"/>
                    <a:pt x="12141" y="215"/>
                    <a:pt x="13240" y="44"/>
                  </a:cubicBezTo>
                  <a:cubicBezTo>
                    <a:pt x="14112" y="-91"/>
                    <a:pt x="14995" y="84"/>
                    <a:pt x="15613" y="550"/>
                  </a:cubicBezTo>
                  <a:cubicBezTo>
                    <a:pt x="16230" y="1016"/>
                    <a:pt x="16485" y="1658"/>
                    <a:pt x="16444" y="2260"/>
                  </a:cubicBezTo>
                  <a:cubicBezTo>
                    <a:pt x="16403" y="2867"/>
                    <a:pt x="16056" y="3450"/>
                    <a:pt x="15372" y="3821"/>
                  </a:cubicBezTo>
                  <a:cubicBezTo>
                    <a:pt x="15195" y="3918"/>
                    <a:pt x="14996" y="3998"/>
                    <a:pt x="14796" y="4072"/>
                  </a:cubicBezTo>
                  <a:cubicBezTo>
                    <a:pt x="14592" y="4148"/>
                    <a:pt x="14387" y="4218"/>
                    <a:pt x="14223" y="4330"/>
                  </a:cubicBezTo>
                  <a:cubicBezTo>
                    <a:pt x="13961" y="4510"/>
                    <a:pt x="13832" y="4751"/>
                    <a:pt x="13865" y="5034"/>
                  </a:cubicBezTo>
                  <a:cubicBezTo>
                    <a:pt x="13895" y="5292"/>
                    <a:pt x="14074" y="5524"/>
                    <a:pt x="14348" y="5662"/>
                  </a:cubicBezTo>
                  <a:lnTo>
                    <a:pt x="20428" y="7313"/>
                  </a:lnTo>
                  <a:lnTo>
                    <a:pt x="21483" y="12221"/>
                  </a:lnTo>
                  <a:cubicBezTo>
                    <a:pt x="21600" y="12645"/>
                    <a:pt x="21265" y="13065"/>
                    <a:pt x="20735" y="13160"/>
                  </a:cubicBezTo>
                  <a:cubicBezTo>
                    <a:pt x="20076" y="13278"/>
                    <a:pt x="19598" y="12888"/>
                    <a:pt x="19023" y="12653"/>
                  </a:cubicBezTo>
                  <a:cubicBezTo>
                    <a:pt x="18377" y="12390"/>
                    <a:pt x="17637" y="12335"/>
                    <a:pt x="16971" y="12516"/>
                  </a:cubicBezTo>
                  <a:cubicBezTo>
                    <a:pt x="15790" y="12839"/>
                    <a:pt x="15095" y="13646"/>
                    <a:pt x="15068" y="14520"/>
                  </a:cubicBezTo>
                  <a:cubicBezTo>
                    <a:pt x="15053" y="15021"/>
                    <a:pt x="15277" y="15516"/>
                    <a:pt x="15726" y="15926"/>
                  </a:cubicBezTo>
                  <a:cubicBezTo>
                    <a:pt x="16160" y="16323"/>
                    <a:pt x="16732" y="16543"/>
                    <a:pt x="17330" y="16603"/>
                  </a:cubicBezTo>
                  <a:cubicBezTo>
                    <a:pt x="17811" y="16652"/>
                    <a:pt x="18317" y="16597"/>
                    <a:pt x="18798" y="16420"/>
                  </a:cubicBezTo>
                  <a:cubicBezTo>
                    <a:pt x="19373" y="16209"/>
                    <a:pt x="19834" y="15804"/>
                    <a:pt x="20487" y="15870"/>
                  </a:cubicBezTo>
                  <a:cubicBezTo>
                    <a:pt x="21162" y="15937"/>
                    <a:pt x="21589" y="16485"/>
                    <a:pt x="21367" y="16999"/>
                  </a:cubicBezTo>
                  <a:lnTo>
                    <a:pt x="20137" y="21509"/>
                  </a:lnTo>
                  <a:lnTo>
                    <a:pt x="10103" y="21509"/>
                  </a:lnTo>
                  <a:lnTo>
                    <a:pt x="0" y="7411"/>
                  </a:lnTo>
                  <a:close/>
                </a:path>
              </a:pathLst>
            </a:custGeom>
            <a:solidFill>
              <a:srgbClr val="0F4162"/>
            </a:solidFill>
            <a:ln w="12700" cap="flat">
              <a:noFill/>
              <a:miter lim="400000"/>
            </a:ln>
            <a:effectLst/>
          </p:spPr>
          <p:txBody>
            <a:bodyPr wrap="square" lIns="35719" tIns="35719" rIns="35719" bIns="35719" numCol="1" anchor="ctr">
              <a:noAutofit/>
            </a:bodyPr>
            <a:lstStyle/>
            <a:p>
              <a:pPr marL="0" marR="0" lvl="0" indent="0" defTabSz="410766" eaLnBrk="1" fontAlgn="auto" latinLnBrk="0" hangingPunct="1">
                <a:lnSpc>
                  <a:spcPct val="100000"/>
                </a:lnSpc>
                <a:spcBef>
                  <a:spcPts val="0"/>
                </a:spcBef>
                <a:spcAft>
                  <a:spcPts val="0"/>
                </a:spcAft>
                <a:buClrTx/>
                <a:buSzTx/>
                <a:buFontTx/>
                <a:buNone/>
                <a:tabLst/>
                <a:defRPr sz="3200"/>
              </a:pPr>
              <a:endParaRPr kumimoji="0" sz="1600" b="0" i="0" u="none" strike="noStrike" kern="0" cap="none" spc="0" normalizeH="0" baseline="0" noProof="0" dirty="0">
                <a:ln>
                  <a:noFill/>
                </a:ln>
                <a:solidFill>
                  <a:prstClr val="black"/>
                </a:solidFill>
                <a:effectLst/>
                <a:uLnTx/>
                <a:uFillTx/>
                <a:latin typeface="Arial" panose="020B0604020202020204"/>
              </a:endParaRPr>
            </a:p>
          </p:txBody>
        </p:sp>
        <p:sp>
          <p:nvSpPr>
            <p:cNvPr id="15" name="Shape 304"/>
            <p:cNvSpPr/>
            <p:nvPr/>
          </p:nvSpPr>
          <p:spPr>
            <a:xfrm>
              <a:off x="2872589" y="1673170"/>
              <a:ext cx="4909789" cy="5091818"/>
            </a:xfrm>
            <a:custGeom>
              <a:avLst/>
              <a:gdLst/>
              <a:ahLst/>
              <a:cxnLst>
                <a:cxn ang="0">
                  <a:pos x="wd2" y="hd2"/>
                </a:cxn>
                <a:cxn ang="5400000">
                  <a:pos x="wd2" y="hd2"/>
                </a:cxn>
                <a:cxn ang="10800000">
                  <a:pos x="wd2" y="hd2"/>
                </a:cxn>
                <a:cxn ang="16200000">
                  <a:pos x="wd2" y="hd2"/>
                </a:cxn>
              </a:cxnLst>
              <a:rect l="0" t="0" r="r" b="b"/>
              <a:pathLst>
                <a:path w="21464" h="21600" extrusionOk="0">
                  <a:moveTo>
                    <a:pt x="17188" y="0"/>
                  </a:moveTo>
                  <a:lnTo>
                    <a:pt x="21464" y="7261"/>
                  </a:lnTo>
                  <a:lnTo>
                    <a:pt x="12919" y="21600"/>
                  </a:lnTo>
                  <a:lnTo>
                    <a:pt x="4270" y="21600"/>
                  </a:lnTo>
                  <a:lnTo>
                    <a:pt x="5238" y="17057"/>
                  </a:lnTo>
                  <a:cubicBezTo>
                    <a:pt x="5322" y="16823"/>
                    <a:pt x="5296" y="16580"/>
                    <a:pt x="5189" y="16378"/>
                  </a:cubicBezTo>
                  <a:cubicBezTo>
                    <a:pt x="5096" y="16202"/>
                    <a:pt x="4938" y="16052"/>
                    <a:pt x="4724" y="15989"/>
                  </a:cubicBezTo>
                  <a:cubicBezTo>
                    <a:pt x="4264" y="15853"/>
                    <a:pt x="3852" y="16200"/>
                    <a:pt x="3430" y="16427"/>
                  </a:cubicBezTo>
                  <a:cubicBezTo>
                    <a:pt x="2679" y="16831"/>
                    <a:pt x="1754" y="16832"/>
                    <a:pt x="1022" y="16375"/>
                  </a:cubicBezTo>
                  <a:cubicBezTo>
                    <a:pt x="252" y="15895"/>
                    <a:pt x="-136" y="15007"/>
                    <a:pt x="44" y="14136"/>
                  </a:cubicBezTo>
                  <a:cubicBezTo>
                    <a:pt x="205" y="13477"/>
                    <a:pt x="641" y="12912"/>
                    <a:pt x="1247" y="12576"/>
                  </a:cubicBezTo>
                  <a:cubicBezTo>
                    <a:pt x="1864" y="12234"/>
                    <a:pt x="2579" y="12161"/>
                    <a:pt x="3222" y="12440"/>
                  </a:cubicBezTo>
                  <a:cubicBezTo>
                    <a:pt x="3646" y="12623"/>
                    <a:pt x="4005" y="12961"/>
                    <a:pt x="4463" y="13039"/>
                  </a:cubicBezTo>
                  <a:cubicBezTo>
                    <a:pt x="4662" y="13074"/>
                    <a:pt x="4869" y="13054"/>
                    <a:pt x="5046" y="12959"/>
                  </a:cubicBezTo>
                  <a:cubicBezTo>
                    <a:pt x="5319" y="12811"/>
                    <a:pt x="5466" y="12512"/>
                    <a:pt x="5409" y="12214"/>
                  </a:cubicBezTo>
                  <a:lnTo>
                    <a:pt x="4506" y="7126"/>
                  </a:lnTo>
                  <a:lnTo>
                    <a:pt x="8287" y="3831"/>
                  </a:lnTo>
                  <a:cubicBezTo>
                    <a:pt x="8645" y="3484"/>
                    <a:pt x="9212" y="3446"/>
                    <a:pt x="9616" y="3741"/>
                  </a:cubicBezTo>
                  <a:cubicBezTo>
                    <a:pt x="10039" y="4049"/>
                    <a:pt x="10124" y="4533"/>
                    <a:pt x="10101" y="5034"/>
                  </a:cubicBezTo>
                  <a:cubicBezTo>
                    <a:pt x="10088" y="5319"/>
                    <a:pt x="10039" y="5610"/>
                    <a:pt x="10101" y="5883"/>
                  </a:cubicBezTo>
                  <a:cubicBezTo>
                    <a:pt x="10166" y="6173"/>
                    <a:pt x="10343" y="6415"/>
                    <a:pt x="10571" y="6609"/>
                  </a:cubicBezTo>
                  <a:cubicBezTo>
                    <a:pt x="10920" y="6907"/>
                    <a:pt x="11295" y="7092"/>
                    <a:pt x="11695" y="7142"/>
                  </a:cubicBezTo>
                  <a:cubicBezTo>
                    <a:pt x="12079" y="7191"/>
                    <a:pt x="12480" y="7117"/>
                    <a:pt x="12827" y="6943"/>
                  </a:cubicBezTo>
                  <a:cubicBezTo>
                    <a:pt x="13511" y="6601"/>
                    <a:pt x="13974" y="5891"/>
                    <a:pt x="13822" y="5049"/>
                  </a:cubicBezTo>
                  <a:cubicBezTo>
                    <a:pt x="13746" y="4631"/>
                    <a:pt x="13505" y="4301"/>
                    <a:pt x="13159" y="4057"/>
                  </a:cubicBezTo>
                  <a:cubicBezTo>
                    <a:pt x="12889" y="3866"/>
                    <a:pt x="12558" y="3736"/>
                    <a:pt x="12274" y="3546"/>
                  </a:cubicBezTo>
                  <a:cubicBezTo>
                    <a:pt x="11935" y="3319"/>
                    <a:pt x="11674" y="3024"/>
                    <a:pt x="11623" y="2620"/>
                  </a:cubicBezTo>
                  <a:cubicBezTo>
                    <a:pt x="11562" y="2133"/>
                    <a:pt x="11860" y="1671"/>
                    <a:pt x="12338" y="1513"/>
                  </a:cubicBezTo>
                  <a:lnTo>
                    <a:pt x="17188" y="0"/>
                  </a:lnTo>
                  <a:close/>
                </a:path>
              </a:pathLst>
            </a:custGeom>
            <a:solidFill>
              <a:srgbClr val="336B90"/>
            </a:solidFill>
            <a:ln w="12700" cap="flat">
              <a:noFill/>
              <a:miter lim="400000"/>
            </a:ln>
            <a:effectLst/>
          </p:spPr>
          <p:txBody>
            <a:bodyPr wrap="square" lIns="35719" tIns="35719" rIns="35719" bIns="35719" numCol="1" anchor="ctr">
              <a:noAutofit/>
            </a:bodyPr>
            <a:lstStyle/>
            <a:p>
              <a:pPr marL="0" marR="0" lvl="0" indent="0" defTabSz="410766" eaLnBrk="1" fontAlgn="auto" latinLnBrk="0" hangingPunct="1">
                <a:lnSpc>
                  <a:spcPct val="100000"/>
                </a:lnSpc>
                <a:spcBef>
                  <a:spcPts val="0"/>
                </a:spcBef>
                <a:spcAft>
                  <a:spcPts val="0"/>
                </a:spcAft>
                <a:buClrTx/>
                <a:buSzTx/>
                <a:buFontTx/>
                <a:buNone/>
                <a:tabLst/>
                <a:defRPr sz="3200"/>
              </a:pPr>
              <a:endParaRPr kumimoji="0" sz="1600" b="0" i="0" u="none" strike="noStrike" kern="0" cap="none" spc="0" normalizeH="0" baseline="0" noProof="0" dirty="0">
                <a:ln>
                  <a:noFill/>
                </a:ln>
                <a:solidFill>
                  <a:prstClr val="black"/>
                </a:solidFill>
                <a:effectLst/>
                <a:uLnTx/>
                <a:uFillTx/>
                <a:latin typeface="Arial" panose="020B0604020202020204"/>
              </a:endParaRPr>
            </a:p>
          </p:txBody>
        </p:sp>
      </p:grpSp>
      <p:sp>
        <p:nvSpPr>
          <p:cNvPr id="2" name="TextBox 1"/>
          <p:cNvSpPr txBox="1"/>
          <p:nvPr/>
        </p:nvSpPr>
        <p:spPr>
          <a:xfrm>
            <a:off x="9099263" y="6369723"/>
            <a:ext cx="3092737"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(Lander, Howsare, &amp; Byrne, 2013)</a:t>
            </a:r>
          </a:p>
        </p:txBody>
      </p:sp>
    </p:spTree>
    <p:extLst>
      <p:ext uri="{BB962C8B-B14F-4D97-AF65-F5344CB8AC3E}">
        <p14:creationId xmlns:p14="http://schemas.microsoft.com/office/powerpoint/2010/main" val="652738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44783095"/>
              </p:ext>
            </p:extLst>
          </p:nvPr>
        </p:nvGraphicFramePr>
        <p:xfrm>
          <a:off x="1193674" y="1660031"/>
          <a:ext cx="9804651" cy="4421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p:cNvSpPr>
            <a:spLocks noGrp="1"/>
          </p:cNvSpPr>
          <p:nvPr>
            <p:ph type="title"/>
          </p:nvPr>
        </p:nvSpPr>
        <p:spPr>
          <a:xfrm>
            <a:off x="0" y="-6826"/>
            <a:ext cx="12192000" cy="1197864"/>
          </a:xfrm>
        </p:spPr>
        <p:txBody>
          <a:bodyPr>
            <a:normAutofit/>
          </a:bodyPr>
          <a:lstStyle/>
          <a:p>
            <a:pPr algn="ctr"/>
            <a:r>
              <a:rPr lang="en-US" sz="3200" dirty="0">
                <a:latin typeface="Arial" panose="020B0604020202020204" pitchFamily="34" charset="0"/>
                <a:cs typeface="Arial" panose="020B0604020202020204" pitchFamily="34" charset="0"/>
              </a:rPr>
              <a:t> Protective and Risk Factors</a:t>
            </a:r>
          </a:p>
        </p:txBody>
      </p:sp>
      <p:sp>
        <p:nvSpPr>
          <p:cNvPr id="3" name="TextBox 2"/>
          <p:cNvSpPr txBox="1"/>
          <p:nvPr/>
        </p:nvSpPr>
        <p:spPr>
          <a:xfrm>
            <a:off x="8705088" y="6373368"/>
            <a:ext cx="3485322"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(National Institute on Drub Abuse, 2003)</a:t>
            </a:r>
          </a:p>
        </p:txBody>
      </p:sp>
    </p:spTree>
    <p:extLst>
      <p:ext uri="{BB962C8B-B14F-4D97-AF65-F5344CB8AC3E}">
        <p14:creationId xmlns:p14="http://schemas.microsoft.com/office/powerpoint/2010/main" val="6437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6"/>
            <a:ext cx="12191999" cy="1261870"/>
          </a:xfrm>
        </p:spPr>
        <p:txBody>
          <a:bodyPr>
            <a:normAutofit/>
          </a:bodyPr>
          <a:lstStyle/>
          <a:p>
            <a:pPr algn="ctr"/>
            <a:r>
              <a:rPr lang="en-US" sz="3200" dirty="0">
                <a:latin typeface="Arial" panose="020B0604020202020204" pitchFamily="34" charset="0"/>
                <a:cs typeface="Arial" panose="020B0604020202020204" pitchFamily="34" charset="0"/>
              </a:rPr>
              <a:t>Behavior Interventions </a:t>
            </a:r>
          </a:p>
        </p:txBody>
      </p:sp>
      <p:sp>
        <p:nvSpPr>
          <p:cNvPr id="4" name="Content Placeholder 3"/>
          <p:cNvSpPr>
            <a:spLocks noGrp="1"/>
          </p:cNvSpPr>
          <p:nvPr>
            <p:ph idx="1"/>
          </p:nvPr>
        </p:nvSpPr>
        <p:spPr>
          <a:xfrm>
            <a:off x="1296036" y="1487644"/>
            <a:ext cx="2980054" cy="1781349"/>
          </a:xfrm>
          <a:prstGeom prst="flowChartConnector">
            <a:avLst/>
          </a:prstGeom>
          <a:solidFill>
            <a:srgbClr val="336B9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US" sz="2400" dirty="0">
                <a:latin typeface="Arial" panose="020B0604020202020204" pitchFamily="34" charset="0"/>
                <a:cs typeface="Arial" panose="020B0604020202020204" pitchFamily="34" charset="0"/>
              </a:rPr>
              <a:t>Lack of engagement</a:t>
            </a:r>
          </a:p>
        </p:txBody>
      </p:sp>
      <p:sp>
        <p:nvSpPr>
          <p:cNvPr id="5" name="Flowchart: Connector 4"/>
          <p:cNvSpPr/>
          <p:nvPr/>
        </p:nvSpPr>
        <p:spPr>
          <a:xfrm>
            <a:off x="1296036" y="3383751"/>
            <a:ext cx="2989579" cy="1632902"/>
          </a:xfrm>
          <a:prstGeom prst="flowChartConnector">
            <a:avLst/>
          </a:prstGeom>
          <a:solidFill>
            <a:srgbClr val="336B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Refusal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to comply</a:t>
            </a:r>
          </a:p>
        </p:txBody>
      </p:sp>
      <p:sp>
        <p:nvSpPr>
          <p:cNvPr id="6" name="Flowchart: Connector 5"/>
          <p:cNvSpPr/>
          <p:nvPr/>
        </p:nvSpPr>
        <p:spPr>
          <a:xfrm>
            <a:off x="1296035" y="5146696"/>
            <a:ext cx="2980053" cy="1411356"/>
          </a:xfrm>
          <a:prstGeom prst="flowChartConnector">
            <a:avLst/>
          </a:prstGeom>
          <a:solidFill>
            <a:srgbClr val="336B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Lack of follow- through</a:t>
            </a:r>
          </a:p>
        </p:txBody>
      </p:sp>
      <p:sp>
        <p:nvSpPr>
          <p:cNvPr id="7" name="Flowchart: Connector 6"/>
          <p:cNvSpPr/>
          <p:nvPr/>
        </p:nvSpPr>
        <p:spPr>
          <a:xfrm>
            <a:off x="7976109" y="1487644"/>
            <a:ext cx="3053079" cy="1781348"/>
          </a:xfrm>
          <a:prstGeom prst="flowChartConnector">
            <a:avLst/>
          </a:prstGeom>
          <a:solidFill>
            <a:srgbClr val="336B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Outreach</a:t>
            </a:r>
          </a:p>
        </p:txBody>
      </p:sp>
      <p:sp>
        <p:nvSpPr>
          <p:cNvPr id="8" name="Flowchart: Connector 7"/>
          <p:cNvSpPr/>
          <p:nvPr/>
        </p:nvSpPr>
        <p:spPr>
          <a:xfrm>
            <a:off x="8031988" y="3383043"/>
            <a:ext cx="2997200" cy="1632901"/>
          </a:xfrm>
          <a:prstGeom prst="flowChartConnector">
            <a:avLst/>
          </a:prstGeom>
          <a:solidFill>
            <a:srgbClr val="336B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Warm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hand-offs</a:t>
            </a:r>
          </a:p>
        </p:txBody>
      </p:sp>
      <p:sp>
        <p:nvSpPr>
          <p:cNvPr id="9" name="Flowchart: Connector 8"/>
          <p:cNvSpPr/>
          <p:nvPr/>
        </p:nvSpPr>
        <p:spPr>
          <a:xfrm>
            <a:off x="8031988" y="5155713"/>
            <a:ext cx="3014981" cy="1427782"/>
          </a:xfrm>
          <a:prstGeom prst="flowChartConnector">
            <a:avLst/>
          </a:prstGeom>
          <a:solidFill>
            <a:srgbClr val="336B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Recovery support</a:t>
            </a:r>
          </a:p>
        </p:txBody>
      </p:sp>
      <p:sp>
        <p:nvSpPr>
          <p:cNvPr id="11" name="Right Arrow 10"/>
          <p:cNvSpPr/>
          <p:nvPr/>
        </p:nvSpPr>
        <p:spPr>
          <a:xfrm>
            <a:off x="5636693" y="1989462"/>
            <a:ext cx="978408" cy="484632"/>
          </a:xfrm>
          <a:prstGeom prst="rightArrow">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5636693" y="3882000"/>
            <a:ext cx="978408" cy="484632"/>
          </a:xfrm>
          <a:prstGeom prst="rightArrow">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5636693" y="5620714"/>
            <a:ext cx="978408" cy="484632"/>
          </a:xfrm>
          <a:prstGeom prst="rightArrow">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9891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97864"/>
          </a:xfrm>
        </p:spPr>
        <p:txBody>
          <a:bodyPr>
            <a:noAutofit/>
          </a:bodyPr>
          <a:lstStyle/>
          <a:p>
            <a:pPr algn="ctr"/>
            <a:r>
              <a:rPr lang="en-US" sz="3200" dirty="0">
                <a:latin typeface="Arial" panose="020B0604020202020204" pitchFamily="34" charset="0"/>
                <a:cs typeface="Arial" panose="020B0604020202020204" pitchFamily="34" charset="0"/>
              </a:rPr>
              <a:t>Effects of Trauma</a:t>
            </a:r>
          </a:p>
        </p:txBody>
      </p:sp>
      <p:sp>
        <p:nvSpPr>
          <p:cNvPr id="3" name="Content Placeholder 2"/>
          <p:cNvSpPr>
            <a:spLocks noGrp="1"/>
          </p:cNvSpPr>
          <p:nvPr>
            <p:ph idx="1"/>
          </p:nvPr>
        </p:nvSpPr>
        <p:spPr>
          <a:xfrm>
            <a:off x="347472" y="1289304"/>
            <a:ext cx="6378550" cy="5256082"/>
          </a:xfrm>
        </p:spPr>
        <p:txBody>
          <a:bodyPr>
            <a:normAutofit/>
          </a:bodyPr>
          <a:lstStyle/>
          <a:p>
            <a:pPr marL="457200" indent="-457200">
              <a:lnSpc>
                <a:spcPct val="110000"/>
              </a:lnSpc>
              <a:spcBef>
                <a:spcPts val="600"/>
              </a:spcBef>
              <a:spcAft>
                <a:spcPts val="600"/>
              </a:spcAft>
            </a:pPr>
            <a:r>
              <a:rPr lang="en-US" sz="2200" dirty="0">
                <a:latin typeface="Arial" panose="020B0604020202020204" pitchFamily="34" charset="0"/>
                <a:cs typeface="Arial" panose="020B0604020202020204" pitchFamily="34" charset="0"/>
              </a:rPr>
              <a:t>Attachment and relationships</a:t>
            </a:r>
          </a:p>
          <a:p>
            <a:pPr marL="457200" indent="-457200">
              <a:lnSpc>
                <a:spcPct val="110000"/>
              </a:lnSpc>
              <a:spcBef>
                <a:spcPts val="600"/>
              </a:spcBef>
              <a:spcAft>
                <a:spcPts val="600"/>
              </a:spcAft>
            </a:pPr>
            <a:r>
              <a:rPr lang="en-US" sz="2200" dirty="0">
                <a:latin typeface="Arial" panose="020B0604020202020204" pitchFamily="34" charset="0"/>
                <a:cs typeface="Arial" panose="020B0604020202020204" pitchFamily="34" charset="0"/>
              </a:rPr>
              <a:t>Physical health: body and brain</a:t>
            </a:r>
          </a:p>
          <a:p>
            <a:pPr marL="457200" indent="-457200">
              <a:lnSpc>
                <a:spcPct val="110000"/>
              </a:lnSpc>
              <a:spcBef>
                <a:spcPts val="600"/>
              </a:spcBef>
              <a:spcAft>
                <a:spcPts val="600"/>
              </a:spcAft>
            </a:pPr>
            <a:r>
              <a:rPr lang="en-US" sz="2200" dirty="0">
                <a:latin typeface="Arial" panose="020B0604020202020204" pitchFamily="34" charset="0"/>
                <a:cs typeface="Arial" panose="020B0604020202020204" pitchFamily="34" charset="0"/>
              </a:rPr>
              <a:t>Emotional responses</a:t>
            </a:r>
          </a:p>
          <a:p>
            <a:pPr marL="457200" indent="-457200">
              <a:lnSpc>
                <a:spcPct val="110000"/>
              </a:lnSpc>
              <a:spcBef>
                <a:spcPts val="600"/>
              </a:spcBef>
              <a:spcAft>
                <a:spcPts val="600"/>
              </a:spcAft>
            </a:pPr>
            <a:r>
              <a:rPr lang="en-US" sz="2200" dirty="0">
                <a:latin typeface="Arial" panose="020B0604020202020204" pitchFamily="34" charset="0"/>
                <a:cs typeface="Arial" panose="020B0604020202020204" pitchFamily="34" charset="0"/>
              </a:rPr>
              <a:t>Dissociation</a:t>
            </a:r>
          </a:p>
          <a:p>
            <a:pPr marL="457200" indent="-457200">
              <a:lnSpc>
                <a:spcPct val="110000"/>
              </a:lnSpc>
              <a:spcBef>
                <a:spcPts val="600"/>
              </a:spcBef>
              <a:spcAft>
                <a:spcPts val="600"/>
              </a:spcAft>
            </a:pPr>
            <a:r>
              <a:rPr lang="en-US" sz="2200" dirty="0">
                <a:latin typeface="Arial" panose="020B0604020202020204" pitchFamily="34" charset="0"/>
                <a:cs typeface="Arial" panose="020B0604020202020204" pitchFamily="34" charset="0"/>
              </a:rPr>
              <a:t>Behavior</a:t>
            </a:r>
          </a:p>
          <a:p>
            <a:pPr marL="457200" indent="-457200">
              <a:lnSpc>
                <a:spcPct val="110000"/>
              </a:lnSpc>
              <a:spcBef>
                <a:spcPts val="600"/>
              </a:spcBef>
              <a:spcAft>
                <a:spcPts val="600"/>
              </a:spcAft>
            </a:pPr>
            <a:r>
              <a:rPr lang="en-US" sz="2200" dirty="0">
                <a:latin typeface="Arial" panose="020B0604020202020204" pitchFamily="34" charset="0"/>
                <a:cs typeface="Arial" panose="020B0604020202020204" pitchFamily="34" charset="0"/>
              </a:rPr>
              <a:t>Cognition: thinking and learning</a:t>
            </a:r>
          </a:p>
          <a:p>
            <a:pPr marL="457200" indent="-457200">
              <a:lnSpc>
                <a:spcPct val="110000"/>
              </a:lnSpc>
              <a:spcBef>
                <a:spcPts val="600"/>
              </a:spcBef>
              <a:spcAft>
                <a:spcPts val="600"/>
              </a:spcAft>
            </a:pPr>
            <a:r>
              <a:rPr lang="en-US" sz="2200" dirty="0">
                <a:latin typeface="Arial" panose="020B0604020202020204" pitchFamily="34" charset="0"/>
                <a:cs typeface="Arial" panose="020B0604020202020204" pitchFamily="34" charset="0"/>
              </a:rPr>
              <a:t>Self-concept and future orientation</a:t>
            </a:r>
          </a:p>
          <a:p>
            <a:pPr marL="457200" indent="-457200">
              <a:lnSpc>
                <a:spcPct val="110000"/>
              </a:lnSpc>
              <a:spcBef>
                <a:spcPts val="600"/>
              </a:spcBef>
              <a:spcAft>
                <a:spcPts val="600"/>
              </a:spcAft>
            </a:pPr>
            <a:r>
              <a:rPr lang="en-US" sz="2200" dirty="0">
                <a:latin typeface="Arial" panose="020B0604020202020204" pitchFamily="34" charset="0"/>
                <a:cs typeface="Arial" panose="020B0604020202020204" pitchFamily="34" charset="0"/>
              </a:rPr>
              <a:t>Economic impact</a:t>
            </a:r>
          </a:p>
          <a:p>
            <a:pPr marL="0" indent="0">
              <a:buNone/>
            </a:pPr>
            <a:endParaRPr lang="en-US" sz="2200" dirty="0"/>
          </a:p>
        </p:txBody>
      </p:sp>
      <p:pic>
        <p:nvPicPr>
          <p:cNvPr id="4" name="Picture 3">
            <a:extLst>
              <a:ext uri="{C183D7F6-B498-43B3-948B-1728B52AA6E4}">
                <adec:decorative xmlns:adec="http://schemas.microsoft.com/office/drawing/2017/decorative" xmlns="" val="1"/>
              </a:ext>
            </a:extLst>
          </p:cNvPr>
          <p:cNvPicPr/>
          <p:nvPr/>
        </p:nvPicPr>
        <p:blipFill>
          <a:blip r:embed="rId3"/>
          <a:stretch>
            <a:fillRect/>
          </a:stretch>
        </p:blipFill>
        <p:spPr>
          <a:xfrm>
            <a:off x="7155014" y="1447800"/>
            <a:ext cx="4197652" cy="3962399"/>
          </a:xfrm>
          <a:prstGeom prst="rect">
            <a:avLst/>
          </a:prstGeom>
          <a:solidFill>
            <a:srgbClr val="0F4263"/>
          </a:solidFill>
        </p:spPr>
      </p:pic>
      <p:sp>
        <p:nvSpPr>
          <p:cNvPr id="5" name="TextBox 4"/>
          <p:cNvSpPr txBox="1"/>
          <p:nvPr/>
        </p:nvSpPr>
        <p:spPr>
          <a:xfrm>
            <a:off x="7911588" y="6373368"/>
            <a:ext cx="4251960" cy="307777"/>
          </a:xfrm>
          <a:prstGeom prst="rect">
            <a:avLst/>
          </a:prstGeom>
          <a:noFill/>
        </p:spPr>
        <p:txBody>
          <a:bodyPr wrap="square" rtlCol="0">
            <a:spAutoFit/>
          </a:bodyPr>
          <a:lstStyle/>
          <a:p>
            <a:pPr algn="r"/>
            <a:r>
              <a:rPr lang="en-US" sz="1400" dirty="0">
                <a:latin typeface="Arial" panose="020B0604020202020204" pitchFamily="34" charset="0"/>
                <a:cs typeface="Arial" panose="020B0604020202020204" pitchFamily="34" charset="0"/>
              </a:rPr>
              <a:t>(National Child Traumatic Stress Network, n.d.)</a:t>
            </a:r>
          </a:p>
        </p:txBody>
      </p:sp>
    </p:spTree>
    <p:extLst>
      <p:ext uri="{BB962C8B-B14F-4D97-AF65-F5344CB8AC3E}">
        <p14:creationId xmlns:p14="http://schemas.microsoft.com/office/powerpoint/2010/main" val="1621582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97864"/>
          </a:xfrm>
        </p:spPr>
        <p:txBody>
          <a:bodyPr>
            <a:noAutofit/>
          </a:bodyPr>
          <a:lstStyle/>
          <a:p>
            <a:pPr algn="ctr"/>
            <a:r>
              <a:rPr lang="en-US" sz="3200" dirty="0">
                <a:latin typeface="Arial" panose="020B0604020202020204" pitchFamily="34" charset="0"/>
                <a:cs typeface="Arial" panose="020B0604020202020204" pitchFamily="34" charset="0"/>
              </a:rPr>
              <a:t>Substance Use Disorder,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Mental Health Disorders, and Trauma </a:t>
            </a:r>
          </a:p>
        </p:txBody>
      </p:sp>
      <p:sp>
        <p:nvSpPr>
          <p:cNvPr id="3" name="Content Placeholder 2"/>
          <p:cNvSpPr>
            <a:spLocks noGrp="1"/>
          </p:cNvSpPr>
          <p:nvPr>
            <p:ph idx="1"/>
          </p:nvPr>
        </p:nvSpPr>
        <p:spPr>
          <a:xfrm>
            <a:off x="347472" y="1325909"/>
            <a:ext cx="11568303" cy="5230118"/>
          </a:xfrm>
        </p:spPr>
        <p:txBody>
          <a:bodyPr>
            <a:noAutofit/>
          </a:bodyPr>
          <a:lstStyle/>
          <a:p>
            <a:pPr marL="457200" indent="-457200">
              <a:spcBef>
                <a:spcPts val="300"/>
              </a:spcBef>
              <a:spcAft>
                <a:spcPts val="300"/>
              </a:spcAft>
            </a:pPr>
            <a:r>
              <a:rPr lang="en-US" sz="2200" dirty="0">
                <a:latin typeface="Arial" panose="020B0604020202020204" pitchFamily="34" charset="0"/>
                <a:cs typeface="Arial" panose="020B0604020202020204" pitchFamily="34" charset="0"/>
              </a:rPr>
              <a:t>An estimated </a:t>
            </a:r>
            <a:r>
              <a:rPr lang="en-US" sz="2200" b="1" dirty="0">
                <a:latin typeface="Arial" panose="020B0604020202020204" pitchFamily="34" charset="0"/>
                <a:cs typeface="Arial" panose="020B0604020202020204" pitchFamily="34" charset="0"/>
              </a:rPr>
              <a:t>10%–11% </a:t>
            </a:r>
            <a:r>
              <a:rPr lang="en-US" sz="2200" dirty="0">
                <a:latin typeface="Arial" panose="020B0604020202020204" pitchFamily="34" charset="0"/>
                <a:cs typeface="Arial" panose="020B0604020202020204" pitchFamily="34" charset="0"/>
              </a:rPr>
              <a:t>of the </a:t>
            </a:r>
            <a:r>
              <a:rPr lang="en-US" sz="2200" b="1" dirty="0">
                <a:latin typeface="Arial" panose="020B0604020202020204" pitchFamily="34" charset="0"/>
                <a:cs typeface="Arial" panose="020B0604020202020204" pitchFamily="34" charset="0"/>
              </a:rPr>
              <a:t>4.1 million live births </a:t>
            </a:r>
            <a:r>
              <a:rPr lang="en-US" sz="2200" dirty="0">
                <a:latin typeface="Arial" panose="020B0604020202020204" pitchFamily="34" charset="0"/>
                <a:cs typeface="Arial" panose="020B0604020202020204" pitchFamily="34" charset="0"/>
              </a:rPr>
              <a:t>annually involve prenatal exposure to alcohol or drugs.</a:t>
            </a:r>
          </a:p>
          <a:p>
            <a:pPr marL="457200" indent="-457200">
              <a:spcBef>
                <a:spcPts val="300"/>
              </a:spcBef>
              <a:spcAft>
                <a:spcPts val="300"/>
              </a:spcAft>
            </a:pPr>
            <a:r>
              <a:rPr lang="en-US" sz="2200" dirty="0">
                <a:latin typeface="Arial" panose="020B0604020202020204" pitchFamily="34" charset="0"/>
                <a:cs typeface="Arial" panose="020B0604020202020204" pitchFamily="34" charset="0"/>
              </a:rPr>
              <a:t>Parents with substance use disorders often have a history of trauma, with </a:t>
            </a:r>
            <a:r>
              <a:rPr lang="en-US" sz="2200" b="1" dirty="0">
                <a:latin typeface="Arial" panose="020B0604020202020204" pitchFamily="34" charset="0"/>
                <a:cs typeface="Arial" panose="020B0604020202020204" pitchFamily="34" charset="0"/>
              </a:rPr>
              <a:t>60%–90% </a:t>
            </a:r>
            <a:r>
              <a:rPr lang="en-US" sz="2200" dirty="0">
                <a:latin typeface="Arial" panose="020B0604020202020204" pitchFamily="34" charset="0"/>
                <a:cs typeface="Arial" panose="020B0604020202020204" pitchFamily="34" charset="0"/>
              </a:rPr>
              <a:t>of treatment participants experiencing one or more traumatic events.</a:t>
            </a:r>
            <a:endParaRPr lang="en-US" sz="2200" baseline="30000" dirty="0">
              <a:latin typeface="Arial" panose="020B0604020202020204" pitchFamily="34" charset="0"/>
              <a:cs typeface="Arial" panose="020B0604020202020204" pitchFamily="34" charset="0"/>
            </a:endParaRPr>
          </a:p>
          <a:p>
            <a:pPr marL="457200" indent="-457200">
              <a:spcBef>
                <a:spcPts val="300"/>
              </a:spcBef>
              <a:spcAft>
                <a:spcPts val="300"/>
              </a:spcAft>
            </a:pPr>
            <a:r>
              <a:rPr lang="en-US" sz="2200" dirty="0">
                <a:latin typeface="Arial" panose="020B0604020202020204" pitchFamily="34" charset="0"/>
                <a:cs typeface="Arial" panose="020B0604020202020204" pitchFamily="34" charset="0"/>
              </a:rPr>
              <a:t>Families affected by substance use disorders who are involved in the child welfare system need a system of care that recognizes the impact of trauma on their functioning and recovery.</a:t>
            </a:r>
          </a:p>
          <a:p>
            <a:pPr marL="457200" indent="-457200">
              <a:spcBef>
                <a:spcPts val="300"/>
              </a:spcBef>
              <a:spcAft>
                <a:spcPts val="300"/>
              </a:spcAft>
            </a:pPr>
            <a:r>
              <a:rPr lang="en-US" sz="2200" dirty="0">
                <a:latin typeface="Arial" panose="020B0604020202020204" pitchFamily="34" charset="0"/>
                <a:cs typeface="Arial" panose="020B0604020202020204" pitchFamily="34" charset="0"/>
              </a:rPr>
              <a:t>In a trauma-informed organization, every part of the organization–from management to service delivery–has an understanding of how trauma affects the life of an individual seeking services.</a:t>
            </a:r>
          </a:p>
          <a:p>
            <a:pPr marL="457200" indent="-457200">
              <a:spcBef>
                <a:spcPts val="300"/>
              </a:spcBef>
              <a:spcAft>
                <a:spcPts val="300"/>
              </a:spcAft>
            </a:pPr>
            <a:r>
              <a:rPr lang="en-US" sz="2200" dirty="0">
                <a:latin typeface="Arial" panose="020B0604020202020204" pitchFamily="34" charset="0"/>
                <a:cs typeface="Arial" panose="020B0604020202020204" pitchFamily="34" charset="0"/>
              </a:rPr>
              <a:t>Roughly 7.9 million adults had co-occurring mental health and substance use disorders in 2014.</a:t>
            </a:r>
          </a:p>
          <a:p>
            <a:pPr marL="457200" indent="-457200">
              <a:spcBef>
                <a:spcPts val="300"/>
              </a:spcBef>
              <a:spcAft>
                <a:spcPts val="300"/>
              </a:spcAft>
            </a:pPr>
            <a:r>
              <a:rPr lang="en-US" sz="2200" dirty="0">
                <a:latin typeface="Arial" panose="020B0604020202020204" pitchFamily="34" charset="0"/>
                <a:cs typeface="Arial" panose="020B0604020202020204" pitchFamily="34" charset="0"/>
              </a:rPr>
              <a:t>Just over 42% of persons seeking substance use disorder treatment have been diagnosed with co-occurring mental health and substance use disorders.</a:t>
            </a:r>
          </a:p>
        </p:txBody>
      </p:sp>
      <p:sp>
        <p:nvSpPr>
          <p:cNvPr id="4" name="TextBox 3"/>
          <p:cNvSpPr txBox="1"/>
          <p:nvPr/>
        </p:nvSpPr>
        <p:spPr>
          <a:xfrm>
            <a:off x="2154477" y="6550223"/>
            <a:ext cx="997788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(Center for Substance Abuse Treatment, 2000; Dube et al., 2003; </a:t>
            </a:r>
            <a:r>
              <a:rPr lang="en-US" sz="1400" dirty="0" err="1">
                <a:latin typeface="Arial" panose="020B0604020202020204" pitchFamily="34" charset="0"/>
                <a:cs typeface="Arial" panose="020B0604020202020204" pitchFamily="34" charset="0"/>
              </a:rPr>
              <a:t>Felitti</a:t>
            </a:r>
            <a:r>
              <a:rPr lang="en-US" sz="1400" dirty="0">
                <a:latin typeface="Arial" panose="020B0604020202020204" pitchFamily="34" charset="0"/>
                <a:cs typeface="Arial" panose="020B0604020202020204" pitchFamily="34" charset="0"/>
              </a:rPr>
              <a:t> et al., 1998; Greeson et al., 2011; Kisiel et al., 2014)</a:t>
            </a:r>
          </a:p>
        </p:txBody>
      </p:sp>
    </p:spTree>
    <p:extLst>
      <p:ext uri="{BB962C8B-B14F-4D97-AF65-F5344CB8AC3E}">
        <p14:creationId xmlns:p14="http://schemas.microsoft.com/office/powerpoint/2010/main" val="1110393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0"/>
            <a:ext cx="12192000" cy="1197864"/>
          </a:xfrm>
        </p:spPr>
        <p:txBody>
          <a:bodyPr>
            <a:noAutofit/>
          </a:bodyPr>
          <a:lstStyle/>
          <a:p>
            <a:pPr algn="ctr" eaLnBrk="1" hangingPunct="1"/>
            <a:r>
              <a:rPr lang="en-US" altLang="en-US" sz="4000" dirty="0">
                <a:latin typeface="Arial" panose="020B0604020202020204" pitchFamily="34" charset="0"/>
                <a:cs typeface="Arial" panose="020B0604020202020204" pitchFamily="34" charset="0"/>
              </a:rPr>
              <a:t>Women’s Experiences of Co-Occurring Disorders, </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Trauma, and Domestic Violence</a:t>
            </a:r>
          </a:p>
        </p:txBody>
      </p:sp>
      <p:sp>
        <p:nvSpPr>
          <p:cNvPr id="24580" name="Rectangle 3"/>
          <p:cNvSpPr>
            <a:spLocks noGrp="1" noChangeArrowheads="1"/>
          </p:cNvSpPr>
          <p:nvPr>
            <p:ph type="body" idx="1"/>
          </p:nvPr>
        </p:nvSpPr>
        <p:spPr>
          <a:xfrm>
            <a:off x="347472" y="1325880"/>
            <a:ext cx="11260207" cy="4644389"/>
          </a:xfrm>
        </p:spPr>
        <p:txBody>
          <a:bodyPr>
            <a:noAutofit/>
          </a:bodyPr>
          <a:lstStyle/>
          <a:p>
            <a:pPr marL="0" indent="0">
              <a:spcBef>
                <a:spcPts val="600"/>
              </a:spcBef>
              <a:spcAft>
                <a:spcPts val="600"/>
              </a:spcAft>
              <a:buNone/>
            </a:pPr>
            <a:r>
              <a:rPr lang="en-US" altLang="en-US" sz="2200" b="1" dirty="0">
                <a:latin typeface="Arial" panose="020B0604020202020204" pitchFamily="34" charset="0"/>
                <a:cs typeface="Arial" panose="020B0604020202020204" pitchFamily="34" charset="0"/>
              </a:rPr>
              <a:t>Childhood Abuse</a:t>
            </a:r>
          </a:p>
          <a:p>
            <a:pPr marL="457200" lvl="1" indent="-457200">
              <a:spcBef>
                <a:spcPts val="600"/>
              </a:spcBef>
              <a:spcAft>
                <a:spcPts val="600"/>
              </a:spcAft>
            </a:pPr>
            <a:r>
              <a:rPr lang="en-US" altLang="en-US" sz="2200" dirty="0">
                <a:latin typeface="Arial" panose="020B0604020202020204" pitchFamily="34" charset="0"/>
                <a:cs typeface="Arial" panose="020B0604020202020204" pitchFamily="34" charset="0"/>
              </a:rPr>
              <a:t>Women with substance use disorders are more likely to report a history of childhood abuse.</a:t>
            </a:r>
          </a:p>
          <a:p>
            <a:pPr marL="800100" lvl="2" indent="-342900">
              <a:spcBef>
                <a:spcPts val="600"/>
              </a:spcBef>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Physical, sexual, and/or emotional abuse</a:t>
            </a:r>
          </a:p>
          <a:p>
            <a:pPr marL="0" indent="0">
              <a:spcBef>
                <a:spcPts val="600"/>
              </a:spcBef>
              <a:spcAft>
                <a:spcPts val="600"/>
              </a:spcAft>
              <a:buNone/>
            </a:pPr>
            <a:r>
              <a:rPr lang="en-US" altLang="en-US" sz="2200" b="1" dirty="0">
                <a:latin typeface="Arial" panose="020B0604020202020204" pitchFamily="34" charset="0"/>
                <a:cs typeface="Arial" panose="020B0604020202020204" pitchFamily="34" charset="0"/>
              </a:rPr>
              <a:t>Trauma</a:t>
            </a:r>
          </a:p>
          <a:p>
            <a:pPr marL="457200" lvl="1" indent="-457200">
              <a:spcBef>
                <a:spcPts val="600"/>
              </a:spcBef>
              <a:spcAft>
                <a:spcPts val="600"/>
              </a:spcAft>
            </a:pPr>
            <a:r>
              <a:rPr lang="en-US" altLang="en-US" sz="2200" dirty="0">
                <a:latin typeface="Arial" panose="020B0604020202020204" pitchFamily="34" charset="0"/>
                <a:cs typeface="Arial" panose="020B0604020202020204" pitchFamily="34" charset="0"/>
              </a:rPr>
              <a:t>Many women with substance use disorders experienced physical or sexual victimization in childhood or in adulthood, and may suffer from PTSD.</a:t>
            </a:r>
          </a:p>
          <a:p>
            <a:pPr marL="457200" lvl="1" indent="-457200">
              <a:spcBef>
                <a:spcPts val="600"/>
              </a:spcBef>
              <a:spcAft>
                <a:spcPts val="600"/>
              </a:spcAft>
            </a:pPr>
            <a:r>
              <a:rPr lang="en-US" altLang="en-US" sz="2200" dirty="0">
                <a:latin typeface="Arial" panose="020B0604020202020204" pitchFamily="34" charset="0"/>
                <a:cs typeface="Arial" panose="020B0604020202020204" pitchFamily="34" charset="0"/>
              </a:rPr>
              <a:t>Alcohol or drug use may be a form of self-medication for people with PTSD and other mental health disorders.</a:t>
            </a:r>
            <a:endParaRPr lang="en-US" altLang="en-US" sz="2200" dirty="0"/>
          </a:p>
        </p:txBody>
      </p:sp>
      <p:sp>
        <p:nvSpPr>
          <p:cNvPr id="2" name="TextBox 1"/>
          <p:cNvSpPr txBox="1"/>
          <p:nvPr/>
        </p:nvSpPr>
        <p:spPr>
          <a:xfrm>
            <a:off x="6419850" y="6384572"/>
            <a:ext cx="577215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(Substance Abuse and Mental Health Services Administration, 2009)</a:t>
            </a:r>
          </a:p>
        </p:txBody>
      </p:sp>
    </p:spTree>
    <p:extLst>
      <p:ext uri="{BB962C8B-B14F-4D97-AF65-F5344CB8AC3E}">
        <p14:creationId xmlns:p14="http://schemas.microsoft.com/office/powerpoint/2010/main" val="28244516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spect="1" noChangeArrowheads="1"/>
          </p:cNvSpPr>
          <p:nvPr>
            <p:ph type="title"/>
          </p:nvPr>
        </p:nvSpPr>
        <p:spPr>
          <a:xfrm>
            <a:off x="0" y="0"/>
            <a:ext cx="12192000" cy="1197864"/>
          </a:xfrm>
          <a:solidFill>
            <a:srgbClr val="0F4263"/>
          </a:solidFill>
        </p:spPr>
        <p:txBody>
          <a:bodyPr>
            <a:normAutofit/>
          </a:bodyPr>
          <a:lstStyle/>
          <a:p>
            <a:pPr algn="ctr"/>
            <a:r>
              <a:rPr lang="en-US" altLang="en-US" sz="3200" dirty="0">
                <a:latin typeface="Arial" panose="020B0604020202020204" pitchFamily="34" charset="0"/>
                <a:cs typeface="Arial" panose="020B0604020202020204" pitchFamily="34" charset="0"/>
              </a:rPr>
              <a:t>Women’s Experiences of Co-Occurring Disorders, </a:t>
            </a:r>
            <a:br>
              <a:rPr lang="en-US" altLang="en-US" sz="3200" dirty="0">
                <a:latin typeface="Arial" panose="020B0604020202020204" pitchFamily="34" charset="0"/>
                <a:cs typeface="Arial" panose="020B0604020202020204" pitchFamily="34" charset="0"/>
              </a:rPr>
            </a:br>
            <a:r>
              <a:rPr lang="en-US" altLang="en-US" sz="3200" dirty="0">
                <a:latin typeface="Arial" panose="020B0604020202020204" pitchFamily="34" charset="0"/>
                <a:cs typeface="Arial" panose="020B0604020202020204" pitchFamily="34" charset="0"/>
              </a:rPr>
              <a:t>Trauma, and Domestic Violence</a:t>
            </a:r>
            <a:endParaRPr lang="en-US" altLang="en-US" sz="3200" dirty="0"/>
          </a:p>
        </p:txBody>
      </p:sp>
      <p:sp>
        <p:nvSpPr>
          <p:cNvPr id="25603" name="Rectangle 2"/>
          <p:cNvSpPr>
            <a:spLocks noGrp="1" noChangeArrowheads="1"/>
          </p:cNvSpPr>
          <p:nvPr>
            <p:ph idx="1"/>
          </p:nvPr>
        </p:nvSpPr>
        <p:spPr>
          <a:xfrm>
            <a:off x="347472" y="1289304"/>
            <a:ext cx="11741012" cy="4824610"/>
          </a:xfrm>
        </p:spPr>
        <p:txBody>
          <a:bodyPr>
            <a:noAutofit/>
          </a:bodyPr>
          <a:lstStyle/>
          <a:p>
            <a:pPr marL="0" indent="0" eaLnBrk="1" hangingPunct="1">
              <a:spcBef>
                <a:spcPts val="600"/>
              </a:spcBef>
              <a:spcAft>
                <a:spcPts val="600"/>
              </a:spcAft>
              <a:buNone/>
            </a:pPr>
            <a:r>
              <a:rPr lang="en-US" altLang="en-US" sz="2200" b="1" dirty="0">
                <a:latin typeface="Arial" panose="020B0604020202020204" pitchFamily="34" charset="0"/>
                <a:cs typeface="Arial" panose="020B0604020202020204" pitchFamily="34" charset="0"/>
              </a:rPr>
              <a:t>Domestic Violence </a:t>
            </a:r>
          </a:p>
          <a:p>
            <a:pPr marL="457200" indent="-457200">
              <a:spcBef>
                <a:spcPts val="400"/>
              </a:spcBef>
              <a:spcAft>
                <a:spcPts val="600"/>
              </a:spcAft>
            </a:pPr>
            <a:r>
              <a:rPr lang="en-US" altLang="en-US" sz="2200" dirty="0">
                <a:latin typeface="Arial" panose="020B0604020202020204" pitchFamily="34" charset="0"/>
                <a:cs typeface="Arial" panose="020B0604020202020204" pitchFamily="34" charset="0"/>
              </a:rPr>
              <a:t>Women who have a substance use disorder are more likely to become victims of domestic violence.</a:t>
            </a:r>
          </a:p>
          <a:p>
            <a:pPr marL="857250" lvl="2" indent="-400050" eaLnBrk="1" hangingPunct="1">
              <a:spcBef>
                <a:spcPts val="400"/>
              </a:spcBef>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Victims of domestic violence are more likely to become dependent on tranquilizers, sedatives, stimulants, and painkillers, and are more likely to abuse alcohol.</a:t>
            </a:r>
          </a:p>
          <a:p>
            <a:pPr marL="0" indent="0" eaLnBrk="1" hangingPunct="1">
              <a:spcBef>
                <a:spcPts val="300"/>
              </a:spcBef>
              <a:spcAft>
                <a:spcPts val="600"/>
              </a:spcAft>
              <a:buNone/>
            </a:pPr>
            <a:r>
              <a:rPr lang="en-US" altLang="en-US" sz="2200" b="1" dirty="0">
                <a:latin typeface="Arial" panose="020B0604020202020204" pitchFamily="34" charset="0"/>
                <a:cs typeface="Arial" panose="020B0604020202020204" pitchFamily="34" charset="0"/>
              </a:rPr>
              <a:t>Co-Occurring Disorders </a:t>
            </a:r>
          </a:p>
          <a:p>
            <a:pPr marL="457200" indent="-457200">
              <a:spcBef>
                <a:spcPts val="300"/>
              </a:spcBef>
              <a:spcAft>
                <a:spcPts val="600"/>
              </a:spcAft>
            </a:pPr>
            <a:r>
              <a:rPr lang="en-US" altLang="en-US" sz="2200" dirty="0">
                <a:latin typeface="Arial" panose="020B0604020202020204" pitchFamily="34" charset="0"/>
                <a:cs typeface="Arial" panose="020B0604020202020204" pitchFamily="34" charset="0"/>
              </a:rPr>
              <a:t>Childhood abuse and neglect may contribute to anxiety, depression, PTSD, dissociative disorders, personality disorders, self-mutilation, and self-harming in adults.</a:t>
            </a:r>
          </a:p>
          <a:p>
            <a:pPr marL="457200" indent="-457200">
              <a:spcBef>
                <a:spcPts val="300"/>
              </a:spcBef>
              <a:spcAft>
                <a:spcPts val="600"/>
              </a:spcAft>
            </a:pPr>
            <a:r>
              <a:rPr lang="en-US" altLang="en-US" sz="2200" dirty="0">
                <a:latin typeface="Arial" panose="020B0604020202020204" pitchFamily="34" charset="0"/>
                <a:cs typeface="Arial" panose="020B0604020202020204" pitchFamily="34" charset="0"/>
              </a:rPr>
              <a:t>Among individuals with substance use problems, more women than men have a secondary diagnosis of a mental health disorder.</a:t>
            </a:r>
          </a:p>
        </p:txBody>
      </p:sp>
      <p:sp>
        <p:nvSpPr>
          <p:cNvPr id="5" name="TextBox 4"/>
          <p:cNvSpPr txBox="1"/>
          <p:nvPr/>
        </p:nvSpPr>
        <p:spPr>
          <a:xfrm>
            <a:off x="4798430" y="6373368"/>
            <a:ext cx="737235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(Khoury et al., 2010; Substance Abuse and Mental Health Services Administration, 2009)</a:t>
            </a:r>
          </a:p>
        </p:txBody>
      </p:sp>
    </p:spTree>
    <p:extLst>
      <p:ext uri="{BB962C8B-B14F-4D97-AF65-F5344CB8AC3E}">
        <p14:creationId xmlns:p14="http://schemas.microsoft.com/office/powerpoint/2010/main" val="48544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556" y="1326985"/>
            <a:ext cx="11502887" cy="4933026"/>
          </a:xfrm>
        </p:spPr>
        <p:txBody>
          <a:bodyPr>
            <a:normAutofit/>
          </a:bodyPr>
          <a:lstStyle/>
          <a:p>
            <a:pPr marL="0" indent="0">
              <a:spcBef>
                <a:spcPts val="600"/>
              </a:spcBef>
              <a:spcAft>
                <a:spcPts val="600"/>
              </a:spcAft>
              <a:buNone/>
            </a:pPr>
            <a:r>
              <a:rPr lang="en-US" sz="2200" dirty="0">
                <a:latin typeface="Arial" panose="020B0604020202020204" pitchFamily="34" charset="0"/>
                <a:cs typeface="Arial" panose="020B0604020202020204" pitchFamily="34" charset="0"/>
              </a:rPr>
              <a:t>After completing this training, child welfare workers will:</a:t>
            </a:r>
          </a:p>
          <a:p>
            <a:pPr lvl="0">
              <a:spcBef>
                <a:spcPts val="600"/>
              </a:spcBef>
              <a:spcAft>
                <a:spcPts val="600"/>
              </a:spcAft>
            </a:pPr>
            <a:r>
              <a:rPr lang="en-US" sz="2200" dirty="0">
                <a:latin typeface="Arial" panose="020B0604020202020204" pitchFamily="34" charset="0"/>
                <a:cs typeface="Arial" panose="020B0604020202020204" pitchFamily="34" charset="0"/>
              </a:rPr>
              <a:t>Identify the prevalence of substance use and mental health disorders, and trauma in the child welfare population</a:t>
            </a:r>
          </a:p>
          <a:p>
            <a:pPr lvl="0">
              <a:spcBef>
                <a:spcPts val="600"/>
              </a:spcBef>
              <a:spcAft>
                <a:spcPts val="600"/>
              </a:spcAft>
            </a:pPr>
            <a:r>
              <a:rPr lang="en-US" sz="2200" dirty="0">
                <a:latin typeface="Arial" panose="020B0604020202020204" pitchFamily="34" charset="0"/>
                <a:cs typeface="Arial" panose="020B0604020202020204" pitchFamily="34" charset="0"/>
              </a:rPr>
              <a:t>Recognize the effects of substance use, mental health, trauma, and co-occurring disorders on children and families</a:t>
            </a:r>
          </a:p>
          <a:p>
            <a:pPr lvl="0">
              <a:spcBef>
                <a:spcPts val="600"/>
              </a:spcBef>
              <a:spcAft>
                <a:spcPts val="600"/>
              </a:spcAft>
            </a:pPr>
            <a:r>
              <a:rPr lang="en-US" sz="2200" dirty="0">
                <a:latin typeface="Arial" panose="020B0604020202020204" pitchFamily="34" charset="0"/>
                <a:cs typeface="Arial" panose="020B0604020202020204" pitchFamily="34" charset="0"/>
              </a:rPr>
              <a:t>Recognize the impact of bias and stigma from an agency perspective and a personal perspective</a:t>
            </a:r>
          </a:p>
          <a:p>
            <a:pPr lvl="0">
              <a:spcBef>
                <a:spcPts val="600"/>
              </a:spcBef>
              <a:spcAft>
                <a:spcPts val="600"/>
              </a:spcAft>
            </a:pPr>
            <a:r>
              <a:rPr lang="en-US" sz="2200" dirty="0">
                <a:solidFill>
                  <a:prstClr val="black"/>
                </a:solidFill>
                <a:latin typeface="Arial" panose="020B0604020202020204" pitchFamily="34" charset="0"/>
                <a:cs typeface="Arial" panose="020B0604020202020204" pitchFamily="34" charset="0"/>
              </a:rPr>
              <a:t>Understand the importance of a family-centered approach when working with families with co-occurring challenges</a:t>
            </a:r>
            <a:endParaRPr lang="en-US" sz="2200" dirty="0">
              <a:latin typeface="Arial" panose="020B0604020202020204" pitchFamily="34" charset="0"/>
              <a:cs typeface="Arial" panose="020B0604020202020204" pitchFamily="34" charset="0"/>
            </a:endParaRPr>
          </a:p>
          <a:p>
            <a:pPr lvl="0">
              <a:spcBef>
                <a:spcPts val="600"/>
              </a:spcBef>
              <a:spcAft>
                <a:spcPts val="600"/>
              </a:spcAft>
            </a:pPr>
            <a:r>
              <a:rPr lang="en-US" sz="2200" dirty="0">
                <a:latin typeface="Arial" panose="020B0604020202020204" pitchFamily="34" charset="0"/>
                <a:cs typeface="Arial" panose="020B0604020202020204" pitchFamily="34" charset="0"/>
              </a:rPr>
              <a:t>Identify the benefits of collaborating with other systems and service providers to better serve families</a:t>
            </a:r>
          </a:p>
        </p:txBody>
      </p:sp>
      <p:sp>
        <p:nvSpPr>
          <p:cNvPr id="4" name="Rectangle 3"/>
          <p:cNvSpPr/>
          <p:nvPr/>
        </p:nvSpPr>
        <p:spPr>
          <a:xfrm>
            <a:off x="0" y="-2"/>
            <a:ext cx="12192000" cy="1197864"/>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0583"/>
            <a:r>
              <a:rPr lang="en-US" sz="3200" dirty="0">
                <a:solidFill>
                  <a:schemeClr val="bg1"/>
                </a:solidFill>
                <a:latin typeface="Arial" panose="020B0604020202020204" pitchFamily="34" charset="0"/>
                <a:cs typeface="Arial" panose="020B0604020202020204" pitchFamily="34" charset="0"/>
              </a:rPr>
              <a:t>Learning Objectives</a:t>
            </a:r>
            <a:endParaRPr lang="en-US" sz="3200" dirty="0">
              <a:solidFill>
                <a:schemeClr val="tx1"/>
              </a:solidFill>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2234389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0" y="-1"/>
            <a:ext cx="12192000" cy="1197864"/>
          </a:xfrm>
        </p:spPr>
        <p:txBody>
          <a:bodyPr>
            <a:normAutofit/>
          </a:bodyPr>
          <a:lstStyle/>
          <a:p>
            <a:pPr algn="ctr" eaLnBrk="1" hangingPunct="1"/>
            <a:r>
              <a:rPr lang="en-US" altLang="en-US" sz="3200" dirty="0">
                <a:latin typeface="Arial" panose="020B0604020202020204" pitchFamily="34" charset="0"/>
                <a:cs typeface="Arial" panose="020B0604020202020204" pitchFamily="34" charset="0"/>
              </a:rPr>
              <a:t>Additional Stressors</a:t>
            </a:r>
          </a:p>
        </p:txBody>
      </p:sp>
      <p:sp>
        <p:nvSpPr>
          <p:cNvPr id="21508" name="Rectangle 3"/>
          <p:cNvSpPr>
            <a:spLocks noGrp="1" noChangeArrowheads="1"/>
          </p:cNvSpPr>
          <p:nvPr>
            <p:ph type="body" idx="1"/>
          </p:nvPr>
        </p:nvSpPr>
        <p:spPr>
          <a:xfrm>
            <a:off x="347472" y="1325880"/>
            <a:ext cx="11573691" cy="4237856"/>
          </a:xfrm>
        </p:spPr>
        <p:txBody>
          <a:bodyPr>
            <a:noAutofit/>
          </a:bodyPr>
          <a:lstStyle/>
          <a:p>
            <a:pPr marL="457200" indent="-457200">
              <a:spcBef>
                <a:spcPts val="600"/>
              </a:spcBef>
              <a:spcAft>
                <a:spcPts val="600"/>
              </a:spcAft>
            </a:pPr>
            <a:r>
              <a:rPr lang="en-US" altLang="en-US" sz="2200" dirty="0">
                <a:latin typeface="Arial" panose="020B0604020202020204" pitchFamily="34" charset="0"/>
                <a:cs typeface="Arial" panose="020B0604020202020204" pitchFamily="34" charset="0"/>
              </a:rPr>
              <a:t>Co-occurring substance use and mental health disorders</a:t>
            </a:r>
          </a:p>
          <a:p>
            <a:pPr marL="457200" indent="-457200">
              <a:spcBef>
                <a:spcPts val="600"/>
              </a:spcBef>
              <a:spcAft>
                <a:spcPts val="600"/>
              </a:spcAft>
            </a:pPr>
            <a:r>
              <a:rPr lang="en-US" altLang="en-US" sz="2200" dirty="0">
                <a:latin typeface="Arial" panose="020B0604020202020204" pitchFamily="34" charset="0"/>
                <a:cs typeface="Arial" panose="020B0604020202020204" pitchFamily="34" charset="0"/>
              </a:rPr>
              <a:t>Limited educational and vocational opportunities</a:t>
            </a:r>
          </a:p>
          <a:p>
            <a:pPr marL="457200" indent="-457200">
              <a:spcBef>
                <a:spcPts val="600"/>
              </a:spcBef>
              <a:spcAft>
                <a:spcPts val="600"/>
              </a:spcAft>
            </a:pPr>
            <a:r>
              <a:rPr lang="en-US" altLang="en-US" sz="2200" dirty="0">
                <a:latin typeface="Arial" panose="020B0604020202020204" pitchFamily="34" charset="0"/>
                <a:cs typeface="Arial" panose="020B0604020202020204" pitchFamily="34" charset="0"/>
              </a:rPr>
              <a:t>Limited fiscal resources</a:t>
            </a:r>
          </a:p>
          <a:p>
            <a:pPr marL="457200" indent="-457200">
              <a:spcBef>
                <a:spcPts val="600"/>
              </a:spcBef>
              <a:spcAft>
                <a:spcPts val="600"/>
              </a:spcAft>
            </a:pPr>
            <a:r>
              <a:rPr lang="en-US" altLang="en-US" sz="2200" dirty="0">
                <a:latin typeface="Arial" panose="020B0604020202020204" pitchFamily="34" charset="0"/>
                <a:cs typeface="Arial" panose="020B0604020202020204" pitchFamily="34" charset="0"/>
              </a:rPr>
              <a:t>Criminal involvement</a:t>
            </a:r>
          </a:p>
          <a:p>
            <a:pPr marL="457200" indent="-457200">
              <a:spcBef>
                <a:spcPts val="600"/>
              </a:spcBef>
              <a:spcAft>
                <a:spcPts val="600"/>
              </a:spcAft>
            </a:pPr>
            <a:r>
              <a:rPr lang="en-US" altLang="en-US" sz="2200" dirty="0">
                <a:latin typeface="Arial" panose="020B0604020202020204" pitchFamily="34" charset="0"/>
                <a:cs typeface="Arial" panose="020B0604020202020204" pitchFamily="34" charset="0"/>
              </a:rPr>
              <a:t>Physical illnesses</a:t>
            </a:r>
          </a:p>
          <a:p>
            <a:pPr marL="457200" indent="-457200">
              <a:spcBef>
                <a:spcPts val="600"/>
              </a:spcBef>
              <a:spcAft>
                <a:spcPts val="600"/>
              </a:spcAft>
            </a:pPr>
            <a:r>
              <a:rPr lang="en-US" altLang="en-US" sz="2200" dirty="0">
                <a:latin typeface="Arial" panose="020B0604020202020204" pitchFamily="34" charset="0"/>
                <a:cs typeface="Arial" panose="020B0604020202020204" pitchFamily="34" charset="0"/>
              </a:rPr>
              <a:t>Difficult and traumatic life experiences</a:t>
            </a:r>
          </a:p>
        </p:txBody>
      </p:sp>
      <p:sp>
        <p:nvSpPr>
          <p:cNvPr id="2" name="TextBox 1"/>
          <p:cNvSpPr txBox="1"/>
          <p:nvPr/>
        </p:nvSpPr>
        <p:spPr>
          <a:xfrm>
            <a:off x="7333766" y="6373368"/>
            <a:ext cx="481529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(Center for Behavioral Health Statistics and Quality, 2015)</a:t>
            </a:r>
          </a:p>
        </p:txBody>
      </p:sp>
    </p:spTree>
    <p:extLst>
      <p:ext uri="{BB962C8B-B14F-4D97-AF65-F5344CB8AC3E}">
        <p14:creationId xmlns:p14="http://schemas.microsoft.com/office/powerpoint/2010/main" val="535089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627322" y="4293338"/>
            <a:ext cx="9338163" cy="830997"/>
          </a:xfrm>
          <a:prstGeom prst="rect">
            <a:avLst/>
          </a:prstGeom>
          <a:noFill/>
        </p:spPr>
        <p:txBody>
          <a:bodyPr wrap="square" rtlCol="0">
            <a:spAutoFit/>
          </a:bodyPr>
          <a:lstStyle/>
          <a:p>
            <a:r>
              <a:rPr lang="en-US" sz="4800" dirty="0">
                <a:solidFill>
                  <a:prstClr val="white"/>
                </a:solidFill>
                <a:latin typeface="Arial" panose="020B0604020202020204" pitchFamily="34" charset="0"/>
                <a:cs typeface="Arial" panose="020B0604020202020204" pitchFamily="34" charset="0"/>
              </a:rPr>
              <a:t>Stigma</a:t>
            </a: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8648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97864"/>
          </a:xfrm>
        </p:spPr>
        <p:txBody>
          <a:bodyPr>
            <a:normAutofit/>
          </a:bodyPr>
          <a:lstStyle/>
          <a:p>
            <a:pPr algn="ctr"/>
            <a:r>
              <a:rPr lang="en-US" sz="3200" dirty="0">
                <a:latin typeface="Arial" panose="020B0604020202020204" pitchFamily="34" charset="0"/>
                <a:cs typeface="Arial" panose="020B0604020202020204" pitchFamily="34" charset="0"/>
              </a:rPr>
              <a:t>Confronting Stigma</a:t>
            </a:r>
          </a:p>
        </p:txBody>
      </p:sp>
      <p:sp>
        <p:nvSpPr>
          <p:cNvPr id="3" name="Content Placeholder 2"/>
          <p:cNvSpPr>
            <a:spLocks noGrp="1"/>
          </p:cNvSpPr>
          <p:nvPr>
            <p:ph idx="1"/>
          </p:nvPr>
        </p:nvSpPr>
        <p:spPr>
          <a:xfrm>
            <a:off x="347472" y="1325880"/>
            <a:ext cx="11296185" cy="2955381"/>
          </a:xfrm>
        </p:spPr>
        <p:txBody>
          <a:bodyPr>
            <a:normAutofit/>
          </a:bodyPr>
          <a:lstStyle/>
          <a:p>
            <a:pPr marL="0" indent="0">
              <a:spcBef>
                <a:spcPts val="600"/>
              </a:spcBef>
              <a:spcAft>
                <a:spcPts val="600"/>
              </a:spcAft>
              <a:buNone/>
            </a:pPr>
            <a:r>
              <a:rPr lang="en-US" sz="2200" dirty="0">
                <a:latin typeface="Arial" panose="020B0604020202020204" pitchFamily="34" charset="0"/>
                <a:cs typeface="Arial" panose="020B0604020202020204" pitchFamily="34" charset="0"/>
              </a:rPr>
              <a:t>Stigma associated with substance use disorder:</a:t>
            </a:r>
          </a:p>
          <a:p>
            <a:pPr marL="457200" indent="-457200">
              <a:spcBef>
                <a:spcPts val="600"/>
              </a:spcBef>
              <a:spcAft>
                <a:spcPts val="600"/>
              </a:spcAft>
            </a:pPr>
            <a:r>
              <a:rPr lang="en-US" sz="2200" dirty="0">
                <a:latin typeface="Arial" panose="020B0604020202020204" pitchFamily="34" charset="0"/>
                <a:cs typeface="Arial" panose="020B0604020202020204" pitchFamily="34" charset="0"/>
              </a:rPr>
              <a:t>“The Stigma of Addiction”: </a:t>
            </a:r>
            <a:r>
              <a:rPr lang="en-US" sz="2200" dirty="0">
                <a:latin typeface="Arial" panose="020B0604020202020204" pitchFamily="34" charset="0"/>
                <a:cs typeface="Arial" panose="020B0604020202020204" pitchFamily="34" charset="0"/>
                <a:hlinkClick r:id="rId3"/>
              </a:rPr>
              <a:t>https://www.youtube.com/watch?v=LDsIGHEGj6w</a:t>
            </a:r>
            <a:r>
              <a:rPr lang="en-US" sz="2200" dirty="0">
                <a:latin typeface="Arial" panose="020B0604020202020204" pitchFamily="34" charset="0"/>
                <a:cs typeface="Arial" panose="020B0604020202020204" pitchFamily="34" charset="0"/>
              </a:rPr>
              <a:t> </a:t>
            </a:r>
          </a:p>
          <a:p>
            <a:pPr marL="0" indent="0">
              <a:spcBef>
                <a:spcPts val="600"/>
              </a:spcBef>
              <a:spcAft>
                <a:spcPts val="600"/>
              </a:spcAft>
              <a:buNone/>
            </a:pPr>
            <a:r>
              <a:rPr lang="en-US" sz="2200" dirty="0">
                <a:latin typeface="Arial" panose="020B0604020202020204" pitchFamily="34" charset="0"/>
                <a:cs typeface="Arial" panose="020B0604020202020204" pitchFamily="34" charset="0"/>
              </a:rPr>
              <a:t>Stigma associated with mental health disorder:</a:t>
            </a:r>
          </a:p>
          <a:p>
            <a:pPr marL="457200" indent="-457200">
              <a:spcBef>
                <a:spcPts val="600"/>
              </a:spcBef>
              <a:spcAft>
                <a:spcPts val="600"/>
              </a:spcAft>
            </a:pPr>
            <a:r>
              <a:rPr lang="en-US" sz="2200" dirty="0">
                <a:latin typeface="Arial" panose="020B0604020202020204" pitchFamily="34" charset="0"/>
                <a:cs typeface="Arial" panose="020B0604020202020204" pitchFamily="34" charset="0"/>
              </a:rPr>
              <a:t>“What Is Stigma?”: </a:t>
            </a:r>
            <a:r>
              <a:rPr lang="en-US" sz="2200" dirty="0">
                <a:latin typeface="Arial" panose="020B0604020202020204" pitchFamily="34" charset="0"/>
                <a:cs typeface="Arial" panose="020B0604020202020204" pitchFamily="34" charset="0"/>
                <a:hlinkClick r:id="rId4"/>
              </a:rPr>
              <a:t>https://www.youtube.com/watch?v=9vkUMXaJDM4</a:t>
            </a:r>
            <a:r>
              <a:rPr lang="en-US" sz="2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98990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197864"/>
          </a:xfrm>
        </p:spPr>
        <p:txBody>
          <a:bodyPr>
            <a:normAutofit/>
          </a:bodyPr>
          <a:lstStyle/>
          <a:p>
            <a:pPr algn="ctr"/>
            <a:r>
              <a:rPr lang="en-US" sz="3200" dirty="0">
                <a:latin typeface="Arial" panose="020B0604020202020204" pitchFamily="34" charset="0"/>
                <a:cs typeface="Arial" panose="020B0604020202020204" pitchFamily="34" charset="0"/>
              </a:rPr>
              <a:t>Stigma</a:t>
            </a:r>
          </a:p>
        </p:txBody>
      </p:sp>
      <p:sp>
        <p:nvSpPr>
          <p:cNvPr id="3" name="Content Placeholder 2"/>
          <p:cNvSpPr>
            <a:spLocks noGrp="1"/>
          </p:cNvSpPr>
          <p:nvPr>
            <p:ph idx="1"/>
          </p:nvPr>
        </p:nvSpPr>
        <p:spPr>
          <a:xfrm>
            <a:off x="347472" y="1325880"/>
            <a:ext cx="11539728" cy="1788795"/>
          </a:xfrm>
        </p:spPr>
        <p:txBody>
          <a:bodyPr>
            <a:noAutofit/>
          </a:bodyPr>
          <a:lstStyle/>
          <a:p>
            <a:pPr marL="0" indent="0">
              <a:spcBef>
                <a:spcPts val="600"/>
              </a:spcBef>
              <a:spcAft>
                <a:spcPts val="600"/>
              </a:spcAft>
              <a:buNone/>
            </a:pPr>
            <a:r>
              <a:rPr lang="en-US" sz="2200" dirty="0">
                <a:latin typeface="Arial" panose="020B0604020202020204" pitchFamily="34" charset="0"/>
                <a:cs typeface="Arial" panose="020B0604020202020204" pitchFamily="34" charset="0"/>
              </a:rPr>
              <a:t>Two main factors affect the burden of stigma placed on a particular disease or disorder:</a:t>
            </a:r>
          </a:p>
          <a:p>
            <a:pPr marL="457200" indent="-457200">
              <a:spcBef>
                <a:spcPts val="600"/>
              </a:spcBef>
              <a:spcAft>
                <a:spcPts val="600"/>
              </a:spcAft>
            </a:pPr>
            <a:r>
              <a:rPr lang="en-US" sz="2200" dirty="0">
                <a:latin typeface="Arial" panose="020B0604020202020204" pitchFamily="34" charset="0"/>
                <a:cs typeface="Arial" panose="020B0604020202020204" pitchFamily="34" charset="0"/>
              </a:rPr>
              <a:t>Perceived control that a person has over the condition </a:t>
            </a:r>
          </a:p>
          <a:p>
            <a:pPr marL="457200" indent="-457200">
              <a:spcBef>
                <a:spcPts val="600"/>
              </a:spcBef>
              <a:spcAft>
                <a:spcPts val="600"/>
              </a:spcAft>
            </a:pPr>
            <a:r>
              <a:rPr lang="en-US" sz="2200" dirty="0">
                <a:latin typeface="Arial" panose="020B0604020202020204" pitchFamily="34" charset="0"/>
                <a:cs typeface="Arial" panose="020B0604020202020204" pitchFamily="34" charset="0"/>
              </a:rPr>
              <a:t>Perceived fault in acquiring the condition</a:t>
            </a:r>
          </a:p>
        </p:txBody>
      </p:sp>
      <p:pic>
        <p:nvPicPr>
          <p:cNvPr id="4" name="Picture 3" descr="Graphic of an arrow pointing left and right. “Non-stigmatized conditions” is next to the left side of the arrow. The left arrow says “low perceived fault” and “low perceived control”. “Stigmatized conditions:” is near the right arrow. The right arrow says “high perceived fault” and “high perceived control”."/>
          <p:cNvPicPr>
            <a:picLocks noChangeAspect="1"/>
          </p:cNvPicPr>
          <p:nvPr/>
        </p:nvPicPr>
        <p:blipFill>
          <a:blip r:embed="rId3"/>
          <a:stretch>
            <a:fillRect/>
          </a:stretch>
        </p:blipFill>
        <p:spPr>
          <a:xfrm>
            <a:off x="917201" y="2886769"/>
            <a:ext cx="10122901" cy="2439769"/>
          </a:xfrm>
          <a:prstGeom prst="rect">
            <a:avLst/>
          </a:prstGeom>
        </p:spPr>
      </p:pic>
      <p:sp>
        <p:nvSpPr>
          <p:cNvPr id="5" name="TextBox 4"/>
          <p:cNvSpPr txBox="1"/>
          <p:nvPr/>
        </p:nvSpPr>
        <p:spPr>
          <a:xfrm>
            <a:off x="8765673" y="6373368"/>
            <a:ext cx="3426327"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(Education Development Center, 2017)</a:t>
            </a:r>
          </a:p>
        </p:txBody>
      </p:sp>
    </p:spTree>
    <p:extLst>
      <p:ext uri="{BB962C8B-B14F-4D97-AF65-F5344CB8AC3E}">
        <p14:creationId xmlns:p14="http://schemas.microsoft.com/office/powerpoint/2010/main" val="3576085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626"/>
          <a:stretch/>
        </p:blipFill>
        <p:spPr>
          <a:xfrm>
            <a:off x="0" y="1197864"/>
            <a:ext cx="4572000" cy="5660136"/>
          </a:xfrm>
          <a:prstGeom prst="rect">
            <a:avLst/>
          </a:prstGeom>
        </p:spPr>
      </p:pic>
      <p:sp>
        <p:nvSpPr>
          <p:cNvPr id="8" name="Content Placeholder 4"/>
          <p:cNvSpPr txBox="1">
            <a:spLocks/>
          </p:cNvSpPr>
          <p:nvPr/>
        </p:nvSpPr>
        <p:spPr>
          <a:xfrm>
            <a:off x="4896353" y="1325880"/>
            <a:ext cx="6824134" cy="2299653"/>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indent="-342900" algn="l">
              <a:lnSpc>
                <a:spcPct val="100000"/>
              </a:lnSpc>
              <a:spcBef>
                <a:spcPts val="600"/>
              </a:spcBef>
              <a:spcAft>
                <a:spcPts val="600"/>
              </a:spcAft>
              <a:buFont typeface="Arial" panose="020B0604020202020204" pitchFamily="34" charset="0"/>
              <a:buChar char="•"/>
            </a:pPr>
            <a:r>
              <a:rPr lang="en-US" sz="2200" dirty="0">
                <a:solidFill>
                  <a:prstClr val="black"/>
                </a:solidFill>
                <a:latin typeface="Arial" panose="020B0604020202020204" pitchFamily="34" charset="0"/>
                <a:cs typeface="Arial" panose="020B0604020202020204" pitchFamily="34" charset="0"/>
              </a:rPr>
              <a:t>Affects the attitudes of…</a:t>
            </a:r>
          </a:p>
          <a:p>
            <a:pPr marL="685800" lvl="2" indent="-342900" algn="l">
              <a:lnSpc>
                <a:spcPct val="100000"/>
              </a:lnSpc>
              <a:spcBef>
                <a:spcPts val="600"/>
              </a:spcBef>
              <a:spcAft>
                <a:spcPts val="600"/>
              </a:spcAft>
              <a:buFont typeface="Arial" panose="020B0604020202020204" pitchFamily="34" charset="0"/>
              <a:buChar char="−"/>
            </a:pPr>
            <a:r>
              <a:rPr lang="en-US" sz="2200" dirty="0">
                <a:solidFill>
                  <a:prstClr val="black"/>
                </a:solidFill>
                <a:latin typeface="Arial" panose="020B0604020202020204" pitchFamily="34" charset="0"/>
                <a:cs typeface="Arial" panose="020B0604020202020204" pitchFamily="34" charset="0"/>
              </a:rPr>
              <a:t>Medical and healthcare professionals</a:t>
            </a:r>
          </a:p>
          <a:p>
            <a:pPr marL="685800" lvl="2" indent="-342900" algn="l">
              <a:lnSpc>
                <a:spcPct val="100000"/>
              </a:lnSpc>
              <a:spcBef>
                <a:spcPts val="600"/>
              </a:spcBef>
              <a:spcAft>
                <a:spcPts val="600"/>
              </a:spcAft>
              <a:buFont typeface="Arial" panose="020B0604020202020204" pitchFamily="34" charset="0"/>
              <a:buChar char="−"/>
            </a:pPr>
            <a:r>
              <a:rPr lang="en-US" sz="2200" dirty="0">
                <a:solidFill>
                  <a:prstClr val="black"/>
                </a:solidFill>
                <a:latin typeface="Arial" panose="020B0604020202020204" pitchFamily="34" charset="0"/>
                <a:cs typeface="Arial" panose="020B0604020202020204" pitchFamily="34" charset="0"/>
              </a:rPr>
              <a:t>Social service agencies and workers</a:t>
            </a:r>
          </a:p>
          <a:p>
            <a:pPr marL="685800" lvl="2" indent="-342900" algn="l">
              <a:lnSpc>
                <a:spcPct val="100000"/>
              </a:lnSpc>
              <a:spcBef>
                <a:spcPts val="600"/>
              </a:spcBef>
              <a:spcAft>
                <a:spcPts val="600"/>
              </a:spcAft>
              <a:buFont typeface="Arial" panose="020B0604020202020204" pitchFamily="34" charset="0"/>
              <a:buChar char="−"/>
            </a:pPr>
            <a:r>
              <a:rPr lang="en-US" sz="2200" dirty="0">
                <a:solidFill>
                  <a:prstClr val="black"/>
                </a:solidFill>
                <a:latin typeface="Arial" panose="020B0604020202020204" pitchFamily="34" charset="0"/>
                <a:cs typeface="Arial" panose="020B0604020202020204" pitchFamily="34" charset="0"/>
              </a:rPr>
              <a:t>Families and friends</a:t>
            </a:r>
          </a:p>
        </p:txBody>
      </p:sp>
      <p:sp>
        <p:nvSpPr>
          <p:cNvPr id="9" name="Content Placeholder 4"/>
          <p:cNvSpPr txBox="1">
            <a:spLocks/>
          </p:cNvSpPr>
          <p:nvPr/>
        </p:nvSpPr>
        <p:spPr>
          <a:xfrm>
            <a:off x="4896353" y="4708352"/>
            <a:ext cx="5418667" cy="1545124"/>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indent="-342900" algn="l">
              <a:lnSpc>
                <a:spcPct val="100000"/>
              </a:lnSpc>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Creates barriers to treatment and impedes access to programs</a:t>
            </a:r>
          </a:p>
          <a:p>
            <a:pPr marL="342900" lvl="1" indent="-342900" algn="l">
              <a:lnSpc>
                <a:spcPct val="100000"/>
              </a:lnSpc>
              <a:spcBef>
                <a:spcPts val="600"/>
              </a:spcBef>
              <a:spcAft>
                <a:spcPts val="600"/>
              </a:spcAft>
              <a:buFont typeface="Arial" panose="020B0604020202020204" pitchFamily="34" charset="0"/>
              <a:buChar char="•"/>
              <a:tabLst>
                <a:tab pos="166688" algn="l"/>
              </a:tabLst>
            </a:pPr>
            <a:r>
              <a:rPr lang="en-US" sz="2200" dirty="0">
                <a:latin typeface="Arial" panose="020B0604020202020204" pitchFamily="34" charset="0"/>
                <a:cs typeface="Arial" panose="020B0604020202020204" pitchFamily="34" charset="0"/>
              </a:rPr>
              <a:t>Influences policies</a:t>
            </a:r>
          </a:p>
        </p:txBody>
      </p:sp>
      <p:sp>
        <p:nvSpPr>
          <p:cNvPr id="6" name="Down Arrow 5"/>
          <p:cNvSpPr/>
          <p:nvPr/>
        </p:nvSpPr>
        <p:spPr>
          <a:xfrm>
            <a:off x="6905709" y="3425290"/>
            <a:ext cx="683547" cy="1205283"/>
          </a:xfrm>
          <a:prstGeom prst="down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itle 5"/>
          <p:cNvSpPr txBox="1">
            <a:spLocks/>
          </p:cNvSpPr>
          <p:nvPr/>
        </p:nvSpPr>
        <p:spPr>
          <a:xfrm>
            <a:off x="0" y="0"/>
            <a:ext cx="12192000" cy="1197864"/>
          </a:xfrm>
          <a:prstGeom prst="rect">
            <a:avLst/>
          </a:prstGeom>
          <a:solidFill>
            <a:srgbClr val="0F4162"/>
          </a:solidFill>
          <a:ln w="12700" cap="flat" cmpd="sng" algn="ctr">
            <a:solidFill>
              <a:srgbClr val="0F41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1641166"/>
            <a:r>
              <a:rPr lang="en-US" sz="3200" dirty="0">
                <a:solidFill>
                  <a:srgbClr val="FFFFFF"/>
                </a:solidFill>
                <a:latin typeface="Arial" panose="020B0604020202020204" pitchFamily="34" charset="0"/>
                <a:cs typeface="Arial" panose="020B0604020202020204" pitchFamily="34" charset="0"/>
              </a:rPr>
              <a:t>Stigma</a:t>
            </a:r>
          </a:p>
        </p:txBody>
      </p:sp>
      <p:sp>
        <p:nvSpPr>
          <p:cNvPr id="4" name="TextBox 3"/>
          <p:cNvSpPr txBox="1"/>
          <p:nvPr/>
        </p:nvSpPr>
        <p:spPr>
          <a:xfrm>
            <a:off x="8230489" y="6373368"/>
            <a:ext cx="396151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(Center for Substance Abuse Treatment, 2008)</a:t>
            </a:r>
          </a:p>
        </p:txBody>
      </p:sp>
    </p:spTree>
    <p:extLst>
      <p:ext uri="{BB962C8B-B14F-4D97-AF65-F5344CB8AC3E}">
        <p14:creationId xmlns:p14="http://schemas.microsoft.com/office/powerpoint/2010/main" val="1721983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7472" y="1325880"/>
            <a:ext cx="10791814" cy="2893100"/>
          </a:xfrm>
          <a:prstGeom prst="rect">
            <a:avLst/>
          </a:prstGeom>
          <a:noFill/>
        </p:spPr>
        <p:txBody>
          <a:bodyPr wrap="square" rtlCol="0">
            <a:spAutoFit/>
          </a:bodyPr>
          <a:lstStyle/>
          <a:p>
            <a:pPr>
              <a:spcBef>
                <a:spcPts val="600"/>
              </a:spcBef>
              <a:spcAft>
                <a:spcPts val="600"/>
              </a:spcAft>
            </a:pPr>
            <a:r>
              <a:rPr lang="en-US" sz="2200" dirty="0">
                <a:latin typeface="Arial" panose="020B0604020202020204" pitchFamily="34" charset="0"/>
                <a:cs typeface="Arial" panose="020B0604020202020204" pitchFamily="34" charset="0"/>
              </a:rPr>
              <a:t>Perceptions about people with substance use disorders:</a:t>
            </a:r>
          </a:p>
          <a:p>
            <a:pPr marL="457200" indent="-457200">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Once an addict, always an addict</a:t>
            </a:r>
          </a:p>
          <a:p>
            <a:pPr marL="457200" indent="-457200">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They don’t really want to change</a:t>
            </a:r>
          </a:p>
          <a:p>
            <a:pPr marL="457200" indent="-457200">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They lie</a:t>
            </a:r>
          </a:p>
          <a:p>
            <a:pPr marL="457200" indent="-457200">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They must love their drug more than their child</a:t>
            </a:r>
          </a:p>
          <a:p>
            <a:pPr marL="457200" indent="-457200">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They need to get to rock bottom, before…</a:t>
            </a:r>
          </a:p>
        </p:txBody>
      </p:sp>
      <p:sp>
        <p:nvSpPr>
          <p:cNvPr id="6" name="Title 5"/>
          <p:cNvSpPr txBox="1">
            <a:spLocks/>
          </p:cNvSpPr>
          <p:nvPr/>
        </p:nvSpPr>
        <p:spPr>
          <a:xfrm>
            <a:off x="0" y="0"/>
            <a:ext cx="12192000" cy="1197864"/>
          </a:xfrm>
          <a:prstGeom prst="rect">
            <a:avLst/>
          </a:prstGeom>
          <a:solidFill>
            <a:srgbClr val="0F4162"/>
          </a:solidFill>
          <a:ln w="12700" cap="flat" cmpd="sng" algn="ctr">
            <a:solidFill>
              <a:srgbClr val="0F41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1641166"/>
            <a:r>
              <a:rPr lang="en-US" sz="3200" dirty="0">
                <a:solidFill>
                  <a:srgbClr val="FFFFFF"/>
                </a:solidFill>
                <a:latin typeface="Arial" panose="020B0604020202020204" pitchFamily="34" charset="0"/>
                <a:cs typeface="Arial" panose="020B0604020202020204" pitchFamily="34" charset="0"/>
              </a:rPr>
              <a:t>Stigma and Perceptions</a:t>
            </a:r>
          </a:p>
        </p:txBody>
      </p:sp>
    </p:spTree>
    <p:extLst>
      <p:ext uri="{BB962C8B-B14F-4D97-AF65-F5344CB8AC3E}">
        <p14:creationId xmlns:p14="http://schemas.microsoft.com/office/powerpoint/2010/main" val="138052382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197864"/>
          </a:xfrm>
          <a:solidFill>
            <a:srgbClr val="0F4263"/>
          </a:solidFill>
        </p:spPr>
        <p:txBody>
          <a:bodyPr>
            <a:normAutofit/>
          </a:bodyPr>
          <a:lstStyle/>
          <a:p>
            <a:pPr algn="ctr"/>
            <a:r>
              <a:rPr lang="en-US" sz="3200" dirty="0">
                <a:latin typeface="Arial" panose="020B0604020202020204" pitchFamily="34" charset="0"/>
                <a:cs typeface="Arial" panose="020B0604020202020204" pitchFamily="34" charset="0"/>
              </a:rPr>
              <a:t>Combating Stigma</a:t>
            </a:r>
          </a:p>
        </p:txBody>
      </p:sp>
      <p:sp>
        <p:nvSpPr>
          <p:cNvPr id="3" name="Content Placeholder 2"/>
          <p:cNvSpPr>
            <a:spLocks noGrp="1"/>
          </p:cNvSpPr>
          <p:nvPr>
            <p:ph idx="1"/>
          </p:nvPr>
        </p:nvSpPr>
        <p:spPr>
          <a:xfrm>
            <a:off x="347472" y="1325880"/>
            <a:ext cx="9934416" cy="4036631"/>
          </a:xfrm>
        </p:spPr>
        <p:txBody>
          <a:bodyPr>
            <a:normAutofit/>
          </a:bodyPr>
          <a:lstStyle/>
          <a:p>
            <a:pPr marL="457200" indent="-457200">
              <a:spcBef>
                <a:spcPts val="600"/>
              </a:spcBef>
              <a:spcAft>
                <a:spcPts val="600"/>
              </a:spcAft>
            </a:pPr>
            <a:r>
              <a:rPr lang="en-US" sz="2200" dirty="0">
                <a:latin typeface="Arial" panose="020B0604020202020204" pitchFamily="34" charset="0"/>
                <a:cs typeface="Arial" panose="020B0604020202020204" pitchFamily="34" charset="0"/>
              </a:rPr>
              <a:t>Are you using person-first language?</a:t>
            </a:r>
          </a:p>
          <a:p>
            <a:pPr marL="457200" indent="-457200">
              <a:spcBef>
                <a:spcPts val="600"/>
              </a:spcBef>
              <a:spcAft>
                <a:spcPts val="600"/>
              </a:spcAft>
            </a:pPr>
            <a:r>
              <a:rPr lang="en-US" sz="2200" dirty="0">
                <a:latin typeface="Arial" panose="020B0604020202020204" pitchFamily="34" charset="0"/>
                <a:cs typeface="Arial" panose="020B0604020202020204" pitchFamily="34" charset="0"/>
              </a:rPr>
              <a:t>Are you using technical language with a single, clear meaning instead of colloquialisms or words with inconsistent definitions?</a:t>
            </a:r>
          </a:p>
          <a:p>
            <a:pPr marL="457200" indent="-457200">
              <a:spcBef>
                <a:spcPts val="600"/>
              </a:spcBef>
              <a:spcAft>
                <a:spcPts val="600"/>
              </a:spcAft>
            </a:pPr>
            <a:r>
              <a:rPr lang="en-US" sz="2200" dirty="0">
                <a:latin typeface="Arial" panose="020B0604020202020204" pitchFamily="34" charset="0"/>
                <a:cs typeface="Arial" panose="020B0604020202020204" pitchFamily="34" charset="0"/>
              </a:rPr>
              <a:t>Are you conflating substance use and a substance use disorder?</a:t>
            </a:r>
          </a:p>
          <a:p>
            <a:pPr marL="457200" indent="-457200">
              <a:spcBef>
                <a:spcPts val="600"/>
              </a:spcBef>
              <a:spcAft>
                <a:spcPts val="600"/>
              </a:spcAft>
            </a:pPr>
            <a:r>
              <a:rPr lang="en-US" sz="2200" dirty="0">
                <a:latin typeface="Arial" panose="020B0604020202020204" pitchFamily="34" charset="0"/>
                <a:cs typeface="Arial" panose="020B0604020202020204" pitchFamily="34" charset="0"/>
              </a:rPr>
              <a:t>Are you using sensational or fear-based language?</a:t>
            </a:r>
          </a:p>
          <a:p>
            <a:pPr marL="457200" indent="-457200">
              <a:spcBef>
                <a:spcPts val="600"/>
              </a:spcBef>
              <a:spcAft>
                <a:spcPts val="600"/>
              </a:spcAft>
            </a:pPr>
            <a:r>
              <a:rPr lang="en-US" sz="2200" dirty="0">
                <a:latin typeface="Arial" panose="020B0604020202020204" pitchFamily="34" charset="0"/>
                <a:cs typeface="Arial" panose="020B0604020202020204" pitchFamily="34" charset="0"/>
              </a:rPr>
              <a:t>Are you unintentionally perpetuating drug-related moral panic?</a:t>
            </a:r>
          </a:p>
        </p:txBody>
      </p:sp>
      <p:sp>
        <p:nvSpPr>
          <p:cNvPr id="4" name="TextBox 3"/>
          <p:cNvSpPr txBox="1"/>
          <p:nvPr/>
        </p:nvSpPr>
        <p:spPr>
          <a:xfrm>
            <a:off x="8051800" y="6373368"/>
            <a:ext cx="41402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(Center for Substance Abuse Treatment, 2008)</a:t>
            </a:r>
          </a:p>
        </p:txBody>
      </p:sp>
    </p:spTree>
    <p:extLst>
      <p:ext uri="{BB962C8B-B14F-4D97-AF65-F5344CB8AC3E}">
        <p14:creationId xmlns:p14="http://schemas.microsoft.com/office/powerpoint/2010/main" val="729509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12192000" cy="1197864"/>
          </a:xfrm>
          <a:solidFill>
            <a:srgbClr val="0F4263"/>
          </a:solidFill>
        </p:spPr>
        <p:txBody>
          <a:bodyPr>
            <a:noAutofit/>
          </a:bodyPr>
          <a:lstStyle/>
          <a:p>
            <a:pPr algn="ctr"/>
            <a:r>
              <a:rPr lang="en-US" sz="3200" dirty="0">
                <a:solidFill>
                  <a:schemeClr val="bg1"/>
                </a:solidFill>
                <a:latin typeface="Arial" panose="020B0604020202020204" pitchFamily="34" charset="0"/>
                <a:cs typeface="Arial" panose="020B0604020202020204" pitchFamily="34" charset="0"/>
              </a:rPr>
              <a:t>Language Considerations</a:t>
            </a:r>
          </a:p>
        </p:txBody>
      </p:sp>
      <p:pic>
        <p:nvPicPr>
          <p:cNvPr id="5" name="Picture 4" descr="A two-column table with multiple rows. First column labeled “instead of:” and second column labeled “try”. Instead of: addict, try: person with a substance use disorder or person with a serious substance use disorder. Instead of: addicted to x, try: has an x use disorder or has a serious x use disorder or has a substance use disorder involving x (if more than one substance is involved).  Instead of: Addiction, try: substance use disorder or serious substance use disorder. Note: addiction is appropriate when quoting findings or research that used the term or if it appears in a proper name of an organization. Addiction is appropriate when speaking of the disease process that leads to someone developing a substance use disorder that includes compulsive use (for example, “the field of addition medicine,” and “the science of addiction”). It is appropriate to refer to schedule drugs as “addictive.”"/>
          <p:cNvPicPr>
            <a:picLocks noChangeAspect="1"/>
          </p:cNvPicPr>
          <p:nvPr/>
        </p:nvPicPr>
        <p:blipFill>
          <a:blip r:embed="rId3"/>
          <a:stretch>
            <a:fillRect/>
          </a:stretch>
        </p:blipFill>
        <p:spPr>
          <a:xfrm>
            <a:off x="3227578" y="1417620"/>
            <a:ext cx="5736844" cy="4735992"/>
          </a:xfrm>
          <a:prstGeom prst="rect">
            <a:avLst/>
          </a:prstGeom>
        </p:spPr>
      </p:pic>
      <p:sp>
        <p:nvSpPr>
          <p:cNvPr id="6" name="TextBox 5"/>
          <p:cNvSpPr txBox="1"/>
          <p:nvPr/>
        </p:nvSpPr>
        <p:spPr>
          <a:xfrm>
            <a:off x="7105422" y="6373368"/>
            <a:ext cx="5084324" cy="276999"/>
          </a:xfrm>
          <a:prstGeom prst="rect">
            <a:avLst/>
          </a:prstGeom>
          <a:noFill/>
        </p:spPr>
        <p:txBody>
          <a:bodyPr wrap="square" rtlCol="0">
            <a:spAutoFit/>
          </a:bodyPr>
          <a:lstStyle/>
          <a:p>
            <a:r>
              <a:rPr lang="en-US" sz="1200" dirty="0"/>
              <a:t>(</a:t>
            </a:r>
            <a:r>
              <a:rPr lang="en-US" sz="1200" dirty="0">
                <a:latin typeface="Arial" panose="020B0604020202020204" pitchFamily="34" charset="0"/>
                <a:cs typeface="Arial" panose="020B0604020202020204" pitchFamily="34" charset="0"/>
              </a:rPr>
              <a:t>White House Office of National Drug Control Policy, 2015)</a:t>
            </a:r>
          </a:p>
        </p:txBody>
      </p:sp>
    </p:spTree>
    <p:extLst>
      <p:ext uri="{BB962C8B-B14F-4D97-AF65-F5344CB8AC3E}">
        <p14:creationId xmlns:p14="http://schemas.microsoft.com/office/powerpoint/2010/main" val="14143170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1"/>
            <a:ext cx="12192000" cy="1197864"/>
          </a:xfrm>
          <a:solidFill>
            <a:srgbClr val="0F4263"/>
          </a:solidFill>
        </p:spPr>
        <p:txBody>
          <a:bodyPr>
            <a:normAutofit/>
          </a:bodyPr>
          <a:lstStyle/>
          <a:p>
            <a:pPr algn="ctr"/>
            <a:r>
              <a:rPr lang="en-US" sz="3200" dirty="0">
                <a:solidFill>
                  <a:schemeClr val="bg1"/>
                </a:solidFill>
                <a:latin typeface="Arial" panose="020B0604020202020204" pitchFamily="34" charset="0"/>
                <a:cs typeface="Arial" panose="020B0604020202020204" pitchFamily="34" charset="0"/>
              </a:rPr>
              <a:t>Language Considerations</a:t>
            </a:r>
          </a:p>
        </p:txBody>
      </p:sp>
      <p:pic>
        <p:nvPicPr>
          <p:cNvPr id="2" name="Picture 1" descr="Two column table with multiple rows. Left column has terms, right column has alternative phrases. Alcoholic, person with an alcohol use disorder or person with a serious alcohol use disorder. Alcoholics Anonymous, Narcotics Anonymous, etc. Note: when using these terms, take care to avoid divulging an individual’s participation in named 12-step program. Clean, abstinent. Clean screen, substance-free or testing negative for substance abuse. Dirty, actively using or positive for substance use. Dirty screen, testing positive for substance use. Drug habit, substance use disorder or compulsive or regular substance use. "/>
          <p:cNvPicPr>
            <a:picLocks noChangeAspect="1"/>
          </p:cNvPicPr>
          <p:nvPr/>
        </p:nvPicPr>
        <p:blipFill>
          <a:blip r:embed="rId3"/>
          <a:stretch>
            <a:fillRect/>
          </a:stretch>
        </p:blipFill>
        <p:spPr>
          <a:xfrm>
            <a:off x="2481563" y="1475194"/>
            <a:ext cx="7171724" cy="4721912"/>
          </a:xfrm>
          <a:prstGeom prst="rect">
            <a:avLst/>
          </a:prstGeom>
        </p:spPr>
      </p:pic>
      <p:sp>
        <p:nvSpPr>
          <p:cNvPr id="6" name="TextBox 5"/>
          <p:cNvSpPr txBox="1"/>
          <p:nvPr/>
        </p:nvSpPr>
        <p:spPr>
          <a:xfrm>
            <a:off x="7099093" y="6373368"/>
            <a:ext cx="5084324" cy="369332"/>
          </a:xfrm>
          <a:prstGeom prst="rect">
            <a:avLst/>
          </a:prstGeom>
          <a:noFill/>
        </p:spPr>
        <p:txBody>
          <a:bodyPr wrap="square" rtlCol="0">
            <a:spAutoFit/>
          </a:bodyPr>
          <a:lstStyle/>
          <a:p>
            <a:r>
              <a:rPr lang="en-US" dirty="0"/>
              <a:t>(</a:t>
            </a:r>
            <a:r>
              <a:rPr lang="en-US" sz="1400" dirty="0">
                <a:latin typeface="Arial" panose="020B0604020202020204" pitchFamily="34" charset="0"/>
                <a:cs typeface="Arial" panose="020B0604020202020204" pitchFamily="34" charset="0"/>
              </a:rPr>
              <a:t>White House Office of National Drug Control Policy, 2015)</a:t>
            </a:r>
          </a:p>
        </p:txBody>
      </p:sp>
    </p:spTree>
    <p:extLst>
      <p:ext uri="{BB962C8B-B14F-4D97-AF65-F5344CB8AC3E}">
        <p14:creationId xmlns:p14="http://schemas.microsoft.com/office/powerpoint/2010/main" val="981622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1"/>
            <a:ext cx="12192000" cy="1197864"/>
          </a:xfrm>
          <a:solidFill>
            <a:srgbClr val="0F4263"/>
          </a:solidFill>
        </p:spPr>
        <p:txBody>
          <a:bodyPr>
            <a:normAutofit/>
          </a:bodyPr>
          <a:lstStyle/>
          <a:p>
            <a:pPr algn="ctr"/>
            <a:r>
              <a:rPr lang="en-US" sz="3200" dirty="0">
                <a:solidFill>
                  <a:schemeClr val="bg1"/>
                </a:solidFill>
                <a:latin typeface="Arial" panose="020B0604020202020204" pitchFamily="34" charset="0"/>
                <a:cs typeface="Arial" panose="020B0604020202020204" pitchFamily="34" charset="0"/>
              </a:rPr>
              <a:t>Language Considerations</a:t>
            </a:r>
          </a:p>
        </p:txBody>
      </p:sp>
      <p:pic>
        <p:nvPicPr>
          <p:cNvPr id="4" name="Picture 3" descr="Two column table with multiple rows. Left column has terms, right column has alternative phrases. Drug/substance abuser, person with a substance use disorder or person who uses drugs (if not qualified as a disorder). Note: When feasible, drug/substance abuse can be replaced with substance use disorder. Former/reformed addict/alcoholic, person in recovery or person in long-term recovery. Opioid replace or methadone maintenance, medication assisted treatment or medication-assisted recovery. Recreational, casual or experimental users (as opposed to those with a use disorder), people who use drugs for non-medical reasons or people starting to use drugs or people who are new to drug use or initiates. "/>
          <p:cNvPicPr>
            <a:picLocks noChangeAspect="1"/>
          </p:cNvPicPr>
          <p:nvPr/>
        </p:nvPicPr>
        <p:blipFill>
          <a:blip r:embed="rId3"/>
          <a:stretch>
            <a:fillRect/>
          </a:stretch>
        </p:blipFill>
        <p:spPr>
          <a:xfrm>
            <a:off x="2454565" y="1427476"/>
            <a:ext cx="7529584" cy="4769630"/>
          </a:xfrm>
          <a:prstGeom prst="rect">
            <a:avLst/>
          </a:prstGeom>
        </p:spPr>
      </p:pic>
      <p:sp>
        <p:nvSpPr>
          <p:cNvPr id="6" name="TextBox 5"/>
          <p:cNvSpPr txBox="1"/>
          <p:nvPr/>
        </p:nvSpPr>
        <p:spPr>
          <a:xfrm>
            <a:off x="7107676" y="6373368"/>
            <a:ext cx="5084324" cy="369332"/>
          </a:xfrm>
          <a:prstGeom prst="rect">
            <a:avLst/>
          </a:prstGeom>
          <a:noFill/>
        </p:spPr>
        <p:txBody>
          <a:bodyPr wrap="square" rtlCol="0">
            <a:spAutoFit/>
          </a:bodyPr>
          <a:lstStyle/>
          <a:p>
            <a:r>
              <a:rPr lang="en-US" dirty="0"/>
              <a:t>(</a:t>
            </a:r>
            <a:r>
              <a:rPr lang="en-US" sz="1400" dirty="0">
                <a:latin typeface="Arial" panose="020B0604020202020204" pitchFamily="34" charset="0"/>
                <a:cs typeface="Arial" panose="020B0604020202020204" pitchFamily="34" charset="0"/>
              </a:rPr>
              <a:t>White House Office of National Drug Control Policy, 2015)</a:t>
            </a:r>
          </a:p>
        </p:txBody>
      </p:sp>
    </p:spTree>
    <p:extLst>
      <p:ext uri="{BB962C8B-B14F-4D97-AF65-F5344CB8AC3E}">
        <p14:creationId xmlns:p14="http://schemas.microsoft.com/office/powerpoint/2010/main" val="2670826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0002"/>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498845" y="3082258"/>
            <a:ext cx="7514855" cy="1569660"/>
          </a:xfrm>
          <a:prstGeom prst="rect">
            <a:avLst/>
          </a:prstGeom>
          <a:noFill/>
        </p:spPr>
        <p:txBody>
          <a:bodyPr wrap="square" rtlCol="0">
            <a:spAutoFit/>
          </a:bodyPr>
          <a:lstStyle/>
          <a:p>
            <a:endParaRPr lang="en-US" sz="4800" dirty="0">
              <a:solidFill>
                <a:prstClr val="white"/>
              </a:solidFill>
            </a:endParaRPr>
          </a:p>
          <a:p>
            <a:r>
              <a:rPr lang="en-US" sz="4800" dirty="0">
                <a:solidFill>
                  <a:prstClr val="white"/>
                </a:solidFill>
                <a:latin typeface="Arial" panose="020B0604020202020204" pitchFamily="34" charset="0"/>
                <a:cs typeface="Arial" panose="020B0604020202020204" pitchFamily="34" charset="0"/>
              </a:rPr>
              <a:t>The Data</a:t>
            </a:r>
            <a:endParaRPr lang="en-US" sz="4800" b="1" dirty="0">
              <a:solidFill>
                <a:prstClr val="white"/>
              </a:solidFill>
              <a:latin typeface="Arial" panose="020B0604020202020204" pitchFamily="34" charset="0"/>
              <a:cs typeface="Arial" panose="020B0604020202020204" pitchFamily="34" charset="0"/>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45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627322" y="3402417"/>
            <a:ext cx="9338163" cy="1569660"/>
          </a:xfrm>
          <a:prstGeom prst="rect">
            <a:avLst/>
          </a:prstGeom>
          <a:noFill/>
        </p:spPr>
        <p:txBody>
          <a:bodyPr wrap="square" rtlCol="0">
            <a:spAutoFit/>
          </a:bodyPr>
          <a:lstStyle/>
          <a:p>
            <a:endParaRPr lang="en-US" sz="4800" dirty="0">
              <a:solidFill>
                <a:prstClr val="white"/>
              </a:solidFill>
            </a:endParaRPr>
          </a:p>
          <a:p>
            <a:r>
              <a:rPr lang="en-US" sz="4800" dirty="0">
                <a:solidFill>
                  <a:prstClr val="white"/>
                </a:solidFill>
                <a:latin typeface="Arial" panose="020B0604020202020204" pitchFamily="34" charset="0"/>
                <a:cs typeface="Arial" panose="020B0604020202020204" pitchFamily="34" charset="0"/>
              </a:rPr>
              <a:t>Treatment</a:t>
            </a: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0017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4"/>
          <p:cNvSpPr>
            <a:spLocks noGrp="1"/>
          </p:cNvSpPr>
          <p:nvPr>
            <p:ph idx="4294967295"/>
          </p:nvPr>
        </p:nvSpPr>
        <p:spPr>
          <a:xfrm>
            <a:off x="3385947" y="1325880"/>
            <a:ext cx="8258864" cy="5130397"/>
          </a:xfrm>
        </p:spPr>
        <p:txBody>
          <a:bodyPr>
            <a:noAutofit/>
          </a:bodyPr>
          <a:lstStyle/>
          <a:p>
            <a:pPr marL="457200" indent="-457200">
              <a:lnSpc>
                <a:spcPct val="100000"/>
              </a:lnSpc>
              <a:spcBef>
                <a:spcPts val="600"/>
              </a:spcBef>
              <a:spcAft>
                <a:spcPts val="600"/>
              </a:spcAft>
            </a:pPr>
            <a:r>
              <a:rPr lang="en-US" sz="2200" dirty="0">
                <a:latin typeface="+mj-lt"/>
                <a:cs typeface="Arial" panose="020B0604020202020204" pitchFamily="34" charset="0"/>
              </a:rPr>
              <a:t>Substance use disorders are preventable and treatable.</a:t>
            </a:r>
          </a:p>
          <a:p>
            <a:pPr marL="457200" indent="-457200">
              <a:lnSpc>
                <a:spcPct val="100000"/>
              </a:lnSpc>
              <a:spcBef>
                <a:spcPts val="600"/>
              </a:spcBef>
              <a:spcAft>
                <a:spcPts val="600"/>
              </a:spcAft>
            </a:pPr>
            <a:r>
              <a:rPr lang="en-US" sz="2200" dirty="0">
                <a:latin typeface="+mj-lt"/>
                <a:cs typeface="Arial" panose="020B0604020202020204" pitchFamily="34" charset="0"/>
              </a:rPr>
              <a:t>Discoveries in the science of addiction have led to advances in substance use disorder treatment that help people stop misusing drugs and resume productive lives.</a:t>
            </a:r>
          </a:p>
          <a:p>
            <a:pPr marL="457200" indent="-457200">
              <a:lnSpc>
                <a:spcPct val="100000"/>
              </a:lnSpc>
              <a:spcBef>
                <a:spcPts val="600"/>
              </a:spcBef>
              <a:spcAft>
                <a:spcPts val="600"/>
              </a:spcAft>
            </a:pPr>
            <a:r>
              <a:rPr lang="en-US" sz="2200" dirty="0">
                <a:latin typeface="+mj-lt"/>
                <a:cs typeface="Arial" panose="020B0604020202020204" pitchFamily="34" charset="0"/>
              </a:rPr>
              <a:t>Treatment enables people to counteract addiction’s powerful disruptive effects on the brain circuitry and behavior and regain areas of life function.</a:t>
            </a:r>
          </a:p>
          <a:p>
            <a:pPr marL="457200" indent="-457200">
              <a:lnSpc>
                <a:spcPct val="100000"/>
              </a:lnSpc>
              <a:spcBef>
                <a:spcPts val="600"/>
              </a:spcBef>
              <a:spcAft>
                <a:spcPts val="600"/>
              </a:spcAft>
            </a:pPr>
            <a:r>
              <a:rPr lang="en-US" sz="2200" dirty="0">
                <a:latin typeface="+mj-lt"/>
                <a:cs typeface="Arial" panose="020B0604020202020204" pitchFamily="34" charset="0"/>
              </a:rPr>
              <a:t>Successful substance use disorder treatment is highly individualized and entails:</a:t>
            </a:r>
          </a:p>
          <a:p>
            <a:pPr marL="857250" lvl="1" indent="-400050">
              <a:lnSpc>
                <a:spcPct val="100000"/>
              </a:lnSpc>
              <a:spcBef>
                <a:spcPts val="600"/>
              </a:spcBef>
              <a:spcAft>
                <a:spcPts val="600"/>
              </a:spcAft>
              <a:buFont typeface="Arial" panose="020B0604020202020204" pitchFamily="34" charset="0"/>
              <a:buChar char="−"/>
            </a:pPr>
            <a:r>
              <a:rPr lang="en-US" sz="2200" dirty="0">
                <a:latin typeface="+mj-lt"/>
                <a:cs typeface="Arial" panose="020B0604020202020204" pitchFamily="34" charset="0"/>
              </a:rPr>
              <a:t>Medication</a:t>
            </a:r>
          </a:p>
          <a:p>
            <a:pPr marL="857250" lvl="1" indent="-400050">
              <a:lnSpc>
                <a:spcPct val="100000"/>
              </a:lnSpc>
              <a:spcBef>
                <a:spcPts val="600"/>
              </a:spcBef>
              <a:spcAft>
                <a:spcPts val="600"/>
              </a:spcAft>
              <a:buFont typeface="Arial" panose="020B0604020202020204" pitchFamily="34" charset="0"/>
              <a:buChar char="−"/>
            </a:pPr>
            <a:r>
              <a:rPr lang="en-US" sz="2200" dirty="0">
                <a:latin typeface="+mj-lt"/>
                <a:cs typeface="Arial" panose="020B0604020202020204" pitchFamily="34" charset="0"/>
              </a:rPr>
              <a:t>Behavioral interventions</a:t>
            </a:r>
          </a:p>
          <a:p>
            <a:pPr marL="857250" lvl="1" indent="-400050">
              <a:lnSpc>
                <a:spcPct val="100000"/>
              </a:lnSpc>
              <a:spcBef>
                <a:spcPts val="600"/>
              </a:spcBef>
              <a:spcAft>
                <a:spcPts val="600"/>
              </a:spcAft>
              <a:buFont typeface="Arial" panose="020B0604020202020204" pitchFamily="34" charset="0"/>
              <a:buChar char="−"/>
            </a:pPr>
            <a:r>
              <a:rPr lang="en-US" sz="2200" dirty="0">
                <a:latin typeface="+mj-lt"/>
                <a:cs typeface="Arial" panose="020B0604020202020204" pitchFamily="34" charset="0"/>
              </a:rPr>
              <a:t>Peer support</a:t>
            </a:r>
          </a:p>
          <a:p>
            <a:endParaRPr lang="en-US" sz="2200" baseline="30000" dirty="0">
              <a:latin typeface="Tw Cen MT" panose="020B0602020104020603" pitchFamily="34" charset="0"/>
            </a:endParaRPr>
          </a:p>
        </p:txBody>
      </p:sp>
      <p:sp>
        <p:nvSpPr>
          <p:cNvPr id="13" name="Rectangle 12"/>
          <p:cNvSpPr/>
          <p:nvPr/>
        </p:nvSpPr>
        <p:spPr>
          <a:xfrm>
            <a:off x="0" y="1197862"/>
            <a:ext cx="3115141" cy="5675069"/>
          </a:xfrm>
          <a:prstGeom prst="rect">
            <a:avLst/>
          </a:prstGeom>
          <a:solidFill>
            <a:srgbClr val="DBDBDB">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7" name="TextBox 6"/>
          <p:cNvSpPr txBox="1"/>
          <p:nvPr/>
        </p:nvSpPr>
        <p:spPr>
          <a:xfrm>
            <a:off x="1185124" y="4394112"/>
            <a:ext cx="1731095" cy="715581"/>
          </a:xfrm>
          <a:prstGeom prst="rect">
            <a:avLst/>
          </a:prstGeom>
          <a:noFill/>
        </p:spPr>
        <p:txBody>
          <a:bodyPr wrap="square" rtlCol="0">
            <a:spAutoFit/>
          </a:bodyPr>
          <a:lstStyle/>
          <a:p>
            <a:r>
              <a:rPr lang="en-US" sz="1350" i="1" dirty="0">
                <a:solidFill>
                  <a:prstClr val="black"/>
                </a:solidFill>
              </a:rPr>
              <a:t>—Dr. Nora Volkow, National Institute on Drug Abuse </a:t>
            </a:r>
          </a:p>
        </p:txBody>
      </p:sp>
      <p:sp>
        <p:nvSpPr>
          <p:cNvPr id="6" name="TextBox 5"/>
          <p:cNvSpPr txBox="1"/>
          <p:nvPr/>
        </p:nvSpPr>
        <p:spPr>
          <a:xfrm>
            <a:off x="140454" y="1970969"/>
            <a:ext cx="2753131" cy="2308324"/>
          </a:xfrm>
          <a:prstGeom prst="rect">
            <a:avLst/>
          </a:prstGeom>
          <a:noFill/>
        </p:spPr>
        <p:txBody>
          <a:bodyPr wrap="square" rtlCol="0">
            <a:spAutoFit/>
          </a:bodyPr>
          <a:lstStyle/>
          <a:p>
            <a:r>
              <a:rPr lang="en-US" b="1" dirty="0">
                <a:solidFill>
                  <a:srgbClr val="629DD1">
                    <a:lumMod val="75000"/>
                  </a:srgbClr>
                </a:solidFill>
                <a:cs typeface="Arial" panose="020B0604020202020204" pitchFamily="34" charset="0"/>
              </a:rPr>
              <a:t>“Groundbreaking discoveries about the brain have </a:t>
            </a:r>
            <a:r>
              <a:rPr lang="en-US" b="1" dirty="0">
                <a:solidFill>
                  <a:srgbClr val="629DD1">
                    <a:lumMod val="75000"/>
                  </a:srgbClr>
                </a:solidFill>
                <a:latin typeface="Segoe Script" panose="020B0504020000000003" pitchFamily="34" charset="0"/>
                <a:cs typeface="Arial" panose="020B0604020202020204" pitchFamily="34" charset="0"/>
              </a:rPr>
              <a:t>revolutionized</a:t>
            </a:r>
            <a:r>
              <a:rPr lang="en-US" b="1" dirty="0">
                <a:solidFill>
                  <a:srgbClr val="629DD1">
                    <a:lumMod val="75000"/>
                  </a:srgbClr>
                </a:solidFill>
                <a:cs typeface="Arial" panose="020B0604020202020204" pitchFamily="34" charset="0"/>
              </a:rPr>
              <a:t> our understanding of addiction, enabling us to </a:t>
            </a:r>
            <a:r>
              <a:rPr lang="en-US" b="1" dirty="0">
                <a:solidFill>
                  <a:srgbClr val="629DD1">
                    <a:lumMod val="75000"/>
                  </a:srgbClr>
                </a:solidFill>
                <a:latin typeface="Segoe Script" panose="020B0504020000000003" pitchFamily="34" charset="0"/>
                <a:cs typeface="Arial" panose="020B0604020202020204" pitchFamily="34" charset="0"/>
              </a:rPr>
              <a:t>respond effectively </a:t>
            </a:r>
            <a:r>
              <a:rPr lang="en-US" b="1" dirty="0">
                <a:solidFill>
                  <a:srgbClr val="629DD1">
                    <a:lumMod val="75000"/>
                  </a:srgbClr>
                </a:solidFill>
                <a:cs typeface="Arial" panose="020B0604020202020204" pitchFamily="34" charset="0"/>
              </a:rPr>
              <a:t>to the problem.”</a:t>
            </a:r>
          </a:p>
        </p:txBody>
      </p:sp>
      <p:sp>
        <p:nvSpPr>
          <p:cNvPr id="9" name="Title 5"/>
          <p:cNvSpPr txBox="1">
            <a:spLocks/>
          </p:cNvSpPr>
          <p:nvPr/>
        </p:nvSpPr>
        <p:spPr>
          <a:xfrm>
            <a:off x="0" y="-1"/>
            <a:ext cx="12192000" cy="1197864"/>
          </a:xfrm>
          <a:prstGeom prst="rect">
            <a:avLst/>
          </a:prstGeom>
          <a:solidFill>
            <a:srgbClr val="0F4162"/>
          </a:solidFill>
          <a:ln w="12700" cap="flat" cmpd="sng" algn="ctr">
            <a:solidFill>
              <a:srgbClr val="0F41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1641166"/>
            <a:r>
              <a:rPr lang="en-US" sz="3200" dirty="0">
                <a:solidFill>
                  <a:srgbClr val="FFFFFF"/>
                </a:solidFill>
                <a:cs typeface="Arial" panose="020B0604020202020204" pitchFamily="34" charset="0"/>
              </a:rPr>
              <a:t>A Treatable Disease</a:t>
            </a:r>
          </a:p>
        </p:txBody>
      </p:sp>
      <p:sp>
        <p:nvSpPr>
          <p:cNvPr id="2" name="TextBox 1"/>
          <p:cNvSpPr txBox="1"/>
          <p:nvPr/>
        </p:nvSpPr>
        <p:spPr>
          <a:xfrm>
            <a:off x="7245152" y="6373368"/>
            <a:ext cx="4922093" cy="307777"/>
          </a:xfrm>
          <a:prstGeom prst="rect">
            <a:avLst/>
          </a:prstGeom>
          <a:noFill/>
        </p:spPr>
        <p:txBody>
          <a:bodyPr wrap="square" rtlCol="0">
            <a:spAutoFit/>
          </a:bodyPr>
          <a:lstStyle/>
          <a:p>
            <a:r>
              <a:rPr lang="en-US" sz="1400" dirty="0">
                <a:solidFill>
                  <a:prstClr val="black"/>
                </a:solidFill>
              </a:rPr>
              <a:t>(National Institute on Drug Abuse, 2018; Longo, 2016)</a:t>
            </a:r>
          </a:p>
        </p:txBody>
      </p:sp>
    </p:spTree>
    <p:extLst>
      <p:ext uri="{BB962C8B-B14F-4D97-AF65-F5344CB8AC3E}">
        <p14:creationId xmlns:p14="http://schemas.microsoft.com/office/powerpoint/2010/main" val="41251483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11301" y="394768"/>
            <a:ext cx="9169400" cy="65701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sz="4600" dirty="0">
                <a:solidFill>
                  <a:prstClr val="white"/>
                </a:solidFill>
                <a:latin typeface="Tw Cen MT Condensed Extra Bold" panose="020B0803020202020204" pitchFamily="34" charset="0"/>
                <a:cs typeface="Aharoni" panose="02010803020104030203" pitchFamily="2" charset="-79"/>
              </a:rPr>
              <a:t>Treatment Outcomes </a:t>
            </a:r>
          </a:p>
        </p:txBody>
      </p:sp>
      <p:sp>
        <p:nvSpPr>
          <p:cNvPr id="5" name="Rectangle 4"/>
          <p:cNvSpPr/>
          <p:nvPr/>
        </p:nvSpPr>
        <p:spPr>
          <a:xfrm>
            <a:off x="347472" y="1325880"/>
            <a:ext cx="11301603" cy="2923877"/>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en-US" sz="2200" dirty="0">
                <a:solidFill>
                  <a:prstClr val="black"/>
                </a:solidFill>
                <a:ea typeface="Calibri" panose="020F0502020204030204" pitchFamily="34" charset="0"/>
              </a:rPr>
              <a:t>Reduce the major symptoms of the illness.</a:t>
            </a:r>
          </a:p>
          <a:p>
            <a:pPr marL="457200" indent="-457200">
              <a:spcBef>
                <a:spcPts val="600"/>
              </a:spcBef>
              <a:spcAft>
                <a:spcPts val="600"/>
              </a:spcAft>
              <a:buFont typeface="Arial" panose="020B0604020202020204" pitchFamily="34" charset="0"/>
              <a:buChar char="•"/>
            </a:pPr>
            <a:r>
              <a:rPr lang="en-US" sz="2200" dirty="0">
                <a:solidFill>
                  <a:prstClr val="black"/>
                </a:solidFill>
                <a:ea typeface="Calibri" panose="020F0502020204030204" pitchFamily="34" charset="0"/>
              </a:rPr>
              <a:t>Improve health and social functioning.</a:t>
            </a:r>
          </a:p>
          <a:p>
            <a:pPr marL="457200" indent="-457200">
              <a:spcBef>
                <a:spcPts val="600"/>
              </a:spcBef>
              <a:spcAft>
                <a:spcPts val="600"/>
              </a:spcAft>
              <a:buFont typeface="Arial" panose="020B0604020202020204" pitchFamily="34" charset="0"/>
              <a:buChar char="•"/>
            </a:pPr>
            <a:r>
              <a:rPr lang="en-US" sz="2200" dirty="0">
                <a:solidFill>
                  <a:prstClr val="black"/>
                </a:solidFill>
                <a:ea typeface="Calibri" panose="020F0502020204030204" pitchFamily="34" charset="0"/>
              </a:rPr>
              <a:t>Teach and motivate individuals to monitor their condition and manage threats </a:t>
            </a:r>
            <a:br>
              <a:rPr lang="en-US" sz="2200" dirty="0">
                <a:solidFill>
                  <a:prstClr val="black"/>
                </a:solidFill>
                <a:ea typeface="Calibri" panose="020F0502020204030204" pitchFamily="34" charset="0"/>
              </a:rPr>
            </a:br>
            <a:r>
              <a:rPr lang="en-US" sz="2200" dirty="0">
                <a:solidFill>
                  <a:prstClr val="black"/>
                </a:solidFill>
                <a:ea typeface="Calibri" panose="020F0502020204030204" pitchFamily="34" charset="0"/>
              </a:rPr>
              <a:t>of relapse.</a:t>
            </a:r>
          </a:p>
          <a:p>
            <a:pPr marL="457200" indent="-457200">
              <a:spcBef>
                <a:spcPts val="600"/>
              </a:spcBef>
              <a:spcAft>
                <a:spcPts val="600"/>
              </a:spcAft>
              <a:buFont typeface="Arial" panose="020B0604020202020204" pitchFamily="34" charset="0"/>
              <a:buChar char="•"/>
            </a:pPr>
            <a:r>
              <a:rPr lang="en-US" sz="2200" dirty="0">
                <a:solidFill>
                  <a:prstClr val="black"/>
                </a:solidFill>
              </a:rPr>
              <a:t>Substance use disorder treatment is classified into different modalities—detoxification, residential treatment, outpatient treatment, medication-assisted treatment, aftercare, and community supports.</a:t>
            </a:r>
          </a:p>
        </p:txBody>
      </p:sp>
      <p:sp>
        <p:nvSpPr>
          <p:cNvPr id="8" name="TextBox 7"/>
          <p:cNvSpPr txBox="1"/>
          <p:nvPr/>
        </p:nvSpPr>
        <p:spPr>
          <a:xfrm>
            <a:off x="1" y="-1"/>
            <a:ext cx="12192000" cy="923330"/>
          </a:xfrm>
          <a:prstGeom prst="rect">
            <a:avLst/>
          </a:prstGeom>
          <a:solidFill>
            <a:schemeClr val="tx2">
              <a:lumMod val="75000"/>
            </a:schemeClr>
          </a:solidFill>
        </p:spPr>
        <p:txBody>
          <a:bodyPr wrap="square" rtlCol="0">
            <a:spAutoFit/>
          </a:bodyPr>
          <a:lstStyle/>
          <a:p>
            <a:pPr defTabSz="457177"/>
            <a:endParaRPr lang="en-US" sz="5400" dirty="0">
              <a:solidFill>
                <a:srgbClr val="CC6600"/>
              </a:solidFill>
              <a:latin typeface="Baskerville Old Face" panose="02020602080505020303" pitchFamily="18" charset="0"/>
              <a:cs typeface="Aharoni" panose="02010803020104030203" pitchFamily="2" charset="-79"/>
            </a:endParaRPr>
          </a:p>
        </p:txBody>
      </p:sp>
      <p:sp>
        <p:nvSpPr>
          <p:cNvPr id="9" name="Title 1"/>
          <p:cNvSpPr txBox="1">
            <a:spLocks/>
          </p:cNvSpPr>
          <p:nvPr/>
        </p:nvSpPr>
        <p:spPr>
          <a:xfrm>
            <a:off x="1511301" y="133158"/>
            <a:ext cx="9169400" cy="65701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sz="4600" dirty="0">
                <a:solidFill>
                  <a:prstClr val="white"/>
                </a:solidFill>
                <a:latin typeface="Tw Cen MT Condensed Extra Bold" panose="020B0803020202020204" pitchFamily="34" charset="0"/>
                <a:cs typeface="Aharoni" panose="02010803020104030203" pitchFamily="2" charset="-79"/>
              </a:rPr>
              <a:t>Treatment Outcomes</a:t>
            </a:r>
          </a:p>
        </p:txBody>
      </p:sp>
      <p:sp>
        <p:nvSpPr>
          <p:cNvPr id="11" name="Title 5"/>
          <p:cNvSpPr txBox="1">
            <a:spLocks/>
          </p:cNvSpPr>
          <p:nvPr/>
        </p:nvSpPr>
        <p:spPr>
          <a:xfrm>
            <a:off x="0" y="-1"/>
            <a:ext cx="12192000" cy="1197864"/>
          </a:xfrm>
          <a:prstGeom prst="rect">
            <a:avLst/>
          </a:prstGeom>
          <a:solidFill>
            <a:srgbClr val="0F4162"/>
          </a:solidFill>
          <a:ln w="12700" cap="flat" cmpd="sng" algn="ctr">
            <a:solidFill>
              <a:srgbClr val="0F41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1641166"/>
            <a:r>
              <a:rPr lang="en-US" sz="3200" dirty="0">
                <a:solidFill>
                  <a:srgbClr val="FFFFFF"/>
                </a:solidFill>
                <a:cs typeface="Arial" panose="020B0604020202020204" pitchFamily="34" charset="0"/>
              </a:rPr>
              <a:t>Purpose of Treatment</a:t>
            </a:r>
          </a:p>
        </p:txBody>
      </p:sp>
      <p:sp>
        <p:nvSpPr>
          <p:cNvPr id="2" name="TextBox 1"/>
          <p:cNvSpPr txBox="1"/>
          <p:nvPr/>
        </p:nvSpPr>
        <p:spPr>
          <a:xfrm>
            <a:off x="8603140" y="6373368"/>
            <a:ext cx="3588860" cy="307777"/>
          </a:xfrm>
          <a:prstGeom prst="rect">
            <a:avLst/>
          </a:prstGeom>
          <a:noFill/>
        </p:spPr>
        <p:txBody>
          <a:bodyPr wrap="square" rtlCol="0">
            <a:spAutoFit/>
          </a:bodyPr>
          <a:lstStyle/>
          <a:p>
            <a:r>
              <a:rPr lang="en-US" sz="1400" dirty="0">
                <a:solidFill>
                  <a:prstClr val="black"/>
                </a:solidFill>
              </a:rPr>
              <a:t>(National Institute on Drug Abuse, 2018)</a:t>
            </a:r>
          </a:p>
        </p:txBody>
      </p:sp>
    </p:spTree>
    <p:extLst>
      <p:ext uri="{BB962C8B-B14F-4D97-AF65-F5344CB8AC3E}">
        <p14:creationId xmlns:p14="http://schemas.microsoft.com/office/powerpoint/2010/main" val="416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69907" y="1413236"/>
            <a:ext cx="9383818" cy="4907010"/>
            <a:chOff x="1129559" y="1092061"/>
            <a:chExt cx="9177250" cy="5567657"/>
          </a:xfrm>
        </p:grpSpPr>
        <p:grpSp>
          <p:nvGrpSpPr>
            <p:cNvPr id="3" name="Group 2"/>
            <p:cNvGrpSpPr/>
            <p:nvPr/>
          </p:nvGrpSpPr>
          <p:grpSpPr>
            <a:xfrm>
              <a:off x="1151067" y="1092061"/>
              <a:ext cx="9155742" cy="1061021"/>
              <a:chOff x="1151067" y="1092061"/>
              <a:chExt cx="9155742" cy="1061021"/>
            </a:xfrm>
          </p:grpSpPr>
          <p:sp>
            <p:nvSpPr>
              <p:cNvPr id="4" name="TextBox 3"/>
              <p:cNvSpPr txBox="1"/>
              <p:nvPr/>
            </p:nvSpPr>
            <p:spPr>
              <a:xfrm>
                <a:off x="2711825" y="1206735"/>
                <a:ext cx="7594984" cy="663505"/>
              </a:xfrm>
              <a:prstGeom prst="rect">
                <a:avLst/>
              </a:prstGeom>
              <a:solidFill>
                <a:srgbClr val="336B90"/>
              </a:solidFill>
            </p:spPr>
            <p:txBody>
              <a:bodyPr wrap="square" rtlCol="0">
                <a:spAutoFit/>
              </a:bodyPr>
              <a:lstStyle/>
              <a:p>
                <a:r>
                  <a:rPr lang="en-US" sz="1600" b="1" dirty="0">
                    <a:solidFill>
                      <a:prstClr val="white"/>
                    </a:solidFill>
                  </a:rPr>
                  <a:t>Early Identification, Screening, </a:t>
                </a:r>
              </a:p>
              <a:p>
                <a:r>
                  <a:rPr lang="en-US" sz="1600" b="1" dirty="0">
                    <a:solidFill>
                      <a:prstClr val="white"/>
                    </a:solidFill>
                  </a:rPr>
                  <a:t>and Brief Intervention</a:t>
                </a:r>
              </a:p>
            </p:txBody>
          </p:sp>
          <p:pic>
            <p:nvPicPr>
              <p:cNvPr id="1044" name="Picture 20">
                <a:extLst>
                  <a:ext uri="{C183D7F6-B498-43B3-948B-1728B52AA6E4}">
                    <adec:decorative xmlns:adec="http://schemas.microsoft.com/office/drawing/2017/decorative" xmlns="" val="1"/>
                  </a:ext>
                </a:extLst>
              </p:cNvPr>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1" r="25222" b="26755"/>
              <a:stretch/>
            </p:blipFill>
            <p:spPr bwMode="auto">
              <a:xfrm>
                <a:off x="1151067" y="1092061"/>
                <a:ext cx="1252895" cy="1061021"/>
              </a:xfrm>
              <a:prstGeom prst="ellipse">
                <a:avLst/>
              </a:prstGeom>
              <a:solidFill>
                <a:schemeClr val="accent1">
                  <a:lumMod val="20000"/>
                  <a:lumOff val="80000"/>
                </a:schemeClr>
              </a:solidFill>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p:cNvSpPr txBox="1"/>
              <p:nvPr/>
            </p:nvSpPr>
            <p:spPr>
              <a:xfrm>
                <a:off x="6776675" y="1348169"/>
                <a:ext cx="3504199" cy="384135"/>
              </a:xfrm>
              <a:prstGeom prst="rect">
                <a:avLst/>
              </a:prstGeom>
              <a:noFill/>
            </p:spPr>
            <p:txBody>
              <a:bodyPr wrap="square" rtlCol="0">
                <a:spAutoFit/>
              </a:bodyPr>
              <a:lstStyle/>
              <a:p>
                <a:r>
                  <a:rPr lang="en-US" sz="1600" dirty="0">
                    <a:solidFill>
                      <a:prstClr val="white"/>
                    </a:solidFill>
                  </a:rPr>
                  <a:t>Done at earliest point possible</a:t>
                </a:r>
              </a:p>
            </p:txBody>
          </p:sp>
        </p:grpSp>
        <p:grpSp>
          <p:nvGrpSpPr>
            <p:cNvPr id="15" name="Group 14"/>
            <p:cNvGrpSpPr/>
            <p:nvPr/>
          </p:nvGrpSpPr>
          <p:grpSpPr>
            <a:xfrm>
              <a:off x="1129559" y="5747345"/>
              <a:ext cx="9177248" cy="912373"/>
              <a:chOff x="1129559" y="5747345"/>
              <a:chExt cx="9177248" cy="912373"/>
            </a:xfrm>
          </p:grpSpPr>
          <p:sp>
            <p:nvSpPr>
              <p:cNvPr id="8" name="TextBox 7"/>
              <p:cNvSpPr txBox="1"/>
              <p:nvPr/>
            </p:nvSpPr>
            <p:spPr>
              <a:xfrm>
                <a:off x="2685893" y="5856760"/>
                <a:ext cx="7594982" cy="663505"/>
              </a:xfrm>
              <a:prstGeom prst="rect">
                <a:avLst/>
              </a:prstGeom>
              <a:solidFill>
                <a:srgbClr val="336B90"/>
              </a:solidFill>
            </p:spPr>
            <p:txBody>
              <a:bodyPr wrap="square" rtlCol="0">
                <a:spAutoFit/>
              </a:bodyPr>
              <a:lstStyle/>
              <a:p>
                <a:r>
                  <a:rPr lang="en-US" sz="1600" b="1" dirty="0">
                    <a:solidFill>
                      <a:prstClr val="white"/>
                    </a:solidFill>
                  </a:rPr>
                  <a:t>Continuing Care and </a:t>
                </a:r>
                <a:br>
                  <a:rPr lang="en-US" sz="1600" b="1" dirty="0">
                    <a:solidFill>
                      <a:prstClr val="white"/>
                    </a:solidFill>
                  </a:rPr>
                </a:br>
                <a:r>
                  <a:rPr lang="en-US" sz="1600" b="1" dirty="0">
                    <a:solidFill>
                      <a:prstClr val="white"/>
                    </a:solidFill>
                  </a:rPr>
                  <a:t>Recovery Support</a:t>
                </a:r>
              </a:p>
            </p:txBody>
          </p:sp>
          <p:pic>
            <p:nvPicPr>
              <p:cNvPr id="1036" name="Picture 12">
                <a:extLst>
                  <a:ext uri="{C183D7F6-B498-43B3-948B-1728B52AA6E4}">
                    <adec:decorative xmlns:adec="http://schemas.microsoft.com/office/drawing/2017/decorative" xmlns="" val="1"/>
                  </a:ext>
                </a:extLst>
              </p:cNvPr>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1400" b="21086"/>
              <a:stretch/>
            </p:blipFill>
            <p:spPr bwMode="auto">
              <a:xfrm>
                <a:off x="1129559" y="5747345"/>
                <a:ext cx="1206118" cy="912373"/>
              </a:xfrm>
              <a:prstGeom prst="ellipse">
                <a:avLst/>
              </a:prstGeom>
              <a:solidFill>
                <a:schemeClr val="accent1">
                  <a:lumMod val="20000"/>
                  <a:lumOff val="80000"/>
                </a:schemeClr>
              </a:solidFill>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TextBox 25"/>
              <p:cNvSpPr txBox="1"/>
              <p:nvPr/>
            </p:nvSpPr>
            <p:spPr>
              <a:xfrm>
                <a:off x="6776675" y="5848421"/>
                <a:ext cx="3530132" cy="663505"/>
              </a:xfrm>
              <a:prstGeom prst="rect">
                <a:avLst/>
              </a:prstGeom>
              <a:noFill/>
            </p:spPr>
            <p:txBody>
              <a:bodyPr wrap="square" rtlCol="0">
                <a:spAutoFit/>
              </a:bodyPr>
              <a:lstStyle/>
              <a:p>
                <a:r>
                  <a:rPr lang="en-US" sz="1600" dirty="0">
                    <a:solidFill>
                      <a:prstClr val="white"/>
                    </a:solidFill>
                  </a:rPr>
                  <a:t>Help parents sustain recovery, maintain family safety and stability</a:t>
                </a:r>
              </a:p>
            </p:txBody>
          </p:sp>
        </p:grpSp>
        <p:grpSp>
          <p:nvGrpSpPr>
            <p:cNvPr id="14" name="Group 13"/>
            <p:cNvGrpSpPr/>
            <p:nvPr/>
          </p:nvGrpSpPr>
          <p:grpSpPr>
            <a:xfrm>
              <a:off x="1151067" y="4510427"/>
              <a:ext cx="9155740" cy="1120160"/>
              <a:chOff x="1151067" y="4510427"/>
              <a:chExt cx="9155740" cy="1120160"/>
            </a:xfrm>
          </p:grpSpPr>
          <p:sp>
            <p:nvSpPr>
              <p:cNvPr id="7" name="TextBox 6"/>
              <p:cNvSpPr txBox="1"/>
              <p:nvPr/>
            </p:nvSpPr>
            <p:spPr>
              <a:xfrm>
                <a:off x="2685893" y="4510427"/>
                <a:ext cx="7620914" cy="663505"/>
              </a:xfrm>
              <a:prstGeom prst="rect">
                <a:avLst/>
              </a:prstGeom>
              <a:solidFill>
                <a:srgbClr val="336B90"/>
              </a:solidFill>
            </p:spPr>
            <p:txBody>
              <a:bodyPr wrap="square" rtlCol="0">
                <a:spAutoFit/>
              </a:bodyPr>
              <a:lstStyle/>
              <a:p>
                <a:r>
                  <a:rPr lang="en-US" sz="1600" b="1" dirty="0">
                    <a:solidFill>
                      <a:prstClr val="white"/>
                    </a:solidFill>
                  </a:rPr>
                  <a:t>Timely and Appropriate Substance </a:t>
                </a:r>
                <a:br>
                  <a:rPr lang="en-US" sz="1600" b="1" dirty="0">
                    <a:solidFill>
                      <a:prstClr val="white"/>
                    </a:solidFill>
                  </a:rPr>
                </a:br>
                <a:r>
                  <a:rPr lang="en-US" sz="1600" b="1" dirty="0">
                    <a:solidFill>
                      <a:prstClr val="white"/>
                    </a:solidFill>
                  </a:rPr>
                  <a:t>Use Disorder Treatment</a:t>
                </a:r>
              </a:p>
            </p:txBody>
          </p:sp>
          <p:pic>
            <p:nvPicPr>
              <p:cNvPr id="1038" name="Picture 14">
                <a:extLst>
                  <a:ext uri="{C183D7F6-B498-43B3-948B-1728B52AA6E4}">
                    <adec:decorative xmlns:adec="http://schemas.microsoft.com/office/drawing/2017/decorative" xmlns="" val="1"/>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51067" y="4606391"/>
                <a:ext cx="1184609" cy="1024196"/>
              </a:xfrm>
              <a:prstGeom prst="ellipse">
                <a:avLst/>
              </a:prstGeom>
              <a:solidFill>
                <a:schemeClr val="accent1">
                  <a:lumMod val="20000"/>
                  <a:lumOff val="80000"/>
                </a:schemeClr>
              </a:solidFill>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 name="TextBox 26"/>
              <p:cNvSpPr txBox="1"/>
              <p:nvPr/>
            </p:nvSpPr>
            <p:spPr>
              <a:xfrm>
                <a:off x="6776675" y="4526784"/>
                <a:ext cx="3530132" cy="663505"/>
              </a:xfrm>
              <a:prstGeom prst="rect">
                <a:avLst/>
              </a:prstGeom>
              <a:noFill/>
            </p:spPr>
            <p:txBody>
              <a:bodyPr wrap="square" rtlCol="0">
                <a:spAutoFit/>
              </a:bodyPr>
              <a:lstStyle/>
              <a:p>
                <a:r>
                  <a:rPr lang="en-US" sz="1600" dirty="0">
                    <a:solidFill>
                      <a:prstClr val="white"/>
                    </a:solidFill>
                  </a:rPr>
                  <a:t>Address substance use disorder </a:t>
                </a:r>
                <a:br>
                  <a:rPr lang="en-US" sz="1600" dirty="0">
                    <a:solidFill>
                      <a:prstClr val="white"/>
                    </a:solidFill>
                  </a:rPr>
                </a:br>
                <a:r>
                  <a:rPr lang="en-US" sz="1600" dirty="0">
                    <a:solidFill>
                      <a:prstClr val="white"/>
                    </a:solidFill>
                  </a:rPr>
                  <a:t>and co-occurring issues</a:t>
                </a:r>
              </a:p>
            </p:txBody>
          </p:sp>
        </p:grpSp>
        <p:grpSp>
          <p:nvGrpSpPr>
            <p:cNvPr id="9" name="Group 8"/>
            <p:cNvGrpSpPr/>
            <p:nvPr/>
          </p:nvGrpSpPr>
          <p:grpSpPr>
            <a:xfrm>
              <a:off x="1182691" y="2280396"/>
              <a:ext cx="9124116" cy="1064237"/>
              <a:chOff x="1182691" y="2280396"/>
              <a:chExt cx="9124116" cy="1064237"/>
            </a:xfrm>
          </p:grpSpPr>
          <p:sp>
            <p:nvSpPr>
              <p:cNvPr id="5" name="TextBox 4"/>
              <p:cNvSpPr txBox="1"/>
              <p:nvPr/>
            </p:nvSpPr>
            <p:spPr>
              <a:xfrm>
                <a:off x="2711823" y="2424336"/>
                <a:ext cx="7594984" cy="663505"/>
              </a:xfrm>
              <a:prstGeom prst="rect">
                <a:avLst/>
              </a:prstGeom>
              <a:solidFill>
                <a:srgbClr val="336B90"/>
              </a:solidFill>
            </p:spPr>
            <p:txBody>
              <a:bodyPr wrap="square" rtlCol="0">
                <a:spAutoFit/>
              </a:bodyPr>
              <a:lstStyle/>
              <a:p>
                <a:r>
                  <a:rPr lang="en-US" sz="1600" b="1" dirty="0">
                    <a:solidFill>
                      <a:prstClr val="white"/>
                    </a:solidFill>
                  </a:rPr>
                  <a:t>Comprehensive </a:t>
                </a:r>
                <a:br>
                  <a:rPr lang="en-US" sz="1600" b="1" dirty="0">
                    <a:solidFill>
                      <a:prstClr val="white"/>
                    </a:solidFill>
                  </a:rPr>
                </a:br>
                <a:r>
                  <a:rPr lang="en-US" sz="1600" b="1" dirty="0">
                    <a:solidFill>
                      <a:prstClr val="white"/>
                    </a:solidFill>
                  </a:rPr>
                  <a:t>Assessment</a:t>
                </a:r>
              </a:p>
            </p:txBody>
          </p:sp>
          <p:pic>
            <p:nvPicPr>
              <p:cNvPr id="1042" name="Picture 18">
                <a:extLst>
                  <a:ext uri="{C183D7F6-B498-43B3-948B-1728B52AA6E4}">
                    <adec:decorative xmlns:adec="http://schemas.microsoft.com/office/drawing/2017/decorative" xmlns="" val="1"/>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82691" y="2280396"/>
                <a:ext cx="1230922" cy="1064237"/>
              </a:xfrm>
              <a:prstGeom prst="ellipse">
                <a:avLst/>
              </a:prstGeom>
              <a:solidFill>
                <a:schemeClr val="accent1">
                  <a:lumMod val="20000"/>
                  <a:lumOff val="80000"/>
                </a:schemeClr>
              </a:solidFill>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8" name="TextBox 27"/>
              <p:cNvSpPr txBox="1"/>
              <p:nvPr/>
            </p:nvSpPr>
            <p:spPr>
              <a:xfrm>
                <a:off x="6776675" y="2422979"/>
                <a:ext cx="3530132" cy="663505"/>
              </a:xfrm>
              <a:prstGeom prst="rect">
                <a:avLst/>
              </a:prstGeom>
              <a:noFill/>
            </p:spPr>
            <p:txBody>
              <a:bodyPr wrap="square" rtlCol="0">
                <a:spAutoFit/>
              </a:bodyPr>
              <a:lstStyle/>
              <a:p>
                <a:r>
                  <a:rPr lang="en-US" sz="1600" dirty="0">
                    <a:solidFill>
                      <a:prstClr val="white"/>
                    </a:solidFill>
                  </a:rPr>
                  <a:t>Determine extent and severity of disease</a:t>
                </a:r>
              </a:p>
            </p:txBody>
          </p:sp>
        </p:grpSp>
        <p:grpSp>
          <p:nvGrpSpPr>
            <p:cNvPr id="10" name="Group 9"/>
            <p:cNvGrpSpPr/>
            <p:nvPr/>
          </p:nvGrpSpPr>
          <p:grpSpPr>
            <a:xfrm>
              <a:off x="1182691" y="3471947"/>
              <a:ext cx="9098185" cy="1013640"/>
              <a:chOff x="1182691" y="3471947"/>
              <a:chExt cx="9098185" cy="1013640"/>
            </a:xfrm>
          </p:grpSpPr>
          <p:sp>
            <p:nvSpPr>
              <p:cNvPr id="6" name="TextBox 5"/>
              <p:cNvSpPr txBox="1"/>
              <p:nvPr/>
            </p:nvSpPr>
            <p:spPr>
              <a:xfrm>
                <a:off x="2685893" y="3588043"/>
                <a:ext cx="7594983" cy="576784"/>
              </a:xfrm>
              <a:prstGeom prst="rect">
                <a:avLst/>
              </a:prstGeom>
              <a:solidFill>
                <a:srgbClr val="336B90"/>
              </a:solidFill>
            </p:spPr>
            <p:txBody>
              <a:bodyPr wrap="square" rtlCol="0">
                <a:spAutoFit/>
              </a:bodyPr>
              <a:lstStyle/>
              <a:p>
                <a:pPr>
                  <a:lnSpc>
                    <a:spcPct val="200000"/>
                  </a:lnSpc>
                </a:pPr>
                <a:endParaRPr lang="en-US" sz="1600" b="1" dirty="0">
                  <a:solidFill>
                    <a:srgbClr val="006699"/>
                  </a:solidFill>
                </a:endParaRPr>
              </a:p>
            </p:txBody>
          </p:sp>
          <p:pic>
            <p:nvPicPr>
              <p:cNvPr id="1040" name="Picture 16">
                <a:extLst>
                  <a:ext uri="{C183D7F6-B498-43B3-948B-1728B52AA6E4}">
                    <adec:decorative xmlns:adec="http://schemas.microsoft.com/office/drawing/2017/decorative" xmlns="" val="1"/>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82691" y="3471947"/>
                <a:ext cx="1152986" cy="1013640"/>
              </a:xfrm>
              <a:prstGeom prst="ellipse">
                <a:avLst/>
              </a:prstGeom>
              <a:solidFill>
                <a:schemeClr val="accent1">
                  <a:lumMod val="20000"/>
                  <a:lumOff val="80000"/>
                </a:schemeClr>
              </a:solidFill>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TextBox 18"/>
              <p:cNvSpPr txBox="1"/>
              <p:nvPr/>
            </p:nvSpPr>
            <p:spPr>
              <a:xfrm>
                <a:off x="6776675" y="3555620"/>
                <a:ext cx="3504199" cy="663505"/>
              </a:xfrm>
              <a:prstGeom prst="rect">
                <a:avLst/>
              </a:prstGeom>
              <a:noFill/>
            </p:spPr>
            <p:txBody>
              <a:bodyPr wrap="square" rtlCol="0">
                <a:spAutoFit/>
              </a:bodyPr>
              <a:lstStyle/>
              <a:p>
                <a:r>
                  <a:rPr lang="en-US" sz="1600" dirty="0">
                    <a:solidFill>
                      <a:prstClr val="white"/>
                    </a:solidFill>
                  </a:rPr>
                  <a:t>Via medically supervised detoxification, when necessary</a:t>
                </a:r>
              </a:p>
            </p:txBody>
          </p:sp>
          <p:sp>
            <p:nvSpPr>
              <p:cNvPr id="20" name="TextBox 19"/>
              <p:cNvSpPr txBox="1"/>
              <p:nvPr/>
            </p:nvSpPr>
            <p:spPr>
              <a:xfrm>
                <a:off x="2711823" y="3680702"/>
                <a:ext cx="1566340" cy="384134"/>
              </a:xfrm>
              <a:prstGeom prst="rect">
                <a:avLst/>
              </a:prstGeom>
              <a:noFill/>
            </p:spPr>
            <p:txBody>
              <a:bodyPr wrap="square" rtlCol="0">
                <a:spAutoFit/>
              </a:bodyPr>
              <a:lstStyle/>
              <a:p>
                <a:r>
                  <a:rPr lang="en-US" sz="1600" b="1" dirty="0">
                    <a:solidFill>
                      <a:prstClr val="white"/>
                    </a:solidFill>
                  </a:rPr>
                  <a:t>Stabilization</a:t>
                </a:r>
              </a:p>
            </p:txBody>
          </p:sp>
        </p:grpSp>
      </p:grpSp>
      <p:sp>
        <p:nvSpPr>
          <p:cNvPr id="22" name="Title 1"/>
          <p:cNvSpPr txBox="1">
            <a:spLocks/>
          </p:cNvSpPr>
          <p:nvPr/>
        </p:nvSpPr>
        <p:spPr>
          <a:xfrm>
            <a:off x="1523999" y="168732"/>
            <a:ext cx="9164568" cy="585863"/>
          </a:xfrm>
          <a:prstGeom prst="rect">
            <a:avLst/>
          </a:prstGeom>
          <a:no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b="1" dirty="0">
                <a:solidFill>
                  <a:prstClr val="white"/>
                </a:solidFill>
                <a:latin typeface="Tw Cen MT" panose="020B0602020104020603" pitchFamily="34" charset="0"/>
                <a:cs typeface="Aharoni" panose="02010803020104030203" pitchFamily="2" charset="-79"/>
              </a:rPr>
              <a:t>Overview of the Treatment Processes</a:t>
            </a:r>
            <a:endParaRPr lang="en-US" altLang="en-US" b="1" dirty="0">
              <a:solidFill>
                <a:prstClr val="white"/>
              </a:solidFill>
              <a:latin typeface="Tw Cen MT" panose="020B0602020104020603" pitchFamily="34" charset="0"/>
              <a:cs typeface="Aharoni" panose="02010803020104030203" pitchFamily="2" charset="-79"/>
            </a:endParaRPr>
          </a:p>
        </p:txBody>
      </p:sp>
      <p:sp>
        <p:nvSpPr>
          <p:cNvPr id="29" name="Title 5"/>
          <p:cNvSpPr txBox="1">
            <a:spLocks/>
          </p:cNvSpPr>
          <p:nvPr/>
        </p:nvSpPr>
        <p:spPr>
          <a:xfrm>
            <a:off x="0" y="-4575"/>
            <a:ext cx="12192000" cy="1197864"/>
          </a:xfrm>
          <a:prstGeom prst="rect">
            <a:avLst/>
          </a:prstGeom>
          <a:solidFill>
            <a:srgbClr val="0F4162"/>
          </a:solidFill>
          <a:ln w="12700" cap="flat" cmpd="sng" algn="ctr">
            <a:solidFill>
              <a:srgbClr val="0F41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1641166"/>
            <a:r>
              <a:rPr lang="en-US" sz="3200" dirty="0">
                <a:solidFill>
                  <a:srgbClr val="FFFFFF"/>
                </a:solidFill>
                <a:cs typeface="Arial" panose="020B0604020202020204" pitchFamily="34" charset="0"/>
              </a:rPr>
              <a:t>Overview of the Treatment Process</a:t>
            </a:r>
          </a:p>
        </p:txBody>
      </p:sp>
      <p:sp>
        <p:nvSpPr>
          <p:cNvPr id="11" name="Rectangle 10"/>
          <p:cNvSpPr/>
          <p:nvPr/>
        </p:nvSpPr>
        <p:spPr>
          <a:xfrm>
            <a:off x="8077200" y="6373368"/>
            <a:ext cx="4114800" cy="307777"/>
          </a:xfrm>
          <a:prstGeom prst="rect">
            <a:avLst/>
          </a:prstGeom>
        </p:spPr>
        <p:txBody>
          <a:bodyPr wrap="square">
            <a:spAutoFit/>
          </a:bodyPr>
          <a:lstStyle/>
          <a:p>
            <a:r>
              <a:rPr lang="en-US" sz="1400" dirty="0">
                <a:solidFill>
                  <a:prstClr val="black"/>
                </a:solidFill>
              </a:rPr>
              <a:t>(American Society of Addiction Medicine, 2014)</a:t>
            </a:r>
          </a:p>
        </p:txBody>
      </p:sp>
    </p:spTree>
    <p:extLst>
      <p:ext uri="{BB962C8B-B14F-4D97-AF65-F5344CB8AC3E}">
        <p14:creationId xmlns:p14="http://schemas.microsoft.com/office/powerpoint/2010/main" val="34611828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0" y="-1"/>
            <a:ext cx="12192000" cy="1197864"/>
          </a:xfrm>
        </p:spPr>
        <p:txBody>
          <a:bodyPr>
            <a:noAutofit/>
          </a:bodyPr>
          <a:lstStyle/>
          <a:p>
            <a:pPr algn="ctr" eaLnBrk="1" hangingPunct="1"/>
            <a:r>
              <a:rPr lang="en-US" altLang="en-US" sz="3200" dirty="0">
                <a:latin typeface="Arial" panose="020B0604020202020204" pitchFamily="34" charset="0"/>
                <a:cs typeface="Arial" panose="020B0604020202020204" pitchFamily="34" charset="0"/>
              </a:rPr>
              <a:t>Assessment of Co-Occurring Disorders</a:t>
            </a:r>
          </a:p>
        </p:txBody>
      </p:sp>
      <p:sp>
        <p:nvSpPr>
          <p:cNvPr id="46084" name="Rectangle 3"/>
          <p:cNvSpPr>
            <a:spLocks noGrp="1" noChangeArrowheads="1"/>
          </p:cNvSpPr>
          <p:nvPr>
            <p:ph type="body" idx="1"/>
          </p:nvPr>
        </p:nvSpPr>
        <p:spPr>
          <a:xfrm>
            <a:off x="3381374" y="1325880"/>
            <a:ext cx="8647167" cy="4655589"/>
          </a:xfrm>
        </p:spPr>
        <p:txBody>
          <a:bodyPr>
            <a:normAutofit/>
          </a:bodyPr>
          <a:lstStyle/>
          <a:p>
            <a:pPr eaLnBrk="1" hangingPunct="1">
              <a:spcBef>
                <a:spcPts val="600"/>
              </a:spcBef>
              <a:spcAft>
                <a:spcPts val="600"/>
              </a:spcAft>
              <a:buFontTx/>
              <a:buNone/>
            </a:pPr>
            <a:r>
              <a:rPr lang="en-US" altLang="en-US" sz="2200" b="1" dirty="0">
                <a:latin typeface="Arial" panose="020B0604020202020204" pitchFamily="34" charset="0"/>
                <a:cs typeface="Arial" panose="020B0604020202020204" pitchFamily="34" charset="0"/>
              </a:rPr>
              <a:t>Three possible paths:</a:t>
            </a:r>
          </a:p>
          <a:p>
            <a:pPr marL="457200" indent="-457200">
              <a:spcBef>
                <a:spcPts val="600"/>
              </a:spcBef>
              <a:spcAft>
                <a:spcPts val="600"/>
              </a:spcAft>
              <a:buNone/>
            </a:pPr>
            <a:r>
              <a:rPr lang="en-US" altLang="en-US" sz="2200" dirty="0">
                <a:latin typeface="Arial" panose="020B0604020202020204" pitchFamily="34" charset="0"/>
                <a:cs typeface="Arial" panose="020B0604020202020204" pitchFamily="34" charset="0"/>
              </a:rPr>
              <a:t>1. 	One person does an assessment for both substance use and mental health disorder.</a:t>
            </a:r>
          </a:p>
          <a:p>
            <a:pPr marL="457200" indent="-457200">
              <a:spcBef>
                <a:spcPts val="600"/>
              </a:spcBef>
              <a:spcAft>
                <a:spcPts val="600"/>
              </a:spcAft>
              <a:buNone/>
            </a:pPr>
            <a:r>
              <a:rPr lang="en-US" altLang="en-US" sz="2200" dirty="0">
                <a:latin typeface="Arial" panose="020B0604020202020204" pitchFamily="34" charset="0"/>
                <a:cs typeface="Arial" panose="020B0604020202020204" pitchFamily="34" charset="0"/>
              </a:rPr>
              <a:t>2. 	Assessment of substance use disorder leads to referral and assessment for a mental health disorder. </a:t>
            </a:r>
          </a:p>
          <a:p>
            <a:pPr marL="457200" indent="-457200">
              <a:spcBef>
                <a:spcPts val="600"/>
              </a:spcBef>
              <a:spcAft>
                <a:spcPts val="600"/>
              </a:spcAft>
              <a:buNone/>
            </a:pPr>
            <a:r>
              <a:rPr lang="en-US" altLang="en-US" sz="2200" dirty="0">
                <a:latin typeface="Arial" panose="020B0604020202020204" pitchFamily="34" charset="0"/>
                <a:cs typeface="Arial" panose="020B0604020202020204" pitchFamily="34" charset="0"/>
              </a:rPr>
              <a:t>3. 	Assessment of mental health disorder leads to referral and assessment for a substance use disorder. </a:t>
            </a:r>
            <a:endParaRPr lang="en-US" altLang="en-US" sz="2200" b="1" dirty="0">
              <a:latin typeface="Arial" panose="020B0604020202020204" pitchFamily="34" charset="0"/>
              <a:cs typeface="Arial" panose="020B0604020202020204" pitchFamily="34" charset="0"/>
            </a:endParaRPr>
          </a:p>
          <a:p>
            <a:pPr marL="0" indent="0">
              <a:spcBef>
                <a:spcPts val="600"/>
              </a:spcBef>
              <a:spcAft>
                <a:spcPts val="600"/>
              </a:spcAft>
              <a:buNone/>
            </a:pPr>
            <a:r>
              <a:rPr lang="en-US" altLang="en-US" sz="2200" b="1" dirty="0">
                <a:latin typeface="Arial" panose="020B0604020202020204" pitchFamily="34" charset="0"/>
                <a:cs typeface="Arial" panose="020B0604020202020204" pitchFamily="34" charset="0"/>
              </a:rPr>
              <a:t>Not all treatment professionals are cross-trained to conduct both assessments, nor do they always actively look for </a:t>
            </a:r>
            <a:br>
              <a:rPr lang="en-US" altLang="en-US" sz="2200" b="1" dirty="0">
                <a:latin typeface="Arial" panose="020B0604020202020204" pitchFamily="34" charset="0"/>
                <a:cs typeface="Arial" panose="020B0604020202020204" pitchFamily="34" charset="0"/>
              </a:rPr>
            </a:br>
            <a:r>
              <a:rPr lang="en-US" altLang="en-US" sz="2200" b="1" dirty="0">
                <a:latin typeface="Arial" panose="020B0604020202020204" pitchFamily="34" charset="0"/>
                <a:cs typeface="Arial" panose="020B0604020202020204" pitchFamily="34" charset="0"/>
              </a:rPr>
              <a:t>co-occurring disorders.</a:t>
            </a:r>
          </a:p>
        </p:txBody>
      </p:sp>
      <p:pic>
        <p:nvPicPr>
          <p:cNvPr id="4" name="Picture 3">
            <a:extLst>
              <a:ext uri="{C183D7F6-B498-43B3-948B-1728B52AA6E4}">
                <adec:decorative xmlns:adec="http://schemas.microsoft.com/office/drawing/2017/decorative" xmlns="" val="1"/>
              </a:ext>
            </a:extLst>
          </p:cNvPr>
          <p:cNvPicPr/>
          <p:nvPr/>
        </p:nvPicPr>
        <p:blipFill>
          <a:blip r:embed="rId3"/>
          <a:stretch>
            <a:fillRect/>
          </a:stretch>
        </p:blipFill>
        <p:spPr>
          <a:xfrm>
            <a:off x="317980" y="1445623"/>
            <a:ext cx="2794790" cy="3135549"/>
          </a:xfrm>
          <a:prstGeom prst="rect">
            <a:avLst/>
          </a:prstGeom>
          <a:solidFill>
            <a:srgbClr val="0F4263"/>
          </a:solidFill>
        </p:spPr>
      </p:pic>
    </p:spTree>
    <p:extLst>
      <p:ext uri="{BB962C8B-B14F-4D97-AF65-F5344CB8AC3E}">
        <p14:creationId xmlns:p14="http://schemas.microsoft.com/office/powerpoint/2010/main" val="13870746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0" y="0"/>
            <a:ext cx="12192000" cy="1143000"/>
          </a:xfrm>
        </p:spPr>
        <p:txBody>
          <a:bodyPr>
            <a:normAutofit/>
          </a:bodyPr>
          <a:lstStyle/>
          <a:p>
            <a:pPr algn="ctr" eaLnBrk="1" hangingPunct="1"/>
            <a:r>
              <a:rPr lang="en-US" altLang="en-US" sz="3200" dirty="0">
                <a:latin typeface="Arial" panose="020B0604020202020204" pitchFamily="34" charset="0"/>
                <a:cs typeface="Arial" panose="020B0604020202020204" pitchFamily="34" charset="0"/>
              </a:rPr>
              <a:t>Research-Based Approaches for Treating Women</a:t>
            </a:r>
          </a:p>
        </p:txBody>
      </p:sp>
      <p:sp>
        <p:nvSpPr>
          <p:cNvPr id="26628" name="Rectangle 3"/>
          <p:cNvSpPr>
            <a:spLocks noGrp="1" noChangeArrowheads="1"/>
          </p:cNvSpPr>
          <p:nvPr>
            <p:ph type="body" idx="1"/>
          </p:nvPr>
        </p:nvSpPr>
        <p:spPr>
          <a:xfrm>
            <a:off x="345961" y="1327847"/>
            <a:ext cx="11138127" cy="347472"/>
          </a:xfrm>
        </p:spPr>
        <p:txBody>
          <a:bodyPr>
            <a:noAutofit/>
          </a:bodyPr>
          <a:lstStyle/>
          <a:p>
            <a:pPr marL="0" indent="0" eaLnBrk="1" hangingPunct="1">
              <a:spcBef>
                <a:spcPts val="600"/>
              </a:spcBef>
              <a:spcAft>
                <a:spcPts val="600"/>
              </a:spcAft>
              <a:buNone/>
            </a:pPr>
            <a:r>
              <a:rPr lang="en-US" altLang="en-US" sz="2200" b="1" dirty="0">
                <a:latin typeface="Arial" panose="020B0604020202020204" pitchFamily="34" charset="0"/>
                <a:cs typeface="Arial" panose="020B0604020202020204" pitchFamily="34" charset="0"/>
              </a:rPr>
              <a:t>Treatment Models</a:t>
            </a:r>
          </a:p>
          <a:p>
            <a:pPr marL="457200" lvl="1" indent="-457200" eaLnBrk="1" hangingPunct="1">
              <a:spcBef>
                <a:spcPts val="600"/>
              </a:spcBef>
              <a:spcAft>
                <a:spcPts val="600"/>
              </a:spcAft>
            </a:pPr>
            <a:r>
              <a:rPr lang="en-US" altLang="en-US" sz="2200" dirty="0">
                <a:latin typeface="Arial" panose="020B0604020202020204" pitchFamily="34" charset="0"/>
                <a:cs typeface="Arial" panose="020B0604020202020204" pitchFamily="34" charset="0"/>
              </a:rPr>
              <a:t>Relationship-based; peer support, family support, and affinity groups </a:t>
            </a:r>
          </a:p>
          <a:p>
            <a:pPr marL="457200" lvl="1" indent="-457200" eaLnBrk="1" hangingPunct="1">
              <a:spcBef>
                <a:spcPts val="600"/>
              </a:spcBef>
              <a:spcAft>
                <a:spcPts val="600"/>
              </a:spcAft>
            </a:pPr>
            <a:r>
              <a:rPr lang="en-US" altLang="en-US" sz="2200" dirty="0">
                <a:latin typeface="Arial" panose="020B0604020202020204" pitchFamily="34" charset="0"/>
                <a:cs typeface="Arial" panose="020B0604020202020204" pitchFamily="34" charset="0"/>
              </a:rPr>
              <a:t>Child care, transportation, economic support, and vocational/job services</a:t>
            </a:r>
          </a:p>
          <a:p>
            <a:pPr marL="0" indent="0" eaLnBrk="1" hangingPunct="1">
              <a:spcBef>
                <a:spcPts val="600"/>
              </a:spcBef>
              <a:spcAft>
                <a:spcPts val="600"/>
              </a:spcAft>
              <a:buNone/>
            </a:pPr>
            <a:r>
              <a:rPr lang="en-US" altLang="en-US" sz="2200" b="1" dirty="0">
                <a:latin typeface="Arial" panose="020B0604020202020204" pitchFamily="34" charset="0"/>
                <a:cs typeface="Arial" panose="020B0604020202020204" pitchFamily="34" charset="0"/>
              </a:rPr>
              <a:t>Parenting Role</a:t>
            </a:r>
          </a:p>
          <a:p>
            <a:pPr marL="457200" lvl="1" indent="-457200" eaLnBrk="1" hangingPunct="1">
              <a:spcBef>
                <a:spcPts val="600"/>
              </a:spcBef>
              <a:spcAft>
                <a:spcPts val="600"/>
              </a:spcAft>
            </a:pPr>
            <a:r>
              <a:rPr lang="en-US" altLang="en-US" sz="2200" dirty="0">
                <a:latin typeface="Arial" panose="020B0604020202020204" pitchFamily="34" charset="0"/>
                <a:cs typeface="Arial" panose="020B0604020202020204" pitchFamily="34" charset="0"/>
              </a:rPr>
              <a:t>Parenting role cannot be separated from treatment.</a:t>
            </a:r>
          </a:p>
          <a:p>
            <a:pPr marL="457200" lvl="1" indent="-457200" eaLnBrk="1" hangingPunct="1">
              <a:spcBef>
                <a:spcPts val="600"/>
              </a:spcBef>
              <a:spcAft>
                <a:spcPts val="600"/>
              </a:spcAft>
            </a:pPr>
            <a:r>
              <a:rPr lang="en-US" altLang="en-US" sz="2200" dirty="0">
                <a:latin typeface="Arial" panose="020B0604020202020204" pitchFamily="34" charset="0"/>
                <a:cs typeface="Arial" panose="020B0604020202020204" pitchFamily="34" charset="0"/>
              </a:rPr>
              <a:t>Treatment programs that accommodate mothers with their children establish trust and engagement.</a:t>
            </a:r>
          </a:p>
        </p:txBody>
      </p:sp>
      <p:sp>
        <p:nvSpPr>
          <p:cNvPr id="2" name="TextBox 1"/>
          <p:cNvSpPr txBox="1"/>
          <p:nvPr/>
        </p:nvSpPr>
        <p:spPr>
          <a:xfrm>
            <a:off x="6591300" y="6373368"/>
            <a:ext cx="56007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(Center for Substance Abuse Treatment, 2009; Werner et al., 2007)</a:t>
            </a:r>
            <a:endParaRPr lang="en-US" sz="1400" dirty="0"/>
          </a:p>
        </p:txBody>
      </p:sp>
    </p:spTree>
    <p:extLst>
      <p:ext uri="{BB962C8B-B14F-4D97-AF65-F5344CB8AC3E}">
        <p14:creationId xmlns:p14="http://schemas.microsoft.com/office/powerpoint/2010/main" val="38165681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97864"/>
          </a:xfrm>
        </p:spPr>
        <p:txBody>
          <a:bodyPr>
            <a:normAutofit/>
          </a:bodyPr>
          <a:lstStyle/>
          <a:p>
            <a:pPr algn="ctr"/>
            <a:r>
              <a:rPr lang="en-US" sz="3200" dirty="0">
                <a:latin typeface="Arial" panose="020B0604020202020204" pitchFamily="34" charset="0"/>
                <a:cs typeface="Arial" panose="020B0604020202020204" pitchFamily="34" charset="0"/>
              </a:rPr>
              <a:t>Healthy Relationships for Fathers</a:t>
            </a:r>
          </a:p>
        </p:txBody>
      </p:sp>
      <p:sp>
        <p:nvSpPr>
          <p:cNvPr id="3" name="Content Placeholder 2"/>
          <p:cNvSpPr>
            <a:spLocks noGrp="1"/>
          </p:cNvSpPr>
          <p:nvPr>
            <p:ph idx="1"/>
          </p:nvPr>
        </p:nvSpPr>
        <p:spPr>
          <a:xfrm>
            <a:off x="347471" y="1325880"/>
            <a:ext cx="11396853" cy="4201657"/>
          </a:xfrm>
        </p:spPr>
        <p:txBody>
          <a:bodyPr>
            <a:noAutofit/>
          </a:bodyPr>
          <a:lstStyle/>
          <a:p>
            <a:pPr marL="457200" indent="-457200">
              <a:spcBef>
                <a:spcPts val="600"/>
              </a:spcBef>
              <a:spcAft>
                <a:spcPts val="600"/>
              </a:spcAft>
            </a:pPr>
            <a:r>
              <a:rPr lang="en-US" altLang="en-US" sz="2200" dirty="0">
                <a:latin typeface="Arial" panose="020B0604020202020204" pitchFamily="34" charset="0"/>
                <a:cs typeface="Arial" panose="020B0604020202020204" pitchFamily="34" charset="0"/>
              </a:rPr>
              <a:t>Fostering healthy relationships between fathers and children is integral to recovery from substance use and mental health disorders and development of parenting skills.</a:t>
            </a:r>
          </a:p>
          <a:p>
            <a:pPr marL="457200" indent="-457200">
              <a:spcBef>
                <a:spcPts val="600"/>
              </a:spcBef>
              <a:spcAft>
                <a:spcPts val="600"/>
              </a:spcAft>
            </a:pPr>
            <a:r>
              <a:rPr lang="en-US" altLang="en-US" sz="2200" dirty="0">
                <a:latin typeface="Arial" panose="020B0604020202020204" pitchFamily="34" charset="0"/>
                <a:cs typeface="Arial" panose="020B0604020202020204" pitchFamily="34" charset="0"/>
              </a:rPr>
              <a:t>Both parents should be involved in the lives of their children to the extent that children are safe and protected.</a:t>
            </a:r>
          </a:p>
          <a:p>
            <a:pPr marL="457200" indent="-457200">
              <a:spcBef>
                <a:spcPts val="600"/>
              </a:spcBef>
              <a:spcAft>
                <a:spcPts val="600"/>
              </a:spcAft>
            </a:pPr>
            <a:r>
              <a:rPr lang="en-US" altLang="en-US" sz="2200" dirty="0">
                <a:latin typeface="Arial" panose="020B0604020202020204" pitchFamily="34" charset="0"/>
                <a:cs typeface="Arial" panose="020B0604020202020204" pitchFamily="34" charset="0"/>
              </a:rPr>
              <a:t>The dependency court and child welfare systems are required to make reasonable efforts to locate absent fathers.</a:t>
            </a:r>
          </a:p>
        </p:txBody>
      </p:sp>
      <p:sp>
        <p:nvSpPr>
          <p:cNvPr id="4" name="TextBox 3"/>
          <p:cNvSpPr txBox="1"/>
          <p:nvPr/>
        </p:nvSpPr>
        <p:spPr>
          <a:xfrm>
            <a:off x="10191750" y="6373368"/>
            <a:ext cx="200025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(Neger &amp; Prinz, 2015)</a:t>
            </a:r>
          </a:p>
        </p:txBody>
      </p:sp>
    </p:spTree>
    <p:extLst>
      <p:ext uri="{BB962C8B-B14F-4D97-AF65-F5344CB8AC3E}">
        <p14:creationId xmlns:p14="http://schemas.microsoft.com/office/powerpoint/2010/main" val="26589446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206909696"/>
              </p:ext>
            </p:extLst>
          </p:nvPr>
        </p:nvGraphicFramePr>
        <p:xfrm>
          <a:off x="391885" y="998508"/>
          <a:ext cx="11408229" cy="5488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xmlns="" id="{600ADE9B-F383-4C2C-96DB-E29746084B96}"/>
              </a:ext>
            </a:extLst>
          </p:cNvPr>
          <p:cNvSpPr txBox="1">
            <a:spLocks/>
          </p:cNvSpPr>
          <p:nvPr/>
        </p:nvSpPr>
        <p:spPr>
          <a:xfrm>
            <a:off x="0" y="0"/>
            <a:ext cx="12192000" cy="1197864"/>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US" sz="3200" dirty="0">
                <a:solidFill>
                  <a:prstClr val="white"/>
                </a:solidFill>
              </a:rPr>
              <a:t>A Family Focus</a:t>
            </a:r>
          </a:p>
        </p:txBody>
      </p:sp>
      <p:sp>
        <p:nvSpPr>
          <p:cNvPr id="6" name="TextBox 5"/>
          <p:cNvSpPr txBox="1"/>
          <p:nvPr/>
        </p:nvSpPr>
        <p:spPr>
          <a:xfrm>
            <a:off x="7344230" y="6373368"/>
            <a:ext cx="4852978" cy="307777"/>
          </a:xfrm>
          <a:prstGeom prst="rect">
            <a:avLst/>
          </a:prstGeom>
          <a:noFill/>
        </p:spPr>
        <p:txBody>
          <a:bodyPr wrap="square" rtlCol="0">
            <a:spAutoFit/>
          </a:bodyPr>
          <a:lstStyle/>
          <a:p>
            <a:pPr algn="ctr"/>
            <a:r>
              <a:rPr lang="en-US" sz="1400" dirty="0">
                <a:solidFill>
                  <a:prstClr val="black"/>
                </a:solidFill>
                <a:cs typeface="Arial" panose="020B0604020202020204" pitchFamily="34" charset="0"/>
              </a:rPr>
              <a:t>(Werner, Young, Dennis, &amp; Amatetti, 2007)</a:t>
            </a:r>
          </a:p>
        </p:txBody>
      </p:sp>
    </p:spTree>
    <p:extLst>
      <p:ext uri="{BB962C8B-B14F-4D97-AF65-F5344CB8AC3E}">
        <p14:creationId xmlns:p14="http://schemas.microsoft.com/office/powerpoint/2010/main" val="42215286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
            <a:ext cx="12192000" cy="923330"/>
          </a:xfrm>
          <a:prstGeom prst="rect">
            <a:avLst/>
          </a:prstGeom>
          <a:solidFill>
            <a:schemeClr val="tx2">
              <a:lumMod val="75000"/>
            </a:schemeClr>
          </a:solidFill>
        </p:spPr>
        <p:txBody>
          <a:bodyPr wrap="square" rtlCol="0">
            <a:spAutoFit/>
          </a:bodyPr>
          <a:lstStyle/>
          <a:p>
            <a:pPr defTabSz="457177"/>
            <a:endParaRPr lang="en-US" sz="5400" dirty="0">
              <a:solidFill>
                <a:srgbClr val="CC6600"/>
              </a:solidFill>
              <a:latin typeface="Baskerville Old Face" panose="02020602080505020303" pitchFamily="18" charset="0"/>
              <a:cs typeface="Aharoni" panose="02010803020104030203" pitchFamily="2" charset="-79"/>
            </a:endParaRPr>
          </a:p>
        </p:txBody>
      </p:sp>
      <p:sp>
        <p:nvSpPr>
          <p:cNvPr id="6" name="Rectangle 5"/>
          <p:cNvSpPr/>
          <p:nvPr/>
        </p:nvSpPr>
        <p:spPr>
          <a:xfrm>
            <a:off x="1359768" y="107721"/>
            <a:ext cx="9472465" cy="707886"/>
          </a:xfrm>
          <a:prstGeom prst="rect">
            <a:avLst/>
          </a:prstGeom>
        </p:spPr>
        <p:txBody>
          <a:bodyPr wrap="none">
            <a:spAutoFit/>
          </a:bodyPr>
          <a:lstStyle/>
          <a:p>
            <a:pPr algn="r" defTabSz="457177"/>
            <a:r>
              <a:rPr lang="en-US" sz="4000" dirty="0">
                <a:solidFill>
                  <a:prstClr val="white"/>
                </a:solidFill>
                <a:latin typeface="Baskerville Old Face" panose="02020602080505020303" pitchFamily="18" charset="0"/>
                <a:cs typeface="Aharoni" panose="02010803020104030203" pitchFamily="2" charset="-79"/>
              </a:rPr>
              <a:t>Recovery Occurs in the Context of the Family</a:t>
            </a:r>
          </a:p>
        </p:txBody>
      </p:sp>
      <p:sp>
        <p:nvSpPr>
          <p:cNvPr id="7" name="TextBox 6"/>
          <p:cNvSpPr txBox="1"/>
          <p:nvPr/>
        </p:nvSpPr>
        <p:spPr>
          <a:xfrm>
            <a:off x="419100" y="1297244"/>
            <a:ext cx="9808826" cy="2585323"/>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US" sz="2200" dirty="0">
                <a:solidFill>
                  <a:prstClr val="black"/>
                </a:solidFill>
                <a:ea typeface="Yu Gothic UI Semibold" panose="020B0700000000000000" pitchFamily="34" charset="-128"/>
                <a:cs typeface="Arial" panose="020B0604020202020204" pitchFamily="34" charset="0"/>
              </a:rPr>
              <a:t>A substance use disorder is a disease that affects the family.</a:t>
            </a:r>
          </a:p>
          <a:p>
            <a:pPr marL="457200" indent="-457200">
              <a:spcBef>
                <a:spcPts val="600"/>
              </a:spcBef>
              <a:spcAft>
                <a:spcPts val="600"/>
              </a:spcAft>
              <a:buFont typeface="Arial" panose="020B0604020202020204" pitchFamily="34" charset="0"/>
              <a:buChar char="•"/>
            </a:pPr>
            <a:r>
              <a:rPr lang="en-US" sz="2200" dirty="0">
                <a:solidFill>
                  <a:prstClr val="black"/>
                </a:solidFill>
                <a:ea typeface="Yu Gothic UI Semibold" panose="020B0700000000000000" pitchFamily="34" charset="-128"/>
                <a:cs typeface="Arial" panose="020B0604020202020204" pitchFamily="34" charset="0"/>
              </a:rPr>
              <a:t>Adults (who have children) primarily identify themselves as parents. </a:t>
            </a:r>
          </a:p>
          <a:p>
            <a:pPr marL="457200" indent="-457200">
              <a:spcBef>
                <a:spcPts val="600"/>
              </a:spcBef>
              <a:spcAft>
                <a:spcPts val="600"/>
              </a:spcAft>
              <a:buFont typeface="Arial" panose="020B0604020202020204" pitchFamily="34" charset="0"/>
              <a:buChar char="•"/>
            </a:pPr>
            <a:r>
              <a:rPr lang="en-US" sz="2200" dirty="0">
                <a:solidFill>
                  <a:prstClr val="black"/>
                </a:solidFill>
                <a:ea typeface="Yu Gothic UI Semibold" panose="020B0700000000000000" pitchFamily="34" charset="-128"/>
                <a:cs typeface="Arial" panose="020B0604020202020204" pitchFamily="34" charset="0"/>
              </a:rPr>
              <a:t>The parenting role and parent</a:t>
            </a:r>
            <a:r>
              <a:rPr lang="en-US" sz="2200" dirty="0"/>
              <a:t>–</a:t>
            </a:r>
            <a:r>
              <a:rPr lang="en-US" sz="2200" dirty="0">
                <a:solidFill>
                  <a:prstClr val="black"/>
                </a:solidFill>
                <a:ea typeface="Yu Gothic UI Semibold" panose="020B0700000000000000" pitchFamily="34" charset="-128"/>
                <a:cs typeface="Arial" panose="020B0604020202020204" pitchFamily="34" charset="0"/>
              </a:rPr>
              <a:t>child relationship cannot be separated from treatment.</a:t>
            </a:r>
          </a:p>
          <a:p>
            <a:pPr marL="457200" indent="-457200">
              <a:spcBef>
                <a:spcPts val="600"/>
              </a:spcBef>
              <a:spcAft>
                <a:spcPts val="600"/>
              </a:spcAft>
              <a:buFont typeface="Arial" panose="020B0604020202020204" pitchFamily="34" charset="0"/>
              <a:buChar char="•"/>
            </a:pPr>
            <a:r>
              <a:rPr lang="en-US" sz="2200" dirty="0">
                <a:solidFill>
                  <a:prstClr val="black"/>
                </a:solidFill>
                <a:ea typeface="Yu Gothic UI Semibold" panose="020B0700000000000000" pitchFamily="34" charset="-128"/>
                <a:cs typeface="Arial" panose="020B0604020202020204" pitchFamily="34" charset="0"/>
              </a:rPr>
              <a:t>Adult recovery should have a parent</a:t>
            </a:r>
            <a:r>
              <a:rPr lang="en-US" sz="2200" dirty="0"/>
              <a:t>–</a:t>
            </a:r>
            <a:r>
              <a:rPr lang="en-US" sz="2200" dirty="0">
                <a:solidFill>
                  <a:prstClr val="black"/>
                </a:solidFill>
                <a:ea typeface="Yu Gothic UI Semibold" panose="020B0700000000000000" pitchFamily="34" charset="-128"/>
                <a:cs typeface="Arial" panose="020B0604020202020204" pitchFamily="34" charset="0"/>
              </a:rPr>
              <a:t>child component including substance use prevention for the child.</a:t>
            </a:r>
          </a:p>
        </p:txBody>
      </p:sp>
      <p:sp>
        <p:nvSpPr>
          <p:cNvPr id="8" name="Title 5"/>
          <p:cNvSpPr txBox="1">
            <a:spLocks/>
          </p:cNvSpPr>
          <p:nvPr/>
        </p:nvSpPr>
        <p:spPr>
          <a:xfrm>
            <a:off x="0" y="-8342"/>
            <a:ext cx="12192000" cy="1197864"/>
          </a:xfrm>
          <a:prstGeom prst="rect">
            <a:avLst/>
          </a:prstGeom>
          <a:solidFill>
            <a:srgbClr val="0F4162"/>
          </a:solidFill>
          <a:ln w="12700" cap="flat" cmpd="sng" algn="ctr">
            <a:solidFill>
              <a:srgbClr val="0F41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641166"/>
            <a:r>
              <a:rPr lang="en-US" sz="3200" dirty="0">
                <a:solidFill>
                  <a:srgbClr val="FFFFFF"/>
                </a:solidFill>
                <a:cs typeface="Arial" panose="020B0604020202020204" pitchFamily="34" charset="0"/>
              </a:rPr>
              <a:t>Recovery Occurs in the Context of the Family </a:t>
            </a:r>
          </a:p>
        </p:txBody>
      </p:sp>
      <p:sp>
        <p:nvSpPr>
          <p:cNvPr id="2" name="TextBox 1"/>
          <p:cNvSpPr txBox="1"/>
          <p:nvPr/>
        </p:nvSpPr>
        <p:spPr>
          <a:xfrm>
            <a:off x="8492320" y="6373368"/>
            <a:ext cx="3704887" cy="307777"/>
          </a:xfrm>
          <a:prstGeom prst="rect">
            <a:avLst/>
          </a:prstGeom>
          <a:noFill/>
        </p:spPr>
        <p:txBody>
          <a:bodyPr wrap="square" rtlCol="0">
            <a:spAutoFit/>
          </a:bodyPr>
          <a:lstStyle/>
          <a:p>
            <a:r>
              <a:rPr lang="en-US" sz="1400" dirty="0">
                <a:solidFill>
                  <a:prstClr val="black"/>
                </a:solidFill>
              </a:rPr>
              <a:t>(Ghertner et al., 2018; Radel et al., 2018)</a:t>
            </a:r>
          </a:p>
        </p:txBody>
      </p:sp>
    </p:spTree>
    <p:extLst>
      <p:ext uri="{BB962C8B-B14F-4D97-AF65-F5344CB8AC3E}">
        <p14:creationId xmlns:p14="http://schemas.microsoft.com/office/powerpoint/2010/main" val="2544917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97864"/>
          </a:xfrm>
        </p:spPr>
        <p:txBody>
          <a:bodyPr>
            <a:noAutofit/>
          </a:bodyPr>
          <a:lstStyle/>
          <a:p>
            <a:pPr algn="ctr"/>
            <a:r>
              <a:rPr lang="en-US" sz="3200" dirty="0">
                <a:solidFill>
                  <a:prstClr val="white"/>
                </a:solidFill>
                <a:ea typeface="Yu Gothic UI Semibold" panose="020B0700000000000000" pitchFamily="34" charset="-128"/>
              </a:rPr>
              <a:t/>
            </a:r>
            <a:br>
              <a:rPr lang="en-US" sz="3200" dirty="0">
                <a:solidFill>
                  <a:prstClr val="white"/>
                </a:solidFill>
                <a:ea typeface="Yu Gothic UI Semibold" panose="020B0700000000000000" pitchFamily="34" charset="-128"/>
              </a:rPr>
            </a:br>
            <a:r>
              <a:rPr lang="en-US" sz="3200" dirty="0">
                <a:solidFill>
                  <a:prstClr val="white"/>
                </a:solidFill>
                <a:ea typeface="Yu Gothic UI Semibold" panose="020B0700000000000000" pitchFamily="34" charset="-128"/>
              </a:rPr>
              <a:t>Family-Centered Approach</a:t>
            </a:r>
            <a:br>
              <a:rPr lang="en-US" sz="3200" dirty="0">
                <a:solidFill>
                  <a:prstClr val="white"/>
                </a:solidFill>
                <a:ea typeface="Yu Gothic UI Semibold" panose="020B0700000000000000" pitchFamily="34" charset="-128"/>
              </a:rPr>
            </a:br>
            <a:endParaRPr lang="en-US" sz="3200" dirty="0"/>
          </a:p>
        </p:txBody>
      </p:sp>
      <p:pic>
        <p:nvPicPr>
          <p:cNvPr id="4" name="Picture 3">
            <a:extLs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872" b="9491"/>
          <a:stretch/>
        </p:blipFill>
        <p:spPr>
          <a:xfrm>
            <a:off x="2176736" y="1479050"/>
            <a:ext cx="7635300" cy="3673998"/>
          </a:xfrm>
          <a:prstGeom prst="rect">
            <a:avLst/>
          </a:prstGeom>
          <a:noFill/>
          <a:ln>
            <a:noFill/>
          </a:ln>
        </p:spPr>
      </p:pic>
      <p:sp>
        <p:nvSpPr>
          <p:cNvPr id="5" name="TextBox 4"/>
          <p:cNvSpPr txBox="1"/>
          <p:nvPr/>
        </p:nvSpPr>
        <p:spPr>
          <a:xfrm>
            <a:off x="2176736" y="5295721"/>
            <a:ext cx="7635299" cy="1107996"/>
          </a:xfrm>
          <a:prstGeom prst="rect">
            <a:avLst/>
          </a:prstGeom>
          <a:solidFill>
            <a:schemeClr val="bg1">
              <a:alpha val="75000"/>
            </a:schemeClr>
          </a:solidFill>
        </p:spPr>
        <p:txBody>
          <a:bodyPr wrap="square" rtlCol="0">
            <a:spAutoFit/>
          </a:bodyPr>
          <a:lstStyle/>
          <a:p>
            <a:pPr algn="ctr" fontAlgn="base">
              <a:spcBef>
                <a:spcPct val="0"/>
              </a:spcBef>
              <a:spcAft>
                <a:spcPct val="0"/>
              </a:spcAft>
            </a:pPr>
            <a:r>
              <a:rPr lang="en-US" sz="2200" dirty="0">
                <a:solidFill>
                  <a:prstClr val="black"/>
                </a:solidFill>
                <a:cs typeface="Arial" charset="0"/>
              </a:rPr>
              <a:t>Recognizes that addiction is a </a:t>
            </a:r>
            <a:r>
              <a:rPr lang="en-US" sz="2200" b="1" dirty="0">
                <a:solidFill>
                  <a:srgbClr val="0F4263"/>
                </a:solidFill>
                <a:cs typeface="Arial" charset="0"/>
              </a:rPr>
              <a:t>brain</a:t>
            </a:r>
            <a:r>
              <a:rPr lang="en-US" sz="2200" dirty="0">
                <a:solidFill>
                  <a:prstClr val="black"/>
                </a:solidFill>
                <a:cs typeface="Arial" charset="0"/>
              </a:rPr>
              <a:t> </a:t>
            </a:r>
            <a:r>
              <a:rPr lang="en-US" sz="2200" b="1" dirty="0">
                <a:solidFill>
                  <a:srgbClr val="0F4263"/>
                </a:solidFill>
                <a:cs typeface="Arial" charset="0"/>
              </a:rPr>
              <a:t>disease</a:t>
            </a:r>
            <a:r>
              <a:rPr lang="en-US" sz="2200" dirty="0">
                <a:solidFill>
                  <a:prstClr val="black"/>
                </a:solidFill>
                <a:cs typeface="Arial" charset="0"/>
              </a:rPr>
              <a:t> </a:t>
            </a:r>
            <a:br>
              <a:rPr lang="en-US" sz="2200" dirty="0">
                <a:solidFill>
                  <a:prstClr val="black"/>
                </a:solidFill>
                <a:cs typeface="Arial" charset="0"/>
              </a:rPr>
            </a:br>
            <a:r>
              <a:rPr lang="en-US" sz="2200" dirty="0">
                <a:solidFill>
                  <a:prstClr val="black"/>
                </a:solidFill>
                <a:cs typeface="Arial" charset="0"/>
              </a:rPr>
              <a:t>that affects the entire </a:t>
            </a:r>
            <a:r>
              <a:rPr lang="en-US" sz="2200" b="1" dirty="0">
                <a:solidFill>
                  <a:srgbClr val="0F4263"/>
                </a:solidFill>
                <a:cs typeface="Arial" charset="0"/>
              </a:rPr>
              <a:t>family</a:t>
            </a:r>
            <a:r>
              <a:rPr lang="en-US" sz="2200" dirty="0">
                <a:solidFill>
                  <a:prstClr val="black"/>
                </a:solidFill>
                <a:cs typeface="Arial" charset="0"/>
              </a:rPr>
              <a:t> and that recovery and </a:t>
            </a:r>
            <a:br>
              <a:rPr lang="en-US" sz="2200" dirty="0">
                <a:solidFill>
                  <a:prstClr val="black"/>
                </a:solidFill>
                <a:cs typeface="Arial" charset="0"/>
              </a:rPr>
            </a:br>
            <a:r>
              <a:rPr lang="en-US" sz="2200" dirty="0">
                <a:solidFill>
                  <a:prstClr val="black"/>
                </a:solidFill>
                <a:cs typeface="Arial" charset="0"/>
              </a:rPr>
              <a:t>well-being occurs </a:t>
            </a:r>
            <a:r>
              <a:rPr lang="en-US" sz="2200" b="1" dirty="0">
                <a:solidFill>
                  <a:srgbClr val="0F4263"/>
                </a:solidFill>
                <a:cs typeface="Arial" charset="0"/>
              </a:rPr>
              <a:t>in the context of the family.</a:t>
            </a:r>
          </a:p>
        </p:txBody>
      </p:sp>
      <p:sp>
        <p:nvSpPr>
          <p:cNvPr id="6" name="TextBox 5"/>
          <p:cNvSpPr txBox="1"/>
          <p:nvPr/>
        </p:nvSpPr>
        <p:spPr>
          <a:xfrm>
            <a:off x="9329981" y="6373368"/>
            <a:ext cx="2862020" cy="307777"/>
          </a:xfrm>
          <a:prstGeom prst="rect">
            <a:avLst/>
          </a:prstGeom>
          <a:noFill/>
        </p:spPr>
        <p:txBody>
          <a:bodyPr wrap="square" rtlCol="0">
            <a:spAutoFit/>
          </a:bodyPr>
          <a:lstStyle/>
          <a:p>
            <a:r>
              <a:rPr lang="en-US" sz="1400" dirty="0">
                <a:solidFill>
                  <a:prstClr val="black"/>
                </a:solidFill>
              </a:rPr>
              <a:t>(Adams, 2016; </a:t>
            </a:r>
            <a:r>
              <a:rPr lang="en-US" sz="1400" dirty="0" err="1">
                <a:solidFill>
                  <a:prstClr val="black"/>
                </a:solidFill>
              </a:rPr>
              <a:t>Bruns</a:t>
            </a:r>
            <a:r>
              <a:rPr lang="en-US" sz="1400" dirty="0">
                <a:solidFill>
                  <a:prstClr val="black"/>
                </a:solidFill>
              </a:rPr>
              <a:t> et al., 2012)</a:t>
            </a:r>
          </a:p>
        </p:txBody>
      </p:sp>
    </p:spTree>
    <p:extLst>
      <p:ext uri="{BB962C8B-B14F-4D97-AF65-F5344CB8AC3E}">
        <p14:creationId xmlns:p14="http://schemas.microsoft.com/office/powerpoint/2010/main" val="40101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 y="6442689"/>
            <a:ext cx="6981851" cy="276999"/>
          </a:xfrm>
          <a:prstGeom prst="rect">
            <a:avLst/>
          </a:prstGeom>
          <a:noFill/>
        </p:spPr>
        <p:txBody>
          <a:bodyPr wrap="square" rtlCol="0">
            <a:spAutoFit/>
          </a:bodyPr>
          <a:lstStyle/>
          <a:p>
            <a:pPr algn="ctr" defTabSz="412750" hangingPunct="0"/>
            <a:r>
              <a:rPr lang="en-US" sz="1200" i="1" kern="0" dirty="0">
                <a:solidFill>
                  <a:prstClr val="black">
                    <a:lumMod val="65000"/>
                    <a:lumOff val="35000"/>
                  </a:prstClr>
                </a:solidFill>
                <a:latin typeface="+mj-lt"/>
                <a:sym typeface="Helvetica Light"/>
              </a:rPr>
              <a:t>Note: Estimates based on </a:t>
            </a:r>
            <a:r>
              <a:rPr lang="en-US" sz="1200" b="1" i="1" u="sng" kern="0" dirty="0">
                <a:solidFill>
                  <a:prstClr val="black">
                    <a:lumMod val="65000"/>
                    <a:lumOff val="35000"/>
                  </a:prstClr>
                </a:solidFill>
                <a:latin typeface="+mj-lt"/>
                <a:sym typeface="Helvetica Light"/>
              </a:rPr>
              <a:t>all children in out-of-home care at some point </a:t>
            </a:r>
            <a:r>
              <a:rPr lang="en-US" sz="1200" i="1" kern="0" dirty="0">
                <a:solidFill>
                  <a:prstClr val="black">
                    <a:lumMod val="65000"/>
                    <a:lumOff val="35000"/>
                  </a:prstClr>
                </a:solidFill>
                <a:latin typeface="+mj-lt"/>
                <a:sym typeface="Helvetica Light"/>
              </a:rPr>
              <a:t>during the fiscal year.</a:t>
            </a:r>
          </a:p>
        </p:txBody>
      </p:sp>
      <p:sp>
        <p:nvSpPr>
          <p:cNvPr id="10" name="Title 1"/>
          <p:cNvSpPr txBox="1">
            <a:spLocks/>
          </p:cNvSpPr>
          <p:nvPr/>
        </p:nvSpPr>
        <p:spPr>
          <a:xfrm>
            <a:off x="1" y="0"/>
            <a:ext cx="12190215" cy="1197864"/>
          </a:xfrm>
          <a:prstGeom prst="rect">
            <a:avLst/>
          </a:prstGeom>
          <a:solidFill>
            <a:srgbClr val="0F4162"/>
          </a:solidFill>
          <a:ln>
            <a:solidFill>
              <a:srgbClr val="0F4162"/>
            </a:solidFill>
          </a:ln>
        </p:spPr>
        <p:txBody>
          <a:bodyP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r" defTabSz="914400" eaLnBrk="1" hangingPunct="1">
              <a:spcBef>
                <a:spcPts val="600"/>
              </a:spcBef>
              <a:spcAft>
                <a:spcPts val="600"/>
              </a:spcAft>
              <a:defRPr sz="6000" kern="1200">
                <a:solidFill>
                  <a:schemeClr val="bg1"/>
                </a:solidFill>
                <a:latin typeface="Calibri" panose="020F0502020204030204" pitchFamily="34" charset="0"/>
                <a:ea typeface="+mn-ea"/>
                <a:cs typeface="+mn-cs"/>
              </a:defRPr>
            </a:lvl1pPr>
          </a:lstStyle>
          <a:p>
            <a:pPr algn="ctr"/>
            <a:r>
              <a:rPr lang="en-US" sz="3200" dirty="0">
                <a:solidFill>
                  <a:prstClr val="white"/>
                </a:solidFill>
                <a:latin typeface="+mj-lt"/>
                <a:sym typeface="Helvetica Light"/>
              </a:rPr>
              <a:t>Prevalence of Parental Alcohol or Other Drug Use </a:t>
            </a:r>
            <a:br>
              <a:rPr lang="en-US" sz="3200" dirty="0">
                <a:solidFill>
                  <a:prstClr val="white"/>
                </a:solidFill>
                <a:latin typeface="+mj-lt"/>
                <a:sym typeface="Helvetica Light"/>
              </a:rPr>
            </a:br>
            <a:r>
              <a:rPr lang="en-US" sz="3200" dirty="0">
                <a:solidFill>
                  <a:prstClr val="white"/>
                </a:solidFill>
                <a:latin typeface="+mj-lt"/>
                <a:sym typeface="Helvetica Light"/>
              </a:rPr>
              <a:t>as a Contributing Factor for Reason for Removal by State, 2017</a:t>
            </a:r>
          </a:p>
        </p:txBody>
      </p:sp>
      <p:graphicFrame>
        <p:nvGraphicFramePr>
          <p:cNvPr id="17" name="Chart 16" descr="Bar graph of all 50 United States and Washington D.C. X-axis shows the states. Y-axis is percentage of parental alcohol or other drug use as contributing factor for reason for removal by state in 2017. Alabama 70%, Alaska 42.1%, Arkansas 49.5%, Arizona 30.7%, California 13.0%, Colorado 42.6%, Connecticut 41%, District of Columbia 14.2%, Delaware 12.7%,, Florida 48.4%, Georgia 39%, Hawaii 31.3%, Iowa 57.9%, Idaho 48.4%, Illinois 10.1%, Indiana 62%, Kansas 45.1%, Kentucky 32.2%, Louisiana 5.4%, Massachusetts 30.3%, Maryland 28.3%, Maine 56.9%, Michigan 36.2%, Minnesota 44.1%, Missouri 49.7%, Mississippi 48.5%, Montana 45.0%, North Carolina 41.2%, North Dakota 44.1%, Nebraska 36.8%, New Hampshire 2.5%, New Jersey 42.0%, New Mexico 49.6%, Nevada 17.2%, New York 27.4%, Ohio 29.3%, Oklahoma 49.5%, Oregon 59.6%, Pennsylvania 30.5%, Rhode Island 33.6%, South Carolina 18.6%, South Dakota 48.9%, Tennessee 32.4%, Texas 65.1%, Utah 60.6%, Virginia 30.3%, Vermont 25.7%, Washington 41.8%, Wisconsin 28.0%, West Virginia 51.4%, Wyoming 45.7%."/>
          <p:cNvGraphicFramePr/>
          <p:nvPr>
            <p:extLst>
              <p:ext uri="{D42A27DB-BD31-4B8C-83A1-F6EECF244321}">
                <p14:modId xmlns:p14="http://schemas.microsoft.com/office/powerpoint/2010/main" val="745665861"/>
              </p:ext>
            </p:extLst>
          </p:nvPr>
        </p:nvGraphicFramePr>
        <p:xfrm>
          <a:off x="1298394" y="1704975"/>
          <a:ext cx="10198282" cy="4662267"/>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4158689" y="1273752"/>
            <a:ext cx="3872838" cy="523220"/>
          </a:xfrm>
          <a:prstGeom prst="rect">
            <a:avLst/>
          </a:prstGeom>
          <a:noFill/>
        </p:spPr>
        <p:txBody>
          <a:bodyPr wrap="square" rtlCol="0">
            <a:spAutoFit/>
          </a:bodyPr>
          <a:lstStyle/>
          <a:p>
            <a:pPr algn="ctr"/>
            <a:r>
              <a:rPr lang="en-US" sz="2800" b="1" dirty="0">
                <a:solidFill>
                  <a:srgbClr val="0F4263"/>
                </a:solidFill>
                <a:latin typeface="Calibri" panose="020F0502020204030204" pitchFamily="34" charset="0"/>
              </a:rPr>
              <a:t>National Average: 37.7%</a:t>
            </a:r>
          </a:p>
        </p:txBody>
      </p:sp>
      <p:sp>
        <p:nvSpPr>
          <p:cNvPr id="8" name="TextBox 7"/>
          <p:cNvSpPr txBox="1"/>
          <p:nvPr/>
        </p:nvSpPr>
        <p:spPr>
          <a:xfrm>
            <a:off x="7491047" y="6411911"/>
            <a:ext cx="4571999" cy="307777"/>
          </a:xfrm>
          <a:prstGeom prst="rect">
            <a:avLst/>
          </a:prstGeom>
          <a:noFill/>
        </p:spPr>
        <p:txBody>
          <a:bodyPr wrap="square" rtlCol="0">
            <a:spAutoFit/>
          </a:bodyPr>
          <a:lstStyle/>
          <a:p>
            <a:r>
              <a:rPr lang="en-US" sz="1400" dirty="0"/>
              <a:t>(U.S. Department of Health and Human Services, 2018)</a:t>
            </a:r>
            <a:endParaRPr lang="en-US" sz="1400" i="1" dirty="0"/>
          </a:p>
        </p:txBody>
      </p:sp>
    </p:spTree>
    <p:extLst>
      <p:ext uri="{BB962C8B-B14F-4D97-AF65-F5344CB8AC3E}">
        <p14:creationId xmlns:p14="http://schemas.microsoft.com/office/powerpoint/2010/main" val="23918777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36651" y="132151"/>
            <a:ext cx="9144000" cy="65902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spcAft>
                <a:spcPct val="0"/>
              </a:spcAft>
            </a:pPr>
            <a:r>
              <a:rPr lang="en-US" sz="3600" b="1" dirty="0">
                <a:solidFill>
                  <a:prstClr val="white"/>
                </a:solidFill>
                <a:latin typeface="Tw Cen MT" panose="020B0602020104020603" pitchFamily="34" charset="0"/>
                <a:cs typeface="Aharoni" panose="02010803020104030203" pitchFamily="2" charset="-79"/>
              </a:rPr>
              <a:t>Principles of Family-Centered Treatment</a:t>
            </a:r>
          </a:p>
        </p:txBody>
      </p:sp>
      <p:sp>
        <p:nvSpPr>
          <p:cNvPr id="6" name="Rectangle 5"/>
          <p:cNvSpPr/>
          <p:nvPr/>
        </p:nvSpPr>
        <p:spPr>
          <a:xfrm>
            <a:off x="420758" y="1297978"/>
            <a:ext cx="10548729" cy="347472"/>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en-US" sz="2200" dirty="0">
                <a:solidFill>
                  <a:prstClr val="black"/>
                </a:solidFill>
                <a:ea typeface="Calibri" panose="020F0502020204030204" pitchFamily="34" charset="0"/>
                <a:cs typeface="Times New Roman" panose="02020603050405020304" pitchFamily="18" charset="0"/>
              </a:rPr>
              <a:t>Treatment is comprehensive and inclusive of substance use disorder treatment, clinical support services, and community supports for parents and their families.</a:t>
            </a:r>
          </a:p>
          <a:p>
            <a:pPr marL="457200" indent="-457200">
              <a:spcBef>
                <a:spcPts val="600"/>
              </a:spcBef>
              <a:spcAft>
                <a:spcPts val="600"/>
              </a:spcAft>
              <a:buFont typeface="Arial" panose="020B0604020202020204" pitchFamily="34" charset="0"/>
              <a:buChar char="•"/>
            </a:pPr>
            <a:r>
              <a:rPr lang="en-US" sz="2200" dirty="0">
                <a:solidFill>
                  <a:prstClr val="black"/>
                </a:solidFill>
                <a:ea typeface="Calibri" panose="020F0502020204030204" pitchFamily="34" charset="0"/>
                <a:cs typeface="Times New Roman" panose="02020603050405020304" pitchFamily="18" charset="0"/>
              </a:rPr>
              <a:t>The caretaker defines “family,” and treatment identifies and responds to the effect of substance use disorders on every family member.</a:t>
            </a:r>
          </a:p>
          <a:p>
            <a:pPr marL="457200" indent="-457200">
              <a:spcBef>
                <a:spcPts val="600"/>
              </a:spcBef>
              <a:spcAft>
                <a:spcPts val="600"/>
              </a:spcAft>
              <a:buFont typeface="Arial" panose="020B0604020202020204" pitchFamily="34" charset="0"/>
              <a:buChar char="•"/>
            </a:pPr>
            <a:r>
              <a:rPr lang="en-US" sz="2200" dirty="0">
                <a:solidFill>
                  <a:prstClr val="black"/>
                </a:solidFill>
                <a:ea typeface="Calibri" panose="020F0502020204030204" pitchFamily="34" charset="0"/>
                <a:cs typeface="Times New Roman" panose="02020603050405020304" pitchFamily="18" charset="0"/>
              </a:rPr>
              <a:t>Families are dynamic, and thus treatment must be dynamic.</a:t>
            </a:r>
          </a:p>
          <a:p>
            <a:pPr marL="457200" indent="-457200">
              <a:spcBef>
                <a:spcPts val="600"/>
              </a:spcBef>
              <a:spcAft>
                <a:spcPts val="600"/>
              </a:spcAft>
              <a:buFont typeface="Arial" panose="020B0604020202020204" pitchFamily="34" charset="0"/>
              <a:buChar char="•"/>
            </a:pPr>
            <a:r>
              <a:rPr lang="en-US" sz="2200" dirty="0">
                <a:solidFill>
                  <a:prstClr val="black"/>
                </a:solidFill>
                <a:ea typeface="Calibri" panose="020F0502020204030204" pitchFamily="34" charset="0"/>
                <a:cs typeface="Times New Roman" panose="02020603050405020304" pitchFamily="18" charset="0"/>
              </a:rPr>
              <a:t>Conflict within families is resolvable, and treatment builds on family strengths to improve management, well-being, and functioning.</a:t>
            </a:r>
          </a:p>
          <a:p>
            <a:pPr marL="457200" indent="-457200">
              <a:spcBef>
                <a:spcPts val="600"/>
              </a:spcBef>
              <a:spcAft>
                <a:spcPts val="600"/>
              </a:spcAft>
              <a:buFont typeface="Arial" panose="020B0604020202020204" pitchFamily="34" charset="0"/>
              <a:buChar char="•"/>
            </a:pPr>
            <a:r>
              <a:rPr lang="en-US" sz="2200" dirty="0">
                <a:solidFill>
                  <a:prstClr val="black"/>
                </a:solidFill>
                <a:ea typeface="Calibri" panose="020F0502020204030204" pitchFamily="34" charset="0"/>
                <a:cs typeface="Times New Roman" panose="02020603050405020304" pitchFamily="18" charset="0"/>
              </a:rPr>
              <a:t>Cross-system coordination is necessary to meet complex family needs.</a:t>
            </a:r>
          </a:p>
        </p:txBody>
      </p:sp>
      <p:sp>
        <p:nvSpPr>
          <p:cNvPr id="10" name="Title 5"/>
          <p:cNvSpPr txBox="1">
            <a:spLocks/>
          </p:cNvSpPr>
          <p:nvPr/>
        </p:nvSpPr>
        <p:spPr>
          <a:xfrm>
            <a:off x="0" y="-1"/>
            <a:ext cx="12192000" cy="1197864"/>
          </a:xfrm>
          <a:prstGeom prst="rect">
            <a:avLst/>
          </a:prstGeom>
          <a:solidFill>
            <a:srgbClr val="0F4162"/>
          </a:solidFill>
          <a:ln w="12700" cap="flat" cmpd="sng" algn="ctr">
            <a:solidFill>
              <a:srgbClr val="0F41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1641166"/>
            <a:r>
              <a:rPr lang="en-US" sz="3200" dirty="0">
                <a:solidFill>
                  <a:srgbClr val="FFFFFF"/>
                </a:solidFill>
                <a:cs typeface="Arial" panose="020B0604020202020204" pitchFamily="34" charset="0"/>
              </a:rPr>
              <a:t>Principles of Family-Centered Treatment </a:t>
            </a:r>
          </a:p>
        </p:txBody>
      </p:sp>
      <p:sp>
        <p:nvSpPr>
          <p:cNvPr id="7" name="Rectangle 6"/>
          <p:cNvSpPr/>
          <p:nvPr/>
        </p:nvSpPr>
        <p:spPr>
          <a:xfrm>
            <a:off x="10309412" y="6373368"/>
            <a:ext cx="1882588" cy="307777"/>
          </a:xfrm>
          <a:prstGeom prst="rect">
            <a:avLst/>
          </a:prstGeom>
        </p:spPr>
        <p:txBody>
          <a:bodyPr wrap="square">
            <a:spAutoFit/>
          </a:bodyPr>
          <a:lstStyle/>
          <a:p>
            <a:r>
              <a:rPr lang="en-US" sz="1400" dirty="0">
                <a:solidFill>
                  <a:prstClr val="black"/>
                </a:solidFill>
              </a:rPr>
              <a:t>(Werner et al., 2007)</a:t>
            </a:r>
          </a:p>
        </p:txBody>
      </p:sp>
    </p:spTree>
    <p:extLst>
      <p:ext uri="{BB962C8B-B14F-4D97-AF65-F5344CB8AC3E}">
        <p14:creationId xmlns:p14="http://schemas.microsoft.com/office/powerpoint/2010/main" val="348561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40073" y="3210992"/>
            <a:ext cx="3351927" cy="43601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en-US" sz="2500" dirty="0">
              <a:solidFill>
                <a:srgbClr val="000000"/>
              </a:solidFill>
              <a:latin typeface="Helvetica Light"/>
              <a:ea typeface="Helvetica Light"/>
              <a:cs typeface="Helvetica Light"/>
              <a:sym typeface="Helvetica Light"/>
            </a:endParaRPr>
          </a:p>
        </p:txBody>
      </p:sp>
      <p:sp>
        <p:nvSpPr>
          <p:cNvPr id="3" name="TextBox 2"/>
          <p:cNvSpPr txBox="1"/>
          <p:nvPr/>
        </p:nvSpPr>
        <p:spPr>
          <a:xfrm>
            <a:off x="9645805" y="5876679"/>
            <a:ext cx="2163337" cy="43601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en-US" sz="2500" dirty="0">
              <a:solidFill>
                <a:srgbClr val="000000"/>
              </a:solidFill>
              <a:latin typeface="Helvetica Light"/>
              <a:ea typeface="Helvetica Light"/>
              <a:cs typeface="Helvetica Light"/>
              <a:sym typeface="Helvetica Light"/>
            </a:endParaRPr>
          </a:p>
        </p:txBody>
      </p:sp>
      <p:pic>
        <p:nvPicPr>
          <p:cNvPr id="9" name="Picture 8">
            <a:extLs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 y="564290"/>
            <a:ext cx="8836898" cy="6301031"/>
          </a:xfrm>
          <a:prstGeom prst="rect">
            <a:avLst/>
          </a:prstGeom>
        </p:spPr>
      </p:pic>
      <p:sp>
        <p:nvSpPr>
          <p:cNvPr id="2" name="Rectangle 1"/>
          <p:cNvSpPr/>
          <p:nvPr/>
        </p:nvSpPr>
        <p:spPr>
          <a:xfrm>
            <a:off x="3320795" y="1609185"/>
            <a:ext cx="8871205" cy="1138773"/>
          </a:xfrm>
          <a:prstGeom prst="rect">
            <a:avLst/>
          </a:prstGeom>
          <a:solidFill>
            <a:schemeClr val="accent2">
              <a:lumMod val="20000"/>
              <a:lumOff val="80000"/>
              <a:alpha val="75000"/>
            </a:schemeClr>
          </a:solidFill>
          <a:ln>
            <a:noFill/>
          </a:ln>
          <a:effectLst>
            <a:outerShdw blurRad="50800" dist="38100" dir="2700000" algn="tl" rotWithShape="0">
              <a:prstClr val="black">
                <a:alpha val="40000"/>
              </a:prstClr>
            </a:outerShdw>
          </a:effectLst>
        </p:spPr>
        <p:txBody>
          <a:bodyPr wrap="square">
            <a:spAutoFit/>
          </a:bodyPr>
          <a:lstStyle/>
          <a:p>
            <a:pPr algn="r" defTabSz="914172">
              <a:spcBef>
                <a:spcPts val="1200"/>
              </a:spcBef>
              <a:spcAft>
                <a:spcPts val="1200"/>
              </a:spcAft>
            </a:pPr>
            <a:r>
              <a:rPr lang="en-US" sz="1700" dirty="0">
                <a:solidFill>
                  <a:srgbClr val="4472C4">
                    <a:lumMod val="50000"/>
                  </a:srgbClr>
                </a:solidFill>
                <a:ea typeface="Yu Gothic UI Semibold" panose="020B0700000000000000" pitchFamily="34" charset="-128"/>
              </a:rPr>
              <a:t>Mothers who participated in the Celebrating Families! Program and received integrated case management showed significant improvements in </a:t>
            </a:r>
            <a:r>
              <a:rPr lang="en-US" sz="1700" b="1" u="sng" dirty="0">
                <a:solidFill>
                  <a:srgbClr val="4472C4">
                    <a:lumMod val="50000"/>
                  </a:srgbClr>
                </a:solidFill>
                <a:ea typeface="Yu Gothic UI Semibold" panose="020B0700000000000000" pitchFamily="34" charset="-128"/>
              </a:rPr>
              <a:t>recovery</a:t>
            </a:r>
            <a:r>
              <a:rPr lang="en-US" sz="1700" dirty="0">
                <a:solidFill>
                  <a:srgbClr val="4472C4">
                    <a:lumMod val="50000"/>
                  </a:srgbClr>
                </a:solidFill>
                <a:ea typeface="Yu Gothic UI Semibold" panose="020B0700000000000000" pitchFamily="34" charset="-128"/>
              </a:rPr>
              <a:t>, including reduced mental health symptoms, reduction in risky behaviors, and longer program retention (Zweben et al., 2015).</a:t>
            </a:r>
          </a:p>
        </p:txBody>
      </p:sp>
      <p:sp>
        <p:nvSpPr>
          <p:cNvPr id="6" name="Rectangle 5"/>
          <p:cNvSpPr/>
          <p:nvPr/>
        </p:nvSpPr>
        <p:spPr>
          <a:xfrm>
            <a:off x="5263122" y="4720465"/>
            <a:ext cx="6928878" cy="1138773"/>
          </a:xfrm>
          <a:prstGeom prst="rect">
            <a:avLst/>
          </a:prstGeom>
          <a:solidFill>
            <a:schemeClr val="accent2">
              <a:lumMod val="20000"/>
              <a:lumOff val="80000"/>
              <a:alpha val="75000"/>
            </a:schemeClr>
          </a:solidFill>
          <a:ln>
            <a:noFill/>
          </a:ln>
          <a:effectLst>
            <a:outerShdw blurRad="50800" dist="38100" dir="2700000" algn="tl" rotWithShape="0">
              <a:prstClr val="black">
                <a:alpha val="40000"/>
              </a:prstClr>
            </a:outerShdw>
          </a:effectLst>
        </p:spPr>
        <p:txBody>
          <a:bodyPr wrap="square">
            <a:spAutoFit/>
          </a:bodyPr>
          <a:lstStyle/>
          <a:p>
            <a:pPr algn="r" defTabSz="914172">
              <a:spcBef>
                <a:spcPts val="1200"/>
              </a:spcBef>
              <a:spcAft>
                <a:spcPts val="1200"/>
              </a:spcAft>
            </a:pPr>
            <a:r>
              <a:rPr lang="en-US" sz="1700" b="1" dirty="0">
                <a:solidFill>
                  <a:srgbClr val="4472C4">
                    <a:lumMod val="50000"/>
                  </a:srgbClr>
                </a:solidFill>
                <a:ea typeface="Yu Gothic UI Semibold" panose="020B0700000000000000" pitchFamily="34" charset="-128"/>
                <a:cs typeface="Arial" pitchFamily="34" charset="0"/>
              </a:rPr>
              <a:t>Retention and completion of comprehensive substance use treatment </a:t>
            </a:r>
            <a:r>
              <a:rPr lang="en-US" sz="1700" dirty="0">
                <a:solidFill>
                  <a:srgbClr val="4472C4">
                    <a:lumMod val="50000"/>
                  </a:srgbClr>
                </a:solidFill>
                <a:ea typeface="Yu Gothic UI Semibold" panose="020B0700000000000000" pitchFamily="34" charset="-128"/>
                <a:cs typeface="Arial" pitchFamily="34" charset="0"/>
              </a:rPr>
              <a:t>have been found to be the </a:t>
            </a:r>
            <a:r>
              <a:rPr lang="en-US" sz="1700" b="1" dirty="0">
                <a:solidFill>
                  <a:srgbClr val="4472C4">
                    <a:lumMod val="50000"/>
                  </a:srgbClr>
                </a:solidFill>
                <a:ea typeface="Yu Gothic UI Semibold" panose="020B0700000000000000" pitchFamily="34" charset="-128"/>
                <a:cs typeface="Arial" pitchFamily="34" charset="0"/>
              </a:rPr>
              <a:t>strongest predictors of reunification</a:t>
            </a:r>
            <a:r>
              <a:rPr lang="en-US" sz="1700" dirty="0">
                <a:solidFill>
                  <a:srgbClr val="4472C4">
                    <a:lumMod val="50000"/>
                  </a:srgbClr>
                </a:solidFill>
                <a:ea typeface="Yu Gothic UI Semibold" panose="020B0700000000000000" pitchFamily="34" charset="-128"/>
                <a:cs typeface="Arial" pitchFamily="34" charset="0"/>
              </a:rPr>
              <a:t> with children for parents with substance use disorders (Green, Rockhill, &amp; Furrer, 2007; Marsh, Smith, &amp; Bruni, 2011).</a:t>
            </a:r>
          </a:p>
        </p:txBody>
      </p:sp>
      <p:sp>
        <p:nvSpPr>
          <p:cNvPr id="7" name="Rectangle 6"/>
          <p:cNvSpPr/>
          <p:nvPr/>
        </p:nvSpPr>
        <p:spPr>
          <a:xfrm>
            <a:off x="4038645" y="3145420"/>
            <a:ext cx="8151767" cy="1138773"/>
          </a:xfrm>
          <a:prstGeom prst="rect">
            <a:avLst/>
          </a:prstGeom>
          <a:solidFill>
            <a:schemeClr val="accent2">
              <a:lumMod val="20000"/>
              <a:lumOff val="80000"/>
              <a:alpha val="75000"/>
            </a:schemeClr>
          </a:solidFill>
          <a:ln>
            <a:noFill/>
          </a:ln>
          <a:effectLst>
            <a:outerShdw blurRad="50800" dist="38100" dir="2700000" algn="tl" rotWithShape="0">
              <a:prstClr val="black">
                <a:alpha val="40000"/>
              </a:prstClr>
            </a:outerShdw>
          </a:effectLst>
        </p:spPr>
        <p:txBody>
          <a:bodyPr wrap="square">
            <a:spAutoFit/>
          </a:bodyPr>
          <a:lstStyle/>
          <a:p>
            <a:pPr algn="r" defTabSz="914172">
              <a:spcBef>
                <a:spcPts val="1200"/>
              </a:spcBef>
              <a:spcAft>
                <a:spcPts val="1200"/>
              </a:spcAft>
            </a:pPr>
            <a:r>
              <a:rPr lang="en-US" sz="1700" dirty="0">
                <a:solidFill>
                  <a:srgbClr val="4472C4">
                    <a:lumMod val="50000"/>
                  </a:srgbClr>
                </a:solidFill>
                <a:ea typeface="Yu Gothic UI Semibold" panose="020B0700000000000000" pitchFamily="34" charset="-128"/>
              </a:rPr>
              <a:t>Women who participated in programs that included a </a:t>
            </a:r>
            <a:r>
              <a:rPr lang="en-US" sz="1700" b="1" dirty="0">
                <a:solidFill>
                  <a:srgbClr val="4472C4">
                    <a:lumMod val="50000"/>
                  </a:srgbClr>
                </a:solidFill>
                <a:ea typeface="Yu Gothic UI Semibold" panose="020B0700000000000000" pitchFamily="34" charset="-128"/>
              </a:rPr>
              <a:t>“high” level of family and children’s services </a:t>
            </a:r>
            <a:r>
              <a:rPr lang="en-US" sz="1700" dirty="0">
                <a:solidFill>
                  <a:srgbClr val="4472C4">
                    <a:lumMod val="50000"/>
                  </a:srgbClr>
                </a:solidFill>
                <a:ea typeface="Yu Gothic UI Semibold" panose="020B0700000000000000" pitchFamily="34" charset="-128"/>
              </a:rPr>
              <a:t>were </a:t>
            </a:r>
            <a:r>
              <a:rPr lang="en-US" sz="1700" b="1" u="sng" dirty="0">
                <a:solidFill>
                  <a:srgbClr val="4472C4">
                    <a:lumMod val="50000"/>
                  </a:srgbClr>
                </a:solidFill>
                <a:ea typeface="Yu Gothic UI Semibold" panose="020B0700000000000000" pitchFamily="34" charset="-128"/>
              </a:rPr>
              <a:t>twice as likely to reunify</a:t>
            </a:r>
            <a:r>
              <a:rPr lang="en-US" sz="1700" b="1" dirty="0">
                <a:solidFill>
                  <a:srgbClr val="4472C4">
                    <a:lumMod val="50000"/>
                  </a:srgbClr>
                </a:solidFill>
                <a:ea typeface="Yu Gothic UI Semibold" panose="020B0700000000000000" pitchFamily="34" charset="-128"/>
              </a:rPr>
              <a:t> </a:t>
            </a:r>
            <a:r>
              <a:rPr lang="en-US" sz="1700" dirty="0">
                <a:solidFill>
                  <a:srgbClr val="4472C4">
                    <a:lumMod val="50000"/>
                  </a:srgbClr>
                </a:solidFill>
                <a:ea typeface="Yu Gothic UI Semibold" panose="020B0700000000000000" pitchFamily="34" charset="-128"/>
              </a:rPr>
              <a:t>with their children as those who participated in programs with a “low” level of these services </a:t>
            </a:r>
            <a:br>
              <a:rPr lang="en-US" sz="1700" dirty="0">
                <a:solidFill>
                  <a:srgbClr val="4472C4">
                    <a:lumMod val="50000"/>
                  </a:srgbClr>
                </a:solidFill>
                <a:ea typeface="Yu Gothic UI Semibold" panose="020B0700000000000000" pitchFamily="34" charset="-128"/>
              </a:rPr>
            </a:br>
            <a:r>
              <a:rPr lang="en-US" sz="1700" dirty="0">
                <a:solidFill>
                  <a:srgbClr val="4472C4">
                    <a:lumMod val="50000"/>
                  </a:srgbClr>
                </a:solidFill>
                <a:ea typeface="Yu Gothic UI Semibold" panose="020B0700000000000000" pitchFamily="34" charset="-128"/>
              </a:rPr>
              <a:t>(Grella, </a:t>
            </a:r>
            <a:r>
              <a:rPr lang="en-US" sz="1700" dirty="0" err="1">
                <a:solidFill>
                  <a:srgbClr val="4472C4">
                    <a:lumMod val="50000"/>
                  </a:srgbClr>
                </a:solidFill>
                <a:ea typeface="Yu Gothic UI Semibold" panose="020B0700000000000000" pitchFamily="34" charset="-128"/>
              </a:rPr>
              <a:t>Hser</a:t>
            </a:r>
            <a:r>
              <a:rPr lang="en-US" sz="1700" dirty="0">
                <a:solidFill>
                  <a:srgbClr val="4472C4">
                    <a:lumMod val="50000"/>
                  </a:srgbClr>
                </a:solidFill>
                <a:ea typeface="Yu Gothic UI Semibold" panose="020B0700000000000000" pitchFamily="34" charset="-128"/>
              </a:rPr>
              <a:t>, &amp; Yang, 2006).</a:t>
            </a:r>
          </a:p>
        </p:txBody>
      </p:sp>
      <p:sp>
        <p:nvSpPr>
          <p:cNvPr id="10" name="Title 5"/>
          <p:cNvSpPr txBox="1">
            <a:spLocks/>
          </p:cNvSpPr>
          <p:nvPr/>
        </p:nvSpPr>
        <p:spPr>
          <a:xfrm>
            <a:off x="-1588" y="0"/>
            <a:ext cx="12192000" cy="1197864"/>
          </a:xfrm>
          <a:prstGeom prst="rect">
            <a:avLst/>
          </a:prstGeom>
          <a:solidFill>
            <a:srgbClr val="0F4162"/>
          </a:solidFill>
          <a:ln w="12700" cap="flat" cmpd="sng" algn="ctr">
            <a:solidFill>
              <a:srgbClr val="0F41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1641166"/>
            <a:r>
              <a:rPr lang="en-US" sz="3200" dirty="0">
                <a:solidFill>
                  <a:srgbClr val="FFFFFF"/>
                </a:solidFill>
                <a:cs typeface="Arial" panose="020B0604020202020204" pitchFamily="34" charset="0"/>
              </a:rPr>
              <a:t>Benefits of Family-Centered Substance Use Disorder Treatment</a:t>
            </a:r>
          </a:p>
        </p:txBody>
      </p:sp>
    </p:spTree>
    <p:extLst>
      <p:ext uri="{BB962C8B-B14F-4D97-AF65-F5344CB8AC3E}">
        <p14:creationId xmlns:p14="http://schemas.microsoft.com/office/powerpoint/2010/main" val="29052055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308345" y="2587253"/>
            <a:ext cx="9338163" cy="2677656"/>
          </a:xfrm>
          <a:prstGeom prst="rect">
            <a:avLst/>
          </a:prstGeom>
          <a:noFill/>
        </p:spPr>
        <p:txBody>
          <a:bodyPr wrap="square" rtlCol="0">
            <a:spAutoFit/>
          </a:bodyPr>
          <a:lstStyle/>
          <a:p>
            <a:endParaRPr lang="en-US" sz="6000" dirty="0">
              <a:solidFill>
                <a:prstClr val="white"/>
              </a:solidFill>
            </a:endParaRPr>
          </a:p>
          <a:p>
            <a:endParaRPr lang="en-US" sz="6000" dirty="0">
              <a:solidFill>
                <a:prstClr val="white"/>
              </a:solidFill>
            </a:endParaRPr>
          </a:p>
          <a:p>
            <a:r>
              <a:rPr lang="en-US" sz="4800" dirty="0">
                <a:solidFill>
                  <a:prstClr val="white"/>
                </a:solidFill>
                <a:latin typeface="Arial" panose="020B0604020202020204" pitchFamily="34" charset="0"/>
                <a:cs typeface="Arial" panose="020B0604020202020204" pitchFamily="34" charset="0"/>
              </a:rPr>
              <a:t>Collaboration</a:t>
            </a: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9151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52912" y="1246838"/>
            <a:ext cx="7105775" cy="3416320"/>
          </a:xfrm>
          <a:prstGeom prst="rect">
            <a:avLst/>
          </a:prstGeom>
        </p:spPr>
        <p:txBody>
          <a:bodyPr wrap="square">
            <a:spAutoFit/>
          </a:bodyPr>
          <a:lstStyle/>
          <a:p>
            <a:pPr>
              <a:spcBef>
                <a:spcPts val="600"/>
              </a:spcBef>
              <a:spcAft>
                <a:spcPts val="600"/>
              </a:spcAft>
            </a:pPr>
            <a:r>
              <a:rPr lang="en-US" sz="2200" dirty="0">
                <a:latin typeface="Arial" panose="020B0604020202020204" pitchFamily="34" charset="0"/>
                <a:cs typeface="Arial" panose="020B0604020202020204" pitchFamily="34" charset="0"/>
              </a:rPr>
              <a:t>Improving the outcomes of children and families affected by parental substance use requires a coordinated response that draws from the talents and resources of </a:t>
            </a:r>
            <a:r>
              <a:rPr lang="en-US" sz="2200" i="1" dirty="0">
                <a:latin typeface="Arial" panose="020B0604020202020204" pitchFamily="34" charset="0"/>
                <a:cs typeface="Arial" panose="020B0604020202020204" pitchFamily="34" charset="0"/>
              </a:rPr>
              <a:t>at least </a:t>
            </a:r>
            <a:r>
              <a:rPr lang="en-US" sz="2200" dirty="0">
                <a:latin typeface="Arial" panose="020B0604020202020204" pitchFamily="34" charset="0"/>
                <a:cs typeface="Arial" panose="020B0604020202020204" pitchFamily="34" charset="0"/>
              </a:rPr>
              <a:t>the following systems: </a:t>
            </a:r>
          </a:p>
          <a:p>
            <a:pPr marL="457200" indent="-457200">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Child welfare</a:t>
            </a:r>
          </a:p>
          <a:p>
            <a:pPr marL="457200" indent="-457200">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Substance use treatment </a:t>
            </a:r>
          </a:p>
          <a:p>
            <a:pPr marL="457200" indent="-457200">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Courts</a:t>
            </a:r>
          </a:p>
          <a:p>
            <a:pPr marL="457200" indent="-457200">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Health care</a:t>
            </a:r>
          </a:p>
        </p:txBody>
      </p:sp>
      <p:sp>
        <p:nvSpPr>
          <p:cNvPr id="7" name="TextBox 6"/>
          <p:cNvSpPr txBox="1"/>
          <p:nvPr/>
        </p:nvSpPr>
        <p:spPr>
          <a:xfrm>
            <a:off x="0" y="0"/>
            <a:ext cx="12192000" cy="1077218"/>
          </a:xfrm>
          <a:prstGeom prst="rect">
            <a:avLst/>
          </a:prstGeom>
          <a:solidFill>
            <a:srgbClr val="0F4162"/>
          </a:solidFill>
        </p:spPr>
        <p:txBody>
          <a:bodyPr wrap="square" rtlCol="0">
            <a:spAutoFit/>
          </a:bodyPr>
          <a:lstStyle/>
          <a:p>
            <a:pPr marL="463539" lvl="1" indent="-65086" algn="ctr" defTabSz="633397">
              <a:defRPr/>
            </a:pPr>
            <a:r>
              <a:rPr lang="en-US" sz="3200" dirty="0">
                <a:solidFill>
                  <a:schemeClr val="bg1"/>
                </a:solidFill>
                <a:latin typeface="Arial" panose="020B0604020202020204" pitchFamily="34" charset="0"/>
                <a:cs typeface="Arial" panose="020B0604020202020204" pitchFamily="34" charset="0"/>
              </a:rPr>
              <a:t>Improving Communication: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No Single Agency Can Do This Alone </a:t>
            </a:r>
          </a:p>
        </p:txBody>
      </p:sp>
      <p:grpSp>
        <p:nvGrpSpPr>
          <p:cNvPr id="4" name="Group 3">
            <a:extLst>
              <a:ext uri="{FF2B5EF4-FFF2-40B4-BE49-F238E27FC236}">
                <a16:creationId xmlns:a16="http://schemas.microsoft.com/office/drawing/2014/main" xmlns="" id="{64088D6C-1391-41C8-B495-D1FA609ABE2E}"/>
              </a:ext>
            </a:extLst>
          </p:cNvPr>
          <p:cNvGrpSpPr/>
          <p:nvPr/>
        </p:nvGrpSpPr>
        <p:grpSpPr>
          <a:xfrm>
            <a:off x="333313" y="1368139"/>
            <a:ext cx="4110668" cy="4853617"/>
            <a:chOff x="273186" y="1819717"/>
            <a:chExt cx="4110668" cy="4853617"/>
          </a:xfrm>
        </p:grpSpPr>
        <p:pic>
          <p:nvPicPr>
            <p:cNvPr id="2" name="Picture 1">
              <a:extLs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186" y="1819717"/>
              <a:ext cx="4110668" cy="325309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9" name="TextBox 8"/>
            <p:cNvSpPr txBox="1"/>
            <p:nvPr/>
          </p:nvSpPr>
          <p:spPr>
            <a:xfrm>
              <a:off x="273186" y="5226784"/>
              <a:ext cx="4110668" cy="1446550"/>
            </a:xfrm>
            <a:prstGeom prst="rect">
              <a:avLst/>
            </a:prstGeom>
            <a:solidFill>
              <a:schemeClr val="accent1">
                <a:lumMod val="40000"/>
                <a:lumOff val="60000"/>
              </a:schemeClr>
            </a:solidFill>
          </p:spPr>
          <p:txBody>
            <a:bodyPr wrap="square" rtlCol="0">
              <a:spAutoFit/>
            </a:bodyPr>
            <a:lstStyle/>
            <a:p>
              <a:pPr marL="0" lvl="1" indent="-65086" algn="ctr" defTabSz="633397">
                <a:defRPr/>
              </a:pPr>
              <a:r>
                <a:rPr lang="en-US" sz="4400" b="1" dirty="0">
                  <a:latin typeface="Arial" panose="020B0604020202020204" pitchFamily="34" charset="0"/>
                  <a:cs typeface="Arial" panose="020B0604020202020204" pitchFamily="34" charset="0"/>
                </a:rPr>
                <a:t>Better</a:t>
              </a:r>
              <a:r>
                <a:rPr lang="en-US" sz="4400" dirty="0">
                  <a:latin typeface="Arial" panose="020B0604020202020204" pitchFamily="34" charset="0"/>
                  <a:cs typeface="Arial" panose="020B0604020202020204" pitchFamily="34" charset="0"/>
                </a:rPr>
                <a:t> </a:t>
              </a:r>
              <a:r>
                <a:rPr lang="en-US" sz="4400" b="1" dirty="0">
                  <a:latin typeface="Arial" panose="020B0604020202020204" pitchFamily="34" charset="0"/>
                  <a:cs typeface="Arial" panose="020B0604020202020204" pitchFamily="34" charset="0"/>
                </a:rPr>
                <a:t>Together</a:t>
              </a:r>
              <a:r>
                <a:rPr lang="en-US" sz="4400" dirty="0">
                  <a:latin typeface="Arial" panose="020B0604020202020204" pitchFamily="34" charset="0"/>
                  <a:cs typeface="Arial" panose="020B0604020202020204" pitchFamily="34" charset="0"/>
                </a:rPr>
                <a:t> </a:t>
              </a:r>
            </a:p>
          </p:txBody>
        </p:sp>
      </p:grpSp>
      <p:sp>
        <p:nvSpPr>
          <p:cNvPr id="6" name="Rectangle 5"/>
          <p:cNvSpPr/>
          <p:nvPr/>
        </p:nvSpPr>
        <p:spPr>
          <a:xfrm>
            <a:off x="9146177" y="6373368"/>
            <a:ext cx="3045823"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Children and Family Futures, 2011)</a:t>
            </a:r>
          </a:p>
        </p:txBody>
      </p:sp>
    </p:spTree>
    <p:extLst>
      <p:ext uri="{BB962C8B-B14F-4D97-AF65-F5344CB8AC3E}">
        <p14:creationId xmlns:p14="http://schemas.microsoft.com/office/powerpoint/2010/main" val="28723581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C183D7F6-B498-43B3-948B-1728B52AA6E4}">
                <adec:decorative xmlns:adec="http://schemas.microsoft.com/office/drawing/2017/decorative" xmlns="" val="1"/>
              </a:ext>
            </a:extLst>
          </p:cNvPr>
          <p:cNvCxnSpPr/>
          <p:nvPr/>
        </p:nvCxnSpPr>
        <p:spPr>
          <a:xfrm flipV="1">
            <a:off x="695739" y="1530627"/>
            <a:ext cx="10833078" cy="19879"/>
          </a:xfrm>
          <a:prstGeom prst="straightConnector1">
            <a:avLst/>
          </a:prstGeom>
          <a:ln>
            <a:solidFill>
              <a:srgbClr val="336B90"/>
            </a:solidFill>
            <a:tailEnd type="triangle"/>
          </a:ln>
        </p:spPr>
        <p:style>
          <a:lnRef idx="3">
            <a:schemeClr val="accent1"/>
          </a:lnRef>
          <a:fillRef idx="0">
            <a:schemeClr val="accent1"/>
          </a:fillRef>
          <a:effectRef idx="2">
            <a:schemeClr val="accent1"/>
          </a:effectRef>
          <a:fontRef idx="minor">
            <a:schemeClr val="tx1"/>
          </a:fontRef>
        </p:style>
      </p:cxnSp>
      <p:sp>
        <p:nvSpPr>
          <p:cNvPr id="9" name="Oval 8">
            <a:extLst>
              <a:ext uri="{C183D7F6-B498-43B3-948B-1728B52AA6E4}">
                <adec:decorative xmlns:adec="http://schemas.microsoft.com/office/drawing/2017/decorative" xmlns="" val="1"/>
              </a:ext>
            </a:extLst>
          </p:cNvPr>
          <p:cNvSpPr/>
          <p:nvPr/>
        </p:nvSpPr>
        <p:spPr>
          <a:xfrm>
            <a:off x="1610138" y="1411356"/>
            <a:ext cx="368563" cy="309883"/>
          </a:xfrm>
          <a:prstGeom prst="ellipse">
            <a:avLst/>
          </a:prstGeom>
          <a:solidFill>
            <a:srgbClr val="336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dirty="0">
              <a:solidFill>
                <a:srgbClr val="65BCCD"/>
              </a:solidFill>
            </a:endParaRPr>
          </a:p>
        </p:txBody>
      </p:sp>
      <p:pic>
        <p:nvPicPr>
          <p:cNvPr id="11" name="Picture 10">
            <a:extLst>
              <a:ext uri="{C183D7F6-B498-43B3-948B-1728B52AA6E4}">
                <adec:decorative xmlns:adec="http://schemas.microsoft.com/office/drawing/2017/decorative" xmlns="" val="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2062" y="1808922"/>
            <a:ext cx="1393963" cy="1115170"/>
          </a:xfrm>
          <a:prstGeom prst="rect">
            <a:avLst/>
          </a:prstGeom>
        </p:spPr>
      </p:pic>
      <p:sp>
        <p:nvSpPr>
          <p:cNvPr id="13" name="TextBox 12"/>
          <p:cNvSpPr txBox="1"/>
          <p:nvPr/>
        </p:nvSpPr>
        <p:spPr>
          <a:xfrm>
            <a:off x="347868" y="3011774"/>
            <a:ext cx="3410250" cy="3970318"/>
          </a:xfrm>
          <a:prstGeom prst="rect">
            <a:avLst/>
          </a:prstGeom>
          <a:noFill/>
        </p:spPr>
        <p:txBody>
          <a:bodyPr wrap="square" rtlCol="0">
            <a:spAutoFit/>
          </a:bodyPr>
          <a:lstStyle/>
          <a:p>
            <a:r>
              <a:rPr lang="en-US" sz="2100" dirty="0">
                <a:solidFill>
                  <a:prstClr val="black"/>
                </a:solidFill>
                <a:latin typeface="Arial" panose="020B0604020202020204" pitchFamily="34" charset="0"/>
                <a:cs typeface="Arial" panose="020B0604020202020204" pitchFamily="34" charset="0"/>
              </a:rPr>
              <a:t>Substance use disorders can negatively affect a parent’s ability to provide a stable, nurturing home and environment. Of children in care, an estimated </a:t>
            </a:r>
            <a:r>
              <a:rPr lang="en-US" sz="2100" b="1" dirty="0">
                <a:solidFill>
                  <a:srgbClr val="002060"/>
                </a:solidFill>
                <a:latin typeface="Arial" panose="020B0604020202020204" pitchFamily="34" charset="0"/>
                <a:cs typeface="Arial" panose="020B0604020202020204" pitchFamily="34" charset="0"/>
              </a:rPr>
              <a:t>61% of infants and 41% of older children </a:t>
            </a:r>
            <a:r>
              <a:rPr lang="en-US" sz="2100" dirty="0">
                <a:solidFill>
                  <a:prstClr val="black"/>
                </a:solidFill>
                <a:latin typeface="Arial" panose="020B0604020202020204" pitchFamily="34" charset="0"/>
                <a:cs typeface="Arial" panose="020B0604020202020204" pitchFamily="34" charset="0"/>
              </a:rPr>
              <a:t>have at least one parent who</a:t>
            </a:r>
            <a:r>
              <a:rPr lang="en-US" sz="2100" b="1" dirty="0">
                <a:solidFill>
                  <a:srgbClr val="002060"/>
                </a:solidFill>
                <a:latin typeface="Arial" panose="020B0604020202020204" pitchFamily="34" charset="0"/>
                <a:cs typeface="Arial" panose="020B0604020202020204" pitchFamily="34" charset="0"/>
              </a:rPr>
              <a:t> is using drugs or alcohol</a:t>
            </a:r>
            <a:r>
              <a:rPr lang="en-US" sz="2100" dirty="0">
                <a:solidFill>
                  <a:prstClr val="black"/>
                </a:solidFill>
                <a:latin typeface="Arial" panose="020B0604020202020204" pitchFamily="34" charset="0"/>
                <a:cs typeface="Arial" panose="020B0604020202020204" pitchFamily="34" charset="0"/>
              </a:rPr>
              <a:t> (</a:t>
            </a:r>
            <a:r>
              <a:rPr lang="de-DE" sz="2100" dirty="0">
                <a:solidFill>
                  <a:prstClr val="black"/>
                </a:solidFill>
                <a:latin typeface="Arial" panose="020B0604020202020204" pitchFamily="34" charset="0"/>
                <a:cs typeface="Arial" panose="020B0604020202020204" pitchFamily="34" charset="0"/>
              </a:rPr>
              <a:t>Wulczyn, Ernst, &amp; Fisher, 2011).</a:t>
            </a:r>
            <a:endParaRPr lang="en-US" sz="2100" dirty="0">
              <a:solidFill>
                <a:prstClr val="black"/>
              </a:solidFill>
              <a:latin typeface="Arial" panose="020B0604020202020204" pitchFamily="34" charset="0"/>
              <a:cs typeface="Arial" panose="020B0604020202020204" pitchFamily="34" charset="0"/>
            </a:endParaRPr>
          </a:p>
          <a:p>
            <a:endParaRPr lang="en-US" sz="2100" dirty="0">
              <a:solidFill>
                <a:prstClr val="black"/>
              </a:solidFill>
              <a:latin typeface="Arial" panose="020B0604020202020204" pitchFamily="34" charset="0"/>
              <a:cs typeface="Arial" panose="020B0604020202020204" pitchFamily="34" charset="0"/>
            </a:endParaRPr>
          </a:p>
        </p:txBody>
      </p:sp>
      <p:pic>
        <p:nvPicPr>
          <p:cNvPr id="14" name="Picture 13">
            <a:extLst>
              <a:ext uri="{C183D7F6-B498-43B3-948B-1728B52AA6E4}">
                <adec:decorative xmlns:adec="http://schemas.microsoft.com/office/drawing/2017/decorative" xmlns="" val="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8470" y="1808923"/>
            <a:ext cx="1063827" cy="1063827"/>
          </a:xfrm>
          <a:prstGeom prst="rect">
            <a:avLst/>
          </a:prstGeom>
        </p:spPr>
      </p:pic>
      <p:sp>
        <p:nvSpPr>
          <p:cNvPr id="15" name="Oval 14">
            <a:extLst>
              <a:ext uri="{C183D7F6-B498-43B3-948B-1728B52AA6E4}">
                <adec:decorative xmlns:adec="http://schemas.microsoft.com/office/drawing/2017/decorative" xmlns="" val="1"/>
              </a:ext>
            </a:extLst>
          </p:cNvPr>
          <p:cNvSpPr/>
          <p:nvPr/>
        </p:nvSpPr>
        <p:spPr>
          <a:xfrm>
            <a:off x="5454542" y="1401417"/>
            <a:ext cx="346651" cy="296528"/>
          </a:xfrm>
          <a:prstGeom prst="ellipse">
            <a:avLst/>
          </a:prstGeom>
          <a:solidFill>
            <a:srgbClr val="336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dirty="0">
              <a:solidFill>
                <a:prstClr val="white"/>
              </a:solidFill>
            </a:endParaRPr>
          </a:p>
        </p:txBody>
      </p:sp>
      <p:sp>
        <p:nvSpPr>
          <p:cNvPr id="16" name="TextBox 15"/>
          <p:cNvSpPr txBox="1"/>
          <p:nvPr/>
        </p:nvSpPr>
        <p:spPr>
          <a:xfrm>
            <a:off x="4231137" y="3001417"/>
            <a:ext cx="3427980" cy="3647152"/>
          </a:xfrm>
          <a:prstGeom prst="rect">
            <a:avLst/>
          </a:prstGeom>
          <a:noFill/>
        </p:spPr>
        <p:txBody>
          <a:bodyPr wrap="square" rtlCol="0">
            <a:spAutoFit/>
          </a:bodyPr>
          <a:lstStyle/>
          <a:p>
            <a:r>
              <a:rPr lang="en-US" sz="2100" dirty="0">
                <a:solidFill>
                  <a:prstClr val="black"/>
                </a:solidFill>
                <a:latin typeface="Arial" panose="020B0604020202020204" pitchFamily="34" charset="0"/>
                <a:cs typeface="Arial" panose="020B0604020202020204" pitchFamily="34" charset="0"/>
              </a:rPr>
              <a:t>Families affected by parental substance use disorders have a </a:t>
            </a:r>
            <a:r>
              <a:rPr lang="en-US" sz="2100" b="1" dirty="0">
                <a:solidFill>
                  <a:srgbClr val="002060"/>
                </a:solidFill>
                <a:latin typeface="Arial" panose="020B0604020202020204" pitchFamily="34" charset="0"/>
                <a:cs typeface="Arial" panose="020B0604020202020204" pitchFamily="34" charset="0"/>
              </a:rPr>
              <a:t>lower likelihood of successful reunification </a:t>
            </a:r>
            <a:r>
              <a:rPr lang="en-US" sz="2100" dirty="0">
                <a:solidFill>
                  <a:prstClr val="black"/>
                </a:solidFill>
                <a:latin typeface="Arial" panose="020B0604020202020204" pitchFamily="34" charset="0"/>
                <a:cs typeface="Arial" panose="020B0604020202020204" pitchFamily="34" charset="0"/>
              </a:rPr>
              <a:t>with their children, and their children tend to </a:t>
            </a:r>
            <a:r>
              <a:rPr lang="en-US" sz="2100" b="1" dirty="0">
                <a:solidFill>
                  <a:srgbClr val="002060"/>
                </a:solidFill>
                <a:latin typeface="Arial" panose="020B0604020202020204" pitchFamily="34" charset="0"/>
                <a:cs typeface="Arial" panose="020B0604020202020204" pitchFamily="34" charset="0"/>
              </a:rPr>
              <a:t>stay in the foster care system longer</a:t>
            </a:r>
            <a:r>
              <a:rPr lang="en-US" sz="2100" dirty="0">
                <a:solidFill>
                  <a:prstClr val="black"/>
                </a:solidFill>
                <a:latin typeface="Arial" panose="020B0604020202020204" pitchFamily="34" charset="0"/>
                <a:cs typeface="Arial" panose="020B0604020202020204" pitchFamily="34" charset="0"/>
              </a:rPr>
              <a:t> than children of parents without substance use disorders (Brook &amp; McDonald, 2009).</a:t>
            </a:r>
          </a:p>
        </p:txBody>
      </p:sp>
      <p:pic>
        <p:nvPicPr>
          <p:cNvPr id="17" name="Picture 16">
            <a:extLst>
              <a:ext uri="{C183D7F6-B498-43B3-948B-1728B52AA6E4}">
                <adec:decorative xmlns:adec="http://schemas.microsoft.com/office/drawing/2017/decorative" xmlns="" val="1"/>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57412" y="1689653"/>
            <a:ext cx="1181440" cy="1181440"/>
          </a:xfrm>
          <a:prstGeom prst="rect">
            <a:avLst/>
          </a:prstGeom>
        </p:spPr>
      </p:pic>
      <p:sp>
        <p:nvSpPr>
          <p:cNvPr id="18" name="Oval 17">
            <a:extLst>
              <a:ext uri="{C183D7F6-B498-43B3-948B-1728B52AA6E4}">
                <adec:decorative xmlns:adec="http://schemas.microsoft.com/office/drawing/2017/decorative" xmlns="" val="1"/>
              </a:ext>
            </a:extLst>
          </p:cNvPr>
          <p:cNvSpPr/>
          <p:nvPr/>
        </p:nvSpPr>
        <p:spPr>
          <a:xfrm>
            <a:off x="9485339" y="1419649"/>
            <a:ext cx="333218" cy="278296"/>
          </a:xfrm>
          <a:prstGeom prst="ellipse">
            <a:avLst/>
          </a:prstGeom>
          <a:solidFill>
            <a:srgbClr val="336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dirty="0">
              <a:solidFill>
                <a:prstClr val="white"/>
              </a:solidFill>
            </a:endParaRPr>
          </a:p>
        </p:txBody>
      </p:sp>
      <p:sp>
        <p:nvSpPr>
          <p:cNvPr id="19" name="TextBox 18"/>
          <p:cNvSpPr txBox="1"/>
          <p:nvPr/>
        </p:nvSpPr>
        <p:spPr>
          <a:xfrm>
            <a:off x="8132136" y="3011912"/>
            <a:ext cx="3641230" cy="3647152"/>
          </a:xfrm>
          <a:prstGeom prst="rect">
            <a:avLst/>
          </a:prstGeom>
          <a:noFill/>
        </p:spPr>
        <p:txBody>
          <a:bodyPr wrap="square" rtlCol="0">
            <a:spAutoFit/>
          </a:bodyPr>
          <a:lstStyle/>
          <a:p>
            <a:r>
              <a:rPr lang="en-US" sz="2100" dirty="0">
                <a:solidFill>
                  <a:prstClr val="black"/>
                </a:solidFill>
                <a:latin typeface="Arial" panose="020B0604020202020204" pitchFamily="34" charset="0"/>
                <a:cs typeface="Arial" panose="020B0604020202020204" pitchFamily="34" charset="0"/>
              </a:rPr>
              <a:t>The </a:t>
            </a:r>
            <a:r>
              <a:rPr lang="en-US" sz="2100" b="1" dirty="0">
                <a:solidFill>
                  <a:srgbClr val="002060"/>
                </a:solidFill>
                <a:latin typeface="Arial" panose="020B0604020202020204" pitchFamily="34" charset="0"/>
                <a:cs typeface="Arial" panose="020B0604020202020204" pitchFamily="34" charset="0"/>
              </a:rPr>
              <a:t>lack of coordination and collaboration </a:t>
            </a:r>
            <a:r>
              <a:rPr lang="en-US" sz="2100" dirty="0">
                <a:solidFill>
                  <a:prstClr val="black"/>
                </a:solidFill>
                <a:latin typeface="Arial" panose="020B0604020202020204" pitchFamily="34" charset="0"/>
                <a:cs typeface="Arial" panose="020B0604020202020204" pitchFamily="34" charset="0"/>
              </a:rPr>
              <a:t>between child welfare agencies, community partners, and substance use disorder treatment providers </a:t>
            </a:r>
            <a:r>
              <a:rPr lang="en-US" sz="2100" b="1" dirty="0">
                <a:solidFill>
                  <a:srgbClr val="002060"/>
                </a:solidFill>
                <a:latin typeface="Arial" panose="020B0604020202020204" pitchFamily="34" charset="0"/>
                <a:cs typeface="Arial" panose="020B0604020202020204" pitchFamily="34" charset="0"/>
              </a:rPr>
              <a:t>undermines the effectiveness of agencies’ response to families </a:t>
            </a:r>
            <a:br>
              <a:rPr lang="en-US" sz="2100" b="1" dirty="0">
                <a:solidFill>
                  <a:srgbClr val="002060"/>
                </a:solidFill>
                <a:latin typeface="Arial" panose="020B0604020202020204" pitchFamily="34" charset="0"/>
                <a:cs typeface="Arial" panose="020B0604020202020204" pitchFamily="34" charset="0"/>
              </a:rPr>
            </a:br>
            <a:r>
              <a:rPr lang="en-US" sz="2100" dirty="0">
                <a:solidFill>
                  <a:prstClr val="black"/>
                </a:solidFill>
                <a:latin typeface="Arial" panose="020B0604020202020204" pitchFamily="34" charset="0"/>
                <a:cs typeface="Arial" panose="020B0604020202020204" pitchFamily="34" charset="0"/>
              </a:rPr>
              <a:t>(Radel et al., 2018).</a:t>
            </a:r>
          </a:p>
          <a:p>
            <a:endParaRPr lang="en-US" sz="2100" dirty="0">
              <a:solidFill>
                <a:prstClr val="black"/>
              </a:solidFill>
              <a:latin typeface="Arial" panose="020B0604020202020204" pitchFamily="34" charset="0"/>
              <a:cs typeface="Arial" panose="020B0604020202020204" pitchFamily="34" charset="0"/>
            </a:endParaRPr>
          </a:p>
        </p:txBody>
      </p:sp>
      <p:sp>
        <p:nvSpPr>
          <p:cNvPr id="20" name="Title 5"/>
          <p:cNvSpPr txBox="1">
            <a:spLocks/>
          </p:cNvSpPr>
          <p:nvPr/>
        </p:nvSpPr>
        <p:spPr>
          <a:xfrm>
            <a:off x="0" y="-31263"/>
            <a:ext cx="12192000" cy="1197864"/>
          </a:xfrm>
          <a:prstGeom prst="rect">
            <a:avLst/>
          </a:prstGeom>
          <a:solidFill>
            <a:srgbClr val="0F4162"/>
          </a:solidFill>
          <a:ln w="12700" cap="flat" cmpd="sng" algn="ctr">
            <a:solidFill>
              <a:srgbClr val="0F4162"/>
            </a:solidFill>
            <a:prstDash val="solid"/>
            <a:miter lim="800000"/>
          </a:ln>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defTabSz="1641166"/>
            <a:r>
              <a:rPr lang="en-US" sz="3200" dirty="0">
                <a:solidFill>
                  <a:srgbClr val="FFFFFF"/>
                </a:solidFill>
                <a:latin typeface="Arial" panose="020B0604020202020204"/>
                <a:cs typeface="Arial" panose="020B0604020202020204" pitchFamily="34" charset="0"/>
              </a:rPr>
              <a:t>The Need to Do Better for Families</a:t>
            </a:r>
          </a:p>
        </p:txBody>
      </p:sp>
    </p:spTree>
    <p:extLst>
      <p:ext uri="{BB962C8B-B14F-4D97-AF65-F5344CB8AC3E}">
        <p14:creationId xmlns:p14="http://schemas.microsoft.com/office/powerpoint/2010/main" val="312040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5" grpId="0" animBg="1"/>
      <p:bldP spid="16" grpId="0"/>
      <p:bldP spid="18" grpId="0" animBg="1"/>
      <p:bldP spid="1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12192000" cy="1197864"/>
          </a:xfrm>
        </p:spPr>
        <p:txBody>
          <a:bodyPr>
            <a:normAutofit/>
          </a:bodyPr>
          <a:lstStyle/>
          <a:p>
            <a:pPr algn="ctr"/>
            <a:r>
              <a:rPr lang="en-US" sz="3200" dirty="0">
                <a:latin typeface="Arial" panose="020B0604020202020204" pitchFamily="34" charset="0"/>
                <a:cs typeface="Arial" panose="020B0604020202020204" pitchFamily="34" charset="0"/>
              </a:rPr>
              <a:t>Collaboration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4572941"/>
              </p:ext>
            </p:extLst>
          </p:nvPr>
        </p:nvGraphicFramePr>
        <p:xfrm>
          <a:off x="714374" y="1433076"/>
          <a:ext cx="10763252" cy="5076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3264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97864"/>
          </a:xfrm>
        </p:spPr>
        <p:txBody>
          <a:bodyPr>
            <a:normAutofit/>
          </a:bodyPr>
          <a:lstStyle/>
          <a:p>
            <a:pPr algn="ctr"/>
            <a:r>
              <a:rPr lang="en-US" altLang="en-US" sz="3200" dirty="0">
                <a:latin typeface="Arial" panose="020B0604020202020204" pitchFamily="34" charset="0"/>
                <a:cs typeface="Arial" panose="020B0604020202020204" pitchFamily="34" charset="0"/>
              </a:rPr>
              <a:t>Benefits of Collaboration</a:t>
            </a:r>
            <a:endParaRPr lang="en-US" sz="3200" dirty="0"/>
          </a:p>
        </p:txBody>
      </p:sp>
      <p:sp>
        <p:nvSpPr>
          <p:cNvPr id="3" name="Content Placeholder 2"/>
          <p:cNvSpPr>
            <a:spLocks noGrp="1"/>
          </p:cNvSpPr>
          <p:nvPr>
            <p:ph idx="1"/>
          </p:nvPr>
        </p:nvSpPr>
        <p:spPr>
          <a:xfrm>
            <a:off x="345551" y="1278919"/>
            <a:ext cx="8198118" cy="347472"/>
          </a:xfrm>
        </p:spPr>
        <p:txBody>
          <a:bodyPr>
            <a:noAutofit/>
          </a:bodyPr>
          <a:lstStyle/>
          <a:p>
            <a:pPr marL="457200" indent="-457200">
              <a:spcBef>
                <a:spcPts val="600"/>
              </a:spcBef>
              <a:spcAft>
                <a:spcPts val="600"/>
              </a:spcAft>
            </a:pPr>
            <a:r>
              <a:rPr lang="en-US" altLang="en-US" sz="2200" dirty="0">
                <a:latin typeface="Arial" panose="020B0604020202020204" pitchFamily="34" charset="0"/>
                <a:cs typeface="Arial" panose="020B0604020202020204" pitchFamily="34" charset="0"/>
              </a:rPr>
              <a:t>Contributes to better outcomes and efficiencies in the service delivery systems.</a:t>
            </a:r>
          </a:p>
          <a:p>
            <a:pPr marL="457200" indent="-457200">
              <a:spcBef>
                <a:spcPts val="600"/>
              </a:spcBef>
              <a:spcAft>
                <a:spcPts val="600"/>
              </a:spcAft>
            </a:pPr>
            <a:r>
              <a:rPr lang="en-US" altLang="en-US" sz="2200" dirty="0">
                <a:latin typeface="Arial" panose="020B0604020202020204" pitchFamily="34" charset="0"/>
                <a:cs typeface="Arial" panose="020B0604020202020204" pitchFamily="34" charset="0"/>
              </a:rPr>
              <a:t>The investment of time leads to better shared understanding, improved planning efficiency, and more effective monitoring of parental progress.</a:t>
            </a:r>
          </a:p>
          <a:p>
            <a:pPr marL="457200" indent="-457200">
              <a:spcBef>
                <a:spcPts val="600"/>
              </a:spcBef>
              <a:spcAft>
                <a:spcPts val="600"/>
              </a:spcAft>
            </a:pPr>
            <a:r>
              <a:rPr lang="en-US" altLang="en-US" sz="2200" dirty="0">
                <a:latin typeface="Arial" panose="020B0604020202020204" pitchFamily="34" charset="0"/>
                <a:cs typeface="Arial" panose="020B0604020202020204" pitchFamily="34" charset="0"/>
              </a:rPr>
              <a:t>Collaboration in case planning and information sharing can include child welfare workers, substance use treatment providers, mental health treatment providers, court professionals and other related service professionals.</a:t>
            </a:r>
          </a:p>
        </p:txBody>
      </p:sp>
      <p:pic>
        <p:nvPicPr>
          <p:cNvPr id="4" name="Picture 3">
            <a:extLst>
              <a:ext uri="{C183D7F6-B498-43B3-948B-1728B52AA6E4}">
                <adec:decorative xmlns:adec="http://schemas.microsoft.com/office/drawing/2017/decorative" xmlns="" val="1"/>
              </a:ext>
            </a:extLst>
          </p:cNvPr>
          <p:cNvPicPr/>
          <p:nvPr/>
        </p:nvPicPr>
        <p:blipFill>
          <a:blip r:embed="rId3"/>
          <a:stretch>
            <a:fillRect/>
          </a:stretch>
        </p:blipFill>
        <p:spPr>
          <a:xfrm>
            <a:off x="8813031" y="1729740"/>
            <a:ext cx="2982457" cy="2606766"/>
          </a:xfrm>
          <a:prstGeom prst="rect">
            <a:avLst/>
          </a:prstGeom>
          <a:solidFill>
            <a:srgbClr val="0F4263"/>
          </a:solidFill>
        </p:spPr>
      </p:pic>
    </p:spTree>
    <p:extLst>
      <p:ext uri="{BB962C8B-B14F-4D97-AF65-F5344CB8AC3E}">
        <p14:creationId xmlns:p14="http://schemas.microsoft.com/office/powerpoint/2010/main" val="269465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97864"/>
          </a:xfrm>
        </p:spPr>
        <p:txBody>
          <a:bodyPr>
            <a:normAutofit/>
          </a:bodyPr>
          <a:lstStyle/>
          <a:p>
            <a:pPr algn="ctr"/>
            <a:r>
              <a:rPr lang="en-US" sz="3200" dirty="0">
                <a:latin typeface="Arial" panose="020B0604020202020204" pitchFamily="34" charset="0"/>
                <a:cs typeface="Arial" panose="020B0604020202020204" pitchFamily="34" charset="0"/>
              </a:rPr>
              <a:t>Collaboration</a:t>
            </a:r>
          </a:p>
        </p:txBody>
      </p:sp>
      <p:sp>
        <p:nvSpPr>
          <p:cNvPr id="3" name="Content Placeholder 2"/>
          <p:cNvSpPr>
            <a:spLocks noGrp="1"/>
          </p:cNvSpPr>
          <p:nvPr>
            <p:ph idx="1"/>
          </p:nvPr>
        </p:nvSpPr>
        <p:spPr>
          <a:xfrm>
            <a:off x="344504" y="1274486"/>
            <a:ext cx="11502991" cy="4269787"/>
          </a:xfrm>
        </p:spPr>
        <p:txBody>
          <a:bodyPr>
            <a:normAutofit/>
          </a:bodyPr>
          <a:lstStyle/>
          <a:p>
            <a:pPr marL="457200" indent="-457200">
              <a:spcBef>
                <a:spcPts val="600"/>
              </a:spcBef>
              <a:spcAft>
                <a:spcPts val="600"/>
              </a:spcAft>
            </a:pPr>
            <a:r>
              <a:rPr lang="en-US" altLang="en-US" sz="2200" dirty="0">
                <a:latin typeface="Arial" panose="020B0604020202020204" pitchFamily="34" charset="0"/>
              </a:rPr>
              <a:t>Collaboration can provide many benefits to families in treatment.</a:t>
            </a:r>
          </a:p>
          <a:p>
            <a:pPr marL="457200" indent="-457200">
              <a:spcBef>
                <a:spcPts val="600"/>
              </a:spcBef>
              <a:spcAft>
                <a:spcPts val="600"/>
              </a:spcAft>
            </a:pPr>
            <a:r>
              <a:rPr lang="en-US" altLang="en-US" sz="2200" dirty="0">
                <a:latin typeface="Arial" panose="020B0604020202020204" pitchFamily="34" charset="0"/>
              </a:rPr>
              <a:t>Families experience benefits when child welfare workers understand the context of the parent’s substance use and/or mental health disorders and how treatment works.</a:t>
            </a:r>
          </a:p>
          <a:p>
            <a:pPr marL="457200" indent="-457200">
              <a:spcBef>
                <a:spcPts val="600"/>
              </a:spcBef>
              <a:spcAft>
                <a:spcPts val="600"/>
              </a:spcAft>
            </a:pPr>
            <a:r>
              <a:rPr lang="en-US" altLang="en-US" sz="2200" dirty="0">
                <a:latin typeface="Arial" panose="020B0604020202020204" pitchFamily="34" charset="0"/>
              </a:rPr>
              <a:t>Collaboration promotes these benefits for families:</a:t>
            </a:r>
          </a:p>
          <a:p>
            <a:pPr marL="914400" lvl="1" indent="-457200">
              <a:spcBef>
                <a:spcPts val="600"/>
              </a:spcBef>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Improves family engagement</a:t>
            </a:r>
          </a:p>
          <a:p>
            <a:pPr marL="914400" lvl="1" indent="-457200">
              <a:spcBef>
                <a:spcPts val="600"/>
              </a:spcBef>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Improves planning and family outcomes</a:t>
            </a:r>
          </a:p>
          <a:p>
            <a:pPr marL="914400" lvl="1" indent="-457200">
              <a:spcBef>
                <a:spcPts val="600"/>
              </a:spcBef>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Reduces family stress</a:t>
            </a:r>
          </a:p>
          <a:p>
            <a:pPr marL="914400" lvl="1" indent="-457200">
              <a:spcBef>
                <a:spcPts val="600"/>
              </a:spcBef>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Helps families meet requirements</a:t>
            </a:r>
          </a:p>
          <a:p>
            <a:pPr marL="914400" lvl="1" indent="-457200">
              <a:spcBef>
                <a:spcPts val="600"/>
              </a:spcBef>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Improves information sharing</a:t>
            </a:r>
          </a:p>
        </p:txBody>
      </p:sp>
      <p:sp>
        <p:nvSpPr>
          <p:cNvPr id="4" name="TextBox 3"/>
          <p:cNvSpPr txBox="1"/>
          <p:nvPr/>
        </p:nvSpPr>
        <p:spPr>
          <a:xfrm>
            <a:off x="8174055" y="6373368"/>
            <a:ext cx="401794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(Center for Substance Abuse Treatment, 2004)</a:t>
            </a:r>
          </a:p>
        </p:txBody>
      </p:sp>
    </p:spTree>
    <p:extLst>
      <p:ext uri="{BB962C8B-B14F-4D97-AF65-F5344CB8AC3E}">
        <p14:creationId xmlns:p14="http://schemas.microsoft.com/office/powerpoint/2010/main" val="23288911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45389" y="159146"/>
            <a:ext cx="929639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3400" b="1" dirty="0">
                <a:solidFill>
                  <a:prstClr val="white"/>
                </a:solidFill>
                <a:latin typeface="Yu Gothic UI Semibold" panose="020B0700000000000000" pitchFamily="34" charset="-128"/>
                <a:ea typeface="Yu Gothic UI Semibold" panose="020B0700000000000000" pitchFamily="34" charset="-128"/>
              </a:rPr>
              <a:t>What Works? Seven Collaborative Practice Strategies</a:t>
            </a:r>
          </a:p>
        </p:txBody>
      </p:sp>
      <p:sp>
        <p:nvSpPr>
          <p:cNvPr id="3" name="TextBox 2"/>
          <p:cNvSpPr txBox="1"/>
          <p:nvPr/>
        </p:nvSpPr>
        <p:spPr>
          <a:xfrm>
            <a:off x="379095" y="1326418"/>
            <a:ext cx="11795760" cy="347472"/>
          </a:xfrm>
          <a:prstGeom prst="rect">
            <a:avLst/>
          </a:prstGeom>
          <a:noFill/>
        </p:spPr>
        <p:txBody>
          <a:bodyPr wrap="square">
            <a:spAutoFit/>
          </a:bodyPr>
          <a:lstStyle/>
          <a:p>
            <a:pPr marL="514350" lvl="0" indent="-514350" defTabSz="988392">
              <a:spcBef>
                <a:spcPts val="600"/>
              </a:spcBef>
              <a:spcAft>
                <a:spcPts val="600"/>
              </a:spcAft>
              <a:buFont typeface="+mj-lt"/>
              <a:buAutoNum type="arabicPeriod"/>
            </a:pPr>
            <a:r>
              <a:rPr lang="en-US" altLang="en-US" sz="2100" b="1" dirty="0">
                <a:latin typeface="Arial" panose="020B0604020202020204" pitchFamily="34" charset="0"/>
                <a:cs typeface="Arial" panose="020B0604020202020204" pitchFamily="34" charset="0"/>
              </a:rPr>
              <a:t>Identification: </a:t>
            </a:r>
            <a:r>
              <a:rPr lang="en-US" altLang="en-US" sz="2100" dirty="0">
                <a:latin typeface="Arial" panose="020B0604020202020204" pitchFamily="34" charset="0"/>
                <a:cs typeface="Arial" panose="020B0604020202020204" pitchFamily="34" charset="0"/>
              </a:rPr>
              <a:t>A system of identifying families in need of substance use disorder treatment</a:t>
            </a:r>
          </a:p>
          <a:p>
            <a:pPr marL="514350" lvl="0" indent="-514350" defTabSz="988392">
              <a:spcBef>
                <a:spcPts val="600"/>
              </a:spcBef>
              <a:spcAft>
                <a:spcPts val="600"/>
              </a:spcAft>
              <a:buFont typeface="+mj-lt"/>
              <a:buAutoNum type="arabicPeriod"/>
            </a:pPr>
            <a:r>
              <a:rPr lang="en-US" altLang="en-US" sz="2100" b="1" dirty="0">
                <a:latin typeface="Arial" panose="020B0604020202020204" pitchFamily="34" charset="0"/>
                <a:cs typeface="Arial" panose="020B0604020202020204" pitchFamily="34" charset="0"/>
              </a:rPr>
              <a:t>Timely Access:</a:t>
            </a:r>
            <a:r>
              <a:rPr lang="en-US" altLang="en-US" sz="2100" dirty="0">
                <a:latin typeface="Arial" panose="020B0604020202020204" pitchFamily="34" charset="0"/>
                <a:cs typeface="Arial" panose="020B0604020202020204" pitchFamily="34" charset="0"/>
              </a:rPr>
              <a:t> Timely access to substance use disorder assessment and treatment services</a:t>
            </a:r>
          </a:p>
          <a:p>
            <a:pPr marL="514350" lvl="0" indent="-514350" defTabSz="988392">
              <a:spcBef>
                <a:spcPts val="600"/>
              </a:spcBef>
              <a:spcAft>
                <a:spcPts val="600"/>
              </a:spcAft>
              <a:buFont typeface="+mj-lt"/>
              <a:buAutoNum type="arabicPeriod"/>
            </a:pPr>
            <a:r>
              <a:rPr lang="en-US" altLang="en-US" sz="2100" b="1" dirty="0">
                <a:latin typeface="Arial" panose="020B0604020202020204" pitchFamily="34" charset="0"/>
                <a:cs typeface="Arial" panose="020B0604020202020204" pitchFamily="34" charset="0"/>
              </a:rPr>
              <a:t>Recovery Support Services: </a:t>
            </a:r>
            <a:r>
              <a:rPr lang="en-US" altLang="en-US" sz="2100" dirty="0">
                <a:latin typeface="Arial" panose="020B0604020202020204" pitchFamily="34" charset="0"/>
                <a:cs typeface="Arial" panose="020B0604020202020204" pitchFamily="34" charset="0"/>
              </a:rPr>
              <a:t>Increased management of recovery services and monitoring compliance with treatment</a:t>
            </a:r>
          </a:p>
          <a:p>
            <a:pPr marL="514350" lvl="0" indent="-514350" defTabSz="988392">
              <a:spcBef>
                <a:spcPts val="600"/>
              </a:spcBef>
              <a:spcAft>
                <a:spcPts val="600"/>
              </a:spcAft>
              <a:buFont typeface="+mj-lt"/>
              <a:buAutoNum type="arabicPeriod"/>
            </a:pPr>
            <a:r>
              <a:rPr lang="en-US" altLang="en-US" sz="2100" b="1" dirty="0">
                <a:latin typeface="Arial" panose="020B0604020202020204" pitchFamily="34" charset="0"/>
                <a:cs typeface="Arial" panose="020B0604020202020204" pitchFamily="34" charset="0"/>
              </a:rPr>
              <a:t>Comprehensive Family Services:</a:t>
            </a:r>
            <a:r>
              <a:rPr lang="en-US" altLang="en-US" sz="2100" dirty="0">
                <a:latin typeface="Arial" panose="020B0604020202020204" pitchFamily="34" charset="0"/>
                <a:cs typeface="Arial" panose="020B0604020202020204" pitchFamily="34" charset="0"/>
              </a:rPr>
              <a:t> Two-generation family-centered services that improve parent–child relationships</a:t>
            </a:r>
          </a:p>
          <a:p>
            <a:pPr marL="514350" lvl="0" indent="-514350" defTabSz="988392">
              <a:spcBef>
                <a:spcPts val="600"/>
              </a:spcBef>
              <a:spcAft>
                <a:spcPts val="600"/>
              </a:spcAft>
              <a:buFont typeface="+mj-lt"/>
              <a:buAutoNum type="arabicPeriod"/>
            </a:pPr>
            <a:r>
              <a:rPr lang="en-US" altLang="en-US" sz="2100" b="1" dirty="0">
                <a:latin typeface="Arial" panose="020B0604020202020204" pitchFamily="34" charset="0"/>
                <a:cs typeface="Arial" panose="020B0604020202020204" pitchFamily="34" charset="0"/>
              </a:rPr>
              <a:t>Increased Judicial and Administrative Oversight:</a:t>
            </a:r>
            <a:r>
              <a:rPr lang="en-US" altLang="en-US" sz="2100" dirty="0">
                <a:latin typeface="Arial" panose="020B0604020202020204" pitchFamily="34" charset="0"/>
                <a:cs typeface="Arial" panose="020B0604020202020204" pitchFamily="34" charset="0"/>
              </a:rPr>
              <a:t> More frequent contact with parents, with a family focus to interventions</a:t>
            </a:r>
          </a:p>
          <a:p>
            <a:pPr marL="514350" lvl="0" indent="-514350" defTabSz="988392">
              <a:spcBef>
                <a:spcPts val="600"/>
              </a:spcBef>
              <a:spcAft>
                <a:spcPts val="600"/>
              </a:spcAft>
              <a:buFont typeface="+mj-lt"/>
              <a:buAutoNum type="arabicPeriod"/>
            </a:pPr>
            <a:r>
              <a:rPr lang="en-US" altLang="en-US" sz="2100" b="1" dirty="0">
                <a:latin typeface="Arial" panose="020B0604020202020204" pitchFamily="34" charset="0"/>
                <a:cs typeface="Arial" panose="020B0604020202020204" pitchFamily="34" charset="0"/>
              </a:rPr>
              <a:t>Cross-Systems Response:</a:t>
            </a:r>
            <a:r>
              <a:rPr lang="en-US" altLang="en-US" sz="2100" dirty="0">
                <a:latin typeface="Arial" panose="020B0604020202020204" pitchFamily="34" charset="0"/>
                <a:cs typeface="Arial" panose="020B0604020202020204" pitchFamily="34" charset="0"/>
              </a:rPr>
              <a:t> Systematic response for participants based on contingency contracting methods </a:t>
            </a:r>
          </a:p>
          <a:p>
            <a:pPr marL="514350" lvl="0" indent="-514350" defTabSz="988392">
              <a:spcBef>
                <a:spcPts val="600"/>
              </a:spcBef>
              <a:spcAft>
                <a:spcPts val="600"/>
              </a:spcAft>
              <a:buFont typeface="+mj-lt"/>
              <a:buAutoNum type="arabicPeriod"/>
            </a:pPr>
            <a:r>
              <a:rPr lang="en-US" altLang="en-US" sz="2100" b="1" dirty="0">
                <a:latin typeface="Arial" panose="020B0604020202020204" pitchFamily="34" charset="0"/>
                <a:cs typeface="Arial" panose="020B0604020202020204" pitchFamily="34" charset="0"/>
              </a:rPr>
              <a:t>Collaborative Structures:</a:t>
            </a:r>
            <a:r>
              <a:rPr lang="en-US" altLang="en-US" sz="2100" dirty="0">
                <a:latin typeface="Arial" panose="020B0604020202020204" pitchFamily="34" charset="0"/>
                <a:cs typeface="Arial" panose="020B0604020202020204" pitchFamily="34" charset="0"/>
              </a:rPr>
              <a:t> Collaborative non-adversarial approach grounded in efficient communication across service systems and the courts</a:t>
            </a:r>
          </a:p>
          <a:p>
            <a:pPr marL="514350" indent="-514350" eaLnBrk="0" fontAlgn="base" hangingPunct="0">
              <a:spcBef>
                <a:spcPct val="0"/>
              </a:spcBef>
              <a:spcAft>
                <a:spcPts val="375"/>
              </a:spcAft>
              <a:buFont typeface="+mj-lt"/>
              <a:buAutoNum type="arabicPeriod"/>
              <a:defRPr/>
            </a:pPr>
            <a:endParaRPr lang="en-US" sz="2300" dirty="0">
              <a:latin typeface="Arial" panose="020B0604020202020204" pitchFamily="34" charset="0"/>
              <a:ea typeface="Yu Gothic UI Semibold" panose="020B0700000000000000" pitchFamily="34" charset="-128"/>
              <a:cs typeface="Arial" panose="020B0604020202020204" pitchFamily="34" charset="0"/>
            </a:endParaRPr>
          </a:p>
        </p:txBody>
      </p:sp>
      <p:sp>
        <p:nvSpPr>
          <p:cNvPr id="6" name="Title 5"/>
          <p:cNvSpPr txBox="1">
            <a:spLocks/>
          </p:cNvSpPr>
          <p:nvPr/>
        </p:nvSpPr>
        <p:spPr>
          <a:xfrm>
            <a:off x="0" y="0"/>
            <a:ext cx="12192000" cy="1197864"/>
          </a:xfrm>
          <a:prstGeom prst="rect">
            <a:avLst/>
          </a:prstGeom>
          <a:solidFill>
            <a:srgbClr val="0F4162"/>
          </a:solidFill>
          <a:ln w="12700" cap="flat" cmpd="sng" algn="ctr">
            <a:solidFill>
              <a:srgbClr val="0F41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1641166"/>
            <a:r>
              <a:rPr lang="en-US" sz="3200" dirty="0">
                <a:solidFill>
                  <a:srgbClr val="FFFFFF"/>
                </a:solidFill>
                <a:latin typeface="Arial" panose="020B0604020202020204" pitchFamily="34" charset="0"/>
                <a:cs typeface="Arial" panose="020B0604020202020204" pitchFamily="34" charset="0"/>
              </a:rPr>
              <a:t>Seven Collaborative Practice Strategies</a:t>
            </a:r>
          </a:p>
        </p:txBody>
      </p:sp>
      <p:sp>
        <p:nvSpPr>
          <p:cNvPr id="4" name="Rectangle 3"/>
          <p:cNvSpPr/>
          <p:nvPr/>
        </p:nvSpPr>
        <p:spPr>
          <a:xfrm>
            <a:off x="6559826" y="6269193"/>
            <a:ext cx="5632176"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(National Center on Substance Abuse and Child Welfare, 2014, 2016; U.S. Department of Health and Human Services, 2013)</a:t>
            </a:r>
          </a:p>
        </p:txBody>
      </p:sp>
    </p:spTree>
    <p:extLst>
      <p:ext uri="{BB962C8B-B14F-4D97-AF65-F5344CB8AC3E}">
        <p14:creationId xmlns:p14="http://schemas.microsoft.com/office/powerpoint/2010/main" val="35725962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61186" y="2057920"/>
            <a:ext cx="7030236" cy="4324261"/>
          </a:xfrm>
          <a:prstGeom prst="rect">
            <a:avLst/>
          </a:prstGeom>
          <a:noFill/>
        </p:spPr>
        <p:txBody>
          <a:bodyPr wrap="square" rtlCol="0">
            <a:spAutoFit/>
          </a:bodyPr>
          <a:lstStyle/>
          <a:p>
            <a:pPr algn="ctr" eaLnBrk="0" hangingPunct="0">
              <a:spcBef>
                <a:spcPts val="600"/>
              </a:spcBef>
              <a:spcAft>
                <a:spcPts val="600"/>
              </a:spcAft>
              <a:buClr>
                <a:srgbClr val="CC4757">
                  <a:lumMod val="50000"/>
                </a:srgbClr>
              </a:buClr>
              <a:buSzPct val="85000"/>
              <a:defRPr/>
            </a:pPr>
            <a:r>
              <a:rPr lang="en-US" sz="2200" b="1" dirty="0">
                <a:solidFill>
                  <a:prstClr val="black"/>
                </a:solidFill>
                <a:ea typeface="Yu Gothic UI Semibold" panose="020B0700000000000000" pitchFamily="34" charset="-128"/>
                <a:cs typeface="Arial" panose="020B0604020202020204" pitchFamily="34" charset="0"/>
              </a:rPr>
              <a:t>A Program of the</a:t>
            </a:r>
            <a:r>
              <a:rPr lang="en-US" sz="2200" dirty="0">
                <a:solidFill>
                  <a:prstClr val="black"/>
                </a:solidFill>
                <a:ea typeface="Yu Gothic UI Semibold" panose="020B0700000000000000" pitchFamily="34" charset="-128"/>
                <a:cs typeface="Arial" panose="020B0604020202020204" pitchFamily="34" charset="0"/>
              </a:rPr>
              <a:t> </a:t>
            </a:r>
          </a:p>
          <a:p>
            <a:pPr algn="ctr" eaLnBrk="0" hangingPunct="0">
              <a:spcBef>
                <a:spcPts val="600"/>
              </a:spcBef>
              <a:spcAft>
                <a:spcPts val="600"/>
              </a:spcAft>
              <a:buClr>
                <a:srgbClr val="CC4757">
                  <a:lumMod val="50000"/>
                </a:srgbClr>
              </a:buClr>
              <a:buSzPct val="85000"/>
              <a:defRPr/>
            </a:pPr>
            <a:r>
              <a:rPr lang="en-US" sz="2200" dirty="0">
                <a:solidFill>
                  <a:prstClr val="black"/>
                </a:solidFill>
                <a:ea typeface="Yu Gothic UI Semibold" panose="020B0700000000000000" pitchFamily="34" charset="-128"/>
                <a:cs typeface="Arial" panose="020B0604020202020204" pitchFamily="34" charset="0"/>
              </a:rPr>
              <a:t>Substance Abuse and </a:t>
            </a:r>
            <a:br>
              <a:rPr lang="en-US" sz="2200" dirty="0">
                <a:solidFill>
                  <a:prstClr val="black"/>
                </a:solidFill>
                <a:ea typeface="Yu Gothic UI Semibold" panose="020B0700000000000000" pitchFamily="34" charset="-128"/>
                <a:cs typeface="Arial" panose="020B0604020202020204" pitchFamily="34" charset="0"/>
              </a:rPr>
            </a:br>
            <a:r>
              <a:rPr lang="en-US" sz="2200" dirty="0">
                <a:solidFill>
                  <a:prstClr val="black"/>
                </a:solidFill>
                <a:ea typeface="Yu Gothic UI Semibold" panose="020B0700000000000000" pitchFamily="34" charset="-128"/>
                <a:cs typeface="Arial" panose="020B0604020202020204" pitchFamily="34" charset="0"/>
              </a:rPr>
              <a:t>Mental Health Services Administration</a:t>
            </a:r>
          </a:p>
          <a:p>
            <a:pPr algn="ctr" eaLnBrk="0" hangingPunct="0">
              <a:spcBef>
                <a:spcPts val="600"/>
              </a:spcBef>
              <a:spcAft>
                <a:spcPts val="600"/>
              </a:spcAft>
              <a:buClr>
                <a:srgbClr val="CC4757">
                  <a:lumMod val="50000"/>
                </a:srgbClr>
              </a:buClr>
              <a:buSzPct val="85000"/>
              <a:defRPr/>
            </a:pPr>
            <a:r>
              <a:rPr lang="en-US" sz="2200" dirty="0">
                <a:solidFill>
                  <a:prstClr val="black"/>
                </a:solidFill>
                <a:ea typeface="Yu Gothic UI Semibold" panose="020B0700000000000000" pitchFamily="34" charset="-128"/>
                <a:cs typeface="Arial" panose="020B0604020202020204" pitchFamily="34" charset="0"/>
              </a:rPr>
              <a:t>Center for Substance Abuse Treatment</a:t>
            </a:r>
          </a:p>
          <a:p>
            <a:pPr algn="ctr" eaLnBrk="0" hangingPunct="0">
              <a:spcBef>
                <a:spcPts val="600"/>
              </a:spcBef>
              <a:spcAft>
                <a:spcPts val="600"/>
              </a:spcAft>
              <a:buClr>
                <a:srgbClr val="CC4757">
                  <a:lumMod val="50000"/>
                </a:srgbClr>
              </a:buClr>
              <a:buSzPct val="85000"/>
              <a:defRPr/>
            </a:pPr>
            <a:r>
              <a:rPr lang="en-US" sz="2200" dirty="0">
                <a:solidFill>
                  <a:prstClr val="black"/>
                </a:solidFill>
                <a:ea typeface="Yu Gothic UI Semibold" panose="020B0700000000000000" pitchFamily="34" charset="-128"/>
                <a:cs typeface="Arial" panose="020B0604020202020204" pitchFamily="34" charset="0"/>
              </a:rPr>
              <a:t>and the</a:t>
            </a:r>
          </a:p>
          <a:p>
            <a:pPr algn="ctr" eaLnBrk="0" hangingPunct="0">
              <a:spcBef>
                <a:spcPts val="600"/>
              </a:spcBef>
              <a:buClr>
                <a:srgbClr val="CC4757">
                  <a:lumMod val="50000"/>
                </a:srgbClr>
              </a:buClr>
              <a:buSzPct val="85000"/>
              <a:defRPr/>
            </a:pPr>
            <a:r>
              <a:rPr lang="en-US" sz="2200" dirty="0">
                <a:solidFill>
                  <a:prstClr val="black"/>
                </a:solidFill>
                <a:ea typeface="Yu Gothic UI Semibold" panose="020B0700000000000000" pitchFamily="34" charset="-128"/>
                <a:cs typeface="Arial" panose="020B0604020202020204" pitchFamily="34" charset="0"/>
              </a:rPr>
              <a:t>Administration on Children, </a:t>
            </a:r>
            <a:br>
              <a:rPr lang="en-US" sz="2200" dirty="0">
                <a:solidFill>
                  <a:prstClr val="black"/>
                </a:solidFill>
                <a:ea typeface="Yu Gothic UI Semibold" panose="020B0700000000000000" pitchFamily="34" charset="-128"/>
                <a:cs typeface="Arial" panose="020B0604020202020204" pitchFamily="34" charset="0"/>
              </a:rPr>
            </a:br>
            <a:r>
              <a:rPr lang="en-US" sz="2200" dirty="0">
                <a:solidFill>
                  <a:prstClr val="black"/>
                </a:solidFill>
                <a:ea typeface="Yu Gothic UI Semibold" panose="020B0700000000000000" pitchFamily="34" charset="-128"/>
                <a:cs typeface="Arial" panose="020B0604020202020204" pitchFamily="34" charset="0"/>
              </a:rPr>
              <a:t>Youth and Families Children’s Bureau</a:t>
            </a:r>
          </a:p>
          <a:p>
            <a:pPr algn="ctr" eaLnBrk="0" hangingPunct="0">
              <a:buClr>
                <a:srgbClr val="CC4757">
                  <a:lumMod val="50000"/>
                </a:srgbClr>
              </a:buClr>
              <a:buSzPct val="85000"/>
              <a:defRPr/>
            </a:pPr>
            <a:r>
              <a:rPr lang="en-US" sz="2200" dirty="0">
                <a:solidFill>
                  <a:prstClr val="black"/>
                </a:solidFill>
                <a:ea typeface="Yu Gothic UI Semibold" panose="020B0700000000000000" pitchFamily="34" charset="-128"/>
                <a:cs typeface="Arial" panose="020B0604020202020204" pitchFamily="34" charset="0"/>
              </a:rPr>
              <a:t>Office on Child Abuse and Neglect</a:t>
            </a:r>
          </a:p>
          <a:p>
            <a:pPr algn="ctr" eaLnBrk="0" hangingPunct="0">
              <a:spcBef>
                <a:spcPts val="600"/>
              </a:spcBef>
              <a:spcAft>
                <a:spcPts val="600"/>
              </a:spcAft>
              <a:buClr>
                <a:srgbClr val="CC4757">
                  <a:lumMod val="50000"/>
                </a:srgbClr>
              </a:buClr>
              <a:buSzPct val="85000"/>
              <a:defRPr/>
            </a:pPr>
            <a:r>
              <a:rPr lang="en-US" sz="2200" b="1" dirty="0">
                <a:solidFill>
                  <a:prstClr val="black"/>
                </a:solidFill>
                <a:ea typeface="Yu Gothic UI Semibold" panose="020B0700000000000000" pitchFamily="34" charset="-128"/>
                <a:cs typeface="Arial" panose="020B0604020202020204" pitchFamily="34" charset="0"/>
                <a:hlinkClick r:id="rId3"/>
              </a:rPr>
              <a:t>www.ncsacw.samhsa.gov</a:t>
            </a:r>
            <a:endParaRPr lang="en-US" sz="2200" b="1" dirty="0">
              <a:solidFill>
                <a:prstClr val="black"/>
              </a:solidFill>
              <a:ea typeface="Yu Gothic UI Semibold" panose="020B0700000000000000" pitchFamily="34" charset="-128"/>
              <a:cs typeface="Arial" panose="020B0604020202020204" pitchFamily="34" charset="0"/>
            </a:endParaRPr>
          </a:p>
          <a:p>
            <a:pPr algn="ctr" eaLnBrk="0" hangingPunct="0">
              <a:spcBef>
                <a:spcPts val="600"/>
              </a:spcBef>
              <a:spcAft>
                <a:spcPts val="600"/>
              </a:spcAft>
              <a:buClr>
                <a:srgbClr val="CC4757">
                  <a:lumMod val="50000"/>
                </a:srgbClr>
              </a:buClr>
              <a:buSzPct val="85000"/>
              <a:defRPr/>
            </a:pPr>
            <a:r>
              <a:rPr lang="en-US" sz="2200" b="1" dirty="0">
                <a:solidFill>
                  <a:prstClr val="black"/>
                </a:solidFill>
                <a:ea typeface="Yu Gothic UI Semibold" panose="020B0700000000000000" pitchFamily="34" charset="-128"/>
                <a:cs typeface="Arial" panose="020B0604020202020204" pitchFamily="34" charset="0"/>
                <a:hlinkClick r:id="rId4"/>
              </a:rPr>
              <a:t>ncsacw@cffutures.org</a:t>
            </a:r>
            <a:r>
              <a:rPr lang="en-US" sz="2200" b="1" dirty="0">
                <a:solidFill>
                  <a:prstClr val="black"/>
                </a:solidFill>
                <a:ea typeface="Yu Gothic UI Semibold" panose="020B0700000000000000" pitchFamily="34" charset="-128"/>
                <a:cs typeface="Arial" panose="020B0604020202020204" pitchFamily="34" charset="0"/>
              </a:rPr>
              <a:t> </a:t>
            </a:r>
            <a:endParaRPr lang="en-US" sz="2200" dirty="0">
              <a:solidFill>
                <a:prstClr val="black"/>
              </a:solidFill>
              <a:ea typeface="Yu Gothic UI Semibold" panose="020B0700000000000000" pitchFamily="34" charset="-128"/>
              <a:cs typeface="Arial" panose="020B0604020202020204" pitchFamily="34" charset="0"/>
            </a:endParaRPr>
          </a:p>
        </p:txBody>
      </p:sp>
      <p:pic>
        <p:nvPicPr>
          <p:cNvPr id="4" name="Picture 3">
            <a:extLst>
              <a:ext uri="{C183D7F6-B498-43B3-948B-1728B52AA6E4}">
                <adec:decorative xmlns:adec="http://schemas.microsoft.com/office/drawing/2017/decorative" xmlns=""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t="3108" r="807" b="95"/>
          <a:stretch/>
        </p:blipFill>
        <p:spPr>
          <a:xfrm>
            <a:off x="256489" y="200394"/>
            <a:ext cx="4175811" cy="6489563"/>
          </a:xfrm>
          <a:prstGeom prst="rect">
            <a:avLst/>
          </a:prstGeom>
        </p:spPr>
      </p:pic>
      <p:pic>
        <p:nvPicPr>
          <p:cNvPr id="7" name="Picture 6" descr="National Center on Substance Abuse and Child Welfare logo.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0578" y="200394"/>
            <a:ext cx="6191452" cy="1448001"/>
          </a:xfrm>
          <a:prstGeom prst="rect">
            <a:avLst/>
          </a:prstGeom>
        </p:spPr>
      </p:pic>
    </p:spTree>
    <p:extLst>
      <p:ext uri="{BB962C8B-B14F-4D97-AF65-F5344CB8AC3E}">
        <p14:creationId xmlns:p14="http://schemas.microsoft.com/office/powerpoint/2010/main" val="2405598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p of the United States. States are shaded in red color based on the percent change of children place in out-of-home care from 2012 to 2017. Percentages are approximate based on color-code map key. Alabama 50%, Alaska 30%, Arizona -30%, Arkansas -30%, California -30%, Colorado -30%, Connecticut 30%, Delaware -30%, District of Columbia -30%, Florida 10%, Georgia 30%, Hawaii 10%, Idaho 10%,  Illinois 0%, Indiana 60%, Iowa 0%, Kansas 10%, Kentucky 10%, Louisiana 10%, Maine 0%, Maryland 0%, Massachusetts 30%, Michigan 0%,  Minnesota 30%,  Mississippi 30%, Missouri 10%, Montana 70%,  Nebraska 0%, Nevada 10%, New Hampshire 70%, New Jersey -30%, New Mexico 10%, New York -30%, North Carolina 10%, North Dakota 30%, Ohio 70%, Oklahoma -30%, Oregon 10%, Pennsylvania 10%,  Rhode Island -30%, South Carolina 30%,  South Dakota -30%,  Tennessee -30%, Texas 30%, Utah 10%, Vermont 30%, Virginia 0%, Washington 10%, West Virginia 50%, Wisconsin 30%, Wyoming 10%.">
            <a:extLst>
              <a:ext uri="{FF2B5EF4-FFF2-40B4-BE49-F238E27FC236}">
                <a16:creationId xmlns:a16="http://schemas.microsoft.com/office/drawing/2014/main" xmlns="" id="{48D9447E-A96F-4832-ACA3-9E869B8EA5A4}"/>
              </a:ext>
            </a:extLst>
          </p:cNvPr>
          <p:cNvPicPr>
            <a:picLocks noChangeAspect="1"/>
          </p:cNvPicPr>
          <p:nvPr/>
        </p:nvPicPr>
        <p:blipFill>
          <a:blip r:embed="rId3"/>
          <a:stretch>
            <a:fillRect/>
          </a:stretch>
        </p:blipFill>
        <p:spPr>
          <a:xfrm>
            <a:off x="682999" y="1475850"/>
            <a:ext cx="9778610" cy="4448700"/>
          </a:xfrm>
          <a:prstGeom prst="rect">
            <a:avLst/>
          </a:prstGeom>
        </p:spPr>
      </p:pic>
      <p:sp>
        <p:nvSpPr>
          <p:cNvPr id="10" name="Rectangle 9"/>
          <p:cNvSpPr/>
          <p:nvPr/>
        </p:nvSpPr>
        <p:spPr>
          <a:xfrm>
            <a:off x="5640157" y="5704396"/>
            <a:ext cx="6096000" cy="784830"/>
          </a:xfrm>
          <a:prstGeom prst="rect">
            <a:avLst/>
          </a:prstGeom>
        </p:spPr>
        <p:txBody>
          <a:bodyPr>
            <a:spAutoFit/>
          </a:bodyPr>
          <a:lstStyle/>
          <a:p>
            <a:r>
              <a:rPr lang="en-US" sz="2250" b="1" dirty="0">
                <a:solidFill>
                  <a:srgbClr val="242852"/>
                </a:solidFill>
                <a:latin typeface="Calibri" panose="020F0502020204030204" pitchFamily="34" charset="0"/>
              </a:rPr>
              <a:t>72% of states (N = 37) had an increased rate </a:t>
            </a:r>
            <a:br>
              <a:rPr lang="en-US" sz="2250" b="1" dirty="0">
                <a:solidFill>
                  <a:srgbClr val="242852"/>
                </a:solidFill>
                <a:latin typeface="Calibri" panose="020F0502020204030204" pitchFamily="34" charset="0"/>
              </a:rPr>
            </a:br>
            <a:r>
              <a:rPr lang="en-US" sz="2250" b="1" dirty="0">
                <a:solidFill>
                  <a:srgbClr val="242852"/>
                </a:solidFill>
                <a:latin typeface="Calibri" panose="020F0502020204030204" pitchFamily="34" charset="0"/>
              </a:rPr>
              <a:t>of </a:t>
            </a:r>
            <a:r>
              <a:rPr lang="en-US" sz="2250" b="1" i="1" dirty="0">
                <a:solidFill>
                  <a:srgbClr val="242852"/>
                </a:solidFill>
                <a:latin typeface="Calibri" panose="020F0502020204030204" pitchFamily="34" charset="0"/>
              </a:rPr>
              <a:t>children</a:t>
            </a:r>
            <a:r>
              <a:rPr lang="en-US" sz="2250" b="1" dirty="0">
                <a:solidFill>
                  <a:srgbClr val="242852"/>
                </a:solidFill>
                <a:latin typeface="Calibri" panose="020F0502020204030204" pitchFamily="34" charset="0"/>
              </a:rPr>
              <a:t> placed in OOHC from 2012 to 2017.</a:t>
            </a:r>
          </a:p>
        </p:txBody>
      </p:sp>
      <p:sp>
        <p:nvSpPr>
          <p:cNvPr id="11" name="TextBox 10"/>
          <p:cNvSpPr txBox="1"/>
          <p:nvPr/>
        </p:nvSpPr>
        <p:spPr>
          <a:xfrm>
            <a:off x="403123" y="6490901"/>
            <a:ext cx="7402731" cy="276999"/>
          </a:xfrm>
          <a:prstGeom prst="rect">
            <a:avLst/>
          </a:prstGeom>
          <a:noFill/>
        </p:spPr>
        <p:txBody>
          <a:bodyPr wrap="square" rtlCol="0">
            <a:spAutoFit/>
          </a:bodyPr>
          <a:lstStyle/>
          <a:p>
            <a:pPr algn="l"/>
            <a:r>
              <a:rPr lang="en-US" sz="1200" i="1" dirty="0">
                <a:solidFill>
                  <a:prstClr val="black">
                    <a:lumMod val="65000"/>
                    <a:lumOff val="35000"/>
                  </a:prstClr>
                </a:solidFill>
              </a:rPr>
              <a:t>Note: Estimates based on </a:t>
            </a:r>
            <a:r>
              <a:rPr lang="en-US" sz="1200" b="1" i="1" u="sng" dirty="0">
                <a:solidFill>
                  <a:prstClr val="black">
                    <a:lumMod val="65000"/>
                    <a:lumOff val="35000"/>
                  </a:prstClr>
                </a:solidFill>
              </a:rPr>
              <a:t>children who entered out-of-home care</a:t>
            </a:r>
            <a:r>
              <a:rPr lang="en-US" sz="1200" b="1" i="1" dirty="0">
                <a:solidFill>
                  <a:prstClr val="black">
                    <a:lumMod val="65000"/>
                    <a:lumOff val="35000"/>
                  </a:prstClr>
                </a:solidFill>
              </a:rPr>
              <a:t> </a:t>
            </a:r>
            <a:r>
              <a:rPr lang="en-US" sz="1200" i="1" dirty="0">
                <a:solidFill>
                  <a:prstClr val="black">
                    <a:lumMod val="65000"/>
                    <a:lumOff val="35000"/>
                  </a:prstClr>
                </a:solidFill>
              </a:rPr>
              <a:t>during the fiscal year.</a:t>
            </a:r>
          </a:p>
        </p:txBody>
      </p:sp>
      <p:sp>
        <p:nvSpPr>
          <p:cNvPr id="7" name="Title 1"/>
          <p:cNvSpPr txBox="1">
            <a:spLocks/>
          </p:cNvSpPr>
          <p:nvPr/>
        </p:nvSpPr>
        <p:spPr>
          <a:xfrm>
            <a:off x="0" y="-1"/>
            <a:ext cx="12192000" cy="1197864"/>
          </a:xfrm>
          <a:prstGeom prst="rect">
            <a:avLst/>
          </a:prstGeom>
          <a:solidFill>
            <a:srgbClr val="0F4162"/>
          </a:solidFill>
          <a:ln>
            <a:solidFill>
              <a:srgbClr val="0F4162"/>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spcAft>
                <a:spcPts val="300"/>
              </a:spcAft>
              <a:defRPr sz="1862" b="0" i="0" u="none" strike="noStrike" kern="1200" spc="0" baseline="0">
                <a:solidFill>
                  <a:prstClr val="black">
                    <a:lumMod val="65000"/>
                    <a:lumOff val="35000"/>
                  </a:prstClr>
                </a:solidFill>
                <a:latin typeface="+mn-lt"/>
                <a:ea typeface="+mn-ea"/>
                <a:cs typeface="+mn-cs"/>
              </a:defRPr>
            </a:pPr>
            <a:r>
              <a:rPr lang="en-US" sz="3200" dirty="0">
                <a:solidFill>
                  <a:schemeClr val="bg1"/>
                </a:solidFill>
              </a:rPr>
              <a:t>Percent Change of Children Placed in Out-of-Home Care (OOHC) </a:t>
            </a:r>
            <a:br>
              <a:rPr lang="en-US" sz="3200" dirty="0">
                <a:solidFill>
                  <a:schemeClr val="bg1"/>
                </a:solidFill>
              </a:rPr>
            </a:br>
            <a:r>
              <a:rPr lang="en-US" sz="3200" dirty="0">
                <a:solidFill>
                  <a:schemeClr val="bg1"/>
                </a:solidFill>
              </a:rPr>
              <a:t>by State, 2012–2017</a:t>
            </a:r>
          </a:p>
        </p:txBody>
      </p:sp>
      <p:sp>
        <p:nvSpPr>
          <p:cNvPr id="9" name="TextBox 8"/>
          <p:cNvSpPr txBox="1"/>
          <p:nvPr/>
        </p:nvSpPr>
        <p:spPr>
          <a:xfrm>
            <a:off x="7485006" y="6475511"/>
            <a:ext cx="4571999" cy="307777"/>
          </a:xfrm>
          <a:prstGeom prst="rect">
            <a:avLst/>
          </a:prstGeom>
          <a:noFill/>
        </p:spPr>
        <p:txBody>
          <a:bodyPr wrap="square" rtlCol="0">
            <a:spAutoFit/>
          </a:bodyPr>
          <a:lstStyle/>
          <a:p>
            <a:r>
              <a:rPr lang="en-US" sz="1400" dirty="0"/>
              <a:t>(U.S. Department of Health and Human Services, 2018)</a:t>
            </a:r>
            <a:endParaRPr lang="en-US" sz="1400" i="1" dirty="0"/>
          </a:p>
        </p:txBody>
      </p:sp>
    </p:spTree>
    <p:extLst>
      <p:ext uri="{BB962C8B-B14F-4D97-AF65-F5344CB8AC3E}">
        <p14:creationId xmlns:p14="http://schemas.microsoft.com/office/powerpoint/2010/main" val="81749424"/>
      </p:ext>
    </p:extLst>
  </p:cSld>
  <p:clrMapOvr>
    <a:masterClrMapping/>
  </p:clrMapOvr>
  <p:transition>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318977" y="2571482"/>
            <a:ext cx="9338163" cy="2308324"/>
          </a:xfrm>
          <a:prstGeom prst="rect">
            <a:avLst/>
          </a:prstGeom>
          <a:noFill/>
        </p:spPr>
        <p:txBody>
          <a:bodyPr wrap="square" rtlCol="0">
            <a:spAutoFit/>
          </a:bodyPr>
          <a:lstStyle/>
          <a:p>
            <a:endParaRPr lang="en-US" sz="4800" dirty="0">
              <a:solidFill>
                <a:prstClr val="white"/>
              </a:solidFill>
            </a:endParaRPr>
          </a:p>
          <a:p>
            <a:r>
              <a:rPr lang="en-US" sz="4800" dirty="0">
                <a:solidFill>
                  <a:prstClr val="white"/>
                </a:solidFill>
              </a:rPr>
              <a:t>References</a:t>
            </a:r>
          </a:p>
          <a:p>
            <a:endParaRPr lang="en-US" sz="4800" b="1" dirty="0">
              <a:solidFill>
                <a:prstClr val="white"/>
              </a:solidFill>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6057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97864"/>
          </a:xfrm>
        </p:spPr>
        <p:txBody>
          <a:bodyPr>
            <a:normAutofit/>
          </a:bodyPr>
          <a:lstStyle/>
          <a:p>
            <a:pPr algn="ctr"/>
            <a:r>
              <a:rPr lang="en-US" sz="3200" dirty="0"/>
              <a:t>References</a:t>
            </a:r>
          </a:p>
        </p:txBody>
      </p:sp>
      <p:sp>
        <p:nvSpPr>
          <p:cNvPr id="4" name="Content Placeholder 3"/>
          <p:cNvSpPr>
            <a:spLocks noGrp="1"/>
          </p:cNvSpPr>
          <p:nvPr>
            <p:ph idx="1"/>
          </p:nvPr>
        </p:nvSpPr>
        <p:spPr>
          <a:xfrm>
            <a:off x="387350" y="1406527"/>
            <a:ext cx="11957050" cy="5013323"/>
          </a:xfrm>
        </p:spPr>
        <p:txBody>
          <a:bodyPr>
            <a:noAutofit/>
          </a:bodyPr>
          <a:lstStyle/>
          <a:p>
            <a:r>
              <a:rPr lang="en-US" sz="1300" dirty="0"/>
              <a:t>Adams, P. J. (2016). Switching to a social approach to addiction: Implications for theory and practice. </a:t>
            </a:r>
            <a:r>
              <a:rPr lang="en-US" sz="1300" i="1" dirty="0"/>
              <a:t>International Journal of Mental Health and Addiction</a:t>
            </a:r>
            <a:r>
              <a:rPr lang="en-US" sz="1300" dirty="0"/>
              <a:t>, </a:t>
            </a:r>
            <a:r>
              <a:rPr lang="en-US" sz="1300" i="1" dirty="0"/>
              <a:t>14</a:t>
            </a:r>
            <a:r>
              <a:rPr lang="en-US" sz="1300" dirty="0"/>
              <a:t>(1), 86–94.</a:t>
            </a:r>
          </a:p>
          <a:p>
            <a:r>
              <a:rPr lang="en-US" sz="1300" dirty="0"/>
              <a:t>American College of Obstetricians and Gynecologists. (2017). Opioid use and opioid use disorder in pregnancy. Committee opinion No. 711. </a:t>
            </a:r>
            <a:r>
              <a:rPr lang="en-US" sz="1300" i="1" dirty="0"/>
              <a:t>Obstetrics &amp; Gynecology, 130</a:t>
            </a:r>
            <a:r>
              <a:rPr lang="en-US" sz="1300" dirty="0"/>
              <a:t>(2), e81–e94.</a:t>
            </a:r>
          </a:p>
          <a:p>
            <a:r>
              <a:rPr lang="en-US" sz="1300" dirty="0"/>
              <a:t>American Society of Addiction Medicine. (2014). </a:t>
            </a:r>
            <a:r>
              <a:rPr lang="en-US" sz="1300" i="1" dirty="0"/>
              <a:t>The ASAM performance measures for the addiction specialist physician</a:t>
            </a:r>
            <a:r>
              <a:rPr lang="en-US" sz="1300" dirty="0"/>
              <a:t>, 13. Chevy Chase, MD: American Society of Addiction Medicine. Retrieved from </a:t>
            </a:r>
            <a:r>
              <a:rPr lang="en-US" sz="1300" u="sng" dirty="0">
                <a:hlinkClick r:id="rId3"/>
              </a:rPr>
              <a:t>https://www.asam.org/docs/default-source/advocacy/performance-measures-for-the-addiction-specialist-physician.pdf?sfvrsn=5f986dc2_0</a:t>
            </a:r>
            <a:r>
              <a:rPr lang="en-US" sz="1300" dirty="0"/>
              <a:t>  </a:t>
            </a:r>
          </a:p>
          <a:p>
            <a:r>
              <a:rPr lang="en-US" sz="1300" dirty="0"/>
              <a:t>Bandstra, E. S., Morrow, C. E., Mansoor, E., &amp; Accornero, V. H. (2010). Prenatal drug exposure: infant and toddler outcomes. </a:t>
            </a:r>
            <a:r>
              <a:rPr lang="en-US" sz="1300" i="1" dirty="0"/>
              <a:t>Journal of Addictive Diseases</a:t>
            </a:r>
            <a:r>
              <a:rPr lang="en-US" sz="1300" dirty="0"/>
              <a:t>, </a:t>
            </a:r>
            <a:r>
              <a:rPr lang="en-US" sz="1300" i="1" dirty="0"/>
              <a:t>29</a:t>
            </a:r>
            <a:r>
              <a:rPr lang="en-US" sz="1300" dirty="0"/>
              <a:t>(2), 245–258. </a:t>
            </a:r>
            <a:r>
              <a:rPr lang="en-US" sz="1300" dirty="0" err="1"/>
              <a:t>doi:</a:t>
            </a:r>
            <a:r>
              <a:rPr lang="en-US" sz="1300" u="sng" dirty="0" err="1">
                <a:hlinkClick r:id="rId4"/>
              </a:rPr>
              <a:t>https</a:t>
            </a:r>
            <a:r>
              <a:rPr lang="en-US" sz="1300" u="sng" dirty="0">
                <a:hlinkClick r:id="rId4"/>
              </a:rPr>
              <a:t>://doi.org/10.1080/10550881003684871</a:t>
            </a:r>
            <a:r>
              <a:rPr lang="en-US" sz="1300" dirty="0"/>
              <a:t> </a:t>
            </a:r>
          </a:p>
          <a:p>
            <a:r>
              <a:rPr lang="en-US" sz="1300" dirty="0"/>
              <a:t>Baldacchino, A., Arbuckle, K., Petrie, D. J., &amp; McCowan, C. (2014). Neurobehavioral consequences of chronic intrauterine opioid exposure in infants and preschool children: A systematic review and meta-analysis. </a:t>
            </a:r>
            <a:r>
              <a:rPr lang="en-US" sz="1300" i="1" dirty="0"/>
              <a:t>BMC Psychiatry</a:t>
            </a:r>
            <a:r>
              <a:rPr lang="en-US" sz="1300" dirty="0"/>
              <a:t>, </a:t>
            </a:r>
            <a:r>
              <a:rPr lang="en-US" sz="1300" i="1" dirty="0"/>
              <a:t>14</a:t>
            </a:r>
            <a:r>
              <a:rPr lang="en-US" sz="1300" dirty="0"/>
              <a:t>(1), 104. doi:10.1186/1471-244x-14-104 </a:t>
            </a:r>
          </a:p>
          <a:p>
            <a:r>
              <a:rPr lang="en-US" sz="1300" dirty="0"/>
              <a:t>Behnke, M., Smith, V. C., Committee on Substance Abuse, &amp; Committee on Fetus and Newborn. (2013). Prenatal substance abuse: Short-and long-term effects on the exposed fetus. </a:t>
            </a:r>
            <a:r>
              <a:rPr lang="en-US" sz="1300" i="1" dirty="0"/>
              <a:t>Pediatrics</a:t>
            </a:r>
            <a:r>
              <a:rPr lang="en-US" sz="1300" dirty="0"/>
              <a:t>, peds.2012-3931. doi:10.1542/peds.2012-3931</a:t>
            </a:r>
          </a:p>
          <a:p>
            <a:r>
              <a:rPr lang="en-US" sz="1300" dirty="0"/>
              <a:t>Brook, J., &amp; McDonald, T. (2009). The impact of parental substance abuse on the stability of family reuniﬁcations from foster care. </a:t>
            </a:r>
            <a:r>
              <a:rPr lang="en-US" sz="1300" i="1" dirty="0"/>
              <a:t>Child and Youth Services Review, 31, </a:t>
            </a:r>
            <a:r>
              <a:rPr lang="en-US" sz="1300" dirty="0"/>
              <a:t>193–198. doi:10.1016/j.childyouth.2008.07.010</a:t>
            </a:r>
          </a:p>
          <a:p>
            <a:r>
              <a:rPr lang="en-US" sz="1300" dirty="0"/>
              <a:t>Bruns, E. J., Pullmann, M. D., Weathers, E. S., Wirschem, M. L., &amp; Murphy, J. K. (2012). Effects of a multidisciplinary family treatment drug court on child and family outcomes: Results of a quasi-experimental study. </a:t>
            </a:r>
            <a:r>
              <a:rPr lang="en-US" sz="1300" i="1" dirty="0"/>
              <a:t>Child Maltreatment</a:t>
            </a:r>
            <a:r>
              <a:rPr lang="en-US" sz="1300" dirty="0"/>
              <a:t>, </a:t>
            </a:r>
            <a:r>
              <a:rPr lang="en-US" sz="1300" i="1" dirty="0"/>
              <a:t>17</a:t>
            </a:r>
            <a:r>
              <a:rPr lang="en-US" sz="1300" dirty="0"/>
              <a:t>(3), 218–230.</a:t>
            </a:r>
          </a:p>
          <a:p>
            <a:r>
              <a:rPr lang="en-US" sz="1300" dirty="0"/>
              <a:t>Bureau of Indian Affairs, U.S. Department of the Interior. (2016). </a:t>
            </a:r>
            <a:r>
              <a:rPr lang="en-US" sz="1300" i="1" dirty="0"/>
              <a:t>Indian Child Welfare Act proceedings</a:t>
            </a:r>
            <a:r>
              <a:rPr lang="en-US" sz="1300" dirty="0"/>
              <a:t>. Retrieved from </a:t>
            </a:r>
            <a:r>
              <a:rPr lang="en-US" sz="1300" u="sng" dirty="0">
                <a:hlinkClick r:id="rId5"/>
              </a:rPr>
              <a:t>https://www.federalregister.gov/documents/2016/06/14/2016-13686/indian-child-welfare-act-proceedings#citation-1-p38780</a:t>
            </a:r>
            <a:r>
              <a:rPr lang="en-US" sz="1300" dirty="0"/>
              <a:t> </a:t>
            </a:r>
          </a:p>
          <a:p>
            <a:pPr marL="0" indent="0">
              <a:buNone/>
            </a:pPr>
            <a:endParaRPr lang="en-US" sz="1400" dirty="0"/>
          </a:p>
        </p:txBody>
      </p:sp>
    </p:spTree>
    <p:extLst>
      <p:ext uri="{BB962C8B-B14F-4D97-AF65-F5344CB8AC3E}">
        <p14:creationId xmlns:p14="http://schemas.microsoft.com/office/powerpoint/2010/main" val="35632781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97864"/>
          </a:xfrm>
        </p:spPr>
        <p:txBody>
          <a:bodyPr>
            <a:normAutofit/>
          </a:bodyPr>
          <a:lstStyle/>
          <a:p>
            <a:pPr algn="ctr"/>
            <a:r>
              <a:rPr lang="en-US" sz="3200" dirty="0"/>
              <a:t>References</a:t>
            </a:r>
          </a:p>
        </p:txBody>
      </p:sp>
      <p:sp>
        <p:nvSpPr>
          <p:cNvPr id="4" name="Content Placeholder 3"/>
          <p:cNvSpPr>
            <a:spLocks noGrp="1"/>
          </p:cNvSpPr>
          <p:nvPr>
            <p:ph idx="1"/>
          </p:nvPr>
        </p:nvSpPr>
        <p:spPr>
          <a:xfrm>
            <a:off x="387350" y="1406527"/>
            <a:ext cx="11957050" cy="5010912"/>
          </a:xfrm>
        </p:spPr>
        <p:txBody>
          <a:bodyPr>
            <a:noAutofit/>
          </a:bodyPr>
          <a:lstStyle/>
          <a:p>
            <a:r>
              <a:rPr lang="en-US" sz="1300" dirty="0"/>
              <a:t>Center for Behavioral Health Statistics and Quality. (2015). </a:t>
            </a:r>
            <a:r>
              <a:rPr lang="en-US" sz="1300" i="1" dirty="0"/>
              <a:t>Behavioral health trends in the United States: Results from the 2014 National Survey on Drug Use and Health (HHS Publication No. SMA 15-4927, NSDUH Series H-50)</a:t>
            </a:r>
            <a:r>
              <a:rPr lang="en-US" sz="1300" dirty="0"/>
              <a:t>. Retrieved from </a:t>
            </a:r>
            <a:r>
              <a:rPr lang="en-US" sz="1300" u="sng" dirty="0">
                <a:hlinkClick r:id="rId3"/>
              </a:rPr>
              <a:t>http://www.samhsa.gov/data</a:t>
            </a:r>
            <a:r>
              <a:rPr lang="en-US" sz="1300" dirty="0"/>
              <a:t> </a:t>
            </a:r>
          </a:p>
          <a:p>
            <a:r>
              <a:rPr lang="en-US" sz="1300" dirty="0"/>
              <a:t>Center for Substance Abuse Treatment. (2000). </a:t>
            </a:r>
            <a:r>
              <a:rPr lang="en-US" sz="1300" i="1" dirty="0"/>
              <a:t>Substance abuse treatment for persons with child abuse and neglect issues. </a:t>
            </a:r>
            <a:r>
              <a:rPr lang="en-US" sz="1300" dirty="0"/>
              <a:t>Treatment Improvement Protocol (TIP) Series, No. 36. HHS Publication No. SMA 00-3357. Rockville, MD: Substance Abuse and Mental Health Services Administration.</a:t>
            </a:r>
          </a:p>
          <a:p>
            <a:r>
              <a:rPr lang="en-US" sz="1300" dirty="0"/>
              <a:t>Center for Substance Abuse Treatment. (2004). </a:t>
            </a:r>
            <a:r>
              <a:rPr lang="en-US" sz="1300" i="1" dirty="0"/>
              <a:t>Substance abuse treatment and family therapy</a:t>
            </a:r>
            <a:r>
              <a:rPr lang="en-US" sz="1300" dirty="0"/>
              <a:t>. Treatment Improvement Protocol (TIP) Series, No. 39. HHS Publication No. SMA 15-4219. Rockville, MD: Substance Abuse and Mental Health Services Administration. Retrieved from </a:t>
            </a:r>
            <a:r>
              <a:rPr lang="en-US" sz="1300" u="sng" dirty="0">
                <a:hlinkClick r:id="rId4"/>
              </a:rPr>
              <a:t>https://store.samhsa.gov/system/files/sma15-4219.pdf</a:t>
            </a:r>
            <a:r>
              <a:rPr lang="en-US" sz="1300" dirty="0"/>
              <a:t> </a:t>
            </a:r>
          </a:p>
          <a:p>
            <a:r>
              <a:rPr lang="en-US" sz="1300" dirty="0"/>
              <a:t>Center for Substance Abuse Treatment. (2008). </a:t>
            </a:r>
            <a:r>
              <a:rPr lang="en-US" sz="1300" i="1" dirty="0"/>
              <a:t>Medication-assisted treatment for opioid addiction in opioid treatment programs inservice training</a:t>
            </a:r>
            <a:r>
              <a:rPr lang="en-US" sz="1300" dirty="0"/>
              <a:t>. HHS Publication No. SMA 09-4341. Rockville, MD: Substance Abuse and Mental Health Services Administration.</a:t>
            </a:r>
          </a:p>
          <a:p>
            <a:r>
              <a:rPr lang="en-US" sz="1300" dirty="0"/>
              <a:t>Center for Substance Abuse Treatment. (2009). </a:t>
            </a:r>
            <a:r>
              <a:rPr lang="en-US" sz="1300" i="1" dirty="0"/>
              <a:t>Substance abuse treatment: Addressing the specific needs of women</a:t>
            </a:r>
            <a:r>
              <a:rPr lang="en-US" sz="1300" dirty="0"/>
              <a:t>. Treatment Improvement Protocol (TIP) Series, No. 51. HHS Publication No. SMA 13-4426. Rockville, MD: Substance Abuse and Mental Health Services Administration. Retrieved from </a:t>
            </a:r>
            <a:r>
              <a:rPr lang="en-US" sz="1300" u="sng" dirty="0">
                <a:hlinkClick r:id="rId5"/>
              </a:rPr>
              <a:t>https://store.samhsa.gov/system/files/sma15-4426.pdf</a:t>
            </a:r>
            <a:r>
              <a:rPr lang="en-US" sz="1300" dirty="0"/>
              <a:t> </a:t>
            </a:r>
          </a:p>
          <a:p>
            <a:r>
              <a:rPr lang="en-US" sz="1300" dirty="0"/>
              <a:t>Child Welfare Information Gateway. (2017). </a:t>
            </a:r>
            <a:r>
              <a:rPr lang="en-US" sz="1300" i="1" dirty="0"/>
              <a:t>Grounds for involuntary termination of parental rights</a:t>
            </a:r>
            <a:r>
              <a:rPr lang="en-US" sz="1300" dirty="0"/>
              <a:t>. Washington, DC: U.S. Department of Health and Human Services, Children’s Bureau. Retrieved from </a:t>
            </a:r>
            <a:r>
              <a:rPr lang="en-US" sz="1300" u="sng" dirty="0">
                <a:hlinkClick r:id="rId6"/>
              </a:rPr>
              <a:t>https://www.childwelfare.gov/pubpdfs/groundtermin.pdf</a:t>
            </a:r>
            <a:r>
              <a:rPr lang="en-US" sz="1300" dirty="0"/>
              <a:t> </a:t>
            </a:r>
          </a:p>
          <a:p>
            <a:r>
              <a:rPr lang="en-US" sz="1300" dirty="0"/>
              <a:t>Children and Family Futures. (2011). </a:t>
            </a:r>
            <a:r>
              <a:rPr lang="en-US" sz="1300" i="1" dirty="0"/>
              <a:t>The collaborative practice model for family recovery, safety and stability</a:t>
            </a:r>
            <a:r>
              <a:rPr lang="en-US" sz="1300" dirty="0"/>
              <a:t>. Irvine, CA: Author. Retrieved from </a:t>
            </a:r>
            <a:r>
              <a:rPr lang="en-US" sz="1300" u="sng" dirty="0">
                <a:hlinkClick r:id="rId7"/>
              </a:rPr>
              <a:t>http://www.cffutures.org/files/PracticeModel.pdf</a:t>
            </a:r>
            <a:r>
              <a:rPr lang="en-US" sz="1300" dirty="0"/>
              <a:t> </a:t>
            </a:r>
          </a:p>
          <a:p>
            <a:r>
              <a:rPr lang="en-US" sz="1300" dirty="0"/>
              <a:t>Dube, S.R., </a:t>
            </a:r>
            <a:r>
              <a:rPr lang="en-US" sz="1300" dirty="0" err="1"/>
              <a:t>Felitti</a:t>
            </a:r>
            <a:r>
              <a:rPr lang="en-US" sz="1300" dirty="0"/>
              <a:t>, V.J., Dong, M., Chapman, D.P., Giles, W.H., &amp; </a:t>
            </a:r>
            <a:r>
              <a:rPr lang="en-US" sz="1300" dirty="0" err="1"/>
              <a:t>Anda</a:t>
            </a:r>
            <a:r>
              <a:rPr lang="en-US" sz="1300" dirty="0"/>
              <a:t>, R.F. (2003). Childhood abuse, neglect and household dysfunction and the risk of illicit drug use: The Adverse Childhood Experience Study. </a:t>
            </a:r>
            <a:r>
              <a:rPr lang="en-US" sz="1300" i="1" dirty="0"/>
              <a:t>Pediatrics</a:t>
            </a:r>
            <a:r>
              <a:rPr lang="en-US" sz="1300" dirty="0"/>
              <a:t>, </a:t>
            </a:r>
            <a:r>
              <a:rPr lang="en-US" sz="1300" i="1" dirty="0"/>
              <a:t>111</a:t>
            </a:r>
            <a:r>
              <a:rPr lang="en-US" sz="1300" dirty="0"/>
              <a:t>(3), 564–572. doi:10.1542/peds.111.3.564 </a:t>
            </a:r>
          </a:p>
          <a:p>
            <a:r>
              <a:rPr lang="en-US" sz="1300" dirty="0"/>
              <a:t>Education Development Center. (2017). </a:t>
            </a:r>
            <a:r>
              <a:rPr lang="en-US" sz="1300" i="1" dirty="0"/>
              <a:t>Words matter: How language choice can reduce stigma. </a:t>
            </a:r>
            <a:r>
              <a:rPr lang="en-US" sz="1300" dirty="0"/>
              <a:t>Retrieved from </a:t>
            </a:r>
            <a:r>
              <a:rPr lang="en-US" sz="1300" dirty="0">
                <a:hlinkClick r:id="rId8"/>
              </a:rPr>
              <a:t>https://preventionsolutions.edc.org/sites/default/files/attachments/Words-Matter-How-Language-Choice-Can-Reduce-Stigma.pdf</a:t>
            </a:r>
            <a:r>
              <a:rPr lang="en-US" sz="1300" dirty="0"/>
              <a:t>  </a:t>
            </a:r>
          </a:p>
          <a:p>
            <a:endParaRPr lang="en-US" sz="1300" dirty="0"/>
          </a:p>
          <a:p>
            <a:pPr marL="0" indent="0">
              <a:buNone/>
            </a:pPr>
            <a:endParaRPr lang="en-US" sz="1300" dirty="0"/>
          </a:p>
        </p:txBody>
      </p:sp>
    </p:spTree>
    <p:extLst>
      <p:ext uri="{BB962C8B-B14F-4D97-AF65-F5344CB8AC3E}">
        <p14:creationId xmlns:p14="http://schemas.microsoft.com/office/powerpoint/2010/main" val="37371686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97864"/>
          </a:xfrm>
        </p:spPr>
        <p:txBody>
          <a:bodyPr>
            <a:normAutofit/>
          </a:bodyPr>
          <a:lstStyle/>
          <a:p>
            <a:pPr algn="ctr"/>
            <a:r>
              <a:rPr lang="en-US" sz="3200" dirty="0"/>
              <a:t>References</a:t>
            </a:r>
          </a:p>
        </p:txBody>
      </p:sp>
      <p:sp>
        <p:nvSpPr>
          <p:cNvPr id="4" name="Content Placeholder 3"/>
          <p:cNvSpPr>
            <a:spLocks noGrp="1"/>
          </p:cNvSpPr>
          <p:nvPr>
            <p:ph idx="1"/>
          </p:nvPr>
        </p:nvSpPr>
        <p:spPr>
          <a:xfrm>
            <a:off x="387349" y="1406527"/>
            <a:ext cx="11642725" cy="5010912"/>
          </a:xfrm>
        </p:spPr>
        <p:txBody>
          <a:bodyPr>
            <a:noAutofit/>
          </a:bodyPr>
          <a:lstStyle/>
          <a:p>
            <a:r>
              <a:rPr lang="en-US" sz="1300" dirty="0" err="1"/>
              <a:t>Felitti</a:t>
            </a:r>
            <a:r>
              <a:rPr lang="en-US" sz="1300" dirty="0"/>
              <a:t>, V.J., </a:t>
            </a:r>
            <a:r>
              <a:rPr lang="en-US" sz="1300" dirty="0" err="1"/>
              <a:t>Anda</a:t>
            </a:r>
            <a:r>
              <a:rPr lang="en-US" sz="1300" dirty="0"/>
              <a:t>, R.F., </a:t>
            </a:r>
            <a:r>
              <a:rPr lang="en-US" sz="1300" dirty="0" err="1"/>
              <a:t>Nordenberg</a:t>
            </a:r>
            <a:r>
              <a:rPr lang="en-US" sz="1300" dirty="0"/>
              <a:t>, D., Williamson, D.F., Spitz, A.M., Edwards, V., Koss, M.P., &amp; Marks, J.S. (1998). Relationship of childhood abuse and household dysfunction to many of the leading causes of death in adults: The Adverse Childhood Experiences (ACE) Study. </a:t>
            </a:r>
            <a:r>
              <a:rPr lang="en-US" sz="1300" i="1" dirty="0"/>
              <a:t>American Journal of Preventive Medicine</a:t>
            </a:r>
            <a:r>
              <a:rPr lang="en-US" sz="1300" dirty="0"/>
              <a:t>, </a:t>
            </a:r>
            <a:r>
              <a:rPr lang="en-US" sz="1300" i="1" dirty="0"/>
              <a:t>14</a:t>
            </a:r>
            <a:r>
              <a:rPr lang="en-US" sz="1300" dirty="0"/>
              <a:t>, 245–258.</a:t>
            </a:r>
          </a:p>
          <a:p>
            <a:r>
              <a:rPr lang="en-US" sz="1300" dirty="0" err="1"/>
              <a:t>Ghertner</a:t>
            </a:r>
            <a:r>
              <a:rPr lang="en-US" sz="1300" dirty="0"/>
              <a:t>, R., Baldwin, M., Crouse, G., Radel, L., &amp; Waters, A. (2018). </a:t>
            </a:r>
            <a:r>
              <a:rPr lang="en-US" sz="1300" i="1" dirty="0"/>
              <a:t>ASPE research brief: The relationship between substance use indicators and child welfare caseloads</a:t>
            </a:r>
            <a:r>
              <a:rPr lang="en-US" sz="1300" dirty="0"/>
              <a:t>. Retrieved from </a:t>
            </a:r>
            <a:r>
              <a:rPr lang="en-US" sz="1300" u="sng" dirty="0">
                <a:hlinkClick r:id="rId3"/>
              </a:rPr>
              <a:t>https://aspe.hhs.gov/system/files/pdf/258831/SubstanceUseCWCaseloads.pdf</a:t>
            </a:r>
            <a:r>
              <a:rPr lang="en-US" sz="1300" dirty="0"/>
              <a:t> </a:t>
            </a:r>
          </a:p>
          <a:p>
            <a:r>
              <a:rPr lang="en-US" sz="1300" dirty="0"/>
              <a:t>Green, B. L., Rockhill, A., &amp; Furrer, C. (2007). Does substance abuse treatment make a difference for child welfare case outcomes? A statewide longitudinal analysis. </a:t>
            </a:r>
            <a:r>
              <a:rPr lang="en-US" sz="1300" i="1" dirty="0"/>
              <a:t>Children and Youth Services Review</a:t>
            </a:r>
            <a:r>
              <a:rPr lang="en-US" sz="1300" dirty="0"/>
              <a:t>, </a:t>
            </a:r>
            <a:r>
              <a:rPr lang="en-US" sz="1300" i="1" dirty="0"/>
              <a:t>29</a:t>
            </a:r>
            <a:r>
              <a:rPr lang="en-US" sz="1300" dirty="0"/>
              <a:t>(4), 460–473. doi:10.1016/j.childyouth.2006.08.006</a:t>
            </a:r>
          </a:p>
          <a:p>
            <a:r>
              <a:rPr lang="en-US" sz="1300" dirty="0"/>
              <a:t>Greeson, J. K., Briggs, E. C., Kisiel, C. L., Layne, C. M., Ake III, G. S., Ko, S. J., ... &amp; Fairbank, J. A. (2011). Complex trauma and mental health in children and adolescents placed in foster care: Findings from the National Child Traumatic Stress Network. </a:t>
            </a:r>
            <a:r>
              <a:rPr lang="en-US" sz="1300" i="1" dirty="0"/>
              <a:t>Child Welfare</a:t>
            </a:r>
            <a:r>
              <a:rPr lang="en-US" sz="1300" dirty="0"/>
              <a:t>, </a:t>
            </a:r>
            <a:r>
              <a:rPr lang="en-US" sz="1300" i="1" dirty="0"/>
              <a:t>90</a:t>
            </a:r>
            <a:r>
              <a:rPr lang="en-US" sz="1300" dirty="0"/>
              <a:t>(6), 91–108.</a:t>
            </a:r>
          </a:p>
          <a:p>
            <a:r>
              <a:rPr lang="en-US" sz="1300" dirty="0"/>
              <a:t>Grella, C. E., Hser, Y., &amp; Huang, Y. (2006). Mothers in substance abuse treatment: Differences in characteristics based on involvement with child welfare services. </a:t>
            </a:r>
            <a:r>
              <a:rPr lang="en-US" sz="1300" i="1" dirty="0"/>
              <a:t>Child Abuse &amp; Neglect</a:t>
            </a:r>
            <a:r>
              <a:rPr lang="en-US" sz="1300" dirty="0"/>
              <a:t>, </a:t>
            </a:r>
            <a:r>
              <a:rPr lang="en-US" sz="1300" i="1" dirty="0"/>
              <a:t>30</a:t>
            </a:r>
            <a:r>
              <a:rPr lang="en-US" sz="1300" dirty="0"/>
              <a:t>(1), 55–73. doi:10.1016/j.chiabu.2005.07.005</a:t>
            </a:r>
          </a:p>
          <a:p>
            <a:r>
              <a:rPr lang="en-US" sz="1300" dirty="0" err="1"/>
              <a:t>Khoury</a:t>
            </a:r>
            <a:r>
              <a:rPr lang="en-US" sz="1300" dirty="0"/>
              <a:t>, L., Tang, Y. L., Bradley, B., Cubells, J. F., &amp; Ressler, K. J. (2010). Substance use, childhood traumatic experience, and posttraumatic stress disorder in an urban civilian population. </a:t>
            </a:r>
            <a:r>
              <a:rPr lang="en-US" sz="1300" i="1" dirty="0"/>
              <a:t>Depression and Anxiety</a:t>
            </a:r>
            <a:r>
              <a:rPr lang="en-US" sz="1300" dirty="0"/>
              <a:t>, </a:t>
            </a:r>
            <a:r>
              <a:rPr lang="en-US" sz="1300" i="1" dirty="0"/>
              <a:t>27</a:t>
            </a:r>
            <a:r>
              <a:rPr lang="en-US" sz="1300" dirty="0"/>
              <a:t>(12), 1077–1086.</a:t>
            </a:r>
          </a:p>
          <a:p>
            <a:r>
              <a:rPr lang="en-US" sz="1300" dirty="0"/>
              <a:t>Kisiel, C. L., Fehrenbach, T., Torgersen, E., Stolbach, B., McClelland, G., Griffin, G., &amp; Burkman, K. (2014). Constellations of interpersonal trauma and symptoms in child welfare: Implications for a developmental trauma framework. </a:t>
            </a:r>
            <a:r>
              <a:rPr lang="en-US" sz="1300" i="1" dirty="0"/>
              <a:t>Journal of Family Violence</a:t>
            </a:r>
            <a:r>
              <a:rPr lang="en-US" sz="1300" dirty="0"/>
              <a:t>, </a:t>
            </a:r>
            <a:r>
              <a:rPr lang="en-US" sz="1300" i="1" dirty="0"/>
              <a:t>29</a:t>
            </a:r>
            <a:r>
              <a:rPr lang="en-US" sz="1300" dirty="0"/>
              <a:t>(1), 1–14.</a:t>
            </a:r>
          </a:p>
          <a:p>
            <a:r>
              <a:rPr lang="en-US" sz="1300" dirty="0"/>
              <a:t>Lander, L., Howsare, J., &amp; Byrne, M. (2013). The impact of substance use disorders on families and children: From theory to practice. </a:t>
            </a:r>
            <a:r>
              <a:rPr lang="en-US" sz="1300" i="1" dirty="0"/>
              <a:t>Social Work in Public Health</a:t>
            </a:r>
            <a:r>
              <a:rPr lang="en-US" sz="1300" dirty="0"/>
              <a:t>, </a:t>
            </a:r>
            <a:r>
              <a:rPr lang="en-US" sz="1300" i="1" dirty="0"/>
              <a:t>28</a:t>
            </a:r>
            <a:r>
              <a:rPr lang="en-US" sz="1300" dirty="0"/>
              <a:t>(3-4), 194–205.</a:t>
            </a:r>
          </a:p>
          <a:p>
            <a:r>
              <a:rPr lang="en-US" sz="1300" dirty="0"/>
              <a:t>Longo, D.L. (2016). Neurobiological advances from the brain disease model of addiction. </a:t>
            </a:r>
            <a:r>
              <a:rPr lang="en-US" sz="1300" i="1" dirty="0"/>
              <a:t>New England Journal of Medicine</a:t>
            </a:r>
            <a:r>
              <a:rPr lang="en-US" sz="1300" dirty="0"/>
              <a:t>, </a:t>
            </a:r>
            <a:r>
              <a:rPr lang="en-US" sz="1300" i="1" dirty="0"/>
              <a:t>374</a:t>
            </a:r>
            <a:r>
              <a:rPr lang="en-US" sz="1300" dirty="0"/>
              <a:t>, 363–371.</a:t>
            </a:r>
          </a:p>
        </p:txBody>
      </p:sp>
    </p:spTree>
    <p:extLst>
      <p:ext uri="{BB962C8B-B14F-4D97-AF65-F5344CB8AC3E}">
        <p14:creationId xmlns:p14="http://schemas.microsoft.com/office/powerpoint/2010/main" val="27299824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97864"/>
          </a:xfrm>
        </p:spPr>
        <p:txBody>
          <a:bodyPr>
            <a:normAutofit/>
          </a:bodyPr>
          <a:lstStyle/>
          <a:p>
            <a:pPr algn="ctr"/>
            <a:r>
              <a:rPr lang="en-US" sz="3200" dirty="0"/>
              <a:t>References</a:t>
            </a:r>
          </a:p>
        </p:txBody>
      </p:sp>
      <p:sp>
        <p:nvSpPr>
          <p:cNvPr id="4" name="Content Placeholder 3"/>
          <p:cNvSpPr>
            <a:spLocks noGrp="1"/>
          </p:cNvSpPr>
          <p:nvPr>
            <p:ph idx="1"/>
          </p:nvPr>
        </p:nvSpPr>
        <p:spPr>
          <a:xfrm>
            <a:off x="387350" y="1406527"/>
            <a:ext cx="11518900" cy="4860923"/>
          </a:xfrm>
        </p:spPr>
        <p:txBody>
          <a:bodyPr>
            <a:noAutofit/>
          </a:bodyPr>
          <a:lstStyle/>
          <a:p>
            <a:r>
              <a:rPr lang="en-US" sz="1300" dirty="0"/>
              <a:t>Marsh, J. C., Smith, B. D., &amp; Bruni, M. (2011). Integrated substance abuse and child welfare services for women: A progress review. </a:t>
            </a:r>
            <a:r>
              <a:rPr lang="en-US" sz="1300" i="1" dirty="0"/>
              <a:t>Children and Youth Services Review</a:t>
            </a:r>
            <a:r>
              <a:rPr lang="en-US" sz="1300" dirty="0"/>
              <a:t>, </a:t>
            </a:r>
            <a:r>
              <a:rPr lang="en-US" sz="1300" i="1" dirty="0"/>
              <a:t>33</a:t>
            </a:r>
            <a:r>
              <a:rPr lang="en-US" sz="1300" dirty="0"/>
              <a:t>(3), 466–472. doi:10.1016/j.childyouth.2010.06.017</a:t>
            </a:r>
          </a:p>
          <a:p>
            <a:r>
              <a:rPr lang="en-US" sz="1300" dirty="0"/>
              <a:t>National Center on Substance Abuse and Child Welfare. (2014). </a:t>
            </a:r>
            <a:r>
              <a:rPr lang="en-US" sz="1300" i="1" dirty="0"/>
              <a:t>What works: Collaborative practice between substance abuse, child welfare, and the courts. NNCAN policy forum brief.</a:t>
            </a:r>
            <a:r>
              <a:rPr lang="en-US" sz="1300" dirty="0"/>
              <a:t> Retrieved from </a:t>
            </a:r>
            <a:r>
              <a:rPr lang="en-US" sz="1300" u="sng" dirty="0">
                <a:hlinkClick r:id="rId3"/>
              </a:rPr>
              <a:t>https://ncsacw.samhsa.gov/files/Forum_Brief_FINAL_092314_reduced_508.pdf</a:t>
            </a:r>
            <a:r>
              <a:rPr lang="en-US" sz="1300" dirty="0"/>
              <a:t> </a:t>
            </a:r>
          </a:p>
          <a:p>
            <a:r>
              <a:rPr lang="en-US" sz="1300" dirty="0"/>
              <a:t>National Center on Substance Abuse and Child Welfare. (2016). </a:t>
            </a:r>
            <a:r>
              <a:rPr lang="en-US" sz="1300" i="1" dirty="0"/>
              <a:t>Children affected by methamphetamine program: Implementation progress and performance measurement report.</a:t>
            </a:r>
            <a:r>
              <a:rPr lang="en-US" sz="1300" dirty="0"/>
              <a:t> Retrieved from </a:t>
            </a:r>
            <a:r>
              <a:rPr lang="en-US" sz="1300" u="sng" dirty="0">
                <a:hlinkClick r:id="rId4"/>
              </a:rPr>
              <a:t>https://www.ncsacw.samhsa.gov/files/CAM_Final_Report_508.pdf</a:t>
            </a:r>
            <a:r>
              <a:rPr lang="en-US" sz="1300" dirty="0"/>
              <a:t> </a:t>
            </a:r>
          </a:p>
          <a:p>
            <a:r>
              <a:rPr lang="en-US" sz="1300" dirty="0"/>
              <a:t>National Child Traumatic Stress Network. (</a:t>
            </a:r>
            <a:r>
              <a:rPr lang="en-US" sz="1300" dirty="0" err="1"/>
              <a:t>n.d.</a:t>
            </a:r>
            <a:r>
              <a:rPr lang="en-US" sz="1300" dirty="0"/>
              <a:t>). </a:t>
            </a:r>
            <a:r>
              <a:rPr lang="en-US" sz="1300" i="1" dirty="0"/>
              <a:t>Effects</a:t>
            </a:r>
            <a:r>
              <a:rPr lang="en-US" sz="1300" dirty="0"/>
              <a:t>. Retrieved from </a:t>
            </a:r>
            <a:r>
              <a:rPr lang="en-US" sz="1300" u="sng" dirty="0">
                <a:hlinkClick r:id="rId5"/>
              </a:rPr>
              <a:t>https://www.nctsn.org/what-is-child-trauma/trauma-types/complex-trauma/effects</a:t>
            </a:r>
            <a:r>
              <a:rPr lang="en-US" sz="1300" dirty="0"/>
              <a:t> </a:t>
            </a:r>
          </a:p>
          <a:p>
            <a:r>
              <a:rPr lang="en-US" sz="1300" dirty="0"/>
              <a:t>National Institute on Drug Abuse. (2003). </a:t>
            </a:r>
            <a:r>
              <a:rPr lang="en-US" sz="1300" i="1" dirty="0"/>
              <a:t>Preventing Drug Use among Children and Adolescents (In Brief)</a:t>
            </a:r>
            <a:r>
              <a:rPr lang="en-US" sz="1300" dirty="0"/>
              <a:t>. Retrieved from </a:t>
            </a:r>
            <a:r>
              <a:rPr lang="en-US" sz="1300" dirty="0">
                <a:hlinkClick r:id="rId6"/>
              </a:rPr>
              <a:t>https://www.drugabuse.gov/publications/preventing-drug-use-among-children-adolescents-in-brief</a:t>
            </a:r>
            <a:r>
              <a:rPr lang="en-US" sz="1300" dirty="0"/>
              <a:t> </a:t>
            </a:r>
          </a:p>
          <a:p>
            <a:r>
              <a:rPr lang="en-US" sz="1300" dirty="0"/>
              <a:t>National Institute on Drug Abuse. (2018). </a:t>
            </a:r>
            <a:r>
              <a:rPr lang="en-US" sz="1300" i="1" dirty="0"/>
              <a:t>Principles of drug addiction treatment: A research-based guide (3rd ed.)</a:t>
            </a:r>
            <a:r>
              <a:rPr lang="en-US" sz="1300" dirty="0"/>
              <a:t>. Bethesda, MD: National Institutes of Health; U.S. Department of Health and Human Services. Retrieved from </a:t>
            </a:r>
            <a:r>
              <a:rPr lang="en-US" sz="1300" u="sng" dirty="0">
                <a:hlinkClick r:id="rId7"/>
              </a:rPr>
              <a:t>https://www.drugabuse.gov/publications/principles-drug-addiction-treatment-research-based-guide-third-edition</a:t>
            </a:r>
            <a:r>
              <a:rPr lang="en-US" sz="1300" dirty="0"/>
              <a:t> </a:t>
            </a:r>
          </a:p>
          <a:p>
            <a:r>
              <a:rPr lang="en-US" sz="1300" dirty="0"/>
              <a:t>Neger, E. N., &amp; Prinz, R. J. (2015). Interventions to address parenting and parental substance abuse: Conceptual and methodological considerations. </a:t>
            </a:r>
            <a:r>
              <a:rPr lang="en-US" sz="1300" i="1" dirty="0"/>
              <a:t>Clinical Psychology Review, 39, </a:t>
            </a:r>
            <a:r>
              <a:rPr lang="en-US" sz="1300" dirty="0"/>
              <a:t>71–82.</a:t>
            </a:r>
          </a:p>
          <a:p>
            <a:r>
              <a:rPr lang="en-US" sz="1300" dirty="0"/>
              <a:t>Nygaard, E., Slinning, K., Moe, V., &amp; Walhovd, K. B. (2016). Behavior and attention problems in eight-year-old children with prenatal opiate and poly-substance exposure: A longitudinal study. </a:t>
            </a:r>
            <a:r>
              <a:rPr lang="en-US" sz="1300" i="1" dirty="0"/>
              <a:t>PLOS One</a:t>
            </a:r>
            <a:r>
              <a:rPr lang="en-US" sz="1300" dirty="0"/>
              <a:t>, </a:t>
            </a:r>
            <a:r>
              <a:rPr lang="en-US" sz="1300" i="1" dirty="0"/>
              <a:t>11</a:t>
            </a:r>
            <a:r>
              <a:rPr lang="en-US" sz="1300" dirty="0"/>
              <a:t>(6), e0158054. doi:10.1371/journal.pone.0158054</a:t>
            </a:r>
          </a:p>
          <a:p>
            <a:r>
              <a:rPr lang="en-US" sz="1300" dirty="0" err="1"/>
              <a:t>Radel</a:t>
            </a:r>
            <a:r>
              <a:rPr lang="en-US" sz="1300" dirty="0"/>
              <a:t>, L., Baldwin, M., Crouse, G., Ghertner, R. &amp; Waters, A. (2018). </a:t>
            </a:r>
            <a:r>
              <a:rPr lang="en-US" sz="1300" i="1" dirty="0"/>
              <a:t>ASPE research brief: Substance use, the opioid epidemic, and the child welfare system: Key findings from a mixed methods study</a:t>
            </a:r>
            <a:r>
              <a:rPr lang="en-US" sz="1300" dirty="0"/>
              <a:t>. Retrieved from </a:t>
            </a:r>
            <a:r>
              <a:rPr lang="en-US" sz="1300" u="sng" dirty="0">
                <a:hlinkClick r:id="rId8"/>
              </a:rPr>
              <a:t>https://aspe.hhs.gov/system/files/pdf/258836/SubstanceUseChildWelfareOverview.pdf</a:t>
            </a:r>
            <a:endParaRPr lang="en-US" sz="1300" dirty="0"/>
          </a:p>
        </p:txBody>
      </p:sp>
    </p:spTree>
    <p:extLst>
      <p:ext uri="{BB962C8B-B14F-4D97-AF65-F5344CB8AC3E}">
        <p14:creationId xmlns:p14="http://schemas.microsoft.com/office/powerpoint/2010/main" val="9684466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97864"/>
          </a:xfrm>
        </p:spPr>
        <p:txBody>
          <a:bodyPr>
            <a:normAutofit/>
          </a:bodyPr>
          <a:lstStyle/>
          <a:p>
            <a:pPr algn="ctr"/>
            <a:r>
              <a:rPr lang="en-US" sz="3200" dirty="0"/>
              <a:t>References</a:t>
            </a:r>
          </a:p>
        </p:txBody>
      </p:sp>
      <p:sp>
        <p:nvSpPr>
          <p:cNvPr id="4" name="Content Placeholder 3"/>
          <p:cNvSpPr>
            <a:spLocks noGrp="1"/>
          </p:cNvSpPr>
          <p:nvPr>
            <p:ph idx="1"/>
          </p:nvPr>
        </p:nvSpPr>
        <p:spPr>
          <a:xfrm>
            <a:off x="387349" y="1406527"/>
            <a:ext cx="11471275" cy="5714999"/>
          </a:xfrm>
        </p:spPr>
        <p:txBody>
          <a:bodyPr>
            <a:noAutofit/>
          </a:bodyPr>
          <a:lstStyle/>
          <a:p>
            <a:r>
              <a:rPr lang="en-US" sz="1300" dirty="0"/>
              <a:t>Smith, V. C., &amp; Wilson, C. R., AAP Committee on Substance Use and Prevention. (2016). Families affected by parental substance use. </a:t>
            </a:r>
            <a:r>
              <a:rPr lang="en-US" sz="1300" i="1" dirty="0"/>
              <a:t>Pediatrics</a:t>
            </a:r>
            <a:r>
              <a:rPr lang="en-US" sz="1300" dirty="0"/>
              <a:t>, </a:t>
            </a:r>
            <a:r>
              <a:rPr lang="en-US" sz="1300" i="1" dirty="0"/>
              <a:t>138</a:t>
            </a:r>
            <a:r>
              <a:rPr lang="en-US" sz="1300" dirty="0"/>
              <a:t>(2), e20161575. doi:10.1542/peds.2016-1575</a:t>
            </a:r>
          </a:p>
          <a:p>
            <a:r>
              <a:rPr lang="en-US" sz="1300" dirty="0"/>
              <a:t>Substance Abuse and Mental Health Services Administration. (2009). </a:t>
            </a:r>
            <a:r>
              <a:rPr lang="en-US" sz="1300" i="1" dirty="0"/>
              <a:t>Substance abuse treatment: Addressing the specific needs of women</a:t>
            </a:r>
            <a:r>
              <a:rPr lang="en-US" sz="1300" dirty="0"/>
              <a:t>. Treatment Improvement Protocol (TIP) Series, No. 51. HHS Publication No. SMA 13-4426. Rockville, MD: Substance Abuse and Mental Health Services Administration.</a:t>
            </a:r>
          </a:p>
          <a:p>
            <a:r>
              <a:rPr lang="en-US" sz="1300" dirty="0"/>
              <a:t>U.S. Department of Health and Human Services. (2013). </a:t>
            </a:r>
            <a:r>
              <a:rPr lang="en-US" sz="1300" i="1" dirty="0"/>
              <a:t>Targeted grants to increase the well-being of, and to improve the permanency outcomes for, children affected by methamphetamine or other substance abuse: Fourth annual report to Congress</a:t>
            </a:r>
            <a:r>
              <a:rPr lang="en-US" sz="1300" dirty="0"/>
              <a:t>. Washington, DC: Administration for Children and Families, Administration on Children, Youth and Families, Children’s Bureau. Retrieved from </a:t>
            </a:r>
            <a:r>
              <a:rPr lang="en-US" sz="1300" u="sng" dirty="0">
                <a:hlinkClick r:id="rId3"/>
              </a:rPr>
              <a:t>https://www.ncsacw.samhsa.gov/files/RPGI_4th_Report_to_Congress_reduced_508.pdf</a:t>
            </a:r>
            <a:r>
              <a:rPr lang="en-US" sz="1300" dirty="0"/>
              <a:t>  </a:t>
            </a:r>
          </a:p>
          <a:p>
            <a:r>
              <a:rPr lang="en-US" sz="1300" dirty="0"/>
              <a:t>U.S. Department of Health and Human Services, Administration on Children, Youth and Families, Children's Bureau. (2017). </a:t>
            </a:r>
            <a:r>
              <a:rPr lang="en-US" sz="1300" i="1" dirty="0"/>
              <a:t>Adoption and foster care analysis and reporting system (AFCARS) Foster Care File FY 2016</a:t>
            </a:r>
            <a:r>
              <a:rPr lang="en-US" sz="1300" dirty="0"/>
              <a:t>. Ithaca, NY: National Data Archive on Child Abuse and Neglect [distributor]. </a:t>
            </a:r>
            <a:r>
              <a:rPr lang="en-US" sz="1300" u="sng" dirty="0">
                <a:hlinkClick r:id="rId4"/>
              </a:rPr>
              <a:t>https://ndacan.cornell.edu</a:t>
            </a:r>
            <a:r>
              <a:rPr lang="en-US" sz="1300" dirty="0"/>
              <a:t> </a:t>
            </a:r>
          </a:p>
          <a:p>
            <a:r>
              <a:rPr lang="en-US" sz="1300" dirty="0"/>
              <a:t>U.S. Department of Health and Human Services, Administration for Children and Families, Administration on Children, Youth and Families, Children's Bureau. (2018). </a:t>
            </a:r>
            <a:r>
              <a:rPr lang="en-US" sz="1300" i="1" dirty="0"/>
              <a:t>Adoption and foster care analysis and reporting system (AFCARS) Foster Care File FY 2017</a:t>
            </a:r>
            <a:r>
              <a:rPr lang="en-US" sz="1300" dirty="0"/>
              <a:t>. Ithaca, NY: National Data Archive on Child Abuse and Neglect [distributor]. </a:t>
            </a:r>
            <a:r>
              <a:rPr lang="en-US" sz="1300" u="sng" dirty="0">
                <a:hlinkClick r:id="rId4"/>
              </a:rPr>
              <a:t>https://ndacan.cornell.edu</a:t>
            </a:r>
            <a:r>
              <a:rPr lang="en-US" sz="1300" dirty="0"/>
              <a:t> </a:t>
            </a:r>
          </a:p>
        </p:txBody>
      </p:sp>
    </p:spTree>
    <p:extLst>
      <p:ext uri="{BB962C8B-B14F-4D97-AF65-F5344CB8AC3E}">
        <p14:creationId xmlns:p14="http://schemas.microsoft.com/office/powerpoint/2010/main" val="27831937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97864"/>
          </a:xfrm>
        </p:spPr>
        <p:txBody>
          <a:bodyPr>
            <a:normAutofit/>
          </a:bodyPr>
          <a:lstStyle/>
          <a:p>
            <a:pPr algn="ctr"/>
            <a:r>
              <a:rPr lang="en-US" sz="3200" dirty="0"/>
              <a:t>References</a:t>
            </a:r>
          </a:p>
        </p:txBody>
      </p:sp>
      <p:sp>
        <p:nvSpPr>
          <p:cNvPr id="4" name="Content Placeholder 3"/>
          <p:cNvSpPr>
            <a:spLocks noGrp="1"/>
          </p:cNvSpPr>
          <p:nvPr>
            <p:ph idx="1"/>
          </p:nvPr>
        </p:nvSpPr>
        <p:spPr>
          <a:xfrm>
            <a:off x="387350" y="1406528"/>
            <a:ext cx="11052175" cy="2965448"/>
          </a:xfrm>
        </p:spPr>
        <p:txBody>
          <a:bodyPr>
            <a:noAutofit/>
          </a:bodyPr>
          <a:lstStyle/>
          <a:p>
            <a:r>
              <a:rPr lang="en-US" sz="1300" dirty="0"/>
              <a:t>Werner, D., Young, N.K., Dennis, K, &amp; Amatetti, S. (2007). </a:t>
            </a:r>
            <a:r>
              <a:rPr lang="en-US" sz="1300" i="1" dirty="0"/>
              <a:t>Family-centered treatment for women with substance use disorders: History, key elements and challenges</a:t>
            </a:r>
            <a:r>
              <a:rPr lang="en-US" sz="1300" dirty="0"/>
              <a:t>. U.S. Department of Health and Human Services, Substance Abuse and Mental Health Services Administration. Retrieved from </a:t>
            </a:r>
            <a:r>
              <a:rPr lang="en-US" sz="1300" u="sng" dirty="0">
                <a:hlinkClick r:id="rId3"/>
              </a:rPr>
              <a:t>https://www.samhsa.gov/sites/default/files/family_treatment_paper508v.pdf</a:t>
            </a:r>
            <a:r>
              <a:rPr lang="en-US" sz="1300" dirty="0"/>
              <a:t> </a:t>
            </a:r>
          </a:p>
          <a:p>
            <a:r>
              <a:rPr lang="en-US" sz="1300" dirty="0"/>
              <a:t>White House Office of National Drug Control Policy (ONDCP). (2015). Draft glossary from ONDCP cited in: </a:t>
            </a:r>
            <a:r>
              <a:rPr lang="en-US" sz="1300" dirty="0" err="1"/>
              <a:t>Ferner</a:t>
            </a:r>
            <a:r>
              <a:rPr lang="en-US" sz="1300" dirty="0"/>
              <a:t>, M. (2015, March 3). “Here’s one simple way we can change the conversation about drug abuse.” </a:t>
            </a:r>
            <a:r>
              <a:rPr lang="en-US" sz="1300" dirty="0" err="1"/>
              <a:t>HuffPost</a:t>
            </a:r>
            <a:r>
              <a:rPr lang="en-US" sz="1300" dirty="0"/>
              <a:t>. Retrieved from </a:t>
            </a:r>
            <a:r>
              <a:rPr lang="en-US" sz="1300" dirty="0">
                <a:hlinkClick r:id="rId4"/>
              </a:rPr>
              <a:t>https://www.huffpost.com/entry/drug-addiction-language_n_6773246</a:t>
            </a:r>
            <a:endParaRPr lang="en-US" sz="1300" dirty="0"/>
          </a:p>
          <a:p>
            <a:r>
              <a:rPr lang="en-US" sz="1300" dirty="0" err="1"/>
              <a:t>Wulczyn</a:t>
            </a:r>
            <a:r>
              <a:rPr lang="en-US" sz="1300" dirty="0"/>
              <a:t>, F., Ernst, M., &amp; Fisher, P. (2011). </a:t>
            </a:r>
            <a:r>
              <a:rPr lang="en-US" sz="1300" i="1" dirty="0"/>
              <a:t>Who are the infants in out-of-home care? An epidemiological and developmental snapshot. </a:t>
            </a:r>
            <a:r>
              <a:rPr lang="en-US" sz="1300" dirty="0"/>
              <a:t>Chicago: Chapin Hall at the University of Chicago. Retrieved from </a:t>
            </a:r>
            <a:r>
              <a:rPr lang="en-US" sz="1300" dirty="0">
                <a:hlinkClick r:id="rId5"/>
              </a:rPr>
              <a:t>https://fcda.chapinhall.org/wp-content/uploads/2012/10/2011_infants_issue-brief.pdf</a:t>
            </a:r>
            <a:endParaRPr lang="en-US" sz="1300" dirty="0"/>
          </a:p>
          <a:p>
            <a:r>
              <a:rPr lang="en-US" sz="1300" dirty="0" err="1"/>
              <a:t>Zweben</a:t>
            </a:r>
            <a:r>
              <a:rPr lang="en-US" sz="1300" dirty="0"/>
              <a:t>, J. E., Moses, Y., Cohen, J. B., Price, G., Chapman, W., &amp; Lamb, J. (2015). Enhancing family protective factors in residential treatment for substance use disorders. </a:t>
            </a:r>
            <a:r>
              <a:rPr lang="en-US" sz="1300" i="1" dirty="0"/>
              <a:t>Child Welfare</a:t>
            </a:r>
            <a:r>
              <a:rPr lang="en-US" sz="1300" dirty="0"/>
              <a:t>, </a:t>
            </a:r>
            <a:r>
              <a:rPr lang="en-US" sz="1300" i="1" dirty="0"/>
              <a:t>94</a:t>
            </a:r>
            <a:r>
              <a:rPr lang="en-US" sz="1300" dirty="0"/>
              <a:t>(5), 145–166.</a:t>
            </a:r>
          </a:p>
        </p:txBody>
      </p:sp>
    </p:spTree>
    <p:extLst>
      <p:ext uri="{BB962C8B-B14F-4D97-AF65-F5344CB8AC3E}">
        <p14:creationId xmlns:p14="http://schemas.microsoft.com/office/powerpoint/2010/main" val="10393910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308345" y="3260127"/>
            <a:ext cx="9338163" cy="1815882"/>
          </a:xfrm>
          <a:prstGeom prst="rect">
            <a:avLst/>
          </a:prstGeom>
          <a:noFill/>
        </p:spPr>
        <p:txBody>
          <a:bodyPr wrap="square" rtlCol="0">
            <a:spAutoFit/>
          </a:bodyPr>
          <a:lstStyle/>
          <a:p>
            <a:endParaRPr lang="en-US" sz="7200" dirty="0">
              <a:solidFill>
                <a:prstClr val="white"/>
              </a:solidFill>
            </a:endParaRPr>
          </a:p>
          <a:p>
            <a:r>
              <a:rPr lang="en-US" sz="4000" dirty="0">
                <a:solidFill>
                  <a:prstClr val="white"/>
                </a:solidFill>
              </a:rPr>
              <a:t>Resources</a:t>
            </a:r>
            <a:endParaRPr lang="en-US" sz="4000" b="1" dirty="0">
              <a:solidFill>
                <a:prstClr val="white"/>
              </a:solidFill>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9832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97864"/>
          </a:xfrm>
        </p:spPr>
        <p:txBody>
          <a:bodyPr>
            <a:normAutofit/>
          </a:bodyPr>
          <a:lstStyle/>
          <a:p>
            <a:pPr algn="ctr"/>
            <a:r>
              <a:rPr lang="en-US" sz="3200" dirty="0"/>
              <a:t>Resources</a:t>
            </a:r>
          </a:p>
        </p:txBody>
      </p:sp>
      <p:sp>
        <p:nvSpPr>
          <p:cNvPr id="4" name="Content Placeholder 3"/>
          <p:cNvSpPr>
            <a:spLocks noGrp="1"/>
          </p:cNvSpPr>
          <p:nvPr>
            <p:ph idx="1"/>
          </p:nvPr>
        </p:nvSpPr>
        <p:spPr>
          <a:xfrm>
            <a:off x="387349" y="1406527"/>
            <a:ext cx="11680825" cy="5051423"/>
          </a:xfrm>
        </p:spPr>
        <p:txBody>
          <a:bodyPr>
            <a:noAutofit/>
          </a:bodyPr>
          <a:lstStyle/>
          <a:p>
            <a:r>
              <a:rPr lang="en-US" sz="1300" dirty="0"/>
              <a:t>Casey Family Programs. (2018). Resource List: Strong Families: What is the impact of substance abuse on child welfare? Retrieved from </a:t>
            </a:r>
            <a:r>
              <a:rPr lang="en-US" sz="1300" dirty="0">
                <a:hlinkClick r:id="rId3"/>
              </a:rPr>
              <a:t>https://caseyfamilypro-wpengine.netdna-ssl.com/media/SF_Substance-Abuse-Resource-List_fnl.pdf</a:t>
            </a:r>
            <a:r>
              <a:rPr lang="en-US" sz="1300" dirty="0"/>
              <a:t> </a:t>
            </a:r>
          </a:p>
          <a:p>
            <a:r>
              <a:rPr lang="en-US" sz="1300" dirty="0"/>
              <a:t>Children and Family Futures. (2011). The collaborative practice model for family recovery, safety and stability. Irvine, CA. Retrieved from </a:t>
            </a:r>
            <a:r>
              <a:rPr lang="en-US" sz="1300" dirty="0">
                <a:hlinkClick r:id="rId4"/>
              </a:rPr>
              <a:t>http://www.cffutures.org/files/PracticeModel.pdf</a:t>
            </a:r>
            <a:r>
              <a:rPr lang="en-US" sz="1300" dirty="0"/>
              <a:t> </a:t>
            </a:r>
          </a:p>
          <a:p>
            <a:r>
              <a:rPr lang="en-US" sz="1300" dirty="0"/>
              <a:t>National Conference of State Legislatures. (</a:t>
            </a:r>
            <a:r>
              <a:rPr lang="en-US" sz="1300" dirty="0" err="1"/>
              <a:t>n.d.</a:t>
            </a:r>
            <a:r>
              <a:rPr lang="en-US" sz="1300" dirty="0"/>
              <a:t>) Indian Child Welfare Act Summary. Retrieved from </a:t>
            </a:r>
            <a:r>
              <a:rPr lang="en-US" sz="1300" dirty="0">
                <a:hlinkClick r:id="rId5"/>
              </a:rPr>
              <a:t>http://www.ncsl.org/documents/cyf/ICWA_Summary.pdf</a:t>
            </a:r>
            <a:r>
              <a:rPr lang="en-US" sz="1300" dirty="0"/>
              <a:t> </a:t>
            </a:r>
          </a:p>
          <a:p>
            <a:r>
              <a:rPr lang="en-US" sz="1300" dirty="0"/>
              <a:t>National Indian Child Welfare Association. (2015). Setting the record straight: The Indian Child Welfare Act fact sheet. Retrieved from </a:t>
            </a:r>
            <a:r>
              <a:rPr lang="en-US" sz="1300" dirty="0">
                <a:hlinkClick r:id="rId6"/>
              </a:rPr>
              <a:t>https://www.nicwa.org/wp-content/uploads/2017/04/Setting-the-Record-Straight-ICWA-Fact-Sheet.pdf</a:t>
            </a:r>
            <a:r>
              <a:rPr lang="en-US" sz="1300" dirty="0"/>
              <a:t> </a:t>
            </a:r>
          </a:p>
          <a:p>
            <a:r>
              <a:rPr lang="en-US" sz="1300" dirty="0"/>
              <a:t>National Center on Substance Abuse and Child Welfare. </a:t>
            </a:r>
            <a:r>
              <a:rPr lang="en-US" sz="1300" i="1" dirty="0"/>
              <a:t>Understanding substance abuse and facilitating recovery: A guide for child welfare workers.</a:t>
            </a:r>
            <a:r>
              <a:rPr lang="en-US" sz="1300" dirty="0"/>
              <a:t> A self-paced online training offering 4.5 CEUs </a:t>
            </a:r>
            <a:r>
              <a:rPr lang="en-US" sz="1300" dirty="0">
                <a:hlinkClick r:id="rId7"/>
              </a:rPr>
              <a:t>https://ncsacw.samhsa.gov/tutorials/tutorialDesc.aspx?id=27</a:t>
            </a:r>
            <a:r>
              <a:rPr lang="en-US" sz="1300" dirty="0"/>
              <a:t> </a:t>
            </a:r>
          </a:p>
          <a:p>
            <a:r>
              <a:rPr lang="en-US" sz="1300" dirty="0" err="1"/>
              <a:t>ShatterProof</a:t>
            </a:r>
            <a:r>
              <a:rPr lang="en-US" sz="1300" dirty="0"/>
              <a:t>. Stigma reducing language. Retrieved from </a:t>
            </a:r>
            <a:r>
              <a:rPr lang="en-US" sz="1300" dirty="0">
                <a:hlinkClick r:id="rId8"/>
              </a:rPr>
              <a:t>https://www.shatterproof.org/about-addiction/stigma/stigma-reducing-language</a:t>
            </a:r>
            <a:r>
              <a:rPr lang="en-US" sz="1300" dirty="0"/>
              <a:t> </a:t>
            </a:r>
          </a:p>
          <a:p>
            <a:r>
              <a:rPr lang="en-US" sz="1300" dirty="0"/>
              <a:t>Substance Abuse and Mental Health Services Administration and the Office of the National Coordinator for Health Information Technology. Disclosure of substance use disorder patient records: Does part 2 apply to me? Retrieved from </a:t>
            </a:r>
            <a:r>
              <a:rPr lang="en-US" sz="1300" dirty="0">
                <a:hlinkClick r:id="rId9"/>
              </a:rPr>
              <a:t>https://www.samhsa.gov/sites/default/files/does-part2-apply.pdf</a:t>
            </a:r>
            <a:r>
              <a:rPr lang="en-US" sz="1300" dirty="0"/>
              <a:t>  </a:t>
            </a:r>
          </a:p>
          <a:p>
            <a:r>
              <a:rPr lang="en-US" sz="1300" dirty="0"/>
              <a:t>Substance Abuse and Mental Health Services Administration and the Office of the National Coordinator for Health Information Technology. Disclosure of substance use disorder patient records: How do I exchange part 2 data? Retrieved from </a:t>
            </a:r>
            <a:r>
              <a:rPr lang="en-US" sz="1300" dirty="0">
                <a:hlinkClick r:id="rId10"/>
              </a:rPr>
              <a:t>https://www.samhsa.gov/sites/default/files/how-do-i-exchange-part2.pdf</a:t>
            </a:r>
            <a:r>
              <a:rPr lang="en-US" sz="1300" dirty="0"/>
              <a:t> </a:t>
            </a:r>
          </a:p>
          <a:p>
            <a:r>
              <a:rPr lang="en-US" sz="1300" dirty="0"/>
              <a:t>Substance Abuse and Mental Health Services Administration. (2014). </a:t>
            </a:r>
            <a:r>
              <a:rPr lang="en-US" sz="1300" i="1" dirty="0"/>
              <a:t>SAMHSA’s concept of trauma and guidance for a trauma-informed approach</a:t>
            </a:r>
            <a:r>
              <a:rPr lang="en-US" sz="1300" dirty="0"/>
              <a:t>. HHS Publication No. (SMA) 14-4884. Rockville, MD: Substance Abuse and Mental Health Services Administration. Retrieved from </a:t>
            </a:r>
            <a:r>
              <a:rPr lang="en-US" sz="1300" dirty="0">
                <a:hlinkClick r:id="rId11"/>
              </a:rPr>
              <a:t>https://store.samhsa.gov/system/files/sma14-4884.pdf</a:t>
            </a:r>
            <a:r>
              <a:rPr lang="en-US" sz="1300" dirty="0"/>
              <a:t> </a:t>
            </a:r>
          </a:p>
          <a:p>
            <a:pPr marL="0" indent="0">
              <a:buNone/>
            </a:pPr>
            <a:endParaRPr lang="en-US" sz="1300" dirty="0"/>
          </a:p>
        </p:txBody>
      </p:sp>
    </p:spTree>
    <p:extLst>
      <p:ext uri="{BB962C8B-B14F-4D97-AF65-F5344CB8AC3E}">
        <p14:creationId xmlns:p14="http://schemas.microsoft.com/office/powerpoint/2010/main" val="3023941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7696" y="6495945"/>
            <a:ext cx="7349573" cy="307777"/>
          </a:xfrm>
          <a:prstGeom prst="rect">
            <a:avLst/>
          </a:prstGeom>
          <a:noFill/>
        </p:spPr>
        <p:txBody>
          <a:bodyPr wrap="square" rtlCol="0">
            <a:spAutoFit/>
          </a:bodyPr>
          <a:lstStyle/>
          <a:p>
            <a:r>
              <a:rPr lang="en-US" sz="1400" i="1" dirty="0">
                <a:solidFill>
                  <a:prstClr val="black"/>
                </a:solidFill>
                <a:latin typeface="Arial" panose="020B0604020202020204" pitchFamily="34" charset="0"/>
                <a:cs typeface="Arial" panose="020B0604020202020204" pitchFamily="34" charset="0"/>
              </a:rPr>
              <a:t>Note: Estimates based on </a:t>
            </a:r>
            <a:r>
              <a:rPr lang="en-US" sz="1400" b="1" i="1" u="sng" dirty="0">
                <a:solidFill>
                  <a:prstClr val="black"/>
                </a:solidFill>
                <a:latin typeface="Arial" panose="020B0604020202020204" pitchFamily="34" charset="0"/>
                <a:cs typeface="Arial" panose="020B0604020202020204" pitchFamily="34" charset="0"/>
              </a:rPr>
              <a:t>children who entered out-of-home care </a:t>
            </a:r>
            <a:r>
              <a:rPr lang="en-US" sz="1400" i="1" dirty="0">
                <a:solidFill>
                  <a:prstClr val="black"/>
                </a:solidFill>
                <a:latin typeface="Arial" panose="020B0604020202020204" pitchFamily="34" charset="0"/>
                <a:cs typeface="Arial" panose="020B0604020202020204" pitchFamily="34" charset="0"/>
              </a:rPr>
              <a:t>during the fiscal year.</a:t>
            </a:r>
          </a:p>
        </p:txBody>
      </p:sp>
      <p:sp>
        <p:nvSpPr>
          <p:cNvPr id="8" name="Title 1"/>
          <p:cNvSpPr txBox="1">
            <a:spLocks/>
          </p:cNvSpPr>
          <p:nvPr/>
        </p:nvSpPr>
        <p:spPr>
          <a:xfrm>
            <a:off x="1072396" y="339083"/>
            <a:ext cx="10738607"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defRPr sz="1862" b="0" i="0" u="none" strike="noStrike" kern="1200" spc="0" baseline="0">
                <a:solidFill>
                  <a:prstClr val="black">
                    <a:lumMod val="65000"/>
                    <a:lumOff val="35000"/>
                  </a:prstClr>
                </a:solidFill>
                <a:latin typeface="+mn-lt"/>
                <a:ea typeface="+mn-ea"/>
                <a:cs typeface="+mn-cs"/>
              </a:defRPr>
            </a:pPr>
            <a:endParaRPr lang="en-US" sz="3200" dirty="0">
              <a:solidFill>
                <a:prstClr val="black">
                  <a:lumMod val="65000"/>
                  <a:lumOff val="35000"/>
                </a:prstClr>
              </a:solidFill>
              <a:latin typeface="Calibri" panose="020F0502020204030204"/>
            </a:endParaRPr>
          </a:p>
        </p:txBody>
      </p:sp>
      <p:sp>
        <p:nvSpPr>
          <p:cNvPr id="9" name="Title 5"/>
          <p:cNvSpPr txBox="1">
            <a:spLocks/>
          </p:cNvSpPr>
          <p:nvPr/>
        </p:nvSpPr>
        <p:spPr>
          <a:xfrm>
            <a:off x="-5040" y="0"/>
            <a:ext cx="12192000" cy="1197864"/>
          </a:xfrm>
          <a:prstGeom prst="rect">
            <a:avLst/>
          </a:prstGeom>
          <a:solidFill>
            <a:srgbClr val="0F4162"/>
          </a:solidFill>
          <a:ln w="12700" cap="flat" cmpd="sng" algn="ctr">
            <a:solidFill>
              <a:srgbClr val="0F41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1641166"/>
            <a:r>
              <a:rPr lang="en-US" sz="3200" dirty="0">
                <a:solidFill>
                  <a:srgbClr val="FFFFFF"/>
                </a:solidFill>
                <a:latin typeface="Arial" panose="020B0604020202020204" pitchFamily="34" charset="0"/>
                <a:cs typeface="Arial" panose="020B0604020202020204" pitchFamily="34" charset="0"/>
              </a:rPr>
              <a:t>Percentage of Children Under Age 1 Who Entered OOHC </a:t>
            </a:r>
            <a:br>
              <a:rPr lang="en-US" sz="3200" dirty="0">
                <a:solidFill>
                  <a:srgbClr val="FFFFFF"/>
                </a:solidFill>
                <a:latin typeface="Arial" panose="020B0604020202020204" pitchFamily="34" charset="0"/>
                <a:cs typeface="Arial" panose="020B0604020202020204" pitchFamily="34" charset="0"/>
              </a:rPr>
            </a:br>
            <a:r>
              <a:rPr lang="en-US" sz="3200" dirty="0">
                <a:solidFill>
                  <a:srgbClr val="FFFFFF"/>
                </a:solidFill>
                <a:latin typeface="Arial" panose="020B0604020202020204" pitchFamily="34" charset="0"/>
                <a:cs typeface="Arial" panose="020B0604020202020204" pitchFamily="34" charset="0"/>
              </a:rPr>
              <a:t>in the United States, 2000–2017</a:t>
            </a:r>
          </a:p>
        </p:txBody>
      </p:sp>
      <p:graphicFrame>
        <p:nvGraphicFramePr>
          <p:cNvPr id="7" name="Chart 6" descr="Line graph. X-axis shows the year 2000 to 2017. Y-axis shows percentage of children under age one who enter OOHC in the United States. Year 2000 12.4%, year 2001 13.4%, year 2002 13.9%, year 2003 14.4.%, year 2004 14.7%, year 2005 15.6%, year 2006 16%, year 2007 16.8%, year 2008 16.5%, year 2009 16.4%, year 2010 16.2%, year 2011 16.1%, year 2012 16.4%, year 2013 16.9%, year 2014 17.2%, year 2015 17.6%, year 2016 18%, year 2017 18.6%. "/>
          <p:cNvGraphicFramePr/>
          <p:nvPr>
            <p:extLst>
              <p:ext uri="{D42A27DB-BD31-4B8C-83A1-F6EECF244321}">
                <p14:modId xmlns:p14="http://schemas.microsoft.com/office/powerpoint/2010/main" val="3551805471"/>
              </p:ext>
            </p:extLst>
          </p:nvPr>
        </p:nvGraphicFramePr>
        <p:xfrm>
          <a:off x="243922" y="1383030"/>
          <a:ext cx="11694077" cy="513299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7842739" y="6495944"/>
            <a:ext cx="4571999" cy="307777"/>
          </a:xfrm>
          <a:prstGeom prst="rect">
            <a:avLst/>
          </a:prstGeom>
          <a:noFill/>
        </p:spPr>
        <p:txBody>
          <a:bodyPr wrap="square" rtlCol="0">
            <a:spAutoFit/>
          </a:bodyPr>
          <a:lstStyle/>
          <a:p>
            <a:r>
              <a:rPr lang="en-US" sz="1400" dirty="0"/>
              <a:t>(U.S. Department of Health and Human Services, 2018)</a:t>
            </a:r>
            <a:endParaRPr lang="en-US" sz="1400" i="1" dirty="0"/>
          </a:p>
        </p:txBody>
      </p:sp>
    </p:spTree>
    <p:extLst>
      <p:ext uri="{BB962C8B-B14F-4D97-AF65-F5344CB8AC3E}">
        <p14:creationId xmlns:p14="http://schemas.microsoft.com/office/powerpoint/2010/main" val="2819164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p of the United States. States are shaded in red color based on the percent change of children under age one place in out-of-home care by state from year 2012 to year 2017. Percentages are approximate based on color-code map key. Alabama 40%, Alaska 20%, Arizona 0%, Arkansas 20%, California 20%, Colorado 20%, Connecticut 20%, Delaware 20%, District of Columbia 0%, Florida 20%, Georgia 40%, Hawaii 40%, Idaho 60%,  Illinois 20%, Indiana 100%, Iowa 40%, Kansas 20%, Kentucky 20%, Louisiana 40%, Maine -20%, Maryland -20%, Massachusetts 60%, Michigan 20%,  Minnesota 60%,  Mississippi 60%, Missouri 40%, Montana 100%,  Nebraska 40%, Nevada 20%, New Hampshire 80%, New Jersey -20%, New Mexico 20%, New York -20%, North Carolina 40%, North Dakota 100%, Ohio 40%, Oklahoma 20%, Oregon 20%, Pennsylvania 20%,  Rhode Island 20%, South Carolina 40%,  South Dakota 0%,  Tennessee -20%, Texas 40%, Utah 60%, Vermont 40%, Virginia 20%,Washington 20%, West Virginia 80%, Wisconsin 40%, Wyoming 40%.">
            <a:extLst>
              <a:ext uri="{FF2B5EF4-FFF2-40B4-BE49-F238E27FC236}">
                <a16:creationId xmlns:a16="http://schemas.microsoft.com/office/drawing/2014/main" xmlns="" id="{CA74018B-27EE-4B5A-A9B3-778618C69070}"/>
              </a:ext>
            </a:extLst>
          </p:cNvPr>
          <p:cNvPicPr>
            <a:picLocks noChangeAspect="1"/>
          </p:cNvPicPr>
          <p:nvPr/>
        </p:nvPicPr>
        <p:blipFill>
          <a:blip r:embed="rId3"/>
          <a:stretch>
            <a:fillRect/>
          </a:stretch>
        </p:blipFill>
        <p:spPr>
          <a:xfrm>
            <a:off x="1083082" y="1312663"/>
            <a:ext cx="8978086" cy="4336008"/>
          </a:xfrm>
          <a:prstGeom prst="rect">
            <a:avLst/>
          </a:prstGeom>
        </p:spPr>
      </p:pic>
      <p:sp>
        <p:nvSpPr>
          <p:cNvPr id="10" name="Rectangle 9"/>
          <p:cNvSpPr/>
          <p:nvPr/>
        </p:nvSpPr>
        <p:spPr>
          <a:xfrm>
            <a:off x="5158894" y="5648671"/>
            <a:ext cx="6750607" cy="784830"/>
          </a:xfrm>
          <a:prstGeom prst="rect">
            <a:avLst/>
          </a:prstGeom>
        </p:spPr>
        <p:txBody>
          <a:bodyPr wrap="square">
            <a:spAutoFit/>
          </a:bodyPr>
          <a:lstStyle/>
          <a:p>
            <a:r>
              <a:rPr lang="en-US" sz="2250" b="1" dirty="0">
                <a:solidFill>
                  <a:srgbClr val="242852"/>
                </a:solidFill>
                <a:latin typeface="Calibri" panose="020F0502020204030204" pitchFamily="34" charset="0"/>
              </a:rPr>
              <a:t>90% of states (N = 46) had an increased rate of </a:t>
            </a:r>
            <a:r>
              <a:rPr lang="en-US" sz="2250" b="1" i="1" dirty="0">
                <a:solidFill>
                  <a:srgbClr val="242852"/>
                </a:solidFill>
                <a:latin typeface="Calibri" panose="020F0502020204030204" pitchFamily="34" charset="0"/>
              </a:rPr>
              <a:t>children</a:t>
            </a:r>
            <a:r>
              <a:rPr lang="en-US" sz="2250" b="1" dirty="0">
                <a:solidFill>
                  <a:srgbClr val="242852"/>
                </a:solidFill>
                <a:latin typeface="Calibri" panose="020F0502020204030204" pitchFamily="34" charset="0"/>
              </a:rPr>
              <a:t> </a:t>
            </a:r>
            <a:r>
              <a:rPr lang="en-US" sz="2250" b="1" i="1" dirty="0">
                <a:solidFill>
                  <a:srgbClr val="242852"/>
                </a:solidFill>
                <a:latin typeface="Calibri" panose="020F0502020204030204" pitchFamily="34" charset="0"/>
              </a:rPr>
              <a:t>under age 1</a:t>
            </a:r>
            <a:r>
              <a:rPr lang="en-US" sz="2250" b="1" dirty="0">
                <a:solidFill>
                  <a:srgbClr val="242852"/>
                </a:solidFill>
                <a:latin typeface="Calibri" panose="020F0502020204030204" pitchFamily="34" charset="0"/>
              </a:rPr>
              <a:t> placed in OOHC from 2012 to 2017.</a:t>
            </a:r>
          </a:p>
        </p:txBody>
      </p:sp>
      <p:sp>
        <p:nvSpPr>
          <p:cNvPr id="11" name="TextBox 10"/>
          <p:cNvSpPr txBox="1"/>
          <p:nvPr/>
        </p:nvSpPr>
        <p:spPr>
          <a:xfrm>
            <a:off x="403123" y="6490901"/>
            <a:ext cx="9471255" cy="276999"/>
          </a:xfrm>
          <a:prstGeom prst="rect">
            <a:avLst/>
          </a:prstGeom>
          <a:noFill/>
        </p:spPr>
        <p:txBody>
          <a:bodyPr wrap="square" rtlCol="0">
            <a:spAutoFit/>
          </a:bodyPr>
          <a:lstStyle/>
          <a:p>
            <a:pPr algn="l"/>
            <a:r>
              <a:rPr lang="en-US" sz="1200" i="1" dirty="0">
                <a:solidFill>
                  <a:prstClr val="black">
                    <a:lumMod val="65000"/>
                    <a:lumOff val="35000"/>
                  </a:prstClr>
                </a:solidFill>
              </a:rPr>
              <a:t>Note: Estimates based on </a:t>
            </a:r>
            <a:r>
              <a:rPr lang="en-US" sz="1200" b="1" i="1" u="sng" dirty="0">
                <a:solidFill>
                  <a:prstClr val="black">
                    <a:lumMod val="65000"/>
                    <a:lumOff val="35000"/>
                  </a:prstClr>
                </a:solidFill>
              </a:rPr>
              <a:t>children who entered out-of-home care </a:t>
            </a:r>
            <a:r>
              <a:rPr lang="en-US" sz="1200" i="1" dirty="0">
                <a:solidFill>
                  <a:prstClr val="black">
                    <a:lumMod val="65000"/>
                    <a:lumOff val="35000"/>
                  </a:prstClr>
                </a:solidFill>
              </a:rPr>
              <a:t>during the fiscal year.</a:t>
            </a:r>
          </a:p>
        </p:txBody>
      </p:sp>
      <p:sp>
        <p:nvSpPr>
          <p:cNvPr id="7" name="Title 1"/>
          <p:cNvSpPr txBox="1">
            <a:spLocks/>
          </p:cNvSpPr>
          <p:nvPr/>
        </p:nvSpPr>
        <p:spPr>
          <a:xfrm>
            <a:off x="0" y="-1"/>
            <a:ext cx="12192000" cy="1197864"/>
          </a:xfrm>
          <a:prstGeom prst="rect">
            <a:avLst/>
          </a:prstGeom>
          <a:solidFill>
            <a:srgbClr val="0F4162"/>
          </a:solidFill>
          <a:ln>
            <a:solidFill>
              <a:srgbClr val="0F4162"/>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00"/>
              </a:spcBef>
              <a:spcAft>
                <a:spcPts val="300"/>
              </a:spcAft>
              <a:defRPr sz="1862" b="0" i="0" u="none" strike="noStrike" kern="1200" spc="0" baseline="0">
                <a:solidFill>
                  <a:prstClr val="black">
                    <a:lumMod val="65000"/>
                    <a:lumOff val="35000"/>
                  </a:prstClr>
                </a:solidFill>
                <a:latin typeface="+mn-lt"/>
                <a:ea typeface="+mn-ea"/>
                <a:cs typeface="+mn-cs"/>
              </a:defRPr>
            </a:pPr>
            <a:r>
              <a:rPr lang="en-US" sz="3200" dirty="0">
                <a:solidFill>
                  <a:schemeClr val="bg1"/>
                </a:solidFill>
                <a:latin typeface="Arial" panose="020B0604020202020204" pitchFamily="34" charset="0"/>
                <a:cs typeface="Arial" panose="020B0604020202020204" pitchFamily="34" charset="0"/>
              </a:rPr>
              <a:t>Percent Change of Children Under Age 1 Placed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in Out-of-Home Care by State, 2012–2017</a:t>
            </a:r>
          </a:p>
        </p:txBody>
      </p:sp>
      <p:sp>
        <p:nvSpPr>
          <p:cNvPr id="12" name="TextBox 11"/>
          <p:cNvSpPr txBox="1"/>
          <p:nvPr/>
        </p:nvSpPr>
        <p:spPr>
          <a:xfrm>
            <a:off x="7948247" y="6460123"/>
            <a:ext cx="4571999" cy="307777"/>
          </a:xfrm>
          <a:prstGeom prst="rect">
            <a:avLst/>
          </a:prstGeom>
          <a:noFill/>
        </p:spPr>
        <p:txBody>
          <a:bodyPr wrap="square" rtlCol="0">
            <a:spAutoFit/>
          </a:bodyPr>
          <a:lstStyle/>
          <a:p>
            <a:r>
              <a:rPr lang="en-US" sz="1400" dirty="0"/>
              <a:t>(U.S. Department of Health and Human Services, 2018)</a:t>
            </a:r>
            <a:endParaRPr lang="en-US" sz="1400" i="1" dirty="0"/>
          </a:p>
        </p:txBody>
      </p:sp>
    </p:spTree>
    <p:extLst>
      <p:ext uri="{BB962C8B-B14F-4D97-AF65-F5344CB8AC3E}">
        <p14:creationId xmlns:p14="http://schemas.microsoft.com/office/powerpoint/2010/main" val="5899831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347782"/>
            <a:ext cx="12166950" cy="18979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endParaRPr lang="en-US" sz="900" dirty="0">
              <a:solidFill>
                <a:prstClr val="black"/>
              </a:solidFill>
            </a:endParaRPr>
          </a:p>
        </p:txBody>
      </p:sp>
      <p:sp>
        <p:nvSpPr>
          <p:cNvPr id="3" name="Rectangle 2"/>
          <p:cNvSpPr/>
          <p:nvPr/>
        </p:nvSpPr>
        <p:spPr>
          <a:xfrm>
            <a:off x="5605018" y="1542371"/>
            <a:ext cx="6586982" cy="2585323"/>
          </a:xfrm>
          <a:prstGeom prst="rect">
            <a:avLst/>
          </a:prstGeom>
          <a:noFill/>
        </p:spPr>
        <p:txBody>
          <a:bodyPr wrap="square">
            <a:spAutoFit/>
          </a:bodyPr>
          <a:lstStyle/>
          <a:p>
            <a:pPr>
              <a:spcBef>
                <a:spcPts val="600"/>
              </a:spcBef>
              <a:spcAft>
                <a:spcPts val="600"/>
              </a:spcAft>
            </a:pPr>
            <a:r>
              <a:rPr lang="en-US" altLang="en-US" sz="2200" dirty="0">
                <a:solidFill>
                  <a:srgbClr val="000000"/>
                </a:solidFill>
                <a:latin typeface="Arial" panose="020B0604020202020204" pitchFamily="34" charset="0"/>
                <a:ea typeface="Yu Gothic UI Semibold" panose="020B0700000000000000" pitchFamily="34" charset="-128"/>
                <a:cs typeface="Arial" panose="020B0604020202020204" pitchFamily="34" charset="0"/>
              </a:rPr>
              <a:t>Identify the effect of substance use prevalence and drug death rates on child welfare caseloads, including:</a:t>
            </a:r>
          </a:p>
          <a:p>
            <a:pPr marL="914400" lvl="1" indent="-457200">
              <a:spcBef>
                <a:spcPts val="600"/>
              </a:spcBef>
              <a:spcAft>
                <a:spcPts val="600"/>
              </a:spcAft>
              <a:buFont typeface="Arial" panose="020B0604020202020204" pitchFamily="34" charset="0"/>
              <a:buChar char="•"/>
            </a:pPr>
            <a:r>
              <a:rPr lang="en-US" altLang="en-US" sz="2200" dirty="0">
                <a:solidFill>
                  <a:srgbClr val="000000"/>
                </a:solidFill>
                <a:latin typeface="Arial" panose="020B0604020202020204" pitchFamily="34" charset="0"/>
                <a:ea typeface="Yu Gothic UI Semibold" panose="020B0700000000000000" pitchFamily="34" charset="-128"/>
                <a:cs typeface="Arial" panose="020B0604020202020204" pitchFamily="34" charset="0"/>
              </a:rPr>
              <a:t>Total reports of child maltreatment</a:t>
            </a:r>
          </a:p>
          <a:p>
            <a:pPr marL="914400" lvl="1" indent="-457200">
              <a:spcBef>
                <a:spcPts val="600"/>
              </a:spcBef>
              <a:spcAft>
                <a:spcPts val="600"/>
              </a:spcAft>
              <a:buFont typeface="Arial" panose="020B0604020202020204" pitchFamily="34" charset="0"/>
              <a:buChar char="•"/>
            </a:pPr>
            <a:r>
              <a:rPr lang="en-US" altLang="en-US" sz="2200" dirty="0">
                <a:solidFill>
                  <a:srgbClr val="000000"/>
                </a:solidFill>
                <a:latin typeface="Arial" panose="020B0604020202020204" pitchFamily="34" charset="0"/>
                <a:ea typeface="Yu Gothic UI Semibold" panose="020B0700000000000000" pitchFamily="34" charset="-128"/>
                <a:cs typeface="Arial" panose="020B0604020202020204" pitchFamily="34" charset="0"/>
              </a:rPr>
              <a:t>Substantiated reports of child maltreatment</a:t>
            </a:r>
          </a:p>
          <a:p>
            <a:pPr marL="914400" lvl="1" indent="-457200">
              <a:spcBef>
                <a:spcPts val="600"/>
              </a:spcBef>
              <a:spcAft>
                <a:spcPts val="600"/>
              </a:spcAft>
              <a:buFont typeface="Arial" panose="020B0604020202020204" pitchFamily="34" charset="0"/>
              <a:buChar char="•"/>
            </a:pPr>
            <a:r>
              <a:rPr lang="en-US" altLang="en-US" sz="2200" dirty="0">
                <a:solidFill>
                  <a:srgbClr val="000000"/>
                </a:solidFill>
                <a:latin typeface="Arial" panose="020B0604020202020204" pitchFamily="34" charset="0"/>
                <a:ea typeface="Yu Gothic UI Semibold" panose="020B0700000000000000" pitchFamily="34" charset="-128"/>
                <a:cs typeface="Arial" panose="020B0604020202020204" pitchFamily="34" charset="0"/>
              </a:rPr>
              <a:t>Foster care entries</a:t>
            </a:r>
          </a:p>
        </p:txBody>
      </p:sp>
      <p:pic>
        <p:nvPicPr>
          <p:cNvPr id="5" name="Picture 4">
            <a:extLs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215" y="1652905"/>
            <a:ext cx="5187928" cy="4234163"/>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0196635" y="6487103"/>
            <a:ext cx="1873405" cy="2667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US" sz="1400" dirty="0">
                <a:solidFill>
                  <a:srgbClr val="000000"/>
                </a:solidFill>
                <a:latin typeface="Arial" panose="020B0604020202020204" pitchFamily="34" charset="0"/>
                <a:ea typeface="Helvetica Light"/>
                <a:cs typeface="Arial" panose="020B0604020202020204" pitchFamily="34" charset="0"/>
                <a:sym typeface="Helvetica Light"/>
              </a:rPr>
              <a:t>(Radel et al., 2018)</a:t>
            </a:r>
          </a:p>
        </p:txBody>
      </p:sp>
      <p:sp>
        <p:nvSpPr>
          <p:cNvPr id="7" name="Rectangle 6"/>
          <p:cNvSpPr/>
          <p:nvPr/>
        </p:nvSpPr>
        <p:spPr>
          <a:xfrm>
            <a:off x="0" y="-20843"/>
            <a:ext cx="12192000" cy="1197864"/>
          </a:xfrm>
          <a:prstGeom prst="rect">
            <a:avLst/>
          </a:prstGeom>
          <a:solidFill>
            <a:srgbClr val="0F4162"/>
          </a:solidFill>
          <a:ln>
            <a:solidFill>
              <a:srgbClr val="0F4162"/>
            </a:solidFill>
          </a:ln>
        </p:spPr>
        <p:txBody>
          <a:bodyPr>
            <a:noAutofit/>
          </a:bodyPr>
          <a:lstStyle/>
          <a:p>
            <a:pPr algn="ctr"/>
            <a:r>
              <a:rPr lang="en-US" sz="3200" dirty="0">
                <a:solidFill>
                  <a:prstClr val="white"/>
                </a:solidFill>
                <a:latin typeface="Arial" panose="020B0604020202020204" pitchFamily="34" charset="0"/>
                <a:cs typeface="Arial" panose="020B0604020202020204" pitchFamily="34" charset="0"/>
              </a:rPr>
              <a:t>Office of the Assistant Secretary for Planning and Evaluation (ASPE) Study on Substance U</a:t>
            </a:r>
            <a:r>
              <a:rPr lang="en-US" sz="3200" dirty="0" smtClean="0">
                <a:solidFill>
                  <a:prstClr val="white"/>
                </a:solidFill>
                <a:latin typeface="Arial" panose="020B0604020202020204" pitchFamily="34" charset="0"/>
                <a:cs typeface="Arial" panose="020B0604020202020204" pitchFamily="34" charset="0"/>
              </a:rPr>
              <a:t>se </a:t>
            </a:r>
            <a:r>
              <a:rPr lang="en-US" sz="3200" dirty="0">
                <a:solidFill>
                  <a:prstClr val="white"/>
                </a:solidFill>
                <a:latin typeface="Arial" panose="020B0604020202020204" pitchFamily="34" charset="0"/>
                <a:cs typeface="Arial" panose="020B0604020202020204" pitchFamily="34" charset="0"/>
              </a:rPr>
              <a:t>and Child Welfare</a:t>
            </a:r>
          </a:p>
        </p:txBody>
      </p:sp>
    </p:spTree>
    <p:extLst>
      <p:ext uri="{BB962C8B-B14F-4D97-AF65-F5344CB8AC3E}">
        <p14:creationId xmlns:p14="http://schemas.microsoft.com/office/powerpoint/2010/main" val="1449117794"/>
      </p:ext>
    </p:extLst>
  </p:cSld>
  <p:clrMapOvr>
    <a:masterClrMapping/>
  </p:clrMapOvr>
  <p:timing>
    <p:tnLst>
      <p:par>
        <p:cTn id="1" dur="indefinite" restart="never" nodeType="tmRoot"/>
      </p:par>
    </p:tnLst>
  </p:timing>
</p:sld>
</file>

<file path=ppt/theme/_rels/theme17.xml.rels><?xml version="1.0" encoding="UTF-8" standalone="yes"?>
<Relationships xmlns="http://schemas.openxmlformats.org/package/2006/relationships"><Relationship Id="rId1" Type="http://schemas.openxmlformats.org/officeDocument/2006/relationships/image" Target="../media/image2.png"/></Relationships>
</file>

<file path=ppt/theme/_rels/theme3.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5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5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6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_White">
  <a:themeElements>
    <a:clrScheme name="Custom 6">
      <a:dk1>
        <a:sysClr val="windowText" lastClr="000000"/>
      </a:dk1>
      <a:lt1>
        <a:sysClr val="window" lastClr="FFFFFF"/>
      </a:lt1>
      <a:dk2>
        <a:srgbClr val="242852"/>
      </a:dk2>
      <a:lt2>
        <a:srgbClr val="ACCBF9"/>
      </a:lt2>
      <a:accent1>
        <a:srgbClr val="DFEBF5"/>
      </a:accent1>
      <a:accent2>
        <a:srgbClr val="C0D7EC"/>
      </a:accent2>
      <a:accent3>
        <a:srgbClr val="A0C4E3"/>
      </a:accent3>
      <a:accent4>
        <a:srgbClr val="3477B2"/>
      </a:accent4>
      <a:accent5>
        <a:srgbClr val="7EB2E6"/>
      </a:accent5>
      <a:accent6>
        <a:srgbClr val="1E5F9F"/>
      </a:accent6>
      <a:hlink>
        <a:srgbClr val="297FD5"/>
      </a:hlink>
      <a:folHlink>
        <a:srgbClr val="9D9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8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9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08750A486EE14A8ACCFE5AAA338A27" ma:contentTypeVersion="5" ma:contentTypeDescription="Create a new document." ma:contentTypeScope="" ma:versionID="595998b229005089b75d9ac31cf14823">
  <xsd:schema xmlns:xsd="http://www.w3.org/2001/XMLSchema" xmlns:xs="http://www.w3.org/2001/XMLSchema" xmlns:p="http://schemas.microsoft.com/office/2006/metadata/properties" targetNamespace="http://schemas.microsoft.com/office/2006/metadata/properties" ma:root="true" ma:fieldsID="9310dfd89bfbcceacbcbbb03476d023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3CD170-CE4F-4AE0-AE6B-868B697139C8}">
  <ds:schemaRefs>
    <ds:schemaRef ds:uri="http://purl.org/dc/elements/1.1/"/>
    <ds:schemaRef ds:uri="http://www.w3.org/XML/1998/namespac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purl.org/dc/dcmitype/"/>
    <ds:schemaRef ds:uri="http://schemas.microsoft.com/office/2006/metadata/properties"/>
  </ds:schemaRefs>
</ds:datastoreItem>
</file>

<file path=customXml/itemProps2.xml><?xml version="1.0" encoding="utf-8"?>
<ds:datastoreItem xmlns:ds="http://schemas.openxmlformats.org/officeDocument/2006/customXml" ds:itemID="{B689A82A-F29A-4194-AE16-78050A0414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2EC4DD5-2C86-4A0C-95C9-3FBBAED3B3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14246</TotalTime>
  <Words>9972</Words>
  <Application>Microsoft Office PowerPoint</Application>
  <PresentationFormat>Widescreen</PresentationFormat>
  <Paragraphs>852</Paragraphs>
  <Slides>68</Slides>
  <Notes>68</Notes>
  <HiddenSlides>0</HiddenSlides>
  <MMClips>0</MMClips>
  <ScaleCrop>false</ScaleCrop>
  <HeadingPairs>
    <vt:vector size="6" baseType="variant">
      <vt:variant>
        <vt:lpstr>Fonts Used</vt:lpstr>
      </vt:variant>
      <vt:variant>
        <vt:i4>16</vt:i4>
      </vt:variant>
      <vt:variant>
        <vt:lpstr>Theme</vt:lpstr>
      </vt:variant>
      <vt:variant>
        <vt:i4>21</vt:i4>
      </vt:variant>
      <vt:variant>
        <vt:lpstr>Slide Titles</vt:lpstr>
      </vt:variant>
      <vt:variant>
        <vt:i4>68</vt:i4>
      </vt:variant>
    </vt:vector>
  </HeadingPairs>
  <TitlesOfParts>
    <vt:vector size="105" baseType="lpstr">
      <vt:lpstr>Aharoni</vt:lpstr>
      <vt:lpstr>Arial</vt:lpstr>
      <vt:lpstr>Arial Narrow</vt:lpstr>
      <vt:lpstr>Baskerville Old Face</vt:lpstr>
      <vt:lpstr>Calibri</vt:lpstr>
      <vt:lpstr>Calibri Light</vt:lpstr>
      <vt:lpstr>Georgia</vt:lpstr>
      <vt:lpstr>Helvetica</vt:lpstr>
      <vt:lpstr>Helvetica Light</vt:lpstr>
      <vt:lpstr>Montserrat Light</vt:lpstr>
      <vt:lpstr>Segoe Script</vt:lpstr>
      <vt:lpstr>Times New Roman</vt:lpstr>
      <vt:lpstr>Trebuchet MS</vt:lpstr>
      <vt:lpstr>Tw Cen MT</vt:lpstr>
      <vt:lpstr>Tw Cen MT Condensed Extra Bold</vt:lpstr>
      <vt:lpstr>Yu Gothic UI Semibold</vt:lpstr>
      <vt:lpstr>Office Theme</vt:lpstr>
      <vt:lpstr>2_Office Theme</vt:lpstr>
      <vt:lpstr>White</vt:lpstr>
      <vt:lpstr>8_Office Theme</vt:lpstr>
      <vt:lpstr>3_Office Theme</vt:lpstr>
      <vt:lpstr>10_Office Theme</vt:lpstr>
      <vt:lpstr>7_Office Theme</vt:lpstr>
      <vt:lpstr>4_Office Theme</vt:lpstr>
      <vt:lpstr>14_Office Theme</vt:lpstr>
      <vt:lpstr>15_Office Theme</vt:lpstr>
      <vt:lpstr>11_Office Theme</vt:lpstr>
      <vt:lpstr>9_Office Theme</vt:lpstr>
      <vt:lpstr>1_Office Theme</vt:lpstr>
      <vt:lpstr>13_Office Theme</vt:lpstr>
      <vt:lpstr>5_Office Theme</vt:lpstr>
      <vt:lpstr>6_Office Theme</vt:lpstr>
      <vt:lpstr>1_White</vt:lpstr>
      <vt:lpstr>17_Office Theme</vt:lpstr>
      <vt:lpstr>18_Office Theme</vt:lpstr>
      <vt:lpstr>16_Office Theme</vt:lpstr>
      <vt:lpstr>19_Office Theme</vt:lpstr>
      <vt:lpstr>Module 1:  Understanding the Multiple Needs of Families Involved with the Child Welfare System</vt:lpstr>
      <vt:lpstr>Acknowledgment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ASFA Timetables</vt:lpstr>
      <vt:lpstr>PowerPoint Presentation</vt:lpstr>
      <vt:lpstr>Indian Child Welfare Act Protection </vt:lpstr>
      <vt:lpstr>Indian Child Welfare Act Protection </vt:lpstr>
      <vt:lpstr>PowerPoint Presentation</vt:lpstr>
      <vt:lpstr>PowerPoint Presentation</vt:lpstr>
      <vt:lpstr>PowerPoint Presentation</vt:lpstr>
      <vt:lpstr>Effect of Substance Use Disorders on Family Functioning</vt:lpstr>
      <vt:lpstr>PowerPoint Presentation</vt:lpstr>
      <vt:lpstr>Understanding Substance Use and Mental Health Disorders</vt:lpstr>
      <vt:lpstr>Co-Occurring Disorders</vt:lpstr>
      <vt:lpstr>Understanding Parents With Substance Use  and Mental Health Disorders</vt:lpstr>
      <vt:lpstr> Protective and Risk Factors</vt:lpstr>
      <vt:lpstr>Behavior Interventions </vt:lpstr>
      <vt:lpstr>Effects of Trauma</vt:lpstr>
      <vt:lpstr>Substance Use Disorder,  Mental Health Disorders, and Trauma </vt:lpstr>
      <vt:lpstr>Women’s Experiences of Co-Occurring Disorders,  Trauma, and Domestic Violence</vt:lpstr>
      <vt:lpstr>Women’s Experiences of Co-Occurring Disorders,  Trauma, and Domestic Violence</vt:lpstr>
      <vt:lpstr>Additional Stressors</vt:lpstr>
      <vt:lpstr>PowerPoint Presentation</vt:lpstr>
      <vt:lpstr>Confronting Stigma</vt:lpstr>
      <vt:lpstr>Stigma</vt:lpstr>
      <vt:lpstr>PowerPoint Presentation</vt:lpstr>
      <vt:lpstr>PowerPoint Presentation</vt:lpstr>
      <vt:lpstr>Combating Stigma</vt:lpstr>
      <vt:lpstr>Language Considerations</vt:lpstr>
      <vt:lpstr>Language Considerations</vt:lpstr>
      <vt:lpstr>Language Considerations</vt:lpstr>
      <vt:lpstr>PowerPoint Presentation</vt:lpstr>
      <vt:lpstr>PowerPoint Presentation</vt:lpstr>
      <vt:lpstr>PowerPoint Presentation</vt:lpstr>
      <vt:lpstr>PowerPoint Presentation</vt:lpstr>
      <vt:lpstr>Assessment of Co-Occurring Disorders</vt:lpstr>
      <vt:lpstr>Research-Based Approaches for Treating Women</vt:lpstr>
      <vt:lpstr>Healthy Relationships for Fathers</vt:lpstr>
      <vt:lpstr>PowerPoint Presentation</vt:lpstr>
      <vt:lpstr>PowerPoint Presentation</vt:lpstr>
      <vt:lpstr> Family-Centered Approach </vt:lpstr>
      <vt:lpstr>PowerPoint Presentation</vt:lpstr>
      <vt:lpstr>PowerPoint Presentation</vt:lpstr>
      <vt:lpstr>PowerPoint Presentation</vt:lpstr>
      <vt:lpstr>PowerPoint Presentation</vt:lpstr>
      <vt:lpstr>PowerPoint Presentation</vt:lpstr>
      <vt:lpstr>Collaboration</vt:lpstr>
      <vt:lpstr>Benefits of Collaboration</vt:lpstr>
      <vt:lpstr>Collaboration</vt:lpstr>
      <vt:lpstr>PowerPoint Presentation</vt:lpstr>
      <vt:lpstr>PowerPoint Presentation</vt:lpstr>
      <vt:lpstr>PowerPoint Presentation</vt:lpstr>
      <vt:lpstr>References</vt:lpstr>
      <vt:lpstr>References</vt:lpstr>
      <vt:lpstr>References</vt:lpstr>
      <vt:lpstr>References</vt:lpstr>
      <vt:lpstr>References</vt:lpstr>
      <vt:lpstr>References</vt:lpstr>
      <vt:lpstr>PowerPoint Presentation</vt:lpstr>
      <vt:lpstr>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Kellerman</dc:creator>
  <cp:lastModifiedBy>Sarah O'Rourke</cp:lastModifiedBy>
  <cp:revision>990</cp:revision>
  <cp:lastPrinted>2019-08-21T20:20:57Z</cp:lastPrinted>
  <dcterms:created xsi:type="dcterms:W3CDTF">2018-07-16T22:22:20Z</dcterms:created>
  <dcterms:modified xsi:type="dcterms:W3CDTF">2019-08-22T22:28:45Z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0x010100C408750A486EE14A8ACCFE5AAA338A27</vt:lpwstr>
  </property>
</Properties>
</file>